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comments/comment1.xml" ContentType="application/vnd.openxmlformats-officedocument.presentationml.comments+xml"/>
  <Override PartName="/ppt/tags/tag13.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tags/tag14.xml" ContentType="application/vnd.openxmlformats-officedocument.presentationml.tag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ags/tag7.xml" ContentType="application/vnd.openxmlformats-officedocument.presentationml.tags+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tags/tag3.xml" ContentType="application/vnd.openxmlformats-officedocument.presentationml.tags+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ags/tag15.xml" ContentType="application/vnd.openxmlformats-officedocument.presentationml.tags+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70" r:id="rId3"/>
    <p:sldMasterId id="2147483686" r:id="rId4"/>
    <p:sldMasterId id="2147483702" r:id="rId5"/>
    <p:sldMasterId id="2147483766" r:id="rId6"/>
    <p:sldMasterId id="2147483795" r:id="rId7"/>
    <p:sldMasterId id="2147483800" r:id="rId8"/>
    <p:sldMasterId id="2147483803" r:id="rId9"/>
    <p:sldMasterId id="2147483811" r:id="rId10"/>
    <p:sldMasterId id="2147483820" r:id="rId11"/>
    <p:sldMasterId id="2147483823" r:id="rId12"/>
    <p:sldMasterId id="2147483826" r:id="rId13"/>
    <p:sldMasterId id="2147483838" r:id="rId14"/>
  </p:sldMasterIdLst>
  <p:notesMasterIdLst>
    <p:notesMasterId r:id="rId98"/>
  </p:notesMasterIdLst>
  <p:handoutMasterIdLst>
    <p:handoutMasterId r:id="rId99"/>
  </p:handoutMasterIdLst>
  <p:sldIdLst>
    <p:sldId id="785" r:id="rId15"/>
    <p:sldId id="775" r:id="rId16"/>
    <p:sldId id="590" r:id="rId17"/>
    <p:sldId id="687" r:id="rId18"/>
    <p:sldId id="455" r:id="rId19"/>
    <p:sldId id="786" r:id="rId20"/>
    <p:sldId id="787" r:id="rId21"/>
    <p:sldId id="696" r:id="rId22"/>
    <p:sldId id="772" r:id="rId23"/>
    <p:sldId id="522" r:id="rId24"/>
    <p:sldId id="686" r:id="rId25"/>
    <p:sldId id="623" r:id="rId26"/>
    <p:sldId id="627" r:id="rId27"/>
    <p:sldId id="620" r:id="rId28"/>
    <p:sldId id="633" r:id="rId29"/>
    <p:sldId id="636" r:id="rId30"/>
    <p:sldId id="689" r:id="rId31"/>
    <p:sldId id="674" r:id="rId32"/>
    <p:sldId id="666" r:id="rId33"/>
    <p:sldId id="682" r:id="rId34"/>
    <p:sldId id="668" r:id="rId35"/>
    <p:sldId id="669" r:id="rId36"/>
    <p:sldId id="670" r:id="rId37"/>
    <p:sldId id="672" r:id="rId38"/>
    <p:sldId id="779" r:id="rId39"/>
    <p:sldId id="784" r:id="rId40"/>
    <p:sldId id="646" r:id="rId41"/>
    <p:sldId id="692" r:id="rId42"/>
    <p:sldId id="662" r:id="rId43"/>
    <p:sldId id="683" r:id="rId44"/>
    <p:sldId id="690" r:id="rId45"/>
    <p:sldId id="723" r:id="rId46"/>
    <p:sldId id="722" r:id="rId47"/>
    <p:sldId id="728" r:id="rId48"/>
    <p:sldId id="835" r:id="rId49"/>
    <p:sldId id="836" r:id="rId50"/>
    <p:sldId id="727" r:id="rId51"/>
    <p:sldId id="840" r:id="rId52"/>
    <p:sldId id="839" r:id="rId53"/>
    <p:sldId id="739" r:id="rId54"/>
    <p:sldId id="730" r:id="rId55"/>
    <p:sldId id="731" r:id="rId56"/>
    <p:sldId id="752" r:id="rId57"/>
    <p:sldId id="754" r:id="rId58"/>
    <p:sldId id="766" r:id="rId59"/>
    <p:sldId id="760" r:id="rId60"/>
    <p:sldId id="737" r:id="rId61"/>
    <p:sldId id="761" r:id="rId62"/>
    <p:sldId id="764" r:id="rId63"/>
    <p:sldId id="763" r:id="rId64"/>
    <p:sldId id="841" r:id="rId65"/>
    <p:sldId id="788" r:id="rId66"/>
    <p:sldId id="791" r:id="rId67"/>
    <p:sldId id="790" r:id="rId68"/>
    <p:sldId id="792" r:id="rId69"/>
    <p:sldId id="793" r:id="rId70"/>
    <p:sldId id="794" r:id="rId71"/>
    <p:sldId id="795" r:id="rId72"/>
    <p:sldId id="796" r:id="rId73"/>
    <p:sldId id="797" r:id="rId74"/>
    <p:sldId id="798" r:id="rId75"/>
    <p:sldId id="799" r:id="rId76"/>
    <p:sldId id="800" r:id="rId77"/>
    <p:sldId id="801" r:id="rId78"/>
    <p:sldId id="802" r:id="rId79"/>
    <p:sldId id="803" r:id="rId80"/>
    <p:sldId id="804" r:id="rId81"/>
    <p:sldId id="805" r:id="rId82"/>
    <p:sldId id="806" r:id="rId83"/>
    <p:sldId id="816" r:id="rId84"/>
    <p:sldId id="807" r:id="rId85"/>
    <p:sldId id="808" r:id="rId86"/>
    <p:sldId id="809" r:id="rId87"/>
    <p:sldId id="810" r:id="rId88"/>
    <p:sldId id="811" r:id="rId89"/>
    <p:sldId id="812" r:id="rId90"/>
    <p:sldId id="813" r:id="rId91"/>
    <p:sldId id="814" r:id="rId92"/>
    <p:sldId id="781" r:id="rId93"/>
    <p:sldId id="770" r:id="rId94"/>
    <p:sldId id="771" r:id="rId95"/>
    <p:sldId id="776" r:id="rId96"/>
    <p:sldId id="664" r:id="rId97"/>
  </p:sldIdLst>
  <p:sldSz cx="10693400" cy="7561263"/>
  <p:notesSz cx="6797675" cy="9926638"/>
  <p:defaultTextStyle>
    <a:defPPr>
      <a:defRPr lang="en-GB"/>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381">
          <p15:clr>
            <a:srgbClr val="A4A3A4"/>
          </p15:clr>
        </p15:guide>
        <p15:guide id="2" pos="3368">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3"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9A46"/>
    <a:srgbClr val="DDDDDD"/>
    <a:srgbClr val="9966FF"/>
    <a:srgbClr val="FFCCCC"/>
    <a:srgbClr val="CC6600"/>
    <a:srgbClr val="993300"/>
    <a:srgbClr val="8064A2"/>
    <a:srgbClr val="C0504D"/>
    <a:srgbClr val="A3C1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6" autoAdjust="0"/>
    <p:restoredTop sz="82482" autoAdjust="0"/>
  </p:normalViewPr>
  <p:slideViewPr>
    <p:cSldViewPr>
      <p:cViewPr varScale="1">
        <p:scale>
          <a:sx n="86" d="100"/>
          <a:sy n="86" d="100"/>
        </p:scale>
        <p:origin x="-1788" y="-96"/>
      </p:cViewPr>
      <p:guideLst>
        <p:guide orient="horz" pos="2381"/>
        <p:guide pos="336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3" d="100"/>
          <a:sy n="53" d="100"/>
        </p:scale>
        <p:origin x="2820"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dirty="0"/>
              <a:t>NON-COMMERCIAL MAIZE </a:t>
            </a:r>
            <a:r>
              <a:rPr lang="en-ZA" dirty="0" smtClean="0"/>
              <a:t>(SMALLHOLDER AND SUBSISTENCE</a:t>
            </a:r>
            <a:r>
              <a:rPr lang="en-ZA" dirty="0"/>
              <a:t>)</a:t>
            </a:r>
          </a:p>
        </c:rich>
      </c:tx>
    </c:title>
    <c:plotArea>
      <c:layout>
        <c:manualLayout>
          <c:layoutTarget val="inner"/>
          <c:xMode val="edge"/>
          <c:yMode val="edge"/>
          <c:x val="0.15270983585599196"/>
          <c:y val="0.10601105926351195"/>
          <c:w val="0.82709575077740549"/>
          <c:h val="0.72489020683449334"/>
        </c:manualLayout>
      </c:layout>
      <c:barChart>
        <c:barDir val="col"/>
        <c:grouping val="clustered"/>
        <c:ser>
          <c:idx val="0"/>
          <c:order val="0"/>
          <c:tx>
            <c:strRef>
              <c:f>Sheet1!$H$76:$H$77</c:f>
              <c:strCache>
                <c:ptCount val="1"/>
                <c:pt idx="0">
                  <c:v>AREA (HA)</c:v>
                </c:pt>
              </c:strCache>
            </c:strRef>
          </c:tx>
          <c:cat>
            <c:numRef>
              <c:f>Sheet1!$G$78:$G$85</c:f>
              <c:numCache>
                <c:formatCode>General</c:formatCode>
                <c:ptCount val="8"/>
                <c:pt idx="0">
                  <c:v>2010</c:v>
                </c:pt>
                <c:pt idx="1">
                  <c:v>2011</c:v>
                </c:pt>
                <c:pt idx="2">
                  <c:v>2012</c:v>
                </c:pt>
                <c:pt idx="3">
                  <c:v>2013</c:v>
                </c:pt>
                <c:pt idx="4">
                  <c:v>2014</c:v>
                </c:pt>
                <c:pt idx="5">
                  <c:v>2015</c:v>
                </c:pt>
                <c:pt idx="6">
                  <c:v>2016</c:v>
                </c:pt>
                <c:pt idx="7">
                  <c:v>2017</c:v>
                </c:pt>
              </c:numCache>
            </c:numRef>
          </c:cat>
          <c:val>
            <c:numRef>
              <c:f>Sheet1!$H$78:$H$85</c:f>
              <c:numCache>
                <c:formatCode>#\ ###\ ###</c:formatCode>
                <c:ptCount val="8"/>
                <c:pt idx="0">
                  <c:v>520939.76862000005</c:v>
                </c:pt>
                <c:pt idx="1">
                  <c:v>486759.76862000005</c:v>
                </c:pt>
                <c:pt idx="2">
                  <c:v>442113.76862000005</c:v>
                </c:pt>
                <c:pt idx="3">
                  <c:v>456899.73951612914</c:v>
                </c:pt>
                <c:pt idx="4" formatCode="#,###,###">
                  <c:v>408000</c:v>
                </c:pt>
                <c:pt idx="5" formatCode="#,###,###">
                  <c:v>395199.97968069674</c:v>
                </c:pt>
                <c:pt idx="6" formatCode="#,###,###">
                  <c:v>266130</c:v>
                </c:pt>
                <c:pt idx="7" formatCode="#,###,###">
                  <c:v>366650.20833333331</c:v>
                </c:pt>
              </c:numCache>
            </c:numRef>
          </c:val>
          <c:extLst xmlns:c16r2="http://schemas.microsoft.com/office/drawing/2015/06/chart">
            <c:ext xmlns:c16="http://schemas.microsoft.com/office/drawing/2014/chart" uri="{C3380CC4-5D6E-409C-BE32-E72D297353CC}">
              <c16:uniqueId val="{00000000-0DDB-42C1-B4ED-8A5EE8DE5632}"/>
            </c:ext>
          </c:extLst>
        </c:ser>
        <c:ser>
          <c:idx val="1"/>
          <c:order val="1"/>
          <c:tx>
            <c:strRef>
              <c:f>Sheet1!$I$76:$I$77</c:f>
              <c:strCache>
                <c:ptCount val="1"/>
                <c:pt idx="0">
                  <c:v>PRODUCTION (TONS)</c:v>
                </c:pt>
              </c:strCache>
            </c:strRef>
          </c:tx>
          <c:cat>
            <c:numRef>
              <c:f>Sheet1!$G$78:$G$85</c:f>
              <c:numCache>
                <c:formatCode>General</c:formatCode>
                <c:ptCount val="8"/>
                <c:pt idx="0">
                  <c:v>2010</c:v>
                </c:pt>
                <c:pt idx="1">
                  <c:v>2011</c:v>
                </c:pt>
                <c:pt idx="2">
                  <c:v>2012</c:v>
                </c:pt>
                <c:pt idx="3">
                  <c:v>2013</c:v>
                </c:pt>
                <c:pt idx="4">
                  <c:v>2014</c:v>
                </c:pt>
                <c:pt idx="5">
                  <c:v>2015</c:v>
                </c:pt>
                <c:pt idx="6">
                  <c:v>2016</c:v>
                </c:pt>
                <c:pt idx="7">
                  <c:v>2017</c:v>
                </c:pt>
              </c:numCache>
            </c:numRef>
          </c:cat>
          <c:val>
            <c:numRef>
              <c:f>Sheet1!$I$78:$I$85</c:f>
              <c:numCache>
                <c:formatCode>#\ ###\ ###</c:formatCode>
                <c:ptCount val="8"/>
                <c:pt idx="0">
                  <c:v>605863.5699</c:v>
                </c:pt>
                <c:pt idx="1">
                  <c:v>564334.5699</c:v>
                </c:pt>
                <c:pt idx="2">
                  <c:v>638463.2100365893</c:v>
                </c:pt>
                <c:pt idx="3">
                  <c:v>675089.39312645339</c:v>
                </c:pt>
                <c:pt idx="4" formatCode="#,###,###">
                  <c:v>675000</c:v>
                </c:pt>
                <c:pt idx="5" formatCode="#,###,###">
                  <c:v>673800.3309996177</c:v>
                </c:pt>
                <c:pt idx="6" formatCode="#,###,###">
                  <c:v>435740</c:v>
                </c:pt>
                <c:pt idx="7" formatCode="#,###,###">
                  <c:v>731000</c:v>
                </c:pt>
              </c:numCache>
            </c:numRef>
          </c:val>
          <c:extLst xmlns:c16r2="http://schemas.microsoft.com/office/drawing/2015/06/chart">
            <c:ext xmlns:c16="http://schemas.microsoft.com/office/drawing/2014/chart" uri="{C3380CC4-5D6E-409C-BE32-E72D297353CC}">
              <c16:uniqueId val="{00000001-0DDB-42C1-B4ED-8A5EE8DE5632}"/>
            </c:ext>
          </c:extLst>
        </c:ser>
        <c:ser>
          <c:idx val="2"/>
          <c:order val="2"/>
          <c:tx>
            <c:strRef>
              <c:f>Sheet1!$J$76:$J$77</c:f>
              <c:strCache>
                <c:ptCount val="1"/>
                <c:pt idx="0">
                  <c:v>YIELD (T/HA)</c:v>
                </c:pt>
              </c:strCache>
            </c:strRef>
          </c:tx>
          <c:cat>
            <c:numRef>
              <c:f>Sheet1!$G$78:$G$85</c:f>
              <c:numCache>
                <c:formatCode>General</c:formatCode>
                <c:ptCount val="8"/>
                <c:pt idx="0">
                  <c:v>2010</c:v>
                </c:pt>
                <c:pt idx="1">
                  <c:v>2011</c:v>
                </c:pt>
                <c:pt idx="2">
                  <c:v>2012</c:v>
                </c:pt>
                <c:pt idx="3">
                  <c:v>2013</c:v>
                </c:pt>
                <c:pt idx="4">
                  <c:v>2014</c:v>
                </c:pt>
                <c:pt idx="5">
                  <c:v>2015</c:v>
                </c:pt>
                <c:pt idx="6">
                  <c:v>2016</c:v>
                </c:pt>
                <c:pt idx="7">
                  <c:v>2017</c:v>
                </c:pt>
              </c:numCache>
            </c:numRef>
          </c:cat>
          <c:val>
            <c:numRef>
              <c:f>Sheet1!$J$78:$J$85</c:f>
              <c:numCache>
                <c:formatCode>0.00</c:formatCode>
                <c:ptCount val="8"/>
                <c:pt idx="0">
                  <c:v>1.1630203843046347</c:v>
                </c:pt>
                <c:pt idx="1">
                  <c:v>1.15936978830426</c:v>
                </c:pt>
                <c:pt idx="2">
                  <c:v>1.4441151924073037</c:v>
                </c:pt>
                <c:pt idx="3">
                  <c:v>1.4775438345432061</c:v>
                </c:pt>
                <c:pt idx="4">
                  <c:v>1.6544117647058825</c:v>
                </c:pt>
                <c:pt idx="5">
                  <c:v>1.7049604393806328</c:v>
                </c:pt>
                <c:pt idx="6">
                  <c:v>1.6373201067147636</c:v>
                </c:pt>
                <c:pt idx="7">
                  <c:v>1.9937258547400707</c:v>
                </c:pt>
              </c:numCache>
            </c:numRef>
          </c:val>
          <c:extLst xmlns:c16r2="http://schemas.microsoft.com/office/drawing/2015/06/chart">
            <c:ext xmlns:c16="http://schemas.microsoft.com/office/drawing/2014/chart" uri="{C3380CC4-5D6E-409C-BE32-E72D297353CC}">
              <c16:uniqueId val="{00000002-0DDB-42C1-B4ED-8A5EE8DE5632}"/>
            </c:ext>
          </c:extLst>
        </c:ser>
        <c:dLbls/>
        <c:axId val="118878592"/>
        <c:axId val="118880128"/>
      </c:barChart>
      <c:catAx>
        <c:axId val="118878592"/>
        <c:scaling>
          <c:orientation val="minMax"/>
        </c:scaling>
        <c:axPos val="b"/>
        <c:numFmt formatCode="General" sourceLinked="1"/>
        <c:majorTickMark val="none"/>
        <c:tickLblPos val="nextTo"/>
        <c:crossAx val="118880128"/>
        <c:crosses val="autoZero"/>
        <c:auto val="1"/>
        <c:lblAlgn val="ctr"/>
        <c:lblOffset val="100"/>
      </c:catAx>
      <c:valAx>
        <c:axId val="118880128"/>
        <c:scaling>
          <c:orientation val="minMax"/>
        </c:scaling>
        <c:axPos val="l"/>
        <c:majorGridlines/>
        <c:numFmt formatCode="#\ ###\ ###" sourceLinked="1"/>
        <c:majorTickMark val="none"/>
        <c:tickLblPos val="nextTo"/>
        <c:crossAx val="118878592"/>
        <c:crosses val="autoZero"/>
        <c:crossBetween val="between"/>
      </c:valAx>
      <c:dTable>
        <c:showHorzBorder val="1"/>
        <c:showVertBorder val="1"/>
        <c:showOutline val="1"/>
        <c:showKeys val="1"/>
      </c:dTable>
    </c:plotArea>
    <c:plotVisOnly val="1"/>
    <c:dispBlanksAs val="gap"/>
  </c:chart>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7-11-10T11:37:09.020" idx="2">
    <p:pos x="3522" y="4143"/>
    <p:text>Strengthen delivery of nutrition services in ECD programmes NOT centres. ECD services should not be confined only to centre based</p:text>
    <p:extLst>
      <p:ext uri="{C676402C-5697-4E1C-873F-D02D1690AC5C}">
        <p15:threadingInfo xmlns:p15="http://schemas.microsoft.com/office/powerpoint/2012/main" xmlns=""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10T12:52:06.052" idx="12">
    <p:pos x="5406" y="831"/>
    <p:text>DoH</p:text>
    <p:extLst>
      <p:ext uri="{C676402C-5697-4E1C-873F-D02D1690AC5C}">
        <p15:threadingInfo xmlns:p15="http://schemas.microsoft.com/office/powerpoint/2012/main" xmlns=""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7"/>
            <a:ext cx="2946275" cy="498366"/>
          </a:xfrm>
          <a:prstGeom prst="rect">
            <a:avLst/>
          </a:prstGeom>
        </p:spPr>
        <p:txBody>
          <a:bodyPr vert="horz" lIns="93177" tIns="46589" rIns="93177" bIns="46589" rtlCol="0"/>
          <a:lstStyle>
            <a:lvl1pPr algn="l" eaLnBrk="1" hangingPunct="1">
              <a:defRPr sz="1200">
                <a:latin typeface="Arial" panose="020B0604020202020204" pitchFamily="34" charset="0"/>
                <a:cs typeface="Arial" panose="020B0604020202020204" pitchFamily="34" charset="0"/>
              </a:defRPr>
            </a:lvl1pPr>
          </a:lstStyle>
          <a:p>
            <a:pPr>
              <a:defRPr/>
            </a:pPr>
            <a:endParaRPr lang="en-ZA" dirty="0"/>
          </a:p>
        </p:txBody>
      </p:sp>
      <p:sp>
        <p:nvSpPr>
          <p:cNvPr id="3" name="Date Placeholder 2"/>
          <p:cNvSpPr>
            <a:spLocks noGrp="1"/>
          </p:cNvSpPr>
          <p:nvPr>
            <p:ph type="dt" sz="quarter" idx="1"/>
          </p:nvPr>
        </p:nvSpPr>
        <p:spPr>
          <a:xfrm>
            <a:off x="3849868" y="7"/>
            <a:ext cx="2946275" cy="498366"/>
          </a:xfrm>
          <a:prstGeom prst="rect">
            <a:avLst/>
          </a:prstGeom>
        </p:spPr>
        <p:txBody>
          <a:bodyPr vert="horz" lIns="93177" tIns="46589" rIns="93177" bIns="46589" rtlCol="0"/>
          <a:lstStyle>
            <a:lvl1pPr algn="r" eaLnBrk="1" hangingPunct="1">
              <a:defRPr sz="1200">
                <a:latin typeface="Arial" panose="020B0604020202020204" pitchFamily="34" charset="0"/>
                <a:cs typeface="Arial" panose="020B0604020202020204" pitchFamily="34" charset="0"/>
              </a:defRPr>
            </a:lvl1pPr>
          </a:lstStyle>
          <a:p>
            <a:pPr>
              <a:defRPr/>
            </a:pPr>
            <a:fld id="{80BD6555-10CB-4B8B-82F3-1EC92FEB71CB}" type="datetimeFigureOut">
              <a:rPr lang="en-ZA"/>
              <a:pPr>
                <a:defRPr/>
              </a:pPr>
              <a:t>2017/11/16</a:t>
            </a:fld>
            <a:endParaRPr lang="en-ZA" dirty="0"/>
          </a:p>
        </p:txBody>
      </p:sp>
      <p:sp>
        <p:nvSpPr>
          <p:cNvPr id="4" name="Footer Placeholder 3"/>
          <p:cNvSpPr>
            <a:spLocks noGrp="1"/>
          </p:cNvSpPr>
          <p:nvPr>
            <p:ph type="ftr" sz="quarter" idx="2"/>
          </p:nvPr>
        </p:nvSpPr>
        <p:spPr>
          <a:xfrm>
            <a:off x="6" y="9428278"/>
            <a:ext cx="2946275" cy="498366"/>
          </a:xfrm>
          <a:prstGeom prst="rect">
            <a:avLst/>
          </a:prstGeom>
        </p:spPr>
        <p:txBody>
          <a:bodyPr vert="horz" lIns="93177" tIns="46589" rIns="93177" bIns="46589" rtlCol="0" anchor="b"/>
          <a:lstStyle>
            <a:lvl1pPr algn="l" eaLnBrk="1" hangingPunct="1">
              <a:defRPr sz="1200">
                <a:latin typeface="Arial" panose="020B0604020202020204" pitchFamily="34" charset="0"/>
                <a:cs typeface="Arial" panose="020B0604020202020204" pitchFamily="34" charset="0"/>
              </a:defRPr>
            </a:lvl1pPr>
          </a:lstStyle>
          <a:p>
            <a:pPr>
              <a:defRPr/>
            </a:pPr>
            <a:r>
              <a:rPr lang="en-ZA" dirty="0" smtClean="0"/>
              <a:t>confidential</a:t>
            </a:r>
            <a:endParaRPr lang="en-ZA" dirty="0"/>
          </a:p>
        </p:txBody>
      </p:sp>
      <p:sp>
        <p:nvSpPr>
          <p:cNvPr id="5" name="Slide Number Placeholder 4"/>
          <p:cNvSpPr>
            <a:spLocks noGrp="1"/>
          </p:cNvSpPr>
          <p:nvPr>
            <p:ph type="sldNum" sz="quarter" idx="3"/>
          </p:nvPr>
        </p:nvSpPr>
        <p:spPr>
          <a:xfrm>
            <a:off x="3849868" y="9428278"/>
            <a:ext cx="2946275" cy="498366"/>
          </a:xfrm>
          <a:prstGeom prst="rect">
            <a:avLst/>
          </a:prstGeom>
        </p:spPr>
        <p:txBody>
          <a:bodyPr vert="horz" lIns="93177" tIns="46589" rIns="93177" bIns="46589" rtlCol="0" anchor="b"/>
          <a:lstStyle>
            <a:lvl1pPr algn="r" eaLnBrk="1" hangingPunct="1">
              <a:defRPr sz="1200">
                <a:latin typeface="Arial" panose="020B0604020202020204" pitchFamily="34" charset="0"/>
                <a:cs typeface="Arial" panose="020B0604020202020204" pitchFamily="34" charset="0"/>
              </a:defRPr>
            </a:lvl1pPr>
          </a:lstStyle>
          <a:p>
            <a:pPr>
              <a:defRPr/>
            </a:pPr>
            <a:fld id="{928B3FFE-E939-4362-B1F1-13A73D25800F}" type="slidenum">
              <a:rPr lang="en-ZA"/>
              <a:pPr>
                <a:defRPr/>
              </a:pPr>
              <a:t>‹#›</a:t>
            </a:fld>
            <a:endParaRPr lang="en-ZA" dirty="0"/>
          </a:p>
        </p:txBody>
      </p:sp>
    </p:spTree>
    <p:extLst>
      <p:ext uri="{BB962C8B-B14F-4D97-AF65-F5344CB8AC3E}">
        <p14:creationId xmlns:p14="http://schemas.microsoft.com/office/powerpoint/2010/main" xmlns="" val="1691778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6275" cy="496673"/>
          </a:xfrm>
          <a:prstGeom prst="rect">
            <a:avLst/>
          </a:prstGeom>
        </p:spPr>
        <p:txBody>
          <a:bodyPr vert="horz" lIns="93177" tIns="46589" rIns="93177" bIns="46589" rtlCol="0"/>
          <a:lstStyle>
            <a:lvl1pPr algn="l" defTabSz="1073310" eaLnBrk="1" fontAlgn="auto" hangingPunct="1">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49868" y="2"/>
            <a:ext cx="2946275" cy="496673"/>
          </a:xfrm>
          <a:prstGeom prst="rect">
            <a:avLst/>
          </a:prstGeom>
        </p:spPr>
        <p:txBody>
          <a:bodyPr vert="horz" lIns="93177" tIns="46589" rIns="93177" bIns="46589" rtlCol="0"/>
          <a:lstStyle>
            <a:lvl1pPr algn="r" defTabSz="1073310" eaLnBrk="1" fontAlgn="auto" hangingPunct="1">
              <a:spcBef>
                <a:spcPts val="0"/>
              </a:spcBef>
              <a:spcAft>
                <a:spcPts val="0"/>
              </a:spcAft>
              <a:defRPr sz="1200">
                <a:latin typeface="+mn-lt"/>
                <a:cs typeface="+mn-cs"/>
              </a:defRPr>
            </a:lvl1pPr>
          </a:lstStyle>
          <a:p>
            <a:pPr>
              <a:defRPr/>
            </a:pPr>
            <a:fld id="{02B6D1A8-4D01-47D0-8D4F-7E1C102EB800}" type="datetimeFigureOut">
              <a:rPr lang="en-US"/>
              <a:pPr>
                <a:defRPr/>
              </a:pPr>
              <a:t>11/16/2017</a:t>
            </a:fld>
            <a:endParaRPr lang="en-ZA"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3177" tIns="46589" rIns="93177" bIns="46589" rtlCol="0" anchor="ctr"/>
          <a:lstStyle/>
          <a:p>
            <a:pPr lvl="0"/>
            <a:endParaRPr lang="en-ZA" noProof="0" dirty="0" smtClean="0"/>
          </a:p>
        </p:txBody>
      </p:sp>
      <p:sp>
        <p:nvSpPr>
          <p:cNvPr id="5" name="Notes Placeholder 4"/>
          <p:cNvSpPr>
            <a:spLocks noGrp="1"/>
          </p:cNvSpPr>
          <p:nvPr>
            <p:ph type="body" sz="quarter" idx="3"/>
          </p:nvPr>
        </p:nvSpPr>
        <p:spPr>
          <a:xfrm>
            <a:off x="680388" y="4715838"/>
            <a:ext cx="5436909" cy="4466649"/>
          </a:xfrm>
          <a:prstGeom prst="rect">
            <a:avLst/>
          </a:prstGeom>
        </p:spPr>
        <p:txBody>
          <a:bodyPr vert="horz" wrap="square" lIns="93177" tIns="46589" rIns="93177" bIns="46589" numCol="1" anchor="t" anchorCtr="0" compatLnSpc="1">
            <a:prstTxWarp prst="textNoShape">
              <a:avLst/>
            </a:prstTxWarp>
            <a:norm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 name="Footer Placeholder 5"/>
          <p:cNvSpPr>
            <a:spLocks noGrp="1"/>
          </p:cNvSpPr>
          <p:nvPr>
            <p:ph type="ftr" sz="quarter" idx="4"/>
          </p:nvPr>
        </p:nvSpPr>
        <p:spPr>
          <a:xfrm>
            <a:off x="6" y="9428273"/>
            <a:ext cx="2946275" cy="496673"/>
          </a:xfrm>
          <a:prstGeom prst="rect">
            <a:avLst/>
          </a:prstGeom>
        </p:spPr>
        <p:txBody>
          <a:bodyPr vert="horz" lIns="93177" tIns="46589" rIns="93177" bIns="46589" rtlCol="0" anchor="b"/>
          <a:lstStyle>
            <a:lvl1pPr algn="l" defTabSz="1073310" eaLnBrk="1" fontAlgn="auto" hangingPunct="1">
              <a:spcBef>
                <a:spcPts val="0"/>
              </a:spcBef>
              <a:spcAft>
                <a:spcPts val="0"/>
              </a:spcAft>
              <a:defRPr sz="1200">
                <a:latin typeface="+mn-lt"/>
                <a:cs typeface="+mn-cs"/>
              </a:defRPr>
            </a:lvl1pPr>
          </a:lstStyle>
          <a:p>
            <a:pPr>
              <a:defRPr/>
            </a:pPr>
            <a:r>
              <a:rPr lang="en-ZA" dirty="0" smtClean="0"/>
              <a:t>confidential</a:t>
            </a:r>
            <a:endParaRPr lang="en-ZA" dirty="0"/>
          </a:p>
        </p:txBody>
      </p:sp>
      <p:sp>
        <p:nvSpPr>
          <p:cNvPr id="7" name="Slide Number Placeholder 6"/>
          <p:cNvSpPr>
            <a:spLocks noGrp="1"/>
          </p:cNvSpPr>
          <p:nvPr>
            <p:ph type="sldNum" sz="quarter" idx="5"/>
          </p:nvPr>
        </p:nvSpPr>
        <p:spPr>
          <a:xfrm>
            <a:off x="3849868" y="9428273"/>
            <a:ext cx="2946275" cy="49667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47BE2DC7-2FAC-4C3E-A7DA-8CBE4F9CA405}" type="slidenum">
              <a:rPr lang="en-ZA" altLang="en-US"/>
              <a:pPr>
                <a:defRPr/>
              </a:pPr>
              <a:t>‹#›</a:t>
            </a:fld>
            <a:endParaRPr lang="en-ZA" altLang="en-US" dirty="0"/>
          </a:p>
        </p:txBody>
      </p:sp>
    </p:spTree>
    <p:extLst>
      <p:ext uri="{BB962C8B-B14F-4D97-AF65-F5344CB8AC3E}">
        <p14:creationId xmlns:p14="http://schemas.microsoft.com/office/powerpoint/2010/main" xmlns="" val="6375812"/>
      </p:ext>
    </p:extLst>
  </p:cSld>
  <p:clrMap bg1="lt1" tx1="dk1" bg2="lt2" tx2="dk2" accent1="accent1" accent2="accent2" accent3="accent3" accent4="accent4" accent5="accent5" accent6="accent6" hlink="hlink" folHlink="folHlink"/>
  <p:hf hdr="0" dt="0"/>
  <p:notesStyle>
    <a:lvl1pPr algn="l" defTabSz="1052513" rtl="0" eaLnBrk="0" fontAlgn="base" hangingPunct="0">
      <a:spcBef>
        <a:spcPct val="30000"/>
      </a:spcBef>
      <a:spcAft>
        <a:spcPct val="0"/>
      </a:spcAft>
      <a:defRPr sz="1400" kern="1200">
        <a:solidFill>
          <a:schemeClr val="tx1"/>
        </a:solidFill>
        <a:latin typeface="+mn-lt"/>
        <a:ea typeface="+mn-ea"/>
        <a:cs typeface="+mn-cs"/>
      </a:defRPr>
    </a:lvl1pPr>
    <a:lvl2pPr marL="525463" algn="l" defTabSz="1052513" rtl="0" eaLnBrk="0" fontAlgn="base" hangingPunct="0">
      <a:spcBef>
        <a:spcPct val="30000"/>
      </a:spcBef>
      <a:spcAft>
        <a:spcPct val="0"/>
      </a:spcAft>
      <a:defRPr sz="1400" kern="1200">
        <a:solidFill>
          <a:schemeClr val="tx1"/>
        </a:solidFill>
        <a:latin typeface="+mn-lt"/>
        <a:ea typeface="+mn-ea"/>
        <a:cs typeface="+mn-cs"/>
      </a:defRPr>
    </a:lvl2pPr>
    <a:lvl3pPr marL="1052513" algn="l" defTabSz="1052513" rtl="0" eaLnBrk="0" fontAlgn="base" hangingPunct="0">
      <a:spcBef>
        <a:spcPct val="30000"/>
      </a:spcBef>
      <a:spcAft>
        <a:spcPct val="0"/>
      </a:spcAft>
      <a:defRPr sz="1400" kern="1200">
        <a:solidFill>
          <a:schemeClr val="tx1"/>
        </a:solidFill>
        <a:latin typeface="+mn-lt"/>
        <a:ea typeface="+mn-ea"/>
        <a:cs typeface="+mn-cs"/>
      </a:defRPr>
    </a:lvl3pPr>
    <a:lvl4pPr marL="1579563" algn="l" defTabSz="1052513" rtl="0" eaLnBrk="0" fontAlgn="base" hangingPunct="0">
      <a:spcBef>
        <a:spcPct val="30000"/>
      </a:spcBef>
      <a:spcAft>
        <a:spcPct val="0"/>
      </a:spcAft>
      <a:defRPr sz="1400" kern="1200">
        <a:solidFill>
          <a:schemeClr val="tx1"/>
        </a:solidFill>
        <a:latin typeface="+mn-lt"/>
        <a:ea typeface="+mn-ea"/>
        <a:cs typeface="+mn-cs"/>
      </a:defRPr>
    </a:lvl4pPr>
    <a:lvl5pPr marL="2105025" algn="l" defTabSz="1052513" rtl="0" eaLnBrk="0" fontAlgn="base" hangingPunct="0">
      <a:spcBef>
        <a:spcPct val="30000"/>
      </a:spcBef>
      <a:spcAft>
        <a:spcPct val="0"/>
      </a:spcAft>
      <a:defRPr sz="1400" kern="1200">
        <a:solidFill>
          <a:schemeClr val="tx1"/>
        </a:solidFill>
        <a:latin typeface="+mn-lt"/>
        <a:ea typeface="+mn-ea"/>
        <a:cs typeface="+mn-cs"/>
      </a:defRPr>
    </a:lvl5pPr>
    <a:lvl6pPr marL="2633243" algn="l" defTabSz="1053297" rtl="0" eaLnBrk="1" latinLnBrk="0" hangingPunct="1">
      <a:defRPr sz="1400" kern="1200">
        <a:solidFill>
          <a:schemeClr val="tx1"/>
        </a:solidFill>
        <a:latin typeface="+mn-lt"/>
        <a:ea typeface="+mn-ea"/>
        <a:cs typeface="+mn-cs"/>
      </a:defRPr>
    </a:lvl6pPr>
    <a:lvl7pPr marL="3159892" algn="l" defTabSz="1053297" rtl="0" eaLnBrk="1" latinLnBrk="0" hangingPunct="1">
      <a:defRPr sz="1400" kern="1200">
        <a:solidFill>
          <a:schemeClr val="tx1"/>
        </a:solidFill>
        <a:latin typeface="+mn-lt"/>
        <a:ea typeface="+mn-ea"/>
        <a:cs typeface="+mn-cs"/>
      </a:defRPr>
    </a:lvl7pPr>
    <a:lvl8pPr marL="3686541" algn="l" defTabSz="1053297" rtl="0" eaLnBrk="1" latinLnBrk="0" hangingPunct="1">
      <a:defRPr sz="1400" kern="1200">
        <a:solidFill>
          <a:schemeClr val="tx1"/>
        </a:solidFill>
        <a:latin typeface="+mn-lt"/>
        <a:ea typeface="+mn-ea"/>
        <a:cs typeface="+mn-cs"/>
      </a:defRPr>
    </a:lvl8pPr>
    <a:lvl9pPr marL="4213189" algn="l" defTabSz="105329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7BE2DC7-2FAC-4C3E-A7DA-8CBE4F9CA405}" type="slidenum">
              <a:rPr lang="en-ZA" altLang="en-US" smtClean="0"/>
              <a:pPr>
                <a:defRPr/>
              </a:pPr>
              <a:t>3</a:t>
            </a:fld>
            <a:endParaRPr lang="en-ZA" altLang="en-US" dirty="0"/>
          </a:p>
        </p:txBody>
      </p:sp>
      <p:sp>
        <p:nvSpPr>
          <p:cNvPr id="5" name="Footer Placeholder 4"/>
          <p:cNvSpPr>
            <a:spLocks noGrp="1"/>
          </p:cNvSpPr>
          <p:nvPr>
            <p:ph type="ftr" sz="quarter" idx="11"/>
          </p:nvPr>
        </p:nvSpPr>
        <p:spPr/>
        <p:txBody>
          <a:bodyPr/>
          <a:lstStyle/>
          <a:p>
            <a:pPr>
              <a:defRPr/>
            </a:pPr>
            <a:r>
              <a:rPr lang="en-ZA" dirty="0" smtClean="0"/>
              <a:t>confidential</a:t>
            </a:r>
            <a:endParaRPr lang="en-ZA" dirty="0"/>
          </a:p>
        </p:txBody>
      </p:sp>
    </p:spTree>
    <p:extLst>
      <p:ext uri="{BB962C8B-B14F-4D97-AF65-F5344CB8AC3E}">
        <p14:creationId xmlns:p14="http://schemas.microsoft.com/office/powerpoint/2010/main" xmlns="" val="20790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ZA" dirty="0"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24</a:t>
            </a:fld>
            <a:endParaRPr lang="en-ZA" altLang="en-US" dirty="0"/>
          </a:p>
        </p:txBody>
      </p:sp>
    </p:spTree>
    <p:extLst>
      <p:ext uri="{BB962C8B-B14F-4D97-AF65-F5344CB8AC3E}">
        <p14:creationId xmlns:p14="http://schemas.microsoft.com/office/powerpoint/2010/main" xmlns="" val="24772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dirty="0"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27</a:t>
            </a:fld>
            <a:endParaRPr lang="en-ZA" altLang="en-US" dirty="0"/>
          </a:p>
        </p:txBody>
      </p:sp>
    </p:spTree>
    <p:extLst>
      <p:ext uri="{BB962C8B-B14F-4D97-AF65-F5344CB8AC3E}">
        <p14:creationId xmlns:p14="http://schemas.microsoft.com/office/powerpoint/2010/main" xmlns="" val="56421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7F6C2DBF-056E-45CD-8794-F2AA9314FF24}" type="slidenum">
              <a:rPr kumimoji="0" lang="en-Z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37</a:t>
            </a:fld>
            <a:endPar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139057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7F6C2DBF-056E-45CD-8794-F2AA9314FF24}" type="slidenum">
              <a:rPr kumimoji="0" lang="en-ZA"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42</a:t>
            </a:fld>
            <a:endPar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186292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46</a:t>
            </a:fld>
            <a:endParaRPr lang="en-ZA" altLang="en-US" dirty="0"/>
          </a:p>
        </p:txBody>
      </p:sp>
    </p:spTree>
    <p:extLst>
      <p:ext uri="{BB962C8B-B14F-4D97-AF65-F5344CB8AC3E}">
        <p14:creationId xmlns:p14="http://schemas.microsoft.com/office/powerpoint/2010/main" xmlns="" val="83868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53</a:t>
            </a:fld>
            <a:endParaRPr lang="en-ZA" altLang="en-US" dirty="0"/>
          </a:p>
        </p:txBody>
      </p:sp>
    </p:spTree>
    <p:extLst>
      <p:ext uri="{BB962C8B-B14F-4D97-AF65-F5344CB8AC3E}">
        <p14:creationId xmlns:p14="http://schemas.microsoft.com/office/powerpoint/2010/main" xmlns="" val="1300051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59</a:t>
            </a:fld>
            <a:endParaRPr lang="en-ZA" altLang="en-US" dirty="0"/>
          </a:p>
        </p:txBody>
      </p:sp>
    </p:spTree>
    <p:extLst>
      <p:ext uri="{BB962C8B-B14F-4D97-AF65-F5344CB8AC3E}">
        <p14:creationId xmlns:p14="http://schemas.microsoft.com/office/powerpoint/2010/main" xmlns="" val="312691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69</a:t>
            </a:fld>
            <a:endParaRPr lang="en-ZA" altLang="en-US" dirty="0"/>
          </a:p>
        </p:txBody>
      </p:sp>
    </p:spTree>
    <p:extLst>
      <p:ext uri="{BB962C8B-B14F-4D97-AF65-F5344CB8AC3E}">
        <p14:creationId xmlns:p14="http://schemas.microsoft.com/office/powerpoint/2010/main" xmlns="" val="423654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73</a:t>
            </a:fld>
            <a:endParaRPr lang="en-ZA" altLang="en-US" dirty="0"/>
          </a:p>
        </p:txBody>
      </p:sp>
    </p:spTree>
    <p:extLst>
      <p:ext uri="{BB962C8B-B14F-4D97-AF65-F5344CB8AC3E}">
        <p14:creationId xmlns:p14="http://schemas.microsoft.com/office/powerpoint/2010/main" xmlns="" val="47138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76</a:t>
            </a:fld>
            <a:endParaRPr lang="en-ZA" altLang="en-US" dirty="0"/>
          </a:p>
        </p:txBody>
      </p:sp>
    </p:spTree>
    <p:extLst>
      <p:ext uri="{BB962C8B-B14F-4D97-AF65-F5344CB8AC3E}">
        <p14:creationId xmlns:p14="http://schemas.microsoft.com/office/powerpoint/2010/main" xmlns="" val="99936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pPr>
              <a:defRPr/>
            </a:pPr>
            <a:r>
              <a:rPr lang="en-ZA" dirty="0" smtClean="0">
                <a:solidFill>
                  <a:prstClr val="black"/>
                </a:solidFill>
              </a:rPr>
              <a:t>confidential</a:t>
            </a:r>
            <a:endParaRPr lang="en-ZA" dirty="0">
              <a:solidFill>
                <a:prstClr val="black"/>
              </a:solidFill>
            </a:endParaRPr>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solidFill>
                  <a:prstClr val="black"/>
                </a:solidFill>
              </a:rPr>
              <a:pPr>
                <a:defRPr/>
              </a:pPr>
              <a:t>8</a:t>
            </a:fld>
            <a:endParaRPr lang="en-ZA" altLang="en-US" dirty="0">
              <a:solidFill>
                <a:prstClr val="black"/>
              </a:solidFill>
            </a:endParaRPr>
          </a:p>
        </p:txBody>
      </p:sp>
    </p:spTree>
    <p:extLst>
      <p:ext uri="{BB962C8B-B14F-4D97-AF65-F5344CB8AC3E}">
        <p14:creationId xmlns:p14="http://schemas.microsoft.com/office/powerpoint/2010/main" xmlns="" val="3592344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79</a:t>
            </a:fld>
            <a:endParaRPr lang="en-ZA" altLang="en-US" dirty="0"/>
          </a:p>
        </p:txBody>
      </p:sp>
    </p:spTree>
    <p:extLst>
      <p:ext uri="{BB962C8B-B14F-4D97-AF65-F5344CB8AC3E}">
        <p14:creationId xmlns:p14="http://schemas.microsoft.com/office/powerpoint/2010/main" xmlns="" val="3076874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5634" indent="-286782">
              <a:defRPr>
                <a:solidFill>
                  <a:schemeClr val="tx1"/>
                </a:solidFill>
                <a:latin typeface="Georgia" pitchFamily="18" charset="0"/>
              </a:defRPr>
            </a:lvl2pPr>
            <a:lvl3pPr marL="1147130" indent="-229426">
              <a:defRPr>
                <a:solidFill>
                  <a:schemeClr val="tx1"/>
                </a:solidFill>
                <a:latin typeface="Georgia" pitchFamily="18" charset="0"/>
              </a:defRPr>
            </a:lvl3pPr>
            <a:lvl4pPr marL="1605982" indent="-229426">
              <a:defRPr>
                <a:solidFill>
                  <a:schemeClr val="tx1"/>
                </a:solidFill>
                <a:latin typeface="Georgia" pitchFamily="18" charset="0"/>
              </a:defRPr>
            </a:lvl4pPr>
            <a:lvl5pPr marL="2064833" indent="-229426">
              <a:defRPr>
                <a:solidFill>
                  <a:schemeClr val="tx1"/>
                </a:solidFill>
                <a:latin typeface="Georgia" pitchFamily="18" charset="0"/>
              </a:defRPr>
            </a:lvl5pPr>
            <a:lvl6pPr marL="2523686" indent="-229426" fontAlgn="base">
              <a:spcBef>
                <a:spcPct val="0"/>
              </a:spcBef>
              <a:spcAft>
                <a:spcPct val="0"/>
              </a:spcAft>
              <a:defRPr>
                <a:solidFill>
                  <a:schemeClr val="tx1"/>
                </a:solidFill>
                <a:latin typeface="Georgia" pitchFamily="18" charset="0"/>
              </a:defRPr>
            </a:lvl6pPr>
            <a:lvl7pPr marL="2982538" indent="-229426" fontAlgn="base">
              <a:spcBef>
                <a:spcPct val="0"/>
              </a:spcBef>
              <a:spcAft>
                <a:spcPct val="0"/>
              </a:spcAft>
              <a:defRPr>
                <a:solidFill>
                  <a:schemeClr val="tx1"/>
                </a:solidFill>
                <a:latin typeface="Georgia" pitchFamily="18" charset="0"/>
              </a:defRPr>
            </a:lvl7pPr>
            <a:lvl8pPr marL="3441389" indent="-229426" fontAlgn="base">
              <a:spcBef>
                <a:spcPct val="0"/>
              </a:spcBef>
              <a:spcAft>
                <a:spcPct val="0"/>
              </a:spcAft>
              <a:defRPr>
                <a:solidFill>
                  <a:schemeClr val="tx1"/>
                </a:solidFill>
                <a:latin typeface="Georgia" pitchFamily="18" charset="0"/>
              </a:defRPr>
            </a:lvl8pPr>
            <a:lvl9pPr marL="3900241" indent="-229426"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03C32749-A247-4F93-8882-67F3C01F5145}" type="slidenum">
              <a:rPr lang="en-US" altLang="en-US" smtClean="0">
                <a:solidFill>
                  <a:srgbClr val="000000"/>
                </a:solidFill>
                <a:latin typeface="Calibri" pitchFamily="34" charset="0"/>
              </a:rPr>
              <a:pPr fontAlgn="base">
                <a:spcBef>
                  <a:spcPct val="0"/>
                </a:spcBef>
                <a:spcAft>
                  <a:spcPct val="0"/>
                </a:spcAft>
                <a:defRPr/>
              </a:pPr>
              <a:t>83</a:t>
            </a:fld>
            <a:endParaRPr lang="en-US" altLang="en-US" dirty="0" smtClean="0">
              <a:solidFill>
                <a:srgbClr val="000000"/>
              </a:solidFill>
              <a:latin typeface="Calibri"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xmlns="" val="329504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Food =</a:t>
            </a:r>
            <a:r>
              <a:rPr lang="en-ZA" baseline="0" dirty="0" smtClean="0"/>
              <a:t> parcels, soup kitchens and ECD</a:t>
            </a:r>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xmlns="" val="345915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Food =</a:t>
            </a:r>
            <a:r>
              <a:rPr lang="en-ZA" baseline="0" dirty="0" smtClean="0"/>
              <a:t> parcels, soup kitchens and ECD</a:t>
            </a:r>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xmlns="" val="106813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ZA" dirty="0"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19</a:t>
            </a:fld>
            <a:endParaRPr lang="en-ZA" altLang="en-US" dirty="0"/>
          </a:p>
        </p:txBody>
      </p:sp>
    </p:spTree>
    <p:extLst>
      <p:ext uri="{BB962C8B-B14F-4D97-AF65-F5344CB8AC3E}">
        <p14:creationId xmlns:p14="http://schemas.microsoft.com/office/powerpoint/2010/main" xmlns="" val="155358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ZA"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20</a:t>
            </a:fld>
            <a:endParaRPr lang="en-ZA" altLang="en-US" dirty="0"/>
          </a:p>
        </p:txBody>
      </p:sp>
    </p:spTree>
    <p:extLst>
      <p:ext uri="{BB962C8B-B14F-4D97-AF65-F5344CB8AC3E}">
        <p14:creationId xmlns:p14="http://schemas.microsoft.com/office/powerpoint/2010/main" xmlns="" val="355965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ZA" dirty="0"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21</a:t>
            </a:fld>
            <a:endParaRPr lang="en-ZA" altLang="en-US" dirty="0"/>
          </a:p>
        </p:txBody>
      </p:sp>
    </p:spTree>
    <p:extLst>
      <p:ext uri="{BB962C8B-B14F-4D97-AF65-F5344CB8AC3E}">
        <p14:creationId xmlns:p14="http://schemas.microsoft.com/office/powerpoint/2010/main" xmlns="" val="274177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ZA" dirty="0"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22</a:t>
            </a:fld>
            <a:endParaRPr lang="en-ZA" altLang="en-US" dirty="0"/>
          </a:p>
        </p:txBody>
      </p:sp>
    </p:spTree>
    <p:extLst>
      <p:ext uri="{BB962C8B-B14F-4D97-AF65-F5344CB8AC3E}">
        <p14:creationId xmlns:p14="http://schemas.microsoft.com/office/powerpoint/2010/main" xmlns="" val="277350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ZA" dirty="0" smtClean="0"/>
              <a:t>confidential</a:t>
            </a:r>
            <a:endParaRPr lang="en-ZA" dirty="0"/>
          </a:p>
        </p:txBody>
      </p:sp>
      <p:sp>
        <p:nvSpPr>
          <p:cNvPr id="5" name="Slide Number Placeholder 4"/>
          <p:cNvSpPr>
            <a:spLocks noGrp="1"/>
          </p:cNvSpPr>
          <p:nvPr>
            <p:ph type="sldNum" sz="quarter" idx="11"/>
          </p:nvPr>
        </p:nvSpPr>
        <p:spPr/>
        <p:txBody>
          <a:bodyPr/>
          <a:lstStyle/>
          <a:p>
            <a:pPr>
              <a:defRPr/>
            </a:pPr>
            <a:fld id="{47BE2DC7-2FAC-4C3E-A7DA-8CBE4F9CA405}" type="slidenum">
              <a:rPr lang="en-ZA" altLang="en-US" smtClean="0"/>
              <a:pPr>
                <a:defRPr/>
              </a:pPr>
              <a:t>23</a:t>
            </a:fld>
            <a:endParaRPr lang="en-ZA" altLang="en-US" dirty="0"/>
          </a:p>
        </p:txBody>
      </p:sp>
    </p:spTree>
    <p:extLst>
      <p:ext uri="{BB962C8B-B14F-4D97-AF65-F5344CB8AC3E}">
        <p14:creationId xmlns:p14="http://schemas.microsoft.com/office/powerpoint/2010/main" xmlns="" val="411955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9.xml"/><Relationship Id="rId1" Type="http://schemas.openxmlformats.org/officeDocument/2006/relationships/vmlDrawing" Target="../drawings/vmlDrawing2.vml"/><Relationship Id="rId4"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9.xml"/><Relationship Id="rId1" Type="http://schemas.openxmlformats.org/officeDocument/2006/relationships/vmlDrawing" Target="../drawings/vmlDrawing3.v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C8EA7B-2ACB-433C-8131-7AF1F29030D6}"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A28830-FAC2-4CAC-B81A-5BE9A05B9858}" type="slidenum">
              <a:rPr lang="en-US"/>
              <a:pPr>
                <a:defRPr/>
              </a:pPr>
              <a:t>‹#›</a:t>
            </a:fld>
            <a:endParaRPr lang="en-US" dirty="0"/>
          </a:p>
        </p:txBody>
      </p:sp>
    </p:spTree>
    <p:extLst>
      <p:ext uri="{BB962C8B-B14F-4D97-AF65-F5344CB8AC3E}">
        <p14:creationId xmlns:p14="http://schemas.microsoft.com/office/powerpoint/2010/main" xmlns="" val="163587598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569"/>
            <a:ext cx="9223058" cy="1461495"/>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736565" y="1853560"/>
            <a:ext cx="4523809" cy="908401"/>
          </a:xfrm>
        </p:spPr>
        <p:txBody>
          <a:bodyPr anchor="b"/>
          <a:lstStyle>
            <a:lvl1pPr marL="0" indent="0">
              <a:buNone/>
              <a:defRPr sz="1985" b="1"/>
            </a:lvl1pPr>
            <a:lvl2pPr marL="378047" indent="0">
              <a:buNone/>
              <a:defRPr sz="1654" b="1"/>
            </a:lvl2pPr>
            <a:lvl3pPr marL="756095" indent="0">
              <a:buNone/>
              <a:defRPr sz="1488" b="1"/>
            </a:lvl3pPr>
            <a:lvl4pPr marL="1134142" indent="0">
              <a:buNone/>
              <a:defRPr sz="1323" b="1"/>
            </a:lvl4pPr>
            <a:lvl5pPr marL="1512189" indent="0">
              <a:buNone/>
              <a:defRPr sz="1323" b="1"/>
            </a:lvl5pPr>
            <a:lvl6pPr marL="1890236" indent="0">
              <a:buNone/>
              <a:defRPr sz="1323" b="1"/>
            </a:lvl6pPr>
            <a:lvl7pPr marL="2268284" indent="0">
              <a:buNone/>
              <a:defRPr sz="1323" b="1"/>
            </a:lvl7pPr>
            <a:lvl8pPr marL="2646331" indent="0">
              <a:buNone/>
              <a:defRPr sz="1323" b="1"/>
            </a:lvl8pPr>
            <a:lvl9pPr marL="3024378" indent="0">
              <a:buNone/>
              <a:defRPr sz="1323" b="1"/>
            </a:lvl9pPr>
          </a:lstStyle>
          <a:p>
            <a:pPr lvl="0"/>
            <a:r>
              <a:rPr lang="en-US" smtClean="0"/>
              <a:t>Edit Master text styles</a:t>
            </a:r>
          </a:p>
        </p:txBody>
      </p:sp>
      <p:sp>
        <p:nvSpPr>
          <p:cNvPr id="4" name="Content Placeholder 3"/>
          <p:cNvSpPr>
            <a:spLocks noGrp="1"/>
          </p:cNvSpPr>
          <p:nvPr>
            <p:ph sz="half" idx="2"/>
          </p:nvPr>
        </p:nvSpPr>
        <p:spPr>
          <a:xfrm>
            <a:off x="736565" y="2761961"/>
            <a:ext cx="4523809" cy="40624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413534" y="1853560"/>
            <a:ext cx="4546088" cy="908401"/>
          </a:xfrm>
        </p:spPr>
        <p:txBody>
          <a:bodyPr anchor="b"/>
          <a:lstStyle>
            <a:lvl1pPr marL="0" indent="0">
              <a:buNone/>
              <a:defRPr sz="1985" b="1"/>
            </a:lvl1pPr>
            <a:lvl2pPr marL="378047" indent="0">
              <a:buNone/>
              <a:defRPr sz="1654" b="1"/>
            </a:lvl2pPr>
            <a:lvl3pPr marL="756095" indent="0">
              <a:buNone/>
              <a:defRPr sz="1488" b="1"/>
            </a:lvl3pPr>
            <a:lvl4pPr marL="1134142" indent="0">
              <a:buNone/>
              <a:defRPr sz="1323" b="1"/>
            </a:lvl4pPr>
            <a:lvl5pPr marL="1512189" indent="0">
              <a:buNone/>
              <a:defRPr sz="1323" b="1"/>
            </a:lvl5pPr>
            <a:lvl6pPr marL="1890236" indent="0">
              <a:buNone/>
              <a:defRPr sz="1323" b="1"/>
            </a:lvl6pPr>
            <a:lvl7pPr marL="2268284" indent="0">
              <a:buNone/>
              <a:defRPr sz="1323" b="1"/>
            </a:lvl7pPr>
            <a:lvl8pPr marL="2646331" indent="0">
              <a:buNone/>
              <a:defRPr sz="1323" b="1"/>
            </a:lvl8pPr>
            <a:lvl9pPr marL="3024378" indent="0">
              <a:buNone/>
              <a:defRPr sz="1323" b="1"/>
            </a:lvl9pPr>
          </a:lstStyle>
          <a:p>
            <a:pPr lvl="0"/>
            <a:r>
              <a:rPr lang="en-US" smtClean="0"/>
              <a:t>Edit Master text styles</a:t>
            </a:r>
          </a:p>
        </p:txBody>
      </p:sp>
      <p:sp>
        <p:nvSpPr>
          <p:cNvPr id="6" name="Content Placeholder 5"/>
          <p:cNvSpPr>
            <a:spLocks noGrp="1"/>
          </p:cNvSpPr>
          <p:nvPr>
            <p:ph sz="quarter" idx="4"/>
          </p:nvPr>
        </p:nvSpPr>
        <p:spPr>
          <a:xfrm>
            <a:off x="5413534" y="2761961"/>
            <a:ext cx="4546088" cy="40624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8" name="Footer Placeholder 7"/>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9" name="Slide Number Placeholder 8"/>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21241315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4" name="Footer Placeholder 3"/>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5" name="Slide Number Placeholder 4"/>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35739979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3" name="Footer Placeholder 2"/>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4" name="Slide Number Placeholder 3"/>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11887683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2646"/>
            </a:lvl1pPr>
          </a:lstStyle>
          <a:p>
            <a:r>
              <a:rPr lang="en-US" smtClean="0"/>
              <a:t>Click to edit Master title style</a:t>
            </a:r>
            <a:endParaRPr lang="en-ZA"/>
          </a:p>
        </p:txBody>
      </p:sp>
      <p:sp>
        <p:nvSpPr>
          <p:cNvPr id="3" name="Content Placeholder 2"/>
          <p:cNvSpPr>
            <a:spLocks noGrp="1"/>
          </p:cNvSpPr>
          <p:nvPr>
            <p:ph idx="1"/>
          </p:nvPr>
        </p:nvSpPr>
        <p:spPr>
          <a:xfrm>
            <a:off x="4546088" y="1088683"/>
            <a:ext cx="5413534" cy="5373398"/>
          </a:xfrm>
        </p:spPr>
        <p:txBody>
          <a:bodyPr/>
          <a:lstStyle>
            <a:lvl1pPr>
              <a:defRPr sz="2646"/>
            </a:lvl1pPr>
            <a:lvl2pPr>
              <a:defRPr sz="2315"/>
            </a:lvl2pPr>
            <a:lvl3pPr>
              <a:defRPr sz="1985"/>
            </a:lvl3pPr>
            <a:lvl4pPr>
              <a:defRPr sz="1654"/>
            </a:lvl4pPr>
            <a:lvl5pPr>
              <a:defRPr sz="1654"/>
            </a:lvl5pPr>
            <a:lvl6pPr>
              <a:defRPr sz="1654"/>
            </a:lvl6pPr>
            <a:lvl7pPr>
              <a:defRPr sz="1654"/>
            </a:lvl7pPr>
            <a:lvl8pPr>
              <a:defRPr sz="1654"/>
            </a:lvl8pPr>
            <a:lvl9pPr>
              <a:defRPr sz="165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323"/>
            </a:lvl1pPr>
            <a:lvl2pPr marL="378047" indent="0">
              <a:buNone/>
              <a:defRPr sz="1158"/>
            </a:lvl2pPr>
            <a:lvl3pPr marL="756095" indent="0">
              <a:buNone/>
              <a:defRPr sz="992"/>
            </a:lvl3pPr>
            <a:lvl4pPr marL="1134142" indent="0">
              <a:buNone/>
              <a:defRPr sz="827"/>
            </a:lvl4pPr>
            <a:lvl5pPr marL="1512189" indent="0">
              <a:buNone/>
              <a:defRPr sz="827"/>
            </a:lvl5pPr>
            <a:lvl6pPr marL="1890236" indent="0">
              <a:buNone/>
              <a:defRPr sz="827"/>
            </a:lvl6pPr>
            <a:lvl7pPr marL="2268284" indent="0">
              <a:buNone/>
              <a:defRPr sz="827"/>
            </a:lvl7pPr>
            <a:lvl8pPr marL="2646331" indent="0">
              <a:buNone/>
              <a:defRPr sz="827"/>
            </a:lvl8pPr>
            <a:lvl9pPr marL="3024378" indent="0">
              <a:buNone/>
              <a:defRPr sz="827"/>
            </a:lvl9pPr>
          </a:lstStyle>
          <a:p>
            <a:pPr lvl="0"/>
            <a:r>
              <a:rPr lang="en-US" smtClean="0"/>
              <a:t>Edit Master text styles</a:t>
            </a:r>
          </a:p>
        </p:txBody>
      </p:sp>
      <p:sp>
        <p:nvSpPr>
          <p:cNvPr id="5" name="Date Placeholder 4"/>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Footer Placeholder 5"/>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7" name="Slide Number Placeholder 6"/>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29619247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2646"/>
            </a:lvl1pPr>
          </a:lstStyle>
          <a:p>
            <a:r>
              <a:rPr lang="en-US" smtClean="0"/>
              <a:t>Click to edit Master title style</a:t>
            </a:r>
            <a:endParaRPr lang="en-ZA"/>
          </a:p>
        </p:txBody>
      </p:sp>
      <p:sp>
        <p:nvSpPr>
          <p:cNvPr id="3" name="Picture Placeholder 2"/>
          <p:cNvSpPr>
            <a:spLocks noGrp="1"/>
          </p:cNvSpPr>
          <p:nvPr>
            <p:ph type="pic" idx="1"/>
          </p:nvPr>
        </p:nvSpPr>
        <p:spPr>
          <a:xfrm>
            <a:off x="4546088" y="1088683"/>
            <a:ext cx="5413534" cy="5373398"/>
          </a:xfrm>
        </p:spPr>
        <p:txBody>
          <a:bodyPr/>
          <a:lstStyle>
            <a:lvl1pPr marL="0" indent="0">
              <a:buNone/>
              <a:defRPr sz="2646"/>
            </a:lvl1pPr>
            <a:lvl2pPr marL="378047" indent="0">
              <a:buNone/>
              <a:defRPr sz="2315"/>
            </a:lvl2pPr>
            <a:lvl3pPr marL="756095" indent="0">
              <a:buNone/>
              <a:defRPr sz="1985"/>
            </a:lvl3pPr>
            <a:lvl4pPr marL="1134142" indent="0">
              <a:buNone/>
              <a:defRPr sz="1654"/>
            </a:lvl4pPr>
            <a:lvl5pPr marL="1512189" indent="0">
              <a:buNone/>
              <a:defRPr sz="1654"/>
            </a:lvl5pPr>
            <a:lvl6pPr marL="1890236" indent="0">
              <a:buNone/>
              <a:defRPr sz="1654"/>
            </a:lvl6pPr>
            <a:lvl7pPr marL="2268284" indent="0">
              <a:buNone/>
              <a:defRPr sz="1654"/>
            </a:lvl7pPr>
            <a:lvl8pPr marL="2646331" indent="0">
              <a:buNone/>
              <a:defRPr sz="1654"/>
            </a:lvl8pPr>
            <a:lvl9pPr marL="3024378" indent="0">
              <a:buNone/>
              <a:defRPr sz="1654"/>
            </a:lvl9pPr>
          </a:lstStyle>
          <a:p>
            <a:endParaRPr lang="en-ZA"/>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323"/>
            </a:lvl1pPr>
            <a:lvl2pPr marL="378047" indent="0">
              <a:buNone/>
              <a:defRPr sz="1158"/>
            </a:lvl2pPr>
            <a:lvl3pPr marL="756095" indent="0">
              <a:buNone/>
              <a:defRPr sz="992"/>
            </a:lvl3pPr>
            <a:lvl4pPr marL="1134142" indent="0">
              <a:buNone/>
              <a:defRPr sz="827"/>
            </a:lvl4pPr>
            <a:lvl5pPr marL="1512189" indent="0">
              <a:buNone/>
              <a:defRPr sz="827"/>
            </a:lvl5pPr>
            <a:lvl6pPr marL="1890236" indent="0">
              <a:buNone/>
              <a:defRPr sz="827"/>
            </a:lvl6pPr>
            <a:lvl7pPr marL="2268284" indent="0">
              <a:buNone/>
              <a:defRPr sz="827"/>
            </a:lvl7pPr>
            <a:lvl8pPr marL="2646331" indent="0">
              <a:buNone/>
              <a:defRPr sz="827"/>
            </a:lvl8pPr>
            <a:lvl9pPr marL="3024378" indent="0">
              <a:buNone/>
              <a:defRPr sz="827"/>
            </a:lvl9pPr>
          </a:lstStyle>
          <a:p>
            <a:pPr lvl="0"/>
            <a:r>
              <a:rPr lang="en-US" smtClean="0"/>
              <a:t>Edit Master text styles</a:t>
            </a:r>
          </a:p>
        </p:txBody>
      </p:sp>
      <p:sp>
        <p:nvSpPr>
          <p:cNvPr id="5" name="Date Placeholder 4"/>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Footer Placeholder 5"/>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7" name="Slide Number Placeholder 6"/>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2975328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24481801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567"/>
            <a:ext cx="2305764" cy="6407821"/>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35172" y="402567"/>
            <a:ext cx="6783626" cy="640782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4223442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0693400" cy="756126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3" name="Rounded Rectangle 12"/>
          <p:cNvSpPr/>
          <p:nvPr/>
        </p:nvSpPr>
        <p:spPr>
          <a:xfrm>
            <a:off x="76380" y="76909"/>
            <a:ext cx="10540638" cy="73784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9" name="Subtitle 8"/>
          <p:cNvSpPr>
            <a:spLocks noGrp="1"/>
          </p:cNvSpPr>
          <p:nvPr>
            <p:ph type="subTitle" idx="1"/>
          </p:nvPr>
        </p:nvSpPr>
        <p:spPr>
          <a:xfrm>
            <a:off x="1514898" y="3528589"/>
            <a:ext cx="7485380" cy="1764295"/>
          </a:xfrm>
        </p:spPr>
        <p:txBody>
          <a:bodyPr/>
          <a:lstStyle>
            <a:lvl1pPr marL="0" indent="0" algn="ctr">
              <a:buNone/>
              <a:defRPr sz="2867">
                <a:solidFill>
                  <a:schemeClr val="tx2"/>
                </a:solidFill>
              </a:defRPr>
            </a:lvl1pPr>
            <a:lvl2pPr marL="504063" indent="0" algn="ctr">
              <a:buNone/>
            </a:lvl2pPr>
            <a:lvl3pPr marL="1008126" indent="0" algn="ctr">
              <a:buNone/>
            </a:lvl3pPr>
            <a:lvl4pPr marL="1512189" indent="0" algn="ctr">
              <a:buNone/>
            </a:lvl4pPr>
            <a:lvl5pPr marL="2016252" indent="0" algn="ctr">
              <a:buNone/>
            </a:lvl5pPr>
            <a:lvl6pPr marL="2520315" indent="0" algn="ctr">
              <a:buNone/>
            </a:lvl6pPr>
            <a:lvl7pPr marL="3024378" indent="0" algn="ctr">
              <a:buNone/>
            </a:lvl7pPr>
            <a:lvl8pPr marL="3528441" indent="0" algn="ctr">
              <a:buNone/>
            </a:lvl8pPr>
            <a:lvl9pPr marL="4032504"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17" name="Footer Placeholder 16"/>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29" name="Slide Number Placeholder 28"/>
          <p:cNvSpPr>
            <a:spLocks noGrp="1"/>
          </p:cNvSpPr>
          <p:nvPr>
            <p:ph type="sldNum" sz="quarter" idx="12"/>
          </p:nvPr>
        </p:nvSpPr>
        <p:spPr/>
        <p:txBody>
          <a:bodyPr lIns="0" tIns="0" rIns="0" bIns="0">
            <a:noAutofit/>
          </a:bodyPr>
          <a:lstStyle>
            <a:lvl1pPr>
              <a:defRPr sz="1544">
                <a:solidFill>
                  <a:srgbClr val="FFFFFF"/>
                </a:solidFill>
              </a:defRPr>
            </a:lvl1p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
        <p:nvSpPr>
          <p:cNvPr id="7" name="Rectangle 6"/>
          <p:cNvSpPr/>
          <p:nvPr/>
        </p:nvSpPr>
        <p:spPr>
          <a:xfrm>
            <a:off x="73595" y="1597924"/>
            <a:ext cx="10550186" cy="168397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10" name="Rectangle 9"/>
          <p:cNvSpPr/>
          <p:nvPr/>
        </p:nvSpPr>
        <p:spPr>
          <a:xfrm>
            <a:off x="73595" y="1539949"/>
            <a:ext cx="10550186" cy="13294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11" name="Rectangle 10"/>
          <p:cNvSpPr/>
          <p:nvPr/>
        </p:nvSpPr>
        <p:spPr>
          <a:xfrm>
            <a:off x="73595" y="3281893"/>
            <a:ext cx="10550186" cy="12186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8" name="Title 7"/>
          <p:cNvSpPr>
            <a:spLocks noGrp="1"/>
          </p:cNvSpPr>
          <p:nvPr>
            <p:ph type="ctrTitle"/>
          </p:nvPr>
        </p:nvSpPr>
        <p:spPr>
          <a:xfrm>
            <a:off x="534670" y="1660358"/>
            <a:ext cx="9624060" cy="1620771"/>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09115024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5" name="Footer Placeholder 4"/>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6" name="Slide Number Placeholder 5"/>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
        <p:nvSpPr>
          <p:cNvPr id="8" name="Content Placeholder 7"/>
          <p:cNvSpPr>
            <a:spLocks noGrp="1"/>
          </p:cNvSpPr>
          <p:nvPr>
            <p:ph sz="quarter" idx="1"/>
          </p:nvPr>
        </p:nvSpPr>
        <p:spPr>
          <a:xfrm>
            <a:off x="1069340" y="1596267"/>
            <a:ext cx="9089390" cy="5040842"/>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1380650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0693400" cy="756126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10" name="Rounded Rectangle 9"/>
          <p:cNvSpPr/>
          <p:nvPr/>
        </p:nvSpPr>
        <p:spPr>
          <a:xfrm>
            <a:off x="76380" y="76909"/>
            <a:ext cx="10540638" cy="737846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844705" y="1050176"/>
            <a:ext cx="9089390" cy="1501751"/>
          </a:xfrm>
        </p:spPr>
        <p:txBody>
          <a:bodyPr anchor="b" anchorCtr="0"/>
          <a:lstStyle>
            <a:lvl1pPr algn="l">
              <a:buNone/>
              <a:defRPr sz="441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4705" y="2809220"/>
            <a:ext cx="9089390" cy="1475496"/>
          </a:xfrm>
        </p:spPr>
        <p:txBody>
          <a:bodyPr anchor="t" anchorCtr="0"/>
          <a:lstStyle>
            <a:lvl1pPr marL="0" indent="0">
              <a:buNone/>
              <a:defRPr sz="2646">
                <a:solidFill>
                  <a:schemeClr val="tx1">
                    <a:tint val="75000"/>
                  </a:schemeClr>
                </a:solidFill>
              </a:defRPr>
            </a:lvl1pPr>
            <a:lvl2pPr>
              <a:buNone/>
              <a:defRPr sz="1985">
                <a:solidFill>
                  <a:schemeClr val="tx1">
                    <a:tint val="75000"/>
                  </a:schemeClr>
                </a:solidFill>
              </a:defRPr>
            </a:lvl2pPr>
            <a:lvl3pPr>
              <a:buNone/>
              <a:defRPr sz="1764">
                <a:solidFill>
                  <a:schemeClr val="tx1">
                    <a:tint val="75000"/>
                  </a:schemeClr>
                </a:solidFill>
              </a:defRPr>
            </a:lvl3pPr>
            <a:lvl4pPr>
              <a:buNone/>
              <a:defRPr sz="1544">
                <a:solidFill>
                  <a:schemeClr val="tx1">
                    <a:tint val="75000"/>
                  </a:schemeClr>
                </a:solidFill>
              </a:defRPr>
            </a:lvl4pPr>
            <a:lvl5pPr>
              <a:buNone/>
              <a:defRPr sz="1544">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5" name="Footer Placeholder 4"/>
          <p:cNvSpPr>
            <a:spLocks noGrp="1"/>
          </p:cNvSpPr>
          <p:nvPr>
            <p:ph type="ftr" sz="quarter" idx="11"/>
          </p:nvPr>
        </p:nvSpPr>
        <p:spPr>
          <a:xfrm>
            <a:off x="935672" y="6805137"/>
            <a:ext cx="4678363" cy="504084"/>
          </a:xfrm>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7" name="Rectangle 6"/>
          <p:cNvSpPr/>
          <p:nvPr/>
        </p:nvSpPr>
        <p:spPr>
          <a:xfrm flipV="1">
            <a:off x="81174" y="2620565"/>
            <a:ext cx="10540805" cy="10081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p:cNvSpPr/>
          <p:nvPr/>
        </p:nvSpPr>
        <p:spPr>
          <a:xfrm>
            <a:off x="80863" y="2581585"/>
            <a:ext cx="10541116" cy="5040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9" name="Rectangle 8"/>
          <p:cNvSpPr/>
          <p:nvPr/>
        </p:nvSpPr>
        <p:spPr>
          <a:xfrm>
            <a:off x="79881" y="2722055"/>
            <a:ext cx="10542098" cy="504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6" name="Slide Number Placeholder 5"/>
          <p:cNvSpPr>
            <a:spLocks noGrp="1"/>
          </p:cNvSpPr>
          <p:nvPr>
            <p:ph type="sldNum" sz="quarter" idx="12"/>
          </p:nvPr>
        </p:nvSpPr>
        <p:spPr>
          <a:xfrm>
            <a:off x="171094" y="6845464"/>
            <a:ext cx="534670" cy="504084"/>
          </a:xfrm>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Tree>
    <p:extLst>
      <p:ext uri="{BB962C8B-B14F-4D97-AF65-F5344CB8AC3E}">
        <p14:creationId xmlns:p14="http://schemas.microsoft.com/office/powerpoint/2010/main" xmlns="" val="159396670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4EDEA7-5B81-44E1-BD1B-D08407C0B821}"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4FCB45-0F1E-457D-8EAC-87344D7BBE98}" type="slidenum">
              <a:rPr lang="en-US"/>
              <a:pPr>
                <a:defRPr/>
              </a:pPr>
              <a:t>‹#›</a:t>
            </a:fld>
            <a:endParaRPr lang="en-US" dirty="0"/>
          </a:p>
        </p:txBody>
      </p:sp>
    </p:spTree>
    <p:extLst>
      <p:ext uri="{BB962C8B-B14F-4D97-AF65-F5344CB8AC3E}">
        <p14:creationId xmlns:p14="http://schemas.microsoft.com/office/powerpoint/2010/main" xmlns="" val="365361698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6" name="Footer Placeholder 5"/>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7" name="Slide Number Placeholder 6"/>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
        <p:nvSpPr>
          <p:cNvPr id="9" name="Content Placeholder 8"/>
          <p:cNvSpPr>
            <a:spLocks noGrp="1"/>
          </p:cNvSpPr>
          <p:nvPr>
            <p:ph sz="quarter" idx="1"/>
          </p:nvPr>
        </p:nvSpPr>
        <p:spPr>
          <a:xfrm>
            <a:off x="1069340" y="1596267"/>
            <a:ext cx="4384294" cy="5040842"/>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769980" y="1596267"/>
            <a:ext cx="4384294" cy="5040842"/>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3502718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0" y="301050"/>
            <a:ext cx="9089390" cy="1260211"/>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9340" y="1596267"/>
            <a:ext cx="4366472" cy="840140"/>
          </a:xfrm>
          <a:noFill/>
          <a:ln w="12700" cap="sq" cmpd="sng" algn="ctr">
            <a:noFill/>
            <a:prstDash val="solid"/>
          </a:ln>
        </p:spPr>
        <p:txBody>
          <a:bodyPr lIns="91440" anchor="b" anchorCtr="0">
            <a:noAutofit/>
          </a:bodyPr>
          <a:lstStyle>
            <a:lvl1pPr marL="0" indent="0">
              <a:buNone/>
              <a:defRPr sz="2646" b="1">
                <a:solidFill>
                  <a:schemeClr val="accent1"/>
                </a:solidFill>
                <a:latin typeface="+mj-lt"/>
                <a:ea typeface="+mj-ea"/>
                <a:cs typeface="+mj-cs"/>
              </a:defRPr>
            </a:lvl1pPr>
            <a:lvl2pPr>
              <a:buNone/>
              <a:defRPr sz="2205" b="1"/>
            </a:lvl2pPr>
            <a:lvl3pPr>
              <a:buNone/>
              <a:defRPr sz="1985" b="1"/>
            </a:lvl3pPr>
            <a:lvl4pPr>
              <a:buNone/>
              <a:defRPr sz="1764" b="1"/>
            </a:lvl4pPr>
            <a:lvl5pPr>
              <a:buNone/>
              <a:defRPr sz="1764"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792258" y="1596267"/>
            <a:ext cx="4366472" cy="840140"/>
          </a:xfrm>
          <a:noFill/>
          <a:ln w="12700" cap="sq" cmpd="sng" algn="ctr">
            <a:noFill/>
            <a:prstDash val="solid"/>
          </a:ln>
        </p:spPr>
        <p:txBody>
          <a:bodyPr lIns="91440" anchor="b" anchorCtr="0">
            <a:noAutofit/>
          </a:bodyPr>
          <a:lstStyle>
            <a:lvl1pPr marL="0" indent="0">
              <a:buNone/>
              <a:defRPr sz="2646" b="1">
                <a:solidFill>
                  <a:schemeClr val="accent1"/>
                </a:solidFill>
                <a:latin typeface="+mj-lt"/>
                <a:ea typeface="+mj-ea"/>
                <a:cs typeface="+mj-cs"/>
              </a:defRPr>
            </a:lvl1pPr>
            <a:lvl2pPr>
              <a:buNone/>
              <a:defRPr sz="2205" b="1"/>
            </a:lvl2pPr>
            <a:lvl3pPr>
              <a:buNone/>
              <a:defRPr sz="1985" b="1"/>
            </a:lvl3pPr>
            <a:lvl4pPr>
              <a:buNone/>
              <a:defRPr sz="1764" b="1"/>
            </a:lvl4pPr>
            <a:lvl5pPr>
              <a:buNone/>
              <a:defRPr sz="1764"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8" name="Footer Placeholder 7"/>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9" name="Slide Number Placeholder 8"/>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
        <p:nvSpPr>
          <p:cNvPr id="11" name="Content Placeholder 10"/>
          <p:cNvSpPr>
            <a:spLocks noGrp="1"/>
          </p:cNvSpPr>
          <p:nvPr>
            <p:ph sz="half" idx="2"/>
          </p:nvPr>
        </p:nvSpPr>
        <p:spPr>
          <a:xfrm>
            <a:off x="1069340" y="2478414"/>
            <a:ext cx="4366472" cy="4284716"/>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5792258" y="2478414"/>
            <a:ext cx="4366472" cy="4284716"/>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40188746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4" name="Footer Placeholder 3"/>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5" name="Slide Number Placeholder 4"/>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Tree>
    <p:extLst>
      <p:ext uri="{BB962C8B-B14F-4D97-AF65-F5344CB8AC3E}">
        <p14:creationId xmlns:p14="http://schemas.microsoft.com/office/powerpoint/2010/main" xmlns="" val="27307341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3" name="Footer Placeholder 2"/>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4" name="Slide Number Placeholder 3"/>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Tree>
    <p:extLst>
      <p:ext uri="{BB962C8B-B14F-4D97-AF65-F5344CB8AC3E}">
        <p14:creationId xmlns:p14="http://schemas.microsoft.com/office/powerpoint/2010/main" xmlns="" val="14668804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0693400" cy="7561263"/>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9" name="Rounded Rectangle 8"/>
          <p:cNvSpPr/>
          <p:nvPr/>
        </p:nvSpPr>
        <p:spPr>
          <a:xfrm>
            <a:off x="74854" y="76908"/>
            <a:ext cx="10540638" cy="737979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2" name="Title 1"/>
          <p:cNvSpPr>
            <a:spLocks noGrp="1"/>
          </p:cNvSpPr>
          <p:nvPr>
            <p:ph type="title"/>
          </p:nvPr>
        </p:nvSpPr>
        <p:spPr>
          <a:xfrm>
            <a:off x="1069340" y="301050"/>
            <a:ext cx="9089390" cy="1260211"/>
          </a:xfrm>
        </p:spPr>
        <p:txBody>
          <a:bodyPr anchor="b" anchorCtr="0"/>
          <a:lstStyle>
            <a:lvl1pPr algn="l">
              <a:buNone/>
              <a:defRPr sz="441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069340" y="1764295"/>
            <a:ext cx="2227792" cy="4956828"/>
          </a:xfrm>
        </p:spPr>
        <p:txBody>
          <a:bodyPr/>
          <a:lstStyle>
            <a:lvl1pPr marL="0" indent="0">
              <a:buNone/>
              <a:defRPr sz="1985"/>
            </a:lvl1pPr>
            <a:lvl2pPr>
              <a:buNone/>
              <a:defRPr sz="1323"/>
            </a:lvl2pPr>
            <a:lvl3pPr>
              <a:buNone/>
              <a:defRPr sz="1103"/>
            </a:lvl3pPr>
            <a:lvl4pPr>
              <a:buNone/>
              <a:defRPr sz="992"/>
            </a:lvl4pPr>
            <a:lvl5pPr>
              <a:buNone/>
              <a:defRPr sz="99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6" name="Footer Placeholder 5"/>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7" name="Slide Number Placeholder 6"/>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
        <p:nvSpPr>
          <p:cNvPr id="11" name="Content Placeholder 10"/>
          <p:cNvSpPr>
            <a:spLocks noGrp="1"/>
          </p:cNvSpPr>
          <p:nvPr>
            <p:ph sz="quarter" idx="1"/>
          </p:nvPr>
        </p:nvSpPr>
        <p:spPr>
          <a:xfrm>
            <a:off x="3475355" y="1764295"/>
            <a:ext cx="6683375" cy="4956828"/>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9218120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0" y="5403083"/>
            <a:ext cx="8554720" cy="575847"/>
          </a:xfrm>
        </p:spPr>
        <p:txBody>
          <a:bodyPr anchor="ctr">
            <a:noAutofit/>
          </a:bodyPr>
          <a:lstStyle>
            <a:lvl1pPr algn="l">
              <a:buNone/>
              <a:defRPr sz="3087"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069340" y="6004275"/>
            <a:ext cx="8554720" cy="756126"/>
          </a:xfrm>
        </p:spPr>
        <p:txBody>
          <a:bodyPr/>
          <a:lstStyle>
            <a:lvl1pPr marL="0" indent="0">
              <a:buFontTx/>
              <a:buNone/>
              <a:defRPr sz="1764"/>
            </a:lvl1pPr>
            <a:lvl2pPr>
              <a:defRPr sz="1323"/>
            </a:lvl2pPr>
            <a:lvl3pPr>
              <a:defRPr sz="1103"/>
            </a:lvl3pPr>
            <a:lvl4pPr>
              <a:defRPr sz="992"/>
            </a:lvl4pPr>
            <a:lvl5pPr>
              <a:defRPr sz="992"/>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6" name="Footer Placeholder 5"/>
          <p:cNvSpPr>
            <a:spLocks noGrp="1"/>
          </p:cNvSpPr>
          <p:nvPr>
            <p:ph type="ftr" sz="quarter" idx="11"/>
          </p:nvPr>
        </p:nvSpPr>
        <p:spPr>
          <a:xfrm>
            <a:off x="1069340" y="6805137"/>
            <a:ext cx="4544695" cy="504084"/>
          </a:xfrm>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7" name="Slide Number Placeholder 6"/>
          <p:cNvSpPr>
            <a:spLocks noGrp="1"/>
          </p:cNvSpPr>
          <p:nvPr>
            <p:ph type="sldNum" sz="quarter" idx="12"/>
          </p:nvPr>
        </p:nvSpPr>
        <p:spPr>
          <a:xfrm>
            <a:off x="171094" y="6845464"/>
            <a:ext cx="534670" cy="504084"/>
          </a:xfrm>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
        <p:nvSpPr>
          <p:cNvPr id="11" name="Rectangle 10"/>
          <p:cNvSpPr/>
          <p:nvPr/>
        </p:nvSpPr>
        <p:spPr>
          <a:xfrm flipV="1">
            <a:off x="79881" y="5163836"/>
            <a:ext cx="10532999" cy="10081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12" name="Rectangle 11"/>
          <p:cNvSpPr/>
          <p:nvPr/>
        </p:nvSpPr>
        <p:spPr>
          <a:xfrm>
            <a:off x="80117" y="5127364"/>
            <a:ext cx="10532764" cy="5040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13" name="Rectangle 12"/>
          <p:cNvSpPr/>
          <p:nvPr/>
        </p:nvSpPr>
        <p:spPr>
          <a:xfrm>
            <a:off x="80119" y="5262701"/>
            <a:ext cx="10532762" cy="538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3" name="Picture Placeholder 2"/>
          <p:cNvSpPr>
            <a:spLocks noGrp="1"/>
          </p:cNvSpPr>
          <p:nvPr>
            <p:ph type="pic" idx="1"/>
          </p:nvPr>
        </p:nvSpPr>
        <p:spPr>
          <a:xfrm>
            <a:off x="79883" y="73513"/>
            <a:ext cx="10527190" cy="5051344"/>
          </a:xfrm>
          <a:prstGeom prst="round2SameRect">
            <a:avLst>
              <a:gd name="adj1" fmla="val 7101"/>
              <a:gd name="adj2" fmla="val 0"/>
            </a:avLst>
          </a:prstGeom>
          <a:solidFill>
            <a:schemeClr val="bg2"/>
          </a:solidFill>
          <a:ln w="6350">
            <a:solidFill>
              <a:schemeClr val="tx1"/>
            </a:solidFill>
          </a:ln>
        </p:spPr>
        <p:txBody>
          <a:bodyPr/>
          <a:lstStyle>
            <a:lvl1pPr marL="0" indent="0">
              <a:buNone/>
              <a:defRPr sz="3528"/>
            </a:lvl1pPr>
          </a:lstStyle>
          <a:p>
            <a:r>
              <a:rPr kumimoji="0" lang="en-US" smtClean="0"/>
              <a:t>Click icon to add picture</a:t>
            </a:r>
            <a:endParaRPr kumimoji="0" lang="en-US" dirty="0"/>
          </a:p>
        </p:txBody>
      </p:sp>
    </p:spTree>
    <p:extLst>
      <p:ext uri="{BB962C8B-B14F-4D97-AF65-F5344CB8AC3E}">
        <p14:creationId xmlns:p14="http://schemas.microsoft.com/office/powerpoint/2010/main" xmlns="" val="4205838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5" name="Footer Placeholder 4"/>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6" name="Slide Number Placeholder 5"/>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Tree>
    <p:extLst>
      <p:ext uri="{BB962C8B-B14F-4D97-AF65-F5344CB8AC3E}">
        <p14:creationId xmlns:p14="http://schemas.microsoft.com/office/powerpoint/2010/main" xmlns="" val="26074419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5"/>
            <a:ext cx="2352548" cy="645157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069340" y="302804"/>
            <a:ext cx="6505152" cy="645157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5" name="Footer Placeholder 4"/>
          <p:cNvSpPr>
            <a:spLocks noGrp="1"/>
          </p:cNvSpPr>
          <p:nvPr>
            <p:ph type="ftr" sz="quarter" idx="11"/>
          </p:nvPr>
        </p:nvSpPr>
        <p:spPr/>
        <p:txBody>
          <a:bodyPr/>
          <a:lstStyle/>
          <a:p>
            <a:pPr defTabSz="1008126" fontAlgn="auto">
              <a:spcBef>
                <a:spcPts val="0"/>
              </a:spcBef>
              <a:spcAft>
                <a:spcPts val="0"/>
              </a:spcAft>
            </a:pPr>
            <a:endParaRPr lang="en-US">
              <a:solidFill>
                <a:srgbClr val="696464"/>
              </a:solidFill>
              <a:latin typeface="Perpetua"/>
              <a:cs typeface="+mn-cs"/>
            </a:endParaRPr>
          </a:p>
        </p:txBody>
      </p:sp>
      <p:sp>
        <p:nvSpPr>
          <p:cNvPr id="6" name="Slide Number Placeholder 5"/>
          <p:cNvSpPr>
            <a:spLocks noGrp="1"/>
          </p:cNvSpPr>
          <p:nvPr>
            <p:ph type="sldNum" sz="quarter" idx="12"/>
          </p:nvPr>
        </p:nvSpPr>
        <p:spPr/>
        <p:txBody>
          <a:body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Tree>
    <p:extLst>
      <p:ext uri="{BB962C8B-B14F-4D97-AF65-F5344CB8AC3E}">
        <p14:creationId xmlns:p14="http://schemas.microsoft.com/office/powerpoint/2010/main" xmlns="" val="287647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8F6616-8CDB-44E3-8672-F99D25DE1B66}"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D56035-8206-49D7-ACC6-D992F5B460B2}" type="slidenum">
              <a:rPr lang="en-US"/>
              <a:pPr>
                <a:defRPr/>
              </a:pPr>
              <a:t>‹#›</a:t>
            </a:fld>
            <a:endParaRPr lang="en-US" dirty="0"/>
          </a:p>
        </p:txBody>
      </p:sp>
    </p:spTree>
    <p:extLst>
      <p:ext uri="{BB962C8B-B14F-4D97-AF65-F5344CB8AC3E}">
        <p14:creationId xmlns:p14="http://schemas.microsoft.com/office/powerpoint/2010/main" xmlns="" val="42887166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5B33C8-61F1-4F42-B8F5-6C5ADD8C80D3}"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59C730-9AC5-4C39-8EB5-7EA80A3B0A3D}" type="slidenum">
              <a:rPr lang="en-US"/>
              <a:pPr>
                <a:defRPr/>
              </a:pPr>
              <a:t>‹#›</a:t>
            </a:fld>
            <a:endParaRPr lang="en-US" dirty="0"/>
          </a:p>
        </p:txBody>
      </p:sp>
    </p:spTree>
    <p:extLst>
      <p:ext uri="{BB962C8B-B14F-4D97-AF65-F5344CB8AC3E}">
        <p14:creationId xmlns:p14="http://schemas.microsoft.com/office/powerpoint/2010/main" xmlns="" val="42509551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a:t>Click to edit Master title style</a:t>
            </a:r>
          </a:p>
        </p:txBody>
      </p:sp>
      <p:sp>
        <p:nvSpPr>
          <p:cNvPr id="3" name="Table Placeholder 2"/>
          <p:cNvSpPr>
            <a:spLocks noGrp="1"/>
          </p:cNvSpPr>
          <p:nvPr>
            <p:ph type="tbl" idx="1"/>
          </p:nvPr>
        </p:nvSpPr>
        <p:spPr>
          <a:xfrm>
            <a:off x="534670" y="1764295"/>
            <a:ext cx="9624060" cy="4990084"/>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2D43009B-1B6A-4215-98D0-8D0159BBC285}"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0795F6-3559-4AB1-82A1-883FE8E15364}" type="slidenum">
              <a:rPr lang="en-US"/>
              <a:pPr>
                <a:defRPr/>
              </a:pPr>
              <a:t>‹#›</a:t>
            </a:fld>
            <a:endParaRPr lang="en-US" dirty="0"/>
          </a:p>
        </p:txBody>
      </p:sp>
    </p:spTree>
    <p:extLst>
      <p:ext uri="{BB962C8B-B14F-4D97-AF65-F5344CB8AC3E}">
        <p14:creationId xmlns:p14="http://schemas.microsoft.com/office/powerpoint/2010/main" xmlns="" val="392438392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4670" y="1764295"/>
            <a:ext cx="9624060" cy="24101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670" y="4342476"/>
            <a:ext cx="9624060" cy="2411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F5813EC-F3EE-4F2C-A122-D702718766D0}"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056F47-0AF9-4972-A434-6B53F0F19B1D}" type="slidenum">
              <a:rPr lang="en-US"/>
              <a:pPr>
                <a:defRPr/>
              </a:pPr>
              <a:t>‹#›</a:t>
            </a:fld>
            <a:endParaRPr lang="en-US" dirty="0"/>
          </a:p>
        </p:txBody>
      </p:sp>
    </p:spTree>
    <p:extLst>
      <p:ext uri="{BB962C8B-B14F-4D97-AF65-F5344CB8AC3E}">
        <p14:creationId xmlns:p14="http://schemas.microsoft.com/office/powerpoint/2010/main" xmlns="" val="17903018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40A024-AF65-4A3E-8907-F729796D7F5D}" type="datetime1">
              <a:rPr lang="en-US" smtClean="0"/>
              <a:pPr>
                <a:defRPr/>
              </a:pPr>
              <a:t>11/16/2017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7DFF308-EE50-445C-ACE8-1B430253675E}" type="slidenum">
              <a:rPr lang="en-US"/>
              <a:pPr>
                <a:defRPr/>
              </a:pPr>
              <a:t>‹#›</a:t>
            </a:fld>
            <a:endParaRPr lang="en-US" dirty="0"/>
          </a:p>
        </p:txBody>
      </p:sp>
    </p:spTree>
    <p:extLst>
      <p:ext uri="{BB962C8B-B14F-4D97-AF65-F5344CB8AC3E}">
        <p14:creationId xmlns:p14="http://schemas.microsoft.com/office/powerpoint/2010/main" xmlns="" val="26715141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09929" y="315028"/>
            <a:ext cx="9263029" cy="1004446"/>
          </a:xfrm>
        </p:spPr>
        <p:txBody>
          <a:bodyPr/>
          <a:lstStyle>
            <a:lvl1pPr>
              <a:defRPr>
                <a:effectLst/>
              </a:defRPr>
            </a:lvl1pPr>
          </a:lstStyle>
          <a:p>
            <a:r>
              <a:rPr lang="en-US" dirty="0" smtClean="0"/>
              <a:t>Click to edit Master title style</a:t>
            </a:r>
            <a:endParaRPr lang="en-ZA"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cxnSp>
        <p:nvCxnSpPr>
          <p:cNvPr id="10" name="Straight Connector 9"/>
          <p:cNvCxnSpPr/>
          <p:nvPr userDrawn="1"/>
        </p:nvCxnSpPr>
        <p:spPr>
          <a:xfrm>
            <a:off x="799395" y="7082826"/>
            <a:ext cx="97682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116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117" y="3108520"/>
            <a:ext cx="9089390" cy="1620771"/>
          </a:xfrm>
          <a:solidFill>
            <a:schemeClr val="bg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4010" y="4284716"/>
            <a:ext cx="7485380" cy="1932323"/>
          </a:xfrm>
        </p:spPr>
        <p:txBody>
          <a:bodyPr/>
          <a:lstStyle>
            <a:lvl1pPr marL="0" indent="0" algn="ctr">
              <a:buNone/>
              <a:defRPr/>
            </a:lvl1pPr>
            <a:lvl2pPr marL="504063" indent="0" algn="ctr">
              <a:buNone/>
              <a:defRPr/>
            </a:lvl2pPr>
            <a:lvl3pPr marL="1008126" indent="0" algn="ctr">
              <a:buNone/>
              <a:defRPr/>
            </a:lvl3pPr>
            <a:lvl4pPr marL="1512189" indent="0" algn="ctr">
              <a:buNone/>
              <a:defRPr/>
            </a:lvl4pPr>
            <a:lvl5pPr marL="2016252" indent="0" algn="ctr">
              <a:buNone/>
              <a:defRPr/>
            </a:lvl5pPr>
            <a:lvl6pPr marL="2520315" indent="0" algn="ctr">
              <a:buNone/>
              <a:defRPr/>
            </a:lvl6pPr>
            <a:lvl7pPr marL="3024378" indent="0" algn="ctr">
              <a:buNone/>
              <a:defRPr/>
            </a:lvl7pPr>
            <a:lvl8pPr marL="3528441" indent="0" algn="ctr">
              <a:buNone/>
              <a:defRPr/>
            </a:lvl8pPr>
            <a:lvl9pPr marL="403250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07CE01-1EA4-4360-B2FA-E72BECDA0BAD}"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9FD8D2-3166-4741-8259-59284D5E21FA}" type="slidenum">
              <a:rPr lang="en-US"/>
              <a:pPr>
                <a:defRPr/>
              </a:pPr>
              <a:t>‹#›</a:t>
            </a:fld>
            <a:endParaRPr lang="en-US" dirty="0"/>
          </a:p>
        </p:txBody>
      </p:sp>
    </p:spTree>
    <p:extLst>
      <p:ext uri="{BB962C8B-B14F-4D97-AF65-F5344CB8AC3E}">
        <p14:creationId xmlns:p14="http://schemas.microsoft.com/office/powerpoint/2010/main" xmlns="" val="12248762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DE15B57-BA99-4716-AD8A-9AA3E0B36EFF}"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0D25DA-C332-407A-852A-96A7D180F319}" type="slidenum">
              <a:rPr lang="en-US"/>
              <a:pPr>
                <a:defRPr/>
              </a:pPr>
              <a:t>‹#›</a:t>
            </a:fld>
            <a:endParaRPr lang="en-US" dirty="0"/>
          </a:p>
        </p:txBody>
      </p:sp>
    </p:spTree>
    <p:extLst>
      <p:ext uri="{BB962C8B-B14F-4D97-AF65-F5344CB8AC3E}">
        <p14:creationId xmlns:p14="http://schemas.microsoft.com/office/powerpoint/2010/main" xmlns="" val="10697674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7019925"/>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725" y="540000"/>
            <a:ext cx="9178925" cy="719914"/>
          </a:xfrm>
          <a:prstGeom prst="rect">
            <a:avLst/>
          </a:prstGeom>
        </p:spPr>
        <p:txBody>
          <a:bodyPr lIns="0" tIns="0" rIns="0" bIns="0" anchor="b" anchorCtr="0"/>
          <a:lstStyle>
            <a:lvl1pPr>
              <a:defRPr/>
            </a:lvl1pPr>
          </a:lstStyle>
          <a:p>
            <a:r>
              <a:rPr lang="en-US" smtClean="0"/>
              <a:t>Click to edit Master title style</a:t>
            </a:r>
            <a:endParaRPr lang="en-ZA" dirty="0"/>
          </a:p>
        </p:txBody>
      </p:sp>
      <p:sp>
        <p:nvSpPr>
          <p:cNvPr id="3" name="Content Placeholder 2"/>
          <p:cNvSpPr>
            <a:spLocks noGrp="1"/>
          </p:cNvSpPr>
          <p:nvPr>
            <p:ph idx="1"/>
          </p:nvPr>
        </p:nvSpPr>
        <p:spPr>
          <a:xfrm>
            <a:off x="720725" y="1439998"/>
            <a:ext cx="9178925" cy="5400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v"/>
              <a:defRPr sz="1800"/>
            </a:lvl3pPr>
            <a:lvl4pPr marL="808038" indent="-273050">
              <a:buFont typeface="Arial" pitchFamily="34" charset="0"/>
              <a:buChar char="−"/>
              <a:defRPr sz="1800"/>
            </a:lvl4pPr>
            <a:lvl5pPr marL="1079500" indent="-263525">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Slide Number Placeholder 5"/>
          <p:cNvSpPr>
            <a:spLocks noGrp="1"/>
          </p:cNvSpPr>
          <p:nvPr>
            <p:ph type="sldNum" sz="quarter" idx="10"/>
          </p:nvPr>
        </p:nvSpPr>
        <p:spPr>
          <a:xfrm>
            <a:off x="9558338" y="7029450"/>
            <a:ext cx="360362" cy="252413"/>
          </a:xfrm>
          <a:prstGeom prst="rect">
            <a:avLst/>
          </a:prstGeom>
          <a:ln w="12700"/>
        </p:spPr>
        <p:txBody>
          <a:bodyPr vert="horz" wrap="square" lIns="0" tIns="0" rIns="0" bIns="0" numCol="1" anchor="ctr" anchorCtr="0" compatLnSpc="1">
            <a:prstTxWarp prst="textNoShape">
              <a:avLst/>
            </a:prstTxWarp>
          </a:bodyPr>
          <a:lstStyle>
            <a:lvl1pPr algn="r" eaLnBrk="1" hangingPunct="1">
              <a:defRPr sz="1200">
                <a:solidFill>
                  <a:srgbClr val="008000"/>
                </a:solidFill>
                <a:latin typeface="Arial" panose="020B0604020202020204" pitchFamily="34" charset="0"/>
                <a:cs typeface="Arial" panose="020B0604020202020204" pitchFamily="34" charset="0"/>
              </a:defRPr>
            </a:lvl1pPr>
          </a:lstStyle>
          <a:p>
            <a:pPr>
              <a:defRPr/>
            </a:pPr>
            <a:fld id="{8A3A5F2A-454E-4E45-B6B4-FB2AD9E87C69}" type="slidenum">
              <a:rPr lang="en-ZA" altLang="en-US"/>
              <a:pPr>
                <a:defRPr/>
              </a:pPr>
              <a:t>‹#›</a:t>
            </a:fld>
            <a:endParaRPr lang="en-ZA"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567F75-4892-4572-B3A8-3303707838FA}"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B6C9B-3983-4CC9-BA95-BD8CD4C7A2DD}" type="slidenum">
              <a:rPr lang="en-US"/>
              <a:pPr>
                <a:defRPr/>
              </a:pPr>
              <a:t>‹#›</a:t>
            </a:fld>
            <a:endParaRPr lang="en-US" dirty="0"/>
          </a:p>
        </p:txBody>
      </p:sp>
    </p:spTree>
    <p:extLst>
      <p:ext uri="{BB962C8B-B14F-4D97-AF65-F5344CB8AC3E}">
        <p14:creationId xmlns:p14="http://schemas.microsoft.com/office/powerpoint/2010/main" xmlns="" val="29406078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0B108D1-7D40-44DB-8D63-C393DFA02CF9}"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B80FEE-FD3B-4D3D-9F3E-1A672D478C68}" type="slidenum">
              <a:rPr lang="en-US"/>
              <a:pPr>
                <a:defRPr/>
              </a:pPr>
              <a:t>‹#›</a:t>
            </a:fld>
            <a:endParaRPr lang="en-US" dirty="0"/>
          </a:p>
        </p:txBody>
      </p:sp>
    </p:spTree>
    <p:extLst>
      <p:ext uri="{BB962C8B-B14F-4D97-AF65-F5344CB8AC3E}">
        <p14:creationId xmlns:p14="http://schemas.microsoft.com/office/powerpoint/2010/main" xmlns="" val="11915562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B7C4622-A885-4D52-9C61-BBD84A2BEEA0}" type="datetime1">
              <a:rPr lang="en-US" smtClean="0"/>
              <a:pPr>
                <a:defRPr/>
              </a:pPr>
              <a:t>11/16/2017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D343027-F0B6-4310-89A9-13095685A158}" type="slidenum">
              <a:rPr lang="en-US"/>
              <a:pPr>
                <a:defRPr/>
              </a:pPr>
              <a:t>‹#›</a:t>
            </a:fld>
            <a:endParaRPr lang="en-US" dirty="0"/>
          </a:p>
        </p:txBody>
      </p:sp>
    </p:spTree>
    <p:extLst>
      <p:ext uri="{BB962C8B-B14F-4D97-AF65-F5344CB8AC3E}">
        <p14:creationId xmlns:p14="http://schemas.microsoft.com/office/powerpoint/2010/main" xmlns="" val="36508340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6C74F-E502-4B22-9B73-BB7D9D2A5E14}" type="datetime1">
              <a:rPr lang="en-US" smtClean="0"/>
              <a:pPr>
                <a:defRPr/>
              </a:pPr>
              <a:t>11/16/2017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73EDF1B-EDDB-4DCC-AE85-04CDE25B066F}" type="slidenum">
              <a:rPr lang="en-US"/>
              <a:pPr>
                <a:defRPr/>
              </a:pPr>
              <a:t>‹#›</a:t>
            </a:fld>
            <a:endParaRPr lang="en-US" dirty="0"/>
          </a:p>
        </p:txBody>
      </p:sp>
    </p:spTree>
    <p:extLst>
      <p:ext uri="{BB962C8B-B14F-4D97-AF65-F5344CB8AC3E}">
        <p14:creationId xmlns:p14="http://schemas.microsoft.com/office/powerpoint/2010/main" xmlns="" val="4408448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25150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C8EA7B-2ACB-433C-8131-7AF1F29030D6}"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A28830-FAC2-4CAC-B81A-5BE9A05B9858}" type="slidenum">
              <a:rPr lang="en-US"/>
              <a:pPr>
                <a:defRPr/>
              </a:pPr>
              <a:t>‹#›</a:t>
            </a:fld>
            <a:endParaRPr lang="en-US" dirty="0"/>
          </a:p>
        </p:txBody>
      </p:sp>
    </p:spTree>
    <p:extLst>
      <p:ext uri="{BB962C8B-B14F-4D97-AF65-F5344CB8AC3E}">
        <p14:creationId xmlns:p14="http://schemas.microsoft.com/office/powerpoint/2010/main" xmlns="" val="23651218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4EDEA7-5B81-44E1-BD1B-D08407C0B821}"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4FCB45-0F1E-457D-8EAC-87344D7BBE98}" type="slidenum">
              <a:rPr lang="en-US"/>
              <a:pPr>
                <a:defRPr/>
              </a:pPr>
              <a:t>‹#›</a:t>
            </a:fld>
            <a:endParaRPr lang="en-US" dirty="0"/>
          </a:p>
        </p:txBody>
      </p:sp>
    </p:spTree>
    <p:extLst>
      <p:ext uri="{BB962C8B-B14F-4D97-AF65-F5344CB8AC3E}">
        <p14:creationId xmlns:p14="http://schemas.microsoft.com/office/powerpoint/2010/main" xmlns="" val="14317867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8F6616-8CDB-44E3-8672-F99D25DE1B66}"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D56035-8206-49D7-ACC6-D992F5B460B2}" type="slidenum">
              <a:rPr lang="en-US"/>
              <a:pPr>
                <a:defRPr/>
              </a:pPr>
              <a:t>‹#›</a:t>
            </a:fld>
            <a:endParaRPr lang="en-US" dirty="0"/>
          </a:p>
        </p:txBody>
      </p:sp>
    </p:spTree>
    <p:extLst>
      <p:ext uri="{BB962C8B-B14F-4D97-AF65-F5344CB8AC3E}">
        <p14:creationId xmlns:p14="http://schemas.microsoft.com/office/powerpoint/2010/main" xmlns="" val="21515874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5B33C8-61F1-4F42-B8F5-6C5ADD8C80D3}"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59C730-9AC5-4C39-8EB5-7EA80A3B0A3D}" type="slidenum">
              <a:rPr lang="en-US"/>
              <a:pPr>
                <a:defRPr/>
              </a:pPr>
              <a:t>‹#›</a:t>
            </a:fld>
            <a:endParaRPr lang="en-US" dirty="0"/>
          </a:p>
        </p:txBody>
      </p:sp>
    </p:spTree>
    <p:extLst>
      <p:ext uri="{BB962C8B-B14F-4D97-AF65-F5344CB8AC3E}">
        <p14:creationId xmlns:p14="http://schemas.microsoft.com/office/powerpoint/2010/main" xmlns="" val="31059671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a:t>Click to edit Master title style</a:t>
            </a:r>
          </a:p>
        </p:txBody>
      </p:sp>
      <p:sp>
        <p:nvSpPr>
          <p:cNvPr id="3" name="Table Placeholder 2"/>
          <p:cNvSpPr>
            <a:spLocks noGrp="1"/>
          </p:cNvSpPr>
          <p:nvPr>
            <p:ph type="tbl" idx="1"/>
          </p:nvPr>
        </p:nvSpPr>
        <p:spPr>
          <a:xfrm>
            <a:off x="534670" y="1764295"/>
            <a:ext cx="9624060" cy="4990084"/>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2D43009B-1B6A-4215-98D0-8D0159BBC285}"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0795F6-3559-4AB1-82A1-883FE8E15364}" type="slidenum">
              <a:rPr lang="en-US"/>
              <a:pPr>
                <a:defRPr/>
              </a:pPr>
              <a:t>‹#›</a:t>
            </a:fld>
            <a:endParaRPr lang="en-US" dirty="0"/>
          </a:p>
        </p:txBody>
      </p:sp>
    </p:spTree>
    <p:extLst>
      <p:ext uri="{BB962C8B-B14F-4D97-AF65-F5344CB8AC3E}">
        <p14:creationId xmlns:p14="http://schemas.microsoft.com/office/powerpoint/2010/main" xmlns="" val="1915558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117" y="3108520"/>
            <a:ext cx="9089390" cy="1620771"/>
          </a:xfrm>
          <a:solidFill>
            <a:schemeClr val="bg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4010" y="4284716"/>
            <a:ext cx="7485380" cy="1932323"/>
          </a:xfrm>
        </p:spPr>
        <p:txBody>
          <a:bodyPr/>
          <a:lstStyle>
            <a:lvl1pPr marL="0" indent="0" algn="ctr">
              <a:buNone/>
              <a:defRPr/>
            </a:lvl1pPr>
            <a:lvl2pPr marL="504063" indent="0" algn="ctr">
              <a:buNone/>
              <a:defRPr/>
            </a:lvl2pPr>
            <a:lvl3pPr marL="1008126" indent="0" algn="ctr">
              <a:buNone/>
              <a:defRPr/>
            </a:lvl3pPr>
            <a:lvl4pPr marL="1512189" indent="0" algn="ctr">
              <a:buNone/>
              <a:defRPr/>
            </a:lvl4pPr>
            <a:lvl5pPr marL="2016252" indent="0" algn="ctr">
              <a:buNone/>
              <a:defRPr/>
            </a:lvl5pPr>
            <a:lvl6pPr marL="2520315" indent="0" algn="ctr">
              <a:buNone/>
              <a:defRPr/>
            </a:lvl6pPr>
            <a:lvl7pPr marL="3024378" indent="0" algn="ctr">
              <a:buNone/>
              <a:defRPr/>
            </a:lvl7pPr>
            <a:lvl8pPr marL="3528441" indent="0" algn="ctr">
              <a:buNone/>
              <a:defRPr/>
            </a:lvl8pPr>
            <a:lvl9pPr marL="403250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07CE01-1EA4-4360-B2FA-E72BECDA0BAD}"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9FD8D2-3166-4741-8259-59284D5E21FA}" type="slidenum">
              <a:rPr lang="en-US"/>
              <a:pPr>
                <a:defRPr/>
              </a:pPr>
              <a:t>‹#›</a:t>
            </a:fld>
            <a:endParaRPr lang="en-US" dirty="0"/>
          </a:p>
        </p:txBody>
      </p:sp>
    </p:spTree>
    <p:extLst>
      <p:ext uri="{BB962C8B-B14F-4D97-AF65-F5344CB8AC3E}">
        <p14:creationId xmlns:p14="http://schemas.microsoft.com/office/powerpoint/2010/main" xmlns="" val="1892647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4670" y="1764295"/>
            <a:ext cx="9624060" cy="24101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670" y="4342476"/>
            <a:ext cx="9624060" cy="2411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F5813EC-F3EE-4F2C-A122-D702718766D0}"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056F47-0AF9-4972-A434-6B53F0F19B1D}" type="slidenum">
              <a:rPr lang="en-US"/>
              <a:pPr>
                <a:defRPr/>
              </a:pPr>
              <a:t>‹#›</a:t>
            </a:fld>
            <a:endParaRPr lang="en-US" dirty="0"/>
          </a:p>
        </p:txBody>
      </p:sp>
    </p:spTree>
    <p:extLst>
      <p:ext uri="{BB962C8B-B14F-4D97-AF65-F5344CB8AC3E}">
        <p14:creationId xmlns:p14="http://schemas.microsoft.com/office/powerpoint/2010/main" xmlns="" val="10696324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40A024-AF65-4A3E-8907-F729796D7F5D}" type="datetime1">
              <a:rPr lang="en-US" smtClean="0"/>
              <a:pPr>
                <a:defRPr/>
              </a:pPr>
              <a:t>11/16/2017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7DFF308-EE50-445C-ACE8-1B430253675E}" type="slidenum">
              <a:rPr lang="en-US"/>
              <a:pPr>
                <a:defRPr/>
              </a:pPr>
              <a:t>‹#›</a:t>
            </a:fld>
            <a:endParaRPr lang="en-US" dirty="0"/>
          </a:p>
        </p:txBody>
      </p:sp>
    </p:spTree>
    <p:extLst>
      <p:ext uri="{BB962C8B-B14F-4D97-AF65-F5344CB8AC3E}">
        <p14:creationId xmlns:p14="http://schemas.microsoft.com/office/powerpoint/2010/main" xmlns="" val="591950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09929" y="315028"/>
            <a:ext cx="9263029" cy="1004446"/>
          </a:xfrm>
        </p:spPr>
        <p:txBody>
          <a:bodyPr/>
          <a:lstStyle>
            <a:lvl1pPr>
              <a:defRPr>
                <a:effectLst/>
              </a:defRPr>
            </a:lvl1pPr>
          </a:lstStyle>
          <a:p>
            <a:r>
              <a:rPr lang="en-US" dirty="0" smtClean="0"/>
              <a:t>Click to edit Master title style</a:t>
            </a:r>
            <a:endParaRPr lang="en-ZA"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cxnSp>
        <p:nvCxnSpPr>
          <p:cNvPr id="10" name="Straight Connector 9"/>
          <p:cNvCxnSpPr/>
          <p:nvPr userDrawn="1"/>
        </p:nvCxnSpPr>
        <p:spPr>
          <a:xfrm>
            <a:off x="799395" y="7082826"/>
            <a:ext cx="97682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3035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117" y="3108520"/>
            <a:ext cx="9089390" cy="1620771"/>
          </a:xfrm>
          <a:solidFill>
            <a:schemeClr val="bg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4010" y="4284716"/>
            <a:ext cx="7485380" cy="1932323"/>
          </a:xfrm>
        </p:spPr>
        <p:txBody>
          <a:bodyPr/>
          <a:lstStyle>
            <a:lvl1pPr marL="0" indent="0" algn="ctr">
              <a:buNone/>
              <a:defRPr/>
            </a:lvl1pPr>
            <a:lvl2pPr marL="504063" indent="0" algn="ctr">
              <a:buNone/>
              <a:defRPr/>
            </a:lvl2pPr>
            <a:lvl3pPr marL="1008126" indent="0" algn="ctr">
              <a:buNone/>
              <a:defRPr/>
            </a:lvl3pPr>
            <a:lvl4pPr marL="1512189" indent="0" algn="ctr">
              <a:buNone/>
              <a:defRPr/>
            </a:lvl4pPr>
            <a:lvl5pPr marL="2016252" indent="0" algn="ctr">
              <a:buNone/>
              <a:defRPr/>
            </a:lvl5pPr>
            <a:lvl6pPr marL="2520315" indent="0" algn="ctr">
              <a:buNone/>
              <a:defRPr/>
            </a:lvl6pPr>
            <a:lvl7pPr marL="3024378" indent="0" algn="ctr">
              <a:buNone/>
              <a:defRPr/>
            </a:lvl7pPr>
            <a:lvl8pPr marL="3528441" indent="0" algn="ctr">
              <a:buNone/>
              <a:defRPr/>
            </a:lvl8pPr>
            <a:lvl9pPr marL="403250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07CE01-1EA4-4360-B2FA-E72BECDA0BAD}"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9FD8D2-3166-4741-8259-59284D5E21FA}" type="slidenum">
              <a:rPr lang="en-US"/>
              <a:pPr>
                <a:defRPr/>
              </a:pPr>
              <a:t>‹#›</a:t>
            </a:fld>
            <a:endParaRPr lang="en-US" dirty="0"/>
          </a:p>
        </p:txBody>
      </p:sp>
    </p:spTree>
    <p:extLst>
      <p:ext uri="{BB962C8B-B14F-4D97-AF65-F5344CB8AC3E}">
        <p14:creationId xmlns:p14="http://schemas.microsoft.com/office/powerpoint/2010/main" xmlns="" val="75947605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DE15B57-BA99-4716-AD8A-9AA3E0B36EFF}"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0D25DA-C332-407A-852A-96A7D180F319}" type="slidenum">
              <a:rPr lang="en-US"/>
              <a:pPr>
                <a:defRPr/>
              </a:pPr>
              <a:t>‹#›</a:t>
            </a:fld>
            <a:endParaRPr lang="en-US" dirty="0"/>
          </a:p>
        </p:txBody>
      </p:sp>
    </p:spTree>
    <p:extLst>
      <p:ext uri="{BB962C8B-B14F-4D97-AF65-F5344CB8AC3E}">
        <p14:creationId xmlns:p14="http://schemas.microsoft.com/office/powerpoint/2010/main" xmlns="" val="282154178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567F75-4892-4572-B3A8-3303707838FA}"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B6C9B-3983-4CC9-BA95-BD8CD4C7A2DD}" type="slidenum">
              <a:rPr lang="en-US"/>
              <a:pPr>
                <a:defRPr/>
              </a:pPr>
              <a:t>‹#›</a:t>
            </a:fld>
            <a:endParaRPr lang="en-US" dirty="0"/>
          </a:p>
        </p:txBody>
      </p:sp>
    </p:spTree>
    <p:extLst>
      <p:ext uri="{BB962C8B-B14F-4D97-AF65-F5344CB8AC3E}">
        <p14:creationId xmlns:p14="http://schemas.microsoft.com/office/powerpoint/2010/main" xmlns="" val="218502281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0B108D1-7D40-44DB-8D63-C393DFA02CF9}"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B80FEE-FD3B-4D3D-9F3E-1A672D478C68}" type="slidenum">
              <a:rPr lang="en-US"/>
              <a:pPr>
                <a:defRPr/>
              </a:pPr>
              <a:t>‹#›</a:t>
            </a:fld>
            <a:endParaRPr lang="en-US" dirty="0"/>
          </a:p>
        </p:txBody>
      </p:sp>
    </p:spTree>
    <p:extLst>
      <p:ext uri="{BB962C8B-B14F-4D97-AF65-F5344CB8AC3E}">
        <p14:creationId xmlns:p14="http://schemas.microsoft.com/office/powerpoint/2010/main" xmlns="" val="343979454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B7C4622-A885-4D52-9C61-BBD84A2BEEA0}" type="datetime1">
              <a:rPr lang="en-US" smtClean="0"/>
              <a:pPr>
                <a:defRPr/>
              </a:pPr>
              <a:t>11/16/2017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D343027-F0B6-4310-89A9-13095685A158}" type="slidenum">
              <a:rPr lang="en-US"/>
              <a:pPr>
                <a:defRPr/>
              </a:pPr>
              <a:t>‹#›</a:t>
            </a:fld>
            <a:endParaRPr lang="en-US" dirty="0"/>
          </a:p>
        </p:txBody>
      </p:sp>
    </p:spTree>
    <p:extLst>
      <p:ext uri="{BB962C8B-B14F-4D97-AF65-F5344CB8AC3E}">
        <p14:creationId xmlns:p14="http://schemas.microsoft.com/office/powerpoint/2010/main" xmlns="" val="12119210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6C74F-E502-4B22-9B73-BB7D9D2A5E14}" type="datetime1">
              <a:rPr lang="en-US" smtClean="0"/>
              <a:pPr>
                <a:defRPr/>
              </a:pPr>
              <a:t>11/16/2017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73EDF1B-EDDB-4DCC-AE85-04CDE25B066F}" type="slidenum">
              <a:rPr lang="en-US"/>
              <a:pPr>
                <a:defRPr/>
              </a:pPr>
              <a:t>‹#›</a:t>
            </a:fld>
            <a:endParaRPr lang="en-US" dirty="0"/>
          </a:p>
        </p:txBody>
      </p:sp>
    </p:spTree>
    <p:extLst>
      <p:ext uri="{BB962C8B-B14F-4D97-AF65-F5344CB8AC3E}">
        <p14:creationId xmlns:p14="http://schemas.microsoft.com/office/powerpoint/2010/main" xmlns="" val="7644690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847321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DE15B57-BA99-4716-AD8A-9AA3E0B36EFF}"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0D25DA-C332-407A-852A-96A7D180F319}" type="slidenum">
              <a:rPr lang="en-US"/>
              <a:pPr>
                <a:defRPr/>
              </a:pPr>
              <a:t>‹#›</a:t>
            </a:fld>
            <a:endParaRPr lang="en-US" dirty="0"/>
          </a:p>
        </p:txBody>
      </p:sp>
    </p:spTree>
    <p:extLst>
      <p:ext uri="{BB962C8B-B14F-4D97-AF65-F5344CB8AC3E}">
        <p14:creationId xmlns:p14="http://schemas.microsoft.com/office/powerpoint/2010/main" xmlns="" val="208272667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C8EA7B-2ACB-433C-8131-7AF1F29030D6}"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A28830-FAC2-4CAC-B81A-5BE9A05B9858}" type="slidenum">
              <a:rPr lang="en-US"/>
              <a:pPr>
                <a:defRPr/>
              </a:pPr>
              <a:t>‹#›</a:t>
            </a:fld>
            <a:endParaRPr lang="en-US" dirty="0"/>
          </a:p>
        </p:txBody>
      </p:sp>
    </p:spTree>
    <p:extLst>
      <p:ext uri="{BB962C8B-B14F-4D97-AF65-F5344CB8AC3E}">
        <p14:creationId xmlns:p14="http://schemas.microsoft.com/office/powerpoint/2010/main" xmlns="" val="329059942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4EDEA7-5B81-44E1-BD1B-D08407C0B821}"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4FCB45-0F1E-457D-8EAC-87344D7BBE98}" type="slidenum">
              <a:rPr lang="en-US"/>
              <a:pPr>
                <a:defRPr/>
              </a:pPr>
              <a:t>‹#›</a:t>
            </a:fld>
            <a:endParaRPr lang="en-US" dirty="0"/>
          </a:p>
        </p:txBody>
      </p:sp>
    </p:spTree>
    <p:extLst>
      <p:ext uri="{BB962C8B-B14F-4D97-AF65-F5344CB8AC3E}">
        <p14:creationId xmlns:p14="http://schemas.microsoft.com/office/powerpoint/2010/main" xmlns="" val="306817612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8F6616-8CDB-44E3-8672-F99D25DE1B66}"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D56035-8206-49D7-ACC6-D992F5B460B2}" type="slidenum">
              <a:rPr lang="en-US"/>
              <a:pPr>
                <a:defRPr/>
              </a:pPr>
              <a:t>‹#›</a:t>
            </a:fld>
            <a:endParaRPr lang="en-US" dirty="0"/>
          </a:p>
        </p:txBody>
      </p:sp>
    </p:spTree>
    <p:extLst>
      <p:ext uri="{BB962C8B-B14F-4D97-AF65-F5344CB8AC3E}">
        <p14:creationId xmlns:p14="http://schemas.microsoft.com/office/powerpoint/2010/main" xmlns="" val="156121577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5B33C8-61F1-4F42-B8F5-6C5ADD8C80D3}"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59C730-9AC5-4C39-8EB5-7EA80A3B0A3D}" type="slidenum">
              <a:rPr lang="en-US"/>
              <a:pPr>
                <a:defRPr/>
              </a:pPr>
              <a:t>‹#›</a:t>
            </a:fld>
            <a:endParaRPr lang="en-US" dirty="0"/>
          </a:p>
        </p:txBody>
      </p:sp>
    </p:spTree>
    <p:extLst>
      <p:ext uri="{BB962C8B-B14F-4D97-AF65-F5344CB8AC3E}">
        <p14:creationId xmlns:p14="http://schemas.microsoft.com/office/powerpoint/2010/main" xmlns="" val="80319664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a:t>Click to edit Master title style</a:t>
            </a:r>
          </a:p>
        </p:txBody>
      </p:sp>
      <p:sp>
        <p:nvSpPr>
          <p:cNvPr id="3" name="Table Placeholder 2"/>
          <p:cNvSpPr>
            <a:spLocks noGrp="1"/>
          </p:cNvSpPr>
          <p:nvPr>
            <p:ph type="tbl" idx="1"/>
          </p:nvPr>
        </p:nvSpPr>
        <p:spPr>
          <a:xfrm>
            <a:off x="534670" y="1764295"/>
            <a:ext cx="9624060" cy="4990084"/>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2D43009B-1B6A-4215-98D0-8D0159BBC285}"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0795F6-3559-4AB1-82A1-883FE8E15364}" type="slidenum">
              <a:rPr lang="en-US"/>
              <a:pPr>
                <a:defRPr/>
              </a:pPr>
              <a:t>‹#›</a:t>
            </a:fld>
            <a:endParaRPr lang="en-US" dirty="0"/>
          </a:p>
        </p:txBody>
      </p:sp>
    </p:spTree>
    <p:extLst>
      <p:ext uri="{BB962C8B-B14F-4D97-AF65-F5344CB8AC3E}">
        <p14:creationId xmlns:p14="http://schemas.microsoft.com/office/powerpoint/2010/main" xmlns="" val="1024102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4670" y="1764295"/>
            <a:ext cx="9624060" cy="24101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670" y="4342476"/>
            <a:ext cx="9624060" cy="2411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F5813EC-F3EE-4F2C-A122-D702718766D0}"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056F47-0AF9-4972-A434-6B53F0F19B1D}" type="slidenum">
              <a:rPr lang="en-US"/>
              <a:pPr>
                <a:defRPr/>
              </a:pPr>
              <a:t>‹#›</a:t>
            </a:fld>
            <a:endParaRPr lang="en-US" dirty="0"/>
          </a:p>
        </p:txBody>
      </p:sp>
    </p:spTree>
    <p:extLst>
      <p:ext uri="{BB962C8B-B14F-4D97-AF65-F5344CB8AC3E}">
        <p14:creationId xmlns:p14="http://schemas.microsoft.com/office/powerpoint/2010/main" xmlns="" val="392343951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40A024-AF65-4A3E-8907-F729796D7F5D}" type="datetime1">
              <a:rPr lang="en-US" smtClean="0"/>
              <a:pPr>
                <a:defRPr/>
              </a:pPr>
              <a:t>11/16/2017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7DFF308-EE50-445C-ACE8-1B430253675E}" type="slidenum">
              <a:rPr lang="en-US"/>
              <a:pPr>
                <a:defRPr/>
              </a:pPr>
              <a:t>‹#›</a:t>
            </a:fld>
            <a:endParaRPr lang="en-US" dirty="0"/>
          </a:p>
        </p:txBody>
      </p:sp>
    </p:spTree>
    <p:extLst>
      <p:ext uri="{BB962C8B-B14F-4D97-AF65-F5344CB8AC3E}">
        <p14:creationId xmlns:p14="http://schemas.microsoft.com/office/powerpoint/2010/main" xmlns="" val="294512327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09929" y="315028"/>
            <a:ext cx="9263029" cy="1004446"/>
          </a:xfrm>
        </p:spPr>
        <p:txBody>
          <a:bodyPr/>
          <a:lstStyle>
            <a:lvl1pPr>
              <a:defRPr>
                <a:effectLst/>
              </a:defRPr>
            </a:lvl1pPr>
          </a:lstStyle>
          <a:p>
            <a:r>
              <a:rPr lang="en-US" dirty="0" smtClean="0"/>
              <a:t>Click to edit Master title style</a:t>
            </a:r>
            <a:endParaRPr lang="en-ZA"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cxnSp>
        <p:nvCxnSpPr>
          <p:cNvPr id="10" name="Straight Connector 9"/>
          <p:cNvCxnSpPr/>
          <p:nvPr userDrawn="1"/>
        </p:nvCxnSpPr>
        <p:spPr>
          <a:xfrm>
            <a:off x="799395" y="7082826"/>
            <a:ext cx="97682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70435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117" y="3108520"/>
            <a:ext cx="9089390" cy="1620771"/>
          </a:xfrm>
          <a:solidFill>
            <a:schemeClr val="bg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4010" y="4284716"/>
            <a:ext cx="7485380" cy="1932323"/>
          </a:xfrm>
        </p:spPr>
        <p:txBody>
          <a:bodyPr/>
          <a:lstStyle>
            <a:lvl1pPr marL="0" indent="0" algn="ctr">
              <a:buNone/>
              <a:defRPr/>
            </a:lvl1pPr>
            <a:lvl2pPr marL="504063" indent="0" algn="ctr">
              <a:buNone/>
              <a:defRPr/>
            </a:lvl2pPr>
            <a:lvl3pPr marL="1008126" indent="0" algn="ctr">
              <a:buNone/>
              <a:defRPr/>
            </a:lvl3pPr>
            <a:lvl4pPr marL="1512189" indent="0" algn="ctr">
              <a:buNone/>
              <a:defRPr/>
            </a:lvl4pPr>
            <a:lvl5pPr marL="2016252" indent="0" algn="ctr">
              <a:buNone/>
              <a:defRPr/>
            </a:lvl5pPr>
            <a:lvl6pPr marL="2520315" indent="0" algn="ctr">
              <a:buNone/>
              <a:defRPr/>
            </a:lvl6pPr>
            <a:lvl7pPr marL="3024378" indent="0" algn="ctr">
              <a:buNone/>
              <a:defRPr/>
            </a:lvl7pPr>
            <a:lvl8pPr marL="3528441" indent="0" algn="ctr">
              <a:buNone/>
              <a:defRPr/>
            </a:lvl8pPr>
            <a:lvl9pPr marL="403250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07CE01-1EA4-4360-B2FA-E72BECDA0BAD}"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9FD8D2-3166-4741-8259-59284D5E21FA}" type="slidenum">
              <a:rPr lang="en-US"/>
              <a:pPr>
                <a:defRPr/>
              </a:pPr>
              <a:t>‹#›</a:t>
            </a:fld>
            <a:endParaRPr lang="en-US" dirty="0"/>
          </a:p>
        </p:txBody>
      </p:sp>
    </p:spTree>
    <p:extLst>
      <p:ext uri="{BB962C8B-B14F-4D97-AF65-F5344CB8AC3E}">
        <p14:creationId xmlns:p14="http://schemas.microsoft.com/office/powerpoint/2010/main" xmlns="" val="18912618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DE15B57-BA99-4716-AD8A-9AA3E0B36EFF}"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0D25DA-C332-407A-852A-96A7D180F319}" type="slidenum">
              <a:rPr lang="en-US"/>
              <a:pPr>
                <a:defRPr/>
              </a:pPr>
              <a:t>‹#›</a:t>
            </a:fld>
            <a:endParaRPr lang="en-US" dirty="0"/>
          </a:p>
        </p:txBody>
      </p:sp>
    </p:spTree>
    <p:extLst>
      <p:ext uri="{BB962C8B-B14F-4D97-AF65-F5344CB8AC3E}">
        <p14:creationId xmlns:p14="http://schemas.microsoft.com/office/powerpoint/2010/main" xmlns="" val="2329753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567F75-4892-4572-B3A8-3303707838FA}"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B6C9B-3983-4CC9-BA95-BD8CD4C7A2DD}" type="slidenum">
              <a:rPr lang="en-US"/>
              <a:pPr>
                <a:defRPr/>
              </a:pPr>
              <a:t>‹#›</a:t>
            </a:fld>
            <a:endParaRPr lang="en-US" dirty="0"/>
          </a:p>
        </p:txBody>
      </p:sp>
    </p:spTree>
    <p:extLst>
      <p:ext uri="{BB962C8B-B14F-4D97-AF65-F5344CB8AC3E}">
        <p14:creationId xmlns:p14="http://schemas.microsoft.com/office/powerpoint/2010/main" xmlns="" val="230471615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567F75-4892-4572-B3A8-3303707838FA}"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B6C9B-3983-4CC9-BA95-BD8CD4C7A2DD}" type="slidenum">
              <a:rPr lang="en-US"/>
              <a:pPr>
                <a:defRPr/>
              </a:pPr>
              <a:t>‹#›</a:t>
            </a:fld>
            <a:endParaRPr lang="en-US" dirty="0"/>
          </a:p>
        </p:txBody>
      </p:sp>
    </p:spTree>
    <p:extLst>
      <p:ext uri="{BB962C8B-B14F-4D97-AF65-F5344CB8AC3E}">
        <p14:creationId xmlns:p14="http://schemas.microsoft.com/office/powerpoint/2010/main" xmlns="" val="51042183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0B108D1-7D40-44DB-8D63-C393DFA02CF9}"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B80FEE-FD3B-4D3D-9F3E-1A672D478C68}" type="slidenum">
              <a:rPr lang="en-US"/>
              <a:pPr>
                <a:defRPr/>
              </a:pPr>
              <a:t>‹#›</a:t>
            </a:fld>
            <a:endParaRPr lang="en-US" dirty="0"/>
          </a:p>
        </p:txBody>
      </p:sp>
    </p:spTree>
    <p:extLst>
      <p:ext uri="{BB962C8B-B14F-4D97-AF65-F5344CB8AC3E}">
        <p14:creationId xmlns:p14="http://schemas.microsoft.com/office/powerpoint/2010/main" xmlns="" val="20234926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B7C4622-A885-4D52-9C61-BBD84A2BEEA0}" type="datetime1">
              <a:rPr lang="en-US" smtClean="0"/>
              <a:pPr>
                <a:defRPr/>
              </a:pPr>
              <a:t>11/16/2017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D343027-F0B6-4310-89A9-13095685A158}" type="slidenum">
              <a:rPr lang="en-US"/>
              <a:pPr>
                <a:defRPr/>
              </a:pPr>
              <a:t>‹#›</a:t>
            </a:fld>
            <a:endParaRPr lang="en-US" dirty="0"/>
          </a:p>
        </p:txBody>
      </p:sp>
    </p:spTree>
    <p:extLst>
      <p:ext uri="{BB962C8B-B14F-4D97-AF65-F5344CB8AC3E}">
        <p14:creationId xmlns:p14="http://schemas.microsoft.com/office/powerpoint/2010/main" xmlns="" val="2808716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6C74F-E502-4B22-9B73-BB7D9D2A5E14}" type="datetime1">
              <a:rPr lang="en-US" smtClean="0"/>
              <a:pPr>
                <a:defRPr/>
              </a:pPr>
              <a:t>11/16/2017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73EDF1B-EDDB-4DCC-AE85-04CDE25B066F}" type="slidenum">
              <a:rPr lang="en-US"/>
              <a:pPr>
                <a:defRPr/>
              </a:pPr>
              <a:t>‹#›</a:t>
            </a:fld>
            <a:endParaRPr lang="en-US" dirty="0"/>
          </a:p>
        </p:txBody>
      </p:sp>
    </p:spTree>
    <p:extLst>
      <p:ext uri="{BB962C8B-B14F-4D97-AF65-F5344CB8AC3E}">
        <p14:creationId xmlns:p14="http://schemas.microsoft.com/office/powerpoint/2010/main" xmlns="" val="283228814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8335250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C8EA7B-2ACB-433C-8131-7AF1F29030D6}"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A28830-FAC2-4CAC-B81A-5BE9A05B9858}" type="slidenum">
              <a:rPr lang="en-US"/>
              <a:pPr>
                <a:defRPr/>
              </a:pPr>
              <a:t>‹#›</a:t>
            </a:fld>
            <a:endParaRPr lang="en-US" dirty="0"/>
          </a:p>
        </p:txBody>
      </p:sp>
    </p:spTree>
    <p:extLst>
      <p:ext uri="{BB962C8B-B14F-4D97-AF65-F5344CB8AC3E}">
        <p14:creationId xmlns:p14="http://schemas.microsoft.com/office/powerpoint/2010/main" xmlns="" val="50461992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4EDEA7-5B81-44E1-BD1B-D08407C0B821}"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4FCB45-0F1E-457D-8EAC-87344D7BBE98}" type="slidenum">
              <a:rPr lang="en-US"/>
              <a:pPr>
                <a:defRPr/>
              </a:pPr>
              <a:t>‹#›</a:t>
            </a:fld>
            <a:endParaRPr lang="en-US" dirty="0"/>
          </a:p>
        </p:txBody>
      </p:sp>
    </p:spTree>
    <p:extLst>
      <p:ext uri="{BB962C8B-B14F-4D97-AF65-F5344CB8AC3E}">
        <p14:creationId xmlns:p14="http://schemas.microsoft.com/office/powerpoint/2010/main" xmlns="" val="82000672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8F6616-8CDB-44E3-8672-F99D25DE1B66}"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D56035-8206-49D7-ACC6-D992F5B460B2}" type="slidenum">
              <a:rPr lang="en-US"/>
              <a:pPr>
                <a:defRPr/>
              </a:pPr>
              <a:t>‹#›</a:t>
            </a:fld>
            <a:endParaRPr lang="en-US" dirty="0"/>
          </a:p>
        </p:txBody>
      </p:sp>
    </p:spTree>
    <p:extLst>
      <p:ext uri="{BB962C8B-B14F-4D97-AF65-F5344CB8AC3E}">
        <p14:creationId xmlns:p14="http://schemas.microsoft.com/office/powerpoint/2010/main" xmlns="" val="229254178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5B33C8-61F1-4F42-B8F5-6C5ADD8C80D3}"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59C730-9AC5-4C39-8EB5-7EA80A3B0A3D}" type="slidenum">
              <a:rPr lang="en-US"/>
              <a:pPr>
                <a:defRPr/>
              </a:pPr>
              <a:t>‹#›</a:t>
            </a:fld>
            <a:endParaRPr lang="en-US" dirty="0"/>
          </a:p>
        </p:txBody>
      </p:sp>
    </p:spTree>
    <p:extLst>
      <p:ext uri="{BB962C8B-B14F-4D97-AF65-F5344CB8AC3E}">
        <p14:creationId xmlns:p14="http://schemas.microsoft.com/office/powerpoint/2010/main" xmlns="" val="138691091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a:t>Click to edit Master title style</a:t>
            </a:r>
          </a:p>
        </p:txBody>
      </p:sp>
      <p:sp>
        <p:nvSpPr>
          <p:cNvPr id="3" name="Table Placeholder 2"/>
          <p:cNvSpPr>
            <a:spLocks noGrp="1"/>
          </p:cNvSpPr>
          <p:nvPr>
            <p:ph type="tbl" idx="1"/>
          </p:nvPr>
        </p:nvSpPr>
        <p:spPr>
          <a:xfrm>
            <a:off x="534670" y="1764295"/>
            <a:ext cx="9624060" cy="4990084"/>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2D43009B-1B6A-4215-98D0-8D0159BBC285}"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0795F6-3559-4AB1-82A1-883FE8E15364}" type="slidenum">
              <a:rPr lang="en-US"/>
              <a:pPr>
                <a:defRPr/>
              </a:pPr>
              <a:t>‹#›</a:t>
            </a:fld>
            <a:endParaRPr lang="en-US" dirty="0"/>
          </a:p>
        </p:txBody>
      </p:sp>
    </p:spTree>
    <p:extLst>
      <p:ext uri="{BB962C8B-B14F-4D97-AF65-F5344CB8AC3E}">
        <p14:creationId xmlns:p14="http://schemas.microsoft.com/office/powerpoint/2010/main" xmlns="" val="8686553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0B108D1-7D40-44DB-8D63-C393DFA02CF9}"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B80FEE-FD3B-4D3D-9F3E-1A672D478C68}" type="slidenum">
              <a:rPr lang="en-US"/>
              <a:pPr>
                <a:defRPr/>
              </a:pPr>
              <a:t>‹#›</a:t>
            </a:fld>
            <a:endParaRPr lang="en-US" dirty="0"/>
          </a:p>
        </p:txBody>
      </p:sp>
    </p:spTree>
    <p:extLst>
      <p:ext uri="{BB962C8B-B14F-4D97-AF65-F5344CB8AC3E}">
        <p14:creationId xmlns:p14="http://schemas.microsoft.com/office/powerpoint/2010/main" xmlns="" val="51616741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4670" y="1764295"/>
            <a:ext cx="9624060" cy="24101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670" y="4342476"/>
            <a:ext cx="9624060" cy="2411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F5813EC-F3EE-4F2C-A122-D702718766D0}"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056F47-0AF9-4972-A434-6B53F0F19B1D}" type="slidenum">
              <a:rPr lang="en-US"/>
              <a:pPr>
                <a:defRPr/>
              </a:pPr>
              <a:t>‹#›</a:t>
            </a:fld>
            <a:endParaRPr lang="en-US" dirty="0"/>
          </a:p>
        </p:txBody>
      </p:sp>
    </p:spTree>
    <p:extLst>
      <p:ext uri="{BB962C8B-B14F-4D97-AF65-F5344CB8AC3E}">
        <p14:creationId xmlns:p14="http://schemas.microsoft.com/office/powerpoint/2010/main" xmlns="" val="166765352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40A024-AF65-4A3E-8907-F729796D7F5D}" type="datetime1">
              <a:rPr lang="en-US" smtClean="0"/>
              <a:pPr>
                <a:defRPr/>
              </a:pPr>
              <a:t>11/16/2017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7DFF308-EE50-445C-ACE8-1B430253675E}" type="slidenum">
              <a:rPr lang="en-US"/>
              <a:pPr>
                <a:defRPr/>
              </a:pPr>
              <a:t>‹#›</a:t>
            </a:fld>
            <a:endParaRPr lang="en-US" dirty="0"/>
          </a:p>
        </p:txBody>
      </p:sp>
    </p:spTree>
    <p:extLst>
      <p:ext uri="{BB962C8B-B14F-4D97-AF65-F5344CB8AC3E}">
        <p14:creationId xmlns:p14="http://schemas.microsoft.com/office/powerpoint/2010/main" xmlns="" val="265253892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09929" y="315028"/>
            <a:ext cx="9263029" cy="1004446"/>
          </a:xfrm>
        </p:spPr>
        <p:txBody>
          <a:bodyPr/>
          <a:lstStyle>
            <a:lvl1pPr>
              <a:defRPr>
                <a:effectLst/>
              </a:defRPr>
            </a:lvl1pPr>
          </a:lstStyle>
          <a:p>
            <a:r>
              <a:rPr lang="en-US" dirty="0" smtClean="0"/>
              <a:t>Click to edit Master title style</a:t>
            </a:r>
            <a:endParaRPr lang="en-ZA"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cxnSp>
        <p:nvCxnSpPr>
          <p:cNvPr id="10" name="Straight Connector 9"/>
          <p:cNvCxnSpPr/>
          <p:nvPr userDrawn="1"/>
        </p:nvCxnSpPr>
        <p:spPr>
          <a:xfrm>
            <a:off x="799395" y="7082826"/>
            <a:ext cx="97682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41791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117" y="3108520"/>
            <a:ext cx="9089390" cy="1620771"/>
          </a:xfrm>
          <a:solidFill>
            <a:schemeClr val="bg1"/>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04010" y="4284716"/>
            <a:ext cx="7485380" cy="1932323"/>
          </a:xfrm>
        </p:spPr>
        <p:txBody>
          <a:bodyPr/>
          <a:lstStyle>
            <a:lvl1pPr marL="0" indent="0" algn="ctr">
              <a:buNone/>
              <a:defRPr/>
            </a:lvl1pPr>
            <a:lvl2pPr marL="504063" indent="0" algn="ctr">
              <a:buNone/>
              <a:defRPr/>
            </a:lvl2pPr>
            <a:lvl3pPr marL="1008126" indent="0" algn="ctr">
              <a:buNone/>
              <a:defRPr/>
            </a:lvl3pPr>
            <a:lvl4pPr marL="1512189" indent="0" algn="ctr">
              <a:buNone/>
              <a:defRPr/>
            </a:lvl4pPr>
            <a:lvl5pPr marL="2016252" indent="0" algn="ctr">
              <a:buNone/>
              <a:defRPr/>
            </a:lvl5pPr>
            <a:lvl6pPr marL="2520315" indent="0" algn="ctr">
              <a:buNone/>
              <a:defRPr/>
            </a:lvl6pPr>
            <a:lvl7pPr marL="3024378" indent="0" algn="ctr">
              <a:buNone/>
              <a:defRPr/>
            </a:lvl7pPr>
            <a:lvl8pPr marL="3528441" indent="0" algn="ctr">
              <a:buNone/>
              <a:defRPr/>
            </a:lvl8pPr>
            <a:lvl9pPr marL="403250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07CE01-1EA4-4360-B2FA-E72BECDA0BAD}"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9FD8D2-3166-4741-8259-59284D5E21FA}" type="slidenum">
              <a:rPr lang="en-US"/>
              <a:pPr>
                <a:defRPr/>
              </a:pPr>
              <a:t>‹#›</a:t>
            </a:fld>
            <a:endParaRPr lang="en-US" dirty="0"/>
          </a:p>
        </p:txBody>
      </p:sp>
    </p:spTree>
    <p:extLst>
      <p:ext uri="{BB962C8B-B14F-4D97-AF65-F5344CB8AC3E}">
        <p14:creationId xmlns:p14="http://schemas.microsoft.com/office/powerpoint/2010/main" xmlns="" val="337792130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DE15B57-BA99-4716-AD8A-9AA3E0B36EFF}"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0D25DA-C332-407A-852A-96A7D180F319}" type="slidenum">
              <a:rPr lang="en-US"/>
              <a:pPr>
                <a:defRPr/>
              </a:pPr>
              <a:t>‹#›</a:t>
            </a:fld>
            <a:endParaRPr lang="en-US" dirty="0"/>
          </a:p>
        </p:txBody>
      </p:sp>
    </p:spTree>
    <p:extLst>
      <p:ext uri="{BB962C8B-B14F-4D97-AF65-F5344CB8AC3E}">
        <p14:creationId xmlns:p14="http://schemas.microsoft.com/office/powerpoint/2010/main" xmlns="" val="424823686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D567F75-4892-4572-B3A8-3303707838FA}"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B6C9B-3983-4CC9-BA95-BD8CD4C7A2DD}" type="slidenum">
              <a:rPr lang="en-US"/>
              <a:pPr>
                <a:defRPr/>
              </a:pPr>
              <a:t>‹#›</a:t>
            </a:fld>
            <a:endParaRPr lang="en-US" dirty="0"/>
          </a:p>
        </p:txBody>
      </p:sp>
    </p:spTree>
    <p:extLst>
      <p:ext uri="{BB962C8B-B14F-4D97-AF65-F5344CB8AC3E}">
        <p14:creationId xmlns:p14="http://schemas.microsoft.com/office/powerpoint/2010/main" xmlns="" val="155980156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0B108D1-7D40-44DB-8D63-C393DFA02CF9}"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B80FEE-FD3B-4D3D-9F3E-1A672D478C68}" type="slidenum">
              <a:rPr lang="en-US"/>
              <a:pPr>
                <a:defRPr/>
              </a:pPr>
              <a:t>‹#›</a:t>
            </a:fld>
            <a:endParaRPr lang="en-US" dirty="0"/>
          </a:p>
        </p:txBody>
      </p:sp>
    </p:spTree>
    <p:extLst>
      <p:ext uri="{BB962C8B-B14F-4D97-AF65-F5344CB8AC3E}">
        <p14:creationId xmlns:p14="http://schemas.microsoft.com/office/powerpoint/2010/main" xmlns="" val="333833514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B7C4622-A885-4D52-9C61-BBD84A2BEEA0}" type="datetime1">
              <a:rPr lang="en-US" smtClean="0"/>
              <a:pPr>
                <a:defRPr/>
              </a:pPr>
              <a:t>11/16/2017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D343027-F0B6-4310-89A9-13095685A158}" type="slidenum">
              <a:rPr lang="en-US"/>
              <a:pPr>
                <a:defRPr/>
              </a:pPr>
              <a:t>‹#›</a:t>
            </a:fld>
            <a:endParaRPr lang="en-US" dirty="0"/>
          </a:p>
        </p:txBody>
      </p:sp>
    </p:spTree>
    <p:extLst>
      <p:ext uri="{BB962C8B-B14F-4D97-AF65-F5344CB8AC3E}">
        <p14:creationId xmlns:p14="http://schemas.microsoft.com/office/powerpoint/2010/main" xmlns="" val="95431253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6C74F-E502-4B22-9B73-BB7D9D2A5E14}" type="datetime1">
              <a:rPr lang="en-US" smtClean="0"/>
              <a:pPr>
                <a:defRPr/>
              </a:pPr>
              <a:t>11/16/2017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73EDF1B-EDDB-4DCC-AE85-04CDE25B066F}" type="slidenum">
              <a:rPr lang="en-US"/>
              <a:pPr>
                <a:defRPr/>
              </a:pPr>
              <a:t>‹#›</a:t>
            </a:fld>
            <a:endParaRPr lang="en-US" dirty="0"/>
          </a:p>
        </p:txBody>
      </p:sp>
    </p:spTree>
    <p:extLst>
      <p:ext uri="{BB962C8B-B14F-4D97-AF65-F5344CB8AC3E}">
        <p14:creationId xmlns:p14="http://schemas.microsoft.com/office/powerpoint/2010/main" xmlns="" val="101731897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03463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B7C4622-A885-4D52-9C61-BBD84A2BEEA0}" type="datetime1">
              <a:rPr lang="en-US" smtClean="0"/>
              <a:pPr>
                <a:defRPr/>
              </a:pPr>
              <a:t>11/16/2017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D343027-F0B6-4310-89A9-13095685A158}" type="slidenum">
              <a:rPr lang="en-US"/>
              <a:pPr>
                <a:defRPr/>
              </a:pPr>
              <a:t>‹#›</a:t>
            </a:fld>
            <a:endParaRPr lang="en-US" dirty="0"/>
          </a:p>
        </p:txBody>
      </p:sp>
    </p:spTree>
    <p:extLst>
      <p:ext uri="{BB962C8B-B14F-4D97-AF65-F5344CB8AC3E}">
        <p14:creationId xmlns:p14="http://schemas.microsoft.com/office/powerpoint/2010/main" xmlns="" val="65644309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smtClean="0"/>
              <a:t>Click to edit Master title style</a:t>
            </a:r>
            <a:endParaRPr lang="en-US"/>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C8EA7B-2ACB-433C-8131-7AF1F29030D6}"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A28830-FAC2-4CAC-B81A-5BE9A05B9858}" type="slidenum">
              <a:rPr lang="en-US"/>
              <a:pPr>
                <a:defRPr/>
              </a:pPr>
              <a:t>‹#›</a:t>
            </a:fld>
            <a:endParaRPr lang="en-US" dirty="0"/>
          </a:p>
        </p:txBody>
      </p:sp>
    </p:spTree>
    <p:extLst>
      <p:ext uri="{BB962C8B-B14F-4D97-AF65-F5344CB8AC3E}">
        <p14:creationId xmlns:p14="http://schemas.microsoft.com/office/powerpoint/2010/main" xmlns="" val="263905462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4EDEA7-5B81-44E1-BD1B-D08407C0B821}"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4FCB45-0F1E-457D-8EAC-87344D7BBE98}" type="slidenum">
              <a:rPr lang="en-US"/>
              <a:pPr>
                <a:defRPr/>
              </a:pPr>
              <a:t>‹#›</a:t>
            </a:fld>
            <a:endParaRPr lang="en-US" dirty="0"/>
          </a:p>
        </p:txBody>
      </p:sp>
    </p:spTree>
    <p:extLst>
      <p:ext uri="{BB962C8B-B14F-4D97-AF65-F5344CB8AC3E}">
        <p14:creationId xmlns:p14="http://schemas.microsoft.com/office/powerpoint/2010/main" xmlns="" val="332500878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8F6616-8CDB-44E3-8672-F99D25DE1B66}"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1D56035-8206-49D7-ACC6-D992F5B460B2}" type="slidenum">
              <a:rPr lang="en-US"/>
              <a:pPr>
                <a:defRPr/>
              </a:pPr>
              <a:t>‹#›</a:t>
            </a:fld>
            <a:endParaRPr lang="en-US" dirty="0"/>
          </a:p>
        </p:txBody>
      </p:sp>
    </p:spTree>
    <p:extLst>
      <p:ext uri="{BB962C8B-B14F-4D97-AF65-F5344CB8AC3E}">
        <p14:creationId xmlns:p14="http://schemas.microsoft.com/office/powerpoint/2010/main" xmlns="" val="327214861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5B33C8-61F1-4F42-B8F5-6C5ADD8C80D3}"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59C730-9AC5-4C39-8EB5-7EA80A3B0A3D}" type="slidenum">
              <a:rPr lang="en-US"/>
              <a:pPr>
                <a:defRPr/>
              </a:pPr>
              <a:t>‹#›</a:t>
            </a:fld>
            <a:endParaRPr lang="en-US" dirty="0"/>
          </a:p>
        </p:txBody>
      </p:sp>
    </p:spTree>
    <p:extLst>
      <p:ext uri="{BB962C8B-B14F-4D97-AF65-F5344CB8AC3E}">
        <p14:creationId xmlns:p14="http://schemas.microsoft.com/office/powerpoint/2010/main" xmlns="" val="25587450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a:t>Click to edit Master title style</a:t>
            </a:r>
          </a:p>
        </p:txBody>
      </p:sp>
      <p:sp>
        <p:nvSpPr>
          <p:cNvPr id="3" name="Table Placeholder 2"/>
          <p:cNvSpPr>
            <a:spLocks noGrp="1"/>
          </p:cNvSpPr>
          <p:nvPr>
            <p:ph type="tbl" idx="1"/>
          </p:nvPr>
        </p:nvSpPr>
        <p:spPr>
          <a:xfrm>
            <a:off x="534670" y="1764295"/>
            <a:ext cx="9624060" cy="4990084"/>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2D43009B-1B6A-4215-98D0-8D0159BBC285}" type="datetime1">
              <a:rPr lang="en-US" smtClean="0"/>
              <a:pPr>
                <a:defRPr/>
              </a:pPr>
              <a:t>11/16/2017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0795F6-3559-4AB1-82A1-883FE8E15364}" type="slidenum">
              <a:rPr lang="en-US"/>
              <a:pPr>
                <a:defRPr/>
              </a:pPr>
              <a:t>‹#›</a:t>
            </a:fld>
            <a:endParaRPr lang="en-US" dirty="0"/>
          </a:p>
        </p:txBody>
      </p:sp>
    </p:spTree>
    <p:extLst>
      <p:ext uri="{BB962C8B-B14F-4D97-AF65-F5344CB8AC3E}">
        <p14:creationId xmlns:p14="http://schemas.microsoft.com/office/powerpoint/2010/main" xmlns="" val="357118669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4670" y="1764295"/>
            <a:ext cx="9624060" cy="24101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670" y="4342476"/>
            <a:ext cx="9624060" cy="2411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F5813EC-F3EE-4F2C-A122-D702718766D0}" type="datetime1">
              <a:rPr lang="en-US" smtClean="0"/>
              <a:pPr>
                <a:defRPr/>
              </a:pPr>
              <a:t>11/16/2017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056F47-0AF9-4972-A434-6B53F0F19B1D}" type="slidenum">
              <a:rPr lang="en-US"/>
              <a:pPr>
                <a:defRPr/>
              </a:pPr>
              <a:t>‹#›</a:t>
            </a:fld>
            <a:endParaRPr lang="en-US" dirty="0"/>
          </a:p>
        </p:txBody>
      </p:sp>
    </p:spTree>
    <p:extLst>
      <p:ext uri="{BB962C8B-B14F-4D97-AF65-F5344CB8AC3E}">
        <p14:creationId xmlns:p14="http://schemas.microsoft.com/office/powerpoint/2010/main" xmlns="" val="356863791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840A024-AF65-4A3E-8907-F729796D7F5D}" type="datetime1">
              <a:rPr lang="en-US" smtClean="0"/>
              <a:pPr>
                <a:defRPr/>
              </a:pPr>
              <a:t>11/16/2017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7DFF308-EE50-445C-ACE8-1B430253675E}" type="slidenum">
              <a:rPr lang="en-US"/>
              <a:pPr>
                <a:defRPr/>
              </a:pPr>
              <a:t>‹#›</a:t>
            </a:fld>
            <a:endParaRPr lang="en-US" dirty="0"/>
          </a:p>
        </p:txBody>
      </p:sp>
    </p:spTree>
    <p:extLst>
      <p:ext uri="{BB962C8B-B14F-4D97-AF65-F5344CB8AC3E}">
        <p14:creationId xmlns:p14="http://schemas.microsoft.com/office/powerpoint/2010/main" xmlns="" val="286053317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09929" y="315028"/>
            <a:ext cx="9263029" cy="1004446"/>
          </a:xfrm>
        </p:spPr>
        <p:txBody>
          <a:bodyPr/>
          <a:lstStyle>
            <a:lvl1pPr>
              <a:defRPr>
                <a:effectLst/>
              </a:defRPr>
            </a:lvl1pPr>
          </a:lstStyle>
          <a:p>
            <a:r>
              <a:rPr lang="en-US" dirty="0" smtClean="0"/>
              <a:t>Click to edit Master title style</a:t>
            </a:r>
            <a:endParaRPr lang="en-ZA"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cxnSp>
        <p:nvCxnSpPr>
          <p:cNvPr id="10" name="Straight Connector 9"/>
          <p:cNvCxnSpPr/>
          <p:nvPr userDrawn="1"/>
        </p:nvCxnSpPr>
        <p:spPr>
          <a:xfrm>
            <a:off x="799395" y="7082826"/>
            <a:ext cx="97682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80295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6385066"/>
            <a:ext cx="10693400" cy="1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073312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5" descr="overlay-ruleShadow.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42241"/>
            <a:ext cx="10693400" cy="136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Overlay-FullBackground.jpg"/>
          <p:cNvPicPr>
            <a:picLocks noChangeAspect="1"/>
          </p:cNvPicPr>
          <p:nvPr/>
        </p:nvPicPr>
        <p:blipFill>
          <a:blip r:embed="rId3" cstate="print">
            <a:extLst>
              <a:ext uri="{28A0092B-C50C-407E-A947-70E740481C1C}">
                <a14:useLocalDpi xmlns:a14="http://schemas.microsoft.com/office/drawing/2010/main" xmlns="" val="0"/>
              </a:ext>
            </a:extLst>
          </a:blip>
          <a:srcRect t="21046"/>
          <a:stretch>
            <a:fillRect/>
          </a:stretch>
        </p:blipFill>
        <p:spPr bwMode="auto">
          <a:xfrm>
            <a:off x="0" y="1596267"/>
            <a:ext cx="10693400" cy="5970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11539" y="69189"/>
            <a:ext cx="8868468" cy="1414751"/>
          </a:xfrm>
          <a:prstGeom prst="rect">
            <a:avLst/>
          </a:prstGeom>
        </p:spPr>
        <p:txBody>
          <a:bodyPr/>
          <a:lstStyle/>
          <a:p>
            <a:r>
              <a:rPr lang="en-GB" smtClean="0"/>
              <a:t>Click to edit Master title style</a:t>
            </a:r>
            <a:endParaRPr/>
          </a:p>
        </p:txBody>
      </p:sp>
      <p:sp>
        <p:nvSpPr>
          <p:cNvPr id="5" name="Date Placeholder 2"/>
          <p:cNvSpPr>
            <a:spLocks noGrp="1"/>
          </p:cNvSpPr>
          <p:nvPr>
            <p:ph type="dt" sz="half" idx="10"/>
          </p:nvPr>
        </p:nvSpPr>
        <p:spPr>
          <a:xfrm>
            <a:off x="7873387" y="7008171"/>
            <a:ext cx="2495127" cy="402567"/>
          </a:xfrm>
          <a:prstGeom prst="rect">
            <a:avLst/>
          </a:prstGeom>
        </p:spPr>
        <p:txBody>
          <a:bodyPr/>
          <a:lstStyle>
            <a:lvl1pPr>
              <a:defRPr>
                <a:latin typeface="Arial" pitchFamily="34" charset="0"/>
              </a:defRPr>
            </a:lvl1pPr>
          </a:lstStyle>
          <a:p>
            <a:pPr>
              <a:defRPr/>
            </a:pPr>
            <a:fld id="{F1E7864B-1DCD-4FF6-999A-5E2B62C5698D}" type="datetime1">
              <a:rPr lang="en-GB"/>
              <a:pPr>
                <a:defRPr/>
              </a:pPr>
              <a:t>16/11/2017</a:t>
            </a:fld>
            <a:endParaRPr lang="en-US"/>
          </a:p>
        </p:txBody>
      </p:sp>
      <p:sp>
        <p:nvSpPr>
          <p:cNvPr id="6" name="Footer Placeholder 3"/>
          <p:cNvSpPr>
            <a:spLocks noGrp="1"/>
          </p:cNvSpPr>
          <p:nvPr>
            <p:ph type="ftr" sz="quarter" idx="11"/>
          </p:nvPr>
        </p:nvSpPr>
        <p:spPr>
          <a:xfrm>
            <a:off x="282187" y="7008171"/>
            <a:ext cx="3386243" cy="402567"/>
          </a:xfrm>
          <a:prstGeom prst="rect">
            <a:avLst/>
          </a:prstGeom>
        </p:spPr>
        <p:txBody>
          <a:bodyPr/>
          <a:lstStyle>
            <a:lvl1pPr>
              <a:defRPr>
                <a:latin typeface="Arial" pitchFamily="34" charset="0"/>
              </a:defRPr>
            </a:lvl1pPr>
          </a:lstStyle>
          <a:p>
            <a:pPr>
              <a:defRPr/>
            </a:pPr>
            <a:endParaRPr lang="en-US"/>
          </a:p>
        </p:txBody>
      </p:sp>
      <p:sp>
        <p:nvSpPr>
          <p:cNvPr id="7" name="Slide Number Placeholder 4"/>
          <p:cNvSpPr>
            <a:spLocks noGrp="1"/>
          </p:cNvSpPr>
          <p:nvPr>
            <p:ph type="sldNum" sz="quarter" idx="12"/>
          </p:nvPr>
        </p:nvSpPr>
        <p:spPr>
          <a:xfrm>
            <a:off x="4990254" y="7008171"/>
            <a:ext cx="712893" cy="402567"/>
          </a:xfrm>
          <a:prstGeom prst="rect">
            <a:avLst/>
          </a:prstGeom>
        </p:spPr>
        <p:txBody>
          <a:bodyPr vert="horz" wrap="square" lIns="91440" tIns="45720" rIns="91440" bIns="45720" numCol="1" anchor="t" anchorCtr="0" compatLnSpc="1">
            <a:prstTxWarp prst="textNoShape">
              <a:avLst/>
            </a:prstTxWarp>
          </a:bodyPr>
          <a:lstStyle>
            <a:lvl1pPr>
              <a:defRPr/>
            </a:lvl1pPr>
          </a:lstStyle>
          <a:p>
            <a:fld id="{DC42E304-97AF-48B1-9891-4365C72BECF4}" type="slidenum">
              <a:rPr lang="en-US" altLang="en-US"/>
              <a:pPr/>
              <a:t>‹#›</a:t>
            </a:fld>
            <a:endParaRPr lang="en-US" altLang="en-US"/>
          </a:p>
        </p:txBody>
      </p:sp>
    </p:spTree>
    <p:extLst>
      <p:ext uri="{BB962C8B-B14F-4D97-AF65-F5344CB8AC3E}">
        <p14:creationId xmlns:p14="http://schemas.microsoft.com/office/powerpoint/2010/main" xmlns="" val="283461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6C74F-E502-4B22-9B73-BB7D9D2A5E14}" type="datetime1">
              <a:rPr lang="en-US" smtClean="0"/>
              <a:pPr>
                <a:defRPr/>
              </a:pPr>
              <a:t>11/16/2017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73EDF1B-EDDB-4DCC-AE85-04CDE25B066F}" type="slidenum">
              <a:rPr lang="en-US"/>
              <a:pPr>
                <a:defRPr/>
              </a:pPr>
              <a:t>‹#›</a:t>
            </a:fld>
            <a:endParaRPr lang="en-US" dirty="0"/>
          </a:p>
        </p:txBody>
      </p:sp>
    </p:spTree>
    <p:extLst>
      <p:ext uri="{BB962C8B-B14F-4D97-AF65-F5344CB8AC3E}">
        <p14:creationId xmlns:p14="http://schemas.microsoft.com/office/powerpoint/2010/main" xmlns="" val="161396270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0693400" cy="1260211"/>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315"/>
          </a:p>
        </p:txBody>
      </p:sp>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r="25999"/>
          <a:stretch>
            <a:fillRect/>
          </a:stretch>
        </p:blipFill>
        <p:spPr bwMode="auto">
          <a:xfrm>
            <a:off x="267335" y="1344225"/>
            <a:ext cx="1782233" cy="1514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18813" r="5798"/>
          <a:stretch>
            <a:fillRect/>
          </a:stretch>
        </p:blipFill>
        <p:spPr bwMode="auto">
          <a:xfrm>
            <a:off x="267335" y="3024505"/>
            <a:ext cx="1782233" cy="147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l="11563" r="32932" b="27168"/>
          <a:stretch>
            <a:fillRect/>
          </a:stretch>
        </p:blipFill>
        <p:spPr bwMode="auto">
          <a:xfrm>
            <a:off x="267336" y="4704786"/>
            <a:ext cx="1832359" cy="151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userDrawn="1"/>
        </p:nvCxnSpPr>
        <p:spPr>
          <a:xfrm>
            <a:off x="2940685" y="2940491"/>
            <a:ext cx="7485380" cy="1751"/>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940685" y="4620772"/>
            <a:ext cx="7485380" cy="1751"/>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385066"/>
            <a:ext cx="10693400" cy="1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9440268" y="6411322"/>
            <a:ext cx="1086048" cy="1149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099799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2509421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7019925"/>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725" y="540000"/>
            <a:ext cx="9178925" cy="719914"/>
          </a:xfrm>
          <a:prstGeom prst="rect">
            <a:avLst/>
          </a:prstGeom>
        </p:spPr>
        <p:txBody>
          <a:bodyPr lIns="0" tIns="0" rIns="0" bIns="0" anchor="b" anchorCtr="0"/>
          <a:lstStyle>
            <a:lvl1pPr>
              <a:defRPr/>
            </a:lvl1pPr>
          </a:lstStyle>
          <a:p>
            <a:r>
              <a:rPr lang="en-US" smtClean="0"/>
              <a:t>Click to edit Master title style</a:t>
            </a:r>
            <a:endParaRPr lang="en-ZA" dirty="0"/>
          </a:p>
        </p:txBody>
      </p:sp>
      <p:sp>
        <p:nvSpPr>
          <p:cNvPr id="3" name="Content Placeholder 2"/>
          <p:cNvSpPr>
            <a:spLocks noGrp="1"/>
          </p:cNvSpPr>
          <p:nvPr>
            <p:ph idx="1"/>
          </p:nvPr>
        </p:nvSpPr>
        <p:spPr>
          <a:xfrm>
            <a:off x="720725" y="1439998"/>
            <a:ext cx="9178925" cy="5400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v"/>
              <a:defRPr sz="1800"/>
            </a:lvl3pPr>
            <a:lvl4pPr marL="808038" indent="-273050">
              <a:buFont typeface="Arial" pitchFamily="34" charset="0"/>
              <a:buChar char="−"/>
              <a:defRPr sz="1800"/>
            </a:lvl4pPr>
            <a:lvl5pPr marL="1079500" indent="-263525">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Slide Number Placeholder 5"/>
          <p:cNvSpPr>
            <a:spLocks noGrp="1"/>
          </p:cNvSpPr>
          <p:nvPr>
            <p:ph type="sldNum" sz="quarter" idx="10"/>
          </p:nvPr>
        </p:nvSpPr>
        <p:spPr/>
        <p:txBody>
          <a:bodyPr/>
          <a:lstStyle>
            <a:lvl1pPr algn="r">
              <a:defRPr sz="1200">
                <a:solidFill>
                  <a:srgbClr val="008000"/>
                </a:solidFill>
                <a:latin typeface="+mn-lt"/>
                <a:cs typeface="+mn-cs"/>
              </a:defRPr>
            </a:lvl1pPr>
          </a:lstStyle>
          <a:p>
            <a:pPr>
              <a:defRPr/>
            </a:pPr>
            <a:fld id="{110E5928-40BB-4583-B88E-5DC29CFE3680}" type="slidenum">
              <a:rPr lang="en-ZA"/>
              <a:pPr>
                <a:defRPr/>
              </a:pPr>
              <a:t>‹#›</a:t>
            </a:fld>
            <a:endParaRPr lang="en-ZA" dirty="0"/>
          </a:p>
        </p:txBody>
      </p:sp>
    </p:spTree>
    <p:extLst>
      <p:ext uri="{BB962C8B-B14F-4D97-AF65-F5344CB8AC3E}">
        <p14:creationId xmlns:p14="http://schemas.microsoft.com/office/powerpoint/2010/main" xmlns="" val="1686355846"/>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896" y="1788"/>
          <a:ext cx="1893" cy="1785"/>
        </p:xfrm>
        <a:graphic>
          <a:graphicData uri="http://schemas.openxmlformats.org/presentationml/2006/ole">
            <p:oleObj spid="_x0000_s3199" name="think-cell Slide" r:id="rId3" imgW="360" imgH="360" progId="">
              <p:embed/>
            </p:oleObj>
          </a:graphicData>
        </a:graphic>
      </p:graphicFrame>
      <p:sp>
        <p:nvSpPr>
          <p:cNvPr id="20" name="Parallelogram 1"/>
          <p:cNvSpPr/>
          <p:nvPr/>
        </p:nvSpPr>
        <p:spPr bwMode="ltGray">
          <a:xfrm>
            <a:off x="-8525" y="2933753"/>
            <a:ext cx="4373023" cy="845953"/>
          </a:xfrm>
          <a:custGeom>
            <a:avLst/>
            <a:gdLst>
              <a:gd name="connsiteX0" fmla="*/ 0 w 3800475"/>
              <a:gd name="connsiteY0" fmla="*/ 790575 h 790575"/>
              <a:gd name="connsiteX1" fmla="*/ 197644 w 3800475"/>
              <a:gd name="connsiteY1" fmla="*/ 0 h 790575"/>
              <a:gd name="connsiteX2" fmla="*/ 3800475 w 3800475"/>
              <a:gd name="connsiteY2" fmla="*/ 0 h 790575"/>
              <a:gd name="connsiteX3" fmla="*/ 3602831 w 3800475"/>
              <a:gd name="connsiteY3" fmla="*/ 790575 h 790575"/>
              <a:gd name="connsiteX4" fmla="*/ 0 w 3800475"/>
              <a:gd name="connsiteY4" fmla="*/ 790575 h 790575"/>
              <a:gd name="connsiteX0" fmla="*/ 0 w 3800475"/>
              <a:gd name="connsiteY0" fmla="*/ 790575 h 790575"/>
              <a:gd name="connsiteX1" fmla="*/ 26194 w 3800475"/>
              <a:gd name="connsiteY1" fmla="*/ 38100 h 790575"/>
              <a:gd name="connsiteX2" fmla="*/ 3800475 w 3800475"/>
              <a:gd name="connsiteY2" fmla="*/ 0 h 790575"/>
              <a:gd name="connsiteX3" fmla="*/ 3602831 w 3800475"/>
              <a:gd name="connsiteY3" fmla="*/ 790575 h 790575"/>
              <a:gd name="connsiteX4" fmla="*/ 0 w 3800475"/>
              <a:gd name="connsiteY4" fmla="*/ 790575 h 790575"/>
              <a:gd name="connsiteX0" fmla="*/ 0 w 3657600"/>
              <a:gd name="connsiteY0" fmla="*/ 752475 h 752475"/>
              <a:gd name="connsiteX1" fmla="*/ 26194 w 3657600"/>
              <a:gd name="connsiteY1" fmla="*/ 0 h 752475"/>
              <a:gd name="connsiteX2" fmla="*/ 3657600 w 3657600"/>
              <a:gd name="connsiteY2" fmla="*/ 190500 h 752475"/>
              <a:gd name="connsiteX3" fmla="*/ 3602831 w 3657600"/>
              <a:gd name="connsiteY3" fmla="*/ 752475 h 752475"/>
              <a:gd name="connsiteX4" fmla="*/ 0 w 3657600"/>
              <a:gd name="connsiteY4" fmla="*/ 752475 h 752475"/>
              <a:gd name="connsiteX0" fmla="*/ 0 w 3676650"/>
              <a:gd name="connsiteY0" fmla="*/ 523875 h 752475"/>
              <a:gd name="connsiteX1" fmla="*/ 45244 w 3676650"/>
              <a:gd name="connsiteY1" fmla="*/ 0 h 752475"/>
              <a:gd name="connsiteX2" fmla="*/ 3676650 w 3676650"/>
              <a:gd name="connsiteY2" fmla="*/ 190500 h 752475"/>
              <a:gd name="connsiteX3" fmla="*/ 3621881 w 3676650"/>
              <a:gd name="connsiteY3" fmla="*/ 752475 h 752475"/>
              <a:gd name="connsiteX4" fmla="*/ 0 w 3676650"/>
              <a:gd name="connsiteY4" fmla="*/ 523875 h 752475"/>
              <a:gd name="connsiteX0" fmla="*/ 0 w 3676650"/>
              <a:gd name="connsiteY0" fmla="*/ 523875 h 781050"/>
              <a:gd name="connsiteX1" fmla="*/ 45244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0 w 3676650"/>
              <a:gd name="connsiteY0" fmla="*/ 523875 h 781050"/>
              <a:gd name="connsiteX1" fmla="*/ 11906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2382 w 3664744"/>
              <a:gd name="connsiteY0" fmla="*/ 533400 h 781050"/>
              <a:gd name="connsiteX1" fmla="*/ 0 w 3664744"/>
              <a:gd name="connsiteY1" fmla="*/ 0 h 781050"/>
              <a:gd name="connsiteX2" fmla="*/ 3664744 w 3664744"/>
              <a:gd name="connsiteY2" fmla="*/ 190500 h 781050"/>
              <a:gd name="connsiteX3" fmla="*/ 3657600 w 3664744"/>
              <a:gd name="connsiteY3" fmla="*/ 781050 h 781050"/>
              <a:gd name="connsiteX4" fmla="*/ 2382 w 3664744"/>
              <a:gd name="connsiteY4" fmla="*/ 53340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744" h="781050">
                <a:moveTo>
                  <a:pt x="2382" y="533400"/>
                </a:moveTo>
                <a:lnTo>
                  <a:pt x="0" y="0"/>
                </a:lnTo>
                <a:lnTo>
                  <a:pt x="3664744" y="190500"/>
                </a:lnTo>
                <a:cubicBezTo>
                  <a:pt x="3662363" y="387350"/>
                  <a:pt x="3659981" y="584200"/>
                  <a:pt x="3657600" y="781050"/>
                </a:cubicBezTo>
                <a:lnTo>
                  <a:pt x="2382" y="533400"/>
                </a:lnTo>
                <a:close/>
              </a:path>
            </a:pathLst>
          </a:custGeom>
          <a:solidFill>
            <a:srgbClr val="71CB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25" dirty="0" err="1" smtClean="0">
              <a:solidFill>
                <a:schemeClr val="tx1"/>
              </a:solidFill>
            </a:endParaRPr>
          </a:p>
        </p:txBody>
      </p:sp>
      <p:sp>
        <p:nvSpPr>
          <p:cNvPr id="21" name="Isosceles Triangle 2"/>
          <p:cNvSpPr/>
          <p:nvPr/>
        </p:nvSpPr>
        <p:spPr bwMode="ltGray">
          <a:xfrm rot="5400000">
            <a:off x="7118870" y="384017"/>
            <a:ext cx="656113" cy="6183042"/>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634678"/>
              <a:gd name="connsiteY0" fmla="*/ 5186366 h 5186366"/>
              <a:gd name="connsiteX1" fmla="*/ 344006 w 634678"/>
              <a:gd name="connsiteY1" fmla="*/ 0 h 5186366"/>
              <a:gd name="connsiteX2" fmla="*/ 634678 w 634678"/>
              <a:gd name="connsiteY2" fmla="*/ 5181603 h 5186366"/>
              <a:gd name="connsiteX3" fmla="*/ 0 w 634678"/>
              <a:gd name="connsiteY3" fmla="*/ 5186366 h 5186366"/>
              <a:gd name="connsiteX0" fmla="*/ 0 w 601341"/>
              <a:gd name="connsiteY0" fmla="*/ 5186366 h 5186366"/>
              <a:gd name="connsiteX1" fmla="*/ 310669 w 601341"/>
              <a:gd name="connsiteY1" fmla="*/ 0 h 5186366"/>
              <a:gd name="connsiteX2" fmla="*/ 601341 w 601341"/>
              <a:gd name="connsiteY2" fmla="*/ 5181603 h 5186366"/>
              <a:gd name="connsiteX3" fmla="*/ 0 w 601341"/>
              <a:gd name="connsiteY3" fmla="*/ 5186366 h 5186366"/>
              <a:gd name="connsiteX0" fmla="*/ 0 w 542299"/>
              <a:gd name="connsiteY0" fmla="*/ 5180016 h 5181603"/>
              <a:gd name="connsiteX1" fmla="*/ 251627 w 542299"/>
              <a:gd name="connsiteY1" fmla="*/ 0 h 5181603"/>
              <a:gd name="connsiteX2" fmla="*/ 542299 w 542299"/>
              <a:gd name="connsiteY2" fmla="*/ 5181603 h 5181603"/>
              <a:gd name="connsiteX3" fmla="*/ 0 w 542299"/>
              <a:gd name="connsiteY3" fmla="*/ 5180016 h 5181603"/>
            </a:gdLst>
            <a:ahLst/>
            <a:cxnLst>
              <a:cxn ang="0">
                <a:pos x="connsiteX0" y="connsiteY0"/>
              </a:cxn>
              <a:cxn ang="0">
                <a:pos x="connsiteX1" y="connsiteY1"/>
              </a:cxn>
              <a:cxn ang="0">
                <a:pos x="connsiteX2" y="connsiteY2"/>
              </a:cxn>
              <a:cxn ang="0">
                <a:pos x="connsiteX3" y="connsiteY3"/>
              </a:cxn>
            </a:cxnLst>
            <a:rect l="l" t="t" r="r" b="b"/>
            <a:pathLst>
              <a:path w="542299" h="5181603">
                <a:moveTo>
                  <a:pt x="0" y="5180016"/>
                </a:moveTo>
                <a:lnTo>
                  <a:pt x="251627" y="0"/>
                </a:lnTo>
                <a:lnTo>
                  <a:pt x="542299" y="5181603"/>
                </a:lnTo>
                <a:lnTo>
                  <a:pt x="0" y="5180016"/>
                </a:lnTo>
                <a:close/>
              </a:path>
            </a:pathLst>
          </a:custGeom>
          <a:solidFill>
            <a:srgbClr val="1798A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25" dirty="0" err="1" smtClean="0">
              <a:solidFill>
                <a:schemeClr val="tx1"/>
              </a:solidFill>
            </a:endParaRPr>
          </a:p>
        </p:txBody>
      </p:sp>
      <p:sp>
        <p:nvSpPr>
          <p:cNvPr id="22" name="Isosceles Triangle 2"/>
          <p:cNvSpPr>
            <a:spLocks/>
          </p:cNvSpPr>
          <p:nvPr/>
        </p:nvSpPr>
        <p:spPr bwMode="ltGray">
          <a:xfrm rot="16200000" flipH="1">
            <a:off x="7203124" y="36083"/>
            <a:ext cx="631192" cy="6349362"/>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3240"/>
              <a:gd name="connsiteY0" fmla="*/ 5167998 h 5183238"/>
              <a:gd name="connsiteX1" fmla="*/ 225246 w 543240"/>
              <a:gd name="connsiteY1" fmla="*/ 0 h 5183238"/>
              <a:gd name="connsiteX2" fmla="*/ 543240 w 543240"/>
              <a:gd name="connsiteY2" fmla="*/ 5183238 h 5183238"/>
              <a:gd name="connsiteX3" fmla="*/ 0 w 543240"/>
              <a:gd name="connsiteY3" fmla="*/ 5167998 h 5183238"/>
              <a:gd name="connsiteX0" fmla="*/ 0 w 534504"/>
              <a:gd name="connsiteY0" fmla="*/ 5181915 h 5183238"/>
              <a:gd name="connsiteX1" fmla="*/ 216510 w 534504"/>
              <a:gd name="connsiteY1" fmla="*/ 0 h 5183238"/>
              <a:gd name="connsiteX2" fmla="*/ 534504 w 534504"/>
              <a:gd name="connsiteY2" fmla="*/ 5183238 h 5183238"/>
              <a:gd name="connsiteX3" fmla="*/ 0 w 534504"/>
              <a:gd name="connsiteY3" fmla="*/ 5181915 h 5183238"/>
            </a:gdLst>
            <a:ahLst/>
            <a:cxnLst>
              <a:cxn ang="0">
                <a:pos x="connsiteX0" y="connsiteY0"/>
              </a:cxn>
              <a:cxn ang="0">
                <a:pos x="connsiteX1" y="connsiteY1"/>
              </a:cxn>
              <a:cxn ang="0">
                <a:pos x="connsiteX2" y="connsiteY2"/>
              </a:cxn>
              <a:cxn ang="0">
                <a:pos x="connsiteX3" y="connsiteY3"/>
              </a:cxn>
            </a:cxnLst>
            <a:rect l="l" t="t" r="r" b="b"/>
            <a:pathLst>
              <a:path w="534504" h="5183238">
                <a:moveTo>
                  <a:pt x="0" y="5181915"/>
                </a:moveTo>
                <a:lnTo>
                  <a:pt x="216510" y="0"/>
                </a:lnTo>
                <a:lnTo>
                  <a:pt x="534504" y="5183238"/>
                </a:lnTo>
                <a:lnTo>
                  <a:pt x="0" y="5181915"/>
                </a:lnTo>
                <a:close/>
              </a:path>
            </a:pathLst>
          </a:custGeom>
          <a:solidFill>
            <a:srgbClr val="3B9EB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25" dirty="0" err="1" smtClean="0">
              <a:solidFill>
                <a:schemeClr val="tx1"/>
              </a:solidFill>
            </a:endParaRPr>
          </a:p>
        </p:txBody>
      </p:sp>
      <p:sp>
        <p:nvSpPr>
          <p:cNvPr id="23" name="Isosceles Triangle 2"/>
          <p:cNvSpPr>
            <a:spLocks/>
          </p:cNvSpPr>
          <p:nvPr/>
        </p:nvSpPr>
        <p:spPr bwMode="ltGray">
          <a:xfrm rot="16200000" flipH="1">
            <a:off x="7175762" y="624187"/>
            <a:ext cx="697287" cy="6337997"/>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7446"/>
              <a:gd name="connsiteY0" fmla="*/ 5177251 h 5177251"/>
              <a:gd name="connsiteX1" fmla="*/ 264394 w 547446"/>
              <a:gd name="connsiteY1" fmla="*/ 0 h 5177251"/>
              <a:gd name="connsiteX2" fmla="*/ 547446 w 547446"/>
              <a:gd name="connsiteY2" fmla="*/ 5173986 h 5177251"/>
              <a:gd name="connsiteX3" fmla="*/ 0 w 547446"/>
              <a:gd name="connsiteY3" fmla="*/ 5177251 h 5177251"/>
            </a:gdLst>
            <a:ahLst/>
            <a:cxnLst>
              <a:cxn ang="0">
                <a:pos x="connsiteX0" y="connsiteY0"/>
              </a:cxn>
              <a:cxn ang="0">
                <a:pos x="connsiteX1" y="connsiteY1"/>
              </a:cxn>
              <a:cxn ang="0">
                <a:pos x="connsiteX2" y="connsiteY2"/>
              </a:cxn>
              <a:cxn ang="0">
                <a:pos x="connsiteX3" y="connsiteY3"/>
              </a:cxn>
            </a:cxnLst>
            <a:rect l="l" t="t" r="r" b="b"/>
            <a:pathLst>
              <a:path w="547446" h="5177251">
                <a:moveTo>
                  <a:pt x="0" y="5177251"/>
                </a:moveTo>
                <a:lnTo>
                  <a:pt x="264394" y="0"/>
                </a:lnTo>
                <a:lnTo>
                  <a:pt x="547446" y="5173986"/>
                </a:lnTo>
                <a:lnTo>
                  <a:pt x="0" y="5177251"/>
                </a:lnTo>
                <a:close/>
              </a:path>
            </a:pathLst>
          </a:custGeom>
          <a:solidFill>
            <a:srgbClr val="23768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25" dirty="0" err="1" smtClean="0">
              <a:solidFill>
                <a:schemeClr val="tx1"/>
              </a:solidFill>
            </a:endParaRPr>
          </a:p>
        </p:txBody>
      </p:sp>
      <p:sp>
        <p:nvSpPr>
          <p:cNvPr id="24" name="Isosceles Triangle 2"/>
          <p:cNvSpPr>
            <a:spLocks/>
          </p:cNvSpPr>
          <p:nvPr/>
        </p:nvSpPr>
        <p:spPr bwMode="ltGray">
          <a:xfrm rot="5400000">
            <a:off x="1835852" y="1661563"/>
            <a:ext cx="674034" cy="4342574"/>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94040"/>
              <a:gd name="connsiteY0" fmla="*/ 5158746 h 5164985"/>
              <a:gd name="connsiteX1" fmla="*/ 260188 w 594040"/>
              <a:gd name="connsiteY1" fmla="*/ 0 h 5164985"/>
              <a:gd name="connsiteX2" fmla="*/ 594040 w 594040"/>
              <a:gd name="connsiteY2" fmla="*/ 5164985 h 5164985"/>
              <a:gd name="connsiteX3" fmla="*/ 0 w 594040"/>
              <a:gd name="connsiteY3" fmla="*/ 5158746 h 5164985"/>
              <a:gd name="connsiteX0" fmla="*/ 0 w 622321"/>
              <a:gd name="connsiteY0" fmla="*/ 5158746 h 5158746"/>
              <a:gd name="connsiteX1" fmla="*/ 260188 w 622321"/>
              <a:gd name="connsiteY1" fmla="*/ 0 h 5158746"/>
              <a:gd name="connsiteX2" fmla="*/ 622321 w 622321"/>
              <a:gd name="connsiteY2" fmla="*/ 5151623 h 5158746"/>
              <a:gd name="connsiteX3" fmla="*/ 0 w 622321"/>
              <a:gd name="connsiteY3" fmla="*/ 5158746 h 5158746"/>
            </a:gdLst>
            <a:ahLst/>
            <a:cxnLst>
              <a:cxn ang="0">
                <a:pos x="connsiteX0" y="connsiteY0"/>
              </a:cxn>
              <a:cxn ang="0">
                <a:pos x="connsiteX1" y="connsiteY1"/>
              </a:cxn>
              <a:cxn ang="0">
                <a:pos x="connsiteX2" y="connsiteY2"/>
              </a:cxn>
              <a:cxn ang="0">
                <a:pos x="connsiteX3" y="connsiteY3"/>
              </a:cxn>
            </a:cxnLst>
            <a:rect l="l" t="t" r="r" b="b"/>
            <a:pathLst>
              <a:path w="622321" h="5158746">
                <a:moveTo>
                  <a:pt x="0" y="5158746"/>
                </a:moveTo>
                <a:lnTo>
                  <a:pt x="260188" y="0"/>
                </a:lnTo>
                <a:lnTo>
                  <a:pt x="622321" y="5151623"/>
                </a:lnTo>
                <a:lnTo>
                  <a:pt x="0" y="5158746"/>
                </a:lnTo>
                <a:close/>
              </a:path>
            </a:pathLst>
          </a:custGeom>
          <a:solidFill>
            <a:srgbClr val="07707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25" dirty="0" err="1" smtClean="0">
              <a:solidFill>
                <a:schemeClr val="tx1"/>
              </a:solidFill>
            </a:endParaRPr>
          </a:p>
        </p:txBody>
      </p:sp>
      <p:sp>
        <p:nvSpPr>
          <p:cNvPr id="25" name="Regular Pentagon 3"/>
          <p:cNvSpPr/>
          <p:nvPr/>
        </p:nvSpPr>
        <p:spPr bwMode="ltGray">
          <a:xfrm>
            <a:off x="0" y="3766441"/>
            <a:ext cx="10713107" cy="3818035"/>
          </a:xfrm>
          <a:custGeom>
            <a:avLst/>
            <a:gdLst>
              <a:gd name="connsiteX0" fmla="*/ 9 w 8951913"/>
              <a:gd name="connsiteY0" fmla="*/ 1214498 h 3179604"/>
              <a:gd name="connsiteX1" fmla="*/ 4475957 w 8951913"/>
              <a:gd name="connsiteY1" fmla="*/ 0 h 3179604"/>
              <a:gd name="connsiteX2" fmla="*/ 8951904 w 8951913"/>
              <a:gd name="connsiteY2" fmla="*/ 1214498 h 3179604"/>
              <a:gd name="connsiteX3" fmla="*/ 7242244 w 8951913"/>
              <a:gd name="connsiteY3" fmla="*/ 3179596 h 3179604"/>
              <a:gd name="connsiteX4" fmla="*/ 1709669 w 8951913"/>
              <a:gd name="connsiteY4" fmla="*/ 3179596 h 3179604"/>
              <a:gd name="connsiteX5" fmla="*/ 9 w 8951913"/>
              <a:gd name="connsiteY5" fmla="*/ 1214498 h 3179604"/>
              <a:gd name="connsiteX0" fmla="*/ 0 w 8951895"/>
              <a:gd name="connsiteY0" fmla="*/ 1214498 h 3179596"/>
              <a:gd name="connsiteX1" fmla="*/ 4475948 w 8951895"/>
              <a:gd name="connsiteY1" fmla="*/ 0 h 3179596"/>
              <a:gd name="connsiteX2" fmla="*/ 8951895 w 8951895"/>
              <a:gd name="connsiteY2" fmla="*/ 1214498 h 3179596"/>
              <a:gd name="connsiteX3" fmla="*/ 7242235 w 8951895"/>
              <a:gd name="connsiteY3" fmla="*/ 3179596 h 3179596"/>
              <a:gd name="connsiteX4" fmla="*/ 3952 w 8951895"/>
              <a:gd name="connsiteY4" fmla="*/ 3153219 h 3179596"/>
              <a:gd name="connsiteX5" fmla="*/ 0 w 8951895"/>
              <a:gd name="connsiteY5" fmla="*/ 1214498 h 3179596"/>
              <a:gd name="connsiteX0" fmla="*/ 0 w 8951895"/>
              <a:gd name="connsiteY0" fmla="*/ 1214498 h 3188388"/>
              <a:gd name="connsiteX1" fmla="*/ 4475948 w 8951895"/>
              <a:gd name="connsiteY1" fmla="*/ 0 h 3188388"/>
              <a:gd name="connsiteX2" fmla="*/ 8951895 w 8951895"/>
              <a:gd name="connsiteY2" fmla="*/ 1214498 h 3188388"/>
              <a:gd name="connsiteX3" fmla="*/ 7242235 w 8951895"/>
              <a:gd name="connsiteY3" fmla="*/ 3179596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39151 w 8951895"/>
              <a:gd name="connsiteY3" fmla="*/ 3162011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21567 w 8951895"/>
              <a:gd name="connsiteY3" fmla="*/ 3153219 h 3188388"/>
              <a:gd name="connsiteX4" fmla="*/ 12745 w 8951895"/>
              <a:gd name="connsiteY4" fmla="*/ 3188388 h 3188388"/>
              <a:gd name="connsiteX5" fmla="*/ 0 w 8951895"/>
              <a:gd name="connsiteY5" fmla="*/ 1214498 h 3188388"/>
              <a:gd name="connsiteX0" fmla="*/ 0 w 8965529"/>
              <a:gd name="connsiteY0" fmla="*/ 1214498 h 3188388"/>
              <a:gd name="connsiteX1" fmla="*/ 4475948 w 8965529"/>
              <a:gd name="connsiteY1" fmla="*/ 0 h 3188388"/>
              <a:gd name="connsiteX2" fmla="*/ 8951895 w 8965529"/>
              <a:gd name="connsiteY2" fmla="*/ 1214498 h 3188388"/>
              <a:gd name="connsiteX3" fmla="*/ 8965529 w 8965529"/>
              <a:gd name="connsiteY3" fmla="*/ 3162012 h 3188388"/>
              <a:gd name="connsiteX4" fmla="*/ 12745 w 8965529"/>
              <a:gd name="connsiteY4" fmla="*/ 3188388 h 3188388"/>
              <a:gd name="connsiteX5" fmla="*/ 0 w 8965529"/>
              <a:gd name="connsiteY5" fmla="*/ 1214498 h 3188388"/>
              <a:gd name="connsiteX0" fmla="*/ 0 w 8965529"/>
              <a:gd name="connsiteY0" fmla="*/ 1539813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1539813 h 3513703"/>
              <a:gd name="connsiteX0" fmla="*/ 0 w 8965529"/>
              <a:gd name="connsiteY0" fmla="*/ 352852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352852 h 3513703"/>
              <a:gd name="connsiteX0" fmla="*/ 0 w 8970457"/>
              <a:gd name="connsiteY0" fmla="*/ 352852 h 3513703"/>
              <a:gd name="connsiteX1" fmla="*/ 3623094 w 8970457"/>
              <a:gd name="connsiteY1" fmla="*/ 0 h 3513703"/>
              <a:gd name="connsiteX2" fmla="*/ 8969480 w 8970457"/>
              <a:gd name="connsiteY2" fmla="*/ 264928 h 3513703"/>
              <a:gd name="connsiteX3" fmla="*/ 8965529 w 8970457"/>
              <a:gd name="connsiteY3" fmla="*/ 3487327 h 3513703"/>
              <a:gd name="connsiteX4" fmla="*/ 12745 w 8970457"/>
              <a:gd name="connsiteY4" fmla="*/ 3513703 h 3513703"/>
              <a:gd name="connsiteX5" fmla="*/ 0 w 8970457"/>
              <a:gd name="connsiteY5" fmla="*/ 352852 h 3513703"/>
              <a:gd name="connsiteX0" fmla="*/ 6244 w 8976701"/>
              <a:gd name="connsiteY0" fmla="*/ 352852 h 3513703"/>
              <a:gd name="connsiteX1" fmla="*/ 3629338 w 8976701"/>
              <a:gd name="connsiteY1" fmla="*/ 0 h 3513703"/>
              <a:gd name="connsiteX2" fmla="*/ 8975724 w 8976701"/>
              <a:gd name="connsiteY2" fmla="*/ 264928 h 3513703"/>
              <a:gd name="connsiteX3" fmla="*/ 8971773 w 8976701"/>
              <a:gd name="connsiteY3" fmla="*/ 3487327 h 3513703"/>
              <a:gd name="connsiteX4" fmla="*/ 135 w 8976701"/>
              <a:gd name="connsiteY4" fmla="*/ 3513703 h 3513703"/>
              <a:gd name="connsiteX5" fmla="*/ 6244 w 8976701"/>
              <a:gd name="connsiteY5" fmla="*/ 352852 h 3513703"/>
              <a:gd name="connsiteX0" fmla="*/ 6244 w 8976334"/>
              <a:gd name="connsiteY0" fmla="*/ 352852 h 3525034"/>
              <a:gd name="connsiteX1" fmla="*/ 3629338 w 8976334"/>
              <a:gd name="connsiteY1" fmla="*/ 0 h 3525034"/>
              <a:gd name="connsiteX2" fmla="*/ 8975724 w 8976334"/>
              <a:gd name="connsiteY2" fmla="*/ 264928 h 3525034"/>
              <a:gd name="connsiteX3" fmla="*/ 8962347 w 8976334"/>
              <a:gd name="connsiteY3" fmla="*/ 3525034 h 3525034"/>
              <a:gd name="connsiteX4" fmla="*/ 135 w 8976334"/>
              <a:gd name="connsiteY4" fmla="*/ 3513703 h 3525034"/>
              <a:gd name="connsiteX5" fmla="*/ 6244 w 8976334"/>
              <a:gd name="connsiteY5" fmla="*/ 352852 h 3525034"/>
              <a:gd name="connsiteX0" fmla="*/ 6244 w 8976334"/>
              <a:gd name="connsiteY0" fmla="*/ 352852 h 3543381"/>
              <a:gd name="connsiteX1" fmla="*/ 3629338 w 8976334"/>
              <a:gd name="connsiteY1" fmla="*/ 0 h 3543381"/>
              <a:gd name="connsiteX2" fmla="*/ 8975724 w 8976334"/>
              <a:gd name="connsiteY2" fmla="*/ 264928 h 3543381"/>
              <a:gd name="connsiteX3" fmla="*/ 8962347 w 8976334"/>
              <a:gd name="connsiteY3" fmla="*/ 3525034 h 3543381"/>
              <a:gd name="connsiteX4" fmla="*/ 135 w 8976334"/>
              <a:gd name="connsiteY4" fmla="*/ 3543381 h 3543381"/>
              <a:gd name="connsiteX5" fmla="*/ 6244 w 8976334"/>
              <a:gd name="connsiteY5" fmla="*/ 352852 h 3543381"/>
              <a:gd name="connsiteX0" fmla="*/ 6244 w 8976334"/>
              <a:gd name="connsiteY0" fmla="*/ 352852 h 3565055"/>
              <a:gd name="connsiteX1" fmla="*/ 3629338 w 8976334"/>
              <a:gd name="connsiteY1" fmla="*/ 0 h 3565055"/>
              <a:gd name="connsiteX2" fmla="*/ 8975724 w 8976334"/>
              <a:gd name="connsiteY2" fmla="*/ 264928 h 3565055"/>
              <a:gd name="connsiteX3" fmla="*/ 8962347 w 8976334"/>
              <a:gd name="connsiteY3" fmla="*/ 3565055 h 3565055"/>
              <a:gd name="connsiteX4" fmla="*/ 135 w 8976334"/>
              <a:gd name="connsiteY4" fmla="*/ 3543381 h 3565055"/>
              <a:gd name="connsiteX5" fmla="*/ 6244 w 8976334"/>
              <a:gd name="connsiteY5" fmla="*/ 352852 h 3565055"/>
              <a:gd name="connsiteX0" fmla="*/ 6244 w 8992877"/>
              <a:gd name="connsiteY0" fmla="*/ 352852 h 3565055"/>
              <a:gd name="connsiteX1" fmla="*/ 3629338 w 8992877"/>
              <a:gd name="connsiteY1" fmla="*/ 0 h 3565055"/>
              <a:gd name="connsiteX2" fmla="*/ 8975724 w 8992877"/>
              <a:gd name="connsiteY2" fmla="*/ 264928 h 3565055"/>
              <a:gd name="connsiteX3" fmla="*/ 8992877 w 8992877"/>
              <a:gd name="connsiteY3" fmla="*/ 3565055 h 3565055"/>
              <a:gd name="connsiteX4" fmla="*/ 135 w 8992877"/>
              <a:gd name="connsiteY4" fmla="*/ 3543381 h 3565055"/>
              <a:gd name="connsiteX5" fmla="*/ 6244 w 8992877"/>
              <a:gd name="connsiteY5" fmla="*/ 352852 h 356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2877" h="3565055">
                <a:moveTo>
                  <a:pt x="6244" y="352852"/>
                </a:moveTo>
                <a:lnTo>
                  <a:pt x="3629338" y="0"/>
                </a:lnTo>
                <a:lnTo>
                  <a:pt x="8975724" y="264928"/>
                </a:lnTo>
                <a:cubicBezTo>
                  <a:pt x="8980269" y="914099"/>
                  <a:pt x="8988332" y="2915884"/>
                  <a:pt x="8992877" y="3565055"/>
                </a:cubicBezTo>
                <a:lnTo>
                  <a:pt x="135" y="3543381"/>
                </a:lnTo>
                <a:cubicBezTo>
                  <a:pt x="-1182" y="2897141"/>
                  <a:pt x="7561" y="999092"/>
                  <a:pt x="6244" y="352852"/>
                </a:cubicBezTo>
                <a:close/>
              </a:path>
            </a:pathLst>
          </a:custGeom>
          <a:solidFill>
            <a:srgbClr val="0E58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25" dirty="0" err="1" smtClean="0">
              <a:solidFill>
                <a:schemeClr val="tx1"/>
              </a:solidFill>
            </a:endParaRPr>
          </a:p>
        </p:txBody>
      </p:sp>
      <p:grpSp>
        <p:nvGrpSpPr>
          <p:cNvPr id="8" name="McK Title Elements" hidden="1"/>
          <p:cNvGrpSpPr>
            <a:grpSpLocks/>
          </p:cNvGrpSpPr>
          <p:nvPr userDrawn="1"/>
        </p:nvGrpSpPr>
        <p:grpSpPr bwMode="auto">
          <a:xfrm>
            <a:off x="1599036" y="6771238"/>
            <a:ext cx="7495331" cy="54468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ZA" sz="1574" baseline="0" noProof="0" smtClean="0">
                  <a:solidFill>
                    <a:schemeClr val="bg1"/>
                  </a:solidFill>
                  <a:latin typeface="+mn-lt"/>
                </a:rPr>
                <a:t>Document type</a:t>
              </a:r>
              <a:endParaRPr lang="en-ZA" sz="1574" baseline="0" noProof="0" dirty="0" smtClean="0">
                <a:solidFill>
                  <a:schemeClr val="bg1"/>
                </a:solidFill>
                <a:latin typeface="+mn-lt"/>
              </a:endParaRP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ZA" sz="1574" baseline="0" noProof="0" smtClean="0">
                  <a:solidFill>
                    <a:schemeClr val="bg1"/>
                  </a:solidFill>
                  <a:latin typeface="+mn-lt"/>
                </a:rPr>
                <a:t>Date</a:t>
              </a:r>
              <a:endParaRPr lang="en-ZA" sz="1574" baseline="0" noProof="0" dirty="0" smtClean="0">
                <a:solidFill>
                  <a:schemeClr val="bg1"/>
                </a:solidFill>
                <a:latin typeface="+mn-lt"/>
              </a:endParaRPr>
            </a:p>
          </p:txBody>
        </p:sp>
      </p:grpSp>
      <p:sp>
        <p:nvSpPr>
          <p:cNvPr id="13314" name="Rectangle 1026"/>
          <p:cNvSpPr>
            <a:spLocks noGrp="1" noChangeArrowheads="1"/>
          </p:cNvSpPr>
          <p:nvPr userDrawn="1">
            <p:ph type="ctrTitle"/>
          </p:nvPr>
        </p:nvSpPr>
        <p:spPr bwMode="auto">
          <a:xfrm>
            <a:off x="1599036" y="4231910"/>
            <a:ext cx="7495331" cy="553969"/>
          </a:xfrm>
          <a:prstGeom prst="rect">
            <a:avLst/>
          </a:prstGeom>
        </p:spPr>
        <p:txBody>
          <a:bodyPr>
            <a:spAutoFit/>
          </a:bodyPr>
          <a:lstStyle>
            <a:lvl1pPr algn="ctr">
              <a:defRPr sz="3600" b="0" baseline="0">
                <a:solidFill>
                  <a:schemeClr val="bg1"/>
                </a:solidFill>
                <a:latin typeface="+mj-lt"/>
                <a:ea typeface="Arial Unicode MS" pitchFamily="34" charset="-128"/>
                <a:cs typeface="Arial Unicode MS" pitchFamily="34" charset="-128"/>
              </a:defRPr>
            </a:lvl1pPr>
          </a:lstStyle>
          <a:p>
            <a:pPr lvl="0"/>
            <a:r>
              <a:rPr lang="en-ZA" noProof="0" smtClean="0"/>
              <a:t>Click to edit Master title style</a:t>
            </a:r>
            <a:endParaRPr lang="en-ZA" noProof="0" dirty="0" smtClean="0"/>
          </a:p>
        </p:txBody>
      </p:sp>
      <p:sp>
        <p:nvSpPr>
          <p:cNvPr id="13315" name="Rectangle 1027"/>
          <p:cNvSpPr>
            <a:spLocks noGrp="1" noChangeArrowheads="1"/>
          </p:cNvSpPr>
          <p:nvPr userDrawn="1">
            <p:ph type="subTitle" idx="1"/>
          </p:nvPr>
        </p:nvSpPr>
        <p:spPr bwMode="auto">
          <a:xfrm>
            <a:off x="1599036" y="5657379"/>
            <a:ext cx="7495331" cy="242362"/>
          </a:xfrm>
        </p:spPr>
        <p:txBody>
          <a:bodyPr wrap="square">
            <a:spAutoFit/>
          </a:bodyPr>
          <a:lstStyle>
            <a:lvl1pPr algn="ctr">
              <a:defRPr sz="1574" baseline="0">
                <a:solidFill>
                  <a:schemeClr val="bg1"/>
                </a:solidFill>
                <a:latin typeface="+mj-lt"/>
                <a:ea typeface="Arial Unicode MS" pitchFamily="34" charset="-128"/>
                <a:cs typeface="Arial Unicode MS" pitchFamily="34" charset="-128"/>
              </a:defRPr>
            </a:lvl1pPr>
          </a:lstStyle>
          <a:p>
            <a:pPr lvl="0"/>
            <a:r>
              <a:rPr lang="en-ZA" noProof="0" smtClean="0"/>
              <a:t>Click to edit Master subtitle style</a:t>
            </a:r>
          </a:p>
        </p:txBody>
      </p:sp>
      <p:pic>
        <p:nvPicPr>
          <p:cNvPr id="20489" name="Picture 9"/>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3159" r="3408"/>
          <a:stretch/>
        </p:blipFill>
        <p:spPr bwMode="auto">
          <a:xfrm>
            <a:off x="2791649" y="366086"/>
            <a:ext cx="3104779" cy="1115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961971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ZA" smtClean="0"/>
              <a:t>Click to edit Master title style</a:t>
            </a:r>
            <a:endParaRPr lang="en-ZA"/>
          </a:p>
        </p:txBody>
      </p:sp>
    </p:spTree>
    <p:extLst>
      <p:ext uri="{BB962C8B-B14F-4D97-AF65-F5344CB8AC3E}">
        <p14:creationId xmlns:p14="http://schemas.microsoft.com/office/powerpoint/2010/main" xmlns="" val="118293740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28964248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8870592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749" y="1794"/>
          <a:ext cx="1745" cy="1785"/>
        </p:xfrm>
        <a:graphic>
          <a:graphicData uri="http://schemas.openxmlformats.org/presentationml/2006/ole">
            <p:oleObj spid="_x0000_s4223" name="think-cell Slide" r:id="rId3" imgW="360" imgH="360" progId="">
              <p:embed/>
            </p:oleObj>
          </a:graphicData>
        </a:graphic>
      </p:graphicFrame>
      <p:sp>
        <p:nvSpPr>
          <p:cNvPr id="2" name="Title 1"/>
          <p:cNvSpPr>
            <a:spLocks noGrp="1"/>
          </p:cNvSpPr>
          <p:nvPr>
            <p:ph type="title"/>
          </p:nvPr>
        </p:nvSpPr>
        <p:spPr>
          <a:xfrm>
            <a:off x="333983" y="354871"/>
            <a:ext cx="10027447" cy="328919"/>
          </a:xfrm>
        </p:spPr>
        <p:txBody>
          <a:bodyPr/>
          <a:lstStyle/>
          <a:p>
            <a:r>
              <a:rPr lang="en-US" noProof="0" dirty="0"/>
              <a:t>Click to edit Master title style</a:t>
            </a:r>
          </a:p>
        </p:txBody>
      </p:sp>
      <p:sp>
        <p:nvSpPr>
          <p:cNvPr id="7" name="Subtitle0"/>
          <p:cNvSpPr>
            <a:spLocks noGrp="1"/>
          </p:cNvSpPr>
          <p:nvPr>
            <p:ph type="body" idx="13" hasCustomPrompt="1"/>
          </p:nvPr>
        </p:nvSpPr>
        <p:spPr>
          <a:xfrm>
            <a:off x="333983" y="795235"/>
            <a:ext cx="10027447" cy="311607"/>
          </a:xfrm>
        </p:spPr>
        <p:txBody>
          <a:bodyPr vert="horz" wrap="square" lIns="0" tIns="0" rIns="0" bIns="0" rtlCol="0" anchor="t" anchorCtr="0">
            <a:spAutoFit/>
          </a:bodyPr>
          <a:lstStyle>
            <a:lvl1pPr marL="0" indent="0" algn="l" defTabSz="913878" rtl="0" eaLnBrk="1" latinLnBrk="0" hangingPunct="1">
              <a:spcBef>
                <a:spcPct val="0"/>
              </a:spcBef>
              <a:buNone/>
              <a:defRPr lang="en-US" sz="2025" b="0" kern="1200" dirty="0" smtClean="0">
                <a:solidFill>
                  <a:schemeClr val="bg1">
                    <a:lumMod val="50000"/>
                  </a:schemeClr>
                </a:solidFill>
                <a:latin typeface="+mn-lt"/>
                <a:ea typeface="+mj-ea"/>
                <a:cs typeface="+mj-cs"/>
              </a:defRPr>
            </a:lvl1pPr>
            <a:lvl2pPr marL="456939" indent="0">
              <a:buNone/>
              <a:defRPr sz="1998" b="1"/>
            </a:lvl2pPr>
            <a:lvl3pPr marL="913878" indent="0">
              <a:buNone/>
              <a:defRPr sz="1798" b="1"/>
            </a:lvl3pPr>
            <a:lvl4pPr marL="1370817" indent="0">
              <a:buNone/>
              <a:defRPr sz="1600" b="1"/>
            </a:lvl4pPr>
            <a:lvl5pPr marL="1827755" indent="0">
              <a:buNone/>
              <a:defRPr sz="1600" b="1"/>
            </a:lvl5pPr>
            <a:lvl6pPr marL="2284695" indent="0">
              <a:buNone/>
              <a:defRPr sz="1600" b="1"/>
            </a:lvl6pPr>
            <a:lvl7pPr marL="2741635" indent="0">
              <a:buNone/>
              <a:defRPr sz="1600" b="1"/>
            </a:lvl7pPr>
            <a:lvl8pPr marL="3198574" indent="0">
              <a:buNone/>
              <a:defRPr sz="1600" b="1"/>
            </a:lvl8pPr>
            <a:lvl9pPr marL="3655513" indent="0">
              <a:buNone/>
              <a:defRPr sz="1600" b="1"/>
            </a:lvl9pPr>
          </a:lstStyle>
          <a:p>
            <a:pPr lvl="0"/>
            <a:r>
              <a:rPr lang="en-US" noProof="0" dirty="0"/>
              <a:t>Click to add subtitle</a:t>
            </a:r>
          </a:p>
        </p:txBody>
      </p:sp>
    </p:spTree>
    <p:extLst>
      <p:ext uri="{BB962C8B-B14F-4D97-AF65-F5344CB8AC3E}">
        <p14:creationId xmlns:p14="http://schemas.microsoft.com/office/powerpoint/2010/main" xmlns="" val="1166746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Custom Layout">
    <p:bg>
      <p:bgPr>
        <a:solidFill>
          <a:srgbClr val="0E58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980" y="354874"/>
            <a:ext cx="10043318" cy="553969"/>
          </a:xfrm>
        </p:spPr>
        <p:txBody>
          <a:bodyPr/>
          <a:lstStyle>
            <a:lvl1pPr>
              <a:defRPr sz="3600">
                <a:solidFill>
                  <a:schemeClr val="bg1"/>
                </a:solidFill>
              </a:defRPr>
            </a:lvl1pPr>
          </a:lstStyle>
          <a:p>
            <a:r>
              <a:rPr lang="en-US" dirty="0"/>
              <a:t>Contents</a:t>
            </a:r>
            <a:endParaRPr lang="en-ZA" dirty="0"/>
          </a:p>
        </p:txBody>
      </p:sp>
      <p:pic>
        <p:nvPicPr>
          <p:cNvPr id="3" name="Picture 9"/>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159" r="3408"/>
          <a:stretch/>
        </p:blipFill>
        <p:spPr bwMode="auto">
          <a:xfrm>
            <a:off x="8469183" y="6860297"/>
            <a:ext cx="1593243" cy="572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ate Placeholder 3"/>
          <p:cNvSpPr>
            <a:spLocks noGrp="1"/>
          </p:cNvSpPr>
          <p:nvPr>
            <p:ph type="dt" sz="half" idx="10"/>
          </p:nvPr>
        </p:nvSpPr>
        <p:spPr>
          <a:xfrm>
            <a:off x="859411" y="7008171"/>
            <a:ext cx="2495127" cy="402567"/>
          </a:xfrm>
          <a:prstGeom prst="rect">
            <a:avLst/>
          </a:prstGeom>
        </p:spPr>
        <p:txBody>
          <a:bodyPr/>
          <a:lstStyle>
            <a:lvl1pPr>
              <a:defRPr b="1"/>
            </a:lvl1pPr>
          </a:lstStyle>
          <a:p>
            <a:endParaRPr lang="en-ZA"/>
          </a:p>
        </p:txBody>
      </p:sp>
      <p:sp>
        <p:nvSpPr>
          <p:cNvPr id="5" name="Footer Placeholder 4"/>
          <p:cNvSpPr>
            <a:spLocks noGrp="1"/>
          </p:cNvSpPr>
          <p:nvPr>
            <p:ph type="ftr" sz="quarter" idx="11"/>
          </p:nvPr>
        </p:nvSpPr>
        <p:spPr>
          <a:xfrm>
            <a:off x="3978319" y="7008171"/>
            <a:ext cx="3386243" cy="402567"/>
          </a:xfrm>
          <a:prstGeom prst="rect">
            <a:avLst/>
          </a:prstGeom>
        </p:spPr>
        <p:txBody>
          <a:bodyPr/>
          <a:lstStyle>
            <a:lvl1pPr>
              <a:defRPr b="1"/>
            </a:lvl1pPr>
          </a:lstStyle>
          <a:p>
            <a:endParaRPr lang="en-ZA"/>
          </a:p>
        </p:txBody>
      </p:sp>
      <p:sp>
        <p:nvSpPr>
          <p:cNvPr id="6" name="Slide Number Placeholder 5"/>
          <p:cNvSpPr>
            <a:spLocks noGrp="1"/>
          </p:cNvSpPr>
          <p:nvPr>
            <p:ph type="sldNum" sz="quarter" idx="12"/>
          </p:nvPr>
        </p:nvSpPr>
        <p:spPr>
          <a:xfrm>
            <a:off x="7988344" y="7008171"/>
            <a:ext cx="2495127" cy="402567"/>
          </a:xfrm>
          <a:prstGeom prst="rect">
            <a:avLst/>
          </a:prstGeom>
        </p:spPr>
        <p:txBody>
          <a:bodyPr/>
          <a:lstStyle>
            <a:lvl1pPr>
              <a:defRPr b="1"/>
            </a:lvl1pPr>
          </a:lstStyle>
          <a:p>
            <a:fld id="{F09BCC2C-6D99-465D-8D5C-A2F1FFA3E03B}" type="slidenum">
              <a:rPr lang="en-ZA" smtClean="0"/>
              <a:pPr/>
              <a:t>‹#›</a:t>
            </a:fld>
            <a:endParaRPr lang="en-ZA"/>
          </a:p>
        </p:txBody>
      </p:sp>
      <p:sp>
        <p:nvSpPr>
          <p:cNvPr id="7" name="Content Placeholder 2"/>
          <p:cNvSpPr>
            <a:spLocks noGrp="1"/>
          </p:cNvSpPr>
          <p:nvPr>
            <p:ph idx="1"/>
          </p:nvPr>
        </p:nvSpPr>
        <p:spPr>
          <a:xfrm>
            <a:off x="534670" y="1410490"/>
            <a:ext cx="9624060" cy="13849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7076993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DAFF unit_RGB_600dpi.tif"/>
          <p:cNvPicPr>
            <a:picLocks noChangeAspect="1"/>
          </p:cNvPicPr>
          <p:nvPr/>
        </p:nvPicPr>
        <p:blipFill>
          <a:blip r:embed="rId2" cstate="print"/>
          <a:srcRect/>
          <a:stretch>
            <a:fillRect/>
          </a:stretch>
        </p:blipFill>
        <p:spPr bwMode="auto">
          <a:xfrm>
            <a:off x="720725" y="6646863"/>
            <a:ext cx="2279650" cy="773112"/>
          </a:xfrm>
          <a:prstGeom prst="rect">
            <a:avLst/>
          </a:prstGeom>
          <a:noFill/>
          <a:ln w="9525">
            <a:noFill/>
            <a:miter lim="800000"/>
            <a:headEnd/>
            <a:tailEnd/>
          </a:ln>
        </p:spPr>
      </p:pic>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9218294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392515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7019925"/>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725" y="540000"/>
            <a:ext cx="9178925" cy="719914"/>
          </a:xfrm>
          <a:prstGeom prst="rect">
            <a:avLst/>
          </a:prstGeom>
        </p:spPr>
        <p:txBody>
          <a:bodyPr lIns="0" tIns="0" rIns="0" bIns="0" anchor="b" anchorCtr="0"/>
          <a:lstStyle>
            <a:lvl1pPr>
              <a:defRPr/>
            </a:lvl1pPr>
          </a:lstStyle>
          <a:p>
            <a:r>
              <a:rPr lang="en-US" smtClean="0"/>
              <a:t>Click to edit Master title style</a:t>
            </a:r>
            <a:endParaRPr lang="en-ZA" dirty="0"/>
          </a:p>
        </p:txBody>
      </p:sp>
      <p:sp>
        <p:nvSpPr>
          <p:cNvPr id="3" name="Content Placeholder 2"/>
          <p:cNvSpPr>
            <a:spLocks noGrp="1"/>
          </p:cNvSpPr>
          <p:nvPr>
            <p:ph idx="1"/>
          </p:nvPr>
        </p:nvSpPr>
        <p:spPr>
          <a:xfrm>
            <a:off x="720725" y="1439998"/>
            <a:ext cx="9178925" cy="5400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v"/>
              <a:defRPr sz="1800"/>
            </a:lvl3pPr>
            <a:lvl4pPr marL="808038" indent="-273050">
              <a:buFont typeface="Arial" pitchFamily="34" charset="0"/>
              <a:buChar char="−"/>
              <a:defRPr sz="1800"/>
            </a:lvl4pPr>
            <a:lvl5pPr marL="1079500" indent="-263525">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Slide Number Placeholder 5"/>
          <p:cNvSpPr>
            <a:spLocks noGrp="1"/>
          </p:cNvSpPr>
          <p:nvPr>
            <p:ph type="sldNum" sz="quarter" idx="10"/>
          </p:nvPr>
        </p:nvSpPr>
        <p:spPr>
          <a:xfrm>
            <a:off x="9558338" y="7029450"/>
            <a:ext cx="360362" cy="252413"/>
          </a:xfrm>
          <a:prstGeom prst="rect">
            <a:avLst/>
          </a:prstGeom>
          <a:ln w="12700"/>
        </p:spPr>
        <p:txBody>
          <a:bodyPr vert="horz" wrap="square" lIns="0" tIns="0" rIns="0" bIns="0" numCol="1" anchor="ctr" anchorCtr="0" compatLnSpc="1">
            <a:prstTxWarp prst="textNoShape">
              <a:avLst/>
            </a:prstTxWarp>
          </a:bodyPr>
          <a:lstStyle>
            <a:lvl1pPr algn="r" eaLnBrk="1" hangingPunct="1">
              <a:defRPr sz="1200">
                <a:solidFill>
                  <a:srgbClr val="008000"/>
                </a:solidFill>
                <a:latin typeface="Arial" panose="020B0604020202020204" pitchFamily="34" charset="0"/>
                <a:cs typeface="Arial" panose="020B0604020202020204" pitchFamily="34" charset="0"/>
              </a:defRPr>
            </a:lvl1pPr>
          </a:lstStyle>
          <a:p>
            <a:pPr>
              <a:defRPr/>
            </a:pPr>
            <a:fld id="{8A3A5F2A-454E-4E45-B6B4-FB2AD9E87C69}" type="slidenum">
              <a:rPr lang="en-ZA" altLang="en-US"/>
              <a:pPr>
                <a:defRPr/>
              </a:pPr>
              <a:t>‹#›</a:t>
            </a:fld>
            <a:endParaRPr lang="en-ZA" altLang="en-US" dirty="0"/>
          </a:p>
        </p:txBody>
      </p:sp>
    </p:spTree>
    <p:extLst>
      <p:ext uri="{BB962C8B-B14F-4D97-AF65-F5344CB8AC3E}">
        <p14:creationId xmlns:p14="http://schemas.microsoft.com/office/powerpoint/2010/main" xmlns="" val="312183792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12275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209929" y="315028"/>
            <a:ext cx="10232880" cy="1623151"/>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209929" y="2039781"/>
            <a:ext cx="10232880" cy="1932323"/>
          </a:xfrm>
        </p:spPr>
        <p:txBody>
          <a:bodyPr tIns="0"/>
          <a:lstStyle>
            <a:lvl1pPr marL="30244" indent="0" algn="l">
              <a:buNone/>
              <a:defRPr sz="2867">
                <a:solidFill>
                  <a:schemeClr val="tx2">
                    <a:shade val="30000"/>
                    <a:satMod val="150000"/>
                  </a:schemeClr>
                </a:solidFill>
              </a:defRPr>
            </a:lvl1pPr>
            <a:lvl2pPr marL="504063" indent="0" algn="ctr">
              <a:buNone/>
            </a:lvl2pPr>
            <a:lvl3pPr marL="1008126" indent="0" algn="ctr">
              <a:buNone/>
            </a:lvl3pPr>
            <a:lvl4pPr marL="1512189" indent="0" algn="ctr">
              <a:buNone/>
            </a:lvl4pPr>
            <a:lvl5pPr marL="2016252" indent="0" algn="ctr">
              <a:buNone/>
            </a:lvl5pPr>
            <a:lvl6pPr marL="2520315" indent="0" algn="ctr">
              <a:buNone/>
            </a:lvl6pPr>
            <a:lvl7pPr marL="3024378" indent="0" algn="ctr">
              <a:buNone/>
            </a:lvl7pPr>
            <a:lvl8pPr marL="3528441" indent="0" algn="ctr">
              <a:buNone/>
            </a:lvl8pPr>
            <a:lvl9pPr marL="4032504"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xmlns="" val="34038645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9" y="198394"/>
            <a:ext cx="10189332" cy="1036155"/>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94139" y="1478259"/>
            <a:ext cx="10205526" cy="5398667"/>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9894005" y="7082826"/>
            <a:ext cx="799395" cy="441140"/>
          </a:xfrm>
          <a:prstGeom prst="rect">
            <a:avLst/>
          </a:prstGeom>
        </p:spPr>
        <p:txBody>
          <a:bodyPr anchor="ctr"/>
          <a:lstStyle>
            <a:lvl1pPr algn="ctr" eaLnBrk="1" latinLnBrk="0" hangingPunct="1">
              <a:defRPr kumimoji="0" lang="en-GB" sz="1985"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pPr defTabSz="1008126" fontAlgn="auto">
              <a:spcBef>
                <a:spcPts val="0"/>
              </a:spcBef>
              <a:spcAft>
                <a:spcPts val="0"/>
              </a:spcAft>
            </a:pPr>
            <a:fld id="{62AAA1A3-262B-4979-8C18-306C3DA11E9E}" type="slidenum">
              <a:rPr lang="en-ZA" smtClean="0">
                <a:solidFill>
                  <a:srgbClr val="531A17">
                    <a:satMod val="130000"/>
                  </a:srgbClr>
                </a:solidFill>
              </a:rPr>
              <a:pPr defTabSz="1008126" fontAlgn="auto">
                <a:spcBef>
                  <a:spcPts val="0"/>
                </a:spcBef>
                <a:spcAft>
                  <a:spcPts val="0"/>
                </a:spcAft>
              </a:pPr>
              <a:t>‹#›</a:t>
            </a:fld>
            <a:endParaRPr lang="en-ZA" dirty="0">
              <a:solidFill>
                <a:srgbClr val="531A17">
                  <a:satMod val="130000"/>
                </a:srgbClr>
              </a:solidFill>
            </a:endParaRPr>
          </a:p>
        </p:txBody>
      </p:sp>
      <p:cxnSp>
        <p:nvCxnSpPr>
          <p:cNvPr id="9" name="Straight Connector 8"/>
          <p:cNvCxnSpPr/>
          <p:nvPr userDrawn="1"/>
        </p:nvCxnSpPr>
        <p:spPr>
          <a:xfrm>
            <a:off x="2567791" y="7082826"/>
            <a:ext cx="7999889"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5720" y="6876926"/>
            <a:ext cx="2021025" cy="598600"/>
          </a:xfrm>
          <a:prstGeom prst="rect">
            <a:avLst/>
          </a:prstGeom>
        </p:spPr>
      </p:pic>
    </p:spTree>
    <p:extLst>
      <p:ext uri="{BB962C8B-B14F-4D97-AF65-F5344CB8AC3E}">
        <p14:creationId xmlns:p14="http://schemas.microsoft.com/office/powerpoint/2010/main" xmlns="" val="14528873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209929" y="315028"/>
            <a:ext cx="10232880" cy="1623151"/>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209929" y="2039781"/>
            <a:ext cx="10232880" cy="1932323"/>
          </a:xfrm>
        </p:spPr>
        <p:txBody>
          <a:bodyPr tIns="0"/>
          <a:lstStyle>
            <a:lvl1pPr marL="30244" indent="0" algn="l">
              <a:buNone/>
              <a:defRPr sz="2867">
                <a:solidFill>
                  <a:schemeClr val="tx2">
                    <a:shade val="30000"/>
                    <a:satMod val="150000"/>
                  </a:schemeClr>
                </a:solidFill>
              </a:defRPr>
            </a:lvl1pPr>
            <a:lvl2pPr marL="504063" indent="0" algn="ctr">
              <a:buNone/>
            </a:lvl2pPr>
            <a:lvl3pPr marL="1008126" indent="0" algn="ctr">
              <a:buNone/>
            </a:lvl3pPr>
            <a:lvl4pPr marL="1512189" indent="0" algn="ctr">
              <a:buNone/>
            </a:lvl4pPr>
            <a:lvl5pPr marL="2016252" indent="0" algn="ctr">
              <a:buNone/>
            </a:lvl5pPr>
            <a:lvl6pPr marL="2520315" indent="0" algn="ctr">
              <a:buNone/>
            </a:lvl6pPr>
            <a:lvl7pPr marL="3024378" indent="0" algn="ctr">
              <a:buNone/>
            </a:lvl7pPr>
            <a:lvl8pPr marL="3528441" indent="0" algn="ctr">
              <a:buNone/>
            </a:lvl8pPr>
            <a:lvl9pPr marL="4032504"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xmlns="" val="305618966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9" y="198394"/>
            <a:ext cx="10189332" cy="1036155"/>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94139" y="1478259"/>
            <a:ext cx="10205526" cy="5398667"/>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9894005" y="7082826"/>
            <a:ext cx="799395" cy="441140"/>
          </a:xfrm>
          <a:prstGeom prst="rect">
            <a:avLst/>
          </a:prstGeom>
        </p:spPr>
        <p:txBody>
          <a:bodyPr anchor="ctr"/>
          <a:lstStyle>
            <a:lvl1pPr algn="ctr" eaLnBrk="1" latinLnBrk="0" hangingPunct="1">
              <a:defRPr kumimoji="0" lang="en-GB" sz="1985"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pPr defTabSz="1008126" fontAlgn="auto">
              <a:spcBef>
                <a:spcPts val="0"/>
              </a:spcBef>
              <a:spcAft>
                <a:spcPts val="0"/>
              </a:spcAft>
            </a:pPr>
            <a:fld id="{62AAA1A3-262B-4979-8C18-306C3DA11E9E}" type="slidenum">
              <a:rPr lang="en-ZA" smtClean="0">
                <a:solidFill>
                  <a:srgbClr val="531A17">
                    <a:satMod val="130000"/>
                  </a:srgbClr>
                </a:solidFill>
              </a:rPr>
              <a:pPr defTabSz="1008126" fontAlgn="auto">
                <a:spcBef>
                  <a:spcPts val="0"/>
                </a:spcBef>
                <a:spcAft>
                  <a:spcPts val="0"/>
                </a:spcAft>
              </a:pPr>
              <a:t>‹#›</a:t>
            </a:fld>
            <a:endParaRPr lang="en-ZA" dirty="0">
              <a:solidFill>
                <a:srgbClr val="531A17">
                  <a:satMod val="130000"/>
                </a:srgbClr>
              </a:solidFill>
            </a:endParaRPr>
          </a:p>
        </p:txBody>
      </p:sp>
      <p:cxnSp>
        <p:nvCxnSpPr>
          <p:cNvPr id="9" name="Straight Connector 8"/>
          <p:cNvCxnSpPr/>
          <p:nvPr userDrawn="1"/>
        </p:nvCxnSpPr>
        <p:spPr>
          <a:xfrm>
            <a:off x="2567791" y="7082826"/>
            <a:ext cx="7999889"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5720" y="6876926"/>
            <a:ext cx="2021025" cy="598600"/>
          </a:xfrm>
          <a:prstGeom prst="rect">
            <a:avLst/>
          </a:prstGeom>
        </p:spPr>
      </p:pic>
    </p:spTree>
    <p:extLst>
      <p:ext uri="{BB962C8B-B14F-4D97-AF65-F5344CB8AC3E}">
        <p14:creationId xmlns:p14="http://schemas.microsoft.com/office/powerpoint/2010/main" xmlns="" val="395915641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7457"/>
            <a:ext cx="8020050" cy="2632440"/>
          </a:xfrm>
        </p:spPr>
        <p:txBody>
          <a:bodyPr anchor="b"/>
          <a:lstStyle>
            <a:lvl1pPr algn="ctr">
              <a:defRPr sz="4961"/>
            </a:lvl1pPr>
          </a:lstStyle>
          <a:p>
            <a:r>
              <a:rPr lang="en-US" smtClean="0"/>
              <a:t>Click to edit Master title style</a:t>
            </a:r>
            <a:endParaRPr lang="en-ZA"/>
          </a:p>
        </p:txBody>
      </p:sp>
      <p:sp>
        <p:nvSpPr>
          <p:cNvPr id="3" name="Subtitle 2"/>
          <p:cNvSpPr>
            <a:spLocks noGrp="1"/>
          </p:cNvSpPr>
          <p:nvPr>
            <p:ph type="subTitle" idx="1"/>
          </p:nvPr>
        </p:nvSpPr>
        <p:spPr>
          <a:xfrm>
            <a:off x="1336675" y="3971414"/>
            <a:ext cx="8020050" cy="1825554"/>
          </a:xfrm>
        </p:spPr>
        <p:txBody>
          <a:bodyPr/>
          <a:lstStyle>
            <a:lvl1pPr marL="0" indent="0" algn="ctr">
              <a:buNone/>
              <a:defRPr sz="1985"/>
            </a:lvl1pPr>
            <a:lvl2pPr marL="378047" indent="0" algn="ctr">
              <a:buNone/>
              <a:defRPr sz="1654"/>
            </a:lvl2pPr>
            <a:lvl3pPr marL="756095" indent="0" algn="ctr">
              <a:buNone/>
              <a:defRPr sz="1488"/>
            </a:lvl3pPr>
            <a:lvl4pPr marL="1134142" indent="0" algn="ctr">
              <a:buNone/>
              <a:defRPr sz="1323"/>
            </a:lvl4pPr>
            <a:lvl5pPr marL="1512189" indent="0" algn="ctr">
              <a:buNone/>
              <a:defRPr sz="1323"/>
            </a:lvl5pPr>
            <a:lvl6pPr marL="1890236" indent="0" algn="ctr">
              <a:buNone/>
              <a:defRPr sz="1323"/>
            </a:lvl6pPr>
            <a:lvl7pPr marL="2268284" indent="0" algn="ctr">
              <a:buNone/>
              <a:defRPr sz="1323"/>
            </a:lvl7pPr>
            <a:lvl8pPr marL="2646331" indent="0" algn="ctr">
              <a:buNone/>
              <a:defRPr sz="1323"/>
            </a:lvl8pPr>
            <a:lvl9pPr marL="3024378" indent="0" algn="ctr">
              <a:buNone/>
              <a:defRPr sz="1323"/>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40099669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3849292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5067"/>
            <a:ext cx="9223058" cy="3145275"/>
          </a:xfrm>
        </p:spPr>
        <p:txBody>
          <a:bodyPr anchor="b"/>
          <a:lstStyle>
            <a:lvl1pPr>
              <a:defRPr sz="4961"/>
            </a:lvl1pPr>
          </a:lstStyle>
          <a:p>
            <a:r>
              <a:rPr lang="en-US" smtClean="0"/>
              <a:t>Click to edit Master title style</a:t>
            </a:r>
            <a:endParaRPr lang="en-ZA"/>
          </a:p>
        </p:txBody>
      </p:sp>
      <p:sp>
        <p:nvSpPr>
          <p:cNvPr id="3" name="Text Placeholder 2"/>
          <p:cNvSpPr>
            <a:spLocks noGrp="1"/>
          </p:cNvSpPr>
          <p:nvPr>
            <p:ph type="body" idx="1"/>
          </p:nvPr>
        </p:nvSpPr>
        <p:spPr>
          <a:xfrm>
            <a:off x="729602" y="5060097"/>
            <a:ext cx="9223058" cy="1654026"/>
          </a:xfrm>
        </p:spPr>
        <p:txBody>
          <a:bodyPr/>
          <a:lstStyle>
            <a:lvl1pPr marL="0" indent="0">
              <a:buNone/>
              <a:defRPr sz="1985">
                <a:solidFill>
                  <a:schemeClr val="tx1">
                    <a:tint val="75000"/>
                  </a:schemeClr>
                </a:solidFill>
              </a:defRPr>
            </a:lvl1pPr>
            <a:lvl2pPr marL="378047" indent="0">
              <a:buNone/>
              <a:defRPr sz="1654">
                <a:solidFill>
                  <a:schemeClr val="tx1">
                    <a:tint val="75000"/>
                  </a:schemeClr>
                </a:solidFill>
              </a:defRPr>
            </a:lvl2pPr>
            <a:lvl3pPr marL="756095" indent="0">
              <a:buNone/>
              <a:defRPr sz="1488">
                <a:solidFill>
                  <a:schemeClr val="tx1">
                    <a:tint val="75000"/>
                  </a:schemeClr>
                </a:solidFill>
              </a:defRPr>
            </a:lvl3pPr>
            <a:lvl4pPr marL="1134142" indent="0">
              <a:buNone/>
              <a:defRPr sz="1323">
                <a:solidFill>
                  <a:schemeClr val="tx1">
                    <a:tint val="75000"/>
                  </a:schemeClr>
                </a:solidFill>
              </a:defRPr>
            </a:lvl4pPr>
            <a:lvl5pPr marL="1512189" indent="0">
              <a:buNone/>
              <a:defRPr sz="1323">
                <a:solidFill>
                  <a:schemeClr val="tx1">
                    <a:tint val="75000"/>
                  </a:schemeClr>
                </a:solidFill>
              </a:defRPr>
            </a:lvl5pPr>
            <a:lvl6pPr marL="1890236" indent="0">
              <a:buNone/>
              <a:defRPr sz="1323">
                <a:solidFill>
                  <a:schemeClr val="tx1">
                    <a:tint val="75000"/>
                  </a:schemeClr>
                </a:solidFill>
              </a:defRPr>
            </a:lvl6pPr>
            <a:lvl7pPr marL="2268284" indent="0">
              <a:buNone/>
              <a:defRPr sz="1323">
                <a:solidFill>
                  <a:schemeClr val="tx1">
                    <a:tint val="75000"/>
                  </a:schemeClr>
                </a:solidFill>
              </a:defRPr>
            </a:lvl7pPr>
            <a:lvl8pPr marL="2646331" indent="0">
              <a:buNone/>
              <a:defRPr sz="1323">
                <a:solidFill>
                  <a:schemeClr val="tx1">
                    <a:tint val="75000"/>
                  </a:schemeClr>
                </a:solidFill>
              </a:defRPr>
            </a:lvl8pPr>
            <a:lvl9pPr marL="3024378" indent="0">
              <a:buNone/>
              <a:defRPr sz="132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29842920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735171" y="2012836"/>
            <a:ext cx="4544695" cy="4797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413534" y="2012836"/>
            <a:ext cx="4544695" cy="4797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Footer Placeholder 5"/>
          <p:cNvSpPr>
            <a:spLocks noGrp="1"/>
          </p:cNvSpPr>
          <p:nvPr>
            <p:ph type="ftr" sz="quarter" idx="11"/>
          </p:nvPr>
        </p:nvSpPr>
        <p:spPr/>
        <p:txBody>
          <a:body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7" name="Slide Number Placeholder 6"/>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4127935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93.xml"/><Relationship Id="rId1"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95.xml"/><Relationship Id="rId1" Type="http://schemas.openxmlformats.org/officeDocument/2006/relationships/slideLayout" Target="../slideLayouts/slideLayout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3.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4.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6.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3.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85.xml"/><Relationship Id="rId21" Type="http://schemas.openxmlformats.org/officeDocument/2006/relationships/tags" Target="../tags/tag13.xml"/><Relationship Id="rId7" Type="http://schemas.openxmlformats.org/officeDocument/2006/relationships/theme" Target="../theme/theme9.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84.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87.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image" Target="../media/image9.png"/><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86.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8507242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hf hd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09930" y="315029"/>
            <a:ext cx="10273541" cy="1036155"/>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209929" y="1478259"/>
            <a:ext cx="10289736" cy="5557451"/>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2837746119"/>
      </p:ext>
    </p:extLst>
  </p:cSld>
  <p:clrMap bg1="lt1" tx1="dk1" bg2="lt2" tx2="dk2" accent1="accent1" accent2="accent2" accent3="accent3" accent4="accent4" accent5="accent5" accent6="accent6" hlink="hlink" folHlink="folHlink"/>
  <p:sldLayoutIdLst>
    <p:sldLayoutId id="2147483821" r:id="rId1"/>
    <p:sldLayoutId id="2147483822" r:id="rId2"/>
  </p:sldLayoutIdLst>
  <p:timing>
    <p:tnLst>
      <p:par>
        <p:cTn id="1" dur="indefinite" restart="never" nodeType="tmRoot"/>
      </p:par>
    </p:tnLst>
  </p:timing>
  <p:hf hdr="0" ftr="0" dt="0"/>
  <p:txStyles>
    <p:titleStyle>
      <a:lvl1pPr algn="l" rtl="0" eaLnBrk="1" latinLnBrk="0" hangingPunct="1">
        <a:spcBef>
          <a:spcPct val="0"/>
        </a:spcBef>
        <a:buNone/>
        <a:defRPr kumimoji="0" sz="441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03250" indent="-312519" algn="l" rtl="0" eaLnBrk="1" latinLnBrk="0" hangingPunct="1">
        <a:lnSpc>
          <a:spcPct val="100000"/>
        </a:lnSpc>
        <a:spcBef>
          <a:spcPts val="662"/>
        </a:spcBef>
        <a:buClr>
          <a:schemeClr val="accent1"/>
        </a:buClr>
        <a:buSzPct val="80000"/>
        <a:buFont typeface="Wingdings" pitchFamily="2" charset="2"/>
        <a:buChar char="Ø"/>
        <a:defRPr kumimoji="0" sz="3528" kern="1200">
          <a:solidFill>
            <a:schemeClr val="accent2"/>
          </a:solidFill>
          <a:latin typeface="Calibri" pitchFamily="34" charset="0"/>
          <a:ea typeface="+mn-ea"/>
          <a:cs typeface="+mn-cs"/>
        </a:defRPr>
      </a:lvl1pPr>
      <a:lvl2pPr marL="705688" indent="-262113" algn="l" rtl="0" eaLnBrk="1" latinLnBrk="0" hangingPunct="1">
        <a:lnSpc>
          <a:spcPct val="100000"/>
        </a:lnSpc>
        <a:spcBef>
          <a:spcPts val="606"/>
        </a:spcBef>
        <a:buClr>
          <a:schemeClr val="accent1"/>
        </a:buClr>
        <a:buFont typeface="Wingdings" pitchFamily="2" charset="2"/>
        <a:buChar char="§"/>
        <a:defRPr kumimoji="0" sz="3087" kern="1200">
          <a:solidFill>
            <a:schemeClr val="accent2"/>
          </a:solidFill>
          <a:latin typeface="Calibri" pitchFamily="34" charset="0"/>
          <a:ea typeface="+mn-ea"/>
          <a:cs typeface="+mn-cs"/>
        </a:defRPr>
      </a:lvl2pPr>
      <a:lvl3pPr marL="977882" indent="-252032" algn="l" rtl="0" eaLnBrk="1" latinLnBrk="0" hangingPunct="1">
        <a:lnSpc>
          <a:spcPct val="100000"/>
        </a:lnSpc>
        <a:spcBef>
          <a:spcPct val="20000"/>
        </a:spcBef>
        <a:buClr>
          <a:schemeClr val="accent2"/>
        </a:buClr>
        <a:buFont typeface="Wingdings" pitchFamily="2" charset="2"/>
        <a:buChar char="§"/>
        <a:defRPr kumimoji="0" sz="2646" kern="1200">
          <a:solidFill>
            <a:schemeClr val="accent3"/>
          </a:solidFill>
          <a:latin typeface="Calibri" pitchFamily="34" charset="0"/>
          <a:ea typeface="+mn-ea"/>
          <a:cs typeface="+mn-cs"/>
        </a:defRPr>
      </a:lvl3pPr>
      <a:lvl4pPr marL="1209751" indent="-191544" algn="l" rtl="0" eaLnBrk="1" latinLnBrk="0" hangingPunct="1">
        <a:lnSpc>
          <a:spcPct val="100000"/>
        </a:lnSpc>
        <a:spcBef>
          <a:spcPct val="20000"/>
        </a:spcBef>
        <a:buClr>
          <a:schemeClr val="accent3"/>
        </a:buClr>
        <a:buFont typeface="Wingdings 2"/>
        <a:buChar char=""/>
        <a:defRPr kumimoji="0" sz="2205" kern="1200">
          <a:solidFill>
            <a:schemeClr val="accent3"/>
          </a:solidFill>
          <a:latin typeface="Calibri" pitchFamily="34" charset="0"/>
          <a:ea typeface="+mn-ea"/>
          <a:cs typeface="+mn-cs"/>
        </a:defRPr>
      </a:lvl4pPr>
      <a:lvl5pPr marL="1431539" indent="-201625" algn="l" rtl="0" eaLnBrk="1" latinLnBrk="0" hangingPunct="1">
        <a:lnSpc>
          <a:spcPct val="100000"/>
        </a:lnSpc>
        <a:spcBef>
          <a:spcPct val="20000"/>
        </a:spcBef>
        <a:buClr>
          <a:schemeClr val="accent4"/>
        </a:buClr>
        <a:buFont typeface="Wingdings 2"/>
        <a:buChar char=""/>
        <a:defRPr kumimoji="0" sz="2205" kern="1200">
          <a:solidFill>
            <a:schemeClr val="accent3"/>
          </a:solidFill>
          <a:latin typeface="Calibri" pitchFamily="34" charset="0"/>
          <a:ea typeface="+mn-ea"/>
          <a:cs typeface="+mn-cs"/>
        </a:defRPr>
      </a:lvl5pPr>
      <a:lvl6pPr marL="1663408" indent="-201625" algn="l" rtl="0" eaLnBrk="1" latinLnBrk="0" hangingPunct="1">
        <a:lnSpc>
          <a:spcPct val="100000"/>
        </a:lnSpc>
        <a:spcBef>
          <a:spcPct val="20000"/>
        </a:spcBef>
        <a:buClr>
          <a:schemeClr val="accent5"/>
        </a:buClr>
        <a:buFont typeface="Wingdings 2"/>
        <a:buChar char=""/>
        <a:defRPr kumimoji="0" sz="2205" kern="1200">
          <a:solidFill>
            <a:schemeClr val="tx1"/>
          </a:solidFill>
          <a:latin typeface="+mn-lt"/>
          <a:ea typeface="+mn-ea"/>
          <a:cs typeface="+mn-cs"/>
        </a:defRPr>
      </a:lvl6pPr>
      <a:lvl7pPr marL="1895277" indent="-201625" algn="l" rtl="0" eaLnBrk="1" latinLnBrk="0" hangingPunct="1">
        <a:lnSpc>
          <a:spcPct val="100000"/>
        </a:lnSpc>
        <a:spcBef>
          <a:spcPct val="20000"/>
        </a:spcBef>
        <a:buClr>
          <a:schemeClr val="accent6"/>
        </a:buClr>
        <a:buFont typeface="Wingdings 2"/>
        <a:buChar char=""/>
        <a:defRPr kumimoji="0" sz="2205" kern="1200">
          <a:solidFill>
            <a:schemeClr val="tx1"/>
          </a:solidFill>
          <a:latin typeface="+mn-lt"/>
          <a:ea typeface="+mn-ea"/>
          <a:cs typeface="+mn-cs"/>
        </a:defRPr>
      </a:lvl7pPr>
      <a:lvl8pPr marL="2117065" indent="-201625" algn="l" rtl="0" eaLnBrk="1" latinLnBrk="0" hangingPunct="1">
        <a:lnSpc>
          <a:spcPct val="100000"/>
        </a:lnSpc>
        <a:spcBef>
          <a:spcPct val="20000"/>
        </a:spcBef>
        <a:buClr>
          <a:schemeClr val="accent6"/>
        </a:buClr>
        <a:buFont typeface="Wingdings 2"/>
        <a:buChar char=""/>
        <a:defRPr kumimoji="0" sz="2205" kern="1200">
          <a:solidFill>
            <a:schemeClr val="tx1"/>
          </a:solidFill>
          <a:latin typeface="+mn-lt"/>
          <a:ea typeface="+mn-ea"/>
          <a:cs typeface="+mn-cs"/>
        </a:defRPr>
      </a:lvl8pPr>
      <a:lvl9pPr marL="2348934" indent="-201625" algn="l" rtl="0" eaLnBrk="1" latinLnBrk="0" hangingPunct="1">
        <a:lnSpc>
          <a:spcPct val="100000"/>
        </a:lnSpc>
        <a:spcBef>
          <a:spcPct val="20000"/>
        </a:spcBef>
        <a:buClr>
          <a:schemeClr val="accent6"/>
        </a:buClr>
        <a:buFont typeface="Wingdings 2"/>
        <a:buChar char=""/>
        <a:defRPr kumimoji="0" sz="2205"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4063" algn="l" rtl="0" eaLnBrk="1" latinLnBrk="0" hangingPunct="1">
        <a:defRPr kumimoji="0" kern="1200">
          <a:solidFill>
            <a:schemeClr val="tx1"/>
          </a:solidFill>
          <a:latin typeface="+mn-lt"/>
          <a:ea typeface="+mn-ea"/>
          <a:cs typeface="+mn-cs"/>
        </a:defRPr>
      </a:lvl2pPr>
      <a:lvl3pPr marL="1008126" algn="l" rtl="0" eaLnBrk="1" latinLnBrk="0" hangingPunct="1">
        <a:defRPr kumimoji="0" kern="1200">
          <a:solidFill>
            <a:schemeClr val="tx1"/>
          </a:solidFill>
          <a:latin typeface="+mn-lt"/>
          <a:ea typeface="+mn-ea"/>
          <a:cs typeface="+mn-cs"/>
        </a:defRPr>
      </a:lvl3pPr>
      <a:lvl4pPr marL="1512189" algn="l" rtl="0" eaLnBrk="1" latinLnBrk="0" hangingPunct="1">
        <a:defRPr kumimoji="0" kern="1200">
          <a:solidFill>
            <a:schemeClr val="tx1"/>
          </a:solidFill>
          <a:latin typeface="+mn-lt"/>
          <a:ea typeface="+mn-ea"/>
          <a:cs typeface="+mn-cs"/>
        </a:defRPr>
      </a:lvl4pPr>
      <a:lvl5pPr marL="2016252" algn="l" rtl="0" eaLnBrk="1" latinLnBrk="0" hangingPunct="1">
        <a:defRPr kumimoji="0" kern="1200">
          <a:solidFill>
            <a:schemeClr val="tx1"/>
          </a:solidFill>
          <a:latin typeface="+mn-lt"/>
          <a:ea typeface="+mn-ea"/>
          <a:cs typeface="+mn-cs"/>
        </a:defRPr>
      </a:lvl5pPr>
      <a:lvl6pPr marL="2520315" algn="l" rtl="0" eaLnBrk="1" latinLnBrk="0" hangingPunct="1">
        <a:defRPr kumimoji="0" kern="1200">
          <a:solidFill>
            <a:schemeClr val="tx1"/>
          </a:solidFill>
          <a:latin typeface="+mn-lt"/>
          <a:ea typeface="+mn-ea"/>
          <a:cs typeface="+mn-cs"/>
        </a:defRPr>
      </a:lvl6pPr>
      <a:lvl7pPr marL="3024378" algn="l" rtl="0" eaLnBrk="1" latinLnBrk="0" hangingPunct="1">
        <a:defRPr kumimoji="0" kern="1200">
          <a:solidFill>
            <a:schemeClr val="tx1"/>
          </a:solidFill>
          <a:latin typeface="+mn-lt"/>
          <a:ea typeface="+mn-ea"/>
          <a:cs typeface="+mn-cs"/>
        </a:defRPr>
      </a:lvl7pPr>
      <a:lvl8pPr marL="3528441" algn="l" rtl="0" eaLnBrk="1" latinLnBrk="0" hangingPunct="1">
        <a:defRPr kumimoji="0" kern="1200">
          <a:solidFill>
            <a:schemeClr val="tx1"/>
          </a:solidFill>
          <a:latin typeface="+mn-lt"/>
          <a:ea typeface="+mn-ea"/>
          <a:cs typeface="+mn-cs"/>
        </a:defRPr>
      </a:lvl8pPr>
      <a:lvl9pPr marL="4032504"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09930" y="315029"/>
            <a:ext cx="10273541" cy="1036155"/>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209929" y="1478259"/>
            <a:ext cx="10289736" cy="5557451"/>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1959547839"/>
      </p:ext>
    </p:extLst>
  </p:cSld>
  <p:clrMap bg1="lt1" tx1="dk1" bg2="lt2" tx2="dk2" accent1="accent1" accent2="accent2" accent3="accent3" accent4="accent4" accent5="accent5" accent6="accent6" hlink="hlink" folHlink="folHlink"/>
  <p:sldLayoutIdLst>
    <p:sldLayoutId id="2147483824" r:id="rId1"/>
    <p:sldLayoutId id="2147483825" r:id="rId2"/>
  </p:sldLayoutIdLst>
  <p:timing>
    <p:tnLst>
      <p:par>
        <p:cTn id="1" dur="indefinite" restart="never" nodeType="tmRoot"/>
      </p:par>
    </p:tnLst>
  </p:timing>
  <p:hf hdr="0" ftr="0" dt="0"/>
  <p:txStyles>
    <p:titleStyle>
      <a:lvl1pPr algn="l" rtl="0" eaLnBrk="1" latinLnBrk="0" hangingPunct="1">
        <a:spcBef>
          <a:spcPct val="0"/>
        </a:spcBef>
        <a:buNone/>
        <a:defRPr kumimoji="0" sz="441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03250" indent="-312519" algn="l" rtl="0" eaLnBrk="1" latinLnBrk="0" hangingPunct="1">
        <a:lnSpc>
          <a:spcPct val="100000"/>
        </a:lnSpc>
        <a:spcBef>
          <a:spcPts val="662"/>
        </a:spcBef>
        <a:buClr>
          <a:schemeClr val="accent1"/>
        </a:buClr>
        <a:buSzPct val="80000"/>
        <a:buFont typeface="Wingdings" pitchFamily="2" charset="2"/>
        <a:buChar char="Ø"/>
        <a:defRPr kumimoji="0" sz="3528" kern="1200">
          <a:solidFill>
            <a:schemeClr val="accent2"/>
          </a:solidFill>
          <a:latin typeface="Calibri" pitchFamily="34" charset="0"/>
          <a:ea typeface="+mn-ea"/>
          <a:cs typeface="+mn-cs"/>
        </a:defRPr>
      </a:lvl1pPr>
      <a:lvl2pPr marL="705688" indent="-262113" algn="l" rtl="0" eaLnBrk="1" latinLnBrk="0" hangingPunct="1">
        <a:lnSpc>
          <a:spcPct val="100000"/>
        </a:lnSpc>
        <a:spcBef>
          <a:spcPts val="606"/>
        </a:spcBef>
        <a:buClr>
          <a:schemeClr val="accent1"/>
        </a:buClr>
        <a:buFont typeface="Wingdings" pitchFamily="2" charset="2"/>
        <a:buChar char="§"/>
        <a:defRPr kumimoji="0" sz="3087" kern="1200">
          <a:solidFill>
            <a:schemeClr val="accent2"/>
          </a:solidFill>
          <a:latin typeface="Calibri" pitchFamily="34" charset="0"/>
          <a:ea typeface="+mn-ea"/>
          <a:cs typeface="+mn-cs"/>
        </a:defRPr>
      </a:lvl2pPr>
      <a:lvl3pPr marL="977882" indent="-252032" algn="l" rtl="0" eaLnBrk="1" latinLnBrk="0" hangingPunct="1">
        <a:lnSpc>
          <a:spcPct val="100000"/>
        </a:lnSpc>
        <a:spcBef>
          <a:spcPct val="20000"/>
        </a:spcBef>
        <a:buClr>
          <a:schemeClr val="accent2"/>
        </a:buClr>
        <a:buFont typeface="Wingdings" pitchFamily="2" charset="2"/>
        <a:buChar char="§"/>
        <a:defRPr kumimoji="0" sz="2646" kern="1200">
          <a:solidFill>
            <a:schemeClr val="accent3"/>
          </a:solidFill>
          <a:latin typeface="Calibri" pitchFamily="34" charset="0"/>
          <a:ea typeface="+mn-ea"/>
          <a:cs typeface="+mn-cs"/>
        </a:defRPr>
      </a:lvl3pPr>
      <a:lvl4pPr marL="1209751" indent="-191544" algn="l" rtl="0" eaLnBrk="1" latinLnBrk="0" hangingPunct="1">
        <a:lnSpc>
          <a:spcPct val="100000"/>
        </a:lnSpc>
        <a:spcBef>
          <a:spcPct val="20000"/>
        </a:spcBef>
        <a:buClr>
          <a:schemeClr val="accent3"/>
        </a:buClr>
        <a:buFont typeface="Wingdings 2"/>
        <a:buChar char=""/>
        <a:defRPr kumimoji="0" sz="2205" kern="1200">
          <a:solidFill>
            <a:schemeClr val="accent3"/>
          </a:solidFill>
          <a:latin typeface="Calibri" pitchFamily="34" charset="0"/>
          <a:ea typeface="+mn-ea"/>
          <a:cs typeface="+mn-cs"/>
        </a:defRPr>
      </a:lvl4pPr>
      <a:lvl5pPr marL="1431539" indent="-201625" algn="l" rtl="0" eaLnBrk="1" latinLnBrk="0" hangingPunct="1">
        <a:lnSpc>
          <a:spcPct val="100000"/>
        </a:lnSpc>
        <a:spcBef>
          <a:spcPct val="20000"/>
        </a:spcBef>
        <a:buClr>
          <a:schemeClr val="accent4"/>
        </a:buClr>
        <a:buFont typeface="Wingdings 2"/>
        <a:buChar char=""/>
        <a:defRPr kumimoji="0" sz="2205" kern="1200">
          <a:solidFill>
            <a:schemeClr val="accent3"/>
          </a:solidFill>
          <a:latin typeface="Calibri" pitchFamily="34" charset="0"/>
          <a:ea typeface="+mn-ea"/>
          <a:cs typeface="+mn-cs"/>
        </a:defRPr>
      </a:lvl5pPr>
      <a:lvl6pPr marL="1663408" indent="-201625" algn="l" rtl="0" eaLnBrk="1" latinLnBrk="0" hangingPunct="1">
        <a:lnSpc>
          <a:spcPct val="100000"/>
        </a:lnSpc>
        <a:spcBef>
          <a:spcPct val="20000"/>
        </a:spcBef>
        <a:buClr>
          <a:schemeClr val="accent5"/>
        </a:buClr>
        <a:buFont typeface="Wingdings 2"/>
        <a:buChar char=""/>
        <a:defRPr kumimoji="0" sz="2205" kern="1200">
          <a:solidFill>
            <a:schemeClr val="tx1"/>
          </a:solidFill>
          <a:latin typeface="+mn-lt"/>
          <a:ea typeface="+mn-ea"/>
          <a:cs typeface="+mn-cs"/>
        </a:defRPr>
      </a:lvl6pPr>
      <a:lvl7pPr marL="1895277" indent="-201625" algn="l" rtl="0" eaLnBrk="1" latinLnBrk="0" hangingPunct="1">
        <a:lnSpc>
          <a:spcPct val="100000"/>
        </a:lnSpc>
        <a:spcBef>
          <a:spcPct val="20000"/>
        </a:spcBef>
        <a:buClr>
          <a:schemeClr val="accent6"/>
        </a:buClr>
        <a:buFont typeface="Wingdings 2"/>
        <a:buChar char=""/>
        <a:defRPr kumimoji="0" sz="2205" kern="1200">
          <a:solidFill>
            <a:schemeClr val="tx1"/>
          </a:solidFill>
          <a:latin typeface="+mn-lt"/>
          <a:ea typeface="+mn-ea"/>
          <a:cs typeface="+mn-cs"/>
        </a:defRPr>
      </a:lvl7pPr>
      <a:lvl8pPr marL="2117065" indent="-201625" algn="l" rtl="0" eaLnBrk="1" latinLnBrk="0" hangingPunct="1">
        <a:lnSpc>
          <a:spcPct val="100000"/>
        </a:lnSpc>
        <a:spcBef>
          <a:spcPct val="20000"/>
        </a:spcBef>
        <a:buClr>
          <a:schemeClr val="accent6"/>
        </a:buClr>
        <a:buFont typeface="Wingdings 2"/>
        <a:buChar char=""/>
        <a:defRPr kumimoji="0" sz="2205" kern="1200">
          <a:solidFill>
            <a:schemeClr val="tx1"/>
          </a:solidFill>
          <a:latin typeface="+mn-lt"/>
          <a:ea typeface="+mn-ea"/>
          <a:cs typeface="+mn-cs"/>
        </a:defRPr>
      </a:lvl8pPr>
      <a:lvl9pPr marL="2348934" indent="-201625" algn="l" rtl="0" eaLnBrk="1" latinLnBrk="0" hangingPunct="1">
        <a:lnSpc>
          <a:spcPct val="100000"/>
        </a:lnSpc>
        <a:spcBef>
          <a:spcPct val="20000"/>
        </a:spcBef>
        <a:buClr>
          <a:schemeClr val="accent6"/>
        </a:buClr>
        <a:buFont typeface="Wingdings 2"/>
        <a:buChar char=""/>
        <a:defRPr kumimoji="0" sz="2205"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4063" algn="l" rtl="0" eaLnBrk="1" latinLnBrk="0" hangingPunct="1">
        <a:defRPr kumimoji="0" kern="1200">
          <a:solidFill>
            <a:schemeClr val="tx1"/>
          </a:solidFill>
          <a:latin typeface="+mn-lt"/>
          <a:ea typeface="+mn-ea"/>
          <a:cs typeface="+mn-cs"/>
        </a:defRPr>
      </a:lvl2pPr>
      <a:lvl3pPr marL="1008126" algn="l" rtl="0" eaLnBrk="1" latinLnBrk="0" hangingPunct="1">
        <a:defRPr kumimoji="0" kern="1200">
          <a:solidFill>
            <a:schemeClr val="tx1"/>
          </a:solidFill>
          <a:latin typeface="+mn-lt"/>
          <a:ea typeface="+mn-ea"/>
          <a:cs typeface="+mn-cs"/>
        </a:defRPr>
      </a:lvl3pPr>
      <a:lvl4pPr marL="1512189" algn="l" rtl="0" eaLnBrk="1" latinLnBrk="0" hangingPunct="1">
        <a:defRPr kumimoji="0" kern="1200">
          <a:solidFill>
            <a:schemeClr val="tx1"/>
          </a:solidFill>
          <a:latin typeface="+mn-lt"/>
          <a:ea typeface="+mn-ea"/>
          <a:cs typeface="+mn-cs"/>
        </a:defRPr>
      </a:lvl4pPr>
      <a:lvl5pPr marL="2016252" algn="l" rtl="0" eaLnBrk="1" latinLnBrk="0" hangingPunct="1">
        <a:defRPr kumimoji="0" kern="1200">
          <a:solidFill>
            <a:schemeClr val="tx1"/>
          </a:solidFill>
          <a:latin typeface="+mn-lt"/>
          <a:ea typeface="+mn-ea"/>
          <a:cs typeface="+mn-cs"/>
        </a:defRPr>
      </a:lvl5pPr>
      <a:lvl6pPr marL="2520315" algn="l" rtl="0" eaLnBrk="1" latinLnBrk="0" hangingPunct="1">
        <a:defRPr kumimoji="0" kern="1200">
          <a:solidFill>
            <a:schemeClr val="tx1"/>
          </a:solidFill>
          <a:latin typeface="+mn-lt"/>
          <a:ea typeface="+mn-ea"/>
          <a:cs typeface="+mn-cs"/>
        </a:defRPr>
      </a:lvl6pPr>
      <a:lvl7pPr marL="3024378" algn="l" rtl="0" eaLnBrk="1" latinLnBrk="0" hangingPunct="1">
        <a:defRPr kumimoji="0" kern="1200">
          <a:solidFill>
            <a:schemeClr val="tx1"/>
          </a:solidFill>
          <a:latin typeface="+mn-lt"/>
          <a:ea typeface="+mn-ea"/>
          <a:cs typeface="+mn-cs"/>
        </a:defRPr>
      </a:lvl7pPr>
      <a:lvl8pPr marL="3528441" algn="l" rtl="0" eaLnBrk="1" latinLnBrk="0" hangingPunct="1">
        <a:defRPr kumimoji="0" kern="1200">
          <a:solidFill>
            <a:schemeClr val="tx1"/>
          </a:solidFill>
          <a:latin typeface="+mn-lt"/>
          <a:ea typeface="+mn-ea"/>
          <a:cs typeface="+mn-cs"/>
        </a:defRPr>
      </a:lvl8pPr>
      <a:lvl9pPr marL="4032504"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569"/>
            <a:ext cx="9223058" cy="1461495"/>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735171" y="7008172"/>
            <a:ext cx="2406015" cy="402567"/>
          </a:xfrm>
          <a:prstGeom prst="rect">
            <a:avLst/>
          </a:prstGeom>
        </p:spPr>
        <p:txBody>
          <a:bodyPr vert="horz" lIns="91440" tIns="45720" rIns="91440" bIns="45720" rtlCol="0" anchor="ctr"/>
          <a:lstStyle>
            <a:lvl1pPr algn="l">
              <a:defRPr sz="992">
                <a:solidFill>
                  <a:schemeClr val="tx1">
                    <a:tint val="75000"/>
                  </a:schemeClr>
                </a:solidFill>
              </a:defRPr>
            </a:lvl1p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542189" y="7008172"/>
            <a:ext cx="3609023" cy="402567"/>
          </a:xfrm>
          <a:prstGeom prst="rect">
            <a:avLst/>
          </a:prstGeom>
        </p:spPr>
        <p:txBody>
          <a:bodyPr vert="horz" lIns="91440" tIns="45720" rIns="91440" bIns="45720" rtlCol="0" anchor="ctr"/>
          <a:lstStyle>
            <a:lvl1pPr algn="ctr">
              <a:defRPr sz="992">
                <a:solidFill>
                  <a:schemeClr val="tx1">
                    <a:tint val="75000"/>
                  </a:schemeClr>
                </a:solidFill>
              </a:defRPr>
            </a:lvl1pPr>
          </a:lstStyle>
          <a:p>
            <a:pPr defTabSz="756095"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7552214" y="7008172"/>
            <a:ext cx="2406015" cy="402567"/>
          </a:xfrm>
          <a:prstGeom prst="rect">
            <a:avLst/>
          </a:prstGeom>
        </p:spPr>
        <p:txBody>
          <a:bodyPr vert="horz" lIns="91440" tIns="45720" rIns="91440" bIns="45720" rtlCol="0" anchor="ctr"/>
          <a:lstStyle>
            <a:lvl1pPr algn="r">
              <a:defRPr sz="992">
                <a:solidFill>
                  <a:schemeClr val="tx1">
                    <a:tint val="75000"/>
                  </a:schemeClr>
                </a:solidFill>
              </a:defRPr>
            </a:lvl1pPr>
          </a:lstStyle>
          <a:p>
            <a:pPr defTabSz="756095" fontAlgn="auto">
              <a:spcBef>
                <a:spcPts val="0"/>
              </a:spcBef>
              <a:spcAft>
                <a:spcPts val="0"/>
              </a:spcAft>
            </a:pPr>
            <a:fld id="{0AABC1B8-952B-4077-A7E7-6B7FCFB8FDA0}" type="slidenum">
              <a:rPr lang="en-ZA" smtClean="0">
                <a:solidFill>
                  <a:prstClr val="black">
                    <a:tint val="75000"/>
                  </a:prstClr>
                </a:solidFill>
                <a:latin typeface="Calibri" panose="020F0502020204030204"/>
                <a:cs typeface="+mn-cs"/>
              </a:rPr>
              <a:pPr defTabSz="756095"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172934628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ftr="0" dt="0"/>
  <p:txStyles>
    <p:titleStyle>
      <a:lvl1pPr algn="l" defTabSz="756095"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24" indent="-189024" algn="l" defTabSz="756095"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71" indent="-189024" algn="l" defTabSz="756095" rtl="0" eaLnBrk="1" latinLnBrk="0" hangingPunct="1">
        <a:lnSpc>
          <a:spcPct val="90000"/>
        </a:lnSpc>
        <a:spcBef>
          <a:spcPts val="413"/>
        </a:spcBef>
        <a:buFont typeface="Arial" panose="020B0604020202020204" pitchFamily="34" charset="0"/>
        <a:buChar char="•"/>
        <a:defRPr sz="1985" kern="1200">
          <a:solidFill>
            <a:schemeClr val="tx1"/>
          </a:solidFill>
          <a:latin typeface="+mn-lt"/>
          <a:ea typeface="+mn-ea"/>
          <a:cs typeface="+mn-cs"/>
        </a:defRPr>
      </a:lvl2pPr>
      <a:lvl3pPr marL="945118" indent="-189024" algn="l" defTabSz="756095"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165" indent="-189024" algn="l" defTabSz="7560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213" indent="-189024" algn="l" defTabSz="7560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260" indent="-189024" algn="l" defTabSz="7560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307" indent="-189024" algn="l" defTabSz="7560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354" indent="-189024" algn="l" defTabSz="7560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402" indent="-189024" algn="l" defTabSz="756095"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95" rtl="0" eaLnBrk="1" latinLnBrk="0" hangingPunct="1">
        <a:defRPr sz="1488" kern="1200">
          <a:solidFill>
            <a:schemeClr val="tx1"/>
          </a:solidFill>
          <a:latin typeface="+mn-lt"/>
          <a:ea typeface="+mn-ea"/>
          <a:cs typeface="+mn-cs"/>
        </a:defRPr>
      </a:lvl1pPr>
      <a:lvl2pPr marL="378047" algn="l" defTabSz="756095" rtl="0" eaLnBrk="1" latinLnBrk="0" hangingPunct="1">
        <a:defRPr sz="1488" kern="1200">
          <a:solidFill>
            <a:schemeClr val="tx1"/>
          </a:solidFill>
          <a:latin typeface="+mn-lt"/>
          <a:ea typeface="+mn-ea"/>
          <a:cs typeface="+mn-cs"/>
        </a:defRPr>
      </a:lvl2pPr>
      <a:lvl3pPr marL="756095" algn="l" defTabSz="756095" rtl="0" eaLnBrk="1" latinLnBrk="0" hangingPunct="1">
        <a:defRPr sz="1488" kern="1200">
          <a:solidFill>
            <a:schemeClr val="tx1"/>
          </a:solidFill>
          <a:latin typeface="+mn-lt"/>
          <a:ea typeface="+mn-ea"/>
          <a:cs typeface="+mn-cs"/>
        </a:defRPr>
      </a:lvl3pPr>
      <a:lvl4pPr marL="1134142" algn="l" defTabSz="756095" rtl="0" eaLnBrk="1" latinLnBrk="0" hangingPunct="1">
        <a:defRPr sz="1488" kern="1200">
          <a:solidFill>
            <a:schemeClr val="tx1"/>
          </a:solidFill>
          <a:latin typeface="+mn-lt"/>
          <a:ea typeface="+mn-ea"/>
          <a:cs typeface="+mn-cs"/>
        </a:defRPr>
      </a:lvl4pPr>
      <a:lvl5pPr marL="1512189" algn="l" defTabSz="756095" rtl="0" eaLnBrk="1" latinLnBrk="0" hangingPunct="1">
        <a:defRPr sz="1488" kern="1200">
          <a:solidFill>
            <a:schemeClr val="tx1"/>
          </a:solidFill>
          <a:latin typeface="+mn-lt"/>
          <a:ea typeface="+mn-ea"/>
          <a:cs typeface="+mn-cs"/>
        </a:defRPr>
      </a:lvl5pPr>
      <a:lvl6pPr marL="1890236" algn="l" defTabSz="756095" rtl="0" eaLnBrk="1" latinLnBrk="0" hangingPunct="1">
        <a:defRPr sz="1488" kern="1200">
          <a:solidFill>
            <a:schemeClr val="tx1"/>
          </a:solidFill>
          <a:latin typeface="+mn-lt"/>
          <a:ea typeface="+mn-ea"/>
          <a:cs typeface="+mn-cs"/>
        </a:defRPr>
      </a:lvl6pPr>
      <a:lvl7pPr marL="2268284" algn="l" defTabSz="756095" rtl="0" eaLnBrk="1" latinLnBrk="0" hangingPunct="1">
        <a:defRPr sz="1488" kern="1200">
          <a:solidFill>
            <a:schemeClr val="tx1"/>
          </a:solidFill>
          <a:latin typeface="+mn-lt"/>
          <a:ea typeface="+mn-ea"/>
          <a:cs typeface="+mn-cs"/>
        </a:defRPr>
      </a:lvl7pPr>
      <a:lvl8pPr marL="2646331" algn="l" defTabSz="756095" rtl="0" eaLnBrk="1" latinLnBrk="0" hangingPunct="1">
        <a:defRPr sz="1488" kern="1200">
          <a:solidFill>
            <a:schemeClr val="tx1"/>
          </a:solidFill>
          <a:latin typeface="+mn-lt"/>
          <a:ea typeface="+mn-ea"/>
          <a:cs typeface="+mn-cs"/>
        </a:defRPr>
      </a:lvl8pPr>
      <a:lvl9pPr marL="3024378" algn="l" defTabSz="756095" rtl="0" eaLnBrk="1" latinLnBrk="0" hangingPunct="1">
        <a:defRPr sz="148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693400" cy="7561263"/>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useBgFill="1">
        <p:nvSpPr>
          <p:cNvPr id="8" name="Rounded Rectangle 7"/>
          <p:cNvSpPr/>
          <p:nvPr/>
        </p:nvSpPr>
        <p:spPr>
          <a:xfrm>
            <a:off x="74854" y="76908"/>
            <a:ext cx="10540638" cy="737979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1008126" rtl="0" eaLnBrk="1" fontAlgn="auto" latinLnBrk="0" hangingPunct="1">
              <a:lnSpc>
                <a:spcPct val="100000"/>
              </a:lnSpc>
              <a:spcBef>
                <a:spcPts val="0"/>
              </a:spcBef>
              <a:spcAft>
                <a:spcPts val="0"/>
              </a:spcAft>
              <a:buClrTx/>
              <a:buSzTx/>
              <a:buFontTx/>
              <a:buNone/>
              <a:tabLst/>
              <a:defRPr/>
            </a:pPr>
            <a:endParaRPr kumimoji="0" lang="en-US" sz="1985" b="0" i="0" u="none" strike="noStrike" kern="1200" cap="none" spc="0" normalizeH="0" baseline="0" noProof="0">
              <a:ln>
                <a:noFill/>
              </a:ln>
              <a:solidFill>
                <a:prstClr val="white"/>
              </a:solidFill>
              <a:effectLst/>
              <a:uLnTx/>
              <a:uFillTx/>
              <a:latin typeface="Perpetua"/>
              <a:ea typeface="+mn-ea"/>
              <a:cs typeface="+mn-cs"/>
            </a:endParaRPr>
          </a:p>
        </p:txBody>
      </p:sp>
      <p:sp>
        <p:nvSpPr>
          <p:cNvPr id="22" name="Title Placeholder 21"/>
          <p:cNvSpPr>
            <a:spLocks noGrp="1"/>
          </p:cNvSpPr>
          <p:nvPr>
            <p:ph type="title"/>
          </p:nvPr>
        </p:nvSpPr>
        <p:spPr>
          <a:xfrm>
            <a:off x="1069340" y="302801"/>
            <a:ext cx="9089390" cy="1260211"/>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069340" y="1596267"/>
            <a:ext cx="9089390" cy="5040842"/>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218045" y="6826140"/>
            <a:ext cx="2896129" cy="525088"/>
          </a:xfrm>
          <a:prstGeom prst="rect">
            <a:avLst/>
          </a:prstGeom>
        </p:spPr>
        <p:txBody>
          <a:bodyPr anchor="ctr" anchorCtr="0"/>
          <a:lstStyle>
            <a:lvl1pPr algn="r" eaLnBrk="1" latinLnBrk="0" hangingPunct="1">
              <a:defRPr kumimoji="0" sz="1544">
                <a:solidFill>
                  <a:schemeClr val="tx2"/>
                </a:solidFill>
              </a:defRPr>
            </a:lvl1pPr>
          </a:lstStyle>
          <a:p>
            <a:pPr defTabSz="1008126" fontAlgn="auto">
              <a:spcBef>
                <a:spcPts val="0"/>
              </a:spcBef>
              <a:spcAft>
                <a:spcPts val="0"/>
              </a:spcAft>
            </a:pPr>
            <a:fld id="{35930325-3258-4575-BDE4-B69EB7ED83A5}" type="datetimeFigureOut">
              <a:rPr lang="en-US" smtClean="0">
                <a:solidFill>
                  <a:srgbClr val="696464"/>
                </a:solidFill>
                <a:latin typeface="Perpetua"/>
                <a:cs typeface="+mn-cs"/>
              </a:rPr>
              <a:pPr defTabSz="1008126" fontAlgn="auto">
                <a:spcBef>
                  <a:spcPts val="0"/>
                </a:spcBef>
                <a:spcAft>
                  <a:spcPts val="0"/>
                </a:spcAft>
              </a:pPr>
              <a:t>11/16/2017</a:t>
            </a:fld>
            <a:endParaRPr lang="en-US">
              <a:solidFill>
                <a:srgbClr val="696464"/>
              </a:solidFill>
              <a:latin typeface="Perpetua"/>
              <a:cs typeface="+mn-cs"/>
            </a:endParaRPr>
          </a:p>
        </p:txBody>
      </p:sp>
      <p:sp>
        <p:nvSpPr>
          <p:cNvPr id="3" name="Footer Placeholder 2"/>
          <p:cNvSpPr>
            <a:spLocks noGrp="1"/>
          </p:cNvSpPr>
          <p:nvPr>
            <p:ph type="ftr" sz="quarter" idx="3"/>
          </p:nvPr>
        </p:nvSpPr>
        <p:spPr>
          <a:xfrm>
            <a:off x="1069340" y="6805137"/>
            <a:ext cx="4633807" cy="504084"/>
          </a:xfrm>
          <a:prstGeom prst="rect">
            <a:avLst/>
          </a:prstGeom>
        </p:spPr>
        <p:txBody>
          <a:bodyPr anchor="ctr" anchorCtr="0"/>
          <a:lstStyle>
            <a:lvl1pPr eaLnBrk="1" latinLnBrk="0" hangingPunct="1">
              <a:defRPr kumimoji="0" sz="1544">
                <a:solidFill>
                  <a:schemeClr val="tx2"/>
                </a:solidFill>
              </a:defRPr>
            </a:lvl1pPr>
          </a:lstStyle>
          <a:p>
            <a:pPr defTabSz="1008126" fontAlgn="auto">
              <a:spcBef>
                <a:spcPts val="0"/>
              </a:spcBef>
              <a:spcAft>
                <a:spcPts val="0"/>
              </a:spcAft>
            </a:pPr>
            <a:endParaRPr lang="en-US">
              <a:solidFill>
                <a:srgbClr val="696464"/>
              </a:solidFill>
              <a:latin typeface="Perpetua"/>
              <a:cs typeface="+mn-cs"/>
            </a:endParaRPr>
          </a:p>
        </p:txBody>
      </p:sp>
      <p:sp>
        <p:nvSpPr>
          <p:cNvPr id="23" name="Slide Number Placeholder 22"/>
          <p:cNvSpPr>
            <a:spLocks noGrp="1"/>
          </p:cNvSpPr>
          <p:nvPr>
            <p:ph type="sldNum" sz="quarter" idx="4"/>
          </p:nvPr>
        </p:nvSpPr>
        <p:spPr>
          <a:xfrm>
            <a:off x="171094" y="6847144"/>
            <a:ext cx="534670" cy="504084"/>
          </a:xfrm>
          <a:prstGeom prst="ellipse">
            <a:avLst/>
          </a:prstGeom>
          <a:solidFill>
            <a:schemeClr val="accent1"/>
          </a:solidFill>
        </p:spPr>
        <p:txBody>
          <a:bodyPr wrap="none" lIns="0" tIns="0" rIns="0" bIns="0" anchor="ctr" anchorCtr="1">
            <a:noAutofit/>
          </a:bodyPr>
          <a:lstStyle>
            <a:lvl1pPr algn="ctr" eaLnBrk="1" latinLnBrk="0" hangingPunct="1">
              <a:defRPr kumimoji="0" sz="1544">
                <a:solidFill>
                  <a:srgbClr val="FFFFFF"/>
                </a:solidFill>
                <a:latin typeface="+mj-lt"/>
                <a:ea typeface="+mj-ea"/>
                <a:cs typeface="+mj-cs"/>
              </a:defRPr>
            </a:lvl1pPr>
          </a:lstStyle>
          <a:p>
            <a:pPr defTabSz="1008126" fontAlgn="auto">
              <a:spcBef>
                <a:spcPts val="0"/>
              </a:spcBef>
              <a:spcAft>
                <a:spcPts val="0"/>
              </a:spcAft>
            </a:pPr>
            <a:fld id="{D1A86D2A-32C9-4302-A6E7-38659014811D}" type="slidenum">
              <a:rPr lang="en-US" smtClean="0"/>
              <a:pPr defTabSz="1008126" fontAlgn="auto">
                <a:spcBef>
                  <a:spcPts val="0"/>
                </a:spcBef>
                <a:spcAft>
                  <a:spcPts val="0"/>
                </a:spcAft>
              </a:pPr>
              <a:t>‹#›</a:t>
            </a:fld>
            <a:endParaRPr lang="en-US"/>
          </a:p>
        </p:txBody>
      </p:sp>
    </p:spTree>
    <p:extLst>
      <p:ext uri="{BB962C8B-B14F-4D97-AF65-F5344CB8AC3E}">
        <p14:creationId xmlns:p14="http://schemas.microsoft.com/office/powerpoint/2010/main" xmlns="" val="240093933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rtl="0" eaLnBrk="1" latinLnBrk="0" hangingPunct="1">
        <a:spcBef>
          <a:spcPct val="0"/>
        </a:spcBef>
        <a:buNone/>
        <a:defRPr kumimoji="0" sz="4410" kern="1200">
          <a:solidFill>
            <a:schemeClr val="tx2"/>
          </a:solidFill>
          <a:latin typeface="+mj-lt"/>
          <a:ea typeface="+mj-ea"/>
          <a:cs typeface="+mj-cs"/>
        </a:defRPr>
      </a:lvl1pPr>
    </p:titleStyle>
    <p:bodyStyle>
      <a:lvl1pPr marL="302438" indent="-302438" algn="l" rtl="0" eaLnBrk="1" latinLnBrk="0" hangingPunct="1">
        <a:spcBef>
          <a:spcPts val="639"/>
        </a:spcBef>
        <a:buClr>
          <a:schemeClr val="accent1"/>
        </a:buClr>
        <a:buSzPct val="85000"/>
        <a:buFont typeface="Wingdings 2"/>
        <a:buChar char=""/>
        <a:defRPr kumimoji="0" sz="2867" kern="1200">
          <a:solidFill>
            <a:schemeClr val="tx1"/>
          </a:solidFill>
          <a:latin typeface="+mn-lt"/>
          <a:ea typeface="+mn-ea"/>
          <a:cs typeface="+mn-cs"/>
        </a:defRPr>
      </a:lvl1pPr>
      <a:lvl2pPr marL="604876" indent="-252032" algn="l" rtl="0" eaLnBrk="1" latinLnBrk="0" hangingPunct="1">
        <a:spcBef>
          <a:spcPts val="408"/>
        </a:spcBef>
        <a:buClr>
          <a:schemeClr val="accent2"/>
        </a:buClr>
        <a:buSzPct val="85000"/>
        <a:buFont typeface="Wingdings 2"/>
        <a:buChar char=""/>
        <a:defRPr kumimoji="0" sz="2646" kern="1200">
          <a:solidFill>
            <a:schemeClr val="tx1"/>
          </a:solidFill>
          <a:latin typeface="+mn-lt"/>
          <a:ea typeface="+mn-ea"/>
          <a:cs typeface="+mn-cs"/>
        </a:defRPr>
      </a:lvl2pPr>
      <a:lvl3pPr marL="907313" indent="-252032" algn="l" rtl="0" eaLnBrk="1" latinLnBrk="0" hangingPunct="1">
        <a:spcBef>
          <a:spcPts val="408"/>
        </a:spcBef>
        <a:buClr>
          <a:schemeClr val="accent1">
            <a:tint val="60000"/>
          </a:schemeClr>
        </a:buClr>
        <a:buSzPct val="85000"/>
        <a:buFont typeface="Wingdings 2"/>
        <a:buChar char=""/>
        <a:defRPr kumimoji="0" sz="2205" kern="1200">
          <a:solidFill>
            <a:schemeClr val="tx1"/>
          </a:solidFill>
          <a:latin typeface="+mn-lt"/>
          <a:ea typeface="+mn-ea"/>
          <a:cs typeface="+mn-cs"/>
        </a:defRPr>
      </a:lvl3pPr>
      <a:lvl4pPr marL="1209751" indent="-252032" algn="l" rtl="0" eaLnBrk="1" latinLnBrk="0" hangingPunct="1">
        <a:spcBef>
          <a:spcPts val="408"/>
        </a:spcBef>
        <a:buClr>
          <a:schemeClr val="accent3"/>
        </a:buClr>
        <a:buSzPct val="80000"/>
        <a:buFont typeface="Wingdings 2"/>
        <a:buChar char=""/>
        <a:defRPr kumimoji="0" sz="2205" kern="1200">
          <a:solidFill>
            <a:schemeClr val="tx1"/>
          </a:solidFill>
          <a:latin typeface="+mn-lt"/>
          <a:ea typeface="+mn-ea"/>
          <a:cs typeface="+mn-cs"/>
        </a:defRPr>
      </a:lvl4pPr>
      <a:lvl5pPr marL="1512189" indent="-252032" algn="l" rtl="0" eaLnBrk="1" latinLnBrk="0" hangingPunct="1">
        <a:spcBef>
          <a:spcPts val="408"/>
        </a:spcBef>
        <a:buClr>
          <a:schemeClr val="accent3"/>
        </a:buClr>
        <a:buFontTx/>
        <a:buChar char="o"/>
        <a:defRPr kumimoji="0" sz="2205" kern="1200">
          <a:solidFill>
            <a:schemeClr val="tx1"/>
          </a:solidFill>
          <a:latin typeface="+mn-lt"/>
          <a:ea typeface="+mn-ea"/>
          <a:cs typeface="+mn-cs"/>
        </a:defRPr>
      </a:lvl5pPr>
      <a:lvl6pPr marL="1814627" indent="-252032" algn="l" rtl="0" eaLnBrk="1" latinLnBrk="0" hangingPunct="1">
        <a:spcBef>
          <a:spcPts val="408"/>
        </a:spcBef>
        <a:buClr>
          <a:schemeClr val="accent3"/>
        </a:buClr>
        <a:buChar char="•"/>
        <a:defRPr kumimoji="0" sz="1985" kern="1200" baseline="0">
          <a:solidFill>
            <a:schemeClr val="tx1"/>
          </a:solidFill>
          <a:latin typeface="+mn-lt"/>
          <a:ea typeface="+mn-ea"/>
          <a:cs typeface="+mn-cs"/>
        </a:defRPr>
      </a:lvl6pPr>
      <a:lvl7pPr marL="2117065" indent="-252032" algn="l" rtl="0" eaLnBrk="1" latinLnBrk="0" hangingPunct="1">
        <a:spcBef>
          <a:spcPts val="408"/>
        </a:spcBef>
        <a:buClr>
          <a:schemeClr val="accent2"/>
        </a:buClr>
        <a:buChar char="•"/>
        <a:defRPr kumimoji="0" sz="1985" kern="1200">
          <a:solidFill>
            <a:schemeClr val="tx1"/>
          </a:solidFill>
          <a:latin typeface="+mn-lt"/>
          <a:ea typeface="+mn-ea"/>
          <a:cs typeface="+mn-cs"/>
        </a:defRPr>
      </a:lvl7pPr>
      <a:lvl8pPr marL="2419502" indent="-252032" algn="l" rtl="0" eaLnBrk="1" latinLnBrk="0" hangingPunct="1">
        <a:spcBef>
          <a:spcPts val="408"/>
        </a:spcBef>
        <a:buClr>
          <a:schemeClr val="accent1">
            <a:tint val="60000"/>
          </a:schemeClr>
        </a:buClr>
        <a:buChar char="•"/>
        <a:defRPr kumimoji="0" sz="1985" kern="1200">
          <a:solidFill>
            <a:schemeClr val="tx1"/>
          </a:solidFill>
          <a:latin typeface="+mn-lt"/>
          <a:ea typeface="+mn-ea"/>
          <a:cs typeface="+mn-cs"/>
        </a:defRPr>
      </a:lvl8pPr>
      <a:lvl9pPr marL="2721940" indent="-252032" algn="l" rtl="0" eaLnBrk="1" latinLnBrk="0" hangingPunct="1">
        <a:spcBef>
          <a:spcPts val="408"/>
        </a:spcBef>
        <a:buClr>
          <a:schemeClr val="accent2">
            <a:tint val="60000"/>
          </a:schemeClr>
        </a:buClr>
        <a:buChar char="•"/>
        <a:defRPr kumimoji="0" sz="1985"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4063" algn="l" rtl="0" eaLnBrk="1" latinLnBrk="0" hangingPunct="1">
        <a:defRPr kumimoji="0" kern="1200">
          <a:solidFill>
            <a:schemeClr val="tx1"/>
          </a:solidFill>
          <a:latin typeface="+mn-lt"/>
          <a:ea typeface="+mn-ea"/>
          <a:cs typeface="+mn-cs"/>
        </a:defRPr>
      </a:lvl2pPr>
      <a:lvl3pPr marL="1008126" algn="l" rtl="0" eaLnBrk="1" latinLnBrk="0" hangingPunct="1">
        <a:defRPr kumimoji="0" kern="1200">
          <a:solidFill>
            <a:schemeClr val="tx1"/>
          </a:solidFill>
          <a:latin typeface="+mn-lt"/>
          <a:ea typeface="+mn-ea"/>
          <a:cs typeface="+mn-cs"/>
        </a:defRPr>
      </a:lvl3pPr>
      <a:lvl4pPr marL="1512189" algn="l" rtl="0" eaLnBrk="1" latinLnBrk="0" hangingPunct="1">
        <a:defRPr kumimoji="0" kern="1200">
          <a:solidFill>
            <a:schemeClr val="tx1"/>
          </a:solidFill>
          <a:latin typeface="+mn-lt"/>
          <a:ea typeface="+mn-ea"/>
          <a:cs typeface="+mn-cs"/>
        </a:defRPr>
      </a:lvl4pPr>
      <a:lvl5pPr marL="2016252" algn="l" rtl="0" eaLnBrk="1" latinLnBrk="0" hangingPunct="1">
        <a:defRPr kumimoji="0" kern="1200">
          <a:solidFill>
            <a:schemeClr val="tx1"/>
          </a:solidFill>
          <a:latin typeface="+mn-lt"/>
          <a:ea typeface="+mn-ea"/>
          <a:cs typeface="+mn-cs"/>
        </a:defRPr>
      </a:lvl5pPr>
      <a:lvl6pPr marL="2520315" algn="l" rtl="0" eaLnBrk="1" latinLnBrk="0" hangingPunct="1">
        <a:defRPr kumimoji="0" kern="1200">
          <a:solidFill>
            <a:schemeClr val="tx1"/>
          </a:solidFill>
          <a:latin typeface="+mn-lt"/>
          <a:ea typeface="+mn-ea"/>
          <a:cs typeface="+mn-cs"/>
        </a:defRPr>
      </a:lvl6pPr>
      <a:lvl7pPr marL="3024378" algn="l" rtl="0" eaLnBrk="1" latinLnBrk="0" hangingPunct="1">
        <a:defRPr kumimoji="0" kern="1200">
          <a:solidFill>
            <a:schemeClr val="tx1"/>
          </a:solidFill>
          <a:latin typeface="+mn-lt"/>
          <a:ea typeface="+mn-ea"/>
          <a:cs typeface="+mn-cs"/>
        </a:defRPr>
      </a:lvl7pPr>
      <a:lvl8pPr marL="3528441" algn="l" rtl="0" eaLnBrk="1" latinLnBrk="0" hangingPunct="1">
        <a:defRPr kumimoji="0" kern="1200">
          <a:solidFill>
            <a:schemeClr val="tx1"/>
          </a:solidFill>
          <a:latin typeface="+mn-lt"/>
          <a:ea typeface="+mn-ea"/>
          <a:cs typeface="+mn-cs"/>
        </a:defRPr>
      </a:lvl8pPr>
      <a:lvl9pPr marL="403250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01"/>
            <a:ext cx="9624060" cy="12602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ZA" dirty="0" smtClean="0"/>
          </a:p>
        </p:txBody>
      </p:sp>
      <p:sp>
        <p:nvSpPr>
          <p:cNvPr id="1027" name="Rectangle 3"/>
          <p:cNvSpPr>
            <a:spLocks noGrp="1" noChangeArrowheads="1"/>
          </p:cNvSpPr>
          <p:nvPr>
            <p:ph type="body" idx="1"/>
          </p:nvPr>
        </p:nvSpPr>
        <p:spPr bwMode="auto">
          <a:xfrm>
            <a:off x="534670" y="1764295"/>
            <a:ext cx="9624060" cy="4990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8436" name="Rectangle 4"/>
          <p:cNvSpPr>
            <a:spLocks noGrp="1" noChangeArrowheads="1"/>
          </p:cNvSpPr>
          <p:nvPr>
            <p:ph type="dt" sz="half" idx="2"/>
          </p:nvPr>
        </p:nvSpPr>
        <p:spPr bwMode="auto">
          <a:xfrm>
            <a:off x="534670"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544">
                <a:solidFill>
                  <a:prstClr val="black"/>
                </a:solidFill>
                <a:latin typeface="Arial" pitchFamily="34" charset="0"/>
                <a:cs typeface="Arial" pitchFamily="34" charset="0"/>
              </a:defRPr>
            </a:lvl1pPr>
          </a:lstStyle>
          <a:p>
            <a:pPr defTabSz="1008126">
              <a:defRPr/>
            </a:pPr>
            <a:fld id="{7A7D8788-5C82-4DC0-B215-F8D185F82DCF}" type="datetime1">
              <a:rPr lang="en-US" smtClean="0"/>
              <a:pPr defTabSz="1008126">
                <a:defRPr/>
              </a:pPr>
              <a:t>11/16/2017</a:t>
            </a:fld>
            <a:endParaRPr lang="en-US" dirty="0"/>
          </a:p>
        </p:txBody>
      </p:sp>
      <p:sp>
        <p:nvSpPr>
          <p:cNvPr id="18437" name="Rectangle 5"/>
          <p:cNvSpPr>
            <a:spLocks noGrp="1" noChangeArrowheads="1"/>
          </p:cNvSpPr>
          <p:nvPr>
            <p:ph type="ftr" sz="quarter" idx="3"/>
          </p:nvPr>
        </p:nvSpPr>
        <p:spPr bwMode="auto">
          <a:xfrm>
            <a:off x="3653579" y="7193701"/>
            <a:ext cx="3386243"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544" b="1">
                <a:solidFill>
                  <a:prstClr val="black"/>
                </a:solidFill>
                <a:latin typeface="Arial" pitchFamily="34" charset="0"/>
                <a:cs typeface="Arial" pitchFamily="34" charset="0"/>
              </a:defRPr>
            </a:lvl1pPr>
          </a:lstStyle>
          <a:p>
            <a:pPr defTabSz="1008126">
              <a:defRPr/>
            </a:pPr>
            <a:endParaRPr lang="en-US" dirty="0"/>
          </a:p>
        </p:txBody>
      </p:sp>
      <p:sp>
        <p:nvSpPr>
          <p:cNvPr id="18438" name="Rectangle 6"/>
          <p:cNvSpPr>
            <a:spLocks noGrp="1" noChangeArrowheads="1"/>
          </p:cNvSpPr>
          <p:nvPr>
            <p:ph type="sldNum" sz="quarter" idx="4"/>
          </p:nvPr>
        </p:nvSpPr>
        <p:spPr bwMode="auto">
          <a:xfrm>
            <a:off x="7663603"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544" b="0">
                <a:solidFill>
                  <a:prstClr val="black"/>
                </a:solidFill>
                <a:latin typeface="Arial" charset="0"/>
                <a:cs typeface="+mn-cs"/>
              </a:defRPr>
            </a:lvl1pPr>
          </a:lstStyle>
          <a:p>
            <a:pPr defTabSz="1008126">
              <a:defRPr/>
            </a:pPr>
            <a:fld id="{86EC35FF-9295-4BD9-810E-56E8746D524B}" type="slidenum">
              <a:rPr lang="en-US" smtClean="0"/>
              <a:pPr defTabSz="1008126">
                <a:defRPr/>
              </a:pPr>
              <a:t>‹#›</a:t>
            </a:fld>
            <a:endParaRPr lang="en-US" dirty="0"/>
          </a:p>
        </p:txBody>
      </p:sp>
    </p:spTree>
    <p:extLst>
      <p:ext uri="{BB962C8B-B14F-4D97-AF65-F5344CB8AC3E}">
        <p14:creationId xmlns:p14="http://schemas.microsoft.com/office/powerpoint/2010/main" xmlns="" val="44560572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transition/>
  <p:hf hdr="0" ftr="0" dt="0"/>
  <p:txStyles>
    <p:title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p:titleStyle>
    <p:bodyStyle>
      <a:lvl1pPr marL="378047" indent="-378047" algn="l" rtl="0" eaLnBrk="0" fontAlgn="base" hangingPunct="0">
        <a:spcBef>
          <a:spcPct val="20000"/>
        </a:spcBef>
        <a:spcAft>
          <a:spcPct val="0"/>
        </a:spcAft>
        <a:buChar char="•"/>
        <a:defRPr sz="3528">
          <a:solidFill>
            <a:schemeClr val="tx1"/>
          </a:solidFill>
          <a:latin typeface="+mn-lt"/>
          <a:ea typeface="+mn-ea"/>
          <a:cs typeface="+mn-cs"/>
        </a:defRPr>
      </a:lvl1pPr>
      <a:lvl2pPr marL="819102" indent="-315039" algn="l" rtl="0" eaLnBrk="0" fontAlgn="base" hangingPunct="0">
        <a:spcBef>
          <a:spcPct val="20000"/>
        </a:spcBef>
        <a:spcAft>
          <a:spcPct val="0"/>
        </a:spcAft>
        <a:buChar char="–"/>
        <a:defRPr sz="3087">
          <a:solidFill>
            <a:schemeClr val="tx1"/>
          </a:solidFill>
          <a:latin typeface="+mn-lt"/>
          <a:cs typeface="+mn-cs"/>
        </a:defRPr>
      </a:lvl2pPr>
      <a:lvl3pPr marL="1260158" indent="-252032" algn="l" rtl="0" eaLnBrk="0" fontAlgn="base" hangingPunct="0">
        <a:spcBef>
          <a:spcPct val="20000"/>
        </a:spcBef>
        <a:spcAft>
          <a:spcPct val="0"/>
        </a:spcAft>
        <a:buChar char="•"/>
        <a:defRPr sz="2646">
          <a:solidFill>
            <a:schemeClr val="tx1"/>
          </a:solidFill>
          <a:latin typeface="+mn-lt"/>
          <a:cs typeface="+mn-cs"/>
        </a:defRPr>
      </a:lvl3pPr>
      <a:lvl4pPr marL="1764221" indent="-252032" algn="l" rtl="0" eaLnBrk="0" fontAlgn="base" hangingPunct="0">
        <a:spcBef>
          <a:spcPct val="20000"/>
        </a:spcBef>
        <a:spcAft>
          <a:spcPct val="0"/>
        </a:spcAft>
        <a:buChar char="–"/>
        <a:defRPr sz="2205">
          <a:solidFill>
            <a:schemeClr val="tx1"/>
          </a:solidFill>
          <a:latin typeface="+mn-lt"/>
          <a:cs typeface="+mn-cs"/>
        </a:defRPr>
      </a:lvl4pPr>
      <a:lvl5pPr marL="2268284" indent="-252032" algn="l" rtl="0" eaLnBrk="0" fontAlgn="base" hangingPunct="0">
        <a:spcBef>
          <a:spcPct val="20000"/>
        </a:spcBef>
        <a:spcAft>
          <a:spcPct val="0"/>
        </a:spcAft>
        <a:buChar char="»"/>
        <a:defRPr sz="2205">
          <a:solidFill>
            <a:schemeClr val="tx1"/>
          </a:solidFill>
          <a:latin typeface="+mn-lt"/>
          <a:cs typeface="+mn-cs"/>
        </a:defRPr>
      </a:lvl5pPr>
      <a:lvl6pPr marL="2772347" indent="-252032" algn="l" rtl="0" eaLnBrk="1" fontAlgn="base" hangingPunct="1">
        <a:spcBef>
          <a:spcPct val="20000"/>
        </a:spcBef>
        <a:spcAft>
          <a:spcPct val="0"/>
        </a:spcAft>
        <a:buChar char="»"/>
        <a:defRPr sz="2205">
          <a:solidFill>
            <a:schemeClr val="tx1"/>
          </a:solidFill>
          <a:latin typeface="+mn-lt"/>
          <a:cs typeface="+mn-cs"/>
        </a:defRPr>
      </a:lvl6pPr>
      <a:lvl7pPr marL="3276410" indent="-252032" algn="l" rtl="0" eaLnBrk="1" fontAlgn="base" hangingPunct="1">
        <a:spcBef>
          <a:spcPct val="20000"/>
        </a:spcBef>
        <a:spcAft>
          <a:spcPct val="0"/>
        </a:spcAft>
        <a:buChar char="»"/>
        <a:defRPr sz="2205">
          <a:solidFill>
            <a:schemeClr val="tx1"/>
          </a:solidFill>
          <a:latin typeface="+mn-lt"/>
          <a:cs typeface="+mn-cs"/>
        </a:defRPr>
      </a:lvl7pPr>
      <a:lvl8pPr marL="3780473" indent="-252032" algn="l" rtl="0" eaLnBrk="1" fontAlgn="base" hangingPunct="1">
        <a:spcBef>
          <a:spcPct val="20000"/>
        </a:spcBef>
        <a:spcAft>
          <a:spcPct val="0"/>
        </a:spcAft>
        <a:buChar char="»"/>
        <a:defRPr sz="2205">
          <a:solidFill>
            <a:schemeClr val="tx1"/>
          </a:solidFill>
          <a:latin typeface="+mn-lt"/>
          <a:cs typeface="+mn-cs"/>
        </a:defRPr>
      </a:lvl8pPr>
      <a:lvl9pPr marL="4284536" indent="-252032" algn="l" rtl="0" eaLnBrk="1" fontAlgn="base" hangingPunct="1">
        <a:spcBef>
          <a:spcPct val="20000"/>
        </a:spcBef>
        <a:spcAft>
          <a:spcPct val="0"/>
        </a:spcAft>
        <a:buChar char="»"/>
        <a:defRPr sz="2205">
          <a:solidFill>
            <a:schemeClr val="tx1"/>
          </a:solidFill>
          <a:latin typeface="+mn-lt"/>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01"/>
            <a:ext cx="9624060" cy="12602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ZA" dirty="0" smtClean="0"/>
          </a:p>
        </p:txBody>
      </p:sp>
      <p:sp>
        <p:nvSpPr>
          <p:cNvPr id="1027" name="Rectangle 3"/>
          <p:cNvSpPr>
            <a:spLocks noGrp="1" noChangeArrowheads="1"/>
          </p:cNvSpPr>
          <p:nvPr>
            <p:ph type="body" idx="1"/>
          </p:nvPr>
        </p:nvSpPr>
        <p:spPr bwMode="auto">
          <a:xfrm>
            <a:off x="534670" y="1764295"/>
            <a:ext cx="9624060" cy="4990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8436" name="Rectangle 4"/>
          <p:cNvSpPr>
            <a:spLocks noGrp="1" noChangeArrowheads="1"/>
          </p:cNvSpPr>
          <p:nvPr>
            <p:ph type="dt" sz="half" idx="2"/>
          </p:nvPr>
        </p:nvSpPr>
        <p:spPr bwMode="auto">
          <a:xfrm>
            <a:off x="534670"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544">
                <a:solidFill>
                  <a:prstClr val="black"/>
                </a:solidFill>
                <a:latin typeface="Arial" pitchFamily="34" charset="0"/>
                <a:cs typeface="Arial" pitchFamily="34" charset="0"/>
              </a:defRPr>
            </a:lvl1pPr>
          </a:lstStyle>
          <a:p>
            <a:pPr defTabSz="1008126">
              <a:defRPr/>
            </a:pPr>
            <a:fld id="{7A7D8788-5C82-4DC0-B215-F8D185F82DCF}" type="datetime1">
              <a:rPr lang="en-US" smtClean="0"/>
              <a:pPr defTabSz="1008126">
                <a:defRPr/>
              </a:pPr>
              <a:t>11/16/2017</a:t>
            </a:fld>
            <a:endParaRPr lang="en-US" dirty="0"/>
          </a:p>
        </p:txBody>
      </p:sp>
      <p:sp>
        <p:nvSpPr>
          <p:cNvPr id="18437" name="Rectangle 5"/>
          <p:cNvSpPr>
            <a:spLocks noGrp="1" noChangeArrowheads="1"/>
          </p:cNvSpPr>
          <p:nvPr>
            <p:ph type="ftr" sz="quarter" idx="3"/>
          </p:nvPr>
        </p:nvSpPr>
        <p:spPr bwMode="auto">
          <a:xfrm>
            <a:off x="3653579" y="7193701"/>
            <a:ext cx="3386243"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544" b="1">
                <a:solidFill>
                  <a:prstClr val="black"/>
                </a:solidFill>
                <a:latin typeface="Arial" pitchFamily="34" charset="0"/>
                <a:cs typeface="Arial" pitchFamily="34" charset="0"/>
              </a:defRPr>
            </a:lvl1pPr>
          </a:lstStyle>
          <a:p>
            <a:pPr defTabSz="1008126">
              <a:defRPr/>
            </a:pPr>
            <a:endParaRPr lang="en-US" dirty="0"/>
          </a:p>
        </p:txBody>
      </p:sp>
      <p:sp>
        <p:nvSpPr>
          <p:cNvPr id="18438" name="Rectangle 6"/>
          <p:cNvSpPr>
            <a:spLocks noGrp="1" noChangeArrowheads="1"/>
          </p:cNvSpPr>
          <p:nvPr>
            <p:ph type="sldNum" sz="quarter" idx="4"/>
          </p:nvPr>
        </p:nvSpPr>
        <p:spPr bwMode="auto">
          <a:xfrm>
            <a:off x="7663603"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544" b="0">
                <a:solidFill>
                  <a:prstClr val="black"/>
                </a:solidFill>
                <a:latin typeface="Arial" charset="0"/>
                <a:cs typeface="+mn-cs"/>
              </a:defRPr>
            </a:lvl1pPr>
          </a:lstStyle>
          <a:p>
            <a:pPr defTabSz="1008126">
              <a:defRPr/>
            </a:pPr>
            <a:fld id="{86EC35FF-9295-4BD9-810E-56E8746D524B}" type="slidenum">
              <a:rPr lang="en-US" smtClean="0"/>
              <a:pPr defTabSz="1008126">
                <a:defRPr/>
              </a:pPr>
              <a:t>‹#›</a:t>
            </a:fld>
            <a:endParaRPr lang="en-US" dirty="0"/>
          </a:p>
        </p:txBody>
      </p:sp>
    </p:spTree>
    <p:extLst>
      <p:ext uri="{BB962C8B-B14F-4D97-AF65-F5344CB8AC3E}">
        <p14:creationId xmlns:p14="http://schemas.microsoft.com/office/powerpoint/2010/main" xmlns="" val="37851517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ransition/>
  <p:hf hdr="0" ftr="0" dt="0"/>
  <p:txStyles>
    <p:title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p:titleStyle>
    <p:bodyStyle>
      <a:lvl1pPr marL="378047" indent="-378047" algn="l" rtl="0" eaLnBrk="0" fontAlgn="base" hangingPunct="0">
        <a:spcBef>
          <a:spcPct val="20000"/>
        </a:spcBef>
        <a:spcAft>
          <a:spcPct val="0"/>
        </a:spcAft>
        <a:buChar char="•"/>
        <a:defRPr sz="3528">
          <a:solidFill>
            <a:schemeClr val="tx1"/>
          </a:solidFill>
          <a:latin typeface="+mn-lt"/>
          <a:ea typeface="+mn-ea"/>
          <a:cs typeface="+mn-cs"/>
        </a:defRPr>
      </a:lvl1pPr>
      <a:lvl2pPr marL="819102" indent="-315039" algn="l" rtl="0" eaLnBrk="0" fontAlgn="base" hangingPunct="0">
        <a:spcBef>
          <a:spcPct val="20000"/>
        </a:spcBef>
        <a:spcAft>
          <a:spcPct val="0"/>
        </a:spcAft>
        <a:buChar char="–"/>
        <a:defRPr sz="3087">
          <a:solidFill>
            <a:schemeClr val="tx1"/>
          </a:solidFill>
          <a:latin typeface="+mn-lt"/>
          <a:cs typeface="+mn-cs"/>
        </a:defRPr>
      </a:lvl2pPr>
      <a:lvl3pPr marL="1260158" indent="-252032" algn="l" rtl="0" eaLnBrk="0" fontAlgn="base" hangingPunct="0">
        <a:spcBef>
          <a:spcPct val="20000"/>
        </a:spcBef>
        <a:spcAft>
          <a:spcPct val="0"/>
        </a:spcAft>
        <a:buChar char="•"/>
        <a:defRPr sz="2646">
          <a:solidFill>
            <a:schemeClr val="tx1"/>
          </a:solidFill>
          <a:latin typeface="+mn-lt"/>
          <a:cs typeface="+mn-cs"/>
        </a:defRPr>
      </a:lvl3pPr>
      <a:lvl4pPr marL="1764221" indent="-252032" algn="l" rtl="0" eaLnBrk="0" fontAlgn="base" hangingPunct="0">
        <a:spcBef>
          <a:spcPct val="20000"/>
        </a:spcBef>
        <a:spcAft>
          <a:spcPct val="0"/>
        </a:spcAft>
        <a:buChar char="–"/>
        <a:defRPr sz="2205">
          <a:solidFill>
            <a:schemeClr val="tx1"/>
          </a:solidFill>
          <a:latin typeface="+mn-lt"/>
          <a:cs typeface="+mn-cs"/>
        </a:defRPr>
      </a:lvl4pPr>
      <a:lvl5pPr marL="2268284" indent="-252032" algn="l" rtl="0" eaLnBrk="0" fontAlgn="base" hangingPunct="0">
        <a:spcBef>
          <a:spcPct val="20000"/>
        </a:spcBef>
        <a:spcAft>
          <a:spcPct val="0"/>
        </a:spcAft>
        <a:buChar char="»"/>
        <a:defRPr sz="2205">
          <a:solidFill>
            <a:schemeClr val="tx1"/>
          </a:solidFill>
          <a:latin typeface="+mn-lt"/>
          <a:cs typeface="+mn-cs"/>
        </a:defRPr>
      </a:lvl5pPr>
      <a:lvl6pPr marL="2772347" indent="-252032" algn="l" rtl="0" eaLnBrk="1" fontAlgn="base" hangingPunct="1">
        <a:spcBef>
          <a:spcPct val="20000"/>
        </a:spcBef>
        <a:spcAft>
          <a:spcPct val="0"/>
        </a:spcAft>
        <a:buChar char="»"/>
        <a:defRPr sz="2205">
          <a:solidFill>
            <a:schemeClr val="tx1"/>
          </a:solidFill>
          <a:latin typeface="+mn-lt"/>
          <a:cs typeface="+mn-cs"/>
        </a:defRPr>
      </a:lvl6pPr>
      <a:lvl7pPr marL="3276410" indent="-252032" algn="l" rtl="0" eaLnBrk="1" fontAlgn="base" hangingPunct="1">
        <a:spcBef>
          <a:spcPct val="20000"/>
        </a:spcBef>
        <a:spcAft>
          <a:spcPct val="0"/>
        </a:spcAft>
        <a:buChar char="»"/>
        <a:defRPr sz="2205">
          <a:solidFill>
            <a:schemeClr val="tx1"/>
          </a:solidFill>
          <a:latin typeface="+mn-lt"/>
          <a:cs typeface="+mn-cs"/>
        </a:defRPr>
      </a:lvl7pPr>
      <a:lvl8pPr marL="3780473" indent="-252032" algn="l" rtl="0" eaLnBrk="1" fontAlgn="base" hangingPunct="1">
        <a:spcBef>
          <a:spcPct val="20000"/>
        </a:spcBef>
        <a:spcAft>
          <a:spcPct val="0"/>
        </a:spcAft>
        <a:buChar char="»"/>
        <a:defRPr sz="2205">
          <a:solidFill>
            <a:schemeClr val="tx1"/>
          </a:solidFill>
          <a:latin typeface="+mn-lt"/>
          <a:cs typeface="+mn-cs"/>
        </a:defRPr>
      </a:lvl8pPr>
      <a:lvl9pPr marL="4284536" indent="-252032" algn="l" rtl="0" eaLnBrk="1" fontAlgn="base" hangingPunct="1">
        <a:spcBef>
          <a:spcPct val="20000"/>
        </a:spcBef>
        <a:spcAft>
          <a:spcPct val="0"/>
        </a:spcAft>
        <a:buChar char="»"/>
        <a:defRPr sz="2205">
          <a:solidFill>
            <a:schemeClr val="tx1"/>
          </a:solidFill>
          <a:latin typeface="+mn-lt"/>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01"/>
            <a:ext cx="9624060" cy="12602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ZA" dirty="0" smtClean="0"/>
          </a:p>
        </p:txBody>
      </p:sp>
      <p:sp>
        <p:nvSpPr>
          <p:cNvPr id="1027" name="Rectangle 3"/>
          <p:cNvSpPr>
            <a:spLocks noGrp="1" noChangeArrowheads="1"/>
          </p:cNvSpPr>
          <p:nvPr>
            <p:ph type="body" idx="1"/>
          </p:nvPr>
        </p:nvSpPr>
        <p:spPr bwMode="auto">
          <a:xfrm>
            <a:off x="534670" y="1764295"/>
            <a:ext cx="9624060" cy="4990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8436" name="Rectangle 4"/>
          <p:cNvSpPr>
            <a:spLocks noGrp="1" noChangeArrowheads="1"/>
          </p:cNvSpPr>
          <p:nvPr>
            <p:ph type="dt" sz="half" idx="2"/>
          </p:nvPr>
        </p:nvSpPr>
        <p:spPr bwMode="auto">
          <a:xfrm>
            <a:off x="534670"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544">
                <a:solidFill>
                  <a:prstClr val="black"/>
                </a:solidFill>
                <a:latin typeface="Arial" pitchFamily="34" charset="0"/>
                <a:cs typeface="Arial" pitchFamily="34" charset="0"/>
              </a:defRPr>
            </a:lvl1pPr>
          </a:lstStyle>
          <a:p>
            <a:pPr defTabSz="1008126">
              <a:defRPr/>
            </a:pPr>
            <a:fld id="{7A7D8788-5C82-4DC0-B215-F8D185F82DCF}" type="datetime1">
              <a:rPr lang="en-US" smtClean="0"/>
              <a:pPr defTabSz="1008126">
                <a:defRPr/>
              </a:pPr>
              <a:t>11/16/2017</a:t>
            </a:fld>
            <a:endParaRPr lang="en-US" dirty="0"/>
          </a:p>
        </p:txBody>
      </p:sp>
      <p:sp>
        <p:nvSpPr>
          <p:cNvPr id="18437" name="Rectangle 5"/>
          <p:cNvSpPr>
            <a:spLocks noGrp="1" noChangeArrowheads="1"/>
          </p:cNvSpPr>
          <p:nvPr>
            <p:ph type="ftr" sz="quarter" idx="3"/>
          </p:nvPr>
        </p:nvSpPr>
        <p:spPr bwMode="auto">
          <a:xfrm>
            <a:off x="3653579" y="7193701"/>
            <a:ext cx="3386243"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544" b="1">
                <a:solidFill>
                  <a:prstClr val="black"/>
                </a:solidFill>
                <a:latin typeface="Arial" pitchFamily="34" charset="0"/>
                <a:cs typeface="Arial" pitchFamily="34" charset="0"/>
              </a:defRPr>
            </a:lvl1pPr>
          </a:lstStyle>
          <a:p>
            <a:pPr defTabSz="1008126">
              <a:defRPr/>
            </a:pPr>
            <a:endParaRPr lang="en-US" dirty="0"/>
          </a:p>
        </p:txBody>
      </p:sp>
      <p:sp>
        <p:nvSpPr>
          <p:cNvPr id="18438" name="Rectangle 6"/>
          <p:cNvSpPr>
            <a:spLocks noGrp="1" noChangeArrowheads="1"/>
          </p:cNvSpPr>
          <p:nvPr>
            <p:ph type="sldNum" sz="quarter" idx="4"/>
          </p:nvPr>
        </p:nvSpPr>
        <p:spPr bwMode="auto">
          <a:xfrm>
            <a:off x="7663603"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544" b="0">
                <a:solidFill>
                  <a:prstClr val="black"/>
                </a:solidFill>
                <a:latin typeface="Arial" charset="0"/>
                <a:cs typeface="+mn-cs"/>
              </a:defRPr>
            </a:lvl1pPr>
          </a:lstStyle>
          <a:p>
            <a:pPr defTabSz="1008126">
              <a:defRPr/>
            </a:pPr>
            <a:fld id="{86EC35FF-9295-4BD9-810E-56E8746D524B}" type="slidenum">
              <a:rPr lang="en-US" smtClean="0"/>
              <a:pPr defTabSz="1008126">
                <a:defRPr/>
              </a:pPr>
              <a:t>‹#›</a:t>
            </a:fld>
            <a:endParaRPr lang="en-US" dirty="0"/>
          </a:p>
        </p:txBody>
      </p:sp>
    </p:spTree>
    <p:extLst>
      <p:ext uri="{BB962C8B-B14F-4D97-AF65-F5344CB8AC3E}">
        <p14:creationId xmlns:p14="http://schemas.microsoft.com/office/powerpoint/2010/main" xmlns="" val="35594601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ransition/>
  <p:hf hdr="0" ftr="0" dt="0"/>
  <p:txStyles>
    <p:title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p:titleStyle>
    <p:bodyStyle>
      <a:lvl1pPr marL="378047" indent="-378047" algn="l" rtl="0" eaLnBrk="0" fontAlgn="base" hangingPunct="0">
        <a:spcBef>
          <a:spcPct val="20000"/>
        </a:spcBef>
        <a:spcAft>
          <a:spcPct val="0"/>
        </a:spcAft>
        <a:buChar char="•"/>
        <a:defRPr sz="3528">
          <a:solidFill>
            <a:schemeClr val="tx1"/>
          </a:solidFill>
          <a:latin typeface="+mn-lt"/>
          <a:ea typeface="+mn-ea"/>
          <a:cs typeface="+mn-cs"/>
        </a:defRPr>
      </a:lvl1pPr>
      <a:lvl2pPr marL="819102" indent="-315039" algn="l" rtl="0" eaLnBrk="0" fontAlgn="base" hangingPunct="0">
        <a:spcBef>
          <a:spcPct val="20000"/>
        </a:spcBef>
        <a:spcAft>
          <a:spcPct val="0"/>
        </a:spcAft>
        <a:buChar char="–"/>
        <a:defRPr sz="3087">
          <a:solidFill>
            <a:schemeClr val="tx1"/>
          </a:solidFill>
          <a:latin typeface="+mn-lt"/>
          <a:cs typeface="+mn-cs"/>
        </a:defRPr>
      </a:lvl2pPr>
      <a:lvl3pPr marL="1260158" indent="-252032" algn="l" rtl="0" eaLnBrk="0" fontAlgn="base" hangingPunct="0">
        <a:spcBef>
          <a:spcPct val="20000"/>
        </a:spcBef>
        <a:spcAft>
          <a:spcPct val="0"/>
        </a:spcAft>
        <a:buChar char="•"/>
        <a:defRPr sz="2646">
          <a:solidFill>
            <a:schemeClr val="tx1"/>
          </a:solidFill>
          <a:latin typeface="+mn-lt"/>
          <a:cs typeface="+mn-cs"/>
        </a:defRPr>
      </a:lvl3pPr>
      <a:lvl4pPr marL="1764221" indent="-252032" algn="l" rtl="0" eaLnBrk="0" fontAlgn="base" hangingPunct="0">
        <a:spcBef>
          <a:spcPct val="20000"/>
        </a:spcBef>
        <a:spcAft>
          <a:spcPct val="0"/>
        </a:spcAft>
        <a:buChar char="–"/>
        <a:defRPr sz="2205">
          <a:solidFill>
            <a:schemeClr val="tx1"/>
          </a:solidFill>
          <a:latin typeface="+mn-lt"/>
          <a:cs typeface="+mn-cs"/>
        </a:defRPr>
      </a:lvl4pPr>
      <a:lvl5pPr marL="2268284" indent="-252032" algn="l" rtl="0" eaLnBrk="0" fontAlgn="base" hangingPunct="0">
        <a:spcBef>
          <a:spcPct val="20000"/>
        </a:spcBef>
        <a:spcAft>
          <a:spcPct val="0"/>
        </a:spcAft>
        <a:buChar char="»"/>
        <a:defRPr sz="2205">
          <a:solidFill>
            <a:schemeClr val="tx1"/>
          </a:solidFill>
          <a:latin typeface="+mn-lt"/>
          <a:cs typeface="+mn-cs"/>
        </a:defRPr>
      </a:lvl5pPr>
      <a:lvl6pPr marL="2772347" indent="-252032" algn="l" rtl="0" eaLnBrk="1" fontAlgn="base" hangingPunct="1">
        <a:spcBef>
          <a:spcPct val="20000"/>
        </a:spcBef>
        <a:spcAft>
          <a:spcPct val="0"/>
        </a:spcAft>
        <a:buChar char="»"/>
        <a:defRPr sz="2205">
          <a:solidFill>
            <a:schemeClr val="tx1"/>
          </a:solidFill>
          <a:latin typeface="+mn-lt"/>
          <a:cs typeface="+mn-cs"/>
        </a:defRPr>
      </a:lvl6pPr>
      <a:lvl7pPr marL="3276410" indent="-252032" algn="l" rtl="0" eaLnBrk="1" fontAlgn="base" hangingPunct="1">
        <a:spcBef>
          <a:spcPct val="20000"/>
        </a:spcBef>
        <a:spcAft>
          <a:spcPct val="0"/>
        </a:spcAft>
        <a:buChar char="»"/>
        <a:defRPr sz="2205">
          <a:solidFill>
            <a:schemeClr val="tx1"/>
          </a:solidFill>
          <a:latin typeface="+mn-lt"/>
          <a:cs typeface="+mn-cs"/>
        </a:defRPr>
      </a:lvl7pPr>
      <a:lvl8pPr marL="3780473" indent="-252032" algn="l" rtl="0" eaLnBrk="1" fontAlgn="base" hangingPunct="1">
        <a:spcBef>
          <a:spcPct val="20000"/>
        </a:spcBef>
        <a:spcAft>
          <a:spcPct val="0"/>
        </a:spcAft>
        <a:buChar char="»"/>
        <a:defRPr sz="2205">
          <a:solidFill>
            <a:schemeClr val="tx1"/>
          </a:solidFill>
          <a:latin typeface="+mn-lt"/>
          <a:cs typeface="+mn-cs"/>
        </a:defRPr>
      </a:lvl8pPr>
      <a:lvl9pPr marL="4284536" indent="-252032" algn="l" rtl="0" eaLnBrk="1" fontAlgn="base" hangingPunct="1">
        <a:spcBef>
          <a:spcPct val="20000"/>
        </a:spcBef>
        <a:spcAft>
          <a:spcPct val="0"/>
        </a:spcAft>
        <a:buChar char="»"/>
        <a:defRPr sz="2205">
          <a:solidFill>
            <a:schemeClr val="tx1"/>
          </a:solidFill>
          <a:latin typeface="+mn-lt"/>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01"/>
            <a:ext cx="9624060" cy="12602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ZA" dirty="0" smtClean="0"/>
          </a:p>
        </p:txBody>
      </p:sp>
      <p:sp>
        <p:nvSpPr>
          <p:cNvPr id="1027" name="Rectangle 3"/>
          <p:cNvSpPr>
            <a:spLocks noGrp="1" noChangeArrowheads="1"/>
          </p:cNvSpPr>
          <p:nvPr>
            <p:ph type="body" idx="1"/>
          </p:nvPr>
        </p:nvSpPr>
        <p:spPr bwMode="auto">
          <a:xfrm>
            <a:off x="534670" y="1764295"/>
            <a:ext cx="9624060" cy="4990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8436" name="Rectangle 4"/>
          <p:cNvSpPr>
            <a:spLocks noGrp="1" noChangeArrowheads="1"/>
          </p:cNvSpPr>
          <p:nvPr>
            <p:ph type="dt" sz="half" idx="2"/>
          </p:nvPr>
        </p:nvSpPr>
        <p:spPr bwMode="auto">
          <a:xfrm>
            <a:off x="534670"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544">
                <a:solidFill>
                  <a:prstClr val="black"/>
                </a:solidFill>
                <a:latin typeface="Arial" pitchFamily="34" charset="0"/>
                <a:cs typeface="Arial" pitchFamily="34" charset="0"/>
              </a:defRPr>
            </a:lvl1pPr>
          </a:lstStyle>
          <a:p>
            <a:pPr defTabSz="1008126">
              <a:defRPr/>
            </a:pPr>
            <a:fld id="{7A7D8788-5C82-4DC0-B215-F8D185F82DCF}" type="datetime1">
              <a:rPr lang="en-US" smtClean="0"/>
              <a:pPr defTabSz="1008126">
                <a:defRPr/>
              </a:pPr>
              <a:t>11/16/2017</a:t>
            </a:fld>
            <a:endParaRPr lang="en-US" dirty="0"/>
          </a:p>
        </p:txBody>
      </p:sp>
      <p:sp>
        <p:nvSpPr>
          <p:cNvPr id="18437" name="Rectangle 5"/>
          <p:cNvSpPr>
            <a:spLocks noGrp="1" noChangeArrowheads="1"/>
          </p:cNvSpPr>
          <p:nvPr>
            <p:ph type="ftr" sz="quarter" idx="3"/>
          </p:nvPr>
        </p:nvSpPr>
        <p:spPr bwMode="auto">
          <a:xfrm>
            <a:off x="3653579" y="7193701"/>
            <a:ext cx="3386243"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544" b="1">
                <a:solidFill>
                  <a:prstClr val="black"/>
                </a:solidFill>
                <a:latin typeface="Arial" pitchFamily="34" charset="0"/>
                <a:cs typeface="Arial" pitchFamily="34" charset="0"/>
              </a:defRPr>
            </a:lvl1pPr>
          </a:lstStyle>
          <a:p>
            <a:pPr defTabSz="1008126">
              <a:defRPr/>
            </a:pPr>
            <a:endParaRPr lang="en-US" dirty="0"/>
          </a:p>
        </p:txBody>
      </p:sp>
      <p:sp>
        <p:nvSpPr>
          <p:cNvPr id="18438" name="Rectangle 6"/>
          <p:cNvSpPr>
            <a:spLocks noGrp="1" noChangeArrowheads="1"/>
          </p:cNvSpPr>
          <p:nvPr>
            <p:ph type="sldNum" sz="quarter" idx="4"/>
          </p:nvPr>
        </p:nvSpPr>
        <p:spPr bwMode="auto">
          <a:xfrm>
            <a:off x="7663603"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544" b="0">
                <a:solidFill>
                  <a:prstClr val="black"/>
                </a:solidFill>
                <a:latin typeface="Arial" charset="0"/>
                <a:cs typeface="+mn-cs"/>
              </a:defRPr>
            </a:lvl1pPr>
          </a:lstStyle>
          <a:p>
            <a:pPr defTabSz="1008126">
              <a:defRPr/>
            </a:pPr>
            <a:fld id="{86EC35FF-9295-4BD9-810E-56E8746D524B}" type="slidenum">
              <a:rPr lang="en-US" smtClean="0"/>
              <a:pPr defTabSz="1008126">
                <a:defRPr/>
              </a:pPr>
              <a:t>‹#›</a:t>
            </a:fld>
            <a:endParaRPr lang="en-US" dirty="0"/>
          </a:p>
        </p:txBody>
      </p:sp>
    </p:spTree>
    <p:extLst>
      <p:ext uri="{BB962C8B-B14F-4D97-AF65-F5344CB8AC3E}">
        <p14:creationId xmlns:p14="http://schemas.microsoft.com/office/powerpoint/2010/main" xmlns="" val="32672029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ransition/>
  <p:hf hdr="0" ftr="0" dt="0"/>
  <p:txStyles>
    <p:title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p:titleStyle>
    <p:bodyStyle>
      <a:lvl1pPr marL="378047" indent="-378047" algn="l" rtl="0" eaLnBrk="0" fontAlgn="base" hangingPunct="0">
        <a:spcBef>
          <a:spcPct val="20000"/>
        </a:spcBef>
        <a:spcAft>
          <a:spcPct val="0"/>
        </a:spcAft>
        <a:buChar char="•"/>
        <a:defRPr sz="3528">
          <a:solidFill>
            <a:schemeClr val="tx1"/>
          </a:solidFill>
          <a:latin typeface="+mn-lt"/>
          <a:ea typeface="+mn-ea"/>
          <a:cs typeface="+mn-cs"/>
        </a:defRPr>
      </a:lvl1pPr>
      <a:lvl2pPr marL="819102" indent="-315039" algn="l" rtl="0" eaLnBrk="0" fontAlgn="base" hangingPunct="0">
        <a:spcBef>
          <a:spcPct val="20000"/>
        </a:spcBef>
        <a:spcAft>
          <a:spcPct val="0"/>
        </a:spcAft>
        <a:buChar char="–"/>
        <a:defRPr sz="3087">
          <a:solidFill>
            <a:schemeClr val="tx1"/>
          </a:solidFill>
          <a:latin typeface="+mn-lt"/>
          <a:cs typeface="+mn-cs"/>
        </a:defRPr>
      </a:lvl2pPr>
      <a:lvl3pPr marL="1260158" indent="-252032" algn="l" rtl="0" eaLnBrk="0" fontAlgn="base" hangingPunct="0">
        <a:spcBef>
          <a:spcPct val="20000"/>
        </a:spcBef>
        <a:spcAft>
          <a:spcPct val="0"/>
        </a:spcAft>
        <a:buChar char="•"/>
        <a:defRPr sz="2646">
          <a:solidFill>
            <a:schemeClr val="tx1"/>
          </a:solidFill>
          <a:latin typeface="+mn-lt"/>
          <a:cs typeface="+mn-cs"/>
        </a:defRPr>
      </a:lvl3pPr>
      <a:lvl4pPr marL="1764221" indent="-252032" algn="l" rtl="0" eaLnBrk="0" fontAlgn="base" hangingPunct="0">
        <a:spcBef>
          <a:spcPct val="20000"/>
        </a:spcBef>
        <a:spcAft>
          <a:spcPct val="0"/>
        </a:spcAft>
        <a:buChar char="–"/>
        <a:defRPr sz="2205">
          <a:solidFill>
            <a:schemeClr val="tx1"/>
          </a:solidFill>
          <a:latin typeface="+mn-lt"/>
          <a:cs typeface="+mn-cs"/>
        </a:defRPr>
      </a:lvl4pPr>
      <a:lvl5pPr marL="2268284" indent="-252032" algn="l" rtl="0" eaLnBrk="0" fontAlgn="base" hangingPunct="0">
        <a:spcBef>
          <a:spcPct val="20000"/>
        </a:spcBef>
        <a:spcAft>
          <a:spcPct val="0"/>
        </a:spcAft>
        <a:buChar char="»"/>
        <a:defRPr sz="2205">
          <a:solidFill>
            <a:schemeClr val="tx1"/>
          </a:solidFill>
          <a:latin typeface="+mn-lt"/>
          <a:cs typeface="+mn-cs"/>
        </a:defRPr>
      </a:lvl5pPr>
      <a:lvl6pPr marL="2772347" indent="-252032" algn="l" rtl="0" eaLnBrk="1" fontAlgn="base" hangingPunct="1">
        <a:spcBef>
          <a:spcPct val="20000"/>
        </a:spcBef>
        <a:spcAft>
          <a:spcPct val="0"/>
        </a:spcAft>
        <a:buChar char="»"/>
        <a:defRPr sz="2205">
          <a:solidFill>
            <a:schemeClr val="tx1"/>
          </a:solidFill>
          <a:latin typeface="+mn-lt"/>
          <a:cs typeface="+mn-cs"/>
        </a:defRPr>
      </a:lvl6pPr>
      <a:lvl7pPr marL="3276410" indent="-252032" algn="l" rtl="0" eaLnBrk="1" fontAlgn="base" hangingPunct="1">
        <a:spcBef>
          <a:spcPct val="20000"/>
        </a:spcBef>
        <a:spcAft>
          <a:spcPct val="0"/>
        </a:spcAft>
        <a:buChar char="»"/>
        <a:defRPr sz="2205">
          <a:solidFill>
            <a:schemeClr val="tx1"/>
          </a:solidFill>
          <a:latin typeface="+mn-lt"/>
          <a:cs typeface="+mn-cs"/>
        </a:defRPr>
      </a:lvl7pPr>
      <a:lvl8pPr marL="3780473" indent="-252032" algn="l" rtl="0" eaLnBrk="1" fontAlgn="base" hangingPunct="1">
        <a:spcBef>
          <a:spcPct val="20000"/>
        </a:spcBef>
        <a:spcAft>
          <a:spcPct val="0"/>
        </a:spcAft>
        <a:buChar char="»"/>
        <a:defRPr sz="2205">
          <a:solidFill>
            <a:schemeClr val="tx1"/>
          </a:solidFill>
          <a:latin typeface="+mn-lt"/>
          <a:cs typeface="+mn-cs"/>
        </a:defRPr>
      </a:lvl8pPr>
      <a:lvl9pPr marL="4284536" indent="-252032" algn="l" rtl="0" eaLnBrk="1" fontAlgn="base" hangingPunct="1">
        <a:spcBef>
          <a:spcPct val="20000"/>
        </a:spcBef>
        <a:spcAft>
          <a:spcPct val="0"/>
        </a:spcAft>
        <a:buChar char="»"/>
        <a:defRPr sz="2205">
          <a:solidFill>
            <a:schemeClr val="tx1"/>
          </a:solidFill>
          <a:latin typeface="+mn-lt"/>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01"/>
            <a:ext cx="9624060" cy="12602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ZA" dirty="0" smtClean="0"/>
          </a:p>
        </p:txBody>
      </p:sp>
      <p:sp>
        <p:nvSpPr>
          <p:cNvPr id="1027" name="Rectangle 3"/>
          <p:cNvSpPr>
            <a:spLocks noGrp="1" noChangeArrowheads="1"/>
          </p:cNvSpPr>
          <p:nvPr>
            <p:ph type="body" idx="1"/>
          </p:nvPr>
        </p:nvSpPr>
        <p:spPr bwMode="auto">
          <a:xfrm>
            <a:off x="534670" y="1764295"/>
            <a:ext cx="9624060" cy="4990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18436" name="Rectangle 4"/>
          <p:cNvSpPr>
            <a:spLocks noGrp="1" noChangeArrowheads="1"/>
          </p:cNvSpPr>
          <p:nvPr>
            <p:ph type="dt" sz="half" idx="2"/>
          </p:nvPr>
        </p:nvSpPr>
        <p:spPr bwMode="auto">
          <a:xfrm>
            <a:off x="534670"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544">
                <a:solidFill>
                  <a:prstClr val="black"/>
                </a:solidFill>
                <a:latin typeface="Arial" pitchFamily="34" charset="0"/>
                <a:cs typeface="Arial" pitchFamily="34" charset="0"/>
              </a:defRPr>
            </a:lvl1pPr>
          </a:lstStyle>
          <a:p>
            <a:pPr defTabSz="1008126">
              <a:defRPr/>
            </a:pPr>
            <a:fld id="{7A7D8788-5C82-4DC0-B215-F8D185F82DCF}" type="datetime1">
              <a:rPr lang="en-US" smtClean="0"/>
              <a:pPr defTabSz="1008126">
                <a:defRPr/>
              </a:pPr>
              <a:t>11/16/2017</a:t>
            </a:fld>
            <a:endParaRPr lang="en-US" dirty="0"/>
          </a:p>
        </p:txBody>
      </p:sp>
      <p:sp>
        <p:nvSpPr>
          <p:cNvPr id="18437" name="Rectangle 5"/>
          <p:cNvSpPr>
            <a:spLocks noGrp="1" noChangeArrowheads="1"/>
          </p:cNvSpPr>
          <p:nvPr>
            <p:ph type="ftr" sz="quarter" idx="3"/>
          </p:nvPr>
        </p:nvSpPr>
        <p:spPr bwMode="auto">
          <a:xfrm>
            <a:off x="3653579" y="7193701"/>
            <a:ext cx="3386243"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544" b="1">
                <a:solidFill>
                  <a:prstClr val="black"/>
                </a:solidFill>
                <a:latin typeface="Arial" pitchFamily="34" charset="0"/>
                <a:cs typeface="Arial" pitchFamily="34" charset="0"/>
              </a:defRPr>
            </a:lvl1pPr>
          </a:lstStyle>
          <a:p>
            <a:pPr defTabSz="1008126">
              <a:defRPr/>
            </a:pPr>
            <a:endParaRPr lang="en-US" dirty="0"/>
          </a:p>
        </p:txBody>
      </p:sp>
      <p:sp>
        <p:nvSpPr>
          <p:cNvPr id="18438" name="Rectangle 6"/>
          <p:cNvSpPr>
            <a:spLocks noGrp="1" noChangeArrowheads="1"/>
          </p:cNvSpPr>
          <p:nvPr>
            <p:ph type="sldNum" sz="quarter" idx="4"/>
          </p:nvPr>
        </p:nvSpPr>
        <p:spPr bwMode="auto">
          <a:xfrm>
            <a:off x="7663603" y="6885650"/>
            <a:ext cx="2495127" cy="525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544" b="0">
                <a:solidFill>
                  <a:prstClr val="black"/>
                </a:solidFill>
                <a:latin typeface="Arial" charset="0"/>
                <a:cs typeface="+mn-cs"/>
              </a:defRPr>
            </a:lvl1pPr>
          </a:lstStyle>
          <a:p>
            <a:pPr defTabSz="1008126">
              <a:defRPr/>
            </a:pPr>
            <a:fld id="{86EC35FF-9295-4BD9-810E-56E8746D524B}" type="slidenum">
              <a:rPr lang="en-US" smtClean="0"/>
              <a:pPr defTabSz="1008126">
                <a:defRPr/>
              </a:pPr>
              <a:t>‹#›</a:t>
            </a:fld>
            <a:endParaRPr lang="en-US" dirty="0"/>
          </a:p>
        </p:txBody>
      </p:sp>
    </p:spTree>
    <p:extLst>
      <p:ext uri="{BB962C8B-B14F-4D97-AF65-F5344CB8AC3E}">
        <p14:creationId xmlns:p14="http://schemas.microsoft.com/office/powerpoint/2010/main" xmlns="" val="213410017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Lst>
  <p:transition/>
  <p:hf hdr="0" ftr="0" dt="0"/>
  <p:txStyles>
    <p:title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p:titleStyle>
    <p:bodyStyle>
      <a:lvl1pPr marL="378047" indent="-378047" algn="l" rtl="0" eaLnBrk="0" fontAlgn="base" hangingPunct="0">
        <a:spcBef>
          <a:spcPct val="20000"/>
        </a:spcBef>
        <a:spcAft>
          <a:spcPct val="0"/>
        </a:spcAft>
        <a:buChar char="•"/>
        <a:defRPr sz="3528">
          <a:solidFill>
            <a:schemeClr val="tx1"/>
          </a:solidFill>
          <a:latin typeface="+mn-lt"/>
          <a:ea typeface="+mn-ea"/>
          <a:cs typeface="+mn-cs"/>
        </a:defRPr>
      </a:lvl1pPr>
      <a:lvl2pPr marL="819102" indent="-315039" algn="l" rtl="0" eaLnBrk="0" fontAlgn="base" hangingPunct="0">
        <a:spcBef>
          <a:spcPct val="20000"/>
        </a:spcBef>
        <a:spcAft>
          <a:spcPct val="0"/>
        </a:spcAft>
        <a:buChar char="–"/>
        <a:defRPr sz="3087">
          <a:solidFill>
            <a:schemeClr val="tx1"/>
          </a:solidFill>
          <a:latin typeface="+mn-lt"/>
          <a:cs typeface="+mn-cs"/>
        </a:defRPr>
      </a:lvl2pPr>
      <a:lvl3pPr marL="1260158" indent="-252032" algn="l" rtl="0" eaLnBrk="0" fontAlgn="base" hangingPunct="0">
        <a:spcBef>
          <a:spcPct val="20000"/>
        </a:spcBef>
        <a:spcAft>
          <a:spcPct val="0"/>
        </a:spcAft>
        <a:buChar char="•"/>
        <a:defRPr sz="2646">
          <a:solidFill>
            <a:schemeClr val="tx1"/>
          </a:solidFill>
          <a:latin typeface="+mn-lt"/>
          <a:cs typeface="+mn-cs"/>
        </a:defRPr>
      </a:lvl3pPr>
      <a:lvl4pPr marL="1764221" indent="-252032" algn="l" rtl="0" eaLnBrk="0" fontAlgn="base" hangingPunct="0">
        <a:spcBef>
          <a:spcPct val="20000"/>
        </a:spcBef>
        <a:spcAft>
          <a:spcPct val="0"/>
        </a:spcAft>
        <a:buChar char="–"/>
        <a:defRPr sz="2205">
          <a:solidFill>
            <a:schemeClr val="tx1"/>
          </a:solidFill>
          <a:latin typeface="+mn-lt"/>
          <a:cs typeface="+mn-cs"/>
        </a:defRPr>
      </a:lvl4pPr>
      <a:lvl5pPr marL="2268284" indent="-252032" algn="l" rtl="0" eaLnBrk="0" fontAlgn="base" hangingPunct="0">
        <a:spcBef>
          <a:spcPct val="20000"/>
        </a:spcBef>
        <a:spcAft>
          <a:spcPct val="0"/>
        </a:spcAft>
        <a:buChar char="»"/>
        <a:defRPr sz="2205">
          <a:solidFill>
            <a:schemeClr val="tx1"/>
          </a:solidFill>
          <a:latin typeface="+mn-lt"/>
          <a:cs typeface="+mn-cs"/>
        </a:defRPr>
      </a:lvl5pPr>
      <a:lvl6pPr marL="2772347" indent="-252032" algn="l" rtl="0" eaLnBrk="1" fontAlgn="base" hangingPunct="1">
        <a:spcBef>
          <a:spcPct val="20000"/>
        </a:spcBef>
        <a:spcAft>
          <a:spcPct val="0"/>
        </a:spcAft>
        <a:buChar char="»"/>
        <a:defRPr sz="2205">
          <a:solidFill>
            <a:schemeClr val="tx1"/>
          </a:solidFill>
          <a:latin typeface="+mn-lt"/>
          <a:cs typeface="+mn-cs"/>
        </a:defRPr>
      </a:lvl6pPr>
      <a:lvl7pPr marL="3276410" indent="-252032" algn="l" rtl="0" eaLnBrk="1" fontAlgn="base" hangingPunct="1">
        <a:spcBef>
          <a:spcPct val="20000"/>
        </a:spcBef>
        <a:spcAft>
          <a:spcPct val="0"/>
        </a:spcAft>
        <a:buChar char="»"/>
        <a:defRPr sz="2205">
          <a:solidFill>
            <a:schemeClr val="tx1"/>
          </a:solidFill>
          <a:latin typeface="+mn-lt"/>
          <a:cs typeface="+mn-cs"/>
        </a:defRPr>
      </a:lvl7pPr>
      <a:lvl8pPr marL="3780473" indent="-252032" algn="l" rtl="0" eaLnBrk="1" fontAlgn="base" hangingPunct="1">
        <a:spcBef>
          <a:spcPct val="20000"/>
        </a:spcBef>
        <a:spcAft>
          <a:spcPct val="0"/>
        </a:spcAft>
        <a:buChar char="»"/>
        <a:defRPr sz="2205">
          <a:solidFill>
            <a:schemeClr val="tx1"/>
          </a:solidFill>
          <a:latin typeface="+mn-lt"/>
          <a:cs typeface="+mn-cs"/>
        </a:defRPr>
      </a:lvl8pPr>
      <a:lvl9pPr marL="4284536" indent="-252032" algn="l" rtl="0" eaLnBrk="1" fontAlgn="base" hangingPunct="1">
        <a:spcBef>
          <a:spcPct val="20000"/>
        </a:spcBef>
        <a:spcAft>
          <a:spcPct val="0"/>
        </a:spcAft>
        <a:buChar char="»"/>
        <a:defRPr sz="2205">
          <a:solidFill>
            <a:schemeClr val="tx1"/>
          </a:solidFill>
          <a:latin typeface="+mn-lt"/>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0693400" cy="1176196"/>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315"/>
          </a:p>
        </p:txBody>
      </p:sp>
      <p:pic>
        <p:nvPicPr>
          <p:cNvPr id="1027" name="Picture 7" descr="NDOH Logo.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78223" y="6469081"/>
            <a:ext cx="2673350" cy="90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11"/>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r="25999"/>
          <a:stretch>
            <a:fillRect/>
          </a:stretch>
        </p:blipFill>
        <p:spPr bwMode="auto">
          <a:xfrm>
            <a:off x="8586281" y="0"/>
            <a:ext cx="1384944" cy="1176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2"/>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9440268" y="6411322"/>
            <a:ext cx="1086048" cy="1149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5679483"/>
      </p:ext>
    </p:extLst>
  </p:cSld>
  <p:clrMap bg1="lt1" tx1="dk1" bg2="lt2" tx2="dk2" accent1="accent1" accent2="accent2" accent3="accent3" accent4="accent4" accent5="accent5" accent6="accent6" hlink="hlink" folHlink="folHlink"/>
  <p:sldLayoutIdLst>
    <p:sldLayoutId id="2147483796" r:id="rId1"/>
    <p:sldLayoutId id="2147483798" r:id="rId2"/>
    <p:sldLayoutId id="2147483799" r:id="rId3"/>
  </p:sldLayoutIdLst>
  <p:transition/>
  <p:hf hdr="0" ftr="0" dt="0"/>
  <p:txStyles>
    <p:titleStyle>
      <a:lvl1pPr algn="ctr" rtl="0" eaLnBrk="0" fontAlgn="base" hangingPunct="0">
        <a:spcBef>
          <a:spcPct val="0"/>
        </a:spcBef>
        <a:spcAft>
          <a:spcPct val="0"/>
        </a:spcAft>
        <a:defRPr sz="4851" kern="1200">
          <a:solidFill>
            <a:schemeClr val="tx1"/>
          </a:solidFill>
          <a:latin typeface="+mj-lt"/>
          <a:ea typeface="+mj-ea"/>
          <a:cs typeface="+mj-cs"/>
        </a:defRPr>
      </a:lvl1pPr>
      <a:lvl2pPr algn="ctr" rtl="0" eaLnBrk="0" fontAlgn="base" hangingPunct="0">
        <a:spcBef>
          <a:spcPct val="0"/>
        </a:spcBef>
        <a:spcAft>
          <a:spcPct val="0"/>
        </a:spcAft>
        <a:defRPr sz="4851">
          <a:solidFill>
            <a:schemeClr val="tx1"/>
          </a:solidFill>
          <a:latin typeface="Calibri" pitchFamily="34" charset="0"/>
        </a:defRPr>
      </a:lvl2pPr>
      <a:lvl3pPr algn="ctr" rtl="0" eaLnBrk="0" fontAlgn="base" hangingPunct="0">
        <a:spcBef>
          <a:spcPct val="0"/>
        </a:spcBef>
        <a:spcAft>
          <a:spcPct val="0"/>
        </a:spcAft>
        <a:defRPr sz="4851">
          <a:solidFill>
            <a:schemeClr val="tx1"/>
          </a:solidFill>
          <a:latin typeface="Calibri" pitchFamily="34" charset="0"/>
        </a:defRPr>
      </a:lvl3pPr>
      <a:lvl4pPr algn="ctr" rtl="0" eaLnBrk="0" fontAlgn="base" hangingPunct="0">
        <a:spcBef>
          <a:spcPct val="0"/>
        </a:spcBef>
        <a:spcAft>
          <a:spcPct val="0"/>
        </a:spcAft>
        <a:defRPr sz="4851">
          <a:solidFill>
            <a:schemeClr val="tx1"/>
          </a:solidFill>
          <a:latin typeface="Calibri" pitchFamily="34" charset="0"/>
        </a:defRPr>
      </a:lvl4pPr>
      <a:lvl5pPr algn="ctr" rtl="0" eaLnBrk="0" fontAlgn="base" hangingPunct="0">
        <a:spcBef>
          <a:spcPct val="0"/>
        </a:spcBef>
        <a:spcAft>
          <a:spcPct val="0"/>
        </a:spcAft>
        <a:defRPr sz="4851">
          <a:solidFill>
            <a:schemeClr val="tx1"/>
          </a:solidFill>
          <a:latin typeface="Calibri" pitchFamily="34" charset="0"/>
        </a:defRPr>
      </a:lvl5pPr>
      <a:lvl6pPr marL="504063" algn="ctr" rtl="0" fontAlgn="base">
        <a:spcBef>
          <a:spcPct val="0"/>
        </a:spcBef>
        <a:spcAft>
          <a:spcPct val="0"/>
        </a:spcAft>
        <a:defRPr sz="4851">
          <a:solidFill>
            <a:schemeClr val="tx1"/>
          </a:solidFill>
          <a:latin typeface="Calibri" pitchFamily="34" charset="0"/>
        </a:defRPr>
      </a:lvl6pPr>
      <a:lvl7pPr marL="1008126" algn="ctr" rtl="0" fontAlgn="base">
        <a:spcBef>
          <a:spcPct val="0"/>
        </a:spcBef>
        <a:spcAft>
          <a:spcPct val="0"/>
        </a:spcAft>
        <a:defRPr sz="4851">
          <a:solidFill>
            <a:schemeClr val="tx1"/>
          </a:solidFill>
          <a:latin typeface="Calibri" pitchFamily="34" charset="0"/>
        </a:defRPr>
      </a:lvl7pPr>
      <a:lvl8pPr marL="1512189" algn="ctr" rtl="0" fontAlgn="base">
        <a:spcBef>
          <a:spcPct val="0"/>
        </a:spcBef>
        <a:spcAft>
          <a:spcPct val="0"/>
        </a:spcAft>
        <a:defRPr sz="4851">
          <a:solidFill>
            <a:schemeClr val="tx1"/>
          </a:solidFill>
          <a:latin typeface="Calibri" pitchFamily="34" charset="0"/>
        </a:defRPr>
      </a:lvl8pPr>
      <a:lvl9pPr marL="2016252" algn="ctr" rtl="0" fontAlgn="base">
        <a:spcBef>
          <a:spcPct val="0"/>
        </a:spcBef>
        <a:spcAft>
          <a:spcPct val="0"/>
        </a:spcAft>
        <a:defRPr sz="4851">
          <a:solidFill>
            <a:schemeClr val="tx1"/>
          </a:solidFill>
          <a:latin typeface="Calibri" pitchFamily="34" charset="0"/>
        </a:defRPr>
      </a:lvl9pPr>
    </p:titleStyle>
    <p:bodyStyle>
      <a:lvl1pPr marL="378047" indent="-378047" algn="l" rtl="0" eaLnBrk="0" fontAlgn="base" hangingPunct="0">
        <a:spcBef>
          <a:spcPct val="20000"/>
        </a:spcBef>
        <a:spcAft>
          <a:spcPct val="0"/>
        </a:spcAft>
        <a:buFont typeface="Arial" panose="020B0604020202020204" pitchFamily="34" charset="0"/>
        <a:buChar char="•"/>
        <a:defRPr sz="3528" kern="1200">
          <a:solidFill>
            <a:schemeClr val="tx1"/>
          </a:solidFill>
          <a:latin typeface="+mn-lt"/>
          <a:ea typeface="+mn-ea"/>
          <a:cs typeface="+mn-cs"/>
        </a:defRPr>
      </a:lvl1pPr>
      <a:lvl2pPr marL="819102" indent="-315039" algn="l" rtl="0" eaLnBrk="0" fontAlgn="base" hangingPunct="0">
        <a:spcBef>
          <a:spcPct val="20000"/>
        </a:spcBef>
        <a:spcAft>
          <a:spcPct val="0"/>
        </a:spcAft>
        <a:buFont typeface="Arial" panose="020B0604020202020204" pitchFamily="34" charset="0"/>
        <a:buChar char="–"/>
        <a:defRPr sz="3087" kern="1200">
          <a:solidFill>
            <a:schemeClr val="tx1"/>
          </a:solidFill>
          <a:latin typeface="+mn-lt"/>
          <a:ea typeface="+mn-ea"/>
          <a:cs typeface="+mn-cs"/>
        </a:defRPr>
      </a:lvl2pPr>
      <a:lvl3pPr marL="1260158" indent="-252032" algn="l" rtl="0" eaLnBrk="0" fontAlgn="base" hangingPunct="0">
        <a:spcBef>
          <a:spcPct val="20000"/>
        </a:spcBef>
        <a:spcAft>
          <a:spcPct val="0"/>
        </a:spcAft>
        <a:buFont typeface="Arial" panose="020B0604020202020204" pitchFamily="34" charset="0"/>
        <a:buChar char="•"/>
        <a:defRPr sz="2646" kern="1200">
          <a:solidFill>
            <a:schemeClr val="tx1"/>
          </a:solidFill>
          <a:latin typeface="+mn-lt"/>
          <a:ea typeface="+mn-ea"/>
          <a:cs typeface="+mn-cs"/>
        </a:defRPr>
      </a:lvl3pPr>
      <a:lvl4pPr marL="1764221" indent="-252032" algn="l" rtl="0" eaLnBrk="0" fontAlgn="base" hangingPunct="0">
        <a:spcBef>
          <a:spcPct val="20000"/>
        </a:spcBef>
        <a:spcAft>
          <a:spcPct val="0"/>
        </a:spcAft>
        <a:buFont typeface="Arial" panose="020B0604020202020204" pitchFamily="34" charset="0"/>
        <a:buChar char="–"/>
        <a:defRPr sz="2205" kern="1200">
          <a:solidFill>
            <a:schemeClr val="tx1"/>
          </a:solidFill>
          <a:latin typeface="+mn-lt"/>
          <a:ea typeface="+mn-ea"/>
          <a:cs typeface="+mn-cs"/>
        </a:defRPr>
      </a:lvl4pPr>
      <a:lvl5pPr marL="2268284" indent="-252032" algn="l" rtl="0" eaLnBrk="0" fontAlgn="base" hangingPunct="0">
        <a:spcBef>
          <a:spcPct val="20000"/>
        </a:spcBef>
        <a:spcAft>
          <a:spcPct val="0"/>
        </a:spcAft>
        <a:buFont typeface="Arial" panose="020B0604020202020204"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558338" y="7029450"/>
            <a:ext cx="360362" cy="252413"/>
          </a:xfrm>
          <a:prstGeom prst="rect">
            <a:avLst/>
          </a:prstGeom>
          <a:ln w="12700"/>
        </p:spPr>
        <p:txBody>
          <a:bodyPr lIns="0" tIns="0" rIns="0" bIns="0" anchor="ctr" anchorCtr="0"/>
          <a:lstStyle>
            <a:lvl1pPr algn="r">
              <a:defRPr sz="1200">
                <a:solidFill>
                  <a:srgbClr val="008000"/>
                </a:solidFill>
                <a:latin typeface="+mn-lt"/>
                <a:cs typeface="+mn-cs"/>
              </a:defRPr>
            </a:lvl1pPr>
          </a:lstStyle>
          <a:p>
            <a:pPr>
              <a:defRPr/>
            </a:pPr>
            <a:fld id="{F234B400-16F0-42A6-A32D-117C42965DDF}" type="slidenum">
              <a:rPr lang="en-ZA"/>
              <a:pPr>
                <a:defRPr/>
              </a:pPr>
              <a:t>‹#›</a:t>
            </a:fld>
            <a:endParaRPr lang="en-ZA" dirty="0"/>
          </a:p>
        </p:txBody>
      </p:sp>
    </p:spTree>
    <p:extLst>
      <p:ext uri="{BB962C8B-B14F-4D97-AF65-F5344CB8AC3E}">
        <p14:creationId xmlns:p14="http://schemas.microsoft.com/office/powerpoint/2010/main" xmlns="" val="1311945866"/>
      </p:ext>
    </p:extLst>
  </p:cSld>
  <p:clrMap bg1="lt1" tx1="dk1" bg2="lt2" tx2="dk2" accent1="accent1" accent2="accent2" accent3="accent3" accent4="accent4" accent5="accent5" accent6="accent6" hlink="hlink" folHlink="folHlink"/>
  <p:sldLayoutIdLst>
    <p:sldLayoutId id="2147483801" r:id="rId1"/>
    <p:sldLayoutId id="2147483802" r:id="rId2"/>
  </p:sldLayoutIdLst>
  <p:hf sldNum="0" hdr="0" ftr="0" dt="0"/>
  <p:txStyles>
    <p:titleStyle>
      <a:lvl1pPr algn="l" defTabSz="1052513" rtl="0" eaLnBrk="0" fontAlgn="base" hangingPunct="0">
        <a:spcBef>
          <a:spcPct val="0"/>
        </a:spcBef>
        <a:spcAft>
          <a:spcPct val="0"/>
        </a:spcAft>
        <a:defRPr sz="2400" b="1" kern="1200">
          <a:solidFill>
            <a:srgbClr val="008000"/>
          </a:solidFill>
          <a:latin typeface="+mj-lt"/>
          <a:ea typeface="+mj-ea"/>
          <a:cs typeface="+mj-cs"/>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mn-lt"/>
          <a:ea typeface="+mn-ea"/>
          <a:cs typeface="+mn-cs"/>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808038" indent="-273050" algn="l" defTabSz="10525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843088" indent="-261938" algn="l" defTabSz="10525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368550" indent="-261938" algn="l" defTabSz="10525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0" y="0"/>
          <a:ext cx="189431" cy="178584"/>
        </p:xfrm>
        <a:graphic>
          <a:graphicData uri="http://schemas.openxmlformats.org/presentationml/2006/ole">
            <p:oleObj spid="_x0000_s2175" name="think-cell Slide" r:id="rId27" imgW="360" imgH="360" progId="">
              <p:embed/>
            </p:oleObj>
          </a:graphicData>
        </a:graphic>
      </p:graphicFrame>
      <p:sp>
        <p:nvSpPr>
          <p:cNvPr id="1036" name="Rectangle 286"/>
          <p:cNvSpPr>
            <a:spLocks noGrp="1" noChangeArrowheads="1"/>
          </p:cNvSpPr>
          <p:nvPr>
            <p:ph type="body" idx="1"/>
          </p:nvPr>
        </p:nvSpPr>
        <p:spPr bwMode="auto">
          <a:xfrm>
            <a:off x="1733298" y="2194804"/>
            <a:ext cx="5133590" cy="27698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Text</a:t>
            </a:r>
          </a:p>
        </p:txBody>
      </p:sp>
      <p:sp>
        <p:nvSpPr>
          <p:cNvPr id="19" name="Title Placeholder 2"/>
          <p:cNvSpPr>
            <a:spLocks noGrp="1" noChangeArrowheads="1"/>
          </p:cNvSpPr>
          <p:nvPr>
            <p:ph type="title"/>
          </p:nvPr>
        </p:nvSpPr>
        <p:spPr bwMode="auto">
          <a:xfrm>
            <a:off x="204589" y="258948"/>
            <a:ext cx="10284227" cy="328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Click to edit Master title style</a:t>
            </a:r>
          </a:p>
        </p:txBody>
      </p:sp>
      <p:sp>
        <p:nvSpPr>
          <p:cNvPr id="10" name="McK 1. On-page tracker" hidden="1"/>
          <p:cNvSpPr>
            <a:spLocks noChangeArrowheads="1"/>
          </p:cNvSpPr>
          <p:nvPr/>
        </p:nvSpPr>
        <p:spPr bwMode="auto">
          <a:xfrm>
            <a:off x="204587" y="30360"/>
            <a:ext cx="965008" cy="242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ZA" sz="1574" baseline="0" noProof="0" smtClean="0">
                <a:solidFill>
                  <a:srgbClr val="808080"/>
                </a:solidFill>
                <a:latin typeface="+mn-lt"/>
                <a:ea typeface="+mj-ea"/>
              </a:rPr>
              <a:t>TRACKER</a:t>
            </a:r>
            <a:endParaRPr lang="en-ZA" sz="1574" baseline="0" noProof="0" dirty="0">
              <a:solidFill>
                <a:srgbClr val="808080"/>
              </a:solidFill>
              <a:latin typeface="+mn-lt"/>
              <a:ea typeface="+mj-ea"/>
            </a:endParaRPr>
          </a:p>
        </p:txBody>
      </p:sp>
      <p:sp>
        <p:nvSpPr>
          <p:cNvPr id="11" name="McK 3. Unit of measure" hidden="1"/>
          <p:cNvSpPr txBox="1">
            <a:spLocks noChangeArrowheads="1"/>
          </p:cNvSpPr>
          <p:nvPr/>
        </p:nvSpPr>
        <p:spPr bwMode="auto">
          <a:xfrm>
            <a:off x="204589" y="598260"/>
            <a:ext cx="10284227" cy="276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799" baseline="0" noProof="0" smtClean="0">
                <a:solidFill>
                  <a:srgbClr val="808080"/>
                </a:solidFill>
                <a:latin typeface="+mn-lt"/>
              </a:rPr>
              <a:t>Unit of measure</a:t>
            </a:r>
            <a:endParaRPr lang="en-ZA" sz="1799" baseline="0" noProof="0" dirty="0" smtClean="0">
              <a:solidFill>
                <a:srgbClr val="808080"/>
              </a:solidFill>
              <a:latin typeface="+mn-lt"/>
            </a:endParaRPr>
          </a:p>
        </p:txBody>
      </p:sp>
      <p:grpSp>
        <p:nvGrpSpPr>
          <p:cNvPr id="15" name="ACET" hidden="1"/>
          <p:cNvGrpSpPr>
            <a:grpSpLocks/>
          </p:cNvGrpSpPr>
          <p:nvPr/>
        </p:nvGrpSpPr>
        <p:grpSpPr bwMode="auto">
          <a:xfrm>
            <a:off x="1733298" y="1484037"/>
            <a:ext cx="5088126" cy="641118"/>
            <a:chOff x="915" y="671"/>
            <a:chExt cx="2686" cy="359"/>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71"/>
              <a:ext cx="2686" cy="359"/>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ZA" sz="2025" b="1" baseline="0" noProof="0" smtClean="0">
                  <a:latin typeface="+mn-lt"/>
                  <a:ea typeface="+mn-ea"/>
                </a:rPr>
                <a:t>Title</a:t>
              </a:r>
            </a:p>
            <a:p>
              <a:r>
                <a:rPr lang="en-ZA" sz="2025" baseline="0" noProof="0" smtClean="0">
                  <a:solidFill>
                    <a:srgbClr val="808080"/>
                  </a:solidFill>
                  <a:latin typeface="+mn-lt"/>
                  <a:ea typeface="+mn-ea"/>
                </a:rPr>
                <a:t>Unit of measure</a:t>
              </a:r>
              <a:endParaRPr lang="en-ZA" sz="2025" baseline="0" noProof="0" dirty="0">
                <a:solidFill>
                  <a:srgbClr val="808080"/>
                </a:solidFill>
                <a:latin typeface="+mn-lt"/>
                <a:ea typeface="+mn-ea"/>
              </a:endParaRPr>
            </a:p>
          </p:txBody>
        </p:sp>
      </p:grpSp>
      <p:pic>
        <p:nvPicPr>
          <p:cNvPr id="22" name="Picture 9"/>
          <p:cNvPicPr>
            <a:picLocks noChangeAspect="1" noChangeArrowheads="1"/>
          </p:cNvPicPr>
          <p:nvPr userDrawn="1"/>
        </p:nvPicPr>
        <p:blipFill rotWithShape="1">
          <a:blip r:embed="rId28" cstate="print">
            <a:extLst>
              <a:ext uri="{28A0092B-C50C-407E-A947-70E740481C1C}">
                <a14:useLocalDpi xmlns:a14="http://schemas.microsoft.com/office/drawing/2010/main" xmlns="" val="0"/>
              </a:ext>
            </a:extLst>
          </a:blip>
          <a:srcRect l="3159" r="3408" b="17691"/>
          <a:stretch/>
        </p:blipFill>
        <p:spPr bwMode="auto">
          <a:xfrm>
            <a:off x="8211020" y="6840125"/>
            <a:ext cx="2002050" cy="591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Slide Number"/>
          <p:cNvSpPr txBox="1">
            <a:spLocks/>
          </p:cNvSpPr>
          <p:nvPr userDrawn="1"/>
        </p:nvSpPr>
        <p:spPr bwMode="auto">
          <a:xfrm>
            <a:off x="10366138" y="7253865"/>
            <a:ext cx="211596" cy="20762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ZA" sz="1349" smtClean="0"/>
              <a:pPr lvl="0" algn="r"/>
              <a:t>‹#›</a:t>
            </a:fld>
            <a:endParaRPr lang="en-ZA" sz="1349" dirty="0"/>
          </a:p>
        </p:txBody>
      </p:sp>
      <p:grpSp>
        <p:nvGrpSpPr>
          <p:cNvPr id="24" name="LegendBoxes" hidden="1"/>
          <p:cNvGrpSpPr>
            <a:grpSpLocks/>
          </p:cNvGrpSpPr>
          <p:nvPr userDrawn="1"/>
        </p:nvGrpSpPr>
        <p:grpSpPr bwMode="auto">
          <a:xfrm>
            <a:off x="9577645" y="325115"/>
            <a:ext cx="880856" cy="1121513"/>
            <a:chOff x="4936" y="176"/>
            <a:chExt cx="465" cy="628"/>
          </a:xfrm>
        </p:grpSpPr>
        <p:sp>
          <p:nvSpPr>
            <p:cNvPr id="25" name="Legend1"/>
            <p:cNvSpPr>
              <a:spLocks noChangeArrowheads="1"/>
            </p:cNvSpPr>
            <p:nvPr/>
          </p:nvSpPr>
          <p:spPr bwMode="auto">
            <a:xfrm>
              <a:off x="5096" y="176"/>
              <a:ext cx="30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sp>
          <p:nvSpPr>
            <p:cNvPr id="2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27" name="Legend2"/>
            <p:cNvSpPr>
              <a:spLocks noChangeArrowheads="1"/>
            </p:cNvSpPr>
            <p:nvPr/>
          </p:nvSpPr>
          <p:spPr bwMode="auto">
            <a:xfrm>
              <a:off x="5096" y="346"/>
              <a:ext cx="30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sp>
          <p:nvSpPr>
            <p:cNvPr id="2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29" name="Legend3"/>
            <p:cNvSpPr>
              <a:spLocks noChangeArrowheads="1"/>
            </p:cNvSpPr>
            <p:nvPr/>
          </p:nvSpPr>
          <p:spPr bwMode="auto">
            <a:xfrm>
              <a:off x="5096" y="517"/>
              <a:ext cx="30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sp>
          <p:nvSpPr>
            <p:cNvPr id="3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31" name="Legend4"/>
            <p:cNvSpPr>
              <a:spLocks noChangeArrowheads="1"/>
            </p:cNvSpPr>
            <p:nvPr/>
          </p:nvSpPr>
          <p:spPr bwMode="auto">
            <a:xfrm>
              <a:off x="5096" y="688"/>
              <a:ext cx="30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sp>
          <p:nvSpPr>
            <p:cNvPr id="3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grpSp>
      <p:grpSp>
        <p:nvGrpSpPr>
          <p:cNvPr id="33" name="LegendLines" hidden="1"/>
          <p:cNvGrpSpPr>
            <a:grpSpLocks/>
          </p:cNvGrpSpPr>
          <p:nvPr userDrawn="1"/>
        </p:nvGrpSpPr>
        <p:grpSpPr bwMode="auto">
          <a:xfrm>
            <a:off x="9210149" y="325115"/>
            <a:ext cx="1248353" cy="821490"/>
            <a:chOff x="4750" y="176"/>
            <a:chExt cx="659" cy="460"/>
          </a:xfrm>
        </p:grpSpPr>
        <p:sp>
          <p:nvSpPr>
            <p:cNvPr id="3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2025">
                <a:latin typeface="+mn-lt"/>
              </a:endParaRPr>
            </a:p>
          </p:txBody>
        </p:sp>
        <p:sp>
          <p:nvSpPr>
            <p:cNvPr id="3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2025">
                <a:latin typeface="+mn-lt"/>
              </a:endParaRPr>
            </a:p>
          </p:txBody>
        </p:sp>
        <p:sp>
          <p:nvSpPr>
            <p:cNvPr id="3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sz="2025">
                <a:latin typeface="+mn-lt"/>
              </a:endParaRPr>
            </a:p>
          </p:txBody>
        </p:sp>
        <p:sp>
          <p:nvSpPr>
            <p:cNvPr id="37" name="Legend1"/>
            <p:cNvSpPr>
              <a:spLocks noChangeArrowheads="1"/>
            </p:cNvSpPr>
            <p:nvPr/>
          </p:nvSpPr>
          <p:spPr bwMode="auto">
            <a:xfrm>
              <a:off x="5104" y="176"/>
              <a:ext cx="30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sp>
          <p:nvSpPr>
            <p:cNvPr id="38" name="Legend2"/>
            <p:cNvSpPr>
              <a:spLocks noChangeArrowheads="1"/>
            </p:cNvSpPr>
            <p:nvPr/>
          </p:nvSpPr>
          <p:spPr bwMode="auto">
            <a:xfrm>
              <a:off x="5104" y="344"/>
              <a:ext cx="30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sp>
          <p:nvSpPr>
            <p:cNvPr id="39" name="Legend3"/>
            <p:cNvSpPr>
              <a:spLocks noChangeArrowheads="1"/>
            </p:cNvSpPr>
            <p:nvPr/>
          </p:nvSpPr>
          <p:spPr bwMode="auto">
            <a:xfrm>
              <a:off x="5104" y="520"/>
              <a:ext cx="305"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grpSp>
      <p:grpSp>
        <p:nvGrpSpPr>
          <p:cNvPr id="40" name="McKSticker" hidden="1"/>
          <p:cNvGrpSpPr/>
          <p:nvPr userDrawn="1"/>
        </p:nvGrpSpPr>
        <p:grpSpPr bwMode="auto">
          <a:xfrm>
            <a:off x="9215724" y="325117"/>
            <a:ext cx="1273092" cy="238899"/>
            <a:chOff x="7673880" y="285750"/>
            <a:chExt cx="1066895" cy="212366"/>
          </a:xfrm>
        </p:grpSpPr>
        <p:sp>
          <p:nvSpPr>
            <p:cNvPr id="41" name="StickerRectangle"/>
            <p:cNvSpPr>
              <a:spLocks noChangeArrowheads="1"/>
            </p:cNvSpPr>
            <p:nvPr/>
          </p:nvSpPr>
          <p:spPr bwMode="auto">
            <a:xfrm>
              <a:off x="7736846" y="285750"/>
              <a:ext cx="1003929" cy="20918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1007162">
                <a:buClr>
                  <a:schemeClr val="tx2"/>
                </a:buClr>
              </a:pPr>
              <a:r>
                <a:rPr lang="en-ZA" sz="1349" smtClean="0">
                  <a:solidFill>
                    <a:srgbClr val="808080"/>
                  </a:solidFill>
                  <a:latin typeface="+mn-lt"/>
                </a:rPr>
                <a:t>PRELIMINARY</a:t>
              </a:r>
              <a:endParaRPr lang="en-ZA" sz="1349" dirty="0">
                <a:solidFill>
                  <a:srgbClr val="808080"/>
                </a:solidFill>
                <a:latin typeface="+mn-lt"/>
              </a:endParaRPr>
            </a:p>
          </p:txBody>
        </p:sp>
        <p:cxnSp>
          <p:nvCxnSpPr>
            <p:cNvPr id="42" name="AutoShape 31"/>
            <p:cNvCxnSpPr>
              <a:cxnSpLocks noChangeShapeType="1"/>
              <a:stCxn id="41" idx="2"/>
              <a:endCxn id="41"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3" name="AutoShape 32"/>
            <p:cNvCxnSpPr>
              <a:cxnSpLocks noChangeShapeType="1"/>
              <a:stCxn id="41" idx="4"/>
              <a:endCxn id="41"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65" name="McK Slide Elements" hidden="1"/>
          <p:cNvGrpSpPr/>
          <p:nvPr userDrawn="1"/>
        </p:nvGrpSpPr>
        <p:grpSpPr bwMode="auto">
          <a:xfrm>
            <a:off x="204587" y="7029669"/>
            <a:ext cx="8226352" cy="414553"/>
            <a:chOff x="121488" y="6352625"/>
            <a:chExt cx="8794114" cy="368512"/>
          </a:xfrm>
        </p:grpSpPr>
        <p:sp>
          <p:nvSpPr>
            <p:cNvPr id="66" name="McK 4. Footnote"/>
            <p:cNvSpPr txBox="1">
              <a:spLocks noChangeArrowheads="1"/>
            </p:cNvSpPr>
            <p:nvPr/>
          </p:nvSpPr>
          <p:spPr bwMode="auto">
            <a:xfrm>
              <a:off x="121488" y="6352625"/>
              <a:ext cx="8794114" cy="153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125" baseline="0" noProof="0" smtClean="0">
                  <a:latin typeface="+mn-lt"/>
                </a:rPr>
                <a:t>1 Footnote</a:t>
              </a:r>
              <a:endParaRPr lang="en-ZA" sz="1125" baseline="0" noProof="0" dirty="0" smtClean="0">
                <a:latin typeface="+mn-lt"/>
              </a:endParaRPr>
            </a:p>
          </p:txBody>
        </p:sp>
        <p:sp>
          <p:nvSpPr>
            <p:cNvPr id="67" name="McK 5. Source"/>
            <p:cNvSpPr>
              <a:spLocks noChangeArrowheads="1"/>
            </p:cNvSpPr>
            <p:nvPr/>
          </p:nvSpPr>
          <p:spPr bwMode="auto">
            <a:xfrm>
              <a:off x="121488" y="6567240"/>
              <a:ext cx="8794111" cy="153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89298" indent="-689298" defTabSz="1027608">
                <a:tabLst>
                  <a:tab pos="694657" algn="l"/>
                </a:tabLst>
              </a:pPr>
              <a:r>
                <a:rPr lang="en-ZA" sz="1125" baseline="0" noProof="0" smtClean="0">
                  <a:solidFill>
                    <a:schemeClr val="tx1"/>
                  </a:solidFill>
                  <a:latin typeface="+mn-lt"/>
                </a:rPr>
                <a:t>SOURCE: Source</a:t>
              </a:r>
              <a:endParaRPr lang="en-ZA" sz="1125" baseline="0" noProof="0" dirty="0">
                <a:solidFill>
                  <a:schemeClr val="tx1"/>
                </a:solidFill>
                <a:latin typeface="+mn-lt"/>
              </a:endParaRPr>
            </a:p>
          </p:txBody>
        </p:sp>
      </p:grpSp>
      <p:grpSp>
        <p:nvGrpSpPr>
          <p:cNvPr id="68" name="McK Moon" hidden="1"/>
          <p:cNvGrpSpPr>
            <a:grpSpLocks noChangeAspect="1"/>
          </p:cNvGrpSpPr>
          <p:nvPr userDrawn="1">
            <p:custDataLst>
              <p:tags r:id="rId9"/>
            </p:custDataLst>
          </p:nvPr>
        </p:nvGrpSpPr>
        <p:grpSpPr bwMode="auto">
          <a:xfrm>
            <a:off x="9210152" y="2383690"/>
            <a:ext cx="303090" cy="285735"/>
            <a:chOff x="1600" y="1600"/>
            <a:chExt cx="160" cy="160"/>
          </a:xfrm>
        </p:grpSpPr>
        <p:sp>
          <p:nvSpPr>
            <p:cNvPr id="69" name="Oval 90"/>
            <p:cNvSpPr>
              <a:spLocks noChangeAspect="1" noChangeArrowheads="1"/>
            </p:cNvSpPr>
            <p:nvPr>
              <p:custDataLst>
                <p:tags r:id="rId25"/>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2025"/>
            </a:p>
          </p:txBody>
        </p:sp>
        <p:sp>
          <p:nvSpPr>
            <p:cNvPr id="70" name="Arc 91"/>
            <p:cNvSpPr>
              <a:spLocks noChangeAspect="1"/>
            </p:cNvSpPr>
            <p:nvPr>
              <p:custDataLst>
                <p:tags r:id="rId26"/>
              </p:custDataLst>
            </p:nvPr>
          </p:nvSpPr>
          <p:spPr bwMode="auto">
            <a:xfrm>
              <a:off x="1600" y="1600"/>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2025"/>
            </a:p>
          </p:txBody>
        </p:sp>
      </p:grpSp>
      <p:grpSp>
        <p:nvGrpSpPr>
          <p:cNvPr id="4" name="LegendMoons" hidden="1"/>
          <p:cNvGrpSpPr/>
          <p:nvPr userDrawn="1"/>
        </p:nvGrpSpPr>
        <p:grpSpPr>
          <a:xfrm>
            <a:off x="9497886" y="325115"/>
            <a:ext cx="959732" cy="1469754"/>
            <a:chOff x="7959558" y="289006"/>
            <a:chExt cx="804289" cy="1306516"/>
          </a:xfrm>
        </p:grpSpPr>
        <p:grpSp>
          <p:nvGrpSpPr>
            <p:cNvPr id="45" name="MoonLegend2"/>
            <p:cNvGrpSpPr>
              <a:grpSpLocks noChangeAspect="1"/>
            </p:cNvGrpSpPr>
            <p:nvPr>
              <p:custDataLst>
                <p:tags r:id="rId10"/>
              </p:custDataLst>
            </p:nvPr>
          </p:nvGrpSpPr>
          <p:grpSpPr bwMode="auto">
            <a:xfrm>
              <a:off x="7959558" y="563247"/>
              <a:ext cx="209550" cy="209551"/>
              <a:chOff x="1694" y="2044"/>
              <a:chExt cx="160" cy="160"/>
            </a:xfrm>
          </p:grpSpPr>
          <p:sp>
            <p:nvSpPr>
              <p:cNvPr id="63"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64" name="Arc 42"/>
              <p:cNvSpPr>
                <a:spLocks noChangeAspect="1"/>
              </p:cNvSpPr>
              <p:nvPr>
                <p:custDataLst>
                  <p:tags r:id="rId24"/>
                </p:custDataLst>
              </p:nvPr>
            </p:nvSpPr>
            <p:spPr bwMode="auto">
              <a:xfrm>
                <a:off x="1694" y="2044"/>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grpSp>
        <p:grpSp>
          <p:nvGrpSpPr>
            <p:cNvPr id="46" name="MoonLegend4"/>
            <p:cNvGrpSpPr>
              <a:grpSpLocks noChangeAspect="1"/>
            </p:cNvGrpSpPr>
            <p:nvPr>
              <p:custDataLst>
                <p:tags r:id="rId11"/>
              </p:custDataLst>
            </p:nvPr>
          </p:nvGrpSpPr>
          <p:grpSpPr bwMode="auto">
            <a:xfrm>
              <a:off x="7959558" y="1111729"/>
              <a:ext cx="209550" cy="209551"/>
              <a:chOff x="4495" y="1198"/>
              <a:chExt cx="160" cy="160"/>
            </a:xfrm>
          </p:grpSpPr>
          <p:sp>
            <p:nvSpPr>
              <p:cNvPr id="61"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62"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grpSp>
        <p:sp>
          <p:nvSpPr>
            <p:cNvPr id="48" name="Legend1"/>
            <p:cNvSpPr>
              <a:spLocks noChangeArrowheads="1"/>
            </p:cNvSpPr>
            <p:nvPr/>
          </p:nvSpPr>
          <p:spPr bwMode="auto">
            <a:xfrm>
              <a:off x="8280233" y="301706"/>
              <a:ext cx="483614" cy="18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dirty="0">
                <a:latin typeface="+mn-lt"/>
              </a:endParaRPr>
            </a:p>
          </p:txBody>
        </p:sp>
        <p:sp>
          <p:nvSpPr>
            <p:cNvPr id="49" name="Legend2"/>
            <p:cNvSpPr>
              <a:spLocks noChangeArrowheads="1"/>
            </p:cNvSpPr>
            <p:nvPr/>
          </p:nvSpPr>
          <p:spPr bwMode="auto">
            <a:xfrm>
              <a:off x="8280233" y="576344"/>
              <a:ext cx="483614" cy="18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dirty="0">
                <a:latin typeface="+mn-lt"/>
              </a:endParaRPr>
            </a:p>
          </p:txBody>
        </p:sp>
        <p:sp>
          <p:nvSpPr>
            <p:cNvPr id="50" name="Legend3"/>
            <p:cNvSpPr>
              <a:spLocks noChangeArrowheads="1"/>
            </p:cNvSpPr>
            <p:nvPr/>
          </p:nvSpPr>
          <p:spPr bwMode="auto">
            <a:xfrm>
              <a:off x="8280233" y="850983"/>
              <a:ext cx="483614" cy="18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dirty="0">
                <a:latin typeface="+mn-lt"/>
              </a:endParaRPr>
            </a:p>
          </p:txBody>
        </p:sp>
        <p:sp>
          <p:nvSpPr>
            <p:cNvPr id="51" name="Legend4"/>
            <p:cNvSpPr>
              <a:spLocks noChangeArrowheads="1"/>
            </p:cNvSpPr>
            <p:nvPr/>
          </p:nvSpPr>
          <p:spPr bwMode="auto">
            <a:xfrm>
              <a:off x="8280233" y="1122446"/>
              <a:ext cx="483614" cy="18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a:latin typeface="+mn-lt"/>
              </a:endParaRPr>
            </a:p>
          </p:txBody>
        </p:sp>
        <p:sp>
          <p:nvSpPr>
            <p:cNvPr id="52" name="Legend5"/>
            <p:cNvSpPr>
              <a:spLocks noChangeArrowheads="1"/>
            </p:cNvSpPr>
            <p:nvPr/>
          </p:nvSpPr>
          <p:spPr bwMode="auto">
            <a:xfrm>
              <a:off x="8280233" y="1398671"/>
              <a:ext cx="483614" cy="184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1007162">
                <a:buClr>
                  <a:schemeClr val="tx2"/>
                </a:buClr>
              </a:pPr>
              <a:r>
                <a:rPr lang="en-ZA" sz="1349" smtClean="0">
                  <a:latin typeface="+mn-lt"/>
                </a:rPr>
                <a:t>Legend</a:t>
              </a:r>
              <a:endParaRPr lang="en-ZA" sz="1349" dirty="0">
                <a:latin typeface="+mn-lt"/>
              </a:endParaRPr>
            </a:p>
          </p:txBody>
        </p:sp>
        <p:grpSp>
          <p:nvGrpSpPr>
            <p:cNvPr id="53" name="MoonLegend3"/>
            <p:cNvGrpSpPr>
              <a:grpSpLocks noChangeAspect="1"/>
            </p:cNvGrpSpPr>
            <p:nvPr>
              <p:custDataLst>
                <p:tags r:id="rId12"/>
              </p:custDataLst>
            </p:nvPr>
          </p:nvGrpSpPr>
          <p:grpSpPr bwMode="auto">
            <a:xfrm>
              <a:off x="7959558" y="837488"/>
              <a:ext cx="209550" cy="209551"/>
              <a:chOff x="4495" y="1198"/>
              <a:chExt cx="160" cy="160"/>
            </a:xfrm>
          </p:grpSpPr>
          <p:sp>
            <p:nvSpPr>
              <p:cNvPr id="57"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58"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grpSp>
        <p:grpSp>
          <p:nvGrpSpPr>
            <p:cNvPr id="59" name="MoonLegend5"/>
            <p:cNvGrpSpPr>
              <a:grpSpLocks noChangeAspect="1"/>
            </p:cNvGrpSpPr>
            <p:nvPr userDrawn="1">
              <p:custDataLst>
                <p:tags r:id="rId13"/>
              </p:custDataLst>
            </p:nvPr>
          </p:nvGrpSpPr>
          <p:grpSpPr bwMode="auto">
            <a:xfrm>
              <a:off x="7959558" y="1385971"/>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77" name="Arc 48"/>
              <p:cNvSpPr>
                <a:spLocks noChangeAspect="1"/>
              </p:cNvSpPr>
              <p:nvPr>
                <p:custDataLst>
                  <p:tags r:id="rId18"/>
                </p:custDataLst>
              </p:nvPr>
            </p:nvSpPr>
            <p:spPr bwMode="auto">
              <a:xfrm>
                <a:off x="4495" y="1198"/>
                <a:ext cx="160" cy="160"/>
              </a:xfrm>
              <a:prstGeom prst="arc">
                <a:avLst>
                  <a:gd name="adj1" fmla="val 16200000"/>
                  <a:gd name="adj2" fmla="val 162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grpSp>
        <p:grpSp>
          <p:nvGrpSpPr>
            <p:cNvPr id="78" name="MoonLegend1"/>
            <p:cNvGrpSpPr>
              <a:grpSpLocks noChangeAspect="1"/>
            </p:cNvGrpSpPr>
            <p:nvPr userDrawn="1">
              <p:custDataLst>
                <p:tags r:id="rId14"/>
              </p:custDataLst>
            </p:nvPr>
          </p:nvGrpSpPr>
          <p:grpSpPr bwMode="auto">
            <a:xfrm>
              <a:off x="7959558" y="289006"/>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sp>
            <p:nvSpPr>
              <p:cNvPr id="80" name="Arc 48" hidden="1"/>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2025">
                  <a:latin typeface="+mn-lt"/>
                </a:endParaRPr>
              </a:p>
            </p:txBody>
          </p:sp>
        </p:grpSp>
      </p:grpSp>
    </p:spTree>
    <p:extLst>
      <p:ext uri="{BB962C8B-B14F-4D97-AF65-F5344CB8AC3E}">
        <p14:creationId xmlns:p14="http://schemas.microsoft.com/office/powerpoint/2010/main" xmlns="" val="67659696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Lst>
  <p:timing>
    <p:tnLst>
      <p:par>
        <p:cTn id="1" dur="indefinite" restart="never" nodeType="tmRoot"/>
      </p:par>
    </p:tnLst>
  </p:timing>
  <p:hf hdr="0" ftr="0" dt="0"/>
  <p:txStyles>
    <p:titleStyle>
      <a:lvl1pPr algn="l" defTabSz="1007162" rtl="0" eaLnBrk="1" fontAlgn="base" hangingPunct="1">
        <a:spcBef>
          <a:spcPct val="0"/>
        </a:spcBef>
        <a:spcAft>
          <a:spcPct val="0"/>
        </a:spcAft>
        <a:tabLst>
          <a:tab pos="303577" algn="l"/>
        </a:tabLst>
        <a:defRPr sz="2138" b="1" baseline="0">
          <a:solidFill>
            <a:schemeClr val="tx2"/>
          </a:solidFill>
          <a:latin typeface="+mj-lt"/>
          <a:ea typeface="Arial Unicode MS" pitchFamily="34" charset="-128"/>
          <a:cs typeface="Arial Unicode MS" pitchFamily="34" charset="-128"/>
        </a:defRPr>
      </a:lvl1pPr>
      <a:lvl2pPr algn="l" defTabSz="1007162" rtl="0" eaLnBrk="1" fontAlgn="base" hangingPunct="1">
        <a:spcBef>
          <a:spcPct val="0"/>
        </a:spcBef>
        <a:spcAft>
          <a:spcPct val="0"/>
        </a:spcAft>
        <a:defRPr sz="2138" b="1">
          <a:solidFill>
            <a:schemeClr val="tx2"/>
          </a:solidFill>
          <a:latin typeface="Arial" charset="0"/>
        </a:defRPr>
      </a:lvl2pPr>
      <a:lvl3pPr algn="l" defTabSz="1007162" rtl="0" eaLnBrk="1" fontAlgn="base" hangingPunct="1">
        <a:spcBef>
          <a:spcPct val="0"/>
        </a:spcBef>
        <a:spcAft>
          <a:spcPct val="0"/>
        </a:spcAft>
        <a:defRPr sz="2138" b="1">
          <a:solidFill>
            <a:schemeClr val="tx2"/>
          </a:solidFill>
          <a:latin typeface="Arial" charset="0"/>
        </a:defRPr>
      </a:lvl3pPr>
      <a:lvl4pPr algn="l" defTabSz="1007162" rtl="0" eaLnBrk="1" fontAlgn="base" hangingPunct="1">
        <a:spcBef>
          <a:spcPct val="0"/>
        </a:spcBef>
        <a:spcAft>
          <a:spcPct val="0"/>
        </a:spcAft>
        <a:defRPr sz="2138" b="1">
          <a:solidFill>
            <a:schemeClr val="tx2"/>
          </a:solidFill>
          <a:latin typeface="Arial" charset="0"/>
        </a:defRPr>
      </a:lvl4pPr>
      <a:lvl5pPr algn="l" defTabSz="1007162" rtl="0" eaLnBrk="1" fontAlgn="base" hangingPunct="1">
        <a:spcBef>
          <a:spcPct val="0"/>
        </a:spcBef>
        <a:spcAft>
          <a:spcPct val="0"/>
        </a:spcAft>
        <a:defRPr sz="2138" b="1">
          <a:solidFill>
            <a:schemeClr val="tx2"/>
          </a:solidFill>
          <a:latin typeface="Arial" charset="0"/>
        </a:defRPr>
      </a:lvl5pPr>
      <a:lvl6pPr marL="514295" algn="l" defTabSz="1007162" rtl="0" eaLnBrk="1" fontAlgn="base" hangingPunct="1">
        <a:spcBef>
          <a:spcPct val="0"/>
        </a:spcBef>
        <a:spcAft>
          <a:spcPct val="0"/>
        </a:spcAft>
        <a:defRPr sz="2138" b="1">
          <a:solidFill>
            <a:schemeClr val="tx2"/>
          </a:solidFill>
          <a:latin typeface="Arial" charset="0"/>
        </a:defRPr>
      </a:lvl6pPr>
      <a:lvl7pPr marL="1028591" algn="l" defTabSz="1007162" rtl="0" eaLnBrk="1" fontAlgn="base" hangingPunct="1">
        <a:spcBef>
          <a:spcPct val="0"/>
        </a:spcBef>
        <a:spcAft>
          <a:spcPct val="0"/>
        </a:spcAft>
        <a:defRPr sz="2138" b="1">
          <a:solidFill>
            <a:schemeClr val="tx2"/>
          </a:solidFill>
          <a:latin typeface="Arial" charset="0"/>
        </a:defRPr>
      </a:lvl7pPr>
      <a:lvl8pPr marL="1542886" algn="l" defTabSz="1007162" rtl="0" eaLnBrk="1" fontAlgn="base" hangingPunct="1">
        <a:spcBef>
          <a:spcPct val="0"/>
        </a:spcBef>
        <a:spcAft>
          <a:spcPct val="0"/>
        </a:spcAft>
        <a:defRPr sz="2138" b="1">
          <a:solidFill>
            <a:schemeClr val="tx2"/>
          </a:solidFill>
          <a:latin typeface="Arial" charset="0"/>
        </a:defRPr>
      </a:lvl8pPr>
      <a:lvl9pPr marL="2057182" algn="l" defTabSz="1007162" rtl="0" eaLnBrk="1" fontAlgn="base" hangingPunct="1">
        <a:spcBef>
          <a:spcPct val="0"/>
        </a:spcBef>
        <a:spcAft>
          <a:spcPct val="0"/>
        </a:spcAft>
        <a:defRPr sz="2138" b="1">
          <a:solidFill>
            <a:schemeClr val="tx2"/>
          </a:solidFill>
          <a:latin typeface="Arial" charset="0"/>
        </a:defRPr>
      </a:lvl9pPr>
    </p:titleStyle>
    <p:bodyStyle>
      <a:lvl1pPr marL="0" indent="0" algn="l" defTabSz="1007162" rtl="0" eaLnBrk="1" fontAlgn="base" hangingPunct="1">
        <a:spcBef>
          <a:spcPct val="0"/>
        </a:spcBef>
        <a:spcAft>
          <a:spcPct val="0"/>
        </a:spcAft>
        <a:buClr>
          <a:schemeClr val="tx2"/>
        </a:buClr>
        <a:defRPr sz="1799" baseline="0">
          <a:solidFill>
            <a:schemeClr val="tx1"/>
          </a:solidFill>
          <a:latin typeface="+mn-lt"/>
          <a:ea typeface="Arial Unicode MS" pitchFamily="34" charset="-128"/>
          <a:cs typeface="Arial Unicode MS" pitchFamily="34" charset="-128"/>
        </a:defRPr>
      </a:lvl1pPr>
      <a:lvl2pPr marL="217862" indent="-216076" algn="l" defTabSz="1007162" rtl="0" eaLnBrk="1" fontAlgn="base" hangingPunct="1">
        <a:spcBef>
          <a:spcPct val="0"/>
        </a:spcBef>
        <a:spcAft>
          <a:spcPct val="0"/>
        </a:spcAft>
        <a:buClr>
          <a:schemeClr val="tx2"/>
        </a:buClr>
        <a:buSzPct val="125000"/>
        <a:buFont typeface="Arial" charset="0"/>
        <a:buChar char="▪"/>
        <a:defRPr sz="1799" baseline="0">
          <a:solidFill>
            <a:schemeClr val="tx1"/>
          </a:solidFill>
          <a:latin typeface="+mn-lt"/>
          <a:ea typeface="Arial Unicode MS" pitchFamily="34" charset="-128"/>
          <a:cs typeface="Arial Unicode MS" pitchFamily="34" charset="-128"/>
        </a:defRPr>
      </a:lvl2pPr>
      <a:lvl3pPr marL="514295" indent="-294649" algn="l" defTabSz="1007162" rtl="0" eaLnBrk="1" fontAlgn="base" hangingPunct="1">
        <a:spcBef>
          <a:spcPct val="0"/>
        </a:spcBef>
        <a:spcAft>
          <a:spcPct val="0"/>
        </a:spcAft>
        <a:buClr>
          <a:schemeClr val="tx2"/>
        </a:buClr>
        <a:buSzPct val="120000"/>
        <a:buFont typeface="Arial" charset="0"/>
        <a:buChar char="–"/>
        <a:defRPr sz="1799" baseline="0">
          <a:solidFill>
            <a:schemeClr val="tx1"/>
          </a:solidFill>
          <a:latin typeface="+mn-lt"/>
          <a:ea typeface="Arial Unicode MS" pitchFamily="34" charset="-128"/>
          <a:cs typeface="Arial Unicode MS" pitchFamily="34" charset="-128"/>
        </a:defRPr>
      </a:lvl3pPr>
      <a:lvl4pPr marL="691086" indent="-175003" algn="l" defTabSz="1007162" rtl="0" eaLnBrk="1" fontAlgn="base" hangingPunct="1">
        <a:spcBef>
          <a:spcPct val="0"/>
        </a:spcBef>
        <a:spcAft>
          <a:spcPct val="0"/>
        </a:spcAft>
        <a:buClr>
          <a:schemeClr val="tx2"/>
        </a:buClr>
        <a:buSzPct val="120000"/>
        <a:buFont typeface="Arial" charset="0"/>
        <a:buChar char="▫"/>
        <a:defRPr sz="1799" baseline="0">
          <a:solidFill>
            <a:schemeClr val="tx1"/>
          </a:solidFill>
          <a:latin typeface="+mn-lt"/>
          <a:ea typeface="Arial Unicode MS" pitchFamily="34" charset="-128"/>
          <a:cs typeface="Arial Unicode MS" pitchFamily="34" charset="-128"/>
        </a:defRPr>
      </a:lvl4pPr>
      <a:lvl5pPr marL="843444" indent="-146432" algn="l" defTabSz="1007162" rtl="0" eaLnBrk="1" fontAlgn="base" hangingPunct="1">
        <a:spcBef>
          <a:spcPct val="0"/>
        </a:spcBef>
        <a:spcAft>
          <a:spcPct val="0"/>
        </a:spcAft>
        <a:buClr>
          <a:schemeClr val="tx2"/>
        </a:buClr>
        <a:buSzPct val="89000"/>
        <a:buFont typeface="Arial" charset="0"/>
        <a:buChar char="-"/>
        <a:defRPr sz="1799" baseline="0">
          <a:solidFill>
            <a:schemeClr val="tx1"/>
          </a:solidFill>
          <a:latin typeface="+mn-lt"/>
          <a:ea typeface="Arial Unicode MS" pitchFamily="34" charset="-128"/>
          <a:cs typeface="Arial Unicode MS" pitchFamily="34" charset="-128"/>
        </a:defRPr>
      </a:lvl5pPr>
      <a:lvl6pPr marL="843444" indent="-146432" algn="l" defTabSz="1007162" rtl="0" eaLnBrk="1" fontAlgn="base" hangingPunct="1">
        <a:spcBef>
          <a:spcPct val="0"/>
        </a:spcBef>
        <a:spcAft>
          <a:spcPct val="0"/>
        </a:spcAft>
        <a:buClr>
          <a:schemeClr val="tx2"/>
        </a:buClr>
        <a:buSzPct val="89000"/>
        <a:buFont typeface="Arial" charset="0"/>
        <a:buChar char="-"/>
        <a:defRPr sz="1799" baseline="0">
          <a:solidFill>
            <a:schemeClr val="tx1"/>
          </a:solidFill>
          <a:latin typeface="+mn-lt"/>
        </a:defRPr>
      </a:lvl6pPr>
      <a:lvl7pPr marL="843444" indent="-146432" algn="l" defTabSz="1007162" rtl="0" eaLnBrk="1" fontAlgn="base" hangingPunct="1">
        <a:spcBef>
          <a:spcPct val="0"/>
        </a:spcBef>
        <a:spcAft>
          <a:spcPct val="0"/>
        </a:spcAft>
        <a:buClr>
          <a:schemeClr val="tx2"/>
        </a:buClr>
        <a:buSzPct val="89000"/>
        <a:buFont typeface="Arial" charset="0"/>
        <a:buChar char="-"/>
        <a:defRPr sz="1799" baseline="0">
          <a:solidFill>
            <a:schemeClr val="tx1"/>
          </a:solidFill>
          <a:latin typeface="+mn-lt"/>
        </a:defRPr>
      </a:lvl7pPr>
      <a:lvl8pPr marL="843444" indent="-146432" algn="l" defTabSz="1007162" rtl="0" eaLnBrk="1" fontAlgn="base" hangingPunct="1">
        <a:spcBef>
          <a:spcPct val="0"/>
        </a:spcBef>
        <a:spcAft>
          <a:spcPct val="0"/>
        </a:spcAft>
        <a:buClr>
          <a:schemeClr val="tx2"/>
        </a:buClr>
        <a:buSzPct val="89000"/>
        <a:buFont typeface="Arial" charset="0"/>
        <a:buChar char="-"/>
        <a:defRPr sz="1799" baseline="0">
          <a:solidFill>
            <a:schemeClr val="tx1"/>
          </a:solidFill>
          <a:latin typeface="+mn-lt"/>
        </a:defRPr>
      </a:lvl8pPr>
      <a:lvl9pPr marL="843444" indent="-146432" algn="l" defTabSz="1007162" rtl="0" eaLnBrk="1" fontAlgn="base" hangingPunct="1">
        <a:spcBef>
          <a:spcPct val="0"/>
        </a:spcBef>
        <a:spcAft>
          <a:spcPct val="0"/>
        </a:spcAft>
        <a:buClr>
          <a:schemeClr val="tx2"/>
        </a:buClr>
        <a:buSzPct val="89000"/>
        <a:buFont typeface="Arial" charset="0"/>
        <a:buChar char="-"/>
        <a:defRPr sz="1799" baseline="0">
          <a:solidFill>
            <a:schemeClr val="tx1"/>
          </a:solidFill>
          <a:latin typeface="+mn-lt"/>
        </a:defRPr>
      </a:lvl9pPr>
    </p:bodyStyle>
    <p:otherStyle>
      <a:defPPr>
        <a:defRPr lang="en-US"/>
      </a:defPPr>
      <a:lvl1pPr marL="0" algn="l" defTabSz="1028591" rtl="0" eaLnBrk="1" latinLnBrk="0" hangingPunct="1">
        <a:defRPr sz="2025" kern="1200">
          <a:solidFill>
            <a:schemeClr val="tx1"/>
          </a:solidFill>
          <a:latin typeface="+mn-lt"/>
          <a:ea typeface="+mn-ea"/>
          <a:cs typeface="+mn-cs"/>
        </a:defRPr>
      </a:lvl1pPr>
      <a:lvl2pPr marL="514295" algn="l" defTabSz="1028591" rtl="0" eaLnBrk="1" latinLnBrk="0" hangingPunct="1">
        <a:defRPr sz="2025" kern="1200">
          <a:solidFill>
            <a:schemeClr val="tx1"/>
          </a:solidFill>
          <a:latin typeface="+mn-lt"/>
          <a:ea typeface="+mn-ea"/>
          <a:cs typeface="+mn-cs"/>
        </a:defRPr>
      </a:lvl2pPr>
      <a:lvl3pPr marL="1028591" algn="l" defTabSz="1028591" rtl="0" eaLnBrk="1" latinLnBrk="0" hangingPunct="1">
        <a:defRPr sz="2025" kern="1200">
          <a:solidFill>
            <a:schemeClr val="tx1"/>
          </a:solidFill>
          <a:latin typeface="+mn-lt"/>
          <a:ea typeface="+mn-ea"/>
          <a:cs typeface="+mn-cs"/>
        </a:defRPr>
      </a:lvl3pPr>
      <a:lvl4pPr marL="1542886" algn="l" defTabSz="1028591" rtl="0" eaLnBrk="1" latinLnBrk="0" hangingPunct="1">
        <a:defRPr sz="2025" kern="1200">
          <a:solidFill>
            <a:schemeClr val="tx1"/>
          </a:solidFill>
          <a:latin typeface="+mn-lt"/>
          <a:ea typeface="+mn-ea"/>
          <a:cs typeface="+mn-cs"/>
        </a:defRPr>
      </a:lvl4pPr>
      <a:lvl5pPr marL="2057182" algn="l" defTabSz="1028591" rtl="0" eaLnBrk="1" latinLnBrk="0" hangingPunct="1">
        <a:defRPr sz="2025" kern="1200">
          <a:solidFill>
            <a:schemeClr val="tx1"/>
          </a:solidFill>
          <a:latin typeface="+mn-lt"/>
          <a:ea typeface="+mn-ea"/>
          <a:cs typeface="+mn-cs"/>
        </a:defRPr>
      </a:lvl5pPr>
      <a:lvl6pPr marL="2571478" algn="l" defTabSz="1028591" rtl="0" eaLnBrk="1" latinLnBrk="0" hangingPunct="1">
        <a:defRPr sz="2025" kern="1200">
          <a:solidFill>
            <a:schemeClr val="tx1"/>
          </a:solidFill>
          <a:latin typeface="+mn-lt"/>
          <a:ea typeface="+mn-ea"/>
          <a:cs typeface="+mn-cs"/>
        </a:defRPr>
      </a:lvl6pPr>
      <a:lvl7pPr marL="3085773" algn="l" defTabSz="1028591" rtl="0" eaLnBrk="1" latinLnBrk="0" hangingPunct="1">
        <a:defRPr sz="2025" kern="1200">
          <a:solidFill>
            <a:schemeClr val="tx1"/>
          </a:solidFill>
          <a:latin typeface="+mn-lt"/>
          <a:ea typeface="+mn-ea"/>
          <a:cs typeface="+mn-cs"/>
        </a:defRPr>
      </a:lvl7pPr>
      <a:lvl8pPr marL="3600068" algn="l" defTabSz="1028591" rtl="0" eaLnBrk="1" latinLnBrk="0" hangingPunct="1">
        <a:defRPr sz="2025" kern="1200">
          <a:solidFill>
            <a:schemeClr val="tx1"/>
          </a:solidFill>
          <a:latin typeface="+mn-lt"/>
          <a:ea typeface="+mn-ea"/>
          <a:cs typeface="+mn-cs"/>
        </a:defRPr>
      </a:lvl8pPr>
      <a:lvl9pPr marL="4114364" algn="l" defTabSz="1028591"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emf"/><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7.xml"/><Relationship Id="rId5" Type="http://schemas.openxmlformats.org/officeDocument/2006/relationships/image" Target="../media/image19.png"/><Relationship Id="rId4" Type="http://schemas.openxmlformats.org/officeDocument/2006/relationships/image" Target="../media/image25.jpeg"/></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1008126" fontAlgn="auto">
              <a:spcBef>
                <a:spcPts val="0"/>
              </a:spcBef>
              <a:spcAft>
                <a:spcPts val="0"/>
              </a:spcAft>
            </a:pPr>
            <a:fld id="{62AAA1A3-262B-4979-8C18-306C3DA11E9E}" type="slidenum">
              <a:rPr lang="en-ZA">
                <a:solidFill>
                  <a:srgbClr val="531A17">
                    <a:satMod val="130000"/>
                  </a:srgbClr>
                </a:solidFill>
              </a:rPr>
              <a:pPr defTabSz="1008126" fontAlgn="auto">
                <a:spcBef>
                  <a:spcPts val="0"/>
                </a:spcBef>
                <a:spcAft>
                  <a:spcPts val="0"/>
                </a:spcAft>
              </a:pPr>
              <a:t>1</a:t>
            </a:fld>
            <a:endParaRPr lang="en-ZA" dirty="0">
              <a:solidFill>
                <a:srgbClr val="531A17">
                  <a:satMod val="130000"/>
                </a:srgbClr>
              </a:solidFill>
            </a:endParaRPr>
          </a:p>
        </p:txBody>
      </p:sp>
      <p:sp>
        <p:nvSpPr>
          <p:cNvPr id="8" name="Content Placeholder 2"/>
          <p:cNvSpPr>
            <a:spLocks noGrp="1"/>
          </p:cNvSpPr>
          <p:nvPr>
            <p:ph type="title"/>
          </p:nvPr>
        </p:nvSpPr>
        <p:spPr>
          <a:xfrm>
            <a:off x="305858" y="3872338"/>
            <a:ext cx="10081683" cy="1304286"/>
          </a:xfrm>
        </p:spPr>
        <p:txBody>
          <a:bodyPr>
            <a:normAutofit fontScale="90000"/>
          </a:bodyPr>
          <a:lstStyle/>
          <a:p>
            <a:pPr marL="90731" algn="ctr">
              <a:spcBef>
                <a:spcPts val="662"/>
              </a:spcBef>
              <a:buClr>
                <a:srgbClr val="531A17"/>
              </a:buClr>
              <a:buSzPct val="80000"/>
            </a:pPr>
            <a:r>
              <a:rPr lang="en-US" sz="4190" b="1" dirty="0">
                <a:solidFill>
                  <a:schemeClr val="tx1"/>
                </a:solidFill>
                <a:latin typeface="Arial" panose="020B0604020202020204" pitchFamily="34" charset="0"/>
                <a:cs typeface="Arial" panose="020B0604020202020204" pitchFamily="34" charset="0"/>
              </a:rPr>
              <a:t/>
            </a:r>
            <a:br>
              <a:rPr lang="en-US" sz="4190" b="1" dirty="0">
                <a:solidFill>
                  <a:schemeClr val="tx1"/>
                </a:solidFill>
                <a:latin typeface="Arial" panose="020B0604020202020204" pitchFamily="34" charset="0"/>
                <a:cs typeface="Arial" panose="020B0604020202020204" pitchFamily="34" charset="0"/>
              </a:rPr>
            </a:br>
            <a:r>
              <a:rPr lang="en-US" sz="4190" b="1" dirty="0">
                <a:solidFill>
                  <a:schemeClr val="tx1"/>
                </a:solidFill>
                <a:latin typeface="Arial" panose="020B0604020202020204" pitchFamily="34" charset="0"/>
                <a:cs typeface="Arial" panose="020B0604020202020204" pitchFamily="34" charset="0"/>
              </a:rPr>
              <a:t/>
            </a:r>
            <a:br>
              <a:rPr lang="en-US" sz="4190" b="1" dirty="0">
                <a:solidFill>
                  <a:schemeClr val="tx1"/>
                </a:solidFill>
                <a:latin typeface="Arial" panose="020B0604020202020204" pitchFamily="34" charset="0"/>
                <a:cs typeface="Arial" panose="020B0604020202020204" pitchFamily="34" charset="0"/>
              </a:rPr>
            </a:br>
            <a:r>
              <a:rPr lang="en-US" sz="4190" b="1" dirty="0">
                <a:solidFill>
                  <a:schemeClr val="tx1"/>
                </a:solidFill>
                <a:latin typeface="Arial" panose="020B0604020202020204" pitchFamily="34" charset="0"/>
                <a:cs typeface="Arial" panose="020B0604020202020204" pitchFamily="34" charset="0"/>
              </a:rPr>
              <a:t/>
            </a:r>
            <a:br>
              <a:rPr lang="en-US" sz="4190" b="1" dirty="0">
                <a:solidFill>
                  <a:schemeClr val="tx1"/>
                </a:solidFill>
                <a:latin typeface="Arial" panose="020B0604020202020204" pitchFamily="34" charset="0"/>
                <a:cs typeface="Arial" panose="020B0604020202020204" pitchFamily="34" charset="0"/>
              </a:rPr>
            </a:br>
            <a:r>
              <a:rPr lang="en-ZA" sz="1985" dirty="0" smtClean="0">
                <a:solidFill>
                  <a:prstClr val="white">
                    <a:lumMod val="50000"/>
                  </a:prstClr>
                </a:solidFill>
                <a:effectLst/>
                <a:latin typeface="Calibri"/>
                <a:ea typeface="+mn-ea"/>
                <a:cs typeface="Arial" panose="020B0604020202020204" pitchFamily="34" charset="0"/>
              </a:rPr>
              <a:t>An inter-departmental presentation </a:t>
            </a:r>
            <a:r>
              <a:rPr lang="en-ZA" sz="1985" dirty="0">
                <a:solidFill>
                  <a:prstClr val="white">
                    <a:lumMod val="50000"/>
                  </a:prstClr>
                </a:solidFill>
                <a:effectLst/>
                <a:latin typeface="Calibri"/>
                <a:ea typeface="+mn-ea"/>
                <a:cs typeface="Arial" panose="020B0604020202020204" pitchFamily="34" charset="0"/>
              </a:rPr>
              <a:t>to the </a:t>
            </a:r>
            <a:br>
              <a:rPr lang="en-ZA" sz="1985" dirty="0">
                <a:solidFill>
                  <a:prstClr val="white">
                    <a:lumMod val="50000"/>
                  </a:prstClr>
                </a:solidFill>
                <a:effectLst/>
                <a:latin typeface="Calibri"/>
                <a:ea typeface="+mn-ea"/>
                <a:cs typeface="Arial" panose="020B0604020202020204" pitchFamily="34" charset="0"/>
              </a:rPr>
            </a:br>
            <a:r>
              <a:rPr lang="en-ZA" sz="2646" dirty="0" smtClean="0">
                <a:solidFill>
                  <a:prstClr val="black"/>
                </a:solidFill>
                <a:effectLst>
                  <a:outerShdw blurRad="38100" dist="38100" dir="2700000" algn="tl">
                    <a:srgbClr val="000000">
                      <a:alpha val="43137"/>
                    </a:srgbClr>
                  </a:outerShdw>
                </a:effectLst>
                <a:latin typeface="Calibri"/>
                <a:ea typeface="+mn-ea"/>
                <a:cs typeface="Arial" panose="020B0604020202020204" pitchFamily="34" charset="0"/>
              </a:rPr>
              <a:t>PORTFOLIO COMMITTEE ON AGRICULTURE, FORESTRY AND FISHERIES</a:t>
            </a:r>
            <a:r>
              <a:rPr lang="en-ZA" sz="2646" dirty="0">
                <a:solidFill>
                  <a:prstClr val="black"/>
                </a:solidFill>
                <a:effectLst>
                  <a:outerShdw blurRad="38100" dist="38100" dir="2700000" algn="tl">
                    <a:srgbClr val="000000">
                      <a:alpha val="43137"/>
                    </a:srgbClr>
                  </a:outerShdw>
                </a:effectLst>
                <a:latin typeface="Calibri"/>
                <a:ea typeface="+mn-ea"/>
                <a:cs typeface="Arial" panose="020B0604020202020204" pitchFamily="34" charset="0"/>
              </a:rPr>
              <a:t/>
            </a:r>
            <a:br>
              <a:rPr lang="en-ZA" sz="2646" dirty="0">
                <a:solidFill>
                  <a:prstClr val="black"/>
                </a:solidFill>
                <a:effectLst>
                  <a:outerShdw blurRad="38100" dist="38100" dir="2700000" algn="tl">
                    <a:srgbClr val="000000">
                      <a:alpha val="43137"/>
                    </a:srgbClr>
                  </a:outerShdw>
                </a:effectLst>
                <a:latin typeface="Calibri"/>
                <a:ea typeface="+mn-ea"/>
                <a:cs typeface="Arial" panose="020B0604020202020204" pitchFamily="34" charset="0"/>
              </a:rPr>
            </a:br>
            <a:r>
              <a:rPr lang="en-ZA" sz="2646" u="sng" dirty="0" smtClean="0">
                <a:solidFill>
                  <a:srgbClr val="FF0000"/>
                </a:solidFill>
                <a:effectLst>
                  <a:outerShdw blurRad="38100" dist="38100" dir="2700000" algn="tl">
                    <a:srgbClr val="000000">
                      <a:alpha val="43137"/>
                    </a:srgbClr>
                  </a:outerShdw>
                </a:effectLst>
                <a:latin typeface="Calibri"/>
                <a:ea typeface="+mn-ea"/>
                <a:cs typeface="Arial" panose="020B0604020202020204" pitchFamily="34" charset="0"/>
              </a:rPr>
              <a:t>Updated  SO 4: 10 November, 2017</a:t>
            </a:r>
            <a:r>
              <a:rPr lang="en-ZA" sz="2867" dirty="0">
                <a:solidFill>
                  <a:prstClr val="black"/>
                </a:solidFill>
                <a:effectLst/>
                <a:latin typeface="Calibri"/>
                <a:ea typeface="+mn-ea"/>
                <a:cs typeface="+mn-cs"/>
              </a:rPr>
              <a:t/>
            </a:r>
            <a:br>
              <a:rPr lang="en-ZA" sz="2867" dirty="0">
                <a:solidFill>
                  <a:prstClr val="black"/>
                </a:solidFill>
                <a:effectLst/>
                <a:latin typeface="Calibri"/>
                <a:ea typeface="+mn-ea"/>
                <a:cs typeface="+mn-cs"/>
              </a:rPr>
            </a:br>
            <a:r>
              <a:rPr lang="en-ZA" sz="1985" dirty="0">
                <a:solidFill>
                  <a:prstClr val="white">
                    <a:lumMod val="50000"/>
                  </a:prstClr>
                </a:solidFill>
                <a:effectLst/>
                <a:latin typeface="Calibri"/>
                <a:ea typeface="+mn-ea"/>
                <a:cs typeface="Arial" panose="020B0604020202020204" pitchFamily="34" charset="0"/>
              </a:rPr>
              <a:t/>
            </a:r>
            <a:br>
              <a:rPr lang="en-ZA" sz="1985" dirty="0">
                <a:solidFill>
                  <a:prstClr val="white">
                    <a:lumMod val="50000"/>
                  </a:prstClr>
                </a:solidFill>
                <a:effectLst/>
                <a:latin typeface="Calibri"/>
                <a:ea typeface="+mn-ea"/>
                <a:cs typeface="Arial" panose="020B0604020202020204" pitchFamily="34" charset="0"/>
              </a:rPr>
            </a:br>
            <a:endParaRPr lang="en-US" sz="4190" b="1"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stretch>
            <a:fillRect/>
          </a:stretch>
        </p:blipFill>
        <p:spPr>
          <a:xfrm>
            <a:off x="741956" y="446161"/>
            <a:ext cx="5048000" cy="1467019"/>
          </a:xfrm>
          <a:prstGeom prst="rect">
            <a:avLst/>
          </a:prstGeom>
        </p:spPr>
      </p:pic>
      <p:sp>
        <p:nvSpPr>
          <p:cNvPr id="5" name="Content Placeholder 2"/>
          <p:cNvSpPr txBox="1">
            <a:spLocks/>
          </p:cNvSpPr>
          <p:nvPr/>
        </p:nvSpPr>
        <p:spPr>
          <a:xfrm>
            <a:off x="4536785" y="5868863"/>
            <a:ext cx="5850756" cy="1349667"/>
          </a:xfrm>
          <a:prstGeom prst="rect">
            <a:avLst/>
          </a:prstGeom>
        </p:spPr>
        <p:txBody>
          <a:bodyPr anchor="ctr">
            <a:normAutofit fontScale="97500"/>
          </a:bodyPr>
          <a:lst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a:lstStyle>
          <a:p>
            <a:pPr marL="90731" algn="r" defTabSz="1008126" fontAlgn="auto">
              <a:spcBef>
                <a:spcPts val="0"/>
              </a:spcBef>
              <a:spcAft>
                <a:spcPts val="0"/>
              </a:spcAft>
              <a:buClr>
                <a:srgbClr val="531A17"/>
              </a:buClr>
              <a:buSzPct val="80000"/>
            </a:pPr>
            <a:r>
              <a:rPr lang="en-ZA" sz="2000" dirty="0" err="1" smtClean="0">
                <a:solidFill>
                  <a:prstClr val="white">
                    <a:lumMod val="50000"/>
                  </a:prstClr>
                </a:solidFill>
                <a:effectLst/>
                <a:latin typeface="Calibri"/>
                <a:cs typeface="Arial" panose="020B0604020202020204" pitchFamily="34" charset="0"/>
              </a:rPr>
              <a:t>Dr.</a:t>
            </a:r>
            <a:r>
              <a:rPr lang="en-ZA" sz="2000" dirty="0" smtClean="0">
                <a:solidFill>
                  <a:prstClr val="white">
                    <a:lumMod val="50000"/>
                  </a:prstClr>
                </a:solidFill>
                <a:effectLst/>
                <a:latin typeface="Calibri"/>
                <a:cs typeface="Arial" panose="020B0604020202020204" pitchFamily="34" charset="0"/>
              </a:rPr>
              <a:t>  Tsakani Ngomane</a:t>
            </a:r>
          </a:p>
          <a:p>
            <a:pPr marL="90731" algn="r" defTabSz="1008126" fontAlgn="auto">
              <a:spcBef>
                <a:spcPts val="0"/>
              </a:spcBef>
              <a:spcAft>
                <a:spcPts val="0"/>
              </a:spcAft>
              <a:buClr>
                <a:srgbClr val="531A17"/>
              </a:buClr>
              <a:buSzPct val="80000"/>
            </a:pPr>
            <a:r>
              <a:rPr lang="en-ZA" sz="2000" dirty="0" smtClean="0">
                <a:solidFill>
                  <a:prstClr val="white">
                    <a:lumMod val="50000"/>
                  </a:prstClr>
                </a:solidFill>
                <a:effectLst/>
                <a:latin typeface="Calibri"/>
                <a:cs typeface="Arial" panose="020B0604020202020204" pitchFamily="34" charset="0"/>
              </a:rPr>
              <a:t> Outcome Facilitator </a:t>
            </a:r>
            <a:r>
              <a:rPr lang="en-ZA" sz="2000" dirty="0">
                <a:solidFill>
                  <a:prstClr val="white">
                    <a:lumMod val="50000"/>
                  </a:prstClr>
                </a:solidFill>
                <a:effectLst/>
                <a:latin typeface="Calibri"/>
                <a:cs typeface="Arial" panose="020B0604020202020204" pitchFamily="34" charset="0"/>
              </a:rPr>
              <a:t>Rural </a:t>
            </a:r>
            <a:r>
              <a:rPr lang="en-ZA" sz="2000" dirty="0" smtClean="0">
                <a:solidFill>
                  <a:prstClr val="white">
                    <a:lumMod val="50000"/>
                  </a:prstClr>
                </a:solidFill>
                <a:effectLst/>
                <a:latin typeface="Calibri"/>
                <a:cs typeface="Arial" panose="020B0604020202020204" pitchFamily="34" charset="0"/>
              </a:rPr>
              <a:t>Economy, DPME</a:t>
            </a:r>
          </a:p>
          <a:p>
            <a:pPr marL="90731" algn="r" defTabSz="1008126" fontAlgn="auto">
              <a:spcBef>
                <a:spcPts val="0"/>
              </a:spcBef>
              <a:spcAft>
                <a:spcPts val="0"/>
              </a:spcAft>
              <a:buClr>
                <a:srgbClr val="531A17"/>
              </a:buClr>
              <a:buSzPct val="80000"/>
            </a:pPr>
            <a:r>
              <a:rPr lang="en-ZA" sz="2000" dirty="0" smtClean="0">
                <a:solidFill>
                  <a:prstClr val="white">
                    <a:lumMod val="50000"/>
                  </a:prstClr>
                </a:solidFill>
                <a:effectLst/>
                <a:latin typeface="Calibri"/>
                <a:cs typeface="Arial" panose="020B0604020202020204" pitchFamily="34" charset="0"/>
              </a:rPr>
              <a:t>14 November 2017</a:t>
            </a:r>
            <a:endParaRPr lang="en-US" sz="4400" b="1" dirty="0">
              <a:solidFill>
                <a:prstClr val="black"/>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05859" y="2198473"/>
            <a:ext cx="10081683" cy="2137903"/>
          </a:xfrm>
          <a:prstGeom prst="rect">
            <a:avLst/>
          </a:prstGeom>
        </p:spPr>
        <p:txBody>
          <a:bodyPr anchor="ctr">
            <a:normAutofit fontScale="90000" lnSpcReduction="10000"/>
          </a:bodyPr>
          <a:lst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a:lstStyle>
          <a:p>
            <a:pPr marL="90731" algn="ctr" defTabSz="1008126" fontAlgn="auto">
              <a:spcBef>
                <a:spcPts val="662"/>
              </a:spcBef>
              <a:spcAft>
                <a:spcPts val="0"/>
              </a:spcAft>
              <a:buClr>
                <a:srgbClr val="531A17"/>
              </a:buClr>
              <a:buSzPct val="80000"/>
            </a:pPr>
            <a:r>
              <a:rPr lang="en-ZA" dirty="0" smtClean="0">
                <a:latin typeface="Arial Black" panose="020B0A04020102020204" pitchFamily="34" charset="0"/>
              </a:rPr>
              <a:t>NATIONAL </a:t>
            </a:r>
            <a:r>
              <a:rPr lang="en-US" cap="all" dirty="0">
                <a:latin typeface="Arial Black" panose="020B0A04020102020204" pitchFamily="34" charset="0"/>
              </a:rPr>
              <a:t>Food AND NUTRITION security </a:t>
            </a:r>
            <a:r>
              <a:rPr lang="en-ZA" dirty="0">
                <a:latin typeface="Arial Black" panose="020B0A04020102020204" pitchFamily="34" charset="0"/>
              </a:rPr>
              <a:t>PLAN </a:t>
            </a:r>
            <a:r>
              <a:rPr lang="en-ZA" dirty="0" smtClean="0">
                <a:latin typeface="Arial Black" panose="020B0A04020102020204" pitchFamily="34" charset="0"/>
              </a:rPr>
              <a:t>FOR </a:t>
            </a:r>
            <a:r>
              <a:rPr lang="en-ZA" dirty="0">
                <a:latin typeface="Arial Black" panose="020B0A04020102020204" pitchFamily="34" charset="0"/>
              </a:rPr>
              <a:t>SOUTH AFRICA </a:t>
            </a:r>
            <a:br>
              <a:rPr lang="en-ZA" dirty="0">
                <a:latin typeface="Arial Black" panose="020B0A04020102020204" pitchFamily="34" charset="0"/>
              </a:rPr>
            </a:br>
            <a:r>
              <a:rPr lang="en-ZA" dirty="0">
                <a:latin typeface="Arial Black" panose="020B0A04020102020204" pitchFamily="34" charset="0"/>
              </a:rPr>
              <a:t>2017-2022</a:t>
            </a:r>
            <a:br>
              <a:rPr lang="en-ZA" dirty="0">
                <a:latin typeface="Arial Black" panose="020B0A04020102020204" pitchFamily="34" charset="0"/>
              </a:rPr>
            </a:br>
            <a:endParaRPr lang="en-ZA" sz="3969" b="1" dirty="0">
              <a:solidFill>
                <a:srgbClr val="531A17">
                  <a:satMod val="130000"/>
                </a:srgbClr>
              </a:solidFill>
              <a:cs typeface="Arial" panose="020B0604020202020204" pitchFamily="34" charset="0"/>
            </a:endParaRPr>
          </a:p>
        </p:txBody>
      </p:sp>
    </p:spTree>
    <p:extLst>
      <p:ext uri="{BB962C8B-B14F-4D97-AF65-F5344CB8AC3E}">
        <p14:creationId xmlns:p14="http://schemas.microsoft.com/office/powerpoint/2010/main" xmlns="" val="149722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15"/>
          <p:cNvGrpSpPr>
            <a:grpSpLocks/>
          </p:cNvGrpSpPr>
          <p:nvPr/>
        </p:nvGrpSpPr>
        <p:grpSpPr bwMode="auto">
          <a:xfrm>
            <a:off x="643176" y="1302542"/>
            <a:ext cx="9793086" cy="5853114"/>
            <a:chOff x="561399" y="1340768"/>
            <a:chExt cx="7885003" cy="5437612"/>
          </a:xfrm>
        </p:grpSpPr>
        <p:cxnSp>
          <p:nvCxnSpPr>
            <p:cNvPr id="9" name="Straight Connector 8"/>
            <p:cNvCxnSpPr/>
            <p:nvPr/>
          </p:nvCxnSpPr>
          <p:spPr>
            <a:xfrm>
              <a:off x="4427400" y="1845152"/>
              <a:ext cx="0" cy="15293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51872" y="3374526"/>
              <a:ext cx="25194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495273" y="3374526"/>
              <a:ext cx="22099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1872" y="3374526"/>
              <a:ext cx="0" cy="9910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193" y="3526431"/>
              <a:ext cx="0" cy="8391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193" y="3374526"/>
              <a:ext cx="0" cy="15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4677834" y="3946013"/>
              <a:ext cx="3768568" cy="273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CASP / Ilima Letsema</a:t>
              </a:r>
              <a:r>
                <a:rPr lang="en-ZA" dirty="0">
                  <a:solidFill>
                    <a:schemeClr val="tx1"/>
                  </a:solidFill>
                  <a:latin typeface="Arial" panose="020B0604020202020204" pitchFamily="34" charset="0"/>
                  <a:cs typeface="Arial" panose="020B0604020202020204" pitchFamily="34" charset="0"/>
                </a:rPr>
                <a:t>/ Fetsa Tlala</a:t>
              </a:r>
            </a:p>
            <a:p>
              <a:pPr marL="325955" indent="-325955" eaLnBrk="0" hangingPunct="0">
                <a:buFont typeface="Arial" panose="020B0604020202020204" pitchFamily="34" charset="0"/>
                <a:buChar char="•"/>
                <a:defRPr/>
              </a:pPr>
              <a:r>
                <a:rPr lang="en-ZA" cap="all" dirty="0" smtClean="0">
                  <a:solidFill>
                    <a:schemeClr val="tx1"/>
                  </a:solidFill>
                  <a:latin typeface="Arial" panose="020B0604020202020204" pitchFamily="34" charset="0"/>
                  <a:cs typeface="Arial" panose="020B0604020202020204" pitchFamily="34" charset="0"/>
                </a:rPr>
                <a:t>Mafisa</a:t>
              </a: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Agri-parks, </a:t>
              </a:r>
              <a:r>
                <a:rPr lang="en-ZA" dirty="0">
                  <a:solidFill>
                    <a:schemeClr val="tx1"/>
                  </a:solidFill>
                  <a:latin typeface="Arial" panose="020B0604020202020204" pitchFamily="34" charset="0"/>
                  <a:cs typeface="Arial" panose="020B0604020202020204" pitchFamily="34" charset="0"/>
                </a:rPr>
                <a:t>Market Access </a:t>
              </a:r>
              <a:r>
                <a:rPr lang="en-ZA" dirty="0" smtClean="0">
                  <a:solidFill>
                    <a:schemeClr val="tx1"/>
                  </a:solidFill>
                  <a:latin typeface="Arial" panose="020B0604020202020204" pitchFamily="34" charset="0"/>
                  <a:cs typeface="Arial" panose="020B0604020202020204" pitchFamily="34" charset="0"/>
                </a:rPr>
                <a:t>programs</a:t>
              </a: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One household one hectare.</a:t>
              </a: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Land </a:t>
              </a:r>
              <a:r>
                <a:rPr lang="en-ZA" dirty="0">
                  <a:solidFill>
                    <a:schemeClr val="tx1"/>
                  </a:solidFill>
                  <a:latin typeface="Arial" panose="020B0604020202020204" pitchFamily="34" charset="0"/>
                  <a:cs typeface="Arial" panose="020B0604020202020204" pitchFamily="34" charset="0"/>
                </a:rPr>
                <a:t>Reform / </a:t>
              </a:r>
              <a:r>
                <a:rPr lang="en-ZA" dirty="0" smtClean="0">
                  <a:solidFill>
                    <a:schemeClr val="tx1"/>
                  </a:solidFill>
                  <a:latin typeface="Arial" panose="020B0604020202020204" pitchFamily="34" charset="0"/>
                  <a:cs typeface="Arial" panose="020B0604020202020204" pitchFamily="34" charset="0"/>
                </a:rPr>
                <a:t>CRDP / RECAP</a:t>
              </a:r>
              <a:endParaRPr lang="en-ZA" dirty="0">
                <a:solidFill>
                  <a:schemeClr val="tx1"/>
                </a:solidFill>
                <a:latin typeface="Arial" panose="020B0604020202020204" pitchFamily="34" charset="0"/>
                <a:cs typeface="Arial" panose="020B0604020202020204" pitchFamily="34" charset="0"/>
              </a:endParaRPr>
            </a:p>
            <a:p>
              <a:pPr marL="325955" indent="-325955" eaLnBrk="0" hangingPunct="0">
                <a:buFont typeface="Arial" panose="020B0604020202020204" pitchFamily="34" charset="0"/>
                <a:buChar char="•"/>
                <a:defRPr/>
              </a:pPr>
              <a:r>
                <a:rPr lang="en-ZA" dirty="0">
                  <a:solidFill>
                    <a:schemeClr val="tx1"/>
                  </a:solidFill>
                  <a:latin typeface="Arial" panose="020B0604020202020204" pitchFamily="34" charset="0"/>
                  <a:cs typeface="Arial" panose="020B0604020202020204" pitchFamily="34" charset="0"/>
                </a:rPr>
                <a:t>Agro-processing, </a:t>
              </a:r>
              <a:endParaRPr lang="en-ZA" dirty="0" smtClean="0">
                <a:solidFill>
                  <a:schemeClr val="tx1"/>
                </a:solidFill>
                <a:latin typeface="Arial" panose="020B0604020202020204" pitchFamily="34" charset="0"/>
                <a:cs typeface="Arial" panose="020B0604020202020204" pitchFamily="34" charset="0"/>
              </a:endParaRP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LED programs</a:t>
              </a:r>
            </a:p>
          </p:txBody>
        </p:sp>
        <p:sp>
          <p:nvSpPr>
            <p:cNvPr id="13" name="Rounded Rectangle 12"/>
            <p:cNvSpPr/>
            <p:nvPr/>
          </p:nvSpPr>
          <p:spPr>
            <a:xfrm>
              <a:off x="561399" y="3870061"/>
              <a:ext cx="3933874" cy="29083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25955" indent="-325955" eaLnBrk="0" hangingPunct="0">
                <a:buFont typeface="Arial" panose="020B0604020202020204" pitchFamily="34" charset="0"/>
                <a:buChar char="•"/>
                <a:defRPr/>
              </a:pPr>
              <a:r>
                <a:rPr lang="en-ZA" dirty="0">
                  <a:solidFill>
                    <a:schemeClr val="tx1"/>
                  </a:solidFill>
                  <a:latin typeface="Arial" panose="020B0604020202020204" pitchFamily="34" charset="0"/>
                  <a:cs typeface="Arial" panose="020B0604020202020204" pitchFamily="34" charset="0"/>
                </a:rPr>
                <a:t>National School Nutrition Programme</a:t>
              </a: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Social Grants , Social Relief of Distress, CNDCS</a:t>
              </a:r>
              <a:endParaRPr lang="en-ZA" dirty="0">
                <a:solidFill>
                  <a:schemeClr val="tx1"/>
                </a:solidFill>
                <a:latin typeface="Arial" panose="020B0604020202020204" pitchFamily="34" charset="0"/>
                <a:cs typeface="Arial" panose="020B0604020202020204" pitchFamily="34" charset="0"/>
              </a:endParaRPr>
            </a:p>
            <a:p>
              <a:pPr marL="325955" indent="-325955" eaLnBrk="0" hangingPunct="0">
                <a:buFont typeface="Arial" panose="020B0604020202020204" pitchFamily="34" charset="0"/>
                <a:buChar char="•"/>
                <a:defRPr/>
              </a:pPr>
              <a:r>
                <a:rPr lang="en-ZA" dirty="0">
                  <a:solidFill>
                    <a:schemeClr val="tx1"/>
                  </a:solidFill>
                  <a:latin typeface="Arial" panose="020B0604020202020204" pitchFamily="34" charset="0"/>
                  <a:cs typeface="Arial" panose="020B0604020202020204" pitchFamily="34" charset="0"/>
                </a:rPr>
                <a:t>Nutrition </a:t>
              </a:r>
              <a:r>
                <a:rPr lang="en-ZA" dirty="0" smtClean="0">
                  <a:solidFill>
                    <a:schemeClr val="tx1"/>
                  </a:solidFill>
                  <a:latin typeface="Arial" panose="020B0604020202020204" pitchFamily="34" charset="0"/>
                  <a:cs typeface="Arial" panose="020B0604020202020204" pitchFamily="34" charset="0"/>
                </a:rPr>
                <a:t>Roadmap</a:t>
              </a: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EPWP</a:t>
              </a:r>
              <a:r>
                <a:rPr lang="en-ZA" dirty="0">
                  <a:solidFill>
                    <a:schemeClr val="tx1"/>
                  </a:solidFill>
                  <a:latin typeface="Arial" panose="020B0604020202020204" pitchFamily="34" charset="0"/>
                  <a:cs typeface="Arial" panose="020B0604020202020204" pitchFamily="34" charset="0"/>
                </a:rPr>
                <a:t>, </a:t>
              </a:r>
              <a:r>
                <a:rPr lang="en-ZA" dirty="0" smtClean="0">
                  <a:solidFill>
                    <a:schemeClr val="tx1"/>
                  </a:solidFill>
                  <a:latin typeface="Arial" panose="020B0604020202020204" pitchFamily="34" charset="0"/>
                  <a:cs typeface="Arial" panose="020B0604020202020204" pitchFamily="34" charset="0"/>
                </a:rPr>
                <a:t>etc</a:t>
              </a: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Free basic services</a:t>
              </a:r>
            </a:p>
            <a:p>
              <a:pPr marL="325955" indent="-325955" eaLnBrk="0" hangingPunct="0">
                <a:buFont typeface="Arial" panose="020B0604020202020204" pitchFamily="34" charset="0"/>
                <a:buChar char="•"/>
                <a:defRPr/>
              </a:pPr>
              <a:r>
                <a:rPr lang="en-ZA" dirty="0" smtClean="0">
                  <a:solidFill>
                    <a:schemeClr val="tx1"/>
                  </a:solidFill>
                  <a:latin typeface="Arial" panose="020B0604020202020204" pitchFamily="34" charset="0"/>
                  <a:cs typeface="Arial" panose="020B0604020202020204" pitchFamily="34" charset="0"/>
                </a:rPr>
                <a:t>South African Vulnerability Assessment </a:t>
              </a:r>
            </a:p>
          </p:txBody>
        </p:sp>
        <p:sp>
          <p:nvSpPr>
            <p:cNvPr id="10" name="Snip Same Side Corner Rectangle 9"/>
            <p:cNvSpPr/>
            <p:nvPr/>
          </p:nvSpPr>
          <p:spPr>
            <a:xfrm>
              <a:off x="1187180" y="1340768"/>
              <a:ext cx="6337910" cy="62236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ZA" b="1" dirty="0" smtClean="0"/>
                <a:t>Programmes contributing to National </a:t>
              </a:r>
              <a:r>
                <a:rPr lang="en-ZA" b="1" dirty="0"/>
                <a:t>Policy on Food and Nutrition Security</a:t>
              </a:r>
            </a:p>
          </p:txBody>
        </p:sp>
        <p:sp>
          <p:nvSpPr>
            <p:cNvPr id="11" name="Snip Diagonal Corner Rectangle 10"/>
            <p:cNvSpPr/>
            <p:nvPr/>
          </p:nvSpPr>
          <p:spPr>
            <a:xfrm>
              <a:off x="683568" y="2349535"/>
              <a:ext cx="2952442" cy="79049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ZA" b="1" dirty="0">
                  <a:solidFill>
                    <a:srgbClr val="00B050"/>
                  </a:solidFill>
                </a:rPr>
                <a:t>SOCIAL PROGRAMMES</a:t>
              </a:r>
              <a:endParaRPr lang="en-ZA" b="1" dirty="0"/>
            </a:p>
          </p:txBody>
        </p:sp>
        <p:sp>
          <p:nvSpPr>
            <p:cNvPr id="12" name="Snip Diagonal Corner Rectangle 11"/>
            <p:cNvSpPr/>
            <p:nvPr/>
          </p:nvSpPr>
          <p:spPr>
            <a:xfrm>
              <a:off x="5435981" y="2349535"/>
              <a:ext cx="2952443" cy="790496"/>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ZA" b="1" dirty="0">
                  <a:solidFill>
                    <a:srgbClr val="00B050"/>
                  </a:solidFill>
                </a:rPr>
                <a:t>ECONOMIC PROGRAMMES</a:t>
              </a:r>
            </a:p>
          </p:txBody>
        </p:sp>
      </p:grpSp>
      <p:sp>
        <p:nvSpPr>
          <p:cNvPr id="18" name="Slide Number Placeholder 1"/>
          <p:cNvSpPr txBox="1">
            <a:spLocks/>
          </p:cNvSpPr>
          <p:nvPr/>
        </p:nvSpPr>
        <p:spPr>
          <a:xfrm>
            <a:off x="9558338" y="7029450"/>
            <a:ext cx="360362" cy="252413"/>
          </a:xfrm>
          <a:prstGeom prst="rect">
            <a:avLst/>
          </a:prstGeom>
        </p:spPr>
        <p:txBody>
          <a:bodyPr/>
          <a:lstStyle>
            <a:defPPr>
              <a:defRPr lang="en-GB"/>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a:lstStyle>
          <a:p>
            <a:pPr>
              <a:defRPr/>
            </a:pPr>
            <a:fld id="{8A3A5F2A-454E-4E45-B6B4-FB2AD9E87C69}" type="slidenum">
              <a:rPr lang="en-ZA" altLang="en-US" sz="1200" smtClean="0">
                <a:solidFill>
                  <a:srgbClr val="008000"/>
                </a:solidFill>
              </a:rPr>
              <a:pPr>
                <a:defRPr/>
              </a:pPr>
              <a:t>10</a:t>
            </a:fld>
            <a:endParaRPr lang="en-ZA" altLang="en-US" sz="1200" dirty="0">
              <a:solidFill>
                <a:srgbClr val="008000"/>
              </a:solidFill>
            </a:endParaRPr>
          </a:p>
        </p:txBody>
      </p:sp>
      <p:sp>
        <p:nvSpPr>
          <p:cNvPr id="3" name="Slide Number Placeholder 2"/>
          <p:cNvSpPr>
            <a:spLocks noGrp="1"/>
          </p:cNvSpPr>
          <p:nvPr>
            <p:ph type="sldNum" sz="quarter" idx="10"/>
          </p:nvPr>
        </p:nvSpPr>
        <p:spPr/>
        <p:txBody>
          <a:bodyPr/>
          <a:lstStyle/>
          <a:p>
            <a:pPr>
              <a:defRPr/>
            </a:pPr>
            <a:fld id="{8A3A5F2A-454E-4E45-B6B4-FB2AD9E87C69}" type="slidenum">
              <a:rPr lang="en-ZA" altLang="en-US" smtClean="0"/>
              <a:pPr>
                <a:defRPr/>
              </a:pPr>
              <a:t>10</a:t>
            </a:fld>
            <a:endParaRPr lang="en-ZA" altLang="en-US" dirty="0"/>
          </a:p>
        </p:txBody>
      </p:sp>
      <p:sp>
        <p:nvSpPr>
          <p:cNvPr id="5" name="Rectangle 4"/>
          <p:cNvSpPr/>
          <p:nvPr/>
        </p:nvSpPr>
        <p:spPr>
          <a:xfrm>
            <a:off x="914400" y="291890"/>
            <a:ext cx="8643938" cy="523220"/>
          </a:xfrm>
          <a:prstGeom prst="rect">
            <a:avLst/>
          </a:prstGeom>
        </p:spPr>
        <p:txBody>
          <a:bodyPr wrap="square">
            <a:spAutoFit/>
          </a:bodyPr>
          <a:lstStyle/>
          <a:p>
            <a:r>
              <a:rPr lang="en-ZA" sz="2800" dirty="0">
                <a:solidFill>
                  <a:srgbClr val="009A46"/>
                </a:solidFill>
                <a:latin typeface="Arial Black" panose="020B0A04020102020204" pitchFamily="34" charset="0"/>
              </a:rPr>
              <a:t>GOVERNMENT INTERVENTIONS</a:t>
            </a:r>
            <a:endParaRPr lang="en-US" sz="2800" dirty="0">
              <a:solidFill>
                <a:srgbClr val="009A46"/>
              </a:solidFill>
              <a:latin typeface="Arial Black" panose="020B0A04020102020204" pitchFamily="34" charset="0"/>
            </a:endParaRPr>
          </a:p>
        </p:txBody>
      </p:sp>
      <p:pic>
        <p:nvPicPr>
          <p:cNvPr id="4" name="Picture 3"/>
          <p:cNvPicPr>
            <a:picLocks noChangeAspect="1"/>
          </p:cNvPicPr>
          <p:nvPr/>
        </p:nvPicPr>
        <p:blipFill>
          <a:blip r:embed="rId2" cstate="print"/>
          <a:stretch>
            <a:fillRect/>
          </a:stretch>
        </p:blipFill>
        <p:spPr>
          <a:xfrm>
            <a:off x="0" y="845682"/>
            <a:ext cx="10101948" cy="36579"/>
          </a:xfrm>
          <a:prstGeom prst="rect">
            <a:avLst/>
          </a:prstGeom>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3060551"/>
            <a:ext cx="9178925" cy="1440160"/>
          </a:xfrm>
        </p:spPr>
        <p:txBody>
          <a:bodyPr/>
          <a:lstStyle/>
          <a:p>
            <a:pPr algn="ctr"/>
            <a:r>
              <a:rPr lang="en-ZA" altLang="en-US" sz="3200" b="1" dirty="0" smtClean="0">
                <a:solidFill>
                  <a:srgbClr val="009A46"/>
                </a:solidFill>
                <a:latin typeface="Arial Black" panose="020B0A04020102020204" pitchFamily="34" charset="0"/>
                <a:ea typeface="MS PGothic" pitchFamily="34" charset="-128"/>
              </a:rPr>
              <a:t>DEVELOPMENT OF A NATIONAL PLAN FOR FOOD AND NUTRITION SECURITY</a:t>
            </a:r>
          </a:p>
          <a:p>
            <a:pPr algn="ctr"/>
            <a:r>
              <a:rPr lang="en-ZA" sz="3200" b="1" dirty="0" smtClean="0">
                <a:solidFill>
                  <a:srgbClr val="009A46"/>
                </a:solidFill>
                <a:latin typeface="Arial Black" panose="020B0A04020102020204" pitchFamily="34" charset="0"/>
                <a:ea typeface="MS PGothic" pitchFamily="34" charset="-128"/>
              </a:rPr>
              <a:t>2017-2022</a:t>
            </a:r>
            <a:endParaRPr lang="en-US" sz="3200" b="1" dirty="0">
              <a:solidFill>
                <a:srgbClr val="009A46"/>
              </a:solidFill>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11</a:t>
            </a:fld>
            <a:endParaRPr lang="en-ZA" altLang="en-US" dirty="0"/>
          </a:p>
        </p:txBody>
      </p:sp>
    </p:spTree>
    <p:extLst>
      <p:ext uri="{BB962C8B-B14F-4D97-AF65-F5344CB8AC3E}">
        <p14:creationId xmlns:p14="http://schemas.microsoft.com/office/powerpoint/2010/main" xmlns="" val="43642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58" y="128026"/>
            <a:ext cx="10230845" cy="356196"/>
          </a:xfrm>
        </p:spPr>
        <p:txBody>
          <a:bodyPr>
            <a:normAutofit fontScale="90000"/>
          </a:bodyPr>
          <a:lstStyle/>
          <a:p>
            <a:pPr>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NATIONAL PLAN FOR FOOD AND NUTRITION SECURITY</a:t>
            </a:r>
            <a:endParaRPr lang="en-ZA" sz="2205" dirty="0">
              <a:solidFill>
                <a:schemeClr val="tx1"/>
              </a:solidFill>
              <a:latin typeface="Arial Black" panose="020B0A04020102020204" pitchFamily="34" charset="0"/>
              <a:cs typeface="Arial" panose="020B0604020202020204" pitchFamily="34" charset="0"/>
            </a:endParaRPr>
          </a:p>
        </p:txBody>
      </p:sp>
      <p:sp>
        <p:nvSpPr>
          <p:cNvPr id="3" name="Text Placeholder 2"/>
          <p:cNvSpPr>
            <a:spLocks noGrp="1"/>
          </p:cNvSpPr>
          <p:nvPr>
            <p:ph type="body" idx="1"/>
          </p:nvPr>
        </p:nvSpPr>
        <p:spPr>
          <a:xfrm>
            <a:off x="0" y="488066"/>
            <a:ext cx="10536703" cy="6969329"/>
          </a:xfrm>
        </p:spPr>
        <p:txBody>
          <a:bodyPr>
            <a:noAutofit/>
          </a:bodyPr>
          <a:lstStyle/>
          <a:p>
            <a:pPr marL="342900" lvl="0" indent="-342900" algn="just" defTabSz="1052513" eaLnBrk="1" hangingPunct="1">
              <a:spcBef>
                <a:spcPts val="0"/>
              </a:spcBef>
              <a:spcAft>
                <a:spcPts val="0"/>
              </a:spcAft>
              <a:buFont typeface="Wingdings" pitchFamily="2" charset="2"/>
              <a:buChar char="Ø"/>
              <a:defRPr/>
            </a:pPr>
            <a:r>
              <a:rPr lang="en-ZA" altLang="en-US" sz="2200" b="1" kern="1200" dirty="0" smtClean="0">
                <a:solidFill>
                  <a:prstClr val="black"/>
                </a:solidFill>
                <a:latin typeface="Arial" pitchFamily="34" charset="0"/>
                <a:ea typeface="MS PGothic" pitchFamily="34" charset="-128"/>
                <a:cs typeface="Arial" pitchFamily="34" charset="0"/>
              </a:rPr>
              <a:t>A National </a:t>
            </a:r>
            <a:r>
              <a:rPr lang="en-ZA" altLang="en-US" sz="2200" b="1" kern="1200" dirty="0">
                <a:solidFill>
                  <a:prstClr val="black"/>
                </a:solidFill>
                <a:latin typeface="Arial" pitchFamily="34" charset="0"/>
                <a:ea typeface="MS PGothic" pitchFamily="34" charset="-128"/>
                <a:cs typeface="Arial" pitchFamily="34" charset="0"/>
              </a:rPr>
              <a:t>Plan for Food and Nutrition </a:t>
            </a:r>
            <a:r>
              <a:rPr lang="en-ZA" altLang="en-US" sz="2200" b="1" kern="1200" dirty="0" smtClean="0">
                <a:solidFill>
                  <a:prstClr val="black"/>
                </a:solidFill>
                <a:latin typeface="Arial" pitchFamily="34" charset="0"/>
                <a:ea typeface="MS PGothic" pitchFamily="34" charset="-128"/>
                <a:cs typeface="Arial" pitchFamily="34" charset="0"/>
              </a:rPr>
              <a:t>Security 2017-2022 is </a:t>
            </a:r>
            <a:r>
              <a:rPr lang="en-ZA" altLang="en-US" sz="2200" b="1" kern="1200" dirty="0">
                <a:solidFill>
                  <a:prstClr val="black"/>
                </a:solidFill>
                <a:latin typeface="Arial" pitchFamily="34" charset="0"/>
                <a:ea typeface="MS PGothic" pitchFamily="34" charset="-128"/>
                <a:cs typeface="Arial" pitchFamily="34" charset="0"/>
              </a:rPr>
              <a:t>being </a:t>
            </a:r>
            <a:r>
              <a:rPr lang="en-ZA" altLang="en-US" sz="2200" b="1" kern="1200" dirty="0" smtClean="0">
                <a:solidFill>
                  <a:prstClr val="black"/>
                </a:solidFill>
                <a:latin typeface="Arial" pitchFamily="34" charset="0"/>
                <a:ea typeface="MS PGothic" pitchFamily="34" charset="-128"/>
                <a:cs typeface="Arial" pitchFamily="34" charset="0"/>
              </a:rPr>
              <a:t>finalized</a:t>
            </a:r>
          </a:p>
          <a:p>
            <a:pPr marL="0" lvl="0" indent="0" algn="just" defTabSz="1052513" eaLnBrk="1" hangingPunct="1">
              <a:spcBef>
                <a:spcPts val="0"/>
              </a:spcBef>
              <a:spcAft>
                <a:spcPts val="0"/>
              </a:spcAft>
              <a:buNone/>
              <a:defRPr/>
            </a:pPr>
            <a:endParaRPr lang="en-US" sz="1100" b="1" dirty="0" smtClean="0">
              <a:solidFill>
                <a:prstClr val="black"/>
              </a:solidFill>
              <a:latin typeface="Arial" panose="020B0604020202020204" pitchFamily="34" charset="0"/>
              <a:cs typeface="Arial" panose="020B0604020202020204" pitchFamily="34" charset="0"/>
            </a:endParaRPr>
          </a:p>
          <a:p>
            <a:pPr marL="0" lvl="0" indent="0" algn="just">
              <a:spcBef>
                <a:spcPts val="0"/>
              </a:spcBef>
              <a:spcAft>
                <a:spcPts val="0"/>
              </a:spcAft>
              <a:buNone/>
            </a:pPr>
            <a:r>
              <a:rPr lang="en-US" sz="2400" b="1" dirty="0" smtClean="0">
                <a:solidFill>
                  <a:prstClr val="black"/>
                </a:solidFill>
                <a:latin typeface="Arial" panose="020B0604020202020204" pitchFamily="34" charset="0"/>
                <a:cs typeface="Arial" panose="020B0604020202020204" pitchFamily="34" charset="0"/>
              </a:rPr>
              <a:t>Background</a:t>
            </a:r>
          </a:p>
          <a:p>
            <a:pPr lvl="0" algn="just">
              <a:spcBef>
                <a:spcPts val="0"/>
              </a:spcBef>
              <a:spcAft>
                <a:spcPts val="0"/>
              </a:spcAft>
              <a:buFont typeface="Wingdings" panose="05000000000000000000" pitchFamily="2" charset="2"/>
              <a:buChar char="Ø"/>
            </a:pPr>
            <a:r>
              <a:rPr lang="en-ZA" sz="2100" b="1" dirty="0" smtClean="0">
                <a:solidFill>
                  <a:prstClr val="black"/>
                </a:solidFill>
                <a:latin typeface="Arial" panose="020B0604020202020204" pitchFamily="34" charset="0"/>
                <a:cs typeface="Arial" panose="020B0604020202020204" pitchFamily="34" charset="0"/>
              </a:rPr>
              <a:t>Food and Nutrition Security Policy </a:t>
            </a:r>
            <a:r>
              <a:rPr lang="en-ZA" sz="2100" dirty="0" smtClean="0">
                <a:solidFill>
                  <a:prstClr val="black"/>
                </a:solidFill>
                <a:latin typeface="Arial" panose="020B0604020202020204" pitchFamily="34" charset="0"/>
                <a:cs typeface="Arial" panose="020B0604020202020204" pitchFamily="34" charset="0"/>
              </a:rPr>
              <a:t>approved by Cabinet in 2013</a:t>
            </a:r>
            <a:endParaRPr lang="en-US" sz="2100" dirty="0" smtClean="0">
              <a:solidFill>
                <a:prstClr val="black"/>
              </a:solidFill>
              <a:latin typeface="Arial" panose="020B0604020202020204" pitchFamily="34" charset="0"/>
              <a:cs typeface="Arial" panose="020B0604020202020204" pitchFamily="34" charset="0"/>
            </a:endParaRPr>
          </a:p>
          <a:p>
            <a:pPr lvl="0" algn="just">
              <a:spcBef>
                <a:spcPts val="0"/>
              </a:spcBef>
              <a:spcAft>
                <a:spcPts val="0"/>
              </a:spcAft>
              <a:buFont typeface="Wingdings" panose="05000000000000000000" pitchFamily="2" charset="2"/>
              <a:buChar char="Ø"/>
            </a:pPr>
            <a:r>
              <a:rPr lang="en-US" sz="2100" b="1" dirty="0" smtClean="0">
                <a:solidFill>
                  <a:prstClr val="black"/>
                </a:solidFill>
                <a:latin typeface="Arial" panose="020B0604020202020204" pitchFamily="34" charset="0"/>
                <a:cs typeface="Arial" panose="020B0604020202020204" pitchFamily="34" charset="0"/>
              </a:rPr>
              <a:t>Evaluation </a:t>
            </a:r>
            <a:r>
              <a:rPr lang="en-US" sz="2100" b="1" dirty="0">
                <a:solidFill>
                  <a:prstClr val="black"/>
                </a:solidFill>
                <a:latin typeface="Arial" panose="020B0604020202020204" pitchFamily="34" charset="0"/>
                <a:cs typeface="Arial" panose="020B0604020202020204" pitchFamily="34" charset="0"/>
              </a:rPr>
              <a:t>of Nutrition Interventions </a:t>
            </a:r>
            <a:r>
              <a:rPr lang="en-US" sz="2100" dirty="0">
                <a:solidFill>
                  <a:prstClr val="black"/>
                </a:solidFill>
                <a:latin typeface="Arial" panose="020B0604020202020204" pitchFamily="34" charset="0"/>
                <a:cs typeface="Arial" panose="020B0604020202020204" pitchFamily="34" charset="0"/>
              </a:rPr>
              <a:t>for children under-5 was completed in March 2014 – undertaken independently by Khulisa Management Services</a:t>
            </a:r>
          </a:p>
          <a:p>
            <a:pPr algn="just" eaLnBrk="1" fontAlgn="auto" hangingPunct="1">
              <a:spcBef>
                <a:spcPts val="0"/>
              </a:spcBef>
              <a:spcAft>
                <a:spcPts val="0"/>
              </a:spcAft>
              <a:buFont typeface="Wingdings" panose="05000000000000000000" pitchFamily="2" charset="2"/>
              <a:buChar char="Ø"/>
            </a:pPr>
            <a:endParaRPr lang="en-ZA" sz="1050" dirty="0">
              <a:solidFill>
                <a:prstClr val="black"/>
              </a:solidFill>
              <a:latin typeface="Arial" panose="020B0604020202020204" pitchFamily="34" charset="0"/>
              <a:cs typeface="Arial" panose="020B0604020202020204" pitchFamily="34" charset="0"/>
            </a:endParaRPr>
          </a:p>
          <a:p>
            <a:pPr marL="0" indent="0" algn="just" eaLnBrk="1" fontAlgn="auto" hangingPunct="1">
              <a:spcBef>
                <a:spcPts val="0"/>
              </a:spcBef>
              <a:spcAft>
                <a:spcPts val="0"/>
              </a:spcAft>
              <a:buNone/>
            </a:pPr>
            <a:r>
              <a:rPr lang="en-ZA" sz="2400" b="1" dirty="0" smtClean="0">
                <a:solidFill>
                  <a:prstClr val="black"/>
                </a:solidFill>
                <a:latin typeface="Arial" panose="020B0604020202020204" pitchFamily="34" charset="0"/>
                <a:cs typeface="Arial" panose="020B0604020202020204" pitchFamily="34" charset="0"/>
              </a:rPr>
              <a:t>Key Findings of the Evaluation of Nutrition Interventions</a:t>
            </a:r>
          </a:p>
          <a:p>
            <a:pPr algn="just" eaLnBrk="1" fontAlgn="auto" hangingPunct="1">
              <a:spcBef>
                <a:spcPts val="0"/>
              </a:spcBef>
              <a:spcAft>
                <a:spcPts val="0"/>
              </a:spcAft>
              <a:buFont typeface="Wingdings" panose="05000000000000000000" pitchFamily="2" charset="2"/>
              <a:buChar char="Ø"/>
            </a:pPr>
            <a:r>
              <a:rPr lang="en-ZA" sz="2100" dirty="0" smtClean="0">
                <a:solidFill>
                  <a:prstClr val="black"/>
                </a:solidFill>
                <a:latin typeface="Arial" panose="020B0604020202020204" pitchFamily="34" charset="0"/>
                <a:cs typeface="Arial" panose="020B0604020202020204" pitchFamily="34" charset="0"/>
              </a:rPr>
              <a:t>In </a:t>
            </a:r>
            <a:r>
              <a:rPr lang="en-ZA" sz="2100" dirty="0">
                <a:solidFill>
                  <a:prstClr val="black"/>
                </a:solidFill>
                <a:latin typeface="Arial" panose="020B0604020202020204" pitchFamily="34" charset="0"/>
                <a:cs typeface="Arial" panose="020B0604020202020204" pitchFamily="34" charset="0"/>
              </a:rPr>
              <a:t>South Africa, the  right to food is entrenched in the Constitution, in (i) Section 27 (Bill of Rights): 1(b), (i) Section 28 (1c) and iii) Section 35 (2e)</a:t>
            </a:r>
          </a:p>
          <a:p>
            <a:pPr algn="just">
              <a:spcBef>
                <a:spcPts val="0"/>
              </a:spcBef>
              <a:spcAft>
                <a:spcPts val="0"/>
              </a:spcAft>
              <a:buFont typeface="Wingdings" panose="05000000000000000000" pitchFamily="2" charset="2"/>
              <a:buChar char="Ø"/>
            </a:pPr>
            <a:r>
              <a:rPr lang="en-ZA" sz="2100" dirty="0">
                <a:latin typeface="Arial" panose="020B0604020202020204" pitchFamily="34" charset="0"/>
                <a:cs typeface="Arial" panose="020B0604020202020204" pitchFamily="34" charset="0"/>
              </a:rPr>
              <a:t>South Africa has a good mix of health and nutrition policies which should address the immediate, </a:t>
            </a:r>
            <a:r>
              <a:rPr lang="en-ZA" sz="2100" dirty="0" smtClean="0">
                <a:latin typeface="Arial" panose="020B0604020202020204" pitchFamily="34" charset="0"/>
                <a:cs typeface="Arial" panose="020B0604020202020204" pitchFamily="34" charset="0"/>
              </a:rPr>
              <a:t>basic </a:t>
            </a:r>
            <a:r>
              <a:rPr lang="en-ZA" sz="2100" dirty="0">
                <a:latin typeface="Arial" panose="020B0604020202020204" pitchFamily="34" charset="0"/>
                <a:cs typeface="Arial" panose="020B0604020202020204" pitchFamily="34" charset="0"/>
              </a:rPr>
              <a:t>and underlying factors associated with poor nutrition.  </a:t>
            </a:r>
          </a:p>
          <a:p>
            <a:pPr lvl="0" algn="just">
              <a:spcBef>
                <a:spcPts val="0"/>
              </a:spcBef>
              <a:spcAft>
                <a:spcPts val="0"/>
              </a:spcAft>
              <a:buFont typeface="Wingdings" panose="05000000000000000000" pitchFamily="2" charset="2"/>
              <a:buChar char="Ø"/>
            </a:pPr>
            <a:r>
              <a:rPr lang="en-ZA" sz="2100" dirty="0" smtClean="0">
                <a:latin typeface="Arial" panose="020B0604020202020204" pitchFamily="34" charset="0"/>
                <a:cs typeface="Arial" panose="020B0604020202020204" pitchFamily="34" charset="0"/>
              </a:rPr>
              <a:t>South </a:t>
            </a:r>
            <a:r>
              <a:rPr lang="en-ZA" sz="2100" dirty="0">
                <a:latin typeface="Arial" panose="020B0604020202020204" pitchFamily="34" charset="0"/>
                <a:cs typeface="Arial" panose="020B0604020202020204" pitchFamily="34" charset="0"/>
              </a:rPr>
              <a:t>Africa has placed  emphasis on </a:t>
            </a:r>
            <a:r>
              <a:rPr lang="en-ZA" sz="2100" b="1" dirty="0">
                <a:latin typeface="Arial" panose="020B0604020202020204" pitchFamily="34" charset="0"/>
                <a:cs typeface="Arial" panose="020B0604020202020204" pitchFamily="34" charset="0"/>
              </a:rPr>
              <a:t>food </a:t>
            </a:r>
            <a:r>
              <a:rPr lang="en-ZA" sz="2100" b="1" dirty="0" smtClean="0">
                <a:latin typeface="Arial" panose="020B0604020202020204" pitchFamily="34" charset="0"/>
                <a:cs typeface="Arial" panose="020B0604020202020204" pitchFamily="34" charset="0"/>
              </a:rPr>
              <a:t>security that is not linked to  nutrition</a:t>
            </a:r>
            <a:r>
              <a:rPr lang="en-ZA" sz="2100" dirty="0" smtClean="0">
                <a:latin typeface="Arial" panose="020B0604020202020204" pitchFamily="34" charset="0"/>
                <a:cs typeface="Arial" panose="020B0604020202020204" pitchFamily="34" charset="0"/>
              </a:rPr>
              <a:t> </a:t>
            </a:r>
            <a:r>
              <a:rPr lang="en-ZA" sz="2100" dirty="0">
                <a:latin typeface="Arial" panose="020B0604020202020204" pitchFamily="34" charset="0"/>
                <a:cs typeface="Arial" panose="020B0604020202020204" pitchFamily="34" charset="0"/>
              </a:rPr>
              <a:t>or consumption of nutritious </a:t>
            </a:r>
            <a:r>
              <a:rPr lang="en-ZA" sz="2100" dirty="0" smtClean="0">
                <a:latin typeface="Arial" panose="020B0604020202020204" pitchFamily="34" charset="0"/>
                <a:cs typeface="Arial" panose="020B0604020202020204" pitchFamily="34" charset="0"/>
              </a:rPr>
              <a:t>foods. </a:t>
            </a:r>
            <a:endParaRPr lang="en-ZA" sz="2100" dirty="0">
              <a:solidFill>
                <a:prstClr val="black"/>
              </a:solidFill>
              <a:latin typeface="Arial" panose="020B0604020202020204" pitchFamily="34" charset="0"/>
              <a:cs typeface="Arial" panose="020B0604020202020204" pitchFamily="34" charset="0"/>
            </a:endParaRPr>
          </a:p>
          <a:p>
            <a:pPr marL="342900" lvl="0" indent="-342900" algn="just">
              <a:spcBef>
                <a:spcPts val="0"/>
              </a:spcBef>
              <a:spcAft>
                <a:spcPts val="0"/>
              </a:spcAft>
              <a:buFont typeface="Wingdings" panose="05000000000000000000" pitchFamily="2" charset="2"/>
              <a:buChar char="Ø"/>
            </a:pPr>
            <a:r>
              <a:rPr lang="en-ZA" sz="2100" dirty="0" smtClean="0">
                <a:solidFill>
                  <a:prstClr val="black"/>
                </a:solidFill>
                <a:latin typeface="Arial" panose="020B0604020202020204" pitchFamily="34" charset="0"/>
                <a:cs typeface="Arial" panose="020B0604020202020204" pitchFamily="34" charset="0"/>
              </a:rPr>
              <a:t>In comparison </a:t>
            </a:r>
            <a:r>
              <a:rPr lang="en-ZA" sz="2100" dirty="0">
                <a:solidFill>
                  <a:prstClr val="black"/>
                </a:solidFill>
                <a:latin typeface="Arial" panose="020B0604020202020204" pitchFamily="34" charset="0"/>
                <a:cs typeface="Arial" panose="020B0604020202020204" pitchFamily="34" charset="0"/>
              </a:rPr>
              <a:t>to </a:t>
            </a:r>
            <a:r>
              <a:rPr lang="en-ZA" sz="2100" dirty="0" smtClean="0">
                <a:solidFill>
                  <a:prstClr val="black"/>
                </a:solidFill>
                <a:latin typeface="Arial" panose="020B0604020202020204" pitchFamily="34" charset="0"/>
                <a:cs typeface="Arial" panose="020B0604020202020204" pitchFamily="34" charset="0"/>
              </a:rPr>
              <a:t>5  similar developing countries</a:t>
            </a:r>
            <a:r>
              <a:rPr lang="en-ZA" sz="2100" dirty="0">
                <a:solidFill>
                  <a:prstClr val="black"/>
                </a:solidFill>
                <a:latin typeface="Arial" panose="020B0604020202020204" pitchFamily="34" charset="0"/>
                <a:cs typeface="Arial" panose="020B0604020202020204" pitchFamily="34" charset="0"/>
              </a:rPr>
              <a:t>, South Africa does  not  (yet) have a </a:t>
            </a:r>
            <a:r>
              <a:rPr lang="en-ZA" sz="2100" b="1" dirty="0">
                <a:solidFill>
                  <a:prstClr val="black"/>
                </a:solidFill>
                <a:latin typeface="Arial" panose="020B0604020202020204" pitchFamily="34" charset="0"/>
                <a:cs typeface="Arial" panose="020B0604020202020204" pitchFamily="34" charset="0"/>
              </a:rPr>
              <a:t>single or coherent strategy, policy or regulatory syste</a:t>
            </a:r>
            <a:r>
              <a:rPr lang="en-ZA" sz="2100" dirty="0">
                <a:solidFill>
                  <a:prstClr val="black"/>
                </a:solidFill>
                <a:latin typeface="Arial" panose="020B0604020202020204" pitchFamily="34" charset="0"/>
                <a:cs typeface="Arial" panose="020B0604020202020204" pitchFamily="34" charset="0"/>
              </a:rPr>
              <a:t>m to realise the right to food as set out in the </a:t>
            </a:r>
            <a:r>
              <a:rPr lang="en-ZA" sz="2100" dirty="0" smtClean="0">
                <a:solidFill>
                  <a:prstClr val="black"/>
                </a:solidFill>
                <a:latin typeface="Arial" panose="020B0604020202020204" pitchFamily="34" charset="0"/>
                <a:cs typeface="Arial" panose="020B0604020202020204" pitchFamily="34" charset="0"/>
              </a:rPr>
              <a:t>Constitution. </a:t>
            </a:r>
          </a:p>
          <a:p>
            <a:pPr marL="342900" lvl="0" indent="-342900" algn="just">
              <a:spcBef>
                <a:spcPts val="0"/>
              </a:spcBef>
              <a:spcAft>
                <a:spcPts val="0"/>
              </a:spcAft>
              <a:buFont typeface="Wingdings" panose="05000000000000000000" pitchFamily="2" charset="2"/>
              <a:buChar char="Ø"/>
            </a:pPr>
            <a:r>
              <a:rPr lang="en-ZA" sz="2100" dirty="0" smtClean="0">
                <a:solidFill>
                  <a:prstClr val="black"/>
                </a:solidFill>
                <a:latin typeface="Arial" panose="020B0604020202020204" pitchFamily="34" charset="0"/>
                <a:cs typeface="Arial" panose="020B0604020202020204" pitchFamily="34" charset="0"/>
              </a:rPr>
              <a:t>There </a:t>
            </a:r>
            <a:r>
              <a:rPr lang="en-ZA" sz="2100" dirty="0">
                <a:solidFill>
                  <a:prstClr val="black"/>
                </a:solidFill>
                <a:latin typeface="Arial" panose="020B0604020202020204" pitchFamily="34" charset="0"/>
                <a:cs typeface="Arial" panose="020B0604020202020204" pitchFamily="34" charset="0"/>
              </a:rPr>
              <a:t>is also </a:t>
            </a:r>
            <a:r>
              <a:rPr lang="en-ZA" sz="2100" b="1" dirty="0">
                <a:solidFill>
                  <a:prstClr val="black"/>
                </a:solidFill>
                <a:latin typeface="Arial" panose="020B0604020202020204" pitchFamily="34" charset="0"/>
                <a:cs typeface="Arial" panose="020B0604020202020204" pitchFamily="34" charset="0"/>
              </a:rPr>
              <a:t>no coordinating body </a:t>
            </a:r>
            <a:r>
              <a:rPr lang="en-ZA" sz="2100" dirty="0">
                <a:solidFill>
                  <a:prstClr val="black"/>
                </a:solidFill>
                <a:latin typeface="Arial" panose="020B0604020202020204" pitchFamily="34" charset="0"/>
                <a:cs typeface="Arial" panose="020B0604020202020204" pitchFamily="34" charset="0"/>
              </a:rPr>
              <a:t>above line </a:t>
            </a:r>
            <a:r>
              <a:rPr lang="en-ZA" sz="2100" dirty="0" smtClean="0">
                <a:solidFill>
                  <a:prstClr val="black"/>
                </a:solidFill>
                <a:latin typeface="Arial" panose="020B0604020202020204" pitchFamily="34" charset="0"/>
                <a:cs typeface="Arial" panose="020B0604020202020204" pitchFamily="34" charset="0"/>
              </a:rPr>
              <a:t>Ministries </a:t>
            </a:r>
            <a:r>
              <a:rPr lang="en-ZA" sz="2100" dirty="0">
                <a:solidFill>
                  <a:prstClr val="black"/>
                </a:solidFill>
                <a:latin typeface="Arial" panose="020B0604020202020204" pitchFamily="34" charset="0"/>
                <a:cs typeface="Arial" panose="020B0604020202020204" pitchFamily="34" charset="0"/>
              </a:rPr>
              <a:t>which can hold them accountable </a:t>
            </a:r>
            <a:r>
              <a:rPr lang="en-ZA" sz="2100" dirty="0" smtClean="0">
                <a:solidFill>
                  <a:prstClr val="black"/>
                </a:solidFill>
                <a:latin typeface="Arial" panose="020B0604020202020204" pitchFamily="34" charset="0"/>
                <a:cs typeface="Arial" panose="020B0604020202020204" pitchFamily="34" charset="0"/>
              </a:rPr>
              <a:t>and ensure private sector, experts and civil society organizations participation.</a:t>
            </a:r>
            <a:endParaRPr lang="en-ZA" sz="21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0166090" y="7165007"/>
            <a:ext cx="370614" cy="292388"/>
          </a:xfrm>
          <a:prstGeom prst="rect">
            <a:avLst/>
          </a:prstGeom>
        </p:spPr>
        <p:txBody>
          <a:bodyPr wrap="none">
            <a:spAutoFit/>
          </a:bodyPr>
          <a:lstStyle/>
          <a:p>
            <a:pPr defTabSz="1008126"/>
            <a:fld id="{4FAB73BC-B049-4115-A692-8D63A059BFB8}" type="slidenum">
              <a:rPr lang="en-US" sz="1300">
                <a:solidFill>
                  <a:srgbClr val="C0504D"/>
                </a:solidFill>
                <a:latin typeface="Arial" panose="020B0604020202020204" pitchFamily="34" charset="0"/>
                <a:cs typeface="Arial" panose="020B0604020202020204" pitchFamily="34" charset="0"/>
              </a:rPr>
              <a:pPr defTabSz="1008126"/>
              <a:t>12</a:t>
            </a:fld>
            <a:endParaRPr lang="en-ZA" sz="1300" dirty="0">
              <a:solidFill>
                <a:srgbClr val="C0504D"/>
              </a:solidFill>
              <a:latin typeface="Arial" panose="020B0604020202020204" pitchFamily="34" charset="0"/>
              <a:cs typeface="Arial" panose="020B0604020202020204" pitchFamily="34" charset="0"/>
            </a:endParaRPr>
          </a:p>
        </p:txBody>
      </p:sp>
      <p:cxnSp>
        <p:nvCxnSpPr>
          <p:cNvPr id="5" name="Straight Connector 4"/>
          <p:cNvCxnSpPr/>
          <p:nvPr/>
        </p:nvCxnSpPr>
        <p:spPr>
          <a:xfrm>
            <a:off x="305859" y="484222"/>
            <a:ext cx="1008168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0214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59" y="124181"/>
            <a:ext cx="10112042" cy="416090"/>
          </a:xfrm>
        </p:spPr>
        <p:txBody>
          <a:bodyPr>
            <a:normAutofit fontScale="90000"/>
          </a:bodyPr>
          <a:lstStyle/>
          <a:p>
            <a:pPr>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NATIONAL PLAN FOR  FOOD AND NUTRITION SECURITY</a:t>
            </a:r>
            <a:endParaRPr lang="en-ZA" sz="2205" dirty="0">
              <a:solidFill>
                <a:schemeClr val="tx1"/>
              </a:solidFill>
              <a:latin typeface="Arial Black" panose="020B0A04020102020204" pitchFamily="34" charset="0"/>
              <a:cs typeface="Arial" panose="020B0604020202020204" pitchFamily="34" charset="0"/>
            </a:endParaRPr>
          </a:p>
        </p:txBody>
      </p:sp>
      <p:sp>
        <p:nvSpPr>
          <p:cNvPr id="3" name="Text Placeholder 2"/>
          <p:cNvSpPr>
            <a:spLocks noGrp="1"/>
          </p:cNvSpPr>
          <p:nvPr>
            <p:ph type="body" idx="1"/>
          </p:nvPr>
        </p:nvSpPr>
        <p:spPr>
          <a:xfrm>
            <a:off x="0" y="540271"/>
            <a:ext cx="10693400" cy="6912768"/>
          </a:xfrm>
        </p:spPr>
        <p:txBody>
          <a:bodyPr>
            <a:noAutofit/>
          </a:bodyPr>
          <a:lstStyle/>
          <a:p>
            <a:pPr marL="0" lvl="0" indent="0">
              <a:buNone/>
            </a:pPr>
            <a:endParaRPr lang="en-US" sz="700" b="1" dirty="0" smtClean="0">
              <a:solidFill>
                <a:prstClr val="black"/>
              </a:solidFill>
              <a:latin typeface="Arial" panose="020B0604020202020204" pitchFamily="34" charset="0"/>
              <a:cs typeface="Arial" panose="020B0604020202020204" pitchFamily="34" charset="0"/>
            </a:endParaRPr>
          </a:p>
          <a:p>
            <a:pPr marL="0" lvl="0" indent="0" algn="just">
              <a:buNone/>
            </a:pPr>
            <a:r>
              <a:rPr lang="en-US" sz="2400" b="1" dirty="0" smtClean="0">
                <a:solidFill>
                  <a:prstClr val="black"/>
                </a:solidFill>
                <a:latin typeface="Arial" panose="020B0604020202020204" pitchFamily="34" charset="0"/>
                <a:cs typeface="Arial" panose="020B0604020202020204" pitchFamily="34" charset="0"/>
              </a:rPr>
              <a:t>Cabinet directives (17 in total)</a:t>
            </a:r>
            <a:endParaRPr lang="en-US" sz="2400" b="1" dirty="0">
              <a:solidFill>
                <a:prstClr val="black"/>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ZA" sz="700" dirty="0">
              <a:solidFill>
                <a:prstClr val="black"/>
              </a:solidFill>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sz="2200" dirty="0" smtClean="0">
                <a:solidFill>
                  <a:prstClr val="black"/>
                </a:solidFill>
                <a:latin typeface="Arial" panose="020B0604020202020204" pitchFamily="34" charset="0"/>
                <a:cs typeface="Arial" panose="020B0604020202020204" pitchFamily="34" charset="0"/>
              </a:rPr>
              <a:t>An integrated and comprehensive National Nutrition Plan for South Africa should be developed, which holistically addresses nutrition issues, focusing on the pre-conception period, the first 1000 days of life, Early Childhood Development, and Grade R. While the focus of the evaluation was on children under-5, the National Nutrition Plan should address </a:t>
            </a:r>
            <a:r>
              <a:rPr lang="en-US" sz="2200" b="1" dirty="0" smtClean="0">
                <a:solidFill>
                  <a:prstClr val="black"/>
                </a:solidFill>
                <a:latin typeface="Arial" panose="020B0604020202020204" pitchFamily="34" charset="0"/>
                <a:cs typeface="Arial" panose="020B0604020202020204" pitchFamily="34" charset="0"/>
              </a:rPr>
              <a:t>all nutrition issues </a:t>
            </a:r>
            <a:r>
              <a:rPr lang="en-US" sz="2200" dirty="0" smtClean="0">
                <a:solidFill>
                  <a:prstClr val="black"/>
                </a:solidFill>
                <a:latin typeface="Arial" panose="020B0604020202020204" pitchFamily="34" charset="0"/>
                <a:cs typeface="Arial" panose="020B0604020202020204" pitchFamily="34" charset="0"/>
              </a:rPr>
              <a:t>pertinent to children, in various environments, including households, communities, schools and Primary Health Care settings.</a:t>
            </a:r>
          </a:p>
          <a:p>
            <a:pPr marL="342900" lvl="0" indent="-342900" algn="just" eaLnBrk="1" fontAlgn="auto" hangingPunct="1">
              <a:spcAft>
                <a:spcPts val="0"/>
              </a:spcAft>
              <a:buFont typeface="Arial" panose="020B0604020202020204" pitchFamily="34" charset="0"/>
              <a:buChar char="•"/>
            </a:pPr>
            <a:endParaRPr lang="en-US" sz="1000" kern="1200" dirty="0">
              <a:solidFill>
                <a:prstClr val="black"/>
              </a:solidFill>
              <a:latin typeface="Arial" panose="020B0604020202020204" pitchFamily="34" charset="0"/>
              <a:cs typeface="Arial" panose="020B0604020202020204" pitchFamily="34" charset="0"/>
            </a:endParaRPr>
          </a:p>
          <a:p>
            <a:pPr marL="0" lvl="0" indent="0" algn="just" eaLnBrk="1" fontAlgn="auto" hangingPunct="1">
              <a:spcAft>
                <a:spcPts val="0"/>
              </a:spcAft>
              <a:buNone/>
            </a:pPr>
            <a:r>
              <a:rPr lang="en-US" sz="2400" b="1" kern="1200" dirty="0">
                <a:solidFill>
                  <a:prstClr val="black"/>
                </a:solidFill>
                <a:latin typeface="Arial" panose="020B0604020202020204" pitchFamily="34" charset="0"/>
                <a:cs typeface="Arial" panose="020B0604020202020204" pitchFamily="34" charset="0"/>
              </a:rPr>
              <a:t>That the </a:t>
            </a:r>
            <a:r>
              <a:rPr lang="en-US" sz="2400" b="1" kern="1200" dirty="0" smtClean="0">
                <a:solidFill>
                  <a:prstClr val="black"/>
                </a:solidFill>
                <a:latin typeface="Arial" panose="020B0604020202020204" pitchFamily="34" charset="0"/>
                <a:cs typeface="Arial" panose="020B0604020202020204" pitchFamily="34" charset="0"/>
              </a:rPr>
              <a:t>Food Security and Nutrition </a:t>
            </a:r>
            <a:r>
              <a:rPr lang="en-US" sz="2400" b="1" kern="1200" dirty="0">
                <a:solidFill>
                  <a:prstClr val="black"/>
                </a:solidFill>
                <a:latin typeface="Arial" panose="020B0604020202020204" pitchFamily="34" charset="0"/>
                <a:cs typeface="Arial" panose="020B0604020202020204" pitchFamily="34" charset="0"/>
              </a:rPr>
              <a:t>Plan for South Africa should:</a:t>
            </a:r>
          </a:p>
          <a:p>
            <a:pPr marL="342900" lvl="0" indent="-342900" algn="just" eaLnBrk="1" fontAlgn="auto" hangingPunct="1">
              <a:spcAft>
                <a:spcPts val="0"/>
              </a:spcAft>
              <a:buFont typeface="Arial" panose="020B0604020202020204" pitchFamily="34" charset="0"/>
              <a:buChar char="•"/>
            </a:pPr>
            <a:endParaRPr lang="en-US" sz="500" kern="1200" dirty="0">
              <a:solidFill>
                <a:prstClr val="black"/>
              </a:solidFill>
              <a:latin typeface="Arial" panose="020B0604020202020204" pitchFamily="34" charset="0"/>
              <a:cs typeface="Arial" panose="020B0604020202020204" pitchFamily="34" charset="0"/>
            </a:endParaRPr>
          </a:p>
          <a:p>
            <a:pPr marL="355600" lvl="1" indent="-355600" algn="just" eaLnBrk="1" fontAlgn="auto" hangingPunct="1">
              <a:spcAft>
                <a:spcPts val="0"/>
              </a:spcAft>
              <a:buFont typeface="Wingdings" panose="05000000000000000000" pitchFamily="2" charset="2"/>
              <a:buChar char="Ø"/>
            </a:pPr>
            <a:r>
              <a:rPr lang="en-US" sz="2200" kern="1200" dirty="0">
                <a:solidFill>
                  <a:prstClr val="black"/>
                </a:solidFill>
                <a:latin typeface="Arial" panose="020B0604020202020204" pitchFamily="34" charset="0"/>
                <a:ea typeface="+mn-ea"/>
                <a:cs typeface="Arial" panose="020B0604020202020204" pitchFamily="34" charset="0"/>
              </a:rPr>
              <a:t>reflect a common vision across government </a:t>
            </a:r>
            <a:r>
              <a:rPr lang="en-US" sz="2200" kern="1200" dirty="0" smtClean="0">
                <a:solidFill>
                  <a:prstClr val="black"/>
                </a:solidFill>
                <a:latin typeface="Arial" panose="020B0604020202020204" pitchFamily="34" charset="0"/>
                <a:ea typeface="+mn-ea"/>
                <a:cs typeface="Arial" panose="020B0604020202020204" pitchFamily="34" charset="0"/>
              </a:rPr>
              <a:t>departments and </a:t>
            </a:r>
            <a:r>
              <a:rPr lang="en-US" sz="2200" kern="1200" dirty="0">
                <a:solidFill>
                  <a:prstClr val="black"/>
                </a:solidFill>
                <a:latin typeface="Arial" panose="020B0604020202020204" pitchFamily="34" charset="0"/>
                <a:ea typeface="+mn-ea"/>
                <a:cs typeface="Arial" panose="020B0604020202020204" pitchFamily="34" charset="0"/>
              </a:rPr>
              <a:t>entail a unified set of national goals and objectives, indicators and targets for monitoring progress, as well as a common budget for implementation of </a:t>
            </a:r>
            <a:r>
              <a:rPr lang="en-US" sz="2200" kern="1200" dirty="0" smtClean="0">
                <a:solidFill>
                  <a:prstClr val="black"/>
                </a:solidFill>
                <a:latin typeface="Arial" panose="020B0604020202020204" pitchFamily="34" charset="0"/>
                <a:ea typeface="+mn-ea"/>
                <a:cs typeface="Arial" panose="020B0604020202020204" pitchFamily="34" charset="0"/>
              </a:rPr>
              <a:t>activities</a:t>
            </a:r>
          </a:p>
          <a:p>
            <a:pPr marL="0" lvl="1" indent="0" algn="just" eaLnBrk="1" fontAlgn="auto" hangingPunct="1">
              <a:spcAft>
                <a:spcPts val="0"/>
              </a:spcAft>
              <a:buNone/>
            </a:pPr>
            <a:endParaRPr lang="en-US" sz="1400" kern="1200" dirty="0">
              <a:solidFill>
                <a:prstClr val="black"/>
              </a:solidFill>
              <a:latin typeface="Arial" panose="020B0604020202020204" pitchFamily="34" charset="0"/>
              <a:ea typeface="+mn-ea"/>
              <a:cs typeface="Arial" panose="020B0604020202020204" pitchFamily="34" charset="0"/>
            </a:endParaRPr>
          </a:p>
          <a:p>
            <a:pPr marL="355600" lvl="1" indent="-355600" algn="just" eaLnBrk="1" fontAlgn="auto" hangingPunct="1">
              <a:spcAft>
                <a:spcPts val="0"/>
              </a:spcAft>
              <a:buFont typeface="Wingdings" panose="05000000000000000000" pitchFamily="2" charset="2"/>
              <a:buChar char="Ø"/>
            </a:pPr>
            <a:r>
              <a:rPr lang="en-US" sz="2200" kern="1200" dirty="0" smtClean="0">
                <a:solidFill>
                  <a:prstClr val="black"/>
                </a:solidFill>
                <a:latin typeface="Arial" panose="020B0604020202020204" pitchFamily="34" charset="0"/>
                <a:ea typeface="+mn-ea"/>
                <a:cs typeface="Arial" panose="020B0604020202020204" pitchFamily="34" charset="0"/>
              </a:rPr>
              <a:t>enable </a:t>
            </a:r>
            <a:r>
              <a:rPr lang="en-US" sz="2200" kern="1200" dirty="0">
                <a:solidFill>
                  <a:prstClr val="black"/>
                </a:solidFill>
                <a:latin typeface="Arial" panose="020B0604020202020204" pitchFamily="34" charset="0"/>
                <a:ea typeface="+mn-ea"/>
                <a:cs typeface="Arial" panose="020B0604020202020204" pitchFamily="34" charset="0"/>
              </a:rPr>
              <a:t>the country to address problems such as hunger, malnutrition and micronutrient deficiencies that affect physical growth and cognitive development, especially among children, as directed by the National Development Plan 2030</a:t>
            </a:r>
            <a:endParaRPr lang="en-ZA" sz="22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9922252" y="7115102"/>
            <a:ext cx="495649" cy="397801"/>
          </a:xfrm>
          <a:prstGeom prst="rect">
            <a:avLst/>
          </a:prstGeom>
        </p:spPr>
        <p:txBody>
          <a:bodyPr wrap="none">
            <a:spAutoFit/>
          </a:bodyPr>
          <a:lstStyle/>
          <a:p>
            <a:pPr defTabSz="1008126"/>
            <a:fld id="{4FAB73BC-B049-4115-A692-8D63A059BFB8}" type="slidenum">
              <a:rPr lang="en-US" sz="1985">
                <a:solidFill>
                  <a:srgbClr val="C0504D"/>
                </a:solidFill>
                <a:latin typeface="Arial" panose="020B0604020202020204" pitchFamily="34" charset="0"/>
                <a:cs typeface="Arial" panose="020B0604020202020204" pitchFamily="34" charset="0"/>
              </a:rPr>
              <a:pPr defTabSz="1008126"/>
              <a:t>13</a:t>
            </a:fld>
            <a:endParaRPr lang="en-ZA" sz="1985" dirty="0">
              <a:solidFill>
                <a:srgbClr val="C0504D"/>
              </a:solidFill>
              <a:latin typeface="Arial" panose="020B0604020202020204" pitchFamily="34" charset="0"/>
              <a:cs typeface="Arial" panose="020B0604020202020204" pitchFamily="34" charset="0"/>
            </a:endParaRPr>
          </a:p>
        </p:txBody>
      </p:sp>
      <p:cxnSp>
        <p:nvCxnSpPr>
          <p:cNvPr id="5" name="Straight Connector 4"/>
          <p:cNvCxnSpPr/>
          <p:nvPr/>
        </p:nvCxnSpPr>
        <p:spPr>
          <a:xfrm>
            <a:off x="305859" y="484222"/>
            <a:ext cx="1008168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7644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p:cNvSpPr txBox="1">
            <a:spLocks/>
          </p:cNvSpPr>
          <p:nvPr/>
        </p:nvSpPr>
        <p:spPr bwMode="auto">
          <a:xfrm>
            <a:off x="269208" y="3182801"/>
            <a:ext cx="5437531" cy="39578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1008126" indent="-630079" defTabSz="1008126" eaLnBrk="1" hangingPunct="1">
              <a:buBlip>
                <a:blip r:embed="rId2"/>
              </a:buBlip>
            </a:pPr>
            <a:r>
              <a:rPr lang="en-ZA" sz="1700" kern="0" dirty="0">
                <a:solidFill>
                  <a:prstClr val="black"/>
                </a:solidFill>
                <a:latin typeface="Arial" panose="020B0604020202020204" pitchFamily="34" charset="0"/>
                <a:cs typeface="Arial" pitchFamily="34" charset="0"/>
              </a:rPr>
              <a:t>Office of the Deputy President </a:t>
            </a:r>
          </a:p>
          <a:p>
            <a:pPr indent="0" defTabSz="1008126" eaLnBrk="1" hangingPunct="1">
              <a:buNone/>
            </a:pPr>
            <a:r>
              <a:rPr lang="en-ZA" sz="1700" kern="0" dirty="0">
                <a:solidFill>
                  <a:prstClr val="black"/>
                </a:solidFill>
                <a:latin typeface="Arial" panose="020B0604020202020204" pitchFamily="34" charset="0"/>
                <a:cs typeface="Arial" pitchFamily="34" charset="0"/>
              </a:rPr>
              <a:t>	(Convenor and Chair of Task Team) </a:t>
            </a:r>
          </a:p>
          <a:p>
            <a:pPr marL="1008126" indent="-630079" defTabSz="1008126" eaLnBrk="1" hangingPunct="1">
              <a:buBlip>
                <a:blip r:embed="rId2"/>
              </a:buBlip>
            </a:pPr>
            <a:r>
              <a:rPr lang="en-ZA" sz="1700" kern="0" dirty="0">
                <a:solidFill>
                  <a:prstClr val="black"/>
                </a:solidFill>
                <a:latin typeface="Arial" panose="020B0604020202020204" pitchFamily="34" charset="0"/>
                <a:cs typeface="Arial" pitchFamily="34" charset="0"/>
              </a:rPr>
              <a:t>Planning,  Monitoring and Evaluation</a:t>
            </a:r>
          </a:p>
          <a:p>
            <a:pPr indent="0" defTabSz="1008126" eaLnBrk="1" hangingPunct="1">
              <a:buNone/>
            </a:pPr>
            <a:r>
              <a:rPr lang="en-ZA" sz="1700" kern="0" dirty="0">
                <a:solidFill>
                  <a:prstClr val="black"/>
                </a:solidFill>
                <a:latin typeface="Arial" panose="020B0604020202020204" pitchFamily="34" charset="0"/>
                <a:cs typeface="Arial" pitchFamily="34" charset="0"/>
              </a:rPr>
              <a:t>	(Co-convenor of Task Team)</a:t>
            </a:r>
          </a:p>
          <a:p>
            <a:pPr indent="630079" defTabSz="1008126" eaLnBrk="1" hangingPunct="1">
              <a:buBlip>
                <a:blip r:embed="rId2"/>
              </a:buBlip>
            </a:pPr>
            <a:r>
              <a:rPr lang="en-ZA" sz="1700" kern="0" dirty="0">
                <a:solidFill>
                  <a:prstClr val="black"/>
                </a:solidFill>
                <a:latin typeface="Arial" panose="020B0604020202020204" pitchFamily="34" charset="0"/>
                <a:cs typeface="Arial" pitchFamily="34" charset="0"/>
              </a:rPr>
              <a:t>Agriculture, Forestry and Fisheries</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Health</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Social Development</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Rural Development and  Land Reform;</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Basic Education</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Cooperative Governance </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National Treasury</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Water and Sanitation</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Statistics SA</a:t>
            </a:r>
          </a:p>
          <a:p>
            <a:pPr indent="14002" defTabSz="1008126" eaLnBrk="1" hangingPunct="1">
              <a:buBlip>
                <a:blip r:embed="rId2"/>
              </a:buBlip>
            </a:pPr>
            <a:r>
              <a:rPr lang="en-ZA" sz="1700" kern="0" dirty="0">
                <a:solidFill>
                  <a:prstClr val="black"/>
                </a:solidFill>
                <a:latin typeface="Arial" panose="020B0604020202020204" pitchFamily="34" charset="0"/>
                <a:cs typeface="Arial" pitchFamily="34" charset="0"/>
              </a:rPr>
              <a:t>  	Women</a:t>
            </a:r>
          </a:p>
          <a:p>
            <a:pPr indent="0" defTabSz="1008126" eaLnBrk="1" hangingPunct="1">
              <a:buNone/>
            </a:pPr>
            <a:endParaRPr lang="en-ZA" sz="2205" kern="0" dirty="0">
              <a:solidFill>
                <a:prstClr val="black"/>
              </a:solidFill>
              <a:latin typeface="Arial" panose="020B0604020202020204" pitchFamily="34" charset="0"/>
              <a:cs typeface="Arial" pitchFamily="34" charset="0"/>
            </a:endParaRPr>
          </a:p>
          <a:p>
            <a:pPr indent="14002" defTabSz="1008126" eaLnBrk="1" hangingPunct="1">
              <a:buBlip>
                <a:blip r:embed="rId2"/>
              </a:buBlip>
            </a:pPr>
            <a:endParaRPr lang="en-ZA" sz="2205" kern="0" dirty="0">
              <a:solidFill>
                <a:prstClr val="black"/>
              </a:solidFill>
              <a:latin typeface="Arial" panose="020B0604020202020204" pitchFamily="34" charset="0"/>
              <a:cs typeface="Arial" pitchFamily="34" charset="0"/>
            </a:endParaRPr>
          </a:p>
          <a:p>
            <a:pPr indent="14002" defTabSz="1008126" eaLnBrk="1" hangingPunct="1">
              <a:buBlip>
                <a:blip r:embed="rId2"/>
              </a:buBlip>
            </a:pPr>
            <a:endParaRPr lang="en-ZA" sz="2205" kern="0" dirty="0">
              <a:solidFill>
                <a:prstClr val="black"/>
              </a:solidFill>
              <a:latin typeface="Arial" panose="020B0604020202020204" pitchFamily="34" charset="0"/>
              <a:cs typeface="Arial" pitchFamily="34" charset="0"/>
            </a:endParaRPr>
          </a:p>
          <a:p>
            <a:pPr indent="14002" defTabSz="1008126" eaLnBrk="1" hangingPunct="1">
              <a:buBlip>
                <a:blip r:embed="rId2"/>
              </a:buBlip>
            </a:pPr>
            <a:endParaRPr lang="en-ZA" sz="2205" kern="0" dirty="0">
              <a:solidFill>
                <a:prstClr val="black"/>
              </a:solidFill>
              <a:latin typeface="Arial" panose="020B0604020202020204" pitchFamily="34" charset="0"/>
              <a:cs typeface="Arial" pitchFamily="34" charset="0"/>
            </a:endParaRPr>
          </a:p>
          <a:p>
            <a:pPr indent="14002" defTabSz="1008126" eaLnBrk="1" hangingPunct="1">
              <a:buBlip>
                <a:blip r:embed="rId2"/>
              </a:buBlip>
            </a:pPr>
            <a:endParaRPr lang="en-ZA" sz="2205" kern="0" dirty="0">
              <a:solidFill>
                <a:prstClr val="black"/>
              </a:solidFill>
              <a:latin typeface="Arial" panose="020B0604020202020204" pitchFamily="34" charset="0"/>
              <a:cs typeface="Arial" pitchFamily="34" charset="0"/>
            </a:endParaRPr>
          </a:p>
          <a:p>
            <a:pPr marL="0" indent="0" defTabSz="1008126" eaLnBrk="1" hangingPunct="1">
              <a:buNone/>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ZA" sz="1764" kern="0" dirty="0">
              <a:solidFill>
                <a:prstClr val="black"/>
              </a:solidFill>
              <a:latin typeface="Arial" pitchFamily="34" charset="0"/>
              <a:cs typeface="Arial" pitchFamily="34" charset="0"/>
            </a:endParaRPr>
          </a:p>
          <a:p>
            <a:pPr defTabSz="1008126" eaLnBrk="1" hangingPunct="1">
              <a:buFont typeface="Wingdings" pitchFamily="2" charset="2"/>
              <a:buChar char="§"/>
            </a:pPr>
            <a:endParaRPr lang="en-US" sz="1764" kern="0" dirty="0">
              <a:solidFill>
                <a:prstClr val="black"/>
              </a:solidFill>
              <a:latin typeface="Arial" pitchFamily="34" charset="0"/>
              <a:cs typeface="Arial" pitchFamily="34" charset="0"/>
            </a:endParaRPr>
          </a:p>
          <a:p>
            <a:pPr defTabSz="1008126" eaLnBrk="1" hangingPunct="1"/>
            <a:endParaRPr lang="en-US" sz="1764" u="sng" kern="0" dirty="0">
              <a:solidFill>
                <a:prstClr val="black"/>
              </a:solidFill>
              <a:latin typeface="Arial" pitchFamily="34" charset="0"/>
              <a:cs typeface="Arial" pitchFamily="34" charset="0"/>
            </a:endParaRPr>
          </a:p>
          <a:p>
            <a:pPr defTabSz="1008126" eaLnBrk="1" hangingPunct="1">
              <a:buNone/>
            </a:pPr>
            <a:endParaRPr lang="en-US" sz="1764" kern="0" dirty="0">
              <a:solidFill>
                <a:prstClr val="black"/>
              </a:solidFill>
              <a:latin typeface="Arial" pitchFamily="34" charset="0"/>
              <a:cs typeface="Arial" pitchFamily="34" charset="0"/>
            </a:endParaRPr>
          </a:p>
        </p:txBody>
      </p:sp>
      <p:sp>
        <p:nvSpPr>
          <p:cNvPr id="5" name="Text Placeholder 4"/>
          <p:cNvSpPr>
            <a:spLocks noGrp="1"/>
          </p:cNvSpPr>
          <p:nvPr>
            <p:ph type="body" idx="1"/>
          </p:nvPr>
        </p:nvSpPr>
        <p:spPr>
          <a:xfrm>
            <a:off x="383069" y="2455090"/>
            <a:ext cx="5323669" cy="683564"/>
          </a:xfrm>
        </p:spPr>
        <p:txBody>
          <a:bodyPr/>
          <a:lstStyle/>
          <a:p>
            <a:r>
              <a:rPr lang="en-ZA" sz="1700" dirty="0">
                <a:solidFill>
                  <a:prstClr val="black"/>
                </a:solidFill>
                <a:latin typeface="Arial" panose="020B0604020202020204" pitchFamily="34" charset="0"/>
                <a:cs typeface="Arial" panose="020B0604020202020204" pitchFamily="34" charset="0"/>
              </a:rPr>
              <a:t>Inter-Governmental Technical Working Group consists of:</a:t>
            </a:r>
            <a:endParaRPr lang="en-US" sz="1700" dirty="0"/>
          </a:p>
        </p:txBody>
      </p:sp>
      <p:sp>
        <p:nvSpPr>
          <p:cNvPr id="8" name="Content Placeholder 7"/>
          <p:cNvSpPr>
            <a:spLocks noGrp="1"/>
          </p:cNvSpPr>
          <p:nvPr>
            <p:ph sz="quarter" idx="4"/>
          </p:nvPr>
        </p:nvSpPr>
        <p:spPr>
          <a:xfrm>
            <a:off x="5994772" y="3179599"/>
            <a:ext cx="3722872" cy="3816424"/>
          </a:xfrm>
        </p:spPr>
        <p:txBody>
          <a:bodyPr/>
          <a:lstStyle/>
          <a:p>
            <a:pPr marL="0" indent="0">
              <a:buNone/>
            </a:pPr>
            <a:r>
              <a:rPr lang="en-ZA" sz="1800" b="1" dirty="0">
                <a:latin typeface="Arial" panose="020B0604020202020204" pitchFamily="34" charset="0"/>
                <a:cs typeface="Arial" panose="020B0604020202020204" pitchFamily="34" charset="0"/>
              </a:rPr>
              <a:t>United Nations Agencies</a:t>
            </a:r>
          </a:p>
          <a:p>
            <a:pPr indent="-364046" eaLnBrk="1" hangingPunct="1">
              <a:spcBef>
                <a:spcPct val="0"/>
              </a:spcBef>
              <a:buBlip>
                <a:blip r:embed="rId2"/>
              </a:buBlip>
            </a:pPr>
            <a:r>
              <a:rPr lang="en-ZA" sz="1800" dirty="0">
                <a:latin typeface="Arial" panose="020B0604020202020204" pitchFamily="34" charset="0"/>
                <a:cs typeface="Arial" panose="020B0604020202020204" pitchFamily="34" charset="0"/>
              </a:rPr>
              <a:t>UNICEF</a:t>
            </a:r>
          </a:p>
          <a:p>
            <a:pPr indent="-364046" eaLnBrk="1" hangingPunct="1">
              <a:spcBef>
                <a:spcPct val="0"/>
              </a:spcBef>
              <a:buBlip>
                <a:blip r:embed="rId2"/>
              </a:buBlip>
            </a:pPr>
            <a:r>
              <a:rPr lang="en-ZA" sz="1800" dirty="0">
                <a:latin typeface="Arial" panose="020B0604020202020204" pitchFamily="34" charset="0"/>
                <a:cs typeface="Arial" panose="020B0604020202020204" pitchFamily="34" charset="0"/>
              </a:rPr>
              <a:t>World Health Organisation</a:t>
            </a:r>
          </a:p>
          <a:p>
            <a:pPr indent="-364046" eaLnBrk="1" hangingPunct="1">
              <a:spcBef>
                <a:spcPct val="0"/>
              </a:spcBef>
              <a:buBlip>
                <a:blip r:embed="rId2"/>
              </a:buBlip>
            </a:pPr>
            <a:r>
              <a:rPr lang="en-ZA" sz="1800" dirty="0">
                <a:latin typeface="Arial" panose="020B0604020202020204" pitchFamily="34" charset="0"/>
                <a:cs typeface="Arial" panose="020B0604020202020204" pitchFamily="34" charset="0"/>
              </a:rPr>
              <a:t>Food and Agriculture Association (FAO)</a:t>
            </a:r>
          </a:p>
          <a:p>
            <a:pPr marL="0" indent="14002" eaLnBrk="1" hangingPunct="1">
              <a:spcBef>
                <a:spcPct val="0"/>
              </a:spcBef>
              <a:buBlip>
                <a:blip r:embed="rId2"/>
              </a:buBlip>
            </a:pPr>
            <a:endParaRPr lang="en-ZA" sz="1800" dirty="0">
              <a:latin typeface="Arial" panose="020B0604020202020204" pitchFamily="34" charset="0"/>
              <a:cs typeface="Arial" panose="020B0604020202020204" pitchFamily="34" charset="0"/>
            </a:endParaRPr>
          </a:p>
          <a:p>
            <a:pPr marL="0" indent="0">
              <a:buNone/>
            </a:pPr>
            <a:r>
              <a:rPr lang="en-ZA" sz="1800" b="1" dirty="0">
                <a:latin typeface="Arial" panose="020B0604020202020204" pitchFamily="34" charset="0"/>
                <a:cs typeface="Arial" panose="020B0604020202020204" pitchFamily="34" charset="0"/>
              </a:rPr>
              <a:t>NGOs</a:t>
            </a:r>
          </a:p>
          <a:p>
            <a:pPr marL="315039" indent="-315039" eaLnBrk="1" hangingPunct="1">
              <a:spcBef>
                <a:spcPct val="0"/>
              </a:spcBef>
              <a:buBlip>
                <a:blip r:embed="rId2"/>
              </a:buBlip>
            </a:pPr>
            <a:r>
              <a:rPr lang="en-ZA" sz="1800" dirty="0">
                <a:latin typeface="Arial" panose="020B0604020202020204" pitchFamily="34" charset="0"/>
                <a:cs typeface="Arial" panose="020B0604020202020204" pitchFamily="34" charset="0"/>
              </a:rPr>
              <a:t>Family Health International (FHI) 360</a:t>
            </a:r>
          </a:p>
          <a:p>
            <a:pPr marL="0" indent="0" eaLnBrk="1" hangingPunct="1">
              <a:spcBef>
                <a:spcPct val="0"/>
              </a:spcBef>
              <a:buNone/>
            </a:pPr>
            <a:endParaRPr lang="en-ZA" sz="1800" dirty="0">
              <a:latin typeface="Arial" panose="020B0604020202020204" pitchFamily="34" charset="0"/>
              <a:cs typeface="Arial" panose="020B0604020202020204" pitchFamily="34" charset="0"/>
            </a:endParaRPr>
          </a:p>
          <a:p>
            <a:pPr marL="0" indent="0" eaLnBrk="1" hangingPunct="1">
              <a:spcBef>
                <a:spcPct val="0"/>
              </a:spcBef>
              <a:buNone/>
            </a:pPr>
            <a:r>
              <a:rPr lang="en-ZA" sz="1800" b="1" dirty="0">
                <a:latin typeface="Arial" panose="020B0604020202020204" pitchFamily="34" charset="0"/>
                <a:cs typeface="Arial" panose="020B0604020202020204" pitchFamily="34" charset="0"/>
              </a:rPr>
              <a:t>Technical Advisors in Government Departments</a:t>
            </a:r>
            <a:endParaRPr lang="en-ZA" sz="1800" dirty="0">
              <a:latin typeface="Arial" panose="020B0604020202020204" pitchFamily="34" charset="0"/>
              <a:cs typeface="Arial" panose="020B0604020202020204" pitchFamily="34" charset="0"/>
            </a:endParaRPr>
          </a:p>
          <a:p>
            <a:pPr marL="0" indent="0">
              <a:buNone/>
            </a:pPr>
            <a:endParaRPr lang="en-ZA" sz="2205" b="1" dirty="0">
              <a:latin typeface="Arial" panose="020B0604020202020204" pitchFamily="34" charset="0"/>
              <a:cs typeface="Arial" panose="020B0604020202020204" pitchFamily="34" charset="0"/>
            </a:endParaRPr>
          </a:p>
          <a:p>
            <a:pPr marL="0" indent="0">
              <a:buNone/>
            </a:pPr>
            <a:endParaRPr lang="en-ZA" sz="2205" dirty="0">
              <a:latin typeface="Arial" panose="020B0604020202020204" pitchFamily="34" charset="0"/>
              <a:cs typeface="Arial" panose="020B0604020202020204" pitchFamily="34" charset="0"/>
            </a:endParaRPr>
          </a:p>
          <a:p>
            <a:pPr marL="0" indent="0">
              <a:buNone/>
            </a:pPr>
            <a:endParaRPr lang="en-ZA" sz="2205"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9909128" y="6915375"/>
            <a:ext cx="504084" cy="351366"/>
          </a:xfrm>
        </p:spPr>
        <p:txBody>
          <a:bodyPr/>
          <a:lstStyle/>
          <a:p>
            <a:pPr>
              <a:defRPr/>
            </a:pPr>
            <a:fld id="{AD0D25DA-C332-407A-852A-96A7D180F319}" type="slidenum">
              <a:rPr lang="en-US" sz="1400" smtClean="0"/>
              <a:pPr>
                <a:defRPr/>
              </a:pPr>
              <a:t>14</a:t>
            </a:fld>
            <a:endParaRPr lang="en-US" sz="1400" dirty="0"/>
          </a:p>
        </p:txBody>
      </p:sp>
      <p:cxnSp>
        <p:nvCxnSpPr>
          <p:cNvPr id="45" name="Straight Connector 44"/>
          <p:cNvCxnSpPr/>
          <p:nvPr/>
        </p:nvCxnSpPr>
        <p:spPr>
          <a:xfrm>
            <a:off x="239056" y="617745"/>
            <a:ext cx="1008168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94772" y="2566271"/>
            <a:ext cx="3461251" cy="369332"/>
          </a:xfrm>
          <a:prstGeom prst="rect">
            <a:avLst/>
          </a:prstGeom>
          <a:noFill/>
        </p:spPr>
        <p:txBody>
          <a:bodyPr wrap="square" rtlCol="0">
            <a:spAutoFit/>
          </a:bodyPr>
          <a:lstStyle/>
          <a:p>
            <a:pPr defTabSz="1008126"/>
            <a:r>
              <a:rPr lang="en-ZA" sz="1800" b="1" dirty="0">
                <a:solidFill>
                  <a:prstClr val="black"/>
                </a:solidFill>
                <a:cs typeface="+mn-cs"/>
              </a:rPr>
              <a:t>Social Partners:</a:t>
            </a:r>
            <a:endParaRPr lang="en-US" sz="1800" b="1" dirty="0">
              <a:solidFill>
                <a:prstClr val="black"/>
              </a:solidFill>
              <a:cs typeface="+mn-cs"/>
            </a:endParaRPr>
          </a:p>
        </p:txBody>
      </p:sp>
      <p:sp>
        <p:nvSpPr>
          <p:cNvPr id="10" name="Title 1"/>
          <p:cNvSpPr txBox="1">
            <a:spLocks/>
          </p:cNvSpPr>
          <p:nvPr/>
        </p:nvSpPr>
        <p:spPr bwMode="auto">
          <a:xfrm>
            <a:off x="239056" y="197169"/>
            <a:ext cx="10174156" cy="376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400" b="1" kern="1200" dirty="0" smtClean="0">
                <a:solidFill>
                  <a:srgbClr val="008000"/>
                </a:solidFill>
                <a:latin typeface="Arial Black" panose="020B0A04020102020204" pitchFamily="34" charset="0"/>
                <a:ea typeface="MS PGothic" pitchFamily="34" charset="-128"/>
                <a:cs typeface="Arial" pitchFamily="34" charset="0"/>
              </a:rPr>
              <a:t>NATIONAL PLAN FOR  FOOD AND NUTRITION SECURITY</a:t>
            </a:r>
            <a:endParaRPr lang="en-ZA" sz="2400" kern="0" dirty="0">
              <a:solidFill>
                <a:schemeClr val="tx1"/>
              </a:solidFill>
              <a:latin typeface="Arial Black" panose="020B0A04020102020204" pitchFamily="34" charset="0"/>
              <a:cs typeface="Arial" panose="020B0604020202020204" pitchFamily="34" charset="0"/>
            </a:endParaRPr>
          </a:p>
        </p:txBody>
      </p:sp>
      <p:sp>
        <p:nvSpPr>
          <p:cNvPr id="4" name="Rectangle 3"/>
          <p:cNvSpPr/>
          <p:nvPr/>
        </p:nvSpPr>
        <p:spPr>
          <a:xfrm>
            <a:off x="0" y="661893"/>
            <a:ext cx="10413213" cy="1631216"/>
          </a:xfrm>
          <a:prstGeom prst="rect">
            <a:avLst/>
          </a:prstGeom>
        </p:spPr>
        <p:txBody>
          <a:bodyPr wrap="square">
            <a:spAutoFit/>
          </a:bodyPr>
          <a:lstStyle/>
          <a:p>
            <a:pPr marL="288925" indent="-288925" algn="just" defTabSz="627063">
              <a:buFont typeface="Wingdings" panose="05000000000000000000" pitchFamily="2" charset="2"/>
              <a:buChar char="Ø"/>
            </a:pPr>
            <a:r>
              <a:rPr lang="en-ZA" sz="1800" dirty="0" smtClean="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Under </a:t>
            </a:r>
            <a:r>
              <a:rPr lang="en-ZA" sz="2000" dirty="0">
                <a:latin typeface="Arial" panose="020B0604020202020204" pitchFamily="34" charset="0"/>
                <a:cs typeface="Arial" panose="020B0604020202020204" pitchFamily="34" charset="0"/>
              </a:rPr>
              <a:t>the leadership of the Office of the Deputy President, </a:t>
            </a:r>
            <a:r>
              <a:rPr lang="en-ZA" sz="2000" dirty="0" smtClean="0">
                <a:latin typeface="Arial" panose="020B0604020202020204" pitchFamily="34" charset="0"/>
                <a:cs typeface="Arial" panose="020B0604020202020204" pitchFamily="34" charset="0"/>
              </a:rPr>
              <a:t>an Inter-Governmental </a:t>
            </a:r>
            <a:r>
              <a:rPr lang="en-ZA" sz="2000" dirty="0">
                <a:latin typeface="Arial" panose="020B0604020202020204" pitchFamily="34" charset="0"/>
                <a:cs typeface="Arial" panose="020B0604020202020204" pitchFamily="34" charset="0"/>
              </a:rPr>
              <a:t>Technical Working Group was constituted </a:t>
            </a:r>
            <a:r>
              <a:rPr lang="en-ZA" sz="2000" dirty="0" smtClean="0">
                <a:latin typeface="Arial" panose="020B0604020202020204" pitchFamily="34" charset="0"/>
                <a:cs typeface="Arial" panose="020B0604020202020204" pitchFamily="34" charset="0"/>
              </a:rPr>
              <a:t>to develop </a:t>
            </a:r>
            <a:r>
              <a:rPr lang="en-ZA" sz="2000" dirty="0">
                <a:latin typeface="Arial" panose="020B0604020202020204" pitchFamily="34" charset="0"/>
                <a:cs typeface="Arial" panose="020B0604020202020204" pitchFamily="34" charset="0"/>
              </a:rPr>
              <a:t>a National Food and Security </a:t>
            </a:r>
            <a:r>
              <a:rPr lang="en-ZA" sz="2000" dirty="0" smtClean="0">
                <a:latin typeface="Arial" panose="020B0604020202020204" pitchFamily="34" charset="0"/>
                <a:cs typeface="Arial" panose="020B0604020202020204" pitchFamily="34" charset="0"/>
              </a:rPr>
              <a:t>Plan.</a:t>
            </a:r>
          </a:p>
          <a:p>
            <a:pPr marL="288925" indent="-288925" algn="just" defTabSz="627063">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The Plan </a:t>
            </a:r>
            <a:r>
              <a:rPr lang="en-ZA" sz="2000" dirty="0">
                <a:latin typeface="Arial" panose="020B0604020202020204" pitchFamily="34" charset="0"/>
                <a:cs typeface="Arial" panose="020B0604020202020204" pitchFamily="34" charset="0"/>
              </a:rPr>
              <a:t>incorporates</a:t>
            </a:r>
            <a:r>
              <a:rPr lang="en-ZA" sz="2000" dirty="0" smtClean="0">
                <a:latin typeface="Arial" panose="020B0604020202020204" pitchFamily="34" charset="0"/>
                <a:cs typeface="Arial" panose="020B0604020202020204" pitchFamily="34" charset="0"/>
              </a:rPr>
              <a:t>:</a:t>
            </a:r>
            <a:r>
              <a:rPr lang="en-ZA" sz="2000" kern="0" dirty="0">
                <a:solidFill>
                  <a:prstClr val="black"/>
                </a:solidFill>
                <a:latin typeface="Arial" panose="020B0604020202020204" pitchFamily="34" charset="0"/>
                <a:cs typeface="Arial" panose="020B0604020202020204" pitchFamily="34" charset="0"/>
              </a:rPr>
              <a:t> the directives from Cabinet; provisions of the 2013 </a:t>
            </a:r>
            <a:r>
              <a:rPr lang="en-US" altLang="en-US" sz="2000" kern="0" dirty="0">
                <a:solidFill>
                  <a:prstClr val="black"/>
                </a:solidFill>
                <a:latin typeface="Arial" panose="020B0604020202020204" pitchFamily="34" charset="0"/>
                <a:cs typeface="Arial" panose="020B0604020202020204" pitchFamily="34" charset="0"/>
              </a:rPr>
              <a:t>National Policy on Food &amp; Nutrition Security and </a:t>
            </a:r>
            <a:r>
              <a:rPr lang="en-ZA" sz="2000" kern="0" dirty="0">
                <a:solidFill>
                  <a:prstClr val="black"/>
                </a:solidFill>
                <a:latin typeface="Arial" panose="020B0604020202020204" pitchFamily="34" charset="0"/>
                <a:cs typeface="Arial" panose="020B0604020202020204" pitchFamily="34" charset="0"/>
              </a:rPr>
              <a:t>the findings of the Nutrition Diagnostic Evaluation of Nutrition Interventions for Children </a:t>
            </a:r>
            <a:r>
              <a:rPr lang="en-ZA" sz="2000" kern="0" dirty="0" smtClean="0">
                <a:solidFill>
                  <a:prstClr val="black"/>
                </a:solidFill>
                <a:latin typeface="Arial" panose="020B0604020202020204" pitchFamily="34" charset="0"/>
                <a:cs typeface="Arial" panose="020B0604020202020204" pitchFamily="34" charset="0"/>
              </a:rPr>
              <a:t>under-5</a:t>
            </a:r>
            <a:endParaRPr lang="en-ZA" sz="20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03031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909128" y="6915375"/>
            <a:ext cx="504084" cy="351366"/>
          </a:xfrm>
        </p:spPr>
        <p:txBody>
          <a:bodyPr/>
          <a:lstStyle/>
          <a:p>
            <a:pPr>
              <a:defRPr/>
            </a:pPr>
            <a:fld id="{AD0D25DA-C332-407A-852A-96A7D180F319}" type="slidenum">
              <a:rPr lang="en-US" sz="1400" smtClean="0"/>
              <a:pPr>
                <a:defRPr/>
              </a:pPr>
              <a:t>15</a:t>
            </a:fld>
            <a:endParaRPr lang="en-US" sz="1400" dirty="0"/>
          </a:p>
        </p:txBody>
      </p:sp>
      <p:cxnSp>
        <p:nvCxnSpPr>
          <p:cNvPr id="45" name="Straight Connector 44"/>
          <p:cNvCxnSpPr/>
          <p:nvPr/>
        </p:nvCxnSpPr>
        <p:spPr>
          <a:xfrm>
            <a:off x="239056" y="617745"/>
            <a:ext cx="1008168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0" y="0"/>
            <a:ext cx="10882665" cy="53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defTabSz="914400">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NATIONAL PLAN FOR  FOOD AND NUTRITION SECURITY</a:t>
            </a:r>
            <a:endParaRPr lang="en-ZA" sz="2205" kern="0" dirty="0">
              <a:solidFill>
                <a:schemeClr val="tx1"/>
              </a:solidFill>
              <a:latin typeface="Arial Black" panose="020B0A04020102020204" pitchFamily="34" charset="0"/>
              <a:cs typeface="Arial" panose="020B0604020202020204" pitchFamily="34" charset="0"/>
            </a:endParaRPr>
          </a:p>
        </p:txBody>
      </p:sp>
      <p:sp>
        <p:nvSpPr>
          <p:cNvPr id="12" name="Content Placeholder 2"/>
          <p:cNvSpPr txBox="1">
            <a:spLocks/>
          </p:cNvSpPr>
          <p:nvPr/>
        </p:nvSpPr>
        <p:spPr bwMode="auto">
          <a:xfrm>
            <a:off x="237392" y="698441"/>
            <a:ext cx="10175820" cy="64863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eaLnBrk="1" hangingPunct="1">
              <a:buNone/>
            </a:pPr>
            <a:r>
              <a:rPr lang="en-ZA" sz="2400" b="1" kern="0" dirty="0" smtClean="0">
                <a:latin typeface="Arial" panose="020B0604020202020204" pitchFamily="34" charset="0"/>
                <a:cs typeface="Arial" pitchFamily="34" charset="0"/>
              </a:rPr>
              <a:t>Key Stakeholders:</a:t>
            </a:r>
          </a:p>
          <a:p>
            <a:pPr eaLnBrk="1" hangingPunct="1">
              <a:buFont typeface="Wingdings" panose="05000000000000000000" pitchFamily="2" charset="2"/>
              <a:buChar char="Ø"/>
            </a:pPr>
            <a:endParaRPr lang="en-ZA" sz="700" b="1" kern="0" dirty="0">
              <a:latin typeface="Arial" panose="020B0604020202020204" pitchFamily="34" charset="0"/>
              <a:cs typeface="Arial" pitchFamily="34" charset="0"/>
            </a:endParaRPr>
          </a:p>
          <a:p>
            <a:pPr eaLnBrk="1" hangingPunct="1">
              <a:buFont typeface="Wingdings" panose="05000000000000000000" pitchFamily="2" charset="2"/>
              <a:buChar char="Ø"/>
            </a:pPr>
            <a:r>
              <a:rPr lang="en-ZA" sz="2400" b="1" kern="0" dirty="0" smtClean="0">
                <a:latin typeface="Arial" panose="020B0604020202020204" pitchFamily="34" charset="0"/>
                <a:cs typeface="Arial" pitchFamily="34" charset="0"/>
              </a:rPr>
              <a:t>Provincial Government Departments:   </a:t>
            </a:r>
            <a:r>
              <a:rPr lang="en-ZA" sz="2400" kern="0" dirty="0" smtClean="0">
                <a:latin typeface="Arial" panose="020B0604020202020204" pitchFamily="34" charset="0"/>
                <a:cs typeface="Arial" pitchFamily="34" charset="0"/>
              </a:rPr>
              <a:t>Free State; Limpopo; Northern Cape; and Western Cape – attended a one-week workshop in Sept 2015</a:t>
            </a:r>
          </a:p>
          <a:p>
            <a:pPr eaLnBrk="1" hangingPunct="1">
              <a:buFont typeface="Wingdings" panose="05000000000000000000" pitchFamily="2" charset="2"/>
              <a:buChar char="Ø"/>
            </a:pPr>
            <a:endParaRPr lang="en-ZA" sz="600" b="1" kern="0" dirty="0" smtClean="0">
              <a:latin typeface="Arial" panose="020B0604020202020204" pitchFamily="34" charset="0"/>
              <a:cs typeface="Arial" pitchFamily="34" charset="0"/>
            </a:endParaRPr>
          </a:p>
          <a:p>
            <a:pPr eaLnBrk="1" hangingPunct="1">
              <a:buFont typeface="Wingdings" panose="05000000000000000000" pitchFamily="2" charset="2"/>
              <a:buChar char="Ø"/>
            </a:pPr>
            <a:r>
              <a:rPr lang="en-ZA" sz="2400" b="1" kern="0" dirty="0" smtClean="0">
                <a:latin typeface="Arial" panose="020B0604020202020204" pitchFamily="34" charset="0"/>
                <a:cs typeface="Arial" pitchFamily="34" charset="0"/>
              </a:rPr>
              <a:t>Statutory Councils</a:t>
            </a:r>
            <a:r>
              <a:rPr lang="en-ZA" sz="2400" kern="0" dirty="0" smtClean="0">
                <a:latin typeface="Arial" panose="020B0604020202020204" pitchFamily="34" charset="0"/>
                <a:cs typeface="Arial" pitchFamily="34" charset="0"/>
              </a:rPr>
              <a:t>: Agricultural Research Council; Human Sciences Research Council; Medical Research Council; and National Agricultural Marketing Council</a:t>
            </a:r>
          </a:p>
          <a:p>
            <a:pPr eaLnBrk="1" hangingPunct="1">
              <a:buFont typeface="Wingdings" panose="05000000000000000000" pitchFamily="2" charset="2"/>
              <a:buChar char="Ø"/>
            </a:pPr>
            <a:endParaRPr lang="en-ZA" sz="600" b="1" kern="0" dirty="0">
              <a:latin typeface="Arial" panose="020B0604020202020204" pitchFamily="34" charset="0"/>
              <a:cs typeface="Arial" pitchFamily="34" charset="0"/>
            </a:endParaRPr>
          </a:p>
          <a:p>
            <a:pPr eaLnBrk="1" hangingPunct="1">
              <a:buFont typeface="Wingdings" panose="05000000000000000000" pitchFamily="2" charset="2"/>
              <a:buChar char="Ø"/>
            </a:pPr>
            <a:r>
              <a:rPr lang="en-ZA" sz="2400" b="1" kern="0" dirty="0" smtClean="0">
                <a:latin typeface="Arial" pitchFamily="34" charset="0"/>
                <a:cs typeface="Arial" pitchFamily="34" charset="0"/>
              </a:rPr>
              <a:t>United Nations (UN) Structures: </a:t>
            </a:r>
            <a:r>
              <a:rPr lang="en-ZA" sz="2400" kern="0" dirty="0" smtClean="0">
                <a:latin typeface="Arial" pitchFamily="34" charset="0"/>
                <a:cs typeface="Arial" pitchFamily="34" charset="0"/>
              </a:rPr>
              <a:t>Food and Agricultural Organisation (FAO); World Health Organisation (WHO); World Food Programme; United Nations Women Programme; USAID Feed the Future; and UNICEF</a:t>
            </a:r>
          </a:p>
          <a:p>
            <a:pPr eaLnBrk="1" hangingPunct="1">
              <a:buFont typeface="Wingdings" panose="05000000000000000000" pitchFamily="2" charset="2"/>
              <a:buChar char="Ø"/>
            </a:pPr>
            <a:endParaRPr lang="en-ZA" sz="300" b="1" kern="0" dirty="0">
              <a:latin typeface="Arial" pitchFamily="34" charset="0"/>
              <a:cs typeface="Arial" pitchFamily="34" charset="0"/>
            </a:endParaRPr>
          </a:p>
          <a:p>
            <a:pPr eaLnBrk="1" hangingPunct="1">
              <a:buFont typeface="Wingdings" panose="05000000000000000000" pitchFamily="2" charset="2"/>
              <a:buChar char="Ø"/>
            </a:pPr>
            <a:r>
              <a:rPr lang="en-ZA" sz="2400" b="1" kern="0" dirty="0" smtClean="0">
                <a:latin typeface="Arial" pitchFamily="34" charset="0"/>
                <a:cs typeface="Arial" pitchFamily="34" charset="0"/>
              </a:rPr>
              <a:t>Independent Non-profit Organisations: </a:t>
            </a:r>
            <a:r>
              <a:rPr lang="en-ZA" sz="2400" kern="0" dirty="0" smtClean="0">
                <a:latin typeface="Arial" pitchFamily="34" charset="0"/>
                <a:cs typeface="Arial" pitchFamily="34" charset="0"/>
              </a:rPr>
              <a:t>African Farmers' Association of South Africa (AFASA); Global Alliance for Improved Nutrition; National Emergent Red Meat Producers' Organisation (NERPO); Section 27; and Southern Africa Food Laboratory</a:t>
            </a:r>
          </a:p>
          <a:p>
            <a:pPr eaLnBrk="1" hangingPunct="1">
              <a:buFont typeface="Wingdings" panose="05000000000000000000" pitchFamily="2" charset="2"/>
              <a:buChar char="Ø"/>
            </a:pPr>
            <a:endParaRPr lang="en-ZA" sz="700" kern="0" dirty="0" smtClean="0">
              <a:latin typeface="Arial" pitchFamily="34" charset="0"/>
              <a:cs typeface="Arial" pitchFamily="34" charset="0"/>
            </a:endParaRPr>
          </a:p>
          <a:p>
            <a:pPr eaLnBrk="1" hangingPunct="1">
              <a:buFont typeface="Wingdings" panose="05000000000000000000" pitchFamily="2" charset="2"/>
              <a:buChar char="Ø"/>
            </a:pPr>
            <a:r>
              <a:rPr lang="en-ZA" sz="2400" b="1" kern="0" dirty="0" smtClean="0">
                <a:latin typeface="Arial" pitchFamily="34" charset="0"/>
                <a:cs typeface="Arial" pitchFamily="34" charset="0"/>
              </a:rPr>
              <a:t>Academic Institutions</a:t>
            </a:r>
            <a:r>
              <a:rPr lang="en-ZA" sz="2400" kern="0" dirty="0" smtClean="0">
                <a:latin typeface="Arial" pitchFamily="34" charset="0"/>
                <a:cs typeface="Arial" pitchFamily="34" charset="0"/>
              </a:rPr>
              <a:t>: North West University; University of Pretoria; and University of South Africa</a:t>
            </a:r>
          </a:p>
          <a:p>
            <a:pPr eaLnBrk="1" hangingPunct="1">
              <a:buFont typeface="Wingdings" pitchFamily="2" charset="2"/>
              <a:buChar char="§"/>
            </a:pPr>
            <a:endParaRPr lang="en-ZA" sz="18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ZA" sz="1600" kern="0" dirty="0" smtClean="0">
              <a:latin typeface="Arial" pitchFamily="34" charset="0"/>
              <a:cs typeface="Arial" pitchFamily="34" charset="0"/>
            </a:endParaRPr>
          </a:p>
          <a:p>
            <a:pPr eaLnBrk="1" hangingPunct="1">
              <a:buFont typeface="Wingdings" pitchFamily="2" charset="2"/>
              <a:buChar char="§"/>
            </a:pPr>
            <a:endParaRPr lang="en-US" sz="1600" kern="0" dirty="0" smtClean="0">
              <a:latin typeface="Arial" pitchFamily="34" charset="0"/>
              <a:cs typeface="Arial" pitchFamily="34" charset="0"/>
            </a:endParaRPr>
          </a:p>
          <a:p>
            <a:pPr eaLnBrk="1" hangingPunct="1"/>
            <a:endParaRPr lang="en-US" sz="1600" u="sng" kern="0" dirty="0" smtClean="0">
              <a:latin typeface="Arial" pitchFamily="34" charset="0"/>
              <a:cs typeface="Arial" pitchFamily="34" charset="0"/>
            </a:endParaRPr>
          </a:p>
          <a:p>
            <a:pPr eaLnBrk="1" hangingPunct="1">
              <a:buFont typeface="Wingdings" pitchFamily="2" charset="2"/>
              <a:buNone/>
            </a:pPr>
            <a:endParaRPr lang="en-US" sz="1600" kern="0" dirty="0" smtClean="0">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6660" y="7184751"/>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56833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909128" y="6915375"/>
            <a:ext cx="504084" cy="351366"/>
          </a:xfrm>
        </p:spPr>
        <p:txBody>
          <a:bodyPr/>
          <a:lstStyle/>
          <a:p>
            <a:pPr>
              <a:defRPr/>
            </a:pPr>
            <a:fld id="{AD0D25DA-C332-407A-852A-96A7D180F319}" type="slidenum">
              <a:rPr lang="en-US" sz="1400" smtClean="0"/>
              <a:pPr>
                <a:defRPr/>
              </a:pPr>
              <a:t>16</a:t>
            </a:fld>
            <a:endParaRPr lang="en-US" sz="1400" dirty="0"/>
          </a:p>
        </p:txBody>
      </p:sp>
      <p:cxnSp>
        <p:nvCxnSpPr>
          <p:cNvPr id="45" name="Straight Connector 44"/>
          <p:cNvCxnSpPr/>
          <p:nvPr/>
        </p:nvCxnSpPr>
        <p:spPr>
          <a:xfrm>
            <a:off x="239056" y="617745"/>
            <a:ext cx="1008168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239056" y="197169"/>
            <a:ext cx="10174156" cy="420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800" b="1" kern="1200" dirty="0" smtClean="0">
                <a:solidFill>
                  <a:srgbClr val="008000"/>
                </a:solidFill>
                <a:latin typeface="Arial" pitchFamily="34" charset="0"/>
                <a:ea typeface="MS PGothic" pitchFamily="34" charset="-128"/>
                <a:cs typeface="Arial" pitchFamily="34" charset="0"/>
              </a:rPr>
              <a:t> </a:t>
            </a: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NATIONAL PLAN FOR FOOD AND NUTRITION SECURITY</a:t>
            </a:r>
            <a:endParaRPr lang="en-ZA" sz="2205" kern="0" dirty="0">
              <a:solidFill>
                <a:schemeClr val="tx1"/>
              </a:solidFill>
              <a:latin typeface="Arial Black" panose="020B0A04020102020204" pitchFamily="34" charset="0"/>
              <a:cs typeface="Arial" panose="020B0604020202020204" pitchFamily="34" charset="0"/>
            </a:endParaRPr>
          </a:p>
        </p:txBody>
      </p:sp>
      <p:sp>
        <p:nvSpPr>
          <p:cNvPr id="6" name="Rectangle 5"/>
          <p:cNvSpPr/>
          <p:nvPr/>
        </p:nvSpPr>
        <p:spPr>
          <a:xfrm>
            <a:off x="378148" y="1038320"/>
            <a:ext cx="10035064" cy="6344044"/>
          </a:xfrm>
          <a:prstGeom prst="rect">
            <a:avLst/>
          </a:prstGeom>
        </p:spPr>
        <p:txBody>
          <a:bodyPr wrap="square">
            <a:spAutoFit/>
          </a:bodyPr>
          <a:lstStyle/>
          <a:p>
            <a:pPr lvl="0" algn="just" eaLnBrk="0" hangingPunct="0">
              <a:spcBef>
                <a:spcPct val="20000"/>
              </a:spcBef>
            </a:pPr>
            <a:r>
              <a:rPr lang="en-ZA" sz="2500" b="1" kern="0" dirty="0" smtClean="0">
                <a:solidFill>
                  <a:prstClr val="black"/>
                </a:solidFill>
                <a:latin typeface="Arial" panose="020B0604020202020204" pitchFamily="34" charset="0"/>
                <a:cs typeface="Arial" panose="020B0604020202020204" pitchFamily="34" charset="0"/>
              </a:rPr>
              <a:t>Vision</a:t>
            </a:r>
          </a:p>
          <a:p>
            <a:pPr lvl="0" algn="just" eaLnBrk="0" hangingPunct="0">
              <a:spcBef>
                <a:spcPct val="20000"/>
              </a:spcBef>
            </a:pPr>
            <a:r>
              <a:rPr lang="en-ZA" sz="2500" kern="0" dirty="0" smtClean="0">
                <a:solidFill>
                  <a:prstClr val="black"/>
                </a:solidFill>
                <a:latin typeface="Arial" panose="020B0604020202020204" pitchFamily="34" charset="0"/>
                <a:cs typeface="Arial" panose="020B0604020202020204" pitchFamily="34" charset="0"/>
              </a:rPr>
              <a:t>Optimal food security and enhanced nutritional status for all South Africans.</a:t>
            </a:r>
          </a:p>
          <a:p>
            <a:pPr lvl="0" algn="just" eaLnBrk="0" hangingPunct="0">
              <a:spcBef>
                <a:spcPct val="20000"/>
              </a:spcBef>
            </a:pPr>
            <a:endParaRPr lang="en-ZA" sz="2500" kern="0" dirty="0" smtClean="0">
              <a:solidFill>
                <a:prstClr val="black"/>
              </a:solidFill>
              <a:latin typeface="Arial" panose="020B0604020202020204" pitchFamily="34" charset="0"/>
              <a:cs typeface="Arial" panose="020B0604020202020204" pitchFamily="34" charset="0"/>
            </a:endParaRPr>
          </a:p>
          <a:p>
            <a:pPr lvl="0" algn="just" eaLnBrk="0" hangingPunct="0">
              <a:spcBef>
                <a:spcPct val="20000"/>
              </a:spcBef>
            </a:pPr>
            <a:r>
              <a:rPr lang="en-ZA" sz="2500" b="1" kern="0" dirty="0" smtClean="0">
                <a:solidFill>
                  <a:prstClr val="black"/>
                </a:solidFill>
                <a:latin typeface="Arial" panose="020B0604020202020204" pitchFamily="34" charset="0"/>
                <a:cs typeface="Arial" panose="020B0604020202020204" pitchFamily="34" charset="0"/>
              </a:rPr>
              <a:t>Mission </a:t>
            </a:r>
          </a:p>
          <a:p>
            <a:pPr marL="0" marR="0" algn="just">
              <a:lnSpc>
                <a:spcPct val="115000"/>
              </a:lnSpc>
              <a:spcBef>
                <a:spcPts val="600"/>
              </a:spcBef>
              <a:spcAft>
                <a:spcPts val="0"/>
              </a:spcAft>
            </a:pPr>
            <a:r>
              <a:rPr lang="en-GB" sz="2500" dirty="0" smtClean="0">
                <a:latin typeface="Arial" panose="020B0604020202020204" pitchFamily="34" charset="0"/>
                <a:ea typeface="Times New Roman" panose="02020603050405020304" pitchFamily="18" charset="0"/>
                <a:cs typeface="Arial" panose="020B0604020202020204" pitchFamily="34" charset="0"/>
              </a:rPr>
              <a:t>To significantly </a:t>
            </a:r>
            <a:r>
              <a:rPr lang="en-GB" sz="2500" dirty="0">
                <a:latin typeface="Arial" panose="020B0604020202020204" pitchFamily="34" charset="0"/>
                <a:ea typeface="Times New Roman" panose="02020603050405020304" pitchFamily="18" charset="0"/>
                <a:cs typeface="Arial" panose="020B0604020202020204" pitchFamily="34" charset="0"/>
              </a:rPr>
              <a:t>improve food security and reduce malnutrition in all its forms to afford South Africa’s people opportunities to lead productive and healthy lives. </a:t>
            </a:r>
            <a:endParaRPr lang="en-US" sz="2500" dirty="0">
              <a:latin typeface="Arial" panose="020B0604020202020204" pitchFamily="34" charset="0"/>
              <a:ea typeface="Times New Roman" panose="02020603050405020304" pitchFamily="18" charset="0"/>
              <a:cs typeface="Arial" panose="020B0604020202020204" pitchFamily="34" charset="0"/>
            </a:endParaRPr>
          </a:p>
          <a:p>
            <a:pPr algn="just"/>
            <a:endParaRPr lang="en-GB" sz="2500" dirty="0" smtClean="0">
              <a:latin typeface="Arial" panose="020B0604020202020204" pitchFamily="34" charset="0"/>
              <a:ea typeface="Calibri" panose="020F0502020204030204" pitchFamily="34" charset="0"/>
              <a:cs typeface="Arial" panose="020B0604020202020204" pitchFamily="34" charset="0"/>
            </a:endParaRPr>
          </a:p>
          <a:p>
            <a:pPr algn="just"/>
            <a:r>
              <a:rPr lang="en-GB" sz="2500" b="1" dirty="0" smtClean="0">
                <a:latin typeface="Arial" panose="020B0604020202020204" pitchFamily="34" charset="0"/>
                <a:ea typeface="Calibri" panose="020F0502020204030204" pitchFamily="34" charset="0"/>
                <a:cs typeface="Arial" panose="020B0604020202020204" pitchFamily="34" charset="0"/>
              </a:rPr>
              <a:t>Goals </a:t>
            </a:r>
          </a:p>
          <a:p>
            <a:pPr algn="just"/>
            <a:r>
              <a:rPr lang="en-GB" sz="2500" dirty="0" smtClean="0">
                <a:latin typeface="Arial" panose="020B0604020202020204" pitchFamily="34" charset="0"/>
                <a:ea typeface="Calibri" panose="020F0502020204030204" pitchFamily="34" charset="0"/>
                <a:cs typeface="Arial" panose="020B0604020202020204" pitchFamily="34" charset="0"/>
              </a:rPr>
              <a:t>Immediate goals are to establish a governance and leadership system; review current policies and strategies; reform the current duplicated and uncoordinated delivery of FSN interventions, to ensure the implementation of strategic and comprehensive FSN initiatives in a coordinated manner.</a:t>
            </a:r>
            <a:endParaRPr lang="en-ZA" sz="2500" kern="0" dirty="0" smtClean="0">
              <a:solidFill>
                <a:prstClr val="black"/>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41399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909128" y="6915375"/>
            <a:ext cx="504084" cy="351366"/>
          </a:xfrm>
        </p:spPr>
        <p:txBody>
          <a:bodyPr/>
          <a:lstStyle/>
          <a:p>
            <a:pPr marL="0" marR="0" lvl="0" indent="0" algn="r" defTabSz="1052513" rtl="0" eaLnBrk="1" fontAlgn="auto" latinLnBrk="0" hangingPunct="1">
              <a:lnSpc>
                <a:spcPct val="100000"/>
              </a:lnSpc>
              <a:spcBef>
                <a:spcPts val="0"/>
              </a:spcBef>
              <a:spcAft>
                <a:spcPts val="0"/>
              </a:spcAft>
              <a:buClrTx/>
              <a:buSzTx/>
              <a:buFontTx/>
              <a:buNone/>
              <a:tabLst/>
              <a:defRPr/>
            </a:pPr>
            <a:fld id="{AD0D25DA-C332-407A-852A-96A7D180F319}" type="slidenum">
              <a:rPr kumimoji="0" lang="en-US" sz="1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1052513"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45" name="Straight Connector 44"/>
          <p:cNvCxnSpPr/>
          <p:nvPr/>
        </p:nvCxnSpPr>
        <p:spPr>
          <a:xfrm>
            <a:off x="239056" y="617745"/>
            <a:ext cx="1008168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239056" y="197169"/>
            <a:ext cx="9732081" cy="420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lvl="0" defTabSz="914400">
              <a:spcBef>
                <a:spcPct val="20000"/>
              </a:spcBef>
              <a:defRPr/>
            </a:pPr>
            <a:r>
              <a:rPr lang="en-ZA" altLang="en-US" sz="2500" b="1" dirty="0">
                <a:solidFill>
                  <a:srgbClr val="008000"/>
                </a:solidFill>
                <a:latin typeface="Arial" pitchFamily="34" charset="0"/>
                <a:ea typeface="MS PGothic" pitchFamily="34" charset="-128"/>
                <a:cs typeface="Arial" pitchFamily="34" charset="0"/>
              </a:rPr>
              <a:t>NATIONAL PLAN FOR FOOD AND NUTRITION SECURITY</a:t>
            </a:r>
            <a:endParaRPr kumimoji="0" lang="en-ZA" sz="2500" b="0" i="0" u="none" strike="noStrike" kern="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endParaRPr>
          </a:p>
        </p:txBody>
      </p:sp>
      <p:sp>
        <p:nvSpPr>
          <p:cNvPr id="7" name="Rectangle 6"/>
          <p:cNvSpPr/>
          <p:nvPr/>
        </p:nvSpPr>
        <p:spPr>
          <a:xfrm>
            <a:off x="254177" y="692924"/>
            <a:ext cx="10159035" cy="7048083"/>
          </a:xfrm>
          <a:prstGeom prst="rect">
            <a:avLst/>
          </a:prstGeom>
        </p:spPr>
        <p:txBody>
          <a:bodyPr wrap="square">
            <a:spAutoFit/>
          </a:bodyPr>
          <a:lstStyle/>
          <a:p>
            <a:pPr marL="0" marR="0" lvl="0" indent="0" algn="just" defTabSz="1052513"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6 Strategic Objectives (SO) Anchoring the Plan</a:t>
            </a:r>
          </a:p>
          <a:p>
            <a:pPr marL="0" marR="0" lvl="0" indent="0" algn="just" defTabSz="1052513" rtl="0" eaLnBrk="1" fontAlgn="base" latinLnBrk="0" hangingPunct="1">
              <a:lnSpc>
                <a:spcPct val="100000"/>
              </a:lnSpc>
              <a:spcBef>
                <a:spcPct val="0"/>
              </a:spcBef>
              <a:spcAft>
                <a:spcPct val="0"/>
              </a:spcAft>
              <a:buClrTx/>
              <a:buSzTx/>
              <a:buFontTx/>
              <a:buNone/>
              <a:tabLst/>
              <a:defRPr/>
            </a:pPr>
            <a:endParaRPr kumimoji="0" lang="en-GB" sz="600" b="1"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r>
              <a:rPr kumimoji="0" lang="en-GB"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SO 1</a:t>
            </a:r>
            <a:r>
              <a:rPr kumimoji="0" lang="en-GB"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Establish a </a:t>
            </a:r>
            <a:r>
              <a:rPr kumimoji="0" lang="en-GB" sz="2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multisectoral FNS Council </a:t>
            </a: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oversee alignment of policies, legislation and programmes; 	coordination and implementation of programmes and services which address FNS, and draft new policies and legislation where appropriate</a:t>
            </a:r>
          </a:p>
          <a:p>
            <a:pPr marL="0" marR="0" lvl="0" indent="0" algn="just" defTabSz="1052513"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969963" marR="0" lvl="0" indent="-969963" algn="just" defTabSz="1052513" rtl="0" eaLnBrk="1" fontAlgn="base" latinLnBrk="0" hangingPunct="1">
              <a:lnSpc>
                <a:spcPct val="100000"/>
              </a:lnSpc>
              <a:spcBef>
                <a:spcPct val="0"/>
              </a:spcBef>
              <a:spcAft>
                <a:spcPct val="0"/>
              </a:spcAft>
              <a:buClrTx/>
              <a:buSzTx/>
              <a:buFontTx/>
              <a:buNone/>
              <a:tabLst>
                <a:tab pos="914400" algn="l"/>
                <a:tab pos="1428750" algn="l"/>
              </a:tabLst>
              <a:defRPr/>
            </a:pPr>
            <a:r>
              <a:rPr kumimoji="0" lang="en-GB"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SO 2: 	</a:t>
            </a:r>
            <a:r>
              <a:rPr kumimoji="0" lang="en-GB"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Establish </a:t>
            </a:r>
            <a:r>
              <a:rPr kumimoji="0" lang="en-GB"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inclusive local food value chains </a:t>
            </a:r>
            <a:r>
              <a:rPr kumimoji="0" lang="en-GB"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to support access to nutritious affordable food. </a:t>
            </a: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68263" algn="just" defTabSz="1052513" rtl="0" eaLnBrk="1" fontAlgn="base" latinLnBrk="0" hangingPunct="1">
              <a:lnSpc>
                <a:spcPct val="100000"/>
              </a:lnSpc>
              <a:spcBef>
                <a:spcPct val="0"/>
              </a:spcBef>
              <a:spcAft>
                <a:spcPct val="0"/>
              </a:spcAft>
              <a:buClrTx/>
              <a:buSzTx/>
              <a:buFontTx/>
              <a:buNone/>
              <a:tabLst>
                <a:tab pos="1428750" algn="l"/>
              </a:tabLst>
              <a:defRPr/>
            </a:pPr>
            <a:endParaRPr kumimoji="0" lang="en-GB" sz="6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marL="982663" marR="0" lvl="1" indent="-1050925" algn="just" defTabSz="1052513" rtl="0" eaLnBrk="1" fontAlgn="base" latinLnBrk="0" hangingPunct="1">
              <a:lnSpc>
                <a:spcPct val="100000"/>
              </a:lnSpc>
              <a:spcBef>
                <a:spcPct val="0"/>
              </a:spcBef>
              <a:spcAft>
                <a:spcPct val="0"/>
              </a:spcAft>
              <a:buClrTx/>
              <a:buSzTx/>
              <a:buFontTx/>
              <a:buNone/>
              <a:tabLst>
                <a:tab pos="914400" algn="l"/>
              </a:tabLst>
              <a:defRPr/>
            </a:pPr>
            <a:r>
              <a:rPr kumimoji="0" lang="en-GB"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SO 3</a:t>
            </a:r>
            <a:r>
              <a:rPr kumimoji="0" lang="en-GB"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Expand </a:t>
            </a:r>
            <a:r>
              <a:rPr kumimoji="0" lang="en-GB" sz="2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targeted social protection measures </a:t>
            </a: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sustainable livelihood  programmes</a:t>
            </a:r>
            <a:endPar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525463" marR="0" lvl="1" indent="-525463" algn="just" defTabSz="1052513"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GB" sz="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869950" marR="0" lvl="1" indent="-938213" algn="just" defTabSz="476250" rtl="0" eaLnBrk="1" fontAlgn="base" latinLnBrk="0" hangingPunct="1">
              <a:lnSpc>
                <a:spcPct val="100000"/>
              </a:lnSpc>
              <a:spcBef>
                <a:spcPct val="0"/>
              </a:spcBef>
              <a:spcAft>
                <a:spcPct val="0"/>
              </a:spcAft>
              <a:buClrTx/>
              <a:buSzTx/>
              <a:buFontTx/>
              <a:buNone/>
              <a:tabLst>
                <a:tab pos="858838" algn="l"/>
              </a:tabLst>
              <a:defRPr/>
            </a:pPr>
            <a:r>
              <a:rPr kumimoji="0" lang="en-US"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SO 4</a:t>
            </a: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en-GB" sz="2400" b="0" i="0" u="none" strike="noStrike" kern="1200" cap="none" spc="0" normalizeH="0" baseline="0" noProof="0" dirty="0" smtClean="0">
                <a:ln>
                  <a:noFill/>
                </a:ln>
                <a:solidFill>
                  <a:prstClr val="black"/>
                </a:solidFill>
                <a:effectLst/>
                <a:uLnTx/>
                <a:uFillTx/>
              </a:rPr>
              <a:t>Scale up of </a:t>
            </a:r>
            <a:r>
              <a:rPr kumimoji="0" lang="en-GB" sz="2400" b="1" i="0" u="none" strike="noStrike" kern="1200" cap="none" spc="0" normalizeH="0" baseline="0" noProof="0" dirty="0" smtClean="0">
                <a:ln>
                  <a:noFill/>
                </a:ln>
                <a:solidFill>
                  <a:prstClr val="black"/>
                </a:solidFill>
                <a:effectLst/>
                <a:uLnTx/>
                <a:uFillTx/>
              </a:rPr>
              <a:t>high impact nutrition specific interventions </a:t>
            </a:r>
            <a:r>
              <a:rPr kumimoji="0" lang="en-GB" sz="2400" b="0" i="0" u="none" strike="noStrike" kern="1200" cap="none" spc="0" normalizeH="0" baseline="0" noProof="0" dirty="0" smtClean="0">
                <a:ln>
                  <a:noFill/>
                </a:ln>
                <a:solidFill>
                  <a:prstClr val="black"/>
                </a:solidFill>
                <a:effectLst/>
                <a:uLnTx/>
                <a:uFillTx/>
              </a:rPr>
              <a:t>targeting nutritionally vulnerable groups across the life cycle.</a:t>
            </a:r>
          </a:p>
          <a:p>
            <a:pPr marL="0" marR="0" lvl="1" indent="-68263" algn="just" defTabSz="476250" rtl="0" eaLnBrk="1" fontAlgn="base" latinLnBrk="0" hangingPunct="1">
              <a:lnSpc>
                <a:spcPct val="100000"/>
              </a:lnSpc>
              <a:spcBef>
                <a:spcPct val="0"/>
              </a:spcBef>
              <a:spcAft>
                <a:spcPct val="0"/>
              </a:spcAft>
              <a:buClrTx/>
              <a:buSzTx/>
              <a:buFontTx/>
              <a:buNone/>
              <a:tabLst>
                <a:tab pos="858838" algn="l"/>
              </a:tabLst>
              <a:defRPr/>
            </a:pPr>
            <a:endParaRPr kumimoji="0" lang="en-US" sz="500" b="0" i="0" u="none" strike="noStrike" kern="1200" cap="none" spc="0" normalizeH="0" baseline="0" noProof="0" dirty="0" smtClean="0">
              <a:ln>
                <a:noFill/>
              </a:ln>
              <a:solidFill>
                <a:prstClr val="black"/>
              </a:solidFill>
              <a:effectLst/>
              <a:uLnTx/>
              <a:uFillTx/>
            </a:endParaRPr>
          </a:p>
          <a:p>
            <a:pPr marL="801688" marR="0" lvl="0" indent="-801688" algn="just" defTabSz="495300" rtl="0" eaLnBrk="1" fontAlgn="base" latinLnBrk="0" hangingPunct="1">
              <a:lnSpc>
                <a:spcPct val="100000"/>
              </a:lnSpc>
              <a:spcBef>
                <a:spcPct val="0"/>
              </a:spcBef>
              <a:spcAft>
                <a:spcPct val="0"/>
              </a:spcAft>
              <a:buClrTx/>
              <a:buSzTx/>
              <a:buFontTx/>
              <a:buNone/>
              <a:tabLst>
                <a:tab pos="858838" algn="l"/>
              </a:tabLst>
              <a:defRPr/>
            </a:pPr>
            <a:r>
              <a:rPr kumimoji="0" lang="en-GB" sz="2400" b="1" i="0" u="none" strike="noStrike" kern="1200" cap="none" spc="0" normalizeH="0" baseline="0" noProof="0" dirty="0">
                <a:ln>
                  <a:noFill/>
                </a:ln>
                <a:solidFill>
                  <a:prstClr val="black"/>
                </a:solidFill>
                <a:effectLst/>
                <a:uLnTx/>
                <a:uFillTx/>
                <a:latin typeface="Arial" pitchFamily="34" charset="0"/>
                <a:cs typeface="Arial" pitchFamily="34" charset="0"/>
              </a:rPr>
              <a:t>SO </a:t>
            </a:r>
            <a:r>
              <a:rPr kumimoji="0" lang="en-GB"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5</a:t>
            </a:r>
            <a:r>
              <a:rPr kumimoji="0" lang="en-GB"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a:t>
            </a:r>
            <a:r>
              <a:rPr kumimoji="0" lang="en-GB" sz="2400" b="0" i="0" u="none" strike="noStrike" kern="1200" cap="none" spc="0" normalizeH="0" baseline="0" noProof="0" dirty="0">
                <a:ln>
                  <a:noFill/>
                </a:ln>
                <a:solidFill>
                  <a:prstClr val="black"/>
                </a:solidFill>
                <a:effectLst/>
                <a:uLnTx/>
                <a:uFillTx/>
                <a:latin typeface="Arial" pitchFamily="34" charset="0"/>
                <a:cs typeface="Arial" pitchFamily="34" charset="0"/>
              </a:rPr>
              <a:t>	Develop </a:t>
            </a:r>
            <a:r>
              <a:rPr kumimoji="0" lang="en-GB" sz="2400" b="0" i="0" u="none" strike="noStrike" kern="1200" cap="none" spc="0" normalizeH="0" baseline="0" noProof="0" dirty="0">
                <a:ln>
                  <a:noFill/>
                </a:ln>
                <a:solidFill>
                  <a:prstClr val="black"/>
                </a:solidFill>
                <a:effectLst/>
                <a:uLnTx/>
                <a:uFillTx/>
              </a:rPr>
              <a:t>an </a:t>
            </a:r>
            <a:r>
              <a:rPr kumimoji="0" lang="en-GB" sz="2400" b="1" i="0" u="none" strike="noStrike" kern="1200" cap="none" spc="0" normalizeH="0" baseline="0" noProof="0" dirty="0">
                <a:ln>
                  <a:noFill/>
                </a:ln>
                <a:solidFill>
                  <a:prstClr val="black"/>
                </a:solidFill>
                <a:effectLst/>
                <a:uLnTx/>
                <a:uFillTx/>
              </a:rPr>
              <a:t>integrated communication plan </a:t>
            </a:r>
            <a:r>
              <a:rPr kumimoji="0" lang="en-GB" sz="2400" b="0" i="0" u="none" strike="noStrike" kern="1200" cap="none" spc="0" normalizeH="0" baseline="0" noProof="0" dirty="0">
                <a:ln>
                  <a:noFill/>
                </a:ln>
                <a:solidFill>
                  <a:prstClr val="black"/>
                </a:solidFill>
                <a:effectLst/>
                <a:uLnTx/>
                <a:uFillTx/>
              </a:rPr>
              <a:t>to </a:t>
            </a:r>
            <a:r>
              <a:rPr kumimoji="0" lang="en-GB" sz="2400" b="0" i="0" u="none" strike="noStrike" kern="1200" cap="none" spc="0" normalizeH="0" baseline="0" noProof="0" dirty="0" smtClean="0">
                <a:ln>
                  <a:noFill/>
                </a:ln>
                <a:solidFill>
                  <a:prstClr val="black"/>
                </a:solidFill>
                <a:effectLst/>
                <a:uLnTx/>
                <a:uFillTx/>
              </a:rPr>
              <a:t>influence </a:t>
            </a:r>
            <a:r>
              <a:rPr kumimoji="0" lang="en-GB" sz="2400" b="0" i="0" u="none" strike="noStrike" kern="1200" cap="none" spc="0" normalizeH="0" baseline="0" noProof="0" dirty="0">
                <a:ln>
                  <a:noFill/>
                </a:ln>
                <a:solidFill>
                  <a:prstClr val="black"/>
                </a:solidFill>
                <a:effectLst/>
                <a:uLnTx/>
                <a:uFillTx/>
              </a:rPr>
              <a:t>people across the life cycle to make </a:t>
            </a:r>
            <a:r>
              <a:rPr kumimoji="0" lang="en-GB" sz="2400" b="0" i="0" u="none" strike="noStrike" kern="1200" cap="none" spc="0" normalizeH="0" baseline="0" noProof="0" dirty="0" smtClean="0">
                <a:ln>
                  <a:noFill/>
                </a:ln>
                <a:solidFill>
                  <a:prstClr val="black"/>
                </a:solidFill>
                <a:effectLst/>
                <a:uLnTx/>
                <a:uFillTx/>
              </a:rPr>
              <a:t>informed </a:t>
            </a:r>
            <a:r>
              <a:rPr kumimoji="0" lang="en-GB" sz="2400" b="0" i="0" u="none" strike="noStrike" kern="1200" cap="none" spc="0" normalizeH="0" baseline="0" noProof="0" dirty="0">
                <a:ln>
                  <a:noFill/>
                </a:ln>
                <a:solidFill>
                  <a:prstClr val="black"/>
                </a:solidFill>
                <a:effectLst/>
                <a:uLnTx/>
                <a:uFillTx/>
              </a:rPr>
              <a:t>food and nutrition decisions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1052513"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858838" marR="0" lvl="0" indent="-858838" algn="just" defTabSz="1052513" rtl="0" eaLnBrk="1" fontAlgn="base" latinLnBrk="0" hangingPunct="1">
              <a:lnSpc>
                <a:spcPct val="100000"/>
              </a:lnSpc>
              <a:spcBef>
                <a:spcPct val="0"/>
              </a:spcBef>
              <a:spcAft>
                <a:spcPct val="0"/>
              </a:spcAft>
              <a:buClrTx/>
              <a:buSzTx/>
              <a:buFontTx/>
              <a:buNone/>
              <a:tabLst>
                <a:tab pos="858838" algn="l"/>
              </a:tabLst>
              <a:defRPr/>
            </a:pPr>
            <a:r>
              <a:rPr kumimoji="0" lang="en-GB" sz="2400" b="1" i="0" u="none" strike="noStrike" kern="1200" cap="none" spc="0" normalizeH="0" baseline="0" noProof="0" dirty="0">
                <a:ln>
                  <a:noFill/>
                </a:ln>
                <a:solidFill>
                  <a:prstClr val="black"/>
                </a:solidFill>
                <a:effectLst/>
                <a:uLnTx/>
                <a:uFillTx/>
                <a:latin typeface="Arial" pitchFamily="34" charset="0"/>
                <a:cs typeface="Arial" pitchFamily="34" charset="0"/>
              </a:rPr>
              <a:t>SO </a:t>
            </a:r>
            <a:r>
              <a:rPr kumimoji="0" lang="en-GB" sz="2400" b="1" i="0" u="none" strike="noStrike" kern="1200" cap="none" spc="0" normalizeH="0" baseline="0" noProof="0" dirty="0" smtClean="0">
                <a:ln>
                  <a:noFill/>
                </a:ln>
                <a:solidFill>
                  <a:prstClr val="black"/>
                </a:solidFill>
                <a:effectLst/>
                <a:uLnTx/>
                <a:uFillTx/>
                <a:latin typeface="Arial" pitchFamily="34" charset="0"/>
                <a:cs typeface="Arial" pitchFamily="34" charset="0"/>
              </a:rPr>
              <a:t>6</a:t>
            </a:r>
            <a:r>
              <a:rPr kumimoji="0" lang="en-GB"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monitoring and evaluation system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FNS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including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integrated </a:t>
            </a:r>
            <a:r>
              <a:rPr kumimoji="0" lang="en-GB"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risk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management </a:t>
            </a:r>
            <a:r>
              <a:rPr kumimoji="0" lang="en-GB" sz="2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system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monitoring FNS related risks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525463" marR="0" lvl="0" indent="-525463" algn="just" defTabSz="45085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GB" sz="2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20155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720725" y="280170"/>
            <a:ext cx="9178925" cy="357189"/>
          </a:xfrm>
          <a:noFill/>
          <a:ln>
            <a:miter lim="800000"/>
            <a:headEnd/>
            <a:tailEnd/>
          </a:ln>
        </p:spPr>
        <p:txBody>
          <a:bodyPr vert="horz" wrap="square" numCol="1" compatLnSpc="1">
            <a:prstTxWarp prst="textNoShape">
              <a:avLst/>
            </a:prstTxWarp>
          </a:bodyPr>
          <a:lstStyle/>
          <a:p>
            <a:pPr marL="342900" indent="-342900"/>
            <a:r>
              <a:rPr lang="en-GB" altLang="en-US" sz="2000" dirty="0" smtClean="0"/>
              <a:t/>
            </a:r>
            <a:br>
              <a:rPr lang="en-GB" altLang="en-US" sz="2000" dirty="0" smtClean="0"/>
            </a:br>
            <a:r>
              <a:rPr lang="en-ZA" altLang="en-US" dirty="0" smtClean="0"/>
              <a:t/>
            </a:r>
            <a:br>
              <a:rPr lang="en-ZA" altLang="en-US" dirty="0" smtClean="0"/>
            </a:br>
            <a:r>
              <a:rPr lang="en-GB" altLang="en-US" sz="1600" dirty="0" smtClean="0"/>
              <a:t>Clear Allocation of Responsibilities of Government Departments within the NFSNP</a:t>
            </a:r>
            <a:endParaRPr lang="en-ZA" altLang="en-US"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69169814"/>
              </p:ext>
            </p:extLst>
          </p:nvPr>
        </p:nvGraphicFramePr>
        <p:xfrm>
          <a:off x="2" y="1"/>
          <a:ext cx="10547721" cy="7388504"/>
        </p:xfrm>
        <a:graphic>
          <a:graphicData uri="http://schemas.openxmlformats.org/drawingml/2006/table">
            <a:tbl>
              <a:tblPr firstRow="1" firstCol="1" bandRow="1">
                <a:tableStyleId>{F5AB1C69-6EDB-4FF4-983F-18BD219EF322}</a:tableStyleId>
              </a:tblPr>
              <a:tblGrid>
                <a:gridCol w="462620">
                  <a:extLst>
                    <a:ext uri="{9D8B030D-6E8A-4147-A177-3AD203B41FA5}">
                      <a16:colId xmlns:a16="http://schemas.microsoft.com/office/drawing/2014/main" xmlns="" val="20000"/>
                    </a:ext>
                  </a:extLst>
                </a:gridCol>
                <a:gridCol w="5553926">
                  <a:extLst>
                    <a:ext uri="{9D8B030D-6E8A-4147-A177-3AD203B41FA5}">
                      <a16:colId xmlns:a16="http://schemas.microsoft.com/office/drawing/2014/main" xmlns="" val="20001"/>
                    </a:ext>
                  </a:extLst>
                </a:gridCol>
                <a:gridCol w="1385364">
                  <a:extLst>
                    <a:ext uri="{9D8B030D-6E8A-4147-A177-3AD203B41FA5}">
                      <a16:colId xmlns:a16="http://schemas.microsoft.com/office/drawing/2014/main" xmlns="" val="20002"/>
                    </a:ext>
                  </a:extLst>
                </a:gridCol>
                <a:gridCol w="3145811">
                  <a:extLst>
                    <a:ext uri="{9D8B030D-6E8A-4147-A177-3AD203B41FA5}">
                      <a16:colId xmlns:a16="http://schemas.microsoft.com/office/drawing/2014/main" xmlns="" val="20003"/>
                    </a:ext>
                  </a:extLst>
                </a:gridCol>
              </a:tblGrid>
              <a:tr h="677821">
                <a:tc gridSpan="2">
                  <a:txBody>
                    <a:bodyPr/>
                    <a:lstStyle/>
                    <a:p>
                      <a:pPr>
                        <a:lnSpc>
                          <a:spcPct val="107000"/>
                        </a:lnSpc>
                        <a:spcAft>
                          <a:spcPts val="0"/>
                        </a:spcAft>
                      </a:pPr>
                      <a:r>
                        <a:rPr lang="en-ZA" sz="1600" kern="1200" dirty="0" smtClean="0">
                          <a:effectLst/>
                          <a:latin typeface="Arial" panose="020B0604020202020204" pitchFamily="34" charset="0"/>
                          <a:cs typeface="Arial" panose="020B0604020202020204" pitchFamily="34" charset="0"/>
                        </a:rPr>
                        <a:t>STRATEGIC</a:t>
                      </a:r>
                      <a:r>
                        <a:rPr lang="en-ZA" sz="1600" kern="1200" baseline="0" dirty="0" smtClean="0">
                          <a:effectLst/>
                          <a:latin typeface="Arial" panose="020B0604020202020204" pitchFamily="34" charset="0"/>
                          <a:cs typeface="Arial" panose="020B0604020202020204" pitchFamily="34" charset="0"/>
                        </a:rPr>
                        <a:t> OBJECTIVES</a:t>
                      </a:r>
                      <a:endParaRPr lang="en-ZA" sz="1600" dirty="0">
                        <a:effectLst/>
                        <a:latin typeface="Arial" panose="020B0604020202020204" pitchFamily="34" charset="0"/>
                        <a:ea typeface="Calibri"/>
                        <a:cs typeface="Arial" panose="020B0604020202020204" pitchFamily="34" charset="0"/>
                      </a:endParaRPr>
                    </a:p>
                  </a:txBody>
                  <a:tcPr marL="68590" marR="68590" marT="0" marB="0"/>
                </a:tc>
                <a:tc hMerge="1">
                  <a:txBody>
                    <a:bodyPr/>
                    <a:lstStyle/>
                    <a:p>
                      <a:endParaRPr lang="en-ZA"/>
                    </a:p>
                  </a:txBody>
                  <a:tcPr/>
                </a:tc>
                <a:tc>
                  <a:txBody>
                    <a:bodyPr/>
                    <a:lstStyle/>
                    <a:p>
                      <a:pPr>
                        <a:lnSpc>
                          <a:spcPct val="107000"/>
                        </a:lnSpc>
                        <a:spcAft>
                          <a:spcPts val="0"/>
                        </a:spcAft>
                      </a:pPr>
                      <a:r>
                        <a:rPr lang="en-ZA" sz="1600" kern="1200" dirty="0">
                          <a:effectLst/>
                          <a:latin typeface="Arial" panose="020B0604020202020204" pitchFamily="34" charset="0"/>
                          <a:cs typeface="Arial" panose="020B0604020202020204" pitchFamily="34" charset="0"/>
                        </a:rPr>
                        <a:t>Lead</a:t>
                      </a:r>
                      <a:endParaRPr lang="en-ZA" sz="1600" dirty="0">
                        <a:effectLst/>
                        <a:latin typeface="Arial" panose="020B0604020202020204" pitchFamily="34" charset="0"/>
                        <a:cs typeface="Arial" panose="020B0604020202020204" pitchFamily="34" charset="0"/>
                      </a:endParaRPr>
                    </a:p>
                    <a:p>
                      <a:pPr>
                        <a:lnSpc>
                          <a:spcPct val="107000"/>
                        </a:lnSpc>
                        <a:spcAft>
                          <a:spcPts val="0"/>
                        </a:spcAft>
                      </a:pPr>
                      <a:r>
                        <a:rPr lang="en-ZA" sz="1600" kern="1200" dirty="0">
                          <a:effectLst/>
                          <a:latin typeface="Arial" panose="020B0604020202020204" pitchFamily="34" charset="0"/>
                          <a:cs typeface="Arial" panose="020B0604020202020204" pitchFamily="34" charset="0"/>
                        </a:rPr>
                        <a:t> Department</a:t>
                      </a:r>
                      <a:endParaRPr lang="en-ZA" sz="1600" dirty="0">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kern="1200" dirty="0">
                          <a:effectLst/>
                          <a:latin typeface="Arial" panose="020B0604020202020204" pitchFamily="34" charset="0"/>
                          <a:cs typeface="Arial" panose="020B0604020202020204" pitchFamily="34" charset="0"/>
                        </a:rPr>
                        <a:t>Other Key Departments and Social Partners</a:t>
                      </a:r>
                      <a:endParaRPr lang="en-ZA" sz="1600" dirty="0">
                        <a:effectLst/>
                        <a:latin typeface="Arial" panose="020B0604020202020204" pitchFamily="34" charset="0"/>
                        <a:ea typeface="Calibri"/>
                        <a:cs typeface="Arial" panose="020B0604020202020204" pitchFamily="34" charset="0"/>
                      </a:endParaRPr>
                    </a:p>
                  </a:txBody>
                  <a:tcPr marL="68590" marR="68590" marT="0" marB="0"/>
                </a:tc>
                <a:extLst>
                  <a:ext uri="{0D108BD9-81ED-4DB2-BD59-A6C34878D82A}">
                    <a16:rowId xmlns:a16="http://schemas.microsoft.com/office/drawing/2014/main" xmlns="" val="10000"/>
                  </a:ext>
                </a:extLst>
              </a:tr>
              <a:tr h="1774314">
                <a:tc>
                  <a:txBody>
                    <a:bodyPr/>
                    <a:lstStyle/>
                    <a:p>
                      <a:pPr>
                        <a:lnSpc>
                          <a:spcPct val="107000"/>
                        </a:lnSpc>
                        <a:spcAft>
                          <a:spcPts val="0"/>
                        </a:spcAft>
                      </a:pPr>
                      <a:r>
                        <a:rPr lang="en-GB" sz="1600" spc="-5" dirty="0">
                          <a:effectLst/>
                          <a:latin typeface="Arial" panose="020B0604020202020204" pitchFamily="34" charset="0"/>
                          <a:cs typeface="Arial" panose="020B0604020202020204" pitchFamily="34" charset="0"/>
                        </a:rPr>
                        <a:t>1</a:t>
                      </a:r>
                      <a:endParaRPr lang="en-ZA" sz="1600" dirty="0">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Establish a </a:t>
                      </a:r>
                      <a:r>
                        <a:rPr lang="en-GB" sz="1600" b="1" dirty="0">
                          <a:effectLst/>
                          <a:latin typeface="Arial" panose="020B0604020202020204" pitchFamily="34" charset="0"/>
                          <a:cs typeface="Arial" panose="020B0604020202020204" pitchFamily="34" charset="0"/>
                        </a:rPr>
                        <a:t>multisectoral Food and Nutrition Security (FNS) Council</a:t>
                      </a:r>
                      <a:r>
                        <a:rPr lang="en-GB" sz="1600" dirty="0">
                          <a:effectLst/>
                          <a:latin typeface="Arial" panose="020B0604020202020204" pitchFamily="34" charset="0"/>
                          <a:cs typeface="Arial" panose="020B0604020202020204" pitchFamily="34" charset="0"/>
                        </a:rPr>
                        <a:t> to: oversee alignment of policies, legislation and programmes; coordination and implementation of programmes and services which address FNS and; draft new policies and legislation where appropriate</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Office of the Deputy President</a:t>
                      </a:r>
                      <a:endParaRPr lang="en-ZA" sz="1600" dirty="0">
                        <a:effectLst/>
                        <a:latin typeface="Arial" panose="020B0604020202020204" pitchFamily="34" charset="0"/>
                        <a:cs typeface="Arial" panose="020B0604020202020204" pitchFamily="34" charset="0"/>
                      </a:endParaRPr>
                    </a:p>
                    <a:p>
                      <a:pPr>
                        <a:lnSpc>
                          <a:spcPct val="107000"/>
                        </a:lnSpc>
                        <a:spcAft>
                          <a:spcPts val="0"/>
                        </a:spcAft>
                      </a:pPr>
                      <a:r>
                        <a:rPr lang="en-ZA" sz="1600" spc="-5" dirty="0">
                          <a:effectLst/>
                          <a:latin typeface="Arial" panose="020B0604020202020204" pitchFamily="34" charset="0"/>
                          <a:cs typeface="Arial" panose="020B0604020202020204" pitchFamily="34" charset="0"/>
                        </a:rPr>
                        <a:t>DPME</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DAFF; DSD; COGTA;</a:t>
                      </a:r>
                      <a:endParaRPr lang="en-ZA" sz="1600" dirty="0">
                        <a:effectLst/>
                        <a:latin typeface="Arial" panose="020B0604020202020204" pitchFamily="34" charset="0"/>
                        <a:cs typeface="Arial" panose="020B0604020202020204" pitchFamily="34" charset="0"/>
                      </a:endParaRPr>
                    </a:p>
                    <a:p>
                      <a:pPr>
                        <a:lnSpc>
                          <a:spcPct val="107000"/>
                        </a:lnSpc>
                        <a:spcAft>
                          <a:spcPts val="0"/>
                        </a:spcAft>
                      </a:pPr>
                      <a:r>
                        <a:rPr lang="en-ZA" sz="1600" spc="-5" dirty="0">
                          <a:effectLst/>
                          <a:latin typeface="Arial" panose="020B0604020202020204" pitchFamily="34" charset="0"/>
                          <a:cs typeface="Arial" panose="020B0604020202020204" pitchFamily="34" charset="0"/>
                        </a:rPr>
                        <a:t>DBE; DTI; </a:t>
                      </a:r>
                      <a:r>
                        <a:rPr lang="en-ZA" sz="1600" spc="-5" dirty="0" smtClean="0">
                          <a:effectLst/>
                          <a:latin typeface="Arial" panose="020B0604020202020204" pitchFamily="34" charset="0"/>
                          <a:cs typeface="Arial" panose="020B0604020202020204" pitchFamily="34" charset="0"/>
                        </a:rPr>
                        <a:t>DRDLR</a:t>
                      </a:r>
                      <a:r>
                        <a:rPr lang="en-ZA" sz="1600" spc="-5" dirty="0">
                          <a:effectLst/>
                          <a:latin typeface="Arial" panose="020B0604020202020204" pitchFamily="34" charset="0"/>
                          <a:cs typeface="Arial" panose="020B0604020202020204" pitchFamily="34" charset="0"/>
                        </a:rPr>
                        <a:t>; Provinces; Local government; Civil Society; Organised Labour, Development Partners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extLst>
                  <a:ext uri="{0D108BD9-81ED-4DB2-BD59-A6C34878D82A}">
                    <a16:rowId xmlns:a16="http://schemas.microsoft.com/office/drawing/2014/main" xmlns="" val="10001"/>
                  </a:ext>
                </a:extLst>
              </a:tr>
              <a:tr h="1078668">
                <a:tc>
                  <a:txBody>
                    <a:bodyPr/>
                    <a:lstStyle/>
                    <a:p>
                      <a:pPr>
                        <a:lnSpc>
                          <a:spcPct val="107000"/>
                        </a:lnSpc>
                        <a:spcAft>
                          <a:spcPts val="0"/>
                        </a:spcAft>
                      </a:pPr>
                      <a:r>
                        <a:rPr lang="en-GB" sz="1600" spc="-5" dirty="0">
                          <a:effectLst/>
                          <a:latin typeface="Arial" panose="020B0604020202020204" pitchFamily="34" charset="0"/>
                          <a:cs typeface="Arial" panose="020B0604020202020204" pitchFamily="34" charset="0"/>
                        </a:rPr>
                        <a:t>2</a:t>
                      </a:r>
                      <a:endParaRPr lang="en-ZA" sz="1600" dirty="0">
                        <a:solidFill>
                          <a:srgbClr val="C00000"/>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Establish  </a:t>
                      </a:r>
                      <a:r>
                        <a:rPr lang="en-GB" sz="1600" b="1" dirty="0">
                          <a:effectLst/>
                          <a:latin typeface="Arial" panose="020B0604020202020204" pitchFamily="34" charset="0"/>
                          <a:cs typeface="Arial" panose="020B0604020202020204" pitchFamily="34" charset="0"/>
                        </a:rPr>
                        <a:t>inclusive local food value chains </a:t>
                      </a:r>
                      <a:r>
                        <a:rPr lang="en-GB" sz="1600" dirty="0">
                          <a:effectLst/>
                          <a:latin typeface="Arial" panose="020B0604020202020204" pitchFamily="34" charset="0"/>
                          <a:cs typeface="Arial" panose="020B0604020202020204" pitchFamily="34" charset="0"/>
                        </a:rPr>
                        <a:t>to support access to nutritious, affordable foods </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nchor="ctr"/>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DAFF</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spc="-5" dirty="0" smtClean="0">
                          <a:effectLst/>
                          <a:latin typeface="Arial" panose="020B0604020202020204" pitchFamily="34" charset="0"/>
                          <a:cs typeface="Arial" panose="020B0604020202020204" pitchFamily="34" charset="0"/>
                        </a:rPr>
                        <a:t>DRDLR</a:t>
                      </a:r>
                      <a:r>
                        <a:rPr lang="en-ZA" sz="1600" spc="-5" dirty="0">
                          <a:effectLst/>
                          <a:latin typeface="Arial" panose="020B0604020202020204" pitchFamily="34" charset="0"/>
                          <a:cs typeface="Arial" panose="020B0604020202020204" pitchFamily="34" charset="0"/>
                        </a:rPr>
                        <a:t>; Water &amp; Sanitation; DTI; </a:t>
                      </a:r>
                      <a:r>
                        <a:rPr lang="en-ZA" sz="1600" spc="-5" dirty="0" smtClean="0">
                          <a:effectLst/>
                          <a:latin typeface="Arial" panose="020B0604020202020204" pitchFamily="34" charset="0"/>
                          <a:cs typeface="Arial" panose="020B0604020202020204" pitchFamily="34" charset="0"/>
                        </a:rPr>
                        <a:t>DSBD;  DST,</a:t>
                      </a:r>
                      <a:r>
                        <a:rPr lang="en-ZA" sz="1600" spc="-5" baseline="0" dirty="0" smtClean="0">
                          <a:effectLst/>
                          <a:latin typeface="Arial" panose="020B0604020202020204" pitchFamily="34" charset="0"/>
                          <a:cs typeface="Arial" panose="020B0604020202020204" pitchFamily="34" charset="0"/>
                        </a:rPr>
                        <a:t> NT</a:t>
                      </a:r>
                      <a:r>
                        <a:rPr lang="en-ZA" sz="1600" spc="-5" dirty="0" smtClean="0">
                          <a:effectLst/>
                          <a:latin typeface="Arial" panose="020B0604020202020204" pitchFamily="34" charset="0"/>
                          <a:cs typeface="Arial" panose="020B0604020202020204" pitchFamily="34" charset="0"/>
                        </a:rPr>
                        <a:t>; </a:t>
                      </a:r>
                      <a:r>
                        <a:rPr lang="en-ZA" sz="1600" spc="-5" dirty="0">
                          <a:effectLst/>
                          <a:latin typeface="Arial" panose="020B0604020202020204" pitchFamily="34" charset="0"/>
                          <a:cs typeface="Arial" panose="020B0604020202020204" pitchFamily="34" charset="0"/>
                        </a:rPr>
                        <a:t>Civil Society, Development Partners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extLst>
                  <a:ext uri="{0D108BD9-81ED-4DB2-BD59-A6C34878D82A}">
                    <a16:rowId xmlns:a16="http://schemas.microsoft.com/office/drawing/2014/main" xmlns="" val="10002"/>
                  </a:ext>
                </a:extLst>
              </a:tr>
              <a:tr h="1182876">
                <a:tc>
                  <a:txBody>
                    <a:bodyPr/>
                    <a:lstStyle/>
                    <a:p>
                      <a:pPr>
                        <a:lnSpc>
                          <a:spcPct val="107000"/>
                        </a:lnSpc>
                        <a:spcAft>
                          <a:spcPts val="0"/>
                        </a:spcAft>
                      </a:pPr>
                      <a:r>
                        <a:rPr lang="en-GB" sz="1600" spc="-5" dirty="0">
                          <a:effectLst/>
                          <a:latin typeface="Arial" panose="020B0604020202020204" pitchFamily="34" charset="0"/>
                          <a:cs typeface="Arial" panose="020B0604020202020204" pitchFamily="34" charset="0"/>
                        </a:rPr>
                        <a:t>3</a:t>
                      </a:r>
                      <a:endParaRPr lang="en-ZA" sz="1600" dirty="0">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GB" sz="1600" dirty="0">
                          <a:effectLst/>
                          <a:latin typeface="Arial" panose="020B0604020202020204" pitchFamily="34" charset="0"/>
                          <a:cs typeface="Arial" panose="020B0604020202020204" pitchFamily="34" charset="0"/>
                        </a:rPr>
                        <a:t>Expand </a:t>
                      </a:r>
                      <a:r>
                        <a:rPr lang="en-GB" sz="1600" b="1" dirty="0">
                          <a:effectLst/>
                          <a:latin typeface="Arial" panose="020B0604020202020204" pitchFamily="34" charset="0"/>
                          <a:cs typeface="Arial" panose="020B0604020202020204" pitchFamily="34" charset="0"/>
                        </a:rPr>
                        <a:t>targeted social protection measures </a:t>
                      </a:r>
                      <a:r>
                        <a:rPr lang="en-GB" sz="1600" dirty="0">
                          <a:effectLst/>
                          <a:latin typeface="Arial" panose="020B0604020202020204" pitchFamily="34" charset="0"/>
                          <a:cs typeface="Arial" panose="020B0604020202020204" pitchFamily="34" charset="0"/>
                        </a:rPr>
                        <a:t>and </a:t>
                      </a:r>
                      <a:r>
                        <a:rPr lang="en-GB" sz="1600" b="1" dirty="0">
                          <a:effectLst/>
                          <a:latin typeface="Arial" panose="020B0604020202020204" pitchFamily="34" charset="0"/>
                          <a:cs typeface="Arial" panose="020B0604020202020204" pitchFamily="34" charset="0"/>
                        </a:rPr>
                        <a:t>sustainable livelihood programmes</a:t>
                      </a: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nchor="ctr"/>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DSD</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DOH; Home Affairs; DBE;</a:t>
                      </a:r>
                      <a:endParaRPr lang="en-ZA" sz="1600" dirty="0">
                        <a:effectLst/>
                        <a:latin typeface="Arial" panose="020B0604020202020204" pitchFamily="34" charset="0"/>
                        <a:cs typeface="Arial" panose="020B0604020202020204" pitchFamily="34" charset="0"/>
                      </a:endParaRPr>
                    </a:p>
                    <a:p>
                      <a:pPr>
                        <a:lnSpc>
                          <a:spcPct val="107000"/>
                        </a:lnSpc>
                        <a:spcAft>
                          <a:spcPts val="0"/>
                        </a:spcAft>
                      </a:pPr>
                      <a:r>
                        <a:rPr lang="en-ZA" sz="1600" spc="-5" dirty="0">
                          <a:effectLst/>
                          <a:latin typeface="Arial" panose="020B0604020202020204" pitchFamily="34" charset="0"/>
                          <a:cs typeface="Arial" panose="020B0604020202020204" pitchFamily="34" charset="0"/>
                        </a:rPr>
                        <a:t> Provinces and local government; Civil Society; Development Partners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extLst>
                  <a:ext uri="{0D108BD9-81ED-4DB2-BD59-A6C34878D82A}">
                    <a16:rowId xmlns:a16="http://schemas.microsoft.com/office/drawing/2014/main" xmlns="" val="10003"/>
                  </a:ext>
                </a:extLst>
              </a:tr>
              <a:tr h="677821">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4</a:t>
                      </a:r>
                      <a:endParaRPr lang="en-ZA" sz="1600" dirty="0">
                        <a:effectLst/>
                        <a:latin typeface="Arial" panose="020B0604020202020204" pitchFamily="34" charset="0"/>
                        <a:ea typeface="Calibri"/>
                        <a:cs typeface="Arial" panose="020B0604020202020204" pitchFamily="34" charset="0"/>
                      </a:endParaRPr>
                    </a:p>
                  </a:txBody>
                  <a:tcPr marL="68590" marR="68590" marT="0" marB="0"/>
                </a:tc>
                <a:tc>
                  <a:txBody>
                    <a:bodyPr/>
                    <a:lstStyle/>
                    <a:p>
                      <a:pPr algn="just">
                        <a:spcAft>
                          <a:spcPts val="0"/>
                        </a:spcAft>
                      </a:pPr>
                      <a:r>
                        <a:rPr lang="en-GB" sz="1600" dirty="0">
                          <a:effectLst/>
                          <a:latin typeface="Arial" panose="020B0604020202020204" pitchFamily="34" charset="0"/>
                          <a:cs typeface="Arial" panose="020B0604020202020204" pitchFamily="34" charset="0"/>
                        </a:rPr>
                        <a:t>Scale up of </a:t>
                      </a:r>
                      <a:r>
                        <a:rPr lang="en-GB" sz="1600" b="1" dirty="0">
                          <a:effectLst/>
                          <a:latin typeface="Arial" panose="020B0604020202020204" pitchFamily="34" charset="0"/>
                          <a:cs typeface="Arial" panose="020B0604020202020204" pitchFamily="34" charset="0"/>
                        </a:rPr>
                        <a:t>high impact nutrition interventions </a:t>
                      </a:r>
                      <a:r>
                        <a:rPr lang="en-GB" sz="1600" dirty="0">
                          <a:effectLst/>
                          <a:latin typeface="Arial" panose="020B0604020202020204" pitchFamily="34" charset="0"/>
                          <a:cs typeface="Arial" panose="020B0604020202020204" pitchFamily="34" charset="0"/>
                        </a:rPr>
                        <a:t>targeting women, infants and children </a:t>
                      </a:r>
                      <a:endParaRPr lang="en-ZA" sz="1600" dirty="0">
                        <a:solidFill>
                          <a:schemeClr val="tx1"/>
                        </a:solidFill>
                        <a:effectLst/>
                        <a:latin typeface="Arial" panose="020B0604020202020204" pitchFamily="34" charset="0"/>
                        <a:cs typeface="Arial" panose="020B0604020202020204" pitchFamily="34" charset="0"/>
                      </a:endParaRPr>
                    </a:p>
                  </a:txBody>
                  <a:tcPr marL="68590" marR="68590" marT="0" marB="0" anchor="ctr"/>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DOH</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DBE; DSD; Home Affairs; Civil Society; Development Partners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extLst>
                  <a:ext uri="{0D108BD9-81ED-4DB2-BD59-A6C34878D82A}">
                    <a16:rowId xmlns:a16="http://schemas.microsoft.com/office/drawing/2014/main" xmlns="" val="10004"/>
                  </a:ext>
                </a:extLst>
              </a:tr>
              <a:tr h="1016731">
                <a:tc>
                  <a:txBody>
                    <a:bodyPr/>
                    <a:lstStyle/>
                    <a:p>
                      <a:pPr>
                        <a:lnSpc>
                          <a:spcPct val="107000"/>
                        </a:lnSpc>
                        <a:spcAft>
                          <a:spcPts val="0"/>
                        </a:spcAft>
                      </a:pPr>
                      <a:r>
                        <a:rPr lang="en-GB" sz="1600" spc="-5" dirty="0">
                          <a:effectLst/>
                          <a:latin typeface="Arial" panose="020B0604020202020204" pitchFamily="34" charset="0"/>
                          <a:cs typeface="Arial" panose="020B0604020202020204" pitchFamily="34" charset="0"/>
                        </a:rPr>
                        <a:t>5</a:t>
                      </a:r>
                      <a:endParaRPr lang="en-ZA" sz="1600" dirty="0">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GB" sz="1600" dirty="0" smtClean="0">
                          <a:latin typeface="Arial" pitchFamily="34" charset="0"/>
                          <a:cs typeface="Arial" pitchFamily="34" charset="0"/>
                        </a:rPr>
                        <a:t>Develop an </a:t>
                      </a:r>
                      <a:r>
                        <a:rPr lang="en-GB" sz="1600" b="1" dirty="0" smtClean="0">
                          <a:latin typeface="Arial" panose="020B0604020202020204" pitchFamily="34" charset="0"/>
                          <a:cs typeface="Arial" panose="020B0604020202020204" pitchFamily="34" charset="0"/>
                        </a:rPr>
                        <a:t>integrated communication plan </a:t>
                      </a:r>
                      <a:r>
                        <a:rPr lang="en-GB" sz="1600" dirty="0" smtClean="0">
                          <a:latin typeface="Arial" panose="020B0604020202020204" pitchFamily="34" charset="0"/>
                          <a:cs typeface="Arial" panose="020B0604020202020204" pitchFamily="34" charset="0"/>
                        </a:rPr>
                        <a:t>to influence people across the life cycle to make informed food and nutrition decisions </a:t>
                      </a:r>
                      <a:endParaRPr lang="en-ZA" sz="1600" b="1"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nchor="ctr"/>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DOH</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DBE; DSD; Home Affairs; Development Partners</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extLst>
                  <a:ext uri="{0D108BD9-81ED-4DB2-BD59-A6C34878D82A}">
                    <a16:rowId xmlns:a16="http://schemas.microsoft.com/office/drawing/2014/main" xmlns="" val="10005"/>
                  </a:ext>
                </a:extLst>
              </a:tr>
              <a:tr h="980273">
                <a:tc>
                  <a:txBody>
                    <a:bodyPr/>
                    <a:lstStyle/>
                    <a:p>
                      <a:pPr>
                        <a:lnSpc>
                          <a:spcPct val="107000"/>
                        </a:lnSpc>
                        <a:spcAft>
                          <a:spcPts val="0"/>
                        </a:spcAft>
                      </a:pPr>
                      <a:r>
                        <a:rPr lang="en-GB" sz="1600" spc="-5" dirty="0">
                          <a:effectLst/>
                          <a:latin typeface="Arial" panose="020B0604020202020204" pitchFamily="34" charset="0"/>
                          <a:cs typeface="Arial" panose="020B0604020202020204" pitchFamily="34" charset="0"/>
                        </a:rPr>
                        <a:t>6</a:t>
                      </a:r>
                      <a:endParaRPr lang="en-ZA" sz="1600" dirty="0">
                        <a:solidFill>
                          <a:srgbClr val="C00000"/>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gn="just">
                        <a:spcAft>
                          <a:spcPts val="0"/>
                        </a:spcAft>
                      </a:pPr>
                      <a:r>
                        <a:rPr lang="en-GB" sz="1600" dirty="0">
                          <a:effectLst/>
                          <a:latin typeface="Arial" panose="020B0604020202020204" pitchFamily="34" charset="0"/>
                          <a:cs typeface="Arial" panose="020B0604020202020204" pitchFamily="34" charset="0"/>
                        </a:rPr>
                        <a:t>Develop a </a:t>
                      </a:r>
                      <a:r>
                        <a:rPr lang="en-GB" sz="1600" b="1" dirty="0">
                          <a:effectLst/>
                          <a:latin typeface="Arial" panose="020B0604020202020204" pitchFamily="34" charset="0"/>
                          <a:cs typeface="Arial" panose="020B0604020202020204" pitchFamily="34" charset="0"/>
                        </a:rPr>
                        <a:t>monitoring and evaluation system </a:t>
                      </a:r>
                      <a:r>
                        <a:rPr lang="en-GB" sz="1600" dirty="0">
                          <a:effectLst/>
                          <a:latin typeface="Arial" panose="020B0604020202020204" pitchFamily="34" charset="0"/>
                          <a:cs typeface="Arial" panose="020B0604020202020204" pitchFamily="34" charset="0"/>
                        </a:rPr>
                        <a:t>for FNS in South Africa and establish an integrated </a:t>
                      </a:r>
                      <a:r>
                        <a:rPr lang="en-GB" sz="1600" b="1" dirty="0">
                          <a:effectLst/>
                          <a:latin typeface="Arial" panose="020B0604020202020204" pitchFamily="34" charset="0"/>
                          <a:cs typeface="Arial" panose="020B0604020202020204" pitchFamily="34" charset="0"/>
                        </a:rPr>
                        <a:t>risk management system</a:t>
                      </a:r>
                      <a:r>
                        <a:rPr lang="en-GB" sz="1600" dirty="0">
                          <a:effectLst/>
                          <a:latin typeface="Arial" panose="020B0604020202020204" pitchFamily="34" charset="0"/>
                          <a:cs typeface="Arial" panose="020B0604020202020204" pitchFamily="34" charset="0"/>
                        </a:rPr>
                        <a:t> for monitoring FNS related risks.</a:t>
                      </a:r>
                      <a:endParaRPr lang="en-ZA" sz="1600" dirty="0">
                        <a:solidFill>
                          <a:schemeClr val="tx1"/>
                        </a:solidFill>
                        <a:effectLst/>
                        <a:latin typeface="Arial" panose="020B0604020202020204" pitchFamily="34" charset="0"/>
                        <a:cs typeface="Arial" panose="020B0604020202020204" pitchFamily="34" charset="0"/>
                      </a:endParaRPr>
                    </a:p>
                  </a:txBody>
                  <a:tcPr marL="68590" marR="68590" marT="0" marB="0" anchor="ctr"/>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StatsSA </a:t>
                      </a:r>
                      <a:endParaRPr lang="en-ZA" sz="1600" dirty="0">
                        <a:effectLst/>
                        <a:latin typeface="Arial" panose="020B0604020202020204" pitchFamily="34" charset="0"/>
                        <a:cs typeface="Arial" panose="020B0604020202020204" pitchFamily="34" charset="0"/>
                      </a:endParaRPr>
                    </a:p>
                    <a:p>
                      <a:pPr>
                        <a:lnSpc>
                          <a:spcPct val="107000"/>
                        </a:lnSpc>
                        <a:spcAft>
                          <a:spcPts val="0"/>
                        </a:spcAft>
                      </a:pPr>
                      <a:r>
                        <a:rPr lang="en-ZA" sz="1600" spc="-5" dirty="0" smtClean="0">
                          <a:effectLst/>
                          <a:latin typeface="Arial" panose="020B0604020202020204" pitchFamily="34" charset="0"/>
                          <a:cs typeface="Arial" panose="020B0604020202020204" pitchFamily="34" charset="0"/>
                        </a:rPr>
                        <a:t>DAFF</a:t>
                      </a:r>
                    </a:p>
                    <a:p>
                      <a:pPr>
                        <a:lnSpc>
                          <a:spcPct val="107000"/>
                        </a:lnSpc>
                        <a:spcAft>
                          <a:spcPts val="0"/>
                        </a:spcAft>
                      </a:pPr>
                      <a:r>
                        <a:rPr lang="en-ZA" sz="1600" spc="-5" dirty="0" smtClean="0">
                          <a:solidFill>
                            <a:schemeClr val="tx1"/>
                          </a:solidFill>
                          <a:effectLst/>
                          <a:latin typeface="Arial" panose="020B0604020202020204" pitchFamily="34" charset="0"/>
                          <a:ea typeface="Calibri"/>
                          <a:cs typeface="Arial" panose="020B0604020202020204" pitchFamily="34" charset="0"/>
                        </a:rPr>
                        <a:t>DPME</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tc>
                  <a:txBody>
                    <a:bodyPr/>
                    <a:lstStyle/>
                    <a:p>
                      <a:pPr>
                        <a:lnSpc>
                          <a:spcPct val="107000"/>
                        </a:lnSpc>
                        <a:spcAft>
                          <a:spcPts val="0"/>
                        </a:spcAft>
                      </a:pPr>
                      <a:r>
                        <a:rPr lang="en-ZA" sz="1600" spc="-5" dirty="0">
                          <a:effectLst/>
                          <a:latin typeface="Arial" panose="020B0604020202020204" pitchFamily="34" charset="0"/>
                          <a:cs typeface="Arial" panose="020B0604020202020204" pitchFamily="34" charset="0"/>
                        </a:rPr>
                        <a:t>DPME; DAFF; DOH; DBE; Statistics SA; COGTA</a:t>
                      </a:r>
                      <a:endParaRPr lang="en-ZA" sz="1600" dirty="0">
                        <a:solidFill>
                          <a:schemeClr val="tx1"/>
                        </a:solidFill>
                        <a:effectLst/>
                        <a:latin typeface="Arial" panose="020B0604020202020204" pitchFamily="34" charset="0"/>
                        <a:ea typeface="Calibri"/>
                        <a:cs typeface="Arial" panose="020B0604020202020204" pitchFamily="34" charset="0"/>
                      </a:endParaRPr>
                    </a:p>
                  </a:txBody>
                  <a:tcPr marL="68590" marR="68590" marT="0" marB="0"/>
                </a:tc>
                <a:extLst>
                  <a:ext uri="{0D108BD9-81ED-4DB2-BD59-A6C34878D82A}">
                    <a16:rowId xmlns:a16="http://schemas.microsoft.com/office/drawing/2014/main" xmlns="" val="10006"/>
                  </a:ext>
                </a:extLst>
              </a:tr>
            </a:tbl>
          </a:graphicData>
        </a:graphic>
      </p:graphicFrame>
      <p:sp>
        <p:nvSpPr>
          <p:cNvPr id="45100" name="Slide Number Placeholder 3"/>
          <p:cNvSpPr>
            <a:spLocks noGrp="1"/>
          </p:cNvSpPr>
          <p:nvPr>
            <p:ph type="sldNum" sz="quarter" idx="10"/>
          </p:nvPr>
        </p:nvSpPr>
        <p:spPr bwMode="auto">
          <a:xfrm>
            <a:off x="9899650" y="7020991"/>
            <a:ext cx="648072" cy="367515"/>
          </a:xfrm>
          <a:noFill/>
          <a:ln>
            <a:miter lim="800000"/>
            <a:headEnd/>
            <a:tailEnd/>
          </a:ln>
        </p:spPr>
        <p:txBody>
          <a:bodyPr vert="horz" wrap="square" numCol="1" compatLnSpc="1">
            <a:prstTxWarp prst="textNoShape">
              <a:avLst/>
            </a:prstTxWarp>
          </a:bodyPr>
          <a:lstStyle/>
          <a:p>
            <a:fld id="{59C409FF-EDF7-40C4-BA14-4C22E1116811}" type="slidenum">
              <a:rPr lang="en-ZA" altLang="en-US" smtClean="0">
                <a:latin typeface="Arial" pitchFamily="34" charset="0"/>
                <a:cs typeface="Arial" pitchFamily="34" charset="0"/>
              </a:rPr>
              <a:pPr/>
              <a:t>18</a:t>
            </a:fld>
            <a:endParaRPr lang="en-ZA" altLang="en-US" dirty="0" smtClean="0">
              <a:latin typeface="Arial" pitchFamily="34" charset="0"/>
              <a:cs typeface="Arial" pitchFamily="34" charset="0"/>
            </a:endParaRPr>
          </a:p>
        </p:txBody>
      </p:sp>
      <p:sp>
        <p:nvSpPr>
          <p:cNvPr id="45101" name="Rectangle 1"/>
          <p:cNvSpPr>
            <a:spLocks noChangeArrowheads="1"/>
          </p:cNvSpPr>
          <p:nvPr/>
        </p:nvSpPr>
        <p:spPr bwMode="auto">
          <a:xfrm>
            <a:off x="2052638" y="1538288"/>
            <a:ext cx="10693400" cy="0"/>
          </a:xfrm>
          <a:prstGeom prst="rect">
            <a:avLst/>
          </a:prstGeom>
          <a:noFill/>
          <a:ln w="9525">
            <a:noFill/>
            <a:miter lim="800000"/>
            <a:headEnd/>
            <a:tailEnd/>
          </a:ln>
        </p:spPr>
        <p:txBody>
          <a:bodyPr wrap="none" anchor="ctr">
            <a:spAutoFit/>
          </a:bodyPr>
          <a:lstStyle/>
          <a:p>
            <a:pPr eaLnBrk="0" hangingPunct="0"/>
            <a:r>
              <a:rPr lang="en-GB" altLang="en-US" sz="1100" dirty="0"/>
              <a:t/>
            </a:r>
            <a:br>
              <a:rPr lang="en-GB" altLang="en-US" sz="1100" dirty="0"/>
            </a:br>
            <a:endParaRPr lang="en-ZA" altLang="en-US" sz="1300" dirty="0"/>
          </a:p>
          <a:p>
            <a:pPr eaLnBrk="0" hangingPunct="0"/>
            <a:endParaRPr lang="en-ZA"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14652" y="7268000"/>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01727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9148" y="7165007"/>
            <a:ext cx="913776" cy="200056"/>
          </a:xfrm>
        </p:spPr>
        <p:txBody>
          <a:bodyPr/>
          <a:lstStyle/>
          <a:p>
            <a:fld id="{011EA07C-EE9C-40C2-ADB5-5ED734F62BC1}" type="slidenum">
              <a:rPr lang="en-US" smtClean="0">
                <a:solidFill>
                  <a:prstClr val="black">
                    <a:tint val="75000"/>
                  </a:prstClr>
                </a:solidFill>
              </a:rPr>
              <a:pPr/>
              <a:t>19</a:t>
            </a:fld>
            <a:endParaRPr lang="en-US"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239056" y="791368"/>
            <a:ext cx="10102722" cy="40330"/>
          </a:xfrm>
          <a:prstGeom prst="rect">
            <a:avLst/>
          </a:prstGeom>
        </p:spPr>
      </p:pic>
      <p:sp>
        <p:nvSpPr>
          <p:cNvPr id="7" name="Title 1"/>
          <p:cNvSpPr txBox="1">
            <a:spLocks/>
          </p:cNvSpPr>
          <p:nvPr/>
        </p:nvSpPr>
        <p:spPr bwMode="auto">
          <a:xfrm>
            <a:off x="239056" y="158162"/>
            <a:ext cx="9732081" cy="673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OBJECTIVE 1: NFNSP 2017-2022</a:t>
            </a:r>
            <a:endParaRPr lang="en-ZA" sz="2205" kern="0" dirty="0">
              <a:solidFill>
                <a:schemeClr val="tx1"/>
              </a:solidFill>
              <a:latin typeface="Arial Black" panose="020B0A040201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xmlns="" val="29140742"/>
              </p:ext>
            </p:extLst>
          </p:nvPr>
        </p:nvGraphicFramePr>
        <p:xfrm>
          <a:off x="239056" y="978558"/>
          <a:ext cx="10005014" cy="6206192"/>
        </p:xfrm>
        <a:graphic>
          <a:graphicData uri="http://schemas.openxmlformats.org/drawingml/2006/table">
            <a:tbl>
              <a:tblPr firstRow="1" bandRow="1">
                <a:tableStyleId>{5C22544A-7EE6-4342-B048-85BDC9FD1C3A}</a:tableStyleId>
              </a:tblPr>
              <a:tblGrid>
                <a:gridCol w="357321">
                  <a:extLst>
                    <a:ext uri="{9D8B030D-6E8A-4147-A177-3AD203B41FA5}">
                      <a16:colId xmlns:a16="http://schemas.microsoft.com/office/drawing/2014/main" xmlns="" val="20000"/>
                    </a:ext>
                  </a:extLst>
                </a:gridCol>
                <a:gridCol w="2230042">
                  <a:extLst>
                    <a:ext uri="{9D8B030D-6E8A-4147-A177-3AD203B41FA5}">
                      <a16:colId xmlns:a16="http://schemas.microsoft.com/office/drawing/2014/main" xmlns="" val="20001"/>
                    </a:ext>
                  </a:extLst>
                </a:gridCol>
                <a:gridCol w="7417651">
                  <a:extLst>
                    <a:ext uri="{9D8B030D-6E8A-4147-A177-3AD203B41FA5}">
                      <a16:colId xmlns:a16="http://schemas.microsoft.com/office/drawing/2014/main" xmlns="" val="20002"/>
                    </a:ext>
                  </a:extLst>
                </a:gridCol>
              </a:tblGrid>
              <a:tr h="552640">
                <a:tc>
                  <a:txBody>
                    <a:bodyPr/>
                    <a:lstStyle/>
                    <a:p>
                      <a:endParaRPr lang="en-US" sz="2100" b="1" dirty="0">
                        <a:latin typeface="Arial Black" panose="020B0A04020102020204" pitchFamily="34" charset="0"/>
                        <a:cs typeface="Arial" panose="020B0604020202020204" pitchFamily="34" charset="0"/>
                      </a:endParaRPr>
                    </a:p>
                  </a:txBody>
                  <a:tcPr marL="100817" marR="100817" marT="50408" marB="50408"/>
                </a:tc>
                <a:tc>
                  <a:txBody>
                    <a:bodyPr/>
                    <a:lstStyle/>
                    <a:p>
                      <a:r>
                        <a:rPr lang="en-ZA" sz="2100" dirty="0" smtClean="0">
                          <a:latin typeface="Arial Black" panose="020B0A04020102020204" pitchFamily="34" charset="0"/>
                        </a:rPr>
                        <a:t>Strategic</a:t>
                      </a:r>
                      <a:r>
                        <a:rPr lang="en-ZA" sz="2100" baseline="0" dirty="0" smtClean="0">
                          <a:latin typeface="Arial Black" panose="020B0A04020102020204" pitchFamily="34" charset="0"/>
                        </a:rPr>
                        <a:t> Objectives </a:t>
                      </a:r>
                      <a:endParaRPr lang="en-US" sz="2100" dirty="0">
                        <a:latin typeface="Arial Black" panose="020B0A04020102020204" pitchFamily="34" charset="0"/>
                      </a:endParaRPr>
                    </a:p>
                  </a:txBody>
                  <a:tcPr marL="100817" marR="100817" marT="50408" marB="50408"/>
                </a:tc>
                <a:tc>
                  <a:txBody>
                    <a:bodyPr/>
                    <a:lstStyle/>
                    <a:p>
                      <a:r>
                        <a:rPr lang="en-ZA" sz="2100" dirty="0" smtClean="0">
                          <a:latin typeface="Arial Black" panose="020B0A04020102020204" pitchFamily="34" charset="0"/>
                        </a:rPr>
                        <a:t>Strategic Interventions</a:t>
                      </a:r>
                      <a:endParaRPr lang="en-US" sz="2100" dirty="0">
                        <a:latin typeface="Arial Black" panose="020B0A04020102020204" pitchFamily="34" charset="0"/>
                      </a:endParaRPr>
                    </a:p>
                  </a:txBody>
                  <a:tcPr marL="100817" marR="100817" marT="50408" marB="50408"/>
                </a:tc>
                <a:extLst>
                  <a:ext uri="{0D108BD9-81ED-4DB2-BD59-A6C34878D82A}">
                    <a16:rowId xmlns:a16="http://schemas.microsoft.com/office/drawing/2014/main" xmlns="" val="10000"/>
                  </a:ext>
                </a:extLst>
              </a:tr>
              <a:tr h="5352017">
                <a:tc>
                  <a:txBody>
                    <a:bodyPr/>
                    <a:lstStyle/>
                    <a:p>
                      <a:r>
                        <a:rPr lang="en-ZA" sz="2100" b="1" dirty="0" smtClean="0">
                          <a:latin typeface="Arial" panose="020B0604020202020204" pitchFamily="34" charset="0"/>
                          <a:cs typeface="Arial" panose="020B0604020202020204" pitchFamily="34" charset="0"/>
                        </a:rPr>
                        <a:t>1</a:t>
                      </a:r>
                      <a:endParaRPr lang="en-US" sz="2100" b="1" dirty="0">
                        <a:latin typeface="Arial" panose="020B06040202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r>
                        <a:rPr kumimoji="0" lang="en-GB" sz="22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Establish a multisectoral FNS Council</a:t>
                      </a:r>
                      <a:endParaRPr lang="en-US" sz="2200" b="1" dirty="0">
                        <a:latin typeface="Arial" panose="020B06040202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pPr marL="400050" marR="0" lvl="1"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200" dirty="0" smtClean="0">
                          <a:effectLst/>
                          <a:latin typeface="Arial" panose="020B0604020202020204" pitchFamily="34" charset="0"/>
                          <a:cs typeface="Arial" panose="020B0604020202020204" pitchFamily="34" charset="0"/>
                        </a:rPr>
                        <a:t>Establish the</a:t>
                      </a:r>
                      <a:r>
                        <a:rPr lang="en-GB" sz="2200" baseline="0" dirty="0" smtClean="0">
                          <a:effectLst/>
                          <a:latin typeface="Arial" panose="020B0604020202020204" pitchFamily="34" charset="0"/>
                          <a:cs typeface="Arial" panose="020B0604020202020204" pitchFamily="34" charset="0"/>
                        </a:rPr>
                        <a:t> </a:t>
                      </a:r>
                      <a:r>
                        <a:rPr lang="en-GB" sz="2200" b="1" baseline="0" dirty="0" smtClean="0">
                          <a:effectLst/>
                          <a:latin typeface="Arial" panose="020B0604020202020204" pitchFamily="34" charset="0"/>
                          <a:cs typeface="Arial" panose="020B0604020202020204" pitchFamily="34" charset="0"/>
                        </a:rPr>
                        <a:t>National </a:t>
                      </a:r>
                      <a:r>
                        <a:rPr lang="en-GB" sz="2200" b="1" dirty="0" smtClean="0">
                          <a:effectLst/>
                          <a:latin typeface="Arial" panose="020B0604020202020204" pitchFamily="34" charset="0"/>
                          <a:cs typeface="Arial" panose="020B0604020202020204" pitchFamily="34" charset="0"/>
                        </a:rPr>
                        <a:t>FNS Council </a:t>
                      </a:r>
                      <a:r>
                        <a:rPr lang="en-GB" sz="2200" dirty="0" smtClean="0">
                          <a:effectLst/>
                          <a:latin typeface="Arial" panose="020B0604020202020204" pitchFamily="34" charset="0"/>
                          <a:cs typeface="Arial" panose="020B0604020202020204" pitchFamily="34" charset="0"/>
                        </a:rPr>
                        <a:t>and associated committees and forums – chaired</a:t>
                      </a:r>
                      <a:r>
                        <a:rPr lang="en-GB" sz="2200" baseline="0" dirty="0" smtClean="0">
                          <a:effectLst/>
                          <a:latin typeface="Arial" panose="020B0604020202020204" pitchFamily="34" charset="0"/>
                          <a:cs typeface="Arial" panose="020B0604020202020204" pitchFamily="34" charset="0"/>
                        </a:rPr>
                        <a:t> by the Deputy President</a:t>
                      </a:r>
                    </a:p>
                    <a:p>
                      <a:pPr marL="400050" marR="0" lvl="1"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200" baseline="0" dirty="0" smtClean="0">
                          <a:effectLst/>
                          <a:latin typeface="Arial" panose="020B0604020202020204" pitchFamily="34" charset="0"/>
                          <a:cs typeface="Arial" panose="020B0604020202020204" pitchFamily="34" charset="0"/>
                        </a:rPr>
                        <a:t>Immediate tasks of the FNS Council include reviewing </a:t>
                      </a:r>
                      <a:r>
                        <a:rPr lang="en-GB" sz="2200" dirty="0" smtClean="0">
                          <a:effectLst/>
                          <a:latin typeface="Arial" panose="020B0604020202020204" pitchFamily="34" charset="0"/>
                          <a:cs typeface="Arial" panose="020B0604020202020204" pitchFamily="34" charset="0"/>
                        </a:rPr>
                        <a:t>recommendations of the various evaluations and advocating for</a:t>
                      </a:r>
                      <a:r>
                        <a:rPr lang="en-GB" sz="2200" baseline="0" dirty="0" smtClean="0">
                          <a:effectLst/>
                          <a:latin typeface="Arial" panose="020B0604020202020204" pitchFamily="34" charset="0"/>
                          <a:cs typeface="Arial" panose="020B0604020202020204" pitchFamily="34" charset="0"/>
                        </a:rPr>
                        <a:t> the integration of </a:t>
                      </a:r>
                      <a:r>
                        <a:rPr lang="en-GB" sz="2200" dirty="0" smtClean="0">
                          <a:effectLst/>
                          <a:latin typeface="Arial" panose="020B0604020202020204" pitchFamily="34" charset="0"/>
                          <a:cs typeface="Arial" panose="020B0604020202020204" pitchFamily="34" charset="0"/>
                        </a:rPr>
                        <a:t>policies, legislation and programmes to achieve coherence</a:t>
                      </a:r>
                    </a:p>
                    <a:p>
                      <a:pPr marL="400050" marR="0" lvl="1" indent="-4000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200" dirty="0" smtClean="0">
                          <a:effectLst/>
                          <a:latin typeface="Arial" panose="020B0604020202020204" pitchFamily="34" charset="0"/>
                          <a:cs typeface="Arial" panose="020B0604020202020204" pitchFamily="34" charset="0"/>
                        </a:rPr>
                        <a:t>Establish </a:t>
                      </a:r>
                      <a:r>
                        <a:rPr lang="en-GB" sz="2200" b="1" dirty="0" smtClean="0">
                          <a:effectLst/>
                          <a:latin typeface="Arial" panose="020B0604020202020204" pitchFamily="34" charset="0"/>
                          <a:cs typeface="Arial" panose="020B0604020202020204" pitchFamily="34" charset="0"/>
                        </a:rPr>
                        <a:t>Provincial and District FNS Councils</a:t>
                      </a:r>
                    </a:p>
                    <a:p>
                      <a:pPr marL="400050" lvl="1" indent="-400050" algn="just">
                        <a:buFont typeface="Wingdings" panose="05000000000000000000" pitchFamily="2" charset="2"/>
                        <a:buChar char="Ø"/>
                      </a:pPr>
                      <a:r>
                        <a:rPr lang="en-GB" sz="2200" dirty="0" smtClean="0">
                          <a:effectLst/>
                          <a:latin typeface="Arial" panose="020B0604020202020204" pitchFamily="34" charset="0"/>
                          <a:cs typeface="Arial" panose="020B0604020202020204" pitchFamily="34" charset="0"/>
                        </a:rPr>
                        <a:t>Establish Delivery Agreements/Accords (delivery agreements) and IGR structures between government departments </a:t>
                      </a:r>
                      <a:endParaRPr lang="en-US" sz="2200" dirty="0" smtClean="0">
                        <a:effectLst/>
                        <a:latin typeface="Arial" panose="020B0604020202020204" pitchFamily="34" charset="0"/>
                        <a:cs typeface="Arial" panose="020B0604020202020204" pitchFamily="34" charset="0"/>
                      </a:endParaRPr>
                    </a:p>
                    <a:p>
                      <a:pPr marL="400050" lvl="1" indent="-400050" algn="just">
                        <a:buFont typeface="Wingdings" panose="05000000000000000000" pitchFamily="2" charset="2"/>
                        <a:buChar char="Ø"/>
                      </a:pPr>
                      <a:r>
                        <a:rPr lang="en-GB" sz="2200" dirty="0" smtClean="0">
                          <a:effectLst/>
                          <a:latin typeface="Arial" panose="020B0604020202020204" pitchFamily="34" charset="0"/>
                          <a:cs typeface="Arial" panose="020B0604020202020204" pitchFamily="34" charset="0"/>
                        </a:rPr>
                        <a:t>Establish and </a:t>
                      </a:r>
                      <a:r>
                        <a:rPr lang="en-GB" sz="2200" b="1" dirty="0" smtClean="0">
                          <a:effectLst/>
                          <a:latin typeface="Arial" panose="020B0604020202020204" pitchFamily="34" charset="0"/>
                          <a:cs typeface="Arial" panose="020B0604020202020204" pitchFamily="34" charset="0"/>
                        </a:rPr>
                        <a:t>operationalise an integrated FNS </a:t>
                      </a:r>
                      <a:r>
                        <a:rPr lang="en-GB" sz="2200" dirty="0" smtClean="0">
                          <a:effectLst/>
                          <a:latin typeface="Arial" panose="020B0604020202020204" pitchFamily="34" charset="0"/>
                          <a:cs typeface="Arial" panose="020B0604020202020204" pitchFamily="34" charset="0"/>
                        </a:rPr>
                        <a:t>sensitive delivery system</a:t>
                      </a:r>
                      <a:endParaRPr lang="en-US" sz="2200" dirty="0" smtClean="0">
                        <a:effectLst/>
                        <a:latin typeface="Arial" panose="020B0604020202020204" pitchFamily="34" charset="0"/>
                        <a:cs typeface="Arial" panose="020B0604020202020204" pitchFamily="34" charset="0"/>
                      </a:endParaRPr>
                    </a:p>
                    <a:p>
                      <a:pPr marL="400050" indent="-400050">
                        <a:buFont typeface="Wingdings" panose="05000000000000000000" pitchFamily="2" charset="2"/>
                        <a:buChar char="Ø"/>
                      </a:pPr>
                      <a:r>
                        <a:rPr lang="en-GB" sz="2200" dirty="0" smtClean="0">
                          <a:effectLst/>
                          <a:latin typeface="Arial" panose="020B0604020202020204" pitchFamily="34" charset="0"/>
                          <a:ea typeface="Calibri" panose="020F0502020204030204" pitchFamily="34" charset="0"/>
                          <a:cs typeface="Arial" panose="020B0604020202020204" pitchFamily="34" charset="0"/>
                        </a:rPr>
                        <a:t>Establish the </a:t>
                      </a:r>
                      <a:r>
                        <a:rPr lang="en-GB" sz="2200" i="1" dirty="0" smtClean="0">
                          <a:effectLst/>
                          <a:latin typeface="Arial" panose="020B0604020202020204" pitchFamily="34" charset="0"/>
                          <a:ea typeface="Calibri" panose="020F0502020204030204" pitchFamily="34" charset="0"/>
                          <a:cs typeface="Arial" panose="020B0604020202020204" pitchFamily="34" charset="0"/>
                        </a:rPr>
                        <a:t>Siyaphila</a:t>
                      </a:r>
                      <a:r>
                        <a:rPr lang="en-GB" sz="2200" dirty="0" smtClean="0">
                          <a:effectLst/>
                          <a:latin typeface="Arial" panose="020B0604020202020204" pitchFamily="34" charset="0"/>
                          <a:ea typeface="Calibri" panose="020F0502020204030204" pitchFamily="34" charset="0"/>
                          <a:cs typeface="Arial" panose="020B0604020202020204" pitchFamily="34" charset="0"/>
                        </a:rPr>
                        <a:t> (wellness) card including universal child grant registration for children born in public facilities</a:t>
                      </a:r>
                      <a:endParaRPr lang="en-US" sz="2200" dirty="0">
                        <a:latin typeface="Arial" panose="020B0604020202020204" pitchFamily="34" charset="0"/>
                        <a:cs typeface="Arial" panose="020B0604020202020204" pitchFamily="34" charset="0"/>
                      </a:endParaRPr>
                    </a:p>
                  </a:txBody>
                  <a:tcPr marL="100817" marR="100817" marT="50408" marB="50408">
                    <a:solidFill>
                      <a:schemeClr val="bg1">
                        <a:lumMod val="95000"/>
                      </a:schemeClr>
                    </a:solidFill>
                  </a:tcPr>
                </a:tc>
                <a:extLst>
                  <a:ext uri="{0D108BD9-81ED-4DB2-BD59-A6C34878D82A}">
                    <a16:rowId xmlns:a16="http://schemas.microsoft.com/office/drawing/2014/main" xmlns="" val="10001"/>
                  </a:ext>
                </a:extLst>
              </a:tr>
            </a:tbl>
          </a:graphicData>
        </a:graphic>
      </p:graphicFrame>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41727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4" y="468263"/>
            <a:ext cx="9178925" cy="634910"/>
          </a:xfrm>
        </p:spPr>
        <p:txBody>
          <a:bodyPr/>
          <a:lstStyle/>
          <a:p>
            <a:pPr algn="ctr"/>
            <a:r>
              <a:rPr lang="en-US" sz="2800" dirty="0" smtClean="0">
                <a:latin typeface="Arial Black" panose="020B0A04020102020204" pitchFamily="34" charset="0"/>
              </a:rPr>
              <a:t>PURPOSE</a:t>
            </a:r>
            <a:endParaRPr lang="en-US" sz="2800" dirty="0">
              <a:latin typeface="Arial Black" panose="020B0A04020102020204" pitchFamily="34" charset="0"/>
            </a:endParaRPr>
          </a:p>
        </p:txBody>
      </p:sp>
      <p:sp>
        <p:nvSpPr>
          <p:cNvPr id="3" name="Content Placeholder 2"/>
          <p:cNvSpPr>
            <a:spLocks noGrp="1"/>
          </p:cNvSpPr>
          <p:nvPr>
            <p:ph idx="1"/>
          </p:nvPr>
        </p:nvSpPr>
        <p:spPr>
          <a:xfrm>
            <a:off x="522164" y="1439998"/>
            <a:ext cx="9649071" cy="5400000"/>
          </a:xfrm>
        </p:spPr>
        <p:txBody>
          <a:bodyPr/>
          <a:lstStyle/>
          <a:p>
            <a:pPr>
              <a:lnSpc>
                <a:spcPct val="150000"/>
              </a:lnSpc>
              <a:spcBef>
                <a:spcPts val="1200"/>
              </a:spcBef>
              <a:spcAft>
                <a:spcPts val="1200"/>
              </a:spcAft>
            </a:pPr>
            <a:endParaRPr lang="en-US" sz="2000" dirty="0" smtClean="0"/>
          </a:p>
          <a:p>
            <a:pPr marL="522288" indent="-522288">
              <a:lnSpc>
                <a:spcPct val="150000"/>
              </a:lnSpc>
              <a:spcBef>
                <a:spcPts val="1200"/>
              </a:spcBef>
              <a:spcAft>
                <a:spcPts val="1200"/>
              </a:spcAft>
              <a:buFont typeface="Wingdings" panose="05000000000000000000" pitchFamily="2" charset="2"/>
              <a:buChar char="Ø"/>
            </a:pPr>
            <a:r>
              <a:rPr lang="en-US" sz="2800" b="1" dirty="0" smtClean="0"/>
              <a:t>Progress report and update by DPME, DAFF, </a:t>
            </a:r>
            <a:r>
              <a:rPr lang="en-US" sz="2800" b="1" dirty="0" err="1" smtClean="0"/>
              <a:t>DoH</a:t>
            </a:r>
            <a:r>
              <a:rPr lang="en-US" sz="2800" b="1" dirty="0" smtClean="0"/>
              <a:t>, DSD, and DBE on the National Food and Nutrition Security Policy Implementation PLAN</a:t>
            </a:r>
          </a:p>
          <a:p>
            <a:pPr marL="522288" indent="-522288">
              <a:lnSpc>
                <a:spcPct val="150000"/>
              </a:lnSpc>
              <a:spcBef>
                <a:spcPts val="1200"/>
              </a:spcBef>
              <a:spcAft>
                <a:spcPts val="1200"/>
              </a:spcAft>
              <a:buFont typeface="Wingdings" panose="05000000000000000000" pitchFamily="2" charset="2"/>
              <a:buChar char="Ø"/>
            </a:pPr>
            <a:endParaRPr lang="en-US" sz="2400" dirty="0"/>
          </a:p>
          <a:p>
            <a:pPr marL="0" indent="0">
              <a:lnSpc>
                <a:spcPct val="150000"/>
              </a:lnSpc>
              <a:spcBef>
                <a:spcPts val="1200"/>
              </a:spcBef>
              <a:spcAft>
                <a:spcPts val="1200"/>
              </a:spcAft>
            </a:pPr>
            <a:endParaRPr lang="en-US" sz="24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2</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8668" y="7140390"/>
            <a:ext cx="1728192"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1479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971136" y="7036175"/>
            <a:ext cx="488132" cy="416864"/>
          </a:xfrm>
        </p:spPr>
        <p:txBody>
          <a:bodyPr/>
          <a:lstStyle/>
          <a:p>
            <a:fld id="{011EA07C-EE9C-40C2-ADB5-5ED734F62BC1}" type="slidenum">
              <a:rPr lang="en-US" smtClean="0">
                <a:solidFill>
                  <a:prstClr val="black">
                    <a:tint val="75000"/>
                  </a:prstClr>
                </a:solidFill>
              </a:rPr>
              <a:pPr/>
              <a:t>20</a:t>
            </a:fld>
            <a:endParaRPr lang="en-US"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102597" y="606718"/>
            <a:ext cx="10102722" cy="40330"/>
          </a:xfrm>
          <a:prstGeom prst="rect">
            <a:avLst/>
          </a:prstGeom>
        </p:spPr>
      </p:pic>
      <p:sp>
        <p:nvSpPr>
          <p:cNvPr id="7" name="Title 1"/>
          <p:cNvSpPr txBox="1">
            <a:spLocks/>
          </p:cNvSpPr>
          <p:nvPr/>
        </p:nvSpPr>
        <p:spPr bwMode="auto">
          <a:xfrm>
            <a:off x="239056" y="158163"/>
            <a:ext cx="9732081" cy="420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endParaRPr lang="en-ZA" sz="2000" kern="0" dirty="0">
              <a:solidFill>
                <a:schemeClr val="tx1"/>
              </a:solidFill>
              <a:latin typeface="Arial Black" panose="020B0A040201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535407670"/>
              </p:ext>
            </p:extLst>
          </p:nvPr>
        </p:nvGraphicFramePr>
        <p:xfrm>
          <a:off x="179532" y="781768"/>
          <a:ext cx="9980457" cy="6671271"/>
        </p:xfrm>
        <a:graphic>
          <a:graphicData uri="http://schemas.openxmlformats.org/drawingml/2006/table">
            <a:tbl>
              <a:tblPr firstRow="1" bandRow="1">
                <a:tableStyleId>{5C22544A-7EE6-4342-B048-85BDC9FD1C3A}</a:tableStyleId>
              </a:tblPr>
              <a:tblGrid>
                <a:gridCol w="350192">
                  <a:extLst>
                    <a:ext uri="{9D8B030D-6E8A-4147-A177-3AD203B41FA5}">
                      <a16:colId xmlns:a16="http://schemas.microsoft.com/office/drawing/2014/main" xmlns="" val="20000"/>
                    </a:ext>
                  </a:extLst>
                </a:gridCol>
                <a:gridCol w="2166619">
                  <a:extLst>
                    <a:ext uri="{9D8B030D-6E8A-4147-A177-3AD203B41FA5}">
                      <a16:colId xmlns:a16="http://schemas.microsoft.com/office/drawing/2014/main" xmlns="" val="20001"/>
                    </a:ext>
                  </a:extLst>
                </a:gridCol>
                <a:gridCol w="7463646">
                  <a:extLst>
                    <a:ext uri="{9D8B030D-6E8A-4147-A177-3AD203B41FA5}">
                      <a16:colId xmlns:a16="http://schemas.microsoft.com/office/drawing/2014/main" xmlns="" val="20002"/>
                    </a:ext>
                  </a:extLst>
                </a:gridCol>
              </a:tblGrid>
              <a:tr h="460507">
                <a:tc>
                  <a:txBody>
                    <a:bodyPr/>
                    <a:lstStyle/>
                    <a:p>
                      <a:endParaRPr lang="en-US" sz="2200" b="1" dirty="0">
                        <a:latin typeface="Arial Black" panose="020B0A04020102020204" pitchFamily="34" charset="0"/>
                        <a:cs typeface="Arial" panose="020B0604020202020204" pitchFamily="34" charset="0"/>
                      </a:endParaRPr>
                    </a:p>
                  </a:txBody>
                  <a:tcPr marL="100817" marR="100817" marT="50408" marB="50408"/>
                </a:tc>
                <a:tc>
                  <a:txBody>
                    <a:bodyPr/>
                    <a:lstStyle/>
                    <a:p>
                      <a:r>
                        <a:rPr lang="en-ZA" sz="2200" dirty="0" smtClean="0">
                          <a:latin typeface="Arial Black" panose="020B0A04020102020204" pitchFamily="34" charset="0"/>
                        </a:rPr>
                        <a:t>Priority</a:t>
                      </a:r>
                      <a:endParaRPr lang="en-US" sz="2200" dirty="0">
                        <a:latin typeface="Arial Black" panose="020B0A04020102020204" pitchFamily="34" charset="0"/>
                      </a:endParaRPr>
                    </a:p>
                  </a:txBody>
                  <a:tcPr marL="100817" marR="100817" marT="50408" marB="50408"/>
                </a:tc>
                <a:tc>
                  <a:txBody>
                    <a:bodyPr/>
                    <a:lstStyle/>
                    <a:p>
                      <a:r>
                        <a:rPr lang="en-ZA" sz="2200" dirty="0" smtClean="0">
                          <a:latin typeface="Arial Black" panose="020B0A04020102020204" pitchFamily="34" charset="0"/>
                        </a:rPr>
                        <a:t>Key Interventions</a:t>
                      </a:r>
                      <a:endParaRPr lang="en-US" sz="2200" dirty="0">
                        <a:latin typeface="Arial Black" panose="020B0A04020102020204" pitchFamily="34" charset="0"/>
                      </a:endParaRPr>
                    </a:p>
                  </a:txBody>
                  <a:tcPr marL="100817" marR="100817" marT="50408" marB="50408"/>
                </a:tc>
                <a:extLst>
                  <a:ext uri="{0D108BD9-81ED-4DB2-BD59-A6C34878D82A}">
                    <a16:rowId xmlns:a16="http://schemas.microsoft.com/office/drawing/2014/main" xmlns="" val="10000"/>
                  </a:ext>
                </a:extLst>
              </a:tr>
              <a:tr h="6210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a:t>
                      </a:r>
                      <a:endParaRPr kumimoji="0" lang="en-US" sz="2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endParaRPr lang="en-US" sz="2200" b="1" dirty="0">
                        <a:latin typeface="Arial Black" panose="020B0A040201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b="1" dirty="0" smtClean="0">
                          <a:effectLst/>
                          <a:latin typeface="Arial" panose="020B0604020202020204" pitchFamily="34" charset="0"/>
                          <a:cs typeface="Arial" panose="020B0604020202020204" pitchFamily="34" charset="0"/>
                        </a:rPr>
                        <a:t>Establishment of inclusive local food value chains to support access to nutritious affordable food</a:t>
                      </a:r>
                    </a:p>
                    <a:p>
                      <a:endParaRPr lang="en-US" sz="2200" dirty="0">
                        <a:latin typeface="Arial Black" panose="020B0A04020102020204" pitchFamily="34" charset="0"/>
                      </a:endParaRPr>
                    </a:p>
                  </a:txBody>
                  <a:tcPr marL="100817" marR="100817" marT="50408" marB="50408">
                    <a:solidFill>
                      <a:schemeClr val="bg1">
                        <a:lumMod val="95000"/>
                      </a:schemeClr>
                    </a:solidFill>
                  </a:tcPr>
                </a:tc>
                <a:tc>
                  <a:txBody>
                    <a:bodyPr/>
                    <a:lstStyle/>
                    <a:p>
                      <a:pPr marL="285750" marR="0" lvl="1" indent="-285750"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Intensification, development and scaled up support for sustainable production systems.</a:t>
                      </a:r>
                      <a:endParaRPr lang="en-US" sz="2000" dirty="0" smtClean="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Scaling up of agribusiness, value chain and market development programmes and attending to the necessary policy reform to enable this.</a:t>
                      </a:r>
                      <a:endParaRPr lang="en-US" sz="2000" dirty="0" smtClean="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Establishing local food systems in communities around the </a:t>
                      </a:r>
                      <a:r>
                        <a:rPr lang="en-GB" sz="2000" dirty="0" err="1" smtClean="0">
                          <a:effectLst/>
                          <a:latin typeface="Arial" panose="020B0604020202020204" pitchFamily="34" charset="0"/>
                          <a:cs typeface="Arial" panose="020B0604020202020204" pitchFamily="34" charset="0"/>
                        </a:rPr>
                        <a:t>Agri</a:t>
                      </a:r>
                      <a:r>
                        <a:rPr lang="en-GB" sz="2000" dirty="0" smtClean="0">
                          <a:effectLst/>
                          <a:latin typeface="Arial" panose="020B0604020202020204" pitchFamily="34" charset="0"/>
                          <a:cs typeface="Arial" panose="020B0604020202020204" pitchFamily="34" charset="0"/>
                        </a:rPr>
                        <a:t>-Parks model.</a:t>
                      </a:r>
                      <a:endParaRPr lang="en-US" sz="2000" dirty="0" smtClean="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Education, capacity and professional development at all levels for improved production, marketing and consumption. </a:t>
                      </a:r>
                      <a:endParaRPr lang="en-US" sz="2000" dirty="0" smtClean="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err="1" smtClean="0">
                          <a:effectLst/>
                          <a:latin typeface="Arial" panose="020B0604020202020204" pitchFamily="34" charset="0"/>
                          <a:cs typeface="Arial" panose="020B0604020202020204" pitchFamily="34" charset="0"/>
                        </a:rPr>
                        <a:t>Agri</a:t>
                      </a:r>
                      <a:r>
                        <a:rPr lang="en-GB" sz="2000" dirty="0" smtClean="0">
                          <a:effectLst/>
                          <a:latin typeface="Arial" panose="020B0604020202020204" pitchFamily="34" charset="0"/>
                          <a:cs typeface="Arial" panose="020B0604020202020204" pitchFamily="34" charset="0"/>
                        </a:rPr>
                        <a:t>-info system linked with building capacity and access. </a:t>
                      </a:r>
                      <a:endParaRPr lang="en-US" sz="2000" dirty="0" smtClean="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Development and commercialisation of </a:t>
                      </a:r>
                      <a:r>
                        <a:rPr lang="en-GB" sz="2000" dirty="0" err="1" smtClean="0">
                          <a:effectLst/>
                          <a:latin typeface="Arial" panose="020B0604020202020204" pitchFamily="34" charset="0"/>
                          <a:cs typeface="Arial" panose="020B0604020202020204" pitchFamily="34" charset="0"/>
                        </a:rPr>
                        <a:t>Superfoods</a:t>
                      </a:r>
                      <a:r>
                        <a:rPr lang="en-GB" sz="2000" dirty="0" smtClean="0">
                          <a:effectLst/>
                          <a:latin typeface="Arial" panose="020B0604020202020204" pitchFamily="34" charset="0"/>
                          <a:cs typeface="Arial" panose="020B0604020202020204" pitchFamily="34" charset="0"/>
                        </a:rPr>
                        <a:t> through </a:t>
                      </a:r>
                      <a:r>
                        <a:rPr lang="en-GB" sz="2000" dirty="0" err="1" smtClean="0">
                          <a:effectLst/>
                          <a:latin typeface="Arial" panose="020B0604020202020204" pitchFamily="34" charset="0"/>
                          <a:cs typeface="Arial" panose="020B0604020202020204" pitchFamily="34" charset="0"/>
                        </a:rPr>
                        <a:t>biofortification</a:t>
                      </a:r>
                      <a:r>
                        <a:rPr lang="en-GB" sz="2000" dirty="0" smtClean="0">
                          <a:effectLst/>
                          <a:latin typeface="Arial" panose="020B0604020202020204" pitchFamily="34" charset="0"/>
                          <a:cs typeface="Arial" panose="020B0604020202020204" pitchFamily="34" charset="0"/>
                        </a:rPr>
                        <a:t> of a range of commonly consumed foods available at scale.</a:t>
                      </a:r>
                      <a:endParaRPr lang="en-US" sz="2000" dirty="0" smtClean="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err="1" smtClean="0">
                          <a:effectLst/>
                          <a:latin typeface="Arial" panose="020B0604020202020204" pitchFamily="34" charset="0"/>
                          <a:cs typeface="Arial" panose="020B0604020202020204" pitchFamily="34" charset="0"/>
                        </a:rPr>
                        <a:t>Massification</a:t>
                      </a:r>
                      <a:r>
                        <a:rPr lang="en-GB" sz="2000" dirty="0" smtClean="0">
                          <a:effectLst/>
                          <a:latin typeface="Arial" panose="020B0604020202020204" pitchFamily="34" charset="0"/>
                          <a:cs typeface="Arial" panose="020B0604020202020204" pitchFamily="34" charset="0"/>
                        </a:rPr>
                        <a:t> of inland fish farming for protein production and linking this to the provision of ECD and child feeding programmes.</a:t>
                      </a:r>
                      <a:endParaRPr lang="en-US" sz="2000" dirty="0" smtClean="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Implement the recommendations of the various evaluations of agricultural programmes conducted as part of the National Evaluation Plan</a:t>
                      </a:r>
                    </a:p>
                  </a:txBody>
                  <a:tcPr marL="100817" marR="100817" marT="50408" marB="50408">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10" name="Title 1"/>
          <p:cNvSpPr txBox="1">
            <a:spLocks/>
          </p:cNvSpPr>
          <p:nvPr/>
        </p:nvSpPr>
        <p:spPr bwMode="auto">
          <a:xfrm>
            <a:off x="239056" y="123203"/>
            <a:ext cx="9732081" cy="5238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OBJECTIVE 2: NFNSP 2017-2022</a:t>
            </a:r>
            <a:endParaRPr lang="en-ZA" sz="2205" kern="0" dirty="0">
              <a:solidFill>
                <a:schemeClr val="tx1"/>
              </a:solidFill>
              <a:latin typeface="Arial Black" panose="020B0A04020102020204" pitchFamily="34" charset="0"/>
              <a:cs typeface="Arial" panose="020B0604020202020204"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15286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1EA07C-EE9C-40C2-ADB5-5ED734F62BC1}" type="slidenum">
              <a:rPr lang="en-US" smtClean="0">
                <a:solidFill>
                  <a:prstClr val="black">
                    <a:tint val="75000"/>
                  </a:prstClr>
                </a:solidFill>
              </a:rPr>
              <a:pPr/>
              <a:t>21</a:t>
            </a:fld>
            <a:endParaRPr lang="en-US"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44412" y="1199343"/>
            <a:ext cx="10102722" cy="40330"/>
          </a:xfrm>
          <a:prstGeom prst="rect">
            <a:avLst/>
          </a:prstGeom>
        </p:spPr>
      </p:pic>
      <p:sp>
        <p:nvSpPr>
          <p:cNvPr id="7" name="Title 1"/>
          <p:cNvSpPr txBox="1">
            <a:spLocks/>
          </p:cNvSpPr>
          <p:nvPr/>
        </p:nvSpPr>
        <p:spPr bwMode="auto">
          <a:xfrm>
            <a:off x="229732" y="446187"/>
            <a:ext cx="9732081" cy="526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endParaRPr lang="en-ZA" sz="2000" kern="0" dirty="0">
              <a:solidFill>
                <a:schemeClr val="tx1"/>
              </a:solidFill>
              <a:latin typeface="Arial Black" panose="020B0A040201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922468689"/>
              </p:ext>
            </p:extLst>
          </p:nvPr>
        </p:nvGraphicFramePr>
        <p:xfrm>
          <a:off x="378148" y="1650128"/>
          <a:ext cx="9241541" cy="4570363"/>
        </p:xfrm>
        <a:graphic>
          <a:graphicData uri="http://schemas.openxmlformats.org/drawingml/2006/table">
            <a:tbl>
              <a:tblPr firstRow="1" bandRow="1">
                <a:tableStyleId>{5C22544A-7EE6-4342-B048-85BDC9FD1C3A}</a:tableStyleId>
              </a:tblPr>
              <a:tblGrid>
                <a:gridCol w="577596">
                  <a:extLst>
                    <a:ext uri="{9D8B030D-6E8A-4147-A177-3AD203B41FA5}">
                      <a16:colId xmlns:a16="http://schemas.microsoft.com/office/drawing/2014/main" xmlns="" val="20000"/>
                    </a:ext>
                  </a:extLst>
                </a:gridCol>
                <a:gridCol w="2194866">
                  <a:extLst>
                    <a:ext uri="{9D8B030D-6E8A-4147-A177-3AD203B41FA5}">
                      <a16:colId xmlns:a16="http://schemas.microsoft.com/office/drawing/2014/main" xmlns="" val="20001"/>
                    </a:ext>
                  </a:extLst>
                </a:gridCol>
                <a:gridCol w="6469079">
                  <a:extLst>
                    <a:ext uri="{9D8B030D-6E8A-4147-A177-3AD203B41FA5}">
                      <a16:colId xmlns:a16="http://schemas.microsoft.com/office/drawing/2014/main" xmlns="" val="20002"/>
                    </a:ext>
                  </a:extLst>
                </a:gridCol>
              </a:tblGrid>
              <a:tr h="436873">
                <a:tc>
                  <a:txBody>
                    <a:bodyPr/>
                    <a:lstStyle/>
                    <a:p>
                      <a:endParaRPr lang="en-US" sz="2200" b="1" dirty="0">
                        <a:latin typeface="Arial Black" panose="020B0A04020102020204" pitchFamily="34" charset="0"/>
                        <a:cs typeface="Arial" panose="020B0604020202020204" pitchFamily="34" charset="0"/>
                      </a:endParaRPr>
                    </a:p>
                  </a:txBody>
                  <a:tcPr marL="100817" marR="100817" marT="50408" marB="50408"/>
                </a:tc>
                <a:tc>
                  <a:txBody>
                    <a:bodyPr/>
                    <a:lstStyle/>
                    <a:p>
                      <a:r>
                        <a:rPr lang="en-ZA" sz="2200" b="1" dirty="0" smtClean="0">
                          <a:latin typeface="Arial Black" panose="020B0A04020102020204" pitchFamily="34" charset="0"/>
                        </a:rPr>
                        <a:t>Priority</a:t>
                      </a:r>
                      <a:endParaRPr lang="en-US" sz="2200" b="1" dirty="0">
                        <a:latin typeface="Arial Black" panose="020B0A04020102020204" pitchFamily="34" charset="0"/>
                      </a:endParaRPr>
                    </a:p>
                  </a:txBody>
                  <a:tcPr marL="100817" marR="100817" marT="50408" marB="50408"/>
                </a:tc>
                <a:tc>
                  <a:txBody>
                    <a:bodyPr/>
                    <a:lstStyle/>
                    <a:p>
                      <a:r>
                        <a:rPr lang="en-ZA" sz="2200" dirty="0" smtClean="0">
                          <a:latin typeface="Arial Black" panose="020B0A04020102020204" pitchFamily="34" charset="0"/>
                        </a:rPr>
                        <a:t>Key Interventions</a:t>
                      </a:r>
                      <a:endParaRPr lang="en-US" sz="2200" dirty="0">
                        <a:latin typeface="Arial Black" panose="020B0A04020102020204" pitchFamily="34" charset="0"/>
                      </a:endParaRPr>
                    </a:p>
                  </a:txBody>
                  <a:tcPr marL="100817" marR="100817" marT="50408" marB="50408"/>
                </a:tc>
                <a:extLst>
                  <a:ext uri="{0D108BD9-81ED-4DB2-BD59-A6C34878D82A}">
                    <a16:rowId xmlns:a16="http://schemas.microsoft.com/office/drawing/2014/main" xmlns="" val="10000"/>
                  </a:ext>
                </a:extLst>
              </a:tr>
              <a:tr h="4133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b="1" dirty="0" smtClean="0">
                          <a:latin typeface="Arial" panose="020B0604020202020204" pitchFamily="34" charset="0"/>
                          <a:cs typeface="Arial" panose="020B0604020202020204" pitchFamily="34" charset="0"/>
                        </a:rPr>
                        <a:t>3</a:t>
                      </a:r>
                      <a:endParaRPr lang="en-US" sz="2200" b="1" dirty="0" smtClean="0">
                        <a:latin typeface="Arial" panose="020B0604020202020204" pitchFamily="34" charset="0"/>
                        <a:cs typeface="Arial" panose="020B0604020202020204" pitchFamily="34" charset="0"/>
                      </a:endParaRPr>
                    </a:p>
                    <a:p>
                      <a:endParaRPr lang="en-US" sz="2200" b="1" dirty="0">
                        <a:latin typeface="Arial Black" panose="020B0A040201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smtClean="0">
                          <a:effectLst/>
                          <a:latin typeface="Arial" panose="020B0604020202020204" pitchFamily="34" charset="0"/>
                          <a:cs typeface="Arial" panose="020B0604020202020204" pitchFamily="34" charset="0"/>
                        </a:rPr>
                        <a:t>Expand targeted social protection measures and sustainable livelihood programmes</a:t>
                      </a:r>
                      <a:endParaRPr lang="en-US" sz="2200" b="1" dirty="0" smtClean="0">
                        <a:effectLst/>
                        <a:latin typeface="Arial" panose="020B0604020202020204" pitchFamily="34" charset="0"/>
                        <a:cs typeface="Arial" panose="020B0604020202020204" pitchFamily="34" charset="0"/>
                      </a:endParaRPr>
                    </a:p>
                    <a:p>
                      <a:endParaRPr lang="en-US" sz="2200" b="1" dirty="0">
                        <a:latin typeface="Arial Black" panose="020B0A04020102020204" pitchFamily="34" charset="0"/>
                      </a:endParaRPr>
                    </a:p>
                  </a:txBody>
                  <a:tcPr marL="100817" marR="100817" marT="50408" marB="50408">
                    <a:solidFill>
                      <a:schemeClr val="bg1">
                        <a:lumMod val="95000"/>
                      </a:schemeClr>
                    </a:solidFill>
                  </a:tcPr>
                </a:tc>
                <a:tc>
                  <a:txBody>
                    <a:bodyPr/>
                    <a:lstStyle/>
                    <a:p>
                      <a:pPr marL="231775" marR="0" lvl="1" indent="-231775" algn="just">
                        <a:spcBef>
                          <a:spcPts val="0"/>
                        </a:spcBef>
                        <a:spcAft>
                          <a:spcPts val="0"/>
                        </a:spcAft>
                        <a:buFont typeface="Wingdings" panose="05000000000000000000" pitchFamily="2" charset="2"/>
                        <a:buChar char="Ø"/>
                      </a:pPr>
                      <a:r>
                        <a:rPr lang="en-GB" sz="2200" dirty="0" smtClean="0">
                          <a:effectLst/>
                          <a:latin typeface="Arial" panose="020B0604020202020204" pitchFamily="34" charset="0"/>
                          <a:cs typeface="Arial" panose="020B0604020202020204" pitchFamily="34" charset="0"/>
                        </a:rPr>
                        <a:t>Implement a </a:t>
                      </a:r>
                      <a:r>
                        <a:rPr lang="en-GB" sz="2200" b="1" dirty="0" smtClean="0">
                          <a:effectLst/>
                          <a:latin typeface="Arial" panose="020B0604020202020204" pitchFamily="34" charset="0"/>
                          <a:cs typeface="Arial" panose="020B0604020202020204" pitchFamily="34" charset="0"/>
                        </a:rPr>
                        <a:t>universal child grant registration </a:t>
                      </a:r>
                      <a:r>
                        <a:rPr lang="en-GB" sz="2200" dirty="0" smtClean="0">
                          <a:effectLst/>
                          <a:latin typeface="Arial" panose="020B0604020202020204" pitchFamily="34" charset="0"/>
                          <a:cs typeface="Arial" panose="020B0604020202020204" pitchFamily="34" charset="0"/>
                        </a:rPr>
                        <a:t>for children born in public facilities, from confirmed conception. </a:t>
                      </a:r>
                      <a:endParaRPr lang="en-US" sz="2200" dirty="0" smtClean="0">
                        <a:effectLst/>
                        <a:latin typeface="Arial" panose="020B0604020202020204" pitchFamily="34" charset="0"/>
                        <a:cs typeface="Arial" panose="020B0604020202020204" pitchFamily="34" charset="0"/>
                      </a:endParaRPr>
                    </a:p>
                    <a:p>
                      <a:pPr marL="231775" marR="0" lvl="1" indent="-231775" algn="just">
                        <a:spcBef>
                          <a:spcPts val="0"/>
                        </a:spcBef>
                        <a:spcAft>
                          <a:spcPts val="0"/>
                        </a:spcAft>
                        <a:buFont typeface="Wingdings" panose="05000000000000000000" pitchFamily="2" charset="2"/>
                        <a:buChar char="Ø"/>
                      </a:pPr>
                      <a:r>
                        <a:rPr lang="en-GB" sz="2200" dirty="0" smtClean="0">
                          <a:effectLst/>
                          <a:latin typeface="Arial" panose="020B0604020202020204" pitchFamily="34" charset="0"/>
                          <a:cs typeface="Arial" panose="020B0604020202020204" pitchFamily="34" charset="0"/>
                        </a:rPr>
                        <a:t>Establish  </a:t>
                      </a:r>
                      <a:r>
                        <a:rPr lang="en-GB" sz="2200" b="1" dirty="0" smtClean="0">
                          <a:effectLst/>
                          <a:latin typeface="Arial" panose="020B0604020202020204" pitchFamily="34" charset="0"/>
                          <a:cs typeface="Arial" panose="020B0604020202020204" pitchFamily="34" charset="0"/>
                        </a:rPr>
                        <a:t>an integrated social protection register </a:t>
                      </a:r>
                      <a:r>
                        <a:rPr lang="en-GB" sz="2200" dirty="0" smtClean="0">
                          <a:effectLst/>
                          <a:latin typeface="Arial" panose="020B0604020202020204" pitchFamily="34" charset="0"/>
                          <a:cs typeface="Arial" panose="020B0604020202020204" pitchFamily="34" charset="0"/>
                        </a:rPr>
                        <a:t>and </a:t>
                      </a:r>
                      <a:r>
                        <a:rPr lang="en-GB" sz="2200" b="1" dirty="0" smtClean="0">
                          <a:effectLst/>
                          <a:latin typeface="Arial" panose="020B0604020202020204" pitchFamily="34" charset="0"/>
                          <a:cs typeface="Arial" panose="020B0604020202020204" pitchFamily="34" charset="0"/>
                        </a:rPr>
                        <a:t>information system </a:t>
                      </a:r>
                      <a:r>
                        <a:rPr lang="en-GB" sz="2200" dirty="0" smtClean="0">
                          <a:effectLst/>
                          <a:latin typeface="Arial" panose="020B0604020202020204" pitchFamily="34" charset="0"/>
                          <a:cs typeface="Arial" panose="020B0604020202020204" pitchFamily="34" charset="0"/>
                        </a:rPr>
                        <a:t>that is FNS sensitive</a:t>
                      </a:r>
                      <a:endParaRPr lang="en-US" sz="2200" dirty="0" smtClean="0">
                        <a:effectLst/>
                        <a:latin typeface="Arial" panose="020B0604020202020204" pitchFamily="34" charset="0"/>
                        <a:cs typeface="Arial" panose="020B0604020202020204" pitchFamily="34" charset="0"/>
                      </a:endParaRPr>
                    </a:p>
                    <a:p>
                      <a:pPr marL="231775" marR="0" lvl="1" indent="-231775" algn="just">
                        <a:spcBef>
                          <a:spcPts val="0"/>
                        </a:spcBef>
                        <a:spcAft>
                          <a:spcPts val="0"/>
                        </a:spcAft>
                        <a:buFont typeface="Wingdings" panose="05000000000000000000" pitchFamily="2" charset="2"/>
                        <a:buChar char="Ø"/>
                      </a:pPr>
                      <a:r>
                        <a:rPr lang="en-GB" sz="2200" dirty="0" smtClean="0">
                          <a:effectLst/>
                          <a:latin typeface="Arial" panose="020B0604020202020204" pitchFamily="34" charset="0"/>
                          <a:cs typeface="Arial" panose="020B0604020202020204" pitchFamily="34" charset="0"/>
                        </a:rPr>
                        <a:t>Improve </a:t>
                      </a:r>
                      <a:r>
                        <a:rPr lang="en-GB" sz="2200" b="1" dirty="0" smtClean="0">
                          <a:effectLst/>
                          <a:latin typeface="Arial" panose="020B0604020202020204" pitchFamily="34" charset="0"/>
                          <a:cs typeface="Arial" panose="020B0604020202020204" pitchFamily="34" charset="0"/>
                        </a:rPr>
                        <a:t>public works programmes </a:t>
                      </a:r>
                      <a:r>
                        <a:rPr lang="en-GB" sz="2200" dirty="0" smtClean="0">
                          <a:effectLst/>
                          <a:latin typeface="Arial" panose="020B0604020202020204" pitchFamily="34" charset="0"/>
                          <a:cs typeface="Arial" panose="020B0604020202020204" pitchFamily="34" charset="0"/>
                        </a:rPr>
                        <a:t>to improve FNS outcomes </a:t>
                      </a:r>
                      <a:endParaRPr lang="en-US" sz="2200" dirty="0" smtClean="0">
                        <a:effectLst/>
                        <a:latin typeface="Arial" panose="020B0604020202020204" pitchFamily="34" charset="0"/>
                        <a:cs typeface="Arial" panose="020B0604020202020204" pitchFamily="34" charset="0"/>
                      </a:endParaRPr>
                    </a:p>
                    <a:p>
                      <a:pPr marL="231775" marR="0" lvl="1" indent="-231775" algn="just">
                        <a:spcBef>
                          <a:spcPts val="0"/>
                        </a:spcBef>
                        <a:spcAft>
                          <a:spcPts val="0"/>
                        </a:spcAft>
                        <a:buFont typeface="Wingdings" panose="05000000000000000000" pitchFamily="2" charset="2"/>
                        <a:buChar char="Ø"/>
                      </a:pPr>
                      <a:r>
                        <a:rPr lang="en-GB" sz="2200" dirty="0" smtClean="0">
                          <a:effectLst/>
                          <a:latin typeface="Arial" panose="020B0604020202020204" pitchFamily="34" charset="0"/>
                          <a:cs typeface="Arial" panose="020B0604020202020204" pitchFamily="34" charset="0"/>
                        </a:rPr>
                        <a:t>Implement a </a:t>
                      </a:r>
                      <a:r>
                        <a:rPr lang="en-GB" sz="2200" b="1" dirty="0" smtClean="0">
                          <a:effectLst/>
                          <a:latin typeface="Arial" panose="020B0604020202020204" pitchFamily="34" charset="0"/>
                          <a:cs typeface="Arial" panose="020B0604020202020204" pitchFamily="34" charset="0"/>
                        </a:rPr>
                        <a:t>livelihoods stimulation programme </a:t>
                      </a:r>
                      <a:r>
                        <a:rPr lang="en-GB" sz="2200" dirty="0" smtClean="0">
                          <a:effectLst/>
                          <a:latin typeface="Arial" panose="020B0604020202020204" pitchFamily="34" charset="0"/>
                          <a:cs typeface="Arial" panose="020B0604020202020204" pitchFamily="34" charset="0"/>
                        </a:rPr>
                        <a:t>for youth, urban and where agricultural programmes are not appropriate</a:t>
                      </a:r>
                      <a:endParaRPr lang="en-US" sz="2200" dirty="0" smtClean="0">
                        <a:effectLst/>
                        <a:latin typeface="Arial" panose="020B0604020202020204" pitchFamily="34" charset="0"/>
                        <a:cs typeface="Arial" panose="020B0604020202020204" pitchFamily="34" charset="0"/>
                      </a:endParaRPr>
                    </a:p>
                    <a:p>
                      <a:endParaRPr lang="en-US" sz="2200" dirty="0">
                        <a:latin typeface="Arial Black" panose="020B0A04020102020204" pitchFamily="34" charset="0"/>
                      </a:endParaRPr>
                    </a:p>
                  </a:txBody>
                  <a:tcPr marL="100817" marR="100817" marT="50408" marB="50408">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8" name="Title 1"/>
          <p:cNvSpPr txBox="1">
            <a:spLocks/>
          </p:cNvSpPr>
          <p:nvPr/>
        </p:nvSpPr>
        <p:spPr bwMode="auto">
          <a:xfrm>
            <a:off x="239056" y="158162"/>
            <a:ext cx="9732081" cy="673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OBJECTIVE 3: NFNSP 2017-2022</a:t>
            </a:r>
            <a:endParaRPr lang="en-ZA" sz="2205" kern="0" dirty="0">
              <a:solidFill>
                <a:schemeClr val="tx1"/>
              </a:solidFill>
              <a:latin typeface="Arial Black" panose="020B0A04020102020204" pitchFamily="34"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28317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102722" y="6876975"/>
            <a:ext cx="491550" cy="525088"/>
          </a:xfrm>
        </p:spPr>
        <p:txBody>
          <a:bodyPr/>
          <a:lstStyle/>
          <a:p>
            <a:fld id="{011EA07C-EE9C-40C2-ADB5-5ED734F62BC1}" type="slidenum">
              <a:rPr lang="en-US" smtClean="0">
                <a:solidFill>
                  <a:prstClr val="black">
                    <a:tint val="75000"/>
                  </a:prstClr>
                </a:solidFill>
              </a:rPr>
              <a:pPr/>
              <a:t>22</a:t>
            </a:fld>
            <a:endParaRPr lang="en-US"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0" y="750324"/>
            <a:ext cx="10102722" cy="40330"/>
          </a:xfrm>
          <a:prstGeom prst="rect">
            <a:avLst/>
          </a:prstGeom>
        </p:spPr>
      </p:pic>
      <p:sp>
        <p:nvSpPr>
          <p:cNvPr id="7" name="Title 1"/>
          <p:cNvSpPr txBox="1">
            <a:spLocks/>
          </p:cNvSpPr>
          <p:nvPr/>
        </p:nvSpPr>
        <p:spPr bwMode="auto">
          <a:xfrm>
            <a:off x="370641" y="180231"/>
            <a:ext cx="9732081" cy="420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endParaRPr lang="en-ZA" sz="2000" kern="0" dirty="0">
              <a:solidFill>
                <a:schemeClr val="tx1"/>
              </a:solidFill>
              <a:latin typeface="Arial Black" panose="020B0A040201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822350626"/>
              </p:ext>
            </p:extLst>
          </p:nvPr>
        </p:nvGraphicFramePr>
        <p:xfrm>
          <a:off x="164012" y="790654"/>
          <a:ext cx="10430260" cy="6568672"/>
        </p:xfrm>
        <a:graphic>
          <a:graphicData uri="http://schemas.openxmlformats.org/drawingml/2006/table">
            <a:tbl>
              <a:tblPr firstRow="1" bandRow="1">
                <a:tableStyleId>{5C22544A-7EE6-4342-B048-85BDC9FD1C3A}</a:tableStyleId>
              </a:tblPr>
              <a:tblGrid>
                <a:gridCol w="325605">
                  <a:extLst>
                    <a:ext uri="{9D8B030D-6E8A-4147-A177-3AD203B41FA5}">
                      <a16:colId xmlns:a16="http://schemas.microsoft.com/office/drawing/2014/main" xmlns="" val="20000"/>
                    </a:ext>
                  </a:extLst>
                </a:gridCol>
                <a:gridCol w="1922296">
                  <a:extLst>
                    <a:ext uri="{9D8B030D-6E8A-4147-A177-3AD203B41FA5}">
                      <a16:colId xmlns:a16="http://schemas.microsoft.com/office/drawing/2014/main" xmlns="" val="20001"/>
                    </a:ext>
                  </a:extLst>
                </a:gridCol>
                <a:gridCol w="8182359">
                  <a:extLst>
                    <a:ext uri="{9D8B030D-6E8A-4147-A177-3AD203B41FA5}">
                      <a16:colId xmlns:a16="http://schemas.microsoft.com/office/drawing/2014/main" xmlns="" val="20002"/>
                    </a:ext>
                  </a:extLst>
                </a:gridCol>
              </a:tblGrid>
              <a:tr h="432047">
                <a:tc>
                  <a:txBody>
                    <a:bodyPr/>
                    <a:lstStyle/>
                    <a:p>
                      <a:endParaRPr lang="en-US" sz="2300" b="1" dirty="0">
                        <a:latin typeface="Arial Black" panose="020B0A04020102020204" pitchFamily="34" charset="0"/>
                        <a:cs typeface="Arial" panose="020B0604020202020204" pitchFamily="34" charset="0"/>
                      </a:endParaRPr>
                    </a:p>
                  </a:txBody>
                  <a:tcPr marL="100817" marR="100817" marT="50408" marB="50408"/>
                </a:tc>
                <a:tc>
                  <a:txBody>
                    <a:bodyPr/>
                    <a:lstStyle/>
                    <a:p>
                      <a:r>
                        <a:rPr lang="en-ZA" sz="2300" dirty="0" smtClean="0">
                          <a:latin typeface="Arial Black" panose="020B0A04020102020204" pitchFamily="34" charset="0"/>
                        </a:rPr>
                        <a:t>Priority</a:t>
                      </a:r>
                      <a:endParaRPr lang="en-US" sz="2300" dirty="0">
                        <a:latin typeface="Arial Black" panose="020B0A04020102020204" pitchFamily="34" charset="0"/>
                      </a:endParaRPr>
                    </a:p>
                  </a:txBody>
                  <a:tcPr marL="100817" marR="100817" marT="50408" marB="50408"/>
                </a:tc>
                <a:tc>
                  <a:txBody>
                    <a:bodyPr/>
                    <a:lstStyle/>
                    <a:p>
                      <a:r>
                        <a:rPr lang="en-ZA" sz="2300" dirty="0" smtClean="0">
                          <a:latin typeface="Arial Black" panose="020B0A04020102020204" pitchFamily="34" charset="0"/>
                        </a:rPr>
                        <a:t>Key Interventions</a:t>
                      </a:r>
                      <a:endParaRPr lang="en-US" sz="2300" dirty="0">
                        <a:latin typeface="Arial Black" panose="020B0A04020102020204" pitchFamily="34" charset="0"/>
                      </a:endParaRPr>
                    </a:p>
                  </a:txBody>
                  <a:tcPr marL="100817" marR="100817" marT="50408" marB="50408"/>
                </a:tc>
                <a:extLst>
                  <a:ext uri="{0D108BD9-81ED-4DB2-BD59-A6C34878D82A}">
                    <a16:rowId xmlns:a16="http://schemas.microsoft.com/office/drawing/2014/main" xmlns="" val="10000"/>
                  </a:ext>
                </a:extLst>
              </a:tr>
              <a:tr h="5813359">
                <a:tc>
                  <a:txBody>
                    <a:bodyPr/>
                    <a:lstStyle/>
                    <a:p>
                      <a:r>
                        <a:rPr lang="en-ZA" sz="2200" b="1" dirty="0" smtClean="0">
                          <a:latin typeface="Arial" panose="020B0604020202020204" pitchFamily="34" charset="0"/>
                          <a:cs typeface="Arial" panose="020B0604020202020204" pitchFamily="34" charset="0"/>
                        </a:rPr>
                        <a:t>4</a:t>
                      </a:r>
                      <a:endParaRPr lang="en-US" sz="2200" b="1" dirty="0">
                        <a:latin typeface="Arial" panose="020B06040202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pPr marL="0" marR="0" lvl="0" indent="0" algn="l">
                        <a:spcBef>
                          <a:spcPts val="0"/>
                        </a:spcBef>
                        <a:spcAft>
                          <a:spcPts val="0"/>
                        </a:spcAft>
                        <a:buFont typeface="+mj-lt"/>
                        <a:buNone/>
                      </a:pPr>
                      <a:r>
                        <a:rPr lang="en-GB" sz="2000" b="1" dirty="0">
                          <a:effectLst/>
                          <a:latin typeface="Arial" panose="020B0604020202020204" pitchFamily="34" charset="0"/>
                          <a:cs typeface="Arial" panose="020B0604020202020204" pitchFamily="34" charset="0"/>
                        </a:rPr>
                        <a:t>Scale up of high impact nutrition interventions targeting women, infants and </a:t>
                      </a:r>
                      <a:r>
                        <a:rPr lang="en-GB" sz="2000" b="1" dirty="0" smtClean="0">
                          <a:effectLst/>
                          <a:latin typeface="Arial" panose="020B0604020202020204" pitchFamily="34" charset="0"/>
                          <a:cs typeface="Arial" panose="020B0604020202020204" pitchFamily="34" charset="0"/>
                        </a:rPr>
                        <a:t>children </a:t>
                      </a: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endParaRPr lang="en-GB" sz="2000" b="1" dirty="0" smtClean="0">
                        <a:effectLst/>
                        <a:latin typeface="Arial" panose="020B0604020202020204" pitchFamily="34" charset="0"/>
                        <a:cs typeface="Arial" panose="020B0604020202020204" pitchFamily="34" charset="0"/>
                      </a:endParaRPr>
                    </a:p>
                    <a:p>
                      <a:pPr marL="0" marR="0" lvl="0" indent="0" algn="l">
                        <a:spcBef>
                          <a:spcPts val="0"/>
                        </a:spcBef>
                        <a:spcAft>
                          <a:spcPts val="0"/>
                        </a:spcAft>
                        <a:buFont typeface="+mj-lt"/>
                        <a:buNone/>
                      </a:pPr>
                      <a:r>
                        <a:rPr lang="en-GB" sz="2000" b="1" dirty="0" smtClean="0">
                          <a:effectLst/>
                          <a:latin typeface="Arial" panose="020B0604020202020204" pitchFamily="34" charset="0"/>
                          <a:cs typeface="Arial" panose="020B0604020202020204" pitchFamily="34" charset="0"/>
                        </a:rPr>
                        <a:t> </a:t>
                      </a:r>
                      <a:endParaRPr lang="en-US" sz="2000" b="1"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75613" marR="75613" marT="0" marB="0" anchor="ctr">
                    <a:solidFill>
                      <a:schemeClr val="bg1">
                        <a:lumMod val="95000"/>
                      </a:schemeClr>
                    </a:solidFill>
                  </a:tcPr>
                </a:tc>
                <a:tc>
                  <a:txBody>
                    <a:bodyPr/>
                    <a:lstStyle/>
                    <a:p>
                      <a:pPr marL="290513" marR="0" lvl="1" indent="-290513"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Develop </a:t>
                      </a:r>
                      <a:r>
                        <a:rPr lang="en-GB" sz="2000" dirty="0">
                          <a:effectLst/>
                          <a:latin typeface="Arial" panose="020B0604020202020204" pitchFamily="34" charset="0"/>
                          <a:cs typeface="Arial" panose="020B0604020202020204" pitchFamily="34" charset="0"/>
                        </a:rPr>
                        <a:t>and implement a </a:t>
                      </a:r>
                      <a:r>
                        <a:rPr lang="en-GB" sz="2000" b="1" dirty="0">
                          <a:effectLst/>
                          <a:latin typeface="Arial" panose="020B0604020202020204" pitchFamily="34" charset="0"/>
                          <a:cs typeface="Arial" panose="020B0604020202020204" pitchFamily="34" charset="0"/>
                        </a:rPr>
                        <a:t>single nutrition, WASH and lifestyle behaviour communication plan</a:t>
                      </a:r>
                      <a:r>
                        <a:rPr lang="en-GB" sz="2000" dirty="0">
                          <a:effectLst/>
                          <a:latin typeface="Arial" panose="020B0604020202020204" pitchFamily="34" charset="0"/>
                          <a:cs typeface="Arial" panose="020B0604020202020204" pitchFamily="34" charset="0"/>
                        </a:rPr>
                        <a:t> – addressing the entire life cycle (linked with SO5).</a:t>
                      </a:r>
                      <a:endParaRPr lang="en-US" sz="2000" dirty="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a:effectLst/>
                          <a:latin typeface="Arial" panose="020B0604020202020204" pitchFamily="34" charset="0"/>
                          <a:cs typeface="Arial" panose="020B0604020202020204" pitchFamily="34" charset="0"/>
                        </a:rPr>
                        <a:t>Build capacity at national, provincial and municipal levels to provide appropriate </a:t>
                      </a:r>
                      <a:r>
                        <a:rPr lang="en-GB" sz="2000" b="1" dirty="0">
                          <a:effectLst/>
                          <a:latin typeface="Arial" panose="020B0604020202020204" pitchFamily="34" charset="0"/>
                          <a:cs typeface="Arial" panose="020B0604020202020204" pitchFamily="34" charset="0"/>
                        </a:rPr>
                        <a:t>support to improve maternal and child nutrition.</a:t>
                      </a:r>
                      <a:endParaRPr lang="en-US" sz="2000" b="1" dirty="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a:effectLst/>
                          <a:latin typeface="Arial" panose="020B0604020202020204" pitchFamily="34" charset="0"/>
                          <a:cs typeface="Arial" panose="020B0604020202020204" pitchFamily="34" charset="0"/>
                        </a:rPr>
                        <a:t>Incorporate </a:t>
                      </a:r>
                      <a:r>
                        <a:rPr lang="en-GB" sz="2000" b="1" dirty="0">
                          <a:effectLst/>
                          <a:latin typeface="Arial" panose="020B0604020202020204" pitchFamily="34" charset="0"/>
                          <a:cs typeface="Arial" panose="020B0604020202020204" pitchFamily="34" charset="0"/>
                        </a:rPr>
                        <a:t>FNS and WASH in school curricula</a:t>
                      </a:r>
                      <a:r>
                        <a:rPr lang="en-GB" sz="2000" dirty="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a:effectLst/>
                          <a:latin typeface="Arial" panose="020B0604020202020204" pitchFamily="34" charset="0"/>
                          <a:cs typeface="Arial" panose="020B0604020202020204" pitchFamily="34" charset="0"/>
                        </a:rPr>
                        <a:t>Scale up and increase the coverage </a:t>
                      </a:r>
                      <a:r>
                        <a:rPr lang="en-GB" sz="2000" b="1" dirty="0">
                          <a:effectLst/>
                          <a:latin typeface="Arial" panose="020B0604020202020204" pitchFamily="34" charset="0"/>
                          <a:cs typeface="Arial" panose="020B0604020202020204" pitchFamily="34" charset="0"/>
                        </a:rPr>
                        <a:t>of folic acid and iron supplementation </a:t>
                      </a:r>
                      <a:r>
                        <a:rPr lang="en-GB" sz="2000" dirty="0">
                          <a:effectLst/>
                          <a:latin typeface="Arial" panose="020B0604020202020204" pitchFamily="34" charset="0"/>
                          <a:cs typeface="Arial" panose="020B0604020202020204" pitchFamily="34" charset="0"/>
                        </a:rPr>
                        <a:t>for pregnant mothers.</a:t>
                      </a:r>
                      <a:endParaRPr lang="en-US" sz="2000" dirty="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a:effectLst/>
                          <a:latin typeface="Arial" panose="020B0604020202020204" pitchFamily="34" charset="0"/>
                          <a:cs typeface="Arial" panose="020B0604020202020204" pitchFamily="34" charset="0"/>
                        </a:rPr>
                        <a:t>Develop and implement a strategy to encourage the delayed onset of </a:t>
                      </a:r>
                      <a:r>
                        <a:rPr lang="en-GB" sz="2000" b="1" dirty="0">
                          <a:effectLst/>
                          <a:latin typeface="Arial" panose="020B0604020202020204" pitchFamily="34" charset="0"/>
                          <a:cs typeface="Arial" panose="020B0604020202020204" pitchFamily="34" charset="0"/>
                        </a:rPr>
                        <a:t>adolescent pregnancy</a:t>
                      </a:r>
                      <a:r>
                        <a:rPr lang="en-GB"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a:effectLst/>
                          <a:latin typeface="Arial" panose="020B0604020202020204" pitchFamily="34" charset="0"/>
                          <a:cs typeface="Arial" panose="020B0604020202020204" pitchFamily="34" charset="0"/>
                        </a:rPr>
                        <a:t>Develop and implement an intensified strategy to promote, </a:t>
                      </a:r>
                      <a:r>
                        <a:rPr lang="en-GB" sz="2000" b="1" dirty="0">
                          <a:effectLst/>
                          <a:latin typeface="Arial" panose="020B0604020202020204" pitchFamily="34" charset="0"/>
                          <a:cs typeface="Arial" panose="020B0604020202020204" pitchFamily="34" charset="0"/>
                        </a:rPr>
                        <a:t>support and protect breastfeeding</a:t>
                      </a:r>
                      <a:r>
                        <a:rPr lang="en-GB" sz="2000" dirty="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a:effectLst/>
                          <a:latin typeface="Arial" panose="020B0604020202020204" pitchFamily="34" charset="0"/>
                          <a:cs typeface="Arial" panose="020B0604020202020204" pitchFamily="34" charset="0"/>
                        </a:rPr>
                        <a:t>Scale up and increase the coverage of </a:t>
                      </a:r>
                      <a:r>
                        <a:rPr lang="en-GB" sz="2000" b="1" dirty="0">
                          <a:effectLst/>
                          <a:latin typeface="Arial" panose="020B0604020202020204" pitchFamily="34" charset="0"/>
                          <a:cs typeface="Arial" panose="020B0604020202020204" pitchFamily="34" charset="0"/>
                        </a:rPr>
                        <a:t>micronutrient supplementation of infants and de-worming of children</a:t>
                      </a:r>
                      <a:r>
                        <a:rPr lang="en-GB" sz="2000" dirty="0">
                          <a:effectLst/>
                          <a:latin typeface="Arial" panose="020B0604020202020204" pitchFamily="34" charset="0"/>
                          <a:cs typeface="Arial" panose="020B0604020202020204" pitchFamily="34" charset="0"/>
                        </a:rPr>
                        <a:t>.</a:t>
                      </a:r>
                      <a:endParaRPr lang="en-US" sz="2000" dirty="0">
                        <a:effectLst/>
                        <a:latin typeface="Arial" panose="020B0604020202020204" pitchFamily="34" charset="0"/>
                        <a:cs typeface="Arial" panose="020B0604020202020204" pitchFamily="34" charset="0"/>
                      </a:endParaRPr>
                    </a:p>
                    <a:p>
                      <a:pPr marL="290513" marR="0" lvl="1" indent="-290513" algn="just">
                        <a:spcBef>
                          <a:spcPts val="0"/>
                        </a:spcBef>
                        <a:spcAft>
                          <a:spcPts val="0"/>
                        </a:spcAft>
                        <a:buFont typeface="Wingdings" panose="05000000000000000000" pitchFamily="2" charset="2"/>
                        <a:buChar char="Ø"/>
                      </a:pPr>
                      <a:r>
                        <a:rPr lang="en-GB" sz="2000" dirty="0">
                          <a:effectLst/>
                          <a:latin typeface="Arial" panose="020B0604020202020204" pitchFamily="34" charset="0"/>
                          <a:cs typeface="Arial" panose="020B0604020202020204" pitchFamily="34" charset="0"/>
                        </a:rPr>
                        <a:t>Develop and implement a strategy to support the introduction of appropriate </a:t>
                      </a:r>
                      <a:r>
                        <a:rPr lang="en-GB" sz="2000" b="1" dirty="0">
                          <a:effectLst/>
                          <a:latin typeface="Arial" panose="020B0604020202020204" pitchFamily="34" charset="0"/>
                          <a:cs typeface="Arial" panose="020B0604020202020204" pitchFamily="34" charset="0"/>
                        </a:rPr>
                        <a:t>complementary feeding foods for </a:t>
                      </a:r>
                      <a:r>
                        <a:rPr lang="en-GB" sz="2000" b="1" dirty="0" smtClean="0">
                          <a:effectLst/>
                          <a:latin typeface="Arial" panose="020B0604020202020204" pitchFamily="34" charset="0"/>
                          <a:cs typeface="Arial" panose="020B0604020202020204" pitchFamily="34" charset="0"/>
                        </a:rPr>
                        <a:t>infants</a:t>
                      </a:r>
                    </a:p>
                    <a:p>
                      <a:pPr marL="290513" marR="0" lvl="1" indent="-290513" algn="just">
                        <a:spcBef>
                          <a:spcPts val="0"/>
                        </a:spcBef>
                        <a:spcAft>
                          <a:spcPts val="0"/>
                        </a:spcAft>
                        <a:buFont typeface="Wingdings" panose="05000000000000000000" pitchFamily="2" charset="2"/>
                        <a:buChar char="Ø"/>
                      </a:pPr>
                      <a:r>
                        <a:rPr lang="en-GB" sz="2000" dirty="0" smtClean="0">
                          <a:effectLst/>
                          <a:latin typeface="Arial" panose="020B0604020202020204" pitchFamily="34" charset="0"/>
                          <a:cs typeface="Arial" panose="020B0604020202020204" pitchFamily="34" charset="0"/>
                        </a:rPr>
                        <a:t>Strengthen </a:t>
                      </a:r>
                      <a:r>
                        <a:rPr lang="en-GB" sz="2000" b="1" dirty="0">
                          <a:effectLst/>
                          <a:latin typeface="Arial" panose="020B0604020202020204" pitchFamily="34" charset="0"/>
                          <a:cs typeface="Arial" panose="020B0604020202020204" pitchFamily="34" charset="0"/>
                        </a:rPr>
                        <a:t>ECD </a:t>
                      </a:r>
                      <a:r>
                        <a:rPr lang="en-GB" sz="2000" b="1" dirty="0" smtClean="0">
                          <a:effectLst/>
                          <a:latin typeface="Arial" panose="020B0604020202020204" pitchFamily="34" charset="0"/>
                          <a:cs typeface="Arial" panose="020B0604020202020204" pitchFamily="34" charset="0"/>
                        </a:rPr>
                        <a:t>centres</a:t>
                      </a:r>
                    </a:p>
                  </a:txBody>
                  <a:tcPr marL="75613" marR="75613" marT="0" marB="0" anchor="ctr">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10" name="Title 1"/>
          <p:cNvSpPr txBox="1">
            <a:spLocks/>
          </p:cNvSpPr>
          <p:nvPr/>
        </p:nvSpPr>
        <p:spPr bwMode="auto">
          <a:xfrm>
            <a:off x="239056" y="158162"/>
            <a:ext cx="9732081" cy="673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OBJECTIVE </a:t>
            </a:r>
            <a:r>
              <a:rPr lang="en-ZA" altLang="en-US" sz="2800" b="1" dirty="0">
                <a:solidFill>
                  <a:srgbClr val="008000"/>
                </a:solidFill>
                <a:latin typeface="Arial Black" panose="020B0A04020102020204" pitchFamily="34" charset="0"/>
                <a:ea typeface="MS PGothic" pitchFamily="34" charset="-128"/>
                <a:cs typeface="Arial" pitchFamily="34" charset="0"/>
              </a:rPr>
              <a:t>4</a:t>
            </a: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 NFNSP 2017-2022</a:t>
            </a:r>
            <a:endParaRPr lang="en-ZA" sz="2205" kern="0" dirty="0">
              <a:solidFill>
                <a:schemeClr val="tx1"/>
              </a:solidFill>
              <a:latin typeface="Arial Black" panose="020B0A04020102020204" pitchFamily="34" charset="0"/>
              <a:cs typeface="Arial" panose="020B0604020202020204" pitchFamily="34"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96048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102722" y="6876975"/>
            <a:ext cx="491550" cy="525088"/>
          </a:xfrm>
        </p:spPr>
        <p:txBody>
          <a:bodyPr/>
          <a:lstStyle/>
          <a:p>
            <a:fld id="{011EA07C-EE9C-40C2-ADB5-5ED734F62BC1}" type="slidenum">
              <a:rPr lang="en-US" smtClean="0">
                <a:solidFill>
                  <a:prstClr val="black">
                    <a:tint val="75000"/>
                  </a:prstClr>
                </a:solidFill>
              </a:rPr>
              <a:pPr/>
              <a:t>23</a:t>
            </a:fld>
            <a:endParaRPr lang="en-US"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0" y="750324"/>
            <a:ext cx="10102722" cy="40330"/>
          </a:xfrm>
          <a:prstGeom prst="rect">
            <a:avLst/>
          </a:prstGeom>
        </p:spPr>
      </p:pic>
      <p:sp>
        <p:nvSpPr>
          <p:cNvPr id="7" name="Title 1"/>
          <p:cNvSpPr txBox="1">
            <a:spLocks/>
          </p:cNvSpPr>
          <p:nvPr/>
        </p:nvSpPr>
        <p:spPr bwMode="auto">
          <a:xfrm>
            <a:off x="370641" y="180231"/>
            <a:ext cx="9732081" cy="420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endParaRPr lang="en-ZA" sz="2000" kern="0" dirty="0">
              <a:solidFill>
                <a:schemeClr val="tx1"/>
              </a:solidFill>
              <a:latin typeface="Arial Black" panose="020B0A040201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479538775"/>
              </p:ext>
            </p:extLst>
          </p:nvPr>
        </p:nvGraphicFramePr>
        <p:xfrm>
          <a:off x="1" y="831698"/>
          <a:ext cx="10387260" cy="6570365"/>
        </p:xfrm>
        <a:graphic>
          <a:graphicData uri="http://schemas.openxmlformats.org/drawingml/2006/table">
            <a:tbl>
              <a:tblPr firstRow="1" bandRow="1">
                <a:tableStyleId>{5C22544A-7EE6-4342-B048-85BDC9FD1C3A}</a:tableStyleId>
              </a:tblPr>
              <a:tblGrid>
                <a:gridCol w="384714">
                  <a:extLst>
                    <a:ext uri="{9D8B030D-6E8A-4147-A177-3AD203B41FA5}">
                      <a16:colId xmlns:a16="http://schemas.microsoft.com/office/drawing/2014/main" xmlns="" val="20000"/>
                    </a:ext>
                  </a:extLst>
                </a:gridCol>
                <a:gridCol w="3098163">
                  <a:extLst>
                    <a:ext uri="{9D8B030D-6E8A-4147-A177-3AD203B41FA5}">
                      <a16:colId xmlns:a16="http://schemas.microsoft.com/office/drawing/2014/main" xmlns="" val="20001"/>
                    </a:ext>
                  </a:extLst>
                </a:gridCol>
                <a:gridCol w="6904383">
                  <a:extLst>
                    <a:ext uri="{9D8B030D-6E8A-4147-A177-3AD203B41FA5}">
                      <a16:colId xmlns:a16="http://schemas.microsoft.com/office/drawing/2014/main" xmlns="" val="20002"/>
                    </a:ext>
                  </a:extLst>
                </a:gridCol>
              </a:tblGrid>
              <a:tr h="477369">
                <a:tc>
                  <a:txBody>
                    <a:bodyPr/>
                    <a:lstStyle/>
                    <a:p>
                      <a:endParaRPr lang="en-US" sz="2300" b="1" dirty="0">
                        <a:latin typeface="Arial Black" panose="020B0A04020102020204" pitchFamily="34" charset="0"/>
                        <a:cs typeface="Arial" panose="020B0604020202020204" pitchFamily="34" charset="0"/>
                      </a:endParaRPr>
                    </a:p>
                  </a:txBody>
                  <a:tcPr marL="100817" marR="100817" marT="50408" marB="50408"/>
                </a:tc>
                <a:tc>
                  <a:txBody>
                    <a:bodyPr/>
                    <a:lstStyle/>
                    <a:p>
                      <a:r>
                        <a:rPr lang="en-ZA" sz="2300" dirty="0" smtClean="0">
                          <a:latin typeface="Arial Black" panose="020B0A04020102020204" pitchFamily="34" charset="0"/>
                        </a:rPr>
                        <a:t>Priority</a:t>
                      </a:r>
                      <a:endParaRPr lang="en-US" sz="2300" dirty="0">
                        <a:latin typeface="Arial Black" panose="020B0A04020102020204" pitchFamily="34" charset="0"/>
                      </a:endParaRPr>
                    </a:p>
                  </a:txBody>
                  <a:tcPr marL="100817" marR="100817" marT="50408" marB="50408"/>
                </a:tc>
                <a:tc>
                  <a:txBody>
                    <a:bodyPr/>
                    <a:lstStyle/>
                    <a:p>
                      <a:r>
                        <a:rPr lang="en-ZA" sz="2300" dirty="0" smtClean="0">
                          <a:latin typeface="Arial Black" panose="020B0A04020102020204" pitchFamily="34" charset="0"/>
                        </a:rPr>
                        <a:t>Key Interventions</a:t>
                      </a:r>
                      <a:endParaRPr lang="en-US" sz="2300" dirty="0">
                        <a:latin typeface="Arial Black" panose="020B0A04020102020204" pitchFamily="34" charset="0"/>
                      </a:endParaRPr>
                    </a:p>
                  </a:txBody>
                  <a:tcPr marL="100817" marR="100817" marT="50408" marB="50408"/>
                </a:tc>
                <a:extLst>
                  <a:ext uri="{0D108BD9-81ED-4DB2-BD59-A6C34878D82A}">
                    <a16:rowId xmlns:a16="http://schemas.microsoft.com/office/drawing/2014/main" xmlns="" val="10000"/>
                  </a:ext>
                </a:extLst>
              </a:tr>
              <a:tr h="3046498">
                <a:tc>
                  <a:txBody>
                    <a:bodyPr/>
                    <a:lstStyle/>
                    <a:p>
                      <a:r>
                        <a:rPr lang="en-ZA" sz="2100" b="1" dirty="0" smtClean="0">
                          <a:latin typeface="Arial" panose="020B0604020202020204" pitchFamily="34" charset="0"/>
                          <a:cs typeface="Arial" panose="020B0604020202020204" pitchFamily="34" charset="0"/>
                        </a:rPr>
                        <a:t>5</a:t>
                      </a:r>
                      <a:endParaRPr lang="en-US" sz="2100" b="1" dirty="0">
                        <a:latin typeface="Arial" panose="020B06040202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pPr marL="0" marR="0" lvl="0" indent="0" algn="l" defTabSz="4953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Develop </a:t>
                      </a:r>
                      <a:r>
                        <a:rPr kumimoji="0" lang="en-GB" sz="2100" b="1" i="0" u="none" strike="noStrike" kern="1200" cap="none" spc="0" normalizeH="0" baseline="0" noProof="0" dirty="0" smtClean="0">
                          <a:ln>
                            <a:noFill/>
                          </a:ln>
                          <a:solidFill>
                            <a:prstClr val="black"/>
                          </a:solidFill>
                          <a:effectLst/>
                          <a:uLnTx/>
                          <a:uFillTx/>
                          <a:latin typeface="Arial" charset="0"/>
                          <a:ea typeface="+mn-ea"/>
                          <a:cs typeface="+mn-cs"/>
                        </a:rPr>
                        <a:t>an integrated communication plan to </a:t>
                      </a:r>
                    </a:p>
                    <a:p>
                      <a:pPr marL="0" marR="0" lvl="0" indent="0" algn="l" defTabSz="4953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charset="0"/>
                          <a:ea typeface="+mn-ea"/>
                          <a:cs typeface="+mn-cs"/>
                        </a:rPr>
                        <a:t>influence people across the life cycle to make </a:t>
                      </a:r>
                    </a:p>
                    <a:p>
                      <a:pPr marL="0" marR="0" lvl="0" indent="0" algn="l" defTabSz="4953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charset="0"/>
                          <a:ea typeface="+mn-ea"/>
                          <a:cs typeface="+mn-cs"/>
                        </a:rPr>
                        <a:t>informed food and nutrition decisions </a:t>
                      </a:r>
                      <a:endParaRPr lang="en-GB" sz="2100" b="1" dirty="0" smtClean="0">
                        <a:effectLst/>
                        <a:latin typeface="Arial" panose="020B0604020202020204" pitchFamily="34" charset="0"/>
                        <a:cs typeface="Arial" panose="020B0604020202020204" pitchFamily="34" charset="0"/>
                      </a:endParaRPr>
                    </a:p>
                  </a:txBody>
                  <a:tcPr marL="75613" marR="75613" marT="0" marB="0" anchor="ctr">
                    <a:solidFill>
                      <a:schemeClr val="bg1">
                        <a:lumMod val="95000"/>
                      </a:schemeClr>
                    </a:solidFill>
                  </a:tcPr>
                </a:tc>
                <a:tc>
                  <a:txBody>
                    <a:bodyPr/>
                    <a:lstStyle/>
                    <a:p>
                      <a:pPr marL="342900" marR="0" lvl="1" indent="-342900" algn="just">
                        <a:spcBef>
                          <a:spcPts val="0"/>
                        </a:spcBef>
                        <a:spcAft>
                          <a:spcPts val="0"/>
                        </a:spcAft>
                        <a:buFont typeface="Wingdings" panose="05000000000000000000" pitchFamily="2" charset="2"/>
                        <a:buChar char="Ø"/>
                      </a:pPr>
                      <a:r>
                        <a:rPr lang="en-GB" sz="2100" dirty="0">
                          <a:effectLst/>
                          <a:latin typeface="Arial" panose="020B0604020202020204" pitchFamily="34" charset="0"/>
                          <a:cs typeface="Arial" panose="020B0604020202020204" pitchFamily="34" charset="0"/>
                        </a:rPr>
                        <a:t>Develop and implement a behaviour change </a:t>
                      </a:r>
                      <a:r>
                        <a:rPr lang="en-GB" sz="2100" b="1" dirty="0">
                          <a:effectLst/>
                          <a:latin typeface="Arial" panose="020B0604020202020204" pitchFamily="34" charset="0"/>
                          <a:cs typeface="Arial" panose="020B0604020202020204" pitchFamily="34" charset="0"/>
                        </a:rPr>
                        <a:t>communication campaign</a:t>
                      </a:r>
                      <a:endParaRPr lang="en-US" sz="2100" b="1" dirty="0">
                        <a:effectLst/>
                        <a:latin typeface="Arial" panose="020B0604020202020204" pitchFamily="34" charset="0"/>
                        <a:cs typeface="Arial" panose="020B0604020202020204" pitchFamily="34" charset="0"/>
                      </a:endParaRPr>
                    </a:p>
                    <a:p>
                      <a:pPr marL="342900" marR="0" lvl="1" indent="-342900" algn="just">
                        <a:spcBef>
                          <a:spcPts val="0"/>
                        </a:spcBef>
                        <a:spcAft>
                          <a:spcPts val="0"/>
                        </a:spcAft>
                        <a:buFont typeface="Wingdings" panose="05000000000000000000" pitchFamily="2" charset="2"/>
                        <a:buChar char="Ø"/>
                      </a:pPr>
                      <a:r>
                        <a:rPr lang="en-GB" sz="2100" dirty="0">
                          <a:effectLst/>
                          <a:latin typeface="Arial" panose="020B0604020202020204" pitchFamily="34" charset="0"/>
                          <a:cs typeface="Arial" panose="020B0604020202020204" pitchFamily="34" charset="0"/>
                        </a:rPr>
                        <a:t>Implement policies, regulations and programmes that drive behaviour change for health and sound nutrition </a:t>
                      </a:r>
                      <a:endParaRPr lang="en-US" sz="2100" dirty="0">
                        <a:effectLst/>
                        <a:latin typeface="Arial" panose="020B0604020202020204" pitchFamily="34" charset="0"/>
                        <a:cs typeface="Arial" panose="020B0604020202020204" pitchFamily="34" charset="0"/>
                      </a:endParaRPr>
                    </a:p>
                    <a:p>
                      <a:pPr marL="342900" marR="0" lvl="1" indent="-342900" algn="just">
                        <a:spcBef>
                          <a:spcPts val="0"/>
                        </a:spcBef>
                        <a:spcAft>
                          <a:spcPts val="0"/>
                        </a:spcAft>
                        <a:buFont typeface="Wingdings" panose="05000000000000000000" pitchFamily="2" charset="2"/>
                        <a:buChar char="Ø"/>
                      </a:pPr>
                      <a:r>
                        <a:rPr lang="en-GB" sz="2100" dirty="0">
                          <a:effectLst/>
                          <a:latin typeface="Arial" panose="020B0604020202020204" pitchFamily="34" charset="0"/>
                          <a:cs typeface="Arial" panose="020B0604020202020204" pitchFamily="34" charset="0"/>
                        </a:rPr>
                        <a:t>Build a cadre of </a:t>
                      </a:r>
                      <a:r>
                        <a:rPr lang="en-GB" sz="2100" b="1" dirty="0">
                          <a:effectLst/>
                          <a:latin typeface="Arial" panose="020B0604020202020204" pitchFamily="34" charset="0"/>
                          <a:cs typeface="Arial" panose="020B0604020202020204" pitchFamily="34" charset="0"/>
                        </a:rPr>
                        <a:t>champions</a:t>
                      </a:r>
                      <a:r>
                        <a:rPr lang="en-GB" sz="2100" dirty="0">
                          <a:effectLst/>
                          <a:latin typeface="Arial" panose="020B0604020202020204" pitchFamily="34" charset="0"/>
                          <a:cs typeface="Arial" panose="020B0604020202020204" pitchFamily="34" charset="0"/>
                        </a:rPr>
                        <a:t> for sound nutrition to positively influence responsible health behaviour</a:t>
                      </a:r>
                      <a:endParaRPr lang="en-US" sz="2100" dirty="0">
                        <a:effectLst/>
                        <a:latin typeface="Arial" panose="020B0604020202020204" pitchFamily="34" charset="0"/>
                        <a:cs typeface="Arial" panose="020B0604020202020204" pitchFamily="34" charset="0"/>
                      </a:endParaRPr>
                    </a:p>
                    <a:p>
                      <a:pPr marL="342900" marR="0" lvl="1" indent="-342900" algn="just">
                        <a:spcBef>
                          <a:spcPts val="0"/>
                        </a:spcBef>
                        <a:spcAft>
                          <a:spcPts val="0"/>
                        </a:spcAft>
                        <a:buFont typeface="Wingdings" panose="05000000000000000000" pitchFamily="2" charset="2"/>
                        <a:buChar char="Ø"/>
                      </a:pPr>
                      <a:r>
                        <a:rPr lang="en-GB" sz="2100" dirty="0">
                          <a:effectLst/>
                          <a:latin typeface="Arial" panose="020B0604020202020204" pitchFamily="34" charset="0"/>
                          <a:cs typeface="Arial" panose="020B0604020202020204" pitchFamily="34" charset="0"/>
                        </a:rPr>
                        <a:t>Develop and implement a </a:t>
                      </a:r>
                      <a:r>
                        <a:rPr lang="en-GB" sz="2100" b="1" dirty="0">
                          <a:effectLst/>
                          <a:latin typeface="Arial" panose="020B0604020202020204" pitchFamily="34" charset="0"/>
                          <a:cs typeface="Arial" panose="020B0604020202020204" pitchFamily="34" charset="0"/>
                        </a:rPr>
                        <a:t>transformative capacity development plan </a:t>
                      </a:r>
                      <a:r>
                        <a:rPr lang="en-GB" sz="2100" dirty="0">
                          <a:effectLst/>
                          <a:latin typeface="Arial" panose="020B0604020202020204" pitchFamily="34" charset="0"/>
                          <a:cs typeface="Arial" panose="020B0604020202020204" pitchFamily="34" charset="0"/>
                        </a:rPr>
                        <a:t>at all levels</a:t>
                      </a:r>
                      <a:endParaRPr lang="en-US" sz="2100" dirty="0">
                        <a:effectLst/>
                        <a:latin typeface="Arial" panose="020B0604020202020204" pitchFamily="34" charset="0"/>
                        <a:cs typeface="Arial" panose="020B0604020202020204" pitchFamily="34" charset="0"/>
                      </a:endParaRPr>
                    </a:p>
                  </a:txBody>
                  <a:tcPr marL="75613" marR="75613" marT="0" marB="0" anchor="ctr">
                    <a:solidFill>
                      <a:schemeClr val="bg1">
                        <a:lumMod val="95000"/>
                      </a:schemeClr>
                    </a:solidFill>
                  </a:tcPr>
                </a:tc>
                <a:extLst>
                  <a:ext uri="{0D108BD9-81ED-4DB2-BD59-A6C34878D82A}">
                    <a16:rowId xmlns:a16="http://schemas.microsoft.com/office/drawing/2014/main" xmlns="" val="10001"/>
                  </a:ext>
                </a:extLst>
              </a:tr>
              <a:tr h="3046498">
                <a:tc>
                  <a:txBody>
                    <a:bodyPr/>
                    <a:lstStyle/>
                    <a:p>
                      <a:r>
                        <a:rPr lang="en-ZA" sz="2100" b="1" dirty="0" smtClean="0">
                          <a:latin typeface="Arial" panose="020B0604020202020204" pitchFamily="34" charset="0"/>
                          <a:cs typeface="Arial" panose="020B0604020202020204" pitchFamily="34" charset="0"/>
                        </a:rPr>
                        <a:t>6</a:t>
                      </a:r>
                      <a:endParaRPr lang="en-US" sz="2100" b="1" dirty="0">
                        <a:latin typeface="Arial" panose="020B06040202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 a monitoring and evaluation system for FNS, including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 integrated risk management </a:t>
                      </a:r>
                    </a:p>
                    <a:p>
                      <a:pPr marL="0" marR="0" lvl="0" indent="0" algn="l" defTabSz="9144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system for monitoring FNS related risks</a:t>
                      </a:r>
                      <a:endParaRPr kumimoji="0" lang="en-GB" sz="2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75613" marR="75613" marT="0" marB="0" anchor="ctr">
                    <a:solidFill>
                      <a:schemeClr val="bg1">
                        <a:lumMod val="95000"/>
                      </a:schemeClr>
                    </a:solidFill>
                  </a:tcPr>
                </a:tc>
                <a:tc>
                  <a:txBody>
                    <a:bodyPr/>
                    <a:lstStyle/>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Establish and implement a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national surveillance system for FNS </a:t>
                      </a: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that draws on data and meta data from all public and state owned agencies</a:t>
                      </a:r>
                      <a:endParaRPr kumimoji="0" lang="en-US"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Establish a set of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core indicators for FNS </a:t>
                      </a: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integrate these into multiple national surveys for continual surveillance of FNS</a:t>
                      </a:r>
                      <a:endParaRPr kumimoji="0" lang="en-US"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Establish a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reporting and alert system </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5613" marR="75613" marT="0" marB="0" anchor="c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8" name="Title 1"/>
          <p:cNvSpPr txBox="1">
            <a:spLocks/>
          </p:cNvSpPr>
          <p:nvPr/>
        </p:nvSpPr>
        <p:spPr bwMode="auto">
          <a:xfrm>
            <a:off x="239056" y="158162"/>
            <a:ext cx="9732081" cy="673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OBJECTIVE </a:t>
            </a:r>
            <a:r>
              <a:rPr lang="en-ZA" altLang="en-US" sz="2800" b="1" dirty="0">
                <a:solidFill>
                  <a:srgbClr val="008000"/>
                </a:solidFill>
                <a:latin typeface="Arial Black" panose="020B0A04020102020204" pitchFamily="34" charset="0"/>
                <a:ea typeface="MS PGothic" pitchFamily="34" charset="-128"/>
                <a:cs typeface="Arial" pitchFamily="34" charset="0"/>
              </a:rPr>
              <a:t>5</a:t>
            </a: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 NFNSP 2017-2022</a:t>
            </a:r>
            <a:endParaRPr lang="en-ZA" sz="2205" kern="0" dirty="0">
              <a:solidFill>
                <a:schemeClr val="tx1"/>
              </a:solidFill>
              <a:latin typeface="Arial Black" panose="020B0A04020102020204" pitchFamily="34"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39885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902557" y="6920338"/>
            <a:ext cx="491550" cy="525088"/>
          </a:xfrm>
        </p:spPr>
        <p:txBody>
          <a:bodyPr/>
          <a:lstStyle/>
          <a:p>
            <a:fld id="{011EA07C-EE9C-40C2-ADB5-5ED734F62BC1}" type="slidenum">
              <a:rPr lang="en-US" smtClean="0">
                <a:solidFill>
                  <a:prstClr val="black">
                    <a:tint val="75000"/>
                  </a:prstClr>
                </a:solidFill>
              </a:rPr>
              <a:pPr/>
              <a:t>24</a:t>
            </a:fld>
            <a:endParaRPr lang="en-US"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31071" y="895054"/>
            <a:ext cx="10102722" cy="40330"/>
          </a:xfrm>
          <a:prstGeom prst="rect">
            <a:avLst/>
          </a:prstGeom>
        </p:spPr>
      </p:pic>
      <p:sp>
        <p:nvSpPr>
          <p:cNvPr id="7" name="Title 1"/>
          <p:cNvSpPr txBox="1">
            <a:spLocks/>
          </p:cNvSpPr>
          <p:nvPr/>
        </p:nvSpPr>
        <p:spPr bwMode="auto">
          <a:xfrm>
            <a:off x="216391" y="275991"/>
            <a:ext cx="9732081" cy="420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endParaRPr lang="en-ZA" sz="2000" kern="0" dirty="0">
              <a:solidFill>
                <a:schemeClr val="tx1"/>
              </a:solidFill>
              <a:latin typeface="Arial Black" panose="020B0A040201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436747380"/>
              </p:ext>
            </p:extLst>
          </p:nvPr>
        </p:nvGraphicFramePr>
        <p:xfrm>
          <a:off x="31071" y="1133870"/>
          <a:ext cx="10500205" cy="5914867"/>
        </p:xfrm>
        <a:graphic>
          <a:graphicData uri="http://schemas.openxmlformats.org/drawingml/2006/table">
            <a:tbl>
              <a:tblPr firstRow="1" bandRow="1">
                <a:tableStyleId>{5C22544A-7EE6-4342-B048-85BDC9FD1C3A}</a:tableStyleId>
              </a:tblPr>
              <a:tblGrid>
                <a:gridCol w="697325">
                  <a:extLst>
                    <a:ext uri="{9D8B030D-6E8A-4147-A177-3AD203B41FA5}">
                      <a16:colId xmlns:a16="http://schemas.microsoft.com/office/drawing/2014/main" xmlns="" val="20000"/>
                    </a:ext>
                  </a:extLst>
                </a:gridCol>
                <a:gridCol w="3187774">
                  <a:extLst>
                    <a:ext uri="{9D8B030D-6E8A-4147-A177-3AD203B41FA5}">
                      <a16:colId xmlns:a16="http://schemas.microsoft.com/office/drawing/2014/main" xmlns="" val="20001"/>
                    </a:ext>
                  </a:extLst>
                </a:gridCol>
                <a:gridCol w="6615106">
                  <a:extLst>
                    <a:ext uri="{9D8B030D-6E8A-4147-A177-3AD203B41FA5}">
                      <a16:colId xmlns:a16="http://schemas.microsoft.com/office/drawing/2014/main" xmlns="" val="20002"/>
                    </a:ext>
                  </a:extLst>
                </a:gridCol>
              </a:tblGrid>
              <a:tr h="846657">
                <a:tc>
                  <a:txBody>
                    <a:bodyPr/>
                    <a:lstStyle/>
                    <a:p>
                      <a:endParaRPr lang="en-US" sz="2300" b="1" dirty="0">
                        <a:latin typeface="Arial Black" panose="020B0A04020102020204" pitchFamily="34" charset="0"/>
                        <a:cs typeface="Arial" panose="020B0604020202020204" pitchFamily="34" charset="0"/>
                      </a:endParaRPr>
                    </a:p>
                  </a:txBody>
                  <a:tcPr marL="100817" marR="100817" marT="50408" marB="50408"/>
                </a:tc>
                <a:tc>
                  <a:txBody>
                    <a:bodyPr/>
                    <a:lstStyle/>
                    <a:p>
                      <a:r>
                        <a:rPr lang="en-ZA" sz="2300" dirty="0" smtClean="0">
                          <a:latin typeface="Arial Black" panose="020B0A04020102020204" pitchFamily="34" charset="0"/>
                        </a:rPr>
                        <a:t>Priority</a:t>
                      </a:r>
                      <a:endParaRPr lang="en-US" sz="2300" dirty="0">
                        <a:latin typeface="Arial Black" panose="020B0A04020102020204" pitchFamily="34" charset="0"/>
                      </a:endParaRPr>
                    </a:p>
                  </a:txBody>
                  <a:tcPr marL="100817" marR="100817" marT="50408" marB="50408"/>
                </a:tc>
                <a:tc>
                  <a:txBody>
                    <a:bodyPr/>
                    <a:lstStyle/>
                    <a:p>
                      <a:r>
                        <a:rPr lang="en-ZA" sz="2300" dirty="0" smtClean="0">
                          <a:latin typeface="Arial Black" panose="020B0A04020102020204" pitchFamily="34" charset="0"/>
                        </a:rPr>
                        <a:t>Key Interventions</a:t>
                      </a:r>
                      <a:endParaRPr lang="en-US" sz="2300" dirty="0">
                        <a:latin typeface="Arial Black" panose="020B0A04020102020204" pitchFamily="34" charset="0"/>
                      </a:endParaRPr>
                    </a:p>
                  </a:txBody>
                  <a:tcPr marL="100817" marR="100817" marT="50408" marB="50408"/>
                </a:tc>
                <a:extLst>
                  <a:ext uri="{0D108BD9-81ED-4DB2-BD59-A6C34878D82A}">
                    <a16:rowId xmlns:a16="http://schemas.microsoft.com/office/drawing/2014/main" xmlns="" val="10000"/>
                  </a:ext>
                </a:extLst>
              </a:tr>
              <a:tr h="5068210">
                <a:tc>
                  <a:txBody>
                    <a:bodyPr/>
                    <a:lstStyle/>
                    <a:p>
                      <a:r>
                        <a:rPr lang="en-ZA" sz="2100" b="1" dirty="0" smtClean="0">
                          <a:latin typeface="Arial" panose="020B0604020202020204" pitchFamily="34" charset="0"/>
                          <a:cs typeface="Arial" panose="020B0604020202020204" pitchFamily="34" charset="0"/>
                        </a:rPr>
                        <a:t>6</a:t>
                      </a:r>
                      <a:endParaRPr lang="en-US" sz="2100" b="1" dirty="0">
                        <a:latin typeface="Arial" panose="020B0604020202020204" pitchFamily="34" charset="0"/>
                        <a:cs typeface="Arial" panose="020B0604020202020204" pitchFamily="34" charset="0"/>
                      </a:endParaRPr>
                    </a:p>
                  </a:txBody>
                  <a:tcPr marL="100817" marR="100817" marT="50408" marB="50408">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 a monitoring and evaluation system for FNS, including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 integrated risk management </a:t>
                      </a:r>
                    </a:p>
                    <a:p>
                      <a:pPr marL="0" marR="0" lvl="0" indent="0" algn="l" defTabSz="9144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system for monitoring FNS related risks</a:t>
                      </a:r>
                    </a:p>
                    <a:p>
                      <a:pPr marL="0" marR="0" lvl="0" indent="0" algn="l" defTabSz="914400" rtl="0" eaLnBrk="1" fontAlgn="base" latinLnBrk="0" hangingPunct="1">
                        <a:lnSpc>
                          <a:spcPct val="100000"/>
                        </a:lnSpc>
                        <a:spcBef>
                          <a:spcPct val="0"/>
                        </a:spcBef>
                        <a:spcAft>
                          <a:spcPct val="0"/>
                        </a:spcAft>
                        <a:buClrTx/>
                        <a:buSzTx/>
                        <a:buFontTx/>
                        <a:buNone/>
                        <a:tabLst>
                          <a:tab pos="1485900" algn="l"/>
                        </a:tabLst>
                        <a:defRPr/>
                      </a:pP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a:t>
                      </a:r>
                      <a:endParaRPr kumimoji="0" lang="en-GB" sz="2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marL="75613" marR="75613" marT="0" marB="0">
                    <a:solidFill>
                      <a:schemeClr val="bg1">
                        <a:lumMod val="95000"/>
                      </a:schemeClr>
                    </a:solidFill>
                  </a:tcPr>
                </a:tc>
                <a:tc>
                  <a:txBody>
                    <a:bodyPr/>
                    <a:lstStyle/>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Establish a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FNS risk register </a:t>
                      </a:r>
                      <a:endParaRPr kumimoji="0" lang="en-US"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Conduct empirical analysis of the identified risks in terms of their potential hazard and impact on national and household food insecurity </a:t>
                      </a:r>
                      <a:endParaRPr kumimoji="0" lang="en-US"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Develop and implement a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 of action </a:t>
                      </a: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mitigate, manage and respond to identified risks </a:t>
                      </a:r>
                      <a:endParaRPr kumimoji="0" lang="en-US"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Establish an </a:t>
                      </a:r>
                      <a:r>
                        <a:rPr kumimoji="0" lang="en-GB" sz="2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integrated risk management system</a:t>
                      </a:r>
                      <a:r>
                        <a:rPr kumimoji="0" lang="en-GB"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for monitoring FNS-related risks and reporting system for regular updates</a:t>
                      </a: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5613" marR="75613" marT="0" marB="0">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8" name="Title 1"/>
          <p:cNvSpPr txBox="1">
            <a:spLocks/>
          </p:cNvSpPr>
          <p:nvPr/>
        </p:nvSpPr>
        <p:spPr bwMode="auto">
          <a:xfrm>
            <a:off x="239056" y="158162"/>
            <a:ext cx="9732081" cy="673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r>
              <a:rPr lang="en-ZA" altLang="en-US" sz="2800" b="1" kern="1200" dirty="0" smtClean="0">
                <a:solidFill>
                  <a:srgbClr val="008000"/>
                </a:solidFill>
                <a:latin typeface="Arial Black" panose="020B0A04020102020204" pitchFamily="34" charset="0"/>
                <a:ea typeface="MS PGothic" pitchFamily="34" charset="-128"/>
                <a:cs typeface="Arial" pitchFamily="34" charset="0"/>
              </a:rPr>
              <a:t>OBJECTIVE 6: NFNSP 2017-2022</a:t>
            </a:r>
            <a:endParaRPr lang="en-ZA" sz="2205" kern="0" dirty="0">
              <a:solidFill>
                <a:schemeClr val="tx1"/>
              </a:solidFill>
              <a:latin typeface="Arial Black" panose="020B0A04020102020204" pitchFamily="34"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500627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297990371"/>
              </p:ext>
            </p:extLst>
          </p:nvPr>
        </p:nvGraphicFramePr>
        <p:xfrm>
          <a:off x="162124" y="612280"/>
          <a:ext cx="10366921" cy="6869720"/>
        </p:xfrm>
        <a:graphic>
          <a:graphicData uri="http://schemas.openxmlformats.org/drawingml/2006/table">
            <a:tbl>
              <a:tblPr firstRow="1" firstCol="1" bandRow="1">
                <a:tableStyleId>{5C22544A-7EE6-4342-B048-85BDC9FD1C3A}</a:tableStyleId>
              </a:tblPr>
              <a:tblGrid>
                <a:gridCol w="554692">
                  <a:extLst>
                    <a:ext uri="{9D8B030D-6E8A-4147-A177-3AD203B41FA5}">
                      <a16:colId xmlns:a16="http://schemas.microsoft.com/office/drawing/2014/main" xmlns="" val="1525088404"/>
                    </a:ext>
                  </a:extLst>
                </a:gridCol>
                <a:gridCol w="2481721">
                  <a:extLst>
                    <a:ext uri="{9D8B030D-6E8A-4147-A177-3AD203B41FA5}">
                      <a16:colId xmlns:a16="http://schemas.microsoft.com/office/drawing/2014/main" xmlns="" val="3572346751"/>
                    </a:ext>
                  </a:extLst>
                </a:gridCol>
                <a:gridCol w="1670925">
                  <a:extLst>
                    <a:ext uri="{9D8B030D-6E8A-4147-A177-3AD203B41FA5}">
                      <a16:colId xmlns:a16="http://schemas.microsoft.com/office/drawing/2014/main" xmlns="" val="1822325244"/>
                    </a:ext>
                  </a:extLst>
                </a:gridCol>
                <a:gridCol w="1257686">
                  <a:extLst>
                    <a:ext uri="{9D8B030D-6E8A-4147-A177-3AD203B41FA5}">
                      <a16:colId xmlns:a16="http://schemas.microsoft.com/office/drawing/2014/main" xmlns="" val="1588411587"/>
                    </a:ext>
                  </a:extLst>
                </a:gridCol>
                <a:gridCol w="1347520">
                  <a:extLst>
                    <a:ext uri="{9D8B030D-6E8A-4147-A177-3AD203B41FA5}">
                      <a16:colId xmlns:a16="http://schemas.microsoft.com/office/drawing/2014/main" xmlns="" val="474069388"/>
                    </a:ext>
                  </a:extLst>
                </a:gridCol>
                <a:gridCol w="1288225">
                  <a:extLst>
                    <a:ext uri="{9D8B030D-6E8A-4147-A177-3AD203B41FA5}">
                      <a16:colId xmlns:a16="http://schemas.microsoft.com/office/drawing/2014/main" xmlns="" val="1037794734"/>
                    </a:ext>
                  </a:extLst>
                </a:gridCol>
                <a:gridCol w="1766152">
                  <a:extLst>
                    <a:ext uri="{9D8B030D-6E8A-4147-A177-3AD203B41FA5}">
                      <a16:colId xmlns:a16="http://schemas.microsoft.com/office/drawing/2014/main" xmlns="" val="1795095384"/>
                    </a:ext>
                  </a:extLst>
                </a:gridCol>
              </a:tblGrid>
              <a:tr h="208414">
                <a:tc rowSpan="2">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No.</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rowSpan="2">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Name of Municipality</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rowSpan="2">
                  <a:txBody>
                    <a:bodyPr/>
                    <a:lstStyle/>
                    <a:p>
                      <a:pPr marL="0" marR="0" algn="ctr">
                        <a:lnSpc>
                          <a:spcPct val="107000"/>
                        </a:lnSpc>
                        <a:spcBef>
                          <a:spcPts val="0"/>
                        </a:spcBef>
                        <a:spcAft>
                          <a:spcPts val="0"/>
                        </a:spcAft>
                      </a:pPr>
                      <a:r>
                        <a:rPr lang="en-ZA" sz="1100" dirty="0">
                          <a:effectLst/>
                          <a:latin typeface="Arial" panose="020B0604020202020204" pitchFamily="34" charset="0"/>
                          <a:cs typeface="Arial" panose="020B0604020202020204" pitchFamily="34" charset="0"/>
                        </a:rPr>
                        <a:t>Total</a:t>
                      </a:r>
                      <a:r>
                        <a:rPr lang="en-ZA" sz="1350" dirty="0">
                          <a:effectLst/>
                          <a:latin typeface="Arial" panose="020B0604020202020204" pitchFamily="34" charset="0"/>
                          <a:cs typeface="Arial" panose="020B0604020202020204" pitchFamily="34" charset="0"/>
                        </a:rPr>
                        <a:t> households</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gridSpan="4">
                  <a:txBody>
                    <a:bodyPr/>
                    <a:lstStyle/>
                    <a:p>
                      <a:pPr marL="0" marR="0" algn="ctr">
                        <a:lnSpc>
                          <a:spcPct val="107000"/>
                        </a:lnSpc>
                        <a:spcBef>
                          <a:spcPts val="0"/>
                        </a:spcBef>
                        <a:spcAft>
                          <a:spcPts val="0"/>
                        </a:spcAft>
                      </a:pPr>
                      <a:r>
                        <a:rPr lang="en-ZA" sz="1350">
                          <a:effectLst/>
                        </a:rPr>
                        <a:t>Backlog - Access to Basic Services</a:t>
                      </a:r>
                      <a:endParaRPr lang="en-US" sz="1350">
                        <a:effectLst/>
                        <a:latin typeface="Calibri" panose="020F0502020204030204" pitchFamily="34" charset="0"/>
                        <a:ea typeface="Calibri" panose="020F0502020204030204" pitchFamily="34" charset="0"/>
                        <a:cs typeface="Times New Roman" panose="02020603050405020304" pitchFamily="18" charset="0"/>
                      </a:endParaRPr>
                    </a:p>
                  </a:txBody>
                  <a:tcPr marL="46721" marR="46721"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41925345"/>
                  </a:ext>
                </a:extLst>
              </a:tr>
              <a:tr h="4168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 Below Basic Water </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 Below Basic Sanitation </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 Below Basic electricity </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 Below Basic Refuse Removal </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189831857"/>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Amatole</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237 776</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86 580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125 438</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59 499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156 883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823625206"/>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Chris Hani</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210 852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48 367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80 571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42 698</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118 714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4437939"/>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Joe Gqabi</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97 775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31 164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39 170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26 313</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56 143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412981841"/>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OR Tambo</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298 229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150 277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131 242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75 566</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207 047</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975217806"/>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Xhariep</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45 368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1 181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5 758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3 162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10 610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659447808"/>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Ugu</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179 440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48 587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66 435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42 456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99 482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862822221"/>
                  </a:ext>
                </a:extLst>
              </a:tr>
              <a:tr h="23138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uMgungundlovu</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272 666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29 480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54 785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31 366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107 881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2789491"/>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Uthukela</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147 286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36 552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43 461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30 450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73 608</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936472943"/>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Umzinyathi</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113 469</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41 292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39 595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47 153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69 341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824876997"/>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Amajuba</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110 963</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10 454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30 978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14 274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34 854</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96102810"/>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Zululand</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157 748</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44 165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56 934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36 428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87 661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012682857"/>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UMkhanyakude</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128 195</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48 535</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44 541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63 692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86 334</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4237420095"/>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uThungulu</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202 976</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35 227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64 313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38 146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100 260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214046073"/>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Ilembe</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157 692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38 110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45 477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36 188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75 979</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420285165"/>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Ehlanzeni</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38862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445 087</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101 653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203 251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42 091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245 953</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695923076"/>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Mopani</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indent="8001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296 320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73 387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147 470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29 299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195 163</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28652584"/>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Vhembe</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indent="8001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335 276</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84 584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165 045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37 676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222 972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947295059"/>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Capricorn</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342 838</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53 526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158 292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35 278</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180 562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1719687651"/>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Waterberg</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179 866</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18 015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55 219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17 867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70 776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037604728"/>
                  </a:ext>
                </a:extLst>
              </a:tr>
              <a:tr h="23138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Bojanala Platinum</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79375" marR="0" indent="-79375"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501 696</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59 038</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169 403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57 744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160 970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80382403"/>
                  </a:ext>
                </a:extLst>
              </a:tr>
              <a:tr h="23138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Ngaka Modiri Molema</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227 001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46 164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97 333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37 747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108 862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72059713"/>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Dr Ruth </a:t>
                      </a:r>
                      <a:r>
                        <a:rPr lang="en-ZA" sz="1350" dirty="0" err="1" smtClean="0">
                          <a:effectLst/>
                          <a:latin typeface="Arial" panose="020B0604020202020204" pitchFamily="34" charset="0"/>
                          <a:cs typeface="Arial" panose="020B0604020202020204" pitchFamily="34" charset="0"/>
                        </a:rPr>
                        <a:t>Segomotsi</a:t>
                      </a:r>
                      <a:r>
                        <a:rPr lang="en-ZA" sz="1350" dirty="0" smtClean="0">
                          <a:effectLst/>
                          <a:latin typeface="Arial" panose="020B0604020202020204" pitchFamily="34" charset="0"/>
                          <a:cs typeface="Arial" panose="020B0604020202020204" pitchFamily="34" charset="0"/>
                        </a:rPr>
                        <a:t> </a:t>
                      </a:r>
                      <a:r>
                        <a:rPr lang="en-ZA" sz="1350" dirty="0" err="1">
                          <a:effectLst/>
                          <a:latin typeface="Arial" panose="020B0604020202020204" pitchFamily="34" charset="0"/>
                          <a:cs typeface="Arial" panose="020B0604020202020204" pitchFamily="34" charset="0"/>
                        </a:rPr>
                        <a:t>Mompati</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125 270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21 437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41 260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19 722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69 790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541913238"/>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Sisonke</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112 282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41 819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45 729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35 260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68 890</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458482329"/>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Alfred Nzo</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169 261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86 435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82 346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76 534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126 571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274963547"/>
                  </a:ext>
                </a:extLst>
              </a:tr>
              <a:tr h="23138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Joe Taolo Gaetsewe</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61 331</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11 061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20 672</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6 601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31 829</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109340651"/>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26</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Sekhukhune</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263 802</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77 765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156 520</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30 165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177 479</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813177731"/>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West Rand</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8001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267 397</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15 333</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26 845</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40 021</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40 316</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2372434649"/>
                  </a:ext>
                </a:extLst>
              </a:tr>
              <a:tr h="208414">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Total</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 </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8 283 239</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1 460 759</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2 587 477</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a:effectLst/>
                          <a:latin typeface="Arial" panose="020B0604020202020204" pitchFamily="34" charset="0"/>
                          <a:cs typeface="Arial" panose="020B0604020202020204" pitchFamily="34" charset="0"/>
                        </a:rPr>
                        <a:t>1 253 444</a:t>
                      </a:r>
                      <a:endParaRPr lang="en-US" sz="135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tc>
                  <a:txBody>
                    <a:bodyPr/>
                    <a:lstStyle/>
                    <a:p>
                      <a:pPr marL="0" marR="0" algn="ctr">
                        <a:lnSpc>
                          <a:spcPct val="107000"/>
                        </a:lnSpc>
                        <a:spcBef>
                          <a:spcPts val="0"/>
                        </a:spcBef>
                        <a:spcAft>
                          <a:spcPts val="0"/>
                        </a:spcAft>
                      </a:pPr>
                      <a:r>
                        <a:rPr lang="en-ZA" sz="1350" dirty="0">
                          <a:effectLst/>
                          <a:latin typeface="Arial" panose="020B0604020202020204" pitchFamily="34" charset="0"/>
                          <a:cs typeface="Arial" panose="020B0604020202020204" pitchFamily="34" charset="0"/>
                        </a:rPr>
                        <a:t>3 468 183</a:t>
                      </a:r>
                      <a:endParaRPr lang="en-US" sz="1350" dirty="0">
                        <a:effectLst/>
                        <a:latin typeface="Arial" panose="020B0604020202020204" pitchFamily="34" charset="0"/>
                        <a:ea typeface="Calibri" panose="020F0502020204030204" pitchFamily="34" charset="0"/>
                        <a:cs typeface="Arial" panose="020B0604020202020204" pitchFamily="34" charset="0"/>
                      </a:endParaRPr>
                    </a:p>
                  </a:txBody>
                  <a:tcPr marL="46721" marR="46721" marT="0" marB="0"/>
                </a:tc>
                <a:extLst>
                  <a:ext uri="{0D108BD9-81ED-4DB2-BD59-A6C34878D82A}">
                    <a16:rowId xmlns:a16="http://schemas.microsoft.com/office/drawing/2014/main" xmlns="" val="3792167224"/>
                  </a:ext>
                </a:extLst>
              </a:tr>
            </a:tbl>
          </a:graphicData>
        </a:graphic>
      </p:graphicFrame>
      <p:sp>
        <p:nvSpPr>
          <p:cNvPr id="4" name="Slide Number Placeholder 3"/>
          <p:cNvSpPr>
            <a:spLocks noGrp="1"/>
          </p:cNvSpPr>
          <p:nvPr>
            <p:ph type="sldNum" sz="quarter" idx="12"/>
          </p:nvPr>
        </p:nvSpPr>
        <p:spPr>
          <a:xfrm>
            <a:off x="9883204" y="7273230"/>
            <a:ext cx="450156" cy="288033"/>
          </a:xfrm>
        </p:spPr>
        <p:txBody>
          <a:bodyPr/>
          <a:lstStyle/>
          <a:p>
            <a:pPr>
              <a:defRPr/>
            </a:pPr>
            <a:fld id="{AD0D25DA-C332-407A-852A-96A7D180F319}" type="slidenum">
              <a:rPr lang="en-US" sz="1200" smtClean="0">
                <a:latin typeface="Arial Black" panose="020B0A04020102020204" pitchFamily="34" charset="0"/>
              </a:rPr>
              <a:pPr>
                <a:defRPr/>
              </a:pPr>
              <a:t>25</a:t>
            </a:fld>
            <a:endParaRPr lang="en-US" sz="1200" dirty="0">
              <a:latin typeface="Arial Black" panose="020B0A04020102020204" pitchFamily="34" charset="0"/>
            </a:endParaRPr>
          </a:p>
        </p:txBody>
      </p:sp>
      <p:sp>
        <p:nvSpPr>
          <p:cNvPr id="8" name="TextBox 7"/>
          <p:cNvSpPr txBox="1"/>
          <p:nvPr/>
        </p:nvSpPr>
        <p:spPr>
          <a:xfrm>
            <a:off x="1673176" y="61931"/>
            <a:ext cx="7344816" cy="523220"/>
          </a:xfrm>
          <a:prstGeom prst="rect">
            <a:avLst/>
          </a:prstGeom>
          <a:noFill/>
        </p:spPr>
        <p:txBody>
          <a:bodyPr wrap="square" rtlCol="0">
            <a:spAutoFit/>
          </a:bodyPr>
          <a:lstStyle/>
          <a:p>
            <a:pPr algn="ctr"/>
            <a:r>
              <a:rPr lang="en-ZA" sz="2800" dirty="0" smtClean="0">
                <a:solidFill>
                  <a:srgbClr val="009A46"/>
                </a:solidFill>
                <a:latin typeface="Arial Black" panose="020B0A04020102020204" pitchFamily="34" charset="0"/>
              </a:rPr>
              <a:t>ORIGINAL 27 DISTRICTS </a:t>
            </a:r>
            <a:endParaRPr lang="en-US" sz="2800" dirty="0">
              <a:solidFill>
                <a:srgbClr val="009A46"/>
              </a:solidFill>
              <a:latin typeface="Arial Black" panose="020B0A040201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14652" y="7225758"/>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46560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flipH="1">
            <a:off x="10250872" y="7165007"/>
            <a:ext cx="442528" cy="396257"/>
          </a:xfrm>
        </p:spPr>
        <p:txBody>
          <a:bodyPr/>
          <a:lstStyle/>
          <a:p>
            <a:pPr>
              <a:defRPr/>
            </a:pPr>
            <a:fld id="{AD0D25DA-C332-407A-852A-96A7D180F319}" type="slidenum">
              <a:rPr lang="en-US" sz="1100" smtClean="0">
                <a:latin typeface="Arial Black" panose="020B0A04020102020204" pitchFamily="34" charset="0"/>
              </a:rPr>
              <a:pPr>
                <a:defRPr/>
              </a:pPr>
              <a:t>26</a:t>
            </a:fld>
            <a:endParaRPr lang="en-US" sz="1100" dirty="0">
              <a:latin typeface="Arial Black" panose="020B0A04020102020204" pitchFamily="34" charset="0"/>
            </a:endParaRPr>
          </a:p>
        </p:txBody>
      </p:sp>
      <p:sp>
        <p:nvSpPr>
          <p:cNvPr id="8" name="TextBox 7"/>
          <p:cNvSpPr txBox="1"/>
          <p:nvPr/>
        </p:nvSpPr>
        <p:spPr>
          <a:xfrm>
            <a:off x="2178348" y="54"/>
            <a:ext cx="7416824" cy="461665"/>
          </a:xfrm>
          <a:prstGeom prst="rect">
            <a:avLst/>
          </a:prstGeom>
          <a:noFill/>
        </p:spPr>
        <p:txBody>
          <a:bodyPr wrap="square" rtlCol="0">
            <a:spAutoFit/>
          </a:bodyPr>
          <a:lstStyle/>
          <a:p>
            <a:r>
              <a:rPr lang="en-ZA" sz="2400" dirty="0" smtClean="0">
                <a:solidFill>
                  <a:srgbClr val="009A46"/>
                </a:solidFill>
                <a:latin typeface="Arial Black" panose="020B0A04020102020204" pitchFamily="34" charset="0"/>
              </a:rPr>
              <a:t>EXPANDED LIST OF DISTRICTS </a:t>
            </a:r>
            <a:endParaRPr lang="en-US" sz="2400" dirty="0">
              <a:solidFill>
                <a:srgbClr val="009A46"/>
              </a:solidFill>
              <a:latin typeface="Arial Black" panose="020B0A040201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xmlns="" val="2810734655"/>
              </p:ext>
            </p:extLst>
          </p:nvPr>
        </p:nvGraphicFramePr>
        <p:xfrm>
          <a:off x="211173" y="461719"/>
          <a:ext cx="10016740" cy="6927168"/>
        </p:xfrm>
        <a:graphic>
          <a:graphicData uri="http://schemas.openxmlformats.org/drawingml/2006/table">
            <a:tbl>
              <a:tblPr firstRow="1" firstCol="1" bandRow="1"/>
              <a:tblGrid>
                <a:gridCol w="834544">
                  <a:extLst>
                    <a:ext uri="{9D8B030D-6E8A-4147-A177-3AD203B41FA5}">
                      <a16:colId xmlns:a16="http://schemas.microsoft.com/office/drawing/2014/main" xmlns="" val="2727019133"/>
                    </a:ext>
                  </a:extLst>
                </a:gridCol>
                <a:gridCol w="2184345">
                  <a:extLst>
                    <a:ext uri="{9D8B030D-6E8A-4147-A177-3AD203B41FA5}">
                      <a16:colId xmlns:a16="http://schemas.microsoft.com/office/drawing/2014/main" xmlns="" val="676683572"/>
                    </a:ext>
                  </a:extLst>
                </a:gridCol>
                <a:gridCol w="1555281">
                  <a:extLst>
                    <a:ext uri="{9D8B030D-6E8A-4147-A177-3AD203B41FA5}">
                      <a16:colId xmlns:a16="http://schemas.microsoft.com/office/drawing/2014/main" xmlns="" val="2870343254"/>
                    </a:ext>
                  </a:extLst>
                </a:gridCol>
                <a:gridCol w="2914662">
                  <a:extLst>
                    <a:ext uri="{9D8B030D-6E8A-4147-A177-3AD203B41FA5}">
                      <a16:colId xmlns:a16="http://schemas.microsoft.com/office/drawing/2014/main" xmlns="" val="4214437060"/>
                    </a:ext>
                  </a:extLst>
                </a:gridCol>
                <a:gridCol w="2527908">
                  <a:extLst>
                    <a:ext uri="{9D8B030D-6E8A-4147-A177-3AD203B41FA5}">
                      <a16:colId xmlns:a16="http://schemas.microsoft.com/office/drawing/2014/main" xmlns="" val="45371322"/>
                    </a:ext>
                  </a:extLst>
                </a:gridCol>
              </a:tblGrid>
              <a:tr h="294576">
                <a:tc>
                  <a:txBody>
                    <a:bodyPr/>
                    <a:lstStyle/>
                    <a:p>
                      <a:pPr marL="0" marR="0" algn="l">
                        <a:lnSpc>
                          <a:spcPct val="115000"/>
                        </a:lnSpc>
                        <a:spcBef>
                          <a:spcPts val="0"/>
                        </a:spcBef>
                        <a:spcAft>
                          <a:spcPts val="0"/>
                        </a:spcAft>
                      </a:pPr>
                      <a:r>
                        <a:rPr lang="en-ZA"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a:lnSpc>
                          <a:spcPct val="107000"/>
                        </a:lnSpc>
                      </a:pPr>
                      <a:endParaRPr lang="en-US" sz="1100" dirty="0">
                        <a:effectLst/>
                        <a:latin typeface="Arial" panose="020B060402020202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ZA"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SEQ LEVEL</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ZA" sz="11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COGTA PRIORITY DISTRICT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ZA"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IN-FACILITY SAM CASE FATILITY RATE (2015/16)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4237933520"/>
                  </a:ext>
                </a:extLst>
              </a:tr>
              <a:tr h="204994">
                <a:tc>
                  <a:txBody>
                    <a:bodyPr/>
                    <a:lstStyle/>
                    <a:p>
                      <a:pPr algn="just">
                        <a:lnSpc>
                          <a:spcPct val="115000"/>
                        </a:lnSpc>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1. </a:t>
                      </a:r>
                      <a:endParaRPr lang="en-US" sz="1100">
                        <a:effectLst/>
                        <a:latin typeface="Arial" panose="020B060402020202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Nzo: DC44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510879243"/>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2 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Amathole</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DC12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290262054"/>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Hani: DC13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787733604"/>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Joe </a:t>
                      </a: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Gqabi</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DC14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100555590"/>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5 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 Tambo: DC15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651542854"/>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uMkhanyakude: DC27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104981608"/>
                  </a:ext>
                </a:extLst>
              </a:tr>
              <a:tr h="204994">
                <a:tc>
                  <a:txBody>
                    <a:bodyPr/>
                    <a:lstStyle/>
                    <a:p>
                      <a:pPr marL="0" marR="0" algn="just">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uMzinyathi: DC24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629316075"/>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Zululand: DC26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199188696"/>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Harry </a:t>
                      </a: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Gwala</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DC43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88905353"/>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10 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Sekhukhune: DC47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892359100"/>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RS </a:t>
                      </a: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Mompati</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DC39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416928024"/>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12 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iLembe: DC29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241851193"/>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Ugu</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103321835"/>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uThukela: DC23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387339681"/>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15 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uThungulu: DC28</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756045944"/>
                  </a:ext>
                </a:extLst>
              </a:tr>
              <a:tr h="204994">
                <a:tc>
                  <a:txBody>
                    <a:bodyPr/>
                    <a:lstStyle/>
                    <a:p>
                      <a:pPr marL="0" marR="0" algn="just">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16 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Capricorn: DC35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880777297"/>
                  </a:ext>
                </a:extLst>
              </a:tr>
              <a:tr h="204994">
                <a:tc>
                  <a:txBody>
                    <a:bodyPr/>
                    <a:lstStyle/>
                    <a:p>
                      <a:pPr marL="0"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Mopani: DC33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840359315"/>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Vhembe: DC34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558562637"/>
                  </a:ext>
                </a:extLst>
              </a:tr>
              <a:tr h="204994">
                <a:tc>
                  <a:txBody>
                    <a:bodyPr/>
                    <a:lstStyle/>
                    <a:p>
                      <a:pPr marL="0"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JT </a:t>
                      </a: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Gaetsewe</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DC45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273817101"/>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7305" marR="0" algn="l">
                        <a:lnSpc>
                          <a:spcPct val="115000"/>
                        </a:lnSpc>
                        <a:spcBef>
                          <a:spcPts val="0"/>
                        </a:spcBef>
                        <a:spcAft>
                          <a:spcPts val="0"/>
                        </a:spcAft>
                      </a:pP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Pixley</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Seme</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DC7</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196664661"/>
                  </a:ext>
                </a:extLst>
              </a:tr>
              <a:tr h="204994">
                <a:tc>
                  <a:txBody>
                    <a:bodyPr/>
                    <a:lstStyle/>
                    <a:p>
                      <a:pPr marL="0"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21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NM Molema: DC38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696104253"/>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7305"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 </a:t>
                      </a:r>
                      <a:r>
                        <a:rPr lang="en-ZA" sz="11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Baartman</a:t>
                      </a: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DC10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Low</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82435867"/>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Xhariep: DC16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75631133"/>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 Mofutsanyana: DC19</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Low</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516885086"/>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Amajuba: DC25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273479512"/>
                  </a:ext>
                </a:extLst>
              </a:tr>
              <a:tr h="66817">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26 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uMgungundlovu: DC22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043115828"/>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Waterberg: DC36</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687200443"/>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28 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Ehlanzeni: DC32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584043426"/>
                  </a:ext>
                </a:extLst>
              </a:tr>
              <a:tr h="137080">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29 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G Sibande: DC30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630209740"/>
                  </a:ext>
                </a:extLst>
              </a:tr>
              <a:tr h="204994">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ZF Mgcawu: DC8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Within national target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519645219"/>
                  </a:ext>
                </a:extLst>
              </a:tr>
              <a:tr h="45705">
                <a:tc>
                  <a:txBody>
                    <a:bodyPr/>
                    <a:lstStyle/>
                    <a:p>
                      <a:pPr marL="0" marR="0" algn="l">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Bojanala: DC37</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81028963"/>
                  </a:ext>
                </a:extLst>
              </a:tr>
              <a:tr h="67390">
                <a:tc>
                  <a:txBody>
                    <a:bodyPr/>
                    <a:lstStyle/>
                    <a:p>
                      <a:pPr marL="0" marR="0" algn="l">
                        <a:lnSpc>
                          <a:spcPct val="115000"/>
                        </a:lnSpc>
                        <a:spcBef>
                          <a:spcPts val="0"/>
                        </a:spcBef>
                        <a:spcAft>
                          <a:spcPts val="0"/>
                        </a:spcAft>
                      </a:pPr>
                      <a:r>
                        <a:rPr lang="en-ZA" sz="11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32 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27305" marR="0" algn="l">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West rand: DC48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Low</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5721" marR="25721" marT="61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857116025"/>
                  </a:ext>
                </a:extLst>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860" y="7136000"/>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86297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127716" y="7092999"/>
            <a:ext cx="386046" cy="351366"/>
          </a:xfrm>
        </p:spPr>
        <p:txBody>
          <a:bodyPr/>
          <a:lstStyle/>
          <a:p>
            <a:pPr>
              <a:defRPr/>
            </a:pPr>
            <a:fld id="{AD0D25DA-C332-407A-852A-96A7D180F319}" type="slidenum">
              <a:rPr lang="en-US" sz="1400" smtClean="0"/>
              <a:pPr>
                <a:defRPr/>
              </a:pPr>
              <a:t>27</a:t>
            </a:fld>
            <a:endParaRPr lang="en-US" sz="1400" dirty="0"/>
          </a:p>
        </p:txBody>
      </p:sp>
      <p:cxnSp>
        <p:nvCxnSpPr>
          <p:cNvPr id="45" name="Straight Connector 44"/>
          <p:cNvCxnSpPr/>
          <p:nvPr/>
        </p:nvCxnSpPr>
        <p:spPr>
          <a:xfrm>
            <a:off x="322418" y="861054"/>
            <a:ext cx="1008168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279885" y="-27151"/>
            <a:ext cx="9732081" cy="4205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851">
                <a:solidFill>
                  <a:schemeClr val="tx2"/>
                </a:solidFill>
                <a:latin typeface="+mj-lt"/>
                <a:ea typeface="+mj-ea"/>
                <a:cs typeface="+mj-cs"/>
              </a:defRPr>
            </a:lvl1pPr>
            <a:lvl2pPr algn="ctr" rtl="0" eaLnBrk="0" fontAlgn="base" hangingPunct="0">
              <a:spcBef>
                <a:spcPct val="0"/>
              </a:spcBef>
              <a:spcAft>
                <a:spcPct val="0"/>
              </a:spcAft>
              <a:defRPr sz="4851">
                <a:solidFill>
                  <a:schemeClr val="tx2"/>
                </a:solidFill>
                <a:latin typeface="Calibri" pitchFamily="34" charset="0"/>
                <a:cs typeface="Arial" charset="0"/>
              </a:defRPr>
            </a:lvl2pPr>
            <a:lvl3pPr algn="ctr" rtl="0" eaLnBrk="0" fontAlgn="base" hangingPunct="0">
              <a:spcBef>
                <a:spcPct val="0"/>
              </a:spcBef>
              <a:spcAft>
                <a:spcPct val="0"/>
              </a:spcAft>
              <a:defRPr sz="4851">
                <a:solidFill>
                  <a:schemeClr val="tx2"/>
                </a:solidFill>
                <a:latin typeface="Calibri" pitchFamily="34" charset="0"/>
                <a:cs typeface="Arial" charset="0"/>
              </a:defRPr>
            </a:lvl3pPr>
            <a:lvl4pPr algn="ctr" rtl="0" eaLnBrk="0" fontAlgn="base" hangingPunct="0">
              <a:spcBef>
                <a:spcPct val="0"/>
              </a:spcBef>
              <a:spcAft>
                <a:spcPct val="0"/>
              </a:spcAft>
              <a:defRPr sz="4851">
                <a:solidFill>
                  <a:schemeClr val="tx2"/>
                </a:solidFill>
                <a:latin typeface="Calibri" pitchFamily="34" charset="0"/>
                <a:cs typeface="Arial" charset="0"/>
              </a:defRPr>
            </a:lvl4pPr>
            <a:lvl5pPr algn="ctr" rtl="0" eaLnBrk="0" fontAlgn="base" hangingPunct="0">
              <a:spcBef>
                <a:spcPct val="0"/>
              </a:spcBef>
              <a:spcAft>
                <a:spcPct val="0"/>
              </a:spcAft>
              <a:defRPr sz="4851">
                <a:solidFill>
                  <a:schemeClr val="tx2"/>
                </a:solidFill>
                <a:latin typeface="Calibri" pitchFamily="34" charset="0"/>
                <a:cs typeface="Arial" charset="0"/>
              </a:defRPr>
            </a:lvl5pPr>
            <a:lvl6pPr marL="504063" algn="ctr" rtl="0" eaLnBrk="1" fontAlgn="base" hangingPunct="1">
              <a:spcBef>
                <a:spcPct val="0"/>
              </a:spcBef>
              <a:spcAft>
                <a:spcPct val="0"/>
              </a:spcAft>
              <a:defRPr sz="4851">
                <a:solidFill>
                  <a:schemeClr val="tx2"/>
                </a:solidFill>
                <a:latin typeface="Arial" charset="0"/>
                <a:cs typeface="Arial" charset="0"/>
              </a:defRPr>
            </a:lvl6pPr>
            <a:lvl7pPr marL="1008126" algn="ctr" rtl="0" eaLnBrk="1" fontAlgn="base" hangingPunct="1">
              <a:spcBef>
                <a:spcPct val="0"/>
              </a:spcBef>
              <a:spcAft>
                <a:spcPct val="0"/>
              </a:spcAft>
              <a:defRPr sz="4851">
                <a:solidFill>
                  <a:schemeClr val="tx2"/>
                </a:solidFill>
                <a:latin typeface="Arial" charset="0"/>
                <a:cs typeface="Arial" charset="0"/>
              </a:defRPr>
            </a:lvl7pPr>
            <a:lvl8pPr marL="1512189" algn="ctr" rtl="0" eaLnBrk="1" fontAlgn="base" hangingPunct="1">
              <a:spcBef>
                <a:spcPct val="0"/>
              </a:spcBef>
              <a:spcAft>
                <a:spcPct val="0"/>
              </a:spcAft>
              <a:defRPr sz="4851">
                <a:solidFill>
                  <a:schemeClr val="tx2"/>
                </a:solidFill>
                <a:latin typeface="Arial" charset="0"/>
                <a:cs typeface="Arial" charset="0"/>
              </a:defRPr>
            </a:lvl8pPr>
            <a:lvl9pPr marL="2016252" algn="ctr" rtl="0" eaLnBrk="1" fontAlgn="base" hangingPunct="1">
              <a:spcBef>
                <a:spcPct val="0"/>
              </a:spcBef>
              <a:spcAft>
                <a:spcPct val="0"/>
              </a:spcAft>
              <a:defRPr sz="4851">
                <a:solidFill>
                  <a:schemeClr val="tx2"/>
                </a:solidFill>
                <a:latin typeface="Arial" charset="0"/>
                <a:cs typeface="Arial" charset="0"/>
              </a:defRPr>
            </a:lvl9pPr>
          </a:lstStyle>
          <a:p>
            <a:pPr algn="l" defTabSz="914400">
              <a:spcBef>
                <a:spcPct val="20000"/>
              </a:spcBef>
            </a:pPr>
            <a:endParaRPr lang="en-ZA" sz="2205" kern="0" dirty="0">
              <a:solidFill>
                <a:schemeClr val="tx1"/>
              </a:solidFill>
              <a:latin typeface="Arial Black" panose="020B0A04020102020204" pitchFamily="34" charset="0"/>
              <a:cs typeface="Arial" panose="020B0604020202020204" pitchFamily="34" charset="0"/>
            </a:endParaRPr>
          </a:p>
        </p:txBody>
      </p:sp>
      <p:sp>
        <p:nvSpPr>
          <p:cNvPr id="8" name="Title 1"/>
          <p:cNvSpPr>
            <a:spLocks noGrp="1"/>
          </p:cNvSpPr>
          <p:nvPr>
            <p:ph type="title"/>
          </p:nvPr>
        </p:nvSpPr>
        <p:spPr>
          <a:xfrm>
            <a:off x="322419" y="421938"/>
            <a:ext cx="9405762" cy="107174"/>
          </a:xfrm>
        </p:spPr>
        <p:txBody>
          <a:bodyPr>
            <a:noAutofit/>
          </a:bodyPr>
          <a:lstStyle/>
          <a:p>
            <a:r>
              <a:rPr lang="en-ZA" sz="2300" dirty="0" smtClean="0">
                <a:solidFill>
                  <a:srgbClr val="009A46"/>
                </a:solidFill>
                <a:latin typeface="Arial Black" panose="020B0A04020102020204" pitchFamily="34" charset="0"/>
              </a:rPr>
              <a:t>CONCEPTUAL FRAMEWORK: BENEFITS OF OPTIMAL NUTRITION </a:t>
            </a:r>
            <a:endParaRPr lang="en-US" sz="2300" dirty="0">
              <a:solidFill>
                <a:srgbClr val="009A46"/>
              </a:solidFill>
              <a:latin typeface="Arial Black" panose="020B0A04020102020204" pitchFamily="34" charset="0"/>
            </a:endParaRPr>
          </a:p>
        </p:txBody>
      </p:sp>
      <p:pic>
        <p:nvPicPr>
          <p:cNvPr id="7" name="Picture 6"/>
          <p:cNvPicPr>
            <a:picLocks noChangeAspect="1"/>
          </p:cNvPicPr>
          <p:nvPr/>
        </p:nvPicPr>
        <p:blipFill>
          <a:blip r:embed="rId3" cstate="print"/>
          <a:stretch>
            <a:fillRect/>
          </a:stretch>
        </p:blipFill>
        <p:spPr>
          <a:xfrm>
            <a:off x="260136" y="889568"/>
            <a:ext cx="9867580" cy="6475253"/>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79748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3060551"/>
            <a:ext cx="9178925" cy="1440160"/>
          </a:xfrm>
        </p:spPr>
        <p:txBody>
          <a:bodyPr/>
          <a:lstStyle/>
          <a:p>
            <a:pPr algn="ctr"/>
            <a:r>
              <a:rPr lang="en-ZA" altLang="en-US" sz="3200" b="1" dirty="0" smtClean="0">
                <a:solidFill>
                  <a:srgbClr val="009A46"/>
                </a:solidFill>
                <a:latin typeface="Arial Black" panose="020B0A04020102020204" pitchFamily="34" charset="0"/>
                <a:ea typeface="MS PGothic" pitchFamily="34" charset="-128"/>
              </a:rPr>
              <a:t>CONSULTATIONS WITH KEY STAKEHOLDERS</a:t>
            </a:r>
            <a:endParaRPr lang="en-US" sz="3200" b="1" dirty="0">
              <a:solidFill>
                <a:srgbClr val="009A46"/>
              </a:solidFill>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28</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738085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48" y="252239"/>
            <a:ext cx="9810551" cy="936104"/>
          </a:xfrm>
        </p:spPr>
        <p:txBody>
          <a:bodyPr/>
          <a:lstStyle/>
          <a:p>
            <a:pPr algn="ctr"/>
            <a:r>
              <a:rPr lang="en-ZA" sz="2600" dirty="0" smtClean="0">
                <a:latin typeface="Arial Black" panose="020B0A04020102020204" pitchFamily="34" charset="0"/>
              </a:rPr>
              <a:t>PROGRESS ON THE NFNSP: NATIONAL FOOD AND NUTRITION SECURITY INDABA </a:t>
            </a:r>
            <a:endParaRPr lang="en-ZA" sz="2600"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29</a:t>
            </a:fld>
            <a:endParaRPr lang="en-ZA" altLang="en-US" dirty="0"/>
          </a:p>
        </p:txBody>
      </p:sp>
      <p:sp>
        <p:nvSpPr>
          <p:cNvPr id="6" name="Content Placeholder 5"/>
          <p:cNvSpPr>
            <a:spLocks noGrp="1"/>
          </p:cNvSpPr>
          <p:nvPr>
            <p:ph idx="1"/>
          </p:nvPr>
        </p:nvSpPr>
        <p:spPr>
          <a:xfrm>
            <a:off x="306140" y="1476375"/>
            <a:ext cx="9882559" cy="5472608"/>
          </a:xfrm>
        </p:spPr>
        <p:txBody>
          <a:bodyPr/>
          <a:lstStyle/>
          <a:p>
            <a:pPr marL="285750" indent="-285750">
              <a:buFont typeface="Arial" panose="020B0604020202020204" pitchFamily="34" charset="0"/>
              <a:buChar char="•"/>
            </a:pPr>
            <a:endParaRPr lang="en-ZA" sz="2400" dirty="0" smtClean="0"/>
          </a:p>
          <a:p>
            <a:pPr marL="508000" indent="-508000" algn="just">
              <a:buFont typeface="Wingdings" panose="05000000000000000000" pitchFamily="2" charset="2"/>
              <a:buChar char="Ø"/>
            </a:pPr>
            <a:r>
              <a:rPr lang="en-US" sz="2400" dirty="0" smtClean="0"/>
              <a:t>On </a:t>
            </a:r>
            <a:r>
              <a:rPr lang="en-US" sz="2400" dirty="0"/>
              <a:t>the 26</a:t>
            </a:r>
            <a:r>
              <a:rPr lang="en-US" sz="2400" baseline="30000" dirty="0"/>
              <a:t>th</a:t>
            </a:r>
            <a:r>
              <a:rPr lang="en-US" sz="2400" dirty="0"/>
              <a:t> and 27</a:t>
            </a:r>
            <a:r>
              <a:rPr lang="en-US" sz="2400" baseline="30000" dirty="0"/>
              <a:t>th</a:t>
            </a:r>
            <a:r>
              <a:rPr lang="en-US" sz="2400" dirty="0"/>
              <a:t> January 2017 a </a:t>
            </a:r>
            <a:r>
              <a:rPr lang="en-ZA" sz="2400" dirty="0"/>
              <a:t>National Food and Nutrition Security Indaba was </a:t>
            </a:r>
            <a:r>
              <a:rPr lang="en-ZA" sz="2400" dirty="0" smtClean="0"/>
              <a:t>held funded by the Food and Agriculture Organisation.</a:t>
            </a:r>
          </a:p>
          <a:p>
            <a:pPr marL="508000" indent="-508000" algn="just">
              <a:buFont typeface="Wingdings" panose="05000000000000000000" pitchFamily="2" charset="2"/>
              <a:buChar char="Ø"/>
            </a:pPr>
            <a:r>
              <a:rPr lang="en-ZA" sz="2400" dirty="0"/>
              <a:t>The Indaba was part of the consultation process of the National Food and Nutrition Security </a:t>
            </a:r>
            <a:r>
              <a:rPr lang="en-ZA" sz="2400" dirty="0" smtClean="0"/>
              <a:t>Plan</a:t>
            </a:r>
          </a:p>
          <a:p>
            <a:pPr marL="508000" indent="-508000" algn="just">
              <a:buFont typeface="Wingdings" panose="05000000000000000000" pitchFamily="2" charset="2"/>
              <a:buChar char="Ø"/>
            </a:pPr>
            <a:r>
              <a:rPr lang="en-ZA" sz="2400" kern="0" dirty="0" smtClean="0">
                <a:solidFill>
                  <a:prstClr val="black"/>
                </a:solidFill>
              </a:rPr>
              <a:t>The process of appropriate targeting areas </a:t>
            </a:r>
            <a:r>
              <a:rPr lang="en-ZA" sz="2400" kern="0" dirty="0">
                <a:solidFill>
                  <a:prstClr val="black"/>
                </a:solidFill>
              </a:rPr>
              <a:t>of greatest need</a:t>
            </a:r>
            <a:r>
              <a:rPr lang="en-ZA" sz="2400" kern="0" dirty="0" smtClean="0">
                <a:solidFill>
                  <a:prstClr val="black"/>
                </a:solidFill>
              </a:rPr>
              <a:t> for immediate implementation (27 Priority Districts plus 14 additional districts based on vulnerability) was explored.</a:t>
            </a:r>
            <a:endParaRPr lang="en-ZA" sz="2400" dirty="0"/>
          </a:p>
          <a:p>
            <a:pPr marL="0" indent="0"/>
            <a:r>
              <a:rPr lang="en-ZA" sz="2400" dirty="0" smtClean="0"/>
              <a:t> </a:t>
            </a:r>
            <a:endParaRPr lang="en-ZA" sz="2400" dirty="0"/>
          </a:p>
          <a:p>
            <a:pPr marL="285750" indent="-285750">
              <a:buFont typeface="Arial" panose="020B0604020202020204" pitchFamily="34" charset="0"/>
              <a:buChar char="•"/>
            </a:pPr>
            <a:endParaRPr lang="en-US" sz="2400" dirty="0"/>
          </a:p>
        </p:txBody>
      </p:sp>
      <p:pic>
        <p:nvPicPr>
          <p:cNvPr id="3" name="Picture 2"/>
          <p:cNvPicPr>
            <a:picLocks noChangeAspect="1"/>
          </p:cNvPicPr>
          <p:nvPr/>
        </p:nvPicPr>
        <p:blipFill>
          <a:blip r:embed="rId2" cstate="print"/>
          <a:stretch>
            <a:fillRect/>
          </a:stretch>
        </p:blipFill>
        <p:spPr>
          <a:xfrm>
            <a:off x="232449" y="1204028"/>
            <a:ext cx="10101948" cy="36579"/>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597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8" y="324247"/>
            <a:ext cx="9178925" cy="504056"/>
          </a:xfrm>
        </p:spPr>
        <p:txBody>
          <a:bodyPr/>
          <a:lstStyle/>
          <a:p>
            <a:pPr algn="ctr"/>
            <a:r>
              <a:rPr lang="en-ZA" sz="2800" dirty="0" smtClean="0">
                <a:solidFill>
                  <a:srgbClr val="009A46"/>
                </a:solidFill>
                <a:latin typeface="Arial Black" panose="020B0A04020102020204" pitchFamily="34" charset="0"/>
              </a:rPr>
              <a:t>OUTLINE</a:t>
            </a:r>
            <a:endParaRPr lang="en-ZA" sz="2800" dirty="0">
              <a:solidFill>
                <a:srgbClr val="009A46"/>
              </a:solidFill>
              <a:latin typeface="Arial Black" panose="020B0A04020102020204" pitchFamily="34" charset="0"/>
            </a:endParaRPr>
          </a:p>
        </p:txBody>
      </p:sp>
      <p:sp>
        <p:nvSpPr>
          <p:cNvPr id="3" name="Content Placeholder 2"/>
          <p:cNvSpPr>
            <a:spLocks noGrp="1"/>
          </p:cNvSpPr>
          <p:nvPr>
            <p:ph idx="1"/>
          </p:nvPr>
        </p:nvSpPr>
        <p:spPr>
          <a:xfrm>
            <a:off x="276675" y="1026459"/>
            <a:ext cx="10101948" cy="6158291"/>
          </a:xfrm>
        </p:spPr>
        <p:txBody>
          <a:bodyPr/>
          <a:lstStyle/>
          <a:p>
            <a:pPr marL="457200" indent="-457200" algn="just">
              <a:buFont typeface="+mj-lt"/>
              <a:buAutoNum type="arabicPeriod"/>
            </a:pPr>
            <a:r>
              <a:rPr lang="en-ZA" altLang="en-US" sz="2300" dirty="0" smtClean="0">
                <a:ea typeface="MS PGothic" pitchFamily="34" charset="-128"/>
              </a:rPr>
              <a:t>Overview of Food and Nutrition Security in South Africa</a:t>
            </a:r>
            <a:endParaRPr lang="en-US" altLang="en-US" sz="2300" dirty="0" smtClean="0">
              <a:ea typeface="MS PGothic" pitchFamily="34" charset="-128"/>
            </a:endParaRPr>
          </a:p>
          <a:p>
            <a:pPr marL="514350" indent="571500" algn="just">
              <a:buFont typeface="Wingdings" panose="05000000000000000000" pitchFamily="2" charset="2"/>
              <a:buChar char="Ø"/>
            </a:pPr>
            <a:r>
              <a:rPr lang="en-US" altLang="en-US" sz="2300" dirty="0" smtClean="0">
                <a:ea typeface="MS PGothic" pitchFamily="34" charset="-128"/>
              </a:rPr>
              <a:t>Policy Framework</a:t>
            </a:r>
          </a:p>
          <a:p>
            <a:pPr marL="514350" indent="571500" algn="just">
              <a:buFont typeface="Wingdings" panose="05000000000000000000" pitchFamily="2" charset="2"/>
              <a:buChar char="Ø"/>
            </a:pPr>
            <a:r>
              <a:rPr lang="en-US" altLang="en-US" sz="2300" dirty="0" smtClean="0">
                <a:ea typeface="MS PGothic" pitchFamily="34" charset="-128"/>
              </a:rPr>
              <a:t>People at Risk of Food insecurity</a:t>
            </a:r>
          </a:p>
          <a:p>
            <a:pPr marL="514350" indent="571500" algn="just">
              <a:buFont typeface="Wingdings" panose="05000000000000000000" pitchFamily="2" charset="2"/>
              <a:buChar char="Ø"/>
            </a:pPr>
            <a:r>
              <a:rPr lang="en-US" altLang="en-US" sz="2300" dirty="0" smtClean="0">
                <a:ea typeface="MS PGothic" pitchFamily="34" charset="-128"/>
              </a:rPr>
              <a:t>Government Interventions</a:t>
            </a:r>
          </a:p>
          <a:p>
            <a:pPr marL="514350" indent="0" algn="just"/>
            <a:endParaRPr lang="en-US" altLang="en-US" sz="1000" dirty="0" smtClean="0">
              <a:ea typeface="MS PGothic" pitchFamily="34" charset="-128"/>
            </a:endParaRPr>
          </a:p>
          <a:p>
            <a:pPr marL="457200" indent="-457200" algn="just" defTabSz="628650">
              <a:buFont typeface="Wingdings" pitchFamily="2" charset="2"/>
              <a:buAutoNum type="arabicPeriod" startAt="2"/>
            </a:pPr>
            <a:r>
              <a:rPr lang="en-ZA" altLang="en-US" sz="2300" dirty="0">
                <a:latin typeface="Arial" charset="0"/>
                <a:ea typeface="MS PGothic" pitchFamily="34" charset="-128"/>
                <a:cs typeface="Arial" charset="0"/>
              </a:rPr>
              <a:t>Development of the National Plan for Food and Nutrition Security </a:t>
            </a:r>
            <a:r>
              <a:rPr lang="en-ZA" altLang="en-US" sz="2300" dirty="0" smtClean="0">
                <a:latin typeface="Arial" charset="0"/>
                <a:ea typeface="MS PGothic" pitchFamily="34" charset="-128"/>
                <a:cs typeface="Arial" charset="0"/>
              </a:rPr>
              <a:t>2017-2022</a:t>
            </a:r>
          </a:p>
          <a:p>
            <a:pPr marL="457200" indent="-457200" algn="just" defTabSz="628650">
              <a:buFont typeface="Wingdings" pitchFamily="2" charset="2"/>
              <a:buAutoNum type="arabicPeriod" startAt="2"/>
            </a:pPr>
            <a:endParaRPr lang="en-ZA" altLang="en-US" sz="1000" dirty="0">
              <a:latin typeface="Arial" charset="0"/>
              <a:ea typeface="MS PGothic" pitchFamily="34" charset="-128"/>
              <a:cs typeface="Arial" charset="0"/>
            </a:endParaRPr>
          </a:p>
          <a:p>
            <a:pPr marL="457200" indent="-457200" algn="just" defTabSz="628650">
              <a:buAutoNum type="arabicPeriod" startAt="2"/>
            </a:pPr>
            <a:r>
              <a:rPr lang="en-ZA" altLang="en-US" sz="2300" dirty="0" smtClean="0">
                <a:latin typeface="Arial" charset="0"/>
                <a:ea typeface="MS PGothic" pitchFamily="34" charset="-128"/>
                <a:cs typeface="Arial" charset="0"/>
              </a:rPr>
              <a:t>Consultations with key Stakeholders</a:t>
            </a:r>
            <a:endParaRPr lang="en-ZA" altLang="en-US" sz="2300" dirty="0">
              <a:latin typeface="Arial" charset="0"/>
              <a:ea typeface="MS PGothic" pitchFamily="34" charset="-128"/>
              <a:cs typeface="Arial" charset="0"/>
            </a:endParaRPr>
          </a:p>
          <a:p>
            <a:pPr marL="457200" indent="-457200" algn="just" defTabSz="628650">
              <a:buAutoNum type="arabicPeriod" startAt="2"/>
            </a:pPr>
            <a:endParaRPr lang="en-ZA" sz="1000" b="1" dirty="0" smtClean="0">
              <a:latin typeface="Arial" charset="0"/>
              <a:ea typeface="MS PGothic" pitchFamily="34" charset="-128"/>
              <a:cs typeface="Arial" charset="0"/>
            </a:endParaRPr>
          </a:p>
          <a:p>
            <a:pPr marL="457200" indent="-457200" algn="just" defTabSz="628650">
              <a:buAutoNum type="arabicPeriod" startAt="2"/>
            </a:pPr>
            <a:r>
              <a:rPr lang="en-ZA" sz="2300" b="1" dirty="0">
                <a:solidFill>
                  <a:srgbClr val="002060"/>
                </a:solidFill>
                <a:latin typeface="Arial" charset="0"/>
                <a:ea typeface="MS PGothic" pitchFamily="34" charset="-128"/>
                <a:cs typeface="Arial" charset="0"/>
              </a:rPr>
              <a:t>P</a:t>
            </a:r>
            <a:r>
              <a:rPr lang="en-ZA" sz="2400" b="1" dirty="0" smtClean="0">
                <a:solidFill>
                  <a:srgbClr val="002060"/>
                </a:solidFill>
              </a:rPr>
              <a:t>rogress with implementation of the national food and nutrition security plan 2017-2022 – per Strategic Objectives </a:t>
            </a:r>
            <a:r>
              <a:rPr lang="en-ZA" sz="2400" b="1" dirty="0" smtClean="0">
                <a:solidFill>
                  <a:srgbClr val="C00000"/>
                </a:solidFill>
              </a:rPr>
              <a:t>(slides 31 - 50)</a:t>
            </a:r>
          </a:p>
          <a:p>
            <a:pPr marL="457200" indent="-457200" algn="just" defTabSz="628650">
              <a:buAutoNum type="arabicPeriod" startAt="2"/>
            </a:pPr>
            <a:endParaRPr lang="en-ZA" sz="1000" b="1" dirty="0" smtClean="0">
              <a:solidFill>
                <a:srgbClr val="002060"/>
              </a:solidFill>
            </a:endParaRPr>
          </a:p>
          <a:p>
            <a:pPr marL="457200" indent="-457200" algn="just" defTabSz="628650">
              <a:buAutoNum type="arabicPeriod" startAt="2"/>
            </a:pPr>
            <a:r>
              <a:rPr lang="en-US" altLang="en-US" sz="2300" b="1" dirty="0" smtClean="0">
                <a:solidFill>
                  <a:srgbClr val="002060"/>
                </a:solidFill>
                <a:latin typeface="Arial" charset="0"/>
                <a:ea typeface="MS PGothic" pitchFamily="34" charset="-128"/>
                <a:cs typeface="Arial" charset="0"/>
              </a:rPr>
              <a:t>Current status of the plan as at </a:t>
            </a:r>
            <a:r>
              <a:rPr lang="en-US" altLang="en-US" sz="2300" b="1" dirty="0">
                <a:solidFill>
                  <a:srgbClr val="002060"/>
                </a:solidFill>
                <a:latin typeface="Arial" charset="0"/>
                <a:ea typeface="MS PGothic" pitchFamily="34" charset="-128"/>
                <a:cs typeface="Arial" charset="0"/>
              </a:rPr>
              <a:t>O</a:t>
            </a:r>
            <a:r>
              <a:rPr lang="en-US" altLang="en-US" sz="2300" b="1" dirty="0" smtClean="0">
                <a:solidFill>
                  <a:srgbClr val="002060"/>
                </a:solidFill>
                <a:latin typeface="Arial" charset="0"/>
                <a:ea typeface="MS PGothic" pitchFamily="34" charset="-128"/>
                <a:cs typeface="Arial" charset="0"/>
              </a:rPr>
              <a:t>ctober 2017 </a:t>
            </a:r>
            <a:r>
              <a:rPr lang="en-US" altLang="en-US" sz="2300" b="1" dirty="0" smtClean="0">
                <a:solidFill>
                  <a:srgbClr val="C00000"/>
                </a:solidFill>
                <a:latin typeface="Arial" charset="0"/>
                <a:ea typeface="MS PGothic" pitchFamily="34" charset="-128"/>
                <a:cs typeface="Arial" charset="0"/>
              </a:rPr>
              <a:t>( slides 51- 78)</a:t>
            </a:r>
          </a:p>
          <a:p>
            <a:pPr marL="457200" indent="-457200" algn="just" defTabSz="628650">
              <a:buAutoNum type="arabicPeriod" startAt="2"/>
            </a:pPr>
            <a:endParaRPr lang="en-ZA" altLang="en-US" sz="1000" b="1" dirty="0" smtClean="0">
              <a:solidFill>
                <a:srgbClr val="002060"/>
              </a:solidFill>
              <a:latin typeface="Arial" charset="0"/>
              <a:ea typeface="MS PGothic" pitchFamily="34" charset="-128"/>
              <a:cs typeface="Arial" charset="0"/>
            </a:endParaRPr>
          </a:p>
          <a:p>
            <a:pPr marL="0" indent="0" algn="just" defTabSz="628650"/>
            <a:r>
              <a:rPr lang="en-ZA" altLang="en-US" sz="2300" b="1" dirty="0">
                <a:solidFill>
                  <a:srgbClr val="002060"/>
                </a:solidFill>
                <a:latin typeface="Arial" charset="0"/>
                <a:ea typeface="MS PGothic" pitchFamily="34" charset="-128"/>
                <a:cs typeface="Arial" charset="0"/>
              </a:rPr>
              <a:t>6</a:t>
            </a:r>
            <a:r>
              <a:rPr lang="en-ZA" altLang="en-US" sz="2300" b="1" dirty="0" smtClean="0">
                <a:solidFill>
                  <a:srgbClr val="002060"/>
                </a:solidFill>
                <a:latin typeface="Arial" charset="0"/>
                <a:ea typeface="MS PGothic" pitchFamily="34" charset="-128"/>
                <a:cs typeface="Arial" charset="0"/>
              </a:rPr>
              <a:t>.   </a:t>
            </a:r>
            <a:r>
              <a:rPr lang="en-US" altLang="en-US" sz="2300" b="1" dirty="0" smtClean="0">
                <a:solidFill>
                  <a:srgbClr val="002060"/>
                </a:solidFill>
                <a:ea typeface="MS PGothic" pitchFamily="34" charset="-128"/>
              </a:rPr>
              <a:t>Conclusions, next steps and recommendations </a:t>
            </a:r>
            <a:r>
              <a:rPr lang="en-US" altLang="en-US" sz="2300" b="1" dirty="0" smtClean="0">
                <a:solidFill>
                  <a:srgbClr val="C00000"/>
                </a:solidFill>
                <a:ea typeface="MS PGothic" pitchFamily="34" charset="-128"/>
              </a:rPr>
              <a:t>(slides 79 – 82)</a:t>
            </a:r>
          </a:p>
          <a:p>
            <a:pPr marL="0" indent="0" algn="just" defTabSz="628650"/>
            <a:endParaRPr lang="en-US" altLang="en-US" sz="2300" dirty="0" smtClean="0">
              <a:ea typeface="MS PGothic" pitchFamily="34" charset="-128"/>
            </a:endParaRPr>
          </a:p>
          <a:p>
            <a:pPr marL="0" indent="0"/>
            <a:endParaRPr lang="en-US" altLang="en-US" b="1" dirty="0" smtClean="0">
              <a:solidFill>
                <a:srgbClr val="008000"/>
              </a:solidFill>
              <a:ea typeface="MS PGothic" pitchFamily="34" charset="-128"/>
            </a:endParaRPr>
          </a:p>
          <a:p>
            <a:pPr marL="0" indent="0"/>
            <a:r>
              <a:rPr lang="en-US" altLang="en-US" b="1" dirty="0">
                <a:solidFill>
                  <a:srgbClr val="008000"/>
                </a:solidFill>
                <a:ea typeface="MS PGothic" pitchFamily="34" charset="-128"/>
              </a:rPr>
              <a:t> </a:t>
            </a:r>
            <a:endParaRPr lang="en-US" altLang="en-US" b="1" dirty="0" smtClean="0">
              <a:solidFill>
                <a:srgbClr val="008000"/>
              </a:solidFill>
              <a:ea typeface="MS PGothic" pitchFamily="34" charset="-128"/>
            </a:endParaRPr>
          </a:p>
          <a:p>
            <a:pPr marL="0" indent="0"/>
            <a:endParaRPr lang="en-US" altLang="en-US" b="1" dirty="0">
              <a:solidFill>
                <a:srgbClr val="008000"/>
              </a:solidFill>
              <a:ea typeface="MS PGothic" pitchFamily="34" charset="-128"/>
            </a:endParaRPr>
          </a:p>
          <a:p>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3</a:t>
            </a:fld>
            <a:endParaRPr lang="en-ZA" altLang="en-US" dirty="0"/>
          </a:p>
        </p:txBody>
      </p:sp>
      <p:pic>
        <p:nvPicPr>
          <p:cNvPr id="5" name="Picture 4"/>
          <p:cNvPicPr>
            <a:picLocks noChangeAspect="1"/>
          </p:cNvPicPr>
          <p:nvPr/>
        </p:nvPicPr>
        <p:blipFill>
          <a:blip r:embed="rId3" cstate="print"/>
          <a:stretch>
            <a:fillRect/>
          </a:stretch>
        </p:blipFill>
        <p:spPr>
          <a:xfrm>
            <a:off x="276675" y="989880"/>
            <a:ext cx="10101948" cy="36579"/>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611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48" y="252239"/>
            <a:ext cx="9810551" cy="720080"/>
          </a:xfrm>
        </p:spPr>
        <p:txBody>
          <a:bodyPr/>
          <a:lstStyle/>
          <a:p>
            <a:r>
              <a:rPr lang="en-ZA" sz="2800" dirty="0" smtClean="0">
                <a:latin typeface="Arial Black" panose="020B0A04020102020204" pitchFamily="34" charset="0"/>
              </a:rPr>
              <a:t>PROGRESS ON THE NFNSP: NATIONAL FOOD AND NUTRITION SECURITY INDABA </a:t>
            </a:r>
            <a:endParaRPr lang="en-ZA" sz="2800"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30</a:t>
            </a:fld>
            <a:endParaRPr lang="en-ZA" altLang="en-US" dirty="0"/>
          </a:p>
        </p:txBody>
      </p:sp>
      <p:sp>
        <p:nvSpPr>
          <p:cNvPr id="6" name="Content Placeholder 5"/>
          <p:cNvSpPr>
            <a:spLocks noGrp="1"/>
          </p:cNvSpPr>
          <p:nvPr>
            <p:ph idx="1"/>
          </p:nvPr>
        </p:nvSpPr>
        <p:spPr>
          <a:xfrm>
            <a:off x="232448" y="1332359"/>
            <a:ext cx="10370835" cy="5472608"/>
          </a:xfrm>
        </p:spPr>
        <p:txBody>
          <a:bodyPr/>
          <a:lstStyle/>
          <a:p>
            <a:pPr marL="342900" indent="-342900">
              <a:buFont typeface="Wingdings" panose="05000000000000000000" pitchFamily="2" charset="2"/>
              <a:buChar char="Ø"/>
            </a:pPr>
            <a:r>
              <a:rPr lang="en-ZA" sz="2200" dirty="0" smtClean="0"/>
              <a:t>The Indaba was attended by close to 100 participants representing 33 Departments and Organisations:</a:t>
            </a:r>
          </a:p>
          <a:p>
            <a:pPr marL="914400" indent="-514350">
              <a:buFont typeface="Wingdings" panose="05000000000000000000" pitchFamily="2" charset="2"/>
              <a:buChar char="q"/>
            </a:pPr>
            <a:r>
              <a:rPr lang="en-ZA" sz="2200" dirty="0" smtClean="0"/>
              <a:t>8 National Departments </a:t>
            </a:r>
            <a:r>
              <a:rPr lang="en-ZA" sz="2200" dirty="0"/>
              <a:t>(</a:t>
            </a:r>
            <a:r>
              <a:rPr lang="en-ZA" sz="2200" dirty="0" smtClean="0"/>
              <a:t>DIRCO,DAFF,DBE,DSD,DRDLR,DPME,DOH,DWS)</a:t>
            </a:r>
            <a:endParaRPr lang="en-ZA" sz="2200" dirty="0"/>
          </a:p>
          <a:p>
            <a:pPr marL="914400" lvl="2" indent="-514350">
              <a:buFont typeface="Wingdings" panose="05000000000000000000" pitchFamily="2" charset="2"/>
              <a:buChar char="q"/>
            </a:pPr>
            <a:r>
              <a:rPr lang="en-ZA" sz="2200" dirty="0" smtClean="0"/>
              <a:t>8 Provincial Department of Agriculture (</a:t>
            </a:r>
            <a:r>
              <a:rPr lang="en-ZA" sz="2200" dirty="0"/>
              <a:t>LP, </a:t>
            </a:r>
            <a:r>
              <a:rPr lang="en-ZA" sz="2200" dirty="0" smtClean="0"/>
              <a:t>KZN,NW,GP,MP,WC,NC,FS</a:t>
            </a:r>
            <a:r>
              <a:rPr lang="en-ZA" sz="2200" dirty="0"/>
              <a:t>)</a:t>
            </a:r>
          </a:p>
          <a:p>
            <a:pPr marL="914400" lvl="2" indent="-514350">
              <a:buFont typeface="Wingdings" panose="05000000000000000000" pitchFamily="2" charset="2"/>
              <a:buChar char="q"/>
            </a:pPr>
            <a:r>
              <a:rPr lang="en-ZA" sz="2200" dirty="0" smtClean="0"/>
              <a:t>4  Provincial Department of Social Development </a:t>
            </a:r>
            <a:r>
              <a:rPr lang="en-ZA" sz="2200" dirty="0"/>
              <a:t>(GP,LP,MP,NW) </a:t>
            </a:r>
          </a:p>
          <a:p>
            <a:pPr marL="914400" lvl="2" indent="-514350">
              <a:buFont typeface="Wingdings" panose="05000000000000000000" pitchFamily="2" charset="2"/>
              <a:buChar char="q"/>
            </a:pPr>
            <a:r>
              <a:rPr lang="en-ZA" sz="2200" dirty="0" smtClean="0"/>
              <a:t>4 </a:t>
            </a:r>
            <a:r>
              <a:rPr lang="en-ZA" sz="2200" dirty="0"/>
              <a:t>SOEs (NAMC, SAWS, SASSA,HSRC), </a:t>
            </a:r>
          </a:p>
          <a:p>
            <a:pPr marL="914400" lvl="2" indent="-514350">
              <a:buFont typeface="Wingdings" panose="05000000000000000000" pitchFamily="2" charset="2"/>
              <a:buChar char="q"/>
            </a:pPr>
            <a:r>
              <a:rPr lang="en-ZA" sz="2200" dirty="0" smtClean="0"/>
              <a:t>3 Civil Society Organisations </a:t>
            </a:r>
            <a:r>
              <a:rPr lang="en-ZA" sz="2200" dirty="0"/>
              <a:t>(</a:t>
            </a:r>
            <a:r>
              <a:rPr lang="en-ZA" sz="2200" dirty="0" err="1"/>
              <a:t>Biowatch</a:t>
            </a:r>
            <a:r>
              <a:rPr lang="en-ZA" sz="2200" dirty="0"/>
              <a:t>, </a:t>
            </a:r>
            <a:r>
              <a:rPr lang="en-ZA" sz="2200" dirty="0" err="1" smtClean="0"/>
              <a:t>iLithalabantu</a:t>
            </a:r>
            <a:r>
              <a:rPr lang="en-ZA" sz="2200" dirty="0"/>
              <a:t>, AgriSA),</a:t>
            </a:r>
          </a:p>
          <a:p>
            <a:pPr marL="914400" lvl="2" indent="-514350">
              <a:buFont typeface="Wingdings" panose="05000000000000000000" pitchFamily="2" charset="2"/>
              <a:buChar char="q"/>
            </a:pPr>
            <a:r>
              <a:rPr lang="en-ZA" sz="2200" dirty="0" smtClean="0"/>
              <a:t>4 </a:t>
            </a:r>
            <a:r>
              <a:rPr lang="en-ZA" sz="2200" dirty="0"/>
              <a:t>Universities (UP, UKZN, UWC, UFH)</a:t>
            </a:r>
          </a:p>
          <a:p>
            <a:pPr marL="914400" lvl="2" indent="-514350">
              <a:buFont typeface="Wingdings" panose="05000000000000000000" pitchFamily="2" charset="2"/>
              <a:buChar char="q"/>
            </a:pPr>
            <a:r>
              <a:rPr lang="en-ZA" sz="2200" dirty="0" smtClean="0"/>
              <a:t>International Organisations </a:t>
            </a:r>
            <a:r>
              <a:rPr lang="en-ZA" sz="2200" dirty="0"/>
              <a:t>FAO &amp; </a:t>
            </a:r>
            <a:r>
              <a:rPr lang="en-ZA" sz="2200" dirty="0" smtClean="0"/>
              <a:t>FARNPAN</a:t>
            </a:r>
            <a:r>
              <a:rPr lang="en-ZA" sz="2200" b="1" u="sng" dirty="0" smtClean="0"/>
              <a:t> </a:t>
            </a:r>
          </a:p>
          <a:p>
            <a:pPr marL="342900" lvl="0" indent="-342900">
              <a:buFont typeface="Wingdings" panose="05000000000000000000" pitchFamily="2" charset="2"/>
              <a:buChar char="Ø"/>
            </a:pPr>
            <a:r>
              <a:rPr lang="en-ZA" sz="2200" dirty="0">
                <a:solidFill>
                  <a:prstClr val="black"/>
                </a:solidFill>
              </a:rPr>
              <a:t>The Indaba presented the Task team with an opportunity to critically review the plan and provide feedback</a:t>
            </a:r>
          </a:p>
          <a:p>
            <a:pPr marL="342900" lvl="0" indent="-342900">
              <a:buFont typeface="Wingdings" panose="05000000000000000000" pitchFamily="2" charset="2"/>
              <a:buChar char="Ø"/>
            </a:pPr>
            <a:r>
              <a:rPr lang="en-ZA" sz="2200" dirty="0">
                <a:solidFill>
                  <a:prstClr val="black"/>
                </a:solidFill>
              </a:rPr>
              <a:t>6 C</a:t>
            </a:r>
            <a:r>
              <a:rPr lang="en-US" sz="2200" dirty="0" err="1">
                <a:solidFill>
                  <a:prstClr val="black"/>
                </a:solidFill>
              </a:rPr>
              <a:t>ommissions</a:t>
            </a:r>
            <a:r>
              <a:rPr lang="en-US" sz="2200" dirty="0">
                <a:solidFill>
                  <a:prstClr val="black"/>
                </a:solidFill>
              </a:rPr>
              <a:t> were established based on the 6 Strategic Objectives of the Plan</a:t>
            </a:r>
          </a:p>
          <a:p>
            <a:pPr marL="342900" lvl="0" indent="-342900">
              <a:buFont typeface="Wingdings" panose="05000000000000000000" pitchFamily="2" charset="2"/>
              <a:buChar char="Ø"/>
            </a:pPr>
            <a:r>
              <a:rPr lang="en-US" sz="2200" dirty="0">
                <a:solidFill>
                  <a:prstClr val="black"/>
                </a:solidFill>
              </a:rPr>
              <a:t>Comments and feedback from the 6 commissions </a:t>
            </a:r>
            <a:r>
              <a:rPr lang="en-US" sz="2200" dirty="0" smtClean="0">
                <a:solidFill>
                  <a:prstClr val="black"/>
                </a:solidFill>
              </a:rPr>
              <a:t>have </a:t>
            </a:r>
            <a:r>
              <a:rPr lang="en-US" sz="2200" dirty="0">
                <a:solidFill>
                  <a:prstClr val="black"/>
                </a:solidFill>
              </a:rPr>
              <a:t>been evaluated and added to the Plan</a:t>
            </a:r>
            <a:endParaRPr lang="en-US" sz="2200" dirty="0"/>
          </a:p>
        </p:txBody>
      </p:sp>
      <p:pic>
        <p:nvPicPr>
          <p:cNvPr id="3" name="Picture 2"/>
          <p:cNvPicPr>
            <a:picLocks noChangeAspect="1"/>
          </p:cNvPicPr>
          <p:nvPr/>
        </p:nvPicPr>
        <p:blipFill>
          <a:blip r:embed="rId2" cstate="print"/>
          <a:stretch>
            <a:fillRect/>
          </a:stretch>
        </p:blipFill>
        <p:spPr>
          <a:xfrm>
            <a:off x="232449" y="1029692"/>
            <a:ext cx="10101948" cy="36579"/>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42644" y="7155656"/>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2921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1836414"/>
            <a:ext cx="9178925" cy="4032449"/>
          </a:xfrm>
        </p:spPr>
        <p:txBody>
          <a:bodyPr/>
          <a:lstStyle/>
          <a:p>
            <a:endParaRPr lang="en-ZA" dirty="0" smtClean="0"/>
          </a:p>
          <a:p>
            <a:endParaRPr lang="en-ZA" dirty="0"/>
          </a:p>
          <a:p>
            <a:endParaRPr lang="en-US"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31</a:t>
            </a:fld>
            <a:endParaRPr lang="en-ZA" altLang="en-US" dirty="0"/>
          </a:p>
        </p:txBody>
      </p:sp>
      <p:sp>
        <p:nvSpPr>
          <p:cNvPr id="5" name="Content Placeholder 2"/>
          <p:cNvSpPr txBox="1">
            <a:spLocks/>
          </p:cNvSpPr>
          <p:nvPr/>
        </p:nvSpPr>
        <p:spPr>
          <a:xfrm>
            <a:off x="739775" y="3060551"/>
            <a:ext cx="9178925" cy="1440160"/>
          </a:xfrm>
          <a:prstGeom prst="rect">
            <a:avLst/>
          </a:prstGeom>
        </p:spPr>
        <p:txBody>
          <a:bodyPr lIns="0" tIns="0" rIns="0" bIns="0"/>
          <a:lstStyle>
            <a:lvl1pPr marL="271463" indent="-271463" algn="l" defTabSz="1052513" rtl="0" eaLnBrk="0" fontAlgn="base" hangingPunct="0">
              <a:spcBef>
                <a:spcPct val="20000"/>
              </a:spcBef>
              <a:spcAft>
                <a:spcPct val="0"/>
              </a:spcAft>
              <a:buFont typeface="Wingdings" pitchFamily="2" charset="2"/>
              <a:buNone/>
              <a:defRPr sz="1800" kern="1200">
                <a:solidFill>
                  <a:schemeClr val="tx1"/>
                </a:solidFill>
                <a:latin typeface="Arial" pitchFamily="34" charset="0"/>
                <a:ea typeface="+mn-ea"/>
                <a:cs typeface="Arial" pitchFamily="34" charset="0"/>
              </a:defRPr>
            </a:lvl1pPr>
            <a:lvl2pPr marL="271463" indent="-271463" algn="l" defTabSz="1052513"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2pPr>
            <a:lvl3pPr marL="534988" indent="-273050" algn="l" defTabSz="1052513" rtl="0" eaLnBrk="0" fontAlgn="base" hangingPunct="0">
              <a:spcBef>
                <a:spcPct val="20000"/>
              </a:spcBef>
              <a:spcAft>
                <a:spcPct val="0"/>
              </a:spcAft>
              <a:buFont typeface="Wingdings" pitchFamily="2" charset="2"/>
              <a:buChar char="v"/>
              <a:defRPr sz="1800" kern="1200">
                <a:solidFill>
                  <a:schemeClr val="tx1"/>
                </a:solidFill>
                <a:latin typeface="Arial" pitchFamily="34" charset="0"/>
                <a:ea typeface="+mn-ea"/>
                <a:cs typeface="Arial" pitchFamily="34" charset="0"/>
              </a:defRPr>
            </a:lvl3pPr>
            <a:lvl4pPr marL="808038" indent="-273050" algn="l" defTabSz="1052513"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4pPr>
            <a:lvl5pPr marL="1079500" indent="-263525" algn="l" defTabSz="1052513"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0" algn="ctr"/>
            <a:r>
              <a:rPr lang="en-ZA" altLang="en-US" sz="3200" b="1" dirty="0" smtClean="0">
                <a:solidFill>
                  <a:srgbClr val="009A46"/>
                </a:solidFill>
                <a:latin typeface="Arial Black" panose="020B0A04020102020204" pitchFamily="34" charset="0"/>
                <a:ea typeface="MS PGothic" pitchFamily="34" charset="-128"/>
              </a:rPr>
              <a:t> </a:t>
            </a:r>
            <a:r>
              <a:rPr lang="en-ZA" sz="3200" dirty="0" smtClean="0">
                <a:solidFill>
                  <a:srgbClr val="009A46"/>
                </a:solidFill>
                <a:latin typeface="Arial Black" panose="020B0A04020102020204" pitchFamily="34" charset="0"/>
              </a:rPr>
              <a:t>PROGRESS </a:t>
            </a:r>
            <a:r>
              <a:rPr lang="en-ZA" sz="3200" dirty="0">
                <a:solidFill>
                  <a:srgbClr val="009A46"/>
                </a:solidFill>
                <a:latin typeface="Arial Black" panose="020B0A04020102020204" pitchFamily="34" charset="0"/>
              </a:rPr>
              <a:t>WITH IMPLEMENTATION OF THE NATIONAL FOOD AND NUTRITION SECURITY PLAN 2017-2022</a:t>
            </a:r>
          </a:p>
          <a:p>
            <a:pPr algn="ctr"/>
            <a:endParaRPr lang="en-US" sz="3200" b="1" dirty="0">
              <a:solidFill>
                <a:srgbClr val="009A46"/>
              </a:solidFill>
              <a:latin typeface="Arial Black" panose="020B0A04020102020204" pitchFamily="34" charset="0"/>
            </a:endParaRPr>
          </a:p>
        </p:txBody>
      </p:sp>
    </p:spTree>
    <p:extLst>
      <p:ext uri="{BB962C8B-B14F-4D97-AF65-F5344CB8AC3E}">
        <p14:creationId xmlns:p14="http://schemas.microsoft.com/office/powerpoint/2010/main" xmlns="" val="2660471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32</a:t>
            </a:fld>
            <a:endParaRPr lang="en-ZA" altLang="en-US" dirty="0"/>
          </a:p>
        </p:txBody>
      </p:sp>
      <p:sp>
        <p:nvSpPr>
          <p:cNvPr id="6" name="Content Placeholder 2"/>
          <p:cNvSpPr txBox="1">
            <a:spLocks/>
          </p:cNvSpPr>
          <p:nvPr/>
        </p:nvSpPr>
        <p:spPr bwMode="auto">
          <a:xfrm>
            <a:off x="829310" y="1476375"/>
            <a:ext cx="9089390" cy="5184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78047" indent="-378047" algn="l" rtl="0" eaLnBrk="0" fontAlgn="base" hangingPunct="0">
              <a:spcBef>
                <a:spcPct val="20000"/>
              </a:spcBef>
              <a:spcAft>
                <a:spcPct val="0"/>
              </a:spcAft>
              <a:buChar char="•"/>
              <a:defRPr sz="3528">
                <a:solidFill>
                  <a:schemeClr val="tx1"/>
                </a:solidFill>
                <a:latin typeface="+mn-lt"/>
                <a:ea typeface="ヒラギノ角ゴ Pro W3" charset="-128"/>
                <a:cs typeface="ヒラギノ角ゴ Pro W3" charset="-128"/>
              </a:defRPr>
            </a:lvl1pPr>
            <a:lvl2pPr marL="819102" indent="-315039" algn="l" rtl="0" eaLnBrk="0" fontAlgn="base" hangingPunct="0">
              <a:spcBef>
                <a:spcPct val="20000"/>
              </a:spcBef>
              <a:spcAft>
                <a:spcPct val="0"/>
              </a:spcAft>
              <a:buChar char="–"/>
              <a:defRPr sz="3087">
                <a:solidFill>
                  <a:schemeClr val="tx1"/>
                </a:solidFill>
                <a:latin typeface="+mn-lt"/>
                <a:ea typeface="ヒラギノ角ゴ Pro W3" charset="-128"/>
                <a:cs typeface="ヒラギノ角ゴ Pro W3"/>
              </a:defRPr>
            </a:lvl2pPr>
            <a:lvl3pPr marL="1260158" indent="-252032" algn="l" rtl="0" eaLnBrk="0" fontAlgn="base" hangingPunct="0">
              <a:spcBef>
                <a:spcPct val="20000"/>
              </a:spcBef>
              <a:spcAft>
                <a:spcPct val="0"/>
              </a:spcAft>
              <a:buChar char="•"/>
              <a:defRPr sz="2646">
                <a:solidFill>
                  <a:schemeClr val="tx1"/>
                </a:solidFill>
                <a:latin typeface="+mn-lt"/>
                <a:ea typeface="ヒラギノ角ゴ Pro W3" charset="-128"/>
                <a:cs typeface="ヒラギノ角ゴ Pro W3"/>
              </a:defRPr>
            </a:lvl3pPr>
            <a:lvl4pPr marL="1764221"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4pPr>
            <a:lvl5pPr marL="2268284"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5pPr>
            <a:lvl6pPr marL="2772347" indent="-252032" algn="l" rtl="0" fontAlgn="base">
              <a:spcBef>
                <a:spcPct val="20000"/>
              </a:spcBef>
              <a:spcAft>
                <a:spcPct val="0"/>
              </a:spcAft>
              <a:buChar char="»"/>
              <a:defRPr sz="2205">
                <a:solidFill>
                  <a:schemeClr val="tx1"/>
                </a:solidFill>
                <a:latin typeface="+mn-lt"/>
                <a:ea typeface="ヒラギノ角ゴ Pro W3" charset="-128"/>
              </a:defRPr>
            </a:lvl6pPr>
            <a:lvl7pPr marL="3276410" indent="-252032" algn="l" rtl="0" fontAlgn="base">
              <a:spcBef>
                <a:spcPct val="20000"/>
              </a:spcBef>
              <a:spcAft>
                <a:spcPct val="0"/>
              </a:spcAft>
              <a:buChar char="»"/>
              <a:defRPr sz="2205">
                <a:solidFill>
                  <a:schemeClr val="tx1"/>
                </a:solidFill>
                <a:latin typeface="+mn-lt"/>
                <a:ea typeface="ヒラギノ角ゴ Pro W3" charset="-128"/>
              </a:defRPr>
            </a:lvl7pPr>
            <a:lvl8pPr marL="3780473" indent="-252032" algn="l" rtl="0" fontAlgn="base">
              <a:spcBef>
                <a:spcPct val="20000"/>
              </a:spcBef>
              <a:spcAft>
                <a:spcPct val="0"/>
              </a:spcAft>
              <a:buChar char="»"/>
              <a:defRPr sz="2205">
                <a:solidFill>
                  <a:schemeClr val="tx1"/>
                </a:solidFill>
                <a:latin typeface="+mn-lt"/>
                <a:ea typeface="ヒラギノ角ゴ Pro W3" charset="-128"/>
              </a:defRPr>
            </a:lvl8pPr>
            <a:lvl9pPr marL="4284536" indent="-252032" algn="l" rtl="0" fontAlgn="base">
              <a:spcBef>
                <a:spcPct val="20000"/>
              </a:spcBef>
              <a:spcAft>
                <a:spcPct val="0"/>
              </a:spcAft>
              <a:buChar char="»"/>
              <a:defRPr sz="2205">
                <a:solidFill>
                  <a:schemeClr val="tx1"/>
                </a:solidFill>
                <a:latin typeface="+mn-lt"/>
                <a:ea typeface="ヒラギノ角ゴ Pro W3" charset="-128"/>
              </a:defRPr>
            </a:lvl9pPr>
          </a:lstStyle>
          <a:p>
            <a:pPr marL="914400" lvl="0" indent="-914400" algn="just" defTabSz="495300" eaLnBrk="1" hangingPunct="1">
              <a:spcBef>
                <a:spcPct val="0"/>
              </a:spcBef>
              <a:buNone/>
              <a:tabLst>
                <a:tab pos="1027113" algn="l"/>
              </a:tabLst>
              <a:defRPr/>
            </a:pPr>
            <a:r>
              <a:rPr lang="en-ZA" kern="0" dirty="0" smtClean="0">
                <a:latin typeface="Arial Black" panose="020B0A04020102020204" pitchFamily="34" charset="0"/>
              </a:rPr>
              <a:t>    </a:t>
            </a:r>
            <a:r>
              <a:rPr lang="en-ZA" sz="2800" u="sng" kern="0" dirty="0" smtClean="0">
                <a:solidFill>
                  <a:srgbClr val="009A46"/>
                </a:solidFill>
                <a:latin typeface="Arial Black" panose="020B0A04020102020204" pitchFamily="34" charset="0"/>
              </a:rPr>
              <a:t>STRATEGIC OBJECTIVE 1:</a:t>
            </a:r>
          </a:p>
          <a:p>
            <a:pPr marL="914400" lvl="0" indent="-914400" algn="just" defTabSz="495300" eaLnBrk="1" hangingPunct="1">
              <a:spcBef>
                <a:spcPct val="0"/>
              </a:spcBef>
              <a:buNone/>
              <a:tabLst>
                <a:tab pos="1027113" algn="l"/>
              </a:tabLst>
              <a:defRPr/>
            </a:pPr>
            <a:r>
              <a:rPr lang="en-ZA" sz="2800" kern="0" dirty="0">
                <a:solidFill>
                  <a:prstClr val="black"/>
                </a:solidFill>
                <a:latin typeface="Arial Black" panose="020B0A04020102020204" pitchFamily="34" charset="0"/>
                <a:ea typeface="Calibri" panose="020F0502020204030204" pitchFamily="34" charset="0"/>
                <a:cs typeface="Arial" panose="020B0604020202020204" pitchFamily="34" charset="0"/>
              </a:rPr>
              <a:t>	</a:t>
            </a:r>
            <a:endParaRPr lang="en-GB" sz="28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623888" lvl="0" indent="0" algn="ctr" defTabSz="495300" eaLnBrk="1" hangingPunct="1">
              <a:spcBef>
                <a:spcPct val="0"/>
              </a:spcBef>
              <a:buNone/>
              <a:tabLst>
                <a:tab pos="1027113" algn="l"/>
              </a:tabLst>
              <a:defRPr/>
            </a:pPr>
            <a:r>
              <a:rPr lang="en-GB" sz="3200" b="1" dirty="0" smtClean="0">
                <a:solidFill>
                  <a:prstClr val="black"/>
                </a:solidFill>
                <a:latin typeface="Arial" panose="020B0604020202020204" pitchFamily="34" charset="0"/>
                <a:ea typeface="Calibri" panose="020F0502020204030204" pitchFamily="34" charset="0"/>
                <a:cs typeface="Arial" panose="020B0604020202020204" pitchFamily="34" charset="0"/>
              </a:rPr>
              <a:t>ESTABLISH A MULTISECTORAL FNS COUNCIL TO OVERSEE ALIGNMENT OF POLICIES, LEGISLATION AND PROGRAMMES; COORDINATION AND IMPLEMENTATION OF PROGRAMMES AND SERVICES WHICH ADDRESS FNS, AND DRAFT NEW POLICIES AND LEGISLATION WHERE APPROPRIATE</a:t>
            </a:r>
          </a:p>
          <a:p>
            <a:pPr marL="0" indent="0" defTabSz="914400">
              <a:buFontTx/>
              <a:buNone/>
            </a:pPr>
            <a:endParaRPr lang="en-US" sz="3200" kern="0" dirty="0">
              <a:latin typeface="Arial Black" panose="020B0A040201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0636" y="7210454"/>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7947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76" y="165971"/>
            <a:ext cx="9178925" cy="427677"/>
          </a:xfrm>
        </p:spPr>
        <p:txBody>
          <a:bodyPr/>
          <a:lstStyle/>
          <a:p>
            <a:pPr algn="ctr"/>
            <a:r>
              <a:rPr lang="en-ZA" sz="2800" dirty="0" smtClean="0">
                <a:latin typeface="Arial Black" panose="020B0A04020102020204" pitchFamily="34" charset="0"/>
              </a:rPr>
              <a:t>SYNOPSIS OF PROGRESS</a:t>
            </a:r>
            <a:endParaRPr lang="en-US" sz="2800" dirty="0">
              <a:latin typeface="Arial Black" panose="020B0A04020102020204" pitchFamily="34" charset="0"/>
            </a:endParaRPr>
          </a:p>
        </p:txBody>
      </p:sp>
      <p:sp>
        <p:nvSpPr>
          <p:cNvPr id="3" name="Content Placeholder 2"/>
          <p:cNvSpPr>
            <a:spLocks noGrp="1"/>
          </p:cNvSpPr>
          <p:nvPr>
            <p:ph idx="1"/>
          </p:nvPr>
        </p:nvSpPr>
        <p:spPr>
          <a:xfrm>
            <a:off x="505346" y="2340471"/>
            <a:ext cx="9178925" cy="5400000"/>
          </a:xfrm>
        </p:spPr>
        <p:txBody>
          <a:bodyPr/>
          <a:lstStyle/>
          <a:p>
            <a:endParaRPr lang="en-ZA" dirty="0" smtClean="0"/>
          </a:p>
          <a:p>
            <a:endParaRPr lang="en-ZA" dirty="0"/>
          </a:p>
          <a:p>
            <a:endParaRPr lang="en-US"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33</a:t>
            </a:fld>
            <a:endParaRPr lang="en-ZA" altLang="en-US" dirty="0"/>
          </a:p>
        </p:txBody>
      </p:sp>
      <p:sp>
        <p:nvSpPr>
          <p:cNvPr id="6" name="Rectangle 5"/>
          <p:cNvSpPr/>
          <p:nvPr/>
        </p:nvSpPr>
        <p:spPr>
          <a:xfrm>
            <a:off x="234088" y="1283279"/>
            <a:ext cx="10445170" cy="5872377"/>
          </a:xfrm>
          <a:prstGeom prst="rect">
            <a:avLst/>
          </a:prstGeom>
        </p:spPr>
        <p:txBody>
          <a:bodyPr wrap="square">
            <a:spAutoFit/>
          </a:bodyPr>
          <a:lstStyle/>
          <a:p>
            <a:pPr marL="342900" lvl="0" indent="-342900" algn="just" eaLnBrk="0" hangingPunct="0">
              <a:spcBef>
                <a:spcPct val="20000"/>
              </a:spcBef>
              <a:buFont typeface="Wingdings" panose="05000000000000000000" pitchFamily="2" charset="2"/>
              <a:buChar char="Ø"/>
            </a:pPr>
            <a:r>
              <a:rPr lang="en-ZA" sz="2200" dirty="0" smtClean="0">
                <a:solidFill>
                  <a:prstClr val="black"/>
                </a:solidFill>
                <a:latin typeface="Arial" pitchFamily="34" charset="0"/>
                <a:cs typeface="Arial" pitchFamily="34" charset="0"/>
              </a:rPr>
              <a:t>The  Terms of Reference for the multi-sectoral Food and Nutrition Security Council were developed and submitted to the office of the Deputy President. The proposal is that the Council should be chaired by the Deputy President of the country – modelled on the South African National AIDS Council (SANAC) </a:t>
            </a:r>
          </a:p>
          <a:p>
            <a:pPr marL="342900" lvl="0" indent="-342900" algn="just" eaLnBrk="0" hangingPunct="0">
              <a:spcBef>
                <a:spcPct val="20000"/>
              </a:spcBef>
              <a:buFont typeface="Wingdings" panose="05000000000000000000" pitchFamily="2" charset="2"/>
              <a:buChar char="Ø"/>
            </a:pPr>
            <a:endParaRPr lang="en-ZA" sz="1000" dirty="0">
              <a:solidFill>
                <a:prstClr val="black"/>
              </a:solidFill>
              <a:latin typeface="Arial" pitchFamily="34" charset="0"/>
              <a:cs typeface="Arial" pitchFamily="34" charset="0"/>
            </a:endParaRPr>
          </a:p>
          <a:p>
            <a:pPr marL="342900" lvl="0" indent="-342900" algn="just" eaLnBrk="0" hangingPunct="0">
              <a:spcBef>
                <a:spcPct val="20000"/>
              </a:spcBef>
              <a:buFont typeface="Wingdings" panose="05000000000000000000" pitchFamily="2" charset="2"/>
              <a:buChar char="Ø"/>
            </a:pPr>
            <a:r>
              <a:rPr lang="en-ZA" sz="2200" dirty="0" smtClean="0">
                <a:solidFill>
                  <a:prstClr val="black"/>
                </a:solidFill>
                <a:latin typeface="Arial" pitchFamily="34" charset="0"/>
                <a:cs typeface="Arial" pitchFamily="34" charset="0"/>
              </a:rPr>
              <a:t>The Food Security Indaba of January 2017 proposed that for the subnational councils, existing structures must as much as possible be utilised, rather than setting up new structures.</a:t>
            </a:r>
          </a:p>
          <a:p>
            <a:pPr marL="342900" lvl="0" indent="-342900" algn="just" eaLnBrk="0" hangingPunct="0">
              <a:spcBef>
                <a:spcPct val="20000"/>
              </a:spcBef>
              <a:buFont typeface="Wingdings" panose="05000000000000000000" pitchFamily="2" charset="2"/>
              <a:buChar char="Ø"/>
            </a:pPr>
            <a:endParaRPr lang="en-ZA" sz="1000" dirty="0">
              <a:solidFill>
                <a:prstClr val="black"/>
              </a:solidFill>
              <a:latin typeface="Arial" pitchFamily="34" charset="0"/>
              <a:cs typeface="Arial" pitchFamily="34" charset="0"/>
            </a:endParaRPr>
          </a:p>
          <a:p>
            <a:pPr marL="342900" lvl="0" indent="-342900" algn="just" eaLnBrk="0" hangingPunct="0">
              <a:spcBef>
                <a:spcPct val="20000"/>
              </a:spcBef>
              <a:buFont typeface="Wingdings" panose="05000000000000000000" pitchFamily="2" charset="2"/>
              <a:buChar char="Ø"/>
            </a:pPr>
            <a:r>
              <a:rPr lang="en-ZA" sz="2200" dirty="0" smtClean="0">
                <a:solidFill>
                  <a:prstClr val="black"/>
                </a:solidFill>
                <a:latin typeface="Arial" pitchFamily="34" charset="0"/>
                <a:cs typeface="Arial" pitchFamily="34" charset="0"/>
              </a:rPr>
              <a:t> The NFNS Plan was presented </a:t>
            </a:r>
            <a:r>
              <a:rPr lang="en-ZA" sz="2200" dirty="0">
                <a:solidFill>
                  <a:prstClr val="black"/>
                </a:solidFill>
                <a:latin typeface="Arial" pitchFamily="34" charset="0"/>
                <a:cs typeface="Arial" pitchFamily="34" charset="0"/>
              </a:rPr>
              <a:t>to the Cabinet Committee for Social Protection and Human Development Cluster (SPHDC) on 22 November 2016 for noting. </a:t>
            </a:r>
            <a:endParaRPr lang="en-ZA" sz="2200" dirty="0" smtClean="0">
              <a:solidFill>
                <a:prstClr val="black"/>
              </a:solidFill>
              <a:latin typeface="Arial" pitchFamily="34" charset="0"/>
              <a:cs typeface="Arial" pitchFamily="34" charset="0"/>
            </a:endParaRPr>
          </a:p>
          <a:p>
            <a:pPr marL="342900" lvl="0" indent="-342900" algn="just" eaLnBrk="0" hangingPunct="0">
              <a:spcBef>
                <a:spcPct val="20000"/>
              </a:spcBef>
              <a:buFont typeface="Wingdings" panose="05000000000000000000" pitchFamily="2" charset="2"/>
              <a:buChar char="Ø"/>
            </a:pPr>
            <a:endParaRPr lang="en-ZA" sz="1000" dirty="0">
              <a:solidFill>
                <a:prstClr val="black"/>
              </a:solidFill>
              <a:latin typeface="Arial" pitchFamily="34" charset="0"/>
              <a:cs typeface="Arial" pitchFamily="34" charset="0"/>
            </a:endParaRPr>
          </a:p>
          <a:p>
            <a:pPr marL="342900" lvl="0" indent="-342900" algn="just" eaLnBrk="0" hangingPunct="0">
              <a:spcBef>
                <a:spcPct val="20000"/>
              </a:spcBef>
              <a:buFont typeface="Wingdings" panose="05000000000000000000" pitchFamily="2" charset="2"/>
              <a:buChar char="Ø"/>
            </a:pPr>
            <a:r>
              <a:rPr lang="en-ZA" sz="2200" dirty="0" smtClean="0">
                <a:solidFill>
                  <a:prstClr val="black"/>
                </a:solidFill>
                <a:latin typeface="Arial" pitchFamily="34" charset="0"/>
                <a:cs typeface="Arial" pitchFamily="34" charset="0"/>
              </a:rPr>
              <a:t>The DPME has appointed an external service provider namely: DNA Economics and Cornerstone to conduct costing of the Food and Nutrition Plan 2017-2022. </a:t>
            </a:r>
          </a:p>
          <a:p>
            <a:pPr marL="342900" lvl="0" indent="-342900" algn="just" eaLnBrk="0" hangingPunct="0">
              <a:spcBef>
                <a:spcPct val="20000"/>
              </a:spcBef>
              <a:buFont typeface="Wingdings" panose="05000000000000000000" pitchFamily="2" charset="2"/>
              <a:buChar char="Ø"/>
            </a:pPr>
            <a:endParaRPr lang="en-ZA" sz="1000" dirty="0" smtClean="0">
              <a:solidFill>
                <a:prstClr val="black"/>
              </a:solidFill>
              <a:latin typeface="Arial" pitchFamily="34" charset="0"/>
              <a:cs typeface="Arial" pitchFamily="34" charset="0"/>
            </a:endParaRPr>
          </a:p>
          <a:p>
            <a:pPr marL="342900" lvl="0" indent="-342900" algn="just" eaLnBrk="0" hangingPunct="0">
              <a:spcBef>
                <a:spcPct val="20000"/>
              </a:spcBef>
              <a:buFont typeface="Wingdings" panose="05000000000000000000" pitchFamily="2" charset="2"/>
              <a:buChar char="Ø"/>
            </a:pPr>
            <a:r>
              <a:rPr lang="en-ZA" sz="2200" dirty="0" smtClean="0">
                <a:solidFill>
                  <a:prstClr val="black"/>
                </a:solidFill>
                <a:latin typeface="Arial" pitchFamily="34" charset="0"/>
                <a:cs typeface="Arial" pitchFamily="34" charset="0"/>
              </a:rPr>
              <a:t>Costing enable government to fully understand the cost implications of the Food and Nutrition Plan for South Africa 2017-2022. </a:t>
            </a:r>
          </a:p>
          <a:p>
            <a:pPr marL="342900" lvl="0" indent="-342900" eaLnBrk="0" hangingPunct="0">
              <a:spcBef>
                <a:spcPct val="20000"/>
              </a:spcBef>
              <a:buFont typeface="Wingdings" panose="05000000000000000000" pitchFamily="2" charset="2"/>
              <a:buChar char="Ø"/>
            </a:pPr>
            <a:endParaRPr lang="en-ZA" sz="2000" dirty="0" smtClean="0">
              <a:solidFill>
                <a:prstClr val="black"/>
              </a:solidFill>
              <a:latin typeface="Arial" pitchFamily="34" charset="0"/>
              <a:cs typeface="Arial" pitchFamily="34" charset="0"/>
            </a:endParaRPr>
          </a:p>
        </p:txBody>
      </p:sp>
      <p:pic>
        <p:nvPicPr>
          <p:cNvPr id="5" name="Picture 4"/>
          <p:cNvPicPr>
            <a:picLocks noChangeAspect="1"/>
          </p:cNvPicPr>
          <p:nvPr/>
        </p:nvPicPr>
        <p:blipFill>
          <a:blip r:embed="rId2" cstate="print"/>
          <a:stretch>
            <a:fillRect/>
          </a:stretch>
        </p:blipFill>
        <p:spPr>
          <a:xfrm>
            <a:off x="505346" y="728371"/>
            <a:ext cx="10101948" cy="45719"/>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4622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34</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6" name="Content Placeholder 2"/>
          <p:cNvSpPr txBox="1">
            <a:spLocks/>
          </p:cNvSpPr>
          <p:nvPr/>
        </p:nvSpPr>
        <p:spPr bwMode="auto">
          <a:xfrm>
            <a:off x="829310" y="1764407"/>
            <a:ext cx="9089390" cy="439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78047" indent="-378047" algn="l" rtl="0" eaLnBrk="0" fontAlgn="base" hangingPunct="0">
              <a:spcBef>
                <a:spcPct val="20000"/>
              </a:spcBef>
              <a:spcAft>
                <a:spcPct val="0"/>
              </a:spcAft>
              <a:buChar char="•"/>
              <a:defRPr sz="3528">
                <a:solidFill>
                  <a:schemeClr val="tx1"/>
                </a:solidFill>
                <a:latin typeface="+mn-lt"/>
                <a:ea typeface="ヒラギノ角ゴ Pro W3" charset="-128"/>
                <a:cs typeface="ヒラギノ角ゴ Pro W3" charset="-128"/>
              </a:defRPr>
            </a:lvl1pPr>
            <a:lvl2pPr marL="819102" indent="-315039" algn="l" rtl="0" eaLnBrk="0" fontAlgn="base" hangingPunct="0">
              <a:spcBef>
                <a:spcPct val="20000"/>
              </a:spcBef>
              <a:spcAft>
                <a:spcPct val="0"/>
              </a:spcAft>
              <a:buChar char="–"/>
              <a:defRPr sz="3087">
                <a:solidFill>
                  <a:schemeClr val="tx1"/>
                </a:solidFill>
                <a:latin typeface="+mn-lt"/>
                <a:ea typeface="ヒラギノ角ゴ Pro W3" charset="-128"/>
                <a:cs typeface="ヒラギノ角ゴ Pro W3"/>
              </a:defRPr>
            </a:lvl2pPr>
            <a:lvl3pPr marL="1260158" indent="-252032" algn="l" rtl="0" eaLnBrk="0" fontAlgn="base" hangingPunct="0">
              <a:spcBef>
                <a:spcPct val="20000"/>
              </a:spcBef>
              <a:spcAft>
                <a:spcPct val="0"/>
              </a:spcAft>
              <a:buChar char="•"/>
              <a:defRPr sz="2646">
                <a:solidFill>
                  <a:schemeClr val="tx1"/>
                </a:solidFill>
                <a:latin typeface="+mn-lt"/>
                <a:ea typeface="ヒラギノ角ゴ Pro W3" charset="-128"/>
                <a:cs typeface="ヒラギノ角ゴ Pro W3"/>
              </a:defRPr>
            </a:lvl3pPr>
            <a:lvl4pPr marL="1764221"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4pPr>
            <a:lvl5pPr marL="2268284"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5pPr>
            <a:lvl6pPr marL="2772347" indent="-252032" algn="l" rtl="0" fontAlgn="base">
              <a:spcBef>
                <a:spcPct val="20000"/>
              </a:spcBef>
              <a:spcAft>
                <a:spcPct val="0"/>
              </a:spcAft>
              <a:buChar char="»"/>
              <a:defRPr sz="2205">
                <a:solidFill>
                  <a:schemeClr val="tx1"/>
                </a:solidFill>
                <a:latin typeface="+mn-lt"/>
                <a:ea typeface="ヒラギノ角ゴ Pro W3" charset="-128"/>
              </a:defRPr>
            </a:lvl6pPr>
            <a:lvl7pPr marL="3276410" indent="-252032" algn="l" rtl="0" fontAlgn="base">
              <a:spcBef>
                <a:spcPct val="20000"/>
              </a:spcBef>
              <a:spcAft>
                <a:spcPct val="0"/>
              </a:spcAft>
              <a:buChar char="»"/>
              <a:defRPr sz="2205">
                <a:solidFill>
                  <a:schemeClr val="tx1"/>
                </a:solidFill>
                <a:latin typeface="+mn-lt"/>
                <a:ea typeface="ヒラギノ角ゴ Pro W3" charset="-128"/>
              </a:defRPr>
            </a:lvl7pPr>
            <a:lvl8pPr marL="3780473" indent="-252032" algn="l" rtl="0" fontAlgn="base">
              <a:spcBef>
                <a:spcPct val="20000"/>
              </a:spcBef>
              <a:spcAft>
                <a:spcPct val="0"/>
              </a:spcAft>
              <a:buChar char="»"/>
              <a:defRPr sz="2205">
                <a:solidFill>
                  <a:schemeClr val="tx1"/>
                </a:solidFill>
                <a:latin typeface="+mn-lt"/>
                <a:ea typeface="ヒラギノ角ゴ Pro W3" charset="-128"/>
              </a:defRPr>
            </a:lvl8pPr>
            <a:lvl9pPr marL="4284536" indent="-252032" algn="l" rtl="0" fontAlgn="base">
              <a:spcBef>
                <a:spcPct val="20000"/>
              </a:spcBef>
              <a:spcAft>
                <a:spcPct val="0"/>
              </a:spcAft>
              <a:buChar char="»"/>
              <a:defRPr sz="2205">
                <a:solidFill>
                  <a:schemeClr val="tx1"/>
                </a:solidFill>
                <a:latin typeface="+mn-lt"/>
                <a:ea typeface="ヒラギノ角ゴ Pro W3" charset="-128"/>
              </a:defRPr>
            </a:lvl9pPr>
          </a:lstStyle>
          <a:p>
            <a:pPr marL="0" lvl="0" indent="0" defTabSz="914400" eaLnBrk="1" fontAlgn="auto" hangingPunct="1">
              <a:spcBef>
                <a:spcPts val="0"/>
              </a:spcBef>
              <a:spcAft>
                <a:spcPts val="0"/>
              </a:spcAft>
              <a:buNone/>
              <a:defRPr/>
            </a:pPr>
            <a:r>
              <a:rPr kumimoji="0" lang="en-ZA" sz="3528" b="0" i="0" u="none" strike="noStrike" kern="0" cap="none" spc="0" normalizeH="0" baseline="0" noProof="0" dirty="0" smtClean="0">
                <a:ln>
                  <a:noFill/>
                </a:ln>
                <a:solidFill>
                  <a:prstClr val="black"/>
                </a:solidFill>
                <a:effectLst/>
                <a:uLnTx/>
                <a:uFillTx/>
                <a:latin typeface="Arial Black" panose="020B0A04020102020204" pitchFamily="34" charset="0"/>
                <a:ea typeface="ヒラギノ角ゴ Pro W3" charset="-128"/>
              </a:rPr>
              <a:t>    </a:t>
            </a:r>
            <a:r>
              <a:rPr kumimoji="0" lang="en-ZA" sz="3528" b="0" i="0" u="none"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rPr>
              <a:t>STRATEGIC OBJECTIVE 2:</a:t>
            </a:r>
          </a:p>
          <a:p>
            <a:pPr marL="0" lvl="0" indent="0" algn="ctr" defTabSz="914400" eaLnBrk="1" fontAlgn="auto" hangingPunct="1">
              <a:spcBef>
                <a:spcPts val="0"/>
              </a:spcBef>
              <a:spcAft>
                <a:spcPts val="0"/>
              </a:spcAft>
              <a:buNone/>
              <a:defRPr/>
            </a:pPr>
            <a:endParaRPr lang="en-ZA" sz="3200" b="1" kern="0" dirty="0" smtClean="0">
              <a:solidFill>
                <a:srgbClr val="009A46"/>
              </a:solidFill>
              <a:latin typeface="Arial Black" panose="020B0A04020102020204" pitchFamily="34" charset="0"/>
              <a:cs typeface="Arial" panose="020B0604020202020204" pitchFamily="34" charset="0"/>
            </a:endParaRPr>
          </a:p>
          <a:p>
            <a:pPr marL="0" lvl="0" indent="0" algn="ctr" defTabSz="914400" eaLnBrk="1" fontAlgn="auto" hangingPunct="1">
              <a:spcBef>
                <a:spcPts val="0"/>
              </a:spcBef>
              <a:spcAft>
                <a:spcPts val="0"/>
              </a:spcAft>
              <a:buNone/>
              <a:defRPr/>
            </a:pPr>
            <a:endParaRPr lang="en-GB" sz="3200" b="1" dirty="0" smtClean="0">
              <a:solidFill>
                <a:prstClr val="black"/>
              </a:solidFill>
              <a:latin typeface="Arial" panose="020B0604020202020204" pitchFamily="34" charset="0"/>
              <a:ea typeface="+mn-ea"/>
              <a:cs typeface="Arial" panose="020B0604020202020204" pitchFamily="34" charset="0"/>
            </a:endParaRPr>
          </a:p>
          <a:p>
            <a:pPr marL="0" lvl="0" indent="0" algn="ctr" defTabSz="914400" eaLnBrk="1" fontAlgn="auto" hangingPunct="1">
              <a:spcBef>
                <a:spcPts val="0"/>
              </a:spcBef>
              <a:spcAft>
                <a:spcPts val="0"/>
              </a:spcAft>
              <a:buNone/>
              <a:defRPr/>
            </a:pPr>
            <a:r>
              <a:rPr lang="en-GB" sz="3200" b="1" dirty="0" smtClean="0">
                <a:solidFill>
                  <a:prstClr val="black"/>
                </a:solidFill>
                <a:latin typeface="Arial" panose="020B0604020202020204" pitchFamily="34" charset="0"/>
                <a:ea typeface="+mn-ea"/>
                <a:cs typeface="Arial" panose="020B0604020202020204" pitchFamily="34" charset="0"/>
              </a:rPr>
              <a:t>ESTABLISHMENT OF INCLUSIVE LOCAL FOOD VALUE CHAINS TO SUPPORT ACCESS TO NUTRITIOUS AFFORDABLE FOOD</a:t>
            </a: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endParaRPr kumimoji="0" lang="en-ZA" sz="3528" b="0" i="0" u="none"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endParaRPr lang="en-ZA" kern="0" dirty="0">
              <a:solidFill>
                <a:srgbClr val="009A46"/>
              </a:solidFill>
              <a:latin typeface="Arial Black" panose="020B0A04020102020204" pitchFamily="34" charset="0"/>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endParaRPr kumimoji="0" lang="en-ZA" sz="3528" b="0" i="0" u="none"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r>
              <a:rPr kumimoji="0" lang="en-ZA" sz="20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	</a:t>
            </a:r>
            <a:endParaRPr kumimoji="0" lang="en-ZA" sz="2000" b="0" i="0" u="none" strike="noStrike" kern="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528" b="0" i="0" u="none" strike="noStrike" kern="0" cap="none" spc="0" normalizeH="0" baseline="0" noProof="0" dirty="0">
              <a:ln>
                <a:noFill/>
              </a:ln>
              <a:solidFill>
                <a:prstClr val="black"/>
              </a:solidFill>
              <a:effectLst/>
              <a:uLnTx/>
              <a:uFillTx/>
              <a:latin typeface="Arial Black" panose="020B0A04020102020204" pitchFamily="34" charset="0"/>
              <a:ea typeface="ヒラギノ角ゴ Pro W3" charset="-128"/>
            </a:endParaRPr>
          </a:p>
        </p:txBody>
      </p:sp>
    </p:spTree>
    <p:extLst>
      <p:ext uri="{BB962C8B-B14F-4D97-AF65-F5344CB8AC3E}">
        <p14:creationId xmlns:p14="http://schemas.microsoft.com/office/powerpoint/2010/main" xmlns="" val="3788390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156" y="302801"/>
            <a:ext cx="10009112" cy="1260211"/>
          </a:xfrm>
        </p:spPr>
        <p:txBody>
          <a:bodyPr>
            <a:noAutofit/>
          </a:bodyPr>
          <a:lstStyle/>
          <a:p>
            <a:pPr algn="ctr">
              <a:lnSpc>
                <a:spcPct val="80000"/>
              </a:lnSpc>
            </a:pPr>
            <a:r>
              <a:rPr lang="en-GB" sz="2800" b="1" dirty="0">
                <a:solidFill>
                  <a:srgbClr val="006600"/>
                </a:solidFill>
                <a:latin typeface="Arial Black"/>
                <a:ea typeface="Times New Roman"/>
                <a:cs typeface="Arial"/>
              </a:rPr>
              <a:t>Purpose of Strategic Objective 2:	</a:t>
            </a:r>
            <a:r>
              <a:rPr lang="en-GB" sz="2800" b="1" dirty="0" smtClean="0">
                <a:solidFill>
                  <a:srgbClr val="006600"/>
                </a:solidFill>
                <a:latin typeface="Arial Black"/>
                <a:ea typeface="Times New Roman"/>
                <a:cs typeface="Arial"/>
              </a:rPr>
              <a:t/>
            </a:r>
            <a:br>
              <a:rPr lang="en-GB" sz="2800" b="1" dirty="0" smtClean="0">
                <a:solidFill>
                  <a:srgbClr val="006600"/>
                </a:solidFill>
                <a:latin typeface="Arial Black"/>
                <a:ea typeface="Times New Roman"/>
                <a:cs typeface="Arial"/>
              </a:rPr>
            </a:br>
            <a:r>
              <a:rPr lang="en-GB" sz="2800" b="1" dirty="0" smtClean="0">
                <a:solidFill>
                  <a:srgbClr val="006600"/>
                </a:solidFill>
                <a:latin typeface="Arial Black"/>
                <a:ea typeface="Times New Roman"/>
                <a:cs typeface="Arial"/>
              </a:rPr>
              <a:t>Establishment </a:t>
            </a:r>
            <a:r>
              <a:rPr lang="en-GB" sz="2800" b="1" dirty="0">
                <a:solidFill>
                  <a:srgbClr val="006600"/>
                </a:solidFill>
                <a:latin typeface="Arial Black"/>
                <a:ea typeface="Times New Roman"/>
                <a:cs typeface="Arial"/>
              </a:rPr>
              <a:t>of inclusive local food value chains to support access to nutritious affordable food </a:t>
            </a:r>
            <a:r>
              <a:rPr lang="en-ZA" sz="2400" b="1" dirty="0">
                <a:solidFill>
                  <a:srgbClr val="006600"/>
                </a:solidFill>
                <a:latin typeface="Calibri Light"/>
                <a:ea typeface="Times New Roman"/>
              </a:rPr>
              <a:t/>
            </a:r>
            <a:br>
              <a:rPr lang="en-ZA" sz="2400" b="1" dirty="0">
                <a:solidFill>
                  <a:srgbClr val="006600"/>
                </a:solidFill>
                <a:latin typeface="Calibri Light"/>
                <a:ea typeface="Times New Roman"/>
              </a:rPr>
            </a:br>
            <a:endParaRPr lang="en-US" sz="2400" dirty="0">
              <a:solidFill>
                <a:srgbClr val="006600"/>
              </a:solidFill>
            </a:endParaRPr>
          </a:p>
        </p:txBody>
      </p:sp>
      <p:sp>
        <p:nvSpPr>
          <p:cNvPr id="5" name="Content Placeholder 4"/>
          <p:cNvSpPr>
            <a:spLocks noGrp="1"/>
          </p:cNvSpPr>
          <p:nvPr>
            <p:ph sz="quarter" idx="1"/>
          </p:nvPr>
        </p:nvSpPr>
        <p:spPr>
          <a:xfrm>
            <a:off x="223700" y="1358401"/>
            <a:ext cx="10235568" cy="6202862"/>
          </a:xfrm>
        </p:spPr>
        <p:txBody>
          <a:bodyPr>
            <a:noAutofit/>
          </a:bodyPr>
          <a:lstStyle/>
          <a:p>
            <a:pPr marL="457200" indent="-457200" algn="just">
              <a:lnSpc>
                <a:spcPct val="80000"/>
              </a:lnSpc>
              <a:spcBef>
                <a:spcPts val="600"/>
              </a:spcBef>
              <a:spcAft>
                <a:spcPts val="600"/>
              </a:spcAft>
              <a:buClr>
                <a:srgbClr val="006600"/>
              </a:buClr>
              <a:buSzPct val="100000"/>
              <a:buFont typeface="+mj-lt"/>
              <a:buAutoNum type="arabicPeriod"/>
            </a:pPr>
            <a:r>
              <a:rPr lang="en-US" sz="2400" dirty="0">
                <a:latin typeface="Arial" panose="020B0604020202020204" pitchFamily="34" charset="0"/>
                <a:cs typeface="Arial" panose="020B0604020202020204" pitchFamily="34" charset="0"/>
              </a:rPr>
              <a:t>Access to nutritious, safe and affordable food is essential to reduce all forms of malnutrition. </a:t>
            </a:r>
          </a:p>
          <a:p>
            <a:pPr marL="457200" indent="-457200" algn="just">
              <a:lnSpc>
                <a:spcPct val="80000"/>
              </a:lnSpc>
              <a:spcBef>
                <a:spcPts val="600"/>
              </a:spcBef>
              <a:spcAft>
                <a:spcPts val="600"/>
              </a:spcAft>
              <a:buClr>
                <a:srgbClr val="006600"/>
              </a:buClr>
              <a:buSzPct val="100000"/>
              <a:buFont typeface="+mj-lt"/>
              <a:buAutoNum type="arabicPeriod"/>
            </a:pPr>
            <a:r>
              <a:rPr lang="en-GB" sz="2400" dirty="0">
                <a:latin typeface="Arial" panose="020B0604020202020204" pitchFamily="34" charset="0"/>
                <a:cs typeface="Arial" panose="020B0604020202020204" pitchFamily="34" charset="0"/>
              </a:rPr>
              <a:t>Transformation of the rural economy is essential for growth, poverty reduction, employment creation and overcoming inequalities in </a:t>
            </a:r>
            <a:r>
              <a:rPr lang="en-GB" sz="2400" dirty="0" smtClean="0">
                <a:latin typeface="Arial" panose="020B0604020202020204" pitchFamily="34" charset="0"/>
                <a:cs typeface="Arial" panose="020B0604020202020204" pitchFamily="34" charset="0"/>
              </a:rPr>
              <a:t>SA.  </a:t>
            </a:r>
            <a:endParaRPr lang="en-GB" sz="2400" dirty="0">
              <a:latin typeface="Arial" panose="020B0604020202020204" pitchFamily="34" charset="0"/>
              <a:cs typeface="Arial" panose="020B0604020202020204" pitchFamily="34" charset="0"/>
            </a:endParaRPr>
          </a:p>
          <a:p>
            <a:pPr marL="457200" indent="-457200" algn="just">
              <a:lnSpc>
                <a:spcPct val="80000"/>
              </a:lnSpc>
              <a:spcBef>
                <a:spcPts val="600"/>
              </a:spcBef>
              <a:spcAft>
                <a:spcPts val="600"/>
              </a:spcAft>
              <a:buClr>
                <a:srgbClr val="006600"/>
              </a:buClr>
              <a:buSzPct val="100000"/>
              <a:buFont typeface="+mj-lt"/>
              <a:buAutoNum type="arabicPeriod"/>
            </a:pPr>
            <a:r>
              <a:rPr lang="en-US" sz="2400" dirty="0">
                <a:latin typeface="Arial" panose="020B0604020202020204" pitchFamily="34" charset="0"/>
                <a:cs typeface="Arial" panose="020B0604020202020204" pitchFamily="34" charset="0"/>
              </a:rPr>
              <a:t>Greater focus is on raising the productivity of Smallholder Holder Producers as a way of increasing local access to nutritious foods.  </a:t>
            </a:r>
          </a:p>
          <a:p>
            <a:pPr marL="457200" indent="-457200" algn="just">
              <a:lnSpc>
                <a:spcPct val="80000"/>
              </a:lnSpc>
              <a:spcBef>
                <a:spcPts val="600"/>
              </a:spcBef>
              <a:spcAft>
                <a:spcPts val="600"/>
              </a:spcAft>
              <a:buClr>
                <a:srgbClr val="006600"/>
              </a:buClr>
              <a:buSzPct val="100000"/>
              <a:buFont typeface="+mj-lt"/>
              <a:buAutoNum type="arabicPeriod"/>
            </a:pPr>
            <a:r>
              <a:rPr lang="en-US" sz="2400" dirty="0">
                <a:latin typeface="Arial" panose="020B0604020202020204" pitchFamily="34" charset="0"/>
                <a:cs typeface="Arial" panose="020B0604020202020204" pitchFamily="34" charset="0"/>
              </a:rPr>
              <a:t>Focusing on local value food chains increases employment opportunities and reduces dependence on imports. </a:t>
            </a:r>
            <a:r>
              <a:rPr lang="en-GB"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marL="457200" indent="-457200" algn="just">
              <a:lnSpc>
                <a:spcPct val="80000"/>
              </a:lnSpc>
              <a:spcBef>
                <a:spcPts val="600"/>
              </a:spcBef>
              <a:spcAft>
                <a:spcPts val="600"/>
              </a:spcAft>
              <a:buClr>
                <a:srgbClr val="006600"/>
              </a:buClr>
              <a:buSzPct val="100000"/>
              <a:buFont typeface="+mj-lt"/>
              <a:buAutoNum type="arabicPeriod"/>
            </a:pPr>
            <a:r>
              <a:rPr lang="en-GB" sz="2400" dirty="0">
                <a:latin typeface="Arial" panose="020B0604020202020204" pitchFamily="34" charset="0"/>
                <a:cs typeface="Arial" panose="020B0604020202020204" pitchFamily="34" charset="0"/>
              </a:rPr>
              <a:t>The expected outcomes from the implementation of the identified strategic interventions are as follows</a:t>
            </a:r>
            <a:r>
              <a:rPr lang="en-GB" sz="2400" dirty="0" smtClean="0">
                <a:latin typeface="Arial" panose="020B0604020202020204" pitchFamily="34" charset="0"/>
                <a:cs typeface="Arial" panose="020B0604020202020204" pitchFamily="34" charset="0"/>
              </a:rPr>
              <a:t>:</a:t>
            </a:r>
          </a:p>
          <a:p>
            <a:pPr lvl="2" algn="just">
              <a:lnSpc>
                <a:spcPct val="80000"/>
              </a:lnSpc>
              <a:spcBef>
                <a:spcPts val="0"/>
              </a:spcBef>
              <a:spcAft>
                <a:spcPts val="600"/>
              </a:spcAft>
              <a:buClr>
                <a:srgbClr val="006600"/>
              </a:buClr>
              <a:buSzPct val="100000"/>
            </a:pPr>
            <a:r>
              <a:rPr lang="en-ZA" sz="2400" dirty="0" smtClean="0">
                <a:latin typeface="Arial" panose="020B0604020202020204" pitchFamily="34" charset="0"/>
                <a:ea typeface="Calibri"/>
                <a:cs typeface="Arial" panose="020B0604020202020204" pitchFamily="34" charset="0"/>
              </a:rPr>
              <a:t>Market </a:t>
            </a:r>
            <a:r>
              <a:rPr lang="en-ZA" sz="2400" dirty="0">
                <a:latin typeface="Arial" panose="020B0604020202020204" pitchFamily="34" charset="0"/>
                <a:ea typeface="Calibri"/>
                <a:cs typeface="Arial" panose="020B0604020202020204" pitchFamily="34" charset="0"/>
              </a:rPr>
              <a:t>stimulation for smallholders producers to participate in local value chains  </a:t>
            </a:r>
          </a:p>
          <a:p>
            <a:pPr lvl="2" algn="just">
              <a:lnSpc>
                <a:spcPct val="80000"/>
              </a:lnSpc>
              <a:spcBef>
                <a:spcPts val="0"/>
              </a:spcBef>
              <a:spcAft>
                <a:spcPts val="600"/>
              </a:spcAft>
              <a:buClr>
                <a:srgbClr val="006600"/>
              </a:buClr>
              <a:buSzPct val="100000"/>
            </a:pPr>
            <a:r>
              <a:rPr lang="en-GB" sz="2400" dirty="0">
                <a:latin typeface="Arial" panose="020B0604020202020204" pitchFamily="34" charset="0"/>
                <a:ea typeface="Calibri"/>
                <a:cs typeface="Arial" panose="020B0604020202020204" pitchFamily="34" charset="0"/>
              </a:rPr>
              <a:t>Improved policy environment to enhance participation of small holder producers in local food value chains.</a:t>
            </a:r>
            <a:endParaRPr lang="en-ZA" sz="2400" dirty="0">
              <a:latin typeface="Arial" panose="020B0604020202020204" pitchFamily="34" charset="0"/>
              <a:ea typeface="Calibri"/>
              <a:cs typeface="Arial" panose="020B0604020202020204" pitchFamily="34" charset="0"/>
            </a:endParaRPr>
          </a:p>
          <a:p>
            <a:pPr lvl="2" algn="just">
              <a:lnSpc>
                <a:spcPct val="80000"/>
              </a:lnSpc>
              <a:spcBef>
                <a:spcPts val="0"/>
              </a:spcBef>
              <a:spcAft>
                <a:spcPts val="600"/>
              </a:spcAft>
              <a:buClr>
                <a:srgbClr val="006600"/>
              </a:buClr>
              <a:buSzPct val="100000"/>
            </a:pPr>
            <a:r>
              <a:rPr lang="en-GB" sz="2400" dirty="0">
                <a:latin typeface="Arial" panose="020B0604020202020204" pitchFamily="34" charset="0"/>
                <a:ea typeface="Calibri"/>
                <a:cs typeface="Arial" panose="020B0604020202020204" pitchFamily="34" charset="0"/>
              </a:rPr>
              <a:t>Improved access to nutritious affordable food</a:t>
            </a:r>
            <a:endParaRPr lang="en-ZA" sz="2400" dirty="0">
              <a:latin typeface="Arial" panose="020B0604020202020204" pitchFamily="34" charset="0"/>
              <a:ea typeface="Calibri"/>
              <a:cs typeface="Arial" panose="020B0604020202020204" pitchFamily="34" charset="0"/>
            </a:endParaRPr>
          </a:p>
          <a:p>
            <a:pPr lvl="2" algn="just">
              <a:lnSpc>
                <a:spcPct val="80000"/>
              </a:lnSpc>
              <a:spcBef>
                <a:spcPts val="0"/>
              </a:spcBef>
              <a:spcAft>
                <a:spcPts val="600"/>
              </a:spcAft>
              <a:buClr>
                <a:srgbClr val="006600"/>
              </a:buClr>
              <a:buSzPct val="100000"/>
            </a:pPr>
            <a:r>
              <a:rPr lang="en-GB" sz="2400" dirty="0">
                <a:latin typeface="Arial" panose="020B0604020202020204" pitchFamily="34" charset="0"/>
                <a:ea typeface="Calibri"/>
                <a:cs typeface="Arial" panose="020B0604020202020204" pitchFamily="34" charset="0"/>
              </a:rPr>
              <a:t>Improved access to production and marketing infrastructure </a:t>
            </a:r>
            <a:endParaRPr lang="en-ZA" sz="2400" dirty="0">
              <a:latin typeface="Arial" panose="020B0604020202020204" pitchFamily="34" charset="0"/>
              <a:ea typeface="Calibri"/>
              <a:cs typeface="Arial" panose="020B0604020202020204" pitchFamily="34" charset="0"/>
            </a:endParaRPr>
          </a:p>
          <a:p>
            <a:pPr>
              <a:lnSpc>
                <a:spcPct val="80000"/>
              </a:lnSpc>
              <a:spcBef>
                <a:spcPts val="0"/>
              </a:spcBef>
              <a:spcAft>
                <a:spcPts val="600"/>
              </a:spcAft>
              <a:buClr>
                <a:srgbClr val="006600"/>
              </a:buClr>
              <a:buSzPct val="100000"/>
              <a:buFont typeface="+mj-lt"/>
              <a:buAutoNum type="arabicPeriod"/>
            </a:pPr>
            <a:endParaRPr lang="en-US" sz="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9322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40" y="324247"/>
            <a:ext cx="10387260" cy="126021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ts val="0"/>
              </a:spcBef>
            </a:pPr>
            <a:r>
              <a:rPr lang="en-GB" sz="3200" kern="0" dirty="0" smtClean="0">
                <a:solidFill>
                  <a:srgbClr val="006600"/>
                </a:solidFill>
                <a:latin typeface="Arial Black" panose="020B0A04020102020204" pitchFamily="34" charset="0"/>
                <a:ea typeface="ヒラギノ角ゴ Pro W3" charset="-128"/>
                <a:cs typeface="ヒラギノ角ゴ Pro W3" charset="-128"/>
              </a:rPr>
              <a:t>SO2 </a:t>
            </a:r>
            <a:r>
              <a:rPr lang="en-GB" sz="3200" kern="0" dirty="0">
                <a:solidFill>
                  <a:srgbClr val="006600"/>
                </a:solidFill>
                <a:latin typeface="Arial Black" panose="020B0A04020102020204" pitchFamily="34" charset="0"/>
                <a:ea typeface="ヒラギノ角ゴ Pro W3" charset="-128"/>
                <a:cs typeface="ヒラギノ角ゴ Pro W3" charset="-128"/>
              </a:rPr>
              <a:t>Progress </a:t>
            </a:r>
            <a:r>
              <a:rPr lang="en-GB" sz="3200" kern="0" dirty="0" smtClean="0">
                <a:solidFill>
                  <a:srgbClr val="006600"/>
                </a:solidFill>
                <a:latin typeface="Arial Black" panose="020B0A04020102020204" pitchFamily="34" charset="0"/>
                <a:ea typeface="ヒラギノ角ゴ Pro W3" charset="-128"/>
                <a:cs typeface="ヒラギノ角ゴ Pro W3" charset="-128"/>
              </a:rPr>
              <a:t>on Institutional Arrangements</a:t>
            </a:r>
            <a:endParaRPr lang="en-ZA" sz="3200" kern="0" dirty="0">
              <a:solidFill>
                <a:srgbClr val="006600"/>
              </a:solidFill>
              <a:latin typeface="Arial Black" panose="020B0A04020102020204" pitchFamily="34" charset="0"/>
              <a:ea typeface="ヒラギノ角ゴ Pro W3" charset="-128"/>
              <a:cs typeface="ヒラギノ角ゴ Pro W3" charset="-128"/>
            </a:endParaRPr>
          </a:p>
        </p:txBody>
      </p:sp>
      <p:sp>
        <p:nvSpPr>
          <p:cNvPr id="3" name="Content Placeholder 2"/>
          <p:cNvSpPr txBox="1">
            <a:spLocks/>
          </p:cNvSpPr>
          <p:nvPr/>
        </p:nvSpPr>
        <p:spPr>
          <a:xfrm>
            <a:off x="162124" y="973778"/>
            <a:ext cx="10009112" cy="6660952"/>
          </a:xfrm>
          <a:prstGeom prst="rect">
            <a:avLst/>
          </a:prstGeom>
        </p:spPr>
        <p:txBody>
          <a:bodyPr>
            <a:noAutofit/>
          </a:bodyPr>
          <a:lstStyle>
            <a:lvl1pPr marL="302438" indent="-302438" algn="l" rtl="0" eaLnBrk="1" latinLnBrk="0" hangingPunct="1">
              <a:spcBef>
                <a:spcPts val="639"/>
              </a:spcBef>
              <a:buClr>
                <a:schemeClr val="accent1"/>
              </a:buClr>
              <a:buSzPct val="85000"/>
              <a:buFont typeface="Wingdings 2"/>
              <a:buChar char=""/>
              <a:defRPr kumimoji="0" sz="2867" kern="1200">
                <a:solidFill>
                  <a:schemeClr val="tx1"/>
                </a:solidFill>
                <a:latin typeface="+mn-lt"/>
                <a:ea typeface="+mn-ea"/>
                <a:cs typeface="+mn-cs"/>
              </a:defRPr>
            </a:lvl1pPr>
            <a:lvl2pPr marL="604876" indent="-252032" algn="l" rtl="0" eaLnBrk="1" latinLnBrk="0" hangingPunct="1">
              <a:spcBef>
                <a:spcPts val="408"/>
              </a:spcBef>
              <a:buClr>
                <a:schemeClr val="accent2"/>
              </a:buClr>
              <a:buSzPct val="85000"/>
              <a:buFont typeface="Wingdings 2"/>
              <a:buChar char=""/>
              <a:defRPr kumimoji="0" sz="2646" kern="1200">
                <a:solidFill>
                  <a:schemeClr val="tx1"/>
                </a:solidFill>
                <a:latin typeface="+mn-lt"/>
                <a:ea typeface="+mn-ea"/>
                <a:cs typeface="+mn-cs"/>
              </a:defRPr>
            </a:lvl2pPr>
            <a:lvl3pPr marL="907313" indent="-252032" algn="l" rtl="0" eaLnBrk="1" latinLnBrk="0" hangingPunct="1">
              <a:spcBef>
                <a:spcPts val="408"/>
              </a:spcBef>
              <a:buClr>
                <a:schemeClr val="accent1">
                  <a:tint val="60000"/>
                </a:schemeClr>
              </a:buClr>
              <a:buSzPct val="85000"/>
              <a:buFont typeface="Wingdings 2"/>
              <a:buChar char=""/>
              <a:defRPr kumimoji="0" sz="2205" kern="1200">
                <a:solidFill>
                  <a:schemeClr val="tx1"/>
                </a:solidFill>
                <a:latin typeface="+mn-lt"/>
                <a:ea typeface="+mn-ea"/>
                <a:cs typeface="+mn-cs"/>
              </a:defRPr>
            </a:lvl3pPr>
            <a:lvl4pPr marL="1209751" indent="-252032" algn="l" rtl="0" eaLnBrk="1" latinLnBrk="0" hangingPunct="1">
              <a:spcBef>
                <a:spcPts val="408"/>
              </a:spcBef>
              <a:buClr>
                <a:schemeClr val="accent3"/>
              </a:buClr>
              <a:buSzPct val="80000"/>
              <a:buFont typeface="Wingdings 2"/>
              <a:buChar char=""/>
              <a:defRPr kumimoji="0" sz="2205" kern="1200">
                <a:solidFill>
                  <a:schemeClr val="tx1"/>
                </a:solidFill>
                <a:latin typeface="+mn-lt"/>
                <a:ea typeface="+mn-ea"/>
                <a:cs typeface="+mn-cs"/>
              </a:defRPr>
            </a:lvl4pPr>
            <a:lvl5pPr marL="1512189" indent="-252032" algn="l" rtl="0" eaLnBrk="1" latinLnBrk="0" hangingPunct="1">
              <a:spcBef>
                <a:spcPts val="408"/>
              </a:spcBef>
              <a:buClr>
                <a:schemeClr val="accent3"/>
              </a:buClr>
              <a:buFontTx/>
              <a:buChar char="o"/>
              <a:defRPr kumimoji="0" sz="2205" kern="1200">
                <a:solidFill>
                  <a:schemeClr val="tx1"/>
                </a:solidFill>
                <a:latin typeface="+mn-lt"/>
                <a:ea typeface="+mn-ea"/>
                <a:cs typeface="+mn-cs"/>
              </a:defRPr>
            </a:lvl5pPr>
            <a:lvl6pPr marL="1814627" indent="-252032" algn="l" rtl="0" eaLnBrk="1" latinLnBrk="0" hangingPunct="1">
              <a:spcBef>
                <a:spcPts val="408"/>
              </a:spcBef>
              <a:buClr>
                <a:schemeClr val="accent3"/>
              </a:buClr>
              <a:buChar char="•"/>
              <a:defRPr kumimoji="0" sz="1985" kern="1200" baseline="0">
                <a:solidFill>
                  <a:schemeClr val="tx1"/>
                </a:solidFill>
                <a:latin typeface="+mn-lt"/>
                <a:ea typeface="+mn-ea"/>
                <a:cs typeface="+mn-cs"/>
              </a:defRPr>
            </a:lvl6pPr>
            <a:lvl7pPr marL="2117065" indent="-252032" algn="l" rtl="0" eaLnBrk="1" latinLnBrk="0" hangingPunct="1">
              <a:spcBef>
                <a:spcPts val="408"/>
              </a:spcBef>
              <a:buClr>
                <a:schemeClr val="accent2"/>
              </a:buClr>
              <a:buChar char="•"/>
              <a:defRPr kumimoji="0" sz="1985" kern="1200">
                <a:solidFill>
                  <a:schemeClr val="tx1"/>
                </a:solidFill>
                <a:latin typeface="+mn-lt"/>
                <a:ea typeface="+mn-ea"/>
                <a:cs typeface="+mn-cs"/>
              </a:defRPr>
            </a:lvl7pPr>
            <a:lvl8pPr marL="2419502" indent="-252032" algn="l" rtl="0" eaLnBrk="1" latinLnBrk="0" hangingPunct="1">
              <a:spcBef>
                <a:spcPts val="408"/>
              </a:spcBef>
              <a:buClr>
                <a:schemeClr val="accent1">
                  <a:tint val="60000"/>
                </a:schemeClr>
              </a:buClr>
              <a:buChar char="•"/>
              <a:defRPr kumimoji="0" sz="1985" kern="1200">
                <a:solidFill>
                  <a:schemeClr val="tx1"/>
                </a:solidFill>
                <a:latin typeface="+mn-lt"/>
                <a:ea typeface="+mn-ea"/>
                <a:cs typeface="+mn-cs"/>
              </a:defRPr>
            </a:lvl8pPr>
            <a:lvl9pPr marL="2721940" indent="-252032" algn="l" rtl="0" eaLnBrk="1" latinLnBrk="0" hangingPunct="1">
              <a:spcBef>
                <a:spcPts val="408"/>
              </a:spcBef>
              <a:buClr>
                <a:schemeClr val="accent2">
                  <a:tint val="60000"/>
                </a:schemeClr>
              </a:buClr>
              <a:buChar char="•"/>
              <a:defRPr kumimoji="0" sz="1985" kern="1200">
                <a:solidFill>
                  <a:schemeClr val="tx1"/>
                </a:solidFill>
                <a:latin typeface="+mn-lt"/>
                <a:ea typeface="+mn-ea"/>
                <a:cs typeface="+mn-cs"/>
              </a:defRPr>
            </a:lvl9pPr>
          </a:lstStyle>
          <a:p>
            <a:pPr marL="432000" indent="-468000" algn="just" defTabSz="914400" fontAlgn="auto">
              <a:spcBef>
                <a:spcPts val="0"/>
              </a:spcBef>
              <a:spcAft>
                <a:spcPts val="600"/>
              </a:spcAft>
              <a:buClr>
                <a:srgbClr val="006600"/>
              </a:buClr>
              <a:buSzPct val="100000"/>
              <a:buNone/>
            </a:pPr>
            <a:r>
              <a:rPr lang="en-ZA" sz="2800" b="1" dirty="0" smtClean="0">
                <a:latin typeface="Arial" panose="020B0604020202020204" pitchFamily="34" charset="0"/>
                <a:cs typeface="Arial" panose="020B0604020202020204" pitchFamily="34" charset="0"/>
              </a:rPr>
              <a:t>1. National </a:t>
            </a:r>
            <a:r>
              <a:rPr lang="en-ZA" sz="2800" b="1" dirty="0">
                <a:latin typeface="Arial" panose="020B0604020202020204" pitchFamily="34" charset="0"/>
                <a:cs typeface="Arial" panose="020B0604020202020204" pitchFamily="34" charset="0"/>
              </a:rPr>
              <a:t>Food and Nutrition Security Coordinating </a:t>
            </a:r>
            <a:r>
              <a:rPr lang="en-ZA" sz="2800" b="1" dirty="0" smtClean="0">
                <a:latin typeface="Arial" panose="020B0604020202020204" pitchFamily="34" charset="0"/>
                <a:cs typeface="Arial" panose="020B0604020202020204" pitchFamily="34" charset="0"/>
              </a:rPr>
              <a:t>    Committee </a:t>
            </a:r>
            <a:r>
              <a:rPr lang="en-ZA" sz="2800" b="1" dirty="0">
                <a:latin typeface="Arial" panose="020B0604020202020204" pitchFamily="34" charset="0"/>
                <a:cs typeface="Arial" panose="020B0604020202020204" pitchFamily="34" charset="0"/>
              </a:rPr>
              <a:t>(NFNSCC) – </a:t>
            </a:r>
            <a:r>
              <a:rPr lang="en-ZA" sz="2800" b="1" dirty="0" smtClean="0">
                <a:latin typeface="Arial" panose="020B0604020202020204" pitchFamily="34" charset="0"/>
                <a:cs typeface="Arial" panose="020B0604020202020204" pitchFamily="34" charset="0"/>
              </a:rPr>
              <a:t>Achievements</a:t>
            </a:r>
          </a:p>
          <a:p>
            <a:pPr marL="0" indent="0" algn="just" defTabSz="914400" fontAlgn="auto">
              <a:lnSpc>
                <a:spcPct val="50000"/>
              </a:lnSpc>
              <a:spcBef>
                <a:spcPts val="0"/>
              </a:spcBef>
              <a:spcAft>
                <a:spcPts val="600"/>
              </a:spcAft>
              <a:buClr>
                <a:srgbClr val="006600"/>
              </a:buClr>
              <a:buSzPct val="100000"/>
              <a:buNone/>
            </a:pPr>
            <a:endParaRPr lang="en-ZA" sz="2800" b="1" dirty="0">
              <a:latin typeface="Arial" panose="020B0604020202020204" pitchFamily="34" charset="0"/>
              <a:cs typeface="Arial" panose="020B0604020202020204" pitchFamily="34" charset="0"/>
            </a:endParaRPr>
          </a:p>
          <a:p>
            <a:pPr lvl="1" algn="just" defTabSz="914400" fontAlgn="auto">
              <a:spcBef>
                <a:spcPts val="0"/>
              </a:spcBef>
              <a:spcAft>
                <a:spcPts val="600"/>
              </a:spcAft>
              <a:buClr>
                <a:srgbClr val="006600"/>
              </a:buClr>
              <a:buSzPct val="100000"/>
            </a:pPr>
            <a:r>
              <a:rPr lang="en-ZA" sz="2400" dirty="0">
                <a:latin typeface="Arial" panose="020B0604020202020204" pitchFamily="34" charset="0"/>
                <a:cs typeface="Arial" panose="020B0604020202020204" pitchFamily="34" charset="0"/>
              </a:rPr>
              <a:t>Launched on the 7th June 2017</a:t>
            </a:r>
          </a:p>
          <a:p>
            <a:pPr lvl="1" algn="just" defTabSz="914400" fontAlgn="auto">
              <a:spcBef>
                <a:spcPts val="0"/>
              </a:spcBef>
              <a:spcAft>
                <a:spcPts val="600"/>
              </a:spcAft>
              <a:buClr>
                <a:srgbClr val="006600"/>
              </a:buClr>
              <a:buSzPct val="100000"/>
            </a:pPr>
            <a:r>
              <a:rPr lang="en-ZA" sz="2400" dirty="0">
                <a:latin typeface="Arial" panose="020B0604020202020204" pitchFamily="34" charset="0"/>
                <a:cs typeface="Arial" panose="020B0604020202020204" pitchFamily="34" charset="0"/>
              </a:rPr>
              <a:t>Primary objective: establish, coordinate and maintain an effective and efficient food and nutrition security approach in the country.</a:t>
            </a:r>
          </a:p>
          <a:p>
            <a:pPr lvl="1" algn="just" defTabSz="914400" fontAlgn="auto">
              <a:spcBef>
                <a:spcPts val="0"/>
              </a:spcBef>
              <a:spcAft>
                <a:spcPts val="600"/>
              </a:spcAft>
              <a:buClr>
                <a:srgbClr val="006600"/>
              </a:buClr>
              <a:buSzPct val="100000"/>
            </a:pPr>
            <a:r>
              <a:rPr lang="en-ZA" sz="2400" dirty="0">
                <a:latin typeface="Arial" panose="020B0604020202020204" pitchFamily="34" charset="0"/>
                <a:cs typeface="Arial" panose="020B0604020202020204" pitchFamily="34" charset="0"/>
              </a:rPr>
              <a:t>Composed of DAFF Food Security Sub-programme, the Provincial Departments of Agriculture, Departments of Social Development, Health, Basic Education and Higher Education and other stakeholders in the agriculture sector</a:t>
            </a:r>
            <a:r>
              <a:rPr lang="en-ZA" sz="2400" dirty="0" smtClean="0">
                <a:latin typeface="Arial" panose="020B0604020202020204" pitchFamily="34" charset="0"/>
                <a:cs typeface="Arial" panose="020B0604020202020204" pitchFamily="34" charset="0"/>
              </a:rPr>
              <a:t>.</a:t>
            </a:r>
          </a:p>
          <a:p>
            <a:pPr lvl="1" algn="just" defTabSz="914400" fontAlgn="auto">
              <a:lnSpc>
                <a:spcPct val="50000"/>
              </a:lnSpc>
              <a:spcBef>
                <a:spcPts val="0"/>
              </a:spcBef>
              <a:spcAft>
                <a:spcPts val="600"/>
              </a:spcAft>
              <a:buClr>
                <a:srgbClr val="006600"/>
              </a:buClr>
              <a:buSzPct val="100000"/>
            </a:pPr>
            <a:endParaRPr lang="en-ZA" sz="2400" dirty="0">
              <a:latin typeface="Arial" panose="020B0604020202020204" pitchFamily="34" charset="0"/>
              <a:cs typeface="Arial" panose="020B0604020202020204" pitchFamily="34" charset="0"/>
            </a:endParaRPr>
          </a:p>
          <a:p>
            <a:pPr marL="0" indent="0" algn="just" defTabSz="914400" fontAlgn="auto">
              <a:lnSpc>
                <a:spcPct val="80000"/>
              </a:lnSpc>
              <a:spcBef>
                <a:spcPts val="0"/>
              </a:spcBef>
              <a:spcAft>
                <a:spcPts val="600"/>
              </a:spcAft>
              <a:buClr>
                <a:srgbClr val="006600"/>
              </a:buClr>
              <a:buSzPct val="100000"/>
              <a:buNone/>
            </a:pPr>
            <a:r>
              <a:rPr lang="en-US" sz="2800" b="1" dirty="0" smtClean="0">
                <a:latin typeface="Arial" panose="020B0604020202020204" pitchFamily="34" charset="0"/>
                <a:cs typeface="Arial" panose="020B0604020202020204" pitchFamily="34" charset="0"/>
              </a:rPr>
              <a:t>2. Smallholder </a:t>
            </a:r>
            <a:r>
              <a:rPr lang="en-US" sz="2800" b="1" dirty="0">
                <a:latin typeface="Arial" panose="020B0604020202020204" pitchFamily="34" charset="0"/>
                <a:cs typeface="Arial" panose="020B0604020202020204" pitchFamily="34" charset="0"/>
              </a:rPr>
              <a:t>Forum:</a:t>
            </a:r>
          </a:p>
          <a:p>
            <a:pPr lvl="1" algn="just" defTabSz="914400" fontAlgn="auto">
              <a:spcBef>
                <a:spcPts val="0"/>
              </a:spcBef>
              <a:spcAft>
                <a:spcPts val="600"/>
              </a:spcAft>
              <a:buClr>
                <a:srgbClr val="006600"/>
              </a:buClr>
              <a:buSzPct val="100000"/>
            </a:pPr>
            <a:r>
              <a:rPr lang="en-US" sz="2400" dirty="0">
                <a:latin typeface="Arial" panose="020B0604020202020204" pitchFamily="34" charset="0"/>
                <a:cs typeface="Arial" panose="020B0604020202020204" pitchFamily="34" charset="0"/>
              </a:rPr>
              <a:t>Launched on 25th July 217 to structure collaboration with the wider sector beyond government towards SO2 and overall smallholder support.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242101"/>
            <a:ext cx="1534021"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8135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3" y="103308"/>
            <a:ext cx="9178925" cy="508971"/>
          </a:xfrm>
        </p:spPr>
        <p:txBody>
          <a:bodyPr/>
          <a:lstStyle/>
          <a:p>
            <a:pPr algn="ctr"/>
            <a:r>
              <a:rPr lang="en-ZA" sz="2800" dirty="0" smtClean="0">
                <a:latin typeface="Arial Black" panose="020B0A04020102020204" pitchFamily="34" charset="0"/>
              </a:rPr>
              <a:t>SYNOPSIS OF PROGRESS - PRODUCTION</a:t>
            </a:r>
            <a:endParaRPr lang="en-ZA" sz="2800" dirty="0">
              <a:latin typeface="Arial Black" panose="020B0A04020102020204" pitchFamily="34" charset="0"/>
            </a:endParaRPr>
          </a:p>
        </p:txBody>
      </p:sp>
      <p:sp>
        <p:nvSpPr>
          <p:cNvPr id="3" name="Content Placeholder 2"/>
          <p:cNvSpPr>
            <a:spLocks noGrp="1"/>
          </p:cNvSpPr>
          <p:nvPr>
            <p:ph idx="1"/>
          </p:nvPr>
        </p:nvSpPr>
        <p:spPr>
          <a:xfrm>
            <a:off x="205367" y="612279"/>
            <a:ext cx="10225136" cy="8316573"/>
          </a:xfrm>
        </p:spPr>
        <p:txBody>
          <a:bodyPr/>
          <a:lstStyle/>
          <a:p>
            <a:pPr marL="342900" indent="-342900">
              <a:buFont typeface="Wingdings" panose="05000000000000000000" pitchFamily="2" charset="2"/>
              <a:buChar char="Ø"/>
            </a:pPr>
            <a:endParaRPr lang="en-ZA" sz="2000" b="1" dirty="0" smtClean="0"/>
          </a:p>
          <a:p>
            <a:pPr marL="342900" indent="-342900">
              <a:buFont typeface="Wingdings" panose="05000000000000000000" pitchFamily="2" charset="2"/>
              <a:buChar char="Ø"/>
            </a:pPr>
            <a:r>
              <a:rPr lang="en-ZA" sz="2000" dirty="0" smtClean="0">
                <a:solidFill>
                  <a:prstClr val="black"/>
                </a:solidFill>
                <a:ea typeface="Calibri"/>
              </a:rPr>
              <a:t>The </a:t>
            </a:r>
            <a:r>
              <a:rPr lang="en-ZA" sz="2000" dirty="0">
                <a:solidFill>
                  <a:prstClr val="black"/>
                </a:solidFill>
                <a:ea typeface="Calibri"/>
              </a:rPr>
              <a:t>area planted </a:t>
            </a:r>
            <a:r>
              <a:rPr lang="en-ZA" sz="2000" dirty="0" smtClean="0">
                <a:solidFill>
                  <a:prstClr val="black"/>
                </a:solidFill>
                <a:ea typeface="Calibri"/>
              </a:rPr>
              <a:t>under </a:t>
            </a:r>
            <a:r>
              <a:rPr lang="en-ZA" sz="2000" dirty="0" err="1" smtClean="0">
                <a:solidFill>
                  <a:prstClr val="black"/>
                </a:solidFill>
                <a:ea typeface="Calibri"/>
              </a:rPr>
              <a:t>Fetsa</a:t>
            </a:r>
            <a:r>
              <a:rPr lang="en-ZA" sz="2000" dirty="0" smtClean="0">
                <a:solidFill>
                  <a:prstClr val="black"/>
                </a:solidFill>
                <a:ea typeface="Calibri"/>
              </a:rPr>
              <a:t> </a:t>
            </a:r>
            <a:r>
              <a:rPr lang="en-ZA" sz="2000" dirty="0" err="1" smtClean="0">
                <a:solidFill>
                  <a:prstClr val="black"/>
                </a:solidFill>
                <a:ea typeface="Calibri"/>
              </a:rPr>
              <a:t>Tlala</a:t>
            </a:r>
            <a:r>
              <a:rPr lang="en-ZA" sz="2000" dirty="0" smtClean="0">
                <a:solidFill>
                  <a:prstClr val="black"/>
                </a:solidFill>
                <a:ea typeface="Calibri"/>
              </a:rPr>
              <a:t> is </a:t>
            </a:r>
            <a:r>
              <a:rPr lang="en-ZA" sz="2000" dirty="0">
                <a:solidFill>
                  <a:prstClr val="black"/>
                </a:solidFill>
                <a:ea typeface="Calibri"/>
              </a:rPr>
              <a:t>366 </a:t>
            </a:r>
            <a:r>
              <a:rPr lang="en-ZA" sz="2000" dirty="0" smtClean="0">
                <a:solidFill>
                  <a:prstClr val="black"/>
                </a:solidFill>
                <a:ea typeface="Calibri"/>
              </a:rPr>
              <a:t>650 ha. </a:t>
            </a:r>
          </a:p>
          <a:p>
            <a:pPr marL="342900" indent="-342900">
              <a:buFont typeface="Wingdings" panose="05000000000000000000" pitchFamily="2" charset="2"/>
              <a:buChar char="Ø"/>
            </a:pPr>
            <a:r>
              <a:rPr lang="en-ZA" sz="2000" dirty="0" smtClean="0">
                <a:solidFill>
                  <a:prstClr val="black"/>
                </a:solidFill>
                <a:ea typeface="Calibri"/>
              </a:rPr>
              <a:t>The </a:t>
            </a:r>
            <a:r>
              <a:rPr lang="en-ZA" sz="2000" dirty="0">
                <a:solidFill>
                  <a:prstClr val="black"/>
                </a:solidFill>
                <a:ea typeface="Calibri"/>
              </a:rPr>
              <a:t>crop for this sector is 731 000 tons, which is 67,76% </a:t>
            </a:r>
            <a:r>
              <a:rPr lang="en-ZA" sz="2000" dirty="0" smtClean="0">
                <a:solidFill>
                  <a:prstClr val="black"/>
                </a:solidFill>
                <a:ea typeface="Calibri"/>
              </a:rPr>
              <a:t>more than </a:t>
            </a:r>
            <a:r>
              <a:rPr lang="en-ZA" sz="2000" dirty="0">
                <a:solidFill>
                  <a:prstClr val="black"/>
                </a:solidFill>
                <a:ea typeface="Calibri"/>
              </a:rPr>
              <a:t>the 435 740 tons of last </a:t>
            </a:r>
            <a:r>
              <a:rPr lang="en-ZA" sz="2000" dirty="0" smtClean="0">
                <a:solidFill>
                  <a:prstClr val="black"/>
                </a:solidFill>
                <a:ea typeface="Calibri"/>
              </a:rPr>
              <a:t>season</a:t>
            </a:r>
            <a:r>
              <a:rPr lang="en-ZA" sz="2000" dirty="0">
                <a:solidFill>
                  <a:prstClr val="black"/>
                </a:solidFill>
                <a:ea typeface="Calibri"/>
              </a:rPr>
              <a:t> </a:t>
            </a:r>
            <a:r>
              <a:rPr lang="en-ZA" sz="2000" dirty="0" smtClean="0">
                <a:solidFill>
                  <a:prstClr val="black"/>
                </a:solidFill>
                <a:ea typeface="Calibri"/>
              </a:rPr>
              <a:t>(Crop Est. </a:t>
            </a:r>
            <a:r>
              <a:rPr lang="en-ZA" sz="2000" dirty="0">
                <a:solidFill>
                  <a:prstClr val="black"/>
                </a:solidFill>
                <a:ea typeface="Calibri"/>
              </a:rPr>
              <a:t>Committee </a:t>
            </a:r>
            <a:r>
              <a:rPr lang="en-ZA" sz="2000" dirty="0" smtClean="0">
                <a:solidFill>
                  <a:prstClr val="black"/>
                </a:solidFill>
                <a:ea typeface="Calibri"/>
              </a:rPr>
              <a:t>Oct 2016-Oct </a:t>
            </a:r>
            <a:r>
              <a:rPr lang="en-ZA" sz="2000" dirty="0">
                <a:solidFill>
                  <a:prstClr val="black"/>
                </a:solidFill>
                <a:ea typeface="Calibri"/>
              </a:rPr>
              <a:t>2017</a:t>
            </a:r>
            <a:r>
              <a:rPr lang="en-ZA" sz="2000" dirty="0" smtClean="0">
                <a:solidFill>
                  <a:prstClr val="black"/>
                </a:solidFill>
                <a:ea typeface="Calibri"/>
              </a:rPr>
              <a:t>)</a:t>
            </a:r>
          </a:p>
          <a:p>
            <a:pPr marL="342900" indent="-342900">
              <a:buFont typeface="Wingdings" panose="05000000000000000000" pitchFamily="2" charset="2"/>
              <a:buChar char="Ø"/>
            </a:pPr>
            <a:r>
              <a:rPr lang="en-ZA" sz="2000" dirty="0">
                <a:solidFill>
                  <a:prstClr val="black"/>
                </a:solidFill>
                <a:ea typeface="Calibri"/>
              </a:rPr>
              <a:t>To further increase production, an additional 2 </a:t>
            </a:r>
            <a:r>
              <a:rPr lang="en-ZA" sz="2000" dirty="0" smtClean="0">
                <a:solidFill>
                  <a:prstClr val="black"/>
                </a:solidFill>
                <a:ea typeface="Calibri"/>
              </a:rPr>
              <a:t>indigenous cultivars </a:t>
            </a:r>
            <a:r>
              <a:rPr lang="en-ZA" sz="2000" dirty="0">
                <a:solidFill>
                  <a:prstClr val="black"/>
                </a:solidFill>
                <a:ea typeface="Calibri"/>
              </a:rPr>
              <a:t>on leafy vegetables (</a:t>
            </a:r>
            <a:r>
              <a:rPr lang="en-ZA" sz="2000" dirty="0" err="1" smtClean="0">
                <a:solidFill>
                  <a:prstClr val="black"/>
                </a:solidFill>
                <a:ea typeface="Calibri"/>
              </a:rPr>
              <a:t>amadumbe</a:t>
            </a:r>
            <a:r>
              <a:rPr lang="en-ZA" sz="2000" dirty="0" smtClean="0">
                <a:solidFill>
                  <a:prstClr val="black"/>
                </a:solidFill>
                <a:ea typeface="Calibri"/>
              </a:rPr>
              <a:t> &amp; </a:t>
            </a:r>
            <a:r>
              <a:rPr lang="en-ZA" sz="2000" dirty="0">
                <a:solidFill>
                  <a:prstClr val="black"/>
                </a:solidFill>
                <a:ea typeface="Calibri"/>
              </a:rPr>
              <a:t>cow pea) awaiting Water Research Commission report on trial conducted</a:t>
            </a:r>
          </a:p>
          <a:p>
            <a:pPr marL="465138" lvl="0" indent="-465138" defTabSz="1053297" eaLnBrk="1" fontAlgn="auto" hangingPunct="1">
              <a:spcBef>
                <a:spcPts val="0"/>
              </a:spcBef>
              <a:spcAft>
                <a:spcPts val="0"/>
              </a:spcAft>
              <a:buFont typeface="Wingdings" panose="05000000000000000000" pitchFamily="2" charset="2"/>
              <a:buChar char="Ø"/>
            </a:pPr>
            <a:r>
              <a:rPr lang="en-ZA" sz="2000" dirty="0" smtClean="0">
                <a:solidFill>
                  <a:prstClr val="black"/>
                </a:solidFill>
                <a:ea typeface="Calibri"/>
              </a:rPr>
              <a:t>2</a:t>
            </a:r>
            <a:r>
              <a:rPr lang="en-ZA" sz="2000" dirty="0">
                <a:solidFill>
                  <a:prstClr val="black"/>
                </a:solidFill>
                <a:ea typeface="Calibri"/>
              </a:rPr>
              <a:t>, 501, 200 </a:t>
            </a:r>
            <a:r>
              <a:rPr lang="en-ZA" sz="2000" dirty="0" smtClean="0">
                <a:solidFill>
                  <a:prstClr val="black"/>
                </a:solidFill>
                <a:ea typeface="Calibri"/>
              </a:rPr>
              <a:t>households </a:t>
            </a:r>
            <a:r>
              <a:rPr lang="en-ZA" sz="2000" dirty="0">
                <a:solidFill>
                  <a:prstClr val="black"/>
                </a:solidFill>
                <a:ea typeface="Calibri"/>
              </a:rPr>
              <a:t>(good rains </a:t>
            </a:r>
            <a:r>
              <a:rPr lang="en-ZA" sz="2000" dirty="0" smtClean="0">
                <a:solidFill>
                  <a:prstClr val="black"/>
                </a:solidFill>
                <a:ea typeface="Calibri"/>
              </a:rPr>
              <a:t>19.2 mil </a:t>
            </a:r>
            <a:r>
              <a:rPr lang="en-ZA" sz="2000" dirty="0">
                <a:solidFill>
                  <a:prstClr val="black"/>
                </a:solidFill>
                <a:ea typeface="Calibri"/>
              </a:rPr>
              <a:t>tons grain</a:t>
            </a:r>
            <a:r>
              <a:rPr lang="en-ZA" sz="2000" dirty="0" smtClean="0">
                <a:solidFill>
                  <a:prstClr val="black"/>
                </a:solidFill>
                <a:ea typeface="Calibri"/>
              </a:rPr>
              <a:t>) are involved </a:t>
            </a:r>
            <a:r>
              <a:rPr lang="en-ZA" sz="2000" dirty="0">
                <a:solidFill>
                  <a:prstClr val="black"/>
                </a:solidFill>
                <a:ea typeface="Calibri"/>
              </a:rPr>
              <a:t>in </a:t>
            </a:r>
            <a:r>
              <a:rPr lang="en-ZA" sz="2000" dirty="0" smtClean="0">
                <a:solidFill>
                  <a:prstClr val="black"/>
                </a:solidFill>
                <a:ea typeface="Calibri"/>
              </a:rPr>
              <a:t>agriculture, and </a:t>
            </a:r>
            <a:r>
              <a:rPr lang="en-ZA" sz="2000" dirty="0">
                <a:solidFill>
                  <a:prstClr val="black"/>
                </a:solidFill>
                <a:ea typeface="Calibri"/>
              </a:rPr>
              <a:t>35 </a:t>
            </a:r>
            <a:r>
              <a:rPr lang="en-ZA" sz="2000" dirty="0" smtClean="0">
                <a:solidFill>
                  <a:prstClr val="black"/>
                </a:solidFill>
                <a:ea typeface="Calibri"/>
              </a:rPr>
              <a:t>981 HHS with </a:t>
            </a:r>
            <a:r>
              <a:rPr lang="en-ZA" sz="2000" dirty="0">
                <a:solidFill>
                  <a:prstClr val="black"/>
                </a:solidFill>
                <a:ea typeface="Calibri"/>
              </a:rPr>
              <a:t>vegetable </a:t>
            </a:r>
            <a:r>
              <a:rPr lang="en-ZA" sz="2000" dirty="0" smtClean="0">
                <a:solidFill>
                  <a:prstClr val="black"/>
                </a:solidFill>
                <a:ea typeface="Calibri"/>
              </a:rPr>
              <a:t>gardens. However, </a:t>
            </a:r>
            <a:r>
              <a:rPr lang="en-US" sz="2000" dirty="0" smtClean="0">
                <a:solidFill>
                  <a:prstClr val="black"/>
                </a:solidFill>
                <a:ea typeface="Calibri"/>
              </a:rPr>
              <a:t>18.9</a:t>
            </a:r>
            <a:r>
              <a:rPr lang="en-US" sz="2000" dirty="0">
                <a:solidFill>
                  <a:prstClr val="black"/>
                </a:solidFill>
                <a:ea typeface="Calibri"/>
              </a:rPr>
              <a:t>% of </a:t>
            </a:r>
            <a:r>
              <a:rPr lang="en-US" sz="2000" dirty="0" smtClean="0">
                <a:solidFill>
                  <a:prstClr val="black"/>
                </a:solidFill>
                <a:ea typeface="Calibri"/>
              </a:rPr>
              <a:t>HHS </a:t>
            </a:r>
            <a:r>
              <a:rPr lang="en-US" sz="2000" dirty="0">
                <a:solidFill>
                  <a:prstClr val="black"/>
                </a:solidFill>
                <a:ea typeface="Calibri"/>
              </a:rPr>
              <a:t>involved in </a:t>
            </a:r>
            <a:r>
              <a:rPr lang="en-US" sz="2000" dirty="0" smtClean="0">
                <a:solidFill>
                  <a:prstClr val="black"/>
                </a:solidFill>
                <a:ea typeface="Calibri"/>
              </a:rPr>
              <a:t>agriculture reduced to 14.8% due </a:t>
            </a:r>
            <a:r>
              <a:rPr lang="en-US" sz="2000" dirty="0">
                <a:solidFill>
                  <a:prstClr val="black"/>
                </a:solidFill>
                <a:ea typeface="Calibri"/>
              </a:rPr>
              <a:t>to drought </a:t>
            </a:r>
            <a:r>
              <a:rPr lang="en-US" sz="2000" dirty="0" smtClean="0">
                <a:solidFill>
                  <a:prstClr val="black"/>
                </a:solidFill>
                <a:ea typeface="Calibri"/>
              </a:rPr>
              <a:t>(GHS 2016)</a:t>
            </a:r>
          </a:p>
          <a:p>
            <a:pPr marL="465138" lvl="0" indent="-465138" defTabSz="1053297" eaLnBrk="1" fontAlgn="auto" hangingPunct="1">
              <a:spcBef>
                <a:spcPts val="0"/>
              </a:spcBef>
              <a:spcAft>
                <a:spcPts val="0"/>
              </a:spcAft>
              <a:buFont typeface="Wingdings" panose="05000000000000000000" pitchFamily="2" charset="2"/>
              <a:buChar char="Ø"/>
            </a:pPr>
            <a:r>
              <a:rPr lang="en-US" sz="2000" dirty="0" smtClean="0">
                <a:solidFill>
                  <a:prstClr val="black"/>
                </a:solidFill>
                <a:ea typeface="Calibri"/>
              </a:rPr>
              <a:t>18 Farms of Smallholder </a:t>
            </a:r>
            <a:r>
              <a:rPr lang="en-US" sz="2000" dirty="0">
                <a:solidFill>
                  <a:prstClr val="black"/>
                </a:solidFill>
                <a:ea typeface="Calibri"/>
              </a:rPr>
              <a:t>producers certified for </a:t>
            </a:r>
            <a:r>
              <a:rPr lang="en-US" sz="2000" dirty="0" smtClean="0">
                <a:solidFill>
                  <a:prstClr val="black"/>
                </a:solidFill>
                <a:ea typeface="Calibri"/>
              </a:rPr>
              <a:t>SA-GAP (</a:t>
            </a:r>
            <a:r>
              <a:rPr lang="en-ZA" sz="2000" dirty="0" smtClean="0">
                <a:solidFill>
                  <a:prstClr val="black"/>
                </a:solidFill>
                <a:ea typeface="Calibri"/>
              </a:rPr>
              <a:t>59 farms were identified; 20 farms were assessed;19 </a:t>
            </a:r>
            <a:r>
              <a:rPr lang="en-ZA" sz="2000" dirty="0">
                <a:solidFill>
                  <a:prstClr val="black"/>
                </a:solidFill>
                <a:ea typeface="Calibri"/>
              </a:rPr>
              <a:t>pre-audits were </a:t>
            </a:r>
            <a:r>
              <a:rPr lang="en-ZA" sz="2000" dirty="0" smtClean="0">
                <a:solidFill>
                  <a:prstClr val="black"/>
                </a:solidFill>
                <a:ea typeface="Calibri"/>
              </a:rPr>
              <a:t>done; 6 </a:t>
            </a:r>
            <a:r>
              <a:rPr lang="en-ZA" sz="2000" dirty="0">
                <a:solidFill>
                  <a:prstClr val="black"/>
                </a:solidFill>
                <a:ea typeface="Calibri"/>
              </a:rPr>
              <a:t>workshops </a:t>
            </a:r>
            <a:r>
              <a:rPr lang="en-ZA" sz="2000" dirty="0" smtClean="0">
                <a:solidFill>
                  <a:prstClr val="black"/>
                </a:solidFill>
                <a:ea typeface="Calibri"/>
              </a:rPr>
              <a:t>held; 7 </a:t>
            </a:r>
            <a:r>
              <a:rPr lang="en-ZA" sz="2000" dirty="0">
                <a:solidFill>
                  <a:prstClr val="black"/>
                </a:solidFill>
                <a:ea typeface="Calibri"/>
              </a:rPr>
              <a:t>One-on one sessions </a:t>
            </a:r>
            <a:r>
              <a:rPr lang="en-ZA" sz="2000" dirty="0" smtClean="0">
                <a:solidFill>
                  <a:prstClr val="black"/>
                </a:solidFill>
                <a:ea typeface="Calibri"/>
              </a:rPr>
              <a:t>held 18 final audits)</a:t>
            </a:r>
            <a:endParaRPr lang="en-ZA" sz="2000" dirty="0">
              <a:solidFill>
                <a:prstClr val="black"/>
              </a:solidFill>
              <a:ea typeface="Calibri"/>
            </a:endParaRPr>
          </a:p>
          <a:p>
            <a:pPr marL="465138" lvl="0" indent="-465138" defTabSz="1053297" eaLnBrk="1" fontAlgn="auto" hangingPunct="1">
              <a:spcBef>
                <a:spcPts val="0"/>
              </a:spcBef>
              <a:spcAft>
                <a:spcPts val="0"/>
              </a:spcAft>
              <a:buFont typeface="Wingdings" panose="05000000000000000000" pitchFamily="2" charset="2"/>
              <a:buChar char="Ø"/>
            </a:pPr>
            <a:r>
              <a:rPr lang="en-US" sz="2000" dirty="0" smtClean="0">
                <a:solidFill>
                  <a:prstClr val="black"/>
                </a:solidFill>
                <a:ea typeface="Calibri"/>
              </a:rPr>
              <a:t>1 883 Small holder </a:t>
            </a:r>
            <a:r>
              <a:rPr lang="en-US" sz="2000" dirty="0">
                <a:solidFill>
                  <a:prstClr val="black"/>
                </a:solidFill>
                <a:ea typeface="Calibri"/>
              </a:rPr>
              <a:t>producers supplying food to institutional Markets </a:t>
            </a:r>
            <a:r>
              <a:rPr lang="en-US" sz="2000" dirty="0" smtClean="0">
                <a:solidFill>
                  <a:prstClr val="black"/>
                </a:solidFill>
                <a:ea typeface="Calibri"/>
              </a:rPr>
              <a:t>[WFP </a:t>
            </a:r>
            <a:r>
              <a:rPr lang="en-US" sz="2000" dirty="0">
                <a:solidFill>
                  <a:prstClr val="black"/>
                </a:solidFill>
                <a:ea typeface="Calibri"/>
              </a:rPr>
              <a:t>– 7 </a:t>
            </a:r>
            <a:r>
              <a:rPr lang="en-US" sz="2000" dirty="0" smtClean="0">
                <a:solidFill>
                  <a:prstClr val="black"/>
                </a:solidFill>
                <a:ea typeface="Calibri"/>
              </a:rPr>
              <a:t>; Tiger </a:t>
            </a:r>
            <a:r>
              <a:rPr lang="en-US" sz="2000" dirty="0">
                <a:solidFill>
                  <a:prstClr val="black"/>
                </a:solidFill>
                <a:ea typeface="Calibri"/>
              </a:rPr>
              <a:t>Brand- </a:t>
            </a:r>
            <a:r>
              <a:rPr lang="en-US" sz="2000" dirty="0" smtClean="0">
                <a:solidFill>
                  <a:prstClr val="black"/>
                </a:solidFill>
                <a:ea typeface="Calibri"/>
              </a:rPr>
              <a:t>92; DBE </a:t>
            </a:r>
            <a:r>
              <a:rPr lang="en-US" sz="2000" dirty="0">
                <a:solidFill>
                  <a:prstClr val="black"/>
                </a:solidFill>
                <a:ea typeface="Calibri"/>
              </a:rPr>
              <a:t>(NW) – </a:t>
            </a:r>
            <a:r>
              <a:rPr lang="en-US" sz="2000" dirty="0" smtClean="0">
                <a:solidFill>
                  <a:prstClr val="black"/>
                </a:solidFill>
                <a:ea typeface="Calibri"/>
              </a:rPr>
              <a:t>8; MEGA </a:t>
            </a:r>
            <a:r>
              <a:rPr lang="en-US" sz="2000" dirty="0">
                <a:solidFill>
                  <a:prstClr val="black"/>
                </a:solidFill>
                <a:ea typeface="Calibri"/>
              </a:rPr>
              <a:t>– </a:t>
            </a:r>
            <a:r>
              <a:rPr lang="en-US" sz="2000" dirty="0" smtClean="0">
                <a:solidFill>
                  <a:prstClr val="black"/>
                </a:solidFill>
                <a:ea typeface="Calibri"/>
              </a:rPr>
              <a:t>1771;WC  </a:t>
            </a:r>
            <a:r>
              <a:rPr lang="en-US" sz="2000" dirty="0">
                <a:solidFill>
                  <a:prstClr val="black"/>
                </a:solidFill>
                <a:ea typeface="Calibri"/>
              </a:rPr>
              <a:t>(DBE) -</a:t>
            </a:r>
            <a:r>
              <a:rPr lang="en-US" sz="2000" dirty="0" smtClean="0">
                <a:solidFill>
                  <a:prstClr val="black"/>
                </a:solidFill>
                <a:ea typeface="Calibri"/>
              </a:rPr>
              <a:t>5]</a:t>
            </a:r>
          </a:p>
          <a:p>
            <a:pPr marL="465138" lvl="0" indent="-465138" defTabSz="1053297" eaLnBrk="1" fontAlgn="auto" hangingPunct="1">
              <a:spcBef>
                <a:spcPts val="0"/>
              </a:spcBef>
              <a:spcAft>
                <a:spcPts val="0"/>
              </a:spcAft>
              <a:buFont typeface="Wingdings" panose="05000000000000000000" pitchFamily="2" charset="2"/>
              <a:buChar char="Ø"/>
            </a:pPr>
            <a:r>
              <a:rPr lang="en-ZA" sz="2000" dirty="0" smtClean="0">
                <a:solidFill>
                  <a:prstClr val="black"/>
                </a:solidFill>
                <a:ea typeface="Calibri"/>
              </a:rPr>
              <a:t>To </a:t>
            </a:r>
            <a:r>
              <a:rPr lang="en-ZA" sz="2000" dirty="0">
                <a:solidFill>
                  <a:prstClr val="black"/>
                </a:solidFill>
                <a:ea typeface="Calibri"/>
              </a:rPr>
              <a:t>s</a:t>
            </a:r>
            <a:r>
              <a:rPr lang="en-ZA" sz="2000" dirty="0" smtClean="0">
                <a:solidFill>
                  <a:prstClr val="black"/>
                </a:solidFill>
                <a:ea typeface="Calibri"/>
              </a:rPr>
              <a:t>trengthen </a:t>
            </a:r>
            <a:r>
              <a:rPr lang="en-ZA" sz="2000" dirty="0">
                <a:solidFill>
                  <a:prstClr val="black"/>
                </a:solidFill>
                <a:ea typeface="Calibri"/>
              </a:rPr>
              <a:t>colleges of agriculture and  </a:t>
            </a:r>
            <a:r>
              <a:rPr lang="en-ZA" sz="2000" dirty="0" smtClean="0">
                <a:solidFill>
                  <a:prstClr val="black"/>
                </a:solidFill>
                <a:ea typeface="Calibri"/>
              </a:rPr>
              <a:t>centres </a:t>
            </a:r>
            <a:r>
              <a:rPr lang="en-ZA" sz="2000" dirty="0">
                <a:solidFill>
                  <a:prstClr val="black"/>
                </a:solidFill>
                <a:ea typeface="Calibri"/>
              </a:rPr>
              <a:t>of excellence for producer </a:t>
            </a:r>
            <a:r>
              <a:rPr lang="en-ZA" sz="2000" dirty="0" smtClean="0">
                <a:solidFill>
                  <a:prstClr val="black"/>
                </a:solidFill>
                <a:ea typeface="Calibri"/>
              </a:rPr>
              <a:t>development, DAFF </a:t>
            </a:r>
            <a:r>
              <a:rPr lang="en-ZA" sz="2000" dirty="0">
                <a:solidFill>
                  <a:prstClr val="black"/>
                </a:solidFill>
                <a:ea typeface="Calibri"/>
              </a:rPr>
              <a:t>and </a:t>
            </a:r>
            <a:r>
              <a:rPr lang="en-ZA" sz="2000" dirty="0" smtClean="0">
                <a:solidFill>
                  <a:prstClr val="black"/>
                </a:solidFill>
                <a:ea typeface="Calibri"/>
              </a:rPr>
              <a:t>DHE are engaged in talks</a:t>
            </a:r>
          </a:p>
          <a:p>
            <a:pPr marL="465138" lvl="0" indent="-465138" defTabSz="1053297" eaLnBrk="1" fontAlgn="auto" hangingPunct="1">
              <a:spcBef>
                <a:spcPts val="0"/>
              </a:spcBef>
              <a:spcAft>
                <a:spcPts val="0"/>
              </a:spcAft>
              <a:buFont typeface="Wingdings" panose="05000000000000000000" pitchFamily="2" charset="2"/>
              <a:buChar char="Ø"/>
            </a:pPr>
            <a:r>
              <a:rPr lang="en-ZA" sz="2000" dirty="0">
                <a:solidFill>
                  <a:prstClr val="black"/>
                </a:solidFill>
                <a:ea typeface="Calibri"/>
              </a:rPr>
              <a:t>810 000 people employed in the </a:t>
            </a:r>
            <a:r>
              <a:rPr lang="en-ZA" sz="2000" dirty="0" smtClean="0">
                <a:solidFill>
                  <a:prstClr val="black"/>
                </a:solidFill>
                <a:ea typeface="Calibri"/>
              </a:rPr>
              <a:t>sector</a:t>
            </a:r>
            <a:r>
              <a:rPr lang="en-ZA" sz="2000" dirty="0">
                <a:solidFill>
                  <a:prstClr val="black"/>
                </a:solidFill>
                <a:ea typeface="Calibri"/>
              </a:rPr>
              <a:t> </a:t>
            </a:r>
            <a:r>
              <a:rPr lang="en-ZA" sz="2000" dirty="0" smtClean="0">
                <a:solidFill>
                  <a:prstClr val="black"/>
                </a:solidFill>
                <a:ea typeface="Calibri"/>
              </a:rPr>
              <a:t>-- </a:t>
            </a:r>
            <a:r>
              <a:rPr lang="en-ZA" sz="2000" dirty="0">
                <a:solidFill>
                  <a:prstClr val="black"/>
                </a:solidFill>
                <a:ea typeface="Calibri"/>
              </a:rPr>
              <a:t>2 successive quarters of decreases. 149 </a:t>
            </a:r>
            <a:r>
              <a:rPr lang="en-ZA" sz="2000" dirty="0" smtClean="0">
                <a:solidFill>
                  <a:prstClr val="black"/>
                </a:solidFill>
                <a:ea typeface="Calibri"/>
              </a:rPr>
              <a:t>women agro-</a:t>
            </a:r>
            <a:r>
              <a:rPr lang="en-ZA" sz="2000" dirty="0" err="1" smtClean="0">
                <a:solidFill>
                  <a:prstClr val="black"/>
                </a:solidFill>
                <a:ea typeface="Calibri"/>
              </a:rPr>
              <a:t>preneurs</a:t>
            </a:r>
            <a:r>
              <a:rPr lang="en-ZA" sz="2000" dirty="0">
                <a:solidFill>
                  <a:prstClr val="black"/>
                </a:solidFill>
                <a:ea typeface="Calibri"/>
              </a:rPr>
              <a:t>.</a:t>
            </a:r>
            <a:r>
              <a:rPr lang="en-ZA" sz="2000" dirty="0" smtClean="0">
                <a:solidFill>
                  <a:prstClr val="black"/>
                </a:solidFill>
                <a:ea typeface="Calibri"/>
              </a:rPr>
              <a:t> </a:t>
            </a:r>
            <a:endParaRPr lang="en-ZA" sz="2000" dirty="0">
              <a:solidFill>
                <a:prstClr val="black"/>
              </a:solidFill>
              <a:ea typeface="Calibri"/>
            </a:endParaRPr>
          </a:p>
          <a:p>
            <a:pPr marL="465138" lvl="0" indent="-465138" algn="just" defTabSz="1053297" eaLnBrk="1" fontAlgn="auto" hangingPunct="1">
              <a:spcBef>
                <a:spcPts val="0"/>
              </a:spcBef>
              <a:spcAft>
                <a:spcPts val="0"/>
              </a:spcAft>
              <a:buFont typeface="Wingdings" panose="05000000000000000000" pitchFamily="2" charset="2"/>
              <a:buChar char="Ø"/>
            </a:pPr>
            <a:r>
              <a:rPr lang="en-ZA" sz="2000" dirty="0" smtClean="0">
                <a:ea typeface="Times New Roman"/>
              </a:rPr>
              <a:t>Operation Phakisa Agriculture was held in October 2016, which developed 26 initiatives for promoting the development and support of small holder producers. </a:t>
            </a:r>
            <a:endParaRPr lang="en-ZA" sz="2000" dirty="0">
              <a:ea typeface="Times New Roman"/>
            </a:endParaRPr>
          </a:p>
          <a:p>
            <a:pPr marL="285750" indent="-285750">
              <a:buFont typeface="Wingdings" panose="05000000000000000000" pitchFamily="2" charset="2"/>
              <a:buChar char="Ø"/>
            </a:pPr>
            <a:endParaRPr lang="en-ZA" sz="2000" dirty="0" smtClean="0"/>
          </a:p>
          <a:p>
            <a:pPr marL="285750" indent="-285750">
              <a:buFont typeface="Wingdings" panose="05000000000000000000" pitchFamily="2" charset="2"/>
              <a:buChar char="Ø"/>
            </a:pPr>
            <a:endParaRPr lang="en-ZA" sz="2000" dirty="0"/>
          </a:p>
          <a:p>
            <a:pPr marL="285750" indent="-285750">
              <a:buFont typeface="Wingdings" panose="05000000000000000000" pitchFamily="2" charset="2"/>
              <a:buChar char="Ø"/>
            </a:pPr>
            <a:endParaRPr lang="en-US" sz="2000" dirty="0"/>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10287E48-6BDF-45E2-B385-F3E0803C2D80}" type="slidenum">
              <a:rPr kumimoji="0" lang="en-ZA"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37</a:t>
            </a:fld>
            <a:endParaRPr kumimoji="0" lang="en-ZA"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4652" y="7126649"/>
            <a:ext cx="1534021"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9868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7" y="180231"/>
            <a:ext cx="10158730" cy="741526"/>
          </a:xfrm>
        </p:spPr>
        <p:txBody>
          <a:bodyPr>
            <a:noAutofit/>
          </a:bodyPr>
          <a:lstStyle/>
          <a:p>
            <a:pPr algn="ctr">
              <a:spcBef>
                <a:spcPts val="0"/>
              </a:spcBef>
            </a:pPr>
            <a:r>
              <a:rPr lang="en-ZA" sz="3528" kern="0" dirty="0">
                <a:solidFill>
                  <a:srgbClr val="006600"/>
                </a:solidFill>
                <a:latin typeface="Arial Black" panose="020B0A04020102020204" pitchFamily="34" charset="0"/>
                <a:ea typeface="ヒラギノ角ゴ Pro W3" charset="-128"/>
                <a:cs typeface="ヒラギノ角ゴ Pro W3" charset="-128"/>
              </a:rPr>
              <a:t>Country trends on area (ha) and tonnage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789145321"/>
              </p:ext>
            </p:extLst>
          </p:nvPr>
        </p:nvGraphicFramePr>
        <p:xfrm>
          <a:off x="0" y="896762"/>
          <a:ext cx="10603284" cy="63729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0944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09"/>
            <a:ext cx="10603284" cy="1260211"/>
          </a:xfrm>
        </p:spPr>
        <p:txBody>
          <a:bodyPr lIns="88366" tIns="44183" rIns="88366" bIns="91440" anchor="b" anchorCtr="0">
            <a:normAutofit/>
          </a:bodyPr>
          <a:lstStyle/>
          <a:p>
            <a:pPr algn="ctr">
              <a:spcBef>
                <a:spcPts val="0"/>
              </a:spcBef>
            </a:pPr>
            <a:r>
              <a:rPr lang="en-ZA" sz="3528" kern="0" dirty="0" smtClean="0">
                <a:solidFill>
                  <a:srgbClr val="006600"/>
                </a:solidFill>
                <a:latin typeface="Arial Black" panose="020B0A04020102020204" pitchFamily="34" charset="0"/>
                <a:ea typeface="ヒラギノ角ゴ Pro W3" charset="-128"/>
                <a:cs typeface="ヒラギノ角ゴ Pro W3" charset="-128"/>
              </a:rPr>
              <a:t>Non-commercial </a:t>
            </a:r>
            <a:r>
              <a:rPr lang="en-ZA" sz="3528" kern="0" dirty="0">
                <a:solidFill>
                  <a:srgbClr val="006600"/>
                </a:solidFill>
                <a:latin typeface="Arial Black" panose="020B0A04020102020204" pitchFamily="34" charset="0"/>
                <a:ea typeface="ヒラギノ角ゴ Pro W3" charset="-128"/>
                <a:cs typeface="ヒラギノ角ゴ Pro W3" charset="-128"/>
              </a:rPr>
              <a:t>maize </a:t>
            </a:r>
            <a:r>
              <a:rPr lang="en-ZA" sz="3528" kern="0" dirty="0" smtClean="0">
                <a:solidFill>
                  <a:srgbClr val="006600"/>
                </a:solidFill>
                <a:latin typeface="Arial Black" panose="020B0A04020102020204" pitchFamily="34" charset="0"/>
                <a:ea typeface="ヒラギノ角ゴ Pro W3" charset="-128"/>
                <a:cs typeface="ヒラギノ角ゴ Pro W3" charset="-128"/>
              </a:rPr>
              <a:t/>
            </a:r>
            <a:br>
              <a:rPr lang="en-ZA" sz="3528" kern="0" dirty="0" smtClean="0">
                <a:solidFill>
                  <a:srgbClr val="006600"/>
                </a:solidFill>
                <a:latin typeface="Arial Black" panose="020B0A04020102020204" pitchFamily="34" charset="0"/>
                <a:ea typeface="ヒラギノ角ゴ Pro W3" charset="-128"/>
                <a:cs typeface="ヒラギノ角ゴ Pro W3" charset="-128"/>
              </a:rPr>
            </a:br>
            <a:r>
              <a:rPr lang="en-ZA" sz="3528" kern="0" dirty="0" smtClean="0">
                <a:solidFill>
                  <a:srgbClr val="006600"/>
                </a:solidFill>
                <a:latin typeface="Arial Black" panose="020B0A04020102020204" pitchFamily="34" charset="0"/>
                <a:ea typeface="ヒラギノ角ゴ Pro W3" charset="-128"/>
                <a:cs typeface="ヒラギノ角ゴ Pro W3" charset="-128"/>
              </a:rPr>
              <a:t>(</a:t>
            </a:r>
            <a:r>
              <a:rPr lang="en-ZA" sz="3528" kern="0" dirty="0">
                <a:solidFill>
                  <a:srgbClr val="006600"/>
                </a:solidFill>
                <a:latin typeface="Arial Black" panose="020B0A04020102020204" pitchFamily="34" charset="0"/>
                <a:ea typeface="ヒラギノ角ゴ Pro W3" charset="-128"/>
                <a:cs typeface="ヒラギノ角ゴ Pro W3" charset="-128"/>
              </a:rPr>
              <a:t>Smallholder &amp; Subsistence)</a:t>
            </a:r>
          </a:p>
        </p:txBody>
      </p:sp>
      <p:sp>
        <p:nvSpPr>
          <p:cNvPr id="4" name="Slide Number Placeholder 3"/>
          <p:cNvSpPr>
            <a:spLocks noGrp="1"/>
          </p:cNvSpPr>
          <p:nvPr>
            <p:ph type="sldNum" sz="quarter" idx="10"/>
          </p:nvPr>
        </p:nvSpPr>
        <p:spPr/>
        <p:txBody>
          <a:bodyPr lIns="88366" tIns="44183" rIns="88366" bIns="44183" anchor="ctr" anchorCtr="0"/>
          <a:lstStyle/>
          <a:p>
            <a:pPr defTabSz="1008126" fontAlgn="auto">
              <a:spcBef>
                <a:spcPts val="0"/>
              </a:spcBef>
              <a:spcAft>
                <a:spcPts val="0"/>
              </a:spcAft>
              <a:defRPr/>
            </a:pPr>
            <a:fld id="{894EE67D-B25B-4D46-9209-30F0360CEE79}" type="slidenum">
              <a:rPr lang="en-ZA" altLang="en-US">
                <a:solidFill>
                  <a:srgbClr val="696464"/>
                </a:solidFill>
                <a:latin typeface="Perpetua"/>
                <a:cs typeface="+mn-cs"/>
              </a:rPr>
              <a:pPr defTabSz="1008126" fontAlgn="auto">
                <a:spcBef>
                  <a:spcPts val="0"/>
                </a:spcBef>
                <a:spcAft>
                  <a:spcPts val="0"/>
                </a:spcAft>
                <a:defRPr/>
              </a:pPr>
              <a:t>39</a:t>
            </a:fld>
            <a:endParaRPr lang="en-ZA" altLang="en-US">
              <a:solidFill>
                <a:srgbClr val="696464"/>
              </a:solidFill>
              <a:latin typeface="Perpetua"/>
              <a:cs typeface="+mn-cs"/>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16" y="1285521"/>
            <a:ext cx="10369152" cy="5663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6329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212" y="2916535"/>
            <a:ext cx="9250933" cy="2376264"/>
          </a:xfrm>
        </p:spPr>
        <p:txBody>
          <a:bodyPr/>
          <a:lstStyle/>
          <a:p>
            <a:pPr marL="0" lvl="0" indent="0" algn="ctr"/>
            <a:r>
              <a:rPr lang="en-ZA" altLang="en-US" sz="3200" b="1" dirty="0" smtClean="0">
                <a:solidFill>
                  <a:srgbClr val="009A46"/>
                </a:solidFill>
                <a:latin typeface="Arial Black" panose="020B0A04020102020204" pitchFamily="34" charset="0"/>
                <a:ea typeface="MS PGothic" pitchFamily="34" charset="-128"/>
              </a:rPr>
              <a:t>OVERVIEW OF FOOD AND NUTRITION SECURITY IN SOUTH AFRICA AND GOVERNMENT INTERVENTIONS</a:t>
            </a:r>
            <a:endParaRPr lang="en-US" altLang="en-US" sz="3200" b="1" dirty="0" smtClean="0">
              <a:solidFill>
                <a:srgbClr val="009A46"/>
              </a:solidFill>
              <a:latin typeface="Arial Black" panose="020B0A04020102020204" pitchFamily="34" charset="0"/>
              <a:ea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4</a:t>
            </a:fld>
            <a:endParaRPr lang="en-ZA" altLang="en-US" dirty="0"/>
          </a:p>
        </p:txBody>
      </p:sp>
    </p:spTree>
    <p:extLst>
      <p:ext uri="{BB962C8B-B14F-4D97-AF65-F5344CB8AC3E}">
        <p14:creationId xmlns:p14="http://schemas.microsoft.com/office/powerpoint/2010/main" xmlns="" val="3791401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64654" y="128592"/>
            <a:ext cx="10122887" cy="59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95" rtl="0" eaLnBrk="1" fontAlgn="base" hangingPunct="1">
              <a:spcBef>
                <a:spcPct val="0"/>
              </a:spcBef>
              <a:spcAft>
                <a:spcPct val="0"/>
              </a:spcAft>
              <a:tabLst>
                <a:tab pos="269888" algn="l"/>
              </a:tabLst>
              <a:defRPr sz="1900" b="1" baseline="0">
                <a:solidFill>
                  <a:schemeClr val="tx2"/>
                </a:solidFill>
                <a:latin typeface="+mj-lt"/>
                <a:ea typeface="Arial Unicode MS" pitchFamily="34" charset="-128"/>
                <a:cs typeface="Arial Unicode MS" pitchFamily="34" charset="-128"/>
              </a:defRPr>
            </a:lvl1pPr>
            <a:lvl2pPr algn="l" defTabSz="895395" rtl="0" eaLnBrk="1" fontAlgn="base" hangingPunct="1">
              <a:spcBef>
                <a:spcPct val="0"/>
              </a:spcBef>
              <a:spcAft>
                <a:spcPct val="0"/>
              </a:spcAft>
              <a:defRPr sz="1900" b="1">
                <a:solidFill>
                  <a:schemeClr val="tx2"/>
                </a:solidFill>
                <a:latin typeface="Arial" charset="0"/>
              </a:defRPr>
            </a:lvl2pPr>
            <a:lvl3pPr algn="l" defTabSz="895395" rtl="0" eaLnBrk="1" fontAlgn="base" hangingPunct="1">
              <a:spcBef>
                <a:spcPct val="0"/>
              </a:spcBef>
              <a:spcAft>
                <a:spcPct val="0"/>
              </a:spcAft>
              <a:defRPr sz="1900" b="1">
                <a:solidFill>
                  <a:schemeClr val="tx2"/>
                </a:solidFill>
                <a:latin typeface="Arial" charset="0"/>
              </a:defRPr>
            </a:lvl3pPr>
            <a:lvl4pPr algn="l" defTabSz="895395" rtl="0" eaLnBrk="1" fontAlgn="base" hangingPunct="1">
              <a:spcBef>
                <a:spcPct val="0"/>
              </a:spcBef>
              <a:spcAft>
                <a:spcPct val="0"/>
              </a:spcAft>
              <a:defRPr sz="1900" b="1">
                <a:solidFill>
                  <a:schemeClr val="tx2"/>
                </a:solidFill>
                <a:latin typeface="Arial" charset="0"/>
              </a:defRPr>
            </a:lvl4pPr>
            <a:lvl5pPr algn="l" defTabSz="895395" rtl="0" eaLnBrk="1" fontAlgn="base" hangingPunct="1">
              <a:spcBef>
                <a:spcPct val="0"/>
              </a:spcBef>
              <a:spcAft>
                <a:spcPct val="0"/>
              </a:spcAft>
              <a:defRPr sz="1900" b="1">
                <a:solidFill>
                  <a:schemeClr val="tx2"/>
                </a:solidFill>
                <a:latin typeface="Arial" charset="0"/>
              </a:defRPr>
            </a:lvl5pPr>
            <a:lvl6pPr marL="457223" algn="l" defTabSz="895395" rtl="0" eaLnBrk="1" fontAlgn="base" hangingPunct="1">
              <a:spcBef>
                <a:spcPct val="0"/>
              </a:spcBef>
              <a:spcAft>
                <a:spcPct val="0"/>
              </a:spcAft>
              <a:defRPr sz="1900" b="1">
                <a:solidFill>
                  <a:schemeClr val="tx2"/>
                </a:solidFill>
                <a:latin typeface="Arial" charset="0"/>
              </a:defRPr>
            </a:lvl6pPr>
            <a:lvl7pPr marL="914446" algn="l" defTabSz="895395" rtl="0" eaLnBrk="1" fontAlgn="base" hangingPunct="1">
              <a:spcBef>
                <a:spcPct val="0"/>
              </a:spcBef>
              <a:spcAft>
                <a:spcPct val="0"/>
              </a:spcAft>
              <a:defRPr sz="1900" b="1">
                <a:solidFill>
                  <a:schemeClr val="tx2"/>
                </a:solidFill>
                <a:latin typeface="Arial" charset="0"/>
              </a:defRPr>
            </a:lvl7pPr>
            <a:lvl8pPr marL="1371668" algn="l" defTabSz="895395" rtl="0" eaLnBrk="1" fontAlgn="base" hangingPunct="1">
              <a:spcBef>
                <a:spcPct val="0"/>
              </a:spcBef>
              <a:spcAft>
                <a:spcPct val="0"/>
              </a:spcAft>
              <a:defRPr sz="1900" b="1">
                <a:solidFill>
                  <a:schemeClr val="tx2"/>
                </a:solidFill>
                <a:latin typeface="Arial" charset="0"/>
              </a:defRPr>
            </a:lvl8pPr>
            <a:lvl9pPr marL="1828892" algn="l" defTabSz="895395" rtl="0" eaLnBrk="1" fontAlgn="base" hangingPunct="1">
              <a:spcBef>
                <a:spcPct val="0"/>
              </a:spcBef>
              <a:spcAft>
                <a:spcPct val="0"/>
              </a:spcAft>
              <a:defRPr sz="1900" b="1">
                <a:solidFill>
                  <a:schemeClr val="tx2"/>
                </a:solidFill>
                <a:latin typeface="Arial" charset="0"/>
              </a:defRPr>
            </a:lvl9pPr>
          </a:lstStyle>
          <a:p>
            <a:pPr algn="ctr" defTabSz="1007213">
              <a:tabLst>
                <a:tab pos="303592" algn="l"/>
              </a:tabLst>
            </a:pPr>
            <a:r>
              <a:rPr lang="en-ZA" sz="2000" kern="0" dirty="0">
                <a:solidFill>
                  <a:srgbClr val="009A46"/>
                </a:solidFill>
                <a:effectLst>
                  <a:outerShdw blurRad="38100" dist="38100" dir="2700000" algn="tl">
                    <a:srgbClr val="000000">
                      <a:alpha val="43137"/>
                    </a:srgbClr>
                  </a:outerShdw>
                </a:effectLst>
                <a:latin typeface="Arial Black" panose="020B0A04020102020204" pitchFamily="34" charset="0"/>
              </a:rPr>
              <a:t>TRANSFORMING THE AGRICULTURAL SECTOR TOWARDS AN INCLUSIVE RURAL ECONOMY: “FOOD FOR ALL AND 1 MILLION JOBS, BY 2030”</a:t>
            </a:r>
            <a:endParaRPr lang="en-ZA" sz="2000" kern="0" dirty="0">
              <a:solidFill>
                <a:srgbClr val="009A46"/>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grpSp>
        <p:nvGrpSpPr>
          <p:cNvPr id="5" name="Group 4"/>
          <p:cNvGrpSpPr/>
          <p:nvPr/>
        </p:nvGrpSpPr>
        <p:grpSpPr>
          <a:xfrm>
            <a:off x="391109" y="1119514"/>
            <a:ext cx="9871889" cy="6309618"/>
            <a:chOff x="339647" y="1509629"/>
            <a:chExt cx="8292096" cy="4971943"/>
          </a:xfrm>
        </p:grpSpPr>
        <p:grpSp>
          <p:nvGrpSpPr>
            <p:cNvPr id="6" name="Group 5"/>
            <p:cNvGrpSpPr/>
            <p:nvPr/>
          </p:nvGrpSpPr>
          <p:grpSpPr>
            <a:xfrm>
              <a:off x="339647" y="1539717"/>
              <a:ext cx="2563957" cy="4910610"/>
              <a:chOff x="339647" y="983132"/>
              <a:chExt cx="2563957" cy="4910610"/>
            </a:xfrm>
          </p:grpSpPr>
          <p:sp>
            <p:nvSpPr>
              <p:cNvPr id="17" name="Rectangle 16"/>
              <p:cNvSpPr/>
              <p:nvPr/>
            </p:nvSpPr>
            <p:spPr>
              <a:xfrm>
                <a:off x="389014" y="1407729"/>
                <a:ext cx="2447196" cy="1383143"/>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0995" tIns="80995" rIns="80995" bIns="80995" rtlCol="0" anchor="t"/>
              <a:lstStyle/>
              <a:p>
                <a:pPr marL="257121" indent="-257121" defTabSz="1028591">
                  <a:buFont typeface="+mj-lt"/>
                  <a:buAutoNum type="arabicPeriod"/>
                </a:pPr>
                <a:r>
                  <a:rPr lang="en-ZA" sz="1349" dirty="0">
                    <a:solidFill>
                      <a:srgbClr val="000000"/>
                    </a:solidFill>
                    <a:latin typeface="Arial" panose="020B0604020202020204" pitchFamily="34" charset="0"/>
                    <a:ea typeface="ＭＳ Ｐゴシック"/>
                    <a:cs typeface="Arial" panose="020B0604020202020204" pitchFamily="34" charset="0"/>
                  </a:rPr>
                  <a:t>Unlocking water to expand horticultural production (Horticulture) </a:t>
                </a:r>
              </a:p>
              <a:p>
                <a:pPr marL="257121" indent="-257121" defTabSz="1028591">
                  <a:buFont typeface="+mj-lt"/>
                  <a:buAutoNum type="arabicPeriod"/>
                </a:pPr>
                <a:endParaRPr lang="en-ZA" sz="1349" dirty="0">
                  <a:solidFill>
                    <a:srgbClr val="000000"/>
                  </a:solidFill>
                  <a:latin typeface="Arial" panose="020B0604020202020204" pitchFamily="34" charset="0"/>
                  <a:ea typeface="ＭＳ Ｐゴシック"/>
                  <a:cs typeface="Arial" panose="020B0604020202020204" pitchFamily="34" charset="0"/>
                </a:endParaRPr>
              </a:p>
              <a:p>
                <a:pPr marL="257121" indent="-257121" defTabSz="1028591">
                  <a:buFont typeface="+mj-lt"/>
                  <a:buAutoNum type="arabicPeriod"/>
                </a:pPr>
                <a:r>
                  <a:rPr lang="en-ZA" sz="1349" dirty="0">
                    <a:solidFill>
                      <a:srgbClr val="000000"/>
                    </a:solidFill>
                    <a:latin typeface="Arial" panose="020B0604020202020204" pitchFamily="34" charset="0"/>
                    <a:ea typeface="ＭＳ Ｐゴシック"/>
                    <a:cs typeface="Arial" panose="020B0604020202020204" pitchFamily="34" charset="0"/>
                  </a:rPr>
                  <a:t>Fortified veld management for sustainable livestock production (Livestock)</a:t>
                </a:r>
              </a:p>
            </p:txBody>
          </p:sp>
          <p:sp>
            <p:nvSpPr>
              <p:cNvPr id="18" name="Rectangle 17"/>
              <p:cNvSpPr/>
              <p:nvPr/>
            </p:nvSpPr>
            <p:spPr>
              <a:xfrm>
                <a:off x="339648" y="2860325"/>
                <a:ext cx="2563956" cy="535962"/>
              </a:xfrm>
              <a:prstGeom prst="rect">
                <a:avLst/>
              </a:prstGeom>
              <a:solidFill>
                <a:schemeClr val="accent2">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0498" tIns="40498" rIns="40498" bIns="40498" rtlCol="0" anchor="ctr"/>
              <a:lstStyle/>
              <a:p>
                <a:pPr algn="ctr" defTabSz="1028591"/>
                <a:r>
                  <a:rPr lang="en-ZA" sz="1349" b="1" dirty="0">
                    <a:solidFill>
                      <a:srgbClr val="FFFFFF"/>
                    </a:solidFill>
                    <a:latin typeface="Arial" panose="020B0604020202020204" pitchFamily="34" charset="0"/>
                    <a:ea typeface="ＭＳ Ｐゴシック"/>
                    <a:cs typeface="Arial" panose="020B0604020202020204" pitchFamily="34" charset="0"/>
                  </a:rPr>
                  <a:t>Value Chain Development and Market Access</a:t>
                </a:r>
              </a:p>
            </p:txBody>
          </p:sp>
          <p:sp>
            <p:nvSpPr>
              <p:cNvPr id="19" name="Rectangle 18"/>
              <p:cNvSpPr/>
              <p:nvPr/>
            </p:nvSpPr>
            <p:spPr>
              <a:xfrm>
                <a:off x="339647" y="3396287"/>
                <a:ext cx="2563956" cy="2497455"/>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0995" tIns="80995" rIns="80995" bIns="80995" rtlCol="0" anchor="t"/>
              <a:lstStyle/>
              <a:p>
                <a:pPr marL="257121" indent="-257121" defTabSz="1028591">
                  <a:buFont typeface="+mj-lt"/>
                  <a:buAutoNum type="arabicPeriod" startAt="11"/>
                </a:pPr>
                <a:r>
                  <a:rPr lang="en-ZA" sz="1349" dirty="0">
                    <a:solidFill>
                      <a:srgbClr val="000000"/>
                    </a:solidFill>
                    <a:latin typeface="Arial" panose="020B0604020202020204" pitchFamily="34" charset="0"/>
                    <a:ea typeface="ＭＳ Ｐゴシック"/>
                    <a:cs typeface="Arial" panose="020B0604020202020204" pitchFamily="34" charset="0"/>
                  </a:rPr>
                  <a:t>Access to commercial and alternative livestock value chains (Livestock)</a:t>
                </a:r>
              </a:p>
              <a:p>
                <a:pPr marL="257121" indent="-257121" defTabSz="1028591">
                  <a:buFont typeface="+mj-lt"/>
                  <a:buAutoNum type="arabicPeriod" startAt="11"/>
                </a:pPr>
                <a:endParaRPr lang="en-ZA" sz="1349" dirty="0">
                  <a:solidFill>
                    <a:srgbClr val="000000"/>
                  </a:solidFill>
                  <a:latin typeface="Arial" panose="020B0604020202020204" pitchFamily="34" charset="0"/>
                  <a:ea typeface="ＭＳ Ｐゴシック"/>
                  <a:cs typeface="Arial" panose="020B0604020202020204" pitchFamily="34" charset="0"/>
                </a:endParaRPr>
              </a:p>
              <a:p>
                <a:pPr marL="257121" indent="-257121" defTabSz="1028591">
                  <a:buFont typeface="+mj-lt"/>
                  <a:buAutoNum type="arabicPeriod" startAt="11"/>
                </a:pPr>
                <a:r>
                  <a:rPr lang="en-ZA" sz="1349" dirty="0">
                    <a:solidFill>
                      <a:srgbClr val="000000"/>
                    </a:solidFill>
                    <a:latin typeface="Arial" panose="020B0604020202020204" pitchFamily="34" charset="0"/>
                    <a:ea typeface="ＭＳ Ｐゴシック"/>
                    <a:cs typeface="Arial" panose="020B0604020202020204" pitchFamily="34" charset="0"/>
                  </a:rPr>
                  <a:t>Integrated grain value chain (Grain)</a:t>
                </a:r>
              </a:p>
              <a:p>
                <a:pPr marL="257121" indent="-257121" defTabSz="1028591">
                  <a:buFont typeface="+mj-lt"/>
                  <a:buAutoNum type="arabicPeriod" startAt="11"/>
                </a:pPr>
                <a:endParaRPr lang="en-ZA" sz="1349" dirty="0">
                  <a:solidFill>
                    <a:srgbClr val="000000"/>
                  </a:solidFill>
                  <a:latin typeface="Arial" panose="020B0604020202020204" pitchFamily="34" charset="0"/>
                  <a:ea typeface="ＭＳ Ｐゴシック"/>
                  <a:cs typeface="Arial" panose="020B0604020202020204" pitchFamily="34" charset="0"/>
                </a:endParaRPr>
              </a:p>
              <a:p>
                <a:pPr marL="257121" indent="-257121" defTabSz="1028591">
                  <a:buFont typeface="+mj-lt"/>
                  <a:buAutoNum type="arabicPeriod" startAt="11"/>
                </a:pPr>
                <a:r>
                  <a:rPr lang="en-ZA" sz="1349" dirty="0">
                    <a:solidFill>
                      <a:srgbClr val="000000"/>
                    </a:solidFill>
                    <a:latin typeface="Arial" panose="020B0604020202020204" pitchFamily="34" charset="0"/>
                    <a:ea typeface="ＭＳ Ｐゴシック"/>
                    <a:cs typeface="Arial" panose="020B0604020202020204" pitchFamily="34" charset="0"/>
                  </a:rPr>
                  <a:t>Inclusive horticulture value chain participation model (Horticulture)</a:t>
                </a:r>
              </a:p>
              <a:p>
                <a:pPr marL="257121" indent="-257121" defTabSz="1028591">
                  <a:buFont typeface="+mj-lt"/>
                  <a:buAutoNum type="arabicPeriod" startAt="11"/>
                </a:pPr>
                <a:endParaRPr lang="en-ZA" sz="1349" dirty="0">
                  <a:solidFill>
                    <a:srgbClr val="000000"/>
                  </a:solidFill>
                  <a:latin typeface="Arial" panose="020B0604020202020204" pitchFamily="34" charset="0"/>
                  <a:ea typeface="ＭＳ Ｐゴシック"/>
                  <a:cs typeface="Arial" panose="020B0604020202020204" pitchFamily="34" charset="0"/>
                </a:endParaRPr>
              </a:p>
              <a:p>
                <a:pPr marL="257121" indent="-257121" defTabSz="1028591">
                  <a:buFont typeface="+mj-lt"/>
                  <a:buAutoNum type="arabicPeriod" startAt="11"/>
                </a:pPr>
                <a:r>
                  <a:rPr lang="en-ZA" sz="1349" dirty="0">
                    <a:solidFill>
                      <a:srgbClr val="000000"/>
                    </a:solidFill>
                    <a:latin typeface="Arial" panose="020B0604020202020204" pitchFamily="34" charset="0"/>
                    <a:ea typeface="ＭＳ Ｐゴシック"/>
                    <a:cs typeface="Arial" panose="020B0604020202020204" pitchFamily="34" charset="0"/>
                  </a:rPr>
                  <a:t>Rural enterprise development (Rural Development)</a:t>
                </a:r>
              </a:p>
              <a:p>
                <a:pPr marL="257121" indent="-257121" defTabSz="1028591">
                  <a:buFont typeface="+mj-lt"/>
                  <a:buAutoNum type="arabicPeriod" startAt="11"/>
                </a:pPr>
                <a:endParaRPr lang="en-ZA" sz="1349" dirty="0">
                  <a:solidFill>
                    <a:srgbClr val="000000"/>
                  </a:solidFill>
                  <a:latin typeface="Arial" panose="020B0604020202020204" pitchFamily="34" charset="0"/>
                  <a:ea typeface="ＭＳ Ｐゴシック"/>
                  <a:cs typeface="Arial" panose="020B0604020202020204" pitchFamily="34" charset="0"/>
                </a:endParaRPr>
              </a:p>
              <a:p>
                <a:pPr marL="257121" indent="-257121" defTabSz="1028591">
                  <a:buFont typeface="+mj-lt"/>
                  <a:buAutoNum type="arabicPeriod" startAt="11"/>
                </a:pPr>
                <a:r>
                  <a:rPr lang="en-ZA" sz="1349" dirty="0">
                    <a:solidFill>
                      <a:srgbClr val="000000"/>
                    </a:solidFill>
                    <a:latin typeface="Arial" panose="020B0604020202020204" pitchFamily="34" charset="0"/>
                    <a:ea typeface="ＭＳ Ｐゴシック"/>
                    <a:cs typeface="Arial" panose="020B0604020202020204" pitchFamily="34" charset="0"/>
                  </a:rPr>
                  <a:t>Trade Promotion, Retention and Optimisation (Horticulture)</a:t>
                </a:r>
              </a:p>
              <a:p>
                <a:pPr marL="257121" indent="-257121" defTabSz="1028591">
                  <a:buFont typeface="+mj-lt"/>
                  <a:buAutoNum type="arabicPeriod" startAt="11"/>
                </a:pPr>
                <a:endParaRPr lang="en-ZA" sz="1349" dirty="0">
                  <a:solidFill>
                    <a:srgbClr val="000000"/>
                  </a:solidFill>
                  <a:latin typeface="Arial" panose="020B0604020202020204" pitchFamily="34" charset="0"/>
                  <a:ea typeface="ＭＳ Ｐゴシック"/>
                  <a:cs typeface="Arial" panose="020B0604020202020204" pitchFamily="34" charset="0"/>
                </a:endParaRPr>
              </a:p>
            </p:txBody>
          </p:sp>
          <p:sp>
            <p:nvSpPr>
              <p:cNvPr id="20" name="Rectangle 19"/>
              <p:cNvSpPr/>
              <p:nvPr/>
            </p:nvSpPr>
            <p:spPr>
              <a:xfrm>
                <a:off x="428936" y="983132"/>
                <a:ext cx="2407275" cy="417210"/>
              </a:xfrm>
              <a:prstGeom prst="rect">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0498" tIns="40498" rIns="40498" bIns="40498" rtlCol="0" anchor="ctr"/>
              <a:lstStyle/>
              <a:p>
                <a:pPr algn="ctr" defTabSz="1028591"/>
                <a:r>
                  <a:rPr lang="en-ZA" sz="1349" b="1" dirty="0">
                    <a:solidFill>
                      <a:srgbClr val="FFFFFF"/>
                    </a:solidFill>
                    <a:latin typeface="Arial Black" panose="020B0A04020102020204" pitchFamily="34" charset="0"/>
                    <a:ea typeface="ＭＳ Ｐゴシック"/>
                    <a:cs typeface="Arial" panose="020B0604020202020204" pitchFamily="34" charset="0"/>
                  </a:rPr>
                  <a:t>Optimising the Management of Natural Resources</a:t>
                </a:r>
              </a:p>
            </p:txBody>
          </p:sp>
        </p:grpSp>
        <p:grpSp>
          <p:nvGrpSpPr>
            <p:cNvPr id="7" name="Group 6"/>
            <p:cNvGrpSpPr/>
            <p:nvPr/>
          </p:nvGrpSpPr>
          <p:grpSpPr>
            <a:xfrm>
              <a:off x="2977970" y="1509629"/>
              <a:ext cx="2794476" cy="4971943"/>
              <a:chOff x="2977970" y="953044"/>
              <a:chExt cx="2794476" cy="4971943"/>
            </a:xfrm>
          </p:grpSpPr>
          <p:sp>
            <p:nvSpPr>
              <p:cNvPr id="13" name="Rectangle 12"/>
              <p:cNvSpPr/>
              <p:nvPr/>
            </p:nvSpPr>
            <p:spPr>
              <a:xfrm>
                <a:off x="2997026" y="2880971"/>
                <a:ext cx="2756363" cy="432000"/>
              </a:xfrm>
              <a:prstGeom prst="rect">
                <a:avLst/>
              </a:prstGeom>
              <a:solidFill>
                <a:schemeClr val="bg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0498" tIns="40498" rIns="40498" bIns="40498" rtlCol="0" anchor="ctr"/>
              <a:lstStyle/>
              <a:p>
                <a:pPr algn="ctr" defTabSz="1028591"/>
                <a:r>
                  <a:rPr lang="en-ZA" sz="1349" b="1" dirty="0">
                    <a:solidFill>
                      <a:srgbClr val="FFFFFF"/>
                    </a:solidFill>
                    <a:latin typeface="Arial" panose="020B0604020202020204" pitchFamily="34" charset="0"/>
                    <a:ea typeface="ＭＳ Ｐゴシック"/>
                    <a:cs typeface="Arial" panose="020B0604020202020204" pitchFamily="34" charset="0"/>
                  </a:rPr>
                  <a:t>Coordination and Knowledge Management</a:t>
                </a:r>
              </a:p>
            </p:txBody>
          </p:sp>
          <p:sp>
            <p:nvSpPr>
              <p:cNvPr id="14" name="Rectangle 13"/>
              <p:cNvSpPr/>
              <p:nvPr/>
            </p:nvSpPr>
            <p:spPr>
              <a:xfrm>
                <a:off x="2996576" y="3298951"/>
                <a:ext cx="2756362" cy="2626036"/>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0995" tIns="80995" rIns="80995" bIns="80995" rtlCol="0" anchor="t"/>
              <a:lstStyle/>
              <a:p>
                <a:pPr marL="257121" indent="-257121" defTabSz="1028591">
                  <a:buFont typeface="+mj-lt"/>
                  <a:buAutoNum type="arabicPeriod" startAt="16"/>
                </a:pPr>
                <a:r>
                  <a:rPr lang="en-ZA" sz="1349" dirty="0">
                    <a:solidFill>
                      <a:srgbClr val="000000"/>
                    </a:solidFill>
                    <a:latin typeface="Arial" panose="020B0604020202020204" pitchFamily="34" charset="0"/>
                    <a:ea typeface="ＭＳ Ｐゴシック"/>
                    <a:cs typeface="Arial" panose="020B0604020202020204" pitchFamily="34" charset="0"/>
                  </a:rPr>
                  <a:t>Harmonization of legislation affecting the agricultural value chain (Producer Support)</a:t>
                </a:r>
              </a:p>
              <a:p>
                <a:pPr marL="257121" indent="-257121" defTabSz="1028591">
                  <a:buFont typeface="+mj-lt"/>
                  <a:buAutoNum type="arabicPeriod" startAt="16"/>
                </a:pPr>
                <a:r>
                  <a:rPr lang="en-ZA" sz="1349" dirty="0">
                    <a:solidFill>
                      <a:srgbClr val="000000"/>
                    </a:solidFill>
                    <a:latin typeface="Arial" panose="020B0604020202020204" pitchFamily="34" charset="0"/>
                    <a:ea typeface="ＭＳ Ｐゴシック"/>
                    <a:cs typeface="Arial" panose="020B0604020202020204" pitchFamily="34" charset="0"/>
                  </a:rPr>
                  <a:t>Strategic leadership &amp; coordination for structural transformation (Rural Development)</a:t>
                </a:r>
              </a:p>
              <a:p>
                <a:pPr marL="257121" indent="-257121" defTabSz="1028591">
                  <a:buFont typeface="+mj-lt"/>
                  <a:buAutoNum type="arabicPeriod" startAt="16"/>
                </a:pPr>
                <a:r>
                  <a:rPr lang="en-ZA" sz="1349" dirty="0">
                    <a:solidFill>
                      <a:srgbClr val="000000"/>
                    </a:solidFill>
                    <a:latin typeface="Arial" panose="020B0604020202020204" pitchFamily="34" charset="0"/>
                    <a:ea typeface="ＭＳ Ｐゴシック"/>
                    <a:cs typeface="Arial" panose="020B0604020202020204" pitchFamily="34" charset="0"/>
                  </a:rPr>
                  <a:t>District Land Reform Delivery Centre (Land Reform)</a:t>
                </a:r>
              </a:p>
              <a:p>
                <a:pPr marL="257121" indent="-257121" defTabSz="1028591">
                  <a:buFont typeface="+mj-lt"/>
                  <a:buAutoNum type="arabicPeriod" startAt="16"/>
                </a:pPr>
                <a:r>
                  <a:rPr lang="en-ZA" sz="1349" dirty="0">
                    <a:solidFill>
                      <a:srgbClr val="000000"/>
                    </a:solidFill>
                    <a:latin typeface="Arial" panose="020B0604020202020204" pitchFamily="34" charset="0"/>
                    <a:ea typeface="ＭＳ Ｐゴシック"/>
                    <a:cs typeface="Arial" panose="020B0604020202020204" pitchFamily="34" charset="0"/>
                  </a:rPr>
                  <a:t>National Agricultural Decent Work Programme (Labour)</a:t>
                </a:r>
              </a:p>
              <a:p>
                <a:pPr marL="257121" indent="-257121" defTabSz="1028591">
                  <a:buFont typeface="+mj-lt"/>
                  <a:buAutoNum type="arabicPeriod" startAt="16"/>
                </a:pPr>
                <a:r>
                  <a:rPr lang="en-ZA" sz="1349" dirty="0">
                    <a:solidFill>
                      <a:srgbClr val="000000"/>
                    </a:solidFill>
                    <a:latin typeface="Arial" panose="020B0604020202020204" pitchFamily="34" charset="0"/>
                    <a:ea typeface="ＭＳ Ｐゴシック"/>
                    <a:cs typeface="Arial" panose="020B0604020202020204" pitchFamily="34" charset="0"/>
                  </a:rPr>
                  <a:t>Strengthening legal compliance mechanisms (Labour)</a:t>
                </a:r>
              </a:p>
              <a:p>
                <a:pPr marL="257121" indent="-257121" defTabSz="1028591">
                  <a:buFont typeface="+mj-lt"/>
                  <a:buAutoNum type="arabicPeriod" startAt="16"/>
                </a:pPr>
                <a:r>
                  <a:rPr lang="en-ZA" sz="1349" dirty="0">
                    <a:solidFill>
                      <a:srgbClr val="000000"/>
                    </a:solidFill>
                    <a:latin typeface="Arial" panose="020B0604020202020204" pitchFamily="34" charset="0"/>
                    <a:ea typeface="ＭＳ Ｐゴシック"/>
                    <a:cs typeface="Arial" panose="020B0604020202020204" pitchFamily="34" charset="0"/>
                  </a:rPr>
                  <a:t>National livestock census, animal ID, &amp; traceability (Livestock)</a:t>
                </a:r>
              </a:p>
              <a:p>
                <a:pPr marL="257121" indent="-257121" defTabSz="1028591">
                  <a:buFont typeface="+mj-lt"/>
                  <a:buAutoNum type="arabicPeriod" startAt="16"/>
                </a:pPr>
                <a:r>
                  <a:rPr lang="en-ZA" sz="1349" dirty="0">
                    <a:solidFill>
                      <a:srgbClr val="000000"/>
                    </a:solidFill>
                    <a:latin typeface="Arial" panose="020B0604020202020204" pitchFamily="34" charset="0"/>
                    <a:ea typeface="ＭＳ Ｐゴシック"/>
                    <a:cs typeface="Arial" panose="020B0604020202020204" pitchFamily="34" charset="0"/>
                  </a:rPr>
                  <a:t>Grain Know How (Grains)</a:t>
                </a:r>
              </a:p>
            </p:txBody>
          </p:sp>
          <p:sp>
            <p:nvSpPr>
              <p:cNvPr id="15" name="Rectangle 14"/>
              <p:cNvSpPr/>
              <p:nvPr/>
            </p:nvSpPr>
            <p:spPr>
              <a:xfrm>
                <a:off x="2977970" y="1226743"/>
                <a:ext cx="2794476" cy="1564129"/>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0995" tIns="80995" rIns="80995" bIns="80995" rtlCol="0" anchor="t"/>
              <a:lstStyle/>
              <a:p>
                <a:pPr marL="252005" indent="-252005" defTabSz="1028591">
                  <a:buFont typeface="+mj-lt"/>
                  <a:buAutoNum type="arabicPeriod" startAt="3"/>
                </a:pPr>
                <a:r>
                  <a:rPr lang="en-ZA" sz="1349" dirty="0">
                    <a:solidFill>
                      <a:srgbClr val="000000"/>
                    </a:solidFill>
                    <a:latin typeface="Arial" panose="020B0604020202020204" pitchFamily="34" charset="0"/>
                    <a:ea typeface="ＭＳ Ｐゴシック"/>
                    <a:cs typeface="Arial" panose="020B0604020202020204" pitchFamily="34" charset="0"/>
                  </a:rPr>
                  <a:t>Demand led public/ private </a:t>
                </a:r>
                <a:r>
                  <a:rPr lang="en-ZA" sz="1349" dirty="0" err="1">
                    <a:solidFill>
                      <a:srgbClr val="000000"/>
                    </a:solidFill>
                    <a:latin typeface="Arial" panose="020B0604020202020204" pitchFamily="34" charset="0"/>
                    <a:ea typeface="ＭＳ Ｐゴシック"/>
                    <a:cs typeface="Arial" panose="020B0604020202020204" pitchFamily="34" charset="0"/>
                  </a:rPr>
                  <a:t>agri</a:t>
                </a:r>
                <a:r>
                  <a:rPr lang="en-ZA" sz="1349" dirty="0">
                    <a:solidFill>
                      <a:srgbClr val="000000"/>
                    </a:solidFill>
                    <a:latin typeface="Arial" panose="020B0604020202020204" pitchFamily="34" charset="0"/>
                    <a:ea typeface="ＭＳ Ｐゴシック"/>
                    <a:cs typeface="Arial" panose="020B0604020202020204" pitchFamily="34" charset="0"/>
                  </a:rPr>
                  <a:t>-skills unit (Labour)</a:t>
                </a:r>
              </a:p>
              <a:p>
                <a:pPr marL="252005" indent="-252005" defTabSz="1028591">
                  <a:buFont typeface="+mj-lt"/>
                  <a:buAutoNum type="arabicPeriod" startAt="3"/>
                </a:pPr>
                <a:r>
                  <a:rPr lang="en-ZA" sz="1349" dirty="0">
                    <a:solidFill>
                      <a:srgbClr val="000000"/>
                    </a:solidFill>
                    <a:latin typeface="Arial" panose="020B0604020202020204" pitchFamily="34" charset="0"/>
                    <a:ea typeface="ＭＳ Ｐゴシック"/>
                    <a:cs typeface="Arial" panose="020B0604020202020204" pitchFamily="34" charset="0"/>
                  </a:rPr>
                  <a:t>Livestock skills and knowledge upgrading programme (Livestock)</a:t>
                </a:r>
              </a:p>
              <a:p>
                <a:pPr marL="252005" indent="-252005" defTabSz="1028591">
                  <a:buFont typeface="+mj-lt"/>
                  <a:buAutoNum type="arabicPeriod" startAt="3"/>
                </a:pPr>
                <a:r>
                  <a:rPr lang="en-ZA" sz="1349" dirty="0">
                    <a:solidFill>
                      <a:srgbClr val="000000"/>
                    </a:solidFill>
                    <a:latin typeface="Arial" panose="020B0604020202020204" pitchFamily="34" charset="0"/>
                    <a:ea typeface="ＭＳ Ｐゴシック"/>
                    <a:cs typeface="Arial" panose="020B0604020202020204" pitchFamily="34" charset="0"/>
                  </a:rPr>
                  <a:t>Enhanced animal health through revolutionary veterinary services  (Livestock)</a:t>
                </a:r>
              </a:p>
              <a:p>
                <a:pPr marL="252005" indent="-252005" defTabSz="1028591">
                  <a:buFont typeface="+mj-lt"/>
                  <a:buAutoNum type="arabicPeriod" startAt="3"/>
                </a:pPr>
                <a:r>
                  <a:rPr lang="en-ZA" sz="1349" dirty="0" err="1">
                    <a:solidFill>
                      <a:srgbClr val="000000"/>
                    </a:solidFill>
                    <a:latin typeface="Arial" panose="020B0604020202020204" pitchFamily="34" charset="0"/>
                    <a:ea typeface="ＭＳ Ｐゴシック"/>
                    <a:cs typeface="Arial" panose="020B0604020202020204" pitchFamily="34" charset="0"/>
                  </a:rPr>
                  <a:t>Ndimo</a:t>
                </a:r>
                <a:r>
                  <a:rPr lang="en-ZA" sz="1349" dirty="0">
                    <a:solidFill>
                      <a:srgbClr val="000000"/>
                    </a:solidFill>
                    <a:latin typeface="Arial" panose="020B0604020202020204" pitchFamily="34" charset="0"/>
                    <a:ea typeface="ＭＳ Ｐゴシック"/>
                    <a:cs typeface="Arial" panose="020B0604020202020204" pitchFamily="34" charset="0"/>
                  </a:rPr>
                  <a:t> Desk (Producer Support)</a:t>
                </a:r>
              </a:p>
            </p:txBody>
          </p:sp>
          <p:sp>
            <p:nvSpPr>
              <p:cNvPr id="16" name="Rectangle 15"/>
              <p:cNvSpPr/>
              <p:nvPr/>
            </p:nvSpPr>
            <p:spPr>
              <a:xfrm>
                <a:off x="2977970" y="953044"/>
                <a:ext cx="2794476" cy="343153"/>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0498" tIns="40498" rIns="40498" bIns="40498" rtlCol="0" anchor="ctr"/>
              <a:lstStyle/>
              <a:p>
                <a:pPr algn="ctr" defTabSz="1028591"/>
                <a:r>
                  <a:rPr lang="en-ZA" sz="1349" b="1" dirty="0">
                    <a:solidFill>
                      <a:srgbClr val="000000"/>
                    </a:solidFill>
                    <a:latin typeface="Arial Black" panose="020B0A04020102020204" pitchFamily="34" charset="0"/>
                    <a:ea typeface="ＭＳ Ｐゴシック"/>
                    <a:cs typeface="Arial" panose="020B0604020202020204" pitchFamily="34" charset="0"/>
                  </a:rPr>
                  <a:t>Developing Skills and Capacity</a:t>
                </a:r>
              </a:p>
            </p:txBody>
          </p:sp>
        </p:grpSp>
        <p:grpSp>
          <p:nvGrpSpPr>
            <p:cNvPr id="8" name="Group 7"/>
            <p:cNvGrpSpPr/>
            <p:nvPr/>
          </p:nvGrpSpPr>
          <p:grpSpPr>
            <a:xfrm>
              <a:off x="5914215" y="1509629"/>
              <a:ext cx="2717528" cy="4789611"/>
              <a:chOff x="5914215" y="953044"/>
              <a:chExt cx="2717528" cy="4789611"/>
            </a:xfrm>
          </p:grpSpPr>
          <p:sp>
            <p:nvSpPr>
              <p:cNvPr id="9" name="Rectangle 8"/>
              <p:cNvSpPr/>
              <p:nvPr/>
            </p:nvSpPr>
            <p:spPr>
              <a:xfrm>
                <a:off x="5933284" y="1352331"/>
                <a:ext cx="2679389" cy="1822780"/>
              </a:xfrm>
              <a:prstGeom prst="rect">
                <a:avLst/>
              </a:prstGeom>
              <a:solidFill>
                <a:schemeClr val="bg1"/>
              </a:solidFill>
              <a:ln w="9525">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995" tIns="80995" rIns="80995" bIns="80995" rtlCol="0" anchor="t"/>
              <a:lstStyle/>
              <a:p>
                <a:pPr marL="257121" indent="-257121" defTabSz="1028591">
                  <a:buFont typeface="+mj-lt"/>
                  <a:buAutoNum type="arabicPeriod" startAt="7"/>
                </a:pPr>
                <a:r>
                  <a:rPr lang="en-ZA" sz="1349" dirty="0">
                    <a:solidFill>
                      <a:srgbClr val="000000"/>
                    </a:solidFill>
                    <a:latin typeface="Arial" panose="020B0604020202020204" pitchFamily="34" charset="0"/>
                    <a:ea typeface="ＭＳ Ｐゴシック"/>
                    <a:cs typeface="Arial" panose="020B0604020202020204" pitchFamily="34" charset="0"/>
                  </a:rPr>
                  <a:t>Financial partnerships for accelerated and sustainable Land Reform (Land Reform) </a:t>
                </a:r>
              </a:p>
              <a:p>
                <a:pPr marL="257121" indent="-257121" defTabSz="1028591">
                  <a:buFont typeface="+mj-lt"/>
                  <a:buAutoNum type="arabicPeriod" startAt="7"/>
                </a:pPr>
                <a:r>
                  <a:rPr lang="en-ZA" sz="1349" dirty="0">
                    <a:solidFill>
                      <a:srgbClr val="000000"/>
                    </a:solidFill>
                    <a:latin typeface="Arial" panose="020B0604020202020204" pitchFamily="34" charset="0"/>
                    <a:ea typeface="ＭＳ Ｐゴシック"/>
                    <a:cs typeface="Arial" panose="020B0604020202020204" pitchFamily="34" charset="0"/>
                  </a:rPr>
                  <a:t>Re-engineering agricultural development finance (Producer Support)</a:t>
                </a:r>
              </a:p>
              <a:p>
                <a:pPr marL="257121" indent="-257121" defTabSz="1028591">
                  <a:buFont typeface="+mj-lt"/>
                  <a:buAutoNum type="arabicPeriod" startAt="7"/>
                </a:pPr>
                <a:r>
                  <a:rPr lang="en-ZA" sz="1349" dirty="0">
                    <a:solidFill>
                      <a:srgbClr val="000000"/>
                    </a:solidFill>
                    <a:latin typeface="Arial" panose="020B0604020202020204" pitchFamily="34" charset="0"/>
                    <a:ea typeface="ＭＳ Ｐゴシック"/>
                    <a:cs typeface="Arial" panose="020B0604020202020204" pitchFamily="34" charset="0"/>
                  </a:rPr>
                  <a:t>Unlocking finance for grains through PPP (Grains)</a:t>
                </a:r>
              </a:p>
              <a:p>
                <a:pPr marL="257121" indent="-257121" defTabSz="1028591">
                  <a:buFont typeface="+mj-lt"/>
                  <a:buAutoNum type="arabicPeriod" startAt="7"/>
                </a:pPr>
                <a:r>
                  <a:rPr lang="en-ZA" sz="1349" dirty="0">
                    <a:solidFill>
                      <a:srgbClr val="000000"/>
                    </a:solidFill>
                    <a:latin typeface="Arial" panose="020B0604020202020204" pitchFamily="34" charset="0"/>
                    <a:ea typeface="ＭＳ Ｐゴシック"/>
                    <a:cs typeface="Arial" panose="020B0604020202020204" pitchFamily="34" charset="0"/>
                  </a:rPr>
                  <a:t>Dynamic Business Model for Producer Support (Producer Support)</a:t>
                </a:r>
              </a:p>
            </p:txBody>
          </p:sp>
          <p:sp>
            <p:nvSpPr>
              <p:cNvPr id="10" name="Rectangle 9"/>
              <p:cNvSpPr/>
              <p:nvPr/>
            </p:nvSpPr>
            <p:spPr>
              <a:xfrm>
                <a:off x="5914215" y="3228220"/>
                <a:ext cx="2717528" cy="432000"/>
              </a:xfrm>
              <a:prstGeom prst="rect">
                <a:avLst/>
              </a:prstGeom>
              <a:solidFill>
                <a:schemeClr val="accent2">
                  <a:lumMod val="60000"/>
                  <a:lumOff val="4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0498" tIns="40498" rIns="40498" bIns="40498" rtlCol="0" anchor="ctr"/>
              <a:lstStyle/>
              <a:p>
                <a:pPr algn="ctr" defTabSz="1028591"/>
                <a:r>
                  <a:rPr lang="en-ZA" sz="1349" b="1" dirty="0">
                    <a:solidFill>
                      <a:srgbClr val="FFFFFF"/>
                    </a:solidFill>
                    <a:latin typeface="Arial" panose="020B0604020202020204" pitchFamily="34" charset="0"/>
                    <a:ea typeface="ＭＳ Ｐゴシック"/>
                    <a:cs typeface="Arial" panose="020B0604020202020204" pitchFamily="34" charset="0"/>
                  </a:rPr>
                  <a:t>Reconfiguring Space &amp; Promoting  Functional Rural Settlement</a:t>
                </a:r>
              </a:p>
            </p:txBody>
          </p:sp>
          <p:sp>
            <p:nvSpPr>
              <p:cNvPr id="11" name="Rectangle 10"/>
              <p:cNvSpPr/>
              <p:nvPr/>
            </p:nvSpPr>
            <p:spPr>
              <a:xfrm>
                <a:off x="5926101" y="3674547"/>
                <a:ext cx="2698635" cy="2068108"/>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0995" tIns="80995" rIns="80995" bIns="80995" rtlCol="0" anchor="t"/>
              <a:lstStyle/>
              <a:p>
                <a:pPr marL="257121" indent="-257121" defTabSz="1028591">
                  <a:buFont typeface="+mj-lt"/>
                  <a:buAutoNum type="arabicPeriod" startAt="23"/>
                </a:pPr>
                <a:r>
                  <a:rPr lang="en-ZA" sz="1349" dirty="0">
                    <a:solidFill>
                      <a:srgbClr val="000000"/>
                    </a:solidFill>
                    <a:latin typeface="Arial" panose="020B0604020202020204" pitchFamily="34" charset="0"/>
                    <a:ea typeface="ＭＳ Ｐゴシック"/>
                    <a:cs typeface="Arial" panose="020B0604020202020204" pitchFamily="34" charset="0"/>
                  </a:rPr>
                  <a:t>Fast tracking the settlement of outstanding restitution claims in a sustainable manner (Land Reform) </a:t>
                </a:r>
              </a:p>
              <a:p>
                <a:pPr marL="257121" indent="-257121" defTabSz="1028591">
                  <a:buFont typeface="+mj-lt"/>
                  <a:buAutoNum type="arabicPeriod" startAt="23"/>
                </a:pPr>
                <a:r>
                  <a:rPr lang="en-ZA" sz="1349" dirty="0">
                    <a:solidFill>
                      <a:srgbClr val="000000"/>
                    </a:solidFill>
                    <a:latin typeface="Arial" panose="020B0604020202020204" pitchFamily="34" charset="0"/>
                    <a:ea typeface="ＭＳ Ｐゴシック"/>
                    <a:cs typeface="Arial" panose="020B0604020202020204" pitchFamily="34" charset="0"/>
                  </a:rPr>
                  <a:t> Accelerated Land Development and Redistribution Initiative (ALDRI) (Land Reform) </a:t>
                </a:r>
              </a:p>
              <a:p>
                <a:pPr marL="257121" indent="-257121" defTabSz="1028591">
                  <a:buFont typeface="+mj-lt"/>
                  <a:buAutoNum type="arabicPeriod" startAt="23"/>
                </a:pPr>
                <a:r>
                  <a:rPr lang="en-ZA" sz="1349" dirty="0">
                    <a:solidFill>
                      <a:srgbClr val="000000"/>
                    </a:solidFill>
                    <a:latin typeface="Arial" panose="020B0604020202020204" pitchFamily="34" charset="0"/>
                    <a:ea typeface="ＭＳ Ｐゴシック"/>
                    <a:cs typeface="Arial" panose="020B0604020202020204" pitchFamily="34" charset="0"/>
                  </a:rPr>
                  <a:t>Promoting and protecting rights of persons living under insecure tenure (Land Reform) </a:t>
                </a:r>
              </a:p>
              <a:p>
                <a:pPr marL="257121" indent="-257121" defTabSz="1028591">
                  <a:buFont typeface="+mj-lt"/>
                  <a:buAutoNum type="arabicPeriod" startAt="23"/>
                </a:pPr>
                <a:r>
                  <a:rPr lang="en-ZA" sz="1349" dirty="0">
                    <a:solidFill>
                      <a:srgbClr val="000000"/>
                    </a:solidFill>
                    <a:latin typeface="Arial" panose="020B0604020202020204" pitchFamily="34" charset="0"/>
                    <a:ea typeface="ＭＳ Ｐゴシック"/>
                    <a:cs typeface="Arial" panose="020B0604020202020204" pitchFamily="34" charset="0"/>
                  </a:rPr>
                  <a:t>Basic Services (Rural Development) </a:t>
                </a:r>
              </a:p>
              <a:p>
                <a:pPr marL="257121" indent="-257121" defTabSz="1028591">
                  <a:buFont typeface="+mj-lt"/>
                  <a:buAutoNum type="arabicPeriod" startAt="23"/>
                </a:pPr>
                <a:r>
                  <a:rPr lang="en-ZA" sz="1349" dirty="0">
                    <a:solidFill>
                      <a:srgbClr val="000000"/>
                    </a:solidFill>
                    <a:latin typeface="Arial" panose="020B0604020202020204" pitchFamily="34" charset="0"/>
                    <a:ea typeface="ＭＳ Ｐゴシック"/>
                    <a:cs typeface="Arial" panose="020B0604020202020204" pitchFamily="34" charset="0"/>
                  </a:rPr>
                  <a:t>Farm worker house and land ownership programme (Labour)</a:t>
                </a:r>
              </a:p>
              <a:p>
                <a:pPr marL="257121" indent="-257121" defTabSz="1028591">
                  <a:buFont typeface="+mj-lt"/>
                  <a:buAutoNum type="arabicPeriod" startAt="23"/>
                </a:pPr>
                <a:endParaRPr lang="en-ZA" sz="1349" b="1" dirty="0">
                  <a:solidFill>
                    <a:srgbClr val="FFC000"/>
                  </a:solidFill>
                  <a:latin typeface="Arial" panose="020B0604020202020204" pitchFamily="34" charset="0"/>
                  <a:ea typeface="ＭＳ Ｐゴシック"/>
                  <a:cs typeface="Arial" panose="020B0604020202020204" pitchFamily="34" charset="0"/>
                </a:endParaRPr>
              </a:p>
            </p:txBody>
          </p:sp>
          <p:sp>
            <p:nvSpPr>
              <p:cNvPr id="12" name="Rectangle 11"/>
              <p:cNvSpPr/>
              <p:nvPr/>
            </p:nvSpPr>
            <p:spPr>
              <a:xfrm>
                <a:off x="5921223" y="953044"/>
                <a:ext cx="2703512" cy="366574"/>
              </a:xfrm>
              <a:prstGeom prst="rect">
                <a:avLst/>
              </a:prstGeom>
              <a:solidFill>
                <a:schemeClr val="accent2">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0498" tIns="40498" rIns="40498" bIns="40498" rtlCol="0" anchor="ctr"/>
              <a:lstStyle/>
              <a:p>
                <a:pPr algn="ctr" defTabSz="1028591"/>
                <a:r>
                  <a:rPr lang="en-ZA" sz="1349" b="1" dirty="0">
                    <a:solidFill>
                      <a:srgbClr val="FFFFFF"/>
                    </a:solidFill>
                    <a:latin typeface="Arial Black" panose="020B0A04020102020204" pitchFamily="34" charset="0"/>
                    <a:ea typeface="ＭＳ Ｐゴシック"/>
                    <a:cs typeface="Arial" panose="020B0604020202020204" pitchFamily="34" charset="0"/>
                  </a:rPr>
                  <a:t>Funding and Finance</a:t>
                </a:r>
              </a:p>
            </p:txBody>
          </p:sp>
        </p:grpSp>
      </p:grpSp>
      <p:pic>
        <p:nvPicPr>
          <p:cNvPr id="2" name="Picture 1"/>
          <p:cNvPicPr>
            <a:picLocks noChangeAspect="1"/>
          </p:cNvPicPr>
          <p:nvPr/>
        </p:nvPicPr>
        <p:blipFill>
          <a:blip r:embed="rId2" cstate="print"/>
          <a:stretch>
            <a:fillRect/>
          </a:stretch>
        </p:blipFill>
        <p:spPr>
          <a:xfrm>
            <a:off x="264654" y="1033790"/>
            <a:ext cx="10122888" cy="40330"/>
          </a:xfrm>
          <a:prstGeom prst="rect">
            <a:avLst/>
          </a:prstGeom>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0756" y="7215927"/>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8445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41</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6" name="Content Placeholder 2"/>
          <p:cNvSpPr txBox="1">
            <a:spLocks/>
          </p:cNvSpPr>
          <p:nvPr/>
        </p:nvSpPr>
        <p:spPr bwMode="auto">
          <a:xfrm>
            <a:off x="829310" y="1764407"/>
            <a:ext cx="9485942" cy="439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78047" indent="-378047" algn="l" rtl="0" eaLnBrk="0" fontAlgn="base" hangingPunct="0">
              <a:spcBef>
                <a:spcPct val="20000"/>
              </a:spcBef>
              <a:spcAft>
                <a:spcPct val="0"/>
              </a:spcAft>
              <a:buChar char="•"/>
              <a:defRPr sz="3528">
                <a:solidFill>
                  <a:schemeClr val="tx1"/>
                </a:solidFill>
                <a:latin typeface="+mn-lt"/>
                <a:ea typeface="ヒラギノ角ゴ Pro W3" charset="-128"/>
                <a:cs typeface="ヒラギノ角ゴ Pro W3" charset="-128"/>
              </a:defRPr>
            </a:lvl1pPr>
            <a:lvl2pPr marL="819102" indent="-315039" algn="l" rtl="0" eaLnBrk="0" fontAlgn="base" hangingPunct="0">
              <a:spcBef>
                <a:spcPct val="20000"/>
              </a:spcBef>
              <a:spcAft>
                <a:spcPct val="0"/>
              </a:spcAft>
              <a:buChar char="–"/>
              <a:defRPr sz="3087">
                <a:solidFill>
                  <a:schemeClr val="tx1"/>
                </a:solidFill>
                <a:latin typeface="+mn-lt"/>
                <a:ea typeface="ヒラギノ角ゴ Pro W3" charset="-128"/>
                <a:cs typeface="ヒラギノ角ゴ Pro W3"/>
              </a:defRPr>
            </a:lvl2pPr>
            <a:lvl3pPr marL="1260158" indent="-252032" algn="l" rtl="0" eaLnBrk="0" fontAlgn="base" hangingPunct="0">
              <a:spcBef>
                <a:spcPct val="20000"/>
              </a:spcBef>
              <a:spcAft>
                <a:spcPct val="0"/>
              </a:spcAft>
              <a:buChar char="•"/>
              <a:defRPr sz="2646">
                <a:solidFill>
                  <a:schemeClr val="tx1"/>
                </a:solidFill>
                <a:latin typeface="+mn-lt"/>
                <a:ea typeface="ヒラギノ角ゴ Pro W3" charset="-128"/>
                <a:cs typeface="ヒラギノ角ゴ Pro W3"/>
              </a:defRPr>
            </a:lvl3pPr>
            <a:lvl4pPr marL="1764221"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4pPr>
            <a:lvl5pPr marL="2268284"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5pPr>
            <a:lvl6pPr marL="2772347" indent="-252032" algn="l" rtl="0" fontAlgn="base">
              <a:spcBef>
                <a:spcPct val="20000"/>
              </a:spcBef>
              <a:spcAft>
                <a:spcPct val="0"/>
              </a:spcAft>
              <a:buChar char="»"/>
              <a:defRPr sz="2205">
                <a:solidFill>
                  <a:schemeClr val="tx1"/>
                </a:solidFill>
                <a:latin typeface="+mn-lt"/>
                <a:ea typeface="ヒラギノ角ゴ Pro W3" charset="-128"/>
              </a:defRPr>
            </a:lvl6pPr>
            <a:lvl7pPr marL="3276410" indent="-252032" algn="l" rtl="0" fontAlgn="base">
              <a:spcBef>
                <a:spcPct val="20000"/>
              </a:spcBef>
              <a:spcAft>
                <a:spcPct val="0"/>
              </a:spcAft>
              <a:buChar char="»"/>
              <a:defRPr sz="2205">
                <a:solidFill>
                  <a:schemeClr val="tx1"/>
                </a:solidFill>
                <a:latin typeface="+mn-lt"/>
                <a:ea typeface="ヒラギノ角ゴ Pro W3" charset="-128"/>
              </a:defRPr>
            </a:lvl7pPr>
            <a:lvl8pPr marL="3780473" indent="-252032" algn="l" rtl="0" fontAlgn="base">
              <a:spcBef>
                <a:spcPct val="20000"/>
              </a:spcBef>
              <a:spcAft>
                <a:spcPct val="0"/>
              </a:spcAft>
              <a:buChar char="»"/>
              <a:defRPr sz="2205">
                <a:solidFill>
                  <a:schemeClr val="tx1"/>
                </a:solidFill>
                <a:latin typeface="+mn-lt"/>
                <a:ea typeface="ヒラギノ角ゴ Pro W3" charset="-128"/>
              </a:defRPr>
            </a:lvl8pPr>
            <a:lvl9pPr marL="4284536" indent="-252032" algn="l" rtl="0" fontAlgn="base">
              <a:spcBef>
                <a:spcPct val="20000"/>
              </a:spcBef>
              <a:spcAft>
                <a:spcPct val="0"/>
              </a:spcAft>
              <a:buChar char="»"/>
              <a:defRPr sz="2205">
                <a:solidFill>
                  <a:schemeClr val="tx1"/>
                </a:solidFill>
                <a:latin typeface="+mn-lt"/>
                <a:ea typeface="ヒラギノ角ゴ Pro W3"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528" b="0" i="0" u="none" strike="noStrike" kern="0" cap="none" spc="0" normalizeH="0" baseline="0" noProof="0" dirty="0" smtClean="0">
                <a:ln>
                  <a:noFill/>
                </a:ln>
                <a:solidFill>
                  <a:prstClr val="black"/>
                </a:solidFill>
                <a:effectLst/>
                <a:uLnTx/>
                <a:uFillTx/>
                <a:latin typeface="Arial Black" panose="020B0A04020102020204" pitchFamily="34" charset="0"/>
                <a:ea typeface="ヒラギノ角ゴ Pro W3" charset="-128"/>
              </a:rPr>
              <a:t>    </a:t>
            </a:r>
            <a:r>
              <a:rPr kumimoji="0" lang="en-ZA" sz="3528" b="0" i="0" u="sng"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rPr>
              <a:t>STRATEGIC OBJECTIVE 3</a:t>
            </a:r>
            <a:r>
              <a:rPr kumimoji="0" lang="en-ZA" sz="3528" b="0" i="0" u="none"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200" b="1" i="0" u="none"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charset="-128"/>
              <a:cs typeface="Arial" panose="020B0604020202020204" pitchFamily="34" charset="0"/>
            </a:endParaRPr>
          </a:p>
          <a:p>
            <a:pPr marL="682625" lvl="0" indent="-682625" algn="ctr" defTabSz="914400" eaLnBrk="1" fontAlgn="auto" hangingPunct="1">
              <a:spcBef>
                <a:spcPts val="0"/>
              </a:spcBef>
              <a:spcAft>
                <a:spcPts val="0"/>
              </a:spcAft>
              <a:buNone/>
              <a:defRPr/>
            </a:pPr>
            <a:r>
              <a:rPr lang="en-GB" sz="3200" b="1" dirty="0" smtClean="0">
                <a:solidFill>
                  <a:prstClr val="black"/>
                </a:solidFill>
                <a:latin typeface="Arial" panose="020B0604020202020204" pitchFamily="34" charset="0"/>
                <a:ea typeface="+mn-ea"/>
                <a:cs typeface="Arial" panose="020B0604020202020204" pitchFamily="34" charset="0"/>
              </a:rPr>
              <a:t>	EXPAND TARGETED SOCIAL PROTECTION MEASURES AND SUSTAINABLE LIVELIHOOD PROGRAMMES</a:t>
            </a:r>
            <a:endParaRPr lang="en-US" sz="3200" b="1" dirty="0" smtClean="0">
              <a:solidFill>
                <a:prstClr val="black"/>
              </a:solidFill>
              <a:latin typeface="Arial" panose="020B0604020202020204" pitchFamily="34" charset="0"/>
              <a:ea typeface="+mn-ea"/>
              <a:cs typeface="Arial" panose="020B0604020202020204" pitchFamily="34" charset="0"/>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endParaRPr kumimoji="0" lang="en-ZA" sz="3528" b="0" i="0" u="none"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endParaRPr kumimoji="0" lang="en-ZA" sz="3528" b="0" i="0" u="none" strike="noStrike" kern="0" cap="none" spc="0" normalizeH="0" baseline="0" noProof="0" dirty="0">
              <a:ln>
                <a:noFill/>
              </a:ln>
              <a:solidFill>
                <a:srgbClr val="009A46"/>
              </a:solidFill>
              <a:effectLst/>
              <a:uLnTx/>
              <a:uFillTx/>
              <a:latin typeface="Arial Black" panose="020B0A04020102020204" pitchFamily="34" charset="0"/>
              <a:ea typeface="ヒラギノ角ゴ Pro W3" charset="-128"/>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endParaRPr kumimoji="0" lang="en-ZA" sz="3528" b="0" i="0" u="none" strike="noStrike" kern="0" cap="none" spc="0" normalizeH="0" baseline="0" noProof="0" dirty="0" smtClean="0">
              <a:ln>
                <a:noFill/>
              </a:ln>
              <a:solidFill>
                <a:srgbClr val="009A46"/>
              </a:solidFill>
              <a:effectLst/>
              <a:uLnTx/>
              <a:uFillTx/>
              <a:latin typeface="Arial Black" panose="020B0A04020102020204" pitchFamily="34" charset="0"/>
              <a:ea typeface="ヒラギノ角ゴ Pro W3" charset="-128"/>
            </a:endParaRPr>
          </a:p>
          <a:p>
            <a:pPr marL="914400" marR="0" lvl="0" indent="-914400" algn="just" defTabSz="495300" rtl="0" eaLnBrk="1" fontAlgn="base" latinLnBrk="0" hangingPunct="1">
              <a:lnSpc>
                <a:spcPct val="100000"/>
              </a:lnSpc>
              <a:spcBef>
                <a:spcPct val="0"/>
              </a:spcBef>
              <a:spcAft>
                <a:spcPct val="0"/>
              </a:spcAft>
              <a:buClrTx/>
              <a:buSzTx/>
              <a:buFontTx/>
              <a:buNone/>
              <a:tabLst>
                <a:tab pos="1027113" algn="l"/>
              </a:tabLst>
              <a:defRPr/>
            </a:pPr>
            <a:r>
              <a:rPr kumimoji="0" lang="en-ZA" sz="20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	</a:t>
            </a:r>
            <a:endParaRPr kumimoji="0" lang="en-ZA" sz="2000" b="0" i="0" u="none" strike="noStrike" kern="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3528" b="0" i="0" u="none" strike="noStrike" kern="0" cap="none" spc="0" normalizeH="0" baseline="0" noProof="0" dirty="0">
              <a:ln>
                <a:noFill/>
              </a:ln>
              <a:solidFill>
                <a:prstClr val="black"/>
              </a:solidFill>
              <a:effectLst/>
              <a:uLnTx/>
              <a:uFillTx/>
              <a:latin typeface="Arial Black" panose="020B0A04020102020204" pitchFamily="34" charset="0"/>
              <a:ea typeface="ヒラギノ角ゴ Pro W3" charset="-128"/>
            </a:endParaRPr>
          </a:p>
        </p:txBody>
      </p:sp>
    </p:spTree>
    <p:extLst>
      <p:ext uri="{BB962C8B-B14F-4D97-AF65-F5344CB8AC3E}">
        <p14:creationId xmlns:p14="http://schemas.microsoft.com/office/powerpoint/2010/main" xmlns="" val="3415920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607" y="32101"/>
            <a:ext cx="9178925" cy="490894"/>
          </a:xfrm>
        </p:spPr>
        <p:txBody>
          <a:bodyPr/>
          <a:lstStyle/>
          <a:p>
            <a:r>
              <a:rPr lang="en-ZA" sz="2800" dirty="0" smtClean="0">
                <a:latin typeface="Arial Black" panose="020B0A04020102020204" pitchFamily="34" charset="0"/>
              </a:rPr>
              <a:t>SYNOPSIS OF PROGRESS</a:t>
            </a:r>
            <a:endParaRPr lang="en-ZA" sz="2800" dirty="0">
              <a:latin typeface="Arial Black" panose="020B0A04020102020204" pitchFamily="34" charset="0"/>
            </a:endParaRPr>
          </a:p>
        </p:txBody>
      </p:sp>
      <p:sp>
        <p:nvSpPr>
          <p:cNvPr id="3" name="Content Placeholder 2"/>
          <p:cNvSpPr>
            <a:spLocks noGrp="1"/>
          </p:cNvSpPr>
          <p:nvPr>
            <p:ph idx="1"/>
          </p:nvPr>
        </p:nvSpPr>
        <p:spPr>
          <a:xfrm>
            <a:off x="425078" y="963056"/>
            <a:ext cx="9793088" cy="6598207"/>
          </a:xfrm>
        </p:spPr>
        <p:txBody>
          <a:bodyPr/>
          <a:lstStyle/>
          <a:p>
            <a:pPr marL="0" indent="0"/>
            <a:r>
              <a:rPr lang="en-ZA" sz="2400" b="1" dirty="0" smtClean="0"/>
              <a:t>Progress to date</a:t>
            </a:r>
            <a:endParaRPr lang="en-ZA" sz="2400" b="1" dirty="0"/>
          </a:p>
          <a:p>
            <a:pPr marL="465138" lvl="0" indent="-465138" algn="just" defTabSz="1053297" eaLnBrk="1" fontAlgn="auto" hangingPunct="1">
              <a:spcBef>
                <a:spcPts val="0"/>
              </a:spcBef>
              <a:spcAft>
                <a:spcPts val="400"/>
              </a:spcAft>
              <a:buFont typeface="Wingdings" panose="05000000000000000000" pitchFamily="2" charset="2"/>
              <a:buChar char="Ø"/>
            </a:pPr>
            <a:r>
              <a:rPr lang="en-ZA" sz="2200" dirty="0" smtClean="0">
                <a:solidFill>
                  <a:srgbClr val="000000"/>
                </a:solidFill>
                <a:ea typeface="Calibri" panose="020F0502020204030204" pitchFamily="34" charset="0"/>
              </a:rPr>
              <a:t>An </a:t>
            </a:r>
            <a:r>
              <a:rPr lang="en-ZA" sz="2200" dirty="0">
                <a:solidFill>
                  <a:srgbClr val="000000"/>
                </a:solidFill>
                <a:ea typeface="Calibri" panose="020F0502020204030204" pitchFamily="34" charset="0"/>
              </a:rPr>
              <a:t>inter-sectoral working group with </a:t>
            </a:r>
            <a:r>
              <a:rPr lang="en-ZA" sz="2200" dirty="0">
                <a:ea typeface="Calibri" panose="020F0502020204030204" pitchFamily="34" charset="0"/>
              </a:rPr>
              <a:t>Departments: DHA, DOH &amp; DSD; </a:t>
            </a:r>
            <a:r>
              <a:rPr lang="en-ZA" sz="2200" dirty="0">
                <a:solidFill>
                  <a:srgbClr val="000000"/>
                </a:solidFill>
                <a:ea typeface="Calibri" panose="020F0502020204030204" pitchFamily="34" charset="0"/>
              </a:rPr>
              <a:t>has been established to develop a </a:t>
            </a:r>
            <a:r>
              <a:rPr lang="en-ZA" sz="2200" dirty="0">
                <a:ea typeface="Calibri" panose="020F0502020204030204" pitchFamily="34" charset="0"/>
              </a:rPr>
              <a:t>rigorous registration strategy of infants at birth.  The aim is to increase the number of children registered within 30 days at public health facilities from 70% in 2016 to 80% in </a:t>
            </a:r>
            <a:r>
              <a:rPr lang="en-ZA" sz="2200" dirty="0" smtClean="0">
                <a:ea typeface="Calibri" panose="020F0502020204030204" pitchFamily="34" charset="0"/>
              </a:rPr>
              <a:t>2019.</a:t>
            </a:r>
          </a:p>
          <a:p>
            <a:pPr marL="465138" lvl="0" indent="-465138" algn="just" defTabSz="1053297" eaLnBrk="1" fontAlgn="auto" hangingPunct="1">
              <a:spcBef>
                <a:spcPts val="0"/>
              </a:spcBef>
              <a:spcAft>
                <a:spcPts val="400"/>
              </a:spcAft>
              <a:buFont typeface="Wingdings" panose="05000000000000000000" pitchFamily="2" charset="2"/>
              <a:buChar char="Ø"/>
            </a:pPr>
            <a:r>
              <a:rPr lang="en-US" sz="2200" dirty="0">
                <a:ea typeface="Calibri" panose="020F0502020204030204" pitchFamily="34" charset="0"/>
              </a:rPr>
              <a:t>A multi-sectoral technical working group with relevant government departments has been establish to development the  national integrated social protection information system (NISPIS). </a:t>
            </a:r>
            <a:endParaRPr lang="en-US" sz="2200" dirty="0" smtClean="0">
              <a:ea typeface="Calibri" panose="020F0502020204030204" pitchFamily="34" charset="0"/>
            </a:endParaRPr>
          </a:p>
          <a:p>
            <a:pPr marL="465138" lvl="0" indent="-465138" algn="just" defTabSz="1053297" eaLnBrk="1" fontAlgn="auto" hangingPunct="1">
              <a:spcBef>
                <a:spcPts val="0"/>
              </a:spcBef>
              <a:spcAft>
                <a:spcPts val="400"/>
              </a:spcAft>
              <a:buFont typeface="Wingdings" panose="05000000000000000000" pitchFamily="2" charset="2"/>
              <a:buChar char="Ø"/>
            </a:pPr>
            <a:r>
              <a:rPr lang="en-US" sz="2200" dirty="0">
                <a:ea typeface="Calibri" panose="020F0502020204030204" pitchFamily="34" charset="0"/>
              </a:rPr>
              <a:t>331 664 ECDs have been </a:t>
            </a:r>
            <a:r>
              <a:rPr lang="en-US" sz="2200" dirty="0" err="1">
                <a:ea typeface="Calibri" panose="020F0502020204030204" pitchFamily="34" charset="0"/>
              </a:rPr>
              <a:t>subsidised</a:t>
            </a:r>
            <a:r>
              <a:rPr lang="en-US" sz="2200" dirty="0">
                <a:ea typeface="Calibri" panose="020F0502020204030204" pitchFamily="34" charset="0"/>
              </a:rPr>
              <a:t> by DSD.</a:t>
            </a:r>
          </a:p>
          <a:p>
            <a:pPr marL="465138" indent="-465138" algn="just" defTabSz="1053297" eaLnBrk="1" fontAlgn="auto" hangingPunct="1">
              <a:spcBef>
                <a:spcPts val="0"/>
              </a:spcBef>
              <a:spcAft>
                <a:spcPts val="400"/>
              </a:spcAft>
              <a:buFont typeface="Wingdings" panose="05000000000000000000" pitchFamily="2" charset="2"/>
              <a:buChar char="Ø"/>
            </a:pPr>
            <a:r>
              <a:rPr lang="en-ZA" sz="2200" dirty="0" smtClean="0">
                <a:ea typeface="Calibri" panose="020F0502020204030204" pitchFamily="34" charset="0"/>
                <a:cs typeface="Times New Roman" panose="02020603050405020304" pitchFamily="18" charset="0"/>
              </a:rPr>
              <a:t>A </a:t>
            </a:r>
            <a:r>
              <a:rPr lang="en-ZA" sz="2200" dirty="0">
                <a:ea typeface="Calibri" panose="020F0502020204030204" pitchFamily="34" charset="0"/>
                <a:cs typeface="Times New Roman" panose="02020603050405020304" pitchFamily="18" charset="0"/>
              </a:rPr>
              <a:t>total of </a:t>
            </a:r>
            <a:r>
              <a:rPr lang="en-ZA" sz="2200" dirty="0" smtClean="0">
                <a:ea typeface="Calibri" panose="020F0502020204030204" pitchFamily="34" charset="0"/>
              </a:rPr>
              <a:t>20 619 </a:t>
            </a:r>
            <a:r>
              <a:rPr lang="en-ZA" sz="2200" dirty="0" smtClean="0">
                <a:ea typeface="Calibri" panose="020F0502020204030204" pitchFamily="34" charset="0"/>
                <a:cs typeface="Times New Roman" panose="02020603050405020304" pitchFamily="18" charset="0"/>
              </a:rPr>
              <a:t>schools </a:t>
            </a:r>
            <a:r>
              <a:rPr lang="en-ZA" sz="2200" dirty="0">
                <a:ea typeface="Calibri" panose="020F0502020204030204" pitchFamily="34" charset="0"/>
                <a:cs typeface="Times New Roman" panose="02020603050405020304" pitchFamily="18" charset="0"/>
              </a:rPr>
              <a:t>provided nutritious food to targeted PVMs. </a:t>
            </a:r>
            <a:endParaRPr lang="en-ZA" sz="2200" dirty="0" smtClean="0">
              <a:ea typeface="Calibri" panose="020F0502020204030204" pitchFamily="34" charset="0"/>
              <a:cs typeface="Times New Roman" panose="02020603050405020304" pitchFamily="18" charset="0"/>
            </a:endParaRPr>
          </a:p>
          <a:p>
            <a:pPr marL="465138" indent="-465138" algn="just" defTabSz="1053297" eaLnBrk="1" fontAlgn="auto" hangingPunct="1">
              <a:spcBef>
                <a:spcPts val="0"/>
              </a:spcBef>
              <a:spcAft>
                <a:spcPts val="400"/>
              </a:spcAft>
              <a:buFont typeface="Wingdings" panose="05000000000000000000" pitchFamily="2" charset="2"/>
              <a:buChar char="Ø"/>
            </a:pPr>
            <a:r>
              <a:rPr lang="en-ZA" sz="2200" dirty="0" smtClean="0">
                <a:ea typeface="Calibri" panose="020F0502020204030204" pitchFamily="34" charset="0"/>
                <a:cs typeface="Times New Roman" panose="02020603050405020304" pitchFamily="18" charset="0"/>
              </a:rPr>
              <a:t>A </a:t>
            </a:r>
            <a:r>
              <a:rPr lang="en-ZA" sz="2200" dirty="0">
                <a:ea typeface="Calibri" panose="020F0502020204030204" pitchFamily="34" charset="0"/>
                <a:cs typeface="Times New Roman" panose="02020603050405020304" pitchFamily="18" charset="0"/>
              </a:rPr>
              <a:t>total </a:t>
            </a:r>
            <a:r>
              <a:rPr lang="en-ZA" sz="2200" dirty="0" smtClean="0">
                <a:ea typeface="Calibri" panose="020F0502020204030204" pitchFamily="34" charset="0"/>
                <a:cs typeface="Times New Roman" panose="02020603050405020304" pitchFamily="18" charset="0"/>
              </a:rPr>
              <a:t>of </a:t>
            </a:r>
            <a:r>
              <a:rPr lang="en-ZA" sz="2200" dirty="0" smtClean="0">
                <a:ea typeface="Calibri" panose="020F0502020204030204" pitchFamily="34" charset="0"/>
              </a:rPr>
              <a:t>221</a:t>
            </a:r>
            <a:r>
              <a:rPr lang="en-ZA" sz="2200" dirty="0" smtClean="0">
                <a:solidFill>
                  <a:srgbClr val="FF0000"/>
                </a:solidFill>
                <a:latin typeface="Algerian" panose="04020705040A02060702" pitchFamily="82" charset="0"/>
                <a:ea typeface="Calibri" panose="020F0502020204030204" pitchFamily="34" charset="0"/>
                <a:cs typeface="Times New Roman" panose="02020603050405020304" pitchFamily="18" charset="0"/>
              </a:rPr>
              <a:t> </a:t>
            </a:r>
            <a:r>
              <a:rPr lang="en-ZA" sz="2200" dirty="0" smtClean="0">
                <a:solidFill>
                  <a:srgbClr val="000000"/>
                </a:solidFill>
                <a:ea typeface="Calibri" panose="020F0502020204030204" pitchFamily="34" charset="0"/>
                <a:cs typeface="Times New Roman" panose="02020603050405020304" pitchFamily="18" charset="0"/>
              </a:rPr>
              <a:t>Community </a:t>
            </a:r>
            <a:r>
              <a:rPr lang="en-ZA" sz="2200" dirty="0">
                <a:solidFill>
                  <a:srgbClr val="000000"/>
                </a:solidFill>
                <a:ea typeface="Calibri" panose="020F0502020204030204" pitchFamily="34" charset="0"/>
                <a:cs typeface="Times New Roman" panose="02020603050405020304" pitchFamily="18" charset="0"/>
              </a:rPr>
              <a:t>Nutrition and Development </a:t>
            </a:r>
            <a:r>
              <a:rPr lang="en-ZA" sz="2200" dirty="0" smtClean="0">
                <a:solidFill>
                  <a:srgbClr val="000000"/>
                </a:solidFill>
                <a:ea typeface="Calibri" panose="020F0502020204030204" pitchFamily="34" charset="0"/>
                <a:cs typeface="Times New Roman" panose="02020603050405020304" pitchFamily="18" charset="0"/>
              </a:rPr>
              <a:t>Centres (</a:t>
            </a:r>
            <a:r>
              <a:rPr lang="en-ZA" sz="2200" dirty="0" smtClean="0">
                <a:ea typeface="Calibri" panose="020F0502020204030204" pitchFamily="34" charset="0"/>
                <a:cs typeface="Times New Roman" panose="02020603050405020304" pitchFamily="18" charset="0"/>
              </a:rPr>
              <a:t>CNDCs</a:t>
            </a:r>
            <a:r>
              <a:rPr lang="en-ZA" sz="2200" dirty="0">
                <a:ea typeface="Calibri" panose="020F0502020204030204" pitchFamily="34" charset="0"/>
                <a:cs typeface="Times New Roman" panose="02020603050405020304" pitchFamily="18" charset="0"/>
              </a:rPr>
              <a:t>) provided nutritious food to targeted PVMs</a:t>
            </a:r>
            <a:r>
              <a:rPr lang="en-ZA" sz="2200" dirty="0" smtClean="0">
                <a:ea typeface="Calibri" panose="020F0502020204030204" pitchFamily="34" charset="0"/>
                <a:cs typeface="Times New Roman" panose="02020603050405020304" pitchFamily="18" charset="0"/>
              </a:rPr>
              <a:t>.</a:t>
            </a:r>
          </a:p>
          <a:p>
            <a:pPr marL="465138" indent="-465138" algn="just" defTabSz="1053297" eaLnBrk="1" fontAlgn="auto" hangingPunct="1">
              <a:spcBef>
                <a:spcPts val="0"/>
              </a:spcBef>
              <a:spcAft>
                <a:spcPts val="400"/>
              </a:spcAft>
              <a:buFont typeface="Wingdings" panose="05000000000000000000" pitchFamily="2" charset="2"/>
              <a:buChar char="Ø"/>
            </a:pPr>
            <a:r>
              <a:rPr lang="en-US" sz="2200" dirty="0">
                <a:ea typeface="Calibri" panose="020F0502020204030204" pitchFamily="34" charset="0"/>
              </a:rPr>
              <a:t>474 781 children </a:t>
            </a:r>
            <a:r>
              <a:rPr lang="en-US" sz="2200" dirty="0" err="1">
                <a:ea typeface="Calibri" panose="020F0502020204030204" pitchFamily="34" charset="0"/>
              </a:rPr>
              <a:t>subsidised</a:t>
            </a:r>
            <a:r>
              <a:rPr lang="en-US" sz="2200" dirty="0">
                <a:ea typeface="Calibri" panose="020F0502020204030204" pitchFamily="34" charset="0"/>
              </a:rPr>
              <a:t> in ECD </a:t>
            </a:r>
            <a:r>
              <a:rPr lang="en-US" sz="2200" dirty="0" err="1" smtClean="0">
                <a:ea typeface="Calibri" panose="020F0502020204030204" pitchFamily="34" charset="0"/>
              </a:rPr>
              <a:t>centres</a:t>
            </a:r>
            <a:endParaRPr lang="en-US" sz="2200" dirty="0" smtClean="0">
              <a:ea typeface="Calibri" panose="020F0502020204030204" pitchFamily="34" charset="0"/>
            </a:endParaRPr>
          </a:p>
          <a:p>
            <a:pPr marL="465138" indent="-465138" algn="just" defTabSz="1053297" eaLnBrk="1" fontAlgn="auto" hangingPunct="1">
              <a:spcBef>
                <a:spcPts val="0"/>
              </a:spcBef>
              <a:spcAft>
                <a:spcPts val="400"/>
              </a:spcAft>
              <a:buFont typeface="Wingdings" panose="05000000000000000000" pitchFamily="2" charset="2"/>
              <a:buChar char="Ø"/>
            </a:pPr>
            <a:r>
              <a:rPr lang="en-ZA" sz="2200" dirty="0" smtClean="0">
                <a:ea typeface="Calibri" panose="020F0502020204030204" pitchFamily="34" charset="0"/>
              </a:rPr>
              <a:t> </a:t>
            </a:r>
            <a:r>
              <a:rPr lang="en-ZA" sz="2200" dirty="0">
                <a:solidFill>
                  <a:srgbClr val="000000"/>
                </a:solidFill>
                <a:ea typeface="Calibri" panose="020F0502020204030204" pitchFamily="34" charset="0"/>
              </a:rPr>
              <a:t>9 032 622 learners provided with nutritious food through </a:t>
            </a:r>
            <a:r>
              <a:rPr lang="en-ZA" sz="2200" dirty="0" smtClean="0">
                <a:solidFill>
                  <a:srgbClr val="000000"/>
                </a:solidFill>
                <a:ea typeface="Calibri" panose="020F0502020204030204" pitchFamily="34" charset="0"/>
              </a:rPr>
              <a:t>NSNP.</a:t>
            </a:r>
          </a:p>
          <a:p>
            <a:pPr marL="465138" indent="-465138" algn="just" defTabSz="1053297" eaLnBrk="1" fontAlgn="auto" hangingPunct="1">
              <a:spcBef>
                <a:spcPts val="0"/>
              </a:spcBef>
              <a:spcAft>
                <a:spcPts val="400"/>
              </a:spcAft>
              <a:buFont typeface="Wingdings" panose="05000000000000000000" pitchFamily="2" charset="2"/>
              <a:buChar char="Ø"/>
            </a:pPr>
            <a:r>
              <a:rPr lang="en-ZA" sz="2200" dirty="0" smtClean="0">
                <a:solidFill>
                  <a:srgbClr val="000000"/>
                </a:solidFill>
                <a:ea typeface="ヒラギノ角ゴ Pro W3"/>
              </a:rPr>
              <a:t>138</a:t>
            </a:r>
            <a:r>
              <a:rPr lang="en-ZA" sz="2200" dirty="0">
                <a:solidFill>
                  <a:srgbClr val="000000"/>
                </a:solidFill>
                <a:ea typeface="ヒラギノ角ゴ Pro W3"/>
              </a:rPr>
              <a:t> 056 </a:t>
            </a:r>
            <a:r>
              <a:rPr lang="en-US" sz="2200" b="1" dirty="0">
                <a:solidFill>
                  <a:srgbClr val="000000"/>
                </a:solidFill>
                <a:ea typeface="ヒラギノ角ゴ Pro W3"/>
              </a:rPr>
              <a:t> </a:t>
            </a:r>
            <a:r>
              <a:rPr lang="en-ZA" sz="2200" dirty="0">
                <a:solidFill>
                  <a:srgbClr val="000000"/>
                </a:solidFill>
                <a:ea typeface="Calibri" panose="020F0502020204030204" pitchFamily="34" charset="0"/>
              </a:rPr>
              <a:t>people received food in CNDCs by Q2 of FY </a:t>
            </a:r>
            <a:r>
              <a:rPr lang="en-ZA" sz="2200" dirty="0" smtClean="0">
                <a:solidFill>
                  <a:srgbClr val="000000"/>
                </a:solidFill>
                <a:ea typeface="Calibri" panose="020F0502020204030204" pitchFamily="34" charset="0"/>
              </a:rPr>
              <a:t>2017/18.</a:t>
            </a:r>
          </a:p>
          <a:p>
            <a:pPr marL="465138" indent="-465138" algn="just" defTabSz="1053297" eaLnBrk="1" fontAlgn="auto" hangingPunct="1">
              <a:spcBef>
                <a:spcPts val="0"/>
              </a:spcBef>
              <a:spcAft>
                <a:spcPts val="400"/>
              </a:spcAft>
              <a:buFont typeface="Wingdings" panose="05000000000000000000" pitchFamily="2" charset="2"/>
              <a:buChar char="Ø"/>
            </a:pPr>
            <a:r>
              <a:rPr lang="en-ZA" sz="2200" dirty="0" smtClean="0">
                <a:solidFill>
                  <a:srgbClr val="000000"/>
                </a:solidFill>
                <a:ea typeface="Calibri" panose="020F0502020204030204" pitchFamily="34" charset="0"/>
              </a:rPr>
              <a:t>306 </a:t>
            </a:r>
            <a:r>
              <a:rPr lang="en-ZA" sz="2200" dirty="0">
                <a:solidFill>
                  <a:srgbClr val="000000"/>
                </a:solidFill>
                <a:ea typeface="Calibri" panose="020F0502020204030204" pitchFamily="34" charset="0"/>
              </a:rPr>
              <a:t>486 Social Relief of Distress was awarded to PVMs in the past two quarters of FY 2017/18.</a:t>
            </a:r>
            <a:endParaRPr lang="en-US" sz="2200" dirty="0"/>
          </a:p>
          <a:p>
            <a:pPr marL="465138" indent="-465138" defTabSz="1053297" eaLnBrk="1" fontAlgn="auto" hangingPunct="1">
              <a:spcBef>
                <a:spcPts val="0"/>
              </a:spcBef>
              <a:spcAft>
                <a:spcPts val="0"/>
              </a:spcAft>
              <a:buFont typeface="Wingdings" panose="05000000000000000000" pitchFamily="2" charset="2"/>
              <a:buChar char="Ø"/>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dirty="0"/>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10287E48-6BDF-45E2-B385-F3E0803C2D80}" type="slidenum">
              <a:rPr kumimoji="0" lang="en-ZA"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42</a:t>
            </a:fld>
            <a:endParaRPr kumimoji="0" lang="en-ZA"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stretch>
            <a:fillRect/>
          </a:stretch>
        </p:blipFill>
        <p:spPr>
          <a:xfrm>
            <a:off x="450156" y="814560"/>
            <a:ext cx="10126334" cy="36579"/>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3868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0D25DA-C332-407A-852A-96A7D180F319}" type="slidenum">
              <a:rPr lang="en-US" smtClean="0"/>
              <a:pPr>
                <a:defRPr/>
              </a:pPr>
              <a:t>43</a:t>
            </a:fld>
            <a:endParaRPr lang="en-US" dirty="0"/>
          </a:p>
        </p:txBody>
      </p:sp>
      <p:sp>
        <p:nvSpPr>
          <p:cNvPr id="5" name="Content Placeholder 2"/>
          <p:cNvSpPr txBox="1">
            <a:spLocks/>
          </p:cNvSpPr>
          <p:nvPr/>
        </p:nvSpPr>
        <p:spPr bwMode="auto">
          <a:xfrm>
            <a:off x="660386" y="1419985"/>
            <a:ext cx="9470841" cy="5673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78047" indent="-378047" algn="l" rtl="0" eaLnBrk="0" fontAlgn="base" hangingPunct="0">
              <a:spcBef>
                <a:spcPct val="20000"/>
              </a:spcBef>
              <a:spcAft>
                <a:spcPct val="0"/>
              </a:spcAft>
              <a:buChar char="•"/>
              <a:defRPr sz="3528">
                <a:solidFill>
                  <a:schemeClr val="tx1"/>
                </a:solidFill>
                <a:latin typeface="+mn-lt"/>
                <a:ea typeface="ヒラギノ角ゴ Pro W3" charset="-128"/>
                <a:cs typeface="ヒラギノ角ゴ Pro W3" charset="-128"/>
              </a:defRPr>
            </a:lvl1pPr>
            <a:lvl2pPr marL="819102" indent="-315039" algn="l" rtl="0" eaLnBrk="0" fontAlgn="base" hangingPunct="0">
              <a:spcBef>
                <a:spcPct val="20000"/>
              </a:spcBef>
              <a:spcAft>
                <a:spcPct val="0"/>
              </a:spcAft>
              <a:buChar char="–"/>
              <a:defRPr sz="3087">
                <a:solidFill>
                  <a:schemeClr val="tx1"/>
                </a:solidFill>
                <a:latin typeface="+mn-lt"/>
                <a:ea typeface="ヒラギノ角ゴ Pro W3" charset="-128"/>
                <a:cs typeface="ヒラギノ角ゴ Pro W3"/>
              </a:defRPr>
            </a:lvl2pPr>
            <a:lvl3pPr marL="1260158" indent="-252032" algn="l" rtl="0" eaLnBrk="0" fontAlgn="base" hangingPunct="0">
              <a:spcBef>
                <a:spcPct val="20000"/>
              </a:spcBef>
              <a:spcAft>
                <a:spcPct val="0"/>
              </a:spcAft>
              <a:buChar char="•"/>
              <a:defRPr sz="2646">
                <a:solidFill>
                  <a:schemeClr val="tx1"/>
                </a:solidFill>
                <a:latin typeface="+mn-lt"/>
                <a:ea typeface="ヒラギノ角ゴ Pro W3" charset="-128"/>
                <a:cs typeface="ヒラギノ角ゴ Pro W3"/>
              </a:defRPr>
            </a:lvl3pPr>
            <a:lvl4pPr marL="1764221"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4pPr>
            <a:lvl5pPr marL="2268284" indent="-252032" algn="l" rtl="0" eaLnBrk="0" fontAlgn="base" hangingPunct="0">
              <a:spcBef>
                <a:spcPct val="20000"/>
              </a:spcBef>
              <a:spcAft>
                <a:spcPct val="0"/>
              </a:spcAft>
              <a:buChar char="»"/>
              <a:defRPr sz="2205">
                <a:solidFill>
                  <a:schemeClr val="tx1"/>
                </a:solidFill>
                <a:latin typeface="+mn-lt"/>
                <a:ea typeface="ヒラギノ角ゴ Pro W3" charset="-128"/>
                <a:cs typeface="ヒラギノ角ゴ Pro W3"/>
              </a:defRPr>
            </a:lvl5pPr>
            <a:lvl6pPr marL="2772347" indent="-252032" algn="l" rtl="0" fontAlgn="base">
              <a:spcBef>
                <a:spcPct val="20000"/>
              </a:spcBef>
              <a:spcAft>
                <a:spcPct val="0"/>
              </a:spcAft>
              <a:buChar char="»"/>
              <a:defRPr sz="2205">
                <a:solidFill>
                  <a:schemeClr val="tx1"/>
                </a:solidFill>
                <a:latin typeface="+mn-lt"/>
                <a:ea typeface="ヒラギノ角ゴ Pro W3" charset="-128"/>
              </a:defRPr>
            </a:lvl6pPr>
            <a:lvl7pPr marL="3276410" indent="-252032" algn="l" rtl="0" fontAlgn="base">
              <a:spcBef>
                <a:spcPct val="20000"/>
              </a:spcBef>
              <a:spcAft>
                <a:spcPct val="0"/>
              </a:spcAft>
              <a:buChar char="»"/>
              <a:defRPr sz="2205">
                <a:solidFill>
                  <a:schemeClr val="tx1"/>
                </a:solidFill>
                <a:latin typeface="+mn-lt"/>
                <a:ea typeface="ヒラギノ角ゴ Pro W3" charset="-128"/>
              </a:defRPr>
            </a:lvl7pPr>
            <a:lvl8pPr marL="3780473" indent="-252032" algn="l" rtl="0" fontAlgn="base">
              <a:spcBef>
                <a:spcPct val="20000"/>
              </a:spcBef>
              <a:spcAft>
                <a:spcPct val="0"/>
              </a:spcAft>
              <a:buChar char="»"/>
              <a:defRPr sz="2205">
                <a:solidFill>
                  <a:schemeClr val="tx1"/>
                </a:solidFill>
                <a:latin typeface="+mn-lt"/>
                <a:ea typeface="ヒラギノ角ゴ Pro W3" charset="-128"/>
              </a:defRPr>
            </a:lvl8pPr>
            <a:lvl9pPr marL="4284536" indent="-252032" algn="l" rtl="0" fontAlgn="base">
              <a:spcBef>
                <a:spcPct val="20000"/>
              </a:spcBef>
              <a:spcAft>
                <a:spcPct val="0"/>
              </a:spcAft>
              <a:buChar char="»"/>
              <a:defRPr sz="2205">
                <a:solidFill>
                  <a:schemeClr val="tx1"/>
                </a:solidFill>
                <a:latin typeface="+mn-lt"/>
                <a:ea typeface="ヒラギノ角ゴ Pro W3" charset="-128"/>
              </a:defRPr>
            </a:lvl9pPr>
          </a:lstStyle>
          <a:p>
            <a:pPr marL="0" indent="0" algn="ctr" defTabSz="914400" eaLnBrk="1" fontAlgn="auto" hangingPunct="1">
              <a:spcBef>
                <a:spcPts val="0"/>
              </a:spcBef>
              <a:spcAft>
                <a:spcPts val="0"/>
              </a:spcAft>
              <a:buFontTx/>
              <a:buNone/>
              <a:defRPr/>
            </a:pPr>
            <a:r>
              <a:rPr lang="en-ZA" kern="0" dirty="0" smtClean="0">
                <a:solidFill>
                  <a:prstClr val="black"/>
                </a:solidFill>
                <a:latin typeface="Arial Black" panose="020B0A04020102020204" pitchFamily="34" charset="0"/>
              </a:rPr>
              <a:t>    </a:t>
            </a:r>
            <a:r>
              <a:rPr lang="en-ZA" sz="2800" u="sng" kern="0" dirty="0" smtClean="0">
                <a:solidFill>
                  <a:srgbClr val="009A46"/>
                </a:solidFill>
                <a:latin typeface="Arial Black" panose="020B0A04020102020204" pitchFamily="34" charset="0"/>
              </a:rPr>
              <a:t>STRATEGIC OBJECTIVE 4:</a:t>
            </a:r>
          </a:p>
          <a:p>
            <a:pPr marL="0" indent="0" defTabSz="1008126" eaLnBrk="1" fontAlgn="auto" hangingPunct="1">
              <a:spcBef>
                <a:spcPts val="0"/>
              </a:spcBef>
              <a:spcAft>
                <a:spcPts val="0"/>
              </a:spcAft>
              <a:buFontTx/>
              <a:buNone/>
            </a:pPr>
            <a:endParaRPr lang="en-GB" sz="2800" dirty="0" smtClean="0">
              <a:solidFill>
                <a:srgbClr val="009A46"/>
              </a:solidFill>
              <a:latin typeface="Arial Black" panose="020B0A04020102020204" pitchFamily="34" charset="0"/>
              <a:cs typeface="Arial" panose="020B0604020202020204" pitchFamily="34" charset="0"/>
            </a:endParaRPr>
          </a:p>
          <a:p>
            <a:pPr marL="0" indent="0" algn="ctr" defTabSz="1008126" eaLnBrk="1" fontAlgn="auto" hangingPunct="1">
              <a:spcBef>
                <a:spcPts val="0"/>
              </a:spcBef>
              <a:spcAft>
                <a:spcPts val="0"/>
              </a:spcAft>
              <a:buFontTx/>
              <a:buNone/>
            </a:pPr>
            <a:r>
              <a:rPr lang="en-GB" sz="2800" dirty="0" smtClean="0">
                <a:latin typeface="Arial Black" panose="020B0A04020102020204" pitchFamily="34" charset="0"/>
                <a:cs typeface="Arial" panose="020B0604020202020204" pitchFamily="34" charset="0"/>
              </a:rPr>
              <a:t>SCALE UP OF </a:t>
            </a:r>
            <a:r>
              <a:rPr lang="en-GB" sz="2800" b="1" dirty="0" smtClean="0">
                <a:latin typeface="Arial Black" panose="020B0A04020102020204" pitchFamily="34" charset="0"/>
                <a:cs typeface="Arial" panose="020B0604020202020204" pitchFamily="34" charset="0"/>
              </a:rPr>
              <a:t>HIGH IMPACT NUTRITION INTERVENTIONS </a:t>
            </a:r>
            <a:r>
              <a:rPr lang="en-GB" sz="2800" dirty="0" smtClean="0">
                <a:latin typeface="Arial Black" panose="020B0A04020102020204" pitchFamily="34" charset="0"/>
                <a:cs typeface="Arial" panose="020B0604020202020204" pitchFamily="34" charset="0"/>
              </a:rPr>
              <a:t>TARGETING WOMEN, INFANTS AND CHILDREN </a:t>
            </a:r>
            <a:endParaRPr lang="en-ZA" sz="2800" dirty="0" smtClean="0">
              <a:latin typeface="Arial Black" panose="020B0A04020102020204" pitchFamily="34" charset="0"/>
              <a:cs typeface="Arial" panose="020B0604020202020204" pitchFamily="34" charset="0"/>
            </a:endParaRPr>
          </a:p>
          <a:p>
            <a:pPr marL="0" indent="0" algn="ctr" defTabSz="914400" eaLnBrk="1" fontAlgn="auto" hangingPunct="1">
              <a:spcBef>
                <a:spcPts val="0"/>
              </a:spcBef>
              <a:spcAft>
                <a:spcPts val="0"/>
              </a:spcAft>
              <a:buFontTx/>
              <a:buNone/>
              <a:defRPr/>
            </a:pPr>
            <a:endParaRPr lang="en-ZA" sz="2600" b="1" kern="0" dirty="0" smtClean="0">
              <a:solidFill>
                <a:srgbClr val="009A46"/>
              </a:solidFill>
              <a:latin typeface="Arial Black" panose="020B0A04020102020204" pitchFamily="34" charset="0"/>
              <a:cs typeface="Arial" panose="020B0604020202020204" pitchFamily="34" charset="0"/>
            </a:endParaRPr>
          </a:p>
          <a:p>
            <a:pPr marL="0" indent="0" algn="ctr" defTabSz="914400" eaLnBrk="1" fontAlgn="auto" hangingPunct="1">
              <a:spcBef>
                <a:spcPts val="0"/>
              </a:spcBef>
              <a:spcAft>
                <a:spcPts val="0"/>
              </a:spcAft>
              <a:buFontTx/>
              <a:buNone/>
              <a:defRPr/>
            </a:pPr>
            <a:endParaRPr lang="en-GB" sz="2600" b="1" dirty="0" smtClean="0">
              <a:solidFill>
                <a:srgbClr val="009A46"/>
              </a:solidFill>
              <a:latin typeface="Arial Black" panose="020B0A04020102020204" pitchFamily="34" charset="0"/>
              <a:cs typeface="Arial" panose="020B0604020202020204" pitchFamily="34" charset="0"/>
            </a:endParaRPr>
          </a:p>
          <a:p>
            <a:pPr marL="914400" indent="-914400" algn="just" defTabSz="495300" eaLnBrk="1" hangingPunct="1">
              <a:spcBef>
                <a:spcPct val="0"/>
              </a:spcBef>
              <a:buFontTx/>
              <a:buNone/>
              <a:tabLst>
                <a:tab pos="1027113" algn="l"/>
              </a:tabLst>
              <a:defRPr/>
            </a:pPr>
            <a:endParaRPr lang="en-ZA" kern="0" dirty="0" smtClean="0">
              <a:solidFill>
                <a:srgbClr val="009A46"/>
              </a:solidFill>
              <a:latin typeface="Arial Black" panose="020B0A04020102020204" pitchFamily="34" charset="0"/>
            </a:endParaRPr>
          </a:p>
          <a:p>
            <a:pPr marL="914400" indent="-914400" algn="just" defTabSz="495300" eaLnBrk="1" hangingPunct="1">
              <a:spcBef>
                <a:spcPct val="0"/>
              </a:spcBef>
              <a:buFontTx/>
              <a:buNone/>
              <a:tabLst>
                <a:tab pos="1027113" algn="l"/>
              </a:tabLst>
              <a:defRPr/>
            </a:pPr>
            <a:r>
              <a:rPr lang="en-ZA" sz="2000" kern="0" dirty="0">
                <a:solidFill>
                  <a:prstClr val="black"/>
                </a:solidFill>
                <a:latin typeface="Arial Black" panose="020B0A04020102020204" pitchFamily="34" charset="0"/>
                <a:ea typeface="Calibri" panose="020F0502020204030204" pitchFamily="34" charset="0"/>
                <a:cs typeface="Arial" panose="020B0604020202020204" pitchFamily="34" charset="0"/>
              </a:rPr>
              <a:t>	</a:t>
            </a:r>
            <a:endParaRPr lang="en-ZA" sz="2000" kern="0" dirty="0" smtClean="0">
              <a:solidFill>
                <a:prstClr val="black"/>
              </a:solidFill>
              <a:latin typeface="Arial Black" panose="020B0A04020102020204" pitchFamily="34" charset="0"/>
              <a:ea typeface="Calibri" panose="020F0502020204030204" pitchFamily="34" charset="0"/>
              <a:cs typeface="Arial" panose="020B0604020202020204" pitchFamily="34" charset="0"/>
            </a:endParaRPr>
          </a:p>
          <a:p>
            <a:pPr marL="0" indent="0" defTabSz="914400">
              <a:buFontTx/>
              <a:buNone/>
              <a:defRPr/>
            </a:pPr>
            <a:endParaRPr lang="en-US" kern="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xmlns="" val="295001846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9250" y="199412"/>
            <a:ext cx="9178926" cy="432319"/>
          </a:xfrm>
        </p:spPr>
        <p:txBody>
          <a:bodyPr/>
          <a:lstStyle/>
          <a:p>
            <a:r>
              <a:rPr lang="en-ZA" sz="2600" dirty="0" smtClean="0">
                <a:latin typeface="Arial Black" panose="020B0A04020102020204" pitchFamily="34" charset="0"/>
              </a:rPr>
              <a:t>SYNOPSIS OF PROGRESS</a:t>
            </a:r>
            <a:endParaRPr lang="en-US" sz="2600" dirty="0">
              <a:latin typeface="Arial Black" panose="020B0A04020102020204" pitchFamily="34" charset="0"/>
            </a:endParaRPr>
          </a:p>
        </p:txBody>
      </p:sp>
      <p:sp>
        <p:nvSpPr>
          <p:cNvPr id="5" name="Rectangle 6"/>
          <p:cNvSpPr>
            <a:spLocks noGrp="1" noChangeArrowheads="1"/>
          </p:cNvSpPr>
          <p:nvPr>
            <p:ph idx="1"/>
          </p:nvPr>
        </p:nvSpPr>
        <p:spPr bwMode="auto">
          <a:xfrm>
            <a:off x="388497" y="900311"/>
            <a:ext cx="9910974" cy="830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0"/>
              </a:spcBef>
            </a:pPr>
            <a:r>
              <a:rPr lang="en-ZA" sz="2400" b="1" dirty="0">
                <a:solidFill>
                  <a:prstClr val="black"/>
                </a:solidFill>
              </a:rPr>
              <a:t>During </a:t>
            </a:r>
            <a:r>
              <a:rPr lang="en-ZA" sz="2400" b="1" dirty="0" smtClean="0">
                <a:solidFill>
                  <a:prstClr val="black"/>
                </a:solidFill>
              </a:rPr>
              <a:t>2016/17</a:t>
            </a:r>
          </a:p>
          <a:p>
            <a:pPr marL="0" indent="0">
              <a:spcBef>
                <a:spcPts val="0"/>
              </a:spcBef>
            </a:pPr>
            <a:endParaRPr lang="en-ZA" sz="2400" b="1" dirty="0">
              <a:solidFill>
                <a:prstClr val="black"/>
              </a:solidFill>
            </a:endParaRPr>
          </a:p>
          <a:p>
            <a:pPr marL="342900" lvl="0" indent="-342900" defTabSz="914400" eaLnBrk="1" fontAlgn="auto" hangingPunct="1">
              <a:spcBef>
                <a:spcPts val="0"/>
              </a:spcBef>
              <a:spcAft>
                <a:spcPts val="600"/>
              </a:spcAft>
              <a:buFont typeface="Wingdings" panose="05000000000000000000" pitchFamily="2" charset="2"/>
              <a:buChar char="Ø"/>
            </a:pPr>
            <a:r>
              <a:rPr lang="en-US" sz="2200" dirty="0" smtClean="0">
                <a:solidFill>
                  <a:prstClr val="black"/>
                </a:solidFill>
              </a:rPr>
              <a:t>1 </a:t>
            </a:r>
            <a:r>
              <a:rPr lang="en-US" sz="2200" dirty="0">
                <a:solidFill>
                  <a:prstClr val="black"/>
                </a:solidFill>
              </a:rPr>
              <a:t>159  PHC ideal clinics with functional  anthropometric </a:t>
            </a:r>
            <a:r>
              <a:rPr lang="en-US" sz="2200" dirty="0" smtClean="0">
                <a:solidFill>
                  <a:prstClr val="black"/>
                </a:solidFill>
              </a:rPr>
              <a:t>equipment Baseline 322, target 2 823. This is critical for taking measurements and identifying both under-nutrition and over-nutrition so that corrective measures can be taken early.</a:t>
            </a:r>
          </a:p>
          <a:p>
            <a:pPr marL="342900" lvl="0" indent="-342900">
              <a:spcBef>
                <a:spcPts val="0"/>
              </a:spcBef>
              <a:spcAft>
                <a:spcPts val="600"/>
              </a:spcAft>
              <a:buFont typeface="Wingdings" panose="05000000000000000000" pitchFamily="2" charset="2"/>
              <a:buChar char="Ø"/>
            </a:pPr>
            <a:r>
              <a:rPr lang="en-US" sz="2200" dirty="0" smtClean="0">
                <a:solidFill>
                  <a:prstClr val="black"/>
                </a:solidFill>
              </a:rPr>
              <a:t>Inpatient case fatality rate for children under five years with severe acute malnutrition is improving from 8.2% (Baseline) to 7.9% Q1 2017/18. </a:t>
            </a:r>
          </a:p>
          <a:p>
            <a:pPr marL="342900" lvl="0" indent="-342900">
              <a:spcBef>
                <a:spcPts val="0"/>
              </a:spcBef>
              <a:spcAft>
                <a:spcPts val="600"/>
              </a:spcAft>
              <a:buFont typeface="Wingdings" panose="05000000000000000000" pitchFamily="2" charset="2"/>
              <a:buChar char="Ø"/>
            </a:pPr>
            <a:r>
              <a:rPr lang="en-US" sz="2200" dirty="0" smtClean="0">
                <a:solidFill>
                  <a:prstClr val="black"/>
                </a:solidFill>
              </a:rPr>
              <a:t>47% exclusively </a:t>
            </a:r>
            <a:r>
              <a:rPr lang="en-US" sz="2200" dirty="0">
                <a:solidFill>
                  <a:prstClr val="black"/>
                </a:solidFill>
              </a:rPr>
              <a:t>breastfed at 14 </a:t>
            </a:r>
            <a:r>
              <a:rPr lang="en-US" sz="2200" dirty="0" smtClean="0">
                <a:solidFill>
                  <a:prstClr val="black"/>
                </a:solidFill>
              </a:rPr>
              <a:t>weeks during Q1 of 2017/18 (Baseline 33%, Target 50%).</a:t>
            </a:r>
            <a:endParaRPr lang="en-US" sz="2200" dirty="0">
              <a:solidFill>
                <a:prstClr val="black"/>
              </a:solidFill>
            </a:endParaRPr>
          </a:p>
          <a:p>
            <a:pPr marL="342900" lvl="0" indent="-342900" algn="just">
              <a:spcBef>
                <a:spcPts val="0"/>
              </a:spcBef>
              <a:spcAft>
                <a:spcPts val="600"/>
              </a:spcAft>
              <a:buFont typeface="Wingdings" panose="05000000000000000000" pitchFamily="2" charset="2"/>
              <a:buChar char="Ø"/>
            </a:pPr>
            <a:r>
              <a:rPr lang="en-US" altLang="en-US" sz="2200" dirty="0" smtClean="0">
                <a:solidFill>
                  <a:prstClr val="black"/>
                </a:solidFill>
              </a:rPr>
              <a:t>57.6</a:t>
            </a:r>
            <a:r>
              <a:rPr lang="en-US" altLang="en-US" sz="2200" dirty="0">
                <a:solidFill>
                  <a:prstClr val="black"/>
                </a:solidFill>
              </a:rPr>
              <a:t>% (</a:t>
            </a:r>
            <a:r>
              <a:rPr lang="en-US" altLang="en-US" sz="2200" dirty="0" err="1" smtClean="0">
                <a:solidFill>
                  <a:prstClr val="black"/>
                </a:solidFill>
              </a:rPr>
              <a:t>Vit</a:t>
            </a:r>
            <a:r>
              <a:rPr lang="en-US" altLang="en-US" sz="2200" dirty="0" smtClean="0">
                <a:solidFill>
                  <a:prstClr val="black"/>
                </a:solidFill>
              </a:rPr>
              <a:t> A) and 46.7</a:t>
            </a:r>
            <a:r>
              <a:rPr lang="en-US" altLang="en-US" sz="2200" dirty="0">
                <a:solidFill>
                  <a:prstClr val="black"/>
                </a:solidFill>
              </a:rPr>
              <a:t>% (deworming) children </a:t>
            </a:r>
            <a:r>
              <a:rPr lang="en-US" altLang="en-US" sz="2200" dirty="0" smtClean="0">
                <a:solidFill>
                  <a:prstClr val="black"/>
                </a:solidFill>
              </a:rPr>
              <a:t>(12-59 months) </a:t>
            </a:r>
            <a:r>
              <a:rPr lang="en-US" altLang="en-US" sz="2200" dirty="0">
                <a:solidFill>
                  <a:prstClr val="black"/>
                </a:solidFill>
              </a:rPr>
              <a:t>receiving one </a:t>
            </a:r>
            <a:r>
              <a:rPr lang="en-US" altLang="en-US" sz="2200" dirty="0" smtClean="0">
                <a:solidFill>
                  <a:prstClr val="black"/>
                </a:solidFill>
              </a:rPr>
              <a:t>dose </a:t>
            </a:r>
            <a:r>
              <a:rPr lang="en-US" altLang="en-US" sz="2200" dirty="0">
                <a:solidFill>
                  <a:prstClr val="black"/>
                </a:solidFill>
              </a:rPr>
              <a:t>of vitamin A and deworming every 6 </a:t>
            </a:r>
            <a:r>
              <a:rPr lang="en-US" altLang="en-US" sz="2200" dirty="0" smtClean="0">
                <a:solidFill>
                  <a:prstClr val="black"/>
                </a:solidFill>
              </a:rPr>
              <a:t>months (baseline 57%, target 80%).</a:t>
            </a:r>
          </a:p>
          <a:p>
            <a:pPr marL="342900" lvl="0" indent="-342900" algn="just">
              <a:spcBef>
                <a:spcPts val="0"/>
              </a:spcBef>
              <a:spcAft>
                <a:spcPts val="600"/>
              </a:spcAft>
              <a:buFont typeface="Wingdings" panose="05000000000000000000" pitchFamily="2" charset="2"/>
              <a:buChar char="Ø"/>
            </a:pPr>
            <a:r>
              <a:rPr lang="en-US" altLang="en-US" sz="2200" dirty="0" smtClean="0">
                <a:solidFill>
                  <a:prstClr val="black"/>
                </a:solidFill>
              </a:rPr>
              <a:t>5.3m out of 6 </a:t>
            </a:r>
            <a:r>
              <a:rPr lang="en-US" altLang="en-US" sz="2200" dirty="0">
                <a:solidFill>
                  <a:prstClr val="black"/>
                </a:solidFill>
              </a:rPr>
              <a:t>161 073 of learners </a:t>
            </a:r>
            <a:r>
              <a:rPr lang="en-US" altLang="en-US" sz="2200" dirty="0" smtClean="0">
                <a:solidFill>
                  <a:prstClr val="black"/>
                </a:solidFill>
              </a:rPr>
              <a:t>received </a:t>
            </a:r>
            <a:r>
              <a:rPr lang="en-US" altLang="en-US" sz="2200" dirty="0">
                <a:solidFill>
                  <a:prstClr val="black"/>
                </a:solidFill>
              </a:rPr>
              <a:t>deworming intervention in schools</a:t>
            </a:r>
          </a:p>
          <a:p>
            <a:pPr marL="342900" lvl="0" indent="-342900" algn="just">
              <a:spcBef>
                <a:spcPts val="0"/>
              </a:spcBef>
              <a:spcAft>
                <a:spcPts val="600"/>
              </a:spcAft>
              <a:buFont typeface="Wingdings" panose="05000000000000000000" pitchFamily="2" charset="2"/>
              <a:buChar char="Ø"/>
            </a:pPr>
            <a:r>
              <a:rPr lang="en-US" altLang="en-US" sz="2200" dirty="0" smtClean="0">
                <a:solidFill>
                  <a:prstClr val="black"/>
                </a:solidFill>
              </a:rPr>
              <a:t>Increase </a:t>
            </a:r>
            <a:r>
              <a:rPr lang="en-US" altLang="en-US" sz="2200" dirty="0">
                <a:solidFill>
                  <a:prstClr val="black"/>
                </a:solidFill>
              </a:rPr>
              <a:t>access and coverage of anthropometric screening for preventing and managing malnutrition (under- and over-nutrition) among learners in Q1 and Q2 schools (Grade 1 and Grade 8) Grade 1: 33% </a:t>
            </a:r>
            <a:r>
              <a:rPr lang="en-US" altLang="en-US" sz="2200" dirty="0" smtClean="0">
                <a:solidFill>
                  <a:prstClr val="black"/>
                </a:solidFill>
              </a:rPr>
              <a:t> and Grade </a:t>
            </a:r>
            <a:r>
              <a:rPr lang="en-US" altLang="en-US" sz="2200" dirty="0">
                <a:solidFill>
                  <a:prstClr val="black"/>
                </a:solidFill>
              </a:rPr>
              <a:t>8: 20</a:t>
            </a:r>
            <a:r>
              <a:rPr lang="en-US" altLang="en-US" sz="2200" dirty="0" smtClean="0">
                <a:solidFill>
                  <a:prstClr val="black"/>
                </a:solidFill>
              </a:rPr>
              <a:t>%</a:t>
            </a:r>
          </a:p>
          <a:p>
            <a:pPr marL="342900" lvl="0" indent="-342900" algn="just">
              <a:spcBef>
                <a:spcPts val="0"/>
              </a:spcBef>
              <a:spcAft>
                <a:spcPts val="600"/>
              </a:spcAft>
              <a:buFont typeface="Wingdings" panose="05000000000000000000" pitchFamily="2" charset="2"/>
              <a:buChar char="Ø"/>
            </a:pPr>
            <a:endParaRPr lang="en-US" altLang="en-US" sz="2400" dirty="0">
              <a:solidFill>
                <a:prstClr val="black"/>
              </a:solidFill>
            </a:endParaRPr>
          </a:p>
          <a:p>
            <a:pPr marL="342900" lvl="0" indent="-342900" algn="just">
              <a:spcBef>
                <a:spcPts val="0"/>
              </a:spcBef>
              <a:buFont typeface="Wingdings" panose="05000000000000000000" pitchFamily="2" charset="2"/>
              <a:buChar char="Ø"/>
            </a:pPr>
            <a:endParaRPr lang="en-US" altLang="en-US" sz="2400" dirty="0">
              <a:solidFill>
                <a:prstClr val="black"/>
              </a:solidFill>
            </a:endParaRPr>
          </a:p>
          <a:p>
            <a:pPr marL="342900" lvl="0" indent="-342900" algn="just">
              <a:spcBef>
                <a:spcPts val="0"/>
              </a:spcBef>
              <a:buFont typeface="Wingdings" panose="05000000000000000000" pitchFamily="2" charset="2"/>
              <a:buChar char="Ø"/>
            </a:pPr>
            <a:endParaRPr lang="en-US" altLang="en-US" sz="2400" dirty="0">
              <a:solidFill>
                <a:prstClr val="black"/>
              </a:solidFill>
            </a:endParaRPr>
          </a:p>
          <a:p>
            <a:pPr marL="0" lvl="0" indent="0" algn="just">
              <a:spcBef>
                <a:spcPts val="0"/>
              </a:spcBef>
            </a:pPr>
            <a:endParaRPr lang="en-US" altLang="en-US" sz="2800" dirty="0" smtClean="0">
              <a:solidFill>
                <a:prstClr val="black"/>
              </a:solidFill>
              <a:cs typeface="+mn-cs"/>
            </a:endParaRPr>
          </a:p>
          <a:p>
            <a:pPr defTabSz="1008126" eaLnBrk="1" hangingPunct="1"/>
            <a:endParaRPr lang="en-ZA" altLang="en-US" sz="2205" dirty="0">
              <a:solidFill>
                <a:prstClr val="black"/>
              </a:solidFill>
              <a:cs typeface="+mn-cs"/>
            </a:endParaRPr>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44</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cstate="print"/>
          <a:stretch>
            <a:fillRect/>
          </a:stretch>
        </p:blipFill>
        <p:spPr>
          <a:xfrm>
            <a:off x="388497" y="613225"/>
            <a:ext cx="10132430" cy="36579"/>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47289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45</a:t>
            </a:fld>
            <a:endParaRPr lang="en-ZA" altLang="en-US" dirty="0"/>
          </a:p>
        </p:txBody>
      </p:sp>
      <p:sp>
        <p:nvSpPr>
          <p:cNvPr id="5" name="Rectangle 4"/>
          <p:cNvSpPr/>
          <p:nvPr/>
        </p:nvSpPr>
        <p:spPr>
          <a:xfrm>
            <a:off x="810196" y="1933179"/>
            <a:ext cx="8568952" cy="3754874"/>
          </a:xfrm>
          <a:prstGeom prst="rect">
            <a:avLst/>
          </a:prstGeom>
        </p:spPr>
        <p:txBody>
          <a:bodyPr wrap="square">
            <a:spAutoFit/>
          </a:bodyPr>
          <a:lstStyle/>
          <a:p>
            <a:pPr marL="682625" lvl="0" indent="-682625" algn="ctr" defTabSz="914400" fontAlgn="auto">
              <a:spcBef>
                <a:spcPts val="0"/>
              </a:spcBef>
              <a:spcAft>
                <a:spcPts val="0"/>
              </a:spcAft>
              <a:defRPr/>
            </a:pPr>
            <a:r>
              <a:rPr lang="en-GB" sz="2600" b="1" dirty="0">
                <a:solidFill>
                  <a:srgbClr val="009A46"/>
                </a:solidFill>
                <a:latin typeface="Arial Black" panose="020B0A04020102020204" pitchFamily="34" charset="0"/>
                <a:cs typeface="Arial" panose="020B0604020202020204" pitchFamily="34" charset="0"/>
              </a:rPr>
              <a:t>	</a:t>
            </a:r>
            <a:r>
              <a:rPr lang="en-GB" sz="2600" b="1" u="sng" dirty="0" smtClean="0">
                <a:solidFill>
                  <a:srgbClr val="009A46"/>
                </a:solidFill>
                <a:latin typeface="Arial Black" panose="020B0A04020102020204" pitchFamily="34" charset="0"/>
                <a:cs typeface="Arial" panose="020B0604020202020204" pitchFamily="34" charset="0"/>
              </a:rPr>
              <a:t>STRATEGIC </a:t>
            </a:r>
            <a:r>
              <a:rPr lang="en-GB" sz="2600" b="1" u="sng" dirty="0">
                <a:solidFill>
                  <a:srgbClr val="009A46"/>
                </a:solidFill>
                <a:latin typeface="Arial Black" panose="020B0A04020102020204" pitchFamily="34" charset="0"/>
                <a:cs typeface="Arial" panose="020B0604020202020204" pitchFamily="34" charset="0"/>
              </a:rPr>
              <a:t>OBJECTIVE 5:</a:t>
            </a:r>
            <a:endParaRPr lang="en-ZA" sz="2600" u="sng" kern="0" dirty="0">
              <a:solidFill>
                <a:srgbClr val="009A46"/>
              </a:solidFill>
              <a:latin typeface="Arial Black" panose="020B0A04020102020204" pitchFamily="34" charset="0"/>
            </a:endParaRPr>
          </a:p>
          <a:p>
            <a:pPr marL="914400" lvl="0" indent="-914400" algn="just" defTabSz="495300">
              <a:tabLst>
                <a:tab pos="1027113" algn="l"/>
              </a:tabLst>
              <a:defRPr/>
            </a:pPr>
            <a:endParaRPr lang="en-ZA" sz="2600" kern="0" dirty="0">
              <a:solidFill>
                <a:prstClr val="black"/>
              </a:solidFill>
              <a:latin typeface="Arial Black" panose="020B0A04020102020204" pitchFamily="34" charset="0"/>
            </a:endParaRPr>
          </a:p>
          <a:p>
            <a:pPr lvl="0" algn="ctr" defTabSz="495300">
              <a:tabLst>
                <a:tab pos="1485900" algn="l"/>
              </a:tabLst>
              <a:defRPr/>
            </a:pPr>
            <a:endParaRPr lang="en-GB" sz="2600" b="1" dirty="0" smtClean="0">
              <a:solidFill>
                <a:prstClr val="black"/>
              </a:solidFill>
              <a:latin typeface="Arial Black" panose="020B0A04020102020204" pitchFamily="34" charset="0"/>
              <a:cs typeface="Arial" pitchFamily="34" charset="0"/>
            </a:endParaRPr>
          </a:p>
          <a:p>
            <a:pPr lvl="0" algn="ctr" defTabSz="495300">
              <a:tabLst>
                <a:tab pos="1485900" algn="l"/>
              </a:tabLst>
              <a:defRPr/>
            </a:pPr>
            <a:r>
              <a:rPr lang="en-GB" sz="3200" b="1" dirty="0" smtClean="0">
                <a:solidFill>
                  <a:prstClr val="black"/>
                </a:solidFill>
                <a:latin typeface="Arial Black" panose="020B0A04020102020204" pitchFamily="34" charset="0"/>
                <a:cs typeface="Arial" pitchFamily="34" charset="0"/>
              </a:rPr>
              <a:t>DEVELOP </a:t>
            </a:r>
            <a:r>
              <a:rPr lang="en-GB" sz="3200" b="1" dirty="0">
                <a:solidFill>
                  <a:prstClr val="black"/>
                </a:solidFill>
                <a:latin typeface="Arial Black" panose="020B0A04020102020204" pitchFamily="34" charset="0"/>
              </a:rPr>
              <a:t>AN INTEGRATED COMMUNICATION PLAN TO INFLUENCE PEOPLE ACROSS THE LIFE CYCLE TO MAKE INFORMED FOOD AND NUTRITION DECISIONS</a:t>
            </a:r>
            <a:r>
              <a:rPr lang="en-GB" sz="3200" b="1" dirty="0">
                <a:solidFill>
                  <a:srgbClr val="009A46"/>
                </a:solidFill>
                <a:latin typeface="Arial Black" panose="020B0A04020102020204" pitchFamily="34" charset="0"/>
              </a:rPr>
              <a:t> </a:t>
            </a:r>
            <a:endParaRPr lang="en-GB" sz="3200" b="1" dirty="0">
              <a:solidFill>
                <a:srgbClr val="009A46"/>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970840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46</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1026220" y="324247"/>
            <a:ext cx="5210337" cy="523220"/>
          </a:xfrm>
          <a:prstGeom prst="rect">
            <a:avLst/>
          </a:prstGeom>
        </p:spPr>
        <p:txBody>
          <a:bodyPr wrap="square">
            <a:spAutoFit/>
          </a:bodyPr>
          <a:lstStyle/>
          <a:p>
            <a:r>
              <a:rPr lang="en-ZA" sz="2800" b="1" dirty="0">
                <a:solidFill>
                  <a:srgbClr val="008000"/>
                </a:solidFill>
                <a:latin typeface="Arial Black" panose="020B0A04020102020204" pitchFamily="34" charset="0"/>
                <a:ea typeface="+mj-ea"/>
                <a:cs typeface="Arial" pitchFamily="34" charset="0"/>
              </a:rPr>
              <a:t>SYNOPSIS OF PROGRESS</a:t>
            </a:r>
            <a:endParaRPr lang="en-US" dirty="0"/>
          </a:p>
        </p:txBody>
      </p:sp>
      <p:pic>
        <p:nvPicPr>
          <p:cNvPr id="6" name="Picture 5"/>
          <p:cNvPicPr>
            <a:picLocks noChangeAspect="1"/>
          </p:cNvPicPr>
          <p:nvPr/>
        </p:nvPicPr>
        <p:blipFill>
          <a:blip r:embed="rId3" cstate="print"/>
          <a:stretch>
            <a:fillRect/>
          </a:stretch>
        </p:blipFill>
        <p:spPr>
          <a:xfrm>
            <a:off x="198221" y="1098470"/>
            <a:ext cx="10132430" cy="36579"/>
          </a:xfrm>
          <a:prstGeom prst="rect">
            <a:avLst/>
          </a:prstGeom>
        </p:spPr>
      </p:pic>
      <p:sp>
        <p:nvSpPr>
          <p:cNvPr id="7" name="Content Placeholder 6"/>
          <p:cNvSpPr>
            <a:spLocks noGrp="1" noChangeArrowheads="1"/>
          </p:cNvSpPr>
          <p:nvPr>
            <p:ph idx="1"/>
          </p:nvPr>
        </p:nvSpPr>
        <p:spPr bwMode="auto">
          <a:xfrm>
            <a:off x="198221" y="1402015"/>
            <a:ext cx="10261047" cy="5871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defTabSz="1008126" eaLnBrk="1" hangingPunct="1">
              <a:spcAft>
                <a:spcPts val="1200"/>
              </a:spcAft>
              <a:buFont typeface="Wingdings" panose="05000000000000000000" pitchFamily="2" charset="2"/>
              <a:buChar char="Ø"/>
            </a:pPr>
            <a:r>
              <a:rPr lang="en-US" altLang="en-US" sz="2400" dirty="0">
                <a:solidFill>
                  <a:prstClr val="black"/>
                </a:solidFill>
                <a:cs typeface="+mn-cs"/>
              </a:rPr>
              <a:t>A draft FNS communication strategy </a:t>
            </a:r>
            <a:r>
              <a:rPr lang="en-US" altLang="en-US" sz="2400" dirty="0" smtClean="0">
                <a:solidFill>
                  <a:prstClr val="black"/>
                </a:solidFill>
                <a:cs typeface="+mn-cs"/>
              </a:rPr>
              <a:t>has been </a:t>
            </a:r>
            <a:r>
              <a:rPr lang="en-US" altLang="en-US" sz="2400" dirty="0">
                <a:solidFill>
                  <a:prstClr val="black"/>
                </a:solidFill>
                <a:cs typeface="+mn-cs"/>
              </a:rPr>
              <a:t>developed </a:t>
            </a:r>
            <a:r>
              <a:rPr lang="en-US" altLang="en-US" sz="2400" dirty="0" smtClean="0">
                <a:solidFill>
                  <a:prstClr val="black"/>
                </a:solidFill>
                <a:cs typeface="+mn-cs"/>
              </a:rPr>
              <a:t>and shared </a:t>
            </a:r>
            <a:r>
              <a:rPr lang="en-US" altLang="en-US" sz="2400" dirty="0">
                <a:solidFill>
                  <a:prstClr val="black"/>
                </a:solidFill>
                <a:cs typeface="+mn-cs"/>
              </a:rPr>
              <a:t>with the FNS committee</a:t>
            </a:r>
            <a:r>
              <a:rPr lang="en-US" altLang="en-US" sz="2400" dirty="0" smtClean="0">
                <a:solidFill>
                  <a:prstClr val="black"/>
                </a:solidFill>
                <a:cs typeface="+mn-cs"/>
              </a:rPr>
              <a:t>.</a:t>
            </a:r>
          </a:p>
          <a:p>
            <a:pPr marL="342900" indent="-342900" defTabSz="1008126" eaLnBrk="1" hangingPunct="1">
              <a:spcAft>
                <a:spcPts val="1200"/>
              </a:spcAft>
              <a:buFont typeface="Wingdings" panose="05000000000000000000" pitchFamily="2" charset="2"/>
              <a:buChar char="Ø"/>
            </a:pPr>
            <a:r>
              <a:rPr lang="en-US" altLang="en-US" sz="2400" dirty="0" smtClean="0">
                <a:solidFill>
                  <a:prstClr val="black"/>
                </a:solidFill>
                <a:cs typeface="+mn-cs"/>
              </a:rPr>
              <a:t>During October month, nutrition awareness campaigns focusing on reducing intake of sugary drinks and healthy eating were conducted throughout the country. </a:t>
            </a:r>
          </a:p>
          <a:p>
            <a:pPr marL="342900" lvl="0" indent="-342900" defTabSz="1008126" eaLnBrk="1" hangingPunct="1">
              <a:spcAft>
                <a:spcPts val="1200"/>
              </a:spcAft>
              <a:buFont typeface="Wingdings" panose="05000000000000000000" pitchFamily="2" charset="2"/>
              <a:buChar char="Ø"/>
            </a:pPr>
            <a:r>
              <a:rPr lang="en-US" altLang="en-US" sz="2400" dirty="0" smtClean="0">
                <a:solidFill>
                  <a:prstClr val="black"/>
                </a:solidFill>
              </a:rPr>
              <a:t>The nutrition guidelines for </a:t>
            </a:r>
            <a:r>
              <a:rPr lang="en-US" altLang="en-US" sz="2400" dirty="0">
                <a:solidFill>
                  <a:prstClr val="black"/>
                </a:solidFill>
              </a:rPr>
              <a:t>ECD </a:t>
            </a:r>
            <a:r>
              <a:rPr lang="en-US" altLang="en-US" sz="2400" dirty="0" smtClean="0">
                <a:solidFill>
                  <a:prstClr val="black"/>
                </a:solidFill>
              </a:rPr>
              <a:t>programmes have </a:t>
            </a:r>
            <a:r>
              <a:rPr lang="en-US" altLang="en-US" sz="2400" dirty="0">
                <a:solidFill>
                  <a:prstClr val="black"/>
                </a:solidFill>
              </a:rPr>
              <a:t>been </a:t>
            </a:r>
            <a:r>
              <a:rPr lang="en-US" altLang="en-US" sz="2400" dirty="0" smtClean="0">
                <a:solidFill>
                  <a:prstClr val="black"/>
                </a:solidFill>
              </a:rPr>
              <a:t>developed to improve provisioning of food and nutrition services in ECD programmes</a:t>
            </a:r>
          </a:p>
          <a:p>
            <a:pPr marL="342900" lvl="0" indent="-342900" defTabSz="1008126" eaLnBrk="1" hangingPunct="1">
              <a:spcAft>
                <a:spcPts val="1200"/>
              </a:spcAft>
              <a:buFont typeface="Wingdings" panose="05000000000000000000" pitchFamily="2" charset="2"/>
              <a:buChar char="Ø"/>
            </a:pPr>
            <a:r>
              <a:rPr lang="en-US" altLang="en-US" sz="2400" dirty="0" smtClean="0">
                <a:solidFill>
                  <a:prstClr val="black"/>
                </a:solidFill>
              </a:rPr>
              <a:t>197 097 youth have registered on the BE WISE MOBISITE which is an </a:t>
            </a:r>
            <a:r>
              <a:rPr lang="en-US" sz="2400" dirty="0">
                <a:solidFill>
                  <a:srgbClr val="000000"/>
                </a:solidFill>
                <a:ea typeface="Calibri" panose="020F0502020204030204" pitchFamily="34" charset="0"/>
              </a:rPr>
              <a:t>Interactive </a:t>
            </a:r>
            <a:r>
              <a:rPr lang="en-US" sz="2400" dirty="0" smtClean="0">
                <a:solidFill>
                  <a:srgbClr val="000000"/>
                </a:solidFill>
                <a:ea typeface="Calibri" panose="020F0502020204030204" pitchFamily="34" charset="0"/>
              </a:rPr>
              <a:t>Application for delivering health and nutrition messages to youth and adolescents. </a:t>
            </a:r>
            <a:endParaRPr lang="en-US" altLang="en-US" sz="2400" dirty="0">
              <a:solidFill>
                <a:prstClr val="black"/>
              </a:solidFill>
            </a:endParaRPr>
          </a:p>
          <a:p>
            <a:pPr marL="342900" indent="-342900" defTabSz="1008126" eaLnBrk="1" hangingPunct="1">
              <a:lnSpc>
                <a:spcPct val="150000"/>
              </a:lnSpc>
              <a:spcAft>
                <a:spcPts val="1200"/>
              </a:spcAft>
              <a:buFont typeface="Wingdings" panose="05000000000000000000" pitchFamily="2" charset="2"/>
              <a:buChar char="Ø"/>
            </a:pPr>
            <a:endParaRPr lang="en-US" altLang="en-US" sz="2400" dirty="0">
              <a:solidFill>
                <a:prstClr val="black"/>
              </a:solidFill>
              <a:cs typeface="+mn-cs"/>
            </a:endParaRPr>
          </a:p>
          <a:p>
            <a:pPr algn="ctr" defTabSz="1008126" eaLnBrk="1" hangingPunct="1">
              <a:lnSpc>
                <a:spcPct val="150000"/>
              </a:lnSpc>
              <a:spcAft>
                <a:spcPts val="1200"/>
              </a:spcAft>
            </a:pPr>
            <a:endParaRPr lang="en-ZA" altLang="en-US" sz="2400" dirty="0">
              <a:solidFill>
                <a:prstClr val="black"/>
              </a:solidFill>
              <a:cs typeface="+mn-cs"/>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4166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725" y="1188343"/>
            <a:ext cx="9178925" cy="5651655"/>
          </a:xfrm>
        </p:spPr>
        <p:txBody>
          <a:bodyPr/>
          <a:lstStyle/>
          <a:p>
            <a:pPr marL="0" lvl="0" indent="0" algn="just" eaLnBrk="1" hangingPunct="1">
              <a:spcBef>
                <a:spcPct val="0"/>
              </a:spcBef>
              <a:defRPr/>
            </a:pPr>
            <a:endParaRPr lang="en-GB" sz="2800" dirty="0">
              <a:solidFill>
                <a:prstClr val="black"/>
              </a:solidFill>
              <a:latin typeface="Arial" pitchFamily="34" charset="0"/>
              <a:cs typeface="Arial" pitchFamily="34" charset="0"/>
            </a:endParaRPr>
          </a:p>
          <a:p>
            <a:pPr marL="0" lvl="0" indent="0" algn="ctr" eaLnBrk="1" hangingPunct="1">
              <a:spcBef>
                <a:spcPct val="0"/>
              </a:spcBef>
              <a:tabLst>
                <a:tab pos="858838" algn="l"/>
              </a:tabLst>
              <a:defRPr/>
            </a:pPr>
            <a:r>
              <a:rPr lang="en-GB" sz="2600" b="1" u="sng" dirty="0" smtClean="0">
                <a:solidFill>
                  <a:srgbClr val="009A46"/>
                </a:solidFill>
                <a:latin typeface="Arial Black" panose="020B0A04020102020204" pitchFamily="34" charset="0"/>
                <a:cs typeface="Arial" panose="020B0604020202020204" pitchFamily="34" charset="0"/>
              </a:rPr>
              <a:t>STRATEGIC </a:t>
            </a:r>
            <a:r>
              <a:rPr lang="en-GB" sz="2600" b="1" u="sng" dirty="0">
                <a:solidFill>
                  <a:srgbClr val="009A46"/>
                </a:solidFill>
                <a:latin typeface="Arial Black" panose="020B0A04020102020204" pitchFamily="34" charset="0"/>
                <a:cs typeface="Arial" panose="020B0604020202020204" pitchFamily="34" charset="0"/>
              </a:rPr>
              <a:t>OBJECTIVE </a:t>
            </a:r>
            <a:r>
              <a:rPr lang="en-GB" sz="2600" b="1" u="sng" dirty="0" smtClean="0">
                <a:solidFill>
                  <a:srgbClr val="009A46"/>
                </a:solidFill>
                <a:latin typeface="Arial Black" panose="020B0A04020102020204" pitchFamily="34" charset="0"/>
                <a:cs typeface="Arial" panose="020B0604020202020204" pitchFamily="34" charset="0"/>
              </a:rPr>
              <a:t>6</a:t>
            </a:r>
            <a:endParaRPr lang="en-GB" sz="2800" b="1" dirty="0" smtClean="0">
              <a:solidFill>
                <a:prstClr val="black"/>
              </a:solidFill>
              <a:latin typeface="Arial" pitchFamily="34" charset="0"/>
              <a:cs typeface="Arial" pitchFamily="34" charset="0"/>
            </a:endParaRPr>
          </a:p>
          <a:p>
            <a:pPr marL="0" lvl="0" indent="0" algn="ctr" eaLnBrk="1" hangingPunct="1">
              <a:spcBef>
                <a:spcPct val="0"/>
              </a:spcBef>
              <a:tabLst>
                <a:tab pos="858838" algn="l"/>
              </a:tabLst>
              <a:defRPr/>
            </a:pPr>
            <a:endParaRPr lang="en-GB" sz="2800" b="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gn="ctr" eaLnBrk="1" hangingPunct="1">
              <a:spcBef>
                <a:spcPct val="0"/>
              </a:spcBef>
              <a:tabLst>
                <a:tab pos="858838" algn="l"/>
              </a:tabLst>
              <a:defRPr/>
            </a:pPr>
            <a:r>
              <a:rPr lang="en-GB"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DEVELOP A MONITORING AND EVALUATION </a:t>
            </a:r>
          </a:p>
          <a:p>
            <a:pPr marL="0" lvl="0" indent="0" algn="ctr" eaLnBrk="1" hangingPunct="1">
              <a:spcBef>
                <a:spcPct val="0"/>
              </a:spcBef>
              <a:defRPr/>
            </a:pPr>
            <a:r>
              <a:rPr lang="en-GB"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SYSTEM FOR FNS, INCLUDING </a:t>
            </a:r>
            <a:r>
              <a:rPr lang="en-GB" sz="2800" b="1" dirty="0" smtClean="0">
                <a:solidFill>
                  <a:prstClr val="black"/>
                </a:solidFill>
                <a:latin typeface="Arial" pitchFamily="34" charset="0"/>
                <a:cs typeface="Arial" pitchFamily="34" charset="0"/>
              </a:rPr>
              <a:t>AN INTEGRATED RISK MANAGEMENT SYSTEM  FOR MONITORING FNS RELATED RISKS</a:t>
            </a:r>
          </a:p>
          <a:p>
            <a:pPr marL="0" lvl="0" indent="0" algn="ctr" eaLnBrk="1" hangingPunct="1">
              <a:spcBef>
                <a:spcPct val="0"/>
              </a:spcBef>
              <a:tabLst>
                <a:tab pos="858838" algn="l"/>
              </a:tabLst>
              <a:defRPr/>
            </a:pPr>
            <a:endParaRPr lang="en-GB" sz="2800" dirty="0">
              <a:solidFill>
                <a:prstClr val="black"/>
              </a:solidFill>
              <a:latin typeface="Arial" panose="020B0604020202020204" pitchFamily="34" charset="0"/>
              <a:cs typeface="Arial" panose="020B0604020202020204" pitchFamily="34" charset="0"/>
            </a:endParaRPr>
          </a:p>
          <a:p>
            <a:pPr marL="0" lvl="0" indent="0" algn="ctr" eaLnBrk="1" hangingPunct="1">
              <a:spcBef>
                <a:spcPct val="0"/>
              </a:spcBef>
              <a:tabLst>
                <a:tab pos="858838" algn="l"/>
              </a:tabLst>
              <a:defRPr/>
            </a:pPr>
            <a:endParaRPr lang="en-US" altLang="en-US" sz="2800" b="1" dirty="0" smtClean="0">
              <a:solidFill>
                <a:srgbClr val="008000"/>
              </a:solidFill>
              <a:ea typeface="+mj-ea"/>
            </a:endParaRPr>
          </a:p>
          <a:p>
            <a:pPr marL="0" lvl="0" indent="0" algn="ctr" eaLnBrk="1" hangingPunct="1">
              <a:spcBef>
                <a:spcPct val="0"/>
              </a:spcBef>
              <a:tabLst>
                <a:tab pos="858838" algn="l"/>
              </a:tabLst>
              <a:defRPr/>
            </a:pPr>
            <a:r>
              <a:rPr lang="en-US" altLang="en-US" sz="3200" b="1" dirty="0">
                <a:solidFill>
                  <a:srgbClr val="008000"/>
                </a:solidFill>
                <a:ea typeface="+mj-ea"/>
              </a:rPr>
              <a:t/>
            </a:r>
            <a:br>
              <a:rPr lang="en-US" altLang="en-US" sz="3200" b="1" dirty="0">
                <a:solidFill>
                  <a:srgbClr val="008000"/>
                </a:solidFill>
                <a:ea typeface="+mj-ea"/>
              </a:rPr>
            </a:br>
            <a:endParaRPr lang="en-US" sz="2800" dirty="0"/>
          </a:p>
        </p:txBody>
      </p:sp>
      <p:sp>
        <p:nvSpPr>
          <p:cNvPr id="4" name="Slide Number Placeholder 3"/>
          <p:cNvSpPr>
            <a:spLocks noGrp="1"/>
          </p:cNvSpPr>
          <p:nvPr>
            <p:ph type="sldNum" sz="quarter" idx="10"/>
          </p:nvPr>
        </p:nvSpPr>
        <p:spPr/>
        <p:txBody>
          <a:bodyPr/>
          <a:lstStyle/>
          <a:p>
            <a:pPr>
              <a:defRPr/>
            </a:pPr>
            <a:fld id="{110E5928-40BB-4583-B88E-5DC29CFE3680}" type="slidenum">
              <a:rPr lang="en-ZA" smtClean="0"/>
              <a:pPr>
                <a:defRPr/>
              </a:pPr>
              <a:t>47</a:t>
            </a:fld>
            <a:endParaRPr lang="en-ZA" dirty="0"/>
          </a:p>
        </p:txBody>
      </p:sp>
    </p:spTree>
    <p:extLst>
      <p:ext uri="{BB962C8B-B14F-4D97-AF65-F5344CB8AC3E}">
        <p14:creationId xmlns:p14="http://schemas.microsoft.com/office/powerpoint/2010/main" xmlns="" val="1295095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48</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312428" y="989755"/>
            <a:ext cx="10132430" cy="36579"/>
          </a:xfrm>
          <a:prstGeom prst="rect">
            <a:avLst/>
          </a:prstGeom>
        </p:spPr>
      </p:pic>
      <p:sp>
        <p:nvSpPr>
          <p:cNvPr id="2" name="Content Placeholder 1"/>
          <p:cNvSpPr>
            <a:spLocks noGrp="1"/>
          </p:cNvSpPr>
          <p:nvPr>
            <p:ph idx="1"/>
          </p:nvPr>
        </p:nvSpPr>
        <p:spPr>
          <a:xfrm>
            <a:off x="516658" y="1755656"/>
            <a:ext cx="9609926" cy="5400000"/>
          </a:xfrm>
        </p:spPr>
        <p:txBody>
          <a:bodyPr/>
          <a:lstStyle/>
          <a:p>
            <a:pPr marL="285750" lvl="0" indent="-285750" algn="just" eaLnBrk="1" hangingPunct="1">
              <a:spcBef>
                <a:spcPct val="0"/>
              </a:spcBef>
              <a:buFont typeface="Wingdings" panose="05000000000000000000" pitchFamily="2" charset="2"/>
              <a:buChar char="Ø"/>
              <a:defRPr/>
            </a:pPr>
            <a:r>
              <a:rPr lang="en-ZA" sz="2300" b="1" dirty="0">
                <a:solidFill>
                  <a:prstClr val="black"/>
                </a:solidFill>
                <a:latin typeface="Arial"/>
                <a:cs typeface="Arial"/>
              </a:rPr>
              <a:t>SAVAC</a:t>
            </a:r>
            <a:r>
              <a:rPr lang="en-ZA" sz="2300" dirty="0">
                <a:solidFill>
                  <a:prstClr val="black"/>
                </a:solidFill>
                <a:latin typeface="Arial"/>
                <a:cs typeface="Arial"/>
              </a:rPr>
              <a:t>: launched in 1999, 2009 National VACs. </a:t>
            </a:r>
            <a:endParaRPr lang="en-ZA" sz="2300" dirty="0" smtClean="0">
              <a:solidFill>
                <a:prstClr val="black"/>
              </a:solidFill>
              <a:latin typeface="Arial"/>
              <a:cs typeface="Arial"/>
            </a:endParaRPr>
          </a:p>
          <a:p>
            <a:pPr marL="285750" lvl="0" indent="-285750" algn="just" eaLnBrk="1" hangingPunct="1">
              <a:spcBef>
                <a:spcPct val="0"/>
              </a:spcBef>
              <a:buFont typeface="Wingdings" panose="05000000000000000000" pitchFamily="2" charset="2"/>
              <a:buChar char="Ø"/>
              <a:defRPr/>
            </a:pPr>
            <a:endParaRPr lang="en-ZA" sz="2300" dirty="0">
              <a:solidFill>
                <a:prstClr val="black"/>
              </a:solidFill>
              <a:latin typeface="Arial"/>
              <a:cs typeface="Arial"/>
            </a:endParaRPr>
          </a:p>
          <a:p>
            <a:pPr marL="285750" lvl="0" indent="-285750" algn="just" eaLnBrk="1" hangingPunct="1">
              <a:spcBef>
                <a:spcPct val="0"/>
              </a:spcBef>
              <a:buFont typeface="Wingdings" panose="05000000000000000000" pitchFamily="2" charset="2"/>
              <a:buChar char="Ø"/>
              <a:defRPr/>
            </a:pPr>
            <a:r>
              <a:rPr lang="en-ZA" sz="2300" dirty="0" smtClean="0">
                <a:solidFill>
                  <a:prstClr val="black"/>
                </a:solidFill>
                <a:latin typeface="Arial"/>
                <a:cs typeface="Arial"/>
              </a:rPr>
              <a:t>Objective is to</a:t>
            </a:r>
            <a:r>
              <a:rPr lang="en-GB" sz="2300" dirty="0" smtClean="0">
                <a:solidFill>
                  <a:prstClr val="black"/>
                </a:solidFill>
                <a:latin typeface="Arial"/>
                <a:ea typeface="ＭＳ Ｐゴシック" pitchFamily="34" charset="-128"/>
                <a:cs typeface="Arial"/>
              </a:rPr>
              <a:t> </a:t>
            </a:r>
            <a:r>
              <a:rPr lang="en-GB" sz="2300" dirty="0">
                <a:solidFill>
                  <a:prstClr val="black"/>
                </a:solidFill>
                <a:latin typeface="Arial"/>
                <a:ea typeface="ＭＳ Ｐゴシック" pitchFamily="34" charset="-128"/>
                <a:cs typeface="Arial"/>
              </a:rPr>
              <a:t>provide technical advice, whilst creating a platform for technical discussions and synchronisation of data on people’s vulnerability towards a multi-sectoral approach to food </a:t>
            </a:r>
            <a:r>
              <a:rPr lang="en-GB" sz="2300" dirty="0" smtClean="0">
                <a:solidFill>
                  <a:prstClr val="black"/>
                </a:solidFill>
                <a:latin typeface="Arial"/>
                <a:ea typeface="ＭＳ Ｐゴシック" pitchFamily="34" charset="-128"/>
                <a:cs typeface="Arial"/>
              </a:rPr>
              <a:t>security.</a:t>
            </a:r>
          </a:p>
          <a:p>
            <a:pPr marL="285750" lvl="0" indent="-285750" algn="just" eaLnBrk="1" hangingPunct="1">
              <a:spcBef>
                <a:spcPct val="0"/>
              </a:spcBef>
              <a:buFont typeface="Wingdings" panose="05000000000000000000" pitchFamily="2" charset="2"/>
              <a:buChar char="Ø"/>
              <a:defRPr/>
            </a:pPr>
            <a:endParaRPr lang="en-GB" sz="2300" b="1" dirty="0">
              <a:solidFill>
                <a:prstClr val="black"/>
              </a:solidFill>
              <a:latin typeface="Arial"/>
              <a:ea typeface="ＭＳ Ｐゴシック" pitchFamily="34" charset="-128"/>
              <a:cs typeface="Arial"/>
            </a:endParaRPr>
          </a:p>
          <a:p>
            <a:pPr marL="285750" lvl="0" indent="-285750" algn="just" eaLnBrk="1" hangingPunct="1">
              <a:spcBef>
                <a:spcPct val="0"/>
              </a:spcBef>
              <a:buFont typeface="Wingdings" panose="05000000000000000000" pitchFamily="2" charset="2"/>
              <a:buChar char="Ø"/>
              <a:defRPr/>
            </a:pPr>
            <a:r>
              <a:rPr lang="en-ZA" sz="2300" b="1" dirty="0" smtClean="0">
                <a:solidFill>
                  <a:prstClr val="black"/>
                </a:solidFill>
                <a:latin typeface="Arial"/>
                <a:cs typeface="Arial"/>
              </a:rPr>
              <a:t>Methodologies</a:t>
            </a:r>
            <a:r>
              <a:rPr lang="en-ZA" sz="2300" b="1" dirty="0">
                <a:solidFill>
                  <a:prstClr val="black"/>
                </a:solidFill>
                <a:latin typeface="Arial"/>
                <a:cs typeface="Arial"/>
              </a:rPr>
              <a:t>:</a:t>
            </a:r>
            <a:r>
              <a:rPr lang="en-ZA" sz="2300" dirty="0">
                <a:solidFill>
                  <a:prstClr val="black"/>
                </a:solidFill>
                <a:latin typeface="Arial"/>
                <a:cs typeface="Arial"/>
              </a:rPr>
              <a:t> </a:t>
            </a:r>
            <a:r>
              <a:rPr lang="en-ZA" sz="2300" dirty="0" smtClean="0">
                <a:solidFill>
                  <a:prstClr val="black"/>
                </a:solidFill>
                <a:latin typeface="Arial"/>
                <a:cs typeface="Arial"/>
              </a:rPr>
              <a:t>SAVAC Uses </a:t>
            </a:r>
            <a:r>
              <a:rPr lang="en-ZA" sz="2300" dirty="0">
                <a:solidFill>
                  <a:prstClr val="black"/>
                </a:solidFill>
                <a:latin typeface="Arial"/>
                <a:cs typeface="Arial"/>
              </a:rPr>
              <a:t>livelihoods zones and a </a:t>
            </a:r>
            <a:r>
              <a:rPr lang="en-US" altLang="en-US" sz="2300" dirty="0">
                <a:solidFill>
                  <a:prstClr val="black"/>
                </a:solidFill>
                <a:latin typeface="Arial"/>
                <a:cs typeface="Arial"/>
              </a:rPr>
              <a:t>combination of: </a:t>
            </a:r>
            <a:endParaRPr lang="en-US" altLang="en-US" sz="2300" dirty="0" smtClean="0">
              <a:solidFill>
                <a:prstClr val="black"/>
              </a:solidFill>
              <a:latin typeface="Arial"/>
              <a:cs typeface="Arial"/>
            </a:endParaRPr>
          </a:p>
          <a:p>
            <a:pPr marL="0" lvl="0" indent="0" algn="just" eaLnBrk="1" hangingPunct="1">
              <a:spcBef>
                <a:spcPct val="0"/>
              </a:spcBef>
              <a:defRPr/>
            </a:pPr>
            <a:endParaRPr lang="en-US" altLang="en-US" sz="2300" dirty="0">
              <a:solidFill>
                <a:prstClr val="black"/>
              </a:solidFill>
              <a:latin typeface="Arial"/>
              <a:cs typeface="Arial"/>
            </a:endParaRPr>
          </a:p>
          <a:p>
            <a:pPr marL="579437" lvl="1" indent="-342900" algn="just" eaLnBrk="1" hangingPunct="1">
              <a:spcBef>
                <a:spcPct val="0"/>
              </a:spcBef>
              <a:buFont typeface="Wingdings" panose="05000000000000000000" pitchFamily="2" charset="2"/>
              <a:buChar char="q"/>
              <a:defRPr/>
            </a:pPr>
            <a:r>
              <a:rPr lang="en-US" altLang="en-US" sz="2300" dirty="0" smtClean="0">
                <a:solidFill>
                  <a:prstClr val="black"/>
                </a:solidFill>
                <a:latin typeface="Arial"/>
                <a:cs typeface="Arial"/>
              </a:rPr>
              <a:t>Household </a:t>
            </a:r>
            <a:r>
              <a:rPr lang="en-US" altLang="en-US" sz="2300" dirty="0">
                <a:solidFill>
                  <a:prstClr val="black"/>
                </a:solidFill>
                <a:latin typeface="Arial"/>
                <a:cs typeface="Arial"/>
              </a:rPr>
              <a:t>Economy Approach: </a:t>
            </a:r>
            <a:r>
              <a:rPr lang="en-ZA" altLang="en-US" sz="2300" dirty="0">
                <a:solidFill>
                  <a:prstClr val="black"/>
                </a:solidFill>
                <a:latin typeface="Arial"/>
                <a:cs typeface="Arial"/>
              </a:rPr>
              <a:t>understanding people’s livelihood systems and </a:t>
            </a:r>
            <a:r>
              <a:rPr lang="en-GB" altLang="en-US" sz="2300" dirty="0">
                <a:solidFill>
                  <a:prstClr val="black"/>
                </a:solidFill>
                <a:latin typeface="Arial"/>
                <a:cs typeface="Arial"/>
              </a:rPr>
              <a:t>a forecast analysis for food security </a:t>
            </a:r>
            <a:r>
              <a:rPr lang="en-US" altLang="en-US" sz="2300" dirty="0">
                <a:solidFill>
                  <a:prstClr val="black"/>
                </a:solidFill>
                <a:latin typeface="Arial"/>
                <a:cs typeface="Arial"/>
              </a:rPr>
              <a:t>&amp; </a:t>
            </a:r>
          </a:p>
          <a:p>
            <a:pPr marL="579437" lvl="1" indent="-342900" algn="just" eaLnBrk="1" hangingPunct="1">
              <a:spcBef>
                <a:spcPct val="0"/>
              </a:spcBef>
              <a:buFont typeface="Wingdings" panose="05000000000000000000" pitchFamily="2" charset="2"/>
              <a:buChar char="q"/>
              <a:defRPr/>
            </a:pPr>
            <a:r>
              <a:rPr lang="en-US" altLang="en-US" sz="2300" dirty="0" smtClean="0">
                <a:solidFill>
                  <a:prstClr val="black"/>
                </a:solidFill>
                <a:latin typeface="Arial"/>
                <a:cs typeface="Arial"/>
              </a:rPr>
              <a:t>Food </a:t>
            </a:r>
            <a:r>
              <a:rPr lang="en-US" altLang="en-US" sz="2300" dirty="0">
                <a:solidFill>
                  <a:prstClr val="black"/>
                </a:solidFill>
                <a:latin typeface="Arial"/>
                <a:cs typeface="Arial"/>
              </a:rPr>
              <a:t>Security Continuum: </a:t>
            </a:r>
            <a:r>
              <a:rPr lang="en-GB" altLang="en-US" sz="2300" dirty="0">
                <a:solidFill>
                  <a:prstClr val="black"/>
                </a:solidFill>
                <a:latin typeface="Arial"/>
                <a:cs typeface="Arial"/>
              </a:rPr>
              <a:t>Measures a set of indicators to determine people that are food insecure at a point in time, using various categorisations</a:t>
            </a:r>
            <a:endParaRPr lang="en-ZA" sz="2300" dirty="0">
              <a:solidFill>
                <a:prstClr val="black"/>
              </a:solidFill>
              <a:latin typeface="Arial"/>
              <a:cs typeface="Arial"/>
            </a:endParaRPr>
          </a:p>
          <a:p>
            <a:endParaRPr lang="en-US" dirty="0"/>
          </a:p>
        </p:txBody>
      </p:sp>
      <p:sp>
        <p:nvSpPr>
          <p:cNvPr id="8" name="Title 1"/>
          <p:cNvSpPr>
            <a:spLocks noGrp="1"/>
          </p:cNvSpPr>
          <p:nvPr>
            <p:ph type="title"/>
          </p:nvPr>
        </p:nvSpPr>
        <p:spPr>
          <a:xfrm>
            <a:off x="241292" y="21460"/>
            <a:ext cx="10160659" cy="719914"/>
          </a:xfrm>
        </p:spPr>
        <p:txBody>
          <a:bodyPr/>
          <a:lstStyle/>
          <a:p>
            <a:r>
              <a:rPr lang="en-ZA" sz="2200" dirty="0" smtClean="0">
                <a:latin typeface="Arial Black" panose="020B0A04020102020204" pitchFamily="34" charset="0"/>
              </a:rPr>
              <a:t>RATIONALE, METHODOLOGIES AND MEASURES FOR </a:t>
            </a:r>
            <a:r>
              <a:rPr lang="en-ZA" sz="2200" dirty="0">
                <a:latin typeface="Arial Black" panose="020B0A04020102020204" pitchFamily="34" charset="0"/>
              </a:rPr>
              <a:t>THE SOUTH AFRICAN VULNERABILTY ASSESMENT COMMITTEE </a:t>
            </a:r>
            <a:r>
              <a:rPr lang="en-ZA" sz="2200" dirty="0" smtClean="0">
                <a:latin typeface="Arial Black" panose="020B0A04020102020204" pitchFamily="34" charset="0"/>
              </a:rPr>
              <a:t>(SAVAC)</a:t>
            </a:r>
            <a:endParaRPr lang="en-ZA" sz="2200" dirty="0">
              <a:latin typeface="Arial Black" panose="020B0A040201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12428" y="965429"/>
            <a:ext cx="10315252" cy="830997"/>
          </a:xfrm>
          <a:prstGeom prst="rect">
            <a:avLst/>
          </a:prstGeom>
        </p:spPr>
        <p:txBody>
          <a:bodyPr wrap="square">
            <a:spAutoFit/>
          </a:bodyPr>
          <a:lstStyle/>
          <a:p>
            <a:r>
              <a:rPr lang="en-ZA" sz="2400" b="1" dirty="0"/>
              <a:t>CASE STUDY: </a:t>
            </a:r>
            <a:r>
              <a:rPr lang="en-ZA" sz="2400" b="1" dirty="0" smtClean="0"/>
              <a:t>SAVAC</a:t>
            </a:r>
            <a:r>
              <a:rPr lang="en-ZA" sz="2400" b="1" dirty="0"/>
              <a:t/>
            </a:r>
            <a:br>
              <a:rPr lang="en-ZA" sz="2400" b="1" dirty="0"/>
            </a:br>
            <a:endParaRPr lang="en-ZA" sz="2400" b="1" dirty="0"/>
          </a:p>
        </p:txBody>
      </p:sp>
    </p:spTree>
    <p:extLst>
      <p:ext uri="{BB962C8B-B14F-4D97-AF65-F5344CB8AC3E}">
        <p14:creationId xmlns:p14="http://schemas.microsoft.com/office/powerpoint/2010/main" xmlns="" val="3969095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49</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442625" y="243427"/>
            <a:ext cx="9872036" cy="380046"/>
          </a:xfrm>
        </p:spPr>
        <p:txBody>
          <a:bodyPr/>
          <a:lstStyle/>
          <a:p>
            <a:pPr algn="ctr"/>
            <a:r>
              <a:rPr lang="en-US" altLang="en-US" sz="2800" dirty="0" smtClean="0">
                <a:latin typeface="Arial Black" panose="020B0A04020102020204" pitchFamily="34" charset="0"/>
              </a:rPr>
              <a:t>SYNOPSIS OF PROGRESS 2014 - 2017</a:t>
            </a:r>
            <a:r>
              <a:rPr lang="en-US" altLang="en-US" sz="3200" dirty="0" smtClean="0">
                <a:latin typeface="Arial Black" panose="020B0A04020102020204" pitchFamily="34" charset="0"/>
              </a:rPr>
              <a:t> </a:t>
            </a:r>
            <a:endParaRPr lang="en-ZA" sz="2800" dirty="0">
              <a:latin typeface="Arial Black" panose="020B0A04020102020204" pitchFamily="34" charset="0"/>
            </a:endParaRPr>
          </a:p>
        </p:txBody>
      </p:sp>
      <p:sp>
        <p:nvSpPr>
          <p:cNvPr id="2" name="Rectangle 1"/>
          <p:cNvSpPr/>
          <p:nvPr/>
        </p:nvSpPr>
        <p:spPr>
          <a:xfrm>
            <a:off x="442625" y="1421671"/>
            <a:ext cx="10087460" cy="5832366"/>
          </a:xfrm>
          <a:prstGeom prst="rect">
            <a:avLst/>
          </a:prstGeom>
        </p:spPr>
        <p:txBody>
          <a:bodyPr wrap="square">
            <a:spAutoFit/>
          </a:bodyPr>
          <a:lstStyle/>
          <a:p>
            <a:pPr marL="457200" lvl="0" indent="-457200" algn="just">
              <a:buFont typeface="Wingdings" panose="05000000000000000000" pitchFamily="2" charset="2"/>
              <a:buChar char="Ø"/>
            </a:pPr>
            <a:r>
              <a:rPr lang="en-US" altLang="en-US" sz="2200" dirty="0">
                <a:ea typeface="ＭＳ Ｐゴシック" pitchFamily="34" charset="-128"/>
              </a:rPr>
              <a:t>Guidelines: 2014 – 2019 Strategic Plans for </a:t>
            </a:r>
            <a:r>
              <a:rPr lang="en-US" altLang="en-US" sz="2200" dirty="0" smtClean="0">
                <a:ea typeface="ＭＳ Ｐゴシック" pitchFamily="34" charset="-128"/>
              </a:rPr>
              <a:t>SAVAC</a:t>
            </a:r>
            <a:r>
              <a:rPr lang="en-US" altLang="en-US" sz="2200" dirty="0">
                <a:ea typeface="ＭＳ Ｐゴシック" pitchFamily="34" charset="-128"/>
              </a:rPr>
              <a:t>: 7 strategic objectives</a:t>
            </a:r>
          </a:p>
          <a:p>
            <a:pPr marL="457200" lvl="0" indent="-457200" algn="just">
              <a:buFont typeface="Wingdings" panose="05000000000000000000" pitchFamily="2" charset="2"/>
              <a:buChar char="Ø"/>
            </a:pPr>
            <a:r>
              <a:rPr lang="en-US" altLang="en-US" sz="2200" dirty="0">
                <a:ea typeface="ＭＳ Ｐゴシック" pitchFamily="34" charset="-128"/>
              </a:rPr>
              <a:t>SAVAC Terms of Reference – Funding: CASP funding earmarked for SAVAC in all provinces </a:t>
            </a:r>
            <a:endParaRPr lang="en-US" altLang="en-US" sz="2200" dirty="0" smtClean="0">
              <a:ea typeface="ＭＳ Ｐゴシック" pitchFamily="34" charset="-128"/>
            </a:endParaRPr>
          </a:p>
          <a:p>
            <a:pPr marL="457200" lvl="0" indent="-457200" algn="just"/>
            <a:endParaRPr lang="en-US" altLang="en-US" sz="1000" dirty="0">
              <a:ea typeface="ＭＳ Ｐゴシック" pitchFamily="34" charset="-128"/>
            </a:endParaRPr>
          </a:p>
          <a:p>
            <a:pPr marL="457200" lvl="0" indent="-457200" algn="just"/>
            <a:r>
              <a:rPr lang="en-US" altLang="en-US" sz="2200" b="1" kern="0" dirty="0" smtClean="0">
                <a:ea typeface="ＭＳ Ｐゴシック" pitchFamily="34" charset="-128"/>
              </a:rPr>
              <a:t>RSA </a:t>
            </a:r>
            <a:r>
              <a:rPr lang="en-US" altLang="en-US" sz="2200" b="1" kern="0" dirty="0">
                <a:ea typeface="ＭＳ Ｐゴシック" pitchFamily="34" charset="-128"/>
              </a:rPr>
              <a:t>Livelihood </a:t>
            </a:r>
            <a:r>
              <a:rPr lang="en-US" altLang="en-US" sz="2200" b="1" kern="0" dirty="0" smtClean="0">
                <a:ea typeface="ＭＳ Ｐゴシック" pitchFamily="34" charset="-128"/>
              </a:rPr>
              <a:t>Zones</a:t>
            </a:r>
          </a:p>
          <a:p>
            <a:pPr marL="457200" lvl="0" indent="-457200" algn="just">
              <a:buFont typeface="Wingdings" panose="05000000000000000000" pitchFamily="2" charset="2"/>
              <a:buChar char="Ø"/>
            </a:pPr>
            <a:r>
              <a:rPr lang="en-US" altLang="en-US" sz="2200" kern="0" dirty="0" smtClean="0">
                <a:ea typeface="ＭＳ Ｐゴシック" pitchFamily="34" charset="-128"/>
              </a:rPr>
              <a:t>SAVAC </a:t>
            </a:r>
            <a:r>
              <a:rPr lang="en-US" altLang="en-US" sz="2200" kern="0" dirty="0">
                <a:ea typeface="ＭＳ Ｐゴシック" pitchFamily="34" charset="-128"/>
              </a:rPr>
              <a:t>Technical Resource Team (TRT) </a:t>
            </a:r>
            <a:r>
              <a:rPr lang="en-US" altLang="en-US" sz="2200" kern="0" dirty="0" smtClean="0">
                <a:ea typeface="ＭＳ Ｐゴシック" pitchFamily="34" charset="-128"/>
              </a:rPr>
              <a:t>formed</a:t>
            </a:r>
          </a:p>
          <a:p>
            <a:pPr marL="457200" lvl="0" indent="-457200" algn="just">
              <a:buFont typeface="Wingdings" panose="05000000000000000000" pitchFamily="2" charset="2"/>
              <a:buChar char="Ø"/>
            </a:pPr>
            <a:r>
              <a:rPr lang="en-US" altLang="en-US" sz="2200" kern="0" dirty="0" smtClean="0">
                <a:ea typeface="ＭＳ Ｐゴシック" pitchFamily="34" charset="-128"/>
              </a:rPr>
              <a:t>Methodological </a:t>
            </a:r>
            <a:r>
              <a:rPr lang="en-US" altLang="en-US" sz="2200" kern="0" dirty="0">
                <a:ea typeface="ＭＳ Ｐゴシック" pitchFamily="34" charset="-128"/>
              </a:rPr>
              <a:t>framework / technical approach </a:t>
            </a:r>
            <a:r>
              <a:rPr lang="en-US" altLang="en-US" sz="2200" kern="0" dirty="0" smtClean="0">
                <a:ea typeface="ＭＳ Ｐゴシック" pitchFamily="34" charset="-128"/>
              </a:rPr>
              <a:t>applied</a:t>
            </a:r>
          </a:p>
          <a:p>
            <a:pPr marL="457200" lvl="0" indent="-457200" algn="just">
              <a:buFont typeface="Wingdings" panose="05000000000000000000" pitchFamily="2" charset="2"/>
              <a:buChar char="Ø"/>
            </a:pPr>
            <a:r>
              <a:rPr lang="en-US" altLang="en-US" sz="2200" kern="0" dirty="0" smtClean="0">
                <a:ea typeface="ＭＳ Ｐゴシック" pitchFamily="34" charset="-128"/>
              </a:rPr>
              <a:t>Introduction </a:t>
            </a:r>
            <a:r>
              <a:rPr lang="en-US" altLang="en-US" sz="2200" kern="0" dirty="0">
                <a:ea typeface="ＭＳ Ｐゴシック" pitchFamily="34" charset="-128"/>
              </a:rPr>
              <a:t>of the VAC system at provincial </a:t>
            </a:r>
            <a:r>
              <a:rPr lang="en-US" altLang="en-US" sz="2200" kern="0" dirty="0" smtClean="0">
                <a:ea typeface="ＭＳ Ｐゴシック" pitchFamily="34" charset="-128"/>
              </a:rPr>
              <a:t>level</a:t>
            </a:r>
          </a:p>
          <a:p>
            <a:pPr marL="457200" marR="0" lvl="0" indent="-457200" algn="just" defTabSz="914400" eaLnBrk="1" fontAlgn="auto" latinLnBrk="0" hangingPunct="1">
              <a:lnSpc>
                <a:spcPct val="100000"/>
              </a:lnSpc>
              <a:spcBef>
                <a:spcPts val="0"/>
              </a:spcBef>
              <a:spcAft>
                <a:spcPts val="0"/>
              </a:spcAft>
              <a:buClrTx/>
              <a:buSzTx/>
              <a:buFontTx/>
              <a:buNone/>
              <a:tabLst/>
              <a:defRPr/>
            </a:pPr>
            <a:endParaRPr lang="en-US" sz="1000" b="1" kern="0" dirty="0" smtClean="0"/>
          </a:p>
          <a:p>
            <a:pPr marL="457200" marR="0" lvl="0" indent="-457200" algn="just" defTabSz="914400" eaLnBrk="1" fontAlgn="auto" latinLnBrk="0" hangingPunct="1">
              <a:lnSpc>
                <a:spcPct val="100000"/>
              </a:lnSpc>
              <a:spcBef>
                <a:spcPts val="0"/>
              </a:spcBef>
              <a:spcAft>
                <a:spcPts val="0"/>
              </a:spcAft>
              <a:buClrTx/>
              <a:buSzTx/>
              <a:buFontTx/>
              <a:buNone/>
              <a:tabLst/>
              <a:defRPr/>
            </a:pPr>
            <a:r>
              <a:rPr lang="en-US" sz="2200" b="1" kern="0" dirty="0" smtClean="0"/>
              <a:t>Vulnerability </a:t>
            </a:r>
            <a:r>
              <a:rPr lang="en-US" sz="2200" b="1" kern="0" dirty="0"/>
              <a:t>and poverty analysis</a:t>
            </a: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sz="2200" kern="0" dirty="0" smtClean="0">
                <a:ea typeface="ＭＳ Ｐゴシック" pitchFamily="34" charset="-128"/>
              </a:rPr>
              <a:t>Livelihoods</a:t>
            </a:r>
            <a:r>
              <a:rPr lang="en-US" altLang="en-US" sz="2200" kern="0" dirty="0">
                <a:ea typeface="ＭＳ Ｐゴシック" pitchFamily="34" charset="-128"/>
              </a:rPr>
              <a:t>, Food and Nutrition Security Baseline Assessment Exercise in 14 Livelihood Zones (R7.2mil) in Limpopo (7 out of 7 – overlaps with MP) , KZN (9 out of 9) and Free State (1 out of 2) , MP (3 out of 3 -  overlaps with Limp) completed – open access zones – yet still need to conclude 100 of the 119 baseline surveys in open, urban and exclusive (farms) zones.</a:t>
            </a:r>
          </a:p>
          <a:p>
            <a:pPr marL="457200" marR="0" lvl="0"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ZA" altLang="en-US" sz="2200" kern="0" dirty="0"/>
              <a:t>While other zones had low hunger levels and high access to social grants, they still experienced high  malnutrition levels of children under 5 </a:t>
            </a:r>
            <a:endParaRPr lang="en-US" altLang="en-US" sz="2200" kern="0" dirty="0">
              <a:ea typeface="ＭＳ Ｐゴシック" pitchFamily="34" charset="-128"/>
            </a:endParaRPr>
          </a:p>
          <a:p>
            <a:pPr marL="342900" lvl="0" indent="-342900">
              <a:buFont typeface="Wingdings" panose="05000000000000000000" pitchFamily="2" charset="2"/>
              <a:buChar char="Ø"/>
            </a:pPr>
            <a:endParaRPr lang="en-US" sz="23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1277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413" y="2679651"/>
            <a:ext cx="2376487" cy="1077913"/>
          </a:xfrm>
          <a:prstGeom prst="rect">
            <a:avLst/>
          </a:prstGeom>
        </p:spPr>
        <p:txBody>
          <a:bodyPr>
            <a:spAutoFit/>
          </a:bodyPr>
          <a:lstStyle/>
          <a:p>
            <a:pPr>
              <a:defRPr/>
            </a:pPr>
            <a:r>
              <a:rPr lang="en-US" altLang="en-US" sz="1600" dirty="0">
                <a:latin typeface="Arial" panose="020B0604020202020204" pitchFamily="34" charset="0"/>
                <a:cs typeface="Arial" panose="020B0604020202020204" pitchFamily="34" charset="0"/>
              </a:rPr>
              <a:t>The </a:t>
            </a:r>
            <a:r>
              <a:rPr lang="en-US" altLang="en-US" sz="1600" b="1" dirty="0">
                <a:latin typeface="Arial" panose="020B0604020202020204" pitchFamily="34" charset="0"/>
                <a:cs typeface="Arial" panose="020B0604020202020204" pitchFamily="34" charset="0"/>
              </a:rPr>
              <a:t>Right to Food </a:t>
            </a:r>
            <a:r>
              <a:rPr lang="en-US" altLang="en-US" sz="1600" dirty="0">
                <a:latin typeface="Arial" panose="020B0604020202020204" pitchFamily="34" charset="0"/>
                <a:cs typeface="Arial" panose="020B0604020202020204" pitchFamily="34" charset="0"/>
              </a:rPr>
              <a:t>is entrenched as a </a:t>
            </a:r>
            <a:r>
              <a:rPr lang="en-US" altLang="en-US" sz="1600" b="1" dirty="0">
                <a:solidFill>
                  <a:schemeClr val="accent6">
                    <a:lumMod val="75000"/>
                  </a:schemeClr>
                </a:solidFill>
                <a:latin typeface="Arial" panose="020B0604020202020204" pitchFamily="34" charset="0"/>
                <a:ea typeface="MS PGothic" pitchFamily="34" charset="-128"/>
                <a:cs typeface="Arial" panose="020B0604020202020204" pitchFamily="34" charset="0"/>
              </a:rPr>
              <a:t>Constitutional mandate </a:t>
            </a:r>
            <a:r>
              <a:rPr lang="en-US" altLang="en-US" sz="1600" dirty="0">
                <a:latin typeface="Arial" panose="020B0604020202020204" pitchFamily="34" charset="0"/>
                <a:cs typeface="Arial" panose="020B0604020202020204" pitchFamily="34" charset="0"/>
              </a:rPr>
              <a:t>in RSA</a:t>
            </a:r>
          </a:p>
        </p:txBody>
      </p:sp>
      <p:sp>
        <p:nvSpPr>
          <p:cNvPr id="9218" name="Rectangle 5"/>
          <p:cNvSpPr>
            <a:spLocks noChangeArrowheads="1"/>
          </p:cNvSpPr>
          <p:nvPr/>
        </p:nvSpPr>
        <p:spPr bwMode="auto">
          <a:xfrm>
            <a:off x="5639774" y="2489152"/>
            <a:ext cx="2515238" cy="2800767"/>
          </a:xfrm>
          <a:prstGeom prst="rect">
            <a:avLst/>
          </a:prstGeom>
          <a:noFill/>
          <a:ln w="9525">
            <a:noFill/>
            <a:miter lim="800000"/>
            <a:headEnd/>
            <a:tailEnd/>
          </a:ln>
        </p:spPr>
        <p:txBody>
          <a:bodyPr wrap="square">
            <a:spAutoFit/>
          </a:bodyPr>
          <a:lstStyle/>
          <a:p>
            <a:r>
              <a:rPr lang="en-ZA" altLang="en-US" sz="1600" dirty="0"/>
              <a:t>In 2013 </a:t>
            </a:r>
            <a:r>
              <a:rPr lang="en-ZA" altLang="en-US" sz="1600" dirty="0">
                <a:ea typeface="MS PGothic" pitchFamily="34" charset="-128"/>
              </a:rPr>
              <a:t>Cabinet approved the </a:t>
            </a:r>
            <a:r>
              <a:rPr lang="en-ZA" altLang="en-US" sz="1600" b="1" dirty="0">
                <a:solidFill>
                  <a:srgbClr val="E46C0A"/>
                </a:solidFill>
                <a:ea typeface="MS PGothic" pitchFamily="34" charset="-128"/>
              </a:rPr>
              <a:t>National Policy on Food and Nutrition Security </a:t>
            </a:r>
            <a:r>
              <a:rPr lang="en-ZA" altLang="en-US" sz="1600" dirty="0">
                <a:ea typeface="MS PGothic" pitchFamily="34" charset="-128"/>
              </a:rPr>
              <a:t>with a goal “to ensure </a:t>
            </a:r>
            <a:r>
              <a:rPr lang="en-ZA" altLang="en-US" sz="1600" b="1" dirty="0">
                <a:ea typeface="MS PGothic" pitchFamily="34" charset="-128"/>
              </a:rPr>
              <a:t>availability, accessibility and affordability of safe and nutritional food </a:t>
            </a:r>
            <a:r>
              <a:rPr lang="en-ZA" altLang="en-US" sz="1600" dirty="0">
                <a:ea typeface="MS PGothic" pitchFamily="34" charset="-128"/>
              </a:rPr>
              <a:t>at national and household levels”. </a:t>
            </a:r>
          </a:p>
        </p:txBody>
      </p:sp>
      <p:sp>
        <p:nvSpPr>
          <p:cNvPr id="7" name="Rectangle 6"/>
          <p:cNvSpPr/>
          <p:nvPr/>
        </p:nvSpPr>
        <p:spPr>
          <a:xfrm>
            <a:off x="3106738" y="2628503"/>
            <a:ext cx="2239962" cy="2062103"/>
          </a:xfrm>
          <a:prstGeom prst="rect">
            <a:avLst/>
          </a:prstGeom>
        </p:spPr>
        <p:txBody>
          <a:bodyPr>
            <a:spAutoFit/>
          </a:bodyPr>
          <a:lstStyle/>
          <a:p>
            <a:pPr>
              <a:defRPr/>
            </a:pPr>
            <a:r>
              <a:rPr lang="en-GB" sz="1600" dirty="0">
                <a:latin typeface="Arial" panose="020B0604020202020204" pitchFamily="34" charset="0"/>
                <a:cs typeface="Arial" panose="020B0604020202020204" pitchFamily="34" charset="0"/>
              </a:rPr>
              <a:t>The </a:t>
            </a:r>
            <a:r>
              <a:rPr lang="en-GB" sz="1600" b="1" dirty="0">
                <a:solidFill>
                  <a:schemeClr val="accent6">
                    <a:lumMod val="75000"/>
                  </a:schemeClr>
                </a:solidFill>
                <a:latin typeface="Arial" panose="020B0604020202020204" pitchFamily="34" charset="0"/>
                <a:ea typeface="MS PGothic" pitchFamily="34" charset="-128"/>
                <a:cs typeface="Arial" panose="020B0604020202020204" pitchFamily="34" charset="0"/>
              </a:rPr>
              <a:t>National Development Plan </a:t>
            </a:r>
            <a:r>
              <a:rPr lang="en-GB" sz="1600" dirty="0">
                <a:latin typeface="Arial" panose="020B0604020202020204" pitchFamily="34" charset="0"/>
                <a:cs typeface="Arial" panose="020B0604020202020204" pitchFamily="34" charset="0"/>
              </a:rPr>
              <a:t>identifies food security and nutrition as both a consequence of </a:t>
            </a:r>
            <a:r>
              <a:rPr lang="en-GB" sz="1600" b="1" dirty="0">
                <a:latin typeface="Arial" panose="020B0604020202020204" pitchFamily="34" charset="0"/>
                <a:cs typeface="Arial" panose="020B0604020202020204" pitchFamily="34" charset="0"/>
              </a:rPr>
              <a:t>poverty and inequality </a:t>
            </a:r>
            <a:r>
              <a:rPr lang="en-GB" sz="1600" dirty="0">
                <a:latin typeface="Arial" panose="020B0604020202020204" pitchFamily="34" charset="0"/>
                <a:cs typeface="Arial" panose="020B0604020202020204" pitchFamily="34" charset="0"/>
              </a:rPr>
              <a:t>as well as a cause</a:t>
            </a:r>
            <a:endParaRPr lang="en-ZA" sz="1600" dirty="0">
              <a:latin typeface="Arial" panose="020B0604020202020204" pitchFamily="34" charset="0"/>
              <a:cs typeface="Arial" panose="020B0604020202020204" pitchFamily="34" charset="0"/>
            </a:endParaRPr>
          </a:p>
        </p:txBody>
      </p:sp>
      <p:sp>
        <p:nvSpPr>
          <p:cNvPr id="8" name="Rectangle 7"/>
          <p:cNvSpPr/>
          <p:nvPr/>
        </p:nvSpPr>
        <p:spPr>
          <a:xfrm>
            <a:off x="8327150" y="2468581"/>
            <a:ext cx="2168525" cy="4278094"/>
          </a:xfrm>
          <a:prstGeom prst="rect">
            <a:avLst/>
          </a:prstGeom>
        </p:spPr>
        <p:txBody>
          <a:bodyPr>
            <a:spAutoFit/>
          </a:bodyPr>
          <a:lstStyle/>
          <a:p>
            <a:pPr>
              <a:defRPr/>
            </a:pPr>
            <a:r>
              <a:rPr lang="en-ZA" altLang="en-US" sz="1600" dirty="0" smtClean="0">
                <a:latin typeface="Arial" panose="020B0604020202020204" pitchFamily="34" charset="0"/>
                <a:ea typeface="MS PGothic" pitchFamily="34" charset="-128"/>
                <a:cs typeface="Arial" panose="020B0604020202020204" pitchFamily="34" charset="0"/>
              </a:rPr>
              <a:t>MTSF Outcomes to </a:t>
            </a:r>
            <a:r>
              <a:rPr lang="en-ZA" altLang="en-US" sz="1600" dirty="0">
                <a:latin typeface="Arial" panose="020B0604020202020204" pitchFamily="34" charset="0"/>
                <a:ea typeface="MS PGothic" pitchFamily="34" charset="-128"/>
                <a:cs typeface="Arial" panose="020B0604020202020204" pitchFamily="34" charset="0"/>
              </a:rPr>
              <a:t>realise service delivery. </a:t>
            </a:r>
            <a:r>
              <a:rPr lang="en-ZA" altLang="en-US" sz="1600" dirty="0" smtClean="0">
                <a:latin typeface="Arial" panose="020B0604020202020204" pitchFamily="34" charset="0"/>
                <a:ea typeface="MS PGothic" pitchFamily="34" charset="-128"/>
                <a:cs typeface="Arial" panose="020B0604020202020204" pitchFamily="34" charset="0"/>
              </a:rPr>
              <a:t> </a:t>
            </a:r>
            <a:r>
              <a:rPr lang="en-ZA" altLang="en-US" sz="1600" dirty="0">
                <a:latin typeface="Arial" panose="020B0604020202020204" pitchFamily="34" charset="0"/>
                <a:ea typeface="MS PGothic" pitchFamily="34" charset="-128"/>
                <a:cs typeface="Arial" panose="020B0604020202020204" pitchFamily="34" charset="0"/>
              </a:rPr>
              <a:t>prioritises its efforts on three </a:t>
            </a:r>
            <a:r>
              <a:rPr lang="en-ZA" altLang="en-US" sz="1600" b="1" dirty="0" smtClean="0">
                <a:latin typeface="Arial" panose="020B0604020202020204" pitchFamily="34" charset="0"/>
                <a:ea typeface="MS PGothic" pitchFamily="34" charset="-128"/>
                <a:cs typeface="Arial" panose="020B0604020202020204" pitchFamily="34" charset="0"/>
              </a:rPr>
              <a:t>Outcome: </a:t>
            </a:r>
            <a:r>
              <a:rPr lang="en-ZA" altLang="en-US" sz="1600" b="1" dirty="0">
                <a:latin typeface="Arial" panose="020B0604020202020204" pitchFamily="34" charset="0"/>
                <a:ea typeface="MS PGothic" pitchFamily="34" charset="-128"/>
                <a:cs typeface="Arial" panose="020B0604020202020204" pitchFamily="34" charset="0"/>
              </a:rPr>
              <a:t>4 </a:t>
            </a:r>
            <a:r>
              <a:rPr lang="en-ZA" altLang="en-US" sz="1600" dirty="0">
                <a:latin typeface="Arial" panose="020B0604020202020204" pitchFamily="34" charset="0"/>
                <a:ea typeface="MS PGothic" pitchFamily="34" charset="-128"/>
                <a:cs typeface="Arial" panose="020B0604020202020204" pitchFamily="34" charset="0"/>
              </a:rPr>
              <a:t>– promoting job creation</a:t>
            </a:r>
            <a:r>
              <a:rPr lang="en-ZA" altLang="en-US" sz="1600" dirty="0" smtClean="0">
                <a:latin typeface="Arial" panose="020B0604020202020204" pitchFamily="34" charset="0"/>
                <a:ea typeface="MS PGothic" pitchFamily="34" charset="-128"/>
                <a:cs typeface="Arial" panose="020B0604020202020204" pitchFamily="34" charset="0"/>
              </a:rPr>
              <a:t>;</a:t>
            </a:r>
          </a:p>
          <a:p>
            <a:pPr>
              <a:defRPr/>
            </a:pPr>
            <a:r>
              <a:rPr lang="en-ZA" altLang="en-US" sz="1600" dirty="0" smtClean="0">
                <a:latin typeface="Arial" panose="020B0604020202020204" pitchFamily="34" charset="0"/>
                <a:ea typeface="MS PGothic" pitchFamily="34" charset="-128"/>
                <a:cs typeface="Arial" panose="020B0604020202020204" pitchFamily="34" charset="0"/>
              </a:rPr>
              <a:t> </a:t>
            </a:r>
            <a:r>
              <a:rPr lang="en-ZA" altLang="en-US" sz="1600" b="1" dirty="0" smtClean="0">
                <a:latin typeface="Arial" panose="020B0604020202020204" pitchFamily="34" charset="0"/>
                <a:ea typeface="MS PGothic" pitchFamily="34" charset="-128"/>
                <a:cs typeface="Arial" panose="020B0604020202020204" pitchFamily="34" charset="0"/>
              </a:rPr>
              <a:t>Outcome  </a:t>
            </a:r>
            <a:r>
              <a:rPr lang="en-ZA" altLang="en-US" sz="1600" b="1" dirty="0">
                <a:latin typeface="Arial" panose="020B0604020202020204" pitchFamily="34" charset="0"/>
                <a:ea typeface="MS PGothic" pitchFamily="34" charset="-128"/>
                <a:cs typeface="Arial" panose="020B0604020202020204" pitchFamily="34" charset="0"/>
              </a:rPr>
              <a:t>7 </a:t>
            </a:r>
            <a:r>
              <a:rPr lang="en-ZA" altLang="en-US" sz="1600" dirty="0">
                <a:latin typeface="Arial" panose="020B0604020202020204" pitchFamily="34" charset="0"/>
                <a:ea typeface="MS PGothic" pitchFamily="34" charset="-128"/>
                <a:cs typeface="Arial" panose="020B0604020202020204" pitchFamily="34" charset="0"/>
              </a:rPr>
              <a:t>– ensuring </a:t>
            </a:r>
            <a:r>
              <a:rPr lang="en-US" sz="1600" dirty="0">
                <a:latin typeface="Arial" panose="020B0604020202020204" pitchFamily="34" charset="0"/>
                <a:ea typeface="ＭＳ Ｐゴシック" pitchFamily="34" charset="-128"/>
                <a:cs typeface="Arial" panose="020B0604020202020204" pitchFamily="34" charset="0"/>
              </a:rPr>
              <a:t>vibrant, equitable and sustainable rural communities to attain </a:t>
            </a:r>
            <a:r>
              <a:rPr lang="en-US" sz="1600" b="1" dirty="0">
                <a:latin typeface="Arial" panose="020B0604020202020204" pitchFamily="34" charset="0"/>
                <a:ea typeface="ＭＳ Ｐゴシック" pitchFamily="34" charset="-128"/>
                <a:cs typeface="Arial" panose="020B0604020202020204" pitchFamily="34" charset="0"/>
              </a:rPr>
              <a:t>food security for all </a:t>
            </a:r>
            <a:r>
              <a:rPr lang="en-US" sz="1600" dirty="0">
                <a:latin typeface="Arial" panose="020B0604020202020204" pitchFamily="34" charset="0"/>
                <a:ea typeface="ＭＳ Ｐゴシック" pitchFamily="34" charset="-128"/>
                <a:cs typeface="Arial" panose="020B0604020202020204" pitchFamily="34" charset="0"/>
              </a:rPr>
              <a:t>and </a:t>
            </a:r>
            <a:endParaRPr lang="en-US" sz="1600" dirty="0" smtClean="0">
              <a:latin typeface="Arial" panose="020B0604020202020204" pitchFamily="34" charset="0"/>
              <a:ea typeface="ＭＳ Ｐゴシック" pitchFamily="34" charset="-128"/>
              <a:cs typeface="Arial" panose="020B0604020202020204" pitchFamily="34" charset="0"/>
            </a:endParaRPr>
          </a:p>
          <a:p>
            <a:pPr>
              <a:defRPr/>
            </a:pPr>
            <a:r>
              <a:rPr lang="en-ZA" altLang="en-US" sz="1600" b="1" dirty="0" smtClean="0">
                <a:latin typeface="Arial" panose="020B0604020202020204" pitchFamily="34" charset="0"/>
                <a:ea typeface="MS PGothic" pitchFamily="34" charset="-128"/>
                <a:cs typeface="Arial" panose="020B0604020202020204" pitchFamily="34" charset="0"/>
              </a:rPr>
              <a:t>Outcome </a:t>
            </a:r>
            <a:r>
              <a:rPr lang="en-US" sz="1600" dirty="0" smtClean="0">
                <a:latin typeface="Arial" panose="020B0604020202020204" pitchFamily="34" charset="0"/>
                <a:ea typeface="ＭＳ Ｐゴシック" pitchFamily="34" charset="-128"/>
                <a:cs typeface="Arial" panose="020B0604020202020204" pitchFamily="34" charset="0"/>
              </a:rPr>
              <a:t>10 </a:t>
            </a:r>
            <a:r>
              <a:rPr lang="en-US" sz="1600" dirty="0">
                <a:latin typeface="Arial" panose="020B0604020202020204" pitchFamily="34" charset="0"/>
                <a:ea typeface="ＭＳ Ｐゴシック" pitchFamily="34" charset="-128"/>
                <a:cs typeface="Arial" panose="020B0604020202020204" pitchFamily="34" charset="0"/>
              </a:rPr>
              <a:t>– </a:t>
            </a:r>
            <a:r>
              <a:rPr lang="en-US" sz="1600" b="1" dirty="0">
                <a:latin typeface="Arial" panose="020B0604020202020204" pitchFamily="34" charset="0"/>
                <a:ea typeface="ＭＳ Ｐゴシック" pitchFamily="34" charset="-128"/>
                <a:cs typeface="Arial" panose="020B0604020202020204" pitchFamily="34" charset="0"/>
              </a:rPr>
              <a:t>environmental sustainability</a:t>
            </a:r>
            <a:r>
              <a:rPr lang="en-US" sz="1600" dirty="0">
                <a:latin typeface="Arial" panose="020B0604020202020204" pitchFamily="34" charset="0"/>
                <a:ea typeface="ＭＳ Ｐゴシック" pitchFamily="34" charset="-128"/>
                <a:cs typeface="Arial" panose="020B0604020202020204" pitchFamily="34" charset="0"/>
              </a:rPr>
              <a:t>. </a:t>
            </a:r>
            <a:endParaRPr lang="en-ZA" altLang="en-US" sz="1600" dirty="0">
              <a:latin typeface="Arial" panose="020B0604020202020204" pitchFamily="34" charset="0"/>
              <a:ea typeface="MS PGothic" pitchFamily="34" charset="-128"/>
              <a:cs typeface="Arial" panose="020B0604020202020204" pitchFamily="34" charset="0"/>
            </a:endParaRPr>
          </a:p>
        </p:txBody>
      </p:sp>
      <p:sp>
        <p:nvSpPr>
          <p:cNvPr id="9221" name="TextBox 8"/>
          <p:cNvSpPr txBox="1">
            <a:spLocks noChangeArrowheads="1"/>
          </p:cNvSpPr>
          <p:nvPr/>
        </p:nvSpPr>
        <p:spPr bwMode="auto">
          <a:xfrm>
            <a:off x="666180" y="396255"/>
            <a:ext cx="9001125" cy="523875"/>
          </a:xfrm>
          <a:prstGeom prst="rect">
            <a:avLst/>
          </a:prstGeom>
          <a:noFill/>
          <a:ln w="9525">
            <a:noFill/>
            <a:miter lim="800000"/>
            <a:headEnd/>
            <a:tailEnd/>
          </a:ln>
        </p:spPr>
        <p:txBody>
          <a:bodyPr>
            <a:spAutoFit/>
          </a:bodyPr>
          <a:lstStyle/>
          <a:p>
            <a:pPr algn="ctr"/>
            <a:r>
              <a:rPr lang="en-US" altLang="en-US" sz="2800" b="1" dirty="0" smtClean="0">
                <a:solidFill>
                  <a:srgbClr val="008000"/>
                </a:solidFill>
                <a:latin typeface="Arial Black" panose="020B0A04020102020204" pitchFamily="34" charset="0"/>
                <a:ea typeface="MS PGothic" pitchFamily="34" charset="-128"/>
              </a:rPr>
              <a:t>POLICY POSITION</a:t>
            </a:r>
            <a:endParaRPr lang="en-US" altLang="en-US" sz="2800" b="1" dirty="0">
              <a:solidFill>
                <a:srgbClr val="008000"/>
              </a:solidFill>
              <a:latin typeface="Arial Black" panose="020B0A04020102020204" pitchFamily="34" charset="0"/>
              <a:ea typeface="MS PGothic" pitchFamily="34" charset="-128"/>
            </a:endParaRPr>
          </a:p>
        </p:txBody>
      </p:sp>
      <p:pic>
        <p:nvPicPr>
          <p:cNvPr id="10" name="Picture 9"/>
          <p:cNvPicPr>
            <a:picLocks noChangeAspect="1"/>
          </p:cNvPicPr>
          <p:nvPr/>
        </p:nvPicPr>
        <p:blipFill>
          <a:blip r:embed="rId2" cstate="print">
            <a:duotone>
              <a:schemeClr val="accent3">
                <a:shade val="45000"/>
                <a:satMod val="135000"/>
              </a:schemeClr>
              <a:prstClr val="white"/>
            </a:duotone>
            <a:extLst/>
          </a:blip>
          <a:stretch>
            <a:fillRect/>
          </a:stretch>
        </p:blipFill>
        <p:spPr>
          <a:xfrm>
            <a:off x="-205630" y="3631797"/>
            <a:ext cx="3312368" cy="3310166"/>
          </a:xfrm>
          <a:prstGeom prst="rect">
            <a:avLst/>
          </a:prstGeom>
        </p:spPr>
      </p:pic>
      <p:sp>
        <p:nvSpPr>
          <p:cNvPr id="9" name="Rectangle 5"/>
          <p:cNvSpPr>
            <a:spLocks noChangeArrowheads="1"/>
          </p:cNvSpPr>
          <p:nvPr/>
        </p:nvSpPr>
        <p:spPr bwMode="auto">
          <a:xfrm>
            <a:off x="522164" y="1404367"/>
            <a:ext cx="9793088" cy="1061829"/>
          </a:xfrm>
          <a:prstGeom prst="rect">
            <a:avLst/>
          </a:prstGeom>
          <a:solidFill>
            <a:srgbClr val="9FB575"/>
          </a:solidFill>
          <a:ln w="9525">
            <a:noFill/>
            <a:miter lim="800000"/>
            <a:headEnd/>
            <a:tailEnd/>
          </a:ln>
        </p:spPr>
        <p:txBody>
          <a:bodyPr wrap="square">
            <a:spAutoFit/>
          </a:bodyPr>
          <a:lstStyle/>
          <a:p>
            <a:r>
              <a:rPr lang="en-US" altLang="en-US" dirty="0"/>
              <a:t>The development agenda of the RSA continues to place     food and nutrition security high on the country’s developmental agenda with DAFF prioritising food security, job creation and contribution to the economy.</a:t>
            </a:r>
          </a:p>
        </p:txBody>
      </p:sp>
      <p:sp>
        <p:nvSpPr>
          <p:cNvPr id="2" name="Slide Number Placeholder 1"/>
          <p:cNvSpPr>
            <a:spLocks noGrp="1"/>
          </p:cNvSpPr>
          <p:nvPr>
            <p:ph type="sldNum" sz="quarter" idx="10"/>
          </p:nvPr>
        </p:nvSpPr>
        <p:spPr/>
        <p:txBody>
          <a:bodyPr/>
          <a:lstStyle/>
          <a:p>
            <a:pPr>
              <a:defRPr/>
            </a:pPr>
            <a:fld id="{8A3A5F2A-454E-4E45-B6B4-FB2AD9E87C69}" type="slidenum">
              <a:rPr lang="en-ZA" altLang="en-US" smtClean="0"/>
              <a:pPr>
                <a:defRPr/>
              </a:pPr>
              <a:t>5</a:t>
            </a:fld>
            <a:endParaRPr lang="en-ZA" altLang="en-US" dirty="0"/>
          </a:p>
        </p:txBody>
      </p:sp>
      <p:sp>
        <p:nvSpPr>
          <p:cNvPr id="13" name="Rectangle 12"/>
          <p:cNvSpPr/>
          <p:nvPr/>
        </p:nvSpPr>
        <p:spPr>
          <a:xfrm>
            <a:off x="3106738" y="4930853"/>
            <a:ext cx="3032273" cy="1815882"/>
          </a:xfrm>
          <a:prstGeom prst="rect">
            <a:avLst/>
          </a:prstGeom>
        </p:spPr>
        <p:txBody>
          <a:bodyPr wrap="square">
            <a:spAutoFit/>
          </a:bodyPr>
          <a:lstStyle/>
          <a:p>
            <a:pPr>
              <a:defRPr/>
            </a:pPr>
            <a:r>
              <a:rPr lang="en-US" altLang="en-US" sz="1600" b="1" dirty="0">
                <a:solidFill>
                  <a:schemeClr val="accent6">
                    <a:lumMod val="75000"/>
                  </a:schemeClr>
                </a:solidFill>
                <a:latin typeface="Arial" panose="020B0604020202020204" pitchFamily="34" charset="0"/>
                <a:ea typeface="MS PGothic" pitchFamily="34" charset="-128"/>
                <a:cs typeface="Arial" panose="020B0604020202020204" pitchFamily="34" charset="0"/>
              </a:rPr>
              <a:t>Sustainable Development Goals (SDGs</a:t>
            </a:r>
            <a:r>
              <a:rPr lang="en-US" altLang="en-US" sz="1600" b="1" dirty="0" smtClean="0">
                <a:solidFill>
                  <a:schemeClr val="accent6">
                    <a:lumMod val="75000"/>
                  </a:schemeClr>
                </a:solidFill>
                <a:latin typeface="Arial" panose="020B0604020202020204" pitchFamily="34" charset="0"/>
                <a:ea typeface="MS PGothic" pitchFamily="34" charset="-128"/>
                <a:cs typeface="Arial" panose="020B0604020202020204" pitchFamily="34" charset="0"/>
              </a:rPr>
              <a:t>): </a:t>
            </a:r>
          </a:p>
          <a:p>
            <a:pPr>
              <a:defRPr/>
            </a:pPr>
            <a:r>
              <a:rPr lang="en-US" altLang="en-US" sz="1600" dirty="0" smtClean="0">
                <a:latin typeface="Arial" panose="020B0604020202020204" pitchFamily="34" charset="0"/>
                <a:cs typeface="Arial" panose="020B0604020202020204" pitchFamily="34" charset="0"/>
              </a:rPr>
              <a:t>Goal </a:t>
            </a:r>
            <a:r>
              <a:rPr lang="en-US" altLang="en-US" sz="1600" dirty="0">
                <a:latin typeface="Arial" panose="020B0604020202020204" pitchFamily="34" charset="0"/>
                <a:cs typeface="Arial" panose="020B0604020202020204" pitchFamily="34" charset="0"/>
              </a:rPr>
              <a:t>1: </a:t>
            </a:r>
            <a:r>
              <a:rPr lang="en-US" altLang="en-US" sz="1600" b="1" dirty="0">
                <a:latin typeface="Arial" panose="020B0604020202020204" pitchFamily="34" charset="0"/>
                <a:cs typeface="Arial" panose="020B0604020202020204" pitchFamily="34" charset="0"/>
              </a:rPr>
              <a:t>End </a:t>
            </a:r>
            <a:r>
              <a:rPr lang="en-US" altLang="en-US" sz="1600" b="1" dirty="0" smtClean="0">
                <a:latin typeface="Arial" panose="020B0604020202020204" pitchFamily="34" charset="0"/>
                <a:cs typeface="Arial" panose="020B0604020202020204" pitchFamily="34" charset="0"/>
              </a:rPr>
              <a:t>Poverty; </a:t>
            </a:r>
          </a:p>
          <a:p>
            <a:pPr>
              <a:defRPr/>
            </a:pPr>
            <a:r>
              <a:rPr lang="en-US" altLang="en-US" sz="1600" dirty="0" smtClean="0">
                <a:latin typeface="Arial" panose="020B0604020202020204" pitchFamily="34" charset="0"/>
                <a:cs typeface="Arial" panose="020B0604020202020204" pitchFamily="34" charset="0"/>
              </a:rPr>
              <a:t>Goal </a:t>
            </a:r>
            <a:r>
              <a:rPr lang="en-US" altLang="en-US" sz="1600" dirty="0">
                <a:latin typeface="Arial" panose="020B0604020202020204" pitchFamily="34" charset="0"/>
                <a:cs typeface="Arial" panose="020B0604020202020204" pitchFamily="34" charset="0"/>
              </a:rPr>
              <a:t>2: </a:t>
            </a:r>
            <a:r>
              <a:rPr lang="en-US" altLang="en-US" sz="1600" b="1" dirty="0">
                <a:latin typeface="Arial" panose="020B0604020202020204" pitchFamily="34" charset="0"/>
                <a:cs typeface="Arial" panose="020B0604020202020204" pitchFamily="34" charset="0"/>
              </a:rPr>
              <a:t>End hunger</a:t>
            </a:r>
            <a:r>
              <a:rPr lang="en-US" altLang="en-US" sz="1600" dirty="0">
                <a:latin typeface="Arial" panose="020B0604020202020204" pitchFamily="34" charset="0"/>
                <a:cs typeface="Arial" panose="020B0604020202020204" pitchFamily="34" charset="0"/>
              </a:rPr>
              <a:t>, </a:t>
            </a:r>
            <a:endParaRPr lang="en-US" altLang="en-US" sz="1600" dirty="0" smtClean="0">
              <a:latin typeface="Arial" panose="020B0604020202020204" pitchFamily="34" charset="0"/>
              <a:cs typeface="Arial" panose="020B0604020202020204" pitchFamily="34" charset="0"/>
            </a:endParaRPr>
          </a:p>
          <a:p>
            <a:pPr>
              <a:defRPr/>
            </a:pPr>
            <a:r>
              <a:rPr lang="en-US" altLang="en-US" sz="1600" dirty="0" smtClean="0">
                <a:latin typeface="Arial" panose="020B0604020202020204" pitchFamily="34" charset="0"/>
                <a:cs typeface="Arial" panose="020B0604020202020204" pitchFamily="34" charset="0"/>
              </a:rPr>
              <a:t>Goal </a:t>
            </a:r>
            <a:r>
              <a:rPr lang="en-US" altLang="en-US" sz="1600" dirty="0">
                <a:latin typeface="Arial" panose="020B0604020202020204" pitchFamily="34" charset="0"/>
                <a:cs typeface="Arial" panose="020B0604020202020204" pitchFamily="34" charset="0"/>
              </a:rPr>
              <a:t>12: Ensure </a:t>
            </a:r>
            <a:r>
              <a:rPr lang="en-US" altLang="en-US" sz="1600" b="1" dirty="0">
                <a:latin typeface="Arial" panose="020B0604020202020204" pitchFamily="34" charset="0"/>
                <a:cs typeface="Arial" panose="020B0604020202020204" pitchFamily="34" charset="0"/>
              </a:rPr>
              <a:t>sustainable</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consumption and production </a:t>
            </a:r>
            <a:r>
              <a:rPr lang="en-US" altLang="en-US" sz="1600" dirty="0">
                <a:latin typeface="Arial" panose="020B0604020202020204" pitchFamily="34" charset="0"/>
                <a:cs typeface="Arial" panose="020B0604020202020204" pitchFamily="34" charset="0"/>
              </a:rPr>
              <a:t>patterns</a:t>
            </a:r>
          </a:p>
        </p:txBody>
      </p:sp>
      <p:pic>
        <p:nvPicPr>
          <p:cNvPr id="3" name="Picture 2"/>
          <p:cNvPicPr>
            <a:picLocks noChangeAspect="1"/>
          </p:cNvPicPr>
          <p:nvPr/>
        </p:nvPicPr>
        <p:blipFill>
          <a:blip r:embed="rId3" cstate="print"/>
          <a:stretch>
            <a:fillRect/>
          </a:stretch>
        </p:blipFill>
        <p:spPr>
          <a:xfrm>
            <a:off x="213304" y="866141"/>
            <a:ext cx="10101948" cy="36579"/>
          </a:xfrm>
          <a:prstGeom prst="rect">
            <a:avLst/>
          </a:prstGeom>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50</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182231" y="926694"/>
            <a:ext cx="10132430" cy="36579"/>
          </a:xfrm>
          <a:prstGeom prst="rect">
            <a:avLst/>
          </a:prstGeom>
        </p:spPr>
      </p:pic>
      <p:sp>
        <p:nvSpPr>
          <p:cNvPr id="8" name="Title 1"/>
          <p:cNvSpPr>
            <a:spLocks noGrp="1"/>
          </p:cNvSpPr>
          <p:nvPr>
            <p:ph type="title"/>
          </p:nvPr>
        </p:nvSpPr>
        <p:spPr>
          <a:xfrm>
            <a:off x="312428" y="-79389"/>
            <a:ext cx="9872036" cy="719914"/>
          </a:xfrm>
        </p:spPr>
        <p:txBody>
          <a:bodyPr/>
          <a:lstStyle/>
          <a:p>
            <a:pPr algn="ctr"/>
            <a:r>
              <a:rPr lang="en-US" altLang="en-US" sz="2800" dirty="0" smtClean="0">
                <a:latin typeface="Arial Black" panose="020B0A04020102020204" pitchFamily="34" charset="0"/>
              </a:rPr>
              <a:t>SYNOPSIS OF PROGRESS 2014 - 2017</a:t>
            </a:r>
            <a:r>
              <a:rPr lang="en-US" altLang="en-US" sz="3200" dirty="0" smtClean="0">
                <a:latin typeface="Arial Black" panose="020B0A04020102020204" pitchFamily="34" charset="0"/>
              </a:rPr>
              <a:t> </a:t>
            </a:r>
            <a:endParaRPr lang="en-ZA" sz="2800" dirty="0">
              <a:latin typeface="Arial Black" panose="020B0A04020102020204" pitchFamily="34" charset="0"/>
            </a:endParaRPr>
          </a:p>
        </p:txBody>
      </p:sp>
      <p:sp>
        <p:nvSpPr>
          <p:cNvPr id="3" name="Rectangle 2"/>
          <p:cNvSpPr/>
          <p:nvPr/>
        </p:nvSpPr>
        <p:spPr>
          <a:xfrm>
            <a:off x="312428" y="1507422"/>
            <a:ext cx="10002233" cy="5709255"/>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altLang="en-US" sz="2400" kern="0" dirty="0">
                <a:ea typeface="ＭＳ Ｐゴシック" pitchFamily="34" charset="-128"/>
              </a:rPr>
              <a:t>Communication and capacity building: SAVAC awareness material developed. Over 200 officials trained in baseline assessments</a:t>
            </a:r>
            <a:r>
              <a:rPr lang="en-US" altLang="en-US" sz="2400" kern="0" dirty="0" smtClean="0">
                <a:ea typeface="ＭＳ Ｐゴシック" pitchFamily="34" charset="-128"/>
              </a:rPr>
              <a:t>.</a:t>
            </a:r>
          </a:p>
          <a:p>
            <a:pPr marR="0" lvl="0" defTabSz="914400" eaLnBrk="1" fontAlgn="auto" latinLnBrk="0" hangingPunct="1">
              <a:lnSpc>
                <a:spcPct val="100000"/>
              </a:lnSpc>
              <a:spcBef>
                <a:spcPts val="0"/>
              </a:spcBef>
              <a:spcAft>
                <a:spcPts val="600"/>
              </a:spcAft>
              <a:buClrTx/>
              <a:buSzTx/>
              <a:tabLst/>
              <a:defRPr/>
            </a:pPr>
            <a:endParaRPr lang="en-US" altLang="en-US" sz="1000" kern="0" dirty="0">
              <a:ea typeface="ＭＳ Ｐゴシック" pitchFamily="34" charset="-128"/>
            </a:endParaRP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altLang="en-US" sz="2400" kern="0" dirty="0">
                <a:ea typeface="ＭＳ Ｐゴシック" pitchFamily="34" charset="-128"/>
              </a:rPr>
              <a:t>Results indicate that the poor form the bulk of those depending on staple purchases and depend on cash transfers (grants, remittances), whereas the middle and better off depended on formal employment, had sales of livestock and were more involved in agriculture as compared to the poor</a:t>
            </a:r>
            <a:r>
              <a:rPr lang="en-US" altLang="en-US" sz="2400" kern="0" dirty="0" smtClean="0">
                <a:ea typeface="ＭＳ Ｐゴシック" pitchFamily="34" charset="-128"/>
              </a:rPr>
              <a:t>.</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en-US" altLang="en-US" sz="1000" kern="0" dirty="0">
              <a:ea typeface="ＭＳ Ｐゴシック" pitchFamily="34" charset="-128"/>
            </a:endParaRP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altLang="en-US" sz="2400" kern="0" dirty="0" smtClean="0">
                <a:ea typeface="ＭＳ Ｐゴシック" pitchFamily="34" charset="-128"/>
              </a:rPr>
              <a:t> </a:t>
            </a:r>
            <a:r>
              <a:rPr lang="en-ZA" altLang="en-US" sz="2400" kern="0" dirty="0"/>
              <a:t>Zones that had low levels of hunger had high agriculture involvement</a:t>
            </a:r>
            <a:r>
              <a:rPr lang="en-US" altLang="en-US" sz="2400" kern="0" dirty="0">
                <a:ea typeface="ＭＳ Ｐゴシック" pitchFamily="34" charset="-128"/>
              </a:rPr>
              <a:t> </a:t>
            </a:r>
            <a:endParaRPr lang="en-US" altLang="en-US" sz="2400" kern="0" dirty="0" smtClean="0">
              <a:ea typeface="ＭＳ Ｐゴシック" pitchFamily="34" charset="-128"/>
            </a:endParaRP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en-US" altLang="en-US" sz="1000" kern="0" dirty="0">
              <a:ea typeface="ＭＳ Ｐゴシック" pitchFamily="34" charset="-128"/>
            </a:endParaRP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altLang="en-US" sz="2400" kern="0" dirty="0">
                <a:ea typeface="ＭＳ Ｐゴシック" pitchFamily="34" charset="-128"/>
              </a:rPr>
              <a:t>Conclusive remarks: as the poor are the majority, need to redirect more resources towards the poor.</a:t>
            </a:r>
          </a:p>
          <a:p>
            <a:pPr marL="0" marR="0" lvl="0" indent="0" defTabSz="914400" eaLnBrk="1" fontAlgn="auto" latinLnBrk="0" hangingPunct="1">
              <a:lnSpc>
                <a:spcPct val="100000"/>
              </a:lnSpc>
              <a:spcBef>
                <a:spcPts val="0"/>
              </a:spcBef>
              <a:spcAft>
                <a:spcPts val="600"/>
              </a:spcAft>
              <a:buClrTx/>
              <a:buSzTx/>
              <a:buFontTx/>
              <a:buNone/>
              <a:tabLst/>
              <a:defRPr/>
            </a:pPr>
            <a:endParaRPr lang="en-US" altLang="en-US" sz="1800" kern="0" dirty="0">
              <a:solidFill>
                <a:prstClr val="black"/>
              </a:solidFill>
              <a:ea typeface="ＭＳ Ｐゴシック" pitchFamily="34" charset="-128"/>
            </a:endParaRPr>
          </a:p>
          <a:p>
            <a:pPr marL="0" marR="0" lvl="0" indent="0" defTabSz="914400" eaLnBrk="1" fontAlgn="auto" latinLnBrk="0" hangingPunct="1">
              <a:lnSpc>
                <a:spcPct val="100000"/>
              </a:lnSpc>
              <a:spcBef>
                <a:spcPts val="0"/>
              </a:spcBef>
              <a:spcAft>
                <a:spcPts val="600"/>
              </a:spcAft>
              <a:buClrTx/>
              <a:buSzTx/>
              <a:buFontTx/>
              <a:buNone/>
              <a:tabLst/>
              <a:defRPr/>
            </a:pPr>
            <a:endParaRPr lang="en-US" altLang="en-US" sz="1600" kern="0" dirty="0">
              <a:solidFill>
                <a:prstClr val="black"/>
              </a:solidFill>
              <a:ea typeface="ＭＳ Ｐゴシック" pitchFamily="34" charset="-128"/>
            </a:endParaRPr>
          </a:p>
          <a:p>
            <a:pPr marL="0" marR="0" lvl="0" indent="0" defTabSz="914400" eaLnBrk="1" fontAlgn="auto" latinLnBrk="0" hangingPunct="1">
              <a:lnSpc>
                <a:spcPct val="100000"/>
              </a:lnSpc>
              <a:spcBef>
                <a:spcPts val="0"/>
              </a:spcBef>
              <a:spcAft>
                <a:spcPts val="600"/>
              </a:spcAft>
              <a:buClrTx/>
              <a:buSzTx/>
              <a:buFontTx/>
              <a:buNone/>
              <a:tabLst/>
              <a:defRPr/>
            </a:pPr>
            <a:r>
              <a:rPr lang="en-US" altLang="en-US" sz="1600" kern="0" dirty="0">
                <a:solidFill>
                  <a:prstClr val="black"/>
                </a:solidFill>
                <a:ea typeface="ＭＳ Ｐゴシック" pitchFamily="34" charset="-128"/>
              </a:rPr>
              <a:t>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0397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756295"/>
            <a:ext cx="9178925" cy="5651655"/>
          </a:xfrm>
        </p:spPr>
        <p:txBody>
          <a:bodyPr/>
          <a:lstStyle/>
          <a:p>
            <a:pPr marL="0" lvl="0" indent="0" algn="just" eaLnBrk="1" hangingPunct="1">
              <a:spcBef>
                <a:spcPct val="0"/>
              </a:spcBef>
              <a:defRPr/>
            </a:pPr>
            <a:endParaRPr lang="en-GB" sz="2800" dirty="0">
              <a:solidFill>
                <a:prstClr val="black"/>
              </a:solidFill>
              <a:latin typeface="Arial" pitchFamily="34" charset="0"/>
              <a:cs typeface="Arial" pitchFamily="34" charset="0"/>
            </a:endParaRPr>
          </a:p>
          <a:p>
            <a:pPr marL="0" lvl="0" indent="0" algn="ctr" eaLnBrk="1" hangingPunct="1">
              <a:spcBef>
                <a:spcPct val="0"/>
              </a:spcBef>
              <a:tabLst>
                <a:tab pos="858838" algn="l"/>
              </a:tabLst>
              <a:defRPr/>
            </a:pPr>
            <a:endParaRPr lang="en-GB" sz="2800" b="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gn="ctr" eaLnBrk="1" hangingPunct="1">
              <a:spcBef>
                <a:spcPct val="0"/>
              </a:spcBef>
              <a:tabLst>
                <a:tab pos="858838" algn="l"/>
              </a:tabLst>
              <a:defRPr/>
            </a:pPr>
            <a:endParaRPr lang="en-GB" sz="2800" dirty="0">
              <a:solidFill>
                <a:prstClr val="black"/>
              </a:solidFill>
              <a:latin typeface="Arial" panose="020B0604020202020204" pitchFamily="34" charset="0"/>
              <a:cs typeface="Arial" panose="020B0604020202020204" pitchFamily="34" charset="0"/>
            </a:endParaRPr>
          </a:p>
          <a:p>
            <a:pPr marL="0" lvl="0" indent="0" algn="ctr" eaLnBrk="1" hangingPunct="1">
              <a:spcBef>
                <a:spcPct val="0"/>
              </a:spcBef>
              <a:tabLst>
                <a:tab pos="858838" algn="l"/>
              </a:tabLst>
              <a:defRPr/>
            </a:pPr>
            <a:r>
              <a:rPr lang="en-ZA" altLang="en-US" sz="3200" b="1" u="sng" dirty="0" smtClean="0">
                <a:solidFill>
                  <a:srgbClr val="008000"/>
                </a:solidFill>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CURRENT STATUS OF THE PLAN AS AT </a:t>
            </a:r>
          </a:p>
          <a:p>
            <a:pPr marL="0" lvl="0" indent="0" algn="ctr" eaLnBrk="1" hangingPunct="1">
              <a:spcBef>
                <a:spcPct val="0"/>
              </a:spcBef>
              <a:tabLst>
                <a:tab pos="858838" algn="l"/>
              </a:tabLst>
              <a:defRPr/>
            </a:pPr>
            <a:r>
              <a:rPr lang="en-ZA" altLang="en-US" sz="3200" b="1" u="sng" dirty="0" smtClean="0">
                <a:solidFill>
                  <a:srgbClr val="008000"/>
                </a:solidFill>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OCTOBER </a:t>
            </a:r>
            <a:r>
              <a:rPr lang="en-ZA" altLang="en-US" sz="5400" b="1" u="sng" dirty="0" smtClean="0">
                <a:solidFill>
                  <a:srgbClr val="008000"/>
                </a:solidFill>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2017</a:t>
            </a:r>
            <a:r>
              <a:rPr lang="en-ZA" altLang="en-US" sz="3200" b="1" u="sng" dirty="0" smtClean="0">
                <a:solidFill>
                  <a:srgbClr val="008000"/>
                </a:solidFill>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AND ITS COST</a:t>
            </a:r>
            <a:endParaRPr lang="en-US" altLang="en-US" sz="3200" b="1" u="sng" dirty="0" smtClean="0">
              <a:solidFill>
                <a:srgbClr val="008000"/>
              </a:solidFill>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endParaRPr>
          </a:p>
          <a:p>
            <a:pPr marL="0" lvl="0" indent="0" algn="ctr" eaLnBrk="1" hangingPunct="1">
              <a:spcBef>
                <a:spcPct val="0"/>
              </a:spcBef>
              <a:tabLst>
                <a:tab pos="858838" algn="l"/>
              </a:tabLst>
              <a:defRPr/>
            </a:pPr>
            <a:r>
              <a:rPr lang="en-US" altLang="en-US" sz="3200" b="1" dirty="0">
                <a:solidFill>
                  <a:srgbClr val="008000"/>
                </a:solidFill>
                <a:ea typeface="+mj-ea"/>
              </a:rPr>
              <a:t/>
            </a:r>
            <a:br>
              <a:rPr lang="en-US" altLang="en-US" sz="3200" b="1" dirty="0">
                <a:solidFill>
                  <a:srgbClr val="008000"/>
                </a:solidFill>
                <a:ea typeface="+mj-ea"/>
              </a:rPr>
            </a:br>
            <a:endParaRPr lang="en-US" sz="2800" dirty="0"/>
          </a:p>
        </p:txBody>
      </p:sp>
      <p:sp>
        <p:nvSpPr>
          <p:cNvPr id="4" name="Slide Number Placeholder 3"/>
          <p:cNvSpPr>
            <a:spLocks noGrp="1"/>
          </p:cNvSpPr>
          <p:nvPr>
            <p:ph type="sldNum" sz="quarter" idx="10"/>
          </p:nvPr>
        </p:nvSpPr>
        <p:spPr/>
        <p:txBody>
          <a:bodyPr/>
          <a:lstStyle/>
          <a:p>
            <a:pPr>
              <a:defRPr/>
            </a:pPr>
            <a:fld id="{110E5928-40BB-4583-B88E-5DC29CFE3680}" type="slidenum">
              <a:rPr lang="en-ZA" smtClean="0"/>
              <a:pPr>
                <a:defRPr/>
              </a:pPr>
              <a:t>51</a:t>
            </a:fld>
            <a:endParaRPr lang="en-ZA" dirty="0"/>
          </a:p>
        </p:txBody>
      </p:sp>
    </p:spTree>
    <p:extLst>
      <p:ext uri="{BB962C8B-B14F-4D97-AF65-F5344CB8AC3E}">
        <p14:creationId xmlns:p14="http://schemas.microsoft.com/office/powerpoint/2010/main" xmlns="" val="1659921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8" y="0"/>
            <a:ext cx="11035332" cy="1156840"/>
          </a:xfrm>
        </p:spPr>
        <p:txBody>
          <a:bodyPr/>
          <a:lstStyle/>
          <a:p>
            <a:pPr algn="ctr"/>
            <a:r>
              <a:rPr lang="en-US" sz="2800" dirty="0">
                <a:latin typeface="Arial Black" panose="020B0A04020102020204" pitchFamily="34" charset="0"/>
              </a:rPr>
              <a:t>CURRENT STATUS OF THE PLAN AS AT </a:t>
            </a:r>
            <a:br>
              <a:rPr lang="en-US" sz="2800" dirty="0">
                <a:latin typeface="Arial Black" panose="020B0A04020102020204" pitchFamily="34" charset="0"/>
              </a:rPr>
            </a:br>
            <a:r>
              <a:rPr lang="en-US" sz="2800" dirty="0">
                <a:latin typeface="Arial Black" panose="020B0A04020102020204" pitchFamily="34" charset="0"/>
              </a:rPr>
              <a:t>OCTOBER 2017 (1)</a:t>
            </a:r>
            <a:endParaRPr lang="en-ZA" sz="2800" dirty="0">
              <a:latin typeface="Arial Black" panose="020B0A04020102020204" pitchFamily="34" charset="0"/>
            </a:endParaRPr>
          </a:p>
        </p:txBody>
      </p:sp>
      <p:sp>
        <p:nvSpPr>
          <p:cNvPr id="3" name="Content Placeholder 2"/>
          <p:cNvSpPr>
            <a:spLocks noGrp="1"/>
          </p:cNvSpPr>
          <p:nvPr>
            <p:ph idx="1"/>
          </p:nvPr>
        </p:nvSpPr>
        <p:spPr>
          <a:xfrm>
            <a:off x="522164" y="1738642"/>
            <a:ext cx="9830005" cy="5400000"/>
          </a:xfrm>
        </p:spPr>
        <p:txBody>
          <a:bodyPr/>
          <a:lstStyle/>
          <a:p>
            <a:pPr marL="285750" indent="-285750">
              <a:lnSpc>
                <a:spcPct val="80000"/>
              </a:lnSpc>
              <a:buFont typeface="Wingdings" panose="05000000000000000000" pitchFamily="2" charset="2"/>
              <a:buChar char="Ø"/>
            </a:pPr>
            <a:r>
              <a:rPr lang="en-US" sz="2200" dirty="0" smtClean="0"/>
              <a:t>The </a:t>
            </a:r>
            <a:r>
              <a:rPr lang="en-US" sz="2200" dirty="0"/>
              <a:t>external service </a:t>
            </a:r>
            <a:r>
              <a:rPr lang="en-US" sz="2200" dirty="0" smtClean="0"/>
              <a:t>provider, </a:t>
            </a:r>
            <a:r>
              <a:rPr lang="en-US" sz="2200" dirty="0"/>
              <a:t>DNA Economics and Cornerstone appointed by the DPME </a:t>
            </a:r>
            <a:r>
              <a:rPr lang="en-US" sz="2200" dirty="0" smtClean="0"/>
              <a:t>conduct </a:t>
            </a:r>
            <a:r>
              <a:rPr lang="en-US" sz="2200" dirty="0"/>
              <a:t>costing of the </a:t>
            </a:r>
            <a:r>
              <a:rPr lang="en-US" sz="2200" dirty="0" smtClean="0"/>
              <a:t>Plan. </a:t>
            </a:r>
            <a:endParaRPr lang="en-US" sz="2200" dirty="0"/>
          </a:p>
          <a:p>
            <a:pPr marL="285750" indent="-285750">
              <a:lnSpc>
                <a:spcPct val="80000"/>
              </a:lnSpc>
              <a:buFont typeface="Wingdings" panose="05000000000000000000" pitchFamily="2" charset="2"/>
              <a:buChar char="Ø"/>
            </a:pPr>
            <a:endParaRPr lang="en-US" sz="2200" dirty="0"/>
          </a:p>
          <a:p>
            <a:pPr marL="285750" indent="-285750">
              <a:lnSpc>
                <a:spcPct val="80000"/>
              </a:lnSpc>
              <a:buFont typeface="Wingdings" panose="05000000000000000000" pitchFamily="2" charset="2"/>
              <a:buChar char="Ø"/>
            </a:pPr>
            <a:r>
              <a:rPr lang="en-US" sz="2200" dirty="0" smtClean="0"/>
              <a:t>A </a:t>
            </a:r>
            <a:r>
              <a:rPr lang="en-US" sz="2200" dirty="0"/>
              <a:t>detailed costing report </a:t>
            </a:r>
            <a:r>
              <a:rPr lang="en-US" sz="2200" dirty="0" smtClean="0"/>
              <a:t>(</a:t>
            </a:r>
            <a:r>
              <a:rPr lang="en-US" sz="2200" dirty="0"/>
              <a:t>167 pages) has been submitted by the service provider to the DPME</a:t>
            </a:r>
          </a:p>
          <a:p>
            <a:pPr marL="285750" indent="-285750">
              <a:lnSpc>
                <a:spcPct val="80000"/>
              </a:lnSpc>
              <a:buFont typeface="Wingdings" panose="05000000000000000000" pitchFamily="2" charset="2"/>
              <a:buChar char="Ø"/>
            </a:pPr>
            <a:endParaRPr lang="en-US" sz="2200" dirty="0"/>
          </a:p>
          <a:p>
            <a:pPr marL="285750" indent="-285750">
              <a:lnSpc>
                <a:spcPct val="80000"/>
              </a:lnSpc>
              <a:buFont typeface="Wingdings" panose="05000000000000000000" pitchFamily="2" charset="2"/>
              <a:buChar char="Ø"/>
            </a:pPr>
            <a:r>
              <a:rPr lang="en-US" sz="2200" dirty="0" smtClean="0"/>
              <a:t>This </a:t>
            </a:r>
            <a:r>
              <a:rPr lang="en-US" sz="2200" dirty="0"/>
              <a:t>costing enables government to fully understand the cost implications of the Food and Nutrition Plan for South Africa </a:t>
            </a:r>
            <a:r>
              <a:rPr lang="en-US" sz="2200" dirty="0" smtClean="0"/>
              <a:t>2017-2022</a:t>
            </a:r>
            <a:r>
              <a:rPr lang="en-US" sz="2200" dirty="0"/>
              <a:t>.</a:t>
            </a:r>
          </a:p>
          <a:p>
            <a:pPr marL="285750" indent="-285750">
              <a:lnSpc>
                <a:spcPct val="80000"/>
              </a:lnSpc>
              <a:buFont typeface="Wingdings" panose="05000000000000000000" pitchFamily="2" charset="2"/>
              <a:buChar char="Ø"/>
            </a:pPr>
            <a:endParaRPr lang="en-US" sz="2200" dirty="0"/>
          </a:p>
          <a:p>
            <a:pPr marL="285750" indent="-285750">
              <a:lnSpc>
                <a:spcPct val="80000"/>
              </a:lnSpc>
              <a:buFont typeface="Wingdings" panose="05000000000000000000" pitchFamily="2" charset="2"/>
              <a:buChar char="Ø"/>
            </a:pPr>
            <a:r>
              <a:rPr lang="en-US" sz="2200" dirty="0"/>
              <a:t>Note: Departments involved in the development of the plan have taken note of the unfavorable economic climate in the country, as well as the fact that government has no additional resources to deploy to new priorities. </a:t>
            </a:r>
          </a:p>
          <a:p>
            <a:pPr marL="285750" indent="-285750">
              <a:lnSpc>
                <a:spcPct val="80000"/>
              </a:lnSpc>
              <a:buFont typeface="Wingdings" panose="05000000000000000000" pitchFamily="2" charset="2"/>
              <a:buChar char="Ø"/>
            </a:pPr>
            <a:endParaRPr lang="en-US" sz="2200" dirty="0"/>
          </a:p>
          <a:p>
            <a:pPr marL="285750" indent="-285750">
              <a:lnSpc>
                <a:spcPct val="80000"/>
              </a:lnSpc>
              <a:buFont typeface="Wingdings" panose="05000000000000000000" pitchFamily="2" charset="2"/>
              <a:buChar char="Ø"/>
            </a:pPr>
            <a:r>
              <a:rPr lang="en-US" sz="2200" dirty="0"/>
              <a:t>These departments have therefore started and in certain cases expanded the implementation of the Strategic Objectives of the Plan, using existing resources.</a:t>
            </a:r>
          </a:p>
          <a:p>
            <a:pPr>
              <a:lnSpc>
                <a:spcPct val="80000"/>
              </a:lnSpc>
            </a:pPr>
            <a:endParaRPr lang="en-ZA"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52</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3326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3" y="180231"/>
            <a:ext cx="10531276" cy="546652"/>
          </a:xfrm>
        </p:spPr>
        <p:txBody>
          <a:bodyPr/>
          <a:lstStyle/>
          <a:p>
            <a:pPr algn="ctr"/>
            <a:r>
              <a:rPr lang="en-US" sz="3200" dirty="0">
                <a:latin typeface="Arial Black" panose="020B0A04020102020204" pitchFamily="34" charset="0"/>
              </a:rPr>
              <a:t>COSTING</a:t>
            </a:r>
            <a:endParaRPr lang="en-ZA" sz="3200" dirty="0">
              <a:latin typeface="Arial Black" panose="020B0A04020102020204" pitchFamily="34" charset="0"/>
            </a:endParaRPr>
          </a:p>
        </p:txBody>
      </p:sp>
      <p:sp>
        <p:nvSpPr>
          <p:cNvPr id="3" name="Content Placeholder 2"/>
          <p:cNvSpPr>
            <a:spLocks noGrp="1"/>
          </p:cNvSpPr>
          <p:nvPr>
            <p:ph idx="1"/>
          </p:nvPr>
        </p:nvSpPr>
        <p:spPr>
          <a:xfrm>
            <a:off x="190397" y="1476375"/>
            <a:ext cx="10352169" cy="5400000"/>
          </a:xfrm>
        </p:spPr>
        <p:txBody>
          <a:bodyPr/>
          <a:lstStyle/>
          <a:p>
            <a:pPr marL="342900" indent="-342900" algn="just">
              <a:buFont typeface="Wingdings" panose="05000000000000000000" pitchFamily="2" charset="2"/>
              <a:buChar char="Ø"/>
            </a:pPr>
            <a:r>
              <a:rPr lang="en-US" sz="2400" dirty="0"/>
              <a:t>O</a:t>
            </a:r>
            <a:r>
              <a:rPr lang="en-US" sz="2400" dirty="0" smtClean="0"/>
              <a:t>verall </a:t>
            </a:r>
            <a:r>
              <a:rPr lang="en-US" sz="2400" dirty="0"/>
              <a:t>costs of implementing the National Food and Nutrition Security Plan amount to </a:t>
            </a:r>
            <a:r>
              <a:rPr lang="en-US" sz="2400" u="sng" dirty="0"/>
              <a:t>R86.8 billion over the 5-year period 2018/19 to 2022/23</a:t>
            </a:r>
            <a:r>
              <a:rPr lang="en-US" sz="2400" dirty="0"/>
              <a:t>.</a:t>
            </a:r>
          </a:p>
          <a:p>
            <a:pPr marL="342900" indent="-342900" algn="just">
              <a:buFont typeface="Wingdings" panose="05000000000000000000" pitchFamily="2" charset="2"/>
              <a:buChar char="Ø"/>
            </a:pPr>
            <a:endParaRPr lang="en-US" sz="800" dirty="0"/>
          </a:p>
          <a:p>
            <a:pPr marL="342900" indent="-342900" algn="just">
              <a:buFont typeface="Wingdings" panose="05000000000000000000" pitchFamily="2" charset="2"/>
              <a:buChar char="Ø"/>
            </a:pPr>
            <a:r>
              <a:rPr lang="en-US" sz="2400" dirty="0"/>
              <a:t>B</a:t>
            </a:r>
            <a:r>
              <a:rPr lang="en-US" sz="2400" dirty="0" smtClean="0"/>
              <a:t>iggest </a:t>
            </a:r>
            <a:r>
              <a:rPr lang="en-US" sz="2400" dirty="0"/>
              <a:t>cost driver is Strategic </a:t>
            </a:r>
            <a:r>
              <a:rPr lang="en-US" sz="2400" b="1" dirty="0"/>
              <a:t>Objective 2, </a:t>
            </a:r>
            <a:r>
              <a:rPr lang="en-US" sz="2400" dirty="0"/>
              <a:t>which requires a total amount of R67.8 billion over the 5-year period. This translates to 78% of the costs of the entire plan. </a:t>
            </a:r>
          </a:p>
          <a:p>
            <a:pPr marL="342900" indent="-342900" algn="just">
              <a:buFont typeface="Wingdings" panose="05000000000000000000" pitchFamily="2" charset="2"/>
              <a:buChar char="Ø"/>
            </a:pPr>
            <a:endParaRPr lang="en-US" sz="800" dirty="0"/>
          </a:p>
          <a:p>
            <a:pPr marL="342900" indent="-342900" algn="just">
              <a:buFont typeface="Wingdings" panose="05000000000000000000" pitchFamily="2" charset="2"/>
              <a:buChar char="Ø"/>
            </a:pPr>
            <a:r>
              <a:rPr lang="en-US" sz="2400" b="1" dirty="0" smtClean="0"/>
              <a:t>Strategic </a:t>
            </a:r>
            <a:r>
              <a:rPr lang="en-US" sz="2400" b="1" dirty="0"/>
              <a:t>Objective </a:t>
            </a:r>
            <a:r>
              <a:rPr lang="en-US" sz="2400" b="1" dirty="0" smtClean="0"/>
              <a:t>3: </a:t>
            </a:r>
            <a:r>
              <a:rPr lang="en-US" sz="2400" dirty="0"/>
              <a:t>R11.1 billion over the 5-year period. </a:t>
            </a:r>
            <a:r>
              <a:rPr lang="en-US" sz="2400" dirty="0" smtClean="0"/>
              <a:t>(12.85%) </a:t>
            </a:r>
          </a:p>
          <a:p>
            <a:pPr marL="342900" indent="-342900" algn="just">
              <a:buFont typeface="Wingdings" panose="05000000000000000000" pitchFamily="2" charset="2"/>
              <a:buChar char="Ø"/>
            </a:pPr>
            <a:endParaRPr lang="en-US" sz="800" dirty="0"/>
          </a:p>
          <a:p>
            <a:pPr marL="342900" indent="-342900" algn="just">
              <a:buFont typeface="Wingdings" panose="05000000000000000000" pitchFamily="2" charset="2"/>
              <a:buChar char="Ø"/>
            </a:pPr>
            <a:r>
              <a:rPr lang="en-US" sz="2400" b="1" dirty="0" smtClean="0"/>
              <a:t>Strategic </a:t>
            </a:r>
            <a:r>
              <a:rPr lang="en-US" sz="2400" b="1" dirty="0"/>
              <a:t>Objective </a:t>
            </a:r>
            <a:r>
              <a:rPr lang="en-US" sz="2400" b="1" dirty="0" smtClean="0"/>
              <a:t>4: </a:t>
            </a:r>
            <a:r>
              <a:rPr lang="en-US" sz="2400" dirty="0"/>
              <a:t>R7.0 billion over the 5-year period. </a:t>
            </a:r>
            <a:r>
              <a:rPr lang="en-US" sz="2400" dirty="0" smtClean="0"/>
              <a:t>(8.09%). </a:t>
            </a:r>
            <a:endParaRPr lang="en-US" sz="2400" dirty="0"/>
          </a:p>
          <a:p>
            <a:pPr marL="342900" indent="-342900" algn="just">
              <a:buFont typeface="Wingdings" panose="05000000000000000000" pitchFamily="2" charset="2"/>
              <a:buChar char="Ø"/>
            </a:pPr>
            <a:endParaRPr lang="en-US" sz="800" dirty="0"/>
          </a:p>
          <a:p>
            <a:pPr marL="342900" indent="-342900" algn="just">
              <a:buFont typeface="Wingdings" panose="05000000000000000000" pitchFamily="2" charset="2"/>
              <a:buChar char="Ø"/>
            </a:pPr>
            <a:r>
              <a:rPr lang="en-US" sz="2400" b="1" dirty="0" smtClean="0"/>
              <a:t>Strategic </a:t>
            </a:r>
            <a:r>
              <a:rPr lang="en-US" sz="2400" b="1" dirty="0"/>
              <a:t>Objective </a:t>
            </a:r>
            <a:r>
              <a:rPr lang="en-US" sz="2400" b="1" dirty="0" smtClean="0"/>
              <a:t>5: </a:t>
            </a:r>
            <a:r>
              <a:rPr lang="en-US" sz="2400" dirty="0"/>
              <a:t>R703.7 </a:t>
            </a:r>
            <a:r>
              <a:rPr lang="en-US" sz="2400" dirty="0" smtClean="0"/>
              <a:t>million </a:t>
            </a:r>
            <a:r>
              <a:rPr lang="en-US" sz="2400" dirty="0"/>
              <a:t>over the 5-year period. </a:t>
            </a:r>
            <a:r>
              <a:rPr lang="en-US" sz="2400" dirty="0" smtClean="0"/>
              <a:t>(0.81%)</a:t>
            </a:r>
            <a:endParaRPr lang="en-US" sz="2400" dirty="0"/>
          </a:p>
          <a:p>
            <a:pPr marL="342900" indent="-342900" algn="just">
              <a:buFont typeface="Wingdings" panose="05000000000000000000" pitchFamily="2" charset="2"/>
              <a:buChar char="Ø"/>
            </a:pPr>
            <a:endParaRPr lang="en-US" sz="800" dirty="0"/>
          </a:p>
          <a:p>
            <a:pPr marL="342900" indent="-342900" algn="just">
              <a:buFont typeface="Wingdings" panose="05000000000000000000" pitchFamily="2" charset="2"/>
              <a:buChar char="Ø"/>
            </a:pPr>
            <a:r>
              <a:rPr lang="en-US" sz="2400" b="1" dirty="0" smtClean="0"/>
              <a:t>Strategic </a:t>
            </a:r>
            <a:r>
              <a:rPr lang="en-US" sz="2400" b="1" dirty="0"/>
              <a:t>Objective </a:t>
            </a:r>
            <a:r>
              <a:rPr lang="en-US" sz="2400" b="1" dirty="0" smtClean="0"/>
              <a:t>6: </a:t>
            </a:r>
            <a:r>
              <a:rPr lang="en-US" sz="2400" dirty="0"/>
              <a:t>R23.7 </a:t>
            </a:r>
            <a:r>
              <a:rPr lang="en-US" sz="2400" dirty="0" smtClean="0"/>
              <a:t>million </a:t>
            </a:r>
            <a:r>
              <a:rPr lang="en-US" sz="2400" dirty="0"/>
              <a:t>over the 5-year period. </a:t>
            </a:r>
            <a:r>
              <a:rPr lang="en-US" sz="2400" dirty="0" smtClean="0"/>
              <a:t>(0.03%).</a:t>
            </a:r>
            <a:endParaRPr lang="en-US" sz="2400" dirty="0"/>
          </a:p>
          <a:p>
            <a:pPr marL="342900" indent="-342900" algn="just">
              <a:buFont typeface="Wingdings" panose="05000000000000000000" pitchFamily="2" charset="2"/>
              <a:buChar char="Ø"/>
            </a:pPr>
            <a:endParaRPr lang="en-US" sz="800" dirty="0"/>
          </a:p>
          <a:p>
            <a:pPr marL="342900" indent="-342900" algn="just">
              <a:buFont typeface="Wingdings" panose="05000000000000000000" pitchFamily="2" charset="2"/>
              <a:buChar char="Ø"/>
            </a:pPr>
            <a:r>
              <a:rPr lang="en-US" sz="2400" b="1" dirty="0" smtClean="0"/>
              <a:t>Strategic </a:t>
            </a:r>
            <a:r>
              <a:rPr lang="en-US" sz="2400" b="1" dirty="0"/>
              <a:t>Objective </a:t>
            </a:r>
            <a:r>
              <a:rPr lang="en-US" sz="2400" b="1" dirty="0" smtClean="0"/>
              <a:t>1</a:t>
            </a:r>
            <a:r>
              <a:rPr lang="en-US" sz="2400" dirty="0" smtClean="0"/>
              <a:t>: </a:t>
            </a:r>
            <a:r>
              <a:rPr lang="en-US" sz="2400" dirty="0"/>
              <a:t>R18.7 </a:t>
            </a:r>
            <a:r>
              <a:rPr lang="en-US" sz="2400" dirty="0" smtClean="0"/>
              <a:t>million </a:t>
            </a:r>
            <a:r>
              <a:rPr lang="en-US" sz="2400" dirty="0"/>
              <a:t>over the 5-year period. </a:t>
            </a:r>
            <a:r>
              <a:rPr lang="en-US" sz="2400" dirty="0" smtClean="0"/>
              <a:t>(0.02%). </a:t>
            </a:r>
            <a:endParaRPr lang="en-US" sz="2400" dirty="0"/>
          </a:p>
          <a:p>
            <a:pPr marL="342900" indent="-342900" algn="just">
              <a:buFont typeface="Wingdings" panose="05000000000000000000" pitchFamily="2" charset="2"/>
              <a:buChar char="Ø"/>
            </a:pPr>
            <a:endParaRPr lang="en-US" sz="800" dirty="0"/>
          </a:p>
          <a:p>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53</a:t>
            </a:fld>
            <a:endParaRPr lang="en-ZA"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4634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667"/>
            <a:ext cx="10603284" cy="994950"/>
          </a:xfrm>
        </p:spPr>
        <p:txBody>
          <a:bodyPr/>
          <a:lstStyle/>
          <a:p>
            <a:pPr lvl="0" algn="ctr" defTabSz="914400"/>
            <a:r>
              <a:rPr lang="en-ZA" altLang="en-US" sz="3200" dirty="0" smtClean="0">
                <a:latin typeface="Arial Black" panose="020B0A04020102020204" pitchFamily="34" charset="0"/>
              </a:rPr>
              <a:t>A</a:t>
            </a:r>
            <a:r>
              <a:rPr lang="en-ZA" altLang="en-US" sz="3200" dirty="0" smtClean="0" bmk="">
                <a:latin typeface="Arial Black" panose="020B0A04020102020204" pitchFamily="34" charset="0"/>
              </a:rPr>
              <a:t>GGREGATE </a:t>
            </a:r>
            <a:r>
              <a:rPr lang="en-ZA" altLang="en-US" sz="3200" dirty="0" bmk="">
                <a:latin typeface="Arial Black" panose="020B0A04020102020204" pitchFamily="34" charset="0"/>
              </a:rPr>
              <a:t>COSTING ESTIMATES</a:t>
            </a:r>
            <a:r>
              <a:rPr lang="en-US" altLang="en-US" sz="2800" b="0" dirty="0">
                <a:solidFill>
                  <a:prstClr val="black"/>
                </a:solidFill>
                <a:latin typeface="Arial" charset="0"/>
                <a:ea typeface="+mn-ea"/>
                <a:cs typeface="Arial" charset="0"/>
              </a:rPr>
              <a:t/>
            </a:r>
            <a:br>
              <a:rPr lang="en-US" altLang="en-US" sz="2800" b="0" dirty="0">
                <a:solidFill>
                  <a:prstClr val="black"/>
                </a:solidFill>
                <a:latin typeface="Arial" charset="0"/>
                <a:ea typeface="+mn-ea"/>
                <a:cs typeface="Arial" charset="0"/>
              </a:rPr>
            </a:br>
            <a:endParaRPr lang="en-ZA"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00559007"/>
              </p:ext>
            </p:extLst>
          </p:nvPr>
        </p:nvGraphicFramePr>
        <p:xfrm>
          <a:off x="0" y="832245"/>
          <a:ext cx="10693399" cy="6729017"/>
        </p:xfrm>
        <a:graphic>
          <a:graphicData uri="http://schemas.openxmlformats.org/drawingml/2006/table">
            <a:tbl>
              <a:tblPr firstRow="1" firstCol="1" bandRow="1">
                <a:tableStyleId>{5C22544A-7EE6-4342-B048-85BDC9FD1C3A}</a:tableStyleId>
              </a:tblPr>
              <a:tblGrid>
                <a:gridCol w="4039796">
                  <a:extLst>
                    <a:ext uri="{9D8B030D-6E8A-4147-A177-3AD203B41FA5}">
                      <a16:colId xmlns:a16="http://schemas.microsoft.com/office/drawing/2014/main" xmlns="" val="350213235"/>
                    </a:ext>
                  </a:extLst>
                </a:gridCol>
                <a:gridCol w="950515">
                  <a:extLst>
                    <a:ext uri="{9D8B030D-6E8A-4147-A177-3AD203B41FA5}">
                      <a16:colId xmlns:a16="http://schemas.microsoft.com/office/drawing/2014/main" xmlns="" val="1818246364"/>
                    </a:ext>
                  </a:extLst>
                </a:gridCol>
                <a:gridCol w="1023631">
                  <a:extLst>
                    <a:ext uri="{9D8B030D-6E8A-4147-A177-3AD203B41FA5}">
                      <a16:colId xmlns:a16="http://schemas.microsoft.com/office/drawing/2014/main" xmlns="" val="2841874751"/>
                    </a:ext>
                  </a:extLst>
                </a:gridCol>
                <a:gridCol w="1023631">
                  <a:extLst>
                    <a:ext uri="{9D8B030D-6E8A-4147-A177-3AD203B41FA5}">
                      <a16:colId xmlns:a16="http://schemas.microsoft.com/office/drawing/2014/main" xmlns="" val="952674430"/>
                    </a:ext>
                  </a:extLst>
                </a:gridCol>
                <a:gridCol w="950515">
                  <a:extLst>
                    <a:ext uri="{9D8B030D-6E8A-4147-A177-3AD203B41FA5}">
                      <a16:colId xmlns:a16="http://schemas.microsoft.com/office/drawing/2014/main" xmlns="" val="1002815995"/>
                    </a:ext>
                  </a:extLst>
                </a:gridCol>
                <a:gridCol w="950515">
                  <a:extLst>
                    <a:ext uri="{9D8B030D-6E8A-4147-A177-3AD203B41FA5}">
                      <a16:colId xmlns:a16="http://schemas.microsoft.com/office/drawing/2014/main" xmlns="" val="61902559"/>
                    </a:ext>
                  </a:extLst>
                </a:gridCol>
                <a:gridCol w="1016609">
                  <a:extLst>
                    <a:ext uri="{9D8B030D-6E8A-4147-A177-3AD203B41FA5}">
                      <a16:colId xmlns:a16="http://schemas.microsoft.com/office/drawing/2014/main" xmlns="" val="2900597936"/>
                    </a:ext>
                  </a:extLst>
                </a:gridCol>
                <a:gridCol w="738187">
                  <a:extLst>
                    <a:ext uri="{9D8B030D-6E8A-4147-A177-3AD203B41FA5}">
                      <a16:colId xmlns:a16="http://schemas.microsoft.com/office/drawing/2014/main" xmlns="" val="3890271999"/>
                    </a:ext>
                  </a:extLst>
                </a:gridCol>
              </a:tblGrid>
              <a:tr h="663951">
                <a:tc>
                  <a:txBody>
                    <a:bodyPr/>
                    <a:lstStyle/>
                    <a:p>
                      <a:pPr marL="0" marR="0" algn="just">
                        <a:lnSpc>
                          <a:spcPct val="120000"/>
                        </a:lnSpc>
                        <a:spcBef>
                          <a:spcPts val="0"/>
                        </a:spcBef>
                        <a:spcAft>
                          <a:spcPts val="0"/>
                        </a:spcAft>
                      </a:pPr>
                      <a:r>
                        <a:rPr lang="en-ZA" sz="2000" spc="-30" dirty="0">
                          <a:effectLst/>
                          <a:latin typeface="+mn-lt"/>
                        </a:rPr>
                        <a:t>R </a:t>
                      </a:r>
                      <a:r>
                        <a:rPr lang="en-ZA" sz="2000" spc="-30" dirty="0" smtClean="0">
                          <a:effectLst/>
                          <a:latin typeface="+mn-lt"/>
                        </a:rPr>
                        <a:t>billions </a:t>
                      </a:r>
                      <a:endParaRPr lang="en-US" sz="20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2018/19</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2019/20</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2020/21</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2021/22</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2022/23</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Total</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 of total</a:t>
                      </a:r>
                      <a:endParaRPr lang="en-US" sz="1600" spc="-3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80369980"/>
                  </a:ext>
                </a:extLst>
              </a:tr>
              <a:tr h="829939">
                <a:tc>
                  <a:txBody>
                    <a:bodyPr/>
                    <a:lstStyle/>
                    <a:p>
                      <a:pPr marL="0" marR="0" algn="l">
                        <a:lnSpc>
                          <a:spcPct val="100000"/>
                        </a:lnSpc>
                        <a:spcBef>
                          <a:spcPts val="0"/>
                        </a:spcBef>
                        <a:spcAft>
                          <a:spcPts val="0"/>
                        </a:spcAft>
                      </a:pPr>
                      <a:r>
                        <a:rPr lang="en-ZA" sz="1600" spc="-30" dirty="0">
                          <a:effectLst/>
                          <a:latin typeface="+mn-lt"/>
                        </a:rPr>
                        <a:t>SO1:  Establish a multi-sectoral governance and leadership structure for coordinating FNS policies and programmes </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R2.38</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R3.31</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R3.80</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R4.34</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R4.93</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400" b="1" spc="-30" dirty="0" smtClean="0">
                          <a:solidFill>
                            <a:schemeClr val="bg1"/>
                          </a:solidFill>
                          <a:effectLst/>
                          <a:latin typeface="+mn-lt"/>
                        </a:rPr>
                        <a:t>R18.76 (mil)</a:t>
                      </a:r>
                      <a:endParaRPr lang="en-US" sz="14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600" spc="-30" dirty="0">
                          <a:effectLst/>
                          <a:latin typeface="+mn-lt"/>
                        </a:rPr>
                        <a:t>0.02%</a:t>
                      </a:r>
                      <a:endParaRPr lang="en-US" sz="1600" spc="-30"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634224995"/>
                  </a:ext>
                </a:extLst>
              </a:tr>
              <a:tr h="843102">
                <a:tc>
                  <a:txBody>
                    <a:bodyPr/>
                    <a:lstStyle/>
                    <a:p>
                      <a:pPr marL="0" marR="0" algn="l">
                        <a:lnSpc>
                          <a:spcPct val="100000"/>
                        </a:lnSpc>
                        <a:spcBef>
                          <a:spcPts val="0"/>
                        </a:spcBef>
                        <a:spcAft>
                          <a:spcPts val="0"/>
                        </a:spcAft>
                      </a:pPr>
                      <a:r>
                        <a:rPr lang="en-ZA" sz="1600" spc="-30" dirty="0">
                          <a:effectLst/>
                          <a:latin typeface="+mn-lt"/>
                        </a:rPr>
                        <a:t>SO2:  Establishment of inclusive local food value chains to support access to nutritious affordable food </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R3 955.23</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R10 277.92</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R14 459.41</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R17 627.40</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R21 559.43</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400" b="1" spc="-30" dirty="0">
                          <a:solidFill>
                            <a:schemeClr val="bg1"/>
                          </a:solidFill>
                          <a:effectLst/>
                          <a:latin typeface="+mn-lt"/>
                        </a:rPr>
                        <a:t>R67 </a:t>
                      </a:r>
                      <a:r>
                        <a:rPr lang="en-ZA" sz="1400" b="1" spc="-30" dirty="0" smtClean="0">
                          <a:solidFill>
                            <a:schemeClr val="bg1"/>
                          </a:solidFill>
                          <a:effectLst/>
                          <a:latin typeface="+mn-lt"/>
                        </a:rPr>
                        <a:t>879.39 (</a:t>
                      </a:r>
                      <a:r>
                        <a:rPr lang="en-ZA" sz="1400" b="1" spc="-30" dirty="0" err="1" smtClean="0">
                          <a:solidFill>
                            <a:schemeClr val="bg1"/>
                          </a:solidFill>
                          <a:effectLst/>
                          <a:latin typeface="+mn-lt"/>
                        </a:rPr>
                        <a:t>bn</a:t>
                      </a:r>
                      <a:r>
                        <a:rPr lang="en-ZA" sz="1400" b="1" spc="-30" dirty="0" smtClean="0">
                          <a:solidFill>
                            <a:schemeClr val="bg1"/>
                          </a:solidFill>
                          <a:effectLst/>
                          <a:latin typeface="+mn-lt"/>
                        </a:rPr>
                        <a:t>)</a:t>
                      </a:r>
                      <a:endParaRPr lang="en-US" sz="14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600" spc="-30">
                          <a:effectLst/>
                          <a:latin typeface="+mn-lt"/>
                        </a:rPr>
                        <a:t>78.20%</a:t>
                      </a:r>
                      <a:endParaRPr lang="en-US" sz="1600" spc="-3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3841603708"/>
                  </a:ext>
                </a:extLst>
              </a:tr>
              <a:tr h="829939">
                <a:tc>
                  <a:txBody>
                    <a:bodyPr/>
                    <a:lstStyle/>
                    <a:p>
                      <a:pPr marL="0" marR="0" algn="l">
                        <a:lnSpc>
                          <a:spcPct val="100000"/>
                        </a:lnSpc>
                        <a:spcBef>
                          <a:spcPts val="0"/>
                        </a:spcBef>
                        <a:spcAft>
                          <a:spcPts val="0"/>
                        </a:spcAft>
                      </a:pPr>
                      <a:r>
                        <a:rPr lang="en-ZA" sz="1600" spc="-30" dirty="0">
                          <a:effectLst/>
                          <a:latin typeface="+mn-lt"/>
                        </a:rPr>
                        <a:t>SO3:  Expand targeted social protection measures and sustainable livelihood programmes </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R626.84</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R1 403.28</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R2 193.70</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R2 940.63</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R3 991.73</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indent="0" algn="l" defTabSz="1053297" rtl="0" eaLnBrk="1" fontAlgn="auto" latinLnBrk="0" hangingPunct="1">
                        <a:lnSpc>
                          <a:spcPct val="120000"/>
                        </a:lnSpc>
                        <a:spcBef>
                          <a:spcPts val="0"/>
                        </a:spcBef>
                        <a:spcAft>
                          <a:spcPts val="0"/>
                        </a:spcAft>
                        <a:buClrTx/>
                        <a:buSzTx/>
                        <a:buFontTx/>
                        <a:buNone/>
                        <a:tabLst/>
                        <a:defRPr/>
                      </a:pPr>
                      <a:r>
                        <a:rPr lang="en-ZA" sz="1400" b="1" spc="-30" dirty="0">
                          <a:solidFill>
                            <a:schemeClr val="bg1"/>
                          </a:solidFill>
                          <a:effectLst/>
                          <a:latin typeface="+mn-lt"/>
                        </a:rPr>
                        <a:t>R11 </a:t>
                      </a:r>
                      <a:r>
                        <a:rPr lang="en-ZA" sz="1400" b="1" spc="-30" dirty="0" smtClean="0">
                          <a:solidFill>
                            <a:schemeClr val="bg1"/>
                          </a:solidFill>
                          <a:effectLst/>
                          <a:latin typeface="+mn-lt"/>
                        </a:rPr>
                        <a:t>156.17 (</a:t>
                      </a:r>
                      <a:r>
                        <a:rPr lang="en-ZA" sz="1400" b="1" spc="-30" dirty="0" err="1" smtClean="0">
                          <a:solidFill>
                            <a:schemeClr val="bg1"/>
                          </a:solidFill>
                          <a:effectLst/>
                          <a:latin typeface="+mn-lt"/>
                        </a:rPr>
                        <a:t>bn</a:t>
                      </a:r>
                      <a:r>
                        <a:rPr lang="en-ZA" sz="1400" b="1" spc="-30" dirty="0" smtClean="0">
                          <a:solidFill>
                            <a:schemeClr val="bg1"/>
                          </a:solidFill>
                          <a:effectLst/>
                          <a:latin typeface="+mn-lt"/>
                        </a:rPr>
                        <a:t>)</a:t>
                      </a:r>
                      <a:endParaRPr lang="en-US" sz="1400" b="1" spc="-30" dirty="0" smtClean="0">
                        <a:solidFill>
                          <a:schemeClr val="bg1"/>
                        </a:solidFill>
                        <a:effectLst/>
                        <a:latin typeface="+mn-lt"/>
                        <a:ea typeface="Times New Roman" panose="02020603050405020304" pitchFamily="18" charset="0"/>
                      </a:endParaRPr>
                    </a:p>
                    <a:p>
                      <a:pPr marL="0" marR="0" algn="l">
                        <a:lnSpc>
                          <a:spcPct val="120000"/>
                        </a:lnSpc>
                        <a:spcBef>
                          <a:spcPts val="0"/>
                        </a:spcBef>
                        <a:spcAft>
                          <a:spcPts val="0"/>
                        </a:spcAft>
                      </a:pPr>
                      <a:endParaRPr lang="en-US" sz="14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600" spc="-30" dirty="0">
                          <a:effectLst/>
                          <a:latin typeface="+mn-lt"/>
                        </a:rPr>
                        <a:t>12.85%</a:t>
                      </a:r>
                      <a:endParaRPr lang="en-US" sz="1600" spc="-30"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3211820988"/>
                  </a:ext>
                </a:extLst>
              </a:tr>
              <a:tr h="846474">
                <a:tc>
                  <a:txBody>
                    <a:bodyPr/>
                    <a:lstStyle/>
                    <a:p>
                      <a:pPr marL="0" marR="0" algn="l">
                        <a:lnSpc>
                          <a:spcPct val="100000"/>
                        </a:lnSpc>
                        <a:spcBef>
                          <a:spcPts val="0"/>
                        </a:spcBef>
                        <a:spcAft>
                          <a:spcPts val="0"/>
                        </a:spcAft>
                      </a:pPr>
                      <a:r>
                        <a:rPr lang="en-ZA" sz="1600" spc="-30" dirty="0">
                          <a:effectLst/>
                          <a:latin typeface="+mn-lt"/>
                        </a:rPr>
                        <a:t>SO4:  Scale up high impact nutrition interventions targeting women, </a:t>
                      </a:r>
                      <a:r>
                        <a:rPr lang="en-ZA" sz="1600" spc="-30" dirty="0" smtClean="0">
                          <a:effectLst/>
                          <a:latin typeface="+mn-lt"/>
                        </a:rPr>
                        <a:t>infants</a:t>
                      </a:r>
                      <a:r>
                        <a:rPr lang="en-ZA" sz="1600" spc="-30" baseline="0" dirty="0" smtClean="0">
                          <a:effectLst/>
                          <a:latin typeface="+mn-lt"/>
                        </a:rPr>
                        <a:t> &amp;</a:t>
                      </a:r>
                      <a:r>
                        <a:rPr lang="en-ZA" sz="1600" spc="-30" dirty="0" smtClean="0">
                          <a:effectLst/>
                          <a:latin typeface="+mn-lt"/>
                        </a:rPr>
                        <a:t> </a:t>
                      </a:r>
                      <a:r>
                        <a:rPr lang="en-ZA" sz="1600" spc="-30" dirty="0">
                          <a:effectLst/>
                          <a:latin typeface="+mn-lt"/>
                        </a:rPr>
                        <a:t>children </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R392.91</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R816.23</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R1 335.34</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R1 908.11</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R2 572.33</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400" b="1" spc="-30" dirty="0">
                          <a:solidFill>
                            <a:schemeClr val="bg1"/>
                          </a:solidFill>
                          <a:effectLst/>
                          <a:latin typeface="+mn-lt"/>
                        </a:rPr>
                        <a:t>R7 </a:t>
                      </a:r>
                      <a:r>
                        <a:rPr lang="en-ZA" sz="1400" b="1" spc="-30" dirty="0" smtClean="0">
                          <a:solidFill>
                            <a:schemeClr val="bg1"/>
                          </a:solidFill>
                          <a:effectLst/>
                          <a:latin typeface="+mn-lt"/>
                        </a:rPr>
                        <a:t>024.92 (</a:t>
                      </a:r>
                      <a:r>
                        <a:rPr lang="en-ZA" sz="1400" b="1" spc="-30" dirty="0" err="1" smtClean="0">
                          <a:solidFill>
                            <a:schemeClr val="bg1"/>
                          </a:solidFill>
                          <a:effectLst/>
                          <a:latin typeface="+mn-lt"/>
                        </a:rPr>
                        <a:t>bn</a:t>
                      </a:r>
                      <a:r>
                        <a:rPr lang="en-ZA" sz="1400" b="1" spc="-30" dirty="0" smtClean="0">
                          <a:solidFill>
                            <a:schemeClr val="bg1"/>
                          </a:solidFill>
                          <a:effectLst/>
                          <a:latin typeface="+mn-lt"/>
                        </a:rPr>
                        <a:t>)</a:t>
                      </a:r>
                      <a:endParaRPr lang="en-US" sz="14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600" spc="-30" dirty="0">
                          <a:effectLst/>
                          <a:latin typeface="+mn-lt"/>
                        </a:rPr>
                        <a:t>8.09%</a:t>
                      </a:r>
                      <a:endParaRPr lang="en-US" sz="1600" spc="-30"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2021714311"/>
                  </a:ext>
                </a:extLst>
              </a:tr>
              <a:tr h="1106585">
                <a:tc>
                  <a:txBody>
                    <a:bodyPr/>
                    <a:lstStyle/>
                    <a:p>
                      <a:pPr marL="0" marR="0" algn="l">
                        <a:lnSpc>
                          <a:spcPct val="100000"/>
                        </a:lnSpc>
                        <a:spcBef>
                          <a:spcPts val="0"/>
                        </a:spcBef>
                        <a:spcAft>
                          <a:spcPts val="0"/>
                        </a:spcAft>
                      </a:pPr>
                      <a:r>
                        <a:rPr lang="en-ZA" sz="1600" spc="-30" dirty="0">
                          <a:effectLst/>
                          <a:latin typeface="+mn-lt"/>
                        </a:rPr>
                        <a:t>SO5:  Influence people across the life-cycle to make informed food and nutrition decisions through an integrated communications strategy</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R94.37</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R108.41</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R142.35</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R157.38</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R201.28</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400" b="1" spc="-30" dirty="0" smtClean="0">
                          <a:solidFill>
                            <a:schemeClr val="bg1"/>
                          </a:solidFill>
                          <a:effectLst/>
                          <a:latin typeface="+mn-lt"/>
                        </a:rPr>
                        <a:t>R703.79 (mil)</a:t>
                      </a:r>
                      <a:endParaRPr lang="en-US" sz="14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600" spc="-30" dirty="0">
                          <a:effectLst/>
                          <a:latin typeface="+mn-lt"/>
                        </a:rPr>
                        <a:t>0.81%</a:t>
                      </a:r>
                      <a:endParaRPr lang="en-US" sz="1600" spc="-30"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343404357"/>
                  </a:ext>
                </a:extLst>
              </a:tr>
              <a:tr h="331976">
                <a:tc>
                  <a:txBody>
                    <a:bodyPr/>
                    <a:lstStyle/>
                    <a:p>
                      <a:pPr marL="0" marR="0" algn="l">
                        <a:lnSpc>
                          <a:spcPct val="100000"/>
                        </a:lnSpc>
                        <a:spcBef>
                          <a:spcPts val="0"/>
                        </a:spcBef>
                        <a:spcAft>
                          <a:spcPts val="0"/>
                        </a:spcAft>
                      </a:pPr>
                      <a:r>
                        <a:rPr lang="en-ZA" sz="1600" spc="-30" dirty="0">
                          <a:effectLst/>
                          <a:latin typeface="+mn-lt"/>
                        </a:rPr>
                        <a:t>SO6:  Establish the NFNS Plan M&amp;E Unit</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R5.71</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R3.25</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R5.18</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dirty="0">
                          <a:effectLst/>
                          <a:latin typeface="+mn-lt"/>
                        </a:rPr>
                        <a:t>R3.77</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600" spc="-30">
                          <a:effectLst/>
                          <a:latin typeface="+mn-lt"/>
                        </a:rPr>
                        <a:t>R5.78</a:t>
                      </a:r>
                      <a:endParaRPr lang="en-US" sz="1600" spc="-30">
                        <a:solidFill>
                          <a:srgbClr val="000000"/>
                        </a:solidFill>
                        <a:effectLst/>
                        <a:latin typeface="+mn-lt"/>
                        <a:ea typeface="Times New Roman" panose="02020603050405020304" pitchFamily="18" charset="0"/>
                      </a:endParaRPr>
                    </a:p>
                  </a:txBody>
                  <a:tcPr marL="68580" marR="68580" marT="0" marB="0"/>
                </a:tc>
                <a:tc>
                  <a:txBody>
                    <a:bodyPr/>
                    <a:lstStyle/>
                    <a:p>
                      <a:pPr marL="0" marR="0" lvl="0" indent="0" algn="l" defTabSz="1053297" rtl="0" eaLnBrk="1" fontAlgn="auto" latinLnBrk="0" hangingPunct="1">
                        <a:lnSpc>
                          <a:spcPct val="120000"/>
                        </a:lnSpc>
                        <a:spcBef>
                          <a:spcPts val="0"/>
                        </a:spcBef>
                        <a:spcAft>
                          <a:spcPts val="0"/>
                        </a:spcAft>
                        <a:buClrTx/>
                        <a:buSzTx/>
                        <a:buFontTx/>
                        <a:buNone/>
                        <a:tabLst/>
                        <a:defRPr/>
                      </a:pPr>
                      <a:r>
                        <a:rPr lang="en-ZA" sz="1400" b="1" spc="-30" dirty="0" smtClean="0">
                          <a:solidFill>
                            <a:schemeClr val="bg1"/>
                          </a:solidFill>
                          <a:effectLst/>
                          <a:latin typeface="+mn-lt"/>
                        </a:rPr>
                        <a:t>R23.70 (</a:t>
                      </a:r>
                      <a:r>
                        <a:rPr kumimoji="0" lang="en-ZA" sz="1400" b="1" i="0" u="none" strike="noStrike" kern="1200" cap="none" spc="-30" normalizeH="0" baseline="0" noProof="0" dirty="0" smtClean="0">
                          <a:ln>
                            <a:noFill/>
                          </a:ln>
                          <a:solidFill>
                            <a:prstClr val="white"/>
                          </a:solidFill>
                          <a:effectLst/>
                          <a:uLnTx/>
                          <a:uFillTx/>
                          <a:latin typeface="+mn-lt"/>
                          <a:ea typeface="+mn-ea"/>
                          <a:cs typeface="+mn-cs"/>
                        </a:rPr>
                        <a:t>mil)</a:t>
                      </a:r>
                      <a:endParaRPr kumimoji="0" lang="en-US" sz="1400" b="1" i="0" u="none" strike="noStrike" kern="1200" cap="none" spc="-30" normalizeH="0" baseline="0" noProof="0" dirty="0">
                        <a:ln>
                          <a:noFill/>
                        </a:ln>
                        <a:solidFill>
                          <a:prstClr val="white"/>
                        </a:solidFill>
                        <a:effectLst/>
                        <a:uLnTx/>
                        <a:uFillTx/>
                        <a:latin typeface="+mn-lt"/>
                        <a:ea typeface="Times New Roman" panose="02020603050405020304" pitchFamily="18" charset="0"/>
                        <a:cs typeface="+mn-cs"/>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600" spc="-30">
                          <a:effectLst/>
                          <a:latin typeface="+mn-lt"/>
                        </a:rPr>
                        <a:t>0.03%</a:t>
                      </a:r>
                      <a:endParaRPr lang="en-US" sz="1600" spc="-3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5293530"/>
                  </a:ext>
                </a:extLst>
              </a:tr>
              <a:tr h="733508">
                <a:tc>
                  <a:txBody>
                    <a:bodyPr/>
                    <a:lstStyle/>
                    <a:p>
                      <a:pPr marL="0" marR="0" algn="l">
                        <a:lnSpc>
                          <a:spcPct val="100000"/>
                        </a:lnSpc>
                        <a:spcBef>
                          <a:spcPts val="0"/>
                        </a:spcBef>
                        <a:spcAft>
                          <a:spcPts val="0"/>
                        </a:spcAft>
                      </a:pPr>
                      <a:r>
                        <a:rPr lang="en-ZA" sz="1600" spc="-30" dirty="0">
                          <a:effectLst/>
                          <a:latin typeface="+mn-lt"/>
                        </a:rPr>
                        <a:t>Total</a:t>
                      </a:r>
                      <a:endParaRPr lang="en-US" sz="1600" spc="-30" dirty="0">
                        <a:solidFill>
                          <a:srgbClr val="000000"/>
                        </a:solidFill>
                        <a:effectLst/>
                        <a:latin typeface="+mn-lt"/>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1800" b="1" spc="-30" dirty="0">
                          <a:solidFill>
                            <a:schemeClr val="bg1"/>
                          </a:solidFill>
                          <a:effectLst/>
                          <a:latin typeface="+mn-lt"/>
                        </a:rPr>
                        <a:t>R5 077.43</a:t>
                      </a:r>
                      <a:endParaRPr lang="en-US" sz="18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800" b="1" spc="-30" dirty="0">
                          <a:solidFill>
                            <a:schemeClr val="bg1"/>
                          </a:solidFill>
                          <a:effectLst/>
                          <a:latin typeface="+mn-lt"/>
                        </a:rPr>
                        <a:t>R12 612.40</a:t>
                      </a:r>
                      <a:endParaRPr lang="en-US" sz="18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800" b="1" spc="-30" dirty="0">
                          <a:solidFill>
                            <a:schemeClr val="bg1"/>
                          </a:solidFill>
                          <a:effectLst/>
                          <a:latin typeface="+mn-lt"/>
                        </a:rPr>
                        <a:t>R18 139.79</a:t>
                      </a:r>
                      <a:endParaRPr lang="en-US" sz="18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800" b="1" spc="-30" dirty="0">
                          <a:solidFill>
                            <a:schemeClr val="bg1"/>
                          </a:solidFill>
                          <a:effectLst/>
                          <a:latin typeface="+mn-lt"/>
                        </a:rPr>
                        <a:t>R22 641.63</a:t>
                      </a:r>
                      <a:endParaRPr lang="en-US" sz="18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800" b="1" spc="-30" dirty="0">
                          <a:solidFill>
                            <a:schemeClr val="bg1"/>
                          </a:solidFill>
                          <a:effectLst/>
                          <a:latin typeface="+mn-lt"/>
                        </a:rPr>
                        <a:t>R28 335.48</a:t>
                      </a:r>
                      <a:endParaRPr lang="en-US" sz="1800" b="1" spc="-30" dirty="0">
                        <a:solidFill>
                          <a:schemeClr val="bg1"/>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2000" b="1" spc="-30" dirty="0">
                          <a:solidFill>
                            <a:srgbClr val="FFFF00"/>
                          </a:solidFill>
                          <a:effectLst/>
                          <a:latin typeface="+mn-lt"/>
                        </a:rPr>
                        <a:t>R86 806.72</a:t>
                      </a:r>
                      <a:endParaRPr lang="en-US" sz="2000" b="1" spc="-30" dirty="0">
                        <a:solidFill>
                          <a:srgbClr val="FFFF00"/>
                        </a:solidFill>
                        <a:effectLst/>
                        <a:latin typeface="+mn-lt"/>
                        <a:ea typeface="Times New Roman" panose="02020603050405020304" pitchFamily="18" charset="0"/>
                      </a:endParaRPr>
                    </a:p>
                  </a:txBody>
                  <a:tcPr marL="68580" marR="68580" marT="0" marB="0">
                    <a:solidFill>
                      <a:schemeClr val="tx2"/>
                    </a:solidFill>
                  </a:tcPr>
                </a:tc>
                <a:tc>
                  <a:txBody>
                    <a:bodyPr/>
                    <a:lstStyle/>
                    <a:p>
                      <a:pPr marL="0" marR="0" algn="l">
                        <a:lnSpc>
                          <a:spcPct val="120000"/>
                        </a:lnSpc>
                        <a:spcBef>
                          <a:spcPts val="0"/>
                        </a:spcBef>
                        <a:spcAft>
                          <a:spcPts val="0"/>
                        </a:spcAft>
                      </a:pPr>
                      <a:r>
                        <a:rPr lang="en-ZA" sz="1600" spc="-30" dirty="0">
                          <a:effectLst/>
                          <a:latin typeface="+mn-lt"/>
                        </a:rPr>
                        <a:t> </a:t>
                      </a:r>
                      <a:endParaRPr lang="en-US" sz="1600" spc="-30"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2509913320"/>
                  </a:ext>
                </a:extLst>
              </a:tr>
              <a:tr h="543543">
                <a:tc gridSpan="8">
                  <a:txBody>
                    <a:bodyPr/>
                    <a:lstStyle/>
                    <a:p>
                      <a:pPr marL="0" marR="0" algn="l">
                        <a:lnSpc>
                          <a:spcPct val="100000"/>
                        </a:lnSpc>
                        <a:spcBef>
                          <a:spcPts val="0"/>
                        </a:spcBef>
                        <a:spcAft>
                          <a:spcPts val="0"/>
                        </a:spcAft>
                      </a:pPr>
                      <a:r>
                        <a:rPr lang="en-ZA" sz="1600" spc="-30" dirty="0">
                          <a:effectLst/>
                          <a:latin typeface="+mn-lt"/>
                        </a:rPr>
                        <a:t>Source: Costing outputs from FNS Costing Model</a:t>
                      </a:r>
                      <a:endParaRPr lang="en-US" sz="1600" spc="-30" dirty="0">
                        <a:solidFill>
                          <a:srgbClr val="000000"/>
                        </a:solidFill>
                        <a:effectLst/>
                        <a:latin typeface="+mn-lt"/>
                        <a:ea typeface="Times New Roman" panose="02020603050405020304" pitchFamily="18" charset="0"/>
                      </a:endParaRPr>
                    </a:p>
                  </a:txBody>
                  <a:tcPr marL="68580" marR="68580" marT="0" marB="10795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34952084"/>
                  </a:ext>
                </a:extLst>
              </a:tr>
            </a:tbl>
          </a:graphicData>
        </a:graphic>
      </p:graphicFrame>
      <p:sp>
        <p:nvSpPr>
          <p:cNvPr id="4" name="Slide Number Placeholder 3"/>
          <p:cNvSpPr>
            <a:spLocks noGrp="1"/>
          </p:cNvSpPr>
          <p:nvPr>
            <p:ph type="sldNum" sz="quarter" idx="10"/>
          </p:nvPr>
        </p:nvSpPr>
        <p:spPr>
          <a:xfrm>
            <a:off x="9558338" y="7194014"/>
            <a:ext cx="612898" cy="367248"/>
          </a:xfrm>
        </p:spPr>
        <p:txBody>
          <a:bodyPr/>
          <a:lstStyle/>
          <a:p>
            <a:pPr>
              <a:defRPr/>
            </a:pPr>
            <a:fld id="{8A3A5F2A-454E-4E45-B6B4-FB2AD9E87C69}" type="slidenum">
              <a:rPr lang="en-ZA" altLang="en-US" sz="2000" b="1" smtClean="0">
                <a:solidFill>
                  <a:srgbClr val="FF0000"/>
                </a:solidFill>
              </a:rPr>
              <a:pPr>
                <a:defRPr/>
              </a:pPr>
              <a:t>54</a:t>
            </a:fld>
            <a:endParaRPr lang="en-ZA" altLang="en-US" sz="2000" b="1" dirty="0">
              <a:solidFill>
                <a:srgbClr val="FF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8628" y="7128044"/>
            <a:ext cx="1800200"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0951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3" y="265401"/>
            <a:ext cx="10693399" cy="719914"/>
          </a:xfrm>
        </p:spPr>
        <p:txBody>
          <a:bodyPr lIns="0" tIns="0" rIns="0" bIns="0" anchor="b" anchorCtr="0"/>
          <a:lstStyle/>
          <a:p>
            <a:pPr algn="ctr"/>
            <a:r>
              <a:rPr lang="en-US" sz="2600" u="sng" dirty="0"/>
              <a:t>Strategic Objective 1</a:t>
            </a:r>
            <a:r>
              <a:rPr lang="en-US" sz="2600" dirty="0"/>
              <a:t>: Establish a multi-sectoral governance and leadership structure for coordinating FNS policies and </a:t>
            </a:r>
            <a:r>
              <a:rPr lang="en-US" sz="2600" dirty="0" err="1"/>
              <a:t>programmes</a:t>
            </a:r>
            <a:endParaRPr lang="en-ZA" sz="2600" dirty="0"/>
          </a:p>
        </p:txBody>
      </p:sp>
      <p:sp>
        <p:nvSpPr>
          <p:cNvPr id="3" name="Content Placeholder 2"/>
          <p:cNvSpPr>
            <a:spLocks noGrp="1"/>
          </p:cNvSpPr>
          <p:nvPr>
            <p:ph idx="1"/>
          </p:nvPr>
        </p:nvSpPr>
        <p:spPr>
          <a:xfrm>
            <a:off x="450156" y="1805340"/>
            <a:ext cx="10009112" cy="5400000"/>
          </a:xfrm>
        </p:spPr>
        <p:txBody>
          <a:bodyPr/>
          <a:lstStyle/>
          <a:p>
            <a:pPr marL="285750" indent="-285750" algn="just">
              <a:buFont typeface="Wingdings" panose="05000000000000000000" pitchFamily="2" charset="2"/>
              <a:buChar char="Ø"/>
            </a:pPr>
            <a:r>
              <a:rPr lang="en-US" sz="2200" dirty="0" smtClean="0"/>
              <a:t>A </a:t>
            </a:r>
            <a:r>
              <a:rPr lang="en-US" sz="2200" dirty="0"/>
              <a:t>National FNS Council is required to provide oversight and make strategic decisions regarding the co-ordination of the numerous activities included in the plan.  </a:t>
            </a:r>
            <a:endParaRPr lang="en-US" sz="2200" dirty="0" smtClean="0"/>
          </a:p>
          <a:p>
            <a:pPr marL="285750" indent="-285750" algn="just">
              <a:buFont typeface="Wingdings" panose="05000000000000000000" pitchFamily="2" charset="2"/>
              <a:buChar char="Ø"/>
            </a:pPr>
            <a:endParaRPr lang="en-US" sz="2200" dirty="0" smtClean="0"/>
          </a:p>
          <a:p>
            <a:pPr marL="285750" indent="-285750" algn="just">
              <a:buFont typeface="Wingdings" panose="05000000000000000000" pitchFamily="2" charset="2"/>
              <a:buChar char="Ø"/>
            </a:pPr>
            <a:r>
              <a:rPr lang="en-US" sz="2200" dirty="0" smtClean="0"/>
              <a:t>Provincial </a:t>
            </a:r>
            <a:r>
              <a:rPr lang="en-US" sz="2200" dirty="0"/>
              <a:t>and Local FNS Councils are required to provide support to the national council, and provide oversight and make strategic decisions regarding the co-ordination of the numerous activities included in the plan at the provincial level and local level.   </a:t>
            </a:r>
            <a:endParaRPr lang="en-US" sz="2200" dirty="0" smtClean="0"/>
          </a:p>
          <a:p>
            <a:pPr marL="285750" indent="-285750" algn="just">
              <a:buFont typeface="Wingdings" panose="05000000000000000000" pitchFamily="2" charset="2"/>
              <a:buChar char="Ø"/>
            </a:pPr>
            <a:endParaRPr lang="en-US" sz="2200" dirty="0"/>
          </a:p>
          <a:p>
            <a:pPr marL="285750" indent="-285750" algn="just">
              <a:buFont typeface="Wingdings" panose="05000000000000000000" pitchFamily="2" charset="2"/>
              <a:buChar char="Ø"/>
            </a:pPr>
            <a:r>
              <a:rPr lang="en-US" sz="2200" dirty="0"/>
              <a:t>The table </a:t>
            </a:r>
            <a:r>
              <a:rPr lang="en-US" sz="2200" dirty="0" smtClean="0"/>
              <a:t>below </a:t>
            </a:r>
            <a:r>
              <a:rPr lang="en-US" sz="2200" dirty="0"/>
              <a:t>sets out the costs per year for the establishment and operation of the National FNS Council (A), 9 Provincial FNS Councils (B) and 52 Local FNS Councils (B</a:t>
            </a:r>
            <a:r>
              <a:rPr lang="en-US" sz="2200" dirty="0" smtClean="0"/>
              <a:t>).</a:t>
            </a:r>
          </a:p>
          <a:p>
            <a:endParaRPr lang="en-US" sz="2200" dirty="0"/>
          </a:p>
          <a:p>
            <a:endParaRPr lang="en-ZA"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55</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242101"/>
            <a:ext cx="1656184"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39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0"/>
            <a:ext cx="10693398" cy="1260352"/>
          </a:xfrm>
        </p:spPr>
        <p:txBody>
          <a:bodyPr lIns="0" tIns="0" rIns="0" bIns="0" anchor="b" anchorCtr="0"/>
          <a:lstStyle/>
          <a:p>
            <a:pPr algn="ctr"/>
            <a:r>
              <a:rPr lang="en-US" sz="2600" dirty="0" smtClean="0"/>
              <a:t>COSTING  :  </a:t>
            </a:r>
            <a:r>
              <a:rPr lang="en-US" sz="2600" dirty="0"/>
              <a:t>Establishment and Operation of the </a:t>
            </a:r>
            <a:br>
              <a:rPr lang="en-US" sz="2600" dirty="0"/>
            </a:br>
            <a:r>
              <a:rPr lang="en-US" sz="2600" dirty="0"/>
              <a:t>National FNS Council (A), 9 Provincial FNS Councils (B) </a:t>
            </a:r>
            <a:br>
              <a:rPr lang="en-US" sz="2600" dirty="0"/>
            </a:br>
            <a:r>
              <a:rPr lang="en-US" sz="2600" dirty="0"/>
              <a:t>and 52 Local FNS Councils (B)</a:t>
            </a:r>
            <a:endParaRPr lang="en-ZA" sz="2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39286379"/>
              </p:ext>
            </p:extLst>
          </p:nvPr>
        </p:nvGraphicFramePr>
        <p:xfrm>
          <a:off x="0" y="1628648"/>
          <a:ext cx="10693398" cy="5816730"/>
        </p:xfrm>
        <a:graphic>
          <a:graphicData uri="http://schemas.openxmlformats.org/drawingml/2006/table">
            <a:tbl>
              <a:tblPr firstRow="1" firstCol="1" bandRow="1">
                <a:tableStyleId>{5C22544A-7EE6-4342-B048-85BDC9FD1C3A}</a:tableStyleId>
              </a:tblPr>
              <a:tblGrid>
                <a:gridCol w="3642173">
                  <a:extLst>
                    <a:ext uri="{9D8B030D-6E8A-4147-A177-3AD203B41FA5}">
                      <a16:colId xmlns:a16="http://schemas.microsoft.com/office/drawing/2014/main" xmlns="" val="231632379"/>
                    </a:ext>
                  </a:extLst>
                </a:gridCol>
                <a:gridCol w="992347">
                  <a:extLst>
                    <a:ext uri="{9D8B030D-6E8A-4147-A177-3AD203B41FA5}">
                      <a16:colId xmlns:a16="http://schemas.microsoft.com/office/drawing/2014/main" xmlns="" val="3681474698"/>
                    </a:ext>
                  </a:extLst>
                </a:gridCol>
                <a:gridCol w="992347">
                  <a:extLst>
                    <a:ext uri="{9D8B030D-6E8A-4147-A177-3AD203B41FA5}">
                      <a16:colId xmlns:a16="http://schemas.microsoft.com/office/drawing/2014/main" xmlns="" val="3783870219"/>
                    </a:ext>
                  </a:extLst>
                </a:gridCol>
                <a:gridCol w="992347">
                  <a:extLst>
                    <a:ext uri="{9D8B030D-6E8A-4147-A177-3AD203B41FA5}">
                      <a16:colId xmlns:a16="http://schemas.microsoft.com/office/drawing/2014/main" xmlns="" val="1411983882"/>
                    </a:ext>
                  </a:extLst>
                </a:gridCol>
                <a:gridCol w="992347">
                  <a:extLst>
                    <a:ext uri="{9D8B030D-6E8A-4147-A177-3AD203B41FA5}">
                      <a16:colId xmlns:a16="http://schemas.microsoft.com/office/drawing/2014/main" xmlns="" val="1949828387"/>
                    </a:ext>
                  </a:extLst>
                </a:gridCol>
                <a:gridCol w="992347">
                  <a:extLst>
                    <a:ext uri="{9D8B030D-6E8A-4147-A177-3AD203B41FA5}">
                      <a16:colId xmlns:a16="http://schemas.microsoft.com/office/drawing/2014/main" xmlns="" val="3549693656"/>
                    </a:ext>
                  </a:extLst>
                </a:gridCol>
                <a:gridCol w="913216">
                  <a:extLst>
                    <a:ext uri="{9D8B030D-6E8A-4147-A177-3AD203B41FA5}">
                      <a16:colId xmlns:a16="http://schemas.microsoft.com/office/drawing/2014/main" xmlns="" val="278094188"/>
                    </a:ext>
                  </a:extLst>
                </a:gridCol>
                <a:gridCol w="1176274">
                  <a:extLst>
                    <a:ext uri="{9D8B030D-6E8A-4147-A177-3AD203B41FA5}">
                      <a16:colId xmlns:a16="http://schemas.microsoft.com/office/drawing/2014/main" xmlns="" val="2330292816"/>
                    </a:ext>
                  </a:extLst>
                </a:gridCol>
              </a:tblGrid>
              <a:tr h="695615">
                <a:tc>
                  <a:txBody>
                    <a:bodyPr/>
                    <a:lstStyle/>
                    <a:p>
                      <a:pPr marL="0" marR="0" algn="just">
                        <a:lnSpc>
                          <a:spcPct val="120000"/>
                        </a:lnSpc>
                        <a:spcBef>
                          <a:spcPts val="0"/>
                        </a:spcBef>
                        <a:spcAft>
                          <a:spcPts val="0"/>
                        </a:spcAft>
                      </a:pPr>
                      <a:r>
                        <a:rPr lang="en-ZA" sz="2000" spc="-30" dirty="0">
                          <a:effectLst/>
                        </a:rPr>
                        <a:t>R millions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2018/19</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2019/20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2020/21</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2021/22</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2022/23</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 of 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734496580"/>
                  </a:ext>
                </a:extLst>
              </a:tr>
              <a:tr h="1931823">
                <a:tc>
                  <a:txBody>
                    <a:bodyPr/>
                    <a:lstStyle/>
                    <a:p>
                      <a:pPr marL="0" marR="0" algn="l">
                        <a:lnSpc>
                          <a:spcPct val="120000"/>
                        </a:lnSpc>
                        <a:spcBef>
                          <a:spcPts val="0"/>
                        </a:spcBef>
                        <a:spcAft>
                          <a:spcPts val="0"/>
                        </a:spcAft>
                      </a:pPr>
                      <a:r>
                        <a:rPr lang="en-ZA" sz="2000" spc="-30" dirty="0">
                          <a:effectLst/>
                        </a:rPr>
                        <a:t>SO1:  Establish a multi-sectoral governance and leadership structure for coordinating FNS policies and programmes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R2.38</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R3.31</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R3.80</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R4.34</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R4.93</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R18.76</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0.02%</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3559494720"/>
                  </a:ext>
                </a:extLst>
              </a:tr>
              <a:tr h="695615">
                <a:tc>
                  <a:txBody>
                    <a:bodyPr/>
                    <a:lstStyle/>
                    <a:p>
                      <a:pPr marL="0" marR="0" algn="l">
                        <a:lnSpc>
                          <a:spcPct val="120000"/>
                        </a:lnSpc>
                        <a:spcBef>
                          <a:spcPts val="0"/>
                        </a:spcBef>
                        <a:spcAft>
                          <a:spcPts val="0"/>
                        </a:spcAft>
                      </a:pPr>
                      <a:r>
                        <a:rPr lang="en-ZA" sz="2000" spc="-30" dirty="0">
                          <a:effectLst/>
                        </a:rPr>
                        <a:t>A - Establish the National Food and Nutrition Security </a:t>
                      </a:r>
                      <a:r>
                        <a:rPr lang="en-ZA" sz="2000" spc="-30" dirty="0" smtClean="0">
                          <a:effectLst/>
                        </a:rPr>
                        <a:t>Council</a:t>
                      </a:r>
                    </a:p>
                    <a:p>
                      <a:pPr marL="0" marR="0" algn="l">
                        <a:lnSpc>
                          <a:spcPct val="120000"/>
                        </a:lnSpc>
                        <a:spcBef>
                          <a:spcPts val="0"/>
                        </a:spcBef>
                        <a:spcAft>
                          <a:spcPts val="0"/>
                        </a:spcAft>
                      </a:pP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R0.84</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R0.89</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R0.94</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R1.00</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R1.06</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R4.74</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25.25%</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1310492326"/>
                  </a:ext>
                </a:extLst>
              </a:tr>
              <a:tr h="695615">
                <a:tc>
                  <a:txBody>
                    <a:bodyPr/>
                    <a:lstStyle/>
                    <a:p>
                      <a:pPr marL="0" marR="0" algn="l">
                        <a:lnSpc>
                          <a:spcPct val="120000"/>
                        </a:lnSpc>
                        <a:spcBef>
                          <a:spcPts val="0"/>
                        </a:spcBef>
                        <a:spcAft>
                          <a:spcPts val="0"/>
                        </a:spcAft>
                      </a:pPr>
                      <a:r>
                        <a:rPr lang="en-ZA" sz="2000" spc="-30" dirty="0">
                          <a:effectLst/>
                        </a:rPr>
                        <a:t>B - Establish the Provincial Food and Nutrition Security </a:t>
                      </a:r>
                      <a:r>
                        <a:rPr lang="en-ZA" sz="2000" spc="-30" dirty="0" smtClean="0">
                          <a:effectLst/>
                        </a:rPr>
                        <a:t>Councils</a:t>
                      </a:r>
                    </a:p>
                    <a:p>
                      <a:pPr marL="0" marR="0" algn="l">
                        <a:lnSpc>
                          <a:spcPct val="120000"/>
                        </a:lnSpc>
                        <a:spcBef>
                          <a:spcPts val="0"/>
                        </a:spcBef>
                        <a:spcAft>
                          <a:spcPts val="0"/>
                        </a:spcAft>
                      </a:pP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R1.54</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R2.42</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R2.86</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R3.34</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R3.87</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R14.02</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74.75%</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1374080211"/>
                  </a:ext>
                </a:extLst>
              </a:tr>
              <a:tr h="994732">
                <a:tc gridSpan="8">
                  <a:txBody>
                    <a:bodyPr/>
                    <a:lstStyle/>
                    <a:p>
                      <a:pPr marL="0" marR="0" algn="l">
                        <a:lnSpc>
                          <a:spcPct val="120000"/>
                        </a:lnSpc>
                        <a:spcBef>
                          <a:spcPts val="0"/>
                        </a:spcBef>
                        <a:spcAft>
                          <a:spcPts val="0"/>
                        </a:spcAft>
                      </a:pPr>
                      <a:r>
                        <a:rPr lang="en-ZA" sz="2000" spc="-30" dirty="0">
                          <a:effectLst/>
                        </a:rPr>
                        <a:t>Source: Costing outputs from FNS Costing Model</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10743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71831625"/>
                  </a:ext>
                </a:extLst>
              </a:tr>
            </a:tbl>
          </a:graphicData>
        </a:graphic>
      </p:graphicFrame>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56</a:t>
            </a:fld>
            <a:endParaRPr lang="en-ZA"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0787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607" y="317985"/>
            <a:ext cx="9178925" cy="985315"/>
          </a:xfrm>
        </p:spPr>
        <p:txBody>
          <a:bodyPr/>
          <a:lstStyle/>
          <a:p>
            <a:pPr algn="ctr"/>
            <a:r>
              <a:rPr lang="en-ZA" sz="2800" dirty="0" smtClean="0"/>
              <a:t/>
            </a:r>
            <a:br>
              <a:rPr lang="en-ZA" sz="2800" dirty="0" smtClean="0"/>
            </a:br>
            <a:r>
              <a:rPr lang="en-ZA" sz="2800" dirty="0"/>
              <a:t/>
            </a:r>
            <a:br>
              <a:rPr lang="en-ZA" sz="2800" dirty="0"/>
            </a:br>
            <a:r>
              <a:rPr lang="en-ZA" sz="2800" dirty="0" smtClean="0"/>
              <a:t/>
            </a:r>
            <a:br>
              <a:rPr lang="en-ZA" sz="2800" dirty="0" smtClean="0"/>
            </a:br>
            <a:r>
              <a:rPr lang="en-ZA" sz="3200" dirty="0">
                <a:latin typeface="Arial Black" panose="020B0A04020102020204" pitchFamily="34" charset="0"/>
              </a:rPr>
              <a:t>KEY CONSIDERATIONS</a:t>
            </a:r>
            <a:r>
              <a:rPr lang="en-US" sz="2800" dirty="0" smtClean="0"/>
              <a:t/>
            </a:r>
            <a:br>
              <a:rPr lang="en-US" sz="2800" dirty="0" smtClean="0"/>
            </a:br>
            <a:endParaRPr lang="en-ZA" sz="2800" dirty="0"/>
          </a:p>
        </p:txBody>
      </p:sp>
      <p:sp>
        <p:nvSpPr>
          <p:cNvPr id="3" name="Content Placeholder 2"/>
          <p:cNvSpPr>
            <a:spLocks noGrp="1"/>
          </p:cNvSpPr>
          <p:nvPr>
            <p:ph idx="1"/>
          </p:nvPr>
        </p:nvSpPr>
        <p:spPr>
          <a:xfrm>
            <a:off x="450157" y="1439998"/>
            <a:ext cx="9793088" cy="5400000"/>
          </a:xfrm>
        </p:spPr>
        <p:txBody>
          <a:bodyPr/>
          <a:lstStyle/>
          <a:p>
            <a:pPr marL="342900" lvl="0" indent="-342900" algn="just">
              <a:buFont typeface="Wingdings" panose="05000000000000000000" pitchFamily="2" charset="2"/>
              <a:buChar char="Ø"/>
            </a:pPr>
            <a:r>
              <a:rPr lang="en-ZA" sz="2200" dirty="0" smtClean="0"/>
              <a:t>Sector </a:t>
            </a:r>
            <a:r>
              <a:rPr lang="en-ZA" sz="2200" dirty="0"/>
              <a:t>experts that work with these </a:t>
            </a:r>
            <a:r>
              <a:rPr lang="en-ZA" sz="2200" dirty="0" smtClean="0"/>
              <a:t>Councils should be willing </a:t>
            </a:r>
            <a:r>
              <a:rPr lang="en-ZA" sz="2200" dirty="0"/>
              <a:t>to do so for an honorarium payment, rather than full consultant rates. </a:t>
            </a:r>
            <a:r>
              <a:rPr lang="en-ZA" sz="2200" dirty="0" smtClean="0"/>
              <a:t>This is likely to greatly reduce </a:t>
            </a:r>
            <a:r>
              <a:rPr lang="en-ZA" sz="2200" dirty="0"/>
              <a:t>the governance and operational cost of the NFNSP</a:t>
            </a:r>
            <a:r>
              <a:rPr lang="en-ZA" sz="2200" dirty="0" smtClean="0"/>
              <a:t>.</a:t>
            </a:r>
          </a:p>
          <a:p>
            <a:pPr marL="342900" lvl="0" indent="-342900" algn="just">
              <a:spcBef>
                <a:spcPts val="0"/>
              </a:spcBef>
              <a:buFont typeface="Wingdings" panose="05000000000000000000" pitchFamily="2" charset="2"/>
              <a:buChar char="Ø"/>
            </a:pPr>
            <a:endParaRPr lang="en-US" sz="2200" dirty="0"/>
          </a:p>
          <a:p>
            <a:pPr marL="342900" lvl="0" indent="-342900" algn="just">
              <a:buFont typeface="Wingdings" panose="05000000000000000000" pitchFamily="2" charset="2"/>
              <a:buChar char="Ø"/>
            </a:pPr>
            <a:r>
              <a:rPr lang="en-ZA" sz="2200" dirty="0"/>
              <a:t>Given the relatively low number of attendees, it is practical and advisable that all meetings are held at internal venues. This will minimise unnecessary expenditure</a:t>
            </a:r>
            <a:r>
              <a:rPr lang="en-ZA" sz="2200" dirty="0" smtClean="0"/>
              <a:t>.</a:t>
            </a:r>
          </a:p>
          <a:p>
            <a:pPr marL="342900" lvl="0" indent="-342900" algn="just">
              <a:spcBef>
                <a:spcPts val="0"/>
              </a:spcBef>
              <a:buFont typeface="Wingdings" panose="05000000000000000000" pitchFamily="2" charset="2"/>
              <a:buChar char="Ø"/>
            </a:pPr>
            <a:endParaRPr lang="en-US" sz="2200" dirty="0"/>
          </a:p>
          <a:p>
            <a:pPr marL="342900" lvl="0" indent="-342900" algn="just">
              <a:buFont typeface="Wingdings" panose="05000000000000000000" pitchFamily="2" charset="2"/>
              <a:buChar char="Ø"/>
            </a:pPr>
            <a:r>
              <a:rPr lang="en-ZA" sz="2200" dirty="0" smtClean="0"/>
              <a:t>Though the </a:t>
            </a:r>
            <a:r>
              <a:rPr lang="en-ZA" sz="2200" dirty="0"/>
              <a:t>option to host international cooperation and knowledge exchange events does increase the </a:t>
            </a:r>
            <a:r>
              <a:rPr lang="en-ZA" sz="2200" dirty="0" smtClean="0"/>
              <a:t>costs however, the </a:t>
            </a:r>
            <a:r>
              <a:rPr lang="en-ZA" sz="2200" dirty="0"/>
              <a:t>benefit in terms of expanding the profile of food and nutrition security in South Africa may be worth it. This is especially true if external funding or sponsorships can be secured to host the events. </a:t>
            </a:r>
            <a:endParaRPr lang="en-US" sz="2200" dirty="0"/>
          </a:p>
          <a:p>
            <a:endParaRPr lang="en-ZA"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57</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3491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24" y="332962"/>
            <a:ext cx="10315251" cy="719914"/>
          </a:xfrm>
        </p:spPr>
        <p:txBody>
          <a:bodyPr lIns="0" tIns="0" rIns="0" bIns="0" anchor="b" anchorCtr="0"/>
          <a:lstStyle/>
          <a:p>
            <a:pPr algn="ctr"/>
            <a:r>
              <a:rPr lang="en-ZA" sz="2600" u="sng" dirty="0"/>
              <a:t>Strategic Objective 2: </a:t>
            </a:r>
            <a:r>
              <a:rPr lang="en-ZA" sz="2600" dirty="0"/>
              <a:t>Establishment of inclusive local food value chains to support access to nutritious affordable food</a:t>
            </a:r>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58</a:t>
            </a:fld>
            <a:endParaRPr lang="en-ZA" altLang="en-US" dirty="0"/>
          </a:p>
        </p:txBody>
      </p:sp>
      <p:sp>
        <p:nvSpPr>
          <p:cNvPr id="6" name="Content Placeholder 5"/>
          <p:cNvSpPr>
            <a:spLocks noGrp="1"/>
          </p:cNvSpPr>
          <p:nvPr>
            <p:ph idx="1"/>
          </p:nvPr>
        </p:nvSpPr>
        <p:spPr>
          <a:xfrm>
            <a:off x="162125" y="1476375"/>
            <a:ext cx="10315250" cy="6588944"/>
          </a:xfrm>
        </p:spPr>
        <p:txBody>
          <a:bodyPr/>
          <a:lstStyle/>
          <a:p>
            <a:pPr marL="285750" indent="-285750" algn="just">
              <a:spcAft>
                <a:spcPts val="600"/>
              </a:spcAft>
              <a:buFont typeface="Wingdings" panose="05000000000000000000" pitchFamily="2" charset="2"/>
              <a:buChar char="Ø"/>
            </a:pPr>
            <a:r>
              <a:rPr lang="en-ZA" sz="2200" dirty="0"/>
              <a:t>Overall, strategic </a:t>
            </a:r>
            <a:r>
              <a:rPr lang="en-ZA" sz="2200" dirty="0" smtClean="0"/>
              <a:t>objective 2 </a:t>
            </a:r>
            <a:r>
              <a:rPr lang="en-ZA" sz="2200" dirty="0"/>
              <a:t>is the largest contributor to the estimated costs of the plan, representing 78.2% of total costs. </a:t>
            </a:r>
            <a:endParaRPr lang="en-ZA" sz="2200" dirty="0" smtClean="0"/>
          </a:p>
          <a:p>
            <a:pPr marL="285750" indent="-285750" algn="just">
              <a:spcAft>
                <a:spcPts val="600"/>
              </a:spcAft>
              <a:buFont typeface="Wingdings" panose="05000000000000000000" pitchFamily="2" charset="2"/>
              <a:buChar char="Ø"/>
            </a:pPr>
            <a:r>
              <a:rPr lang="en-ZA" sz="2200" dirty="0" smtClean="0"/>
              <a:t>The </a:t>
            </a:r>
            <a:r>
              <a:rPr lang="en-ZA" sz="2200" dirty="0"/>
              <a:t>objective aims to increase food production, promote the integration of smallholder farmers into local food value chains and create employment opportunities, through various </a:t>
            </a:r>
            <a:r>
              <a:rPr lang="en-ZA" sz="2200" dirty="0" smtClean="0"/>
              <a:t>activities of </a:t>
            </a:r>
            <a:r>
              <a:rPr lang="en-ZA" sz="2200" dirty="0"/>
              <a:t>which </a:t>
            </a:r>
            <a:r>
              <a:rPr lang="en-ZA" sz="2200" dirty="0" smtClean="0"/>
              <a:t>6 require </a:t>
            </a:r>
            <a:r>
              <a:rPr lang="en-ZA" sz="2200" dirty="0"/>
              <a:t>additional </a:t>
            </a:r>
            <a:r>
              <a:rPr lang="en-ZA" sz="2200" dirty="0" smtClean="0"/>
              <a:t>resources.  </a:t>
            </a:r>
          </a:p>
          <a:p>
            <a:pPr marL="285750" indent="-285750" algn="just">
              <a:spcBef>
                <a:spcPts val="0"/>
              </a:spcBef>
              <a:spcAft>
                <a:spcPts val="600"/>
              </a:spcAft>
              <a:buFont typeface="Wingdings" panose="05000000000000000000" pitchFamily="2" charset="2"/>
              <a:buChar char="Ø"/>
            </a:pPr>
            <a:r>
              <a:rPr lang="en-ZA" sz="2200" dirty="0" smtClean="0"/>
              <a:t>Of </a:t>
            </a:r>
            <a:r>
              <a:rPr lang="en-ZA" sz="2200" dirty="0"/>
              <a:t>these, the provision of production inputs to increase food production by smallholder and subsistence producers (A, B and C) accounts for </a:t>
            </a:r>
            <a:r>
              <a:rPr lang="en-ZA" sz="2200" dirty="0" smtClean="0"/>
              <a:t>approx. </a:t>
            </a:r>
            <a:r>
              <a:rPr lang="en-ZA" sz="2200" dirty="0"/>
              <a:t>68.7% of the plan’s total costs and 87.9% of the total costs of Strategic Objective 2.  </a:t>
            </a:r>
            <a:endParaRPr lang="en-ZA" sz="2200" dirty="0" smtClean="0"/>
          </a:p>
          <a:p>
            <a:pPr marL="285750" indent="-285750" algn="just">
              <a:spcAft>
                <a:spcPts val="600"/>
              </a:spcAft>
              <a:buFont typeface="Wingdings" panose="05000000000000000000" pitchFamily="2" charset="2"/>
              <a:buChar char="Ø"/>
            </a:pPr>
            <a:r>
              <a:rPr lang="en-ZA" sz="2200" dirty="0" smtClean="0"/>
              <a:t>The </a:t>
            </a:r>
            <a:r>
              <a:rPr lang="en-ZA" sz="2200" dirty="0"/>
              <a:t>plan also recognises the human resource requirement to provide this support and therefore proposes doubling the number of extension officers employed over the NFNS Plan period.  </a:t>
            </a:r>
            <a:endParaRPr lang="en-ZA" sz="2200" dirty="0" smtClean="0"/>
          </a:p>
          <a:p>
            <a:pPr marL="285750" indent="-285750" algn="just">
              <a:spcAft>
                <a:spcPts val="600"/>
              </a:spcAft>
              <a:buFont typeface="Wingdings" panose="05000000000000000000" pitchFamily="2" charset="2"/>
              <a:buChar char="Ø"/>
            </a:pPr>
            <a:r>
              <a:rPr lang="en-ZA" sz="2200" dirty="0" smtClean="0"/>
              <a:t>Reaching </a:t>
            </a:r>
            <a:r>
              <a:rPr lang="en-ZA" sz="2200" dirty="0"/>
              <a:t>this goal will cost nearly R8.2 Billion which represents 9.2% of the costs of the plan and </a:t>
            </a:r>
            <a:r>
              <a:rPr lang="en-ZA" sz="2200" dirty="0" smtClean="0"/>
              <a:t>12% </a:t>
            </a:r>
            <a:r>
              <a:rPr lang="en-ZA" sz="2200" dirty="0"/>
              <a:t>of the costs of Strategic Objective 2. </a:t>
            </a:r>
            <a:endParaRPr lang="en-US" sz="2200" dirty="0"/>
          </a:p>
          <a:p>
            <a:pPr>
              <a:spcAft>
                <a:spcPts val="600"/>
              </a:spcAft>
            </a:pPr>
            <a:endParaRPr lang="en-ZA" sz="2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0636" y="7140390"/>
            <a:ext cx="1678037"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77851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60166862"/>
              </p:ext>
            </p:extLst>
          </p:nvPr>
        </p:nvGraphicFramePr>
        <p:xfrm>
          <a:off x="29471" y="1153173"/>
          <a:ext cx="10693397" cy="6408090"/>
        </p:xfrm>
        <a:graphic>
          <a:graphicData uri="http://schemas.openxmlformats.org/drawingml/2006/table">
            <a:tbl>
              <a:tblPr firstRow="1" firstCol="1" bandRow="1">
                <a:tableStyleId>{5C22544A-7EE6-4342-B048-85BDC9FD1C3A}</a:tableStyleId>
              </a:tblPr>
              <a:tblGrid>
                <a:gridCol w="2898428">
                  <a:extLst>
                    <a:ext uri="{9D8B030D-6E8A-4147-A177-3AD203B41FA5}">
                      <a16:colId xmlns:a16="http://schemas.microsoft.com/office/drawing/2014/main" xmlns="" val="3739757437"/>
                    </a:ext>
                  </a:extLst>
                </a:gridCol>
                <a:gridCol w="1152128">
                  <a:extLst>
                    <a:ext uri="{9D8B030D-6E8A-4147-A177-3AD203B41FA5}">
                      <a16:colId xmlns:a16="http://schemas.microsoft.com/office/drawing/2014/main" xmlns="" val="344263867"/>
                    </a:ext>
                  </a:extLst>
                </a:gridCol>
                <a:gridCol w="1152128">
                  <a:extLst>
                    <a:ext uri="{9D8B030D-6E8A-4147-A177-3AD203B41FA5}">
                      <a16:colId xmlns:a16="http://schemas.microsoft.com/office/drawing/2014/main" xmlns="" val="3613951136"/>
                    </a:ext>
                  </a:extLst>
                </a:gridCol>
                <a:gridCol w="1152128">
                  <a:extLst>
                    <a:ext uri="{9D8B030D-6E8A-4147-A177-3AD203B41FA5}">
                      <a16:colId xmlns:a16="http://schemas.microsoft.com/office/drawing/2014/main" xmlns="" val="3301270073"/>
                    </a:ext>
                  </a:extLst>
                </a:gridCol>
                <a:gridCol w="1152128">
                  <a:extLst>
                    <a:ext uri="{9D8B030D-6E8A-4147-A177-3AD203B41FA5}">
                      <a16:colId xmlns:a16="http://schemas.microsoft.com/office/drawing/2014/main" xmlns="" val="2326235794"/>
                    </a:ext>
                  </a:extLst>
                </a:gridCol>
                <a:gridCol w="1152128">
                  <a:extLst>
                    <a:ext uri="{9D8B030D-6E8A-4147-A177-3AD203B41FA5}">
                      <a16:colId xmlns:a16="http://schemas.microsoft.com/office/drawing/2014/main" xmlns="" val="135199432"/>
                    </a:ext>
                  </a:extLst>
                </a:gridCol>
                <a:gridCol w="1152128">
                  <a:extLst>
                    <a:ext uri="{9D8B030D-6E8A-4147-A177-3AD203B41FA5}">
                      <a16:colId xmlns:a16="http://schemas.microsoft.com/office/drawing/2014/main" xmlns="" val="2167430090"/>
                    </a:ext>
                  </a:extLst>
                </a:gridCol>
                <a:gridCol w="882201">
                  <a:extLst>
                    <a:ext uri="{9D8B030D-6E8A-4147-A177-3AD203B41FA5}">
                      <a16:colId xmlns:a16="http://schemas.microsoft.com/office/drawing/2014/main" xmlns="" val="1072775288"/>
                    </a:ext>
                  </a:extLst>
                </a:gridCol>
              </a:tblGrid>
              <a:tr h="788329">
                <a:tc>
                  <a:txBody>
                    <a:bodyPr/>
                    <a:lstStyle/>
                    <a:p>
                      <a:pPr marL="0" marR="0" algn="just">
                        <a:lnSpc>
                          <a:spcPct val="120000"/>
                        </a:lnSpc>
                        <a:spcBef>
                          <a:spcPts val="0"/>
                        </a:spcBef>
                        <a:spcAft>
                          <a:spcPts val="0"/>
                        </a:spcAft>
                      </a:pPr>
                      <a:r>
                        <a:rPr lang="en-ZA" sz="2000" spc="-30" dirty="0">
                          <a:effectLst/>
                        </a:rPr>
                        <a:t>R millions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2018/19</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2019/20</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2020/21</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2021/22</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2022/23</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 of 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579809781"/>
                  </a:ext>
                </a:extLst>
              </a:tr>
              <a:tr h="1299903">
                <a:tc>
                  <a:txBody>
                    <a:bodyPr/>
                    <a:lstStyle/>
                    <a:p>
                      <a:pPr marL="0" marR="0" algn="l">
                        <a:lnSpc>
                          <a:spcPct val="100000"/>
                        </a:lnSpc>
                        <a:spcBef>
                          <a:spcPts val="0"/>
                        </a:spcBef>
                        <a:spcAft>
                          <a:spcPts val="0"/>
                        </a:spcAft>
                      </a:pPr>
                      <a:r>
                        <a:rPr lang="en-ZA" sz="2000" spc="-30" dirty="0">
                          <a:effectLst/>
                        </a:rPr>
                        <a:t>SO2:  Establishment of inclusive local food value chains to support access to nutritious affordable food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R3 955.23</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R10 277.92</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R14 459.41</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R17 627.40</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R21 559.43</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R67 879.39</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78.20%</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837926505"/>
                  </a:ext>
                </a:extLst>
              </a:tr>
              <a:tr h="788329">
                <a:tc>
                  <a:txBody>
                    <a:bodyPr/>
                    <a:lstStyle/>
                    <a:p>
                      <a:pPr marL="0" marR="0" algn="l">
                        <a:lnSpc>
                          <a:spcPct val="100000"/>
                        </a:lnSpc>
                        <a:spcBef>
                          <a:spcPts val="0"/>
                        </a:spcBef>
                        <a:spcAft>
                          <a:spcPts val="0"/>
                        </a:spcAft>
                      </a:pPr>
                      <a:r>
                        <a:rPr lang="en-ZA" sz="2000" spc="-30" dirty="0">
                          <a:effectLst/>
                        </a:rPr>
                        <a:t>A - Increase food produced by smallholder producers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R2 836.21</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R8 480.52</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R11 508.66</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R13 598.68</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R16 227.01</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R52 651.08</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77.57%</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140169239"/>
                  </a:ext>
                </a:extLst>
              </a:tr>
              <a:tr h="867855">
                <a:tc>
                  <a:txBody>
                    <a:bodyPr/>
                    <a:lstStyle/>
                    <a:p>
                      <a:pPr marL="0" marR="0" algn="l">
                        <a:lnSpc>
                          <a:spcPct val="100000"/>
                        </a:lnSpc>
                        <a:spcBef>
                          <a:spcPts val="0"/>
                        </a:spcBef>
                        <a:spcAft>
                          <a:spcPts val="0"/>
                        </a:spcAft>
                      </a:pPr>
                      <a:r>
                        <a:rPr lang="en-ZA" sz="2000" spc="-30" dirty="0">
                          <a:effectLst/>
                        </a:rPr>
                        <a:t>B - Increase production of aquaculture by smallholder producers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R49.12</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R104.12</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R145.10</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R202.17</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R281.88</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R782.37</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1.15%</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462086077"/>
                  </a:ext>
                </a:extLst>
              </a:tr>
              <a:tr h="889559">
                <a:tc>
                  <a:txBody>
                    <a:bodyPr/>
                    <a:lstStyle/>
                    <a:p>
                      <a:pPr marL="0" marR="0" algn="l">
                        <a:lnSpc>
                          <a:spcPct val="100000"/>
                        </a:lnSpc>
                        <a:spcBef>
                          <a:spcPts val="0"/>
                        </a:spcBef>
                        <a:spcAft>
                          <a:spcPts val="0"/>
                        </a:spcAft>
                      </a:pPr>
                      <a:r>
                        <a:rPr lang="en-ZA" sz="2000" spc="-30" dirty="0">
                          <a:effectLst/>
                        </a:rPr>
                        <a:t>C - Increase food production by subsistence (household) producers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R664.10</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R793.53</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R1 302.78</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R1 586.81</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R1 911.10</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R6 258.31</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9.22%</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749732087"/>
                  </a:ext>
                </a:extLst>
              </a:tr>
              <a:tr h="911263">
                <a:tc>
                  <a:txBody>
                    <a:bodyPr/>
                    <a:lstStyle/>
                    <a:p>
                      <a:pPr marL="0" marR="0" algn="l">
                        <a:lnSpc>
                          <a:spcPct val="100000"/>
                        </a:lnSpc>
                        <a:spcBef>
                          <a:spcPts val="0"/>
                        </a:spcBef>
                        <a:spcAft>
                          <a:spcPts val="0"/>
                        </a:spcAft>
                      </a:pPr>
                      <a:r>
                        <a:rPr lang="en-ZA" sz="2000" spc="-30" dirty="0">
                          <a:effectLst/>
                        </a:rPr>
                        <a:t>D - Certify smallholder producers with SA-GAP to access local markets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R1.91</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R2.67</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R3.54</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R4.96</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R6.61</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R19.70</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0.03%</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284051161"/>
                  </a:ext>
                </a:extLst>
              </a:tr>
              <a:tr h="788329">
                <a:tc>
                  <a:txBody>
                    <a:bodyPr/>
                    <a:lstStyle/>
                    <a:p>
                      <a:pPr marL="0" marR="0" algn="l">
                        <a:lnSpc>
                          <a:spcPct val="100000"/>
                        </a:lnSpc>
                        <a:spcBef>
                          <a:spcPts val="0"/>
                        </a:spcBef>
                        <a:spcAft>
                          <a:spcPts val="0"/>
                        </a:spcAft>
                      </a:pPr>
                      <a:r>
                        <a:rPr lang="en-ZA" sz="2000" spc="-30" dirty="0">
                          <a:effectLst/>
                        </a:rPr>
                        <a:t>F - Increase the number of extension officers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R403.89</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R897.08</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R1 499.34</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R2 234.77</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a:effectLst/>
                        </a:rPr>
                        <a:t>R3 132.83</a:t>
                      </a:r>
                      <a:endParaRPr lang="en-US" sz="2000" spc="-3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R8 167.92</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a:lnSpc>
                          <a:spcPct val="120000"/>
                        </a:lnSpc>
                        <a:spcBef>
                          <a:spcPts val="0"/>
                        </a:spcBef>
                        <a:spcAft>
                          <a:spcPts val="0"/>
                        </a:spcAft>
                      </a:pPr>
                      <a:r>
                        <a:rPr lang="en-ZA" sz="2000" spc="-30" dirty="0">
                          <a:effectLst/>
                        </a:rPr>
                        <a:t>12.03%</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962792181"/>
                  </a:ext>
                </a:extLst>
              </a:tr>
            </a:tbl>
          </a:graphicData>
        </a:graphic>
      </p:graphicFrame>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59</a:t>
            </a:fld>
            <a:endParaRPr lang="en-ZA" altLang="en-US" dirty="0"/>
          </a:p>
        </p:txBody>
      </p:sp>
      <p:sp>
        <p:nvSpPr>
          <p:cNvPr id="6" name="Title 1"/>
          <p:cNvSpPr>
            <a:spLocks noGrp="1"/>
          </p:cNvSpPr>
          <p:nvPr>
            <p:ph type="title"/>
          </p:nvPr>
        </p:nvSpPr>
        <p:spPr>
          <a:xfrm>
            <a:off x="188913" y="154635"/>
            <a:ext cx="10315575" cy="719138"/>
          </a:xfrm>
        </p:spPr>
        <p:txBody>
          <a:bodyPr lIns="0" tIns="0" rIns="0" bIns="0" anchor="b" anchorCtr="0"/>
          <a:lstStyle/>
          <a:p>
            <a:pPr algn="ctr"/>
            <a:r>
              <a:rPr lang="en-ZA" sz="2600" dirty="0"/>
              <a:t>COSTING </a:t>
            </a:r>
            <a:r>
              <a:rPr lang="en-ZA" sz="2600" dirty="0" smtClean="0"/>
              <a:t>SO 2</a:t>
            </a:r>
            <a:r>
              <a:rPr lang="en-ZA" sz="2600" dirty="0"/>
              <a:t>: Establishment of inclusive local food value chains to support access to nutritious affordable food</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4692" y="7210454"/>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27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87" y="1"/>
            <a:ext cx="9963155" cy="922514"/>
          </a:xfrm>
        </p:spPr>
        <p:txBody>
          <a:bodyPr>
            <a:noAutofit/>
          </a:bodyPr>
          <a:lstStyle/>
          <a:p>
            <a:pPr algn="ctr"/>
            <a:r>
              <a:rPr lang="en-ZA" sz="2500" b="1" dirty="0">
                <a:solidFill>
                  <a:srgbClr val="C0504D">
                    <a:lumMod val="50000"/>
                  </a:srgbClr>
                </a:solidFill>
                <a:effectLst>
                  <a:outerShdw blurRad="38100" dist="38100" dir="2700000" algn="tl">
                    <a:srgbClr val="000000">
                      <a:alpha val="43137"/>
                    </a:srgbClr>
                  </a:outerShdw>
                </a:effectLst>
                <a:latin typeface="Arial Black" panose="020B0A04020102020204" pitchFamily="34" charset="0"/>
              </a:rPr>
              <a:t>Vulnerability to hunger and access to food, 2002–2008; 2010–2016 (GHS 2016, May 2017) </a:t>
            </a:r>
            <a:endParaRPr lang="en-ZA" sz="2500" dirty="0">
              <a:latin typeface="Arial Black" panose="020B0A04020102020204" pitchFamily="34" charset="0"/>
            </a:endParaRPr>
          </a:p>
        </p:txBody>
      </p:sp>
      <p:sp>
        <p:nvSpPr>
          <p:cNvPr id="4" name="Slide Number Placeholder 3"/>
          <p:cNvSpPr>
            <a:spLocks noGrp="1"/>
          </p:cNvSpPr>
          <p:nvPr>
            <p:ph type="sldNum" sz="quarter" idx="4"/>
          </p:nvPr>
        </p:nvSpPr>
        <p:spPr/>
        <p:txBody>
          <a:bodyPr/>
          <a:lstStyle/>
          <a:p>
            <a:pPr defTabSz="1008126" fontAlgn="auto">
              <a:spcBef>
                <a:spcPts val="0"/>
              </a:spcBef>
              <a:spcAft>
                <a:spcPts val="0"/>
              </a:spcAft>
            </a:pPr>
            <a:fld id="{62AAA1A3-262B-4979-8C18-306C3DA11E9E}" type="slidenum">
              <a:rPr lang="en-ZA">
                <a:solidFill>
                  <a:srgbClr val="531A17">
                    <a:satMod val="130000"/>
                  </a:srgbClr>
                </a:solidFill>
              </a:rPr>
              <a:pPr defTabSz="1008126" fontAlgn="auto">
                <a:spcBef>
                  <a:spcPts val="0"/>
                </a:spcBef>
                <a:spcAft>
                  <a:spcPts val="0"/>
                </a:spcAft>
              </a:pPr>
              <a:t>6</a:t>
            </a:fld>
            <a:endParaRPr lang="en-ZA" dirty="0">
              <a:solidFill>
                <a:srgbClr val="531A17">
                  <a:satMod val="130000"/>
                </a:srgbClr>
              </a:solidFill>
            </a:endParaRPr>
          </a:p>
        </p:txBody>
      </p:sp>
      <p:sp>
        <p:nvSpPr>
          <p:cNvPr id="7" name="Content Placeholder 4"/>
          <p:cNvSpPr txBox="1">
            <a:spLocks/>
          </p:cNvSpPr>
          <p:nvPr/>
        </p:nvSpPr>
        <p:spPr>
          <a:xfrm>
            <a:off x="451066" y="6274292"/>
            <a:ext cx="9810286" cy="1037274"/>
          </a:xfrm>
          <a:prstGeom prst="rect">
            <a:avLst/>
          </a:prstGeom>
          <a:solidFill>
            <a:srgbClr val="F79646">
              <a:lumMod val="20000"/>
              <a:lumOff val="80000"/>
            </a:srgbClr>
          </a:solidFill>
        </p:spPr>
        <p:txBody>
          <a:bodyPr vert="horz" lIns="100817" tIns="50408" rIns="100817" bIns="50408"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008126" fontAlgn="auto">
              <a:spcAft>
                <a:spcPts val="0"/>
              </a:spcAft>
              <a:buNone/>
              <a:defRPr/>
            </a:pPr>
            <a:r>
              <a:rPr lang="en-ZA" sz="2646" dirty="0">
                <a:solidFill>
                  <a:sysClr val="windowText" lastClr="000000"/>
                </a:solidFill>
                <a:latin typeface="Calibri"/>
              </a:rPr>
              <a:t>There has been an increase in % </a:t>
            </a:r>
            <a:r>
              <a:rPr lang="en-ZA" sz="2646" dirty="0" err="1">
                <a:solidFill>
                  <a:sysClr val="windowText" lastClr="000000"/>
                </a:solidFill>
                <a:latin typeface="Calibri"/>
              </a:rPr>
              <a:t>hhs</a:t>
            </a:r>
            <a:r>
              <a:rPr lang="en-ZA" sz="2646" dirty="0">
                <a:solidFill>
                  <a:sysClr val="windowText" lastClr="000000"/>
                </a:solidFill>
                <a:latin typeface="Calibri"/>
              </a:rPr>
              <a:t> vulnerable to hunger from 11.3% ( 2015) to 11.8% (2016), Stats SA GHS 2016: May 2017</a:t>
            </a:r>
          </a:p>
        </p:txBody>
      </p:sp>
      <p:pic>
        <p:nvPicPr>
          <p:cNvPr id="9" name="Content Placeholder 8"/>
          <p:cNvPicPr>
            <a:picLocks noGrp="1" noChangeAspect="1"/>
          </p:cNvPicPr>
          <p:nvPr>
            <p:ph idx="1"/>
          </p:nvPr>
        </p:nvPicPr>
        <p:blipFill>
          <a:blip r:embed="rId2" cstate="print"/>
          <a:stretch>
            <a:fillRect/>
          </a:stretch>
        </p:blipFill>
        <p:spPr>
          <a:xfrm>
            <a:off x="162124" y="922515"/>
            <a:ext cx="9942034" cy="5397901"/>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0961" y="7254594"/>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5431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172" y="-27679"/>
            <a:ext cx="9178925" cy="720079"/>
          </a:xfrm>
        </p:spPr>
        <p:txBody>
          <a:bodyPr/>
          <a:lstStyle/>
          <a:p>
            <a:pPr algn="ctr"/>
            <a:r>
              <a:rPr lang="en-ZA" sz="3200" dirty="0">
                <a:latin typeface="Arial Black" panose="020B0A04020102020204" pitchFamily="34" charset="0"/>
              </a:rPr>
              <a:t> SO 2 KEY CONSIDERATIONS (1) </a:t>
            </a:r>
          </a:p>
        </p:txBody>
      </p:sp>
      <p:sp>
        <p:nvSpPr>
          <p:cNvPr id="3" name="Content Placeholder 2"/>
          <p:cNvSpPr>
            <a:spLocks noGrp="1"/>
          </p:cNvSpPr>
          <p:nvPr>
            <p:ph idx="1"/>
          </p:nvPr>
        </p:nvSpPr>
        <p:spPr>
          <a:xfrm>
            <a:off x="117065" y="1332359"/>
            <a:ext cx="10225137" cy="6589463"/>
          </a:xfrm>
        </p:spPr>
        <p:txBody>
          <a:bodyPr/>
          <a:lstStyle/>
          <a:p>
            <a:pPr marL="342900" lvl="0" indent="-342900" algn="just">
              <a:spcAft>
                <a:spcPts val="600"/>
              </a:spcAft>
              <a:buFont typeface="Wingdings" panose="05000000000000000000" pitchFamily="2" charset="2"/>
              <a:buChar char="Ø"/>
            </a:pPr>
            <a:r>
              <a:rPr lang="en-ZA" sz="2000" dirty="0" smtClean="0"/>
              <a:t>Consider </a:t>
            </a:r>
            <a:r>
              <a:rPr lang="en-ZA" sz="2000" dirty="0"/>
              <a:t>the consolidation of the various agricultural producer support programmes into a single function.  This could contribute immensely to the effectiveness of support provided to smallholder producers in South Africa and potentially decrease costs.</a:t>
            </a:r>
            <a:endParaRPr lang="en-US" sz="2000" dirty="0"/>
          </a:p>
          <a:p>
            <a:pPr marL="342900" lvl="0" indent="-342900" algn="just">
              <a:spcAft>
                <a:spcPts val="600"/>
              </a:spcAft>
              <a:buFont typeface="Wingdings" panose="05000000000000000000" pitchFamily="2" charset="2"/>
              <a:buChar char="Ø"/>
            </a:pPr>
            <a:r>
              <a:rPr lang="en-ZA" sz="2000" dirty="0"/>
              <a:t>The provision of production inputs without the required knowledge and skill transfer will lead to a situation in which smallholder producers are perpetually reliant on the S</a:t>
            </a:r>
            <a:r>
              <a:rPr lang="en-ZA" sz="2000" dirty="0" smtClean="0"/>
              <a:t>tate </a:t>
            </a:r>
            <a:r>
              <a:rPr lang="en-ZA" sz="2000" dirty="0"/>
              <a:t>to </a:t>
            </a:r>
            <a:r>
              <a:rPr lang="en-ZA" sz="2000" dirty="0" smtClean="0"/>
              <a:t>provide. Due </a:t>
            </a:r>
            <a:r>
              <a:rPr lang="en-ZA" sz="2000" dirty="0"/>
              <a:t>consideration should be given to the knowledge and skills transfer challenges faced by the current programmes.</a:t>
            </a:r>
            <a:endParaRPr lang="en-US" sz="2000" dirty="0"/>
          </a:p>
          <a:p>
            <a:pPr marL="342900" lvl="0" indent="-342900" algn="just">
              <a:spcAft>
                <a:spcPts val="600"/>
              </a:spcAft>
              <a:buFont typeface="Wingdings" panose="05000000000000000000" pitchFamily="2" charset="2"/>
              <a:buChar char="Ø"/>
            </a:pPr>
            <a:r>
              <a:rPr lang="en-ZA" sz="2000" dirty="0"/>
              <a:t>It can therefore be considered to implement a service level agreement in which the supported smallholder farmer agrees to sell back the produce to government at regulated prices; a quid pro quo relationship. R</a:t>
            </a:r>
            <a:r>
              <a:rPr lang="en-ZA" sz="2000" dirty="0" smtClean="0"/>
              <a:t>esearch </a:t>
            </a:r>
            <a:r>
              <a:rPr lang="en-ZA" sz="2000" dirty="0"/>
              <a:t>would have to be conducted to determine the potential impact and unintended consequences of such an approach.</a:t>
            </a:r>
            <a:endParaRPr lang="en-US" sz="2000" dirty="0"/>
          </a:p>
          <a:p>
            <a:pPr marL="342900" lvl="0" indent="-342900" algn="just">
              <a:spcAft>
                <a:spcPts val="600"/>
              </a:spcAft>
              <a:buFont typeface="Wingdings" panose="05000000000000000000" pitchFamily="2" charset="2"/>
              <a:buChar char="Ø"/>
            </a:pPr>
            <a:r>
              <a:rPr lang="en-ZA" sz="2000" dirty="0"/>
              <a:t>Reducing or postponing targets should be considered. </a:t>
            </a:r>
            <a:endParaRPr lang="en-ZA" sz="2000" dirty="0" smtClean="0"/>
          </a:p>
          <a:p>
            <a:pPr marL="342900" indent="-342900" algn="just">
              <a:spcAft>
                <a:spcPts val="600"/>
              </a:spcAft>
              <a:buFont typeface="Wingdings" panose="05000000000000000000" pitchFamily="2" charset="2"/>
              <a:buChar char="Ø"/>
            </a:pPr>
            <a:r>
              <a:rPr lang="en-ZA" sz="2000" dirty="0"/>
              <a:t>Although food security is the main </a:t>
            </a:r>
            <a:r>
              <a:rPr lang="en-ZA" sz="2000" dirty="0" smtClean="0"/>
              <a:t>objective, </a:t>
            </a:r>
            <a:r>
              <a:rPr lang="en-ZA" sz="2000" dirty="0"/>
              <a:t>profitability is essential for the sustainability of the industry and decreasing the need for government support.  Special focus will therefore have to be paid to ensuring the affordability of feed and setting up operations so that the Food Conversion Ratio (FCR) is kept as low as possible.</a:t>
            </a:r>
            <a:endParaRPr lang="en-US" sz="2000" dirty="0"/>
          </a:p>
          <a:p>
            <a:pPr marL="342900" lvl="0" indent="-342900">
              <a:spcAft>
                <a:spcPts val="600"/>
              </a:spcAft>
              <a:buFont typeface="Wingdings" panose="05000000000000000000" pitchFamily="2" charset="2"/>
              <a:buChar char="Ø"/>
            </a:pPr>
            <a:endParaRPr lang="en-US" sz="2000" dirty="0"/>
          </a:p>
          <a:p>
            <a:pPr>
              <a:spcAft>
                <a:spcPts val="600"/>
              </a:spcAft>
            </a:pPr>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60</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2604" y="7170093"/>
            <a:ext cx="1534021"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19812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956" y="1404367"/>
            <a:ext cx="10225137" cy="6804967"/>
          </a:xfrm>
        </p:spPr>
        <p:txBody>
          <a:bodyPr/>
          <a:lstStyle/>
          <a:p>
            <a:pPr marL="342900" lvl="0" indent="-342900" algn="just">
              <a:spcAft>
                <a:spcPts val="1200"/>
              </a:spcAft>
              <a:buFont typeface="Wingdings" panose="05000000000000000000" pitchFamily="2" charset="2"/>
              <a:buChar char="Ø"/>
            </a:pPr>
            <a:r>
              <a:rPr lang="en-ZA" sz="2200" dirty="0" smtClean="0"/>
              <a:t>Studies </a:t>
            </a:r>
            <a:r>
              <a:rPr lang="en-ZA" sz="2200" dirty="0"/>
              <a:t>have shown that the costs of consumables input subsidy programmes often outweigh the costs while capital related inputs prove to be more effective.  Consideration should </a:t>
            </a:r>
            <a:r>
              <a:rPr lang="en-ZA" sz="2200" dirty="0" smtClean="0"/>
              <a:t>be </a:t>
            </a:r>
            <a:r>
              <a:rPr lang="en-ZA" sz="2200" dirty="0"/>
              <a:t>given to a stronger focus on capital input provision.  </a:t>
            </a:r>
            <a:endParaRPr lang="en-US" sz="2200" dirty="0"/>
          </a:p>
          <a:p>
            <a:pPr marL="342900" lvl="0" indent="-342900" algn="just">
              <a:spcAft>
                <a:spcPts val="1200"/>
              </a:spcAft>
              <a:buFont typeface="Wingdings" panose="05000000000000000000" pitchFamily="2" charset="2"/>
              <a:buChar char="Ø"/>
            </a:pPr>
            <a:r>
              <a:rPr lang="en-ZA" sz="2200" dirty="0" smtClean="0"/>
              <a:t>Smallholders </a:t>
            </a:r>
            <a:r>
              <a:rPr lang="en-ZA" sz="2200" dirty="0"/>
              <a:t>are being recommended for audit even when they have very little chance of conforming to the criteria for SA-GAP within the allotted time. </a:t>
            </a:r>
            <a:endParaRPr lang="en-ZA" sz="2200" dirty="0" smtClean="0"/>
          </a:p>
          <a:p>
            <a:pPr marL="342900" lvl="0" indent="-342900" algn="just">
              <a:spcAft>
                <a:spcPts val="1200"/>
              </a:spcAft>
              <a:buFont typeface="Wingdings" panose="05000000000000000000" pitchFamily="2" charset="2"/>
              <a:buChar char="Ø"/>
            </a:pPr>
            <a:r>
              <a:rPr lang="en-ZA" sz="2200" dirty="0" smtClean="0"/>
              <a:t> </a:t>
            </a:r>
            <a:r>
              <a:rPr lang="en-ZA" sz="2200" dirty="0"/>
              <a:t>It is possible that the reasons for this is that extension officers are spread too thin and/ or do not have the knowledge to accurately judge the readiness of a smallholder producer for certification. </a:t>
            </a:r>
            <a:endParaRPr lang="en-ZA" sz="2200" dirty="0" smtClean="0"/>
          </a:p>
          <a:p>
            <a:pPr marL="342900" lvl="0" indent="-342900" algn="just">
              <a:spcAft>
                <a:spcPts val="1200"/>
              </a:spcAft>
              <a:buFont typeface="Wingdings" panose="05000000000000000000" pitchFamily="2" charset="2"/>
              <a:buChar char="Ø"/>
            </a:pPr>
            <a:r>
              <a:rPr lang="en-ZA" sz="2200" dirty="0" smtClean="0"/>
              <a:t>Increasing </a:t>
            </a:r>
            <a:r>
              <a:rPr lang="en-ZA" sz="2200" dirty="0"/>
              <a:t>the number of extension officers employed and improving the agricultural colleges could therefore go a long way in improving the audit-certification ratio.</a:t>
            </a:r>
            <a:endParaRPr lang="en-US" sz="2200" dirty="0"/>
          </a:p>
          <a:p>
            <a:pPr marL="342900" lvl="0" indent="-342900" algn="just">
              <a:spcAft>
                <a:spcPts val="1200"/>
              </a:spcAft>
              <a:buFont typeface="Wingdings" panose="05000000000000000000" pitchFamily="2" charset="2"/>
              <a:buChar char="Ø"/>
            </a:pPr>
            <a:r>
              <a:rPr lang="en-ZA" sz="2200" dirty="0" smtClean="0"/>
              <a:t>If </a:t>
            </a:r>
            <a:r>
              <a:rPr lang="en-ZA" sz="2200" dirty="0"/>
              <a:t>the costs of increasing the number of extension officers is </a:t>
            </a:r>
            <a:r>
              <a:rPr lang="en-ZA" sz="2200" dirty="0" smtClean="0"/>
              <a:t>too </a:t>
            </a:r>
            <a:r>
              <a:rPr lang="en-ZA" sz="2200" dirty="0"/>
              <a:t>far beyond the current budget, consideration could be given to the contracting of NGOs and other local service providers to fill the gap.  </a:t>
            </a:r>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61</a:t>
            </a:fld>
            <a:endParaRPr lang="en-ZA" altLang="en-US" dirty="0"/>
          </a:p>
        </p:txBody>
      </p:sp>
      <p:sp>
        <p:nvSpPr>
          <p:cNvPr id="5" name="Title 1"/>
          <p:cNvSpPr>
            <a:spLocks noGrp="1"/>
          </p:cNvSpPr>
          <p:nvPr>
            <p:ph type="title"/>
          </p:nvPr>
        </p:nvSpPr>
        <p:spPr>
          <a:xfrm>
            <a:off x="754061" y="476896"/>
            <a:ext cx="9178925" cy="509588"/>
          </a:xfrm>
        </p:spPr>
        <p:txBody>
          <a:bodyPr/>
          <a:lstStyle/>
          <a:p>
            <a:pPr algn="ctr"/>
            <a:r>
              <a:rPr lang="en-ZA" sz="2800" spc="-30" dirty="0" smtClean="0">
                <a:solidFill>
                  <a:srgbClr val="006600"/>
                </a:solidFill>
                <a:ea typeface="Times New Roman" panose="02020603050405020304" pitchFamily="18" charset="0"/>
              </a:rPr>
              <a:t> </a:t>
            </a:r>
            <a:r>
              <a:rPr lang="en-ZA" sz="3200" dirty="0">
                <a:latin typeface="Arial Black" panose="020B0A04020102020204" pitchFamily="34" charset="0"/>
              </a:rPr>
              <a:t>SO 2 KEY CONSIDERATIONS (2)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872208"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3479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5978"/>
            <a:ext cx="10459267" cy="719914"/>
          </a:xfrm>
        </p:spPr>
        <p:txBody>
          <a:bodyPr/>
          <a:lstStyle/>
          <a:p>
            <a:pPr algn="ctr"/>
            <a:r>
              <a:rPr lang="en-ZA" sz="2800" u="sng" dirty="0"/>
              <a:t>Strategic </a:t>
            </a:r>
            <a:r>
              <a:rPr lang="en-ZA" sz="2800" u="sng" dirty="0" smtClean="0"/>
              <a:t>Objective </a:t>
            </a:r>
            <a:r>
              <a:rPr lang="en-ZA" sz="2800" u="sng" dirty="0"/>
              <a:t>3</a:t>
            </a:r>
            <a:r>
              <a:rPr lang="en-ZA" sz="2800" dirty="0"/>
              <a:t>: Expand targeted social protection measures and sustainable livelihood programmes</a:t>
            </a:r>
            <a:r>
              <a:rPr lang="en-US" sz="2800" dirty="0"/>
              <a:t/>
            </a:r>
            <a:br>
              <a:rPr lang="en-US" sz="2800" dirty="0"/>
            </a:br>
            <a:endParaRPr lang="en-ZA" sz="2800" dirty="0"/>
          </a:p>
        </p:txBody>
      </p:sp>
      <p:sp>
        <p:nvSpPr>
          <p:cNvPr id="3" name="Content Placeholder 2"/>
          <p:cNvSpPr>
            <a:spLocks noGrp="1"/>
          </p:cNvSpPr>
          <p:nvPr>
            <p:ph idx="1"/>
          </p:nvPr>
        </p:nvSpPr>
        <p:spPr>
          <a:xfrm>
            <a:off x="261081" y="1452350"/>
            <a:ext cx="9937104" cy="5400000"/>
          </a:xfrm>
        </p:spPr>
        <p:txBody>
          <a:bodyPr/>
          <a:lstStyle/>
          <a:p>
            <a:pPr marL="342900" indent="-342900" algn="just">
              <a:spcAft>
                <a:spcPts val="600"/>
              </a:spcAft>
              <a:buFont typeface="Wingdings" panose="05000000000000000000" pitchFamily="2" charset="2"/>
              <a:buChar char="Ø"/>
            </a:pPr>
            <a:r>
              <a:rPr lang="en-ZA" sz="2200" dirty="0"/>
              <a:t>The costs of Strategic Objective 3 are primarily driven by the expansion of the child grant coverage due to an improvement in its registration system and the expansion of the various meal programmes provided by government.  </a:t>
            </a:r>
            <a:endParaRPr lang="en-ZA" sz="2200" dirty="0" smtClean="0"/>
          </a:p>
          <a:p>
            <a:pPr marL="342900" indent="-342900" algn="just">
              <a:spcAft>
                <a:spcPts val="600"/>
              </a:spcAft>
              <a:buFont typeface="Wingdings" panose="05000000000000000000" pitchFamily="2" charset="2"/>
              <a:buChar char="Ø"/>
            </a:pPr>
            <a:r>
              <a:rPr lang="en-ZA" sz="2200" dirty="0"/>
              <a:t>Strategic objective </a:t>
            </a:r>
            <a:r>
              <a:rPr lang="en-ZA" sz="2200" dirty="0" smtClean="0"/>
              <a:t>3, </a:t>
            </a:r>
            <a:r>
              <a:rPr lang="en-ZA" sz="2200" dirty="0"/>
              <a:t>which aims to </a:t>
            </a:r>
            <a:r>
              <a:rPr lang="en-ZA" sz="2200" b="1" dirty="0"/>
              <a:t>expand targeted social protection measures and sustainable livelihood programmes</a:t>
            </a:r>
            <a:r>
              <a:rPr lang="en-ZA" sz="2200" dirty="0"/>
              <a:t>, </a:t>
            </a:r>
            <a:r>
              <a:rPr lang="en-ZA" sz="2200" dirty="0" smtClean="0"/>
              <a:t>has 2 </a:t>
            </a:r>
            <a:r>
              <a:rPr lang="en-ZA" sz="2200" dirty="0"/>
              <a:t>dominant objectives in terms of costs. </a:t>
            </a:r>
            <a:endParaRPr lang="en-ZA" sz="2200" dirty="0" smtClean="0"/>
          </a:p>
          <a:p>
            <a:pPr marL="342900" indent="-342900" algn="just">
              <a:spcBef>
                <a:spcPts val="0"/>
              </a:spcBef>
              <a:spcAft>
                <a:spcPts val="0"/>
              </a:spcAft>
              <a:buFont typeface="Wingdings" panose="05000000000000000000" pitchFamily="2" charset="2"/>
              <a:buChar char="Ø"/>
            </a:pPr>
            <a:endParaRPr lang="en-ZA" sz="2200" dirty="0" smtClean="0"/>
          </a:p>
          <a:p>
            <a:pPr marL="720725" lvl="2" indent="-457200" algn="just">
              <a:spcAft>
                <a:spcPts val="600"/>
              </a:spcAft>
              <a:buFont typeface="+mj-lt"/>
              <a:buAutoNum type="arabicPeriod"/>
            </a:pPr>
            <a:r>
              <a:rPr lang="en-ZA" sz="2200" dirty="0" smtClean="0"/>
              <a:t>To </a:t>
            </a:r>
            <a:r>
              <a:rPr lang="en-ZA" sz="2200" dirty="0"/>
              <a:t>implement a universal child support grant registration for all eligible children leading to an expansion of the coverage of the child grant. </a:t>
            </a:r>
            <a:endParaRPr lang="en-ZA" sz="2200" dirty="0" smtClean="0"/>
          </a:p>
          <a:p>
            <a:pPr marL="720725" lvl="2" indent="-457200" algn="just">
              <a:spcAft>
                <a:spcPts val="600"/>
              </a:spcAft>
              <a:buFont typeface="+mj-lt"/>
              <a:buAutoNum type="arabicPeriod"/>
            </a:pPr>
            <a:r>
              <a:rPr lang="en-ZA" sz="2200" dirty="0"/>
              <a:t>T</a:t>
            </a:r>
            <a:r>
              <a:rPr lang="en-ZA" sz="2200" dirty="0" smtClean="0"/>
              <a:t>he </a:t>
            </a:r>
            <a:r>
              <a:rPr lang="en-ZA" sz="2200" dirty="0"/>
              <a:t>expansion of the coverage of the meal provision programmes at CNDCs, ECD Centres and Schools.  These </a:t>
            </a:r>
            <a:r>
              <a:rPr lang="en-ZA" sz="2200" dirty="0" smtClean="0"/>
              <a:t>2 </a:t>
            </a:r>
            <a:r>
              <a:rPr lang="en-ZA" sz="2200" dirty="0"/>
              <a:t>objectives together represent </a:t>
            </a:r>
            <a:r>
              <a:rPr lang="en-ZA" sz="2200" b="1" dirty="0"/>
              <a:t>96.8%</a:t>
            </a:r>
            <a:r>
              <a:rPr lang="en-ZA" sz="2200" dirty="0"/>
              <a:t> of the costs of Strategic Objective 3. </a:t>
            </a:r>
            <a:r>
              <a:rPr lang="en-ZA" sz="2200" dirty="0" smtClean="0"/>
              <a:t>. </a:t>
            </a:r>
            <a:r>
              <a:rPr lang="en-US" sz="2200" dirty="0"/>
              <a:t/>
            </a:r>
            <a:br>
              <a:rPr lang="en-US" sz="2200" dirty="0"/>
            </a:br>
            <a:endParaRPr lang="en-ZA" sz="2200" dirty="0"/>
          </a:p>
          <a:p>
            <a:pPr>
              <a:spcAft>
                <a:spcPts val="600"/>
              </a:spcAft>
            </a:pPr>
            <a:endParaRPr lang="en-ZA"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62</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242101"/>
            <a:ext cx="1872208"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60619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36" y="0"/>
            <a:ext cx="10153128" cy="978560"/>
          </a:xfrm>
        </p:spPr>
        <p:txBody>
          <a:bodyPr/>
          <a:lstStyle/>
          <a:p>
            <a:pPr algn="ctr"/>
            <a:r>
              <a:rPr lang="en-ZA" sz="2800" dirty="0" smtClean="0"/>
              <a:t>COSTING SO </a:t>
            </a:r>
            <a:r>
              <a:rPr lang="en-ZA" sz="2800" dirty="0"/>
              <a:t>3: Expand targeted social protection measures and sustainable livelihood programmes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86179414"/>
              </p:ext>
            </p:extLst>
          </p:nvPr>
        </p:nvGraphicFramePr>
        <p:xfrm>
          <a:off x="0" y="1188343"/>
          <a:ext cx="10693401" cy="6372919"/>
        </p:xfrm>
        <a:graphic>
          <a:graphicData uri="http://schemas.openxmlformats.org/drawingml/2006/table">
            <a:tbl>
              <a:tblPr firstRow="1" firstCol="1" bandRow="1">
                <a:tableStyleId>{5C22544A-7EE6-4342-B048-85BDC9FD1C3A}</a:tableStyleId>
              </a:tblPr>
              <a:tblGrid>
                <a:gridCol w="2754412">
                  <a:extLst>
                    <a:ext uri="{9D8B030D-6E8A-4147-A177-3AD203B41FA5}">
                      <a16:colId xmlns:a16="http://schemas.microsoft.com/office/drawing/2014/main" xmlns="" val="1731852443"/>
                    </a:ext>
                  </a:extLst>
                </a:gridCol>
                <a:gridCol w="992919">
                  <a:extLst>
                    <a:ext uri="{9D8B030D-6E8A-4147-A177-3AD203B41FA5}">
                      <a16:colId xmlns:a16="http://schemas.microsoft.com/office/drawing/2014/main" xmlns="" val="3897494169"/>
                    </a:ext>
                  </a:extLst>
                </a:gridCol>
                <a:gridCol w="1096748">
                  <a:extLst>
                    <a:ext uri="{9D8B030D-6E8A-4147-A177-3AD203B41FA5}">
                      <a16:colId xmlns:a16="http://schemas.microsoft.com/office/drawing/2014/main" xmlns="" val="857018067"/>
                    </a:ext>
                  </a:extLst>
                </a:gridCol>
                <a:gridCol w="1169865">
                  <a:extLst>
                    <a:ext uri="{9D8B030D-6E8A-4147-A177-3AD203B41FA5}">
                      <a16:colId xmlns:a16="http://schemas.microsoft.com/office/drawing/2014/main" xmlns="" val="3751309666"/>
                    </a:ext>
                  </a:extLst>
                </a:gridCol>
                <a:gridCol w="1316098">
                  <a:extLst>
                    <a:ext uri="{9D8B030D-6E8A-4147-A177-3AD203B41FA5}">
                      <a16:colId xmlns:a16="http://schemas.microsoft.com/office/drawing/2014/main" xmlns="" val="1586520994"/>
                    </a:ext>
                  </a:extLst>
                </a:gridCol>
                <a:gridCol w="1242981">
                  <a:extLst>
                    <a:ext uri="{9D8B030D-6E8A-4147-A177-3AD203B41FA5}">
                      <a16:colId xmlns:a16="http://schemas.microsoft.com/office/drawing/2014/main" xmlns="" val="798532800"/>
                    </a:ext>
                  </a:extLst>
                </a:gridCol>
                <a:gridCol w="1310181">
                  <a:extLst>
                    <a:ext uri="{9D8B030D-6E8A-4147-A177-3AD203B41FA5}">
                      <a16:colId xmlns:a16="http://schemas.microsoft.com/office/drawing/2014/main" xmlns="" val="411484825"/>
                    </a:ext>
                  </a:extLst>
                </a:gridCol>
                <a:gridCol w="810197">
                  <a:extLst>
                    <a:ext uri="{9D8B030D-6E8A-4147-A177-3AD203B41FA5}">
                      <a16:colId xmlns:a16="http://schemas.microsoft.com/office/drawing/2014/main" xmlns="" val="3160263365"/>
                    </a:ext>
                  </a:extLst>
                </a:gridCol>
              </a:tblGrid>
              <a:tr h="814475">
                <a:tc>
                  <a:txBody>
                    <a:bodyPr/>
                    <a:lstStyle/>
                    <a:p>
                      <a:pPr marL="0" marR="0" algn="just">
                        <a:lnSpc>
                          <a:spcPct val="120000"/>
                        </a:lnSpc>
                        <a:spcBef>
                          <a:spcPts val="0"/>
                        </a:spcBef>
                        <a:spcAft>
                          <a:spcPts val="0"/>
                        </a:spcAft>
                      </a:pPr>
                      <a:r>
                        <a:rPr lang="en-ZA" sz="2000" spc="-30">
                          <a:effectLst/>
                        </a:rPr>
                        <a:t>R millions </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2018/19</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2019/20</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2020/21</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2021/22</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2022/23</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 of 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1102142873"/>
                  </a:ext>
                </a:extLst>
              </a:tr>
              <a:tr h="1821837">
                <a:tc>
                  <a:txBody>
                    <a:bodyPr/>
                    <a:lstStyle/>
                    <a:p>
                      <a:pPr marL="0" marR="0" algn="l">
                        <a:lnSpc>
                          <a:spcPct val="100000"/>
                        </a:lnSpc>
                        <a:spcBef>
                          <a:spcPts val="0"/>
                        </a:spcBef>
                        <a:spcAft>
                          <a:spcPts val="0"/>
                        </a:spcAft>
                      </a:pPr>
                      <a:r>
                        <a:rPr lang="en-ZA" sz="2000" spc="-30" dirty="0">
                          <a:effectLst/>
                        </a:rPr>
                        <a:t>SO3:  Expand targeted social protection measures and sustainable livelihood programmes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R626.84</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R1 403.28</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R2 193.70</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R2 940.63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R3 991.73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R11 156.17</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12.85%</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2855421572"/>
                  </a:ext>
                </a:extLst>
              </a:tr>
              <a:tr h="1080704">
                <a:tc>
                  <a:txBody>
                    <a:bodyPr/>
                    <a:lstStyle/>
                    <a:p>
                      <a:pPr marL="0" marR="0" algn="l">
                        <a:lnSpc>
                          <a:spcPct val="100000"/>
                        </a:lnSpc>
                        <a:spcBef>
                          <a:spcPts val="0"/>
                        </a:spcBef>
                        <a:spcAft>
                          <a:spcPts val="0"/>
                        </a:spcAft>
                      </a:pPr>
                      <a:r>
                        <a:rPr lang="en-ZA" sz="2000" spc="-30" dirty="0">
                          <a:effectLst/>
                        </a:rPr>
                        <a:t>A - Early registration of children born in public facilities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R21.57</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R10.35</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R11.09</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R11.88</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R12.73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R67.62</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0.61%</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3148771390"/>
                  </a:ext>
                </a:extLst>
              </a:tr>
              <a:tr h="786513">
                <a:tc>
                  <a:txBody>
                    <a:bodyPr/>
                    <a:lstStyle/>
                    <a:p>
                      <a:pPr marL="0" marR="0" algn="l">
                        <a:lnSpc>
                          <a:spcPct val="100000"/>
                        </a:lnSpc>
                        <a:spcBef>
                          <a:spcPts val="0"/>
                        </a:spcBef>
                        <a:spcAft>
                          <a:spcPts val="0"/>
                        </a:spcAft>
                      </a:pPr>
                      <a:r>
                        <a:rPr lang="en-ZA" sz="2000" spc="-30" dirty="0">
                          <a:effectLst/>
                        </a:rPr>
                        <a:t>B - Universal child grant registration</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R286.35</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R612.23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R981.75</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R1 399.38</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R1 870.00</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R5 149.71</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46.16%</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283799558"/>
                  </a:ext>
                </a:extLst>
              </a:tr>
              <a:tr h="1082877">
                <a:tc>
                  <a:txBody>
                    <a:bodyPr/>
                    <a:lstStyle/>
                    <a:p>
                      <a:pPr marL="0" marR="0" algn="l">
                        <a:lnSpc>
                          <a:spcPct val="100000"/>
                        </a:lnSpc>
                        <a:spcBef>
                          <a:spcPts val="0"/>
                        </a:spcBef>
                        <a:spcAft>
                          <a:spcPts val="0"/>
                        </a:spcAft>
                      </a:pPr>
                      <a:r>
                        <a:rPr lang="en-ZA" sz="2000" spc="-30" dirty="0">
                          <a:effectLst/>
                        </a:rPr>
                        <a:t>C - Integrated social protection information system</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R0.00</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R22.23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R107.83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R33.06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R126.45</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R289.57</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2.60%</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884632756"/>
                  </a:ext>
                </a:extLst>
              </a:tr>
              <a:tr h="786513">
                <a:tc>
                  <a:txBody>
                    <a:bodyPr/>
                    <a:lstStyle/>
                    <a:p>
                      <a:pPr marL="0" marR="0" algn="l">
                        <a:lnSpc>
                          <a:spcPct val="100000"/>
                        </a:lnSpc>
                        <a:spcBef>
                          <a:spcPts val="0"/>
                        </a:spcBef>
                        <a:spcAft>
                          <a:spcPts val="0"/>
                        </a:spcAft>
                      </a:pPr>
                      <a:r>
                        <a:rPr lang="en-ZA" sz="2000" spc="-30" dirty="0">
                          <a:effectLst/>
                        </a:rPr>
                        <a:t>D - Provision of nutritious meals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R318.92</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R758.46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R1 093.03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R1 496.31</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R1 982.55</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R5 649.28</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50.64%</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112225599"/>
                  </a:ext>
                </a:extLst>
              </a:tr>
            </a:tbl>
          </a:graphicData>
        </a:graphic>
      </p:graphicFrame>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63</a:t>
            </a:fld>
            <a:endParaRPr lang="en-ZA"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7857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67" y="-179809"/>
            <a:ext cx="10297144" cy="1151691"/>
          </a:xfrm>
        </p:spPr>
        <p:txBody>
          <a:bodyPr/>
          <a:lstStyle/>
          <a:p>
            <a:pPr lvl="3" algn="ctr">
              <a:spcAft>
                <a:spcPts val="600"/>
              </a:spcAft>
            </a:pPr>
            <a:r>
              <a:rPr lang="en-ZA" sz="2800" dirty="0" smtClean="0"/>
              <a:t>SO3 Key Considerations:</a:t>
            </a:r>
            <a:br>
              <a:rPr lang="en-ZA" sz="2800" dirty="0" smtClean="0"/>
            </a:br>
            <a:r>
              <a:rPr lang="en-ZA" sz="2800" dirty="0" smtClean="0"/>
              <a:t>A- </a:t>
            </a:r>
            <a:r>
              <a:rPr lang="en-ZA" sz="2800" dirty="0"/>
              <a:t>Early registration of children born in public </a:t>
            </a:r>
            <a:r>
              <a:rPr lang="en-ZA" sz="2800" dirty="0" smtClean="0"/>
              <a:t>facilities (2)</a:t>
            </a:r>
            <a:endParaRPr lang="en-ZA" sz="2800" dirty="0"/>
          </a:p>
        </p:txBody>
      </p:sp>
      <p:sp>
        <p:nvSpPr>
          <p:cNvPr id="3" name="Content Placeholder 2"/>
          <p:cNvSpPr>
            <a:spLocks noGrp="1"/>
          </p:cNvSpPr>
          <p:nvPr>
            <p:ph idx="1"/>
          </p:nvPr>
        </p:nvSpPr>
        <p:spPr>
          <a:xfrm>
            <a:off x="219390" y="1355546"/>
            <a:ext cx="10160499" cy="5553074"/>
          </a:xfrm>
        </p:spPr>
        <p:txBody>
          <a:bodyPr/>
          <a:lstStyle/>
          <a:p>
            <a:pPr marL="342900" lvl="0" indent="-342900" algn="just">
              <a:spcAft>
                <a:spcPts val="1200"/>
              </a:spcAft>
              <a:buFont typeface="Wingdings" panose="05000000000000000000" pitchFamily="2" charset="2"/>
              <a:buChar char="Ø"/>
            </a:pPr>
            <a:r>
              <a:rPr lang="en-ZA" sz="2200" dirty="0" smtClean="0"/>
              <a:t>If </a:t>
            </a:r>
            <a:r>
              <a:rPr lang="en-ZA" sz="2200" dirty="0"/>
              <a:t>possible, a shift in government policy to allow for cloud based storage of personal information would lead to significant cost savings.</a:t>
            </a:r>
            <a:endParaRPr lang="en-US" sz="2200" dirty="0"/>
          </a:p>
          <a:p>
            <a:pPr marL="342900" lvl="0" indent="-342900" algn="just">
              <a:spcAft>
                <a:spcPts val="1200"/>
              </a:spcAft>
              <a:buFont typeface="Wingdings" panose="05000000000000000000" pitchFamily="2" charset="2"/>
              <a:buChar char="Ø"/>
            </a:pPr>
            <a:r>
              <a:rPr lang="en-ZA" sz="2200" dirty="0"/>
              <a:t>The </a:t>
            </a:r>
            <a:r>
              <a:rPr lang="en-ZA" sz="2200" dirty="0" smtClean="0"/>
              <a:t>Departments </a:t>
            </a:r>
            <a:r>
              <a:rPr lang="en-ZA" sz="2200" dirty="0"/>
              <a:t>of Health and </a:t>
            </a:r>
            <a:r>
              <a:rPr lang="en-ZA" sz="2200" dirty="0" smtClean="0"/>
              <a:t>Home </a:t>
            </a:r>
            <a:r>
              <a:rPr lang="en-ZA" sz="2200" dirty="0"/>
              <a:t>Affairs, will need to coordinate their efforts for this activity to be a success. Policy conversations will likely be required in this regard.</a:t>
            </a:r>
            <a:endParaRPr lang="en-US" sz="2200" dirty="0"/>
          </a:p>
          <a:p>
            <a:pPr marL="342900" lvl="0" indent="-342900" algn="just">
              <a:spcAft>
                <a:spcPts val="1200"/>
              </a:spcAft>
              <a:buFont typeface="Wingdings" panose="05000000000000000000" pitchFamily="2" charset="2"/>
              <a:buChar char="Ø"/>
            </a:pPr>
            <a:r>
              <a:rPr lang="en-ZA" sz="2200" dirty="0"/>
              <a:t>This system should be linked with the Integrated Social Protection Information System discussed in SO3-C. If the two systems are developed concurrently, there are important synergies that can lead to significant cost saving benefits.</a:t>
            </a:r>
            <a:endParaRPr lang="en-US" sz="2200" dirty="0"/>
          </a:p>
          <a:p>
            <a:pPr marL="342900" lvl="0" indent="-342900" algn="just">
              <a:lnSpc>
                <a:spcPct val="90000"/>
              </a:lnSpc>
              <a:spcAft>
                <a:spcPts val="600"/>
              </a:spcAft>
              <a:buFont typeface="Wingdings" panose="05000000000000000000" pitchFamily="2" charset="2"/>
              <a:buChar char="Ø"/>
            </a:pPr>
            <a:r>
              <a:rPr lang="en-US" sz="2200" dirty="0"/>
              <a:t>There are </a:t>
            </a:r>
            <a:r>
              <a:rPr lang="en-US" sz="2200" dirty="0" smtClean="0"/>
              <a:t>synergies </a:t>
            </a:r>
            <a:r>
              <a:rPr lang="en-US" sz="2200" dirty="0"/>
              <a:t>between SO3-A and SO3-B (achieve a universal child grant registration for eligible children born in public facilities). </a:t>
            </a:r>
            <a:endParaRPr lang="en-US" sz="2200" dirty="0" smtClean="0"/>
          </a:p>
          <a:p>
            <a:pPr marL="342900" lvl="0" indent="-342900" algn="just">
              <a:spcAft>
                <a:spcPts val="1200"/>
              </a:spcAft>
              <a:buFont typeface="Wingdings" panose="05000000000000000000" pitchFamily="2" charset="2"/>
              <a:buChar char="Ø"/>
            </a:pPr>
            <a:r>
              <a:rPr lang="en-US" sz="2200" dirty="0" smtClean="0"/>
              <a:t>If </a:t>
            </a:r>
            <a:r>
              <a:rPr lang="en-US" sz="2200" dirty="0"/>
              <a:t>children born in public health facilities can be registered on-site, this will improve access to the child support grant from an early age. </a:t>
            </a:r>
            <a:endParaRPr lang="en-US" sz="2200" dirty="0" smtClean="0"/>
          </a:p>
          <a:p>
            <a:pPr marL="342900" lvl="0" indent="-342900" algn="just">
              <a:spcAft>
                <a:spcPts val="1200"/>
              </a:spcAft>
              <a:buFont typeface="Wingdings" panose="05000000000000000000" pitchFamily="2" charset="2"/>
              <a:buChar char="Ø"/>
            </a:pPr>
            <a:r>
              <a:rPr lang="en-US" sz="2200" dirty="0" smtClean="0"/>
              <a:t>Achieving </a:t>
            </a:r>
            <a:r>
              <a:rPr lang="en-US" sz="2200" dirty="0"/>
              <a:t>universal child grant registration requires that all births are registered, and the earlier this is done the better. </a:t>
            </a:r>
          </a:p>
          <a:p>
            <a:pPr>
              <a:spcAft>
                <a:spcPts val="1200"/>
              </a:spcAft>
            </a:pPr>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64</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242101"/>
            <a:ext cx="1728192"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9238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88" y="324247"/>
            <a:ext cx="9178925" cy="719914"/>
          </a:xfrm>
        </p:spPr>
        <p:txBody>
          <a:bodyPr/>
          <a:lstStyle/>
          <a:p>
            <a:pPr algn="ctr"/>
            <a:r>
              <a:rPr lang="en-ZA" sz="2800" dirty="0" smtClean="0"/>
              <a:t>SO 3 Key Considerations:</a:t>
            </a:r>
            <a:br>
              <a:rPr lang="en-ZA" sz="2800" dirty="0" smtClean="0"/>
            </a:br>
            <a:r>
              <a:rPr lang="en-ZA" sz="2800" dirty="0" smtClean="0"/>
              <a:t>B </a:t>
            </a:r>
            <a:r>
              <a:rPr lang="en-ZA" sz="2800" dirty="0"/>
              <a:t>- Universal child grant </a:t>
            </a:r>
            <a:r>
              <a:rPr lang="en-ZA" sz="2800" dirty="0" smtClean="0"/>
              <a:t>registration     (3)</a:t>
            </a:r>
            <a:endParaRPr lang="en-ZA" sz="2800" dirty="0"/>
          </a:p>
        </p:txBody>
      </p:sp>
      <p:sp>
        <p:nvSpPr>
          <p:cNvPr id="3" name="Content Placeholder 2"/>
          <p:cNvSpPr>
            <a:spLocks noGrp="1"/>
          </p:cNvSpPr>
          <p:nvPr>
            <p:ph idx="1"/>
          </p:nvPr>
        </p:nvSpPr>
        <p:spPr>
          <a:xfrm>
            <a:off x="306140" y="1764406"/>
            <a:ext cx="10009111" cy="5517457"/>
          </a:xfrm>
        </p:spPr>
        <p:txBody>
          <a:bodyPr/>
          <a:lstStyle/>
          <a:p>
            <a:pPr marL="285750" lvl="0" indent="-285750" algn="just">
              <a:spcAft>
                <a:spcPts val="1200"/>
              </a:spcAft>
              <a:buFont typeface="Wingdings" panose="05000000000000000000" pitchFamily="2" charset="2"/>
              <a:buChar char="Ø"/>
            </a:pPr>
            <a:r>
              <a:rPr lang="en-ZA" sz="2400" dirty="0" smtClean="0"/>
              <a:t>The </a:t>
            </a:r>
            <a:r>
              <a:rPr lang="en-ZA" sz="2400" dirty="0"/>
              <a:t>realisation of SO3-B is linked with the successful development of a system to register children born in public health facilities within the prescribed 30-day period.</a:t>
            </a:r>
            <a:endParaRPr lang="en-US" sz="2400" dirty="0"/>
          </a:p>
          <a:p>
            <a:pPr marL="342900" lvl="0" indent="-342900" algn="just">
              <a:spcAft>
                <a:spcPts val="1200"/>
              </a:spcAft>
              <a:buFont typeface="Wingdings" panose="05000000000000000000" pitchFamily="2" charset="2"/>
              <a:buChar char="Ø"/>
            </a:pPr>
            <a:r>
              <a:rPr lang="en-ZA" sz="2400" dirty="0"/>
              <a:t>The cost associated with this activity should not be seen as an extension of a service, but rather enhanced performance of the CSG through a more accurate uptake rate.</a:t>
            </a:r>
            <a:endParaRPr lang="en-US" sz="2400" dirty="0"/>
          </a:p>
          <a:p>
            <a:pPr marL="342900" lvl="0" indent="-342900" algn="just">
              <a:spcAft>
                <a:spcPts val="1200"/>
              </a:spcAft>
              <a:buFont typeface="Wingdings" panose="05000000000000000000" pitchFamily="2" charset="2"/>
              <a:buChar char="Ø"/>
            </a:pPr>
            <a:r>
              <a:rPr lang="en-ZA" sz="2400" dirty="0"/>
              <a:t>The option of giving universal access to the CSG to all children below the age of 2 or 3 has the potential to remove the current administrative obstacles preventing access during this critical period in children’s lives.</a:t>
            </a:r>
            <a:endParaRPr lang="en-US" sz="2400" dirty="0"/>
          </a:p>
          <a:p>
            <a:pPr>
              <a:spcAft>
                <a:spcPts val="1200"/>
              </a:spcAft>
            </a:pPr>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65</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2604" y="7170093"/>
            <a:ext cx="2016224"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60378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000"/>
            <a:ext cx="10693399" cy="719914"/>
          </a:xfrm>
        </p:spPr>
        <p:txBody>
          <a:bodyPr/>
          <a:lstStyle/>
          <a:p>
            <a:pPr algn="ctr"/>
            <a:r>
              <a:rPr lang="en-ZA" sz="2600" dirty="0" smtClean="0"/>
              <a:t>SO3 Key </a:t>
            </a:r>
            <a:r>
              <a:rPr lang="en-ZA" sz="2600" dirty="0"/>
              <a:t>C</a:t>
            </a:r>
            <a:r>
              <a:rPr lang="en-ZA" sz="2600" dirty="0" smtClean="0"/>
              <a:t>onsiderations : </a:t>
            </a:r>
            <a:br>
              <a:rPr lang="en-ZA" sz="2600" dirty="0" smtClean="0"/>
            </a:br>
            <a:r>
              <a:rPr lang="en-ZA" sz="2600" dirty="0" smtClean="0"/>
              <a:t>C </a:t>
            </a:r>
            <a:r>
              <a:rPr lang="en-ZA" sz="2600" dirty="0"/>
              <a:t>- Develop an integrated social protection information system (ISPIS) to improve access to social assistance </a:t>
            </a:r>
            <a:r>
              <a:rPr lang="en-ZA" sz="2600" dirty="0" smtClean="0"/>
              <a:t>programmes   (4)</a:t>
            </a:r>
            <a:endParaRPr lang="en-ZA" sz="2600" dirty="0"/>
          </a:p>
        </p:txBody>
      </p:sp>
      <p:sp>
        <p:nvSpPr>
          <p:cNvPr id="3" name="Content Placeholder 2"/>
          <p:cNvSpPr>
            <a:spLocks noGrp="1"/>
          </p:cNvSpPr>
          <p:nvPr>
            <p:ph idx="1"/>
          </p:nvPr>
        </p:nvSpPr>
        <p:spPr>
          <a:xfrm>
            <a:off x="162123" y="1629450"/>
            <a:ext cx="10369151" cy="5400000"/>
          </a:xfrm>
        </p:spPr>
        <p:txBody>
          <a:bodyPr/>
          <a:lstStyle/>
          <a:p>
            <a:pPr marL="285750" lvl="0" indent="-285750" algn="just">
              <a:spcAft>
                <a:spcPts val="1200"/>
              </a:spcAft>
              <a:buFont typeface="Wingdings" panose="05000000000000000000" pitchFamily="2" charset="2"/>
              <a:buChar char="Ø"/>
            </a:pPr>
            <a:r>
              <a:rPr lang="en-ZA" sz="2400" dirty="0"/>
              <a:t>I</a:t>
            </a:r>
            <a:r>
              <a:rPr lang="en-ZA" sz="2400" dirty="0" smtClean="0"/>
              <a:t>t </a:t>
            </a:r>
            <a:r>
              <a:rPr lang="en-ZA" sz="2400" dirty="0"/>
              <a:t>is imperative that the different departments all work together and coordinate their data collection, storage, and analysis </a:t>
            </a:r>
            <a:r>
              <a:rPr lang="en-ZA" sz="2400" dirty="0" smtClean="0"/>
              <a:t>efforts on ISPIS. </a:t>
            </a:r>
            <a:r>
              <a:rPr lang="en-ZA" sz="2400" dirty="0"/>
              <a:t>There is currently a technical working committee, chaired by the </a:t>
            </a:r>
            <a:r>
              <a:rPr lang="en-ZA" sz="2400" dirty="0" smtClean="0"/>
              <a:t>DSD, </a:t>
            </a:r>
            <a:r>
              <a:rPr lang="en-ZA" sz="2400" dirty="0"/>
              <a:t>who should take responsibility for and drive this process.</a:t>
            </a:r>
            <a:endParaRPr lang="en-US" sz="2400" dirty="0"/>
          </a:p>
          <a:p>
            <a:pPr marL="285750" lvl="0" indent="-285750" algn="just">
              <a:spcAft>
                <a:spcPts val="1200"/>
              </a:spcAft>
              <a:buFont typeface="Wingdings" panose="05000000000000000000" pitchFamily="2" charset="2"/>
              <a:buChar char="Ø"/>
            </a:pPr>
            <a:r>
              <a:rPr lang="en-ZA" sz="2400" dirty="0"/>
              <a:t>It is recommended that the initial roll-out of the system amongst the first three departments (Health, Basic Education, and Social Development) be used as a pilot phase. </a:t>
            </a:r>
            <a:endParaRPr lang="en-ZA" sz="2400" dirty="0" smtClean="0"/>
          </a:p>
          <a:p>
            <a:pPr marL="285750" lvl="0" indent="-285750" algn="just">
              <a:spcAft>
                <a:spcPts val="1200"/>
              </a:spcAft>
              <a:buFont typeface="Wingdings" panose="05000000000000000000" pitchFamily="2" charset="2"/>
              <a:buChar char="Ø"/>
            </a:pPr>
            <a:r>
              <a:rPr lang="en-ZA" sz="2400" dirty="0" smtClean="0"/>
              <a:t>Based </a:t>
            </a:r>
            <a:r>
              <a:rPr lang="en-ZA" sz="2400" dirty="0"/>
              <a:t>on the success of this pilot and the lessons learned, the system can be expanded accordingly to accommodate the remaining departments.</a:t>
            </a:r>
            <a:endParaRPr lang="en-US" sz="2400" dirty="0"/>
          </a:p>
          <a:p>
            <a:pPr marL="285750" lvl="0" indent="-285750" algn="just">
              <a:spcAft>
                <a:spcPts val="1200"/>
              </a:spcAft>
              <a:buFont typeface="Wingdings" panose="05000000000000000000" pitchFamily="2" charset="2"/>
              <a:buChar char="Ø"/>
            </a:pPr>
            <a:r>
              <a:rPr lang="en-ZA" sz="2400" dirty="0"/>
              <a:t>The most challenging aspect of ISPIS is not the process of setting it up, but rather ensuring that it is maintained and meaningfully used on an ongoing basis. More thought needs to be given to this aspect of ISPIS.</a:t>
            </a:r>
            <a:endParaRPr lang="en-US" sz="2400" dirty="0"/>
          </a:p>
          <a:p>
            <a:pPr>
              <a:spcAft>
                <a:spcPts val="1200"/>
              </a:spcAft>
            </a:pPr>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66</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800200"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50555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31275" cy="1259914"/>
          </a:xfrm>
        </p:spPr>
        <p:txBody>
          <a:bodyPr/>
          <a:lstStyle/>
          <a:p>
            <a:pPr algn="ctr"/>
            <a:r>
              <a:rPr lang="en-ZA" sz="2600" dirty="0" smtClean="0"/>
              <a:t>SO3 Key Considerations:</a:t>
            </a:r>
            <a:br>
              <a:rPr lang="en-ZA" sz="2600" dirty="0" smtClean="0"/>
            </a:br>
            <a:r>
              <a:rPr lang="en-ZA" sz="2600" dirty="0" smtClean="0"/>
              <a:t> D </a:t>
            </a:r>
            <a:r>
              <a:rPr lang="en-ZA" sz="2600" dirty="0"/>
              <a:t>- Improve provision of nutritious meals through an expanded network of feeding and food distribution </a:t>
            </a:r>
            <a:r>
              <a:rPr lang="en-ZA" sz="2600" dirty="0" smtClean="0"/>
              <a:t>centres        (5)</a:t>
            </a:r>
            <a:endParaRPr lang="en-ZA" sz="2600" dirty="0"/>
          </a:p>
        </p:txBody>
      </p:sp>
      <p:sp>
        <p:nvSpPr>
          <p:cNvPr id="3" name="Content Placeholder 2"/>
          <p:cNvSpPr>
            <a:spLocks noGrp="1"/>
          </p:cNvSpPr>
          <p:nvPr>
            <p:ph idx="1"/>
          </p:nvPr>
        </p:nvSpPr>
        <p:spPr>
          <a:xfrm>
            <a:off x="162125" y="1690009"/>
            <a:ext cx="10369150" cy="5589452"/>
          </a:xfrm>
        </p:spPr>
        <p:txBody>
          <a:bodyPr/>
          <a:lstStyle/>
          <a:p>
            <a:pPr marL="342900" lvl="0" indent="-342900" algn="just">
              <a:spcAft>
                <a:spcPts val="1200"/>
              </a:spcAft>
              <a:buFont typeface="Wingdings" panose="05000000000000000000" pitchFamily="2" charset="2"/>
              <a:buChar char="Ø"/>
            </a:pPr>
            <a:r>
              <a:rPr lang="en-ZA" sz="2000" dirty="0" smtClean="0"/>
              <a:t>The </a:t>
            </a:r>
            <a:r>
              <a:rPr lang="en-ZA" sz="2000" dirty="0"/>
              <a:t>decision to keep school kitchens open on the weekends and during school holidays would go a long way to ensuring vulnerable children are able to regularly access meals outside of school periods. </a:t>
            </a:r>
            <a:endParaRPr lang="en-ZA" sz="2000" dirty="0" smtClean="0"/>
          </a:p>
          <a:p>
            <a:pPr marL="342900" lvl="0" indent="-342900" algn="just">
              <a:spcAft>
                <a:spcPts val="1200"/>
              </a:spcAft>
              <a:buFont typeface="Wingdings" panose="05000000000000000000" pitchFamily="2" charset="2"/>
              <a:buChar char="Ø"/>
            </a:pPr>
            <a:r>
              <a:rPr lang="en-ZA" sz="2000" dirty="0" smtClean="0"/>
              <a:t>Given </a:t>
            </a:r>
            <a:r>
              <a:rPr lang="en-ZA" sz="2000" dirty="0"/>
              <a:t>that these children still need to access meals, either through CNDCs or other initiatives, this may be a cost-effective means to reach these vulnerable children given the school kitchens are already established and staffed mostly by volunteers. </a:t>
            </a:r>
            <a:endParaRPr lang="en-ZA" sz="2000" dirty="0" smtClean="0"/>
          </a:p>
          <a:p>
            <a:pPr marL="342900" lvl="0" indent="-342900" algn="just">
              <a:spcAft>
                <a:spcPts val="1200"/>
              </a:spcAft>
              <a:buFont typeface="Wingdings" panose="05000000000000000000" pitchFamily="2" charset="2"/>
              <a:buChar char="Ø"/>
            </a:pPr>
            <a:r>
              <a:rPr lang="en-ZA" sz="2000" dirty="0" smtClean="0"/>
              <a:t>The </a:t>
            </a:r>
            <a:r>
              <a:rPr lang="en-ZA" sz="2000" dirty="0"/>
              <a:t>extent of this benefit may, however, be curtailed in areas where children use scholar transport to get to school – which would not be available over weekends and school holidays.</a:t>
            </a:r>
            <a:endParaRPr lang="en-US" sz="2000" dirty="0"/>
          </a:p>
          <a:p>
            <a:pPr marL="342900" lvl="0" indent="-342900" algn="just">
              <a:spcAft>
                <a:spcPts val="1200"/>
              </a:spcAft>
              <a:buFont typeface="Wingdings" panose="05000000000000000000" pitchFamily="2" charset="2"/>
              <a:buChar char="Ø"/>
            </a:pPr>
            <a:r>
              <a:rPr lang="en-ZA" sz="2000" dirty="0"/>
              <a:t>The uptake in social relief of distress grants is to some extent limited by the number of social workers. </a:t>
            </a:r>
            <a:r>
              <a:rPr lang="en-ZA" sz="2000" dirty="0" smtClean="0"/>
              <a:t>The </a:t>
            </a:r>
            <a:r>
              <a:rPr lang="en-ZA" sz="2000" dirty="0"/>
              <a:t>need for these grants is much higher than the current payment levels suggest, but the issue has been to have social workers evaluate all potential recipients. </a:t>
            </a:r>
            <a:endParaRPr lang="en-ZA" sz="2000" dirty="0" smtClean="0"/>
          </a:p>
          <a:p>
            <a:pPr marL="342900" lvl="0" indent="-342900" algn="just">
              <a:spcAft>
                <a:spcPts val="1200"/>
              </a:spcAft>
              <a:buFont typeface="Wingdings" panose="05000000000000000000" pitchFamily="2" charset="2"/>
              <a:buChar char="Ø"/>
            </a:pPr>
            <a:r>
              <a:rPr lang="en-ZA" sz="2000" dirty="0" smtClean="0"/>
              <a:t>Addressing </a:t>
            </a:r>
            <a:r>
              <a:rPr lang="en-ZA" sz="2000" dirty="0"/>
              <a:t>this issue, which is currently hampered by the moratorium on new hiring, is key to unlocking more effective application of the grant.</a:t>
            </a:r>
            <a:endParaRPr lang="en-US" sz="2000" dirty="0"/>
          </a:p>
          <a:p>
            <a:pPr>
              <a:spcAft>
                <a:spcPts val="1200"/>
              </a:spcAft>
            </a:pPr>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67</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0636" y="7155656"/>
            <a:ext cx="1678037"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0906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24" y="248472"/>
            <a:ext cx="10531276" cy="719914"/>
          </a:xfrm>
        </p:spPr>
        <p:txBody>
          <a:bodyPr/>
          <a:lstStyle/>
          <a:p>
            <a:pPr algn="ctr"/>
            <a:r>
              <a:rPr lang="en-ZA" sz="2800" u="sng" dirty="0"/>
              <a:t>Strategic </a:t>
            </a:r>
            <a:r>
              <a:rPr lang="en-ZA" sz="2800" u="sng" dirty="0" smtClean="0"/>
              <a:t>Objective </a:t>
            </a:r>
            <a:r>
              <a:rPr lang="en-ZA" sz="2800" u="sng" dirty="0"/>
              <a:t>4</a:t>
            </a:r>
            <a:r>
              <a:rPr lang="en-ZA" sz="2800" dirty="0"/>
              <a:t>: Scale up high impact nutrition interventions targeting women, infants, and </a:t>
            </a:r>
            <a:r>
              <a:rPr lang="en-ZA" sz="2800" dirty="0" smtClean="0"/>
              <a:t>children</a:t>
            </a:r>
            <a:endParaRPr lang="en-ZA" sz="2800" dirty="0"/>
          </a:p>
        </p:txBody>
      </p:sp>
      <p:sp>
        <p:nvSpPr>
          <p:cNvPr id="3" name="Content Placeholder 2"/>
          <p:cNvSpPr>
            <a:spLocks noGrp="1"/>
          </p:cNvSpPr>
          <p:nvPr>
            <p:ph idx="1"/>
          </p:nvPr>
        </p:nvSpPr>
        <p:spPr>
          <a:xfrm>
            <a:off x="138217" y="1328621"/>
            <a:ext cx="10349842" cy="5982945"/>
          </a:xfrm>
        </p:spPr>
        <p:txBody>
          <a:bodyPr/>
          <a:lstStyle/>
          <a:p>
            <a:pPr marL="285750" indent="-285750" algn="just">
              <a:spcAft>
                <a:spcPts val="600"/>
              </a:spcAft>
              <a:buFont typeface="Wingdings" panose="05000000000000000000" pitchFamily="2" charset="2"/>
              <a:buChar char="Ø"/>
            </a:pPr>
            <a:r>
              <a:rPr lang="en-ZA" sz="2200" dirty="0" smtClean="0"/>
              <a:t>97.2</a:t>
            </a:r>
            <a:r>
              <a:rPr lang="en-ZA" sz="2200" dirty="0"/>
              <a:t>% of the costs of </a:t>
            </a:r>
            <a:r>
              <a:rPr lang="en-ZA" sz="2200" dirty="0" smtClean="0"/>
              <a:t>SO4 </a:t>
            </a:r>
            <a:r>
              <a:rPr lang="en-ZA" sz="2200" dirty="0"/>
              <a:t>are related to the increasing of coverage of Multiple Micronutrient Supplementation (MMNS). </a:t>
            </a:r>
            <a:r>
              <a:rPr lang="en-ZA" sz="2200" dirty="0" smtClean="0"/>
              <a:t>In </a:t>
            </a:r>
            <a:r>
              <a:rPr lang="en-ZA" sz="2200" dirty="0"/>
              <a:t>total, the cost of performing the activities </a:t>
            </a:r>
            <a:r>
              <a:rPr lang="en-ZA" sz="2200" dirty="0" smtClean="0"/>
              <a:t>of SO4 </a:t>
            </a:r>
            <a:r>
              <a:rPr lang="en-ZA" sz="2200" dirty="0"/>
              <a:t>constitute 8.09% of the total cost of the NFNS Plan</a:t>
            </a:r>
            <a:r>
              <a:rPr lang="en-ZA" sz="2200" dirty="0" smtClean="0"/>
              <a:t>.</a:t>
            </a:r>
          </a:p>
          <a:p>
            <a:pPr marL="285750" indent="-285750" algn="just">
              <a:spcAft>
                <a:spcPts val="600"/>
              </a:spcAft>
              <a:buFont typeface="Wingdings" panose="05000000000000000000" pitchFamily="2" charset="2"/>
              <a:buChar char="Ø"/>
            </a:pPr>
            <a:r>
              <a:rPr lang="en-ZA" sz="2200" dirty="0" smtClean="0"/>
              <a:t>SO4 </a:t>
            </a:r>
            <a:r>
              <a:rPr lang="en-ZA" sz="2200" dirty="0"/>
              <a:t>aims to scale up high impact nutrition interventions targeting women, infants, and children. </a:t>
            </a:r>
            <a:endParaRPr lang="en-ZA" sz="2200" dirty="0" smtClean="0"/>
          </a:p>
          <a:p>
            <a:pPr marL="285750" indent="-285750" algn="just">
              <a:spcAft>
                <a:spcPts val="600"/>
              </a:spcAft>
              <a:buFont typeface="Wingdings" panose="05000000000000000000" pitchFamily="2" charset="2"/>
              <a:buChar char="Ø"/>
            </a:pPr>
            <a:r>
              <a:rPr lang="en-ZA" sz="2200" dirty="0" smtClean="0"/>
              <a:t>The </a:t>
            </a:r>
            <a:r>
              <a:rPr lang="en-ZA" sz="2200" dirty="0"/>
              <a:t>largest cost driver is the sub-activity relating to increasing coverage and availability of MMNS; i.e. the provision of deworming tablets, and fortified porridge across the life course for undernourished infants and children, pregnant and lactating women, and people living with HIV and TB. This accounts for </a:t>
            </a:r>
            <a:r>
              <a:rPr lang="en-ZA" sz="2200" b="1" dirty="0"/>
              <a:t>7.67%</a:t>
            </a:r>
            <a:r>
              <a:rPr lang="en-ZA" sz="2200" dirty="0"/>
              <a:t> of the plan’s total costs.  </a:t>
            </a:r>
            <a:endParaRPr lang="en-US" sz="2200" dirty="0"/>
          </a:p>
          <a:p>
            <a:pPr marL="285750" indent="-285750" algn="just">
              <a:spcAft>
                <a:spcPts val="600"/>
              </a:spcAft>
              <a:buFont typeface="Wingdings" panose="05000000000000000000" pitchFamily="2" charset="2"/>
              <a:buChar char="Ø"/>
            </a:pPr>
            <a:r>
              <a:rPr lang="en-ZA" sz="2200" dirty="0"/>
              <a:t>The </a:t>
            </a:r>
            <a:r>
              <a:rPr lang="en-ZA" sz="2200" dirty="0" smtClean="0"/>
              <a:t>2nd </a:t>
            </a:r>
            <a:r>
              <a:rPr lang="en-ZA" sz="2200" dirty="0"/>
              <a:t>largest cost driver of </a:t>
            </a:r>
            <a:r>
              <a:rPr lang="en-ZA" sz="2200" dirty="0" smtClean="0"/>
              <a:t>SO 4 </a:t>
            </a:r>
            <a:r>
              <a:rPr lang="en-ZA" sz="2200" dirty="0"/>
              <a:t>is the goal to improve access and coverage of breastfeeding and complimentary feeding counselling, which contributes 1.18% to total NFNS Plan costs and 1/76% of the costs of </a:t>
            </a:r>
            <a:r>
              <a:rPr lang="en-ZA" sz="2200" dirty="0" smtClean="0"/>
              <a:t>SO4</a:t>
            </a:r>
            <a:r>
              <a:rPr lang="en-ZA" sz="2200" dirty="0"/>
              <a:t>. </a:t>
            </a:r>
            <a:r>
              <a:rPr lang="en-ZA" sz="2200" dirty="0" smtClean="0"/>
              <a:t>Currently, rates </a:t>
            </a:r>
            <a:r>
              <a:rPr lang="en-ZA" sz="2200" dirty="0"/>
              <a:t>of exclusive </a:t>
            </a:r>
            <a:r>
              <a:rPr lang="en-ZA" sz="2200" dirty="0" smtClean="0"/>
              <a:t>breastfeeding are v. low, </a:t>
            </a:r>
            <a:r>
              <a:rPr lang="en-ZA" sz="2200" dirty="0"/>
              <a:t>which is problematic as this reduces child mortality rates and has significant health benefits that last long into adulthood.        </a:t>
            </a:r>
            <a:endParaRPr lang="en-US" sz="2200" dirty="0"/>
          </a:p>
          <a:p>
            <a:pPr marL="285750" indent="-285750" algn="just">
              <a:spcAft>
                <a:spcPts val="600"/>
              </a:spcAft>
              <a:buFont typeface="Wingdings" panose="05000000000000000000" pitchFamily="2" charset="2"/>
              <a:buChar char="Ø"/>
            </a:pPr>
            <a:endParaRPr lang="en-US" sz="2200" dirty="0"/>
          </a:p>
          <a:p>
            <a:pPr algn="just">
              <a:spcAft>
                <a:spcPts val="600"/>
              </a:spcAft>
            </a:pPr>
            <a:endParaRPr lang="en-ZA"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68</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2160240"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43566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94965159"/>
              </p:ext>
            </p:extLst>
          </p:nvPr>
        </p:nvGraphicFramePr>
        <p:xfrm>
          <a:off x="0" y="835372"/>
          <a:ext cx="10693400" cy="6618621"/>
        </p:xfrm>
        <a:graphic>
          <a:graphicData uri="http://schemas.openxmlformats.org/drawingml/2006/table">
            <a:tbl>
              <a:tblPr firstRow="1" firstCol="1" bandRow="1">
                <a:tableStyleId>{5C22544A-7EE6-4342-B048-85BDC9FD1C3A}</a:tableStyleId>
              </a:tblPr>
              <a:tblGrid>
                <a:gridCol w="3186460">
                  <a:extLst>
                    <a:ext uri="{9D8B030D-6E8A-4147-A177-3AD203B41FA5}">
                      <a16:colId xmlns:a16="http://schemas.microsoft.com/office/drawing/2014/main" xmlns="" val="925018683"/>
                    </a:ext>
                  </a:extLst>
                </a:gridCol>
                <a:gridCol w="1080120">
                  <a:extLst>
                    <a:ext uri="{9D8B030D-6E8A-4147-A177-3AD203B41FA5}">
                      <a16:colId xmlns:a16="http://schemas.microsoft.com/office/drawing/2014/main" xmlns="" val="708078661"/>
                    </a:ext>
                  </a:extLst>
                </a:gridCol>
                <a:gridCol w="1080120">
                  <a:extLst>
                    <a:ext uri="{9D8B030D-6E8A-4147-A177-3AD203B41FA5}">
                      <a16:colId xmlns:a16="http://schemas.microsoft.com/office/drawing/2014/main" xmlns="" val="1429046226"/>
                    </a:ext>
                  </a:extLst>
                </a:gridCol>
                <a:gridCol w="1080120">
                  <a:extLst>
                    <a:ext uri="{9D8B030D-6E8A-4147-A177-3AD203B41FA5}">
                      <a16:colId xmlns:a16="http://schemas.microsoft.com/office/drawing/2014/main" xmlns="" val="1949490814"/>
                    </a:ext>
                  </a:extLst>
                </a:gridCol>
                <a:gridCol w="1080120">
                  <a:extLst>
                    <a:ext uri="{9D8B030D-6E8A-4147-A177-3AD203B41FA5}">
                      <a16:colId xmlns:a16="http://schemas.microsoft.com/office/drawing/2014/main" xmlns="" val="3201074922"/>
                    </a:ext>
                  </a:extLst>
                </a:gridCol>
                <a:gridCol w="1134020">
                  <a:extLst>
                    <a:ext uri="{9D8B030D-6E8A-4147-A177-3AD203B41FA5}">
                      <a16:colId xmlns:a16="http://schemas.microsoft.com/office/drawing/2014/main" xmlns="" val="2665728592"/>
                    </a:ext>
                  </a:extLst>
                </a:gridCol>
                <a:gridCol w="1224136">
                  <a:extLst>
                    <a:ext uri="{9D8B030D-6E8A-4147-A177-3AD203B41FA5}">
                      <a16:colId xmlns:a16="http://schemas.microsoft.com/office/drawing/2014/main" xmlns="" val="761617569"/>
                    </a:ext>
                  </a:extLst>
                </a:gridCol>
                <a:gridCol w="828304">
                  <a:extLst>
                    <a:ext uri="{9D8B030D-6E8A-4147-A177-3AD203B41FA5}">
                      <a16:colId xmlns:a16="http://schemas.microsoft.com/office/drawing/2014/main" xmlns="" val="3702070177"/>
                    </a:ext>
                  </a:extLst>
                </a:gridCol>
              </a:tblGrid>
              <a:tr h="569379">
                <a:tc>
                  <a:txBody>
                    <a:bodyPr/>
                    <a:lstStyle/>
                    <a:p>
                      <a:pPr marL="0" marR="0" algn="just">
                        <a:lnSpc>
                          <a:spcPct val="120000"/>
                        </a:lnSpc>
                        <a:spcBef>
                          <a:spcPts val="0"/>
                        </a:spcBef>
                        <a:spcAft>
                          <a:spcPts val="0"/>
                        </a:spcAft>
                      </a:pPr>
                      <a:r>
                        <a:rPr lang="en-ZA" sz="2000" spc="-30">
                          <a:effectLst/>
                        </a:rPr>
                        <a:t>R millions </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2018/19</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2019/20</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2020/21</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2021/22</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2022/23</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 of 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882728641"/>
                  </a:ext>
                </a:extLst>
              </a:tr>
              <a:tr h="1248911">
                <a:tc>
                  <a:txBody>
                    <a:bodyPr/>
                    <a:lstStyle/>
                    <a:p>
                      <a:pPr marL="0" marR="0" algn="l">
                        <a:lnSpc>
                          <a:spcPct val="100000"/>
                        </a:lnSpc>
                        <a:spcBef>
                          <a:spcPts val="0"/>
                        </a:spcBef>
                        <a:spcAft>
                          <a:spcPts val="0"/>
                        </a:spcAft>
                      </a:pPr>
                      <a:r>
                        <a:rPr lang="en-ZA" sz="2000" spc="-30" dirty="0">
                          <a:effectLst/>
                        </a:rPr>
                        <a:t>SO4:  Scale up high impact nutrition interventions targeting women, infants, and children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R392.91</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R816.23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R1 335.34</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R1 908.11</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R2 572.33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R7 024.92</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8.09%</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2433749135"/>
                  </a:ext>
                </a:extLst>
              </a:tr>
              <a:tr h="569379">
                <a:tc>
                  <a:txBody>
                    <a:bodyPr/>
                    <a:lstStyle/>
                    <a:p>
                      <a:pPr marL="0" marR="0" algn="l">
                        <a:lnSpc>
                          <a:spcPct val="100000"/>
                        </a:lnSpc>
                        <a:spcBef>
                          <a:spcPts val="0"/>
                        </a:spcBef>
                        <a:spcAft>
                          <a:spcPts val="0"/>
                        </a:spcAft>
                      </a:pPr>
                      <a:r>
                        <a:rPr lang="en-ZA" sz="2000" spc="-30" dirty="0">
                          <a:effectLst/>
                        </a:rPr>
                        <a:t>A - Training health workers and food handlers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R5.86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R6.27</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R12.16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R13.01</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R13.91</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R51.21</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0.73%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2287730427"/>
                  </a:ext>
                </a:extLst>
              </a:tr>
              <a:tr h="569379">
                <a:tc>
                  <a:txBody>
                    <a:bodyPr/>
                    <a:lstStyle/>
                    <a:p>
                      <a:pPr marL="0" marR="0" algn="l">
                        <a:lnSpc>
                          <a:spcPct val="100000"/>
                        </a:lnSpc>
                        <a:spcBef>
                          <a:spcPts val="0"/>
                        </a:spcBef>
                        <a:spcAft>
                          <a:spcPts val="0"/>
                        </a:spcAft>
                      </a:pPr>
                      <a:r>
                        <a:rPr lang="en-ZA" sz="2000" spc="-30" dirty="0">
                          <a:effectLst/>
                        </a:rPr>
                        <a:t>B - Increase coverage of MMNS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R359.68</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R780.03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R1 296.68</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R1 866.33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R2 527.13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R6 829.86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97.22%</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332022725"/>
                  </a:ext>
                </a:extLst>
              </a:tr>
              <a:tr h="1054166">
                <a:tc>
                  <a:txBody>
                    <a:bodyPr/>
                    <a:lstStyle/>
                    <a:p>
                      <a:pPr marL="0" marR="0" algn="l">
                        <a:lnSpc>
                          <a:spcPct val="100000"/>
                        </a:lnSpc>
                        <a:spcBef>
                          <a:spcPts val="0"/>
                        </a:spcBef>
                        <a:spcAft>
                          <a:spcPts val="0"/>
                        </a:spcAft>
                      </a:pPr>
                      <a:r>
                        <a:rPr lang="en-ZA" sz="2000" spc="-30" dirty="0">
                          <a:effectLst/>
                        </a:rPr>
                        <a:t>C - Increase coverage of breastfeeding and feeding counselling</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R20.56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R22.67</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R24.60</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R26.75</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R29.13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R123.71</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1.76%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1868359626"/>
                  </a:ext>
                </a:extLst>
              </a:tr>
              <a:tr h="701058">
                <a:tc>
                  <a:txBody>
                    <a:bodyPr/>
                    <a:lstStyle/>
                    <a:p>
                      <a:pPr marL="0" marR="0" algn="l">
                        <a:lnSpc>
                          <a:spcPct val="100000"/>
                        </a:lnSpc>
                        <a:spcBef>
                          <a:spcPts val="0"/>
                        </a:spcBef>
                        <a:spcAft>
                          <a:spcPts val="0"/>
                        </a:spcAft>
                      </a:pPr>
                      <a:r>
                        <a:rPr lang="en-ZA" sz="2000" spc="-30" dirty="0">
                          <a:effectLst/>
                        </a:rPr>
                        <a:t>D - Audit growth monitoring and promotion services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R6.67</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R7.10</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R1.85</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R1.96</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R2.09</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R19.67</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0.28%</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820357907"/>
                  </a:ext>
                </a:extLst>
              </a:tr>
              <a:tr h="569379">
                <a:tc>
                  <a:txBody>
                    <a:bodyPr/>
                    <a:lstStyle/>
                    <a:p>
                      <a:pPr marL="0" marR="0" algn="l">
                        <a:lnSpc>
                          <a:spcPct val="100000"/>
                        </a:lnSpc>
                        <a:spcBef>
                          <a:spcPts val="0"/>
                        </a:spcBef>
                        <a:spcAft>
                          <a:spcPts val="0"/>
                        </a:spcAft>
                      </a:pPr>
                      <a:r>
                        <a:rPr lang="en-ZA" sz="2000" spc="-30" dirty="0">
                          <a:effectLst/>
                        </a:rPr>
                        <a:t>E - Prevent and manage acute malnutrition</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R0.07</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R0.02</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R0.21</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0.00%</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4163737769"/>
                  </a:ext>
                </a:extLst>
              </a:tr>
              <a:tr h="1054166">
                <a:tc>
                  <a:txBody>
                    <a:bodyPr/>
                    <a:lstStyle/>
                    <a:p>
                      <a:pPr marL="0" marR="0" algn="l">
                        <a:lnSpc>
                          <a:spcPct val="100000"/>
                        </a:lnSpc>
                        <a:spcBef>
                          <a:spcPts val="0"/>
                        </a:spcBef>
                        <a:spcAft>
                          <a:spcPts val="0"/>
                        </a:spcAft>
                      </a:pPr>
                      <a:r>
                        <a:rPr lang="en-ZA" sz="2000" spc="-30" dirty="0">
                          <a:effectLst/>
                        </a:rPr>
                        <a:t>F - Improve quality of NCD screening, assessment, counselling</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R0.08</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R0.09</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R0.03</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R0.03</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R0.04</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a:effectLst/>
                        </a:rPr>
                        <a:t>R0.26</a:t>
                      </a:r>
                      <a:endParaRPr lang="en-US" sz="18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1800" spc="-30" dirty="0">
                          <a:effectLst/>
                        </a:rPr>
                        <a:t>0.00%</a:t>
                      </a:r>
                      <a:endParaRPr lang="en-US" sz="18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1389047322"/>
                  </a:ext>
                </a:extLst>
              </a:tr>
            </a:tbl>
          </a:graphicData>
        </a:graphic>
      </p:graphicFrame>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69</a:t>
            </a:fld>
            <a:endParaRPr lang="en-ZA" altLang="en-US" dirty="0"/>
          </a:p>
        </p:txBody>
      </p:sp>
      <p:sp>
        <p:nvSpPr>
          <p:cNvPr id="6" name="Title 1"/>
          <p:cNvSpPr txBox="1">
            <a:spLocks/>
          </p:cNvSpPr>
          <p:nvPr/>
        </p:nvSpPr>
        <p:spPr>
          <a:xfrm>
            <a:off x="81062" y="115458"/>
            <a:ext cx="10531276" cy="719914"/>
          </a:xfrm>
          <a:prstGeom prst="rect">
            <a:avLst/>
          </a:prstGeom>
        </p:spPr>
        <p:txBody>
          <a:bodyPr lIns="0" tIns="0" rIns="0" bIns="0" anchor="b" anchorCtr="0"/>
          <a:lst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a:lstStyle>
          <a:p>
            <a:pPr algn="ctr"/>
            <a:r>
              <a:rPr lang="en-ZA" sz="2800" dirty="0" smtClean="0"/>
              <a:t>COSTING SO 4: Scale up high impact nutrition interventions targeting women, infants, and children</a:t>
            </a:r>
            <a:endParaRPr lang="en-ZA" sz="28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6620" y="7170093"/>
            <a:ext cx="2304256"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7039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2" cstate="print"/>
          <a:stretch>
            <a:fillRect/>
          </a:stretch>
        </p:blipFill>
        <p:spPr>
          <a:xfrm>
            <a:off x="616473" y="1142841"/>
            <a:ext cx="9189373" cy="4924809"/>
          </a:xfrm>
          <a:prstGeom prst="rect">
            <a:avLst/>
          </a:prstGeom>
        </p:spPr>
      </p:pic>
      <p:sp>
        <p:nvSpPr>
          <p:cNvPr id="9" name="Headline"/>
          <p:cNvSpPr>
            <a:spLocks noGrp="1"/>
          </p:cNvSpPr>
          <p:nvPr>
            <p:ph type="title"/>
          </p:nvPr>
        </p:nvSpPr>
        <p:spPr>
          <a:xfrm>
            <a:off x="0" y="34126"/>
            <a:ext cx="10531275" cy="959933"/>
          </a:xfrm>
          <a:prstGeom prst="rect">
            <a:avLst/>
          </a:prstGeom>
        </p:spPr>
        <p:txBody>
          <a:bodyPr vert="horz" lIns="75613" tIns="37806" rIns="75613" bIns="37806" rtlCol="0" anchor="ctr">
            <a:noAutofit/>
          </a:bodyPr>
          <a:lstStyle/>
          <a:p>
            <a:pPr algn="ctr">
              <a:lnSpc>
                <a:spcPct val="70000"/>
              </a:lnSpc>
            </a:pP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2500" b="1" dirty="0">
                <a:solidFill>
                  <a:srgbClr val="531A17">
                    <a:satMod val="130000"/>
                  </a:srgbClr>
                </a:solidFill>
                <a:effectLst>
                  <a:outerShdw blurRad="50000" dist="30000" dir="5400000" algn="tl" rotWithShape="0">
                    <a:srgbClr val="000000">
                      <a:alpha val="30000"/>
                    </a:srgbClr>
                  </a:outerShdw>
                </a:effectLst>
                <a:latin typeface="Arial Black" panose="020B0A04020102020204" pitchFamily="34" charset="0"/>
              </a:rPr>
              <a:t>Food Security interventions – need to be intensified for visible impacts </a:t>
            </a: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t/>
            </a:r>
            <a:br>
              <a:rPr lang="en-ZA" sz="3308" b="1" dirty="0">
                <a:solidFill>
                  <a:srgbClr val="531A17">
                    <a:satMod val="130000"/>
                  </a:srgbClr>
                </a:solidFill>
                <a:effectLst>
                  <a:outerShdw blurRad="50000" dist="30000" dir="5400000" algn="tl" rotWithShape="0">
                    <a:srgbClr val="000000">
                      <a:alpha val="30000"/>
                    </a:srgbClr>
                  </a:outerShdw>
                </a:effectLst>
                <a:latin typeface="Calibri" pitchFamily="34" charset="0"/>
              </a:rPr>
            </a:br>
            <a:endParaRPr sz="3308" b="1" dirty="0">
              <a:solidFill>
                <a:srgbClr val="531A17">
                  <a:satMod val="130000"/>
                </a:srgbClr>
              </a:solidFill>
              <a:effectLst>
                <a:outerShdw blurRad="50000" dist="30000" dir="5400000" algn="tl" rotWithShape="0">
                  <a:srgbClr val="000000">
                    <a:alpha val="30000"/>
                  </a:srgbClr>
                </a:outerShdw>
              </a:effectLst>
              <a:latin typeface="Calibri" pitchFamily="34" charset="0"/>
            </a:endParaRPr>
          </a:p>
        </p:txBody>
      </p:sp>
      <p:grpSp>
        <p:nvGrpSpPr>
          <p:cNvPr id="17" name="Group 16"/>
          <p:cNvGrpSpPr/>
          <p:nvPr/>
        </p:nvGrpSpPr>
        <p:grpSpPr>
          <a:xfrm>
            <a:off x="305860" y="5786920"/>
            <a:ext cx="9883330" cy="1774341"/>
            <a:chOff x="1458667" y="5167599"/>
            <a:chExt cx="9042700" cy="2145749"/>
          </a:xfrm>
        </p:grpSpPr>
        <p:sp>
          <p:nvSpPr>
            <p:cNvPr id="18" name="Rectangle"/>
            <p:cNvSpPr/>
            <p:nvPr/>
          </p:nvSpPr>
          <p:spPr>
            <a:xfrm>
              <a:off x="1458667" y="5167599"/>
              <a:ext cx="4379334" cy="2050144"/>
            </a:xfrm>
            <a:prstGeom prst="rect">
              <a:avLst/>
            </a:prstGeom>
            <a:ln/>
            <a:effectLst>
              <a:softEdge rad="63500"/>
            </a:effectLst>
          </p:spPr>
          <p:style>
            <a:lnRef idx="1">
              <a:schemeClr val="accent4"/>
            </a:lnRef>
            <a:fillRef idx="3">
              <a:schemeClr val="accent4"/>
            </a:fillRef>
            <a:effectRef idx="2">
              <a:schemeClr val="accent4"/>
            </a:effectRef>
            <a:fontRef idx="minor">
              <a:schemeClr val="lt1"/>
            </a:fontRef>
          </p:style>
          <p:txBody>
            <a:bodyPr lIns="29536" tIns="29536" rIns="29536" bIns="29536" anchor="ctr"/>
            <a:lstStyle/>
            <a:p>
              <a:pPr defTabSz="378047" fontAlgn="auto" hangingPunct="0">
                <a:spcBef>
                  <a:spcPts val="0"/>
                </a:spcBef>
                <a:spcAft>
                  <a:spcPts val="0"/>
                </a:spcAft>
                <a:defRPr/>
              </a:pPr>
              <a:endParaRPr sz="1046" kern="0">
                <a:solidFill>
                  <a:srgbClr val="000000"/>
                </a:solidFill>
                <a:latin typeface="Calibri"/>
                <a:sym typeface="Calibri"/>
              </a:endParaRPr>
            </a:p>
          </p:txBody>
        </p:sp>
        <p:grpSp>
          <p:nvGrpSpPr>
            <p:cNvPr id="19" name="Group 18"/>
            <p:cNvGrpSpPr/>
            <p:nvPr/>
          </p:nvGrpSpPr>
          <p:grpSpPr>
            <a:xfrm>
              <a:off x="1742862" y="5276702"/>
              <a:ext cx="8758505" cy="2036646"/>
              <a:chOff x="1742862" y="5276702"/>
              <a:chExt cx="8758505" cy="2036646"/>
            </a:xfrm>
          </p:grpSpPr>
          <p:sp>
            <p:nvSpPr>
              <p:cNvPr id="20" name="Rectangle"/>
              <p:cNvSpPr/>
              <p:nvPr/>
            </p:nvSpPr>
            <p:spPr>
              <a:xfrm>
                <a:off x="6122196" y="5276702"/>
                <a:ext cx="4379171" cy="2036646"/>
              </a:xfrm>
              <a:prstGeom prst="rect">
                <a:avLst/>
              </a:prstGeom>
              <a:ln/>
              <a:effectLst>
                <a:softEdge rad="63500"/>
              </a:effectLst>
            </p:spPr>
            <p:style>
              <a:lnRef idx="1">
                <a:schemeClr val="accent3"/>
              </a:lnRef>
              <a:fillRef idx="2">
                <a:schemeClr val="accent3"/>
              </a:fillRef>
              <a:effectRef idx="1">
                <a:schemeClr val="accent3"/>
              </a:effectRef>
              <a:fontRef idx="minor">
                <a:schemeClr val="dk1"/>
              </a:fontRef>
            </p:style>
            <p:txBody>
              <a:bodyPr lIns="29536" tIns="29536" rIns="29536" bIns="29536" anchor="ctr"/>
              <a:lstStyle/>
              <a:p>
                <a:pPr defTabSz="378047" fontAlgn="auto" hangingPunct="0">
                  <a:spcBef>
                    <a:spcPts val="0"/>
                  </a:spcBef>
                  <a:spcAft>
                    <a:spcPts val="0"/>
                  </a:spcAft>
                  <a:defRPr/>
                </a:pPr>
                <a:endParaRPr sz="1046" kern="0">
                  <a:solidFill>
                    <a:srgbClr val="000000"/>
                  </a:solidFill>
                  <a:latin typeface="Calibri"/>
                  <a:sym typeface="Calibri"/>
                </a:endParaRPr>
              </a:p>
            </p:txBody>
          </p:sp>
          <p:sp>
            <p:nvSpPr>
              <p:cNvPr id="21" name="Only 2.3 mil households are participating in agriculture"/>
              <p:cNvSpPr/>
              <p:nvPr/>
            </p:nvSpPr>
            <p:spPr>
              <a:xfrm>
                <a:off x="6202150" y="5354141"/>
                <a:ext cx="4242875" cy="1676796"/>
              </a:xfrm>
              <a:prstGeom prst="rect">
                <a:avLst/>
              </a:prstGeom>
              <a:ln w="12700">
                <a:miter lim="400000"/>
              </a:ln>
              <a:extLst>
                <a:ext uri="{C572A759-6A51-4108-AA02-DFA0A04FC94B}">
                  <ma14:wrappingTextBoxFlag xmlns:ma14="http://schemas.microsoft.com/office/mac/drawingml/2011/main" xmlns="" val="1"/>
                </a:ext>
              </a:extLst>
            </p:spPr>
            <p:txBody>
              <a:bodyPr lIns="29536" tIns="29536" rIns="29536" bIns="29536">
                <a:normAutofit/>
              </a:bodyPr>
              <a:lstStyle>
                <a:lvl1pPr>
                  <a:defRPr sz="4800">
                    <a:solidFill>
                      <a:srgbClr val="FFFFFF"/>
                    </a:solidFill>
                    <a:latin typeface="Arial"/>
                    <a:ea typeface="Arial"/>
                    <a:cs typeface="Arial"/>
                    <a:sym typeface="Arial"/>
                  </a:defRPr>
                </a:lvl1pPr>
              </a:lstStyle>
              <a:p>
                <a:pPr algn="r" defTabSz="378047" fontAlgn="auto" hangingPunct="0">
                  <a:spcBef>
                    <a:spcPts val="0"/>
                  </a:spcBef>
                  <a:spcAft>
                    <a:spcPts val="0"/>
                  </a:spcAft>
                  <a:defRPr/>
                </a:pPr>
                <a:r>
                  <a:rPr sz="2790" b="1" kern="0" dirty="0">
                    <a:solidFill>
                      <a:prstClr val="black"/>
                    </a:solidFill>
                  </a:rPr>
                  <a:t>Only 2.3 mil households are participating in agriculture</a:t>
                </a:r>
              </a:p>
            </p:txBody>
          </p:sp>
          <p:sp>
            <p:nvSpPr>
              <p:cNvPr id="22" name="Agriculture…"/>
              <p:cNvSpPr/>
              <p:nvPr/>
            </p:nvSpPr>
            <p:spPr>
              <a:xfrm>
                <a:off x="1742862" y="5607473"/>
                <a:ext cx="3899387" cy="1595574"/>
              </a:xfrm>
              <a:prstGeom prst="rect">
                <a:avLst/>
              </a:prstGeom>
              <a:ln w="12700">
                <a:miter lim="400000"/>
              </a:ln>
              <a:extLst>
                <a:ext uri="{C572A759-6A51-4108-AA02-DFA0A04FC94B}">
                  <ma14:wrappingTextBoxFlag xmlns:ma14="http://schemas.microsoft.com/office/mac/drawingml/2011/main" xmlns="" val="1"/>
                </a:ext>
              </a:extLst>
            </p:spPr>
            <p:txBody>
              <a:bodyPr lIns="29536" tIns="29536" rIns="29536" bIns="29536">
                <a:normAutofit/>
              </a:bodyPr>
              <a:lstStyle/>
              <a:p>
                <a:pPr defTabSz="378047" fontAlgn="auto" hangingPunct="0">
                  <a:spcBef>
                    <a:spcPts val="0"/>
                  </a:spcBef>
                  <a:spcAft>
                    <a:spcPts val="0"/>
                  </a:spcAft>
                  <a:defRPr sz="4800">
                    <a:solidFill>
                      <a:srgbClr val="FFFFFF"/>
                    </a:solidFill>
                    <a:latin typeface="Arial"/>
                    <a:ea typeface="Arial"/>
                    <a:cs typeface="Arial"/>
                    <a:sym typeface="Arial"/>
                  </a:defRPr>
                </a:pPr>
                <a:r>
                  <a:rPr lang="en-ZA" sz="2790" b="1" kern="0" dirty="0">
                    <a:solidFill>
                      <a:srgbClr val="002060"/>
                    </a:solidFill>
                    <a:latin typeface="Arial"/>
                    <a:cs typeface="Arial"/>
                    <a:sym typeface="Arial"/>
                  </a:rPr>
                  <a:t>13.4% households</a:t>
                </a:r>
              </a:p>
              <a:p>
                <a:pPr defTabSz="378047" fontAlgn="auto" hangingPunct="0">
                  <a:spcBef>
                    <a:spcPts val="0"/>
                  </a:spcBef>
                  <a:spcAft>
                    <a:spcPts val="0"/>
                  </a:spcAft>
                  <a:defRPr sz="4800">
                    <a:solidFill>
                      <a:srgbClr val="FFFFFF"/>
                    </a:solidFill>
                    <a:latin typeface="Arial"/>
                    <a:ea typeface="Arial"/>
                    <a:cs typeface="Arial"/>
                    <a:sym typeface="Arial"/>
                  </a:defRPr>
                </a:pPr>
                <a:r>
                  <a:rPr lang="en-ZA" sz="2790" b="1" kern="0" dirty="0">
                    <a:solidFill>
                      <a:srgbClr val="002060"/>
                    </a:solidFill>
                    <a:latin typeface="Arial"/>
                    <a:cs typeface="Arial"/>
                    <a:sym typeface="Arial"/>
                  </a:rPr>
                  <a:t>are vulnerable to hunger </a:t>
                </a:r>
                <a:endParaRPr sz="2790" b="1" kern="0" dirty="0">
                  <a:solidFill>
                    <a:srgbClr val="002060"/>
                  </a:solidFill>
                  <a:latin typeface="Arial"/>
                  <a:cs typeface="Arial"/>
                  <a:sym typeface="Arial"/>
                </a:endParaRPr>
              </a:p>
            </p:txBody>
          </p:sp>
        </p:grpSp>
      </p:grpSp>
      <p:grpSp>
        <p:nvGrpSpPr>
          <p:cNvPr id="31" name="Group 30"/>
          <p:cNvGrpSpPr/>
          <p:nvPr/>
        </p:nvGrpSpPr>
        <p:grpSpPr>
          <a:xfrm>
            <a:off x="7722770" y="945158"/>
            <a:ext cx="2555440" cy="2996455"/>
            <a:chOff x="8969433" y="0"/>
            <a:chExt cx="3090349" cy="3623678"/>
          </a:xfrm>
        </p:grpSpPr>
        <p:pic>
          <p:nvPicPr>
            <p:cNvPr id="29"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34452" y="1978430"/>
              <a:ext cx="2425330" cy="1645248"/>
            </a:xfrm>
            <a:prstGeom prst="rect">
              <a:avLst/>
            </a:prstGeom>
            <a:noFill/>
            <a:ln>
              <a:noFill/>
            </a:ln>
            <a:effectLst>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7" descr="Image result for grains food group picture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69433" y="0"/>
              <a:ext cx="3090349" cy="174044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grpSp>
      <p:sp>
        <p:nvSpPr>
          <p:cNvPr id="32" name="Slide Number Placeholder 31"/>
          <p:cNvSpPr>
            <a:spLocks noGrp="1"/>
          </p:cNvSpPr>
          <p:nvPr>
            <p:ph type="sldNum" sz="quarter" idx="12"/>
          </p:nvPr>
        </p:nvSpPr>
        <p:spPr/>
        <p:txBody>
          <a:bodyPr/>
          <a:lstStyle/>
          <a:p>
            <a:pPr defTabSz="756095" fontAlgn="auto">
              <a:spcBef>
                <a:spcPts val="0"/>
              </a:spcBef>
              <a:spcAft>
                <a:spcPts val="0"/>
              </a:spcAft>
            </a:pPr>
            <a:fld id="{0AABC1B8-952B-4077-A7E7-6B7FCFB8FDA0}" type="slidenum">
              <a:rPr lang="en-ZA">
                <a:solidFill>
                  <a:srgbClr val="C00000"/>
                </a:solidFill>
                <a:latin typeface="Calibri" panose="020F0502020204030204"/>
                <a:cs typeface="+mn-cs"/>
              </a:rPr>
              <a:pPr defTabSz="756095" fontAlgn="auto">
                <a:spcBef>
                  <a:spcPts val="0"/>
                </a:spcBef>
                <a:spcAft>
                  <a:spcPts val="0"/>
                </a:spcAft>
              </a:pPr>
              <a:t>7</a:t>
            </a:fld>
            <a:endParaRPr lang="en-ZA" dirty="0">
              <a:solidFill>
                <a:srgbClr val="C00000"/>
              </a:solidFill>
              <a:latin typeface="Calibri" panose="020F0502020204030204"/>
              <a:cs typeface="+mn-cs"/>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07607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198" y="394219"/>
            <a:ext cx="9178925" cy="1081990"/>
          </a:xfrm>
        </p:spPr>
        <p:txBody>
          <a:bodyPr/>
          <a:lstStyle/>
          <a:p>
            <a:pPr lvl="3" algn="ctr"/>
            <a:r>
              <a:rPr lang="en-ZA" sz="3200" kern="1200" dirty="0">
                <a:latin typeface="Arial Black" panose="020B0A04020102020204" pitchFamily="34" charset="0"/>
                <a:ea typeface="+mj-ea"/>
                <a:cs typeface="Arial" pitchFamily="34" charset="0"/>
              </a:rPr>
              <a:t>SO 4 KEY CONSIDERATIONS  (1)</a:t>
            </a:r>
            <a:r>
              <a:rPr lang="en-US" sz="3200" kern="1200" dirty="0">
                <a:latin typeface="Arial Black" panose="020B0A04020102020204" pitchFamily="34" charset="0"/>
                <a:ea typeface="+mj-ea"/>
                <a:cs typeface="Arial" pitchFamily="34" charset="0"/>
              </a:rPr>
              <a:t/>
            </a:r>
            <a:br>
              <a:rPr lang="en-US" sz="3200" kern="1200" dirty="0">
                <a:latin typeface="Arial Black" panose="020B0A04020102020204" pitchFamily="34" charset="0"/>
                <a:ea typeface="+mj-ea"/>
                <a:cs typeface="Arial" pitchFamily="34" charset="0"/>
              </a:rPr>
            </a:br>
            <a:endParaRPr lang="en-ZA" sz="3200" kern="1200" dirty="0">
              <a:latin typeface="Arial Black" panose="020B0A04020102020204" pitchFamily="34" charset="0"/>
              <a:ea typeface="+mj-ea"/>
              <a:cs typeface="Arial" pitchFamily="34" charset="0"/>
            </a:endParaRPr>
          </a:p>
        </p:txBody>
      </p:sp>
      <p:sp>
        <p:nvSpPr>
          <p:cNvPr id="3" name="Content Placeholder 2"/>
          <p:cNvSpPr>
            <a:spLocks noGrp="1"/>
          </p:cNvSpPr>
          <p:nvPr>
            <p:ph idx="1"/>
          </p:nvPr>
        </p:nvSpPr>
        <p:spPr>
          <a:xfrm>
            <a:off x="522164" y="1476209"/>
            <a:ext cx="9865096" cy="6887644"/>
          </a:xfrm>
        </p:spPr>
        <p:txBody>
          <a:bodyPr/>
          <a:lstStyle/>
          <a:p>
            <a:pPr marL="0" indent="0" algn="just"/>
            <a:r>
              <a:rPr lang="en-ZA" sz="2200" b="1" dirty="0" smtClean="0"/>
              <a:t>A </a:t>
            </a:r>
            <a:r>
              <a:rPr lang="en-ZA" sz="2200" b="1" dirty="0"/>
              <a:t>- Training health workers and food handlers</a:t>
            </a:r>
            <a:endParaRPr lang="en-US" sz="2200" dirty="0"/>
          </a:p>
          <a:p>
            <a:pPr marL="285750" lvl="0" indent="-285750" algn="just">
              <a:buFont typeface="Wingdings" panose="05000000000000000000" pitchFamily="2" charset="2"/>
              <a:buChar char="Ø"/>
            </a:pPr>
            <a:r>
              <a:rPr lang="en-ZA" sz="2200" dirty="0" smtClean="0"/>
              <a:t>Existing </a:t>
            </a:r>
            <a:r>
              <a:rPr lang="en-ZA" sz="2200" dirty="0"/>
              <a:t>training material and internal capacity to either revise or develop new training materials. Much of this material exists, or is part of key staff member </a:t>
            </a:r>
            <a:r>
              <a:rPr lang="en-ZA" sz="2200" dirty="0" smtClean="0"/>
              <a:t>&amp; </a:t>
            </a:r>
            <a:r>
              <a:rPr lang="en-ZA" sz="2200" dirty="0"/>
              <a:t>institutional knowledge, </a:t>
            </a:r>
            <a:r>
              <a:rPr lang="en-ZA" sz="2200" dirty="0" smtClean="0"/>
              <a:t>thus consulting </a:t>
            </a:r>
            <a:r>
              <a:rPr lang="en-ZA" sz="2200" dirty="0"/>
              <a:t>costs or reliance on NGOs/NPOs can be avoided</a:t>
            </a:r>
            <a:r>
              <a:rPr lang="en-ZA" sz="2200" dirty="0" smtClean="0"/>
              <a:t>.</a:t>
            </a:r>
          </a:p>
          <a:p>
            <a:pPr marL="285750" lvl="0" indent="-285750" algn="just">
              <a:lnSpc>
                <a:spcPct val="50000"/>
              </a:lnSpc>
              <a:spcBef>
                <a:spcPts val="0"/>
              </a:spcBef>
              <a:buFont typeface="Wingdings" panose="05000000000000000000" pitchFamily="2" charset="2"/>
              <a:buChar char="Ø"/>
            </a:pPr>
            <a:endParaRPr lang="en-US" sz="2200" dirty="0"/>
          </a:p>
          <a:p>
            <a:pPr marL="0" indent="0" algn="just"/>
            <a:r>
              <a:rPr lang="en-ZA" sz="2200" b="1" dirty="0"/>
              <a:t>B - Increase coverage of MMNS</a:t>
            </a:r>
            <a:endParaRPr lang="en-US" sz="2200" dirty="0"/>
          </a:p>
          <a:p>
            <a:pPr marL="285750" lvl="0" indent="-285750" algn="just">
              <a:buFont typeface="Wingdings" panose="05000000000000000000" pitchFamily="2" charset="2"/>
              <a:buChar char="Ø"/>
            </a:pPr>
            <a:r>
              <a:rPr lang="en-ZA" sz="2200" dirty="0" smtClean="0"/>
              <a:t>The </a:t>
            </a:r>
            <a:r>
              <a:rPr lang="en-ZA" sz="2200" dirty="0"/>
              <a:t>sponsorship of deworming tablets by Johnson &amp; Johnson should look to be extended. This sponsorship might also be deepened to include children of all ages.</a:t>
            </a:r>
            <a:endParaRPr lang="en-US" sz="2200" dirty="0"/>
          </a:p>
          <a:p>
            <a:pPr marL="285750" lvl="0" indent="-285750" algn="just">
              <a:buFont typeface="Wingdings" panose="05000000000000000000" pitchFamily="2" charset="2"/>
              <a:buChar char="Ø"/>
            </a:pPr>
            <a:r>
              <a:rPr lang="en-ZA" sz="2200" dirty="0"/>
              <a:t>Cost savings could be realised </a:t>
            </a:r>
            <a:r>
              <a:rPr lang="en-ZA" sz="2200" dirty="0" smtClean="0"/>
              <a:t>if </a:t>
            </a:r>
            <a:r>
              <a:rPr lang="en-ZA" sz="2200" dirty="0"/>
              <a:t>sponsorship/donor partnerships, similar to that with Johnson &amp; Johnson for deworming tablets, can be forged for other supplements.</a:t>
            </a:r>
            <a:endParaRPr lang="en-US" sz="2200" dirty="0"/>
          </a:p>
          <a:p>
            <a:pPr marL="0" indent="0" algn="just"/>
            <a:endParaRPr lang="en-US"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70</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26092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24" y="252239"/>
            <a:ext cx="9178925" cy="719914"/>
          </a:xfrm>
        </p:spPr>
        <p:txBody>
          <a:bodyPr/>
          <a:lstStyle/>
          <a:p>
            <a:pPr lvl="3" algn="ctr"/>
            <a:r>
              <a:rPr lang="en-ZA" sz="3200" kern="1200" dirty="0">
                <a:latin typeface="Arial Black" panose="020B0A04020102020204" pitchFamily="34" charset="0"/>
                <a:ea typeface="+mj-ea"/>
                <a:cs typeface="Arial" pitchFamily="34" charset="0"/>
              </a:rPr>
              <a:t>SO 4 KEY CONSIDERATIONS (2</a:t>
            </a:r>
            <a:r>
              <a:rPr lang="en-ZA" sz="3200" kern="1200" dirty="0" smtClean="0">
                <a:latin typeface="Arial Black" panose="020B0A04020102020204" pitchFamily="34" charset="0"/>
                <a:ea typeface="+mj-ea"/>
                <a:cs typeface="Arial" pitchFamily="34" charset="0"/>
              </a:rPr>
              <a:t>)</a:t>
            </a:r>
            <a:endParaRPr lang="en-ZA" sz="3200" kern="1200" dirty="0">
              <a:latin typeface="Arial Black" panose="020B0A04020102020204" pitchFamily="34" charset="0"/>
              <a:ea typeface="+mj-ea"/>
              <a:cs typeface="Arial" pitchFamily="34" charset="0"/>
            </a:endParaRPr>
          </a:p>
        </p:txBody>
      </p:sp>
      <p:sp>
        <p:nvSpPr>
          <p:cNvPr id="3" name="Content Placeholder 2"/>
          <p:cNvSpPr>
            <a:spLocks noGrp="1"/>
          </p:cNvSpPr>
          <p:nvPr>
            <p:ph idx="1"/>
          </p:nvPr>
        </p:nvSpPr>
        <p:spPr>
          <a:xfrm>
            <a:off x="309126" y="1188343"/>
            <a:ext cx="10081120" cy="6887644"/>
          </a:xfrm>
        </p:spPr>
        <p:txBody>
          <a:bodyPr/>
          <a:lstStyle/>
          <a:p>
            <a:pPr marL="0" indent="0" algn="just">
              <a:spcAft>
                <a:spcPts val="1200"/>
              </a:spcAft>
            </a:pPr>
            <a:endParaRPr lang="en-US" sz="2200" dirty="0"/>
          </a:p>
          <a:p>
            <a:pPr marL="0" indent="0" algn="just">
              <a:spcAft>
                <a:spcPts val="1200"/>
              </a:spcAft>
            </a:pPr>
            <a:r>
              <a:rPr lang="en-ZA" sz="2200" b="1" dirty="0"/>
              <a:t>C - Increase coverage of breastfeeding and feeding counselling</a:t>
            </a:r>
            <a:endParaRPr lang="en-US" sz="2200" dirty="0"/>
          </a:p>
          <a:p>
            <a:pPr marL="285750" lvl="0" indent="-285750" algn="just">
              <a:spcAft>
                <a:spcPts val="1200"/>
              </a:spcAft>
              <a:buFont typeface="Wingdings" panose="05000000000000000000" pitchFamily="2" charset="2"/>
              <a:buChar char="Ø"/>
            </a:pPr>
            <a:r>
              <a:rPr lang="en-ZA" sz="2200" dirty="0" smtClean="0"/>
              <a:t>Existing </a:t>
            </a:r>
            <a:r>
              <a:rPr lang="en-ZA" sz="2200" dirty="0"/>
              <a:t>training material and internal capacity to either revise or develop new training materials. Much of this material exists, or is part of key staff member and institutional knowledge, </a:t>
            </a:r>
            <a:r>
              <a:rPr lang="en-ZA" sz="2200" dirty="0" smtClean="0"/>
              <a:t>thus consulting </a:t>
            </a:r>
            <a:r>
              <a:rPr lang="en-ZA" sz="2200" dirty="0"/>
              <a:t>costs or reliance on NGOs/NPOs can be avoided.</a:t>
            </a:r>
            <a:endParaRPr lang="en-US" sz="2200" dirty="0"/>
          </a:p>
          <a:p>
            <a:pPr marL="285750" lvl="0" indent="-285750" algn="just">
              <a:spcAft>
                <a:spcPts val="1200"/>
              </a:spcAft>
              <a:buFont typeface="Wingdings" panose="05000000000000000000" pitchFamily="2" charset="2"/>
              <a:buChar char="Ø"/>
            </a:pPr>
            <a:r>
              <a:rPr lang="en-ZA" sz="2200" dirty="0"/>
              <a:t>It is also feasible that existing internal capacity can be utilised to administer all training. There are public officials who regularly visit these facilities to conduct inspections and meet with the relevant staff members. These trips could be combined with </a:t>
            </a:r>
            <a:r>
              <a:rPr lang="en-ZA" sz="2200" dirty="0" smtClean="0"/>
              <a:t>training where </a:t>
            </a:r>
            <a:r>
              <a:rPr lang="en-ZA" sz="2200" dirty="0"/>
              <a:t>other internal resources could absorb this task within their current mandates.</a:t>
            </a:r>
            <a:endParaRPr lang="en-US" sz="2200" dirty="0"/>
          </a:p>
          <a:p>
            <a:pPr marL="285750" lvl="0" indent="-285750" algn="just">
              <a:spcAft>
                <a:spcPts val="1200"/>
              </a:spcAft>
              <a:buFont typeface="Wingdings" panose="05000000000000000000" pitchFamily="2" charset="2"/>
              <a:buChar char="Ø"/>
            </a:pPr>
            <a:r>
              <a:rPr lang="en-ZA" sz="2200" dirty="0"/>
              <a:t>It is important to ensure community health workers are fully engaged in this activity. Their involvement will be key to realising the desired outcomes</a:t>
            </a:r>
            <a:r>
              <a:rPr lang="en-ZA" sz="2200" dirty="0" smtClean="0"/>
              <a:t>.</a:t>
            </a:r>
            <a:endParaRPr lang="en-US"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71</a:t>
            </a:fld>
            <a:endParaRPr lang="en-ZA"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07313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269" y="0"/>
            <a:ext cx="9178925" cy="719914"/>
          </a:xfrm>
        </p:spPr>
        <p:txBody>
          <a:bodyPr/>
          <a:lstStyle/>
          <a:p>
            <a:pPr lvl="3" algn="ctr"/>
            <a:r>
              <a:rPr lang="en-ZA" sz="3200" kern="1200" dirty="0" smtClean="0">
                <a:latin typeface="Arial Black" panose="020B0A04020102020204" pitchFamily="34" charset="0"/>
                <a:ea typeface="+mj-ea"/>
                <a:cs typeface="Arial" pitchFamily="34" charset="0"/>
              </a:rPr>
              <a:t>SO 4 </a:t>
            </a:r>
            <a:r>
              <a:rPr lang="en-ZA" sz="3200" kern="1200" dirty="0">
                <a:latin typeface="Arial Black" panose="020B0A04020102020204" pitchFamily="34" charset="0"/>
                <a:ea typeface="+mj-ea"/>
                <a:cs typeface="Arial" pitchFamily="34" charset="0"/>
              </a:rPr>
              <a:t>KEY </a:t>
            </a:r>
            <a:r>
              <a:rPr lang="en-ZA" sz="3200" kern="1200" dirty="0" smtClean="0">
                <a:latin typeface="Arial Black" panose="020B0A04020102020204" pitchFamily="34" charset="0"/>
                <a:ea typeface="+mj-ea"/>
                <a:cs typeface="Arial" pitchFamily="34" charset="0"/>
              </a:rPr>
              <a:t>CONSIDERATIONS</a:t>
            </a:r>
            <a:endParaRPr lang="en-ZA" sz="3200" kern="1200" dirty="0">
              <a:latin typeface="Arial Black" panose="020B0A04020102020204" pitchFamily="34" charset="0"/>
              <a:ea typeface="+mj-ea"/>
              <a:cs typeface="Arial" pitchFamily="34" charset="0"/>
            </a:endParaRPr>
          </a:p>
        </p:txBody>
      </p:sp>
      <p:sp>
        <p:nvSpPr>
          <p:cNvPr id="3" name="Content Placeholder 2"/>
          <p:cNvSpPr>
            <a:spLocks noGrp="1"/>
          </p:cNvSpPr>
          <p:nvPr>
            <p:ph idx="1"/>
          </p:nvPr>
        </p:nvSpPr>
        <p:spPr>
          <a:xfrm>
            <a:off x="162125" y="972319"/>
            <a:ext cx="10297143" cy="6309544"/>
          </a:xfrm>
        </p:spPr>
        <p:txBody>
          <a:bodyPr/>
          <a:lstStyle/>
          <a:p>
            <a:pPr marL="0" indent="0">
              <a:spcAft>
                <a:spcPts val="1200"/>
              </a:spcAft>
            </a:pPr>
            <a:r>
              <a:rPr lang="en-ZA" sz="2000" b="1" dirty="0" smtClean="0"/>
              <a:t>D </a:t>
            </a:r>
            <a:r>
              <a:rPr lang="en-ZA" sz="2000" b="1" dirty="0"/>
              <a:t>- Prevent and manage acute malnutrition</a:t>
            </a:r>
            <a:endParaRPr lang="en-US" sz="2000" dirty="0"/>
          </a:p>
          <a:p>
            <a:pPr marL="285750" lvl="0" indent="-285750">
              <a:spcAft>
                <a:spcPts val="1200"/>
              </a:spcAft>
              <a:buFont typeface="Wingdings" panose="05000000000000000000" pitchFamily="2" charset="2"/>
              <a:buChar char="Ø"/>
            </a:pPr>
            <a:r>
              <a:rPr lang="en-ZA" sz="2000" dirty="0" smtClean="0"/>
              <a:t>Existing </a:t>
            </a:r>
            <a:r>
              <a:rPr lang="en-ZA" sz="2000" dirty="0"/>
              <a:t>training material and internal capacity to either revise or develop new training materials. Much of this material exists, or is part of key staff member and institutional knowledge, </a:t>
            </a:r>
            <a:r>
              <a:rPr lang="en-ZA" sz="2000" dirty="0" smtClean="0"/>
              <a:t>thus consulting </a:t>
            </a:r>
            <a:r>
              <a:rPr lang="en-ZA" sz="2000" dirty="0"/>
              <a:t>costs or reliance on NGOs/NPOs can be avoided.</a:t>
            </a:r>
            <a:endParaRPr lang="en-US" sz="2000" dirty="0"/>
          </a:p>
          <a:p>
            <a:pPr marL="285750" lvl="0" indent="-285750">
              <a:spcAft>
                <a:spcPts val="1200"/>
              </a:spcAft>
              <a:buFont typeface="Wingdings" panose="05000000000000000000" pitchFamily="2" charset="2"/>
              <a:buChar char="Ø"/>
            </a:pPr>
            <a:r>
              <a:rPr lang="en-ZA" sz="2000" dirty="0"/>
              <a:t>It is also feasible that existing internal capacity can be utilised to administer all training. There are public officials who regularly visit these facilities to conduct inspections and meet with the relevant staff members. These trips could be combined with training activities, or other internal resources could absorb this task within their current mandates.</a:t>
            </a:r>
            <a:endParaRPr lang="en-US" sz="2000" dirty="0"/>
          </a:p>
          <a:p>
            <a:pPr marL="0" indent="0">
              <a:spcAft>
                <a:spcPts val="1200"/>
              </a:spcAft>
            </a:pPr>
            <a:r>
              <a:rPr lang="en-ZA" sz="2000" b="1" dirty="0"/>
              <a:t>E</a:t>
            </a:r>
            <a:r>
              <a:rPr lang="en-ZA" sz="2000" b="1" dirty="0" smtClean="0"/>
              <a:t> </a:t>
            </a:r>
            <a:r>
              <a:rPr lang="en-ZA" sz="2000" b="1" dirty="0"/>
              <a:t>- Improve quality of NCD screening, assessment, counselling</a:t>
            </a:r>
            <a:endParaRPr lang="en-US" sz="2000" dirty="0"/>
          </a:p>
          <a:p>
            <a:pPr marL="285750" lvl="0" indent="-285750">
              <a:spcAft>
                <a:spcPts val="1200"/>
              </a:spcAft>
              <a:buFont typeface="Wingdings" panose="05000000000000000000" pitchFamily="2" charset="2"/>
              <a:buChar char="Ø"/>
            </a:pPr>
            <a:r>
              <a:rPr lang="en-ZA" sz="2000" dirty="0" smtClean="0"/>
              <a:t>Existing </a:t>
            </a:r>
            <a:r>
              <a:rPr lang="en-ZA" sz="2000" dirty="0"/>
              <a:t>training material and internal capacity to either revise or develop new training materials. Much of this material exists, or is part of key staff member and institutional knowledge, </a:t>
            </a:r>
            <a:r>
              <a:rPr lang="en-ZA" sz="2000" dirty="0" smtClean="0"/>
              <a:t>thus consulting </a:t>
            </a:r>
            <a:r>
              <a:rPr lang="en-ZA" sz="2000" dirty="0"/>
              <a:t>costs or reliance on NGOs/NPOs can be avoided.</a:t>
            </a:r>
            <a:endParaRPr lang="en-US" sz="2000" dirty="0"/>
          </a:p>
          <a:p>
            <a:pPr marL="285750" lvl="0" indent="-285750">
              <a:spcAft>
                <a:spcPts val="1200"/>
              </a:spcAft>
              <a:buFont typeface="Wingdings" panose="05000000000000000000" pitchFamily="2" charset="2"/>
              <a:buChar char="Ø"/>
            </a:pPr>
            <a:r>
              <a:rPr lang="en-ZA" sz="2000" dirty="0"/>
              <a:t>It is also feasible that existing internal capacity can be utilised to administer all training. There are public officials who regularly visit these facilities to conduct inspections and meet with the relevant staff members. These trips could be combined with training activities, or other internal resources could absorb this task within their current mandates.</a:t>
            </a:r>
            <a:endParaRPr lang="en-US" sz="2000" dirty="0"/>
          </a:p>
          <a:p>
            <a:pPr>
              <a:spcAft>
                <a:spcPts val="1200"/>
              </a:spcAft>
            </a:pPr>
            <a:endParaRPr lang="en-ZA" sz="20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72</a:t>
            </a:fld>
            <a:endParaRPr lang="en-ZA"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08130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000"/>
            <a:ext cx="10693399" cy="719914"/>
          </a:xfrm>
        </p:spPr>
        <p:txBody>
          <a:bodyPr/>
          <a:lstStyle/>
          <a:p>
            <a:pPr algn="ctr"/>
            <a:r>
              <a:rPr lang="en-ZA" sz="2600" dirty="0"/>
              <a:t>Strategic </a:t>
            </a:r>
            <a:r>
              <a:rPr lang="en-ZA" sz="2600" dirty="0" smtClean="0"/>
              <a:t>Objective </a:t>
            </a:r>
            <a:r>
              <a:rPr lang="en-ZA" sz="2600" dirty="0"/>
              <a:t>5: Influence people across the life-cycle </a:t>
            </a:r>
            <a:r>
              <a:rPr lang="en-ZA" sz="2600" dirty="0" smtClean="0"/>
              <a:t/>
            </a:r>
            <a:br>
              <a:rPr lang="en-ZA" sz="2600" dirty="0" smtClean="0"/>
            </a:br>
            <a:r>
              <a:rPr lang="en-ZA" sz="2600" dirty="0" smtClean="0"/>
              <a:t>to </a:t>
            </a:r>
            <a:r>
              <a:rPr lang="en-ZA" sz="2600" dirty="0"/>
              <a:t>make informed food and nutrition decisions through an integrated communications </a:t>
            </a:r>
            <a:r>
              <a:rPr lang="en-ZA" sz="2600" dirty="0" smtClean="0"/>
              <a:t>strategy</a:t>
            </a:r>
            <a:endParaRPr lang="en-ZA" sz="2600" dirty="0"/>
          </a:p>
        </p:txBody>
      </p:sp>
      <p:sp>
        <p:nvSpPr>
          <p:cNvPr id="3" name="Content Placeholder 2"/>
          <p:cNvSpPr>
            <a:spLocks noGrp="1"/>
          </p:cNvSpPr>
          <p:nvPr>
            <p:ph idx="1"/>
          </p:nvPr>
        </p:nvSpPr>
        <p:spPr>
          <a:xfrm>
            <a:off x="378147" y="2052439"/>
            <a:ext cx="9937104" cy="4787559"/>
          </a:xfrm>
        </p:spPr>
        <p:txBody>
          <a:bodyPr/>
          <a:lstStyle/>
          <a:p>
            <a:pPr marL="342900" indent="-342900" algn="just">
              <a:spcAft>
                <a:spcPts val="600"/>
              </a:spcAft>
              <a:buFont typeface="Wingdings" panose="05000000000000000000" pitchFamily="2" charset="2"/>
              <a:buChar char="Ø"/>
            </a:pPr>
            <a:r>
              <a:rPr lang="en-ZA" sz="2200" dirty="0" smtClean="0"/>
              <a:t>The </a:t>
            </a:r>
            <a:r>
              <a:rPr lang="en-ZA" sz="2200" dirty="0"/>
              <a:t>costs of Strategic Objective, which represent only 0.81% of the NFNS Plan’s total cost, is primarily driven by the implementation of the Food Security and Nutrition Advocacy and Communication </a:t>
            </a:r>
            <a:r>
              <a:rPr lang="en-ZA" sz="2200" dirty="0" smtClean="0"/>
              <a:t>Strategy.</a:t>
            </a:r>
          </a:p>
          <a:p>
            <a:pPr marL="0" indent="0" algn="just">
              <a:spcAft>
                <a:spcPts val="600"/>
              </a:spcAft>
            </a:pPr>
            <a:endParaRPr lang="en-ZA" sz="2200" dirty="0" smtClean="0"/>
          </a:p>
          <a:p>
            <a:pPr marL="342900" indent="-342900" algn="just">
              <a:spcAft>
                <a:spcPts val="600"/>
              </a:spcAft>
              <a:buFont typeface="Wingdings" panose="05000000000000000000" pitchFamily="2" charset="2"/>
              <a:buChar char="Ø"/>
            </a:pPr>
            <a:r>
              <a:rPr lang="en-ZA" sz="2200" b="1" dirty="0" smtClean="0"/>
              <a:t>88.9</a:t>
            </a:r>
            <a:r>
              <a:rPr lang="en-ZA" sz="2200" b="1" dirty="0"/>
              <a:t>%</a:t>
            </a:r>
            <a:r>
              <a:rPr lang="en-ZA" sz="2200" dirty="0"/>
              <a:t> of the costs of this S</a:t>
            </a:r>
            <a:r>
              <a:rPr lang="en-ZA" sz="2200" dirty="0" smtClean="0"/>
              <a:t>trategic </a:t>
            </a:r>
            <a:r>
              <a:rPr lang="en-ZA" sz="2200" dirty="0"/>
              <a:t>O</a:t>
            </a:r>
            <a:r>
              <a:rPr lang="en-ZA" sz="2200" dirty="0" smtClean="0"/>
              <a:t>bjective </a:t>
            </a:r>
            <a:r>
              <a:rPr lang="en-ZA" sz="2200" dirty="0"/>
              <a:t>relate to </a:t>
            </a:r>
            <a:r>
              <a:rPr lang="en-ZA" sz="2200" dirty="0" smtClean="0"/>
              <a:t>its implementation, </a:t>
            </a:r>
            <a:r>
              <a:rPr lang="en-ZA" sz="2200" dirty="0"/>
              <a:t>while the rest are due to the development, production and distribution of the education materials required for ECD </a:t>
            </a:r>
            <a:r>
              <a:rPr lang="en-ZA" sz="2200" dirty="0" smtClean="0"/>
              <a:t>Programmes.</a:t>
            </a:r>
          </a:p>
          <a:p>
            <a:pPr marL="0" indent="0" algn="just">
              <a:spcAft>
                <a:spcPts val="600"/>
              </a:spcAft>
            </a:pPr>
            <a:endParaRPr lang="en-US" sz="2200" dirty="0"/>
          </a:p>
          <a:p>
            <a:pPr marL="342900" indent="-342900" algn="just">
              <a:spcAft>
                <a:spcPts val="600"/>
              </a:spcAft>
              <a:buFont typeface="Wingdings" panose="05000000000000000000" pitchFamily="2" charset="2"/>
              <a:buChar char="Ø"/>
            </a:pPr>
            <a:endParaRPr lang="en-ZA"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73</a:t>
            </a:fld>
            <a:endParaRPr lang="en-ZA" alt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3283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2800" dirty="0" smtClean="0"/>
              <a:t>COSTING SO 5</a:t>
            </a:r>
            <a:r>
              <a:rPr lang="en-ZA" sz="2800" dirty="0"/>
              <a:t>: Influence people across the life-cycle to make informed food and nutrition decisions through an integrated communications strategy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10166371"/>
              </p:ext>
            </p:extLst>
          </p:nvPr>
        </p:nvGraphicFramePr>
        <p:xfrm>
          <a:off x="1" y="1404367"/>
          <a:ext cx="10693399" cy="6779877"/>
        </p:xfrm>
        <a:graphic>
          <a:graphicData uri="http://schemas.openxmlformats.org/drawingml/2006/table">
            <a:tbl>
              <a:tblPr firstRow="1" firstCol="1" bandRow="1">
                <a:tableStyleId>{5C22544A-7EE6-4342-B048-85BDC9FD1C3A}</a:tableStyleId>
              </a:tblPr>
              <a:tblGrid>
                <a:gridCol w="3389807">
                  <a:extLst>
                    <a:ext uri="{9D8B030D-6E8A-4147-A177-3AD203B41FA5}">
                      <a16:colId xmlns:a16="http://schemas.microsoft.com/office/drawing/2014/main" xmlns="" val="2383406833"/>
                    </a:ext>
                  </a:extLst>
                </a:gridCol>
                <a:gridCol w="992346">
                  <a:extLst>
                    <a:ext uri="{9D8B030D-6E8A-4147-A177-3AD203B41FA5}">
                      <a16:colId xmlns:a16="http://schemas.microsoft.com/office/drawing/2014/main" xmlns="" val="1753411769"/>
                    </a:ext>
                  </a:extLst>
                </a:gridCol>
                <a:gridCol w="1026567">
                  <a:extLst>
                    <a:ext uri="{9D8B030D-6E8A-4147-A177-3AD203B41FA5}">
                      <a16:colId xmlns:a16="http://schemas.microsoft.com/office/drawing/2014/main" xmlns="" val="3539073492"/>
                    </a:ext>
                  </a:extLst>
                </a:gridCol>
                <a:gridCol w="1026567">
                  <a:extLst>
                    <a:ext uri="{9D8B030D-6E8A-4147-A177-3AD203B41FA5}">
                      <a16:colId xmlns:a16="http://schemas.microsoft.com/office/drawing/2014/main" xmlns="" val="2380569377"/>
                    </a:ext>
                  </a:extLst>
                </a:gridCol>
                <a:gridCol w="1026567">
                  <a:extLst>
                    <a:ext uri="{9D8B030D-6E8A-4147-A177-3AD203B41FA5}">
                      <a16:colId xmlns:a16="http://schemas.microsoft.com/office/drawing/2014/main" xmlns="" val="3099493513"/>
                    </a:ext>
                  </a:extLst>
                </a:gridCol>
                <a:gridCol w="1004436">
                  <a:extLst>
                    <a:ext uri="{9D8B030D-6E8A-4147-A177-3AD203B41FA5}">
                      <a16:colId xmlns:a16="http://schemas.microsoft.com/office/drawing/2014/main" xmlns="" val="2050417706"/>
                    </a:ext>
                  </a:extLst>
                </a:gridCol>
                <a:gridCol w="1048697">
                  <a:extLst>
                    <a:ext uri="{9D8B030D-6E8A-4147-A177-3AD203B41FA5}">
                      <a16:colId xmlns:a16="http://schemas.microsoft.com/office/drawing/2014/main" xmlns="" val="3837633359"/>
                    </a:ext>
                  </a:extLst>
                </a:gridCol>
                <a:gridCol w="1178412">
                  <a:extLst>
                    <a:ext uri="{9D8B030D-6E8A-4147-A177-3AD203B41FA5}">
                      <a16:colId xmlns:a16="http://schemas.microsoft.com/office/drawing/2014/main" xmlns="" val="4018481332"/>
                    </a:ext>
                  </a:extLst>
                </a:gridCol>
              </a:tblGrid>
              <a:tr h="907534">
                <a:tc>
                  <a:txBody>
                    <a:bodyPr/>
                    <a:lstStyle/>
                    <a:p>
                      <a:pPr marL="0" marR="0" algn="just">
                        <a:lnSpc>
                          <a:spcPct val="120000"/>
                        </a:lnSpc>
                        <a:spcBef>
                          <a:spcPts val="0"/>
                        </a:spcBef>
                        <a:spcAft>
                          <a:spcPts val="0"/>
                        </a:spcAft>
                      </a:pPr>
                      <a:r>
                        <a:rPr lang="en-ZA" sz="2000" spc="-30" dirty="0">
                          <a:effectLst/>
                        </a:rPr>
                        <a:t>R millions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2018/19</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2019/20</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2020/21</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2021/22</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2022/23</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Total</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 of total</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1180228436"/>
                  </a:ext>
                </a:extLst>
              </a:tr>
              <a:tr h="1558846">
                <a:tc>
                  <a:txBody>
                    <a:bodyPr/>
                    <a:lstStyle/>
                    <a:p>
                      <a:pPr marL="0" marR="0" algn="l">
                        <a:lnSpc>
                          <a:spcPct val="120000"/>
                        </a:lnSpc>
                        <a:spcBef>
                          <a:spcPts val="0"/>
                        </a:spcBef>
                        <a:spcAft>
                          <a:spcPts val="0"/>
                        </a:spcAft>
                      </a:pPr>
                      <a:r>
                        <a:rPr lang="en-ZA" sz="2000" spc="-30" dirty="0">
                          <a:effectLst/>
                        </a:rPr>
                        <a:t>SO5:  Influence people across the life-cycle to make informed food and nutrition decisions through an integrated communications </a:t>
                      </a:r>
                      <a:r>
                        <a:rPr lang="en-ZA" sz="2000" spc="-30" dirty="0" smtClean="0">
                          <a:effectLst/>
                        </a:rPr>
                        <a:t>strategy</a:t>
                      </a:r>
                    </a:p>
                    <a:p>
                      <a:pPr marL="0" marR="0" algn="l">
                        <a:lnSpc>
                          <a:spcPct val="120000"/>
                        </a:lnSpc>
                        <a:spcBef>
                          <a:spcPts val="0"/>
                        </a:spcBef>
                        <a:spcAft>
                          <a:spcPts val="0"/>
                        </a:spcAft>
                      </a:pP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R94.37</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R108.41</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R142.35</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R157.38</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R201.28</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R703.79</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0.81%</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405480600"/>
                  </a:ext>
                </a:extLst>
              </a:tr>
              <a:tr h="1242519">
                <a:tc>
                  <a:txBody>
                    <a:bodyPr/>
                    <a:lstStyle/>
                    <a:p>
                      <a:pPr marL="0" marR="0" algn="l">
                        <a:lnSpc>
                          <a:spcPct val="120000"/>
                        </a:lnSpc>
                        <a:spcBef>
                          <a:spcPts val="0"/>
                        </a:spcBef>
                        <a:spcAft>
                          <a:spcPts val="0"/>
                        </a:spcAft>
                      </a:pPr>
                      <a:r>
                        <a:rPr lang="en-ZA" sz="2000" spc="-30" dirty="0">
                          <a:effectLst/>
                        </a:rPr>
                        <a:t>A - Develop and implement a Food Security and Nutrition Advocacy and Communication </a:t>
                      </a:r>
                      <a:r>
                        <a:rPr lang="en-ZA" sz="2000" spc="-30" dirty="0" smtClean="0">
                          <a:effectLst/>
                        </a:rPr>
                        <a:t>Strategy</a:t>
                      </a:r>
                    </a:p>
                    <a:p>
                      <a:pPr marL="0" marR="0" algn="l">
                        <a:lnSpc>
                          <a:spcPct val="120000"/>
                        </a:lnSpc>
                        <a:spcBef>
                          <a:spcPts val="0"/>
                        </a:spcBef>
                        <a:spcAft>
                          <a:spcPts val="0"/>
                        </a:spcAft>
                      </a:pP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R80.23</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R100.30</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R122.77</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R147.57</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R174.91</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R625.79</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88.92%</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3401307787"/>
                  </a:ext>
                </a:extLst>
              </a:tr>
              <a:tr h="1848983">
                <a:tc>
                  <a:txBody>
                    <a:bodyPr/>
                    <a:lstStyle/>
                    <a:p>
                      <a:pPr marL="0" marR="0" algn="l">
                        <a:lnSpc>
                          <a:spcPct val="120000"/>
                        </a:lnSpc>
                        <a:spcBef>
                          <a:spcPts val="0"/>
                        </a:spcBef>
                        <a:spcAft>
                          <a:spcPts val="0"/>
                        </a:spcAft>
                      </a:pPr>
                      <a:r>
                        <a:rPr lang="en-ZA" sz="2000" spc="-30" dirty="0">
                          <a:effectLst/>
                        </a:rPr>
                        <a:t>B - Implement nutrition education at ECD centres and schools</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R14.14</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R8.11</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R19.58</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a:effectLst/>
                        </a:rPr>
                        <a:t>R9.81</a:t>
                      </a:r>
                      <a:endParaRPr lang="en-US" sz="2000" spc="-3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R26.37</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R78.00</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tc>
                  <a:txBody>
                    <a:bodyPr/>
                    <a:lstStyle/>
                    <a:p>
                      <a:pPr marL="0" marR="0" algn="l">
                        <a:lnSpc>
                          <a:spcPct val="120000"/>
                        </a:lnSpc>
                        <a:spcBef>
                          <a:spcPts val="0"/>
                        </a:spcBef>
                        <a:spcAft>
                          <a:spcPts val="0"/>
                        </a:spcAft>
                      </a:pPr>
                      <a:r>
                        <a:rPr lang="en-ZA" sz="2000" spc="-30" dirty="0">
                          <a:effectLst/>
                        </a:rPr>
                        <a:t>11.08%</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49" marR="68249" marT="0" marB="0"/>
                </a:tc>
                <a:extLst>
                  <a:ext uri="{0D108BD9-81ED-4DB2-BD59-A6C34878D82A}">
                    <a16:rowId xmlns:a16="http://schemas.microsoft.com/office/drawing/2014/main" xmlns="" val="4225910072"/>
                  </a:ext>
                </a:extLst>
              </a:tr>
            </a:tbl>
          </a:graphicData>
        </a:graphic>
      </p:graphicFrame>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74</a:t>
            </a:fld>
            <a:endParaRPr lang="en-ZA"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2160240"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51997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39" y="0"/>
            <a:ext cx="10387261" cy="540271"/>
          </a:xfrm>
        </p:spPr>
        <p:txBody>
          <a:bodyPr/>
          <a:lstStyle/>
          <a:p>
            <a:pPr lvl="3" algn="ctr"/>
            <a:r>
              <a:rPr lang="en-ZA" sz="3200" kern="1200" dirty="0" smtClean="0">
                <a:latin typeface="Arial Black" panose="020B0A04020102020204" pitchFamily="34" charset="0"/>
                <a:ea typeface="+mj-ea"/>
                <a:cs typeface="Arial" pitchFamily="34" charset="0"/>
              </a:rPr>
              <a:t>SO 5 </a:t>
            </a:r>
            <a:r>
              <a:rPr lang="en-ZA" sz="3200" kern="1200" dirty="0">
                <a:latin typeface="Arial Black" panose="020B0A04020102020204" pitchFamily="34" charset="0"/>
                <a:ea typeface="+mj-ea"/>
                <a:cs typeface="Arial" pitchFamily="34" charset="0"/>
              </a:rPr>
              <a:t>KEY </a:t>
            </a:r>
            <a:r>
              <a:rPr lang="en-ZA" sz="3200" kern="1200" dirty="0" smtClean="0">
                <a:latin typeface="Arial Black" panose="020B0A04020102020204" pitchFamily="34" charset="0"/>
                <a:ea typeface="+mj-ea"/>
                <a:cs typeface="Arial" pitchFamily="34" charset="0"/>
              </a:rPr>
              <a:t>CONSIDERATIONS (1) </a:t>
            </a:r>
            <a:endParaRPr lang="en-ZA" sz="3200" kern="1200" dirty="0">
              <a:latin typeface="Arial Black" panose="020B0A04020102020204" pitchFamily="34" charset="0"/>
              <a:ea typeface="+mj-ea"/>
              <a:cs typeface="Arial" pitchFamily="34" charset="0"/>
            </a:endParaRPr>
          </a:p>
        </p:txBody>
      </p:sp>
      <p:sp>
        <p:nvSpPr>
          <p:cNvPr id="3" name="Content Placeholder 2"/>
          <p:cNvSpPr>
            <a:spLocks noGrp="1"/>
          </p:cNvSpPr>
          <p:nvPr>
            <p:ph idx="1"/>
          </p:nvPr>
        </p:nvSpPr>
        <p:spPr>
          <a:xfrm>
            <a:off x="306139" y="900311"/>
            <a:ext cx="10081122" cy="6876976"/>
          </a:xfrm>
        </p:spPr>
        <p:txBody>
          <a:bodyPr/>
          <a:lstStyle/>
          <a:p>
            <a:pPr marL="0" lvl="0" indent="0" algn="just"/>
            <a:r>
              <a:rPr lang="en-ZA" sz="2400" b="1" dirty="0"/>
              <a:t>A - Develop and implement a Food </a:t>
            </a:r>
            <a:r>
              <a:rPr lang="en-ZA" sz="2400" b="1" dirty="0" smtClean="0"/>
              <a:t>Security &amp; Nutrition </a:t>
            </a:r>
            <a:r>
              <a:rPr lang="en-ZA" sz="2400" b="1" dirty="0"/>
              <a:t>Advocacy and Communication Strategy </a:t>
            </a:r>
            <a:endParaRPr lang="en-ZA" sz="2400" b="1" dirty="0" smtClean="0"/>
          </a:p>
          <a:p>
            <a:pPr marL="285750" lvl="0" indent="-285750" algn="just">
              <a:spcBef>
                <a:spcPts val="600"/>
              </a:spcBef>
              <a:spcAft>
                <a:spcPts val="600"/>
              </a:spcAft>
              <a:buFont typeface="Wingdings" panose="05000000000000000000" pitchFamily="2" charset="2"/>
              <a:buChar char="Ø"/>
            </a:pPr>
            <a:r>
              <a:rPr lang="en-ZA" sz="2200" dirty="0" smtClean="0"/>
              <a:t>Important </a:t>
            </a:r>
            <a:r>
              <a:rPr lang="en-ZA" sz="2200" dirty="0"/>
              <a:t>that marketing materials are customised to their specific target audiences, particularly in South Africa where there is a myriad of different cultures and ethnicities living alongside one another.  </a:t>
            </a:r>
            <a:endParaRPr lang="en-US" sz="2200" dirty="0"/>
          </a:p>
          <a:p>
            <a:pPr marL="285750" lvl="0" indent="-285750" algn="just">
              <a:spcBef>
                <a:spcPts val="600"/>
              </a:spcBef>
              <a:spcAft>
                <a:spcPts val="600"/>
              </a:spcAft>
              <a:buFont typeface="Wingdings" panose="05000000000000000000" pitchFamily="2" charset="2"/>
              <a:buChar char="Ø"/>
            </a:pPr>
            <a:r>
              <a:rPr lang="en-ZA" sz="2200" dirty="0"/>
              <a:t>Marketing materials should not just emphasise the nutritional messages but also direct people towards the services offered by government in this regard and highlight the steps they can take to improve their nutrition. </a:t>
            </a:r>
            <a:r>
              <a:rPr lang="en-ZA" sz="2200" dirty="0" smtClean="0"/>
              <a:t>It </a:t>
            </a:r>
            <a:r>
              <a:rPr lang="en-ZA" sz="2200" dirty="0"/>
              <a:t>has been found that marketing campaigns are more likely to result in behavioural changes when they are combined with points of easy, actionable behaviour that people can then implement or act on.   </a:t>
            </a:r>
            <a:endParaRPr lang="en-US" sz="2200" dirty="0"/>
          </a:p>
          <a:p>
            <a:pPr marL="285750" lvl="0" indent="-285750" algn="just">
              <a:spcBef>
                <a:spcPts val="600"/>
              </a:spcBef>
              <a:spcAft>
                <a:spcPts val="600"/>
              </a:spcAft>
              <a:buFont typeface="Wingdings" panose="05000000000000000000" pitchFamily="2" charset="2"/>
              <a:buChar char="Ø"/>
            </a:pPr>
            <a:r>
              <a:rPr lang="en-ZA" sz="2200" dirty="0"/>
              <a:t>There is evidence that billboards are not as effective as other forms of media due to their high costs, limited ability to target niche markets and the brief time period during which people interact with them.  It might be beneficial for the plan to focus more on electronic billboards than standard print billboards, as these are easier to customise, are able to keep catching the public eye with new designs and tend to be more affordable. </a:t>
            </a:r>
            <a:endParaRPr lang="en-US" sz="2200" dirty="0"/>
          </a:p>
          <a:p>
            <a:pPr lvl="0"/>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75</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8628" y="7048738"/>
            <a:ext cx="1335087"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67556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745" y="1620391"/>
            <a:ext cx="9888492" cy="6227719"/>
          </a:xfrm>
        </p:spPr>
        <p:txBody>
          <a:bodyPr/>
          <a:lstStyle/>
          <a:p>
            <a:pPr marL="285750" lvl="0" indent="-285750" algn="just">
              <a:spcBef>
                <a:spcPts val="600"/>
              </a:spcBef>
              <a:spcAft>
                <a:spcPts val="600"/>
              </a:spcAft>
              <a:buFont typeface="Wingdings" panose="05000000000000000000" pitchFamily="2" charset="2"/>
              <a:buChar char="Ø"/>
            </a:pPr>
            <a:r>
              <a:rPr lang="en-ZA" sz="2200" dirty="0" smtClean="0"/>
              <a:t>It </a:t>
            </a:r>
            <a:r>
              <a:rPr lang="en-ZA" sz="2200" dirty="0"/>
              <a:t>is of utmost </a:t>
            </a:r>
            <a:r>
              <a:rPr lang="en-ZA" sz="2200" dirty="0" smtClean="0"/>
              <a:t>importance </a:t>
            </a:r>
            <a:r>
              <a:rPr lang="en-ZA" sz="2200" dirty="0"/>
              <a:t>that the plan incorporates points of review to assess the impact of the communication strategy.  This will assist to determine the correct communication mix, length and breadth as research shows that the impact of advocacy programmes are not sustainable after they end and this is something that needs to be mitigated</a:t>
            </a:r>
            <a:r>
              <a:rPr lang="en-ZA" sz="2200" dirty="0" smtClean="0"/>
              <a:t>.</a:t>
            </a:r>
          </a:p>
          <a:p>
            <a:pPr marL="285750" lvl="0" indent="-285750" algn="just">
              <a:spcBef>
                <a:spcPts val="600"/>
              </a:spcBef>
              <a:spcAft>
                <a:spcPts val="600"/>
              </a:spcAft>
              <a:buFont typeface="Wingdings" panose="05000000000000000000" pitchFamily="2" charset="2"/>
              <a:buChar char="Ø"/>
            </a:pPr>
            <a:endParaRPr lang="en-ZA" sz="2200" dirty="0" smtClean="0"/>
          </a:p>
          <a:p>
            <a:pPr algn="just">
              <a:spcBef>
                <a:spcPts val="600"/>
              </a:spcBef>
              <a:spcAft>
                <a:spcPts val="600"/>
              </a:spcAft>
            </a:pPr>
            <a:r>
              <a:rPr lang="en-ZA" sz="2200" b="1" dirty="0" smtClean="0"/>
              <a:t>B </a:t>
            </a:r>
            <a:r>
              <a:rPr lang="en-ZA" sz="2200" b="1" dirty="0"/>
              <a:t>- Implement nutrition education at ECD centres and schools</a:t>
            </a:r>
            <a:endParaRPr lang="en-US" sz="2200" dirty="0"/>
          </a:p>
          <a:p>
            <a:pPr marL="342900" lvl="0" indent="-342900" algn="just">
              <a:spcBef>
                <a:spcPts val="600"/>
              </a:spcBef>
              <a:spcAft>
                <a:spcPts val="600"/>
              </a:spcAft>
              <a:buFont typeface="Wingdings" panose="05000000000000000000" pitchFamily="2" charset="2"/>
              <a:buChar char="Ø"/>
            </a:pPr>
            <a:r>
              <a:rPr lang="en-ZA" sz="2200" dirty="0"/>
              <a:t>Strategic Objective 5-B is relatively affordable and its major cost drivers can be well justified. For example, although the production of flipcharts constitutes one of the largest expenses, these are necessary teaching aids. </a:t>
            </a:r>
            <a:endParaRPr lang="en-ZA" sz="2200" dirty="0" smtClean="0"/>
          </a:p>
          <a:p>
            <a:pPr marL="342900" lvl="0" indent="-342900" algn="just">
              <a:spcBef>
                <a:spcPts val="600"/>
              </a:spcBef>
              <a:spcAft>
                <a:spcPts val="600"/>
              </a:spcAft>
              <a:buFont typeface="Wingdings" panose="05000000000000000000" pitchFamily="2" charset="2"/>
              <a:buChar char="Ø"/>
            </a:pPr>
            <a:r>
              <a:rPr lang="en-ZA" sz="2200" dirty="0" smtClean="0"/>
              <a:t>The </a:t>
            </a:r>
            <a:r>
              <a:rPr lang="en-ZA" sz="2200" dirty="0"/>
              <a:t>community health workers and ECD practitioners often operate in rural areas where the abilities to verbally explain and visually demonstrate key concepts are more effective teaching tools than written communication. </a:t>
            </a:r>
            <a:endParaRPr lang="en-US" sz="2200" dirty="0"/>
          </a:p>
          <a:p>
            <a:pPr>
              <a:spcBef>
                <a:spcPts val="600"/>
              </a:spcBef>
              <a:spcAft>
                <a:spcPts val="600"/>
              </a:spcAft>
            </a:pPr>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76</a:t>
            </a:fld>
            <a:endParaRPr lang="en-ZA" altLang="en-US" dirty="0"/>
          </a:p>
        </p:txBody>
      </p:sp>
      <p:sp>
        <p:nvSpPr>
          <p:cNvPr id="5" name="Title 1"/>
          <p:cNvSpPr txBox="1">
            <a:spLocks/>
          </p:cNvSpPr>
          <p:nvPr/>
        </p:nvSpPr>
        <p:spPr>
          <a:xfrm>
            <a:off x="282745" y="324247"/>
            <a:ext cx="10387261" cy="540271"/>
          </a:xfrm>
          <a:prstGeom prst="rect">
            <a:avLst/>
          </a:prstGeom>
        </p:spPr>
        <p:txBody>
          <a:bodyPr lIns="0" tIns="0" rIns="0" bIns="0" anchor="b" anchorCtr="0"/>
          <a:lst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a:lstStyle>
          <a:p>
            <a:pPr lvl="3" algn="ctr"/>
            <a:r>
              <a:rPr lang="en-ZA" sz="3200" dirty="0" smtClean="0">
                <a:latin typeface="Arial Black" panose="020B0A04020102020204" pitchFamily="34" charset="0"/>
                <a:ea typeface="+mj-ea"/>
                <a:cs typeface="Arial" pitchFamily="34" charset="0"/>
              </a:rPr>
              <a:t>SO 5 </a:t>
            </a:r>
            <a:r>
              <a:rPr lang="en-ZA" sz="3200" dirty="0">
                <a:latin typeface="Arial Black" panose="020B0A04020102020204" pitchFamily="34" charset="0"/>
                <a:ea typeface="+mj-ea"/>
                <a:cs typeface="Arial" pitchFamily="34" charset="0"/>
              </a:rPr>
              <a:t>KEY </a:t>
            </a:r>
            <a:r>
              <a:rPr lang="en-ZA" sz="3200" dirty="0" smtClean="0">
                <a:latin typeface="Arial Black" panose="020B0A04020102020204" pitchFamily="34" charset="0"/>
                <a:ea typeface="+mj-ea"/>
                <a:cs typeface="Arial" pitchFamily="34" charset="0"/>
              </a:rPr>
              <a:t>CONSIDERATIONS (2) </a:t>
            </a:r>
            <a:endParaRPr lang="en-ZA" sz="3200" dirty="0">
              <a:latin typeface="Arial Black" panose="020B0A04020102020204" pitchFamily="34" charset="0"/>
              <a:ea typeface="+mj-ea"/>
              <a:cs typeface="Arial"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11407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5" y="0"/>
            <a:ext cx="10459267" cy="1548803"/>
          </a:xfrm>
        </p:spPr>
        <p:txBody>
          <a:bodyPr/>
          <a:lstStyle/>
          <a:p>
            <a:pPr algn="ctr"/>
            <a:r>
              <a:rPr lang="en-ZA" sz="3200" dirty="0" smtClean="0">
                <a:latin typeface="Arial Black" panose="020B0A04020102020204" pitchFamily="34" charset="0"/>
              </a:rPr>
              <a:t/>
            </a:r>
            <a:br>
              <a:rPr lang="en-ZA" sz="3200" dirty="0" smtClean="0">
                <a:latin typeface="Arial Black" panose="020B0A04020102020204" pitchFamily="34" charset="0"/>
              </a:rPr>
            </a:br>
            <a:r>
              <a:rPr lang="en-ZA" sz="3200" dirty="0">
                <a:latin typeface="Arial Black" panose="020B0A04020102020204" pitchFamily="34" charset="0"/>
              </a:rPr>
              <a:t/>
            </a:r>
            <a:br>
              <a:rPr lang="en-ZA" sz="3200" dirty="0">
                <a:latin typeface="Arial Black" panose="020B0A04020102020204" pitchFamily="34" charset="0"/>
              </a:rPr>
            </a:br>
            <a:r>
              <a:rPr lang="en-ZA" sz="2800" u="sng" dirty="0" smtClean="0">
                <a:latin typeface="Arial Black" panose="020B0A04020102020204" pitchFamily="34" charset="0"/>
              </a:rPr>
              <a:t>STRATEGIC </a:t>
            </a:r>
            <a:r>
              <a:rPr lang="en-ZA" sz="2800" u="sng" dirty="0">
                <a:latin typeface="Arial Black" panose="020B0A04020102020204" pitchFamily="34" charset="0"/>
              </a:rPr>
              <a:t>OBJECTIVE 6</a:t>
            </a:r>
            <a:r>
              <a:rPr lang="en-ZA" sz="2800" dirty="0">
                <a:latin typeface="Arial Black" panose="020B0A04020102020204" pitchFamily="34" charset="0"/>
              </a:rPr>
              <a:t>: </a:t>
            </a:r>
            <a:r>
              <a:rPr lang="en-ZA" sz="2800" dirty="0" smtClean="0">
                <a:latin typeface="Arial Black" panose="020B0A04020102020204" pitchFamily="34" charset="0"/>
              </a:rPr>
              <a:t/>
            </a:r>
            <a:br>
              <a:rPr lang="en-ZA" sz="2800" dirty="0" smtClean="0">
                <a:latin typeface="Arial Black" panose="020B0A04020102020204" pitchFamily="34" charset="0"/>
              </a:rPr>
            </a:br>
            <a:r>
              <a:rPr lang="en-ZA" sz="2800" dirty="0" smtClean="0">
                <a:latin typeface="Arial Black" panose="020B0A04020102020204" pitchFamily="34" charset="0"/>
              </a:rPr>
              <a:t>ESTABLISH </a:t>
            </a:r>
            <a:r>
              <a:rPr lang="en-ZA" sz="2800" dirty="0">
                <a:latin typeface="Arial Black" panose="020B0A04020102020204" pitchFamily="34" charset="0"/>
              </a:rPr>
              <a:t>THE NFNS PLAN</a:t>
            </a:r>
            <a:r>
              <a:rPr lang="en-ZA" sz="2000" dirty="0" smtClean="0"/>
              <a:t> </a:t>
            </a:r>
            <a:r>
              <a:rPr lang="en-ZA" sz="2800" dirty="0">
                <a:latin typeface="Arial Black" panose="020B0A04020102020204" pitchFamily="34" charset="0"/>
              </a:rPr>
              <a:t>M&amp;E UNIT</a:t>
            </a:r>
            <a:r>
              <a:rPr lang="en-US" sz="2800" dirty="0">
                <a:latin typeface="Arial Black" panose="020B0A04020102020204" pitchFamily="34" charset="0"/>
              </a:rPr>
              <a:t/>
            </a:r>
            <a:br>
              <a:rPr lang="en-US" sz="2800" dirty="0">
                <a:latin typeface="Arial Black" panose="020B0A04020102020204" pitchFamily="34" charset="0"/>
              </a:rPr>
            </a:br>
            <a:endParaRPr lang="en-ZA" sz="3200" dirty="0">
              <a:latin typeface="Arial Black" panose="020B0A04020102020204" pitchFamily="34" charset="0"/>
            </a:endParaRPr>
          </a:p>
        </p:txBody>
      </p:sp>
      <p:sp>
        <p:nvSpPr>
          <p:cNvPr id="3" name="Content Placeholder 2"/>
          <p:cNvSpPr>
            <a:spLocks noGrp="1"/>
          </p:cNvSpPr>
          <p:nvPr>
            <p:ph idx="1"/>
          </p:nvPr>
        </p:nvSpPr>
        <p:spPr>
          <a:xfrm>
            <a:off x="216054" y="1312773"/>
            <a:ext cx="10253428" cy="6272909"/>
          </a:xfrm>
        </p:spPr>
        <p:txBody>
          <a:bodyPr/>
          <a:lstStyle/>
          <a:p>
            <a:pPr marL="285750" indent="-285750" algn="just">
              <a:spcAft>
                <a:spcPts val="600"/>
              </a:spcAft>
              <a:buFont typeface="Wingdings" panose="05000000000000000000" pitchFamily="2" charset="2"/>
              <a:buChar char="Ø"/>
            </a:pPr>
            <a:r>
              <a:rPr lang="en-ZA" sz="2400" dirty="0" smtClean="0"/>
              <a:t>The </a:t>
            </a:r>
            <a:r>
              <a:rPr lang="en-ZA" sz="2400" dirty="0"/>
              <a:t>establishment of a team dedicated to the monitoring and evaluation of the NFNS Plan is essential for </a:t>
            </a:r>
            <a:r>
              <a:rPr lang="en-ZA" sz="2400" dirty="0" smtClean="0"/>
              <a:t>the general success </a:t>
            </a:r>
            <a:r>
              <a:rPr lang="en-ZA" sz="2400" dirty="0"/>
              <a:t>of the NFNS </a:t>
            </a:r>
            <a:r>
              <a:rPr lang="en-ZA" sz="2400" dirty="0" smtClean="0"/>
              <a:t>Plan.  </a:t>
            </a:r>
          </a:p>
          <a:p>
            <a:pPr marL="285750" indent="-285750" algn="just">
              <a:spcAft>
                <a:spcPts val="600"/>
              </a:spcAft>
              <a:buFont typeface="Wingdings" panose="05000000000000000000" pitchFamily="2" charset="2"/>
              <a:buChar char="Ø"/>
            </a:pPr>
            <a:r>
              <a:rPr lang="en-ZA" sz="2400" dirty="0" smtClean="0"/>
              <a:t>The </a:t>
            </a:r>
            <a:r>
              <a:rPr lang="en-ZA" sz="2400" dirty="0"/>
              <a:t>total cost of Strategic Objective 6 is negligible when related to the total cost of the plan, representing on 0.03%.  Nearly three-quarters of this </a:t>
            </a:r>
            <a:r>
              <a:rPr lang="en-ZA" sz="2400" dirty="0" smtClean="0"/>
              <a:t>comprise the </a:t>
            </a:r>
            <a:r>
              <a:rPr lang="en-ZA" sz="2400" dirty="0"/>
              <a:t>costs of establishing an operating the M&amp;E Unit.  </a:t>
            </a:r>
            <a:endParaRPr lang="en-ZA" sz="2400" dirty="0" smtClean="0"/>
          </a:p>
          <a:p>
            <a:pPr marL="285750" indent="-285750" algn="just">
              <a:spcAft>
                <a:spcPts val="600"/>
              </a:spcAft>
              <a:buFont typeface="Wingdings" panose="05000000000000000000" pitchFamily="2" charset="2"/>
              <a:buChar char="Ø"/>
            </a:pPr>
            <a:r>
              <a:rPr lang="en-ZA" sz="2400" dirty="0" smtClean="0"/>
              <a:t>The </a:t>
            </a:r>
            <a:r>
              <a:rPr lang="en-ZA" sz="2400" dirty="0"/>
              <a:t>rest of the activities are related to the various M&amp;E projects that will be required during the life-cycle of the NFNS Plan. </a:t>
            </a:r>
            <a:r>
              <a:rPr lang="en-ZA" sz="2400" dirty="0" smtClean="0"/>
              <a:t>The </a:t>
            </a:r>
            <a:r>
              <a:rPr lang="en-ZA" sz="2400" dirty="0"/>
              <a:t>importance of the work to be done by the M&amp;E unit cannot be understated.  </a:t>
            </a:r>
            <a:endParaRPr lang="en-ZA" sz="2400" dirty="0" smtClean="0"/>
          </a:p>
          <a:p>
            <a:pPr marL="285750" indent="-285750" algn="just">
              <a:spcAft>
                <a:spcPts val="600"/>
              </a:spcAft>
              <a:buFont typeface="Wingdings" panose="05000000000000000000" pitchFamily="2" charset="2"/>
              <a:buChar char="Ø"/>
            </a:pPr>
            <a:r>
              <a:rPr lang="en-ZA" sz="2400" dirty="0" smtClean="0"/>
              <a:t>Along </a:t>
            </a:r>
            <a:r>
              <a:rPr lang="en-ZA" sz="2400" dirty="0"/>
              <a:t>with the various FNS Councils to be established, the M&amp;E unit is essential for ensuring coordination and collaboration in government’s approach to addressing </a:t>
            </a:r>
            <a:r>
              <a:rPr lang="en-ZA" sz="2400" dirty="0" smtClean="0"/>
              <a:t>FNS.  </a:t>
            </a:r>
          </a:p>
          <a:p>
            <a:pPr marL="285750" indent="-285750" algn="just">
              <a:spcAft>
                <a:spcPts val="600"/>
              </a:spcAft>
              <a:buFont typeface="Wingdings" panose="05000000000000000000" pitchFamily="2" charset="2"/>
              <a:buChar char="Ø"/>
            </a:pPr>
            <a:r>
              <a:rPr lang="en-ZA" sz="2400" dirty="0" smtClean="0"/>
              <a:t>The </a:t>
            </a:r>
            <a:r>
              <a:rPr lang="en-ZA" sz="2400" dirty="0"/>
              <a:t>M&amp;E unit should proactively ensure that it is involved in all government interventions that have a FNS element. As the technical arm of the National FNS Council, it should become the custodian of FNS in South Africa</a:t>
            </a:r>
            <a:endParaRPr lang="en-US" sz="2400" dirty="0"/>
          </a:p>
          <a:p>
            <a:pPr>
              <a:spcAft>
                <a:spcPts val="600"/>
              </a:spcAft>
            </a:pPr>
            <a:endParaRPr lang="en-ZA"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77</a:t>
            </a:fld>
            <a:endParaRPr lang="en-ZA"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23972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536574432"/>
              </p:ext>
            </p:extLst>
          </p:nvPr>
        </p:nvGraphicFramePr>
        <p:xfrm>
          <a:off x="2" y="972153"/>
          <a:ext cx="10693398" cy="6525568"/>
        </p:xfrm>
        <a:graphic>
          <a:graphicData uri="http://schemas.openxmlformats.org/drawingml/2006/table">
            <a:tbl>
              <a:tblPr firstRow="1" firstCol="1" bandRow="1">
                <a:tableStyleId>{5C22544A-7EE6-4342-B048-85BDC9FD1C3A}</a:tableStyleId>
              </a:tblPr>
              <a:tblGrid>
                <a:gridCol w="3642173">
                  <a:extLst>
                    <a:ext uri="{9D8B030D-6E8A-4147-A177-3AD203B41FA5}">
                      <a16:colId xmlns:a16="http://schemas.microsoft.com/office/drawing/2014/main" xmlns="" val="310232892"/>
                    </a:ext>
                  </a:extLst>
                </a:gridCol>
                <a:gridCol w="992347">
                  <a:extLst>
                    <a:ext uri="{9D8B030D-6E8A-4147-A177-3AD203B41FA5}">
                      <a16:colId xmlns:a16="http://schemas.microsoft.com/office/drawing/2014/main" xmlns="" val="1793873232"/>
                    </a:ext>
                  </a:extLst>
                </a:gridCol>
                <a:gridCol w="992347">
                  <a:extLst>
                    <a:ext uri="{9D8B030D-6E8A-4147-A177-3AD203B41FA5}">
                      <a16:colId xmlns:a16="http://schemas.microsoft.com/office/drawing/2014/main" xmlns="" val="2265280980"/>
                    </a:ext>
                  </a:extLst>
                </a:gridCol>
                <a:gridCol w="992347">
                  <a:extLst>
                    <a:ext uri="{9D8B030D-6E8A-4147-A177-3AD203B41FA5}">
                      <a16:colId xmlns:a16="http://schemas.microsoft.com/office/drawing/2014/main" xmlns="" val="1417932693"/>
                    </a:ext>
                  </a:extLst>
                </a:gridCol>
                <a:gridCol w="992347">
                  <a:extLst>
                    <a:ext uri="{9D8B030D-6E8A-4147-A177-3AD203B41FA5}">
                      <a16:colId xmlns:a16="http://schemas.microsoft.com/office/drawing/2014/main" xmlns="" val="722624671"/>
                    </a:ext>
                  </a:extLst>
                </a:gridCol>
                <a:gridCol w="992347">
                  <a:extLst>
                    <a:ext uri="{9D8B030D-6E8A-4147-A177-3AD203B41FA5}">
                      <a16:colId xmlns:a16="http://schemas.microsoft.com/office/drawing/2014/main" xmlns="" val="1957689236"/>
                    </a:ext>
                  </a:extLst>
                </a:gridCol>
                <a:gridCol w="913216">
                  <a:extLst>
                    <a:ext uri="{9D8B030D-6E8A-4147-A177-3AD203B41FA5}">
                      <a16:colId xmlns:a16="http://schemas.microsoft.com/office/drawing/2014/main" xmlns="" val="849354305"/>
                    </a:ext>
                  </a:extLst>
                </a:gridCol>
                <a:gridCol w="1176274">
                  <a:extLst>
                    <a:ext uri="{9D8B030D-6E8A-4147-A177-3AD203B41FA5}">
                      <a16:colId xmlns:a16="http://schemas.microsoft.com/office/drawing/2014/main" xmlns="" val="4137292430"/>
                    </a:ext>
                  </a:extLst>
                </a:gridCol>
              </a:tblGrid>
              <a:tr h="847161">
                <a:tc>
                  <a:txBody>
                    <a:bodyPr/>
                    <a:lstStyle/>
                    <a:p>
                      <a:pPr marL="0" marR="0" algn="just">
                        <a:lnSpc>
                          <a:spcPct val="120000"/>
                        </a:lnSpc>
                        <a:spcBef>
                          <a:spcPts val="0"/>
                        </a:spcBef>
                        <a:spcAft>
                          <a:spcPts val="0"/>
                        </a:spcAft>
                      </a:pPr>
                      <a:r>
                        <a:rPr lang="en-ZA" sz="2000" spc="-30" dirty="0">
                          <a:effectLst/>
                        </a:rPr>
                        <a:t>R millions </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2018/19</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2019/20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2020/21</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2021/22</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2022/23</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 of total</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2699673407"/>
                  </a:ext>
                </a:extLst>
              </a:tr>
              <a:tr h="847161">
                <a:tc>
                  <a:txBody>
                    <a:bodyPr/>
                    <a:lstStyle/>
                    <a:p>
                      <a:pPr marL="0" marR="0" algn="l">
                        <a:lnSpc>
                          <a:spcPct val="120000"/>
                        </a:lnSpc>
                        <a:spcBef>
                          <a:spcPts val="0"/>
                        </a:spcBef>
                        <a:spcAft>
                          <a:spcPts val="0"/>
                        </a:spcAft>
                      </a:pPr>
                      <a:r>
                        <a:rPr lang="en-ZA" sz="2000" spc="-30">
                          <a:effectLst/>
                        </a:rPr>
                        <a:t>SO6:  Establish the NFNS Plan M&amp;E Unit</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R5.71</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R3.25</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R5.18</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R3.77</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R5.78</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R23.70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0.03%</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2889246103"/>
                  </a:ext>
                </a:extLst>
              </a:tr>
              <a:tr h="847161">
                <a:tc>
                  <a:txBody>
                    <a:bodyPr/>
                    <a:lstStyle/>
                    <a:p>
                      <a:pPr marL="0" marR="0" algn="l">
                        <a:lnSpc>
                          <a:spcPct val="120000"/>
                        </a:lnSpc>
                        <a:spcBef>
                          <a:spcPts val="0"/>
                        </a:spcBef>
                        <a:spcAft>
                          <a:spcPts val="0"/>
                        </a:spcAft>
                      </a:pPr>
                      <a:r>
                        <a:rPr lang="en-ZA" sz="2000" spc="-30">
                          <a:effectLst/>
                        </a:rPr>
                        <a:t>A - Establish the NFNS Plan M&amp;E Unit</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R3.13</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R3.25</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R3.50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R3.77</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R4.06</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R17.71</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74.72%</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567950900"/>
                  </a:ext>
                </a:extLst>
              </a:tr>
              <a:tr h="1568462">
                <a:tc>
                  <a:txBody>
                    <a:bodyPr/>
                    <a:lstStyle/>
                    <a:p>
                      <a:pPr marL="0" marR="0" algn="l">
                        <a:lnSpc>
                          <a:spcPct val="120000"/>
                        </a:lnSpc>
                        <a:spcBef>
                          <a:spcPts val="0"/>
                        </a:spcBef>
                        <a:spcAft>
                          <a:spcPts val="0"/>
                        </a:spcAft>
                      </a:pPr>
                      <a:r>
                        <a:rPr lang="en-ZA" sz="2000" spc="-30">
                          <a:effectLst/>
                        </a:rPr>
                        <a:t>B - Incorporate a consistent set of core indicators in National Surveys</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R1.08</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R1.08</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4.55%</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2775004909"/>
                  </a:ext>
                </a:extLst>
              </a:tr>
              <a:tr h="847161">
                <a:tc>
                  <a:txBody>
                    <a:bodyPr/>
                    <a:lstStyle/>
                    <a:p>
                      <a:pPr marL="0" marR="0" algn="l">
                        <a:lnSpc>
                          <a:spcPct val="120000"/>
                        </a:lnSpc>
                        <a:spcBef>
                          <a:spcPts val="0"/>
                        </a:spcBef>
                        <a:spcAft>
                          <a:spcPts val="0"/>
                        </a:spcAft>
                      </a:pPr>
                      <a:r>
                        <a:rPr lang="en-ZA" sz="2000" spc="-30">
                          <a:effectLst/>
                        </a:rPr>
                        <a:t>C - Conduct implementation evaluations of the NFNS Plan</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R0.77</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R1.10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R1.86</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7.85%</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1083508458"/>
                  </a:ext>
                </a:extLst>
              </a:tr>
              <a:tr h="1568462">
                <a:tc>
                  <a:txBody>
                    <a:bodyPr/>
                    <a:lstStyle/>
                    <a:p>
                      <a:pPr marL="0" marR="0" algn="l">
                        <a:lnSpc>
                          <a:spcPct val="120000"/>
                        </a:lnSpc>
                        <a:spcBef>
                          <a:spcPts val="0"/>
                        </a:spcBef>
                        <a:spcAft>
                          <a:spcPts val="0"/>
                        </a:spcAft>
                      </a:pPr>
                      <a:r>
                        <a:rPr lang="en-ZA" sz="2000" spc="-30">
                          <a:effectLst/>
                        </a:rPr>
                        <a:t>D - Analyse and rate different hazard and risks associated with FNS and their impacts</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R1.50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R0.00</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R0.92</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R0.00</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R0.63</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a:effectLst/>
                        </a:rPr>
                        <a:t>R3.05</a:t>
                      </a:r>
                      <a:endParaRPr lang="en-US" sz="2000" spc="-30">
                        <a:solidFill>
                          <a:srgbClr val="000000"/>
                        </a:solidFill>
                        <a:effectLst/>
                        <a:latin typeface="Arial" panose="020B0604020202020204" pitchFamily="34" charset="0"/>
                        <a:ea typeface="Times New Roman" panose="02020603050405020304" pitchFamily="18" charset="0"/>
                      </a:endParaRPr>
                    </a:p>
                  </a:txBody>
                  <a:tcPr marL="68250" marR="68250" marT="0" marB="0"/>
                </a:tc>
                <a:tc>
                  <a:txBody>
                    <a:bodyPr/>
                    <a:lstStyle/>
                    <a:p>
                      <a:pPr marL="0" marR="0" algn="l">
                        <a:lnSpc>
                          <a:spcPct val="120000"/>
                        </a:lnSpc>
                        <a:spcBef>
                          <a:spcPts val="0"/>
                        </a:spcBef>
                        <a:spcAft>
                          <a:spcPts val="0"/>
                        </a:spcAft>
                      </a:pPr>
                      <a:r>
                        <a:rPr lang="en-ZA" sz="2000" spc="-30" dirty="0">
                          <a:effectLst/>
                        </a:rPr>
                        <a:t>12.88%</a:t>
                      </a:r>
                      <a:endParaRPr lang="en-US" sz="2000" spc="-30" dirty="0">
                        <a:solidFill>
                          <a:srgbClr val="000000"/>
                        </a:solidFill>
                        <a:effectLst/>
                        <a:latin typeface="Arial" panose="020B0604020202020204" pitchFamily="34" charset="0"/>
                        <a:ea typeface="Times New Roman" panose="02020603050405020304" pitchFamily="18" charset="0"/>
                      </a:endParaRPr>
                    </a:p>
                  </a:txBody>
                  <a:tcPr marL="68250" marR="68250" marT="0" marB="0"/>
                </a:tc>
                <a:extLst>
                  <a:ext uri="{0D108BD9-81ED-4DB2-BD59-A6C34878D82A}">
                    <a16:rowId xmlns:a16="http://schemas.microsoft.com/office/drawing/2014/main" xmlns="" val="2306479893"/>
                  </a:ext>
                </a:extLst>
              </a:tr>
            </a:tbl>
          </a:graphicData>
        </a:graphic>
      </p:graphicFrame>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78</a:t>
            </a:fld>
            <a:endParaRPr lang="en-ZA" altLang="en-US" dirty="0"/>
          </a:p>
        </p:txBody>
      </p:sp>
      <p:sp>
        <p:nvSpPr>
          <p:cNvPr id="6" name="Title 1"/>
          <p:cNvSpPr>
            <a:spLocks noGrp="1"/>
          </p:cNvSpPr>
          <p:nvPr>
            <p:ph type="title"/>
          </p:nvPr>
        </p:nvSpPr>
        <p:spPr>
          <a:xfrm>
            <a:off x="227543" y="252239"/>
            <a:ext cx="10459267" cy="719914"/>
          </a:xfrm>
        </p:spPr>
        <p:txBody>
          <a:bodyPr/>
          <a:lstStyle/>
          <a:p>
            <a:pPr algn="ctr"/>
            <a:r>
              <a:rPr lang="en-ZA" sz="2600" dirty="0">
                <a:latin typeface="Arial Black" panose="020B0A04020102020204" pitchFamily="34" charset="0"/>
              </a:rPr>
              <a:t>COSTING SO 6: ESTABLISH THE NFNS PLAN M&amp;E UNIT</a:t>
            </a:r>
            <a:r>
              <a:rPr lang="en-US" sz="2800" dirty="0" smtClean="0"/>
              <a:t/>
            </a:r>
            <a:br>
              <a:rPr lang="en-US" sz="2800" dirty="0" smtClean="0"/>
            </a:br>
            <a:endParaRPr lang="en-ZA" sz="28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76479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94" y="-189117"/>
            <a:ext cx="9178925" cy="719914"/>
          </a:xfrm>
        </p:spPr>
        <p:txBody>
          <a:bodyPr/>
          <a:lstStyle/>
          <a:p>
            <a:pPr algn="ctr"/>
            <a:r>
              <a:rPr lang="en-US" sz="2800" dirty="0" smtClean="0">
                <a:latin typeface="Arial Black" panose="020B0A04020102020204" pitchFamily="34" charset="0"/>
              </a:rPr>
              <a:t>CONCLUSIONS ON COSTING AND NEXT STEPS</a:t>
            </a:r>
            <a:endParaRPr lang="en-US" sz="2800" dirty="0"/>
          </a:p>
        </p:txBody>
      </p:sp>
      <p:sp>
        <p:nvSpPr>
          <p:cNvPr id="3" name="Content Placeholder 2"/>
          <p:cNvSpPr>
            <a:spLocks noGrp="1"/>
          </p:cNvSpPr>
          <p:nvPr>
            <p:ph idx="1"/>
          </p:nvPr>
        </p:nvSpPr>
        <p:spPr>
          <a:xfrm>
            <a:off x="533442" y="1404366"/>
            <a:ext cx="9709802" cy="5625083"/>
          </a:xfrm>
        </p:spPr>
        <p:txBody>
          <a:bodyPr/>
          <a:lstStyle/>
          <a:p>
            <a:pPr marL="0" lvl="1" indent="0" algn="just">
              <a:buNone/>
            </a:pPr>
            <a:r>
              <a:rPr lang="en-ZA" sz="2200" b="1" dirty="0" smtClean="0"/>
              <a:t>Costing:</a:t>
            </a:r>
          </a:p>
          <a:p>
            <a:pPr marL="466725" lvl="1" indent="-466725" algn="just">
              <a:spcBef>
                <a:spcPts val="0"/>
              </a:spcBef>
            </a:pPr>
            <a:r>
              <a:rPr lang="en-ZA" sz="2200" dirty="0" smtClean="0"/>
              <a:t>Overall</a:t>
            </a:r>
            <a:r>
              <a:rPr lang="en-ZA" sz="2200" dirty="0"/>
              <a:t>, the NFNS Plan will require an average increase in funding of 13.7% over the 5-year period of the NFNS Plan’s</a:t>
            </a:r>
            <a:r>
              <a:rPr lang="en-ZA" sz="2200" dirty="0" smtClean="0"/>
              <a:t>.</a:t>
            </a:r>
          </a:p>
          <a:p>
            <a:pPr marL="0" lvl="1" indent="0" algn="just">
              <a:spcBef>
                <a:spcPts val="0"/>
              </a:spcBef>
              <a:buNone/>
            </a:pPr>
            <a:r>
              <a:rPr lang="en-ZA" sz="2200" dirty="0" smtClean="0"/>
              <a:t>  </a:t>
            </a:r>
            <a:endParaRPr lang="en-ZA" sz="2200" dirty="0"/>
          </a:p>
          <a:p>
            <a:pPr marL="466725" lvl="1" indent="-466725" algn="just">
              <a:spcBef>
                <a:spcPts val="0"/>
              </a:spcBef>
            </a:pPr>
            <a:r>
              <a:rPr lang="en-ZA" sz="2200" dirty="0" smtClean="0"/>
              <a:t>Due </a:t>
            </a:r>
            <a:r>
              <a:rPr lang="en-ZA" sz="2200" dirty="0"/>
              <a:t>to the scale of the problem, the resource requirement is </a:t>
            </a:r>
            <a:r>
              <a:rPr lang="en-ZA" sz="2200" dirty="0" smtClean="0"/>
              <a:t>tremendous. This</a:t>
            </a:r>
            <a:r>
              <a:rPr lang="en-ZA" sz="2200" dirty="0"/>
              <a:t>, along with the reality of a finite government budget with multiple priorities, makes focussed and specific planning all-important. </a:t>
            </a:r>
            <a:endParaRPr lang="en-GB" sz="2200" dirty="0" smtClean="0"/>
          </a:p>
          <a:p>
            <a:pPr marL="0" lvl="1" indent="0" algn="just">
              <a:lnSpc>
                <a:spcPct val="50000"/>
              </a:lnSpc>
              <a:spcBef>
                <a:spcPts val="0"/>
              </a:spcBef>
              <a:buNone/>
            </a:pPr>
            <a:endParaRPr lang="en-GB" sz="2200" b="1" dirty="0" smtClean="0"/>
          </a:p>
          <a:p>
            <a:pPr marL="0" lvl="1" indent="0" algn="just">
              <a:buNone/>
            </a:pPr>
            <a:r>
              <a:rPr lang="en-GB" sz="2200" b="1" dirty="0" smtClean="0"/>
              <a:t>Next steps: </a:t>
            </a:r>
          </a:p>
          <a:p>
            <a:pPr marL="0" lvl="1" indent="0" algn="just">
              <a:buNone/>
            </a:pPr>
            <a:endParaRPr lang="en-GB" sz="2200" b="1" dirty="0" smtClean="0"/>
          </a:p>
          <a:p>
            <a:pPr marL="0" lvl="1" indent="0" algn="just">
              <a:spcBef>
                <a:spcPts val="0"/>
              </a:spcBef>
              <a:buNone/>
            </a:pPr>
            <a:r>
              <a:rPr lang="en-GB" sz="2200" dirty="0" smtClean="0"/>
              <a:t>Approval of the Developed Communication Strategy for the Plan to </a:t>
            </a:r>
            <a:r>
              <a:rPr lang="en-GB" sz="2200" dirty="0"/>
              <a:t>support communities to make informed food and nutrition security </a:t>
            </a:r>
            <a:r>
              <a:rPr lang="en-GB" sz="2200" dirty="0" smtClean="0"/>
              <a:t>decisions</a:t>
            </a:r>
          </a:p>
          <a:p>
            <a:pPr marL="466725" lvl="1" indent="-466725" algn="just">
              <a:spcBef>
                <a:spcPts val="0"/>
              </a:spcBef>
              <a:buNone/>
            </a:pPr>
            <a:endParaRPr lang="en-GB" sz="2200" dirty="0"/>
          </a:p>
          <a:p>
            <a:pPr marL="466725" lvl="1" indent="-466725" algn="just">
              <a:lnSpc>
                <a:spcPct val="90000"/>
              </a:lnSpc>
              <a:spcBef>
                <a:spcPts val="0"/>
              </a:spcBef>
            </a:pPr>
            <a:r>
              <a:rPr lang="en-GB" sz="2200" dirty="0" smtClean="0"/>
              <a:t>Completion of Provincial consultative visits</a:t>
            </a:r>
            <a:r>
              <a:rPr lang="en-US" sz="2200" dirty="0" smtClean="0"/>
              <a:t> </a:t>
            </a:r>
            <a:r>
              <a:rPr lang="en-ZA" sz="2200" dirty="0"/>
              <a:t> </a:t>
            </a:r>
            <a:endParaRPr lang="en-ZA" sz="2200" dirty="0" smtClean="0"/>
          </a:p>
          <a:p>
            <a:pPr marL="466725" lvl="1" indent="-466725" algn="just">
              <a:lnSpc>
                <a:spcPct val="90000"/>
              </a:lnSpc>
              <a:spcBef>
                <a:spcPts val="0"/>
              </a:spcBef>
              <a:buNone/>
            </a:pPr>
            <a:endParaRPr lang="en-US" sz="2200" dirty="0"/>
          </a:p>
          <a:p>
            <a:pPr marL="466725" lvl="1" indent="-466725" algn="just">
              <a:lnSpc>
                <a:spcPct val="90000"/>
              </a:lnSpc>
              <a:spcBef>
                <a:spcPts val="0"/>
              </a:spcBef>
            </a:pPr>
            <a:r>
              <a:rPr lang="en-GB" sz="2200" dirty="0" smtClean="0"/>
              <a:t>Presentation of the costed </a:t>
            </a:r>
            <a:r>
              <a:rPr lang="en-GB" sz="2200" dirty="0"/>
              <a:t>Plan will be presented to Cabinet for consideration and approval.</a:t>
            </a:r>
            <a:endParaRPr lang="en-US" sz="2200" dirty="0"/>
          </a:p>
          <a:p>
            <a:pPr>
              <a:lnSpc>
                <a:spcPct val="90000"/>
              </a:lnSpc>
            </a:pPr>
            <a:endParaRPr lang="en-US"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79</a:t>
            </a:fld>
            <a:endParaRPr lang="en-ZA" alt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9981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3"/>
          <p:cNvSpPr>
            <a:spLocks noGrp="1"/>
          </p:cNvSpPr>
          <p:nvPr>
            <p:ph type="sldNum" sz="quarter" idx="10"/>
          </p:nvPr>
        </p:nvSpPr>
        <p:spPr bwMode="auto">
          <a:noFill/>
          <a:ln>
            <a:miter lim="800000"/>
            <a:headEnd/>
            <a:tailEnd/>
          </a:ln>
        </p:spPr>
        <p:txBody>
          <a:bodyPr/>
          <a:lstStyle/>
          <a:p>
            <a:pPr defTabSz="1043469"/>
            <a:fld id="{1756B7C7-91FC-44A5-8489-B6AAEB60CC2A}" type="slidenum">
              <a:rPr lang="en-ZA" altLang="en-US" smtClean="0">
                <a:latin typeface="Arial" charset="0"/>
                <a:cs typeface="Arial" charset="0"/>
              </a:rPr>
              <a:pPr defTabSz="1043469"/>
              <a:t>8</a:t>
            </a:fld>
            <a:endParaRPr lang="en-ZA" altLang="en-US" dirty="0" smtClean="0">
              <a:latin typeface="Arial" charset="0"/>
              <a:cs typeface="Arial" charset="0"/>
            </a:endParaRPr>
          </a:p>
        </p:txBody>
      </p:sp>
      <p:sp>
        <p:nvSpPr>
          <p:cNvPr id="10" name="Title 1"/>
          <p:cNvSpPr txBox="1">
            <a:spLocks/>
          </p:cNvSpPr>
          <p:nvPr/>
        </p:nvSpPr>
        <p:spPr bwMode="auto">
          <a:xfrm>
            <a:off x="286534" y="90864"/>
            <a:ext cx="9069889" cy="30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51">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851">
                <a:solidFill>
                  <a:schemeClr val="tx2"/>
                </a:solidFill>
                <a:latin typeface="Times New Roman" charset="0"/>
                <a:ea typeface="ヒラギノ角ゴ Pro W3" charset="-128"/>
                <a:cs typeface="ヒラギノ角ゴ Pro W3" charset="-128"/>
              </a:defRPr>
            </a:lvl2pPr>
            <a:lvl3pPr algn="ctr" rtl="0" eaLnBrk="0" fontAlgn="base" hangingPunct="0">
              <a:spcBef>
                <a:spcPct val="0"/>
              </a:spcBef>
              <a:spcAft>
                <a:spcPct val="0"/>
              </a:spcAft>
              <a:defRPr sz="4851">
                <a:solidFill>
                  <a:schemeClr val="tx2"/>
                </a:solidFill>
                <a:latin typeface="Times New Roman" charset="0"/>
                <a:ea typeface="ヒラギノ角ゴ Pro W3" charset="-128"/>
                <a:cs typeface="ヒラギノ角ゴ Pro W3" charset="-128"/>
              </a:defRPr>
            </a:lvl3pPr>
            <a:lvl4pPr algn="ctr" rtl="0" eaLnBrk="0" fontAlgn="base" hangingPunct="0">
              <a:spcBef>
                <a:spcPct val="0"/>
              </a:spcBef>
              <a:spcAft>
                <a:spcPct val="0"/>
              </a:spcAft>
              <a:defRPr sz="4851">
                <a:solidFill>
                  <a:schemeClr val="tx2"/>
                </a:solidFill>
                <a:latin typeface="Times New Roman" charset="0"/>
                <a:ea typeface="ヒラギノ角ゴ Pro W3" charset="-128"/>
                <a:cs typeface="ヒラギノ角ゴ Pro W3" charset="-128"/>
              </a:defRPr>
            </a:lvl4pPr>
            <a:lvl5pPr algn="ctr" rtl="0" eaLnBrk="0" fontAlgn="base" hangingPunct="0">
              <a:spcBef>
                <a:spcPct val="0"/>
              </a:spcBef>
              <a:spcAft>
                <a:spcPct val="0"/>
              </a:spcAft>
              <a:defRPr sz="4851">
                <a:solidFill>
                  <a:schemeClr val="tx2"/>
                </a:solidFill>
                <a:latin typeface="Times New Roman" charset="0"/>
                <a:ea typeface="ヒラギノ角ゴ Pro W3" charset="-128"/>
                <a:cs typeface="ヒラギノ角ゴ Pro W3" charset="-128"/>
              </a:defRPr>
            </a:lvl5pPr>
            <a:lvl6pPr marL="504063" algn="ctr" rtl="0" fontAlgn="base">
              <a:spcBef>
                <a:spcPct val="0"/>
              </a:spcBef>
              <a:spcAft>
                <a:spcPct val="0"/>
              </a:spcAft>
              <a:defRPr sz="4851">
                <a:solidFill>
                  <a:schemeClr val="tx2"/>
                </a:solidFill>
                <a:latin typeface="Times New Roman" charset="0"/>
              </a:defRPr>
            </a:lvl6pPr>
            <a:lvl7pPr marL="1008126" algn="ctr" rtl="0" fontAlgn="base">
              <a:spcBef>
                <a:spcPct val="0"/>
              </a:spcBef>
              <a:spcAft>
                <a:spcPct val="0"/>
              </a:spcAft>
              <a:defRPr sz="4851">
                <a:solidFill>
                  <a:schemeClr val="tx2"/>
                </a:solidFill>
                <a:latin typeface="Times New Roman" charset="0"/>
              </a:defRPr>
            </a:lvl7pPr>
            <a:lvl8pPr marL="1512189" algn="ctr" rtl="0" fontAlgn="base">
              <a:spcBef>
                <a:spcPct val="0"/>
              </a:spcBef>
              <a:spcAft>
                <a:spcPct val="0"/>
              </a:spcAft>
              <a:defRPr sz="4851">
                <a:solidFill>
                  <a:schemeClr val="tx2"/>
                </a:solidFill>
                <a:latin typeface="Times New Roman" charset="0"/>
              </a:defRPr>
            </a:lvl8pPr>
            <a:lvl9pPr marL="2016252" algn="ctr" rtl="0" fontAlgn="base">
              <a:spcBef>
                <a:spcPct val="0"/>
              </a:spcBef>
              <a:spcAft>
                <a:spcPct val="0"/>
              </a:spcAft>
              <a:defRPr sz="4851">
                <a:solidFill>
                  <a:schemeClr val="tx2"/>
                </a:solidFill>
                <a:latin typeface="Times New Roman" charset="0"/>
              </a:defRPr>
            </a:lvl9pPr>
          </a:lstStyle>
          <a:p>
            <a:pPr defTabSz="914400"/>
            <a:r>
              <a:rPr lang="en-GB" altLang="en-US" sz="2500" b="1" kern="0" dirty="0" smtClean="0">
                <a:solidFill>
                  <a:srgbClr val="009A46"/>
                </a:solidFill>
                <a:latin typeface="Arial Black" panose="020B0A04020102020204" pitchFamily="34" charset="0"/>
                <a:ea typeface="ヒラギノ角ゴ Pro W3"/>
                <a:cs typeface="Arial" panose="020B0604020202020204" pitchFamily="34" charset="0"/>
              </a:rPr>
              <a:t>FOOD AND NUTRITIONAL STATUS INDICATORS</a:t>
            </a:r>
            <a:endParaRPr lang="en-GB" altLang="en-US" sz="2500" b="1" kern="0" dirty="0">
              <a:solidFill>
                <a:srgbClr val="009A46"/>
              </a:solidFill>
              <a:latin typeface="Arial Black" panose="020B0A04020102020204" pitchFamily="34" charset="0"/>
              <a:ea typeface="ヒラギノ角ゴ Pro W3"/>
              <a:cs typeface="Arial" panose="020B0604020202020204" pitchFamily="34"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xmlns="" val="1913522638"/>
              </p:ext>
            </p:extLst>
          </p:nvPr>
        </p:nvGraphicFramePr>
        <p:xfrm>
          <a:off x="249212" y="581278"/>
          <a:ext cx="10044455" cy="6138185"/>
        </p:xfrm>
        <a:graphic>
          <a:graphicData uri="http://schemas.openxmlformats.org/drawingml/2006/table">
            <a:tbl>
              <a:tblPr/>
              <a:tblGrid>
                <a:gridCol w="4030191">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3062419">
                  <a:extLst>
                    <a:ext uri="{9D8B030D-6E8A-4147-A177-3AD203B41FA5}">
                      <a16:colId xmlns:a16="http://schemas.microsoft.com/office/drawing/2014/main" xmlns="" val="20002"/>
                    </a:ext>
                  </a:extLst>
                </a:gridCol>
                <a:gridCol w="2303773">
                  <a:extLst>
                    <a:ext uri="{9D8B030D-6E8A-4147-A177-3AD203B41FA5}">
                      <a16:colId xmlns:a16="http://schemas.microsoft.com/office/drawing/2014/main" xmlns="" val="20003"/>
                    </a:ext>
                  </a:extLst>
                </a:gridCol>
              </a:tblGrid>
              <a:tr h="328554">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800" b="1" dirty="0">
                          <a:latin typeface="Arial"/>
                          <a:ea typeface="Calibri"/>
                        </a:rPr>
                        <a:t>Indicator </a:t>
                      </a:r>
                      <a:endParaRPr lang="en-GB" sz="18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800" b="1" dirty="0">
                          <a:latin typeface="Arial"/>
                          <a:ea typeface="Calibri"/>
                        </a:rPr>
                        <a:t>Unit</a:t>
                      </a:r>
                      <a:endParaRPr lang="en-GB" sz="18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800" b="1" dirty="0">
                          <a:latin typeface="Arial"/>
                          <a:ea typeface="Calibri"/>
                        </a:rPr>
                        <a:t>Current status </a:t>
                      </a:r>
                      <a:endParaRPr lang="en-GB" sz="18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800" b="1" dirty="0">
                          <a:latin typeface="Arial"/>
                          <a:ea typeface="Calibri"/>
                        </a:rPr>
                        <a:t>Data Source</a:t>
                      </a:r>
                      <a:endParaRPr lang="en-GB" sz="1800" dirty="0">
                        <a:latin typeface="Arial"/>
                        <a:ea typeface="Calibri"/>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r h="336956">
                <a:tc>
                  <a:txBody>
                    <a:bodyPr/>
                    <a:lstStyle/>
                    <a:p>
                      <a:pPr algn="just">
                        <a:lnSpc>
                          <a:spcPct val="115000"/>
                        </a:lnSpc>
                        <a:spcAft>
                          <a:spcPts val="0"/>
                        </a:spcAft>
                      </a:pPr>
                      <a:r>
                        <a:rPr lang="en-GB" sz="1600" dirty="0" smtClean="0">
                          <a:latin typeface="Arial"/>
                          <a:ea typeface="Calibri"/>
                        </a:rPr>
                        <a:t>Vulnerability to hunger: Households</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15000"/>
                        </a:lnSpc>
                        <a:spcAft>
                          <a:spcPts val="0"/>
                        </a:spcAft>
                      </a:pPr>
                      <a:r>
                        <a:rPr lang="en-GB" sz="1600" dirty="0" smtClean="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115000"/>
                        </a:lnSpc>
                        <a:spcAft>
                          <a:spcPts val="0"/>
                        </a:spcAft>
                      </a:pPr>
                      <a:r>
                        <a:rPr lang="en-GB" sz="1600" dirty="0" smtClean="0">
                          <a:latin typeface="Arial"/>
                          <a:ea typeface="Calibri"/>
                        </a:rPr>
                        <a:t>11,8%  (hovering</a:t>
                      </a:r>
                      <a:r>
                        <a:rPr lang="en-GB" sz="1600" baseline="0" dirty="0" smtClean="0">
                          <a:latin typeface="Arial"/>
                          <a:ea typeface="Calibri"/>
                        </a:rPr>
                        <a:t> </a:t>
                      </a:r>
                      <a:r>
                        <a:rPr lang="en-GB" sz="1600" dirty="0" smtClean="0">
                          <a:latin typeface="Arial"/>
                          <a:ea typeface="Calibri"/>
                        </a:rPr>
                        <a:t>around 11% since 2011)</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GHS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4028519929"/>
                  </a:ext>
                </a:extLst>
              </a:tr>
              <a:tr h="657110">
                <a:tc>
                  <a:txBody>
                    <a:body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ea typeface="Calibri"/>
                          <a:cs typeface="+mn-cs"/>
                        </a:rPr>
                        <a:t>Vulnerability to hunger: Persons</a:t>
                      </a:r>
                      <a:endParaRPr kumimoji="0" lang="en-GB" sz="1600" b="0" i="0" u="none" strike="noStrike" kern="1200" cap="none" spc="0" normalizeH="0" baseline="0" noProof="0" dirty="0">
                        <a:ln>
                          <a:noFill/>
                        </a:ln>
                        <a:solidFill>
                          <a:prstClr val="black"/>
                        </a:solidFill>
                        <a:effectLst/>
                        <a:uLnTx/>
                        <a:uFillTx/>
                        <a:latin typeface="Arial"/>
                        <a:ea typeface="Calibri"/>
                        <a:cs typeface="+mn-cs"/>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15000"/>
                        </a:lnSpc>
                        <a:spcAft>
                          <a:spcPts val="0"/>
                        </a:spcAft>
                      </a:pP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1053297" rtl="0" eaLnBrk="1" fontAlgn="auto" latinLnBrk="0" hangingPunct="1">
                        <a:lnSpc>
                          <a:spcPct val="115000"/>
                        </a:lnSpc>
                        <a:spcBef>
                          <a:spcPts val="0"/>
                        </a:spcBef>
                        <a:spcAft>
                          <a:spcPts val="0"/>
                        </a:spcAft>
                        <a:buClrTx/>
                        <a:buSzTx/>
                        <a:buFontTx/>
                        <a:buNone/>
                        <a:tabLst/>
                        <a:defRPr/>
                      </a:pPr>
                      <a:r>
                        <a:rPr lang="en-GB" sz="1600" dirty="0" smtClean="0">
                          <a:latin typeface="Arial"/>
                          <a:ea typeface="Calibri"/>
                        </a:rPr>
                        <a:t>13,4% </a:t>
                      </a:r>
                      <a:r>
                        <a:rPr kumimoji="0" lang="en-GB" sz="1600" b="0" i="0" u="none" strike="noStrike" kern="1200" cap="none" spc="0" normalizeH="0" baseline="0" noProof="0" dirty="0" smtClean="0">
                          <a:ln>
                            <a:noFill/>
                          </a:ln>
                          <a:solidFill>
                            <a:prstClr val="black"/>
                          </a:solidFill>
                          <a:effectLst/>
                          <a:uLnTx/>
                          <a:uFillTx/>
                          <a:latin typeface="Arial"/>
                          <a:ea typeface="Calibri"/>
                          <a:cs typeface="+mn-cs"/>
                        </a:rPr>
                        <a:t>(hovering around 13% since 2011)</a:t>
                      </a: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GHS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867394691"/>
                  </a:ext>
                </a:extLst>
              </a:tr>
              <a:tr h="647266">
                <a:tc>
                  <a:txBody>
                    <a:bodyPr/>
                    <a:lstStyle/>
                    <a:p>
                      <a:pPr algn="l">
                        <a:lnSpc>
                          <a:spcPct val="115000"/>
                        </a:lnSpc>
                        <a:spcAft>
                          <a:spcPts val="0"/>
                        </a:spcAft>
                      </a:pPr>
                      <a:r>
                        <a:rPr lang="en-GB" sz="1600" dirty="0" smtClean="0">
                          <a:latin typeface="Arial"/>
                          <a:ea typeface="Calibri"/>
                        </a:rPr>
                        <a:t>Households</a:t>
                      </a:r>
                      <a:r>
                        <a:rPr lang="en-GB" sz="1600" baseline="0" dirty="0" smtClean="0">
                          <a:latin typeface="Arial"/>
                          <a:ea typeface="Calibri"/>
                        </a:rPr>
                        <a:t> with inadequate or severely inadequate access to food</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15000"/>
                        </a:lnSpc>
                        <a:spcAft>
                          <a:spcPts val="0"/>
                        </a:spcAft>
                      </a:pPr>
                      <a:r>
                        <a:rPr lang="en-GB" sz="1600" dirty="0" smtClean="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1053297"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ea typeface="Calibri"/>
                          <a:cs typeface="+mn-cs"/>
                        </a:rPr>
                        <a:t>22,3% in 2016 (fluctuating around 23% since 2010)</a:t>
                      </a: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GHS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201879466"/>
                  </a:ext>
                </a:extLst>
              </a:tr>
              <a:tr h="579431">
                <a:tc>
                  <a:txBody>
                    <a:bodyPr/>
                    <a:lstStyle/>
                    <a:p>
                      <a:pPr algn="l">
                        <a:lnSpc>
                          <a:spcPct val="115000"/>
                        </a:lnSpc>
                        <a:spcAft>
                          <a:spcPts val="0"/>
                        </a:spcAft>
                      </a:pPr>
                      <a:r>
                        <a:rPr lang="en-GB" sz="1600" dirty="0" smtClean="0">
                          <a:latin typeface="Arial"/>
                          <a:ea typeface="Calibri"/>
                        </a:rPr>
                        <a:t>Individuals </a:t>
                      </a:r>
                      <a:r>
                        <a:rPr lang="en-GB" sz="1600" baseline="0" dirty="0" smtClean="0">
                          <a:latin typeface="Arial"/>
                          <a:ea typeface="Calibri"/>
                        </a:rPr>
                        <a:t> with inadequate or severely inadequate access to food</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15000"/>
                        </a:lnSpc>
                        <a:spcAft>
                          <a:spcPts val="0"/>
                        </a:spcAft>
                      </a:pPr>
                      <a:r>
                        <a:rPr lang="en-GB" sz="1600" dirty="0" smtClean="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1053297"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a:ea typeface="Calibri"/>
                          <a:cs typeface="+mn-cs"/>
                        </a:rPr>
                        <a:t>24,9% in 2016 (decreased from 28,6% in 2010)</a:t>
                      </a: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GHS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86717497"/>
                  </a:ext>
                </a:extLst>
              </a:tr>
              <a:tr h="328554">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latin typeface="Arial"/>
                          <a:ea typeface="Calibri"/>
                        </a:rPr>
                        <a:t>Childhood stunting &lt;60 months</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smtClean="0">
                          <a:latin typeface="Arial"/>
                          <a:ea typeface="Calibri"/>
                        </a:rPr>
                        <a:t>27% (worsened</a:t>
                      </a:r>
                      <a:r>
                        <a:rPr lang="en-ZA" sz="1600" baseline="0" dirty="0" smtClean="0">
                          <a:latin typeface="Arial"/>
                          <a:ea typeface="Calibri"/>
                        </a:rPr>
                        <a:t> from 24% in 2005)</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smtClean="0">
                          <a:latin typeface="Arial"/>
                          <a:ea typeface="Calibri"/>
                        </a:rPr>
                        <a:t>SADHS 2016</a:t>
                      </a:r>
                      <a:endParaRPr lang="en-GB" sz="1600" dirty="0">
                        <a:latin typeface="Arial"/>
                        <a:ea typeface="Calibri"/>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5"/>
                  </a:ext>
                </a:extLst>
              </a:tr>
              <a:tr h="328554">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solidFill>
                            <a:srgbClr val="000000"/>
                          </a:solidFill>
                          <a:latin typeface="Arial"/>
                          <a:ea typeface="Calibri"/>
                        </a:rPr>
                        <a:t>Children &lt; </a:t>
                      </a:r>
                      <a:r>
                        <a:rPr lang="en-ZA" sz="1600" dirty="0" smtClean="0">
                          <a:solidFill>
                            <a:srgbClr val="000000"/>
                          </a:solidFill>
                          <a:latin typeface="Arial"/>
                          <a:ea typeface="Calibri"/>
                        </a:rPr>
                        <a:t>15 </a:t>
                      </a:r>
                      <a:r>
                        <a:rPr lang="en-ZA" sz="1600" dirty="0">
                          <a:solidFill>
                            <a:srgbClr val="000000"/>
                          </a:solidFill>
                          <a:latin typeface="Arial"/>
                          <a:ea typeface="Calibri"/>
                        </a:rPr>
                        <a:t>yrs overweight or obese</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smtClean="0">
                          <a:latin typeface="Arial"/>
                          <a:ea typeface="Calibri"/>
                        </a:rPr>
                        <a:t>13% in 2016, down from 14% in 2012</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smtClean="0">
                          <a:latin typeface="Arial"/>
                          <a:ea typeface="Calibri"/>
                        </a:rPr>
                        <a:t>SANHANES 2012</a:t>
                      </a:r>
                    </a:p>
                    <a:p>
                      <a:pPr algn="just">
                        <a:lnSpc>
                          <a:spcPct val="115000"/>
                        </a:lnSpc>
                        <a:spcAft>
                          <a:spcPts val="0"/>
                        </a:spcAft>
                      </a:pPr>
                      <a:r>
                        <a:rPr lang="en-ZA" sz="1600" dirty="0" smtClean="0">
                          <a:latin typeface="Arial"/>
                          <a:ea typeface="Calibri"/>
                        </a:rPr>
                        <a:t>SADHS</a:t>
                      </a:r>
                      <a:r>
                        <a:rPr lang="en-ZA" sz="1600" baseline="0" dirty="0" smtClean="0">
                          <a:latin typeface="Arial"/>
                          <a:ea typeface="Calibri"/>
                        </a:rPr>
                        <a:t> 2016</a:t>
                      </a:r>
                      <a:endParaRPr lang="en-GB" sz="1600" dirty="0">
                        <a:latin typeface="Arial"/>
                        <a:ea typeface="Calibri"/>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6"/>
                  </a:ext>
                </a:extLst>
              </a:tr>
              <a:tr h="328554">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solidFill>
                            <a:srgbClr val="000000"/>
                          </a:solidFill>
                          <a:latin typeface="Arial"/>
                          <a:ea typeface="Calibri"/>
                        </a:rPr>
                        <a:t>Obese women &gt;15 yrs </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smtClean="0">
                          <a:latin typeface="Arial"/>
                          <a:ea typeface="Calibri"/>
                        </a:rPr>
                        <a:t>41% in</a:t>
                      </a:r>
                      <a:r>
                        <a:rPr lang="en-ZA" sz="1600" baseline="0" dirty="0" smtClean="0">
                          <a:latin typeface="Arial"/>
                          <a:ea typeface="Calibri"/>
                        </a:rPr>
                        <a:t> 2016 (worsened from 24,8% in 2012)</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SANHANES 2012</a:t>
                      </a:r>
                    </a:p>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SADHS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8"/>
                  </a:ext>
                </a:extLst>
              </a:tr>
              <a:tr h="328554">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solidFill>
                            <a:srgbClr val="000000"/>
                          </a:solidFill>
                          <a:latin typeface="Arial"/>
                          <a:ea typeface="Calibri"/>
                        </a:rPr>
                        <a:t>Overweight women &gt; 15 yrs </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smtClean="0">
                          <a:latin typeface="Arial"/>
                          <a:ea typeface="Calibri"/>
                        </a:rPr>
                        <a:t>26.6% in</a:t>
                      </a:r>
                      <a:r>
                        <a:rPr lang="en-ZA" sz="1600" baseline="0" dirty="0" smtClean="0">
                          <a:latin typeface="Arial"/>
                          <a:ea typeface="Calibri"/>
                        </a:rPr>
                        <a:t> 2016 (decreased from 39,2% in 2012)</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SANHANES 2012</a:t>
                      </a:r>
                    </a:p>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SADHS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9"/>
                  </a:ext>
                </a:extLst>
              </a:tr>
              <a:tr h="27323">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solidFill>
                            <a:srgbClr val="000000"/>
                          </a:solidFill>
                          <a:latin typeface="Arial"/>
                          <a:ea typeface="Calibri"/>
                        </a:rPr>
                        <a:t>Obese </a:t>
                      </a:r>
                      <a:r>
                        <a:rPr lang="en-ZA" sz="1600" dirty="0" smtClean="0">
                          <a:solidFill>
                            <a:srgbClr val="000000"/>
                          </a:solidFill>
                          <a:latin typeface="Arial"/>
                          <a:ea typeface="Calibri"/>
                        </a:rPr>
                        <a:t>men </a:t>
                      </a:r>
                      <a:r>
                        <a:rPr lang="en-ZA" sz="1600" dirty="0">
                          <a:solidFill>
                            <a:srgbClr val="000000"/>
                          </a:solidFill>
                          <a:latin typeface="Arial"/>
                          <a:ea typeface="Calibri"/>
                        </a:rPr>
                        <a:t>&gt;15 yrs </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GB" sz="1600" dirty="0" smtClean="0">
                          <a:latin typeface="Arial"/>
                          <a:ea typeface="Calibri"/>
                        </a:rPr>
                        <a:t>11% in 2016</a:t>
                      </a:r>
                      <a:r>
                        <a:rPr lang="en-GB" sz="1600" baseline="0" dirty="0" smtClean="0">
                          <a:latin typeface="Arial"/>
                          <a:ea typeface="Calibri"/>
                        </a:rPr>
                        <a:t> (was also 11,6 in 2012)</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SANHANES 2012</a:t>
                      </a:r>
                    </a:p>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SADHS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543096645"/>
                  </a:ext>
                </a:extLst>
              </a:tr>
              <a:tr h="145712">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solidFill>
                            <a:srgbClr val="000000"/>
                          </a:solidFill>
                          <a:latin typeface="Arial"/>
                          <a:ea typeface="Calibri"/>
                        </a:rPr>
                        <a:t>Overweight </a:t>
                      </a:r>
                      <a:r>
                        <a:rPr lang="en-ZA" sz="1600" dirty="0" smtClean="0">
                          <a:solidFill>
                            <a:srgbClr val="000000"/>
                          </a:solidFill>
                          <a:latin typeface="Arial"/>
                          <a:ea typeface="Calibri"/>
                        </a:rPr>
                        <a:t>men </a:t>
                      </a:r>
                      <a:r>
                        <a:rPr lang="en-ZA" sz="1600" dirty="0">
                          <a:solidFill>
                            <a:srgbClr val="000000"/>
                          </a:solidFill>
                          <a:latin typeface="Arial"/>
                          <a:ea typeface="Calibri"/>
                        </a:rPr>
                        <a:t>&gt; 15 yrs </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ZA" sz="1600" dirty="0">
                          <a:latin typeface="Arial"/>
                          <a:ea typeface="Calibri"/>
                        </a:rPr>
                        <a:t>%</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algn="just">
                        <a:lnSpc>
                          <a:spcPct val="115000"/>
                        </a:lnSpc>
                        <a:spcAft>
                          <a:spcPts val="0"/>
                        </a:spcAft>
                      </a:pPr>
                      <a:r>
                        <a:rPr lang="en-GB" sz="1600" dirty="0" smtClean="0">
                          <a:latin typeface="Arial"/>
                          <a:ea typeface="Calibri"/>
                        </a:rPr>
                        <a:t>20.3% in 2016</a:t>
                      </a:r>
                      <a:r>
                        <a:rPr lang="en-GB" sz="1600" baseline="0" dirty="0" smtClean="0">
                          <a:latin typeface="Arial"/>
                          <a:ea typeface="Calibri"/>
                        </a:rPr>
                        <a:t> (19,6% in 2012)</a:t>
                      </a:r>
                      <a:endParaRPr lang="en-GB" sz="1600" dirty="0">
                        <a:latin typeface="Arial"/>
                        <a:ea typeface="Calibri"/>
                      </a:endParaRPr>
                    </a:p>
                  </a:txBody>
                  <a:tcPr marL="60267" marR="60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1053297" rtl="0" eaLnBrk="1" latinLnBrk="0" hangingPunct="1">
                        <a:defRPr sz="2100" kern="1200">
                          <a:solidFill>
                            <a:schemeClr val="tx1"/>
                          </a:solidFill>
                          <a:latin typeface="Times New Roman"/>
                        </a:defRPr>
                      </a:lvl1pPr>
                      <a:lvl2pPr marL="526649" algn="l" defTabSz="1053297" rtl="0" eaLnBrk="1" latinLnBrk="0" hangingPunct="1">
                        <a:defRPr sz="2100" kern="1200">
                          <a:solidFill>
                            <a:schemeClr val="tx1"/>
                          </a:solidFill>
                          <a:latin typeface="Times New Roman"/>
                        </a:defRPr>
                      </a:lvl2pPr>
                      <a:lvl3pPr marL="1053297" algn="l" defTabSz="1053297" rtl="0" eaLnBrk="1" latinLnBrk="0" hangingPunct="1">
                        <a:defRPr sz="2100" kern="1200">
                          <a:solidFill>
                            <a:schemeClr val="tx1"/>
                          </a:solidFill>
                          <a:latin typeface="Times New Roman"/>
                        </a:defRPr>
                      </a:lvl3pPr>
                      <a:lvl4pPr marL="1579946" algn="l" defTabSz="1053297" rtl="0" eaLnBrk="1" latinLnBrk="0" hangingPunct="1">
                        <a:defRPr sz="2100" kern="1200">
                          <a:solidFill>
                            <a:schemeClr val="tx1"/>
                          </a:solidFill>
                          <a:latin typeface="Times New Roman"/>
                        </a:defRPr>
                      </a:lvl4pPr>
                      <a:lvl5pPr marL="2106595" algn="l" defTabSz="1053297" rtl="0" eaLnBrk="1" latinLnBrk="0" hangingPunct="1">
                        <a:defRPr sz="2100" kern="1200">
                          <a:solidFill>
                            <a:schemeClr val="tx1"/>
                          </a:solidFill>
                          <a:latin typeface="Times New Roman"/>
                        </a:defRPr>
                      </a:lvl5pPr>
                      <a:lvl6pPr marL="2633243" algn="l" defTabSz="1053297" rtl="0" eaLnBrk="1" latinLnBrk="0" hangingPunct="1">
                        <a:defRPr sz="2100" kern="1200">
                          <a:solidFill>
                            <a:schemeClr val="tx1"/>
                          </a:solidFill>
                          <a:latin typeface="Times New Roman"/>
                        </a:defRPr>
                      </a:lvl6pPr>
                      <a:lvl7pPr marL="3159892" algn="l" defTabSz="1053297" rtl="0" eaLnBrk="1" latinLnBrk="0" hangingPunct="1">
                        <a:defRPr sz="2100" kern="1200">
                          <a:solidFill>
                            <a:schemeClr val="tx1"/>
                          </a:solidFill>
                          <a:latin typeface="Times New Roman"/>
                        </a:defRPr>
                      </a:lvl7pPr>
                      <a:lvl8pPr marL="3686541" algn="l" defTabSz="1053297" rtl="0" eaLnBrk="1" latinLnBrk="0" hangingPunct="1">
                        <a:defRPr sz="2100" kern="1200">
                          <a:solidFill>
                            <a:schemeClr val="tx1"/>
                          </a:solidFill>
                          <a:latin typeface="Times New Roman"/>
                        </a:defRPr>
                      </a:lvl8pPr>
                      <a:lvl9pPr marL="4213189" algn="l" defTabSz="1053297" rtl="0" eaLnBrk="1" latinLnBrk="0" hangingPunct="1">
                        <a:defRPr sz="2100" kern="1200">
                          <a:solidFill>
                            <a:schemeClr val="tx1"/>
                          </a:solidFill>
                          <a:latin typeface="Times New Roman"/>
                        </a:defRPr>
                      </a:lvl9pPr>
                    </a:lstStyle>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SANHANES 2012</a:t>
                      </a:r>
                    </a:p>
                    <a:p>
                      <a:pPr marL="0" marR="0" lvl="0" indent="0" algn="just" defTabSz="1053297"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a:ea typeface="Calibri"/>
                          <a:cs typeface="+mn-cs"/>
                        </a:rPr>
                        <a:t>SADHS 2016</a:t>
                      </a:r>
                      <a:endParaRPr kumimoji="0" lang="en-GB" sz="1600" b="0" i="0" u="none" strike="noStrike" kern="1200" cap="none" spc="0" normalizeH="0" baseline="0" noProof="0" dirty="0" smtClean="0">
                        <a:ln>
                          <a:noFill/>
                        </a:ln>
                        <a:solidFill>
                          <a:prstClr val="black"/>
                        </a:solidFill>
                        <a:effectLst/>
                        <a:uLnTx/>
                        <a:uFillTx/>
                        <a:latin typeface="Arial"/>
                        <a:ea typeface="Calibri"/>
                        <a:cs typeface="+mn-cs"/>
                      </a:endParaRPr>
                    </a:p>
                  </a:txBody>
                  <a:tcPr marL="60267" marR="60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98437781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2787101116"/>
              </p:ext>
            </p:extLst>
          </p:nvPr>
        </p:nvGraphicFramePr>
        <p:xfrm>
          <a:off x="286534" y="6772593"/>
          <a:ext cx="9579490" cy="788670"/>
        </p:xfrm>
        <a:graphic>
          <a:graphicData uri="http://schemas.openxmlformats.org/drawingml/2006/table">
            <a:tbl>
              <a:tblPr/>
              <a:tblGrid>
                <a:gridCol w="1331550">
                  <a:extLst>
                    <a:ext uri="{9D8B030D-6E8A-4147-A177-3AD203B41FA5}">
                      <a16:colId xmlns:a16="http://schemas.microsoft.com/office/drawing/2014/main" xmlns="" val="20000"/>
                    </a:ext>
                  </a:extLst>
                </a:gridCol>
                <a:gridCol w="8247940">
                  <a:extLst>
                    <a:ext uri="{9D8B030D-6E8A-4147-A177-3AD203B41FA5}">
                      <a16:colId xmlns:a16="http://schemas.microsoft.com/office/drawing/2014/main" xmlns="" val="20001"/>
                    </a:ext>
                  </a:extLst>
                </a:gridCol>
              </a:tblGrid>
              <a:tr h="148290">
                <a:tc>
                  <a:txBody>
                    <a:bodyPr/>
                    <a:lstStyle/>
                    <a:p>
                      <a:pPr algn="just">
                        <a:lnSpc>
                          <a:spcPct val="115000"/>
                        </a:lnSpc>
                        <a:spcBef>
                          <a:spcPts val="600"/>
                        </a:spcBef>
                        <a:spcAft>
                          <a:spcPts val="0"/>
                        </a:spcAft>
                      </a:pPr>
                      <a:endParaRPr lang="en-ZA" sz="1500" dirty="0">
                        <a:latin typeface="Arial"/>
                        <a:ea typeface="Times New Roman"/>
                      </a:endParaRPr>
                    </a:p>
                  </a:txBody>
                  <a:tcPr marL="75613" marR="75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Bef>
                          <a:spcPts val="600"/>
                        </a:spcBef>
                        <a:spcAft>
                          <a:spcPts val="0"/>
                        </a:spcAft>
                      </a:pPr>
                      <a:r>
                        <a:rPr lang="en-ZA" sz="1500" dirty="0">
                          <a:latin typeface="Arial"/>
                          <a:ea typeface="Times New Roman"/>
                        </a:rPr>
                        <a:t>Good progress based on available data from previous assessment </a:t>
                      </a:r>
                      <a:endParaRPr lang="en-GB" sz="2200" dirty="0">
                        <a:latin typeface="Arial"/>
                        <a:ea typeface="Times New Roman"/>
                      </a:endParaRPr>
                    </a:p>
                  </a:txBody>
                  <a:tcPr marL="75613" marR="75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0"/>
                  </a:ext>
                </a:extLst>
              </a:tr>
              <a:tr h="148290">
                <a:tc>
                  <a:txBody>
                    <a:bodyPr/>
                    <a:lstStyle/>
                    <a:p>
                      <a:pPr algn="just">
                        <a:lnSpc>
                          <a:spcPct val="115000"/>
                        </a:lnSpc>
                        <a:spcBef>
                          <a:spcPts val="600"/>
                        </a:spcBef>
                        <a:spcAft>
                          <a:spcPts val="0"/>
                        </a:spcAft>
                      </a:pPr>
                      <a:endParaRPr lang="en-ZA" sz="1500" dirty="0">
                        <a:latin typeface="Arial"/>
                        <a:ea typeface="Times New Roman"/>
                      </a:endParaRPr>
                    </a:p>
                  </a:txBody>
                  <a:tcPr marL="75613" marR="75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Bef>
                          <a:spcPts val="600"/>
                        </a:spcBef>
                        <a:spcAft>
                          <a:spcPts val="0"/>
                        </a:spcAft>
                      </a:pPr>
                      <a:r>
                        <a:rPr lang="en-ZA" sz="1500" baseline="0" dirty="0" smtClean="0">
                          <a:latin typeface="Arial"/>
                          <a:ea typeface="Times New Roman"/>
                        </a:rPr>
                        <a:t> Modest</a:t>
                      </a:r>
                      <a:r>
                        <a:rPr lang="en-ZA" sz="1500" dirty="0" smtClean="0">
                          <a:latin typeface="Arial"/>
                          <a:ea typeface="Times New Roman"/>
                        </a:rPr>
                        <a:t> </a:t>
                      </a:r>
                      <a:r>
                        <a:rPr lang="en-ZA" sz="1500" dirty="0">
                          <a:latin typeface="Arial"/>
                          <a:ea typeface="Times New Roman"/>
                        </a:rPr>
                        <a:t>progress based on available data from previous assessment</a:t>
                      </a:r>
                      <a:endParaRPr lang="en-GB" sz="2200" dirty="0">
                        <a:latin typeface="Arial"/>
                        <a:ea typeface="Times New Roman"/>
                      </a:endParaRPr>
                    </a:p>
                  </a:txBody>
                  <a:tcPr marL="75613" marR="75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148290">
                <a:tc>
                  <a:txBody>
                    <a:bodyPr/>
                    <a:lstStyle/>
                    <a:p>
                      <a:pPr algn="just">
                        <a:lnSpc>
                          <a:spcPct val="115000"/>
                        </a:lnSpc>
                        <a:spcBef>
                          <a:spcPts val="600"/>
                        </a:spcBef>
                        <a:spcAft>
                          <a:spcPts val="0"/>
                        </a:spcAft>
                      </a:pPr>
                      <a:endParaRPr lang="en-ZA" sz="1500" dirty="0">
                        <a:latin typeface="Arial"/>
                        <a:ea typeface="Times New Roman"/>
                      </a:endParaRPr>
                    </a:p>
                  </a:txBody>
                  <a:tcPr marL="75613" marR="75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Bef>
                          <a:spcPts val="600"/>
                        </a:spcBef>
                        <a:spcAft>
                          <a:spcPts val="0"/>
                        </a:spcAft>
                      </a:pPr>
                      <a:r>
                        <a:rPr lang="en-ZA" sz="1500" dirty="0">
                          <a:latin typeface="Arial"/>
                          <a:ea typeface="Times New Roman"/>
                        </a:rPr>
                        <a:t>No progress or deteriorated based on available data from previous assessment</a:t>
                      </a:r>
                      <a:endParaRPr lang="en-GB" sz="2200" dirty="0">
                        <a:latin typeface="Arial"/>
                        <a:ea typeface="Times New Roman"/>
                      </a:endParaRPr>
                    </a:p>
                  </a:txBody>
                  <a:tcPr marL="75613" marR="75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bl>
          </a:graphicData>
        </a:graphic>
      </p:graphicFrame>
      <p:sp>
        <p:nvSpPr>
          <p:cNvPr id="13" name="Rectangle 2"/>
          <p:cNvSpPr>
            <a:spLocks noChangeArrowheads="1"/>
          </p:cNvSpPr>
          <p:nvPr/>
        </p:nvSpPr>
        <p:spPr bwMode="auto">
          <a:xfrm>
            <a:off x="286534" y="6485671"/>
            <a:ext cx="661966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ea typeface="ヒラギノ角ゴ Pro W3"/>
                <a:cs typeface="ヒラギノ角ゴ Pro W3"/>
              </a:defRPr>
            </a:lvl1pPr>
            <a:lvl2pPr marL="742950" indent="-285750">
              <a:spcBef>
                <a:spcPct val="20000"/>
              </a:spcBef>
              <a:buChar char="–"/>
              <a:defRPr sz="2800">
                <a:solidFill>
                  <a:schemeClr val="tx1"/>
                </a:solidFill>
                <a:latin typeface="Times New Roman" panose="02020603050405020304" pitchFamily="18" charset="0"/>
                <a:ea typeface="ヒラギノ角ゴ Pro W3"/>
                <a:cs typeface="ヒラギノ角ゴ Pro W3"/>
              </a:defRPr>
            </a:lvl2pPr>
            <a:lvl3pPr marL="1143000" indent="-228600">
              <a:spcBef>
                <a:spcPct val="20000"/>
              </a:spcBef>
              <a:buChar char="•"/>
              <a:defRPr sz="2400">
                <a:solidFill>
                  <a:schemeClr val="tx1"/>
                </a:solidFill>
                <a:latin typeface="Times New Roman" panose="02020603050405020304" pitchFamily="18" charset="0"/>
                <a:ea typeface="ヒラギノ角ゴ Pro W3"/>
                <a:cs typeface="ヒラギノ角ゴ Pro W3"/>
              </a:defRPr>
            </a:lvl3pPr>
            <a:lvl4pPr marL="1600200" indent="-228600">
              <a:spcBef>
                <a:spcPct val="20000"/>
              </a:spcBef>
              <a:buChar char="–"/>
              <a:defRPr sz="2000">
                <a:solidFill>
                  <a:schemeClr val="tx1"/>
                </a:solidFill>
                <a:latin typeface="Times New Roman" panose="02020603050405020304" pitchFamily="18" charset="0"/>
                <a:ea typeface="ヒラギノ角ゴ Pro W3"/>
                <a:cs typeface="ヒラギノ角ゴ Pro W3"/>
              </a:defRPr>
            </a:lvl4pPr>
            <a:lvl5pPr marL="2057400" indent="-228600">
              <a:spcBef>
                <a:spcPct val="20000"/>
              </a:spcBef>
              <a:buChar char="»"/>
              <a:defRPr sz="20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ヒラギノ角ゴ Pro W3"/>
                <a:cs typeface="ヒラギノ角ゴ Pro W3"/>
              </a:defRPr>
            </a:lvl9pPr>
          </a:lstStyle>
          <a:p>
            <a:pPr algn="just" defTabSz="1008126">
              <a:spcBef>
                <a:spcPct val="0"/>
              </a:spcBef>
              <a:buFontTx/>
              <a:buNone/>
            </a:pPr>
            <a:r>
              <a:rPr lang="en-GB" altLang="en-US" sz="1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Legend</a:t>
            </a:r>
            <a:endParaRPr lang="en-GB" alt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77982" y="399089"/>
            <a:ext cx="10101948" cy="36579"/>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3626" y="6998917"/>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792369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48" y="324247"/>
            <a:ext cx="9284795" cy="660824"/>
          </a:xfrm>
        </p:spPr>
        <p:txBody>
          <a:bodyPr/>
          <a:lstStyle/>
          <a:p>
            <a:pPr algn="ctr"/>
            <a:r>
              <a:rPr lang="en-US" sz="2800" dirty="0" smtClean="0">
                <a:latin typeface="Arial Black" panose="020B0A04020102020204" pitchFamily="34" charset="0"/>
                <a:cs typeface="Arial" charset="0"/>
              </a:rPr>
              <a:t>CONCLUDING REMARKS     (1)</a:t>
            </a:r>
            <a:endParaRPr lang="en-ZA" sz="2800" dirty="0">
              <a:latin typeface="Arial Black" panose="020B0A04020102020204" pitchFamily="34" charset="0"/>
            </a:endParaRPr>
          </a:p>
        </p:txBody>
      </p:sp>
      <p:sp>
        <p:nvSpPr>
          <p:cNvPr id="3" name="Content Placeholder 2"/>
          <p:cNvSpPr>
            <a:spLocks noGrp="1"/>
          </p:cNvSpPr>
          <p:nvPr>
            <p:ph idx="1"/>
          </p:nvPr>
        </p:nvSpPr>
        <p:spPr>
          <a:xfrm>
            <a:off x="450156" y="1439997"/>
            <a:ext cx="9937104" cy="5725009"/>
          </a:xfrm>
        </p:spPr>
        <p:txBody>
          <a:bodyPr/>
          <a:lstStyle/>
          <a:p>
            <a:pPr marL="342900" indent="-342900" algn="just">
              <a:buFont typeface="Wingdings" panose="05000000000000000000" pitchFamily="2" charset="2"/>
              <a:buChar char="Ø"/>
            </a:pPr>
            <a:r>
              <a:rPr lang="en-ZA" sz="2200" dirty="0" smtClean="0"/>
              <a:t>Government and its social partners are approaching the finalization </a:t>
            </a:r>
            <a:r>
              <a:rPr lang="en-ZA" sz="2200" dirty="0"/>
              <a:t>and implementation of the </a:t>
            </a:r>
            <a:r>
              <a:rPr lang="en-ZA" sz="2200" b="1" dirty="0"/>
              <a:t>National plan of Food and Nutrition Security</a:t>
            </a:r>
            <a:r>
              <a:rPr lang="en-ZA" sz="2200" dirty="0"/>
              <a:t> in an integrated </a:t>
            </a:r>
            <a:r>
              <a:rPr lang="en-ZA" sz="2200" dirty="0" smtClean="0"/>
              <a:t>manner.</a:t>
            </a:r>
          </a:p>
          <a:p>
            <a:pPr marL="342900" indent="-342900" algn="just">
              <a:buFont typeface="Wingdings" panose="05000000000000000000" pitchFamily="2" charset="2"/>
              <a:buChar char="Ø"/>
            </a:pPr>
            <a:endParaRPr lang="en-ZA" sz="2200" dirty="0" smtClean="0"/>
          </a:p>
          <a:p>
            <a:pPr marL="342900" indent="-342900" algn="just">
              <a:buFont typeface="Wingdings" panose="05000000000000000000" pitchFamily="2" charset="2"/>
              <a:buChar char="Ø"/>
            </a:pPr>
            <a:r>
              <a:rPr lang="en-ZA" sz="2200" dirty="0" smtClean="0"/>
              <a:t>The Draft Plan has been discussed at various consultative fora and amended. The Draft Plan has also been presented to Cabinet in November 2016.</a:t>
            </a:r>
          </a:p>
          <a:p>
            <a:pPr marL="342900" indent="-342900" algn="just">
              <a:buFont typeface="Wingdings" panose="05000000000000000000" pitchFamily="2" charset="2"/>
              <a:buChar char="Ø"/>
            </a:pPr>
            <a:endParaRPr lang="en-ZA" sz="2200" dirty="0"/>
          </a:p>
          <a:p>
            <a:pPr marL="342900" indent="-342900" algn="just">
              <a:buFont typeface="Wingdings" panose="05000000000000000000" pitchFamily="2" charset="2"/>
              <a:buChar char="Ø"/>
            </a:pPr>
            <a:r>
              <a:rPr lang="en-ZA" sz="2200" dirty="0" smtClean="0"/>
              <a:t>Costing of the plan by Cornerstone and DNA Economics is completed</a:t>
            </a:r>
            <a:endParaRPr lang="en-ZA" sz="2200" dirty="0"/>
          </a:p>
          <a:p>
            <a:pPr marL="342900" indent="-342900" algn="just">
              <a:buFont typeface="Wingdings" panose="05000000000000000000" pitchFamily="2" charset="2"/>
              <a:buChar char="Ø"/>
            </a:pPr>
            <a:endParaRPr lang="en-ZA" sz="2200" dirty="0" smtClean="0"/>
          </a:p>
          <a:p>
            <a:pPr marL="342900" indent="-342900" algn="just">
              <a:buFont typeface="Wingdings" panose="05000000000000000000" pitchFamily="2" charset="2"/>
              <a:buChar char="Ø"/>
            </a:pPr>
            <a:r>
              <a:rPr lang="en-ZA" sz="2200" dirty="0" smtClean="0"/>
              <a:t>Consistent with the directives from the Portfolio Committees on Agriculture and Rural Development and Land Reform in February 2016, government has begun implementing aspects of the plan, while it is being finalised.</a:t>
            </a:r>
          </a:p>
          <a:p>
            <a:pPr marL="285750" indent="-285750">
              <a:buFont typeface="Arial" panose="020B0604020202020204" pitchFamily="34" charset="0"/>
              <a:buChar char="•"/>
            </a:pPr>
            <a:endParaRPr lang="en-ZA" sz="2200" dirty="0"/>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80</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30676" y="7126649"/>
            <a:ext cx="1606029"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93002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05" y="190153"/>
            <a:ext cx="9284795" cy="660824"/>
          </a:xfrm>
        </p:spPr>
        <p:txBody>
          <a:bodyPr/>
          <a:lstStyle/>
          <a:p>
            <a:pPr algn="ctr"/>
            <a:r>
              <a:rPr lang="en-US" sz="2800" dirty="0" smtClean="0">
                <a:latin typeface="Arial Black" panose="020B0A04020102020204" pitchFamily="34" charset="0"/>
                <a:cs typeface="Arial" charset="0"/>
              </a:rPr>
              <a:t>CONCLUDING REMARKS      (2)</a:t>
            </a:r>
            <a:endParaRPr lang="en-ZA" sz="2800" dirty="0">
              <a:latin typeface="Arial Black" panose="020B0A04020102020204" pitchFamily="34" charset="0"/>
            </a:endParaRPr>
          </a:p>
        </p:txBody>
      </p:sp>
      <p:sp>
        <p:nvSpPr>
          <p:cNvPr id="3" name="Content Placeholder 2"/>
          <p:cNvSpPr>
            <a:spLocks noGrp="1"/>
          </p:cNvSpPr>
          <p:nvPr>
            <p:ph idx="1"/>
          </p:nvPr>
        </p:nvSpPr>
        <p:spPr>
          <a:xfrm>
            <a:off x="271746" y="1476375"/>
            <a:ext cx="10009112" cy="5326343"/>
          </a:xfrm>
        </p:spPr>
        <p:txBody>
          <a:bodyPr/>
          <a:lstStyle/>
          <a:p>
            <a:pPr marL="342900" indent="-342900" algn="just">
              <a:buFont typeface="Wingdings" panose="05000000000000000000" pitchFamily="2" charset="2"/>
              <a:buChar char="Ø"/>
            </a:pPr>
            <a:r>
              <a:rPr lang="en-ZA" sz="2400" dirty="0" smtClean="0"/>
              <a:t>Social protection measures are making an important contribution in mitigating food insecurity.</a:t>
            </a:r>
          </a:p>
          <a:p>
            <a:pPr marL="342900" indent="-342900" algn="just">
              <a:buFont typeface="Wingdings" panose="05000000000000000000" pitchFamily="2" charset="2"/>
              <a:buChar char="Ø"/>
            </a:pPr>
            <a:endParaRPr lang="en-ZA" sz="800" dirty="0" smtClean="0"/>
          </a:p>
          <a:p>
            <a:pPr marL="342900" indent="-342900" algn="just">
              <a:buFont typeface="Wingdings" panose="05000000000000000000" pitchFamily="2" charset="2"/>
              <a:buChar char="Ø"/>
            </a:pPr>
            <a:r>
              <a:rPr lang="en-ZA" sz="2400" dirty="0"/>
              <a:t>Questions that remain include the extent of sustainability, coverage and impact in the constrained </a:t>
            </a:r>
            <a:r>
              <a:rPr lang="en-ZA" sz="2400" dirty="0" err="1"/>
              <a:t>fiscus</a:t>
            </a:r>
            <a:r>
              <a:rPr lang="en-ZA" sz="2400" dirty="0" smtClean="0"/>
              <a:t>.</a:t>
            </a:r>
          </a:p>
          <a:p>
            <a:pPr marL="0" indent="0" algn="just"/>
            <a:endParaRPr lang="en-ZA" sz="800" dirty="0"/>
          </a:p>
          <a:p>
            <a:pPr marL="342900" indent="-342900" algn="just">
              <a:buFont typeface="Wingdings" panose="05000000000000000000" pitchFamily="2" charset="2"/>
              <a:buChar char="Ø"/>
            </a:pPr>
            <a:r>
              <a:rPr lang="en-ZA" sz="2400" dirty="0" smtClean="0"/>
              <a:t>Long </a:t>
            </a:r>
            <a:r>
              <a:rPr lang="en-ZA" sz="2400" dirty="0"/>
              <a:t>term vision is that the socio-economic conditions of </a:t>
            </a:r>
            <a:r>
              <a:rPr lang="en-ZA" sz="2400" dirty="0" smtClean="0"/>
              <a:t>South Africans should </a:t>
            </a:r>
            <a:r>
              <a:rPr lang="en-ZA" sz="2400" dirty="0"/>
              <a:t>improve, to enable them to be </a:t>
            </a:r>
            <a:r>
              <a:rPr lang="en-ZA" sz="2400" dirty="0" smtClean="0"/>
              <a:t>self-sufficient, through enhanced skills; entrepreneurship; access to economic opportunities and access to government support to become successful small holder or commercial farmers.</a:t>
            </a:r>
            <a:endParaRPr lang="en-ZA" sz="2400" dirty="0"/>
          </a:p>
          <a:p>
            <a:pPr marL="342900" indent="-342900" algn="just">
              <a:buFont typeface="Wingdings" panose="05000000000000000000" pitchFamily="2" charset="2"/>
              <a:buChar char="Ø"/>
            </a:pPr>
            <a:endParaRPr lang="en-ZA" sz="800" b="1" dirty="0" smtClean="0"/>
          </a:p>
          <a:p>
            <a:pPr marL="342900" indent="-342900" algn="just">
              <a:buFont typeface="Wingdings" panose="05000000000000000000" pitchFamily="2" charset="2"/>
              <a:buChar char="Ø"/>
            </a:pPr>
            <a:r>
              <a:rPr lang="en-ZA" sz="2400" b="1" dirty="0" smtClean="0"/>
              <a:t>Smallholder </a:t>
            </a:r>
            <a:r>
              <a:rPr lang="en-ZA" sz="2400" b="1" dirty="0"/>
              <a:t>farmer programs</a:t>
            </a:r>
            <a:r>
              <a:rPr lang="en-ZA" sz="2400" dirty="0"/>
              <a:t> </a:t>
            </a:r>
            <a:r>
              <a:rPr lang="en-ZA" sz="2400" dirty="0" smtClean="0"/>
              <a:t>are being redesigned and implemented as </a:t>
            </a:r>
            <a:r>
              <a:rPr lang="en-ZA" sz="2400" dirty="0"/>
              <a:t>per recommendations of impact evaluation reports </a:t>
            </a:r>
            <a:r>
              <a:rPr lang="en-ZA" sz="2200" dirty="0"/>
              <a:t>.</a:t>
            </a:r>
          </a:p>
          <a:p>
            <a:pPr marL="342900" indent="-342900" algn="just">
              <a:buFont typeface="Wingdings" panose="05000000000000000000" pitchFamily="2" charset="2"/>
              <a:buChar char="Ø"/>
            </a:pPr>
            <a:endParaRPr lang="en-ZA" sz="800" dirty="0"/>
          </a:p>
          <a:p>
            <a:pPr marL="342900" indent="-342900" algn="just">
              <a:buFont typeface="Wingdings" panose="05000000000000000000" pitchFamily="2" charset="2"/>
              <a:buChar char="Ø"/>
            </a:pPr>
            <a:r>
              <a:rPr lang="en-ZA" sz="2400" dirty="0" smtClean="0"/>
              <a:t>SMME </a:t>
            </a:r>
            <a:r>
              <a:rPr lang="en-ZA" sz="2400" dirty="0"/>
              <a:t>support </a:t>
            </a:r>
            <a:r>
              <a:rPr lang="en-ZA" sz="2400" dirty="0" smtClean="0"/>
              <a:t>need better targeting </a:t>
            </a:r>
            <a:r>
              <a:rPr lang="en-ZA" sz="2400" dirty="0"/>
              <a:t>and scaling </a:t>
            </a:r>
            <a:endParaRPr lang="en-ZA" sz="2400" dirty="0" smtClean="0"/>
          </a:p>
          <a:p>
            <a:pPr marL="342900" indent="-342900">
              <a:buFont typeface="Wingdings" panose="05000000000000000000" pitchFamily="2" charset="2"/>
              <a:buChar char="Ø"/>
            </a:pPr>
            <a:endParaRPr lang="en-ZA" sz="2400" dirty="0"/>
          </a:p>
          <a:p>
            <a:pPr marL="285750" indent="-285750">
              <a:buFont typeface="Arial" panose="020B0604020202020204" pitchFamily="34" charset="0"/>
              <a:buChar char="•"/>
            </a:pPr>
            <a:endParaRPr lang="en-ZA" sz="2400" dirty="0"/>
          </a:p>
        </p:txBody>
      </p:sp>
      <p:sp>
        <p:nvSpPr>
          <p:cNvPr id="4" name="Slide Number Placeholder 3"/>
          <p:cNvSpPr>
            <a:spLocks noGrp="1"/>
          </p:cNvSpPr>
          <p:nvPr>
            <p:ph type="sldNum" sz="quarter" idx="10"/>
          </p:nvPr>
        </p:nvSpPr>
        <p:spPr/>
        <p:txBody>
          <a:bodyPr/>
          <a:lstStyle/>
          <a:p>
            <a:pPr marL="0" marR="0" lvl="0" indent="0" algn="r" defTabSz="1052513" rtl="0" eaLnBrk="1" fontAlgn="base" latinLnBrk="0" hangingPunct="1">
              <a:lnSpc>
                <a:spcPct val="100000"/>
              </a:lnSpc>
              <a:spcBef>
                <a:spcPct val="0"/>
              </a:spcBef>
              <a:spcAft>
                <a:spcPct val="0"/>
              </a:spcAft>
              <a:buClrTx/>
              <a:buSzTx/>
              <a:buFontTx/>
              <a:buNone/>
              <a:tabLst/>
              <a:defRPr/>
            </a:pPr>
            <a:fld id="{8A3A5F2A-454E-4E45-B6B4-FB2AD9E87C69}" type="slidenum">
              <a:rPr kumimoji="0" lang="en-ZA" altLang="en-US" sz="1200" b="0" i="0" u="none" strike="noStrike" kern="1200" cap="none" spc="0" normalizeH="0" baseline="0" noProof="0" smtClean="0">
                <a:ln>
                  <a:noFill/>
                </a:ln>
                <a:solidFill>
                  <a:srgbClr val="008000"/>
                </a:solidFill>
                <a:effectLst/>
                <a:uLnTx/>
                <a:uFillTx/>
                <a:latin typeface="Arial" panose="020B0604020202020204" pitchFamily="34" charset="0"/>
                <a:ea typeface="+mn-ea"/>
                <a:cs typeface="Arial" panose="020B0604020202020204" pitchFamily="34" charset="0"/>
              </a:rPr>
              <a:pPr marL="0" marR="0" lvl="0" indent="0" algn="r" defTabSz="1052513" rtl="0" eaLnBrk="1" fontAlgn="base" latinLnBrk="0" hangingPunct="1">
                <a:lnSpc>
                  <a:spcPct val="100000"/>
                </a:lnSpc>
                <a:spcBef>
                  <a:spcPct val="0"/>
                </a:spcBef>
                <a:spcAft>
                  <a:spcPct val="0"/>
                </a:spcAft>
                <a:buClrTx/>
                <a:buSzTx/>
                <a:buFontTx/>
                <a:buNone/>
                <a:tabLst/>
                <a:defRPr/>
              </a:pPr>
              <a:t>81</a:t>
            </a:fld>
            <a:endParaRPr kumimoji="0" lang="en-ZA" altLang="en-US" sz="1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58668" y="7155656"/>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9470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540000"/>
            <a:ext cx="9178925" cy="432319"/>
          </a:xfrm>
        </p:spPr>
        <p:txBody>
          <a:bodyPr/>
          <a:lstStyle/>
          <a:p>
            <a:pPr algn="ctr"/>
            <a:r>
              <a:rPr lang="en-US" sz="2800" dirty="0" smtClean="0">
                <a:latin typeface="Arial Black" panose="020B0A04020102020204" pitchFamily="34" charset="0"/>
              </a:rPr>
              <a:t>RECOMMENDATIONS</a:t>
            </a:r>
            <a:endParaRPr lang="en-US" sz="2800" dirty="0">
              <a:latin typeface="Arial Black" panose="020B0A04020102020204" pitchFamily="34" charset="0"/>
            </a:endParaRPr>
          </a:p>
        </p:txBody>
      </p:sp>
      <p:sp>
        <p:nvSpPr>
          <p:cNvPr id="3" name="Content Placeholder 2"/>
          <p:cNvSpPr>
            <a:spLocks noGrp="1"/>
          </p:cNvSpPr>
          <p:nvPr>
            <p:ph idx="1"/>
          </p:nvPr>
        </p:nvSpPr>
        <p:spPr>
          <a:xfrm>
            <a:off x="720725" y="1439998"/>
            <a:ext cx="9522519" cy="5400000"/>
          </a:xfrm>
        </p:spPr>
        <p:txBody>
          <a:bodyPr/>
          <a:lstStyle/>
          <a:p>
            <a:pPr marL="0" indent="0"/>
            <a:r>
              <a:rPr lang="en-US" sz="2800" dirty="0" smtClean="0"/>
              <a:t>It is recommended that the Portfolio Committee on Agriculture, Forestry and Fisheries notes the following:  </a:t>
            </a:r>
          </a:p>
          <a:p>
            <a:pPr marL="285750" indent="-285750">
              <a:buFont typeface="Wingdings" panose="05000000000000000000" pitchFamily="2" charset="2"/>
              <a:buChar char="Ø"/>
            </a:pPr>
            <a:endParaRPr lang="en-US" sz="2800" dirty="0" smtClean="0"/>
          </a:p>
          <a:p>
            <a:pPr marL="522288" indent="-522288">
              <a:buFont typeface="Wingdings" panose="05000000000000000000" pitchFamily="2" charset="2"/>
              <a:buChar char="Ø"/>
            </a:pPr>
            <a:r>
              <a:rPr lang="en-US" sz="2800" dirty="0" smtClean="0"/>
              <a:t>Notes the presentation on the National </a:t>
            </a:r>
            <a:r>
              <a:rPr lang="en-US" sz="2800" dirty="0"/>
              <a:t>Food and Nutrition Security Plan 2017-2022.</a:t>
            </a:r>
          </a:p>
          <a:p>
            <a:pPr marL="522288" indent="-522288">
              <a:buFont typeface="Wingdings" panose="05000000000000000000" pitchFamily="2" charset="2"/>
              <a:buChar char="Ø"/>
            </a:pPr>
            <a:endParaRPr lang="en-US" sz="2800" dirty="0"/>
          </a:p>
          <a:p>
            <a:pPr marL="522288" indent="-522288">
              <a:buFont typeface="Wingdings" panose="05000000000000000000" pitchFamily="2" charset="2"/>
              <a:buChar char="Ø"/>
            </a:pPr>
            <a:r>
              <a:rPr lang="en-US" sz="2800" dirty="0" smtClean="0"/>
              <a:t>Notes progress </a:t>
            </a:r>
            <a:r>
              <a:rPr lang="en-US" sz="2800" dirty="0"/>
              <a:t>with the evolution of the Plan and next steps.</a:t>
            </a:r>
          </a:p>
          <a:p>
            <a:pPr marL="522288" indent="-522288">
              <a:buFont typeface="Wingdings" panose="05000000000000000000" pitchFamily="2" charset="2"/>
              <a:buChar char="Ø"/>
            </a:pPr>
            <a:endParaRPr lang="en-US" sz="2800" dirty="0"/>
          </a:p>
          <a:p>
            <a:pPr marL="522288" indent="-522288">
              <a:buFont typeface="Wingdings" panose="05000000000000000000" pitchFamily="2" charset="2"/>
              <a:buChar char="Ø"/>
            </a:pPr>
            <a:r>
              <a:rPr lang="en-US" sz="2800" dirty="0" smtClean="0"/>
              <a:t>Notes </a:t>
            </a:r>
            <a:r>
              <a:rPr lang="en-US" sz="2800" dirty="0"/>
              <a:t>and </a:t>
            </a:r>
            <a:r>
              <a:rPr lang="en-US" sz="2800" dirty="0" smtClean="0"/>
              <a:t>endorses </a:t>
            </a:r>
            <a:r>
              <a:rPr lang="en-US" sz="2800" dirty="0"/>
              <a:t>the Plan </a:t>
            </a:r>
          </a:p>
          <a:p>
            <a:endParaRPr lang="en-US" dirty="0" smtClean="0"/>
          </a:p>
          <a:p>
            <a:pPr marL="342900" indent="-342900">
              <a:buFont typeface="Wingdings" panose="05000000000000000000" pitchFamily="2" charset="2"/>
              <a:buChar char="Ø"/>
            </a:pPr>
            <a:endParaRPr lang="en-US" sz="2200" dirty="0"/>
          </a:p>
        </p:txBody>
      </p:sp>
      <p:sp>
        <p:nvSpPr>
          <p:cNvPr id="4" name="Slide Number Placeholder 3"/>
          <p:cNvSpPr>
            <a:spLocks noGrp="1"/>
          </p:cNvSpPr>
          <p:nvPr>
            <p:ph type="sldNum" sz="quarter" idx="10"/>
          </p:nvPr>
        </p:nvSpPr>
        <p:spPr/>
        <p:txBody>
          <a:bodyPr/>
          <a:lstStyle/>
          <a:p>
            <a:pPr>
              <a:defRPr/>
            </a:pPr>
            <a:fld id="{8A3A5F2A-454E-4E45-B6B4-FB2AD9E87C69}" type="slidenum">
              <a:rPr lang="en-ZA" altLang="en-US" smtClean="0"/>
              <a:pPr>
                <a:defRPr/>
              </a:pPr>
              <a:t>82</a:t>
            </a:fld>
            <a:endParaRPr lang="en-ZA"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8628" y="7155656"/>
            <a:ext cx="175004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24218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1088614" y="684287"/>
            <a:ext cx="9073514" cy="608288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defRPr/>
            </a:pPr>
            <a:r>
              <a:rPr lang="en-US" altLang="en-US" sz="3000" dirty="0">
                <a:solidFill>
                  <a:schemeClr val="tx1"/>
                </a:solidFill>
                <a:ea typeface="+mn-ea"/>
              </a:rPr>
              <a:t>Ke a leboha  Ke ya leboga	</a:t>
            </a:r>
            <a:br>
              <a:rPr lang="en-US" altLang="en-US" sz="3000" dirty="0">
                <a:solidFill>
                  <a:schemeClr val="tx1"/>
                </a:solidFill>
                <a:ea typeface="+mn-ea"/>
              </a:rPr>
            </a:br>
            <a:r>
              <a:rPr lang="en-US" altLang="en-US" sz="3000" dirty="0">
                <a:solidFill>
                  <a:schemeClr val="tx1"/>
                </a:solidFill>
                <a:ea typeface="+mn-ea"/>
              </a:rPr>
              <a:t/>
            </a:r>
            <a:br>
              <a:rPr lang="en-US" altLang="en-US" sz="3000" dirty="0">
                <a:solidFill>
                  <a:schemeClr val="tx1"/>
                </a:solidFill>
                <a:ea typeface="+mn-ea"/>
              </a:rPr>
            </a:br>
            <a:r>
              <a:rPr lang="en-US" altLang="en-US" sz="3000" dirty="0">
                <a:solidFill>
                  <a:schemeClr val="tx1"/>
                </a:solidFill>
                <a:ea typeface="+mn-ea"/>
              </a:rPr>
              <a:t>Ke a leboga	</a:t>
            </a:r>
            <a:br>
              <a:rPr lang="en-US" altLang="en-US" sz="3000" dirty="0">
                <a:solidFill>
                  <a:schemeClr val="tx1"/>
                </a:solidFill>
                <a:ea typeface="+mn-ea"/>
              </a:rPr>
            </a:br>
            <a:r>
              <a:rPr lang="en-US" altLang="en-US" sz="3000" dirty="0">
                <a:solidFill>
                  <a:schemeClr val="tx1"/>
                </a:solidFill>
                <a:ea typeface="+mn-ea"/>
              </a:rPr>
              <a:t/>
            </a:r>
            <a:br>
              <a:rPr lang="en-US" altLang="en-US" sz="3000" dirty="0">
                <a:solidFill>
                  <a:schemeClr val="tx1"/>
                </a:solidFill>
                <a:ea typeface="+mn-ea"/>
              </a:rPr>
            </a:br>
            <a:r>
              <a:rPr lang="en-US" altLang="en-US" sz="3000" dirty="0">
                <a:solidFill>
                  <a:schemeClr val="tx1"/>
                </a:solidFill>
                <a:ea typeface="+mn-ea"/>
              </a:rPr>
              <a:t>Ngiyabonga 	Ndiyabulela	Ngiyathokoza	  </a:t>
            </a:r>
            <a:br>
              <a:rPr lang="en-US" altLang="en-US" sz="3000" dirty="0">
                <a:solidFill>
                  <a:schemeClr val="tx1"/>
                </a:solidFill>
                <a:ea typeface="+mn-ea"/>
              </a:rPr>
            </a:br>
            <a:r>
              <a:rPr lang="en-US" altLang="en-US" sz="3000" dirty="0">
                <a:solidFill>
                  <a:schemeClr val="tx1"/>
                </a:solidFill>
                <a:ea typeface="+mn-ea"/>
              </a:rPr>
              <a:t/>
            </a:r>
            <a:br>
              <a:rPr lang="en-US" altLang="en-US" sz="3000" dirty="0">
                <a:solidFill>
                  <a:schemeClr val="tx1"/>
                </a:solidFill>
                <a:ea typeface="+mn-ea"/>
              </a:rPr>
            </a:br>
            <a:r>
              <a:rPr lang="en-US" altLang="en-US" sz="3000" dirty="0">
                <a:solidFill>
                  <a:schemeClr val="tx1"/>
                </a:solidFill>
                <a:ea typeface="+mn-ea"/>
              </a:rPr>
              <a:t>Ngiyabonga	Inkomu	</a:t>
            </a:r>
            <a:br>
              <a:rPr lang="en-US" altLang="en-US" sz="3000" dirty="0">
                <a:solidFill>
                  <a:schemeClr val="tx1"/>
                </a:solidFill>
                <a:ea typeface="+mn-ea"/>
              </a:rPr>
            </a:br>
            <a:r>
              <a:rPr lang="en-US" altLang="en-US" sz="3000" dirty="0">
                <a:solidFill>
                  <a:schemeClr val="tx1"/>
                </a:solidFill>
                <a:ea typeface="+mn-ea"/>
              </a:rPr>
              <a:t>	</a:t>
            </a:r>
            <a:br>
              <a:rPr lang="en-US" altLang="en-US" sz="3000" dirty="0">
                <a:solidFill>
                  <a:schemeClr val="tx1"/>
                </a:solidFill>
                <a:ea typeface="+mn-ea"/>
              </a:rPr>
            </a:br>
            <a:r>
              <a:rPr lang="en-US" altLang="en-US" sz="3000" dirty="0">
                <a:solidFill>
                  <a:schemeClr val="tx1"/>
                </a:solidFill>
                <a:ea typeface="+mn-ea"/>
              </a:rPr>
              <a:t>Ndi khou livhuha  </a:t>
            </a:r>
            <a:br>
              <a:rPr lang="en-US" altLang="en-US" sz="3000" dirty="0">
                <a:solidFill>
                  <a:schemeClr val="tx1"/>
                </a:solidFill>
                <a:ea typeface="+mn-ea"/>
              </a:rPr>
            </a:br>
            <a:r>
              <a:rPr lang="en-US" altLang="en-US" sz="3000" dirty="0">
                <a:solidFill>
                  <a:schemeClr val="tx1"/>
                </a:solidFill>
                <a:ea typeface="+mn-ea"/>
              </a:rPr>
              <a:t/>
            </a:r>
            <a:br>
              <a:rPr lang="en-US" altLang="en-US" sz="3000" dirty="0">
                <a:solidFill>
                  <a:schemeClr val="tx1"/>
                </a:solidFill>
                <a:ea typeface="+mn-ea"/>
              </a:rPr>
            </a:br>
            <a:r>
              <a:rPr lang="en-US" altLang="en-US" sz="3000" dirty="0">
                <a:solidFill>
                  <a:schemeClr val="tx1"/>
                </a:solidFill>
                <a:ea typeface="+mn-ea"/>
              </a:rPr>
              <a:t>Thank you	Dankie</a:t>
            </a:r>
            <a:r>
              <a:rPr lang="en-US" altLang="en-US" sz="3528" dirty="0">
                <a:solidFill>
                  <a:srgbClr val="C00000"/>
                </a:solidFill>
                <a:latin typeface="Century Gothic" panose="020B0502020202020204" pitchFamily="34" charset="0"/>
                <a:ea typeface="+mn-ea"/>
              </a:rPr>
              <a:t/>
            </a:r>
            <a:br>
              <a:rPr lang="en-US" altLang="en-US" sz="3528" dirty="0">
                <a:solidFill>
                  <a:srgbClr val="C00000"/>
                </a:solidFill>
                <a:latin typeface="Century Gothic" panose="020B0502020202020204" pitchFamily="34" charset="0"/>
                <a:ea typeface="+mn-ea"/>
              </a:rPr>
            </a:br>
            <a:endParaRPr lang="en-US" altLang="en-US" sz="3528" dirty="0">
              <a:solidFill>
                <a:srgbClr val="C00000"/>
              </a:solidFill>
              <a:latin typeface="Century Gothic" panose="020B0502020202020204" pitchFamily="34" charset="0"/>
              <a:ea typeface="+mn-ea"/>
            </a:endParaRPr>
          </a:p>
        </p:txBody>
      </p:sp>
      <p:pic>
        <p:nvPicPr>
          <p:cNvPr id="40963"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860" y="-1"/>
            <a:ext cx="756126"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7531065" y="6885649"/>
            <a:ext cx="2352393" cy="525088"/>
          </a:xfrm>
          <a:prstGeom prst="rect">
            <a:avLst/>
          </a:prstGeom>
        </p:spPr>
        <p:txBody>
          <a:bodyPr/>
          <a:lstStyle/>
          <a:p>
            <a:fld id="{DFB4759B-628F-46C1-A6A7-9257F4F27FF9}" type="slidenum">
              <a:rPr lang="en-ZA" smtClean="0"/>
              <a:pPr/>
              <a:t>83</a:t>
            </a:fld>
            <a:endParaRPr lang="en-ZA" dirty="0"/>
          </a:p>
        </p:txBody>
      </p:sp>
    </p:spTree>
    <p:extLst>
      <p:ext uri="{BB962C8B-B14F-4D97-AF65-F5344CB8AC3E}">
        <p14:creationId xmlns:p14="http://schemas.microsoft.com/office/powerpoint/2010/main" xmlns="" val="36230549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What is Monitoring?"/>
          <p:cNvSpPr/>
          <p:nvPr/>
        </p:nvSpPr>
        <p:spPr>
          <a:xfrm>
            <a:off x="1314027" y="1377808"/>
            <a:ext cx="8401403" cy="499496"/>
          </a:xfrm>
          <a:prstGeom prst="rect">
            <a:avLst/>
          </a:prstGeom>
          <a:ln w="12700">
            <a:miter lim="400000"/>
          </a:ln>
          <a:extLst>
            <a:ext uri="{C572A759-6A51-4108-AA02-DFA0A04FC94B}">
              <ma14:wrappingTextBoxFlag xmlns="" xmlns:ma14="http://schemas.microsoft.com/office/mac/drawingml/2011/main" val="1"/>
            </a:ext>
          </a:extLst>
        </p:spPr>
        <p:txBody>
          <a:bodyPr lIns="50407" rIns="50407">
            <a:spAutoFit/>
          </a:bodyPr>
          <a:lstStyle>
            <a:lvl1pPr>
              <a:spcBef>
                <a:spcPts val="500"/>
              </a:spcBef>
              <a:defRPr sz="2400" b="1">
                <a:latin typeface="Arial"/>
                <a:ea typeface="Arial"/>
                <a:cs typeface="Arial"/>
                <a:sym typeface="Arial"/>
              </a:defRPr>
            </a:lvl1pPr>
          </a:lstStyle>
          <a:p>
            <a:pPr defTabSz="504063" fontAlgn="auto" hangingPunct="0">
              <a:spcBef>
                <a:spcPts val="551"/>
              </a:spcBef>
              <a:spcAft>
                <a:spcPts val="0"/>
              </a:spcAft>
              <a:defRPr/>
            </a:pPr>
            <a:endParaRPr sz="2646" kern="0" dirty="0">
              <a:solidFill>
                <a:srgbClr val="000000"/>
              </a:solidFill>
            </a:endParaRPr>
          </a:p>
        </p:txBody>
      </p:sp>
      <p:sp>
        <p:nvSpPr>
          <p:cNvPr id="125" name="Text goes here"/>
          <p:cNvSpPr/>
          <p:nvPr/>
        </p:nvSpPr>
        <p:spPr>
          <a:xfrm>
            <a:off x="1314026" y="1886815"/>
            <a:ext cx="7981333" cy="413710"/>
          </a:xfrm>
          <a:prstGeom prst="rect">
            <a:avLst/>
          </a:prstGeom>
          <a:ln w="12700">
            <a:miter lim="400000"/>
          </a:ln>
          <a:extLst>
            <a:ext uri="{C572A759-6A51-4108-AA02-DFA0A04FC94B}">
              <ma14:wrappingTextBoxFlag xmlns="" xmlns:ma14="http://schemas.microsoft.com/office/mac/drawingml/2011/main" val="1"/>
            </a:ext>
          </a:extLst>
        </p:spPr>
        <p:txBody>
          <a:bodyPr lIns="50407" rIns="50407">
            <a:normAutofit lnSpcReduction="10000"/>
          </a:bodyPr>
          <a:lstStyle>
            <a:lvl1pPr>
              <a:defRPr sz="2000">
                <a:solidFill>
                  <a:srgbClr val="333333"/>
                </a:solidFill>
                <a:latin typeface="Arial"/>
                <a:ea typeface="Arial"/>
                <a:cs typeface="Arial"/>
                <a:sym typeface="Arial"/>
              </a:defRPr>
            </a:lvl1pPr>
          </a:lstStyle>
          <a:p>
            <a:pPr defTabSz="504063" fontAlgn="auto" hangingPunct="0">
              <a:spcBef>
                <a:spcPts val="0"/>
              </a:spcBef>
              <a:spcAft>
                <a:spcPts val="0"/>
              </a:spcAft>
              <a:defRPr/>
            </a:pPr>
            <a:endParaRPr sz="2205" kern="0" dirty="0"/>
          </a:p>
        </p:txBody>
      </p:sp>
      <p:sp>
        <p:nvSpPr>
          <p:cNvPr id="3" name="Slide Number Placeholder 2"/>
          <p:cNvSpPr>
            <a:spLocks noGrp="1"/>
          </p:cNvSpPr>
          <p:nvPr>
            <p:ph type="sldNum" sz="quarter" idx="4294967295"/>
          </p:nvPr>
        </p:nvSpPr>
        <p:spPr>
          <a:xfrm>
            <a:off x="9531975" y="7221925"/>
            <a:ext cx="366908" cy="339338"/>
          </a:xfrm>
        </p:spPr>
        <p:txBody>
          <a:bodyPr/>
          <a:lstStyle/>
          <a:p>
            <a:fld id="{86CB4B4D-7CA3-9044-876B-883B54F8677D}" type="slidenum">
              <a:rPr lang="en-US" sz="1544">
                <a:solidFill>
                  <a:schemeClr val="bg1"/>
                </a:solidFill>
                <a:latin typeface="Arial Black" panose="020B0A04020102020204" pitchFamily="34" charset="0"/>
              </a:rPr>
              <a:pPr/>
              <a:t>9</a:t>
            </a:fld>
            <a:endParaRPr lang="en-US" sz="1544" dirty="0">
              <a:solidFill>
                <a:schemeClr val="bg1"/>
              </a:solidFill>
              <a:latin typeface="Arial Black" panose="020B0A04020102020204" pitchFamily="34" charset="0"/>
            </a:endParaRPr>
          </a:p>
        </p:txBody>
      </p:sp>
      <p:sp>
        <p:nvSpPr>
          <p:cNvPr id="5" name="Title 1"/>
          <p:cNvSpPr>
            <a:spLocks noGrp="1"/>
          </p:cNvSpPr>
          <p:nvPr>
            <p:ph type="title"/>
          </p:nvPr>
        </p:nvSpPr>
        <p:spPr>
          <a:xfrm>
            <a:off x="575284" y="-107801"/>
            <a:ext cx="9614840" cy="1034354"/>
          </a:xfrm>
        </p:spPr>
        <p:txBody>
          <a:bodyPr>
            <a:noAutofit/>
          </a:bodyPr>
          <a:lstStyle/>
          <a:p>
            <a:pPr algn="ctr"/>
            <a:r>
              <a:rPr lang="en-ZA" sz="2205" dirty="0">
                <a:solidFill>
                  <a:srgbClr val="FF0000"/>
                </a:solidFill>
                <a:latin typeface="Arial Black" panose="020B0A04020102020204" pitchFamily="34" charset="0"/>
              </a:rPr>
              <a:t>CRITICAL CROSS-CUTTING ISSUES REQUIRING BETTER COORDINATION </a:t>
            </a:r>
            <a:endParaRPr lang="en-US" sz="2205" dirty="0">
              <a:solidFill>
                <a:srgbClr val="FF0000"/>
              </a:solidFill>
              <a:latin typeface="Arial Black" panose="020B0A04020102020204" pitchFamily="34" charset="0"/>
            </a:endParaRPr>
          </a:p>
        </p:txBody>
      </p:sp>
      <p:sp>
        <p:nvSpPr>
          <p:cNvPr id="7" name="Content Placeholder 2"/>
          <p:cNvSpPr txBox="1">
            <a:spLocks/>
          </p:cNvSpPr>
          <p:nvPr/>
        </p:nvSpPr>
        <p:spPr>
          <a:xfrm>
            <a:off x="234132" y="828303"/>
            <a:ext cx="10297144" cy="6204071"/>
          </a:xfrm>
          <a:prstGeom prst="rect">
            <a:avLst/>
          </a:prstGeom>
          <a:ln w="12700">
            <a:miter lim="400000"/>
          </a:ln>
          <a:extLst>
            <a:ext uri="{C572A759-6A51-4108-AA02-DFA0A04FC94B}">
              <ma14:wrappingTextBoxFlag xmlns="" xmlns:ma14="http://schemas.microsoft.com/office/mac/drawingml/2011/main" val="1"/>
            </a:ext>
          </a:extLst>
        </p:spPr>
        <p:txBody>
          <a:bodyPr lIns="50407" rIns="50407">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algn="l" hangingPunct="1"/>
            <a:r>
              <a:rPr lang="en-ZA" sz="2400" dirty="0">
                <a:solidFill>
                  <a:schemeClr val="tx1"/>
                </a:solidFill>
                <a:latin typeface="Arial" panose="020B0604020202020204" pitchFamily="34" charset="0"/>
                <a:cs typeface="Arial" panose="020B0604020202020204" pitchFamily="34" charset="0"/>
              </a:rPr>
              <a:t>In spite of various interventions by government a number of priorities are regressing:</a:t>
            </a:r>
          </a:p>
          <a:p>
            <a:pPr algn="l" hangingPunct="1"/>
            <a:r>
              <a:rPr lang="en-ZA" sz="2400" dirty="0">
                <a:solidFill>
                  <a:schemeClr val="tx1"/>
                </a:solidFill>
                <a:latin typeface="Arial" panose="020B0604020202020204" pitchFamily="34" charset="0"/>
                <a:cs typeface="Arial" panose="020B0604020202020204" pitchFamily="34" charset="0"/>
              </a:rPr>
              <a:t> Levels of </a:t>
            </a:r>
            <a:r>
              <a:rPr lang="en-ZA" sz="2400" b="1" dirty="0">
                <a:solidFill>
                  <a:schemeClr val="tx1"/>
                </a:solidFill>
                <a:latin typeface="Arial" panose="020B0604020202020204" pitchFamily="34" charset="0"/>
                <a:cs typeface="Arial" panose="020B0604020202020204" pitchFamily="34" charset="0"/>
              </a:rPr>
              <a:t>stunting</a:t>
            </a:r>
            <a:r>
              <a:rPr lang="en-ZA" sz="2400" dirty="0">
                <a:solidFill>
                  <a:schemeClr val="tx1"/>
                </a:solidFill>
                <a:latin typeface="Arial" panose="020B0604020202020204" pitchFamily="34" charset="0"/>
                <a:cs typeface="Arial" panose="020B0604020202020204" pitchFamily="34" charset="0"/>
              </a:rPr>
              <a:t> in South Africa have worsened.</a:t>
            </a:r>
          </a:p>
          <a:p>
            <a:pPr marL="439305" indent="-374547" algn="l">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2005 National Food Consumption Survey found levels of stunting amongst  children 1-3 year of age to be </a:t>
            </a:r>
            <a:r>
              <a:rPr lang="en-ZA" sz="2400" b="1" dirty="0">
                <a:solidFill>
                  <a:schemeClr val="tx1"/>
                </a:solidFill>
                <a:latin typeface="Arial" panose="020B0604020202020204" pitchFamily="34" charset="0"/>
                <a:cs typeface="Arial" panose="020B0604020202020204" pitchFamily="34" charset="0"/>
              </a:rPr>
              <a:t>23,4%. </a:t>
            </a:r>
          </a:p>
          <a:p>
            <a:pPr marL="439305" indent="-374547" algn="l">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2012 South African National Health and Nutrition Examination Survey reflected stunting levels amongst 1-3 years olds  as </a:t>
            </a:r>
            <a:r>
              <a:rPr lang="en-ZA" sz="2400" b="1" dirty="0">
                <a:solidFill>
                  <a:schemeClr val="tx1"/>
                </a:solidFill>
                <a:latin typeface="Arial" panose="020B0604020202020204" pitchFamily="34" charset="0"/>
                <a:cs typeface="Arial" panose="020B0604020202020204" pitchFamily="34" charset="0"/>
              </a:rPr>
              <a:t>26,9%</a:t>
            </a:r>
          </a:p>
          <a:p>
            <a:pPr marL="439305" indent="-374547" algn="l">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2016 South Africa Demographic and Health Survey estimates stunting levels to be </a:t>
            </a:r>
            <a:r>
              <a:rPr lang="en-ZA" sz="2400" b="1" dirty="0">
                <a:solidFill>
                  <a:schemeClr val="tx1"/>
                </a:solidFill>
                <a:latin typeface="Arial" panose="020B0604020202020204" pitchFamily="34" charset="0"/>
                <a:cs typeface="Arial" panose="020B0604020202020204" pitchFamily="34" charset="0"/>
              </a:rPr>
              <a:t>27% </a:t>
            </a:r>
            <a:r>
              <a:rPr lang="en-ZA" sz="2400" dirty="0">
                <a:solidFill>
                  <a:schemeClr val="tx1"/>
                </a:solidFill>
                <a:latin typeface="Arial" panose="020B0604020202020204" pitchFamily="34" charset="0"/>
                <a:cs typeface="Arial" panose="020B0604020202020204" pitchFamily="34" charset="0"/>
              </a:rPr>
              <a:t>(amongst children under 5 years of age)</a:t>
            </a:r>
          </a:p>
          <a:p>
            <a:pPr marL="439305" indent="-374547" algn="l">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The 2019 target is to reduce stunting by </a:t>
            </a:r>
            <a:r>
              <a:rPr lang="en-ZA" sz="2400" b="1" dirty="0">
                <a:solidFill>
                  <a:schemeClr val="tx1"/>
                </a:solidFill>
                <a:latin typeface="Arial" panose="020B0604020202020204" pitchFamily="34" charset="0"/>
                <a:cs typeface="Arial" panose="020B0604020202020204" pitchFamily="34" charset="0"/>
              </a:rPr>
              <a:t>10</a:t>
            </a:r>
            <a:r>
              <a:rPr lang="en-ZA" sz="2400" b="1" dirty="0" smtClean="0">
                <a:solidFill>
                  <a:schemeClr val="tx1"/>
                </a:solidFill>
                <a:latin typeface="Arial" panose="020B0604020202020204" pitchFamily="34" charset="0"/>
                <a:cs typeface="Arial" panose="020B0604020202020204" pitchFamily="34" charset="0"/>
              </a:rPr>
              <a:t>%.</a:t>
            </a:r>
          </a:p>
          <a:p>
            <a:pPr marL="64758" algn="l">
              <a:lnSpc>
                <a:spcPct val="50000"/>
              </a:lnSpc>
            </a:pPr>
            <a:endParaRPr lang="en-ZA" sz="2400" b="1" dirty="0">
              <a:solidFill>
                <a:schemeClr val="tx1"/>
              </a:solidFill>
              <a:latin typeface="Arial" panose="020B0604020202020204" pitchFamily="34" charset="0"/>
              <a:cs typeface="Arial" panose="020B0604020202020204" pitchFamily="34" charset="0"/>
            </a:endParaRPr>
          </a:p>
          <a:p>
            <a:pPr algn="l" hangingPunct="1">
              <a:buFont typeface="Wingdings" panose="05000000000000000000" pitchFamily="2" charset="2"/>
              <a:buChar char="Ø"/>
            </a:pPr>
            <a:r>
              <a:rPr lang="en-ZA" sz="2400" b="1" dirty="0" smtClean="0">
                <a:solidFill>
                  <a:schemeClr val="tx1"/>
                </a:solidFill>
                <a:latin typeface="Arial" panose="020B0604020202020204" pitchFamily="34" charset="0"/>
                <a:cs typeface="Arial" panose="020B0604020202020204" pitchFamily="34" charset="0"/>
              </a:rPr>
              <a:t>Food </a:t>
            </a:r>
            <a:r>
              <a:rPr lang="en-ZA" sz="2400" b="1" dirty="0">
                <a:solidFill>
                  <a:schemeClr val="tx1"/>
                </a:solidFill>
                <a:latin typeface="Arial" panose="020B0604020202020204" pitchFamily="34" charset="0"/>
                <a:cs typeface="Arial" panose="020B0604020202020204" pitchFamily="34" charset="0"/>
              </a:rPr>
              <a:t>and Nutrition Security </a:t>
            </a:r>
            <a:r>
              <a:rPr lang="en-ZA" sz="2400" dirty="0">
                <a:solidFill>
                  <a:schemeClr val="tx1"/>
                </a:solidFill>
                <a:latin typeface="Arial" panose="020B0604020202020204" pitchFamily="34" charset="0"/>
                <a:cs typeface="Arial" panose="020B0604020202020204" pitchFamily="34" charset="0"/>
              </a:rPr>
              <a:t>at household level has </a:t>
            </a:r>
            <a:r>
              <a:rPr lang="en-ZA" sz="2400" b="1" dirty="0">
                <a:solidFill>
                  <a:schemeClr val="tx1"/>
                </a:solidFill>
                <a:latin typeface="Arial" panose="020B0604020202020204" pitchFamily="34" charset="0"/>
                <a:cs typeface="Arial" panose="020B0604020202020204" pitchFamily="34" charset="0"/>
              </a:rPr>
              <a:t>not </a:t>
            </a:r>
            <a:r>
              <a:rPr lang="en-ZA" sz="2400" dirty="0">
                <a:solidFill>
                  <a:schemeClr val="tx1"/>
                </a:solidFill>
                <a:latin typeface="Arial" panose="020B0604020202020204" pitchFamily="34" charset="0"/>
                <a:cs typeface="Arial" panose="020B0604020202020204" pitchFamily="34" charset="0"/>
              </a:rPr>
              <a:t>improved.</a:t>
            </a:r>
          </a:p>
          <a:p>
            <a:pPr marL="374547" indent="-374547" algn="l">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 In 2011, </a:t>
            </a:r>
            <a:r>
              <a:rPr lang="en-ZA" sz="2400" b="1" dirty="0">
                <a:solidFill>
                  <a:schemeClr val="tx1"/>
                </a:solidFill>
                <a:latin typeface="Arial" panose="020B0604020202020204" pitchFamily="34" charset="0"/>
                <a:ea typeface="Calibri" panose="020F0502020204030204" pitchFamily="34" charset="0"/>
                <a:cs typeface="Arial" panose="020B0604020202020204" pitchFamily="34" charset="0"/>
              </a:rPr>
              <a:t>11.4% </a:t>
            </a:r>
            <a:r>
              <a:rPr lang="en-ZA" sz="2400" dirty="0">
                <a:solidFill>
                  <a:schemeClr val="tx1"/>
                </a:solidFill>
                <a:latin typeface="Arial" panose="020B0604020202020204" pitchFamily="34" charset="0"/>
                <a:ea typeface="Calibri" panose="020F0502020204030204" pitchFamily="34" charset="0"/>
                <a:cs typeface="Arial" panose="020B0604020202020204" pitchFamily="34" charset="0"/>
              </a:rPr>
              <a:t>of households were vulnerable to hunger. </a:t>
            </a:r>
          </a:p>
          <a:p>
            <a:pPr marL="374547" indent="-374547" algn="l">
              <a:buFont typeface="Wingdings" panose="05000000000000000000" pitchFamily="2" charset="2"/>
              <a:buChar char="q"/>
            </a:pPr>
            <a:r>
              <a:rPr lang="en-ZA" sz="2400" dirty="0">
                <a:solidFill>
                  <a:schemeClr val="tx1"/>
                </a:solidFill>
                <a:latin typeface="Arial" panose="020B0604020202020204" pitchFamily="34" charset="0"/>
                <a:ea typeface="Calibri" panose="020F0502020204030204" pitchFamily="34" charset="0"/>
                <a:cs typeface="Arial" panose="020B0604020202020204" pitchFamily="34" charset="0"/>
              </a:rPr>
              <a:t> In 2016 vulnerability to hunger stood at </a:t>
            </a:r>
            <a:r>
              <a:rPr lang="en-ZA" sz="2400" b="1" dirty="0">
                <a:solidFill>
                  <a:schemeClr val="tx1"/>
                </a:solidFill>
                <a:latin typeface="Arial" panose="020B0604020202020204" pitchFamily="34" charset="0"/>
                <a:ea typeface="Calibri" panose="020F0502020204030204" pitchFamily="34" charset="0"/>
                <a:cs typeface="Arial" panose="020B0604020202020204" pitchFamily="34" charset="0"/>
              </a:rPr>
              <a:t>11.6% </a:t>
            </a:r>
            <a:r>
              <a:rPr lang="en-ZA" sz="2400" dirty="0">
                <a:solidFill>
                  <a:schemeClr val="tx1"/>
                </a:solidFill>
                <a:latin typeface="Arial" panose="020B0604020202020204" pitchFamily="34" charset="0"/>
                <a:ea typeface="Calibri" panose="020F0502020204030204" pitchFamily="34" charset="0"/>
                <a:cs typeface="Arial" panose="020B0604020202020204" pitchFamily="34" charset="0"/>
              </a:rPr>
              <a:t>of households, against the 2019 target of </a:t>
            </a:r>
            <a:r>
              <a:rPr lang="en-ZA" sz="2400" b="1" dirty="0">
                <a:solidFill>
                  <a:schemeClr val="tx1"/>
                </a:solidFill>
                <a:latin typeface="Arial" panose="020B0604020202020204" pitchFamily="34" charset="0"/>
                <a:ea typeface="Calibri" panose="020F0502020204030204" pitchFamily="34" charset="0"/>
                <a:cs typeface="Arial" panose="020B0604020202020204" pitchFamily="34" charset="0"/>
              </a:rPr>
              <a:t>9.5% </a:t>
            </a:r>
            <a:r>
              <a:rPr lang="en-ZA" sz="2400" dirty="0">
                <a:solidFill>
                  <a:schemeClr val="tx1"/>
                </a:solidFill>
                <a:latin typeface="Arial" panose="020B0604020202020204" pitchFamily="34" charset="0"/>
                <a:ea typeface="Calibri" panose="020F0502020204030204" pitchFamily="34" charset="0"/>
                <a:cs typeface="Arial" panose="020B0604020202020204" pitchFamily="34" charset="0"/>
              </a:rPr>
              <a:t>(GHS 2016)</a:t>
            </a:r>
            <a:endParaRPr lang="en-ZA" sz="2400" i="1" dirty="0">
              <a:solidFill>
                <a:schemeClr val="tx1"/>
              </a:solidFill>
              <a:latin typeface="Arial" panose="020B0604020202020204" pitchFamily="34" charset="0"/>
              <a:cs typeface="Arial" panose="020B0604020202020204" pitchFamily="34" charset="0"/>
            </a:endParaRPr>
          </a:p>
          <a:p>
            <a:pPr hangingPunct="1">
              <a:buFont typeface="Wingdings" panose="05000000000000000000" pitchFamily="2" charset="2"/>
              <a:buChar char="Ø"/>
            </a:pPr>
            <a:endParaRPr lang="en-ZA" sz="2095"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hangingPunct="1"/>
            <a:endParaRPr lang="en-ZA" sz="2095" dirty="0">
              <a:latin typeface="Arial" panose="020B0604020202020204" pitchFamily="34" charset="0"/>
              <a:cs typeface="Arial" panose="020B0604020202020204" pitchFamily="34" charset="0"/>
            </a:endParaRPr>
          </a:p>
          <a:p>
            <a:pPr hangingPunct="1"/>
            <a:endParaRPr lang="en-US" sz="2095"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20" y="7170093"/>
            <a:ext cx="1390005" cy="282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37350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_rels/theme11.xml.rels><?xml version="1.0" encoding="UTF-8" standalone="yes"?>
<Relationships xmlns="http://schemas.openxmlformats.org/package/2006/relationships"><Relationship Id="rId1" Type="http://schemas.openxmlformats.org/officeDocument/2006/relationships/image" Target="../media/image15.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_rels/theme14.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DAFF presentation 2_Coat title page only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AFF presentation 2_Coat title page only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4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AFF presentation 2_Coat title page only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DAFF presentation 2_Coat title page only_PP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peration PHAKISA (South Africa)_CF_RNS029">
  <a:themeElements>
    <a:clrScheme name="Current">
      <a:dk1>
        <a:srgbClr val="000000"/>
      </a:dk1>
      <a:lt1>
        <a:srgbClr val="FFFFFF"/>
      </a:lt1>
      <a:dk2>
        <a:srgbClr val="000000"/>
      </a:dk2>
      <a:lt2>
        <a:srgbClr val="FFFFFF"/>
      </a:lt2>
      <a:accent1>
        <a:srgbClr val="BFE8EB"/>
      </a:accent1>
      <a:accent2>
        <a:srgbClr val="63A9AA"/>
      </a:accent2>
      <a:accent3>
        <a:srgbClr val="58BFED"/>
      </a:accent3>
      <a:accent4>
        <a:srgbClr val="4C7F96"/>
      </a:accent4>
      <a:accent5>
        <a:srgbClr val="8397B0"/>
      </a:accent5>
      <a:accent6>
        <a:srgbClr val="808080"/>
      </a:accent6>
      <a:hlink>
        <a:srgbClr val="58BFED"/>
      </a:hlink>
      <a:folHlink>
        <a:srgbClr val="4C7F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FE8EB"/>
        </a:accent1>
        <a:accent2>
          <a:srgbClr val="63A9AA"/>
        </a:accent2>
        <a:accent3>
          <a:srgbClr val="58BFED"/>
        </a:accent3>
        <a:accent4>
          <a:srgbClr val="4C7F96"/>
        </a:accent4>
        <a:accent5>
          <a:srgbClr val="8397B0"/>
        </a:accent5>
        <a:accent6>
          <a:srgbClr val="808080"/>
        </a:accent6>
        <a:hlink>
          <a:srgbClr val="58BFED"/>
        </a:hlink>
        <a:folHlink>
          <a:srgbClr val="4C7F9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DAFF presentation 2_Coat title page only_PP2003</Template>
  <TotalTime>9601</TotalTime>
  <Words>9769</Words>
  <Application>Microsoft Office PowerPoint</Application>
  <PresentationFormat>Custom</PresentationFormat>
  <Paragraphs>1610</Paragraphs>
  <Slides>83</Slides>
  <Notes>21</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83</vt:i4>
      </vt:variant>
    </vt:vector>
  </HeadingPairs>
  <TitlesOfParts>
    <vt:vector size="98" baseType="lpstr">
      <vt:lpstr>DAFF presentation 2_Coat title page only_PP2003</vt:lpstr>
      <vt:lpstr>Office Theme</vt:lpstr>
      <vt:lpstr>1_Office Theme</vt:lpstr>
      <vt:lpstr>2_Office Theme</vt:lpstr>
      <vt:lpstr>3_Office Theme</vt:lpstr>
      <vt:lpstr>4_Office Theme</vt:lpstr>
      <vt:lpstr>Custom Design</vt:lpstr>
      <vt:lpstr>3_DAFF presentation 2_Coat title page only_PP2003</vt:lpstr>
      <vt:lpstr>18_Operation PHAKISA (South Africa)_CF_RNS029</vt:lpstr>
      <vt:lpstr>1_DAFF presentation 2_Coat title page only_PP2003</vt:lpstr>
      <vt:lpstr>3_Solstice</vt:lpstr>
      <vt:lpstr>4_Solstice</vt:lpstr>
      <vt:lpstr>1_Custom Design</vt:lpstr>
      <vt:lpstr>Equity</vt:lpstr>
      <vt:lpstr>think-cell Slide</vt:lpstr>
      <vt:lpstr>   An inter-departmental presentation to the  PORTFOLIO COMMITTEE ON AGRICULTURE, FORESTRY AND FISHERIES Updated  SO 4: 10 November, 2017  </vt:lpstr>
      <vt:lpstr>PURPOSE</vt:lpstr>
      <vt:lpstr>OUTLINE</vt:lpstr>
      <vt:lpstr>Slide 4</vt:lpstr>
      <vt:lpstr>Slide 5</vt:lpstr>
      <vt:lpstr>Vulnerability to hunger and access to food, 2002–2008; 2010–2016 (GHS 2016, May 2017) </vt:lpstr>
      <vt:lpstr>     Food Security interventions – need to be intensified for visible impacts     </vt:lpstr>
      <vt:lpstr>Slide 8</vt:lpstr>
      <vt:lpstr>CRITICAL CROSS-CUTTING ISSUES REQUIRING BETTER COORDINATION </vt:lpstr>
      <vt:lpstr>Slide 10</vt:lpstr>
      <vt:lpstr>Slide 11</vt:lpstr>
      <vt:lpstr>NATIONAL PLAN FOR FOOD AND NUTRITION SECURITY</vt:lpstr>
      <vt:lpstr>NATIONAL PLAN FOR  FOOD AND NUTRITION SECURITY</vt:lpstr>
      <vt:lpstr>Slide 14</vt:lpstr>
      <vt:lpstr>Slide 15</vt:lpstr>
      <vt:lpstr>Slide 16</vt:lpstr>
      <vt:lpstr>Slide 17</vt:lpstr>
      <vt:lpstr>  Clear Allocation of Responsibilities of Government Departments within the NFSNP</vt:lpstr>
      <vt:lpstr>Slide 19</vt:lpstr>
      <vt:lpstr>Slide 20</vt:lpstr>
      <vt:lpstr>Slide 21</vt:lpstr>
      <vt:lpstr>Slide 22</vt:lpstr>
      <vt:lpstr>Slide 23</vt:lpstr>
      <vt:lpstr>Slide 24</vt:lpstr>
      <vt:lpstr>Slide 25</vt:lpstr>
      <vt:lpstr>Slide 26</vt:lpstr>
      <vt:lpstr>CONCEPTUAL FRAMEWORK: BENEFITS OF OPTIMAL NUTRITION </vt:lpstr>
      <vt:lpstr>Slide 28</vt:lpstr>
      <vt:lpstr>PROGRESS ON THE NFNSP: NATIONAL FOOD AND NUTRITION SECURITY INDABA </vt:lpstr>
      <vt:lpstr>PROGRESS ON THE NFNSP: NATIONAL FOOD AND NUTRITION SECURITY INDABA </vt:lpstr>
      <vt:lpstr>Slide 31</vt:lpstr>
      <vt:lpstr>Slide 32</vt:lpstr>
      <vt:lpstr>SYNOPSIS OF PROGRESS</vt:lpstr>
      <vt:lpstr>Slide 34</vt:lpstr>
      <vt:lpstr>Purpose of Strategic Objective 2:  Establishment of inclusive local food value chains to support access to nutritious affordable food  </vt:lpstr>
      <vt:lpstr>SO2 Progress on Institutional Arrangements</vt:lpstr>
      <vt:lpstr>SYNOPSIS OF PROGRESS - PRODUCTION</vt:lpstr>
      <vt:lpstr>Country trends on area (ha) and tonnage</vt:lpstr>
      <vt:lpstr>Non-commercial maize  (Smallholder &amp; Subsistence)</vt:lpstr>
      <vt:lpstr>Slide 40</vt:lpstr>
      <vt:lpstr>Slide 41</vt:lpstr>
      <vt:lpstr>SYNOPSIS OF PROGRESS</vt:lpstr>
      <vt:lpstr>Slide 43</vt:lpstr>
      <vt:lpstr>SYNOPSIS OF PROGRESS</vt:lpstr>
      <vt:lpstr>Slide 45</vt:lpstr>
      <vt:lpstr>Slide 46</vt:lpstr>
      <vt:lpstr>Slide 47</vt:lpstr>
      <vt:lpstr>RATIONALE, METHODOLOGIES AND MEASURES FOR THE SOUTH AFRICAN VULNERABILTY ASSESMENT COMMITTEE (SAVAC)</vt:lpstr>
      <vt:lpstr>SYNOPSIS OF PROGRESS 2014 - 2017 </vt:lpstr>
      <vt:lpstr>SYNOPSIS OF PROGRESS 2014 - 2017 </vt:lpstr>
      <vt:lpstr>Slide 51</vt:lpstr>
      <vt:lpstr>CURRENT STATUS OF THE PLAN AS AT  OCTOBER 2017 (1)</vt:lpstr>
      <vt:lpstr>COSTING</vt:lpstr>
      <vt:lpstr>AGGREGATE COSTING ESTIMATES </vt:lpstr>
      <vt:lpstr>Strategic Objective 1: Establish a multi-sectoral governance and leadership structure for coordinating FNS policies and programmes</vt:lpstr>
      <vt:lpstr>COSTING  :  Establishment and Operation of the  National FNS Council (A), 9 Provincial FNS Councils (B)  and 52 Local FNS Councils (B)</vt:lpstr>
      <vt:lpstr>   KEY CONSIDERATIONS </vt:lpstr>
      <vt:lpstr>Strategic Objective 2: Establishment of inclusive local food value chains to support access to nutritious affordable food</vt:lpstr>
      <vt:lpstr>COSTING SO 2: Establishment of inclusive local food value chains to support access to nutritious affordable food</vt:lpstr>
      <vt:lpstr> SO 2 KEY CONSIDERATIONS (1) </vt:lpstr>
      <vt:lpstr> SO 2 KEY CONSIDERATIONS (2) </vt:lpstr>
      <vt:lpstr>Strategic Objective 3: Expand targeted social protection measures and sustainable livelihood programmes </vt:lpstr>
      <vt:lpstr>COSTING SO 3: Expand targeted social protection measures and sustainable livelihood programmes</vt:lpstr>
      <vt:lpstr>SO3 Key Considerations: A- Early registration of children born in public facilities (2)</vt:lpstr>
      <vt:lpstr>SO 3 Key Considerations: B - Universal child grant registration     (3)</vt:lpstr>
      <vt:lpstr>SO3 Key Considerations :  C - Develop an integrated social protection information system (ISPIS) to improve access to social assistance programmes   (4)</vt:lpstr>
      <vt:lpstr>SO3 Key Considerations:  D - Improve provision of nutritious meals through an expanded network of feeding and food distribution centres        (5)</vt:lpstr>
      <vt:lpstr>Strategic Objective 4: Scale up high impact nutrition interventions targeting women, infants, and children</vt:lpstr>
      <vt:lpstr>Slide 69</vt:lpstr>
      <vt:lpstr>SO 4 KEY CONSIDERATIONS  (1) </vt:lpstr>
      <vt:lpstr>SO 4 KEY CONSIDERATIONS (2)</vt:lpstr>
      <vt:lpstr>SO 4 KEY CONSIDERATIONS</vt:lpstr>
      <vt:lpstr>Strategic Objective 5: Influence people across the life-cycle  to make informed food and nutrition decisions through an integrated communications strategy</vt:lpstr>
      <vt:lpstr>COSTING SO 5: Influence people across the life-cycle to make informed food and nutrition decisions through an integrated communications strategy</vt:lpstr>
      <vt:lpstr>SO 5 KEY CONSIDERATIONS (1) </vt:lpstr>
      <vt:lpstr>Slide 76</vt:lpstr>
      <vt:lpstr>  STRATEGIC OBJECTIVE 6:  ESTABLISH THE NFNS PLAN M&amp;E UNIT </vt:lpstr>
      <vt:lpstr>COSTING SO 6: ESTABLISH THE NFNS PLAN M&amp;E UNIT </vt:lpstr>
      <vt:lpstr>CONCLUSIONS ON COSTING AND NEXT STEPS</vt:lpstr>
      <vt:lpstr>CONCLUDING REMARKS     (1)</vt:lpstr>
      <vt:lpstr>CONCLUDING REMARKS      (2)</vt:lpstr>
      <vt:lpstr>RECOMMENDATIONS</vt:lpstr>
      <vt:lpstr>Ke a leboha  Ke ya leboga   Ke a leboga   Ngiyabonga  Ndiyabulela Ngiyathokoza     Ngiyabonga Inkomu    Ndi khou livhuha    Thank you Dankie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ThabishoK</dc:creator>
  <cp:lastModifiedBy>PUMZA</cp:lastModifiedBy>
  <cp:revision>568</cp:revision>
  <cp:lastPrinted>2017-11-03T12:49:16Z</cp:lastPrinted>
  <dcterms:created xsi:type="dcterms:W3CDTF">2010-03-30T13:49:36Z</dcterms:created>
  <dcterms:modified xsi:type="dcterms:W3CDTF">2017-11-16T08:43:27Z</dcterms:modified>
</cp:coreProperties>
</file>