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334" r:id="rId2"/>
    <p:sldId id="460" r:id="rId3"/>
    <p:sldId id="654" r:id="rId4"/>
    <p:sldId id="631" r:id="rId5"/>
    <p:sldId id="655" r:id="rId6"/>
    <p:sldId id="585" r:id="rId7"/>
    <p:sldId id="656" r:id="rId8"/>
    <p:sldId id="632" r:id="rId9"/>
    <p:sldId id="633" r:id="rId10"/>
    <p:sldId id="635" r:id="rId11"/>
    <p:sldId id="637" r:id="rId12"/>
    <p:sldId id="638" r:id="rId13"/>
    <p:sldId id="636" r:id="rId14"/>
    <p:sldId id="639" r:id="rId15"/>
    <p:sldId id="640" r:id="rId16"/>
    <p:sldId id="641" r:id="rId17"/>
    <p:sldId id="642" r:id="rId18"/>
    <p:sldId id="643" r:id="rId19"/>
    <p:sldId id="645" r:id="rId20"/>
    <p:sldId id="646" r:id="rId21"/>
    <p:sldId id="653" r:id="rId22"/>
    <p:sldId id="648" r:id="rId23"/>
    <p:sldId id="647" r:id="rId24"/>
    <p:sldId id="649" r:id="rId25"/>
    <p:sldId id="650" r:id="rId26"/>
    <p:sldId id="651" r:id="rId27"/>
    <p:sldId id="652" r:id="rId28"/>
    <p:sldId id="607" r:id="rId2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ulisile Medupe" initials="T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7727"/>
    <a:srgbClr val="800000"/>
    <a:srgbClr val="663300"/>
    <a:srgbClr val="996633"/>
    <a:srgbClr val="C0504D"/>
    <a:srgbClr val="18F45C"/>
    <a:srgbClr val="14F814"/>
    <a:srgbClr val="CAA53B"/>
    <a:srgbClr val="A99F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0" autoAdjust="0"/>
    <p:restoredTop sz="86323" autoAdjust="0"/>
  </p:normalViewPr>
  <p:slideViewPr>
    <p:cSldViewPr>
      <p:cViewPr varScale="1">
        <p:scale>
          <a:sx n="70" d="100"/>
          <a:sy n="70" d="100"/>
        </p:scale>
        <p:origin x="1088" y="3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B067551-1F5D-0341-B9EA-7928B0DA13A7}" type="datetime1">
              <a:rPr lang="en-US" sz="900" smtClean="0">
                <a:latin typeface="Gill Sans"/>
                <a:cs typeface="Gill Sans"/>
              </a:rPr>
              <a:pPr/>
              <a:t>11/14/2017</a:t>
            </a:fld>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6F60FE2-17F6-6946-AE1B-DAB315879F09}" type="datetime1">
              <a:rPr lang="en-US" smtClean="0"/>
              <a:pPr/>
              <a:t>11/14/2017</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Tree>
    <p:extLst>
      <p:ext uri="{BB962C8B-B14F-4D97-AF65-F5344CB8AC3E}">
        <p14:creationId xmlns:p14="http://schemas.microsoft.com/office/powerpoint/2010/main" val="1801988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14</a:t>
            </a:fld>
            <a:endParaRPr lang="en-US" dirty="0"/>
          </a:p>
        </p:txBody>
      </p:sp>
    </p:spTree>
    <p:extLst>
      <p:ext uri="{BB962C8B-B14F-4D97-AF65-F5344CB8AC3E}">
        <p14:creationId xmlns:p14="http://schemas.microsoft.com/office/powerpoint/2010/main" val="208239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15</a:t>
            </a:fld>
            <a:endParaRPr lang="en-US" dirty="0"/>
          </a:p>
        </p:txBody>
      </p:sp>
    </p:spTree>
    <p:extLst>
      <p:ext uri="{BB962C8B-B14F-4D97-AF65-F5344CB8AC3E}">
        <p14:creationId xmlns:p14="http://schemas.microsoft.com/office/powerpoint/2010/main" val="1635414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16</a:t>
            </a:fld>
            <a:endParaRPr lang="en-US" dirty="0"/>
          </a:p>
        </p:txBody>
      </p:sp>
    </p:spTree>
    <p:extLst>
      <p:ext uri="{BB962C8B-B14F-4D97-AF65-F5344CB8AC3E}">
        <p14:creationId xmlns:p14="http://schemas.microsoft.com/office/powerpoint/2010/main" val="2186152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17</a:t>
            </a:fld>
            <a:endParaRPr lang="en-US" dirty="0"/>
          </a:p>
        </p:txBody>
      </p:sp>
    </p:spTree>
    <p:extLst>
      <p:ext uri="{BB962C8B-B14F-4D97-AF65-F5344CB8AC3E}">
        <p14:creationId xmlns:p14="http://schemas.microsoft.com/office/powerpoint/2010/main" val="3857359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18</a:t>
            </a:fld>
            <a:endParaRPr lang="en-US" dirty="0"/>
          </a:p>
        </p:txBody>
      </p:sp>
    </p:spTree>
    <p:extLst>
      <p:ext uri="{BB962C8B-B14F-4D97-AF65-F5344CB8AC3E}">
        <p14:creationId xmlns:p14="http://schemas.microsoft.com/office/powerpoint/2010/main" val="204472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19</a:t>
            </a:fld>
            <a:endParaRPr lang="en-US" dirty="0"/>
          </a:p>
        </p:txBody>
      </p:sp>
    </p:spTree>
    <p:extLst>
      <p:ext uri="{BB962C8B-B14F-4D97-AF65-F5344CB8AC3E}">
        <p14:creationId xmlns:p14="http://schemas.microsoft.com/office/powerpoint/2010/main" val="4221797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20</a:t>
            </a:fld>
            <a:endParaRPr lang="en-US" dirty="0"/>
          </a:p>
        </p:txBody>
      </p:sp>
    </p:spTree>
    <p:extLst>
      <p:ext uri="{BB962C8B-B14F-4D97-AF65-F5344CB8AC3E}">
        <p14:creationId xmlns:p14="http://schemas.microsoft.com/office/powerpoint/2010/main" val="19526710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21</a:t>
            </a:fld>
            <a:endParaRPr lang="en-US" dirty="0"/>
          </a:p>
        </p:txBody>
      </p:sp>
    </p:spTree>
    <p:extLst>
      <p:ext uri="{BB962C8B-B14F-4D97-AF65-F5344CB8AC3E}">
        <p14:creationId xmlns:p14="http://schemas.microsoft.com/office/powerpoint/2010/main" val="2032023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22</a:t>
            </a:fld>
            <a:endParaRPr lang="en-US" dirty="0"/>
          </a:p>
        </p:txBody>
      </p:sp>
    </p:spTree>
    <p:extLst>
      <p:ext uri="{BB962C8B-B14F-4D97-AF65-F5344CB8AC3E}">
        <p14:creationId xmlns:p14="http://schemas.microsoft.com/office/powerpoint/2010/main" val="2860502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23</a:t>
            </a:fld>
            <a:endParaRPr lang="en-US" dirty="0"/>
          </a:p>
        </p:txBody>
      </p:sp>
    </p:spTree>
    <p:extLst>
      <p:ext uri="{BB962C8B-B14F-4D97-AF65-F5344CB8AC3E}">
        <p14:creationId xmlns:p14="http://schemas.microsoft.com/office/powerpoint/2010/main" val="1510806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6</a:t>
            </a:fld>
            <a:endParaRPr lang="en-US" dirty="0"/>
          </a:p>
        </p:txBody>
      </p:sp>
    </p:spTree>
    <p:extLst>
      <p:ext uri="{BB962C8B-B14F-4D97-AF65-F5344CB8AC3E}">
        <p14:creationId xmlns:p14="http://schemas.microsoft.com/office/powerpoint/2010/main" val="33267229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24</a:t>
            </a:fld>
            <a:endParaRPr lang="en-US" dirty="0"/>
          </a:p>
        </p:txBody>
      </p:sp>
    </p:spTree>
    <p:extLst>
      <p:ext uri="{BB962C8B-B14F-4D97-AF65-F5344CB8AC3E}">
        <p14:creationId xmlns:p14="http://schemas.microsoft.com/office/powerpoint/2010/main" val="31807271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25</a:t>
            </a:fld>
            <a:endParaRPr lang="en-US" dirty="0"/>
          </a:p>
        </p:txBody>
      </p:sp>
    </p:spTree>
    <p:extLst>
      <p:ext uri="{BB962C8B-B14F-4D97-AF65-F5344CB8AC3E}">
        <p14:creationId xmlns:p14="http://schemas.microsoft.com/office/powerpoint/2010/main" val="26382847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26</a:t>
            </a:fld>
            <a:endParaRPr lang="en-US" dirty="0"/>
          </a:p>
        </p:txBody>
      </p:sp>
    </p:spTree>
    <p:extLst>
      <p:ext uri="{BB962C8B-B14F-4D97-AF65-F5344CB8AC3E}">
        <p14:creationId xmlns:p14="http://schemas.microsoft.com/office/powerpoint/2010/main" val="34546447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27</a:t>
            </a:fld>
            <a:endParaRPr lang="en-US" dirty="0"/>
          </a:p>
        </p:txBody>
      </p:sp>
    </p:spTree>
    <p:extLst>
      <p:ext uri="{BB962C8B-B14F-4D97-AF65-F5344CB8AC3E}">
        <p14:creationId xmlns:p14="http://schemas.microsoft.com/office/powerpoint/2010/main" val="8015356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28</a:t>
            </a:fld>
            <a:endParaRPr lang="en-US" dirty="0"/>
          </a:p>
        </p:txBody>
      </p:sp>
    </p:spTree>
    <p:extLst>
      <p:ext uri="{BB962C8B-B14F-4D97-AF65-F5344CB8AC3E}">
        <p14:creationId xmlns:p14="http://schemas.microsoft.com/office/powerpoint/2010/main" val="2320182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7</a:t>
            </a:fld>
            <a:endParaRPr lang="en-US" dirty="0"/>
          </a:p>
        </p:txBody>
      </p:sp>
    </p:spTree>
    <p:extLst>
      <p:ext uri="{BB962C8B-B14F-4D97-AF65-F5344CB8AC3E}">
        <p14:creationId xmlns:p14="http://schemas.microsoft.com/office/powerpoint/2010/main" val="3326722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8</a:t>
            </a:fld>
            <a:endParaRPr lang="en-US" dirty="0"/>
          </a:p>
        </p:txBody>
      </p:sp>
    </p:spTree>
    <p:extLst>
      <p:ext uri="{BB962C8B-B14F-4D97-AF65-F5344CB8AC3E}">
        <p14:creationId xmlns:p14="http://schemas.microsoft.com/office/powerpoint/2010/main" val="1584185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9</a:t>
            </a:fld>
            <a:endParaRPr lang="en-US" dirty="0"/>
          </a:p>
        </p:txBody>
      </p:sp>
    </p:spTree>
    <p:extLst>
      <p:ext uri="{BB962C8B-B14F-4D97-AF65-F5344CB8AC3E}">
        <p14:creationId xmlns:p14="http://schemas.microsoft.com/office/powerpoint/2010/main" val="4101153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10</a:t>
            </a:fld>
            <a:endParaRPr lang="en-US" dirty="0"/>
          </a:p>
        </p:txBody>
      </p:sp>
    </p:spTree>
    <p:extLst>
      <p:ext uri="{BB962C8B-B14F-4D97-AF65-F5344CB8AC3E}">
        <p14:creationId xmlns:p14="http://schemas.microsoft.com/office/powerpoint/2010/main" val="2904753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11</a:t>
            </a:fld>
            <a:endParaRPr lang="en-US" dirty="0"/>
          </a:p>
        </p:txBody>
      </p:sp>
    </p:spTree>
    <p:extLst>
      <p:ext uri="{BB962C8B-B14F-4D97-AF65-F5344CB8AC3E}">
        <p14:creationId xmlns:p14="http://schemas.microsoft.com/office/powerpoint/2010/main" val="220779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12</a:t>
            </a:fld>
            <a:endParaRPr lang="en-US" dirty="0"/>
          </a:p>
        </p:txBody>
      </p:sp>
    </p:spTree>
    <p:extLst>
      <p:ext uri="{BB962C8B-B14F-4D97-AF65-F5344CB8AC3E}">
        <p14:creationId xmlns:p14="http://schemas.microsoft.com/office/powerpoint/2010/main" val="987132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13</a:t>
            </a:fld>
            <a:endParaRPr lang="en-US" dirty="0"/>
          </a:p>
        </p:txBody>
      </p:sp>
    </p:spTree>
    <p:extLst>
      <p:ext uri="{BB962C8B-B14F-4D97-AF65-F5344CB8AC3E}">
        <p14:creationId xmlns:p14="http://schemas.microsoft.com/office/powerpoint/2010/main" val="35302301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1.xls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asa.co.za/for-arts/basa-connecting-creative-market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200400"/>
            <a:ext cx="8172249" cy="721140"/>
          </a:xfrm>
        </p:spPr>
        <p:txBody>
          <a:bodyPr>
            <a:noAutofit/>
          </a:bodyPr>
          <a:lstStyle/>
          <a:p>
            <a:pPr algn="ctr"/>
            <a:r>
              <a:rPr lang="en-ZA" sz="4400" dirty="0" smtClean="0">
                <a:latin typeface="+mn-lt"/>
              </a:rPr>
              <a:t>FUNDING FOR NON-ENTITIES</a:t>
            </a:r>
            <a:endParaRPr lang="en-ZA" sz="4400" dirty="0">
              <a:solidFill>
                <a:srgbClr val="FF0000"/>
              </a:solidFill>
              <a:latin typeface="+mn-lt"/>
            </a:endParaRPr>
          </a:p>
        </p:txBody>
      </p:sp>
      <p:sp>
        <p:nvSpPr>
          <p:cNvPr id="11" name="Rectangle 10"/>
          <p:cNvSpPr/>
          <p:nvPr/>
        </p:nvSpPr>
        <p:spPr>
          <a:xfrm>
            <a:off x="2627784" y="4639300"/>
            <a:ext cx="6070642" cy="523220"/>
          </a:xfrm>
          <a:prstGeom prst="rect">
            <a:avLst/>
          </a:prstGeom>
        </p:spPr>
        <p:txBody>
          <a:bodyPr wrap="square">
            <a:noAutofit/>
          </a:bodyPr>
          <a:lstStyle/>
          <a:p>
            <a:pPr algn="r">
              <a:spcAft>
                <a:spcPts val="600"/>
              </a:spcAft>
            </a:pPr>
            <a:r>
              <a:rPr lang="en-US" sz="2400" b="1" dirty="0" smtClean="0">
                <a:solidFill>
                  <a:srgbClr val="800000"/>
                </a:solidFill>
                <a:cs typeface="Arial"/>
              </a:rPr>
              <a:t>DIRECTOR-GENERAL: ARTS AND CULTURE </a:t>
            </a:r>
          </a:p>
          <a:p>
            <a:pPr algn="r">
              <a:spcAft>
                <a:spcPts val="600"/>
              </a:spcAft>
            </a:pPr>
            <a:endParaRPr lang="en-ZA" sz="2400" b="1" dirty="0" smtClean="0">
              <a:solidFill>
                <a:srgbClr val="800000"/>
              </a:solidFill>
              <a:cs typeface="Arial"/>
            </a:endParaRPr>
          </a:p>
          <a:p>
            <a:pPr algn="r">
              <a:spcAft>
                <a:spcPts val="600"/>
              </a:spcAft>
            </a:pPr>
            <a:r>
              <a:rPr lang="en-ZA" sz="2000" b="1" dirty="0" smtClean="0">
                <a:solidFill>
                  <a:srgbClr val="800000"/>
                </a:solidFill>
                <a:cs typeface="Arial"/>
              </a:rPr>
              <a:t>DATE</a:t>
            </a:r>
            <a:r>
              <a:rPr lang="en-ZA" sz="2000" b="1" smtClean="0">
                <a:solidFill>
                  <a:srgbClr val="800000"/>
                </a:solidFill>
                <a:cs typeface="Arial"/>
              </a:rPr>
              <a:t>:</a:t>
            </a:r>
            <a:r>
              <a:rPr lang="en-ZA" sz="2000" b="1" smtClean="0">
                <a:solidFill>
                  <a:srgbClr val="FF0000"/>
                </a:solidFill>
                <a:cs typeface="Arial"/>
              </a:rPr>
              <a:t> </a:t>
            </a:r>
            <a:r>
              <a:rPr lang="en-ZA" sz="2000" b="1" smtClean="0">
                <a:solidFill>
                  <a:srgbClr val="800000"/>
                </a:solidFill>
                <a:cs typeface="Arial"/>
              </a:rPr>
              <a:t>14 NOVEMBER 2017</a:t>
            </a:r>
            <a:endParaRPr lang="en-ZA" sz="2000" b="1" dirty="0">
              <a:solidFill>
                <a:srgbClr val="800000"/>
              </a:solidFill>
              <a:cs typeface="Arial"/>
            </a:endParaRPr>
          </a:p>
        </p:txBody>
      </p:sp>
    </p:spTree>
    <p:extLst>
      <p:ext uri="{BB962C8B-B14F-4D97-AF65-F5344CB8AC3E}">
        <p14:creationId xmlns:p14="http://schemas.microsoft.com/office/powerpoint/2010/main" val="1979429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51520" y="158916"/>
            <a:ext cx="8640960" cy="710952"/>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endParaRPr lang="en-ZA" sz="3200" dirty="0" smtClean="0">
              <a:solidFill>
                <a:schemeClr val="accent6">
                  <a:lumMod val="50000"/>
                </a:schemeClr>
              </a:solidFill>
              <a:latin typeface="+mj-lt"/>
            </a:endParaRPr>
          </a:p>
        </p:txBody>
      </p:sp>
      <p:sp>
        <p:nvSpPr>
          <p:cNvPr id="5"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10</a:t>
            </a:r>
            <a:endParaRPr lang="en-ZA" sz="1200" b="1" dirty="0" smtClean="0">
              <a:latin typeface="Verdana" pitchFamily="34" charset="0"/>
              <a:ea typeface="Verdana" pitchFamily="34" charset="0"/>
              <a:cs typeface="Verdana"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51089187"/>
              </p:ext>
            </p:extLst>
          </p:nvPr>
        </p:nvGraphicFramePr>
        <p:xfrm>
          <a:off x="258984" y="149676"/>
          <a:ext cx="8703824" cy="5926659"/>
        </p:xfrm>
        <a:graphic>
          <a:graphicData uri="http://schemas.openxmlformats.org/drawingml/2006/table">
            <a:tbl>
              <a:tblPr firstRow="1" firstCol="1" bandRow="1">
                <a:tableStyleId>{5C22544A-7EE6-4342-B048-85BDC9FD1C3A}</a:tableStyleId>
              </a:tblPr>
              <a:tblGrid>
                <a:gridCol w="2379525"/>
                <a:gridCol w="6324299"/>
              </a:tblGrid>
              <a:tr h="223361">
                <a:tc gridSpan="2">
                  <a:txBody>
                    <a:bodyPr/>
                    <a:lstStyle/>
                    <a:p>
                      <a:pPr algn="ctr">
                        <a:lnSpc>
                          <a:spcPct val="115000"/>
                        </a:lnSpc>
                        <a:spcAft>
                          <a:spcPts val="0"/>
                        </a:spcAft>
                      </a:pPr>
                      <a:r>
                        <a:rPr lang="en-ZA" sz="1400" dirty="0" smtClean="0">
                          <a:effectLst/>
                        </a:rPr>
                        <a:t>5. BLIND </a:t>
                      </a:r>
                      <a:r>
                        <a:rPr lang="en-ZA" sz="1400" dirty="0">
                          <a:effectLst/>
                        </a:rPr>
                        <a:t>SOUTH AFRICA</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705" marR="22705" marT="0" marB="0"/>
                </a:tc>
                <a:tc hMerge="1">
                  <a:txBody>
                    <a:bodyPr/>
                    <a:lstStyle/>
                    <a:p>
                      <a:endParaRPr lang="en-ZA"/>
                    </a:p>
                  </a:txBody>
                  <a:tcPr/>
                </a:tc>
              </a:tr>
              <a:tr h="5681295">
                <a:tc>
                  <a:txBody>
                    <a:bodyPr/>
                    <a:lstStyle/>
                    <a:p>
                      <a:pPr>
                        <a:lnSpc>
                          <a:spcPct val="115000"/>
                        </a:lnSpc>
                        <a:spcAft>
                          <a:spcPts val="0"/>
                        </a:spcAft>
                      </a:pPr>
                      <a:r>
                        <a:rPr lang="en-ZA" sz="1400" dirty="0">
                          <a:effectLst/>
                        </a:rPr>
                        <a:t> </a:t>
                      </a:r>
                    </a:p>
                    <a:p>
                      <a:pPr>
                        <a:lnSpc>
                          <a:spcPct val="115000"/>
                        </a:lnSpc>
                        <a:spcAft>
                          <a:spcPts val="0"/>
                        </a:spcAft>
                      </a:pPr>
                      <a:r>
                        <a:rPr lang="en-ZA" sz="1400" dirty="0">
                          <a:effectLst/>
                        </a:rPr>
                        <a:t>CURRENT ALLOCATION</a:t>
                      </a:r>
                    </a:p>
                    <a:p>
                      <a:pPr marL="342900" lvl="0" indent="-342900">
                        <a:lnSpc>
                          <a:spcPct val="115000"/>
                        </a:lnSpc>
                        <a:spcAft>
                          <a:spcPts val="0"/>
                        </a:spcAft>
                        <a:buFont typeface="Symbol" panose="05050102010706020507" pitchFamily="18" charset="2"/>
                        <a:buChar char=""/>
                      </a:pPr>
                      <a:r>
                        <a:rPr lang="en-ZA" sz="1400" dirty="0">
                          <a:effectLst/>
                        </a:rPr>
                        <a:t>2014/15- R </a:t>
                      </a:r>
                      <a:r>
                        <a:rPr lang="en-ZA" sz="1400" dirty="0" smtClean="0">
                          <a:effectLst/>
                        </a:rPr>
                        <a:t>6,</a:t>
                      </a:r>
                      <a:r>
                        <a:rPr lang="en-ZA" sz="1400" dirty="0">
                          <a:effectLst/>
                        </a:rPr>
                        <a:t> 795 million</a:t>
                      </a:r>
                    </a:p>
                    <a:p>
                      <a:pPr marL="342900" lvl="0" indent="-342900">
                        <a:lnSpc>
                          <a:spcPct val="115000"/>
                        </a:lnSpc>
                        <a:spcAft>
                          <a:spcPts val="0"/>
                        </a:spcAft>
                        <a:buFont typeface="Symbol" panose="05050102010706020507" pitchFamily="18" charset="2"/>
                        <a:buChar char=""/>
                      </a:pPr>
                      <a:r>
                        <a:rPr lang="en-ZA" sz="1400" dirty="0">
                          <a:effectLst/>
                        </a:rPr>
                        <a:t>2015/16- R </a:t>
                      </a:r>
                      <a:r>
                        <a:rPr lang="en-ZA" sz="1400" dirty="0" smtClean="0">
                          <a:effectLst/>
                        </a:rPr>
                        <a:t>7,</a:t>
                      </a:r>
                      <a:r>
                        <a:rPr lang="en-ZA" sz="1400" dirty="0">
                          <a:effectLst/>
                        </a:rPr>
                        <a:t> 108 million </a:t>
                      </a:r>
                    </a:p>
                    <a:p>
                      <a:pPr marL="342900" lvl="0" indent="-342900">
                        <a:lnSpc>
                          <a:spcPct val="115000"/>
                        </a:lnSpc>
                        <a:spcAft>
                          <a:spcPts val="0"/>
                        </a:spcAft>
                        <a:buFont typeface="Symbol" panose="05050102010706020507" pitchFamily="18" charset="2"/>
                        <a:buChar char=""/>
                      </a:pPr>
                      <a:r>
                        <a:rPr lang="en-ZA" sz="1400" dirty="0">
                          <a:effectLst/>
                        </a:rPr>
                        <a:t>2016/17- R </a:t>
                      </a:r>
                      <a:r>
                        <a:rPr lang="en-ZA" sz="1400" dirty="0" smtClean="0">
                          <a:effectLst/>
                        </a:rPr>
                        <a:t>7,</a:t>
                      </a:r>
                      <a:r>
                        <a:rPr lang="en-ZA" sz="1400" dirty="0">
                          <a:effectLst/>
                        </a:rPr>
                        <a:t> 485 million</a:t>
                      </a:r>
                    </a:p>
                    <a:p>
                      <a:pPr marL="342900" lvl="0" indent="-342900">
                        <a:lnSpc>
                          <a:spcPct val="115000"/>
                        </a:lnSpc>
                        <a:spcAft>
                          <a:spcPts val="0"/>
                        </a:spcAft>
                        <a:buFont typeface="Symbol" panose="05050102010706020507" pitchFamily="18" charset="2"/>
                        <a:buChar char=""/>
                      </a:pPr>
                      <a:r>
                        <a:rPr lang="en-ZA" sz="1400" dirty="0">
                          <a:effectLst/>
                        </a:rPr>
                        <a:t>2017/18- R </a:t>
                      </a:r>
                      <a:r>
                        <a:rPr lang="en-ZA" sz="1400" dirty="0" smtClean="0">
                          <a:effectLst/>
                        </a:rPr>
                        <a:t>7,</a:t>
                      </a:r>
                      <a:r>
                        <a:rPr lang="en-ZA" sz="1400" dirty="0">
                          <a:effectLst/>
                        </a:rPr>
                        <a:t> 859 </a:t>
                      </a:r>
                      <a:r>
                        <a:rPr lang="en-ZA" sz="1400" dirty="0" smtClean="0">
                          <a:effectLst/>
                        </a:rPr>
                        <a:t>million</a:t>
                      </a:r>
                    </a:p>
                    <a:p>
                      <a:pPr marL="342900" lvl="0" indent="-342900">
                        <a:lnSpc>
                          <a:spcPct val="115000"/>
                        </a:lnSpc>
                        <a:spcAft>
                          <a:spcPts val="0"/>
                        </a:spcAft>
                        <a:buFont typeface="Symbol" panose="05050102010706020507" pitchFamily="18" charset="2"/>
                        <a:buChar char=""/>
                      </a:pPr>
                      <a:endParaRPr lang="en-ZA" sz="1400" dirty="0" smtClean="0">
                        <a:effectLst/>
                      </a:endParaRPr>
                    </a:p>
                    <a:p>
                      <a:pPr marL="342900" lvl="0" indent="-342900">
                        <a:lnSpc>
                          <a:spcPct val="115000"/>
                        </a:lnSpc>
                        <a:spcAft>
                          <a:spcPts val="0"/>
                        </a:spcAft>
                        <a:buFont typeface="Symbol" panose="05050102010706020507" pitchFamily="18" charset="2"/>
                        <a:buChar char=""/>
                      </a:pPr>
                      <a:r>
                        <a:rPr lang="en-ZA" sz="1400" dirty="0" smtClean="0">
                          <a:effectLst/>
                        </a:rPr>
                        <a:t>TOTAL = R2,  247 million</a:t>
                      </a:r>
                    </a:p>
                    <a:p>
                      <a:pPr marL="342900" lvl="0" indent="-342900">
                        <a:lnSpc>
                          <a:spcPct val="115000"/>
                        </a:lnSpc>
                        <a:spcAft>
                          <a:spcPts val="0"/>
                        </a:spcAft>
                        <a:buFont typeface="Symbol" panose="05050102010706020507" pitchFamily="18" charset="2"/>
                        <a:buChar char=""/>
                      </a:pPr>
                      <a:endParaRPr lang="en-ZA" sz="1400" dirty="0">
                        <a:effectLst/>
                      </a:endParaRPr>
                    </a:p>
                    <a:p>
                      <a:pPr>
                        <a:lnSpc>
                          <a:spcPct val="115000"/>
                        </a:lnSpc>
                        <a:spcAft>
                          <a:spcPts val="0"/>
                        </a:spcAft>
                      </a:pPr>
                      <a:r>
                        <a:rPr lang="en-ZA" sz="1400" dirty="0">
                          <a:effectLst/>
                        </a:rPr>
                        <a:t>CAPITAL ALLOCATION </a:t>
                      </a:r>
                    </a:p>
                    <a:p>
                      <a:pPr marL="342900" lvl="0" indent="-342900">
                        <a:lnSpc>
                          <a:spcPct val="115000"/>
                        </a:lnSpc>
                        <a:spcAft>
                          <a:spcPts val="0"/>
                        </a:spcAft>
                        <a:buFont typeface="Symbol" panose="05050102010706020507" pitchFamily="18" charset="2"/>
                        <a:buChar char=""/>
                      </a:pPr>
                      <a:r>
                        <a:rPr lang="en-ZA" sz="1400" dirty="0">
                          <a:effectLst/>
                        </a:rPr>
                        <a:t>2014/15- R </a:t>
                      </a:r>
                      <a:r>
                        <a:rPr lang="en-ZA" sz="1400" dirty="0" smtClean="0">
                          <a:effectLst/>
                        </a:rPr>
                        <a:t>1, </a:t>
                      </a:r>
                      <a:r>
                        <a:rPr lang="en-ZA" sz="1400" dirty="0">
                          <a:effectLst/>
                        </a:rPr>
                        <a:t>345 million</a:t>
                      </a:r>
                    </a:p>
                    <a:p>
                      <a:pPr marL="342900" lvl="0" indent="-342900">
                        <a:lnSpc>
                          <a:spcPct val="115000"/>
                        </a:lnSpc>
                        <a:spcAft>
                          <a:spcPts val="0"/>
                        </a:spcAft>
                        <a:buFont typeface="Symbol" panose="05050102010706020507" pitchFamily="18" charset="2"/>
                        <a:buChar char=""/>
                      </a:pPr>
                      <a:r>
                        <a:rPr lang="en-ZA" sz="1400" dirty="0">
                          <a:effectLst/>
                        </a:rPr>
                        <a:t>2016/17- R 365 thousand </a:t>
                      </a:r>
                      <a:endParaRPr lang="en-ZA" sz="1400" dirty="0" smtClean="0">
                        <a:effectLst/>
                      </a:endParaRPr>
                    </a:p>
                    <a:p>
                      <a:pPr marL="342900" lvl="0" indent="-342900">
                        <a:lnSpc>
                          <a:spcPct val="115000"/>
                        </a:lnSpc>
                        <a:spcAft>
                          <a:spcPts val="0"/>
                        </a:spcAft>
                        <a:buFont typeface="Symbol" panose="05050102010706020507" pitchFamily="18" charset="2"/>
                        <a:buChar char=""/>
                      </a:pPr>
                      <a:endParaRPr lang="en-ZA" sz="1400" dirty="0" smtClean="0">
                        <a:effectLst/>
                      </a:endParaRPr>
                    </a:p>
                    <a:p>
                      <a:pPr marL="342900" lvl="0" indent="-342900">
                        <a:lnSpc>
                          <a:spcPct val="115000"/>
                        </a:lnSpc>
                        <a:spcAft>
                          <a:spcPts val="0"/>
                        </a:spcAft>
                        <a:buFont typeface="Symbol" panose="05050102010706020507" pitchFamily="18" charset="2"/>
                        <a:buChar char=""/>
                      </a:pPr>
                      <a:r>
                        <a:rPr lang="en-ZA" sz="1400" dirty="0" smtClean="0">
                          <a:effectLst/>
                        </a:rPr>
                        <a:t>TOTAL = R1, 710 million</a:t>
                      </a:r>
                    </a:p>
                    <a:p>
                      <a:pPr marL="342900" lvl="0" indent="-342900">
                        <a:lnSpc>
                          <a:spcPct val="115000"/>
                        </a:lnSpc>
                        <a:spcAft>
                          <a:spcPts val="0"/>
                        </a:spcAft>
                        <a:buFont typeface="Symbol" panose="05050102010706020507" pitchFamily="18" charset="2"/>
                        <a:buChar char=""/>
                      </a:pPr>
                      <a:endParaRPr lang="en-ZA" sz="1400" dirty="0" smtClean="0">
                        <a:effectLst/>
                      </a:endParaRPr>
                    </a:p>
                    <a:p>
                      <a:pPr marL="0" lvl="0" indent="0">
                        <a:lnSpc>
                          <a:spcPct val="115000"/>
                        </a:lnSpc>
                        <a:spcAft>
                          <a:spcPts val="0"/>
                        </a:spcAft>
                        <a:buFont typeface="Symbol" panose="05050102010706020507" pitchFamily="18" charset="2"/>
                        <a:buNone/>
                      </a:pPr>
                      <a:r>
                        <a:rPr lang="en-ZA" sz="1400" dirty="0" smtClean="0">
                          <a:effectLst/>
                        </a:rPr>
                        <a:t>GRAND TOTAL= R3, 957million</a:t>
                      </a:r>
                      <a:endParaRPr lang="en-ZA" sz="1400" dirty="0">
                        <a:effectLst/>
                      </a:endParaRP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705" marR="22705" marT="0" marB="0"/>
                </a:tc>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Blind SA is governed by its members who elect the Head Committee. Most of its members and management are and insist on self-representation, work and speak from the viewpoint of blind people. They stand for equality, advocating the rights of the blind throughout South Africa and they serve the blind community at large.</a:t>
                      </a:r>
                    </a:p>
                    <a:p>
                      <a:pPr algn="just">
                        <a:lnSpc>
                          <a:spcPct val="115000"/>
                        </a:lnSpc>
                        <a:spcAft>
                          <a:spcPts val="0"/>
                        </a:spcAft>
                      </a:pPr>
                      <a:r>
                        <a:rPr lang="en-ZA" sz="1400" dirty="0">
                          <a:effectLst/>
                        </a:rPr>
                        <a:t> </a:t>
                      </a:r>
                      <a:endParaRPr lang="en-ZA" sz="1400" dirty="0" smtClean="0">
                        <a:effectLst/>
                      </a:endParaRPr>
                    </a:p>
                    <a:p>
                      <a:pPr algn="just">
                        <a:lnSpc>
                          <a:spcPct val="115000"/>
                        </a:lnSpc>
                        <a:spcAft>
                          <a:spcPts val="0"/>
                        </a:spcAft>
                      </a:pPr>
                      <a:r>
                        <a:rPr lang="en-ZA" sz="1400" b="1" dirty="0" smtClean="0">
                          <a:effectLst/>
                        </a:rPr>
                        <a:t>OBJECTIVE</a:t>
                      </a:r>
                      <a:endParaRPr lang="en-ZA" sz="1400" b="1" dirty="0">
                        <a:effectLst/>
                      </a:endParaRPr>
                    </a:p>
                    <a:p>
                      <a:pPr algn="just">
                        <a:lnSpc>
                          <a:spcPct val="115000"/>
                        </a:lnSpc>
                        <a:spcAft>
                          <a:spcPts val="0"/>
                        </a:spcAft>
                      </a:pPr>
                      <a:r>
                        <a:rPr lang="en-ZA" sz="1400" dirty="0">
                          <a:effectLst/>
                        </a:rPr>
                        <a:t>The purpose of Blind SA is to promote and facilitate the dignity and independence of blind and visually impaired South Africans. Their focus is on employment, education, mobility, and braille services. </a:t>
                      </a:r>
                      <a:endParaRPr lang="en-ZA" sz="1400" dirty="0" smtClean="0">
                        <a:effectLst/>
                      </a:endParaRPr>
                    </a:p>
                    <a:p>
                      <a:pPr algn="just">
                        <a:lnSpc>
                          <a:spcPct val="115000"/>
                        </a:lnSpc>
                        <a:spcAft>
                          <a:spcPts val="0"/>
                        </a:spcAft>
                      </a:pPr>
                      <a:endParaRPr lang="en-ZA" sz="1400" dirty="0" smtClean="0">
                        <a:effectLst/>
                      </a:endParaRPr>
                    </a:p>
                    <a:p>
                      <a:pPr algn="just">
                        <a:lnSpc>
                          <a:spcPct val="115000"/>
                        </a:lnSpc>
                        <a:spcAft>
                          <a:spcPts val="0"/>
                        </a:spcAft>
                      </a:pPr>
                      <a:r>
                        <a:rPr lang="en-ZA" sz="1400" dirty="0" smtClean="0">
                          <a:effectLst/>
                        </a:rPr>
                        <a:t>They </a:t>
                      </a:r>
                      <a:r>
                        <a:rPr lang="en-ZA" sz="1400" dirty="0">
                          <a:effectLst/>
                        </a:rPr>
                        <a:t>actively lobby for the general rights of blind and visually impaired South Africans through the advocacy work. Blind SA is striving to end the cycle of poverty for Blind South Africans, empowering them with knowledge and information through education, </a:t>
                      </a:r>
                      <a:r>
                        <a:rPr lang="en-ZA" sz="1400" dirty="0" smtClean="0">
                          <a:effectLst/>
                        </a:rPr>
                        <a:t>braille </a:t>
                      </a:r>
                      <a:r>
                        <a:rPr lang="en-ZA" sz="1400" dirty="0">
                          <a:effectLst/>
                        </a:rPr>
                        <a:t>and developmental services. </a:t>
                      </a:r>
                      <a:endParaRPr lang="en-ZA" sz="1400" dirty="0" smtClean="0">
                        <a:effectLst/>
                      </a:endParaRPr>
                    </a:p>
                    <a:p>
                      <a:pPr algn="just">
                        <a:lnSpc>
                          <a:spcPct val="115000"/>
                        </a:lnSpc>
                        <a:spcAft>
                          <a:spcPts val="0"/>
                        </a:spcAft>
                      </a:pPr>
                      <a:endParaRPr lang="en-ZA" sz="1400" dirty="0" smtClean="0">
                        <a:effectLst/>
                      </a:endParaRPr>
                    </a:p>
                    <a:p>
                      <a:pPr algn="just">
                        <a:lnSpc>
                          <a:spcPct val="115000"/>
                        </a:lnSpc>
                        <a:spcAft>
                          <a:spcPts val="0"/>
                        </a:spcAft>
                      </a:pPr>
                      <a:r>
                        <a:rPr lang="en-ZA" sz="1400" dirty="0" smtClean="0">
                          <a:effectLst/>
                        </a:rPr>
                        <a:t>They seek to </a:t>
                      </a:r>
                      <a:r>
                        <a:rPr lang="en-ZA" sz="1400" dirty="0">
                          <a:effectLst/>
                        </a:rPr>
                        <a:t>break down barriers, provide opportunities and create answers that improve the quality of life for the blind community so that they can live the life they choose.</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705" marR="22705" marT="0" marB="0"/>
                </a:tc>
              </a:tr>
            </a:tbl>
          </a:graphicData>
        </a:graphic>
      </p:graphicFrame>
    </p:spTree>
    <p:extLst>
      <p:ext uri="{BB962C8B-B14F-4D97-AF65-F5344CB8AC3E}">
        <p14:creationId xmlns:p14="http://schemas.microsoft.com/office/powerpoint/2010/main" val="2521015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319720" cy="576064"/>
          </a:xfrm>
        </p:spPr>
        <p:txBody>
          <a:bodyPr>
            <a:noAutofit/>
          </a:bodyPr>
          <a:lstStyle/>
          <a:p>
            <a:pPr lvl="0" defTabSz="457200" eaLnBrk="0" fontAlgn="base" hangingPunct="0">
              <a:spcBef>
                <a:spcPct val="20000"/>
              </a:spcBef>
              <a:spcAft>
                <a:spcPct val="0"/>
              </a:spcAft>
              <a:defRPr/>
            </a:pPr>
            <a:r>
              <a:rPr lang="en-ZA" sz="2400" dirty="0">
                <a:solidFill>
                  <a:prstClr val="black">
                    <a:tint val="75000"/>
                  </a:prstClr>
                </a:solidFill>
                <a:latin typeface="+mj-lt"/>
                <a:ea typeface="MS PGothic" pitchFamily="34" charset="-128"/>
              </a:rPr>
              <a:t/>
            </a:r>
            <a:br>
              <a:rPr lang="en-ZA" sz="2400" dirty="0">
                <a:solidFill>
                  <a:prstClr val="black">
                    <a:tint val="75000"/>
                  </a:prstClr>
                </a:solidFill>
                <a:latin typeface="+mj-lt"/>
                <a:ea typeface="MS PGothic" pitchFamily="34" charset="-128"/>
              </a:rPr>
            </a:br>
            <a:endParaRPr lang="en-US" sz="2400" dirty="0">
              <a:latin typeface="+mj-lt"/>
            </a:endParaRPr>
          </a:p>
        </p:txBody>
      </p:sp>
      <p:sp>
        <p:nvSpPr>
          <p:cNvPr id="5" name="Slide Number Placeholder 3"/>
          <p:cNvSpPr txBox="1">
            <a:spLocks/>
          </p:cNvSpPr>
          <p:nvPr/>
        </p:nvSpPr>
        <p:spPr>
          <a:xfrm>
            <a:off x="8172400" y="6477103"/>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11</a:t>
            </a:r>
            <a:endParaRPr lang="en-ZA" sz="1200" b="1" dirty="0" smtClean="0">
              <a:latin typeface="Verdana" pitchFamily="34" charset="0"/>
              <a:ea typeface="Verdana" pitchFamily="34" charset="0"/>
              <a:cs typeface="Verdana"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995688458"/>
              </p:ext>
            </p:extLst>
          </p:nvPr>
        </p:nvGraphicFramePr>
        <p:xfrm>
          <a:off x="107504" y="404664"/>
          <a:ext cx="8784976" cy="6147428"/>
        </p:xfrm>
        <a:graphic>
          <a:graphicData uri="http://schemas.openxmlformats.org/drawingml/2006/table">
            <a:tbl>
              <a:tblPr firstRow="1" firstCol="1" bandRow="1">
                <a:tableStyleId>{5C22544A-7EE6-4342-B048-85BDC9FD1C3A}</a:tableStyleId>
              </a:tblPr>
              <a:tblGrid>
                <a:gridCol w="2160240"/>
                <a:gridCol w="6624736"/>
              </a:tblGrid>
              <a:tr h="504056">
                <a:tc gridSpan="2">
                  <a:txBody>
                    <a:bodyPr/>
                    <a:lstStyle/>
                    <a:p>
                      <a:pPr algn="ctr">
                        <a:lnSpc>
                          <a:spcPct val="115000"/>
                        </a:lnSpc>
                        <a:spcAft>
                          <a:spcPts val="0"/>
                        </a:spcAft>
                      </a:pPr>
                      <a:r>
                        <a:rPr lang="en-ZA" sz="1400" dirty="0" smtClean="0">
                          <a:effectLst/>
                        </a:rPr>
                        <a:t>5. BLIND </a:t>
                      </a:r>
                      <a:r>
                        <a:rPr lang="en-ZA" sz="1400" dirty="0">
                          <a:effectLst/>
                        </a:rPr>
                        <a:t>SOUTH </a:t>
                      </a:r>
                      <a:r>
                        <a:rPr lang="en-ZA" sz="1400" dirty="0" smtClean="0">
                          <a:effectLst/>
                        </a:rPr>
                        <a:t>AFRICA….</a:t>
                      </a:r>
                      <a:r>
                        <a:rPr lang="en-ZA" sz="1400" dirty="0" err="1" smtClean="0">
                          <a:effectLst/>
                        </a:rPr>
                        <a:t>cont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705" marR="22705" marT="0" marB="0"/>
                </a:tc>
                <a:tc hMerge="1">
                  <a:txBody>
                    <a:bodyPr/>
                    <a:lstStyle/>
                    <a:p>
                      <a:endParaRPr lang="en-ZA"/>
                    </a:p>
                  </a:txBody>
                  <a:tcPr/>
                </a:tc>
              </a:tr>
              <a:tr h="4729334">
                <a:tc>
                  <a:txBody>
                    <a:bodyPr/>
                    <a:lstStyle/>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705" marR="22705"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ZA" sz="1400" b="1" dirty="0" smtClean="0">
                          <a:effectLst/>
                        </a:rPr>
                        <a:t>PROGRAMMES:</a:t>
                      </a:r>
                    </a:p>
                    <a:p>
                      <a:pPr marL="0" marR="0" indent="0" algn="just" defTabSz="914400" rtl="0" eaLnBrk="1" fontAlgn="auto" latinLnBrk="0" hangingPunct="1">
                        <a:lnSpc>
                          <a:spcPct val="115000"/>
                        </a:lnSpc>
                        <a:spcBef>
                          <a:spcPts val="0"/>
                        </a:spcBef>
                        <a:spcAft>
                          <a:spcPts val="0"/>
                        </a:spcAft>
                        <a:buClrTx/>
                        <a:buSzTx/>
                        <a:buFontTx/>
                        <a:buNone/>
                        <a:tabLst/>
                        <a:defRPr/>
                      </a:pPr>
                      <a:r>
                        <a:rPr lang="en-ZA" sz="1400" dirty="0" smtClean="0">
                          <a:effectLst/>
                        </a:rPr>
                        <a:t>Blind SA equips blind people with the skills they need to fully and independently participate in society. This includes support in living without assistance, getting about, using technology, reading, working and socialising. All this is made possible through advocacy, their Education Committee, Braille Services, orientation and mobility services and their employment programme. It is through these, and the support of donors, that they connect South African’s who are blind or visually impaired with the world they live in.</a:t>
                      </a:r>
                    </a:p>
                    <a:p>
                      <a:pPr algn="just">
                        <a:lnSpc>
                          <a:spcPct val="115000"/>
                        </a:lnSpc>
                        <a:spcAft>
                          <a:spcPts val="0"/>
                        </a:spcAft>
                      </a:pPr>
                      <a:endParaRPr lang="en-ZA" sz="1400" dirty="0" smtClean="0">
                        <a:effectLst/>
                      </a:endParaRPr>
                    </a:p>
                    <a:p>
                      <a:pPr algn="just">
                        <a:lnSpc>
                          <a:spcPct val="115000"/>
                        </a:lnSpc>
                        <a:spcAft>
                          <a:spcPts val="0"/>
                        </a:spcAft>
                      </a:pPr>
                      <a:r>
                        <a:rPr lang="en-ZA" sz="1400" b="1" dirty="0" smtClean="0">
                          <a:effectLst/>
                        </a:rPr>
                        <a:t>BUDGET UTILISATION:</a:t>
                      </a:r>
                      <a:endParaRPr lang="en-ZA" sz="1400" b="1" dirty="0">
                        <a:effectLst/>
                      </a:endParaRPr>
                    </a:p>
                    <a:p>
                      <a:pPr algn="just">
                        <a:lnSpc>
                          <a:spcPct val="115000"/>
                        </a:lnSpc>
                        <a:spcAft>
                          <a:spcPts val="0"/>
                        </a:spcAft>
                      </a:pPr>
                      <a:r>
                        <a:rPr lang="en-ZA" sz="1400" dirty="0">
                          <a:effectLst/>
                        </a:rPr>
                        <a:t>In 2016/17 Blind SA spent their budget on the following projects:</a:t>
                      </a:r>
                    </a:p>
                    <a:p>
                      <a:pPr algn="just">
                        <a:lnSpc>
                          <a:spcPct val="115000"/>
                        </a:lnSpc>
                        <a:spcAft>
                          <a:spcPts val="0"/>
                        </a:spcAft>
                      </a:pPr>
                      <a:r>
                        <a:rPr lang="en-ZA" sz="1400" dirty="0">
                          <a:effectLst/>
                        </a:rPr>
                        <a:t>Braille Production</a:t>
                      </a:r>
                    </a:p>
                    <a:p>
                      <a:pPr algn="just">
                        <a:lnSpc>
                          <a:spcPct val="115000"/>
                        </a:lnSpc>
                        <a:spcAft>
                          <a:spcPts val="0"/>
                        </a:spcAft>
                      </a:pPr>
                      <a:r>
                        <a:rPr lang="en-ZA" sz="1400" dirty="0">
                          <a:effectLst/>
                        </a:rPr>
                        <a:t>Master Page Production</a:t>
                      </a:r>
                    </a:p>
                    <a:p>
                      <a:pPr algn="just">
                        <a:lnSpc>
                          <a:spcPct val="115000"/>
                        </a:lnSpc>
                        <a:spcAft>
                          <a:spcPts val="0"/>
                        </a:spcAft>
                      </a:pPr>
                      <a:r>
                        <a:rPr lang="en-ZA" sz="1400" dirty="0">
                          <a:effectLst/>
                        </a:rPr>
                        <a:t>During the past year Blind SA produced 101 347 new master pages.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This is </a:t>
                      </a:r>
                      <a:r>
                        <a:rPr lang="en-ZA" sz="1400" dirty="0" smtClean="0">
                          <a:effectLst/>
                        </a:rPr>
                        <a:t>among others made </a:t>
                      </a:r>
                      <a:r>
                        <a:rPr lang="en-ZA" sz="1400" dirty="0">
                          <a:effectLst/>
                        </a:rPr>
                        <a:t>up by the following categories:</a:t>
                      </a:r>
                    </a:p>
                    <a:p>
                      <a:pPr marL="342900" lvl="0" indent="-342900" algn="just">
                        <a:lnSpc>
                          <a:spcPct val="115000"/>
                        </a:lnSpc>
                        <a:spcAft>
                          <a:spcPts val="0"/>
                        </a:spcAft>
                        <a:buFont typeface="Symbol" panose="05050102010706020507" pitchFamily="18" charset="2"/>
                        <a:buChar char=""/>
                      </a:pPr>
                      <a:r>
                        <a:rPr lang="en-ZA" sz="1400" dirty="0">
                          <a:effectLst/>
                        </a:rPr>
                        <a:t>Braille Magazines: 2 170 p.</a:t>
                      </a:r>
                    </a:p>
                    <a:p>
                      <a:pPr marL="342900" lvl="0" indent="-342900" algn="just">
                        <a:lnSpc>
                          <a:spcPct val="115000"/>
                        </a:lnSpc>
                        <a:spcAft>
                          <a:spcPts val="0"/>
                        </a:spcAft>
                        <a:buFont typeface="Symbol" panose="05050102010706020507" pitchFamily="18" charset="2"/>
                        <a:buChar char=""/>
                      </a:pPr>
                      <a:r>
                        <a:rPr lang="en-ZA" sz="1400" dirty="0">
                          <a:effectLst/>
                        </a:rPr>
                        <a:t>Students and individuals: 22 977 p.</a:t>
                      </a:r>
                    </a:p>
                    <a:p>
                      <a:pPr marL="342900" lvl="0" indent="-342900" algn="just">
                        <a:lnSpc>
                          <a:spcPct val="115000"/>
                        </a:lnSpc>
                        <a:spcAft>
                          <a:spcPts val="0"/>
                        </a:spcAft>
                        <a:buFont typeface="Symbol" panose="05050102010706020507" pitchFamily="18" charset="2"/>
                        <a:buChar char=""/>
                      </a:pPr>
                      <a:r>
                        <a:rPr lang="en-ZA" sz="1400" dirty="0">
                          <a:effectLst/>
                        </a:rPr>
                        <a:t>School Text Books: 11 506 p.</a:t>
                      </a:r>
                    </a:p>
                    <a:p>
                      <a:pPr marL="342900" lvl="0" indent="-342900" algn="just">
                        <a:lnSpc>
                          <a:spcPct val="115000"/>
                        </a:lnSpc>
                        <a:spcAft>
                          <a:spcPts val="0"/>
                        </a:spcAft>
                        <a:buFont typeface="Symbol" panose="05050102010706020507" pitchFamily="18" charset="2"/>
                        <a:buChar char=""/>
                      </a:pPr>
                      <a:r>
                        <a:rPr lang="en-ZA" sz="1400" dirty="0">
                          <a:effectLst/>
                        </a:rPr>
                        <a:t>Government Information Brochures and Annual Reports: 6 114 p</a:t>
                      </a:r>
                      <a:r>
                        <a:rPr lang="en-ZA" sz="1400" dirty="0" smtClean="0">
                          <a:effectLst/>
                        </a:rPr>
                        <a:t>.</a:t>
                      </a:r>
                      <a:endParaRPr lang="en-ZA" sz="1400" dirty="0">
                        <a:effectLst/>
                      </a:endParaRPr>
                    </a:p>
                    <a:p>
                      <a:pPr algn="just">
                        <a:lnSpc>
                          <a:spcPct val="115000"/>
                        </a:lnSpc>
                        <a:spcAft>
                          <a:spcPts val="0"/>
                        </a:spcAft>
                      </a:pPr>
                      <a:endParaRPr lang="en-ZA" sz="1400" dirty="0" smtClean="0">
                        <a:effectLst/>
                      </a:endParaRPr>
                    </a:p>
                    <a:p>
                      <a:pPr algn="just">
                        <a:lnSpc>
                          <a:spcPct val="115000"/>
                        </a:lnSpc>
                        <a:spcAft>
                          <a:spcPts val="0"/>
                        </a:spcAft>
                      </a:pPr>
                      <a:r>
                        <a:rPr lang="en-ZA" sz="1400" dirty="0" smtClean="0">
                          <a:effectLst/>
                        </a:rPr>
                        <a:t>Duplication </a:t>
                      </a:r>
                      <a:r>
                        <a:rPr lang="en-ZA" sz="1400" dirty="0">
                          <a:effectLst/>
                        </a:rPr>
                        <a:t>Page Production</a:t>
                      </a:r>
                    </a:p>
                    <a:p>
                      <a:pPr algn="just">
                        <a:lnSpc>
                          <a:spcPct val="115000"/>
                        </a:lnSpc>
                        <a:spcAft>
                          <a:spcPts val="0"/>
                        </a:spcAft>
                      </a:pPr>
                      <a:r>
                        <a:rPr lang="en-ZA" sz="1400" dirty="0">
                          <a:effectLst/>
                        </a:rPr>
                        <a:t>Duplication pages showed 1 619 million braille pages.</a:t>
                      </a:r>
                    </a:p>
                    <a:p>
                      <a:pPr algn="just">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705" marR="22705" marT="0" marB="0"/>
                </a:tc>
              </a:tr>
            </a:tbl>
          </a:graphicData>
        </a:graphic>
      </p:graphicFrame>
    </p:spTree>
    <p:extLst>
      <p:ext uri="{BB962C8B-B14F-4D97-AF65-F5344CB8AC3E}">
        <p14:creationId xmlns:p14="http://schemas.microsoft.com/office/powerpoint/2010/main" val="3138989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319720" cy="576064"/>
          </a:xfrm>
        </p:spPr>
        <p:txBody>
          <a:bodyPr>
            <a:noAutofit/>
          </a:bodyPr>
          <a:lstStyle/>
          <a:p>
            <a:pPr lvl="0" defTabSz="457200" eaLnBrk="0" fontAlgn="base" hangingPunct="0">
              <a:spcBef>
                <a:spcPct val="20000"/>
              </a:spcBef>
              <a:spcAft>
                <a:spcPct val="0"/>
              </a:spcAft>
              <a:defRPr/>
            </a:pPr>
            <a:r>
              <a:rPr lang="en-ZA" sz="2400" dirty="0">
                <a:solidFill>
                  <a:prstClr val="black">
                    <a:tint val="75000"/>
                  </a:prstClr>
                </a:solidFill>
                <a:latin typeface="+mj-lt"/>
                <a:ea typeface="MS PGothic" pitchFamily="34" charset="-128"/>
              </a:rPr>
              <a:t/>
            </a:r>
            <a:br>
              <a:rPr lang="en-ZA" sz="2400" dirty="0">
                <a:solidFill>
                  <a:prstClr val="black">
                    <a:tint val="75000"/>
                  </a:prstClr>
                </a:solidFill>
                <a:latin typeface="+mj-lt"/>
                <a:ea typeface="MS PGothic" pitchFamily="34" charset="-128"/>
              </a:rPr>
            </a:br>
            <a:endParaRPr lang="en-US" sz="2400" dirty="0">
              <a:latin typeface="+mj-lt"/>
            </a:endParaRPr>
          </a:p>
        </p:txBody>
      </p:sp>
      <p:sp>
        <p:nvSpPr>
          <p:cNvPr id="5"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09</a:t>
            </a:r>
            <a:endParaRPr lang="en-ZA" sz="1200" b="1" dirty="0" smtClean="0">
              <a:latin typeface="Verdana" pitchFamily="34" charset="0"/>
              <a:ea typeface="Verdana" pitchFamily="34" charset="0"/>
              <a:cs typeface="Verdana"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306286927"/>
              </p:ext>
            </p:extLst>
          </p:nvPr>
        </p:nvGraphicFramePr>
        <p:xfrm>
          <a:off x="323528" y="620688"/>
          <a:ext cx="8496944" cy="5152644"/>
        </p:xfrm>
        <a:graphic>
          <a:graphicData uri="http://schemas.openxmlformats.org/drawingml/2006/table">
            <a:tbl>
              <a:tblPr firstRow="1" firstCol="1" bandRow="1">
                <a:tableStyleId>{5C22544A-7EE6-4342-B048-85BDC9FD1C3A}</a:tableStyleId>
              </a:tblPr>
              <a:tblGrid>
                <a:gridCol w="2494215"/>
                <a:gridCol w="6002729"/>
              </a:tblGrid>
              <a:tr h="69630">
                <a:tc gridSpan="2">
                  <a:txBody>
                    <a:bodyPr/>
                    <a:lstStyle/>
                    <a:p>
                      <a:pPr algn="ctr">
                        <a:lnSpc>
                          <a:spcPct val="115000"/>
                        </a:lnSpc>
                        <a:spcAft>
                          <a:spcPts val="0"/>
                        </a:spcAft>
                      </a:pPr>
                      <a:r>
                        <a:rPr lang="en-ZA" sz="1400" dirty="0" smtClean="0">
                          <a:effectLst/>
                        </a:rPr>
                        <a:t>5. BLIND </a:t>
                      </a:r>
                      <a:r>
                        <a:rPr lang="en-ZA" sz="1400" dirty="0">
                          <a:effectLst/>
                        </a:rPr>
                        <a:t>SOUTH </a:t>
                      </a:r>
                      <a:r>
                        <a:rPr lang="en-ZA" sz="1400" dirty="0" smtClean="0">
                          <a:effectLst/>
                        </a:rPr>
                        <a:t>AFRICA…</a:t>
                      </a:r>
                      <a:r>
                        <a:rPr lang="en-ZA" sz="1400" dirty="0" err="1" smtClean="0">
                          <a:effectLst/>
                        </a:rPr>
                        <a:t>cont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705" marR="22705" marT="0" marB="0"/>
                </a:tc>
                <a:tc hMerge="1">
                  <a:txBody>
                    <a:bodyPr/>
                    <a:lstStyle/>
                    <a:p>
                      <a:endParaRPr lang="en-ZA"/>
                    </a:p>
                  </a:txBody>
                  <a:tcPr/>
                </a:tc>
              </a:tr>
              <a:tr h="4456333">
                <a:tc>
                  <a:txBody>
                    <a:bodyPr/>
                    <a:lstStyle/>
                    <a:p>
                      <a:pPr>
                        <a:lnSpc>
                          <a:spcPct val="115000"/>
                        </a:lnSpc>
                        <a:spcAft>
                          <a:spcPts val="0"/>
                        </a:spcAft>
                      </a:pPr>
                      <a:r>
                        <a:rPr lang="en-ZA" sz="1400" dirty="0">
                          <a:effectLst/>
                        </a:rPr>
                        <a:t> </a:t>
                      </a: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705" marR="22705" marT="0" marB="0"/>
                </a:tc>
                <a:tc>
                  <a:txBody>
                    <a:bodyPr/>
                    <a:lstStyle/>
                    <a:p>
                      <a:pPr algn="just">
                        <a:lnSpc>
                          <a:spcPct val="115000"/>
                        </a:lnSpc>
                        <a:spcAft>
                          <a:spcPts val="0"/>
                        </a:spcAft>
                      </a:pPr>
                      <a:r>
                        <a:rPr lang="en-ZA" sz="1400" b="1" dirty="0" smtClean="0">
                          <a:effectLst/>
                        </a:rPr>
                        <a:t>BRAILLE MAGAZINES:</a:t>
                      </a:r>
                    </a:p>
                    <a:p>
                      <a:pPr algn="just">
                        <a:lnSpc>
                          <a:spcPct val="115000"/>
                        </a:lnSpc>
                        <a:spcAft>
                          <a:spcPts val="0"/>
                        </a:spcAft>
                      </a:pPr>
                      <a:r>
                        <a:rPr lang="en-ZA" sz="1400" dirty="0" smtClean="0">
                          <a:effectLst/>
                        </a:rPr>
                        <a:t>Five </a:t>
                      </a:r>
                      <a:r>
                        <a:rPr lang="en-ZA" sz="1400" dirty="0">
                          <a:effectLst/>
                        </a:rPr>
                        <a:t>magazines for Blind SA (Braillorama, Blind SA News, Braille Trumpet and Young Stoners – monthly and Brailllorette – bi-monthly). All these magazines are supplied to readers free of charge. </a:t>
                      </a:r>
                    </a:p>
                    <a:p>
                      <a:pPr algn="just">
                        <a:lnSpc>
                          <a:spcPct val="115000"/>
                        </a:lnSpc>
                        <a:spcAft>
                          <a:spcPts val="0"/>
                        </a:spcAft>
                      </a:pPr>
                      <a:r>
                        <a:rPr lang="en-ZA" sz="1400" dirty="0">
                          <a:effectLst/>
                        </a:rPr>
                        <a:t> </a:t>
                      </a:r>
                    </a:p>
                    <a:p>
                      <a:pPr algn="just">
                        <a:lnSpc>
                          <a:spcPct val="115000"/>
                        </a:lnSpc>
                        <a:spcAft>
                          <a:spcPts val="0"/>
                        </a:spcAft>
                      </a:pPr>
                      <a:r>
                        <a:rPr lang="en-ZA" sz="1400" b="1" dirty="0" smtClean="0">
                          <a:effectLst/>
                        </a:rPr>
                        <a:t>INDIVIDUAL STUDENTS:</a:t>
                      </a:r>
                    </a:p>
                    <a:p>
                      <a:pPr algn="just">
                        <a:lnSpc>
                          <a:spcPct val="115000"/>
                        </a:lnSpc>
                        <a:spcAft>
                          <a:spcPts val="0"/>
                        </a:spcAft>
                      </a:pPr>
                      <a:r>
                        <a:rPr lang="en-ZA" sz="1400" dirty="0" smtClean="0">
                          <a:effectLst/>
                        </a:rPr>
                        <a:t>Subsidized </a:t>
                      </a:r>
                      <a:r>
                        <a:rPr lang="en-ZA" sz="1400" dirty="0">
                          <a:effectLst/>
                        </a:rPr>
                        <a:t>braille printing for individuals and students is their core business and 107 new documents/titles were produced in 2016/17. Total duplication pages were 73 765 pages, of which 22 214 was college study material and various examination papers for Blind SA’s Student Committee and other colleges and training institutions.</a:t>
                      </a:r>
                    </a:p>
                    <a:p>
                      <a:pPr algn="just">
                        <a:lnSpc>
                          <a:spcPct val="115000"/>
                        </a:lnSpc>
                        <a:spcAft>
                          <a:spcPts val="0"/>
                        </a:spcAft>
                      </a:pPr>
                      <a:r>
                        <a:rPr lang="en-ZA" sz="1400" dirty="0">
                          <a:effectLst/>
                        </a:rPr>
                        <a:t> </a:t>
                      </a:r>
                    </a:p>
                    <a:p>
                      <a:pPr algn="just">
                        <a:lnSpc>
                          <a:spcPct val="115000"/>
                        </a:lnSpc>
                        <a:spcAft>
                          <a:spcPts val="0"/>
                        </a:spcAft>
                      </a:pPr>
                      <a:r>
                        <a:rPr lang="en-ZA" sz="1400" b="1" dirty="0" smtClean="0">
                          <a:effectLst/>
                        </a:rPr>
                        <a:t>OTHER WORK:</a:t>
                      </a:r>
                    </a:p>
                    <a:p>
                      <a:pPr algn="just">
                        <a:lnSpc>
                          <a:spcPct val="115000"/>
                        </a:lnSpc>
                        <a:spcAft>
                          <a:spcPts val="0"/>
                        </a:spcAft>
                      </a:pPr>
                      <a:r>
                        <a:rPr lang="en-ZA" sz="1400" dirty="0" smtClean="0">
                          <a:effectLst/>
                        </a:rPr>
                        <a:t>The </a:t>
                      </a:r>
                      <a:r>
                        <a:rPr lang="en-ZA" sz="1400" dirty="0">
                          <a:effectLst/>
                        </a:rPr>
                        <a:t>2017 braille calendar was again produced in 750 pocket and 500 standard-size copies being distributed to schools, organisations and individuals. </a:t>
                      </a:r>
                      <a:endParaRPr lang="en-ZA" sz="1400" dirty="0" smtClean="0">
                        <a:effectLst/>
                      </a:endParaRPr>
                    </a:p>
                    <a:p>
                      <a:pPr algn="just">
                        <a:lnSpc>
                          <a:spcPct val="115000"/>
                        </a:lnSpc>
                        <a:spcAft>
                          <a:spcPts val="0"/>
                        </a:spcAft>
                      </a:pPr>
                      <a:r>
                        <a:rPr lang="en-ZA" sz="1400" dirty="0" smtClean="0">
                          <a:effectLst/>
                        </a:rPr>
                        <a:t>Blind </a:t>
                      </a:r>
                      <a:r>
                        <a:rPr lang="en-ZA" sz="1400" dirty="0">
                          <a:effectLst/>
                        </a:rPr>
                        <a:t>SA is currently the only producer of braille calendars in South Africa.</a:t>
                      </a:r>
                    </a:p>
                    <a:p>
                      <a:pPr algn="just">
                        <a:lnSpc>
                          <a:spcPct val="115000"/>
                        </a:lnSpc>
                        <a:spcAft>
                          <a:spcPts val="0"/>
                        </a:spcAft>
                      </a:pPr>
                      <a:r>
                        <a:rPr lang="en-ZA" sz="1400" dirty="0">
                          <a:effectLst/>
                        </a:rPr>
                        <a:t>Braille Services’ mission states that “we will supply quality braille to blind people in the language of their choice at an affordable price” and they are striving to achieve this mandate through dedication and hard work.</a:t>
                      </a: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2705" marR="22705" marT="0" marB="0"/>
                </a:tc>
              </a:tr>
            </a:tbl>
          </a:graphicData>
        </a:graphic>
      </p:graphicFrame>
    </p:spTree>
    <p:extLst>
      <p:ext uri="{BB962C8B-B14F-4D97-AF65-F5344CB8AC3E}">
        <p14:creationId xmlns:p14="http://schemas.microsoft.com/office/powerpoint/2010/main" val="2043226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319720" cy="576064"/>
          </a:xfrm>
        </p:spPr>
        <p:txBody>
          <a:bodyPr>
            <a:noAutofit/>
          </a:bodyPr>
          <a:lstStyle/>
          <a:p>
            <a:pPr lvl="0" defTabSz="457200" eaLnBrk="0" fontAlgn="base" hangingPunct="0">
              <a:spcBef>
                <a:spcPct val="20000"/>
              </a:spcBef>
              <a:spcAft>
                <a:spcPct val="0"/>
              </a:spcAft>
              <a:defRPr/>
            </a:pPr>
            <a:r>
              <a:rPr lang="en-ZA" sz="2400" dirty="0">
                <a:solidFill>
                  <a:prstClr val="black">
                    <a:tint val="75000"/>
                  </a:prstClr>
                </a:solidFill>
                <a:latin typeface="+mj-lt"/>
                <a:ea typeface="MS PGothic" pitchFamily="34" charset="-128"/>
              </a:rPr>
              <a:t/>
            </a:r>
            <a:br>
              <a:rPr lang="en-ZA" sz="2400" dirty="0">
                <a:solidFill>
                  <a:prstClr val="black">
                    <a:tint val="75000"/>
                  </a:prstClr>
                </a:solidFill>
                <a:latin typeface="+mj-lt"/>
                <a:ea typeface="MS PGothic" pitchFamily="34" charset="-128"/>
              </a:rPr>
            </a:br>
            <a:endParaRPr lang="en-US" sz="2400" dirty="0">
              <a:latin typeface="+mj-lt"/>
            </a:endParaRPr>
          </a:p>
        </p:txBody>
      </p:sp>
      <p:sp>
        <p:nvSpPr>
          <p:cNvPr id="5"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13</a:t>
            </a:r>
            <a:endParaRPr lang="en-ZA" sz="1200" b="1" dirty="0" smtClean="0">
              <a:latin typeface="Verdana" pitchFamily="34" charset="0"/>
              <a:ea typeface="Verdana" pitchFamily="34" charset="0"/>
              <a:cs typeface="Verdana"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467931700"/>
              </p:ext>
            </p:extLst>
          </p:nvPr>
        </p:nvGraphicFramePr>
        <p:xfrm>
          <a:off x="539552" y="23231200"/>
          <a:ext cx="8424936" cy="28462224"/>
        </p:xfrm>
        <a:graphic>
          <a:graphicData uri="http://schemas.openxmlformats.org/drawingml/2006/table">
            <a:tbl>
              <a:tblPr firstRow="1" firstCol="1" bandRow="1">
                <a:tableStyleId>{5C22544A-7EE6-4342-B048-85BDC9FD1C3A}</a:tableStyleId>
              </a:tblPr>
              <a:tblGrid>
                <a:gridCol w="2160240"/>
                <a:gridCol w="6264696"/>
              </a:tblGrid>
              <a:tr h="126896">
                <a:tc gridSpan="2">
                  <a:txBody>
                    <a:bodyPr/>
                    <a:lstStyle/>
                    <a:p>
                      <a:pPr algn="ctr">
                        <a:lnSpc>
                          <a:spcPct val="115000"/>
                        </a:lnSpc>
                        <a:spcAft>
                          <a:spcPts val="0"/>
                        </a:spcAft>
                      </a:pPr>
                      <a:r>
                        <a:rPr lang="en-ZA" sz="1400" dirty="0">
                          <a:effectLst/>
                        </a:rPr>
                        <a:t> </a:t>
                      </a:r>
                    </a:p>
                    <a:p>
                      <a:pPr algn="ctr">
                        <a:lnSpc>
                          <a:spcPct val="115000"/>
                        </a:lnSpc>
                        <a:spcAft>
                          <a:spcPts val="0"/>
                        </a:spcAft>
                      </a:pPr>
                      <a:r>
                        <a:rPr lang="en-ZA" sz="1400" dirty="0">
                          <a:effectLst/>
                        </a:rPr>
                        <a:t>CULTURAL AND CREATIVE INDUSTRIES FEDERATION</a:t>
                      </a: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hMerge="1">
                  <a:txBody>
                    <a:bodyPr/>
                    <a:lstStyle/>
                    <a:p>
                      <a:endParaRPr lang="en-ZA"/>
                    </a:p>
                  </a:txBody>
                  <a:tcPr/>
                </a:tc>
              </a:tr>
              <a:tr h="4399067">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Funds allocated - R15 784 000 and the breakdown is as follows:</a:t>
                      </a:r>
                    </a:p>
                    <a:p>
                      <a:pPr marL="342900" lvl="0" indent="-342900" algn="just">
                        <a:lnSpc>
                          <a:spcPct val="115000"/>
                        </a:lnSpc>
                        <a:spcAft>
                          <a:spcPts val="0"/>
                        </a:spcAft>
                        <a:buFont typeface="Symbol" panose="05050102010706020507" pitchFamily="18" charset="2"/>
                        <a:buChar char=""/>
                      </a:pPr>
                      <a:r>
                        <a:rPr lang="en-ZA" sz="1400" dirty="0">
                          <a:effectLst/>
                        </a:rPr>
                        <a:t>R5 784 000 in 2014-15</a:t>
                      </a:r>
                    </a:p>
                    <a:p>
                      <a:pPr marL="342900" lvl="0" indent="-342900" algn="just">
                        <a:lnSpc>
                          <a:spcPct val="115000"/>
                        </a:lnSpc>
                        <a:spcAft>
                          <a:spcPts val="0"/>
                        </a:spcAft>
                        <a:buFont typeface="Symbol" panose="05050102010706020507" pitchFamily="18" charset="2"/>
                        <a:buChar char=""/>
                      </a:pPr>
                      <a:r>
                        <a:rPr lang="en-ZA" sz="1400" dirty="0">
                          <a:effectLst/>
                        </a:rPr>
                        <a:t>R5 000 000 in 2015-16</a:t>
                      </a:r>
                    </a:p>
                    <a:p>
                      <a:pPr marL="342900" lvl="0" indent="-342900" algn="just">
                        <a:lnSpc>
                          <a:spcPct val="115000"/>
                        </a:lnSpc>
                        <a:spcAft>
                          <a:spcPts val="0"/>
                        </a:spcAft>
                        <a:buFont typeface="Symbol" panose="05050102010706020507" pitchFamily="18" charset="2"/>
                        <a:buChar char=""/>
                      </a:pPr>
                      <a:r>
                        <a:rPr lang="en-ZA" sz="1400" dirty="0">
                          <a:effectLst/>
                        </a:rPr>
                        <a:t>R5 000 000 in 2016-17</a:t>
                      </a:r>
                    </a:p>
                    <a:p>
                      <a:pPr algn="just">
                        <a:lnSpc>
                          <a:spcPct val="115000"/>
                        </a:lnSpc>
                        <a:spcAft>
                          <a:spcPts val="0"/>
                        </a:spcAft>
                      </a:pPr>
                      <a:r>
                        <a:rPr lang="en-ZA" sz="1400" dirty="0">
                          <a:effectLst/>
                        </a:rPr>
                        <a:t> </a:t>
                      </a: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The Cultural &amp; Creative Industries Federation (CIFSA) is a sector representative body that was established in 2014 to enhanced governance and accountability in the sector. The establishment of CCIFSA was a result of several consultative processes between government and the cultural sector which formally started in in 2009, when President Jacob Zuma met with musicians and actors to discuss their role and contribution to social cohesion and nation building, as well as report back on issues they raised during his first meeting with them in 2008. It was noted that the biggest challenge facing the sector is fragmentation and lack of cohesive strategies and to address the issue of fragmentation it was felt that there was a need for establishment of a structure that will unify the sector to speak with one voice. </a:t>
                      </a:r>
                    </a:p>
                    <a:p>
                      <a:pPr algn="just">
                        <a:lnSpc>
                          <a:spcPct val="115000"/>
                        </a:lnSpc>
                        <a:spcAft>
                          <a:spcPts val="0"/>
                        </a:spcAft>
                      </a:pPr>
                      <a:r>
                        <a:rPr lang="en-ZA" sz="1400" dirty="0">
                          <a:effectLst/>
                        </a:rPr>
                        <a:t>The 2014-15 funding was allocated to the IC to conduct its mandate as indicated above, the 2015 allocation was directed to fund CCIFSA 2015/2016 action plan which was developed based on the recommendations made prior to and during the elective conference in March 2015 where many participants raised the need for further engagement with stakeholders. The 2016 allocation was for the organisation to continue implementing its mandate of consulting with relevant stakeholders and to host an AGM. CCIFSA has widely consulted with the sector and is now preparing for its AGM. </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Implementation overview:</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CCIFSA Identified 3 key KPA’s as targets for implementation in the financial year 2016/17 namely; Establishment of Provincial CCIFSA Offices; Consultations and hosting an AGM.</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Establishment of Provincial CCIFSA Offices: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The establishment of Provincial CCIFSA Offices comprises of setting up of sector specific leaders to represent various segments of the sectors. These are categorised as follows; Craft &amp; Visual Arts; Performing &amp; Celebrations; Cultural&amp; Heritage; Indigenous Knowledge System; Arts Education &amp; Training; Visual Arts; Language and Publishing; and Audio Visual; Design &amp; Creative Architecture.  In structuring the representation of the sectors, the Provinces were divided into 3 levels namely; Provincial Level; Local Municipality Level and District Municipality Level. For each sector there is one sector leader appointed.</a:t>
                      </a:r>
                    </a:p>
                    <a:p>
                      <a:pPr marL="457200" algn="just">
                        <a:lnSpc>
                          <a:spcPct val="115000"/>
                        </a:lnSpc>
                        <a:spcAft>
                          <a:spcPts val="0"/>
                        </a:spcAft>
                      </a:pPr>
                      <a:r>
                        <a:rPr lang="en-ZA" sz="1400" dirty="0">
                          <a:effectLst/>
                        </a:rPr>
                        <a:t> </a:t>
                      </a:r>
                    </a:p>
                    <a:p>
                      <a:pPr algn="just">
                        <a:lnSpc>
                          <a:spcPct val="115000"/>
                        </a:lnSpc>
                        <a:spcAft>
                          <a:spcPts val="0"/>
                        </a:spcAft>
                      </a:pPr>
                      <a:r>
                        <a:rPr lang="en-ZA" sz="1400" dirty="0">
                          <a:effectLst/>
                        </a:rPr>
                        <a:t>Consultations: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In setting up the above structures you held consultations with various individual practitioners, cultural &amp; artistic groups, organisations etc. These consultations led to the elections of the various sectors leaders Provincially, Local and District artists.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At this stage the establishment of Provincial CCIFSA Offices has been successfully achieved in the Provinces listed below.</a:t>
                      </a:r>
                    </a:p>
                    <a:p>
                      <a:pPr marL="342900" lvl="0" indent="-342900" algn="just">
                        <a:lnSpc>
                          <a:spcPct val="115000"/>
                        </a:lnSpc>
                        <a:spcAft>
                          <a:spcPts val="0"/>
                        </a:spcAft>
                        <a:buFont typeface="Symbol" panose="05050102010706020507" pitchFamily="18" charset="2"/>
                        <a:buChar char=""/>
                      </a:pPr>
                      <a:r>
                        <a:rPr lang="en-ZA" sz="1400" dirty="0">
                          <a:effectLst/>
                        </a:rPr>
                        <a:t>Mpumalanga</a:t>
                      </a:r>
                    </a:p>
                    <a:p>
                      <a:pPr marL="342900" lvl="0" indent="-342900" algn="just">
                        <a:lnSpc>
                          <a:spcPct val="115000"/>
                        </a:lnSpc>
                        <a:spcAft>
                          <a:spcPts val="0"/>
                        </a:spcAft>
                        <a:buFont typeface="Symbol" panose="05050102010706020507" pitchFamily="18" charset="2"/>
                        <a:buChar char=""/>
                      </a:pPr>
                      <a:r>
                        <a:rPr lang="en-ZA" sz="1400" dirty="0">
                          <a:effectLst/>
                        </a:rPr>
                        <a:t>Eastern Cape</a:t>
                      </a:r>
                    </a:p>
                    <a:p>
                      <a:pPr marL="342900" lvl="0" indent="-342900" algn="just">
                        <a:lnSpc>
                          <a:spcPct val="115000"/>
                        </a:lnSpc>
                        <a:spcAft>
                          <a:spcPts val="0"/>
                        </a:spcAft>
                        <a:buFont typeface="Symbol" panose="05050102010706020507" pitchFamily="18" charset="2"/>
                        <a:buChar char=""/>
                      </a:pPr>
                      <a:r>
                        <a:rPr lang="en-ZA" sz="1400" dirty="0">
                          <a:effectLst/>
                        </a:rPr>
                        <a:t>Free State</a:t>
                      </a:r>
                    </a:p>
                    <a:p>
                      <a:pPr marL="342900" lvl="0" indent="-342900" algn="just">
                        <a:lnSpc>
                          <a:spcPct val="115000"/>
                        </a:lnSpc>
                        <a:spcAft>
                          <a:spcPts val="0"/>
                        </a:spcAft>
                        <a:buFont typeface="Symbol" panose="05050102010706020507" pitchFamily="18" charset="2"/>
                        <a:buChar char=""/>
                      </a:pPr>
                      <a:r>
                        <a:rPr lang="en-ZA" sz="1400" dirty="0">
                          <a:effectLst/>
                        </a:rPr>
                        <a:t>Limpopo</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However there some other Provinces which still need further work, here listed below: </a:t>
                      </a:r>
                    </a:p>
                    <a:p>
                      <a:pPr marL="342900" lvl="0" indent="-342900" algn="just">
                        <a:lnSpc>
                          <a:spcPct val="115000"/>
                        </a:lnSpc>
                        <a:spcAft>
                          <a:spcPts val="0"/>
                        </a:spcAft>
                        <a:buFont typeface="Symbol" panose="05050102010706020507" pitchFamily="18" charset="2"/>
                        <a:buChar char=""/>
                      </a:pPr>
                      <a:r>
                        <a:rPr lang="en-ZA" sz="1400" dirty="0">
                          <a:effectLst/>
                        </a:rPr>
                        <a:t>North West</a:t>
                      </a:r>
                    </a:p>
                    <a:p>
                      <a:pPr marL="342900" lvl="0" indent="-342900" algn="just">
                        <a:lnSpc>
                          <a:spcPct val="115000"/>
                        </a:lnSpc>
                        <a:spcAft>
                          <a:spcPts val="0"/>
                        </a:spcAft>
                        <a:buFont typeface="Symbol" panose="05050102010706020507" pitchFamily="18" charset="2"/>
                        <a:buChar char=""/>
                      </a:pPr>
                      <a:r>
                        <a:rPr lang="en-ZA" sz="1400" dirty="0">
                          <a:effectLst/>
                        </a:rPr>
                        <a:t>Western Cape</a:t>
                      </a:r>
                    </a:p>
                    <a:p>
                      <a:pPr marL="342900" lvl="0" indent="-342900" algn="just">
                        <a:lnSpc>
                          <a:spcPct val="115000"/>
                        </a:lnSpc>
                        <a:spcAft>
                          <a:spcPts val="0"/>
                        </a:spcAft>
                        <a:buFont typeface="Symbol" panose="05050102010706020507" pitchFamily="18" charset="2"/>
                        <a:buChar char=""/>
                      </a:pPr>
                      <a:r>
                        <a:rPr lang="en-ZA" sz="1400" dirty="0">
                          <a:effectLst/>
                        </a:rPr>
                        <a:t>KZN</a:t>
                      </a:r>
                    </a:p>
                    <a:p>
                      <a:pPr marL="342900" lvl="0" indent="-342900" algn="just">
                        <a:lnSpc>
                          <a:spcPct val="115000"/>
                        </a:lnSpc>
                        <a:spcAft>
                          <a:spcPts val="0"/>
                        </a:spcAft>
                        <a:buFont typeface="Symbol" panose="05050102010706020507" pitchFamily="18" charset="2"/>
                        <a:buChar char=""/>
                      </a:pPr>
                      <a:r>
                        <a:rPr lang="en-ZA" sz="1400" dirty="0">
                          <a:effectLst/>
                        </a:rPr>
                        <a:t>Northern Cape</a:t>
                      </a:r>
                    </a:p>
                    <a:p>
                      <a:pPr marL="342900" lvl="0" indent="-342900" algn="just">
                        <a:lnSpc>
                          <a:spcPct val="115000"/>
                        </a:lnSpc>
                        <a:spcAft>
                          <a:spcPts val="0"/>
                        </a:spcAft>
                        <a:buFont typeface="Symbol" panose="05050102010706020507" pitchFamily="18" charset="2"/>
                        <a:buChar char=""/>
                      </a:pPr>
                      <a:r>
                        <a:rPr lang="en-ZA" sz="1400" dirty="0">
                          <a:effectLst/>
                        </a:rPr>
                        <a:t>Gauteng</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AGM:</a:t>
                      </a:r>
                    </a:p>
                    <a:p>
                      <a:pPr algn="just">
                        <a:lnSpc>
                          <a:spcPct val="115000"/>
                        </a:lnSpc>
                        <a:spcAft>
                          <a:spcPts val="0"/>
                        </a:spcAft>
                      </a:pPr>
                      <a:r>
                        <a:rPr lang="en-ZA" sz="1400" dirty="0">
                          <a:effectLst/>
                        </a:rPr>
                        <a:t>The AGM was postponed to accommodate the finalisation of the work in other Provinces.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Achievement:</a:t>
                      </a:r>
                    </a:p>
                    <a:p>
                      <a:pPr marL="342900" lvl="0" indent="-342900" algn="just">
                        <a:lnSpc>
                          <a:spcPct val="115000"/>
                        </a:lnSpc>
                        <a:spcAft>
                          <a:spcPts val="0"/>
                        </a:spcAft>
                        <a:buFont typeface="Symbol" panose="05050102010706020507" pitchFamily="18" charset="2"/>
                        <a:buChar char=""/>
                      </a:pPr>
                      <a:r>
                        <a:rPr lang="en-ZA" sz="1400" dirty="0">
                          <a:effectLst/>
                        </a:rPr>
                        <a:t>The establishment of the 4 Provincial offices.</a:t>
                      </a:r>
                    </a:p>
                    <a:p>
                      <a:pPr marL="342900" lvl="0" indent="-342900" algn="just">
                        <a:lnSpc>
                          <a:spcPct val="115000"/>
                        </a:lnSpc>
                        <a:spcAft>
                          <a:spcPts val="0"/>
                        </a:spcAft>
                        <a:buFont typeface="Symbol" panose="05050102010706020507" pitchFamily="18" charset="2"/>
                        <a:buChar char=""/>
                      </a:pPr>
                      <a:r>
                        <a:rPr lang="en-ZA" sz="1400" dirty="0">
                          <a:effectLst/>
                        </a:rPr>
                        <a:t>Setting up of a full office space in Mpumalanga with the full support from Mpumalanga Provincial Department of Culture Sports and Recreation.</a:t>
                      </a:r>
                    </a:p>
                    <a:p>
                      <a:pPr marL="342900" lvl="0" indent="-342900" algn="just">
                        <a:lnSpc>
                          <a:spcPct val="115000"/>
                        </a:lnSpc>
                        <a:spcAft>
                          <a:spcPts val="0"/>
                        </a:spcAft>
                        <a:buFont typeface="Symbol" panose="05050102010706020507" pitchFamily="18" charset="2"/>
                        <a:buChar char=""/>
                      </a:pPr>
                      <a:r>
                        <a:rPr lang="en-ZA" sz="1400" dirty="0">
                          <a:effectLst/>
                        </a:rPr>
                        <a:t>Work with various Government Spheres has been initiated. Provinces are beginning to understand CCIFSA and are responding positively.</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OTHER WORK:</a:t>
                      </a:r>
                    </a:p>
                    <a:p>
                      <a:pPr algn="just">
                        <a:lnSpc>
                          <a:spcPct val="115000"/>
                        </a:lnSpc>
                        <a:spcAft>
                          <a:spcPts val="0"/>
                        </a:spcAft>
                      </a:pPr>
                      <a:r>
                        <a:rPr lang="en-ZA" sz="1400" dirty="0">
                          <a:effectLst/>
                        </a:rPr>
                        <a:t>In the course for implementing the KPA’s for the financial 2016/17 as mentioned above, CCIFSA was approached by the Department of Arts and Culture at Ministerial level to assume a function as an Administrator for the Downtown Music Hub.</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WHY THE MANAGEMENT OF DOWNTOWN MUSIC HUB WAS MOVED FROM THE NAC TO CCIFSA</a:t>
                      </a:r>
                    </a:p>
                    <a:p>
                      <a:pPr algn="just">
                        <a:lnSpc>
                          <a:spcPct val="115000"/>
                        </a:lnSpc>
                        <a:spcAft>
                          <a:spcPts val="0"/>
                        </a:spcAft>
                      </a:pPr>
                      <a:r>
                        <a:rPr lang="en-ZA" sz="1400" dirty="0">
                          <a:effectLst/>
                        </a:rPr>
                        <a:t> </a:t>
                      </a:r>
                    </a:p>
                    <a:p>
                      <a:pPr marL="342900" lvl="0" indent="-342900" algn="just">
                        <a:lnSpc>
                          <a:spcPct val="115000"/>
                        </a:lnSpc>
                        <a:spcAft>
                          <a:spcPts val="0"/>
                        </a:spcAft>
                        <a:buFont typeface="+mj-lt"/>
                        <a:buAutoNum type="arabicPeriod"/>
                      </a:pPr>
                      <a:r>
                        <a:rPr lang="en-ZA" sz="1400" dirty="0">
                          <a:effectLst/>
                        </a:rPr>
                        <a:t>The Downtown Studios property and business was purchased in 2008 by Department through the NAC (acting as a conduit) following the request by the Minister of Arts and Culture that the DAC invest in recording facilities as a means to increase access and lower entry barriers for accessing recording and production facilities. </a:t>
                      </a:r>
                    </a:p>
                    <a:p>
                      <a:pPr marL="342900" lvl="0" indent="-342900" algn="just">
                        <a:lnSpc>
                          <a:spcPct val="115000"/>
                        </a:lnSpc>
                        <a:spcAft>
                          <a:spcPts val="0"/>
                        </a:spcAft>
                        <a:buFont typeface="+mj-lt"/>
                        <a:buAutoNum type="arabicPeriod"/>
                      </a:pPr>
                      <a:r>
                        <a:rPr lang="en-ZA" sz="1400" dirty="0">
                          <a:effectLst/>
                        </a:rPr>
                        <a:t>The intention was to establish an asset for the music sector (under the current Downtown Music Hub) in the form of a Special Purpose Entity (SPE) that was established in 2010 as a NPC, to use the asset as an instrument to support independent music creators and producers through business driven investment. The plan was that the NAC would transfer the asset to the NPC following instruction by the DAC.</a:t>
                      </a:r>
                    </a:p>
                    <a:p>
                      <a:pPr algn="just">
                        <a:lnSpc>
                          <a:spcPct val="115000"/>
                        </a:lnSpc>
                        <a:spcAft>
                          <a:spcPts val="0"/>
                        </a:spcAft>
                      </a:pPr>
                      <a:r>
                        <a:rPr lang="en-ZA" sz="1400" dirty="0">
                          <a:effectLst/>
                        </a:rPr>
                        <a:t> </a:t>
                      </a:r>
                    </a:p>
                    <a:p>
                      <a:pPr marL="342900" lvl="0" indent="-342900" algn="just">
                        <a:lnSpc>
                          <a:spcPct val="115000"/>
                        </a:lnSpc>
                        <a:spcAft>
                          <a:spcPts val="0"/>
                        </a:spcAft>
                        <a:buFont typeface="+mj-lt"/>
                        <a:buAutoNum type="arabicPeriod"/>
                      </a:pPr>
                      <a:r>
                        <a:rPr lang="en-ZA" sz="1400" dirty="0">
                          <a:effectLst/>
                        </a:rPr>
                        <a:t>The transfer of the asset did not happen as planned and this resulted in the NAC registering and incorporating the asset into its financials. Since then, maintenance and management of the Downtown asset was done through the NAC, however, this created challenges as the NAC was not into the business of managing studio business and thus in possible contravention of the NAC Act. As a result of this, the NAC had on a number of occasions received adverse financial audits. </a:t>
                      </a:r>
                    </a:p>
                    <a:p>
                      <a:pPr algn="just">
                        <a:lnSpc>
                          <a:spcPct val="115000"/>
                        </a:lnSpc>
                        <a:spcAft>
                          <a:spcPts val="0"/>
                        </a:spcAft>
                      </a:pPr>
                      <a:r>
                        <a:rPr lang="en-ZA" sz="1400" dirty="0">
                          <a:effectLst/>
                        </a:rPr>
                        <a:t> </a:t>
                      </a:r>
                    </a:p>
                    <a:p>
                      <a:pPr marL="342900" lvl="0" indent="-342900" algn="just">
                        <a:lnSpc>
                          <a:spcPct val="115000"/>
                        </a:lnSpc>
                        <a:spcAft>
                          <a:spcPts val="0"/>
                        </a:spcAft>
                        <a:buFont typeface="+mj-lt"/>
                        <a:buAutoNum type="arabicPeriod"/>
                      </a:pPr>
                      <a:r>
                        <a:rPr lang="en-ZA" sz="1400" dirty="0">
                          <a:effectLst/>
                        </a:rPr>
                        <a:t>Due to the audit challenges, the NAC took a decision not to continue with the arrangements of acting as a conduit for the management of the Downtown asset and requested the Department to finalise the transfer as soon as possible. </a:t>
                      </a:r>
                    </a:p>
                    <a:p>
                      <a:pPr algn="just">
                        <a:lnSpc>
                          <a:spcPct val="115000"/>
                        </a:lnSpc>
                        <a:spcAft>
                          <a:spcPts val="0"/>
                        </a:spcAft>
                      </a:pPr>
                      <a:r>
                        <a:rPr lang="en-ZA" sz="1400" dirty="0">
                          <a:effectLst/>
                        </a:rPr>
                        <a:t> </a:t>
                      </a:r>
                    </a:p>
                    <a:p>
                      <a:pPr marL="342900" lvl="0" indent="-342900" algn="just">
                        <a:lnSpc>
                          <a:spcPct val="115000"/>
                        </a:lnSpc>
                        <a:spcAft>
                          <a:spcPts val="0"/>
                        </a:spcAft>
                        <a:buFont typeface="+mj-lt"/>
                        <a:buAutoNum type="arabicPeriod"/>
                      </a:pPr>
                      <a:r>
                        <a:rPr lang="en-ZA" sz="1400" dirty="0">
                          <a:effectLst/>
                        </a:rPr>
                        <a:t>Since the transfer of the asset is still pending, this resulted in the business not receiving funding for its operations. However the business was trading as a going concern and the NPC could not afford to continue financing the operations and this then put the asset at risk. The NPC did try to directly apply for funding from the NAC but failed to meet the necessary requirements because of outstanding taxes at SARS.  </a:t>
                      </a:r>
                    </a:p>
                    <a:p>
                      <a:pPr algn="just">
                        <a:lnSpc>
                          <a:spcPct val="115000"/>
                        </a:lnSpc>
                        <a:spcAft>
                          <a:spcPts val="0"/>
                        </a:spcAft>
                      </a:pPr>
                      <a:r>
                        <a:rPr lang="en-ZA" sz="1400" dirty="0">
                          <a:effectLst/>
                        </a:rPr>
                        <a:t> </a:t>
                      </a:r>
                    </a:p>
                    <a:p>
                      <a:pPr marL="342900" lvl="0" indent="-342900" algn="just">
                        <a:lnSpc>
                          <a:spcPct val="115000"/>
                        </a:lnSpc>
                        <a:spcAft>
                          <a:spcPts val="0"/>
                        </a:spcAft>
                        <a:buFont typeface="+mj-lt"/>
                        <a:buAutoNum type="arabicPeriod"/>
                      </a:pPr>
                      <a:r>
                        <a:rPr lang="en-ZA" sz="1400" dirty="0">
                          <a:effectLst/>
                        </a:rPr>
                        <a:t>To rescue the situation the Department took a decision to appoint a service provider to provide fiduciary services on behalf of the Department. Following SCM processes, CIFSA was appointed as the service provider to provide fiduciary services to Downtown for the period between 206/2017 – 2017/2018. </a:t>
                      </a:r>
                    </a:p>
                    <a:p>
                      <a:pPr algn="just">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74546060"/>
              </p:ext>
            </p:extLst>
          </p:nvPr>
        </p:nvGraphicFramePr>
        <p:xfrm>
          <a:off x="323528" y="332656"/>
          <a:ext cx="8568952" cy="5328592"/>
        </p:xfrm>
        <a:graphic>
          <a:graphicData uri="http://schemas.openxmlformats.org/drawingml/2006/table">
            <a:tbl>
              <a:tblPr firstRow="1" firstCol="1" bandRow="1">
                <a:tableStyleId>{5C22544A-7EE6-4342-B048-85BDC9FD1C3A}</a:tableStyleId>
              </a:tblPr>
              <a:tblGrid>
                <a:gridCol w="1965355"/>
                <a:gridCol w="6603597"/>
              </a:tblGrid>
              <a:tr h="639431">
                <a:tc gridSpan="2">
                  <a:txBody>
                    <a:bodyPr/>
                    <a:lstStyle/>
                    <a:p>
                      <a:pPr algn="ctr">
                        <a:lnSpc>
                          <a:spcPct val="115000"/>
                        </a:lnSpc>
                        <a:spcAft>
                          <a:spcPts val="0"/>
                        </a:spcAft>
                      </a:pPr>
                      <a:r>
                        <a:rPr lang="en-ZA" sz="1200" dirty="0">
                          <a:effectLst/>
                        </a:rPr>
                        <a:t> </a:t>
                      </a:r>
                    </a:p>
                    <a:p>
                      <a:pPr algn="ctr">
                        <a:lnSpc>
                          <a:spcPct val="115000"/>
                        </a:lnSpc>
                        <a:spcAft>
                          <a:spcPts val="0"/>
                        </a:spcAft>
                      </a:pPr>
                      <a:r>
                        <a:rPr lang="en-ZA" sz="1200" dirty="0" smtClean="0">
                          <a:effectLst/>
                        </a:rPr>
                        <a:t>6. CULTURAL </a:t>
                      </a:r>
                      <a:r>
                        <a:rPr lang="en-ZA" sz="1200" dirty="0">
                          <a:effectLst/>
                        </a:rPr>
                        <a:t>AND CREATIVE INDUSTRIES FEDERATION</a:t>
                      </a:r>
                    </a:p>
                    <a:p>
                      <a:pPr algn="ctr">
                        <a:lnSpc>
                          <a:spcPct val="115000"/>
                        </a:lnSpc>
                        <a:spcAft>
                          <a:spcPts val="0"/>
                        </a:spcAft>
                      </a:pPr>
                      <a:r>
                        <a:rPr lang="en-ZA" sz="1200" dirty="0">
                          <a:effectLst/>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hMerge="1">
                  <a:txBody>
                    <a:bodyPr/>
                    <a:lstStyle/>
                    <a:p>
                      <a:endParaRPr lang="en-ZA"/>
                    </a:p>
                  </a:txBody>
                  <a:tcPr/>
                </a:tc>
              </a:tr>
              <a:tr h="4689161">
                <a:tc>
                  <a:txBody>
                    <a:bodyPr/>
                    <a:lstStyle/>
                    <a:p>
                      <a:pPr algn="just">
                        <a:lnSpc>
                          <a:spcPct val="115000"/>
                        </a:lnSpc>
                        <a:spcAft>
                          <a:spcPts val="0"/>
                        </a:spcAft>
                      </a:pPr>
                      <a:r>
                        <a:rPr lang="en-ZA" sz="1200" dirty="0">
                          <a:effectLst/>
                        </a:rPr>
                        <a:t> </a:t>
                      </a:r>
                    </a:p>
                    <a:p>
                      <a:pPr algn="just">
                        <a:lnSpc>
                          <a:spcPct val="115000"/>
                        </a:lnSpc>
                        <a:spcAft>
                          <a:spcPts val="0"/>
                        </a:spcAft>
                      </a:pPr>
                      <a:r>
                        <a:rPr lang="en-ZA" sz="1200" dirty="0">
                          <a:effectLst/>
                        </a:rPr>
                        <a:t>Funds allocated </a:t>
                      </a:r>
                      <a:r>
                        <a:rPr lang="en-ZA" sz="1200" dirty="0" smtClean="0">
                          <a:effectLst/>
                        </a:rPr>
                        <a:t>for the first three years - </a:t>
                      </a:r>
                      <a:r>
                        <a:rPr lang="en-ZA" sz="1200" dirty="0">
                          <a:effectLst/>
                        </a:rPr>
                        <a:t>R15 784 000 and the breakdown is as follows:</a:t>
                      </a:r>
                    </a:p>
                    <a:p>
                      <a:pPr marL="342900" lvl="0" indent="-342900" algn="just">
                        <a:lnSpc>
                          <a:spcPct val="115000"/>
                        </a:lnSpc>
                        <a:spcAft>
                          <a:spcPts val="0"/>
                        </a:spcAft>
                        <a:buFont typeface="Symbol" panose="05050102010706020507" pitchFamily="18" charset="2"/>
                        <a:buChar char=""/>
                      </a:pPr>
                      <a:r>
                        <a:rPr lang="en-ZA" sz="1200" dirty="0">
                          <a:effectLst/>
                        </a:rPr>
                        <a:t>R5 784 000 in 2014-15</a:t>
                      </a:r>
                    </a:p>
                    <a:p>
                      <a:pPr marL="342900" lvl="0" indent="-342900" algn="just">
                        <a:lnSpc>
                          <a:spcPct val="115000"/>
                        </a:lnSpc>
                        <a:spcAft>
                          <a:spcPts val="0"/>
                        </a:spcAft>
                        <a:buFont typeface="Symbol" panose="05050102010706020507" pitchFamily="18" charset="2"/>
                        <a:buChar char=""/>
                      </a:pPr>
                      <a:r>
                        <a:rPr lang="en-ZA" sz="1200" dirty="0">
                          <a:effectLst/>
                        </a:rPr>
                        <a:t>R5 000 000 in 2015-16</a:t>
                      </a:r>
                    </a:p>
                    <a:p>
                      <a:pPr marL="342900" lvl="0" indent="-342900" algn="just">
                        <a:lnSpc>
                          <a:spcPct val="115000"/>
                        </a:lnSpc>
                        <a:spcAft>
                          <a:spcPts val="0"/>
                        </a:spcAft>
                        <a:buFont typeface="Symbol" panose="05050102010706020507" pitchFamily="18" charset="2"/>
                        <a:buChar char=""/>
                      </a:pPr>
                      <a:r>
                        <a:rPr lang="en-ZA" sz="1200" dirty="0">
                          <a:effectLst/>
                        </a:rPr>
                        <a:t>R5 000 000 in </a:t>
                      </a:r>
                      <a:r>
                        <a:rPr lang="en-ZA" sz="1200" dirty="0" smtClean="0">
                          <a:effectLst/>
                        </a:rPr>
                        <a:t>2016-17</a:t>
                      </a:r>
                      <a:endParaRPr lang="en-ZA" sz="1200" dirty="0">
                        <a:effectLst/>
                      </a:endParaRPr>
                    </a:p>
                    <a:p>
                      <a:pPr algn="just">
                        <a:lnSpc>
                          <a:spcPct val="115000"/>
                        </a:lnSpc>
                        <a:spcAft>
                          <a:spcPts val="0"/>
                        </a:spcAft>
                      </a:pPr>
                      <a:r>
                        <a:rPr lang="en-ZA" sz="1200" dirty="0">
                          <a:effectLst/>
                        </a:rPr>
                        <a:t> </a:t>
                      </a:r>
                    </a:p>
                    <a:p>
                      <a:pPr>
                        <a:lnSpc>
                          <a:spcPct val="115000"/>
                        </a:lnSpc>
                        <a:spcAft>
                          <a:spcPts val="0"/>
                        </a:spcAft>
                      </a:pPr>
                      <a:r>
                        <a:rPr lang="en-ZA" sz="1200" dirty="0">
                          <a:effectLst/>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a:txBody>
                    <a:bodyPr/>
                    <a:lstStyle/>
                    <a:p>
                      <a:pPr algn="just">
                        <a:lnSpc>
                          <a:spcPct val="115000"/>
                        </a:lnSpc>
                        <a:spcAft>
                          <a:spcPts val="0"/>
                        </a:spcAft>
                      </a:pPr>
                      <a:r>
                        <a:rPr lang="en-ZA" sz="1200" dirty="0">
                          <a:effectLst/>
                        </a:rPr>
                        <a:t> </a:t>
                      </a:r>
                    </a:p>
                    <a:p>
                      <a:pPr algn="just">
                        <a:lnSpc>
                          <a:spcPct val="115000"/>
                        </a:lnSpc>
                        <a:spcAft>
                          <a:spcPts val="0"/>
                        </a:spcAft>
                      </a:pPr>
                      <a:r>
                        <a:rPr lang="en-ZA" sz="1200" dirty="0">
                          <a:effectLst/>
                        </a:rPr>
                        <a:t>The Cultural &amp; Creative Industries Federation </a:t>
                      </a:r>
                      <a:r>
                        <a:rPr lang="en-ZA" sz="1200" dirty="0" smtClean="0">
                          <a:effectLst/>
                        </a:rPr>
                        <a:t>(CCIFSA</a:t>
                      </a:r>
                      <a:r>
                        <a:rPr lang="en-ZA" sz="1200" dirty="0">
                          <a:effectLst/>
                        </a:rPr>
                        <a:t>) is a sector representative body that was established in 2014 to </a:t>
                      </a:r>
                      <a:r>
                        <a:rPr lang="en-ZA" sz="1200" dirty="0" smtClean="0">
                          <a:effectLst/>
                        </a:rPr>
                        <a:t>enhance </a:t>
                      </a:r>
                      <a:r>
                        <a:rPr lang="en-ZA" sz="1200" dirty="0">
                          <a:effectLst/>
                        </a:rPr>
                        <a:t>governance and accountability in the sector. The establishment of CCIFSA was a result of several consultative processes between government and the cultural sector which formally started in </a:t>
                      </a:r>
                      <a:r>
                        <a:rPr lang="en-ZA" sz="1200" dirty="0" smtClean="0">
                          <a:effectLst/>
                        </a:rPr>
                        <a:t> </a:t>
                      </a:r>
                      <a:r>
                        <a:rPr lang="en-ZA" sz="1200" dirty="0">
                          <a:effectLst/>
                        </a:rPr>
                        <a:t>2009, when President Jacob Zuma met with musicians and actors to discuss their role and contribution to social cohesion and nation building, as well as </a:t>
                      </a:r>
                      <a:r>
                        <a:rPr lang="en-ZA" sz="1200" dirty="0" smtClean="0">
                          <a:effectLst/>
                        </a:rPr>
                        <a:t>to report </a:t>
                      </a:r>
                      <a:r>
                        <a:rPr lang="en-ZA" sz="1200" dirty="0">
                          <a:effectLst/>
                        </a:rPr>
                        <a:t>back on issues they raised during his first meeting with them in 2008. It was noted that the biggest challenge facing the sector is fragmentation and lack of cohesive strategies and to address the issue of fragmentation it was felt that there was a need for establishment of a structure that will unify the sector to speak with one voice. </a:t>
                      </a:r>
                    </a:p>
                    <a:p>
                      <a:pPr algn="just">
                        <a:lnSpc>
                          <a:spcPct val="115000"/>
                        </a:lnSpc>
                        <a:spcAft>
                          <a:spcPts val="0"/>
                        </a:spcAft>
                      </a:pPr>
                      <a:r>
                        <a:rPr lang="en-ZA" sz="1200" dirty="0">
                          <a:effectLst/>
                        </a:rPr>
                        <a:t>The 2014-15 funding was allocated to the IC to conduct its mandate as indicated above, the 2015 allocation was directed to fund CCIFSA 2015/2016 action plan which was developed based on the recommendations made prior to and during the elective conference in March 2015 where many participants raised the need for further engagement with stakeholders. The 2016 allocation was for the organisation to continue implementing its mandate of consulting with relevant stakeholders and to host an AGM. CCIFSA has widely consulted with the sector and is now preparing for its AGM. </a:t>
                      </a:r>
                    </a:p>
                    <a:p>
                      <a:pPr algn="just">
                        <a:lnSpc>
                          <a:spcPct val="115000"/>
                        </a:lnSpc>
                        <a:spcAft>
                          <a:spcPts val="0"/>
                        </a:spcAft>
                      </a:pPr>
                      <a:r>
                        <a:rPr lang="en-ZA" sz="1200" dirty="0">
                          <a:effectLst/>
                        </a:rPr>
                        <a:t> </a:t>
                      </a:r>
                    </a:p>
                    <a:p>
                      <a:pPr algn="just">
                        <a:lnSpc>
                          <a:spcPct val="115000"/>
                        </a:lnSpc>
                        <a:spcAft>
                          <a:spcPts val="0"/>
                        </a:spcAft>
                      </a:pPr>
                      <a:r>
                        <a:rPr lang="en-ZA" sz="1200" dirty="0">
                          <a:effectLst/>
                        </a:rPr>
                        <a:t>Implementation overview:</a:t>
                      </a:r>
                    </a:p>
                    <a:p>
                      <a:pPr algn="just">
                        <a:lnSpc>
                          <a:spcPct val="115000"/>
                        </a:lnSpc>
                        <a:spcAft>
                          <a:spcPts val="0"/>
                        </a:spcAft>
                      </a:pPr>
                      <a:r>
                        <a:rPr lang="en-ZA" sz="1200" dirty="0">
                          <a:effectLst/>
                        </a:rPr>
                        <a:t> </a:t>
                      </a:r>
                    </a:p>
                    <a:p>
                      <a:pPr algn="just">
                        <a:lnSpc>
                          <a:spcPct val="115000"/>
                        </a:lnSpc>
                        <a:spcAft>
                          <a:spcPts val="0"/>
                        </a:spcAft>
                      </a:pPr>
                      <a:r>
                        <a:rPr lang="en-ZA" sz="1200" dirty="0">
                          <a:effectLst/>
                        </a:rPr>
                        <a:t>CCIFSA Identified 3 key </a:t>
                      </a:r>
                      <a:r>
                        <a:rPr lang="en-ZA" sz="1200" dirty="0" smtClean="0">
                          <a:effectLst/>
                        </a:rPr>
                        <a:t>KPAs </a:t>
                      </a:r>
                      <a:r>
                        <a:rPr lang="en-ZA" sz="1200" dirty="0">
                          <a:effectLst/>
                        </a:rPr>
                        <a:t>as targets for implementation in the financial year 2016/17 namely; Establishment of Provincial CCIFSA Offices; Consultations and hosting an AGM.</a:t>
                      </a:r>
                    </a:p>
                    <a:p>
                      <a:pPr algn="just">
                        <a:lnSpc>
                          <a:spcPct val="115000"/>
                        </a:lnSpc>
                        <a:spcAft>
                          <a:spcPts val="0"/>
                        </a:spcAft>
                      </a:pPr>
                      <a:r>
                        <a:rPr lang="en-ZA" sz="1200" dirty="0">
                          <a:effectLst/>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r>
            </a:tbl>
          </a:graphicData>
        </a:graphic>
      </p:graphicFrame>
    </p:spTree>
    <p:extLst>
      <p:ext uri="{BB962C8B-B14F-4D97-AF65-F5344CB8AC3E}">
        <p14:creationId xmlns:p14="http://schemas.microsoft.com/office/powerpoint/2010/main" val="3365324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319720" cy="576064"/>
          </a:xfrm>
        </p:spPr>
        <p:txBody>
          <a:bodyPr>
            <a:noAutofit/>
          </a:bodyPr>
          <a:lstStyle/>
          <a:p>
            <a:pPr lvl="0" defTabSz="457200" eaLnBrk="0" fontAlgn="base" hangingPunct="0">
              <a:spcBef>
                <a:spcPct val="20000"/>
              </a:spcBef>
              <a:spcAft>
                <a:spcPct val="0"/>
              </a:spcAft>
              <a:defRPr/>
            </a:pPr>
            <a:r>
              <a:rPr lang="en-ZA" sz="2400" dirty="0">
                <a:solidFill>
                  <a:prstClr val="black">
                    <a:tint val="75000"/>
                  </a:prstClr>
                </a:solidFill>
                <a:latin typeface="+mj-lt"/>
                <a:ea typeface="MS PGothic" pitchFamily="34" charset="-128"/>
              </a:rPr>
              <a:t/>
            </a:r>
            <a:br>
              <a:rPr lang="en-ZA" sz="2400" dirty="0">
                <a:solidFill>
                  <a:prstClr val="black">
                    <a:tint val="75000"/>
                  </a:prstClr>
                </a:solidFill>
                <a:latin typeface="+mj-lt"/>
                <a:ea typeface="MS PGothic" pitchFamily="34" charset="-128"/>
              </a:rPr>
            </a:br>
            <a:endParaRPr lang="en-US" sz="2400" dirty="0">
              <a:latin typeface="+mj-lt"/>
            </a:endParaRPr>
          </a:p>
        </p:txBody>
      </p:sp>
      <p:graphicFrame>
        <p:nvGraphicFramePr>
          <p:cNvPr id="4" name="Table 3"/>
          <p:cNvGraphicFramePr>
            <a:graphicFrameLocks noGrp="1"/>
          </p:cNvGraphicFramePr>
          <p:nvPr/>
        </p:nvGraphicFramePr>
        <p:xfrm>
          <a:off x="539552" y="23231200"/>
          <a:ext cx="8424936" cy="28462224"/>
        </p:xfrm>
        <a:graphic>
          <a:graphicData uri="http://schemas.openxmlformats.org/drawingml/2006/table">
            <a:tbl>
              <a:tblPr firstRow="1" firstCol="1" bandRow="1">
                <a:tableStyleId>{5C22544A-7EE6-4342-B048-85BDC9FD1C3A}</a:tableStyleId>
              </a:tblPr>
              <a:tblGrid>
                <a:gridCol w="2160240"/>
                <a:gridCol w="6264696"/>
              </a:tblGrid>
              <a:tr h="126896">
                <a:tc gridSpan="2">
                  <a:txBody>
                    <a:bodyPr/>
                    <a:lstStyle/>
                    <a:p>
                      <a:pPr algn="ctr">
                        <a:lnSpc>
                          <a:spcPct val="115000"/>
                        </a:lnSpc>
                        <a:spcAft>
                          <a:spcPts val="0"/>
                        </a:spcAft>
                      </a:pPr>
                      <a:r>
                        <a:rPr lang="en-ZA" sz="1400" dirty="0">
                          <a:effectLst/>
                        </a:rPr>
                        <a:t> </a:t>
                      </a:r>
                    </a:p>
                    <a:p>
                      <a:pPr algn="ctr">
                        <a:lnSpc>
                          <a:spcPct val="115000"/>
                        </a:lnSpc>
                        <a:spcAft>
                          <a:spcPts val="0"/>
                        </a:spcAft>
                      </a:pPr>
                      <a:r>
                        <a:rPr lang="en-ZA" sz="1400" dirty="0">
                          <a:effectLst/>
                        </a:rPr>
                        <a:t>CULTURAL AND CREATIVE INDUSTRIES FEDERATION</a:t>
                      </a: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hMerge="1">
                  <a:txBody>
                    <a:bodyPr/>
                    <a:lstStyle/>
                    <a:p>
                      <a:endParaRPr lang="en-ZA"/>
                    </a:p>
                  </a:txBody>
                  <a:tcPr/>
                </a:tc>
              </a:tr>
              <a:tr h="4399067">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Funds allocated - R15 784 000 and the breakdown is as follows:</a:t>
                      </a:r>
                    </a:p>
                    <a:p>
                      <a:pPr marL="342900" lvl="0" indent="-342900" algn="just">
                        <a:lnSpc>
                          <a:spcPct val="115000"/>
                        </a:lnSpc>
                        <a:spcAft>
                          <a:spcPts val="0"/>
                        </a:spcAft>
                        <a:buFont typeface="Symbol" panose="05050102010706020507" pitchFamily="18" charset="2"/>
                        <a:buChar char=""/>
                      </a:pPr>
                      <a:r>
                        <a:rPr lang="en-ZA" sz="1400" dirty="0">
                          <a:effectLst/>
                        </a:rPr>
                        <a:t>R5 784 000 in 2014-15</a:t>
                      </a:r>
                    </a:p>
                    <a:p>
                      <a:pPr marL="342900" lvl="0" indent="-342900" algn="just">
                        <a:lnSpc>
                          <a:spcPct val="115000"/>
                        </a:lnSpc>
                        <a:spcAft>
                          <a:spcPts val="0"/>
                        </a:spcAft>
                        <a:buFont typeface="Symbol" panose="05050102010706020507" pitchFamily="18" charset="2"/>
                        <a:buChar char=""/>
                      </a:pPr>
                      <a:r>
                        <a:rPr lang="en-ZA" sz="1400" dirty="0">
                          <a:effectLst/>
                        </a:rPr>
                        <a:t>R5 000 000 in 2015-16</a:t>
                      </a:r>
                    </a:p>
                    <a:p>
                      <a:pPr marL="342900" lvl="0" indent="-342900" algn="just">
                        <a:lnSpc>
                          <a:spcPct val="115000"/>
                        </a:lnSpc>
                        <a:spcAft>
                          <a:spcPts val="0"/>
                        </a:spcAft>
                        <a:buFont typeface="Symbol" panose="05050102010706020507" pitchFamily="18" charset="2"/>
                        <a:buChar char=""/>
                      </a:pPr>
                      <a:r>
                        <a:rPr lang="en-ZA" sz="1400" dirty="0">
                          <a:effectLst/>
                        </a:rPr>
                        <a:t>R5 000 000 in 2016-17</a:t>
                      </a:r>
                    </a:p>
                    <a:p>
                      <a:pPr algn="just">
                        <a:lnSpc>
                          <a:spcPct val="115000"/>
                        </a:lnSpc>
                        <a:spcAft>
                          <a:spcPts val="0"/>
                        </a:spcAft>
                      </a:pPr>
                      <a:r>
                        <a:rPr lang="en-ZA" sz="1400" dirty="0">
                          <a:effectLst/>
                        </a:rPr>
                        <a:t> </a:t>
                      </a: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The Cultural &amp; Creative Industries Federation (CIFSA) is a sector representative body that was established in 2014 to enhanced governance and accountability in the sector. The establishment of CCIFSA was a result of several consultative processes between government and the cultural sector which formally started in in 2009, when President Jacob Zuma met with musicians and actors to discuss their role and contribution to social cohesion and nation building, as well as report back on issues they raised during his first meeting with them in 2008. It was noted that the biggest challenge facing the sector is fragmentation and lack of cohesive strategies and to address the issue of fragmentation it was felt that there was a need for establishment of a structure that will unify the sector to speak with one voice. </a:t>
                      </a:r>
                    </a:p>
                    <a:p>
                      <a:pPr algn="just">
                        <a:lnSpc>
                          <a:spcPct val="115000"/>
                        </a:lnSpc>
                        <a:spcAft>
                          <a:spcPts val="0"/>
                        </a:spcAft>
                      </a:pPr>
                      <a:r>
                        <a:rPr lang="en-ZA" sz="1400" dirty="0">
                          <a:effectLst/>
                        </a:rPr>
                        <a:t>The 2014-15 funding was allocated to the IC to conduct its mandate as indicated above, the 2015 allocation was directed to fund CCIFSA 2015/2016 action plan which was developed based on the recommendations made prior to and during the elective conference in March 2015 where many participants raised the need for further engagement with stakeholders. The 2016 allocation was for the organisation to continue implementing its mandate of consulting with relevant stakeholders and to host an AGM. CCIFSA has widely consulted with the sector and is now preparing for its AGM. </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Implementation overview:</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CCIFSA Identified 3 key KPA’s as targets for implementation in the financial year 2016/17 namely; Establishment of Provincial CCIFSA Offices; Consultations and hosting an AGM.</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Establishment of Provincial CCIFSA Offices: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The establishment of Provincial CCIFSA Offices comprises of setting up of sector specific leaders to represent various segments of the sectors. These are categorised as follows; Craft &amp; Visual Arts; Performing &amp; Celebrations; Cultural&amp; Heritage; Indigenous Knowledge System; Arts Education &amp; Training; Visual Arts; Language and Publishing; and Audio Visual; Design &amp; Creative Architecture.  In structuring the representation of the sectors, the Provinces were divided into 3 levels namely; Provincial Level; Local Municipality Level and District Municipality Level. For each sector there is one sector leader appointed.</a:t>
                      </a:r>
                    </a:p>
                    <a:p>
                      <a:pPr marL="457200" algn="just">
                        <a:lnSpc>
                          <a:spcPct val="115000"/>
                        </a:lnSpc>
                        <a:spcAft>
                          <a:spcPts val="0"/>
                        </a:spcAft>
                      </a:pPr>
                      <a:r>
                        <a:rPr lang="en-ZA" sz="1400" dirty="0">
                          <a:effectLst/>
                        </a:rPr>
                        <a:t> </a:t>
                      </a:r>
                    </a:p>
                    <a:p>
                      <a:pPr algn="just">
                        <a:lnSpc>
                          <a:spcPct val="115000"/>
                        </a:lnSpc>
                        <a:spcAft>
                          <a:spcPts val="0"/>
                        </a:spcAft>
                      </a:pPr>
                      <a:r>
                        <a:rPr lang="en-ZA" sz="1400" dirty="0">
                          <a:effectLst/>
                        </a:rPr>
                        <a:t>Consultations: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In setting up the above structures you held consultations with various individual practitioners, cultural &amp; artistic groups, organisations etc. These consultations led to the elections of the various sectors leaders Provincially, Local and District artists.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At this stage the establishment of Provincial CCIFSA Offices has been successfully achieved in the Provinces listed below.</a:t>
                      </a:r>
                    </a:p>
                    <a:p>
                      <a:pPr marL="342900" lvl="0" indent="-342900" algn="just">
                        <a:lnSpc>
                          <a:spcPct val="115000"/>
                        </a:lnSpc>
                        <a:spcAft>
                          <a:spcPts val="0"/>
                        </a:spcAft>
                        <a:buFont typeface="Symbol" panose="05050102010706020507" pitchFamily="18" charset="2"/>
                        <a:buChar char=""/>
                      </a:pPr>
                      <a:r>
                        <a:rPr lang="en-ZA" sz="1400" dirty="0">
                          <a:effectLst/>
                        </a:rPr>
                        <a:t>Mpumalanga</a:t>
                      </a:r>
                    </a:p>
                    <a:p>
                      <a:pPr marL="342900" lvl="0" indent="-342900" algn="just">
                        <a:lnSpc>
                          <a:spcPct val="115000"/>
                        </a:lnSpc>
                        <a:spcAft>
                          <a:spcPts val="0"/>
                        </a:spcAft>
                        <a:buFont typeface="Symbol" panose="05050102010706020507" pitchFamily="18" charset="2"/>
                        <a:buChar char=""/>
                      </a:pPr>
                      <a:r>
                        <a:rPr lang="en-ZA" sz="1400" dirty="0">
                          <a:effectLst/>
                        </a:rPr>
                        <a:t>Eastern Cape</a:t>
                      </a:r>
                    </a:p>
                    <a:p>
                      <a:pPr marL="342900" lvl="0" indent="-342900" algn="just">
                        <a:lnSpc>
                          <a:spcPct val="115000"/>
                        </a:lnSpc>
                        <a:spcAft>
                          <a:spcPts val="0"/>
                        </a:spcAft>
                        <a:buFont typeface="Symbol" panose="05050102010706020507" pitchFamily="18" charset="2"/>
                        <a:buChar char=""/>
                      </a:pPr>
                      <a:r>
                        <a:rPr lang="en-ZA" sz="1400" dirty="0">
                          <a:effectLst/>
                        </a:rPr>
                        <a:t>Free State</a:t>
                      </a:r>
                    </a:p>
                    <a:p>
                      <a:pPr marL="342900" lvl="0" indent="-342900" algn="just">
                        <a:lnSpc>
                          <a:spcPct val="115000"/>
                        </a:lnSpc>
                        <a:spcAft>
                          <a:spcPts val="0"/>
                        </a:spcAft>
                        <a:buFont typeface="Symbol" panose="05050102010706020507" pitchFamily="18" charset="2"/>
                        <a:buChar char=""/>
                      </a:pPr>
                      <a:r>
                        <a:rPr lang="en-ZA" sz="1400" dirty="0">
                          <a:effectLst/>
                        </a:rPr>
                        <a:t>Limpopo</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However there some other Provinces which still need further work, here listed below: </a:t>
                      </a:r>
                    </a:p>
                    <a:p>
                      <a:pPr marL="342900" lvl="0" indent="-342900" algn="just">
                        <a:lnSpc>
                          <a:spcPct val="115000"/>
                        </a:lnSpc>
                        <a:spcAft>
                          <a:spcPts val="0"/>
                        </a:spcAft>
                        <a:buFont typeface="Symbol" panose="05050102010706020507" pitchFamily="18" charset="2"/>
                        <a:buChar char=""/>
                      </a:pPr>
                      <a:r>
                        <a:rPr lang="en-ZA" sz="1400" dirty="0">
                          <a:effectLst/>
                        </a:rPr>
                        <a:t>North West</a:t>
                      </a:r>
                    </a:p>
                    <a:p>
                      <a:pPr marL="342900" lvl="0" indent="-342900" algn="just">
                        <a:lnSpc>
                          <a:spcPct val="115000"/>
                        </a:lnSpc>
                        <a:spcAft>
                          <a:spcPts val="0"/>
                        </a:spcAft>
                        <a:buFont typeface="Symbol" panose="05050102010706020507" pitchFamily="18" charset="2"/>
                        <a:buChar char=""/>
                      </a:pPr>
                      <a:r>
                        <a:rPr lang="en-ZA" sz="1400" dirty="0">
                          <a:effectLst/>
                        </a:rPr>
                        <a:t>Western Cape</a:t>
                      </a:r>
                    </a:p>
                    <a:p>
                      <a:pPr marL="342900" lvl="0" indent="-342900" algn="just">
                        <a:lnSpc>
                          <a:spcPct val="115000"/>
                        </a:lnSpc>
                        <a:spcAft>
                          <a:spcPts val="0"/>
                        </a:spcAft>
                        <a:buFont typeface="Symbol" panose="05050102010706020507" pitchFamily="18" charset="2"/>
                        <a:buChar char=""/>
                      </a:pPr>
                      <a:r>
                        <a:rPr lang="en-ZA" sz="1400" dirty="0">
                          <a:effectLst/>
                        </a:rPr>
                        <a:t>KZN</a:t>
                      </a:r>
                    </a:p>
                    <a:p>
                      <a:pPr marL="342900" lvl="0" indent="-342900" algn="just">
                        <a:lnSpc>
                          <a:spcPct val="115000"/>
                        </a:lnSpc>
                        <a:spcAft>
                          <a:spcPts val="0"/>
                        </a:spcAft>
                        <a:buFont typeface="Symbol" panose="05050102010706020507" pitchFamily="18" charset="2"/>
                        <a:buChar char=""/>
                      </a:pPr>
                      <a:r>
                        <a:rPr lang="en-ZA" sz="1400" dirty="0">
                          <a:effectLst/>
                        </a:rPr>
                        <a:t>Northern Cape</a:t>
                      </a:r>
                    </a:p>
                    <a:p>
                      <a:pPr marL="342900" lvl="0" indent="-342900" algn="just">
                        <a:lnSpc>
                          <a:spcPct val="115000"/>
                        </a:lnSpc>
                        <a:spcAft>
                          <a:spcPts val="0"/>
                        </a:spcAft>
                        <a:buFont typeface="Symbol" panose="05050102010706020507" pitchFamily="18" charset="2"/>
                        <a:buChar char=""/>
                      </a:pPr>
                      <a:r>
                        <a:rPr lang="en-ZA" sz="1400" dirty="0">
                          <a:effectLst/>
                        </a:rPr>
                        <a:t>Gauteng</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AGM:</a:t>
                      </a:r>
                    </a:p>
                    <a:p>
                      <a:pPr algn="just">
                        <a:lnSpc>
                          <a:spcPct val="115000"/>
                        </a:lnSpc>
                        <a:spcAft>
                          <a:spcPts val="0"/>
                        </a:spcAft>
                      </a:pPr>
                      <a:r>
                        <a:rPr lang="en-ZA" sz="1400" dirty="0">
                          <a:effectLst/>
                        </a:rPr>
                        <a:t>The AGM was postponed to accommodate the finalisation of the work in other Provinces.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Achievement:</a:t>
                      </a:r>
                    </a:p>
                    <a:p>
                      <a:pPr marL="342900" lvl="0" indent="-342900" algn="just">
                        <a:lnSpc>
                          <a:spcPct val="115000"/>
                        </a:lnSpc>
                        <a:spcAft>
                          <a:spcPts val="0"/>
                        </a:spcAft>
                        <a:buFont typeface="Symbol" panose="05050102010706020507" pitchFamily="18" charset="2"/>
                        <a:buChar char=""/>
                      </a:pPr>
                      <a:r>
                        <a:rPr lang="en-ZA" sz="1400" dirty="0">
                          <a:effectLst/>
                        </a:rPr>
                        <a:t>The establishment of the 4 Provincial offices.</a:t>
                      </a:r>
                    </a:p>
                    <a:p>
                      <a:pPr marL="342900" lvl="0" indent="-342900" algn="just">
                        <a:lnSpc>
                          <a:spcPct val="115000"/>
                        </a:lnSpc>
                        <a:spcAft>
                          <a:spcPts val="0"/>
                        </a:spcAft>
                        <a:buFont typeface="Symbol" panose="05050102010706020507" pitchFamily="18" charset="2"/>
                        <a:buChar char=""/>
                      </a:pPr>
                      <a:r>
                        <a:rPr lang="en-ZA" sz="1400" dirty="0">
                          <a:effectLst/>
                        </a:rPr>
                        <a:t>Setting up of a full office space in Mpumalanga with the full support from Mpumalanga Provincial Department of Culture Sports and Recreation.</a:t>
                      </a:r>
                    </a:p>
                    <a:p>
                      <a:pPr marL="342900" lvl="0" indent="-342900" algn="just">
                        <a:lnSpc>
                          <a:spcPct val="115000"/>
                        </a:lnSpc>
                        <a:spcAft>
                          <a:spcPts val="0"/>
                        </a:spcAft>
                        <a:buFont typeface="Symbol" panose="05050102010706020507" pitchFamily="18" charset="2"/>
                        <a:buChar char=""/>
                      </a:pPr>
                      <a:r>
                        <a:rPr lang="en-ZA" sz="1400" dirty="0">
                          <a:effectLst/>
                        </a:rPr>
                        <a:t>Work with various Government Spheres has been initiated. Provinces are beginning to understand CCIFSA and are responding positively.</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OTHER WORK:</a:t>
                      </a:r>
                    </a:p>
                    <a:p>
                      <a:pPr algn="just">
                        <a:lnSpc>
                          <a:spcPct val="115000"/>
                        </a:lnSpc>
                        <a:spcAft>
                          <a:spcPts val="0"/>
                        </a:spcAft>
                      </a:pPr>
                      <a:r>
                        <a:rPr lang="en-ZA" sz="1400" dirty="0">
                          <a:effectLst/>
                        </a:rPr>
                        <a:t>In the course for implementing the KPA’s for the financial 2016/17 as mentioned above, CCIFSA was approached by the Department of Arts and Culture at Ministerial level to assume a function as an Administrator for the Downtown Music Hub.</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WHY THE MANAGEMENT OF DOWNTOWN MUSIC HUB WAS MOVED FROM THE NAC TO CCIFSA</a:t>
                      </a:r>
                    </a:p>
                    <a:p>
                      <a:pPr algn="just">
                        <a:lnSpc>
                          <a:spcPct val="115000"/>
                        </a:lnSpc>
                        <a:spcAft>
                          <a:spcPts val="0"/>
                        </a:spcAft>
                      </a:pPr>
                      <a:r>
                        <a:rPr lang="en-ZA" sz="1400" dirty="0">
                          <a:effectLst/>
                        </a:rPr>
                        <a:t> </a:t>
                      </a:r>
                    </a:p>
                    <a:p>
                      <a:pPr marL="342900" lvl="0" indent="-342900" algn="just">
                        <a:lnSpc>
                          <a:spcPct val="115000"/>
                        </a:lnSpc>
                        <a:spcAft>
                          <a:spcPts val="0"/>
                        </a:spcAft>
                        <a:buFont typeface="+mj-lt"/>
                        <a:buAutoNum type="arabicPeriod"/>
                      </a:pPr>
                      <a:r>
                        <a:rPr lang="en-ZA" sz="1400" dirty="0">
                          <a:effectLst/>
                        </a:rPr>
                        <a:t>The Downtown Studios property and business was purchased in 2008 by Department through the NAC (acting as a conduit) following the request by the Minister of Arts and Culture that the DAC invest in recording facilities as a means to increase access and lower entry barriers for accessing recording and production facilities. </a:t>
                      </a:r>
                    </a:p>
                    <a:p>
                      <a:pPr marL="342900" lvl="0" indent="-342900" algn="just">
                        <a:lnSpc>
                          <a:spcPct val="115000"/>
                        </a:lnSpc>
                        <a:spcAft>
                          <a:spcPts val="0"/>
                        </a:spcAft>
                        <a:buFont typeface="+mj-lt"/>
                        <a:buAutoNum type="arabicPeriod"/>
                      </a:pPr>
                      <a:r>
                        <a:rPr lang="en-ZA" sz="1400" dirty="0">
                          <a:effectLst/>
                        </a:rPr>
                        <a:t>The intention was to establish an asset for the music sector (under the current Downtown Music Hub) in the form of a Special Purpose Entity (SPE) that was established in 2010 as a NPC, to use the asset as an instrument to support independent music creators and producers through business driven investment. The plan was that the NAC would transfer the asset to the NPC following instruction by the DAC.</a:t>
                      </a:r>
                    </a:p>
                    <a:p>
                      <a:pPr algn="just">
                        <a:lnSpc>
                          <a:spcPct val="115000"/>
                        </a:lnSpc>
                        <a:spcAft>
                          <a:spcPts val="0"/>
                        </a:spcAft>
                      </a:pPr>
                      <a:r>
                        <a:rPr lang="en-ZA" sz="1400" dirty="0">
                          <a:effectLst/>
                        </a:rPr>
                        <a:t> </a:t>
                      </a:r>
                    </a:p>
                    <a:p>
                      <a:pPr marL="342900" lvl="0" indent="-342900" algn="just">
                        <a:lnSpc>
                          <a:spcPct val="115000"/>
                        </a:lnSpc>
                        <a:spcAft>
                          <a:spcPts val="0"/>
                        </a:spcAft>
                        <a:buFont typeface="+mj-lt"/>
                        <a:buAutoNum type="arabicPeriod"/>
                      </a:pPr>
                      <a:r>
                        <a:rPr lang="en-ZA" sz="1400" dirty="0">
                          <a:effectLst/>
                        </a:rPr>
                        <a:t>The transfer of the asset did not happen as planned and this resulted in the NAC registering and incorporating the asset into its financials. Since then, maintenance and management of the Downtown asset was done through the NAC, however, this created challenges as the NAC was not into the business of managing studio business and thus in possible contravention of the NAC Act. As a result of this, the NAC had on a number of occasions received adverse financial audits. </a:t>
                      </a:r>
                    </a:p>
                    <a:p>
                      <a:pPr algn="just">
                        <a:lnSpc>
                          <a:spcPct val="115000"/>
                        </a:lnSpc>
                        <a:spcAft>
                          <a:spcPts val="0"/>
                        </a:spcAft>
                      </a:pPr>
                      <a:r>
                        <a:rPr lang="en-ZA" sz="1400" dirty="0">
                          <a:effectLst/>
                        </a:rPr>
                        <a:t> </a:t>
                      </a:r>
                    </a:p>
                    <a:p>
                      <a:pPr marL="342900" lvl="0" indent="-342900" algn="just">
                        <a:lnSpc>
                          <a:spcPct val="115000"/>
                        </a:lnSpc>
                        <a:spcAft>
                          <a:spcPts val="0"/>
                        </a:spcAft>
                        <a:buFont typeface="+mj-lt"/>
                        <a:buAutoNum type="arabicPeriod"/>
                      </a:pPr>
                      <a:r>
                        <a:rPr lang="en-ZA" sz="1400" dirty="0">
                          <a:effectLst/>
                        </a:rPr>
                        <a:t>Due to the audit challenges, the NAC took a decision not to continue with the arrangements of acting as a conduit for the management of the Downtown asset and requested the Department to finalise the transfer as soon as possible. </a:t>
                      </a:r>
                    </a:p>
                    <a:p>
                      <a:pPr algn="just">
                        <a:lnSpc>
                          <a:spcPct val="115000"/>
                        </a:lnSpc>
                        <a:spcAft>
                          <a:spcPts val="0"/>
                        </a:spcAft>
                      </a:pPr>
                      <a:r>
                        <a:rPr lang="en-ZA" sz="1400" dirty="0">
                          <a:effectLst/>
                        </a:rPr>
                        <a:t> </a:t>
                      </a:r>
                    </a:p>
                    <a:p>
                      <a:pPr marL="342900" lvl="0" indent="-342900" algn="just">
                        <a:lnSpc>
                          <a:spcPct val="115000"/>
                        </a:lnSpc>
                        <a:spcAft>
                          <a:spcPts val="0"/>
                        </a:spcAft>
                        <a:buFont typeface="+mj-lt"/>
                        <a:buAutoNum type="arabicPeriod"/>
                      </a:pPr>
                      <a:r>
                        <a:rPr lang="en-ZA" sz="1400" dirty="0">
                          <a:effectLst/>
                        </a:rPr>
                        <a:t>Since the transfer of the asset is still pending, this resulted in the business not receiving funding for its operations. However the business was trading as a going concern and the NPC could not afford to continue financing the operations and this then put the asset at risk. The NPC did try to directly apply for funding from the NAC but failed to meet the necessary requirements because of outstanding taxes at SARS.  </a:t>
                      </a:r>
                    </a:p>
                    <a:p>
                      <a:pPr algn="just">
                        <a:lnSpc>
                          <a:spcPct val="115000"/>
                        </a:lnSpc>
                        <a:spcAft>
                          <a:spcPts val="0"/>
                        </a:spcAft>
                      </a:pPr>
                      <a:r>
                        <a:rPr lang="en-ZA" sz="1400" dirty="0">
                          <a:effectLst/>
                        </a:rPr>
                        <a:t> </a:t>
                      </a:r>
                    </a:p>
                    <a:p>
                      <a:pPr marL="342900" lvl="0" indent="-342900" algn="just">
                        <a:lnSpc>
                          <a:spcPct val="115000"/>
                        </a:lnSpc>
                        <a:spcAft>
                          <a:spcPts val="0"/>
                        </a:spcAft>
                        <a:buFont typeface="+mj-lt"/>
                        <a:buAutoNum type="arabicPeriod"/>
                      </a:pPr>
                      <a:r>
                        <a:rPr lang="en-ZA" sz="1400" dirty="0">
                          <a:effectLst/>
                        </a:rPr>
                        <a:t>To rescue the situation the Department took a decision to appoint a service provider to provide fiduciary services on behalf of the Department. Following SCM processes, CIFSA was appointed as the service provider to provide fiduciary services to Downtown for the period between 206/2017 – 2017/2018. </a:t>
                      </a:r>
                    </a:p>
                    <a:p>
                      <a:pPr algn="just">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89044665"/>
              </p:ext>
            </p:extLst>
          </p:nvPr>
        </p:nvGraphicFramePr>
        <p:xfrm>
          <a:off x="395536" y="188640"/>
          <a:ext cx="8424936" cy="6379464"/>
        </p:xfrm>
        <a:graphic>
          <a:graphicData uri="http://schemas.openxmlformats.org/drawingml/2006/table">
            <a:tbl>
              <a:tblPr firstRow="1" firstCol="1" bandRow="1">
                <a:tableStyleId>{5C22544A-7EE6-4342-B048-85BDC9FD1C3A}</a:tableStyleId>
              </a:tblPr>
              <a:tblGrid>
                <a:gridCol w="1152128"/>
                <a:gridCol w="7272808"/>
              </a:tblGrid>
              <a:tr h="710677">
                <a:tc gridSpan="2">
                  <a:txBody>
                    <a:bodyPr/>
                    <a:lstStyle/>
                    <a:p>
                      <a:pPr algn="ctr">
                        <a:lnSpc>
                          <a:spcPct val="115000"/>
                        </a:lnSpc>
                        <a:spcAft>
                          <a:spcPts val="0"/>
                        </a:spcAft>
                      </a:pPr>
                      <a:r>
                        <a:rPr lang="en-ZA" sz="1400" dirty="0">
                          <a:effectLst/>
                        </a:rPr>
                        <a:t> </a:t>
                      </a:r>
                    </a:p>
                    <a:p>
                      <a:pPr algn="ctr">
                        <a:lnSpc>
                          <a:spcPct val="115000"/>
                        </a:lnSpc>
                        <a:spcAft>
                          <a:spcPts val="0"/>
                        </a:spcAft>
                      </a:pPr>
                      <a:r>
                        <a:rPr lang="en-ZA" sz="1400" dirty="0" smtClean="0">
                          <a:effectLst/>
                        </a:rPr>
                        <a:t>6. CULTURAL </a:t>
                      </a:r>
                      <a:r>
                        <a:rPr lang="en-ZA" sz="1400" dirty="0">
                          <a:effectLst/>
                        </a:rPr>
                        <a:t>AND CREATIVE INDUSTRIES </a:t>
                      </a:r>
                      <a:r>
                        <a:rPr lang="en-ZA" sz="1400" dirty="0" smtClean="0">
                          <a:effectLst/>
                        </a:rPr>
                        <a:t>FEDERATION…</a:t>
                      </a:r>
                      <a:r>
                        <a:rPr lang="en-ZA" sz="1400" dirty="0" err="1" smtClean="0">
                          <a:effectLst/>
                        </a:rPr>
                        <a:t>cont</a:t>
                      </a:r>
                      <a:endParaRPr lang="en-ZA" sz="1400" dirty="0">
                        <a:effectLst/>
                      </a:endParaRP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hMerge="1">
                  <a:txBody>
                    <a:bodyPr/>
                    <a:lstStyle/>
                    <a:p>
                      <a:endParaRPr lang="en-ZA"/>
                    </a:p>
                  </a:txBody>
                  <a:tcPr/>
                </a:tc>
              </a:tr>
              <a:tr h="5557347">
                <a:tc>
                  <a:txBody>
                    <a:bodyPr/>
                    <a:lstStyle/>
                    <a:p>
                      <a:pPr algn="just">
                        <a:lnSpc>
                          <a:spcPct val="115000"/>
                        </a:lnSpc>
                        <a:spcAft>
                          <a:spcPts val="0"/>
                        </a:spcAft>
                      </a:pPr>
                      <a:r>
                        <a:rPr lang="en-ZA" sz="1400" dirty="0">
                          <a:effectLst/>
                        </a:rPr>
                        <a:t>  </a:t>
                      </a: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a:txBody>
                    <a:bodyPr/>
                    <a:lstStyle/>
                    <a:p>
                      <a:pPr algn="just">
                        <a:lnSpc>
                          <a:spcPct val="115000"/>
                        </a:lnSpc>
                        <a:spcAft>
                          <a:spcPts val="0"/>
                        </a:spcAft>
                      </a:pPr>
                      <a:r>
                        <a:rPr lang="en-ZA" sz="1400" dirty="0" smtClean="0">
                          <a:effectLst/>
                        </a:rPr>
                        <a:t>Establishment </a:t>
                      </a:r>
                      <a:r>
                        <a:rPr lang="en-ZA" sz="1400" dirty="0">
                          <a:effectLst/>
                        </a:rPr>
                        <a:t>of Provincial CCIFSA Offices: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The establishment of Provincial CCIFSA Offices comprises of setting up of sector specific leaders to represent various segments of the sectors. These are categorised as follows; Craft &amp; Visual Arts; Performing &amp; Celebrations; Cultural&amp; Heritage; Indigenous Knowledge System; Arts Education &amp; Training; Visual Arts; Language and Publishing; and Audio Visual; Design &amp; Creative Architecture.  In structuring the representation of the sectors, the Provinces were divided into 3 levels namely; Provincial Level; Local Municipality Level and District Municipality Level. For each sector there is one sector leader appointed.</a:t>
                      </a:r>
                    </a:p>
                    <a:p>
                      <a:pPr marL="457200" algn="just">
                        <a:lnSpc>
                          <a:spcPct val="115000"/>
                        </a:lnSpc>
                        <a:spcAft>
                          <a:spcPts val="0"/>
                        </a:spcAft>
                      </a:pPr>
                      <a:r>
                        <a:rPr lang="en-ZA" sz="1400" dirty="0">
                          <a:effectLst/>
                        </a:rPr>
                        <a:t> </a:t>
                      </a:r>
                    </a:p>
                    <a:p>
                      <a:pPr algn="just">
                        <a:lnSpc>
                          <a:spcPct val="115000"/>
                        </a:lnSpc>
                        <a:spcAft>
                          <a:spcPts val="0"/>
                        </a:spcAft>
                      </a:pPr>
                      <a:r>
                        <a:rPr lang="en-ZA" sz="1400" dirty="0">
                          <a:effectLst/>
                        </a:rPr>
                        <a:t>Consultations: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In setting up the above structures </a:t>
                      </a:r>
                      <a:r>
                        <a:rPr lang="en-ZA" sz="1400" dirty="0" smtClean="0">
                          <a:effectLst/>
                        </a:rPr>
                        <a:t>CCIFSA </a:t>
                      </a:r>
                      <a:r>
                        <a:rPr lang="en-ZA" sz="1400" dirty="0">
                          <a:effectLst/>
                        </a:rPr>
                        <a:t>held consultations with various individual practitioners, cultural &amp; artistic groups, organisations etc. These consultations led to the elections of the various </a:t>
                      </a:r>
                      <a:r>
                        <a:rPr lang="en-ZA" sz="1400" dirty="0" smtClean="0">
                          <a:effectLst/>
                        </a:rPr>
                        <a:t>sector leaders from Provincial, </a:t>
                      </a:r>
                      <a:r>
                        <a:rPr lang="en-ZA" sz="1400" dirty="0">
                          <a:effectLst/>
                        </a:rPr>
                        <a:t>Local and District artists.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At this stage the establishment of Provincial CCIFSA Offices has been successfully achieved in the Provinces listed </a:t>
                      </a:r>
                      <a:r>
                        <a:rPr lang="en-ZA" sz="1400" dirty="0" smtClean="0">
                          <a:effectLst/>
                        </a:rPr>
                        <a:t>below:</a:t>
                      </a:r>
                      <a:endParaRPr lang="en-ZA" sz="1400" dirty="0">
                        <a:effectLst/>
                      </a:endParaRPr>
                    </a:p>
                    <a:p>
                      <a:pPr marL="342900" lvl="0" indent="-342900" algn="just">
                        <a:lnSpc>
                          <a:spcPct val="115000"/>
                        </a:lnSpc>
                        <a:spcAft>
                          <a:spcPts val="0"/>
                        </a:spcAft>
                        <a:buFont typeface="Symbol" panose="05050102010706020507" pitchFamily="18" charset="2"/>
                        <a:buChar char=""/>
                      </a:pPr>
                      <a:r>
                        <a:rPr lang="en-ZA" sz="1400" dirty="0">
                          <a:effectLst/>
                        </a:rPr>
                        <a:t>Mpumalanga</a:t>
                      </a:r>
                    </a:p>
                    <a:p>
                      <a:pPr marL="342900" lvl="0" indent="-342900" algn="just">
                        <a:lnSpc>
                          <a:spcPct val="115000"/>
                        </a:lnSpc>
                        <a:spcAft>
                          <a:spcPts val="0"/>
                        </a:spcAft>
                        <a:buFont typeface="Symbol" panose="05050102010706020507" pitchFamily="18" charset="2"/>
                        <a:buChar char=""/>
                      </a:pPr>
                      <a:r>
                        <a:rPr lang="en-ZA" sz="1400" dirty="0">
                          <a:effectLst/>
                        </a:rPr>
                        <a:t>Eastern Cape</a:t>
                      </a:r>
                    </a:p>
                    <a:p>
                      <a:pPr marL="342900" lvl="0" indent="-342900" algn="just">
                        <a:lnSpc>
                          <a:spcPct val="115000"/>
                        </a:lnSpc>
                        <a:spcAft>
                          <a:spcPts val="0"/>
                        </a:spcAft>
                        <a:buFont typeface="Symbol" panose="05050102010706020507" pitchFamily="18" charset="2"/>
                        <a:buChar char=""/>
                      </a:pPr>
                      <a:r>
                        <a:rPr lang="en-ZA" sz="1400" dirty="0">
                          <a:effectLst/>
                        </a:rPr>
                        <a:t>Free State</a:t>
                      </a:r>
                    </a:p>
                    <a:p>
                      <a:pPr marL="342900" lvl="0" indent="-342900" algn="just">
                        <a:lnSpc>
                          <a:spcPct val="115000"/>
                        </a:lnSpc>
                        <a:spcAft>
                          <a:spcPts val="0"/>
                        </a:spcAft>
                        <a:buFont typeface="Symbol" panose="05050102010706020507" pitchFamily="18" charset="2"/>
                        <a:buChar char=""/>
                      </a:pPr>
                      <a:r>
                        <a:rPr lang="en-ZA" sz="1400" dirty="0">
                          <a:effectLst/>
                        </a:rPr>
                        <a:t>Limpopo</a:t>
                      </a:r>
                    </a:p>
                    <a:p>
                      <a:pPr algn="just">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r>
            </a:tbl>
          </a:graphicData>
        </a:graphic>
      </p:graphicFrame>
      <p:sp>
        <p:nvSpPr>
          <p:cNvPr id="7"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14</a:t>
            </a:r>
            <a:endParaRPr lang="en-ZA" sz="1200" b="1" dirty="0" smtClean="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84111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319720" cy="576064"/>
          </a:xfrm>
        </p:spPr>
        <p:txBody>
          <a:bodyPr>
            <a:noAutofit/>
          </a:bodyPr>
          <a:lstStyle/>
          <a:p>
            <a:pPr lvl="0" defTabSz="457200" eaLnBrk="0" fontAlgn="base" hangingPunct="0">
              <a:spcBef>
                <a:spcPct val="20000"/>
              </a:spcBef>
              <a:spcAft>
                <a:spcPct val="0"/>
              </a:spcAft>
              <a:defRPr/>
            </a:pPr>
            <a:r>
              <a:rPr lang="en-ZA" sz="2400" dirty="0">
                <a:solidFill>
                  <a:prstClr val="black">
                    <a:tint val="75000"/>
                  </a:prstClr>
                </a:solidFill>
                <a:latin typeface="+mj-lt"/>
                <a:ea typeface="MS PGothic" pitchFamily="34" charset="-128"/>
              </a:rPr>
              <a:t/>
            </a:r>
            <a:br>
              <a:rPr lang="en-ZA" sz="2400" dirty="0">
                <a:solidFill>
                  <a:prstClr val="black">
                    <a:tint val="75000"/>
                  </a:prstClr>
                </a:solidFill>
                <a:latin typeface="+mj-lt"/>
                <a:ea typeface="MS PGothic" pitchFamily="34" charset="-128"/>
              </a:rPr>
            </a:br>
            <a:endParaRPr lang="en-US" sz="2400" dirty="0">
              <a:latin typeface="+mj-lt"/>
            </a:endParaRPr>
          </a:p>
        </p:txBody>
      </p:sp>
      <p:sp>
        <p:nvSpPr>
          <p:cNvPr id="5"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15</a:t>
            </a:r>
            <a:endParaRPr lang="en-ZA" sz="1200" b="1" dirty="0" smtClean="0">
              <a:latin typeface="Verdana" pitchFamily="34" charset="0"/>
              <a:ea typeface="Verdana" pitchFamily="34" charset="0"/>
              <a:cs typeface="Verdana"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796662745"/>
              </p:ext>
            </p:extLst>
          </p:nvPr>
        </p:nvGraphicFramePr>
        <p:xfrm>
          <a:off x="539552" y="23231200"/>
          <a:ext cx="8424936" cy="8587740"/>
        </p:xfrm>
        <a:graphic>
          <a:graphicData uri="http://schemas.openxmlformats.org/drawingml/2006/table">
            <a:tbl>
              <a:tblPr firstRow="1" firstCol="1" bandRow="1">
                <a:tableStyleId>{5C22544A-7EE6-4342-B048-85BDC9FD1C3A}</a:tableStyleId>
              </a:tblPr>
              <a:tblGrid>
                <a:gridCol w="2160240"/>
                <a:gridCol w="6264696"/>
              </a:tblGrid>
              <a:tr h="126896">
                <a:tc gridSpan="2">
                  <a:txBody>
                    <a:bodyPr/>
                    <a:lstStyle/>
                    <a:p>
                      <a:pPr algn="ctr">
                        <a:lnSpc>
                          <a:spcPct val="115000"/>
                        </a:lnSpc>
                        <a:spcAft>
                          <a:spcPts val="0"/>
                        </a:spcAft>
                      </a:pPr>
                      <a:r>
                        <a:rPr lang="en-ZA" sz="1400" dirty="0">
                          <a:effectLst/>
                        </a:rPr>
                        <a:t> </a:t>
                      </a:r>
                    </a:p>
                    <a:p>
                      <a:pPr algn="ctr">
                        <a:lnSpc>
                          <a:spcPct val="115000"/>
                        </a:lnSpc>
                        <a:spcAft>
                          <a:spcPts val="0"/>
                        </a:spcAft>
                      </a:pPr>
                      <a:r>
                        <a:rPr lang="en-ZA" sz="1400" dirty="0">
                          <a:effectLst/>
                        </a:rPr>
                        <a:t>CULTURAL AND CREATIVE INDUSTRIES FEDERATION</a:t>
                      </a: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hMerge="1">
                  <a:txBody>
                    <a:bodyPr/>
                    <a:lstStyle/>
                    <a:p>
                      <a:endParaRPr lang="en-ZA"/>
                    </a:p>
                  </a:txBody>
                  <a:tcPr/>
                </a:tc>
              </a:tr>
              <a:tr h="4399067">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Funds allocated - R15 784 000 and the breakdown is as follows:</a:t>
                      </a:r>
                    </a:p>
                    <a:p>
                      <a:pPr marL="342900" lvl="0" indent="-342900" algn="just">
                        <a:lnSpc>
                          <a:spcPct val="115000"/>
                        </a:lnSpc>
                        <a:spcAft>
                          <a:spcPts val="0"/>
                        </a:spcAft>
                        <a:buFont typeface="Symbol" panose="05050102010706020507" pitchFamily="18" charset="2"/>
                        <a:buChar char=""/>
                      </a:pPr>
                      <a:r>
                        <a:rPr lang="en-ZA" sz="1400" dirty="0">
                          <a:effectLst/>
                        </a:rPr>
                        <a:t>R5 784 000 in 2014-15</a:t>
                      </a:r>
                    </a:p>
                    <a:p>
                      <a:pPr marL="342900" lvl="0" indent="-342900" algn="just">
                        <a:lnSpc>
                          <a:spcPct val="115000"/>
                        </a:lnSpc>
                        <a:spcAft>
                          <a:spcPts val="0"/>
                        </a:spcAft>
                        <a:buFont typeface="Symbol" panose="05050102010706020507" pitchFamily="18" charset="2"/>
                        <a:buChar char=""/>
                      </a:pPr>
                      <a:r>
                        <a:rPr lang="en-ZA" sz="1400" dirty="0">
                          <a:effectLst/>
                        </a:rPr>
                        <a:t>R5 000 000 in 2015-16</a:t>
                      </a:r>
                    </a:p>
                    <a:p>
                      <a:pPr marL="342900" lvl="0" indent="-342900" algn="just">
                        <a:lnSpc>
                          <a:spcPct val="115000"/>
                        </a:lnSpc>
                        <a:spcAft>
                          <a:spcPts val="0"/>
                        </a:spcAft>
                        <a:buFont typeface="Symbol" panose="05050102010706020507" pitchFamily="18" charset="2"/>
                        <a:buChar char=""/>
                      </a:pPr>
                      <a:r>
                        <a:rPr lang="en-ZA" sz="1400" dirty="0">
                          <a:effectLst/>
                        </a:rPr>
                        <a:t>R5 000 000 in 2016-17</a:t>
                      </a:r>
                    </a:p>
                    <a:p>
                      <a:pPr algn="just">
                        <a:lnSpc>
                          <a:spcPct val="115000"/>
                        </a:lnSpc>
                        <a:spcAft>
                          <a:spcPts val="0"/>
                        </a:spcAft>
                      </a:pPr>
                      <a:r>
                        <a:rPr lang="en-ZA" sz="1400" dirty="0">
                          <a:effectLst/>
                        </a:rPr>
                        <a:t> </a:t>
                      </a: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The Cultural &amp; Creative Industries Federation (CIFSA) is a sector representative body that was established in 2014 to enhanced governance and accountability in the sector. The establishment of CCIFSA was a result of several consultative processes between government and the cultural sector which formally started in in 2009, when President Jacob Zuma met with musicians and actors to discuss their role and contribution to social cohesion and nation building, as well as report back on issues they raised during his first meeting with them in 2008. It was noted that the biggest challenge facing the </a:t>
                      </a:r>
                      <a:r>
                        <a:rPr lang="en-ZA" sz="1400" dirty="0" smtClean="0">
                          <a:effectLst/>
                        </a:rPr>
                        <a:t>hosting </a:t>
                      </a:r>
                      <a:r>
                        <a:rPr lang="en-ZA" sz="1400" dirty="0">
                          <a:effectLst/>
                        </a:rPr>
                        <a:t>an AGM.</a:t>
                      </a:r>
                    </a:p>
                    <a:p>
                      <a:pPr algn="just">
                        <a:lnSpc>
                          <a:spcPct val="115000"/>
                        </a:lnSpc>
                        <a:spcAft>
                          <a:spcPts val="0"/>
                        </a:spcAft>
                      </a:pPr>
                      <a:r>
                        <a:rPr lang="en-ZA" sz="1400" dirty="0">
                          <a:effectLst/>
                        </a:rPr>
                        <a:t> </a:t>
                      </a:r>
                      <a:r>
                        <a:rPr lang="en-ZA" sz="1400" dirty="0" smtClean="0">
                          <a:effectLst/>
                        </a:rPr>
                        <a:t>However </a:t>
                      </a:r>
                      <a:r>
                        <a:rPr lang="en-ZA" sz="1400" dirty="0">
                          <a:effectLst/>
                        </a:rPr>
                        <a:t>there some other Provinces which still need further work, here listed below: </a:t>
                      </a:r>
                    </a:p>
                    <a:p>
                      <a:pPr marL="342900" lvl="0" indent="-342900" algn="just">
                        <a:lnSpc>
                          <a:spcPct val="115000"/>
                        </a:lnSpc>
                        <a:spcAft>
                          <a:spcPts val="0"/>
                        </a:spcAft>
                        <a:buFont typeface="Symbol" panose="05050102010706020507" pitchFamily="18" charset="2"/>
                        <a:buChar char=""/>
                      </a:pPr>
                      <a:r>
                        <a:rPr lang="en-ZA" sz="1400" dirty="0">
                          <a:effectLst/>
                        </a:rPr>
                        <a:t>North West</a:t>
                      </a:r>
                    </a:p>
                    <a:p>
                      <a:pPr marL="342900" lvl="0" indent="-342900" algn="just">
                        <a:lnSpc>
                          <a:spcPct val="115000"/>
                        </a:lnSpc>
                        <a:spcAft>
                          <a:spcPts val="0"/>
                        </a:spcAft>
                        <a:buFont typeface="Symbol" panose="05050102010706020507" pitchFamily="18" charset="2"/>
                        <a:buChar char=""/>
                      </a:pPr>
                      <a:r>
                        <a:rPr lang="en-ZA" sz="1400" dirty="0">
                          <a:effectLst/>
                        </a:rPr>
                        <a:t>Western Cape</a:t>
                      </a:r>
                    </a:p>
                    <a:p>
                      <a:pPr marL="342900" lvl="0" indent="-342900" algn="just">
                        <a:lnSpc>
                          <a:spcPct val="115000"/>
                        </a:lnSpc>
                        <a:spcAft>
                          <a:spcPts val="0"/>
                        </a:spcAft>
                        <a:buFont typeface="Symbol" panose="05050102010706020507" pitchFamily="18" charset="2"/>
                        <a:buChar char=""/>
                      </a:pPr>
                      <a:r>
                        <a:rPr lang="en-ZA" sz="1400" dirty="0">
                          <a:effectLst/>
                        </a:rPr>
                        <a:t>KZN</a:t>
                      </a:r>
                    </a:p>
                    <a:p>
                      <a:pPr marL="342900" lvl="0" indent="-342900" algn="just">
                        <a:lnSpc>
                          <a:spcPct val="115000"/>
                        </a:lnSpc>
                        <a:spcAft>
                          <a:spcPts val="0"/>
                        </a:spcAft>
                        <a:buFont typeface="Symbol" panose="05050102010706020507" pitchFamily="18" charset="2"/>
                        <a:buChar char=""/>
                      </a:pPr>
                      <a:r>
                        <a:rPr lang="en-ZA" sz="1400" dirty="0">
                          <a:effectLst/>
                        </a:rPr>
                        <a:t>Northern Cape</a:t>
                      </a:r>
                    </a:p>
                    <a:p>
                      <a:pPr marL="342900" lvl="0" indent="-342900" algn="just">
                        <a:lnSpc>
                          <a:spcPct val="115000"/>
                        </a:lnSpc>
                        <a:spcAft>
                          <a:spcPts val="0"/>
                        </a:spcAft>
                        <a:buFont typeface="Symbol" panose="05050102010706020507" pitchFamily="18" charset="2"/>
                        <a:buChar char=""/>
                      </a:pPr>
                      <a:r>
                        <a:rPr lang="en-ZA" sz="1400" dirty="0">
                          <a:effectLst/>
                        </a:rPr>
                        <a:t>Gauteng</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AGM:</a:t>
                      </a:r>
                    </a:p>
                    <a:p>
                      <a:pPr algn="just">
                        <a:lnSpc>
                          <a:spcPct val="115000"/>
                        </a:lnSpc>
                        <a:spcAft>
                          <a:spcPts val="0"/>
                        </a:spcAft>
                      </a:pPr>
                      <a:r>
                        <a:rPr lang="en-ZA" sz="1400" dirty="0">
                          <a:effectLst/>
                        </a:rPr>
                        <a:t>The AGM was postponed to accommodate the finalisation of the work in other Provinces.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Achievement:</a:t>
                      </a:r>
                    </a:p>
                    <a:p>
                      <a:pPr marL="342900" lvl="0" indent="-342900" algn="just">
                        <a:lnSpc>
                          <a:spcPct val="115000"/>
                        </a:lnSpc>
                        <a:spcAft>
                          <a:spcPts val="0"/>
                        </a:spcAft>
                        <a:buFont typeface="Symbol" panose="05050102010706020507" pitchFamily="18" charset="2"/>
                        <a:buChar char=""/>
                      </a:pPr>
                      <a:r>
                        <a:rPr lang="en-ZA" sz="1400" dirty="0">
                          <a:effectLst/>
                        </a:rPr>
                        <a:t>The establishment of the 4 Provincial offices.</a:t>
                      </a:r>
                    </a:p>
                    <a:p>
                      <a:pPr marL="342900" lvl="0" indent="-342900" algn="just">
                        <a:lnSpc>
                          <a:spcPct val="115000"/>
                        </a:lnSpc>
                        <a:spcAft>
                          <a:spcPts val="0"/>
                        </a:spcAft>
                        <a:buFont typeface="Symbol" panose="05050102010706020507" pitchFamily="18" charset="2"/>
                        <a:buChar char=""/>
                      </a:pPr>
                      <a:r>
                        <a:rPr lang="en-ZA" sz="1400" dirty="0">
                          <a:effectLst/>
                        </a:rPr>
                        <a:t>Setting up of a full office space in Mpumalanga with the full support from Mpumalanga Provincial Department of Culture Sports and Recreation.</a:t>
                      </a:r>
                    </a:p>
                    <a:p>
                      <a:pPr marL="342900" lvl="0" indent="-342900" algn="just">
                        <a:lnSpc>
                          <a:spcPct val="115000"/>
                        </a:lnSpc>
                        <a:spcAft>
                          <a:spcPts val="0"/>
                        </a:spcAft>
                        <a:buFont typeface="Symbol" panose="05050102010706020507" pitchFamily="18" charset="2"/>
                        <a:buChar char=""/>
                      </a:pPr>
                      <a:r>
                        <a:rPr lang="en-ZA" sz="1400" dirty="0">
                          <a:effectLst/>
                        </a:rPr>
                        <a:t>Work with various Government Spheres has been initiated. Provinces are beginning to understand CCIFSA and are responding positively.</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OTHER WORK:</a:t>
                      </a:r>
                    </a:p>
                    <a:p>
                      <a:pPr algn="just">
                        <a:lnSpc>
                          <a:spcPct val="115000"/>
                        </a:lnSpc>
                        <a:spcAft>
                          <a:spcPts val="0"/>
                        </a:spcAft>
                      </a:pPr>
                      <a:r>
                        <a:rPr lang="en-ZA" sz="1400" dirty="0">
                          <a:effectLst/>
                        </a:rPr>
                        <a:t>In the course for implementing the KPA’s for the financial 2016/17 as mentioned above, CCIFSA was approached by the Department of Arts and Culture at Ministerial level to assume a function as an Administrator for the Downtown Music Hub.</a:t>
                      </a:r>
                    </a:p>
                    <a:p>
                      <a:pPr algn="just">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42087687"/>
              </p:ext>
            </p:extLst>
          </p:nvPr>
        </p:nvGraphicFramePr>
        <p:xfrm>
          <a:off x="333872" y="548680"/>
          <a:ext cx="8558608" cy="5257800"/>
        </p:xfrm>
        <a:graphic>
          <a:graphicData uri="http://schemas.openxmlformats.org/drawingml/2006/table">
            <a:tbl>
              <a:tblPr firstRow="1" firstCol="1" bandRow="1">
                <a:tableStyleId>{5C22544A-7EE6-4342-B048-85BDC9FD1C3A}</a:tableStyleId>
              </a:tblPr>
              <a:tblGrid>
                <a:gridCol w="1465023"/>
                <a:gridCol w="7093585"/>
              </a:tblGrid>
              <a:tr h="126896">
                <a:tc gridSpan="2">
                  <a:txBody>
                    <a:bodyPr/>
                    <a:lstStyle/>
                    <a:p>
                      <a:pPr algn="ctr">
                        <a:lnSpc>
                          <a:spcPct val="115000"/>
                        </a:lnSpc>
                        <a:spcAft>
                          <a:spcPts val="0"/>
                        </a:spcAft>
                      </a:pPr>
                      <a:r>
                        <a:rPr lang="en-ZA" sz="1200" dirty="0">
                          <a:effectLst/>
                        </a:rPr>
                        <a:t> </a:t>
                      </a:r>
                    </a:p>
                    <a:p>
                      <a:pPr algn="ctr">
                        <a:lnSpc>
                          <a:spcPct val="115000"/>
                        </a:lnSpc>
                        <a:spcAft>
                          <a:spcPts val="0"/>
                        </a:spcAft>
                      </a:pPr>
                      <a:r>
                        <a:rPr lang="en-ZA" sz="1200" dirty="0" smtClean="0">
                          <a:effectLst/>
                        </a:rPr>
                        <a:t>6. CULTURAL </a:t>
                      </a:r>
                      <a:r>
                        <a:rPr lang="en-ZA" sz="1200" dirty="0">
                          <a:effectLst/>
                        </a:rPr>
                        <a:t>AND CREATIVE INDUSTRIES </a:t>
                      </a:r>
                      <a:r>
                        <a:rPr lang="en-ZA" sz="1200" dirty="0" smtClean="0">
                          <a:effectLst/>
                        </a:rPr>
                        <a:t>FEDERATION…</a:t>
                      </a:r>
                      <a:r>
                        <a:rPr lang="en-ZA" sz="1200" dirty="0" err="1" smtClean="0">
                          <a:effectLst/>
                        </a:rPr>
                        <a:t>cont</a:t>
                      </a:r>
                      <a:endParaRPr lang="en-ZA" sz="1200" dirty="0">
                        <a:effectLst/>
                      </a:endParaRPr>
                    </a:p>
                    <a:p>
                      <a:pPr algn="ctr">
                        <a:lnSpc>
                          <a:spcPct val="115000"/>
                        </a:lnSpc>
                        <a:spcAft>
                          <a:spcPts val="0"/>
                        </a:spcAft>
                      </a:pPr>
                      <a:r>
                        <a:rPr lang="en-ZA" sz="1200" dirty="0">
                          <a:effectLst/>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hMerge="1">
                  <a:txBody>
                    <a:bodyPr/>
                    <a:lstStyle/>
                    <a:p>
                      <a:endParaRPr lang="en-ZA"/>
                    </a:p>
                  </a:txBody>
                  <a:tcPr/>
                </a:tc>
              </a:tr>
              <a:tr h="4399067">
                <a:tc>
                  <a:txBody>
                    <a:bodyPr/>
                    <a:lstStyle/>
                    <a:p>
                      <a:pPr algn="just">
                        <a:lnSpc>
                          <a:spcPct val="115000"/>
                        </a:lnSpc>
                        <a:spcAft>
                          <a:spcPts val="0"/>
                        </a:spcAft>
                      </a:pPr>
                      <a:r>
                        <a:rPr lang="en-ZA" sz="1200" dirty="0">
                          <a:effectLst/>
                        </a:rPr>
                        <a:t>  </a:t>
                      </a:r>
                    </a:p>
                    <a:p>
                      <a:pPr>
                        <a:lnSpc>
                          <a:spcPct val="115000"/>
                        </a:lnSpc>
                        <a:spcAft>
                          <a:spcPts val="0"/>
                        </a:spcAft>
                      </a:pPr>
                      <a:r>
                        <a:rPr lang="en-ZA" sz="1200" dirty="0">
                          <a:effectLst/>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a:txBody>
                    <a:bodyPr/>
                    <a:lstStyle/>
                    <a:p>
                      <a:pPr algn="just">
                        <a:lnSpc>
                          <a:spcPct val="115000"/>
                        </a:lnSpc>
                        <a:spcAft>
                          <a:spcPts val="0"/>
                        </a:spcAft>
                      </a:pPr>
                      <a:r>
                        <a:rPr lang="en-ZA" sz="1200" dirty="0">
                          <a:effectLst/>
                        </a:rPr>
                        <a:t> </a:t>
                      </a:r>
                      <a:r>
                        <a:rPr lang="en-ZA" sz="1200" dirty="0" smtClean="0">
                          <a:effectLst/>
                        </a:rPr>
                        <a:t>However </a:t>
                      </a:r>
                      <a:r>
                        <a:rPr lang="en-ZA" sz="1200" dirty="0">
                          <a:effectLst/>
                        </a:rPr>
                        <a:t>there some other Provinces which still need further work, here listed below: </a:t>
                      </a:r>
                    </a:p>
                    <a:p>
                      <a:pPr marL="342900" lvl="0" indent="-342900" algn="just">
                        <a:lnSpc>
                          <a:spcPct val="115000"/>
                        </a:lnSpc>
                        <a:spcAft>
                          <a:spcPts val="0"/>
                        </a:spcAft>
                        <a:buFont typeface="Symbol" panose="05050102010706020507" pitchFamily="18" charset="2"/>
                        <a:buChar char=""/>
                      </a:pPr>
                      <a:r>
                        <a:rPr lang="en-ZA" sz="1200" dirty="0">
                          <a:effectLst/>
                        </a:rPr>
                        <a:t>North West</a:t>
                      </a:r>
                    </a:p>
                    <a:p>
                      <a:pPr marL="342900" lvl="0" indent="-342900" algn="just">
                        <a:lnSpc>
                          <a:spcPct val="115000"/>
                        </a:lnSpc>
                        <a:spcAft>
                          <a:spcPts val="0"/>
                        </a:spcAft>
                        <a:buFont typeface="Symbol" panose="05050102010706020507" pitchFamily="18" charset="2"/>
                        <a:buChar char=""/>
                      </a:pPr>
                      <a:r>
                        <a:rPr lang="en-ZA" sz="1200" dirty="0">
                          <a:effectLst/>
                        </a:rPr>
                        <a:t>Western Cape</a:t>
                      </a:r>
                    </a:p>
                    <a:p>
                      <a:pPr marL="342900" lvl="0" indent="-342900" algn="just">
                        <a:lnSpc>
                          <a:spcPct val="115000"/>
                        </a:lnSpc>
                        <a:spcAft>
                          <a:spcPts val="0"/>
                        </a:spcAft>
                        <a:buFont typeface="Symbol" panose="05050102010706020507" pitchFamily="18" charset="2"/>
                        <a:buChar char=""/>
                      </a:pPr>
                      <a:r>
                        <a:rPr lang="en-ZA" sz="1200" dirty="0">
                          <a:effectLst/>
                        </a:rPr>
                        <a:t>KZN</a:t>
                      </a:r>
                    </a:p>
                    <a:p>
                      <a:pPr marL="342900" lvl="0" indent="-342900" algn="just">
                        <a:lnSpc>
                          <a:spcPct val="115000"/>
                        </a:lnSpc>
                        <a:spcAft>
                          <a:spcPts val="0"/>
                        </a:spcAft>
                        <a:buFont typeface="Symbol" panose="05050102010706020507" pitchFamily="18" charset="2"/>
                        <a:buChar char=""/>
                      </a:pPr>
                      <a:r>
                        <a:rPr lang="en-ZA" sz="1200" dirty="0">
                          <a:effectLst/>
                        </a:rPr>
                        <a:t>Northern Cape</a:t>
                      </a:r>
                    </a:p>
                    <a:p>
                      <a:pPr marL="342900" lvl="0" indent="-342900" algn="just">
                        <a:lnSpc>
                          <a:spcPct val="115000"/>
                        </a:lnSpc>
                        <a:spcAft>
                          <a:spcPts val="0"/>
                        </a:spcAft>
                        <a:buFont typeface="Symbol" panose="05050102010706020507" pitchFamily="18" charset="2"/>
                        <a:buChar char=""/>
                      </a:pPr>
                      <a:r>
                        <a:rPr lang="en-ZA" sz="1200" dirty="0">
                          <a:effectLst/>
                        </a:rPr>
                        <a:t>Gauteng</a:t>
                      </a:r>
                    </a:p>
                    <a:p>
                      <a:pPr algn="just">
                        <a:lnSpc>
                          <a:spcPct val="115000"/>
                        </a:lnSpc>
                        <a:spcAft>
                          <a:spcPts val="0"/>
                        </a:spcAft>
                      </a:pPr>
                      <a:r>
                        <a:rPr lang="en-ZA" sz="1200" dirty="0">
                          <a:effectLst/>
                        </a:rPr>
                        <a:t> </a:t>
                      </a:r>
                    </a:p>
                    <a:p>
                      <a:pPr algn="just">
                        <a:lnSpc>
                          <a:spcPct val="115000"/>
                        </a:lnSpc>
                        <a:spcAft>
                          <a:spcPts val="0"/>
                        </a:spcAft>
                      </a:pPr>
                      <a:r>
                        <a:rPr lang="en-ZA" sz="1200" dirty="0">
                          <a:effectLst/>
                        </a:rPr>
                        <a:t>AGM:</a:t>
                      </a:r>
                    </a:p>
                    <a:p>
                      <a:pPr algn="just">
                        <a:lnSpc>
                          <a:spcPct val="115000"/>
                        </a:lnSpc>
                        <a:spcAft>
                          <a:spcPts val="0"/>
                        </a:spcAft>
                      </a:pPr>
                      <a:r>
                        <a:rPr lang="en-ZA" sz="1200" dirty="0">
                          <a:effectLst/>
                        </a:rPr>
                        <a:t>The AGM was postponed to accommodate the finalisation of the work in other Provinces.</a:t>
                      </a:r>
                    </a:p>
                    <a:p>
                      <a:pPr algn="just">
                        <a:lnSpc>
                          <a:spcPct val="115000"/>
                        </a:lnSpc>
                        <a:spcAft>
                          <a:spcPts val="0"/>
                        </a:spcAft>
                      </a:pPr>
                      <a:r>
                        <a:rPr lang="en-ZA" sz="1200" dirty="0">
                          <a:effectLst/>
                        </a:rPr>
                        <a:t> </a:t>
                      </a:r>
                    </a:p>
                    <a:p>
                      <a:pPr algn="just">
                        <a:lnSpc>
                          <a:spcPct val="115000"/>
                        </a:lnSpc>
                        <a:spcAft>
                          <a:spcPts val="0"/>
                        </a:spcAft>
                      </a:pPr>
                      <a:r>
                        <a:rPr lang="en-ZA" sz="1200" dirty="0">
                          <a:effectLst/>
                        </a:rPr>
                        <a:t>Achievement:</a:t>
                      </a:r>
                    </a:p>
                    <a:p>
                      <a:pPr marL="342900" lvl="0" indent="-342900" algn="just">
                        <a:lnSpc>
                          <a:spcPct val="115000"/>
                        </a:lnSpc>
                        <a:spcAft>
                          <a:spcPts val="0"/>
                        </a:spcAft>
                        <a:buFont typeface="Symbol" panose="05050102010706020507" pitchFamily="18" charset="2"/>
                        <a:buChar char=""/>
                      </a:pPr>
                      <a:r>
                        <a:rPr lang="en-ZA" sz="1200" dirty="0">
                          <a:effectLst/>
                        </a:rPr>
                        <a:t>The establishment of the 4 Provincial offices.</a:t>
                      </a:r>
                    </a:p>
                    <a:p>
                      <a:pPr marL="342900" lvl="0" indent="-342900" algn="just">
                        <a:lnSpc>
                          <a:spcPct val="115000"/>
                        </a:lnSpc>
                        <a:spcAft>
                          <a:spcPts val="0"/>
                        </a:spcAft>
                        <a:buFont typeface="Symbol" panose="05050102010706020507" pitchFamily="18" charset="2"/>
                        <a:buChar char=""/>
                      </a:pPr>
                      <a:r>
                        <a:rPr lang="en-ZA" sz="1200" dirty="0">
                          <a:effectLst/>
                        </a:rPr>
                        <a:t>Setting up of a full office space in Mpumalanga with the full support from Mpumalanga Provincial Department of Culture Sports and Recreation.</a:t>
                      </a:r>
                    </a:p>
                    <a:p>
                      <a:pPr marL="342900" lvl="0" indent="-342900" algn="just">
                        <a:lnSpc>
                          <a:spcPct val="115000"/>
                        </a:lnSpc>
                        <a:spcAft>
                          <a:spcPts val="0"/>
                        </a:spcAft>
                        <a:buFont typeface="Symbol" panose="05050102010706020507" pitchFamily="18" charset="2"/>
                        <a:buChar char=""/>
                      </a:pPr>
                      <a:r>
                        <a:rPr lang="en-ZA" sz="1200" dirty="0">
                          <a:effectLst/>
                        </a:rPr>
                        <a:t>Work with various Government Spheres has been initiated. Provinces are beginning to understand CCIFSA and are responding positively.</a:t>
                      </a:r>
                    </a:p>
                    <a:p>
                      <a:pPr algn="just">
                        <a:lnSpc>
                          <a:spcPct val="115000"/>
                        </a:lnSpc>
                        <a:spcAft>
                          <a:spcPts val="0"/>
                        </a:spcAft>
                      </a:pPr>
                      <a:r>
                        <a:rPr lang="en-ZA" sz="1200" dirty="0">
                          <a:effectLst/>
                        </a:rPr>
                        <a:t> </a:t>
                      </a:r>
                    </a:p>
                    <a:p>
                      <a:pPr algn="just">
                        <a:lnSpc>
                          <a:spcPct val="115000"/>
                        </a:lnSpc>
                        <a:spcAft>
                          <a:spcPts val="0"/>
                        </a:spcAft>
                      </a:pPr>
                      <a:r>
                        <a:rPr lang="en-ZA" sz="1200" dirty="0">
                          <a:effectLst/>
                        </a:rPr>
                        <a:t>OTHER WORK:</a:t>
                      </a:r>
                    </a:p>
                    <a:p>
                      <a:pPr algn="just">
                        <a:lnSpc>
                          <a:spcPct val="115000"/>
                        </a:lnSpc>
                        <a:spcAft>
                          <a:spcPts val="0"/>
                        </a:spcAft>
                      </a:pPr>
                      <a:r>
                        <a:rPr lang="en-ZA" sz="1200" dirty="0">
                          <a:effectLst/>
                        </a:rPr>
                        <a:t>In the course for implementing the KPA’s for the financial 2016/17 as mentioned above, CCIFSA was approached by the Department of Arts and Culture at Ministerial level to assume a function </a:t>
                      </a:r>
                      <a:r>
                        <a:rPr lang="en-ZA" sz="1200" dirty="0" smtClean="0">
                          <a:effectLst/>
                        </a:rPr>
                        <a:t>of </a:t>
                      </a:r>
                      <a:r>
                        <a:rPr lang="en-ZA" sz="1200" dirty="0">
                          <a:effectLst/>
                        </a:rPr>
                        <a:t>an Administrator for the Downtown Music Hub.</a:t>
                      </a:r>
                    </a:p>
                    <a:p>
                      <a:pPr algn="just">
                        <a:lnSpc>
                          <a:spcPct val="115000"/>
                        </a:lnSpc>
                        <a:spcAft>
                          <a:spcPts val="0"/>
                        </a:spcAft>
                      </a:pPr>
                      <a:r>
                        <a:rPr lang="en-ZA" sz="1200" dirty="0">
                          <a:effectLst/>
                        </a:rPr>
                        <a:t> </a:t>
                      </a:r>
                    </a:p>
                  </a:txBody>
                  <a:tcPr marL="13793" marR="13793" marT="0" marB="0"/>
                </a:tc>
              </a:tr>
            </a:tbl>
          </a:graphicData>
        </a:graphic>
      </p:graphicFrame>
    </p:spTree>
    <p:extLst>
      <p:ext uri="{BB962C8B-B14F-4D97-AF65-F5344CB8AC3E}">
        <p14:creationId xmlns:p14="http://schemas.microsoft.com/office/powerpoint/2010/main" val="4146948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319720" cy="576064"/>
          </a:xfrm>
        </p:spPr>
        <p:txBody>
          <a:bodyPr>
            <a:noAutofit/>
          </a:bodyPr>
          <a:lstStyle/>
          <a:p>
            <a:pPr lvl="0" defTabSz="457200" eaLnBrk="0" fontAlgn="base" hangingPunct="0">
              <a:spcBef>
                <a:spcPct val="20000"/>
              </a:spcBef>
              <a:spcAft>
                <a:spcPct val="0"/>
              </a:spcAft>
              <a:defRPr/>
            </a:pPr>
            <a:r>
              <a:rPr lang="en-ZA" sz="2400" dirty="0">
                <a:solidFill>
                  <a:prstClr val="black">
                    <a:tint val="75000"/>
                  </a:prstClr>
                </a:solidFill>
                <a:latin typeface="+mj-lt"/>
                <a:ea typeface="MS PGothic" pitchFamily="34" charset="-128"/>
              </a:rPr>
              <a:t/>
            </a:r>
            <a:br>
              <a:rPr lang="en-ZA" sz="2400" dirty="0">
                <a:solidFill>
                  <a:prstClr val="black">
                    <a:tint val="75000"/>
                  </a:prstClr>
                </a:solidFill>
                <a:latin typeface="+mj-lt"/>
                <a:ea typeface="MS PGothic" pitchFamily="34" charset="-128"/>
              </a:rPr>
            </a:br>
            <a:endParaRPr lang="en-US" sz="2400" dirty="0">
              <a:latin typeface="+mj-lt"/>
            </a:endParaRPr>
          </a:p>
        </p:txBody>
      </p:sp>
      <p:sp>
        <p:nvSpPr>
          <p:cNvPr id="5"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16</a:t>
            </a:r>
            <a:endParaRPr lang="en-ZA" sz="1200" b="1" dirty="0" smtClean="0">
              <a:latin typeface="Verdana" pitchFamily="34" charset="0"/>
              <a:ea typeface="Verdana" pitchFamily="34" charset="0"/>
              <a:cs typeface="Verdana" pitchFamily="34" charset="0"/>
            </a:endParaRPr>
          </a:p>
        </p:txBody>
      </p:sp>
      <p:graphicFrame>
        <p:nvGraphicFramePr>
          <p:cNvPr id="4" name="Table 3"/>
          <p:cNvGraphicFramePr>
            <a:graphicFrameLocks noGrp="1"/>
          </p:cNvGraphicFramePr>
          <p:nvPr/>
        </p:nvGraphicFramePr>
        <p:xfrm>
          <a:off x="539552" y="23231200"/>
          <a:ext cx="8424936" cy="8587740"/>
        </p:xfrm>
        <a:graphic>
          <a:graphicData uri="http://schemas.openxmlformats.org/drawingml/2006/table">
            <a:tbl>
              <a:tblPr firstRow="1" firstCol="1" bandRow="1">
                <a:tableStyleId>{5C22544A-7EE6-4342-B048-85BDC9FD1C3A}</a:tableStyleId>
              </a:tblPr>
              <a:tblGrid>
                <a:gridCol w="2160240"/>
                <a:gridCol w="6264696"/>
              </a:tblGrid>
              <a:tr h="126896">
                <a:tc gridSpan="2">
                  <a:txBody>
                    <a:bodyPr/>
                    <a:lstStyle/>
                    <a:p>
                      <a:pPr algn="ctr">
                        <a:lnSpc>
                          <a:spcPct val="115000"/>
                        </a:lnSpc>
                        <a:spcAft>
                          <a:spcPts val="0"/>
                        </a:spcAft>
                      </a:pPr>
                      <a:r>
                        <a:rPr lang="en-ZA" sz="1400" dirty="0">
                          <a:effectLst/>
                        </a:rPr>
                        <a:t> </a:t>
                      </a:r>
                    </a:p>
                    <a:p>
                      <a:pPr algn="ctr">
                        <a:lnSpc>
                          <a:spcPct val="115000"/>
                        </a:lnSpc>
                        <a:spcAft>
                          <a:spcPts val="0"/>
                        </a:spcAft>
                      </a:pPr>
                      <a:r>
                        <a:rPr lang="en-ZA" sz="1400" dirty="0">
                          <a:effectLst/>
                        </a:rPr>
                        <a:t>CULTURAL AND CREATIVE INDUSTRIES FEDERATION</a:t>
                      </a: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hMerge="1">
                  <a:txBody>
                    <a:bodyPr/>
                    <a:lstStyle/>
                    <a:p>
                      <a:endParaRPr lang="en-ZA"/>
                    </a:p>
                  </a:txBody>
                  <a:tcPr/>
                </a:tc>
              </a:tr>
              <a:tr h="4399067">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Funds allocated - R15 784 000 and the breakdown is as follows:</a:t>
                      </a:r>
                    </a:p>
                    <a:p>
                      <a:pPr marL="342900" lvl="0" indent="-342900" algn="just">
                        <a:lnSpc>
                          <a:spcPct val="115000"/>
                        </a:lnSpc>
                        <a:spcAft>
                          <a:spcPts val="0"/>
                        </a:spcAft>
                        <a:buFont typeface="Symbol" panose="05050102010706020507" pitchFamily="18" charset="2"/>
                        <a:buChar char=""/>
                      </a:pPr>
                      <a:r>
                        <a:rPr lang="en-ZA" sz="1400" dirty="0">
                          <a:effectLst/>
                        </a:rPr>
                        <a:t>R5 784 000 in 2014-15</a:t>
                      </a:r>
                    </a:p>
                    <a:p>
                      <a:pPr marL="342900" lvl="0" indent="-342900" algn="just">
                        <a:lnSpc>
                          <a:spcPct val="115000"/>
                        </a:lnSpc>
                        <a:spcAft>
                          <a:spcPts val="0"/>
                        </a:spcAft>
                        <a:buFont typeface="Symbol" panose="05050102010706020507" pitchFamily="18" charset="2"/>
                        <a:buChar char=""/>
                      </a:pPr>
                      <a:r>
                        <a:rPr lang="en-ZA" sz="1400" dirty="0">
                          <a:effectLst/>
                        </a:rPr>
                        <a:t>R5 000 000 in 2015-16</a:t>
                      </a:r>
                    </a:p>
                    <a:p>
                      <a:pPr marL="342900" lvl="0" indent="-342900" algn="just">
                        <a:lnSpc>
                          <a:spcPct val="115000"/>
                        </a:lnSpc>
                        <a:spcAft>
                          <a:spcPts val="0"/>
                        </a:spcAft>
                        <a:buFont typeface="Symbol" panose="05050102010706020507" pitchFamily="18" charset="2"/>
                        <a:buChar char=""/>
                      </a:pPr>
                      <a:r>
                        <a:rPr lang="en-ZA" sz="1400" dirty="0">
                          <a:effectLst/>
                        </a:rPr>
                        <a:t>R5 000 000 in 2016-17</a:t>
                      </a:r>
                    </a:p>
                    <a:p>
                      <a:pPr algn="just">
                        <a:lnSpc>
                          <a:spcPct val="115000"/>
                        </a:lnSpc>
                        <a:spcAft>
                          <a:spcPts val="0"/>
                        </a:spcAft>
                      </a:pPr>
                      <a:r>
                        <a:rPr lang="en-ZA" sz="1400" dirty="0">
                          <a:effectLst/>
                        </a:rPr>
                        <a:t> </a:t>
                      </a: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The Cultural &amp; Creative Industries Federation (CIFSA) is a sector representative body that was established in 2014 to enhanced governance and accountability in the sector. The establishment of CCIFSA was a result of several consultative processes between government and the cultural sector which formally started in in 2009, when President Jacob Zuma met with musicians and actors to discuss their role and contribution to social cohesion and nation building, as well as report back on issues they raised during his first meeting with them in 2008. It was noted that the biggest challenge facing the </a:t>
                      </a:r>
                      <a:r>
                        <a:rPr lang="en-ZA" sz="1400" dirty="0" smtClean="0">
                          <a:effectLst/>
                        </a:rPr>
                        <a:t>hosting </a:t>
                      </a:r>
                      <a:r>
                        <a:rPr lang="en-ZA" sz="1400" dirty="0">
                          <a:effectLst/>
                        </a:rPr>
                        <a:t>an AGM.</a:t>
                      </a:r>
                    </a:p>
                    <a:p>
                      <a:pPr algn="just">
                        <a:lnSpc>
                          <a:spcPct val="115000"/>
                        </a:lnSpc>
                        <a:spcAft>
                          <a:spcPts val="0"/>
                        </a:spcAft>
                      </a:pPr>
                      <a:r>
                        <a:rPr lang="en-ZA" sz="1400" dirty="0">
                          <a:effectLst/>
                        </a:rPr>
                        <a:t> </a:t>
                      </a:r>
                      <a:r>
                        <a:rPr lang="en-ZA" sz="1400" dirty="0" smtClean="0">
                          <a:effectLst/>
                        </a:rPr>
                        <a:t>However </a:t>
                      </a:r>
                      <a:r>
                        <a:rPr lang="en-ZA" sz="1400" dirty="0">
                          <a:effectLst/>
                        </a:rPr>
                        <a:t>there some other Provinces which still need further work, here listed below: </a:t>
                      </a:r>
                    </a:p>
                    <a:p>
                      <a:pPr marL="342900" lvl="0" indent="-342900" algn="just">
                        <a:lnSpc>
                          <a:spcPct val="115000"/>
                        </a:lnSpc>
                        <a:spcAft>
                          <a:spcPts val="0"/>
                        </a:spcAft>
                        <a:buFont typeface="Symbol" panose="05050102010706020507" pitchFamily="18" charset="2"/>
                        <a:buChar char=""/>
                      </a:pPr>
                      <a:r>
                        <a:rPr lang="en-ZA" sz="1400" dirty="0">
                          <a:effectLst/>
                        </a:rPr>
                        <a:t>North West</a:t>
                      </a:r>
                    </a:p>
                    <a:p>
                      <a:pPr marL="342900" lvl="0" indent="-342900" algn="just">
                        <a:lnSpc>
                          <a:spcPct val="115000"/>
                        </a:lnSpc>
                        <a:spcAft>
                          <a:spcPts val="0"/>
                        </a:spcAft>
                        <a:buFont typeface="Symbol" panose="05050102010706020507" pitchFamily="18" charset="2"/>
                        <a:buChar char=""/>
                      </a:pPr>
                      <a:r>
                        <a:rPr lang="en-ZA" sz="1400" dirty="0">
                          <a:effectLst/>
                        </a:rPr>
                        <a:t>Western Cape</a:t>
                      </a:r>
                    </a:p>
                    <a:p>
                      <a:pPr marL="342900" lvl="0" indent="-342900" algn="just">
                        <a:lnSpc>
                          <a:spcPct val="115000"/>
                        </a:lnSpc>
                        <a:spcAft>
                          <a:spcPts val="0"/>
                        </a:spcAft>
                        <a:buFont typeface="Symbol" panose="05050102010706020507" pitchFamily="18" charset="2"/>
                        <a:buChar char=""/>
                      </a:pPr>
                      <a:r>
                        <a:rPr lang="en-ZA" sz="1400" dirty="0">
                          <a:effectLst/>
                        </a:rPr>
                        <a:t>KZN</a:t>
                      </a:r>
                    </a:p>
                    <a:p>
                      <a:pPr marL="342900" lvl="0" indent="-342900" algn="just">
                        <a:lnSpc>
                          <a:spcPct val="115000"/>
                        </a:lnSpc>
                        <a:spcAft>
                          <a:spcPts val="0"/>
                        </a:spcAft>
                        <a:buFont typeface="Symbol" panose="05050102010706020507" pitchFamily="18" charset="2"/>
                        <a:buChar char=""/>
                      </a:pPr>
                      <a:r>
                        <a:rPr lang="en-ZA" sz="1400" dirty="0">
                          <a:effectLst/>
                        </a:rPr>
                        <a:t>Northern Cape</a:t>
                      </a:r>
                    </a:p>
                    <a:p>
                      <a:pPr marL="342900" lvl="0" indent="-342900" algn="just">
                        <a:lnSpc>
                          <a:spcPct val="115000"/>
                        </a:lnSpc>
                        <a:spcAft>
                          <a:spcPts val="0"/>
                        </a:spcAft>
                        <a:buFont typeface="Symbol" panose="05050102010706020507" pitchFamily="18" charset="2"/>
                        <a:buChar char=""/>
                      </a:pPr>
                      <a:r>
                        <a:rPr lang="en-ZA" sz="1400" dirty="0">
                          <a:effectLst/>
                        </a:rPr>
                        <a:t>Gauteng</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AGM:</a:t>
                      </a:r>
                    </a:p>
                    <a:p>
                      <a:pPr algn="just">
                        <a:lnSpc>
                          <a:spcPct val="115000"/>
                        </a:lnSpc>
                        <a:spcAft>
                          <a:spcPts val="0"/>
                        </a:spcAft>
                      </a:pPr>
                      <a:r>
                        <a:rPr lang="en-ZA" sz="1400" dirty="0">
                          <a:effectLst/>
                        </a:rPr>
                        <a:t>The AGM was postponed to accommodate the finalisation of the work in other Provinces.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Achievement:</a:t>
                      </a:r>
                    </a:p>
                    <a:p>
                      <a:pPr marL="342900" lvl="0" indent="-342900" algn="just">
                        <a:lnSpc>
                          <a:spcPct val="115000"/>
                        </a:lnSpc>
                        <a:spcAft>
                          <a:spcPts val="0"/>
                        </a:spcAft>
                        <a:buFont typeface="Symbol" panose="05050102010706020507" pitchFamily="18" charset="2"/>
                        <a:buChar char=""/>
                      </a:pPr>
                      <a:r>
                        <a:rPr lang="en-ZA" sz="1400" dirty="0">
                          <a:effectLst/>
                        </a:rPr>
                        <a:t>The establishment of the 4 Provincial offices.</a:t>
                      </a:r>
                    </a:p>
                    <a:p>
                      <a:pPr marL="342900" lvl="0" indent="-342900" algn="just">
                        <a:lnSpc>
                          <a:spcPct val="115000"/>
                        </a:lnSpc>
                        <a:spcAft>
                          <a:spcPts val="0"/>
                        </a:spcAft>
                        <a:buFont typeface="Symbol" panose="05050102010706020507" pitchFamily="18" charset="2"/>
                        <a:buChar char=""/>
                      </a:pPr>
                      <a:r>
                        <a:rPr lang="en-ZA" sz="1400" dirty="0">
                          <a:effectLst/>
                        </a:rPr>
                        <a:t>Setting up of a full office space in Mpumalanga with the full support from Mpumalanga Provincial Department of Culture Sports and Recreation.</a:t>
                      </a:r>
                    </a:p>
                    <a:p>
                      <a:pPr marL="342900" lvl="0" indent="-342900" algn="just">
                        <a:lnSpc>
                          <a:spcPct val="115000"/>
                        </a:lnSpc>
                        <a:spcAft>
                          <a:spcPts val="0"/>
                        </a:spcAft>
                        <a:buFont typeface="Symbol" panose="05050102010706020507" pitchFamily="18" charset="2"/>
                        <a:buChar char=""/>
                      </a:pPr>
                      <a:r>
                        <a:rPr lang="en-ZA" sz="1400" dirty="0">
                          <a:effectLst/>
                        </a:rPr>
                        <a:t>Work with various Government Spheres has been initiated. Provinces are beginning to understand CCIFSA and are responding positively.</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OTHER WORK:</a:t>
                      </a:r>
                    </a:p>
                    <a:p>
                      <a:pPr algn="just">
                        <a:lnSpc>
                          <a:spcPct val="115000"/>
                        </a:lnSpc>
                        <a:spcAft>
                          <a:spcPts val="0"/>
                        </a:spcAft>
                      </a:pPr>
                      <a:r>
                        <a:rPr lang="en-ZA" sz="1400" dirty="0">
                          <a:effectLst/>
                        </a:rPr>
                        <a:t>In the course for implementing the KPA’s for the financial 2016/17 as mentioned above, CCIFSA was approached by the Department of Arts and Culture at Ministerial level to assume a function as an Administrator for the Downtown Music Hub.</a:t>
                      </a:r>
                    </a:p>
                    <a:p>
                      <a:pPr algn="just">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68261831"/>
              </p:ext>
            </p:extLst>
          </p:nvPr>
        </p:nvGraphicFramePr>
        <p:xfrm>
          <a:off x="251520" y="44624"/>
          <a:ext cx="8712968" cy="6309360"/>
        </p:xfrm>
        <a:graphic>
          <a:graphicData uri="http://schemas.openxmlformats.org/drawingml/2006/table">
            <a:tbl>
              <a:tblPr firstRow="1" firstCol="1" bandRow="1">
                <a:tableStyleId>{5C22544A-7EE6-4342-B048-85BDC9FD1C3A}</a:tableStyleId>
              </a:tblPr>
              <a:tblGrid>
                <a:gridCol w="74470"/>
                <a:gridCol w="8638498"/>
              </a:tblGrid>
              <a:tr h="126896">
                <a:tc gridSpan="2">
                  <a:txBody>
                    <a:bodyPr/>
                    <a:lstStyle/>
                    <a:p>
                      <a:pPr algn="ctr">
                        <a:lnSpc>
                          <a:spcPct val="115000"/>
                        </a:lnSpc>
                        <a:spcAft>
                          <a:spcPts val="0"/>
                        </a:spcAft>
                      </a:pPr>
                      <a:r>
                        <a:rPr lang="en-ZA" sz="1200" dirty="0">
                          <a:effectLst/>
                        </a:rPr>
                        <a:t> </a:t>
                      </a:r>
                    </a:p>
                    <a:p>
                      <a:pPr algn="ctr">
                        <a:lnSpc>
                          <a:spcPct val="115000"/>
                        </a:lnSpc>
                        <a:spcAft>
                          <a:spcPts val="0"/>
                        </a:spcAft>
                      </a:pPr>
                      <a:r>
                        <a:rPr lang="en-ZA" sz="1200" dirty="0" smtClean="0">
                          <a:effectLst/>
                        </a:rPr>
                        <a:t>6. CULTURAL </a:t>
                      </a:r>
                      <a:r>
                        <a:rPr lang="en-ZA" sz="1200" dirty="0">
                          <a:effectLst/>
                        </a:rPr>
                        <a:t>AND CREATIVE INDUSTRIES </a:t>
                      </a:r>
                      <a:r>
                        <a:rPr lang="en-ZA" sz="1200" dirty="0" smtClean="0">
                          <a:effectLst/>
                        </a:rPr>
                        <a:t>FEDERATION…</a:t>
                      </a:r>
                      <a:r>
                        <a:rPr lang="en-ZA" sz="1200" dirty="0" err="1" smtClean="0">
                          <a:effectLst/>
                        </a:rPr>
                        <a:t>cont</a:t>
                      </a:r>
                      <a:endParaRPr lang="en-ZA" sz="1200" dirty="0">
                        <a:effectLst/>
                      </a:endParaRPr>
                    </a:p>
                    <a:p>
                      <a:pPr algn="ctr">
                        <a:lnSpc>
                          <a:spcPct val="115000"/>
                        </a:lnSpc>
                        <a:spcAft>
                          <a:spcPts val="0"/>
                        </a:spcAft>
                      </a:pPr>
                      <a:r>
                        <a:rPr lang="en-ZA" sz="1200" dirty="0">
                          <a:effectLst/>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hMerge="1">
                  <a:txBody>
                    <a:bodyPr/>
                    <a:lstStyle/>
                    <a:p>
                      <a:endParaRPr lang="en-ZA"/>
                    </a:p>
                  </a:txBody>
                  <a:tcPr/>
                </a:tc>
              </a:tr>
              <a:tr h="4399067">
                <a:tc>
                  <a:txBody>
                    <a:bodyPr/>
                    <a:lstStyle/>
                    <a:p>
                      <a:pPr algn="just">
                        <a:lnSpc>
                          <a:spcPct val="115000"/>
                        </a:lnSpc>
                        <a:spcAft>
                          <a:spcPts val="0"/>
                        </a:spcAft>
                      </a:pPr>
                      <a:r>
                        <a:rPr lang="en-ZA" sz="1200" dirty="0">
                          <a:effectLst/>
                        </a:rPr>
                        <a:t> </a:t>
                      </a:r>
                    </a:p>
                    <a:p>
                      <a:pPr algn="just">
                        <a:lnSpc>
                          <a:spcPct val="115000"/>
                        </a:lnSpc>
                        <a:spcAft>
                          <a:spcPts val="0"/>
                        </a:spcAft>
                      </a:pPr>
                      <a:r>
                        <a:rPr lang="en-ZA" sz="1200" dirty="0">
                          <a:effectLst/>
                        </a:rPr>
                        <a:t> </a:t>
                      </a:r>
                    </a:p>
                    <a:p>
                      <a:pPr>
                        <a:lnSpc>
                          <a:spcPct val="115000"/>
                        </a:lnSpc>
                        <a:spcAft>
                          <a:spcPts val="0"/>
                        </a:spcAft>
                      </a:pPr>
                      <a:r>
                        <a:rPr lang="en-ZA" sz="1200" dirty="0">
                          <a:effectLst/>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a:txBody>
                    <a:bodyPr/>
                    <a:lstStyle/>
                    <a:p>
                      <a:pPr algn="just">
                        <a:lnSpc>
                          <a:spcPct val="115000"/>
                        </a:lnSpc>
                        <a:spcAft>
                          <a:spcPts val="0"/>
                        </a:spcAft>
                      </a:pPr>
                      <a:r>
                        <a:rPr lang="en-ZA" sz="1200" b="1" dirty="0" smtClean="0">
                          <a:effectLst/>
                        </a:rPr>
                        <a:t>WHY </a:t>
                      </a:r>
                      <a:r>
                        <a:rPr lang="en-ZA" sz="1200" b="1" dirty="0">
                          <a:effectLst/>
                        </a:rPr>
                        <a:t>THE MANAGEMENT OF DOWNTOWN MUSIC HUB WAS MOVED FROM THE NAC TO CCIFSA</a:t>
                      </a:r>
                    </a:p>
                    <a:p>
                      <a:pPr marL="0" indent="0" algn="just">
                        <a:lnSpc>
                          <a:spcPct val="115000"/>
                        </a:lnSpc>
                        <a:spcAft>
                          <a:spcPts val="0"/>
                        </a:spcAft>
                        <a:buFont typeface="Arial" panose="020B0604020202020204" pitchFamily="34" charset="0"/>
                        <a:buNone/>
                      </a:pPr>
                      <a:endParaRPr lang="en-ZA" sz="1200" dirty="0" smtClean="0">
                        <a:effectLst/>
                      </a:endParaRPr>
                    </a:p>
                    <a:p>
                      <a:pPr marL="171450" indent="-171450" algn="just">
                        <a:lnSpc>
                          <a:spcPct val="115000"/>
                        </a:lnSpc>
                        <a:spcAft>
                          <a:spcPts val="0"/>
                        </a:spcAft>
                        <a:buFont typeface="Arial" panose="020B0604020202020204" pitchFamily="34" charset="0"/>
                        <a:buChar char="•"/>
                      </a:pPr>
                      <a:r>
                        <a:rPr lang="en-ZA" sz="1200" dirty="0" smtClean="0">
                          <a:effectLst/>
                        </a:rPr>
                        <a:t>The </a:t>
                      </a:r>
                      <a:r>
                        <a:rPr lang="en-ZA" sz="1200" dirty="0">
                          <a:effectLst/>
                        </a:rPr>
                        <a:t>Downtown Studios property and business was purchased in 2008 by Department through the </a:t>
                      </a:r>
                      <a:r>
                        <a:rPr lang="en-ZA" sz="1200" dirty="0" smtClean="0">
                          <a:effectLst/>
                        </a:rPr>
                        <a:t>NAC </a:t>
                      </a:r>
                      <a:r>
                        <a:rPr lang="en-ZA" sz="1200" dirty="0">
                          <a:effectLst/>
                        </a:rPr>
                        <a:t>following the request by the Minister of Arts and Culture that the DAC invest in recording facilities as a means to increase access and lower entry barriers </a:t>
                      </a:r>
                      <a:r>
                        <a:rPr lang="en-ZA" sz="1200" dirty="0" smtClean="0">
                          <a:effectLst/>
                        </a:rPr>
                        <a:t>to </a:t>
                      </a:r>
                      <a:r>
                        <a:rPr lang="en-ZA" sz="1200" dirty="0">
                          <a:effectLst/>
                        </a:rPr>
                        <a:t>accessing recording and production facilities. </a:t>
                      </a:r>
                      <a:endParaRPr lang="en-ZA" sz="1200" dirty="0" smtClean="0">
                        <a:effectLst/>
                      </a:endParaRPr>
                    </a:p>
                    <a:p>
                      <a:pPr marL="171450" indent="-171450" algn="just">
                        <a:lnSpc>
                          <a:spcPct val="115000"/>
                        </a:lnSpc>
                        <a:spcAft>
                          <a:spcPts val="0"/>
                        </a:spcAft>
                        <a:buFont typeface="Arial" panose="020B0604020202020204" pitchFamily="34" charset="0"/>
                        <a:buChar char="•"/>
                      </a:pPr>
                      <a:r>
                        <a:rPr lang="en-ZA" sz="1200" dirty="0" smtClean="0">
                          <a:effectLst/>
                        </a:rPr>
                        <a:t>The </a:t>
                      </a:r>
                      <a:r>
                        <a:rPr lang="en-ZA" sz="1200" dirty="0">
                          <a:effectLst/>
                        </a:rPr>
                        <a:t>intention was to establish an asset for the music sector (under the current Downtown Music Hub) in the form of a Special Purpose Entity (SPE) that was established in 2010 as a </a:t>
                      </a:r>
                      <a:r>
                        <a:rPr lang="en-ZA" sz="1200" dirty="0" smtClean="0">
                          <a:effectLst/>
                        </a:rPr>
                        <a:t>Non Profit Company, </a:t>
                      </a:r>
                      <a:r>
                        <a:rPr lang="en-ZA" sz="1200" dirty="0">
                          <a:effectLst/>
                        </a:rPr>
                        <a:t>to use the asset as an instrument to support independent music creators and producers through business driven investment. The plan was that the NAC would transfer the asset to the NPC following instruction by the DAC.</a:t>
                      </a:r>
                    </a:p>
                    <a:p>
                      <a:pPr marL="0" indent="0" algn="just">
                        <a:lnSpc>
                          <a:spcPct val="115000"/>
                        </a:lnSpc>
                        <a:spcAft>
                          <a:spcPts val="0"/>
                        </a:spcAft>
                        <a:buFont typeface="Arial" panose="020B0604020202020204" pitchFamily="34" charset="0"/>
                        <a:buNone/>
                      </a:pPr>
                      <a:endParaRPr lang="en-ZA" sz="1200" dirty="0">
                        <a:effectLst/>
                      </a:endParaRPr>
                    </a:p>
                    <a:p>
                      <a:pPr marL="171450" lvl="0" indent="-171450" algn="just">
                        <a:lnSpc>
                          <a:spcPct val="115000"/>
                        </a:lnSpc>
                        <a:spcAft>
                          <a:spcPts val="0"/>
                        </a:spcAft>
                        <a:buFont typeface="Arial" panose="020B0604020202020204" pitchFamily="34" charset="0"/>
                        <a:buChar char="•"/>
                      </a:pPr>
                      <a:r>
                        <a:rPr lang="en-ZA" sz="1200" dirty="0">
                          <a:effectLst/>
                        </a:rPr>
                        <a:t>The transfer of the asset did not happen as planned and this resulted in the NAC registering and incorporating the asset into its financials. Since then, maintenance and management of the Downtown asset was done through the NAC, however, this created challenges as the NAC was not into the business of managing studio business and thus in possible contravention of the NAC Act. As a result of this, the NAC had on a number of occasions received adverse financial audits. </a:t>
                      </a:r>
                    </a:p>
                    <a:p>
                      <a:pPr marL="0" indent="0" algn="just">
                        <a:lnSpc>
                          <a:spcPct val="115000"/>
                        </a:lnSpc>
                        <a:spcAft>
                          <a:spcPts val="0"/>
                        </a:spcAft>
                        <a:buFont typeface="Arial" panose="020B0604020202020204" pitchFamily="34" charset="0"/>
                        <a:buNone/>
                      </a:pPr>
                      <a:endParaRPr lang="en-ZA" sz="1200" dirty="0">
                        <a:effectLst/>
                      </a:endParaRPr>
                    </a:p>
                    <a:p>
                      <a:pPr marL="171450" lvl="0" indent="-171450" algn="just">
                        <a:lnSpc>
                          <a:spcPct val="115000"/>
                        </a:lnSpc>
                        <a:spcAft>
                          <a:spcPts val="0"/>
                        </a:spcAft>
                        <a:buFont typeface="Arial" panose="020B0604020202020204" pitchFamily="34" charset="0"/>
                        <a:buChar char="•"/>
                      </a:pPr>
                      <a:r>
                        <a:rPr lang="en-ZA" sz="1200" dirty="0">
                          <a:effectLst/>
                        </a:rPr>
                        <a:t>Due to the audit challenges, the NAC took a decision not to continue with the arrangements of acting as </a:t>
                      </a:r>
                      <a:r>
                        <a:rPr lang="en-ZA" sz="1200" dirty="0" smtClean="0">
                          <a:effectLst/>
                        </a:rPr>
                        <a:t>an agent </a:t>
                      </a:r>
                      <a:r>
                        <a:rPr lang="en-ZA" sz="1200" dirty="0">
                          <a:effectLst/>
                        </a:rPr>
                        <a:t>for the management of the Downtown asset and requested the Department to finalise the transfer as soon as possible. </a:t>
                      </a:r>
                    </a:p>
                    <a:p>
                      <a:pPr marL="0" indent="0" algn="just">
                        <a:lnSpc>
                          <a:spcPct val="115000"/>
                        </a:lnSpc>
                        <a:spcAft>
                          <a:spcPts val="0"/>
                        </a:spcAft>
                        <a:buFont typeface="Arial" panose="020B0604020202020204" pitchFamily="34" charset="0"/>
                        <a:buNone/>
                      </a:pPr>
                      <a:endParaRPr lang="en-ZA" sz="1200" dirty="0">
                        <a:effectLst/>
                      </a:endParaRPr>
                    </a:p>
                    <a:p>
                      <a:pPr marL="171450" lvl="0" indent="-171450" algn="just">
                        <a:lnSpc>
                          <a:spcPct val="115000"/>
                        </a:lnSpc>
                        <a:spcAft>
                          <a:spcPts val="0"/>
                        </a:spcAft>
                        <a:buFont typeface="Arial" panose="020B0604020202020204" pitchFamily="34" charset="0"/>
                        <a:buChar char="•"/>
                      </a:pPr>
                      <a:r>
                        <a:rPr lang="en-ZA" sz="1200" dirty="0">
                          <a:effectLst/>
                        </a:rPr>
                        <a:t>Since the transfer of the asset is still pending, this resulted in the business not receiving funding for its operations. However the business was trading as a going concern and the NPC could not afford to continue financing the operations and this then put the asset at risk. The NPC did try to directly apply for funding from the NAC but failed to meet the necessary requirements because of outstanding taxes at SARS.  </a:t>
                      </a:r>
                    </a:p>
                    <a:p>
                      <a:pPr marL="0" indent="0" algn="just">
                        <a:lnSpc>
                          <a:spcPct val="115000"/>
                        </a:lnSpc>
                        <a:spcAft>
                          <a:spcPts val="0"/>
                        </a:spcAft>
                        <a:buFont typeface="Arial" panose="020B0604020202020204" pitchFamily="34" charset="0"/>
                        <a:buNone/>
                      </a:pPr>
                      <a:endParaRPr lang="en-ZA" sz="1200" dirty="0">
                        <a:effectLst/>
                      </a:endParaRPr>
                    </a:p>
                    <a:p>
                      <a:pPr marL="171450" lvl="0" indent="-171450" algn="just">
                        <a:lnSpc>
                          <a:spcPct val="115000"/>
                        </a:lnSpc>
                        <a:spcAft>
                          <a:spcPts val="0"/>
                        </a:spcAft>
                        <a:buFont typeface="Arial" panose="020B0604020202020204" pitchFamily="34" charset="0"/>
                        <a:buChar char="•"/>
                      </a:pPr>
                      <a:r>
                        <a:rPr lang="en-ZA" sz="1200" dirty="0">
                          <a:effectLst/>
                        </a:rPr>
                        <a:t>To rescue the situation the Department took a decision to appoint a service provider to provide fiduciary services on behalf of the Department. Following SCM processes, CIFSA was appointed as the service provider to provide fiduciary services to Downtown for the period between </a:t>
                      </a:r>
                      <a:r>
                        <a:rPr lang="en-ZA" sz="1200" dirty="0" smtClean="0">
                          <a:effectLst/>
                        </a:rPr>
                        <a:t>2016/2017 </a:t>
                      </a:r>
                      <a:r>
                        <a:rPr lang="en-ZA" sz="1200" dirty="0">
                          <a:effectLst/>
                        </a:rPr>
                        <a:t>– 2017/2018. </a:t>
                      </a:r>
                    </a:p>
                    <a:p>
                      <a:pPr algn="just">
                        <a:lnSpc>
                          <a:spcPct val="115000"/>
                        </a:lnSpc>
                        <a:spcAft>
                          <a:spcPts val="0"/>
                        </a:spcAft>
                      </a:pPr>
                      <a:r>
                        <a:rPr lang="en-ZA" sz="1200" dirty="0">
                          <a:effectLst/>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r>
            </a:tbl>
          </a:graphicData>
        </a:graphic>
      </p:graphicFrame>
    </p:spTree>
    <p:extLst>
      <p:ext uri="{BB962C8B-B14F-4D97-AF65-F5344CB8AC3E}">
        <p14:creationId xmlns:p14="http://schemas.microsoft.com/office/powerpoint/2010/main" val="64473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319720" cy="576064"/>
          </a:xfrm>
        </p:spPr>
        <p:txBody>
          <a:bodyPr>
            <a:noAutofit/>
          </a:bodyPr>
          <a:lstStyle/>
          <a:p>
            <a:pPr lvl="0" defTabSz="457200" eaLnBrk="0" fontAlgn="base" hangingPunct="0">
              <a:spcBef>
                <a:spcPct val="20000"/>
              </a:spcBef>
              <a:spcAft>
                <a:spcPct val="0"/>
              </a:spcAft>
              <a:defRPr/>
            </a:pPr>
            <a:r>
              <a:rPr lang="en-ZA" sz="2400" dirty="0">
                <a:solidFill>
                  <a:prstClr val="black">
                    <a:tint val="75000"/>
                  </a:prstClr>
                </a:solidFill>
                <a:latin typeface="+mj-lt"/>
                <a:ea typeface="MS PGothic" pitchFamily="34" charset="-128"/>
              </a:rPr>
              <a:t/>
            </a:r>
            <a:br>
              <a:rPr lang="en-ZA" sz="2400" dirty="0">
                <a:solidFill>
                  <a:prstClr val="black">
                    <a:tint val="75000"/>
                  </a:prstClr>
                </a:solidFill>
                <a:latin typeface="+mj-lt"/>
                <a:ea typeface="MS PGothic" pitchFamily="34" charset="-128"/>
              </a:rPr>
            </a:br>
            <a:endParaRPr lang="en-US" sz="2400" dirty="0">
              <a:latin typeface="+mj-lt"/>
            </a:endParaRPr>
          </a:p>
        </p:txBody>
      </p:sp>
      <p:sp>
        <p:nvSpPr>
          <p:cNvPr id="5"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17</a:t>
            </a:r>
            <a:endParaRPr lang="en-ZA" sz="1200" b="1" dirty="0" smtClean="0">
              <a:latin typeface="Verdana" pitchFamily="34" charset="0"/>
              <a:ea typeface="Verdana" pitchFamily="34" charset="0"/>
              <a:cs typeface="Verdana" pitchFamily="34" charset="0"/>
            </a:endParaRPr>
          </a:p>
        </p:txBody>
      </p:sp>
      <p:graphicFrame>
        <p:nvGraphicFramePr>
          <p:cNvPr id="4" name="Table 3"/>
          <p:cNvGraphicFramePr>
            <a:graphicFrameLocks noGrp="1"/>
          </p:cNvGraphicFramePr>
          <p:nvPr/>
        </p:nvGraphicFramePr>
        <p:xfrm>
          <a:off x="539552" y="23231200"/>
          <a:ext cx="8424936" cy="8587740"/>
        </p:xfrm>
        <a:graphic>
          <a:graphicData uri="http://schemas.openxmlformats.org/drawingml/2006/table">
            <a:tbl>
              <a:tblPr firstRow="1" firstCol="1" bandRow="1">
                <a:tableStyleId>{5C22544A-7EE6-4342-B048-85BDC9FD1C3A}</a:tableStyleId>
              </a:tblPr>
              <a:tblGrid>
                <a:gridCol w="2160240"/>
                <a:gridCol w="6264696"/>
              </a:tblGrid>
              <a:tr h="126896">
                <a:tc gridSpan="2">
                  <a:txBody>
                    <a:bodyPr/>
                    <a:lstStyle/>
                    <a:p>
                      <a:pPr algn="ctr">
                        <a:lnSpc>
                          <a:spcPct val="115000"/>
                        </a:lnSpc>
                        <a:spcAft>
                          <a:spcPts val="0"/>
                        </a:spcAft>
                      </a:pPr>
                      <a:r>
                        <a:rPr lang="en-ZA" sz="1400" dirty="0">
                          <a:effectLst/>
                        </a:rPr>
                        <a:t> </a:t>
                      </a:r>
                    </a:p>
                    <a:p>
                      <a:pPr algn="ctr">
                        <a:lnSpc>
                          <a:spcPct val="115000"/>
                        </a:lnSpc>
                        <a:spcAft>
                          <a:spcPts val="0"/>
                        </a:spcAft>
                      </a:pPr>
                      <a:r>
                        <a:rPr lang="en-ZA" sz="1400" dirty="0">
                          <a:effectLst/>
                        </a:rPr>
                        <a:t>CULTURAL AND CREATIVE INDUSTRIES FEDERATION</a:t>
                      </a: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hMerge="1">
                  <a:txBody>
                    <a:bodyPr/>
                    <a:lstStyle/>
                    <a:p>
                      <a:endParaRPr lang="en-ZA"/>
                    </a:p>
                  </a:txBody>
                  <a:tcPr/>
                </a:tc>
              </a:tr>
              <a:tr h="4399067">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Funds allocated - R15 784 000 and the breakdown is as follows:</a:t>
                      </a:r>
                    </a:p>
                    <a:p>
                      <a:pPr marL="342900" lvl="0" indent="-342900" algn="just">
                        <a:lnSpc>
                          <a:spcPct val="115000"/>
                        </a:lnSpc>
                        <a:spcAft>
                          <a:spcPts val="0"/>
                        </a:spcAft>
                        <a:buFont typeface="Symbol" panose="05050102010706020507" pitchFamily="18" charset="2"/>
                        <a:buChar char=""/>
                      </a:pPr>
                      <a:r>
                        <a:rPr lang="en-ZA" sz="1400" dirty="0">
                          <a:effectLst/>
                        </a:rPr>
                        <a:t>R5 784 000 in 2014-15</a:t>
                      </a:r>
                    </a:p>
                    <a:p>
                      <a:pPr marL="342900" lvl="0" indent="-342900" algn="just">
                        <a:lnSpc>
                          <a:spcPct val="115000"/>
                        </a:lnSpc>
                        <a:spcAft>
                          <a:spcPts val="0"/>
                        </a:spcAft>
                        <a:buFont typeface="Symbol" panose="05050102010706020507" pitchFamily="18" charset="2"/>
                        <a:buChar char=""/>
                      </a:pPr>
                      <a:r>
                        <a:rPr lang="en-ZA" sz="1400" dirty="0">
                          <a:effectLst/>
                        </a:rPr>
                        <a:t>R5 000 000 in 2015-16</a:t>
                      </a:r>
                    </a:p>
                    <a:p>
                      <a:pPr marL="342900" lvl="0" indent="-342900" algn="just">
                        <a:lnSpc>
                          <a:spcPct val="115000"/>
                        </a:lnSpc>
                        <a:spcAft>
                          <a:spcPts val="0"/>
                        </a:spcAft>
                        <a:buFont typeface="Symbol" panose="05050102010706020507" pitchFamily="18" charset="2"/>
                        <a:buChar char=""/>
                      </a:pPr>
                      <a:r>
                        <a:rPr lang="en-ZA" sz="1400" dirty="0">
                          <a:effectLst/>
                        </a:rPr>
                        <a:t>R5 000 000 in 2016-17</a:t>
                      </a:r>
                    </a:p>
                    <a:p>
                      <a:pPr algn="just">
                        <a:lnSpc>
                          <a:spcPct val="115000"/>
                        </a:lnSpc>
                        <a:spcAft>
                          <a:spcPts val="0"/>
                        </a:spcAft>
                      </a:pPr>
                      <a:r>
                        <a:rPr lang="en-ZA" sz="1400" dirty="0">
                          <a:effectLst/>
                        </a:rPr>
                        <a:t> </a:t>
                      </a: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The Cultural &amp; Creative Industries Federation (CIFSA) is a sector representative body that was established in 2014 to enhanced governance and accountability in the sector. The establishment of CCIFSA was a result of several consultative processes between government and the cultural sector which formally started in in 2009, when President Jacob Zuma met with musicians and actors to discuss their role and contribution to social cohesion and nation building, as well as report back on issues they raised during his first meeting with them in 2008. It was noted that the biggest challenge facing the </a:t>
                      </a:r>
                      <a:r>
                        <a:rPr lang="en-ZA" sz="1400" dirty="0" smtClean="0">
                          <a:effectLst/>
                        </a:rPr>
                        <a:t>hosting </a:t>
                      </a:r>
                      <a:r>
                        <a:rPr lang="en-ZA" sz="1400" dirty="0">
                          <a:effectLst/>
                        </a:rPr>
                        <a:t>an AGM.</a:t>
                      </a:r>
                    </a:p>
                    <a:p>
                      <a:pPr algn="just">
                        <a:lnSpc>
                          <a:spcPct val="115000"/>
                        </a:lnSpc>
                        <a:spcAft>
                          <a:spcPts val="0"/>
                        </a:spcAft>
                      </a:pPr>
                      <a:r>
                        <a:rPr lang="en-ZA" sz="1400" dirty="0">
                          <a:effectLst/>
                        </a:rPr>
                        <a:t> </a:t>
                      </a:r>
                      <a:r>
                        <a:rPr lang="en-ZA" sz="1400" dirty="0" smtClean="0">
                          <a:effectLst/>
                        </a:rPr>
                        <a:t>However </a:t>
                      </a:r>
                      <a:r>
                        <a:rPr lang="en-ZA" sz="1400" dirty="0">
                          <a:effectLst/>
                        </a:rPr>
                        <a:t>there some other Provinces which still need further work, here listed below: </a:t>
                      </a:r>
                    </a:p>
                    <a:p>
                      <a:pPr marL="342900" lvl="0" indent="-342900" algn="just">
                        <a:lnSpc>
                          <a:spcPct val="115000"/>
                        </a:lnSpc>
                        <a:spcAft>
                          <a:spcPts val="0"/>
                        </a:spcAft>
                        <a:buFont typeface="Symbol" panose="05050102010706020507" pitchFamily="18" charset="2"/>
                        <a:buChar char=""/>
                      </a:pPr>
                      <a:r>
                        <a:rPr lang="en-ZA" sz="1400" dirty="0">
                          <a:effectLst/>
                        </a:rPr>
                        <a:t>North West</a:t>
                      </a:r>
                    </a:p>
                    <a:p>
                      <a:pPr marL="342900" lvl="0" indent="-342900" algn="just">
                        <a:lnSpc>
                          <a:spcPct val="115000"/>
                        </a:lnSpc>
                        <a:spcAft>
                          <a:spcPts val="0"/>
                        </a:spcAft>
                        <a:buFont typeface="Symbol" panose="05050102010706020507" pitchFamily="18" charset="2"/>
                        <a:buChar char=""/>
                      </a:pPr>
                      <a:r>
                        <a:rPr lang="en-ZA" sz="1400" dirty="0">
                          <a:effectLst/>
                        </a:rPr>
                        <a:t>Western Cape</a:t>
                      </a:r>
                    </a:p>
                    <a:p>
                      <a:pPr marL="342900" lvl="0" indent="-342900" algn="just">
                        <a:lnSpc>
                          <a:spcPct val="115000"/>
                        </a:lnSpc>
                        <a:spcAft>
                          <a:spcPts val="0"/>
                        </a:spcAft>
                        <a:buFont typeface="Symbol" panose="05050102010706020507" pitchFamily="18" charset="2"/>
                        <a:buChar char=""/>
                      </a:pPr>
                      <a:r>
                        <a:rPr lang="en-ZA" sz="1400" dirty="0">
                          <a:effectLst/>
                        </a:rPr>
                        <a:t>KZN</a:t>
                      </a:r>
                    </a:p>
                    <a:p>
                      <a:pPr marL="342900" lvl="0" indent="-342900" algn="just">
                        <a:lnSpc>
                          <a:spcPct val="115000"/>
                        </a:lnSpc>
                        <a:spcAft>
                          <a:spcPts val="0"/>
                        </a:spcAft>
                        <a:buFont typeface="Symbol" panose="05050102010706020507" pitchFamily="18" charset="2"/>
                        <a:buChar char=""/>
                      </a:pPr>
                      <a:r>
                        <a:rPr lang="en-ZA" sz="1400" dirty="0">
                          <a:effectLst/>
                        </a:rPr>
                        <a:t>Northern Cape</a:t>
                      </a:r>
                    </a:p>
                    <a:p>
                      <a:pPr marL="342900" lvl="0" indent="-342900" algn="just">
                        <a:lnSpc>
                          <a:spcPct val="115000"/>
                        </a:lnSpc>
                        <a:spcAft>
                          <a:spcPts val="0"/>
                        </a:spcAft>
                        <a:buFont typeface="Symbol" panose="05050102010706020507" pitchFamily="18" charset="2"/>
                        <a:buChar char=""/>
                      </a:pPr>
                      <a:r>
                        <a:rPr lang="en-ZA" sz="1400" dirty="0">
                          <a:effectLst/>
                        </a:rPr>
                        <a:t>Gauteng</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AGM:</a:t>
                      </a:r>
                    </a:p>
                    <a:p>
                      <a:pPr algn="just">
                        <a:lnSpc>
                          <a:spcPct val="115000"/>
                        </a:lnSpc>
                        <a:spcAft>
                          <a:spcPts val="0"/>
                        </a:spcAft>
                      </a:pPr>
                      <a:r>
                        <a:rPr lang="en-ZA" sz="1400" dirty="0">
                          <a:effectLst/>
                        </a:rPr>
                        <a:t>The AGM was postponed to accommodate the finalisation of the work in other Provinces.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Achievement:</a:t>
                      </a:r>
                    </a:p>
                    <a:p>
                      <a:pPr marL="342900" lvl="0" indent="-342900" algn="just">
                        <a:lnSpc>
                          <a:spcPct val="115000"/>
                        </a:lnSpc>
                        <a:spcAft>
                          <a:spcPts val="0"/>
                        </a:spcAft>
                        <a:buFont typeface="Symbol" panose="05050102010706020507" pitchFamily="18" charset="2"/>
                        <a:buChar char=""/>
                      </a:pPr>
                      <a:r>
                        <a:rPr lang="en-ZA" sz="1400" dirty="0">
                          <a:effectLst/>
                        </a:rPr>
                        <a:t>The establishment of the 4 Provincial offices.</a:t>
                      </a:r>
                    </a:p>
                    <a:p>
                      <a:pPr marL="342900" lvl="0" indent="-342900" algn="just">
                        <a:lnSpc>
                          <a:spcPct val="115000"/>
                        </a:lnSpc>
                        <a:spcAft>
                          <a:spcPts val="0"/>
                        </a:spcAft>
                        <a:buFont typeface="Symbol" panose="05050102010706020507" pitchFamily="18" charset="2"/>
                        <a:buChar char=""/>
                      </a:pPr>
                      <a:r>
                        <a:rPr lang="en-ZA" sz="1400" dirty="0">
                          <a:effectLst/>
                        </a:rPr>
                        <a:t>Setting up of a full office space in Mpumalanga with the full support from Mpumalanga Provincial Department of Culture Sports and Recreation.</a:t>
                      </a:r>
                    </a:p>
                    <a:p>
                      <a:pPr marL="342900" lvl="0" indent="-342900" algn="just">
                        <a:lnSpc>
                          <a:spcPct val="115000"/>
                        </a:lnSpc>
                        <a:spcAft>
                          <a:spcPts val="0"/>
                        </a:spcAft>
                        <a:buFont typeface="Symbol" panose="05050102010706020507" pitchFamily="18" charset="2"/>
                        <a:buChar char=""/>
                      </a:pPr>
                      <a:r>
                        <a:rPr lang="en-ZA" sz="1400" dirty="0">
                          <a:effectLst/>
                        </a:rPr>
                        <a:t>Work with various Government Spheres has been initiated. Provinces are beginning to understand CCIFSA and are responding positively.</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OTHER WORK:</a:t>
                      </a:r>
                    </a:p>
                    <a:p>
                      <a:pPr algn="just">
                        <a:lnSpc>
                          <a:spcPct val="115000"/>
                        </a:lnSpc>
                        <a:spcAft>
                          <a:spcPts val="0"/>
                        </a:spcAft>
                      </a:pPr>
                      <a:r>
                        <a:rPr lang="en-ZA" sz="1400" dirty="0">
                          <a:effectLst/>
                        </a:rPr>
                        <a:t>In the course for implementing the KPA’s for the financial 2016/17 as mentioned above, CCIFSA was approached by the Department of Arts and Culture at Ministerial level to assume a function as an Administrator for the Downtown Music Hub.</a:t>
                      </a:r>
                    </a:p>
                    <a:p>
                      <a:pPr algn="just">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33368604"/>
              </p:ext>
            </p:extLst>
          </p:nvPr>
        </p:nvGraphicFramePr>
        <p:xfrm>
          <a:off x="473804" y="73884"/>
          <a:ext cx="8490684" cy="5963412"/>
        </p:xfrm>
        <a:graphic>
          <a:graphicData uri="http://schemas.openxmlformats.org/drawingml/2006/table">
            <a:tbl>
              <a:tblPr firstRow="1" firstCol="1" bandRow="1">
                <a:tableStyleId>{5C22544A-7EE6-4342-B048-85BDC9FD1C3A}</a:tableStyleId>
              </a:tblPr>
              <a:tblGrid>
                <a:gridCol w="2357791"/>
                <a:gridCol w="6132893"/>
              </a:tblGrid>
              <a:tr h="250825">
                <a:tc gridSpan="2">
                  <a:txBody>
                    <a:bodyPr/>
                    <a:lstStyle/>
                    <a:p>
                      <a:pPr algn="ctr">
                        <a:lnSpc>
                          <a:spcPct val="150000"/>
                        </a:lnSpc>
                        <a:spcAft>
                          <a:spcPts val="0"/>
                        </a:spcAft>
                      </a:pPr>
                      <a:r>
                        <a:rPr lang="en-ZA" sz="1400" dirty="0" smtClean="0">
                          <a:effectLst/>
                        </a:rPr>
                        <a:t>7. DOWNTOWN </a:t>
                      </a:r>
                      <a:r>
                        <a:rPr lang="en-ZA" sz="1400" dirty="0">
                          <a:effectLst/>
                        </a:rPr>
                        <a:t>MUSIC HUB</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hMerge="1">
                  <a:txBody>
                    <a:bodyPr/>
                    <a:lstStyle/>
                    <a:p>
                      <a:endParaRPr lang="en-ZA"/>
                    </a:p>
                  </a:txBody>
                  <a:tcPr/>
                </a:tc>
              </a:tr>
              <a:tr h="4230574">
                <a:tc>
                  <a:txBody>
                    <a:bodyPr/>
                    <a:lstStyle/>
                    <a:p>
                      <a:pPr marL="457200">
                        <a:lnSpc>
                          <a:spcPct val="115000"/>
                        </a:lnSpc>
                        <a:spcAft>
                          <a:spcPts val="0"/>
                        </a:spcAft>
                      </a:pPr>
                      <a:r>
                        <a:rPr lang="en-US" sz="1400" dirty="0">
                          <a:effectLst/>
                        </a:rPr>
                        <a:t> </a:t>
                      </a:r>
                      <a:endParaRPr lang="en-ZA" sz="1400" dirty="0">
                        <a:effectLst/>
                      </a:endParaRPr>
                    </a:p>
                    <a:p>
                      <a:pPr marL="342900" lvl="0" indent="-342900">
                        <a:lnSpc>
                          <a:spcPct val="115000"/>
                        </a:lnSpc>
                        <a:spcAft>
                          <a:spcPts val="0"/>
                        </a:spcAft>
                        <a:buFont typeface="Symbol" panose="05050102010706020507" pitchFamily="18" charset="2"/>
                        <a:buChar char=""/>
                      </a:pPr>
                      <a:r>
                        <a:rPr lang="en-ZA" sz="1400" dirty="0">
                          <a:effectLst/>
                        </a:rPr>
                        <a:t>2008/2009 - initial investment in purchasing of asset, operations &amp; business planning -</a:t>
                      </a:r>
                      <a:r>
                        <a:rPr lang="en-US" sz="1400" dirty="0">
                          <a:effectLst/>
                        </a:rPr>
                        <a:t> R7,509,560</a:t>
                      </a:r>
                      <a:endParaRPr lang="en-ZA" sz="1400" dirty="0">
                        <a:effectLst/>
                      </a:endParaRPr>
                    </a:p>
                    <a:p>
                      <a:pPr marL="342900" lvl="0" indent="-342900">
                        <a:lnSpc>
                          <a:spcPct val="115000"/>
                        </a:lnSpc>
                        <a:spcAft>
                          <a:spcPts val="0"/>
                        </a:spcAft>
                        <a:buFont typeface="Symbol" panose="05050102010706020507" pitchFamily="18" charset="2"/>
                        <a:buChar char=""/>
                      </a:pPr>
                      <a:r>
                        <a:rPr lang="en-ZA" sz="1400" dirty="0">
                          <a:effectLst/>
                        </a:rPr>
                        <a:t>2009/2010 -Further business planning &amp; operations -</a:t>
                      </a:r>
                      <a:r>
                        <a:rPr lang="en-US" sz="1400" dirty="0">
                          <a:effectLst/>
                        </a:rPr>
                        <a:t> R  3,000,000</a:t>
                      </a:r>
                      <a:endParaRPr lang="en-ZA" sz="1400" dirty="0">
                        <a:effectLst/>
                      </a:endParaRPr>
                    </a:p>
                    <a:p>
                      <a:pPr marL="342900" lvl="0" indent="-342900">
                        <a:lnSpc>
                          <a:spcPct val="115000"/>
                        </a:lnSpc>
                        <a:spcAft>
                          <a:spcPts val="0"/>
                        </a:spcAft>
                        <a:buFont typeface="Symbol" panose="05050102010706020507" pitchFamily="18" charset="2"/>
                        <a:buChar char=""/>
                      </a:pPr>
                      <a:r>
                        <a:rPr lang="en-ZA" sz="1400" dirty="0">
                          <a:effectLst/>
                        </a:rPr>
                        <a:t>2010/2011 DAC Ad Hoc Grants: Programmes - R3,000,000</a:t>
                      </a:r>
                    </a:p>
                    <a:p>
                      <a:pPr marL="342900" lvl="0" indent="-342900">
                        <a:lnSpc>
                          <a:spcPct val="115000"/>
                        </a:lnSpc>
                        <a:spcAft>
                          <a:spcPts val="0"/>
                        </a:spcAft>
                        <a:buFont typeface="Symbol" panose="05050102010706020507" pitchFamily="18" charset="2"/>
                        <a:buChar char=""/>
                      </a:pPr>
                      <a:r>
                        <a:rPr lang="en-ZA" sz="1400" dirty="0">
                          <a:effectLst/>
                        </a:rPr>
                        <a:t>2011/2012 -DAC Ad Hoc Grants: Programmes - R3,000,000</a:t>
                      </a:r>
                    </a:p>
                    <a:p>
                      <a:pPr marL="342900" lvl="0" indent="-342900">
                        <a:lnSpc>
                          <a:spcPct val="115000"/>
                        </a:lnSpc>
                        <a:spcAft>
                          <a:spcPts val="0"/>
                        </a:spcAft>
                        <a:buFont typeface="Symbol" panose="05050102010706020507" pitchFamily="18" charset="2"/>
                        <a:buChar char=""/>
                      </a:pPr>
                      <a:r>
                        <a:rPr lang="en-ZA" sz="1400" dirty="0">
                          <a:effectLst/>
                        </a:rPr>
                        <a:t>2012/2013 -Auditing, operations &amp; settling of debts - R  3,823,441</a:t>
                      </a:r>
                    </a:p>
                    <a:p>
                      <a:pPr marL="342900" lvl="0" indent="-342900">
                        <a:lnSpc>
                          <a:spcPct val="115000"/>
                        </a:lnSpc>
                        <a:spcAft>
                          <a:spcPts val="0"/>
                        </a:spcAft>
                        <a:buFont typeface="Symbol" panose="05050102010706020507" pitchFamily="18" charset="2"/>
                        <a:buChar char=""/>
                      </a:pPr>
                      <a:r>
                        <a:rPr lang="en-ZA" sz="1400" dirty="0">
                          <a:effectLst/>
                        </a:rPr>
                        <a:t>2013/2014 - DAC Infrastructure Grant - R20,000,000</a:t>
                      </a:r>
                    </a:p>
                    <a:p>
                      <a:pPr marL="342900" lvl="0" indent="-342900" algn="just">
                        <a:lnSpc>
                          <a:spcPct val="115000"/>
                        </a:lnSpc>
                        <a:spcAft>
                          <a:spcPts val="0"/>
                        </a:spcAft>
                        <a:buFont typeface="Symbol" panose="05050102010706020507" pitchFamily="18" charset="2"/>
                        <a:buChar char=""/>
                      </a:pPr>
                      <a:r>
                        <a:rPr lang="en-ZA" sz="1400" dirty="0">
                          <a:effectLst/>
                        </a:rPr>
                        <a:t>2017 – 2018 -R11 900 000 – Operations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The Downtown Music Hub is a project that was initiated by former Minister of Arts and Culture, Pallo Jordan as a means to improve access to recording facilities for the South African music sector. Downtown comprised of two elements – the NPC and a building with studios facilities. The building is located at 62 Goud Street in Johannesburg. The asset was purchased through the NAC in 2008.The NPC was established in 2010 with the objective of donating the building and the studios so that it can be managed in a manner that ensures its viability, effective management and growth as a vehicle for the transformation of the music industry in the country”. It was expected that the effective management of the asset would result in strategic initiatives, </a:t>
                      </a:r>
                      <a:r>
                        <a:rPr lang="en-ZA" sz="1400" dirty="0" smtClean="0">
                          <a:effectLst/>
                        </a:rPr>
                        <a:t>and </a:t>
                      </a:r>
                      <a:r>
                        <a:rPr lang="en-ZA" sz="1400" dirty="0">
                          <a:effectLst/>
                        </a:rPr>
                        <a:t>programmes that enables the realisation of the vision that was set out by the Minister of Arts and Culture. </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The donation has not yet been concluded. Technically the physical asset is still owned by the DAC through the NAC.</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r>
            </a:tbl>
          </a:graphicData>
        </a:graphic>
      </p:graphicFrame>
    </p:spTree>
    <p:extLst>
      <p:ext uri="{BB962C8B-B14F-4D97-AF65-F5344CB8AC3E}">
        <p14:creationId xmlns:p14="http://schemas.microsoft.com/office/powerpoint/2010/main" val="20257632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319720" cy="576064"/>
          </a:xfrm>
        </p:spPr>
        <p:txBody>
          <a:bodyPr>
            <a:noAutofit/>
          </a:bodyPr>
          <a:lstStyle/>
          <a:p>
            <a:pPr lvl="0" defTabSz="457200" eaLnBrk="0" fontAlgn="base" hangingPunct="0">
              <a:spcBef>
                <a:spcPct val="20000"/>
              </a:spcBef>
              <a:spcAft>
                <a:spcPct val="0"/>
              </a:spcAft>
              <a:defRPr/>
            </a:pPr>
            <a:r>
              <a:rPr lang="en-ZA" sz="2400" dirty="0">
                <a:solidFill>
                  <a:prstClr val="black">
                    <a:tint val="75000"/>
                  </a:prstClr>
                </a:solidFill>
                <a:latin typeface="+mj-lt"/>
                <a:ea typeface="MS PGothic" pitchFamily="34" charset="-128"/>
              </a:rPr>
              <a:t/>
            </a:r>
            <a:br>
              <a:rPr lang="en-ZA" sz="2400" dirty="0">
                <a:solidFill>
                  <a:prstClr val="black">
                    <a:tint val="75000"/>
                  </a:prstClr>
                </a:solidFill>
                <a:latin typeface="+mj-lt"/>
                <a:ea typeface="MS PGothic" pitchFamily="34" charset="-128"/>
              </a:rPr>
            </a:br>
            <a:endParaRPr lang="en-US" sz="2400" dirty="0">
              <a:latin typeface="+mj-lt"/>
            </a:endParaRPr>
          </a:p>
        </p:txBody>
      </p:sp>
      <p:sp>
        <p:nvSpPr>
          <p:cNvPr id="5"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18</a:t>
            </a:r>
            <a:endParaRPr lang="en-ZA" sz="1200" b="1" dirty="0" smtClean="0">
              <a:latin typeface="Verdana" pitchFamily="34" charset="0"/>
              <a:ea typeface="Verdana" pitchFamily="34" charset="0"/>
              <a:cs typeface="Verdana" pitchFamily="34" charset="0"/>
            </a:endParaRPr>
          </a:p>
        </p:txBody>
      </p:sp>
      <p:graphicFrame>
        <p:nvGraphicFramePr>
          <p:cNvPr id="4" name="Table 3"/>
          <p:cNvGraphicFramePr>
            <a:graphicFrameLocks noGrp="1"/>
          </p:cNvGraphicFramePr>
          <p:nvPr/>
        </p:nvGraphicFramePr>
        <p:xfrm>
          <a:off x="539552" y="23231200"/>
          <a:ext cx="8424936" cy="8587740"/>
        </p:xfrm>
        <a:graphic>
          <a:graphicData uri="http://schemas.openxmlformats.org/drawingml/2006/table">
            <a:tbl>
              <a:tblPr firstRow="1" firstCol="1" bandRow="1">
                <a:tableStyleId>{5C22544A-7EE6-4342-B048-85BDC9FD1C3A}</a:tableStyleId>
              </a:tblPr>
              <a:tblGrid>
                <a:gridCol w="2160240"/>
                <a:gridCol w="6264696"/>
              </a:tblGrid>
              <a:tr h="126896">
                <a:tc gridSpan="2">
                  <a:txBody>
                    <a:bodyPr/>
                    <a:lstStyle/>
                    <a:p>
                      <a:pPr algn="ctr">
                        <a:lnSpc>
                          <a:spcPct val="115000"/>
                        </a:lnSpc>
                        <a:spcAft>
                          <a:spcPts val="0"/>
                        </a:spcAft>
                      </a:pPr>
                      <a:r>
                        <a:rPr lang="en-ZA" sz="1400" dirty="0">
                          <a:effectLst/>
                        </a:rPr>
                        <a:t> </a:t>
                      </a:r>
                    </a:p>
                    <a:p>
                      <a:pPr algn="ctr">
                        <a:lnSpc>
                          <a:spcPct val="115000"/>
                        </a:lnSpc>
                        <a:spcAft>
                          <a:spcPts val="0"/>
                        </a:spcAft>
                      </a:pPr>
                      <a:r>
                        <a:rPr lang="en-ZA" sz="1400" dirty="0">
                          <a:effectLst/>
                        </a:rPr>
                        <a:t>CULTURAL AND CREATIVE INDUSTRIES FEDERATION</a:t>
                      </a: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hMerge="1">
                  <a:txBody>
                    <a:bodyPr/>
                    <a:lstStyle/>
                    <a:p>
                      <a:endParaRPr lang="en-ZA"/>
                    </a:p>
                  </a:txBody>
                  <a:tcPr/>
                </a:tc>
              </a:tr>
              <a:tr h="4399067">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Funds allocated - R15 784 000 and the breakdown is as follows:</a:t>
                      </a:r>
                    </a:p>
                    <a:p>
                      <a:pPr marL="342900" lvl="0" indent="-342900" algn="just">
                        <a:lnSpc>
                          <a:spcPct val="115000"/>
                        </a:lnSpc>
                        <a:spcAft>
                          <a:spcPts val="0"/>
                        </a:spcAft>
                        <a:buFont typeface="Symbol" panose="05050102010706020507" pitchFamily="18" charset="2"/>
                        <a:buChar char=""/>
                      </a:pPr>
                      <a:r>
                        <a:rPr lang="en-ZA" sz="1400" dirty="0">
                          <a:effectLst/>
                        </a:rPr>
                        <a:t>R5 784 000 in 2014-15</a:t>
                      </a:r>
                    </a:p>
                    <a:p>
                      <a:pPr marL="342900" lvl="0" indent="-342900" algn="just">
                        <a:lnSpc>
                          <a:spcPct val="115000"/>
                        </a:lnSpc>
                        <a:spcAft>
                          <a:spcPts val="0"/>
                        </a:spcAft>
                        <a:buFont typeface="Symbol" panose="05050102010706020507" pitchFamily="18" charset="2"/>
                        <a:buChar char=""/>
                      </a:pPr>
                      <a:r>
                        <a:rPr lang="en-ZA" sz="1400" dirty="0">
                          <a:effectLst/>
                        </a:rPr>
                        <a:t>R5 000 000 in 2015-16</a:t>
                      </a:r>
                    </a:p>
                    <a:p>
                      <a:pPr marL="342900" lvl="0" indent="-342900" algn="just">
                        <a:lnSpc>
                          <a:spcPct val="115000"/>
                        </a:lnSpc>
                        <a:spcAft>
                          <a:spcPts val="0"/>
                        </a:spcAft>
                        <a:buFont typeface="Symbol" panose="05050102010706020507" pitchFamily="18" charset="2"/>
                        <a:buChar char=""/>
                      </a:pPr>
                      <a:r>
                        <a:rPr lang="en-ZA" sz="1400" dirty="0">
                          <a:effectLst/>
                        </a:rPr>
                        <a:t>R5 000 000 in 2016-17</a:t>
                      </a:r>
                    </a:p>
                    <a:p>
                      <a:pPr algn="just">
                        <a:lnSpc>
                          <a:spcPct val="115000"/>
                        </a:lnSpc>
                        <a:spcAft>
                          <a:spcPts val="0"/>
                        </a:spcAft>
                      </a:pPr>
                      <a:r>
                        <a:rPr lang="en-ZA" sz="1400" dirty="0">
                          <a:effectLst/>
                        </a:rPr>
                        <a:t> </a:t>
                      </a: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The Cultural &amp; Creative Industries Federation (CIFSA) is a sector representative body that was established in 2014 to enhanced governance and accountability in the sector. The establishment of CCIFSA was a result of several consultative processes between government and the cultural sector which formally started in in 2009, when President Jacob Zuma met with musicians and actors to discuss their role and contribution to social cohesion and nation building, as well as report back on issues they raised during his first meeting with them in 2008. It was noted that the biggest challenge facing the </a:t>
                      </a:r>
                      <a:r>
                        <a:rPr lang="en-ZA" sz="1400" dirty="0" smtClean="0">
                          <a:effectLst/>
                        </a:rPr>
                        <a:t>hosting </a:t>
                      </a:r>
                      <a:r>
                        <a:rPr lang="en-ZA" sz="1400" dirty="0">
                          <a:effectLst/>
                        </a:rPr>
                        <a:t>an AGM.</a:t>
                      </a:r>
                    </a:p>
                    <a:p>
                      <a:pPr algn="just">
                        <a:lnSpc>
                          <a:spcPct val="115000"/>
                        </a:lnSpc>
                        <a:spcAft>
                          <a:spcPts val="0"/>
                        </a:spcAft>
                      </a:pPr>
                      <a:r>
                        <a:rPr lang="en-ZA" sz="1400" dirty="0">
                          <a:effectLst/>
                        </a:rPr>
                        <a:t> </a:t>
                      </a:r>
                      <a:r>
                        <a:rPr lang="en-ZA" sz="1400" dirty="0" smtClean="0">
                          <a:effectLst/>
                        </a:rPr>
                        <a:t>However </a:t>
                      </a:r>
                      <a:r>
                        <a:rPr lang="en-ZA" sz="1400" dirty="0">
                          <a:effectLst/>
                        </a:rPr>
                        <a:t>there some other Provinces which still need further work, here listed below: </a:t>
                      </a:r>
                    </a:p>
                    <a:p>
                      <a:pPr marL="342900" lvl="0" indent="-342900" algn="just">
                        <a:lnSpc>
                          <a:spcPct val="115000"/>
                        </a:lnSpc>
                        <a:spcAft>
                          <a:spcPts val="0"/>
                        </a:spcAft>
                        <a:buFont typeface="Symbol" panose="05050102010706020507" pitchFamily="18" charset="2"/>
                        <a:buChar char=""/>
                      </a:pPr>
                      <a:r>
                        <a:rPr lang="en-ZA" sz="1400" dirty="0">
                          <a:effectLst/>
                        </a:rPr>
                        <a:t>North West</a:t>
                      </a:r>
                    </a:p>
                    <a:p>
                      <a:pPr marL="342900" lvl="0" indent="-342900" algn="just">
                        <a:lnSpc>
                          <a:spcPct val="115000"/>
                        </a:lnSpc>
                        <a:spcAft>
                          <a:spcPts val="0"/>
                        </a:spcAft>
                        <a:buFont typeface="Symbol" panose="05050102010706020507" pitchFamily="18" charset="2"/>
                        <a:buChar char=""/>
                      </a:pPr>
                      <a:r>
                        <a:rPr lang="en-ZA" sz="1400" dirty="0">
                          <a:effectLst/>
                        </a:rPr>
                        <a:t>Western Cape</a:t>
                      </a:r>
                    </a:p>
                    <a:p>
                      <a:pPr marL="342900" lvl="0" indent="-342900" algn="just">
                        <a:lnSpc>
                          <a:spcPct val="115000"/>
                        </a:lnSpc>
                        <a:spcAft>
                          <a:spcPts val="0"/>
                        </a:spcAft>
                        <a:buFont typeface="Symbol" panose="05050102010706020507" pitchFamily="18" charset="2"/>
                        <a:buChar char=""/>
                      </a:pPr>
                      <a:r>
                        <a:rPr lang="en-ZA" sz="1400" dirty="0">
                          <a:effectLst/>
                        </a:rPr>
                        <a:t>KZN</a:t>
                      </a:r>
                    </a:p>
                    <a:p>
                      <a:pPr marL="342900" lvl="0" indent="-342900" algn="just">
                        <a:lnSpc>
                          <a:spcPct val="115000"/>
                        </a:lnSpc>
                        <a:spcAft>
                          <a:spcPts val="0"/>
                        </a:spcAft>
                        <a:buFont typeface="Symbol" panose="05050102010706020507" pitchFamily="18" charset="2"/>
                        <a:buChar char=""/>
                      </a:pPr>
                      <a:r>
                        <a:rPr lang="en-ZA" sz="1400" dirty="0">
                          <a:effectLst/>
                        </a:rPr>
                        <a:t>Northern Cape</a:t>
                      </a:r>
                    </a:p>
                    <a:p>
                      <a:pPr marL="342900" lvl="0" indent="-342900" algn="just">
                        <a:lnSpc>
                          <a:spcPct val="115000"/>
                        </a:lnSpc>
                        <a:spcAft>
                          <a:spcPts val="0"/>
                        </a:spcAft>
                        <a:buFont typeface="Symbol" panose="05050102010706020507" pitchFamily="18" charset="2"/>
                        <a:buChar char=""/>
                      </a:pPr>
                      <a:r>
                        <a:rPr lang="en-ZA" sz="1400" dirty="0">
                          <a:effectLst/>
                        </a:rPr>
                        <a:t>Gauteng</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AGM:</a:t>
                      </a:r>
                    </a:p>
                    <a:p>
                      <a:pPr algn="just">
                        <a:lnSpc>
                          <a:spcPct val="115000"/>
                        </a:lnSpc>
                        <a:spcAft>
                          <a:spcPts val="0"/>
                        </a:spcAft>
                      </a:pPr>
                      <a:r>
                        <a:rPr lang="en-ZA" sz="1400" dirty="0">
                          <a:effectLst/>
                        </a:rPr>
                        <a:t>The AGM was postponed to accommodate the finalisation of the work in other Provinces.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Achievement:</a:t>
                      </a:r>
                    </a:p>
                    <a:p>
                      <a:pPr marL="342900" lvl="0" indent="-342900" algn="just">
                        <a:lnSpc>
                          <a:spcPct val="115000"/>
                        </a:lnSpc>
                        <a:spcAft>
                          <a:spcPts val="0"/>
                        </a:spcAft>
                        <a:buFont typeface="Symbol" panose="05050102010706020507" pitchFamily="18" charset="2"/>
                        <a:buChar char=""/>
                      </a:pPr>
                      <a:r>
                        <a:rPr lang="en-ZA" sz="1400" dirty="0">
                          <a:effectLst/>
                        </a:rPr>
                        <a:t>The establishment of the 4 Provincial offices.</a:t>
                      </a:r>
                    </a:p>
                    <a:p>
                      <a:pPr marL="342900" lvl="0" indent="-342900" algn="just">
                        <a:lnSpc>
                          <a:spcPct val="115000"/>
                        </a:lnSpc>
                        <a:spcAft>
                          <a:spcPts val="0"/>
                        </a:spcAft>
                        <a:buFont typeface="Symbol" panose="05050102010706020507" pitchFamily="18" charset="2"/>
                        <a:buChar char=""/>
                      </a:pPr>
                      <a:r>
                        <a:rPr lang="en-ZA" sz="1400" dirty="0">
                          <a:effectLst/>
                        </a:rPr>
                        <a:t>Setting up of a full office space in Mpumalanga with the full support from Mpumalanga Provincial Department of Culture Sports and Recreation.</a:t>
                      </a:r>
                    </a:p>
                    <a:p>
                      <a:pPr marL="342900" lvl="0" indent="-342900" algn="just">
                        <a:lnSpc>
                          <a:spcPct val="115000"/>
                        </a:lnSpc>
                        <a:spcAft>
                          <a:spcPts val="0"/>
                        </a:spcAft>
                        <a:buFont typeface="Symbol" panose="05050102010706020507" pitchFamily="18" charset="2"/>
                        <a:buChar char=""/>
                      </a:pPr>
                      <a:r>
                        <a:rPr lang="en-ZA" sz="1400" dirty="0">
                          <a:effectLst/>
                        </a:rPr>
                        <a:t>Work with various Government Spheres has been initiated. Provinces are beginning to understand CCIFSA and are responding positively.</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OTHER WORK:</a:t>
                      </a:r>
                    </a:p>
                    <a:p>
                      <a:pPr algn="just">
                        <a:lnSpc>
                          <a:spcPct val="115000"/>
                        </a:lnSpc>
                        <a:spcAft>
                          <a:spcPts val="0"/>
                        </a:spcAft>
                      </a:pPr>
                      <a:r>
                        <a:rPr lang="en-ZA" sz="1400" dirty="0">
                          <a:effectLst/>
                        </a:rPr>
                        <a:t>In the course for implementing the KPA’s for the financial 2016/17 as mentioned above, CCIFSA was approached by the Department of Arts and Culture at Ministerial level to assume a function as an Administrator for the Downtown Music Hub.</a:t>
                      </a:r>
                    </a:p>
                    <a:p>
                      <a:pPr algn="just">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596330299"/>
              </p:ext>
            </p:extLst>
          </p:nvPr>
        </p:nvGraphicFramePr>
        <p:xfrm>
          <a:off x="395536" y="836712"/>
          <a:ext cx="8543292" cy="5184576"/>
        </p:xfrm>
        <a:graphic>
          <a:graphicData uri="http://schemas.openxmlformats.org/drawingml/2006/table">
            <a:tbl>
              <a:tblPr firstRow="1" firstCol="1" bandRow="1">
                <a:tableStyleId>{5C22544A-7EE6-4342-B048-85BDC9FD1C3A}</a:tableStyleId>
              </a:tblPr>
              <a:tblGrid>
                <a:gridCol w="150812"/>
                <a:gridCol w="8392480"/>
              </a:tblGrid>
              <a:tr h="536336">
                <a:tc gridSpan="2">
                  <a:txBody>
                    <a:bodyPr/>
                    <a:lstStyle/>
                    <a:p>
                      <a:pPr algn="ctr">
                        <a:lnSpc>
                          <a:spcPct val="115000"/>
                        </a:lnSpc>
                        <a:spcAft>
                          <a:spcPts val="0"/>
                        </a:spcAft>
                      </a:pPr>
                      <a:r>
                        <a:rPr lang="en-ZA" sz="1400" dirty="0" smtClean="0">
                          <a:effectLst/>
                        </a:rPr>
                        <a:t>8. NATIONAL </a:t>
                      </a:r>
                      <a:r>
                        <a:rPr lang="en-ZA" sz="1400" dirty="0">
                          <a:effectLst/>
                        </a:rPr>
                        <a:t>EMPOWERMENT FUND</a:t>
                      </a: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hMerge="1">
                  <a:txBody>
                    <a:bodyPr/>
                    <a:lstStyle/>
                    <a:p>
                      <a:endParaRPr lang="en-ZA"/>
                    </a:p>
                  </a:txBody>
                  <a:tcPr/>
                </a:tc>
              </a:tr>
              <a:tr h="4648240">
                <a:tc>
                  <a:txBody>
                    <a:bodyPr/>
                    <a:lstStyle/>
                    <a:p>
                      <a:pPr>
                        <a:lnSpc>
                          <a:spcPct val="115000"/>
                        </a:lnSpc>
                        <a:spcAft>
                          <a:spcPts val="0"/>
                        </a:spcAft>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a:txBody>
                    <a:bodyPr/>
                    <a:lstStyle/>
                    <a:p>
                      <a:pPr>
                        <a:lnSpc>
                          <a:spcPct val="115000"/>
                        </a:lnSpc>
                        <a:spcAft>
                          <a:spcPts val="0"/>
                        </a:spcAft>
                      </a:pPr>
                      <a:r>
                        <a:rPr lang="en-ZA" sz="1400" b="1" dirty="0">
                          <a:effectLst/>
                        </a:rPr>
                        <a:t>DAC Venture Capital Fund (</a:t>
                      </a:r>
                      <a:r>
                        <a:rPr lang="en-ZA" sz="1400" b="1" dirty="0" smtClean="0">
                          <a:effectLst/>
                        </a:rPr>
                        <a:t>VCF)</a:t>
                      </a:r>
                    </a:p>
                    <a:p>
                      <a:pPr>
                        <a:lnSpc>
                          <a:spcPct val="115000"/>
                        </a:lnSpc>
                        <a:spcAft>
                          <a:spcPts val="0"/>
                        </a:spcAft>
                      </a:pPr>
                      <a:r>
                        <a:rPr lang="en-ZA" sz="1400" b="1" dirty="0" smtClean="0">
                          <a:effectLst/>
                        </a:rPr>
                        <a:t>Background</a:t>
                      </a:r>
                      <a:endParaRPr lang="en-ZA" sz="1400" b="1" dirty="0">
                        <a:effectLst/>
                      </a:endParaRP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r>
            </a:tbl>
          </a:graphicData>
        </a:graphic>
      </p:graphicFrame>
      <p:sp>
        <p:nvSpPr>
          <p:cNvPr id="6" name="Rectangle 5"/>
          <p:cNvSpPr/>
          <p:nvPr/>
        </p:nvSpPr>
        <p:spPr>
          <a:xfrm>
            <a:off x="539552" y="1847214"/>
            <a:ext cx="8390500" cy="4475071"/>
          </a:xfrm>
          <a:prstGeom prst="rect">
            <a:avLst/>
          </a:prstGeom>
        </p:spPr>
        <p:txBody>
          <a:bodyPr wrap="square">
            <a:spAutoFit/>
          </a:bodyPr>
          <a:lstStyle/>
          <a:p>
            <a:pPr marL="342900" indent="-342900" algn="just" defTabSz="914400" eaLnBrk="0" fontAlgn="base" hangingPunct="0">
              <a:spcBef>
                <a:spcPct val="20000"/>
              </a:spcBef>
              <a:spcAft>
                <a:spcPct val="0"/>
              </a:spcAft>
              <a:buFont typeface="Arial" panose="020B0604020202020204" pitchFamily="34" charset="0"/>
              <a:buChar char="•"/>
              <a:defRPr/>
            </a:pPr>
            <a:r>
              <a:rPr lang="en-ZA" sz="1400" dirty="0" smtClean="0"/>
              <a:t>In 2016, DAC entrusted National Empowerment Fund (NEF) </a:t>
            </a:r>
            <a:r>
              <a:rPr lang="en-ZA" sz="1400" dirty="0"/>
              <a:t>through a tender process to manage a Venture Capital </a:t>
            </a:r>
            <a:r>
              <a:rPr lang="en-ZA" sz="1400" dirty="0" smtClean="0"/>
              <a:t>Fund (VCF) for </a:t>
            </a:r>
            <a:r>
              <a:rPr lang="en-ZA" sz="1400" dirty="0"/>
              <a:t>a period of 3 </a:t>
            </a:r>
            <a:r>
              <a:rPr lang="en-ZA" sz="1400" dirty="0" smtClean="0"/>
              <a:t>years with allocated budget of R20 million (2016/17), R30 million (2017/18) and R50 million (2018/19)</a:t>
            </a:r>
          </a:p>
          <a:p>
            <a:pPr marL="342900" indent="-342900" algn="just" defTabSz="914400" eaLnBrk="0" fontAlgn="base" hangingPunct="0">
              <a:spcBef>
                <a:spcPct val="20000"/>
              </a:spcBef>
              <a:spcAft>
                <a:spcPct val="0"/>
              </a:spcAft>
              <a:buFont typeface="Arial" panose="020B0604020202020204" pitchFamily="34" charset="0"/>
              <a:buChar char="•"/>
              <a:defRPr/>
            </a:pPr>
            <a:r>
              <a:rPr lang="en-ZA" sz="1400" kern="0" dirty="0" smtClean="0">
                <a:solidFill>
                  <a:srgbClr val="000000"/>
                </a:solidFill>
              </a:rPr>
              <a:t>Research indicates that Arts </a:t>
            </a:r>
            <a:r>
              <a:rPr lang="en-ZA" sz="1400" kern="0" dirty="0">
                <a:solidFill>
                  <a:srgbClr val="000000"/>
                </a:solidFill>
              </a:rPr>
              <a:t>and Culture has overtaken agriculture and mining in growth and is an industry of the future particularly as jobs are being lost to automation</a:t>
            </a:r>
            <a:r>
              <a:rPr lang="en-ZA" sz="1400" kern="0" dirty="0" smtClean="0">
                <a:solidFill>
                  <a:srgbClr val="000000"/>
                </a:solidFill>
              </a:rPr>
              <a:t>.</a:t>
            </a:r>
          </a:p>
          <a:p>
            <a:pPr marL="342900" indent="-342900" algn="just" defTabSz="914400" eaLnBrk="0" fontAlgn="base" hangingPunct="0">
              <a:spcBef>
                <a:spcPct val="20000"/>
              </a:spcBef>
              <a:spcAft>
                <a:spcPct val="0"/>
              </a:spcAft>
              <a:buFont typeface="Arial" panose="020B0604020202020204" pitchFamily="34" charset="0"/>
              <a:buChar char="•"/>
              <a:defRPr/>
            </a:pPr>
            <a:r>
              <a:rPr lang="en-ZA" sz="1400" kern="0" dirty="0" smtClean="0">
                <a:solidFill>
                  <a:srgbClr val="000000"/>
                </a:solidFill>
              </a:rPr>
              <a:t>A detailed criteria to fund the Arts and Culture projects has been finalized and is available on the NEF website.</a:t>
            </a:r>
          </a:p>
          <a:p>
            <a:pPr algn="just" eaLnBrk="0" fontAlgn="base" hangingPunct="0">
              <a:spcBef>
                <a:spcPct val="20000"/>
              </a:spcBef>
              <a:spcAft>
                <a:spcPct val="0"/>
              </a:spcAft>
              <a:defRPr/>
            </a:pPr>
            <a:endParaRPr lang="en-ZA" sz="1400" b="1" dirty="0" smtClean="0"/>
          </a:p>
          <a:p>
            <a:pPr algn="just" eaLnBrk="0" fontAlgn="base" hangingPunct="0">
              <a:spcBef>
                <a:spcPct val="20000"/>
              </a:spcBef>
              <a:spcAft>
                <a:spcPct val="0"/>
              </a:spcAft>
              <a:defRPr/>
            </a:pPr>
            <a:r>
              <a:rPr lang="en-ZA" sz="1400" b="1" dirty="0" smtClean="0"/>
              <a:t>Objectives</a:t>
            </a:r>
            <a:endParaRPr lang="en-ZA" sz="1400" kern="0" dirty="0">
              <a:solidFill>
                <a:srgbClr val="000000"/>
              </a:solidFill>
            </a:endParaRPr>
          </a:p>
          <a:p>
            <a:pPr marL="342900" lvl="0" indent="-342900" algn="just" eaLnBrk="0" fontAlgn="base" hangingPunct="0">
              <a:spcBef>
                <a:spcPct val="20000"/>
              </a:spcBef>
              <a:spcAft>
                <a:spcPct val="0"/>
              </a:spcAft>
              <a:buFont typeface="Arial" panose="020B0604020202020204" pitchFamily="34" charset="0"/>
              <a:buChar char="•"/>
              <a:defRPr/>
            </a:pPr>
            <a:r>
              <a:rPr lang="en-ZA" sz="1400" kern="0" dirty="0">
                <a:solidFill>
                  <a:srgbClr val="000000"/>
                </a:solidFill>
              </a:rPr>
              <a:t>Venture Capital Fund is designed to support black entrepreneurs wishing to start or expand existing businesses.</a:t>
            </a:r>
          </a:p>
          <a:p>
            <a:pPr marL="342900" indent="-342900" algn="just" eaLnBrk="0" fontAlgn="base" hangingPunct="0">
              <a:spcBef>
                <a:spcPct val="20000"/>
              </a:spcBef>
              <a:spcAft>
                <a:spcPct val="0"/>
              </a:spcAft>
              <a:buFont typeface="Arial" panose="020B0604020202020204" pitchFamily="34" charset="0"/>
              <a:buChar char="•"/>
              <a:defRPr/>
            </a:pPr>
            <a:r>
              <a:rPr lang="en-ZA" sz="1400" dirty="0" smtClean="0"/>
              <a:t>The </a:t>
            </a:r>
            <a:r>
              <a:rPr lang="en-ZA" sz="1400" dirty="0"/>
              <a:t>Fund seek to redress past imbalances by addressing the lack of financing instruments for the creative industries, contribute to economic growth, the creation of decent work and income generating opportunities for creative industry practitioners. </a:t>
            </a:r>
          </a:p>
          <a:p>
            <a:pPr marL="285750" lvl="0" indent="-285750" algn="just" eaLnBrk="0" fontAlgn="base" hangingPunct="0">
              <a:spcBef>
                <a:spcPct val="20000"/>
              </a:spcBef>
              <a:spcAft>
                <a:spcPct val="0"/>
              </a:spcAft>
              <a:buFont typeface="Arial" panose="020B0604020202020204" pitchFamily="34" charset="0"/>
              <a:buChar char="•"/>
              <a:defRPr/>
            </a:pPr>
            <a:r>
              <a:rPr lang="en-ZA" sz="1400" kern="0" dirty="0" smtClean="0">
                <a:solidFill>
                  <a:srgbClr val="000000"/>
                </a:solidFill>
              </a:rPr>
              <a:t>VCF provide loans from </a:t>
            </a:r>
            <a:r>
              <a:rPr lang="en-ZA" sz="1400" kern="0" dirty="0">
                <a:solidFill>
                  <a:srgbClr val="000000"/>
                </a:solidFill>
              </a:rPr>
              <a:t>R250 thousand to R5 million delivered through the following products:</a:t>
            </a:r>
          </a:p>
          <a:p>
            <a:pPr lvl="0" algn="just" eaLnBrk="0" fontAlgn="base" hangingPunct="0">
              <a:spcBef>
                <a:spcPct val="20000"/>
              </a:spcBef>
              <a:spcAft>
                <a:spcPct val="0"/>
              </a:spcAft>
              <a:defRPr/>
            </a:pPr>
            <a:r>
              <a:rPr lang="en-ZA" sz="1400" kern="0" dirty="0" smtClean="0">
                <a:solidFill>
                  <a:srgbClr val="000000"/>
                </a:solidFill>
              </a:rPr>
              <a:t>	-   Entrepreneurship </a:t>
            </a:r>
            <a:r>
              <a:rPr lang="en-ZA" sz="1400" kern="0" dirty="0">
                <a:solidFill>
                  <a:srgbClr val="000000"/>
                </a:solidFill>
              </a:rPr>
              <a:t>Finance</a:t>
            </a:r>
          </a:p>
          <a:p>
            <a:pPr lvl="0" algn="just" eaLnBrk="0" fontAlgn="base" hangingPunct="0">
              <a:spcBef>
                <a:spcPct val="20000"/>
              </a:spcBef>
              <a:spcAft>
                <a:spcPct val="0"/>
              </a:spcAft>
              <a:defRPr/>
            </a:pPr>
            <a:r>
              <a:rPr lang="en-ZA" sz="1400" kern="0" dirty="0" smtClean="0">
                <a:solidFill>
                  <a:srgbClr val="000000"/>
                </a:solidFill>
              </a:rPr>
              <a:t>	-   Supply </a:t>
            </a:r>
            <a:r>
              <a:rPr lang="en-ZA" sz="1400" kern="0" dirty="0">
                <a:solidFill>
                  <a:srgbClr val="000000"/>
                </a:solidFill>
              </a:rPr>
              <a:t>Chain Finance</a:t>
            </a:r>
          </a:p>
          <a:p>
            <a:pPr marL="342900" lvl="0" indent="-342900" algn="just" defTabSz="914400" eaLnBrk="0" fontAlgn="base" hangingPunct="0">
              <a:spcBef>
                <a:spcPct val="20000"/>
              </a:spcBef>
              <a:spcAft>
                <a:spcPct val="0"/>
              </a:spcAft>
              <a:buFont typeface="Arial" panose="020B0604020202020204" pitchFamily="34" charset="0"/>
              <a:buChar char="•"/>
              <a:defRPr/>
            </a:pPr>
            <a:endParaRPr lang="en-ZA" dirty="0" smtClean="0"/>
          </a:p>
        </p:txBody>
      </p:sp>
    </p:spTree>
    <p:extLst>
      <p:ext uri="{BB962C8B-B14F-4D97-AF65-F5344CB8AC3E}">
        <p14:creationId xmlns:p14="http://schemas.microsoft.com/office/powerpoint/2010/main" val="18688306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319720" cy="576064"/>
          </a:xfrm>
        </p:spPr>
        <p:txBody>
          <a:bodyPr>
            <a:noAutofit/>
          </a:bodyPr>
          <a:lstStyle/>
          <a:p>
            <a:pPr lvl="0" defTabSz="457200" eaLnBrk="0" fontAlgn="base" hangingPunct="0">
              <a:spcBef>
                <a:spcPct val="20000"/>
              </a:spcBef>
              <a:spcAft>
                <a:spcPct val="0"/>
              </a:spcAft>
              <a:defRPr/>
            </a:pPr>
            <a:r>
              <a:rPr lang="en-ZA" sz="2400" dirty="0">
                <a:solidFill>
                  <a:prstClr val="black">
                    <a:tint val="75000"/>
                  </a:prstClr>
                </a:solidFill>
                <a:latin typeface="+mj-lt"/>
                <a:ea typeface="MS PGothic" pitchFamily="34" charset="-128"/>
              </a:rPr>
              <a:t/>
            </a:r>
            <a:br>
              <a:rPr lang="en-ZA" sz="2400" dirty="0">
                <a:solidFill>
                  <a:prstClr val="black">
                    <a:tint val="75000"/>
                  </a:prstClr>
                </a:solidFill>
                <a:latin typeface="+mj-lt"/>
                <a:ea typeface="MS PGothic" pitchFamily="34" charset="-128"/>
              </a:rPr>
            </a:br>
            <a:endParaRPr lang="en-US" sz="2400" dirty="0">
              <a:latin typeface="+mj-lt"/>
            </a:endParaRPr>
          </a:p>
        </p:txBody>
      </p:sp>
      <p:sp>
        <p:nvSpPr>
          <p:cNvPr id="5"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19</a:t>
            </a:r>
            <a:endParaRPr lang="en-ZA" sz="1200" b="1" dirty="0" smtClean="0">
              <a:latin typeface="Verdana" pitchFamily="34" charset="0"/>
              <a:ea typeface="Verdana" pitchFamily="34" charset="0"/>
              <a:cs typeface="Verdana" pitchFamily="34" charset="0"/>
            </a:endParaRPr>
          </a:p>
        </p:txBody>
      </p:sp>
      <p:graphicFrame>
        <p:nvGraphicFramePr>
          <p:cNvPr id="4" name="Table 3"/>
          <p:cNvGraphicFramePr>
            <a:graphicFrameLocks noGrp="1"/>
          </p:cNvGraphicFramePr>
          <p:nvPr/>
        </p:nvGraphicFramePr>
        <p:xfrm>
          <a:off x="539552" y="23231200"/>
          <a:ext cx="8424936" cy="8587740"/>
        </p:xfrm>
        <a:graphic>
          <a:graphicData uri="http://schemas.openxmlformats.org/drawingml/2006/table">
            <a:tbl>
              <a:tblPr firstRow="1" firstCol="1" bandRow="1">
                <a:tableStyleId>{5C22544A-7EE6-4342-B048-85BDC9FD1C3A}</a:tableStyleId>
              </a:tblPr>
              <a:tblGrid>
                <a:gridCol w="2160240"/>
                <a:gridCol w="6264696"/>
              </a:tblGrid>
              <a:tr h="126896">
                <a:tc gridSpan="2">
                  <a:txBody>
                    <a:bodyPr/>
                    <a:lstStyle/>
                    <a:p>
                      <a:pPr algn="ctr">
                        <a:lnSpc>
                          <a:spcPct val="115000"/>
                        </a:lnSpc>
                        <a:spcAft>
                          <a:spcPts val="0"/>
                        </a:spcAft>
                      </a:pPr>
                      <a:r>
                        <a:rPr lang="en-ZA" sz="1400" dirty="0">
                          <a:effectLst/>
                        </a:rPr>
                        <a:t> </a:t>
                      </a:r>
                    </a:p>
                    <a:p>
                      <a:pPr algn="ctr">
                        <a:lnSpc>
                          <a:spcPct val="115000"/>
                        </a:lnSpc>
                        <a:spcAft>
                          <a:spcPts val="0"/>
                        </a:spcAft>
                      </a:pPr>
                      <a:r>
                        <a:rPr lang="en-ZA" sz="1400" dirty="0">
                          <a:effectLst/>
                        </a:rPr>
                        <a:t>CULTURAL AND CREATIVE INDUSTRIES FEDERATION</a:t>
                      </a: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hMerge="1">
                  <a:txBody>
                    <a:bodyPr/>
                    <a:lstStyle/>
                    <a:p>
                      <a:endParaRPr lang="en-ZA"/>
                    </a:p>
                  </a:txBody>
                  <a:tcPr/>
                </a:tc>
              </a:tr>
              <a:tr h="4399067">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Funds allocated - R15 784 000 and the breakdown is as follows:</a:t>
                      </a:r>
                    </a:p>
                    <a:p>
                      <a:pPr marL="342900" lvl="0" indent="-342900" algn="just">
                        <a:lnSpc>
                          <a:spcPct val="115000"/>
                        </a:lnSpc>
                        <a:spcAft>
                          <a:spcPts val="0"/>
                        </a:spcAft>
                        <a:buFont typeface="Symbol" panose="05050102010706020507" pitchFamily="18" charset="2"/>
                        <a:buChar char=""/>
                      </a:pPr>
                      <a:r>
                        <a:rPr lang="en-ZA" sz="1400" dirty="0">
                          <a:effectLst/>
                        </a:rPr>
                        <a:t>R5 784 000 in 2014-15</a:t>
                      </a:r>
                    </a:p>
                    <a:p>
                      <a:pPr marL="342900" lvl="0" indent="-342900" algn="just">
                        <a:lnSpc>
                          <a:spcPct val="115000"/>
                        </a:lnSpc>
                        <a:spcAft>
                          <a:spcPts val="0"/>
                        </a:spcAft>
                        <a:buFont typeface="Symbol" panose="05050102010706020507" pitchFamily="18" charset="2"/>
                        <a:buChar char=""/>
                      </a:pPr>
                      <a:r>
                        <a:rPr lang="en-ZA" sz="1400" dirty="0">
                          <a:effectLst/>
                        </a:rPr>
                        <a:t>R5 000 000 in 2015-16</a:t>
                      </a:r>
                    </a:p>
                    <a:p>
                      <a:pPr marL="342900" lvl="0" indent="-342900" algn="just">
                        <a:lnSpc>
                          <a:spcPct val="115000"/>
                        </a:lnSpc>
                        <a:spcAft>
                          <a:spcPts val="0"/>
                        </a:spcAft>
                        <a:buFont typeface="Symbol" panose="05050102010706020507" pitchFamily="18" charset="2"/>
                        <a:buChar char=""/>
                      </a:pPr>
                      <a:r>
                        <a:rPr lang="en-ZA" sz="1400" dirty="0">
                          <a:effectLst/>
                        </a:rPr>
                        <a:t>R5 000 000 in 2016-17</a:t>
                      </a:r>
                    </a:p>
                    <a:p>
                      <a:pPr algn="just">
                        <a:lnSpc>
                          <a:spcPct val="115000"/>
                        </a:lnSpc>
                        <a:spcAft>
                          <a:spcPts val="0"/>
                        </a:spcAft>
                      </a:pPr>
                      <a:r>
                        <a:rPr lang="en-ZA" sz="1400" dirty="0">
                          <a:effectLst/>
                        </a:rPr>
                        <a:t> </a:t>
                      </a: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The Cultural &amp; Creative Industries Federation (CIFSA) is a sector representative body that was established in 2014 to enhanced governance and accountability in the sector. The establishment of CCIFSA was a result of several consultative processes between government and the cultural sector which formally started in in 2009, when President Jacob Zuma met with musicians and actors to discuss their role and contribution to social cohesion and nation building, as well as report back on issues they raised during his first meeting with them in 2008. It was noted that the biggest challenge facing the </a:t>
                      </a:r>
                      <a:r>
                        <a:rPr lang="en-ZA" sz="1400" dirty="0" smtClean="0">
                          <a:effectLst/>
                        </a:rPr>
                        <a:t>hosting </a:t>
                      </a:r>
                      <a:r>
                        <a:rPr lang="en-ZA" sz="1400" dirty="0">
                          <a:effectLst/>
                        </a:rPr>
                        <a:t>an AGM.</a:t>
                      </a:r>
                    </a:p>
                    <a:p>
                      <a:pPr algn="just">
                        <a:lnSpc>
                          <a:spcPct val="115000"/>
                        </a:lnSpc>
                        <a:spcAft>
                          <a:spcPts val="0"/>
                        </a:spcAft>
                      </a:pPr>
                      <a:r>
                        <a:rPr lang="en-ZA" sz="1400" dirty="0">
                          <a:effectLst/>
                        </a:rPr>
                        <a:t> </a:t>
                      </a:r>
                      <a:r>
                        <a:rPr lang="en-ZA" sz="1400" dirty="0" smtClean="0">
                          <a:effectLst/>
                        </a:rPr>
                        <a:t>However </a:t>
                      </a:r>
                      <a:r>
                        <a:rPr lang="en-ZA" sz="1400" dirty="0">
                          <a:effectLst/>
                        </a:rPr>
                        <a:t>there some other Provinces which still need further work, here listed below: </a:t>
                      </a:r>
                    </a:p>
                    <a:p>
                      <a:pPr marL="342900" lvl="0" indent="-342900" algn="just">
                        <a:lnSpc>
                          <a:spcPct val="115000"/>
                        </a:lnSpc>
                        <a:spcAft>
                          <a:spcPts val="0"/>
                        </a:spcAft>
                        <a:buFont typeface="Symbol" panose="05050102010706020507" pitchFamily="18" charset="2"/>
                        <a:buChar char=""/>
                      </a:pPr>
                      <a:r>
                        <a:rPr lang="en-ZA" sz="1400" dirty="0">
                          <a:effectLst/>
                        </a:rPr>
                        <a:t>North West</a:t>
                      </a:r>
                    </a:p>
                    <a:p>
                      <a:pPr marL="342900" lvl="0" indent="-342900" algn="just">
                        <a:lnSpc>
                          <a:spcPct val="115000"/>
                        </a:lnSpc>
                        <a:spcAft>
                          <a:spcPts val="0"/>
                        </a:spcAft>
                        <a:buFont typeface="Symbol" panose="05050102010706020507" pitchFamily="18" charset="2"/>
                        <a:buChar char=""/>
                      </a:pPr>
                      <a:r>
                        <a:rPr lang="en-ZA" sz="1400" dirty="0">
                          <a:effectLst/>
                        </a:rPr>
                        <a:t>Western Cape</a:t>
                      </a:r>
                    </a:p>
                    <a:p>
                      <a:pPr marL="342900" lvl="0" indent="-342900" algn="just">
                        <a:lnSpc>
                          <a:spcPct val="115000"/>
                        </a:lnSpc>
                        <a:spcAft>
                          <a:spcPts val="0"/>
                        </a:spcAft>
                        <a:buFont typeface="Symbol" panose="05050102010706020507" pitchFamily="18" charset="2"/>
                        <a:buChar char=""/>
                      </a:pPr>
                      <a:r>
                        <a:rPr lang="en-ZA" sz="1400" dirty="0">
                          <a:effectLst/>
                        </a:rPr>
                        <a:t>KZN</a:t>
                      </a:r>
                    </a:p>
                    <a:p>
                      <a:pPr marL="342900" lvl="0" indent="-342900" algn="just">
                        <a:lnSpc>
                          <a:spcPct val="115000"/>
                        </a:lnSpc>
                        <a:spcAft>
                          <a:spcPts val="0"/>
                        </a:spcAft>
                        <a:buFont typeface="Symbol" panose="05050102010706020507" pitchFamily="18" charset="2"/>
                        <a:buChar char=""/>
                      </a:pPr>
                      <a:r>
                        <a:rPr lang="en-ZA" sz="1400" dirty="0">
                          <a:effectLst/>
                        </a:rPr>
                        <a:t>Northern Cape</a:t>
                      </a:r>
                    </a:p>
                    <a:p>
                      <a:pPr marL="342900" lvl="0" indent="-342900" algn="just">
                        <a:lnSpc>
                          <a:spcPct val="115000"/>
                        </a:lnSpc>
                        <a:spcAft>
                          <a:spcPts val="0"/>
                        </a:spcAft>
                        <a:buFont typeface="Symbol" panose="05050102010706020507" pitchFamily="18" charset="2"/>
                        <a:buChar char=""/>
                      </a:pPr>
                      <a:r>
                        <a:rPr lang="en-ZA" sz="1400" dirty="0">
                          <a:effectLst/>
                        </a:rPr>
                        <a:t>Gauteng</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AGM:</a:t>
                      </a:r>
                    </a:p>
                    <a:p>
                      <a:pPr algn="just">
                        <a:lnSpc>
                          <a:spcPct val="115000"/>
                        </a:lnSpc>
                        <a:spcAft>
                          <a:spcPts val="0"/>
                        </a:spcAft>
                      </a:pPr>
                      <a:r>
                        <a:rPr lang="en-ZA" sz="1400" dirty="0">
                          <a:effectLst/>
                        </a:rPr>
                        <a:t>The AGM was postponed to accommodate the finalisation of the work in other Provinces.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Achievement:</a:t>
                      </a:r>
                    </a:p>
                    <a:p>
                      <a:pPr marL="342900" lvl="0" indent="-342900" algn="just">
                        <a:lnSpc>
                          <a:spcPct val="115000"/>
                        </a:lnSpc>
                        <a:spcAft>
                          <a:spcPts val="0"/>
                        </a:spcAft>
                        <a:buFont typeface="Symbol" panose="05050102010706020507" pitchFamily="18" charset="2"/>
                        <a:buChar char=""/>
                      </a:pPr>
                      <a:r>
                        <a:rPr lang="en-ZA" sz="1400" dirty="0">
                          <a:effectLst/>
                        </a:rPr>
                        <a:t>The establishment of the 4 Provincial offices.</a:t>
                      </a:r>
                    </a:p>
                    <a:p>
                      <a:pPr marL="342900" lvl="0" indent="-342900" algn="just">
                        <a:lnSpc>
                          <a:spcPct val="115000"/>
                        </a:lnSpc>
                        <a:spcAft>
                          <a:spcPts val="0"/>
                        </a:spcAft>
                        <a:buFont typeface="Symbol" panose="05050102010706020507" pitchFamily="18" charset="2"/>
                        <a:buChar char=""/>
                      </a:pPr>
                      <a:r>
                        <a:rPr lang="en-ZA" sz="1400" dirty="0">
                          <a:effectLst/>
                        </a:rPr>
                        <a:t>Setting up of a full office space in Mpumalanga with the full support from Mpumalanga Provincial Department of Culture Sports and Recreation.</a:t>
                      </a:r>
                    </a:p>
                    <a:p>
                      <a:pPr marL="342900" lvl="0" indent="-342900" algn="just">
                        <a:lnSpc>
                          <a:spcPct val="115000"/>
                        </a:lnSpc>
                        <a:spcAft>
                          <a:spcPts val="0"/>
                        </a:spcAft>
                        <a:buFont typeface="Symbol" panose="05050102010706020507" pitchFamily="18" charset="2"/>
                        <a:buChar char=""/>
                      </a:pPr>
                      <a:r>
                        <a:rPr lang="en-ZA" sz="1400" dirty="0">
                          <a:effectLst/>
                        </a:rPr>
                        <a:t>Work with various Government Spheres has been initiated. Provinces are beginning to understand CCIFSA and are responding positively.</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OTHER WORK:</a:t>
                      </a:r>
                    </a:p>
                    <a:p>
                      <a:pPr algn="just">
                        <a:lnSpc>
                          <a:spcPct val="115000"/>
                        </a:lnSpc>
                        <a:spcAft>
                          <a:spcPts val="0"/>
                        </a:spcAft>
                      </a:pPr>
                      <a:r>
                        <a:rPr lang="en-ZA" sz="1400" dirty="0">
                          <a:effectLst/>
                        </a:rPr>
                        <a:t>In the course for implementing the KPA’s for the financial 2016/17 as mentioned above, CCIFSA was approached by the Department of Arts and Culture at Ministerial level to assume a function as an Administrator for the Downtown Music Hub.</a:t>
                      </a:r>
                    </a:p>
                    <a:p>
                      <a:pPr algn="just">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075013959"/>
              </p:ext>
            </p:extLst>
          </p:nvPr>
        </p:nvGraphicFramePr>
        <p:xfrm>
          <a:off x="395536" y="836712"/>
          <a:ext cx="8543292" cy="4872541"/>
        </p:xfrm>
        <a:graphic>
          <a:graphicData uri="http://schemas.openxmlformats.org/drawingml/2006/table">
            <a:tbl>
              <a:tblPr firstRow="1" firstCol="1" bandRow="1">
                <a:tableStyleId>{5C22544A-7EE6-4342-B048-85BDC9FD1C3A}</a:tableStyleId>
              </a:tblPr>
              <a:tblGrid>
                <a:gridCol w="150812"/>
                <a:gridCol w="8392480"/>
              </a:tblGrid>
              <a:tr h="504056">
                <a:tc gridSpan="2">
                  <a:txBody>
                    <a:bodyPr/>
                    <a:lstStyle/>
                    <a:p>
                      <a:pPr algn="ctr">
                        <a:lnSpc>
                          <a:spcPct val="115000"/>
                        </a:lnSpc>
                        <a:spcAft>
                          <a:spcPts val="0"/>
                        </a:spcAft>
                      </a:pPr>
                      <a:r>
                        <a:rPr lang="en-ZA" sz="1400" dirty="0" smtClean="0">
                          <a:effectLst/>
                        </a:rPr>
                        <a:t>8. NATIONAL </a:t>
                      </a:r>
                      <a:r>
                        <a:rPr lang="en-ZA" sz="1400" dirty="0">
                          <a:effectLst/>
                        </a:rPr>
                        <a:t>EMPOWERMENT </a:t>
                      </a:r>
                      <a:r>
                        <a:rPr lang="en-ZA" sz="1400" dirty="0" smtClean="0">
                          <a:effectLst/>
                        </a:rPr>
                        <a:t>FUND…</a:t>
                      </a:r>
                      <a:r>
                        <a:rPr lang="en-ZA" sz="1400" dirty="0" err="1" smtClean="0">
                          <a:effectLst/>
                        </a:rPr>
                        <a:t>cont</a:t>
                      </a:r>
                      <a:endParaRPr lang="en-ZA" sz="1400" dirty="0">
                        <a:effectLst/>
                      </a:endParaRP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hMerge="1">
                  <a:txBody>
                    <a:bodyPr/>
                    <a:lstStyle/>
                    <a:p>
                      <a:endParaRPr lang="en-ZA"/>
                    </a:p>
                  </a:txBody>
                  <a:tcPr/>
                </a:tc>
              </a:tr>
              <a:tr h="4368485">
                <a:tc>
                  <a:txBody>
                    <a:bodyPr/>
                    <a:lstStyle/>
                    <a:p>
                      <a:pPr>
                        <a:lnSpc>
                          <a:spcPct val="115000"/>
                        </a:lnSpc>
                        <a:spcAft>
                          <a:spcPts val="0"/>
                        </a:spcAft>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a:txBody>
                    <a:bodyPr/>
                    <a:lstStyle/>
                    <a:p>
                      <a:pPr>
                        <a:lnSpc>
                          <a:spcPct val="115000"/>
                        </a:lnSpc>
                        <a:spcAft>
                          <a:spcPts val="0"/>
                        </a:spcAft>
                      </a:pPr>
                      <a:r>
                        <a:rPr lang="en-ZA" sz="1400" b="1" dirty="0" smtClean="0">
                          <a:effectLst/>
                        </a:rPr>
                        <a:t>Detailed Expenditure of a Funded</a:t>
                      </a:r>
                      <a:r>
                        <a:rPr lang="en-ZA" sz="1400" b="1" baseline="0" dirty="0" smtClean="0">
                          <a:effectLst/>
                        </a:rPr>
                        <a:t> Project</a:t>
                      </a:r>
                      <a:endParaRPr lang="en-ZA" sz="1400" b="1" dirty="0">
                        <a:effectLst/>
                      </a:endParaRP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r>
            </a:tbl>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985373406"/>
              </p:ext>
            </p:extLst>
          </p:nvPr>
        </p:nvGraphicFramePr>
        <p:xfrm>
          <a:off x="611560" y="1700808"/>
          <a:ext cx="8208912" cy="3096344"/>
        </p:xfrm>
        <a:graphic>
          <a:graphicData uri="http://schemas.openxmlformats.org/presentationml/2006/ole">
            <mc:AlternateContent xmlns:mc="http://schemas.openxmlformats.org/markup-compatibility/2006">
              <mc:Choice xmlns:v="urn:schemas-microsoft-com:vml" Requires="v">
                <p:oleObj spid="_x0000_s1027" name="Worksheet" r:id="rId4" imgW="5765751" imgH="2311225" progId="Excel.Sheet.12">
                  <p:embed/>
                </p:oleObj>
              </mc:Choice>
              <mc:Fallback>
                <p:oleObj name="Worksheet" r:id="rId4" imgW="5765751" imgH="2311225" progId="Excel.Sheet.12">
                  <p:embed/>
                  <p:pic>
                    <p:nvPicPr>
                      <p:cNvPr id="0" name=""/>
                      <p:cNvPicPr/>
                      <p:nvPr/>
                    </p:nvPicPr>
                    <p:blipFill>
                      <a:blip r:embed="rId5"/>
                      <a:stretch>
                        <a:fillRect/>
                      </a:stretch>
                    </p:blipFill>
                    <p:spPr>
                      <a:xfrm>
                        <a:off x="611560" y="1700808"/>
                        <a:ext cx="8208912" cy="3096344"/>
                      </a:xfrm>
                      <a:prstGeom prst="rect">
                        <a:avLst/>
                      </a:prstGeom>
                    </p:spPr>
                  </p:pic>
                </p:oleObj>
              </mc:Fallback>
            </mc:AlternateContent>
          </a:graphicData>
        </a:graphic>
      </p:graphicFrame>
    </p:spTree>
    <p:extLst>
      <p:ext uri="{BB962C8B-B14F-4D97-AF65-F5344CB8AC3E}">
        <p14:creationId xmlns:p14="http://schemas.microsoft.com/office/powerpoint/2010/main" val="2861311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10952"/>
          </a:xfrm>
        </p:spPr>
        <p:txBody>
          <a:bodyPr>
            <a:normAutofit/>
          </a:bodyPr>
          <a:lstStyle/>
          <a:p>
            <a:pPr algn="ctr"/>
            <a:r>
              <a:rPr lang="en-ZA" sz="4000" dirty="0" smtClean="0">
                <a:solidFill>
                  <a:schemeClr val="accent6">
                    <a:lumMod val="50000"/>
                  </a:schemeClr>
                </a:solidFill>
                <a:latin typeface="+mj-lt"/>
              </a:rPr>
              <a:t> </a:t>
            </a:r>
            <a:r>
              <a:rPr lang="en-ZA" sz="4000" dirty="0" smtClean="0">
                <a:latin typeface="+mj-lt"/>
              </a:rPr>
              <a:t>PRESENTATION OUTLINE </a:t>
            </a:r>
            <a:endParaRPr lang="en-ZA" sz="4000" dirty="0">
              <a:latin typeface="+mj-lt"/>
            </a:endParaRPr>
          </a:p>
        </p:txBody>
      </p:sp>
      <p:sp>
        <p:nvSpPr>
          <p:cNvPr id="3" name="Content Placeholder 2"/>
          <p:cNvSpPr>
            <a:spLocks noGrp="1"/>
          </p:cNvSpPr>
          <p:nvPr>
            <p:ph idx="1"/>
          </p:nvPr>
        </p:nvSpPr>
        <p:spPr>
          <a:xfrm>
            <a:off x="179512" y="1196752"/>
            <a:ext cx="8712968" cy="4997151"/>
          </a:xfrm>
        </p:spPr>
        <p:txBody>
          <a:bodyPr>
            <a:normAutofit fontScale="77500" lnSpcReduction="20000"/>
          </a:bodyPr>
          <a:lstStyle/>
          <a:p>
            <a:pPr marL="514350" indent="-514350">
              <a:lnSpc>
                <a:spcPct val="150000"/>
              </a:lnSpc>
              <a:buFont typeface="+mj-lt"/>
              <a:buAutoNum type="arabicPeriod"/>
            </a:pPr>
            <a:r>
              <a:rPr lang="en-ZA" sz="3000" b="0" dirty="0" smtClean="0">
                <a:solidFill>
                  <a:schemeClr val="tx1"/>
                </a:solidFill>
                <a:latin typeface="Arial" panose="020B0604020202020204" pitchFamily="34" charset="0"/>
                <a:cs typeface="Arial" panose="020B0604020202020204" pitchFamily="34" charset="0"/>
              </a:rPr>
              <a:t>PURPOSE</a:t>
            </a:r>
          </a:p>
          <a:p>
            <a:pPr marL="514350" indent="-514350">
              <a:lnSpc>
                <a:spcPct val="150000"/>
              </a:lnSpc>
              <a:buFont typeface="+mj-lt"/>
              <a:buAutoNum type="arabicPeriod"/>
            </a:pPr>
            <a:r>
              <a:rPr lang="en-ZA" sz="3000" b="0" dirty="0" smtClean="0">
                <a:solidFill>
                  <a:schemeClr val="tx1"/>
                </a:solidFill>
                <a:latin typeface="Arial" panose="020B0604020202020204" pitchFamily="34" charset="0"/>
                <a:cs typeface="Arial" panose="020B0604020202020204" pitchFamily="34" charset="0"/>
              </a:rPr>
              <a:t>INTRODUCTION</a:t>
            </a:r>
          </a:p>
          <a:p>
            <a:pPr marL="514350" indent="-514350">
              <a:lnSpc>
                <a:spcPct val="150000"/>
              </a:lnSpc>
              <a:buFont typeface="+mj-lt"/>
              <a:buAutoNum type="arabicPeriod"/>
            </a:pPr>
            <a:r>
              <a:rPr lang="en-ZA" sz="3000" b="0" dirty="0" smtClean="0">
                <a:solidFill>
                  <a:schemeClr val="tx1"/>
                </a:solidFill>
                <a:latin typeface="Arial" panose="020B0604020202020204" pitchFamily="34" charset="0"/>
                <a:cs typeface="Arial" panose="020B0604020202020204" pitchFamily="34" charset="0"/>
              </a:rPr>
              <a:t>BUSINESS ARTS COUTH AFRICA</a:t>
            </a:r>
            <a:endParaRPr lang="en-ZA" sz="3000" b="0" dirty="0">
              <a:solidFill>
                <a:schemeClr val="tx1"/>
              </a:solidFill>
              <a:latin typeface="Arial" panose="020B0604020202020204" pitchFamily="34" charset="0"/>
              <a:cs typeface="Arial" panose="020B0604020202020204" pitchFamily="34" charset="0"/>
            </a:endParaRPr>
          </a:p>
          <a:p>
            <a:pPr marL="514350" indent="-514350">
              <a:lnSpc>
                <a:spcPct val="150000"/>
              </a:lnSpc>
              <a:buFont typeface="+mj-lt"/>
              <a:buAutoNum type="arabicPeriod"/>
            </a:pPr>
            <a:r>
              <a:rPr lang="en-ZA" sz="3000" b="0" dirty="0" smtClean="0">
                <a:solidFill>
                  <a:schemeClr val="tx1"/>
                </a:solidFill>
                <a:latin typeface="Arial" panose="020B0604020202020204" pitchFamily="34" charset="0"/>
                <a:cs typeface="Arial" panose="020B0604020202020204" pitchFamily="34" charset="0"/>
              </a:rPr>
              <a:t>ENGELENBURG </a:t>
            </a:r>
            <a:r>
              <a:rPr lang="en-ZA" sz="3000" b="0" dirty="0">
                <a:solidFill>
                  <a:schemeClr val="tx1"/>
                </a:solidFill>
                <a:latin typeface="Arial" panose="020B0604020202020204" pitchFamily="34" charset="0"/>
                <a:cs typeface="Arial" panose="020B0604020202020204" pitchFamily="34" charset="0"/>
              </a:rPr>
              <a:t>HOUSE ART COLLECTION</a:t>
            </a:r>
            <a:endParaRPr lang="en-ZA" sz="3000" b="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514350" indent="-514350">
              <a:lnSpc>
                <a:spcPct val="150000"/>
              </a:lnSpc>
              <a:buFont typeface="+mj-lt"/>
              <a:buAutoNum type="arabicPeriod"/>
            </a:pPr>
            <a:r>
              <a:rPr lang="en-ZA" sz="3000" b="0" dirty="0" smtClean="0">
                <a:solidFill>
                  <a:schemeClr val="tx1"/>
                </a:solidFill>
                <a:latin typeface="Arial" panose="020B0604020202020204" pitchFamily="34" charset="0"/>
                <a:cs typeface="Arial" panose="020B0604020202020204" pitchFamily="34" charset="0"/>
              </a:rPr>
              <a:t>BLIND SOUTH AFRICA</a:t>
            </a:r>
            <a:endParaRPr lang="en-ZA" sz="3000" b="0" dirty="0">
              <a:solidFill>
                <a:schemeClr val="tx1"/>
              </a:solidFill>
              <a:latin typeface="Arial" panose="020B0604020202020204" pitchFamily="34" charset="0"/>
              <a:cs typeface="Arial" panose="020B0604020202020204" pitchFamily="34" charset="0"/>
            </a:endParaRPr>
          </a:p>
          <a:p>
            <a:pPr marL="514350" indent="-514350">
              <a:lnSpc>
                <a:spcPct val="150000"/>
              </a:lnSpc>
              <a:buFont typeface="+mj-lt"/>
              <a:buAutoNum type="arabicPeriod"/>
            </a:pPr>
            <a:r>
              <a:rPr lang="en-ZA" sz="3000" b="0" dirty="0" smtClean="0">
                <a:solidFill>
                  <a:schemeClr val="tx1"/>
                </a:solidFill>
                <a:latin typeface="Arial" panose="020B0604020202020204" pitchFamily="34" charset="0"/>
                <a:cs typeface="Arial" panose="020B0604020202020204" pitchFamily="34" charset="0"/>
              </a:rPr>
              <a:t>CULTURAL </a:t>
            </a:r>
            <a:r>
              <a:rPr lang="en-ZA" sz="3000" b="0" dirty="0">
                <a:solidFill>
                  <a:schemeClr val="tx1"/>
                </a:solidFill>
                <a:latin typeface="Arial" panose="020B0604020202020204" pitchFamily="34" charset="0"/>
                <a:cs typeface="Arial" panose="020B0604020202020204" pitchFamily="34" charset="0"/>
              </a:rPr>
              <a:t>AND CREATIVE INDUSTRIES </a:t>
            </a:r>
            <a:r>
              <a:rPr lang="en-ZA" sz="3000" b="0" dirty="0" smtClean="0">
                <a:solidFill>
                  <a:schemeClr val="tx1"/>
                </a:solidFill>
                <a:latin typeface="Arial" panose="020B0604020202020204" pitchFamily="34" charset="0"/>
                <a:cs typeface="Arial" panose="020B0604020202020204" pitchFamily="34" charset="0"/>
              </a:rPr>
              <a:t>FEDERATION</a:t>
            </a:r>
          </a:p>
          <a:p>
            <a:pPr marL="514350" indent="-514350">
              <a:lnSpc>
                <a:spcPct val="150000"/>
              </a:lnSpc>
              <a:buFont typeface="+mj-lt"/>
              <a:buAutoNum type="arabicPeriod"/>
            </a:pPr>
            <a:r>
              <a:rPr lang="en-ZA" sz="3000" b="0" dirty="0" smtClean="0">
                <a:solidFill>
                  <a:schemeClr val="tx1"/>
                </a:solidFill>
                <a:latin typeface="Arial" panose="020B0604020202020204" pitchFamily="34" charset="0"/>
                <a:cs typeface="Arial" panose="020B0604020202020204" pitchFamily="34" charset="0"/>
              </a:rPr>
              <a:t>DOWNTOWN MUSIC HUB</a:t>
            </a:r>
          </a:p>
          <a:p>
            <a:pPr marL="514350" indent="-514350">
              <a:lnSpc>
                <a:spcPct val="150000"/>
              </a:lnSpc>
              <a:buFont typeface="+mj-lt"/>
              <a:buAutoNum type="arabicPeriod"/>
            </a:pPr>
            <a:r>
              <a:rPr lang="en-ZA" sz="3000" b="0" dirty="0" smtClean="0">
                <a:solidFill>
                  <a:schemeClr val="tx1"/>
                </a:solidFill>
                <a:latin typeface="Arial" panose="020B0604020202020204" pitchFamily="34" charset="0"/>
                <a:cs typeface="Arial" panose="020B0604020202020204" pitchFamily="34" charset="0"/>
              </a:rPr>
              <a:t>NATIONAL EMPOWERMENT FUND</a:t>
            </a:r>
            <a:endParaRPr lang="en-ZA" sz="3000" b="0" dirty="0">
              <a:solidFill>
                <a:schemeClr val="tx1"/>
              </a:solidFill>
              <a:latin typeface="Arial" panose="020B0604020202020204" pitchFamily="34" charset="0"/>
              <a:cs typeface="Arial" panose="020B0604020202020204" pitchFamily="34" charset="0"/>
            </a:endParaRPr>
          </a:p>
          <a:p>
            <a:pPr>
              <a:lnSpc>
                <a:spcPct val="150000"/>
              </a:lnSpc>
            </a:pPr>
            <a:endParaRPr lang="en-ZA" sz="2800" b="0" dirty="0" smtClean="0">
              <a:solidFill>
                <a:schemeClr val="tx1"/>
              </a:solidFill>
              <a:latin typeface="+mn-lt"/>
              <a:cs typeface="Arial" panose="020B0604020202020204" pitchFamily="34" charset="0"/>
            </a:endParaRPr>
          </a:p>
          <a:p>
            <a:pPr marL="0" indent="0">
              <a:lnSpc>
                <a:spcPct val="150000"/>
              </a:lnSpc>
              <a:buNone/>
            </a:pPr>
            <a:endParaRPr lang="en-ZA" sz="2800" b="0" dirty="0">
              <a:solidFill>
                <a:schemeClr val="tx1"/>
              </a:solidFill>
              <a:latin typeface="+mn-lt"/>
              <a:cs typeface="Arial" panose="020B0604020202020204" pitchFamily="34" charset="0"/>
            </a:endParaRPr>
          </a:p>
        </p:txBody>
      </p:sp>
      <p:sp>
        <p:nvSpPr>
          <p:cNvPr id="4" name="Slide Number Placeholder 3"/>
          <p:cNvSpPr>
            <a:spLocks noGrp="1"/>
          </p:cNvSpPr>
          <p:nvPr>
            <p:ph type="sldNum" sz="quarter" idx="4"/>
          </p:nvPr>
        </p:nvSpPr>
        <p:spPr>
          <a:xfrm>
            <a:off x="8100392" y="6237312"/>
            <a:ext cx="609600" cy="365125"/>
          </a:xfrm>
        </p:spPr>
        <p:txBody>
          <a:bodyPr/>
          <a:lstStyle/>
          <a:p>
            <a:r>
              <a:rPr lang="en-ZA" sz="1200" b="1" dirty="0" smtClean="0">
                <a:solidFill>
                  <a:schemeClr val="tx1"/>
                </a:solidFill>
              </a:rPr>
              <a:t>2</a:t>
            </a:r>
          </a:p>
        </p:txBody>
      </p:sp>
    </p:spTree>
    <p:extLst>
      <p:ext uri="{BB962C8B-B14F-4D97-AF65-F5344CB8AC3E}">
        <p14:creationId xmlns:p14="http://schemas.microsoft.com/office/powerpoint/2010/main" val="39469868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319720" cy="576064"/>
          </a:xfrm>
        </p:spPr>
        <p:txBody>
          <a:bodyPr>
            <a:noAutofit/>
          </a:bodyPr>
          <a:lstStyle/>
          <a:p>
            <a:pPr lvl="0" defTabSz="457200" eaLnBrk="0" fontAlgn="base" hangingPunct="0">
              <a:spcBef>
                <a:spcPct val="20000"/>
              </a:spcBef>
              <a:spcAft>
                <a:spcPct val="0"/>
              </a:spcAft>
              <a:defRPr/>
            </a:pPr>
            <a:r>
              <a:rPr lang="en-ZA" sz="2400" dirty="0">
                <a:solidFill>
                  <a:prstClr val="black">
                    <a:tint val="75000"/>
                  </a:prstClr>
                </a:solidFill>
                <a:latin typeface="+mj-lt"/>
                <a:ea typeface="MS PGothic" pitchFamily="34" charset="-128"/>
              </a:rPr>
              <a:t/>
            </a:r>
            <a:br>
              <a:rPr lang="en-ZA" sz="2400" dirty="0">
                <a:solidFill>
                  <a:prstClr val="black">
                    <a:tint val="75000"/>
                  </a:prstClr>
                </a:solidFill>
                <a:latin typeface="+mj-lt"/>
                <a:ea typeface="MS PGothic" pitchFamily="34" charset="-128"/>
              </a:rPr>
            </a:br>
            <a:endParaRPr lang="en-US" sz="2400" dirty="0">
              <a:latin typeface="+mj-lt"/>
            </a:endParaRPr>
          </a:p>
        </p:txBody>
      </p:sp>
      <p:sp>
        <p:nvSpPr>
          <p:cNvPr id="5"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20</a:t>
            </a:r>
            <a:endParaRPr lang="en-ZA" sz="1200" b="1" dirty="0" smtClean="0">
              <a:latin typeface="Verdana" pitchFamily="34" charset="0"/>
              <a:ea typeface="Verdana" pitchFamily="34" charset="0"/>
              <a:cs typeface="Verdana" pitchFamily="34" charset="0"/>
            </a:endParaRPr>
          </a:p>
        </p:txBody>
      </p:sp>
      <p:graphicFrame>
        <p:nvGraphicFramePr>
          <p:cNvPr id="4" name="Table 3"/>
          <p:cNvGraphicFramePr>
            <a:graphicFrameLocks noGrp="1"/>
          </p:cNvGraphicFramePr>
          <p:nvPr/>
        </p:nvGraphicFramePr>
        <p:xfrm>
          <a:off x="539552" y="23231200"/>
          <a:ext cx="8424936" cy="8587740"/>
        </p:xfrm>
        <a:graphic>
          <a:graphicData uri="http://schemas.openxmlformats.org/drawingml/2006/table">
            <a:tbl>
              <a:tblPr firstRow="1" firstCol="1" bandRow="1">
                <a:tableStyleId>{5C22544A-7EE6-4342-B048-85BDC9FD1C3A}</a:tableStyleId>
              </a:tblPr>
              <a:tblGrid>
                <a:gridCol w="2160240"/>
                <a:gridCol w="6264696"/>
              </a:tblGrid>
              <a:tr h="126896">
                <a:tc gridSpan="2">
                  <a:txBody>
                    <a:bodyPr/>
                    <a:lstStyle/>
                    <a:p>
                      <a:pPr algn="ctr">
                        <a:lnSpc>
                          <a:spcPct val="115000"/>
                        </a:lnSpc>
                        <a:spcAft>
                          <a:spcPts val="0"/>
                        </a:spcAft>
                      </a:pPr>
                      <a:r>
                        <a:rPr lang="en-ZA" sz="1400" dirty="0">
                          <a:effectLst/>
                        </a:rPr>
                        <a:t> </a:t>
                      </a:r>
                    </a:p>
                    <a:p>
                      <a:pPr algn="ctr">
                        <a:lnSpc>
                          <a:spcPct val="115000"/>
                        </a:lnSpc>
                        <a:spcAft>
                          <a:spcPts val="0"/>
                        </a:spcAft>
                      </a:pPr>
                      <a:r>
                        <a:rPr lang="en-ZA" sz="1400" dirty="0">
                          <a:effectLst/>
                        </a:rPr>
                        <a:t>CULTURAL AND CREATIVE INDUSTRIES FEDERATION</a:t>
                      </a: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hMerge="1">
                  <a:txBody>
                    <a:bodyPr/>
                    <a:lstStyle/>
                    <a:p>
                      <a:endParaRPr lang="en-ZA"/>
                    </a:p>
                  </a:txBody>
                  <a:tcPr/>
                </a:tc>
              </a:tr>
              <a:tr h="4399067">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Funds allocated - R15 784 000 and the breakdown is as follows:</a:t>
                      </a:r>
                    </a:p>
                    <a:p>
                      <a:pPr marL="342900" lvl="0" indent="-342900" algn="just">
                        <a:lnSpc>
                          <a:spcPct val="115000"/>
                        </a:lnSpc>
                        <a:spcAft>
                          <a:spcPts val="0"/>
                        </a:spcAft>
                        <a:buFont typeface="Symbol" panose="05050102010706020507" pitchFamily="18" charset="2"/>
                        <a:buChar char=""/>
                      </a:pPr>
                      <a:r>
                        <a:rPr lang="en-ZA" sz="1400" dirty="0">
                          <a:effectLst/>
                        </a:rPr>
                        <a:t>R5 784 000 in 2014-15</a:t>
                      </a:r>
                    </a:p>
                    <a:p>
                      <a:pPr marL="342900" lvl="0" indent="-342900" algn="just">
                        <a:lnSpc>
                          <a:spcPct val="115000"/>
                        </a:lnSpc>
                        <a:spcAft>
                          <a:spcPts val="0"/>
                        </a:spcAft>
                        <a:buFont typeface="Symbol" panose="05050102010706020507" pitchFamily="18" charset="2"/>
                        <a:buChar char=""/>
                      </a:pPr>
                      <a:r>
                        <a:rPr lang="en-ZA" sz="1400" dirty="0">
                          <a:effectLst/>
                        </a:rPr>
                        <a:t>R5 000 000 in 2015-16</a:t>
                      </a:r>
                    </a:p>
                    <a:p>
                      <a:pPr marL="342900" lvl="0" indent="-342900" algn="just">
                        <a:lnSpc>
                          <a:spcPct val="115000"/>
                        </a:lnSpc>
                        <a:spcAft>
                          <a:spcPts val="0"/>
                        </a:spcAft>
                        <a:buFont typeface="Symbol" panose="05050102010706020507" pitchFamily="18" charset="2"/>
                        <a:buChar char=""/>
                      </a:pPr>
                      <a:r>
                        <a:rPr lang="en-ZA" sz="1400" dirty="0">
                          <a:effectLst/>
                        </a:rPr>
                        <a:t>R5 000 000 in 2016-17</a:t>
                      </a:r>
                    </a:p>
                    <a:p>
                      <a:pPr algn="just">
                        <a:lnSpc>
                          <a:spcPct val="115000"/>
                        </a:lnSpc>
                        <a:spcAft>
                          <a:spcPts val="0"/>
                        </a:spcAft>
                      </a:pPr>
                      <a:r>
                        <a:rPr lang="en-ZA" sz="1400" dirty="0">
                          <a:effectLst/>
                        </a:rPr>
                        <a:t> </a:t>
                      </a: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The Cultural &amp; Creative Industries Federation (CIFSA) is a sector representative body that was established in 2014 to enhanced governance and accountability in the sector. The establishment of CCIFSA was a result of several consultative processes between government and the cultural sector which formally started in in 2009, when President Jacob Zuma met with musicians and actors to discuss their role and contribution to social cohesion and nation building, as well as report back on issues they raised during his first meeting with them in 2008. It was noted that the biggest challenge facing the </a:t>
                      </a:r>
                      <a:r>
                        <a:rPr lang="en-ZA" sz="1400" dirty="0" smtClean="0">
                          <a:effectLst/>
                        </a:rPr>
                        <a:t>hosting </a:t>
                      </a:r>
                      <a:r>
                        <a:rPr lang="en-ZA" sz="1400" dirty="0">
                          <a:effectLst/>
                        </a:rPr>
                        <a:t>an AGM.</a:t>
                      </a:r>
                    </a:p>
                    <a:p>
                      <a:pPr algn="just">
                        <a:lnSpc>
                          <a:spcPct val="115000"/>
                        </a:lnSpc>
                        <a:spcAft>
                          <a:spcPts val="0"/>
                        </a:spcAft>
                      </a:pPr>
                      <a:r>
                        <a:rPr lang="en-ZA" sz="1400" dirty="0">
                          <a:effectLst/>
                        </a:rPr>
                        <a:t> </a:t>
                      </a:r>
                      <a:r>
                        <a:rPr lang="en-ZA" sz="1400" dirty="0" smtClean="0">
                          <a:effectLst/>
                        </a:rPr>
                        <a:t>However </a:t>
                      </a:r>
                      <a:r>
                        <a:rPr lang="en-ZA" sz="1400" dirty="0">
                          <a:effectLst/>
                        </a:rPr>
                        <a:t>there some other Provinces which still need further work, here listed below: </a:t>
                      </a:r>
                    </a:p>
                    <a:p>
                      <a:pPr marL="342900" lvl="0" indent="-342900" algn="just">
                        <a:lnSpc>
                          <a:spcPct val="115000"/>
                        </a:lnSpc>
                        <a:spcAft>
                          <a:spcPts val="0"/>
                        </a:spcAft>
                        <a:buFont typeface="Symbol" panose="05050102010706020507" pitchFamily="18" charset="2"/>
                        <a:buChar char=""/>
                      </a:pPr>
                      <a:r>
                        <a:rPr lang="en-ZA" sz="1400" dirty="0">
                          <a:effectLst/>
                        </a:rPr>
                        <a:t>North West</a:t>
                      </a:r>
                    </a:p>
                    <a:p>
                      <a:pPr marL="342900" lvl="0" indent="-342900" algn="just">
                        <a:lnSpc>
                          <a:spcPct val="115000"/>
                        </a:lnSpc>
                        <a:spcAft>
                          <a:spcPts val="0"/>
                        </a:spcAft>
                        <a:buFont typeface="Symbol" panose="05050102010706020507" pitchFamily="18" charset="2"/>
                        <a:buChar char=""/>
                      </a:pPr>
                      <a:r>
                        <a:rPr lang="en-ZA" sz="1400" dirty="0">
                          <a:effectLst/>
                        </a:rPr>
                        <a:t>Western Cape</a:t>
                      </a:r>
                    </a:p>
                    <a:p>
                      <a:pPr marL="342900" lvl="0" indent="-342900" algn="just">
                        <a:lnSpc>
                          <a:spcPct val="115000"/>
                        </a:lnSpc>
                        <a:spcAft>
                          <a:spcPts val="0"/>
                        </a:spcAft>
                        <a:buFont typeface="Symbol" panose="05050102010706020507" pitchFamily="18" charset="2"/>
                        <a:buChar char=""/>
                      </a:pPr>
                      <a:r>
                        <a:rPr lang="en-ZA" sz="1400" dirty="0">
                          <a:effectLst/>
                        </a:rPr>
                        <a:t>KZN</a:t>
                      </a:r>
                    </a:p>
                    <a:p>
                      <a:pPr marL="342900" lvl="0" indent="-342900" algn="just">
                        <a:lnSpc>
                          <a:spcPct val="115000"/>
                        </a:lnSpc>
                        <a:spcAft>
                          <a:spcPts val="0"/>
                        </a:spcAft>
                        <a:buFont typeface="Symbol" panose="05050102010706020507" pitchFamily="18" charset="2"/>
                        <a:buChar char=""/>
                      </a:pPr>
                      <a:r>
                        <a:rPr lang="en-ZA" sz="1400" dirty="0">
                          <a:effectLst/>
                        </a:rPr>
                        <a:t>Northern Cape</a:t>
                      </a:r>
                    </a:p>
                    <a:p>
                      <a:pPr marL="342900" lvl="0" indent="-342900" algn="just">
                        <a:lnSpc>
                          <a:spcPct val="115000"/>
                        </a:lnSpc>
                        <a:spcAft>
                          <a:spcPts val="0"/>
                        </a:spcAft>
                        <a:buFont typeface="Symbol" panose="05050102010706020507" pitchFamily="18" charset="2"/>
                        <a:buChar char=""/>
                      </a:pPr>
                      <a:r>
                        <a:rPr lang="en-ZA" sz="1400" dirty="0">
                          <a:effectLst/>
                        </a:rPr>
                        <a:t>Gauteng</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AGM:</a:t>
                      </a:r>
                    </a:p>
                    <a:p>
                      <a:pPr algn="just">
                        <a:lnSpc>
                          <a:spcPct val="115000"/>
                        </a:lnSpc>
                        <a:spcAft>
                          <a:spcPts val="0"/>
                        </a:spcAft>
                      </a:pPr>
                      <a:r>
                        <a:rPr lang="en-ZA" sz="1400" dirty="0">
                          <a:effectLst/>
                        </a:rPr>
                        <a:t>The AGM was postponed to accommodate the finalisation of the work in other Provinces.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Achievement:</a:t>
                      </a:r>
                    </a:p>
                    <a:p>
                      <a:pPr marL="342900" lvl="0" indent="-342900" algn="just">
                        <a:lnSpc>
                          <a:spcPct val="115000"/>
                        </a:lnSpc>
                        <a:spcAft>
                          <a:spcPts val="0"/>
                        </a:spcAft>
                        <a:buFont typeface="Symbol" panose="05050102010706020507" pitchFamily="18" charset="2"/>
                        <a:buChar char=""/>
                      </a:pPr>
                      <a:r>
                        <a:rPr lang="en-ZA" sz="1400" dirty="0">
                          <a:effectLst/>
                        </a:rPr>
                        <a:t>The establishment of the 4 Provincial offices.</a:t>
                      </a:r>
                    </a:p>
                    <a:p>
                      <a:pPr marL="342900" lvl="0" indent="-342900" algn="just">
                        <a:lnSpc>
                          <a:spcPct val="115000"/>
                        </a:lnSpc>
                        <a:spcAft>
                          <a:spcPts val="0"/>
                        </a:spcAft>
                        <a:buFont typeface="Symbol" panose="05050102010706020507" pitchFamily="18" charset="2"/>
                        <a:buChar char=""/>
                      </a:pPr>
                      <a:r>
                        <a:rPr lang="en-ZA" sz="1400" dirty="0">
                          <a:effectLst/>
                        </a:rPr>
                        <a:t>Setting up of a full office space in Mpumalanga with the full support from Mpumalanga Provincial Department of Culture Sports and Recreation.</a:t>
                      </a:r>
                    </a:p>
                    <a:p>
                      <a:pPr marL="342900" lvl="0" indent="-342900" algn="just">
                        <a:lnSpc>
                          <a:spcPct val="115000"/>
                        </a:lnSpc>
                        <a:spcAft>
                          <a:spcPts val="0"/>
                        </a:spcAft>
                        <a:buFont typeface="Symbol" panose="05050102010706020507" pitchFamily="18" charset="2"/>
                        <a:buChar char=""/>
                      </a:pPr>
                      <a:r>
                        <a:rPr lang="en-ZA" sz="1400" dirty="0">
                          <a:effectLst/>
                        </a:rPr>
                        <a:t>Work with various Government Spheres has been initiated. Provinces are beginning to understand CCIFSA and are responding positively.</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OTHER WORK:</a:t>
                      </a:r>
                    </a:p>
                    <a:p>
                      <a:pPr algn="just">
                        <a:lnSpc>
                          <a:spcPct val="115000"/>
                        </a:lnSpc>
                        <a:spcAft>
                          <a:spcPts val="0"/>
                        </a:spcAft>
                      </a:pPr>
                      <a:r>
                        <a:rPr lang="en-ZA" sz="1400" dirty="0">
                          <a:effectLst/>
                        </a:rPr>
                        <a:t>In the course for implementing the KPA’s for the financial 2016/17 as mentioned above, CCIFSA was approached by the Department of Arts and Culture at Ministerial level to assume a function as an Administrator for the Downtown Music Hub.</a:t>
                      </a:r>
                    </a:p>
                    <a:p>
                      <a:pPr algn="just">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273897309"/>
              </p:ext>
            </p:extLst>
          </p:nvPr>
        </p:nvGraphicFramePr>
        <p:xfrm>
          <a:off x="395536" y="836712"/>
          <a:ext cx="8543292" cy="4872541"/>
        </p:xfrm>
        <a:graphic>
          <a:graphicData uri="http://schemas.openxmlformats.org/drawingml/2006/table">
            <a:tbl>
              <a:tblPr firstRow="1" firstCol="1" bandRow="1">
                <a:tableStyleId>{5C22544A-7EE6-4342-B048-85BDC9FD1C3A}</a:tableStyleId>
              </a:tblPr>
              <a:tblGrid>
                <a:gridCol w="150812"/>
                <a:gridCol w="8392480"/>
              </a:tblGrid>
              <a:tr h="504056">
                <a:tc gridSpan="2">
                  <a:txBody>
                    <a:bodyPr/>
                    <a:lstStyle/>
                    <a:p>
                      <a:pPr algn="ctr">
                        <a:lnSpc>
                          <a:spcPct val="115000"/>
                        </a:lnSpc>
                        <a:spcAft>
                          <a:spcPts val="0"/>
                        </a:spcAft>
                      </a:pPr>
                      <a:r>
                        <a:rPr lang="en-ZA" sz="1400" dirty="0" smtClean="0">
                          <a:effectLst/>
                        </a:rPr>
                        <a:t>8. NATIONAL </a:t>
                      </a:r>
                      <a:r>
                        <a:rPr lang="en-ZA" sz="1400" dirty="0">
                          <a:effectLst/>
                        </a:rPr>
                        <a:t>EMPOWERMENT </a:t>
                      </a:r>
                      <a:r>
                        <a:rPr lang="en-ZA" sz="1400" dirty="0" smtClean="0">
                          <a:effectLst/>
                        </a:rPr>
                        <a:t>FUND…</a:t>
                      </a:r>
                      <a:r>
                        <a:rPr lang="en-ZA" sz="1400" dirty="0" err="1" smtClean="0">
                          <a:effectLst/>
                        </a:rPr>
                        <a:t>cont</a:t>
                      </a:r>
                      <a:endParaRPr lang="en-ZA" sz="1400" dirty="0">
                        <a:effectLst/>
                      </a:endParaRP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hMerge="1">
                  <a:txBody>
                    <a:bodyPr/>
                    <a:lstStyle/>
                    <a:p>
                      <a:endParaRPr lang="en-ZA"/>
                    </a:p>
                  </a:txBody>
                  <a:tcPr/>
                </a:tc>
              </a:tr>
              <a:tr h="4368485">
                <a:tc>
                  <a:txBody>
                    <a:bodyPr/>
                    <a:lstStyle/>
                    <a:p>
                      <a:pPr>
                        <a:lnSpc>
                          <a:spcPct val="115000"/>
                        </a:lnSpc>
                        <a:spcAft>
                          <a:spcPts val="0"/>
                        </a:spcAft>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a:txBody>
                    <a:bodyPr/>
                    <a:lstStyle/>
                    <a:p>
                      <a:pPr>
                        <a:lnSpc>
                          <a:spcPct val="115000"/>
                        </a:lnSpc>
                        <a:spcAft>
                          <a:spcPts val="0"/>
                        </a:spcAft>
                      </a:pPr>
                      <a:r>
                        <a:rPr lang="en-ZA" sz="1400" b="1" dirty="0" smtClean="0">
                          <a:effectLst/>
                        </a:rPr>
                        <a:t>Detailed</a:t>
                      </a:r>
                      <a:r>
                        <a:rPr lang="en-ZA" sz="1400" b="1" baseline="0" dirty="0" smtClean="0">
                          <a:effectLst/>
                        </a:rPr>
                        <a:t> Project Funding</a:t>
                      </a:r>
                    </a:p>
                    <a:p>
                      <a:pPr>
                        <a:lnSpc>
                          <a:spcPct val="115000"/>
                        </a:lnSpc>
                        <a:spcAft>
                          <a:spcPts val="0"/>
                        </a:spcAft>
                      </a:pPr>
                      <a:r>
                        <a:rPr lang="en-ZA" sz="1400" b="1" dirty="0" smtClean="0">
                          <a:effectLst/>
                        </a:rPr>
                        <a:t>Clients</a:t>
                      </a:r>
                      <a:r>
                        <a:rPr lang="en-ZA" sz="1400" b="1" baseline="0" dirty="0" smtClean="0">
                          <a:effectLst/>
                        </a:rPr>
                        <a:t> submitted all the required information</a:t>
                      </a:r>
                      <a:endParaRPr lang="en-ZA" sz="1400" b="1" dirty="0" smtClean="0">
                        <a:effectLst/>
                      </a:endParaRPr>
                    </a:p>
                    <a:p>
                      <a:pPr>
                        <a:lnSpc>
                          <a:spcPct val="115000"/>
                        </a:lnSpc>
                        <a:spcAft>
                          <a:spcPts val="0"/>
                        </a:spcAft>
                      </a:pPr>
                      <a:r>
                        <a:rPr lang="en-ZA" sz="1400" b="1" dirty="0" smtClean="0">
                          <a:effectLst/>
                        </a:rPr>
                        <a:t>Clients</a:t>
                      </a:r>
                      <a:r>
                        <a:rPr lang="en-ZA" sz="1400" b="1" baseline="0" dirty="0" smtClean="0">
                          <a:effectLst/>
                        </a:rPr>
                        <a:t> submitted all the required information</a:t>
                      </a:r>
                      <a:endParaRPr lang="en-ZA" sz="1400" b="1" dirty="0">
                        <a:effectLst/>
                      </a:endParaRP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r>
            </a:tbl>
          </a:graphicData>
        </a:graphic>
      </p:graphicFrame>
      <p:pic>
        <p:nvPicPr>
          <p:cNvPr id="8" name="Picture 7"/>
          <p:cNvPicPr>
            <a:picLocks noChangeAspect="1"/>
          </p:cNvPicPr>
          <p:nvPr/>
        </p:nvPicPr>
        <p:blipFill>
          <a:blip r:embed="rId3"/>
          <a:stretch>
            <a:fillRect/>
          </a:stretch>
        </p:blipFill>
        <p:spPr>
          <a:xfrm>
            <a:off x="632168" y="1892675"/>
            <a:ext cx="8255444" cy="3072650"/>
          </a:xfrm>
          <a:prstGeom prst="rect">
            <a:avLst/>
          </a:prstGeom>
        </p:spPr>
      </p:pic>
      <p:pic>
        <p:nvPicPr>
          <p:cNvPr id="9" name="Picture 8"/>
          <p:cNvPicPr>
            <a:picLocks noChangeAspect="1"/>
          </p:cNvPicPr>
          <p:nvPr/>
        </p:nvPicPr>
        <p:blipFill>
          <a:blip r:embed="rId4"/>
          <a:stretch>
            <a:fillRect/>
          </a:stretch>
        </p:blipFill>
        <p:spPr>
          <a:xfrm>
            <a:off x="632168" y="5074504"/>
            <a:ext cx="8571719" cy="329213"/>
          </a:xfrm>
          <a:prstGeom prst="rect">
            <a:avLst/>
          </a:prstGeom>
        </p:spPr>
      </p:pic>
    </p:spTree>
    <p:extLst>
      <p:ext uri="{BB962C8B-B14F-4D97-AF65-F5344CB8AC3E}">
        <p14:creationId xmlns:p14="http://schemas.microsoft.com/office/powerpoint/2010/main" val="964383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319720" cy="576064"/>
          </a:xfrm>
        </p:spPr>
        <p:txBody>
          <a:bodyPr>
            <a:noAutofit/>
          </a:bodyPr>
          <a:lstStyle/>
          <a:p>
            <a:pPr lvl="0" defTabSz="457200" eaLnBrk="0" fontAlgn="base" hangingPunct="0">
              <a:spcBef>
                <a:spcPct val="20000"/>
              </a:spcBef>
              <a:spcAft>
                <a:spcPct val="0"/>
              </a:spcAft>
              <a:defRPr/>
            </a:pPr>
            <a:r>
              <a:rPr lang="en-ZA" sz="2400" dirty="0">
                <a:solidFill>
                  <a:prstClr val="black">
                    <a:tint val="75000"/>
                  </a:prstClr>
                </a:solidFill>
                <a:latin typeface="+mj-lt"/>
                <a:ea typeface="MS PGothic" pitchFamily="34" charset="-128"/>
              </a:rPr>
              <a:t/>
            </a:r>
            <a:br>
              <a:rPr lang="en-ZA" sz="2400" dirty="0">
                <a:solidFill>
                  <a:prstClr val="black">
                    <a:tint val="75000"/>
                  </a:prstClr>
                </a:solidFill>
                <a:latin typeface="+mj-lt"/>
                <a:ea typeface="MS PGothic" pitchFamily="34" charset="-128"/>
              </a:rPr>
            </a:br>
            <a:endParaRPr lang="en-US" sz="2400" dirty="0">
              <a:latin typeface="+mj-lt"/>
            </a:endParaRPr>
          </a:p>
        </p:txBody>
      </p:sp>
      <p:sp>
        <p:nvSpPr>
          <p:cNvPr id="5"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21</a:t>
            </a:r>
            <a:endParaRPr lang="en-ZA" sz="1200" b="1" dirty="0" smtClean="0">
              <a:latin typeface="Verdana" pitchFamily="34" charset="0"/>
              <a:ea typeface="Verdana" pitchFamily="34" charset="0"/>
              <a:cs typeface="Verdana" pitchFamily="34" charset="0"/>
            </a:endParaRPr>
          </a:p>
        </p:txBody>
      </p:sp>
      <p:graphicFrame>
        <p:nvGraphicFramePr>
          <p:cNvPr id="4" name="Table 3"/>
          <p:cNvGraphicFramePr>
            <a:graphicFrameLocks noGrp="1"/>
          </p:cNvGraphicFramePr>
          <p:nvPr/>
        </p:nvGraphicFramePr>
        <p:xfrm>
          <a:off x="539552" y="23231200"/>
          <a:ext cx="8424936" cy="8587740"/>
        </p:xfrm>
        <a:graphic>
          <a:graphicData uri="http://schemas.openxmlformats.org/drawingml/2006/table">
            <a:tbl>
              <a:tblPr firstRow="1" firstCol="1" bandRow="1">
                <a:tableStyleId>{5C22544A-7EE6-4342-B048-85BDC9FD1C3A}</a:tableStyleId>
              </a:tblPr>
              <a:tblGrid>
                <a:gridCol w="2160240"/>
                <a:gridCol w="6264696"/>
              </a:tblGrid>
              <a:tr h="126896">
                <a:tc gridSpan="2">
                  <a:txBody>
                    <a:bodyPr/>
                    <a:lstStyle/>
                    <a:p>
                      <a:pPr algn="ctr">
                        <a:lnSpc>
                          <a:spcPct val="115000"/>
                        </a:lnSpc>
                        <a:spcAft>
                          <a:spcPts val="0"/>
                        </a:spcAft>
                      </a:pPr>
                      <a:r>
                        <a:rPr lang="en-ZA" sz="1400" dirty="0">
                          <a:effectLst/>
                        </a:rPr>
                        <a:t> </a:t>
                      </a:r>
                    </a:p>
                    <a:p>
                      <a:pPr algn="ctr">
                        <a:lnSpc>
                          <a:spcPct val="115000"/>
                        </a:lnSpc>
                        <a:spcAft>
                          <a:spcPts val="0"/>
                        </a:spcAft>
                      </a:pPr>
                      <a:r>
                        <a:rPr lang="en-ZA" sz="1400" dirty="0">
                          <a:effectLst/>
                        </a:rPr>
                        <a:t>CULTURAL AND CREATIVE INDUSTRIES FEDERATION</a:t>
                      </a: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hMerge="1">
                  <a:txBody>
                    <a:bodyPr/>
                    <a:lstStyle/>
                    <a:p>
                      <a:endParaRPr lang="en-ZA"/>
                    </a:p>
                  </a:txBody>
                  <a:tcPr/>
                </a:tc>
              </a:tr>
              <a:tr h="4399067">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Funds allocated - R15 784 000 and the breakdown is as follows:</a:t>
                      </a:r>
                    </a:p>
                    <a:p>
                      <a:pPr marL="342900" lvl="0" indent="-342900" algn="just">
                        <a:lnSpc>
                          <a:spcPct val="115000"/>
                        </a:lnSpc>
                        <a:spcAft>
                          <a:spcPts val="0"/>
                        </a:spcAft>
                        <a:buFont typeface="Symbol" panose="05050102010706020507" pitchFamily="18" charset="2"/>
                        <a:buChar char=""/>
                      </a:pPr>
                      <a:r>
                        <a:rPr lang="en-ZA" sz="1400" dirty="0">
                          <a:effectLst/>
                        </a:rPr>
                        <a:t>R5 784 000 in 2014-15</a:t>
                      </a:r>
                    </a:p>
                    <a:p>
                      <a:pPr marL="342900" lvl="0" indent="-342900" algn="just">
                        <a:lnSpc>
                          <a:spcPct val="115000"/>
                        </a:lnSpc>
                        <a:spcAft>
                          <a:spcPts val="0"/>
                        </a:spcAft>
                        <a:buFont typeface="Symbol" panose="05050102010706020507" pitchFamily="18" charset="2"/>
                        <a:buChar char=""/>
                      </a:pPr>
                      <a:r>
                        <a:rPr lang="en-ZA" sz="1400" dirty="0">
                          <a:effectLst/>
                        </a:rPr>
                        <a:t>R5 000 000 in 2015-16</a:t>
                      </a:r>
                    </a:p>
                    <a:p>
                      <a:pPr marL="342900" lvl="0" indent="-342900" algn="just">
                        <a:lnSpc>
                          <a:spcPct val="115000"/>
                        </a:lnSpc>
                        <a:spcAft>
                          <a:spcPts val="0"/>
                        </a:spcAft>
                        <a:buFont typeface="Symbol" panose="05050102010706020507" pitchFamily="18" charset="2"/>
                        <a:buChar char=""/>
                      </a:pPr>
                      <a:r>
                        <a:rPr lang="en-ZA" sz="1400" dirty="0">
                          <a:effectLst/>
                        </a:rPr>
                        <a:t>R5 000 000 in 2016-17</a:t>
                      </a:r>
                    </a:p>
                    <a:p>
                      <a:pPr algn="just">
                        <a:lnSpc>
                          <a:spcPct val="115000"/>
                        </a:lnSpc>
                        <a:spcAft>
                          <a:spcPts val="0"/>
                        </a:spcAft>
                      </a:pPr>
                      <a:r>
                        <a:rPr lang="en-ZA" sz="1400" dirty="0">
                          <a:effectLst/>
                        </a:rPr>
                        <a:t> </a:t>
                      </a: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The Cultural &amp; Creative Industries Federation (CIFSA) is a sector representative body that was established in 2014 to enhanced governance and accountability in the sector. The establishment of CCIFSA was a result of several consultative processes between government and the cultural sector which formally started in in 2009, when President Jacob Zuma met with musicians and actors to discuss their role and contribution to social cohesion and nation building, as well as report back on issues they raised during his first meeting with them in 2008. It was noted that the biggest challenge facing the </a:t>
                      </a:r>
                      <a:r>
                        <a:rPr lang="en-ZA" sz="1400" dirty="0" smtClean="0">
                          <a:effectLst/>
                        </a:rPr>
                        <a:t>hosting </a:t>
                      </a:r>
                      <a:r>
                        <a:rPr lang="en-ZA" sz="1400" dirty="0">
                          <a:effectLst/>
                        </a:rPr>
                        <a:t>an AGM.</a:t>
                      </a:r>
                    </a:p>
                    <a:p>
                      <a:pPr algn="just">
                        <a:lnSpc>
                          <a:spcPct val="115000"/>
                        </a:lnSpc>
                        <a:spcAft>
                          <a:spcPts val="0"/>
                        </a:spcAft>
                      </a:pPr>
                      <a:r>
                        <a:rPr lang="en-ZA" sz="1400" dirty="0">
                          <a:effectLst/>
                        </a:rPr>
                        <a:t> </a:t>
                      </a:r>
                      <a:r>
                        <a:rPr lang="en-ZA" sz="1400" dirty="0" smtClean="0">
                          <a:effectLst/>
                        </a:rPr>
                        <a:t>However </a:t>
                      </a:r>
                      <a:r>
                        <a:rPr lang="en-ZA" sz="1400" dirty="0">
                          <a:effectLst/>
                        </a:rPr>
                        <a:t>there some other Provinces which still need further work, here listed below: </a:t>
                      </a:r>
                    </a:p>
                    <a:p>
                      <a:pPr marL="342900" lvl="0" indent="-342900" algn="just">
                        <a:lnSpc>
                          <a:spcPct val="115000"/>
                        </a:lnSpc>
                        <a:spcAft>
                          <a:spcPts val="0"/>
                        </a:spcAft>
                        <a:buFont typeface="Symbol" panose="05050102010706020507" pitchFamily="18" charset="2"/>
                        <a:buChar char=""/>
                      </a:pPr>
                      <a:r>
                        <a:rPr lang="en-ZA" sz="1400" dirty="0">
                          <a:effectLst/>
                        </a:rPr>
                        <a:t>North West</a:t>
                      </a:r>
                    </a:p>
                    <a:p>
                      <a:pPr marL="342900" lvl="0" indent="-342900" algn="just">
                        <a:lnSpc>
                          <a:spcPct val="115000"/>
                        </a:lnSpc>
                        <a:spcAft>
                          <a:spcPts val="0"/>
                        </a:spcAft>
                        <a:buFont typeface="Symbol" panose="05050102010706020507" pitchFamily="18" charset="2"/>
                        <a:buChar char=""/>
                      </a:pPr>
                      <a:r>
                        <a:rPr lang="en-ZA" sz="1400" dirty="0">
                          <a:effectLst/>
                        </a:rPr>
                        <a:t>Western Cape</a:t>
                      </a:r>
                    </a:p>
                    <a:p>
                      <a:pPr marL="342900" lvl="0" indent="-342900" algn="just">
                        <a:lnSpc>
                          <a:spcPct val="115000"/>
                        </a:lnSpc>
                        <a:spcAft>
                          <a:spcPts val="0"/>
                        </a:spcAft>
                        <a:buFont typeface="Symbol" panose="05050102010706020507" pitchFamily="18" charset="2"/>
                        <a:buChar char=""/>
                      </a:pPr>
                      <a:r>
                        <a:rPr lang="en-ZA" sz="1400" dirty="0">
                          <a:effectLst/>
                        </a:rPr>
                        <a:t>KZN</a:t>
                      </a:r>
                    </a:p>
                    <a:p>
                      <a:pPr marL="342900" lvl="0" indent="-342900" algn="just">
                        <a:lnSpc>
                          <a:spcPct val="115000"/>
                        </a:lnSpc>
                        <a:spcAft>
                          <a:spcPts val="0"/>
                        </a:spcAft>
                        <a:buFont typeface="Symbol" panose="05050102010706020507" pitchFamily="18" charset="2"/>
                        <a:buChar char=""/>
                      </a:pPr>
                      <a:r>
                        <a:rPr lang="en-ZA" sz="1400" dirty="0">
                          <a:effectLst/>
                        </a:rPr>
                        <a:t>Northern Cape</a:t>
                      </a:r>
                    </a:p>
                    <a:p>
                      <a:pPr marL="342900" lvl="0" indent="-342900" algn="just">
                        <a:lnSpc>
                          <a:spcPct val="115000"/>
                        </a:lnSpc>
                        <a:spcAft>
                          <a:spcPts val="0"/>
                        </a:spcAft>
                        <a:buFont typeface="Symbol" panose="05050102010706020507" pitchFamily="18" charset="2"/>
                        <a:buChar char=""/>
                      </a:pPr>
                      <a:r>
                        <a:rPr lang="en-ZA" sz="1400" dirty="0">
                          <a:effectLst/>
                        </a:rPr>
                        <a:t>Gauteng</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AGM:</a:t>
                      </a:r>
                    </a:p>
                    <a:p>
                      <a:pPr algn="just">
                        <a:lnSpc>
                          <a:spcPct val="115000"/>
                        </a:lnSpc>
                        <a:spcAft>
                          <a:spcPts val="0"/>
                        </a:spcAft>
                      </a:pPr>
                      <a:r>
                        <a:rPr lang="en-ZA" sz="1400" dirty="0">
                          <a:effectLst/>
                        </a:rPr>
                        <a:t>The AGM was postponed to accommodate the finalisation of the work in other Provinces.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Achievement:</a:t>
                      </a:r>
                    </a:p>
                    <a:p>
                      <a:pPr marL="342900" lvl="0" indent="-342900" algn="just">
                        <a:lnSpc>
                          <a:spcPct val="115000"/>
                        </a:lnSpc>
                        <a:spcAft>
                          <a:spcPts val="0"/>
                        </a:spcAft>
                        <a:buFont typeface="Symbol" panose="05050102010706020507" pitchFamily="18" charset="2"/>
                        <a:buChar char=""/>
                      </a:pPr>
                      <a:r>
                        <a:rPr lang="en-ZA" sz="1400" dirty="0">
                          <a:effectLst/>
                        </a:rPr>
                        <a:t>The establishment of the 4 Provincial offices.</a:t>
                      </a:r>
                    </a:p>
                    <a:p>
                      <a:pPr marL="342900" lvl="0" indent="-342900" algn="just">
                        <a:lnSpc>
                          <a:spcPct val="115000"/>
                        </a:lnSpc>
                        <a:spcAft>
                          <a:spcPts val="0"/>
                        </a:spcAft>
                        <a:buFont typeface="Symbol" panose="05050102010706020507" pitchFamily="18" charset="2"/>
                        <a:buChar char=""/>
                      </a:pPr>
                      <a:r>
                        <a:rPr lang="en-ZA" sz="1400" dirty="0">
                          <a:effectLst/>
                        </a:rPr>
                        <a:t>Setting up of a full office space in Mpumalanga with the full support from Mpumalanga Provincial Department of Culture Sports and Recreation.</a:t>
                      </a:r>
                    </a:p>
                    <a:p>
                      <a:pPr marL="342900" lvl="0" indent="-342900" algn="just">
                        <a:lnSpc>
                          <a:spcPct val="115000"/>
                        </a:lnSpc>
                        <a:spcAft>
                          <a:spcPts val="0"/>
                        </a:spcAft>
                        <a:buFont typeface="Symbol" panose="05050102010706020507" pitchFamily="18" charset="2"/>
                        <a:buChar char=""/>
                      </a:pPr>
                      <a:r>
                        <a:rPr lang="en-ZA" sz="1400" dirty="0">
                          <a:effectLst/>
                        </a:rPr>
                        <a:t>Work with various Government Spheres has been initiated. Provinces are beginning to understand CCIFSA and are responding positively.</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OTHER WORK:</a:t>
                      </a:r>
                    </a:p>
                    <a:p>
                      <a:pPr algn="just">
                        <a:lnSpc>
                          <a:spcPct val="115000"/>
                        </a:lnSpc>
                        <a:spcAft>
                          <a:spcPts val="0"/>
                        </a:spcAft>
                      </a:pPr>
                      <a:r>
                        <a:rPr lang="en-ZA" sz="1400" dirty="0">
                          <a:effectLst/>
                        </a:rPr>
                        <a:t>In the course for implementing the KPA’s for the financial 2016/17 as mentioned above, CCIFSA was approached by the Department of Arts and Culture at Ministerial level to assume a function as an Administrator for the Downtown Music Hub.</a:t>
                      </a:r>
                    </a:p>
                    <a:p>
                      <a:pPr algn="just">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743745845"/>
              </p:ext>
            </p:extLst>
          </p:nvPr>
        </p:nvGraphicFramePr>
        <p:xfrm>
          <a:off x="395536" y="836712"/>
          <a:ext cx="8543292" cy="5220022"/>
        </p:xfrm>
        <a:graphic>
          <a:graphicData uri="http://schemas.openxmlformats.org/drawingml/2006/table">
            <a:tbl>
              <a:tblPr firstRow="1" firstCol="1" bandRow="1">
                <a:tableStyleId>{5C22544A-7EE6-4342-B048-85BDC9FD1C3A}</a:tableStyleId>
              </a:tblPr>
              <a:tblGrid>
                <a:gridCol w="150812"/>
                <a:gridCol w="8392480"/>
              </a:tblGrid>
              <a:tr h="540002">
                <a:tc gridSpan="2">
                  <a:txBody>
                    <a:bodyPr/>
                    <a:lstStyle/>
                    <a:p>
                      <a:pPr algn="ctr">
                        <a:lnSpc>
                          <a:spcPct val="115000"/>
                        </a:lnSpc>
                        <a:spcAft>
                          <a:spcPts val="0"/>
                        </a:spcAft>
                      </a:pPr>
                      <a:r>
                        <a:rPr lang="en-ZA" sz="1400" dirty="0" smtClean="0">
                          <a:effectLst/>
                        </a:rPr>
                        <a:t>8. NATIONAL </a:t>
                      </a:r>
                      <a:r>
                        <a:rPr lang="en-ZA" sz="1400" dirty="0">
                          <a:effectLst/>
                        </a:rPr>
                        <a:t>EMPOWERMENT </a:t>
                      </a:r>
                      <a:r>
                        <a:rPr lang="en-ZA" sz="1400" dirty="0" smtClean="0">
                          <a:effectLst/>
                        </a:rPr>
                        <a:t>FUND…</a:t>
                      </a:r>
                      <a:r>
                        <a:rPr lang="en-ZA" sz="1400" dirty="0" err="1" smtClean="0">
                          <a:effectLst/>
                        </a:rPr>
                        <a:t>cont</a:t>
                      </a:r>
                      <a:endParaRPr lang="en-ZA" sz="1400" dirty="0">
                        <a:effectLst/>
                      </a:endParaRP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hMerge="1">
                  <a:txBody>
                    <a:bodyPr/>
                    <a:lstStyle/>
                    <a:p>
                      <a:endParaRPr lang="en-ZA"/>
                    </a:p>
                  </a:txBody>
                  <a:tcPr/>
                </a:tc>
              </a:tr>
              <a:tr h="4680020">
                <a:tc>
                  <a:txBody>
                    <a:bodyPr/>
                    <a:lstStyle/>
                    <a:p>
                      <a:pPr>
                        <a:lnSpc>
                          <a:spcPct val="115000"/>
                        </a:lnSpc>
                        <a:spcAft>
                          <a:spcPts val="0"/>
                        </a:spcAft>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a:txBody>
                    <a:bodyPr/>
                    <a:lstStyle/>
                    <a:p>
                      <a:pPr>
                        <a:lnSpc>
                          <a:spcPct val="115000"/>
                        </a:lnSpc>
                        <a:spcAft>
                          <a:spcPts val="0"/>
                        </a:spcAft>
                      </a:pPr>
                      <a:r>
                        <a:rPr lang="en-ZA" sz="1400" b="1" dirty="0" smtClean="0">
                          <a:effectLst/>
                        </a:rPr>
                        <a:t>Detailed</a:t>
                      </a:r>
                      <a:r>
                        <a:rPr lang="en-ZA" sz="1400" b="1" baseline="0" dirty="0" smtClean="0">
                          <a:effectLst/>
                        </a:rPr>
                        <a:t> Project Funding</a:t>
                      </a:r>
                    </a:p>
                    <a:p>
                      <a:pPr>
                        <a:lnSpc>
                          <a:spcPct val="115000"/>
                        </a:lnSpc>
                        <a:spcAft>
                          <a:spcPts val="0"/>
                        </a:spcAft>
                      </a:pPr>
                      <a:endParaRPr lang="en-ZA" sz="1400" b="1" dirty="0" smtClean="0">
                        <a:effectLst/>
                      </a:endParaRPr>
                    </a:p>
                    <a:p>
                      <a:pPr>
                        <a:lnSpc>
                          <a:spcPct val="115000"/>
                        </a:lnSpc>
                        <a:spcAft>
                          <a:spcPts val="0"/>
                        </a:spcAft>
                      </a:pPr>
                      <a:r>
                        <a:rPr lang="en-ZA" sz="1400" b="1" dirty="0" smtClean="0">
                          <a:effectLst/>
                        </a:rPr>
                        <a:t>Clients</a:t>
                      </a:r>
                      <a:r>
                        <a:rPr lang="en-ZA" sz="1400" b="1" baseline="0" dirty="0" smtClean="0">
                          <a:effectLst/>
                        </a:rPr>
                        <a:t> to submit all the required information</a:t>
                      </a:r>
                      <a:endParaRPr lang="en-ZA" sz="1400" b="1" dirty="0">
                        <a:effectLst/>
                      </a:endParaRP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r>
            </a:tbl>
          </a:graphicData>
        </a:graphic>
      </p:graphicFrame>
      <p:pic>
        <p:nvPicPr>
          <p:cNvPr id="6" name="Picture 5"/>
          <p:cNvPicPr>
            <a:picLocks noChangeAspect="1"/>
          </p:cNvPicPr>
          <p:nvPr/>
        </p:nvPicPr>
        <p:blipFill>
          <a:blip r:embed="rId3"/>
          <a:stretch>
            <a:fillRect/>
          </a:stretch>
        </p:blipFill>
        <p:spPr>
          <a:xfrm>
            <a:off x="539552" y="2204864"/>
            <a:ext cx="8384056" cy="2792210"/>
          </a:xfrm>
          <a:prstGeom prst="rect">
            <a:avLst/>
          </a:prstGeom>
        </p:spPr>
      </p:pic>
      <p:pic>
        <p:nvPicPr>
          <p:cNvPr id="7" name="Picture 6"/>
          <p:cNvPicPr>
            <a:picLocks noChangeAspect="1"/>
          </p:cNvPicPr>
          <p:nvPr/>
        </p:nvPicPr>
        <p:blipFill>
          <a:blip r:embed="rId4"/>
          <a:stretch>
            <a:fillRect/>
          </a:stretch>
        </p:blipFill>
        <p:spPr>
          <a:xfrm>
            <a:off x="683569" y="5026738"/>
            <a:ext cx="8280920" cy="1060796"/>
          </a:xfrm>
          <a:prstGeom prst="rect">
            <a:avLst/>
          </a:prstGeom>
        </p:spPr>
      </p:pic>
    </p:spTree>
    <p:extLst>
      <p:ext uri="{BB962C8B-B14F-4D97-AF65-F5344CB8AC3E}">
        <p14:creationId xmlns:p14="http://schemas.microsoft.com/office/powerpoint/2010/main" val="33453796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319720" cy="576064"/>
          </a:xfrm>
        </p:spPr>
        <p:txBody>
          <a:bodyPr>
            <a:noAutofit/>
          </a:bodyPr>
          <a:lstStyle/>
          <a:p>
            <a:pPr lvl="0" defTabSz="457200" eaLnBrk="0" fontAlgn="base" hangingPunct="0">
              <a:spcBef>
                <a:spcPct val="20000"/>
              </a:spcBef>
              <a:spcAft>
                <a:spcPct val="0"/>
              </a:spcAft>
              <a:defRPr/>
            </a:pPr>
            <a:r>
              <a:rPr lang="en-ZA" sz="2400" dirty="0">
                <a:solidFill>
                  <a:prstClr val="black">
                    <a:tint val="75000"/>
                  </a:prstClr>
                </a:solidFill>
                <a:latin typeface="+mj-lt"/>
                <a:ea typeface="MS PGothic" pitchFamily="34" charset="-128"/>
              </a:rPr>
              <a:t/>
            </a:r>
            <a:br>
              <a:rPr lang="en-ZA" sz="2400" dirty="0">
                <a:solidFill>
                  <a:prstClr val="black">
                    <a:tint val="75000"/>
                  </a:prstClr>
                </a:solidFill>
                <a:latin typeface="+mj-lt"/>
                <a:ea typeface="MS PGothic" pitchFamily="34" charset="-128"/>
              </a:rPr>
            </a:br>
            <a:endParaRPr lang="en-US" sz="2400" dirty="0">
              <a:latin typeface="+mj-lt"/>
            </a:endParaRPr>
          </a:p>
        </p:txBody>
      </p:sp>
      <p:sp>
        <p:nvSpPr>
          <p:cNvPr id="5"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22</a:t>
            </a:r>
            <a:endParaRPr lang="en-ZA" sz="1200" b="1" dirty="0" smtClean="0">
              <a:latin typeface="Verdana" pitchFamily="34" charset="0"/>
              <a:ea typeface="Verdana" pitchFamily="34" charset="0"/>
              <a:cs typeface="Verdana" pitchFamily="34" charset="0"/>
            </a:endParaRPr>
          </a:p>
        </p:txBody>
      </p:sp>
      <p:graphicFrame>
        <p:nvGraphicFramePr>
          <p:cNvPr id="4" name="Table 3"/>
          <p:cNvGraphicFramePr>
            <a:graphicFrameLocks noGrp="1"/>
          </p:cNvGraphicFramePr>
          <p:nvPr/>
        </p:nvGraphicFramePr>
        <p:xfrm>
          <a:off x="539552" y="23231200"/>
          <a:ext cx="8424936" cy="8587740"/>
        </p:xfrm>
        <a:graphic>
          <a:graphicData uri="http://schemas.openxmlformats.org/drawingml/2006/table">
            <a:tbl>
              <a:tblPr firstRow="1" firstCol="1" bandRow="1">
                <a:tableStyleId>{5C22544A-7EE6-4342-B048-85BDC9FD1C3A}</a:tableStyleId>
              </a:tblPr>
              <a:tblGrid>
                <a:gridCol w="2160240"/>
                <a:gridCol w="6264696"/>
              </a:tblGrid>
              <a:tr h="126896">
                <a:tc gridSpan="2">
                  <a:txBody>
                    <a:bodyPr/>
                    <a:lstStyle/>
                    <a:p>
                      <a:pPr algn="ctr">
                        <a:lnSpc>
                          <a:spcPct val="115000"/>
                        </a:lnSpc>
                        <a:spcAft>
                          <a:spcPts val="0"/>
                        </a:spcAft>
                      </a:pPr>
                      <a:r>
                        <a:rPr lang="en-ZA" sz="1400" dirty="0">
                          <a:effectLst/>
                        </a:rPr>
                        <a:t> </a:t>
                      </a:r>
                    </a:p>
                    <a:p>
                      <a:pPr algn="ctr">
                        <a:lnSpc>
                          <a:spcPct val="115000"/>
                        </a:lnSpc>
                        <a:spcAft>
                          <a:spcPts val="0"/>
                        </a:spcAft>
                      </a:pPr>
                      <a:r>
                        <a:rPr lang="en-ZA" sz="1400" dirty="0">
                          <a:effectLst/>
                        </a:rPr>
                        <a:t>CULTURAL AND CREATIVE INDUSTRIES FEDERATION</a:t>
                      </a: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hMerge="1">
                  <a:txBody>
                    <a:bodyPr/>
                    <a:lstStyle/>
                    <a:p>
                      <a:endParaRPr lang="en-ZA"/>
                    </a:p>
                  </a:txBody>
                  <a:tcPr/>
                </a:tc>
              </a:tr>
              <a:tr h="4399067">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Funds allocated - R15 784 000 and the breakdown is as follows:</a:t>
                      </a:r>
                    </a:p>
                    <a:p>
                      <a:pPr marL="342900" lvl="0" indent="-342900" algn="just">
                        <a:lnSpc>
                          <a:spcPct val="115000"/>
                        </a:lnSpc>
                        <a:spcAft>
                          <a:spcPts val="0"/>
                        </a:spcAft>
                        <a:buFont typeface="Symbol" panose="05050102010706020507" pitchFamily="18" charset="2"/>
                        <a:buChar char=""/>
                      </a:pPr>
                      <a:r>
                        <a:rPr lang="en-ZA" sz="1400" dirty="0">
                          <a:effectLst/>
                        </a:rPr>
                        <a:t>R5 784 000 in 2014-15</a:t>
                      </a:r>
                    </a:p>
                    <a:p>
                      <a:pPr marL="342900" lvl="0" indent="-342900" algn="just">
                        <a:lnSpc>
                          <a:spcPct val="115000"/>
                        </a:lnSpc>
                        <a:spcAft>
                          <a:spcPts val="0"/>
                        </a:spcAft>
                        <a:buFont typeface="Symbol" panose="05050102010706020507" pitchFamily="18" charset="2"/>
                        <a:buChar char=""/>
                      </a:pPr>
                      <a:r>
                        <a:rPr lang="en-ZA" sz="1400" dirty="0">
                          <a:effectLst/>
                        </a:rPr>
                        <a:t>R5 000 000 in 2015-16</a:t>
                      </a:r>
                    </a:p>
                    <a:p>
                      <a:pPr marL="342900" lvl="0" indent="-342900" algn="just">
                        <a:lnSpc>
                          <a:spcPct val="115000"/>
                        </a:lnSpc>
                        <a:spcAft>
                          <a:spcPts val="0"/>
                        </a:spcAft>
                        <a:buFont typeface="Symbol" panose="05050102010706020507" pitchFamily="18" charset="2"/>
                        <a:buChar char=""/>
                      </a:pPr>
                      <a:r>
                        <a:rPr lang="en-ZA" sz="1400" dirty="0">
                          <a:effectLst/>
                        </a:rPr>
                        <a:t>R5 000 000 in 2016-17</a:t>
                      </a:r>
                    </a:p>
                    <a:p>
                      <a:pPr algn="just">
                        <a:lnSpc>
                          <a:spcPct val="115000"/>
                        </a:lnSpc>
                        <a:spcAft>
                          <a:spcPts val="0"/>
                        </a:spcAft>
                      </a:pPr>
                      <a:r>
                        <a:rPr lang="en-ZA" sz="1400" dirty="0">
                          <a:effectLst/>
                        </a:rPr>
                        <a:t> </a:t>
                      </a: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The Cultural &amp; Creative Industries Federation (CIFSA) is a sector representative body that was established in 2014 to enhanced governance and accountability in the sector. The establishment of CCIFSA was a result of several consultative processes between government and the cultural sector which formally started in in 2009, when President Jacob Zuma met with musicians and actors to discuss their role and contribution to social cohesion and nation building, as well as report back on issues they raised during his first meeting with them in 2008. It was noted that the biggest challenge facing the </a:t>
                      </a:r>
                      <a:r>
                        <a:rPr lang="en-ZA" sz="1400" dirty="0" smtClean="0">
                          <a:effectLst/>
                        </a:rPr>
                        <a:t>hosting </a:t>
                      </a:r>
                      <a:r>
                        <a:rPr lang="en-ZA" sz="1400" dirty="0">
                          <a:effectLst/>
                        </a:rPr>
                        <a:t>an AGM.</a:t>
                      </a:r>
                    </a:p>
                    <a:p>
                      <a:pPr algn="just">
                        <a:lnSpc>
                          <a:spcPct val="115000"/>
                        </a:lnSpc>
                        <a:spcAft>
                          <a:spcPts val="0"/>
                        </a:spcAft>
                      </a:pPr>
                      <a:r>
                        <a:rPr lang="en-ZA" sz="1400" dirty="0">
                          <a:effectLst/>
                        </a:rPr>
                        <a:t> </a:t>
                      </a:r>
                      <a:r>
                        <a:rPr lang="en-ZA" sz="1400" dirty="0" smtClean="0">
                          <a:effectLst/>
                        </a:rPr>
                        <a:t>However </a:t>
                      </a:r>
                      <a:r>
                        <a:rPr lang="en-ZA" sz="1400" dirty="0">
                          <a:effectLst/>
                        </a:rPr>
                        <a:t>there some other Provinces which still need further work, here listed below: </a:t>
                      </a:r>
                    </a:p>
                    <a:p>
                      <a:pPr marL="342900" lvl="0" indent="-342900" algn="just">
                        <a:lnSpc>
                          <a:spcPct val="115000"/>
                        </a:lnSpc>
                        <a:spcAft>
                          <a:spcPts val="0"/>
                        </a:spcAft>
                        <a:buFont typeface="Symbol" panose="05050102010706020507" pitchFamily="18" charset="2"/>
                        <a:buChar char=""/>
                      </a:pPr>
                      <a:r>
                        <a:rPr lang="en-ZA" sz="1400" dirty="0">
                          <a:effectLst/>
                        </a:rPr>
                        <a:t>North West</a:t>
                      </a:r>
                    </a:p>
                    <a:p>
                      <a:pPr marL="342900" lvl="0" indent="-342900" algn="just">
                        <a:lnSpc>
                          <a:spcPct val="115000"/>
                        </a:lnSpc>
                        <a:spcAft>
                          <a:spcPts val="0"/>
                        </a:spcAft>
                        <a:buFont typeface="Symbol" panose="05050102010706020507" pitchFamily="18" charset="2"/>
                        <a:buChar char=""/>
                      </a:pPr>
                      <a:r>
                        <a:rPr lang="en-ZA" sz="1400" dirty="0">
                          <a:effectLst/>
                        </a:rPr>
                        <a:t>Western Cape</a:t>
                      </a:r>
                    </a:p>
                    <a:p>
                      <a:pPr marL="342900" lvl="0" indent="-342900" algn="just">
                        <a:lnSpc>
                          <a:spcPct val="115000"/>
                        </a:lnSpc>
                        <a:spcAft>
                          <a:spcPts val="0"/>
                        </a:spcAft>
                        <a:buFont typeface="Symbol" panose="05050102010706020507" pitchFamily="18" charset="2"/>
                        <a:buChar char=""/>
                      </a:pPr>
                      <a:r>
                        <a:rPr lang="en-ZA" sz="1400" dirty="0">
                          <a:effectLst/>
                        </a:rPr>
                        <a:t>KZN</a:t>
                      </a:r>
                    </a:p>
                    <a:p>
                      <a:pPr marL="342900" lvl="0" indent="-342900" algn="just">
                        <a:lnSpc>
                          <a:spcPct val="115000"/>
                        </a:lnSpc>
                        <a:spcAft>
                          <a:spcPts val="0"/>
                        </a:spcAft>
                        <a:buFont typeface="Symbol" panose="05050102010706020507" pitchFamily="18" charset="2"/>
                        <a:buChar char=""/>
                      </a:pPr>
                      <a:r>
                        <a:rPr lang="en-ZA" sz="1400" dirty="0">
                          <a:effectLst/>
                        </a:rPr>
                        <a:t>Northern Cape</a:t>
                      </a:r>
                    </a:p>
                    <a:p>
                      <a:pPr marL="342900" lvl="0" indent="-342900" algn="just">
                        <a:lnSpc>
                          <a:spcPct val="115000"/>
                        </a:lnSpc>
                        <a:spcAft>
                          <a:spcPts val="0"/>
                        </a:spcAft>
                        <a:buFont typeface="Symbol" panose="05050102010706020507" pitchFamily="18" charset="2"/>
                        <a:buChar char=""/>
                      </a:pPr>
                      <a:r>
                        <a:rPr lang="en-ZA" sz="1400" dirty="0">
                          <a:effectLst/>
                        </a:rPr>
                        <a:t>Gauteng</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AGM:</a:t>
                      </a:r>
                    </a:p>
                    <a:p>
                      <a:pPr algn="just">
                        <a:lnSpc>
                          <a:spcPct val="115000"/>
                        </a:lnSpc>
                        <a:spcAft>
                          <a:spcPts val="0"/>
                        </a:spcAft>
                      </a:pPr>
                      <a:r>
                        <a:rPr lang="en-ZA" sz="1400" dirty="0">
                          <a:effectLst/>
                        </a:rPr>
                        <a:t>The AGM was postponed to accommodate the finalisation of the work in other Provinces.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Achievement:</a:t>
                      </a:r>
                    </a:p>
                    <a:p>
                      <a:pPr marL="342900" lvl="0" indent="-342900" algn="just">
                        <a:lnSpc>
                          <a:spcPct val="115000"/>
                        </a:lnSpc>
                        <a:spcAft>
                          <a:spcPts val="0"/>
                        </a:spcAft>
                        <a:buFont typeface="Symbol" panose="05050102010706020507" pitchFamily="18" charset="2"/>
                        <a:buChar char=""/>
                      </a:pPr>
                      <a:r>
                        <a:rPr lang="en-ZA" sz="1400" dirty="0">
                          <a:effectLst/>
                        </a:rPr>
                        <a:t>The establishment of the 4 Provincial offices.</a:t>
                      </a:r>
                    </a:p>
                    <a:p>
                      <a:pPr marL="342900" lvl="0" indent="-342900" algn="just">
                        <a:lnSpc>
                          <a:spcPct val="115000"/>
                        </a:lnSpc>
                        <a:spcAft>
                          <a:spcPts val="0"/>
                        </a:spcAft>
                        <a:buFont typeface="Symbol" panose="05050102010706020507" pitchFamily="18" charset="2"/>
                        <a:buChar char=""/>
                      </a:pPr>
                      <a:r>
                        <a:rPr lang="en-ZA" sz="1400" dirty="0">
                          <a:effectLst/>
                        </a:rPr>
                        <a:t>Setting up of a full office space in Mpumalanga with the full support from Mpumalanga Provincial Department of Culture Sports and Recreation.</a:t>
                      </a:r>
                    </a:p>
                    <a:p>
                      <a:pPr marL="342900" lvl="0" indent="-342900" algn="just">
                        <a:lnSpc>
                          <a:spcPct val="115000"/>
                        </a:lnSpc>
                        <a:spcAft>
                          <a:spcPts val="0"/>
                        </a:spcAft>
                        <a:buFont typeface="Symbol" panose="05050102010706020507" pitchFamily="18" charset="2"/>
                        <a:buChar char=""/>
                      </a:pPr>
                      <a:r>
                        <a:rPr lang="en-ZA" sz="1400" dirty="0">
                          <a:effectLst/>
                        </a:rPr>
                        <a:t>Work with various Government Spheres has been initiated. Provinces are beginning to understand CCIFSA and are responding positively.</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OTHER WORK:</a:t>
                      </a:r>
                    </a:p>
                    <a:p>
                      <a:pPr algn="just">
                        <a:lnSpc>
                          <a:spcPct val="115000"/>
                        </a:lnSpc>
                        <a:spcAft>
                          <a:spcPts val="0"/>
                        </a:spcAft>
                      </a:pPr>
                      <a:r>
                        <a:rPr lang="en-ZA" sz="1400" dirty="0">
                          <a:effectLst/>
                        </a:rPr>
                        <a:t>In the course for implementing the KPA’s for the financial 2016/17 as mentioned above, CCIFSA was approached by the Department of Arts and Culture at Ministerial level to assume a function as an Administrator for the Downtown Music Hub.</a:t>
                      </a:r>
                    </a:p>
                    <a:p>
                      <a:pPr algn="just">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527098831"/>
              </p:ext>
            </p:extLst>
          </p:nvPr>
        </p:nvGraphicFramePr>
        <p:xfrm>
          <a:off x="292237" y="188641"/>
          <a:ext cx="8646591" cy="5904656"/>
        </p:xfrm>
        <a:graphic>
          <a:graphicData uri="http://schemas.openxmlformats.org/drawingml/2006/table">
            <a:tbl>
              <a:tblPr firstRow="1" firstCol="1" bandRow="1">
                <a:tableStyleId>{5C22544A-7EE6-4342-B048-85BDC9FD1C3A}</a:tableStyleId>
              </a:tblPr>
              <a:tblGrid>
                <a:gridCol w="153221"/>
                <a:gridCol w="8493370"/>
              </a:tblGrid>
              <a:tr h="781623">
                <a:tc gridSpan="2">
                  <a:txBody>
                    <a:bodyPr/>
                    <a:lstStyle/>
                    <a:p>
                      <a:pPr algn="ctr">
                        <a:lnSpc>
                          <a:spcPct val="115000"/>
                        </a:lnSpc>
                        <a:spcAft>
                          <a:spcPts val="0"/>
                        </a:spcAft>
                      </a:pPr>
                      <a:r>
                        <a:rPr lang="en-ZA" sz="1400" dirty="0" smtClean="0">
                          <a:effectLst/>
                        </a:rPr>
                        <a:t>8. NATIONAL </a:t>
                      </a:r>
                      <a:r>
                        <a:rPr lang="en-ZA" sz="1400" dirty="0">
                          <a:effectLst/>
                        </a:rPr>
                        <a:t>EMPOWERMENT </a:t>
                      </a:r>
                      <a:r>
                        <a:rPr lang="en-ZA" sz="1400" dirty="0" smtClean="0">
                          <a:effectLst/>
                        </a:rPr>
                        <a:t>FUND…</a:t>
                      </a:r>
                      <a:r>
                        <a:rPr lang="en-ZA" sz="1400" dirty="0" err="1" smtClean="0">
                          <a:effectLst/>
                        </a:rPr>
                        <a:t>cont</a:t>
                      </a:r>
                      <a:endParaRPr lang="en-ZA" sz="1400" dirty="0">
                        <a:effectLst/>
                      </a:endParaRP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hMerge="1">
                  <a:txBody>
                    <a:bodyPr/>
                    <a:lstStyle/>
                    <a:p>
                      <a:endParaRPr lang="en-ZA"/>
                    </a:p>
                  </a:txBody>
                  <a:tcPr/>
                </a:tc>
              </a:tr>
              <a:tr h="5123033">
                <a:tc>
                  <a:txBody>
                    <a:bodyPr/>
                    <a:lstStyle/>
                    <a:p>
                      <a:pPr>
                        <a:lnSpc>
                          <a:spcPct val="115000"/>
                        </a:lnSpc>
                        <a:spcAft>
                          <a:spcPts val="0"/>
                        </a:spcAft>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a:txBody>
                    <a:bodyPr/>
                    <a:lstStyle/>
                    <a:p>
                      <a:pPr>
                        <a:lnSpc>
                          <a:spcPct val="115000"/>
                        </a:lnSpc>
                        <a:spcAft>
                          <a:spcPts val="0"/>
                        </a:spcAft>
                      </a:pPr>
                      <a:r>
                        <a:rPr lang="en-ZA" sz="1400" b="1" dirty="0" smtClean="0">
                          <a:effectLst/>
                        </a:rPr>
                        <a:t>Detailed</a:t>
                      </a:r>
                      <a:r>
                        <a:rPr lang="en-ZA" sz="1400" b="1" baseline="0" dirty="0" smtClean="0">
                          <a:effectLst/>
                        </a:rPr>
                        <a:t> Project Funding</a:t>
                      </a:r>
                    </a:p>
                    <a:p>
                      <a:pPr>
                        <a:lnSpc>
                          <a:spcPct val="115000"/>
                        </a:lnSpc>
                        <a:spcAft>
                          <a:spcPts val="0"/>
                        </a:spcAft>
                      </a:pPr>
                      <a:r>
                        <a:rPr lang="en-ZA" sz="1400" b="1" dirty="0" smtClean="0">
                          <a:effectLst/>
                        </a:rPr>
                        <a:t>Clients</a:t>
                      </a:r>
                      <a:r>
                        <a:rPr lang="en-ZA" sz="1400" b="1" baseline="0" dirty="0" smtClean="0">
                          <a:effectLst/>
                        </a:rPr>
                        <a:t> require non-financial support</a:t>
                      </a:r>
                    </a:p>
                    <a:p>
                      <a:pPr>
                        <a:lnSpc>
                          <a:spcPct val="115000"/>
                        </a:lnSpc>
                        <a:spcAft>
                          <a:spcPts val="0"/>
                        </a:spcAft>
                      </a:pPr>
                      <a:r>
                        <a:rPr lang="en-ZA" sz="1400" dirty="0" smtClean="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r>
            </a:tbl>
          </a:graphicData>
        </a:graphic>
      </p:graphicFrame>
      <p:pic>
        <p:nvPicPr>
          <p:cNvPr id="2" name="Picture 1"/>
          <p:cNvPicPr>
            <a:picLocks noChangeAspect="1"/>
          </p:cNvPicPr>
          <p:nvPr/>
        </p:nvPicPr>
        <p:blipFill>
          <a:blip r:embed="rId3"/>
          <a:stretch>
            <a:fillRect/>
          </a:stretch>
        </p:blipFill>
        <p:spPr>
          <a:xfrm>
            <a:off x="512128" y="1484784"/>
            <a:ext cx="8355743" cy="2402032"/>
          </a:xfrm>
          <a:prstGeom prst="rect">
            <a:avLst/>
          </a:prstGeom>
        </p:spPr>
      </p:pic>
      <p:pic>
        <p:nvPicPr>
          <p:cNvPr id="7" name="Picture 6"/>
          <p:cNvPicPr>
            <a:picLocks noChangeAspect="1"/>
          </p:cNvPicPr>
          <p:nvPr/>
        </p:nvPicPr>
        <p:blipFill>
          <a:blip r:embed="rId4"/>
          <a:stretch>
            <a:fillRect/>
          </a:stretch>
        </p:blipFill>
        <p:spPr>
          <a:xfrm>
            <a:off x="512128" y="4114742"/>
            <a:ext cx="8355743" cy="2054530"/>
          </a:xfrm>
          <a:prstGeom prst="rect">
            <a:avLst/>
          </a:prstGeom>
        </p:spPr>
      </p:pic>
      <p:sp>
        <p:nvSpPr>
          <p:cNvPr id="10" name="Rectangle 9"/>
          <p:cNvSpPr/>
          <p:nvPr/>
        </p:nvSpPr>
        <p:spPr>
          <a:xfrm>
            <a:off x="0" y="3794396"/>
            <a:ext cx="9127984" cy="307777"/>
          </a:xfrm>
          <a:prstGeom prst="rect">
            <a:avLst/>
          </a:prstGeom>
        </p:spPr>
        <p:txBody>
          <a:bodyPr wrap="square">
            <a:spAutoFit/>
          </a:bodyPr>
          <a:lstStyle/>
          <a:p>
            <a:pPr marL="0" marR="0" lvl="0" indent="0" defTabSz="913134" eaLnBrk="1" fontAlgn="auto" latinLnBrk="0" hangingPunct="1">
              <a:lnSpc>
                <a:spcPct val="100000"/>
              </a:lnSpc>
              <a:spcBef>
                <a:spcPts val="0"/>
              </a:spcBef>
              <a:spcAft>
                <a:spcPts val="0"/>
              </a:spcAft>
              <a:buClrTx/>
              <a:buSzTx/>
              <a:buFontTx/>
              <a:buNone/>
              <a:tabLst/>
              <a:defRPr/>
            </a:pPr>
            <a:r>
              <a:rPr lang="en-ZA" sz="1400" b="1" kern="0" dirty="0" smtClean="0">
                <a:solidFill>
                  <a:schemeClr val="tx2">
                    <a:lumMod val="75000"/>
                  </a:schemeClr>
                </a:solidFill>
                <a:latin typeface="Calibri" panose="020F0502020204030204" pitchFamily="34" charset="0"/>
              </a:rPr>
              <a:t>           </a:t>
            </a:r>
            <a:r>
              <a:rPr lang="en-ZA" sz="1400" b="1" kern="0" dirty="0" smtClean="0">
                <a:latin typeface="Calibri" panose="020F0502020204030204" pitchFamily="34" charset="0"/>
              </a:rPr>
              <a:t>Declined Projects</a:t>
            </a:r>
            <a:endParaRPr kumimoji="0" lang="en-ZA" sz="1400" b="1" i="0" u="none" strike="noStrike" kern="0" cap="none" spc="0" normalizeH="0" baseline="0" noProof="0" dirty="0" smtClean="0">
              <a:ln>
                <a:noFill/>
              </a:ln>
              <a:effectLst/>
              <a:uLnTx/>
              <a:uFillTx/>
              <a:latin typeface="Calibri" panose="020F0502020204030204" pitchFamily="34" charset="0"/>
            </a:endParaRPr>
          </a:p>
        </p:txBody>
      </p:sp>
    </p:spTree>
    <p:extLst>
      <p:ext uri="{BB962C8B-B14F-4D97-AF65-F5344CB8AC3E}">
        <p14:creationId xmlns:p14="http://schemas.microsoft.com/office/powerpoint/2010/main" val="32763471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319720" cy="576064"/>
          </a:xfrm>
        </p:spPr>
        <p:txBody>
          <a:bodyPr>
            <a:noAutofit/>
          </a:bodyPr>
          <a:lstStyle/>
          <a:p>
            <a:pPr lvl="0" defTabSz="457200" eaLnBrk="0" fontAlgn="base" hangingPunct="0">
              <a:spcBef>
                <a:spcPct val="20000"/>
              </a:spcBef>
              <a:spcAft>
                <a:spcPct val="0"/>
              </a:spcAft>
              <a:defRPr/>
            </a:pPr>
            <a:r>
              <a:rPr lang="en-ZA" sz="2400" dirty="0">
                <a:solidFill>
                  <a:prstClr val="black">
                    <a:tint val="75000"/>
                  </a:prstClr>
                </a:solidFill>
                <a:latin typeface="+mj-lt"/>
                <a:ea typeface="MS PGothic" pitchFamily="34" charset="-128"/>
              </a:rPr>
              <a:t/>
            </a:r>
            <a:br>
              <a:rPr lang="en-ZA" sz="2400" dirty="0">
                <a:solidFill>
                  <a:prstClr val="black">
                    <a:tint val="75000"/>
                  </a:prstClr>
                </a:solidFill>
                <a:latin typeface="+mj-lt"/>
                <a:ea typeface="MS PGothic" pitchFamily="34" charset="-128"/>
              </a:rPr>
            </a:br>
            <a:endParaRPr lang="en-US" sz="2400" dirty="0">
              <a:latin typeface="+mj-lt"/>
            </a:endParaRPr>
          </a:p>
        </p:txBody>
      </p:sp>
      <p:sp>
        <p:nvSpPr>
          <p:cNvPr id="5"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23</a:t>
            </a:r>
            <a:endParaRPr lang="en-ZA" sz="1200" b="1" dirty="0" smtClean="0">
              <a:latin typeface="Verdana" pitchFamily="34" charset="0"/>
              <a:ea typeface="Verdana" pitchFamily="34" charset="0"/>
              <a:cs typeface="Verdana" pitchFamily="34" charset="0"/>
            </a:endParaRPr>
          </a:p>
        </p:txBody>
      </p:sp>
      <p:graphicFrame>
        <p:nvGraphicFramePr>
          <p:cNvPr id="4" name="Table 3"/>
          <p:cNvGraphicFramePr>
            <a:graphicFrameLocks noGrp="1"/>
          </p:cNvGraphicFramePr>
          <p:nvPr/>
        </p:nvGraphicFramePr>
        <p:xfrm>
          <a:off x="539552" y="23231200"/>
          <a:ext cx="8424936" cy="8587740"/>
        </p:xfrm>
        <a:graphic>
          <a:graphicData uri="http://schemas.openxmlformats.org/drawingml/2006/table">
            <a:tbl>
              <a:tblPr firstRow="1" firstCol="1" bandRow="1">
                <a:tableStyleId>{5C22544A-7EE6-4342-B048-85BDC9FD1C3A}</a:tableStyleId>
              </a:tblPr>
              <a:tblGrid>
                <a:gridCol w="2160240"/>
                <a:gridCol w="6264696"/>
              </a:tblGrid>
              <a:tr h="126896">
                <a:tc gridSpan="2">
                  <a:txBody>
                    <a:bodyPr/>
                    <a:lstStyle/>
                    <a:p>
                      <a:pPr algn="ctr">
                        <a:lnSpc>
                          <a:spcPct val="115000"/>
                        </a:lnSpc>
                        <a:spcAft>
                          <a:spcPts val="0"/>
                        </a:spcAft>
                      </a:pPr>
                      <a:r>
                        <a:rPr lang="en-ZA" sz="1400" dirty="0">
                          <a:effectLst/>
                        </a:rPr>
                        <a:t> </a:t>
                      </a:r>
                    </a:p>
                    <a:p>
                      <a:pPr algn="ctr">
                        <a:lnSpc>
                          <a:spcPct val="115000"/>
                        </a:lnSpc>
                        <a:spcAft>
                          <a:spcPts val="0"/>
                        </a:spcAft>
                      </a:pPr>
                      <a:r>
                        <a:rPr lang="en-ZA" sz="1400" dirty="0">
                          <a:effectLst/>
                        </a:rPr>
                        <a:t>CULTURAL AND CREATIVE INDUSTRIES FEDERATION</a:t>
                      </a: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hMerge="1">
                  <a:txBody>
                    <a:bodyPr/>
                    <a:lstStyle/>
                    <a:p>
                      <a:endParaRPr lang="en-ZA"/>
                    </a:p>
                  </a:txBody>
                  <a:tcPr/>
                </a:tc>
              </a:tr>
              <a:tr h="4399067">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Funds allocated - R15 784 000 and the breakdown is as follows:</a:t>
                      </a:r>
                    </a:p>
                    <a:p>
                      <a:pPr marL="342900" lvl="0" indent="-342900" algn="just">
                        <a:lnSpc>
                          <a:spcPct val="115000"/>
                        </a:lnSpc>
                        <a:spcAft>
                          <a:spcPts val="0"/>
                        </a:spcAft>
                        <a:buFont typeface="Symbol" panose="05050102010706020507" pitchFamily="18" charset="2"/>
                        <a:buChar char=""/>
                      </a:pPr>
                      <a:r>
                        <a:rPr lang="en-ZA" sz="1400" dirty="0">
                          <a:effectLst/>
                        </a:rPr>
                        <a:t>R5 784 000 in 2014-15</a:t>
                      </a:r>
                    </a:p>
                    <a:p>
                      <a:pPr marL="342900" lvl="0" indent="-342900" algn="just">
                        <a:lnSpc>
                          <a:spcPct val="115000"/>
                        </a:lnSpc>
                        <a:spcAft>
                          <a:spcPts val="0"/>
                        </a:spcAft>
                        <a:buFont typeface="Symbol" panose="05050102010706020507" pitchFamily="18" charset="2"/>
                        <a:buChar char=""/>
                      </a:pPr>
                      <a:r>
                        <a:rPr lang="en-ZA" sz="1400" dirty="0">
                          <a:effectLst/>
                        </a:rPr>
                        <a:t>R5 000 000 in 2015-16</a:t>
                      </a:r>
                    </a:p>
                    <a:p>
                      <a:pPr marL="342900" lvl="0" indent="-342900" algn="just">
                        <a:lnSpc>
                          <a:spcPct val="115000"/>
                        </a:lnSpc>
                        <a:spcAft>
                          <a:spcPts val="0"/>
                        </a:spcAft>
                        <a:buFont typeface="Symbol" panose="05050102010706020507" pitchFamily="18" charset="2"/>
                        <a:buChar char=""/>
                      </a:pPr>
                      <a:r>
                        <a:rPr lang="en-ZA" sz="1400" dirty="0">
                          <a:effectLst/>
                        </a:rPr>
                        <a:t>R5 000 000 in 2016-17</a:t>
                      </a:r>
                    </a:p>
                    <a:p>
                      <a:pPr algn="just">
                        <a:lnSpc>
                          <a:spcPct val="115000"/>
                        </a:lnSpc>
                        <a:spcAft>
                          <a:spcPts val="0"/>
                        </a:spcAft>
                      </a:pPr>
                      <a:r>
                        <a:rPr lang="en-ZA" sz="1400" dirty="0">
                          <a:effectLst/>
                        </a:rPr>
                        <a:t> </a:t>
                      </a: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The Cultural &amp; Creative Industries Federation (CIFSA) is a sector representative body that was established in 2014 to enhanced governance and accountability in the sector. The establishment of CCIFSA was a result of several consultative processes between government and the cultural sector which formally started in in 2009, when President Jacob Zuma met with musicians and actors to discuss their role and contribution to social cohesion and nation building, as well as report back on issues they raised during his first meeting with them in 2008. It was noted that the biggest challenge facing the </a:t>
                      </a:r>
                      <a:r>
                        <a:rPr lang="en-ZA" sz="1400" dirty="0" smtClean="0">
                          <a:effectLst/>
                        </a:rPr>
                        <a:t>hosting </a:t>
                      </a:r>
                      <a:r>
                        <a:rPr lang="en-ZA" sz="1400" dirty="0">
                          <a:effectLst/>
                        </a:rPr>
                        <a:t>an AGM.</a:t>
                      </a:r>
                    </a:p>
                    <a:p>
                      <a:pPr algn="just">
                        <a:lnSpc>
                          <a:spcPct val="115000"/>
                        </a:lnSpc>
                        <a:spcAft>
                          <a:spcPts val="0"/>
                        </a:spcAft>
                      </a:pPr>
                      <a:r>
                        <a:rPr lang="en-ZA" sz="1400" dirty="0">
                          <a:effectLst/>
                        </a:rPr>
                        <a:t> </a:t>
                      </a:r>
                      <a:r>
                        <a:rPr lang="en-ZA" sz="1400" dirty="0" smtClean="0">
                          <a:effectLst/>
                        </a:rPr>
                        <a:t>However </a:t>
                      </a:r>
                      <a:r>
                        <a:rPr lang="en-ZA" sz="1400" dirty="0">
                          <a:effectLst/>
                        </a:rPr>
                        <a:t>there some other Provinces which still need further work, here listed below: </a:t>
                      </a:r>
                    </a:p>
                    <a:p>
                      <a:pPr marL="342900" lvl="0" indent="-342900" algn="just">
                        <a:lnSpc>
                          <a:spcPct val="115000"/>
                        </a:lnSpc>
                        <a:spcAft>
                          <a:spcPts val="0"/>
                        </a:spcAft>
                        <a:buFont typeface="Symbol" panose="05050102010706020507" pitchFamily="18" charset="2"/>
                        <a:buChar char=""/>
                      </a:pPr>
                      <a:r>
                        <a:rPr lang="en-ZA" sz="1400" dirty="0">
                          <a:effectLst/>
                        </a:rPr>
                        <a:t>North West</a:t>
                      </a:r>
                    </a:p>
                    <a:p>
                      <a:pPr marL="342900" lvl="0" indent="-342900" algn="just">
                        <a:lnSpc>
                          <a:spcPct val="115000"/>
                        </a:lnSpc>
                        <a:spcAft>
                          <a:spcPts val="0"/>
                        </a:spcAft>
                        <a:buFont typeface="Symbol" panose="05050102010706020507" pitchFamily="18" charset="2"/>
                        <a:buChar char=""/>
                      </a:pPr>
                      <a:r>
                        <a:rPr lang="en-ZA" sz="1400" dirty="0">
                          <a:effectLst/>
                        </a:rPr>
                        <a:t>Western Cape</a:t>
                      </a:r>
                    </a:p>
                    <a:p>
                      <a:pPr marL="342900" lvl="0" indent="-342900" algn="just">
                        <a:lnSpc>
                          <a:spcPct val="115000"/>
                        </a:lnSpc>
                        <a:spcAft>
                          <a:spcPts val="0"/>
                        </a:spcAft>
                        <a:buFont typeface="Symbol" panose="05050102010706020507" pitchFamily="18" charset="2"/>
                        <a:buChar char=""/>
                      </a:pPr>
                      <a:r>
                        <a:rPr lang="en-ZA" sz="1400" dirty="0">
                          <a:effectLst/>
                        </a:rPr>
                        <a:t>KZN</a:t>
                      </a:r>
                    </a:p>
                    <a:p>
                      <a:pPr marL="342900" lvl="0" indent="-342900" algn="just">
                        <a:lnSpc>
                          <a:spcPct val="115000"/>
                        </a:lnSpc>
                        <a:spcAft>
                          <a:spcPts val="0"/>
                        </a:spcAft>
                        <a:buFont typeface="Symbol" panose="05050102010706020507" pitchFamily="18" charset="2"/>
                        <a:buChar char=""/>
                      </a:pPr>
                      <a:r>
                        <a:rPr lang="en-ZA" sz="1400" dirty="0">
                          <a:effectLst/>
                        </a:rPr>
                        <a:t>Northern Cape</a:t>
                      </a:r>
                    </a:p>
                    <a:p>
                      <a:pPr marL="342900" lvl="0" indent="-342900" algn="just">
                        <a:lnSpc>
                          <a:spcPct val="115000"/>
                        </a:lnSpc>
                        <a:spcAft>
                          <a:spcPts val="0"/>
                        </a:spcAft>
                        <a:buFont typeface="Symbol" panose="05050102010706020507" pitchFamily="18" charset="2"/>
                        <a:buChar char=""/>
                      </a:pPr>
                      <a:r>
                        <a:rPr lang="en-ZA" sz="1400" dirty="0">
                          <a:effectLst/>
                        </a:rPr>
                        <a:t>Gauteng</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AGM:</a:t>
                      </a:r>
                    </a:p>
                    <a:p>
                      <a:pPr algn="just">
                        <a:lnSpc>
                          <a:spcPct val="115000"/>
                        </a:lnSpc>
                        <a:spcAft>
                          <a:spcPts val="0"/>
                        </a:spcAft>
                      </a:pPr>
                      <a:r>
                        <a:rPr lang="en-ZA" sz="1400" dirty="0">
                          <a:effectLst/>
                        </a:rPr>
                        <a:t>The AGM was postponed to accommodate the finalisation of the work in other Provinces.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Achievement:</a:t>
                      </a:r>
                    </a:p>
                    <a:p>
                      <a:pPr marL="342900" lvl="0" indent="-342900" algn="just">
                        <a:lnSpc>
                          <a:spcPct val="115000"/>
                        </a:lnSpc>
                        <a:spcAft>
                          <a:spcPts val="0"/>
                        </a:spcAft>
                        <a:buFont typeface="Symbol" panose="05050102010706020507" pitchFamily="18" charset="2"/>
                        <a:buChar char=""/>
                      </a:pPr>
                      <a:r>
                        <a:rPr lang="en-ZA" sz="1400" dirty="0">
                          <a:effectLst/>
                        </a:rPr>
                        <a:t>The establishment of the 4 Provincial offices.</a:t>
                      </a:r>
                    </a:p>
                    <a:p>
                      <a:pPr marL="342900" lvl="0" indent="-342900" algn="just">
                        <a:lnSpc>
                          <a:spcPct val="115000"/>
                        </a:lnSpc>
                        <a:spcAft>
                          <a:spcPts val="0"/>
                        </a:spcAft>
                        <a:buFont typeface="Symbol" panose="05050102010706020507" pitchFamily="18" charset="2"/>
                        <a:buChar char=""/>
                      </a:pPr>
                      <a:r>
                        <a:rPr lang="en-ZA" sz="1400" dirty="0">
                          <a:effectLst/>
                        </a:rPr>
                        <a:t>Setting up of a full office space in Mpumalanga with the full support from Mpumalanga Provincial Department of Culture Sports and Recreation.</a:t>
                      </a:r>
                    </a:p>
                    <a:p>
                      <a:pPr marL="342900" lvl="0" indent="-342900" algn="just">
                        <a:lnSpc>
                          <a:spcPct val="115000"/>
                        </a:lnSpc>
                        <a:spcAft>
                          <a:spcPts val="0"/>
                        </a:spcAft>
                        <a:buFont typeface="Symbol" panose="05050102010706020507" pitchFamily="18" charset="2"/>
                        <a:buChar char=""/>
                      </a:pPr>
                      <a:r>
                        <a:rPr lang="en-ZA" sz="1400" dirty="0">
                          <a:effectLst/>
                        </a:rPr>
                        <a:t>Work with various Government Spheres has been initiated. Provinces are beginning to understand CCIFSA and are responding positively.</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OTHER WORK:</a:t>
                      </a:r>
                    </a:p>
                    <a:p>
                      <a:pPr algn="just">
                        <a:lnSpc>
                          <a:spcPct val="115000"/>
                        </a:lnSpc>
                        <a:spcAft>
                          <a:spcPts val="0"/>
                        </a:spcAft>
                      </a:pPr>
                      <a:r>
                        <a:rPr lang="en-ZA" sz="1400" dirty="0">
                          <a:effectLst/>
                        </a:rPr>
                        <a:t>In the course for implementing the KPA’s for the financial 2016/17 as mentioned above, CCIFSA was approached by the Department of Arts and Culture at Ministerial level to assume a function as an Administrator for the Downtown Music Hub.</a:t>
                      </a:r>
                    </a:p>
                    <a:p>
                      <a:pPr algn="just">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628050695"/>
              </p:ext>
            </p:extLst>
          </p:nvPr>
        </p:nvGraphicFramePr>
        <p:xfrm>
          <a:off x="395536" y="836712"/>
          <a:ext cx="8543292" cy="4872541"/>
        </p:xfrm>
        <a:graphic>
          <a:graphicData uri="http://schemas.openxmlformats.org/drawingml/2006/table">
            <a:tbl>
              <a:tblPr firstRow="1" firstCol="1" bandRow="1">
                <a:tableStyleId>{5C22544A-7EE6-4342-B048-85BDC9FD1C3A}</a:tableStyleId>
              </a:tblPr>
              <a:tblGrid>
                <a:gridCol w="150812"/>
                <a:gridCol w="8392480"/>
              </a:tblGrid>
              <a:tr h="504056">
                <a:tc gridSpan="2">
                  <a:txBody>
                    <a:bodyPr/>
                    <a:lstStyle/>
                    <a:p>
                      <a:pPr algn="ctr">
                        <a:lnSpc>
                          <a:spcPct val="115000"/>
                        </a:lnSpc>
                        <a:spcAft>
                          <a:spcPts val="0"/>
                        </a:spcAft>
                      </a:pPr>
                      <a:r>
                        <a:rPr lang="en-ZA" sz="1400" dirty="0" smtClean="0">
                          <a:effectLst/>
                        </a:rPr>
                        <a:t>8. NATIONAL </a:t>
                      </a:r>
                      <a:r>
                        <a:rPr lang="en-ZA" sz="1400" dirty="0">
                          <a:effectLst/>
                        </a:rPr>
                        <a:t>EMPOWERMENT </a:t>
                      </a:r>
                      <a:r>
                        <a:rPr lang="en-ZA" sz="1400" dirty="0" smtClean="0">
                          <a:effectLst/>
                        </a:rPr>
                        <a:t>FUND…</a:t>
                      </a:r>
                      <a:r>
                        <a:rPr lang="en-ZA" sz="1400" dirty="0" err="1" smtClean="0">
                          <a:effectLst/>
                        </a:rPr>
                        <a:t>cont</a:t>
                      </a:r>
                      <a:endParaRPr lang="en-ZA" sz="1400" dirty="0">
                        <a:effectLst/>
                      </a:endParaRP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hMerge="1">
                  <a:txBody>
                    <a:bodyPr/>
                    <a:lstStyle/>
                    <a:p>
                      <a:endParaRPr lang="en-ZA"/>
                    </a:p>
                  </a:txBody>
                  <a:tcPr/>
                </a:tc>
              </a:tr>
              <a:tr h="4368485">
                <a:tc>
                  <a:txBody>
                    <a:bodyPr/>
                    <a:lstStyle/>
                    <a:p>
                      <a:pPr>
                        <a:lnSpc>
                          <a:spcPct val="115000"/>
                        </a:lnSpc>
                        <a:spcAft>
                          <a:spcPts val="0"/>
                        </a:spcAft>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a:txBody>
                    <a:bodyPr/>
                    <a:lstStyle/>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r>
            </a:tbl>
          </a:graphicData>
        </a:graphic>
      </p:graphicFrame>
      <p:pic>
        <p:nvPicPr>
          <p:cNvPr id="6" name="Picture 5"/>
          <p:cNvPicPr>
            <a:picLocks noChangeAspect="1"/>
          </p:cNvPicPr>
          <p:nvPr/>
        </p:nvPicPr>
        <p:blipFill>
          <a:blip r:embed="rId3"/>
          <a:stretch>
            <a:fillRect/>
          </a:stretch>
        </p:blipFill>
        <p:spPr>
          <a:xfrm>
            <a:off x="683568" y="1316104"/>
            <a:ext cx="8187635" cy="4393149"/>
          </a:xfrm>
          <a:prstGeom prst="rect">
            <a:avLst/>
          </a:prstGeom>
        </p:spPr>
      </p:pic>
    </p:spTree>
    <p:extLst>
      <p:ext uri="{BB962C8B-B14F-4D97-AF65-F5344CB8AC3E}">
        <p14:creationId xmlns:p14="http://schemas.microsoft.com/office/powerpoint/2010/main" val="39228816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319720" cy="576064"/>
          </a:xfrm>
        </p:spPr>
        <p:txBody>
          <a:bodyPr>
            <a:noAutofit/>
          </a:bodyPr>
          <a:lstStyle/>
          <a:p>
            <a:pPr lvl="0" defTabSz="457200" eaLnBrk="0" fontAlgn="base" hangingPunct="0">
              <a:spcBef>
                <a:spcPct val="20000"/>
              </a:spcBef>
              <a:spcAft>
                <a:spcPct val="0"/>
              </a:spcAft>
              <a:defRPr/>
            </a:pPr>
            <a:r>
              <a:rPr lang="en-ZA" sz="2400" dirty="0">
                <a:solidFill>
                  <a:prstClr val="black">
                    <a:tint val="75000"/>
                  </a:prstClr>
                </a:solidFill>
                <a:latin typeface="+mj-lt"/>
                <a:ea typeface="MS PGothic" pitchFamily="34" charset="-128"/>
              </a:rPr>
              <a:t/>
            </a:r>
            <a:br>
              <a:rPr lang="en-ZA" sz="2400" dirty="0">
                <a:solidFill>
                  <a:prstClr val="black">
                    <a:tint val="75000"/>
                  </a:prstClr>
                </a:solidFill>
                <a:latin typeface="+mj-lt"/>
                <a:ea typeface="MS PGothic" pitchFamily="34" charset="-128"/>
              </a:rPr>
            </a:br>
            <a:endParaRPr lang="en-US" sz="2400" dirty="0">
              <a:latin typeface="+mj-lt"/>
            </a:endParaRPr>
          </a:p>
        </p:txBody>
      </p:sp>
      <p:sp>
        <p:nvSpPr>
          <p:cNvPr id="5"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24</a:t>
            </a:r>
            <a:endParaRPr lang="en-ZA" sz="1200" b="1" dirty="0" smtClean="0">
              <a:latin typeface="Verdana" pitchFamily="34" charset="0"/>
              <a:ea typeface="Verdana" pitchFamily="34" charset="0"/>
              <a:cs typeface="Verdana" pitchFamily="34" charset="0"/>
            </a:endParaRPr>
          </a:p>
        </p:txBody>
      </p:sp>
      <p:graphicFrame>
        <p:nvGraphicFramePr>
          <p:cNvPr id="4" name="Table 3"/>
          <p:cNvGraphicFramePr>
            <a:graphicFrameLocks noGrp="1"/>
          </p:cNvGraphicFramePr>
          <p:nvPr/>
        </p:nvGraphicFramePr>
        <p:xfrm>
          <a:off x="539552" y="23231200"/>
          <a:ext cx="8424936" cy="8587740"/>
        </p:xfrm>
        <a:graphic>
          <a:graphicData uri="http://schemas.openxmlformats.org/drawingml/2006/table">
            <a:tbl>
              <a:tblPr firstRow="1" firstCol="1" bandRow="1">
                <a:tableStyleId>{5C22544A-7EE6-4342-B048-85BDC9FD1C3A}</a:tableStyleId>
              </a:tblPr>
              <a:tblGrid>
                <a:gridCol w="2160240"/>
                <a:gridCol w="6264696"/>
              </a:tblGrid>
              <a:tr h="126896">
                <a:tc gridSpan="2">
                  <a:txBody>
                    <a:bodyPr/>
                    <a:lstStyle/>
                    <a:p>
                      <a:pPr algn="ctr">
                        <a:lnSpc>
                          <a:spcPct val="115000"/>
                        </a:lnSpc>
                        <a:spcAft>
                          <a:spcPts val="0"/>
                        </a:spcAft>
                      </a:pPr>
                      <a:r>
                        <a:rPr lang="en-ZA" sz="1400" dirty="0">
                          <a:effectLst/>
                        </a:rPr>
                        <a:t> </a:t>
                      </a:r>
                    </a:p>
                    <a:p>
                      <a:pPr algn="ctr">
                        <a:lnSpc>
                          <a:spcPct val="115000"/>
                        </a:lnSpc>
                        <a:spcAft>
                          <a:spcPts val="0"/>
                        </a:spcAft>
                      </a:pPr>
                      <a:r>
                        <a:rPr lang="en-ZA" sz="1400" dirty="0">
                          <a:effectLst/>
                        </a:rPr>
                        <a:t>CULTURAL AND CREATIVE INDUSTRIES FEDERATION</a:t>
                      </a: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hMerge="1">
                  <a:txBody>
                    <a:bodyPr/>
                    <a:lstStyle/>
                    <a:p>
                      <a:endParaRPr lang="en-ZA"/>
                    </a:p>
                  </a:txBody>
                  <a:tcPr/>
                </a:tc>
              </a:tr>
              <a:tr h="4399067">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Funds allocated - R15 784 000 and the breakdown is as follows:</a:t>
                      </a:r>
                    </a:p>
                    <a:p>
                      <a:pPr marL="342900" lvl="0" indent="-342900" algn="just">
                        <a:lnSpc>
                          <a:spcPct val="115000"/>
                        </a:lnSpc>
                        <a:spcAft>
                          <a:spcPts val="0"/>
                        </a:spcAft>
                        <a:buFont typeface="Symbol" panose="05050102010706020507" pitchFamily="18" charset="2"/>
                        <a:buChar char=""/>
                      </a:pPr>
                      <a:r>
                        <a:rPr lang="en-ZA" sz="1400" dirty="0">
                          <a:effectLst/>
                        </a:rPr>
                        <a:t>R5 784 000 in 2014-15</a:t>
                      </a:r>
                    </a:p>
                    <a:p>
                      <a:pPr marL="342900" lvl="0" indent="-342900" algn="just">
                        <a:lnSpc>
                          <a:spcPct val="115000"/>
                        </a:lnSpc>
                        <a:spcAft>
                          <a:spcPts val="0"/>
                        </a:spcAft>
                        <a:buFont typeface="Symbol" panose="05050102010706020507" pitchFamily="18" charset="2"/>
                        <a:buChar char=""/>
                      </a:pPr>
                      <a:r>
                        <a:rPr lang="en-ZA" sz="1400" dirty="0">
                          <a:effectLst/>
                        </a:rPr>
                        <a:t>R5 000 000 in 2015-16</a:t>
                      </a:r>
                    </a:p>
                    <a:p>
                      <a:pPr marL="342900" lvl="0" indent="-342900" algn="just">
                        <a:lnSpc>
                          <a:spcPct val="115000"/>
                        </a:lnSpc>
                        <a:spcAft>
                          <a:spcPts val="0"/>
                        </a:spcAft>
                        <a:buFont typeface="Symbol" panose="05050102010706020507" pitchFamily="18" charset="2"/>
                        <a:buChar char=""/>
                      </a:pPr>
                      <a:r>
                        <a:rPr lang="en-ZA" sz="1400" dirty="0">
                          <a:effectLst/>
                        </a:rPr>
                        <a:t>R5 000 000 in 2016-17</a:t>
                      </a:r>
                    </a:p>
                    <a:p>
                      <a:pPr algn="just">
                        <a:lnSpc>
                          <a:spcPct val="115000"/>
                        </a:lnSpc>
                        <a:spcAft>
                          <a:spcPts val="0"/>
                        </a:spcAft>
                      </a:pPr>
                      <a:r>
                        <a:rPr lang="en-ZA" sz="1400" dirty="0">
                          <a:effectLst/>
                        </a:rPr>
                        <a:t> </a:t>
                      </a: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The Cultural &amp; Creative Industries Federation (CIFSA) is a sector representative body that was established in 2014 to enhanced governance and accountability in the sector. The establishment of CCIFSA was a result of several consultative processes between government and the cultural sector which formally started in in 2009, when President Jacob Zuma met with musicians and actors to discuss their role and contribution to social cohesion and nation building, as well as report back on issues they raised during his first meeting with them in 2008. It was noted that the biggest challenge facing the </a:t>
                      </a:r>
                      <a:r>
                        <a:rPr lang="en-ZA" sz="1400" dirty="0" smtClean="0">
                          <a:effectLst/>
                        </a:rPr>
                        <a:t>hosting </a:t>
                      </a:r>
                      <a:r>
                        <a:rPr lang="en-ZA" sz="1400" dirty="0">
                          <a:effectLst/>
                        </a:rPr>
                        <a:t>an AGM.</a:t>
                      </a:r>
                    </a:p>
                    <a:p>
                      <a:pPr algn="just">
                        <a:lnSpc>
                          <a:spcPct val="115000"/>
                        </a:lnSpc>
                        <a:spcAft>
                          <a:spcPts val="0"/>
                        </a:spcAft>
                      </a:pPr>
                      <a:r>
                        <a:rPr lang="en-ZA" sz="1400" dirty="0">
                          <a:effectLst/>
                        </a:rPr>
                        <a:t> </a:t>
                      </a:r>
                      <a:r>
                        <a:rPr lang="en-ZA" sz="1400" dirty="0" smtClean="0">
                          <a:effectLst/>
                        </a:rPr>
                        <a:t>However </a:t>
                      </a:r>
                      <a:r>
                        <a:rPr lang="en-ZA" sz="1400" dirty="0">
                          <a:effectLst/>
                        </a:rPr>
                        <a:t>there some other Provinces which still need further work, here listed below: </a:t>
                      </a:r>
                    </a:p>
                    <a:p>
                      <a:pPr marL="342900" lvl="0" indent="-342900" algn="just">
                        <a:lnSpc>
                          <a:spcPct val="115000"/>
                        </a:lnSpc>
                        <a:spcAft>
                          <a:spcPts val="0"/>
                        </a:spcAft>
                        <a:buFont typeface="Symbol" panose="05050102010706020507" pitchFamily="18" charset="2"/>
                        <a:buChar char=""/>
                      </a:pPr>
                      <a:r>
                        <a:rPr lang="en-ZA" sz="1400" dirty="0">
                          <a:effectLst/>
                        </a:rPr>
                        <a:t>North West</a:t>
                      </a:r>
                    </a:p>
                    <a:p>
                      <a:pPr marL="342900" lvl="0" indent="-342900" algn="just">
                        <a:lnSpc>
                          <a:spcPct val="115000"/>
                        </a:lnSpc>
                        <a:spcAft>
                          <a:spcPts val="0"/>
                        </a:spcAft>
                        <a:buFont typeface="Symbol" panose="05050102010706020507" pitchFamily="18" charset="2"/>
                        <a:buChar char=""/>
                      </a:pPr>
                      <a:r>
                        <a:rPr lang="en-ZA" sz="1400" dirty="0">
                          <a:effectLst/>
                        </a:rPr>
                        <a:t>Western Cape</a:t>
                      </a:r>
                    </a:p>
                    <a:p>
                      <a:pPr marL="342900" lvl="0" indent="-342900" algn="just">
                        <a:lnSpc>
                          <a:spcPct val="115000"/>
                        </a:lnSpc>
                        <a:spcAft>
                          <a:spcPts val="0"/>
                        </a:spcAft>
                        <a:buFont typeface="Symbol" panose="05050102010706020507" pitchFamily="18" charset="2"/>
                        <a:buChar char=""/>
                      </a:pPr>
                      <a:r>
                        <a:rPr lang="en-ZA" sz="1400" dirty="0">
                          <a:effectLst/>
                        </a:rPr>
                        <a:t>KZN</a:t>
                      </a:r>
                    </a:p>
                    <a:p>
                      <a:pPr marL="342900" lvl="0" indent="-342900" algn="just">
                        <a:lnSpc>
                          <a:spcPct val="115000"/>
                        </a:lnSpc>
                        <a:spcAft>
                          <a:spcPts val="0"/>
                        </a:spcAft>
                        <a:buFont typeface="Symbol" panose="05050102010706020507" pitchFamily="18" charset="2"/>
                        <a:buChar char=""/>
                      </a:pPr>
                      <a:r>
                        <a:rPr lang="en-ZA" sz="1400" dirty="0">
                          <a:effectLst/>
                        </a:rPr>
                        <a:t>Northern Cape</a:t>
                      </a:r>
                    </a:p>
                    <a:p>
                      <a:pPr marL="342900" lvl="0" indent="-342900" algn="just">
                        <a:lnSpc>
                          <a:spcPct val="115000"/>
                        </a:lnSpc>
                        <a:spcAft>
                          <a:spcPts val="0"/>
                        </a:spcAft>
                        <a:buFont typeface="Symbol" panose="05050102010706020507" pitchFamily="18" charset="2"/>
                        <a:buChar char=""/>
                      </a:pPr>
                      <a:r>
                        <a:rPr lang="en-ZA" sz="1400" dirty="0">
                          <a:effectLst/>
                        </a:rPr>
                        <a:t>Gauteng</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AGM:</a:t>
                      </a:r>
                    </a:p>
                    <a:p>
                      <a:pPr algn="just">
                        <a:lnSpc>
                          <a:spcPct val="115000"/>
                        </a:lnSpc>
                        <a:spcAft>
                          <a:spcPts val="0"/>
                        </a:spcAft>
                      </a:pPr>
                      <a:r>
                        <a:rPr lang="en-ZA" sz="1400" dirty="0">
                          <a:effectLst/>
                        </a:rPr>
                        <a:t>The AGM was postponed to accommodate the finalisation of the work in other Provinces.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Achievement:</a:t>
                      </a:r>
                    </a:p>
                    <a:p>
                      <a:pPr marL="342900" lvl="0" indent="-342900" algn="just">
                        <a:lnSpc>
                          <a:spcPct val="115000"/>
                        </a:lnSpc>
                        <a:spcAft>
                          <a:spcPts val="0"/>
                        </a:spcAft>
                        <a:buFont typeface="Symbol" panose="05050102010706020507" pitchFamily="18" charset="2"/>
                        <a:buChar char=""/>
                      </a:pPr>
                      <a:r>
                        <a:rPr lang="en-ZA" sz="1400" dirty="0">
                          <a:effectLst/>
                        </a:rPr>
                        <a:t>The establishment of the 4 Provincial offices.</a:t>
                      </a:r>
                    </a:p>
                    <a:p>
                      <a:pPr marL="342900" lvl="0" indent="-342900" algn="just">
                        <a:lnSpc>
                          <a:spcPct val="115000"/>
                        </a:lnSpc>
                        <a:spcAft>
                          <a:spcPts val="0"/>
                        </a:spcAft>
                        <a:buFont typeface="Symbol" panose="05050102010706020507" pitchFamily="18" charset="2"/>
                        <a:buChar char=""/>
                      </a:pPr>
                      <a:r>
                        <a:rPr lang="en-ZA" sz="1400" dirty="0">
                          <a:effectLst/>
                        </a:rPr>
                        <a:t>Setting up of a full office space in Mpumalanga with the full support from Mpumalanga Provincial Department of Culture Sports and Recreation.</a:t>
                      </a:r>
                    </a:p>
                    <a:p>
                      <a:pPr marL="342900" lvl="0" indent="-342900" algn="just">
                        <a:lnSpc>
                          <a:spcPct val="115000"/>
                        </a:lnSpc>
                        <a:spcAft>
                          <a:spcPts val="0"/>
                        </a:spcAft>
                        <a:buFont typeface="Symbol" panose="05050102010706020507" pitchFamily="18" charset="2"/>
                        <a:buChar char=""/>
                      </a:pPr>
                      <a:r>
                        <a:rPr lang="en-ZA" sz="1400" dirty="0">
                          <a:effectLst/>
                        </a:rPr>
                        <a:t>Work with various Government Spheres has been initiated. Provinces are beginning to understand CCIFSA and are responding positively.</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OTHER WORK:</a:t>
                      </a:r>
                    </a:p>
                    <a:p>
                      <a:pPr algn="just">
                        <a:lnSpc>
                          <a:spcPct val="115000"/>
                        </a:lnSpc>
                        <a:spcAft>
                          <a:spcPts val="0"/>
                        </a:spcAft>
                      </a:pPr>
                      <a:r>
                        <a:rPr lang="en-ZA" sz="1400" dirty="0">
                          <a:effectLst/>
                        </a:rPr>
                        <a:t>In the course for implementing the KPA’s for the financial 2016/17 as mentioned above, CCIFSA was approached by the Department of Arts and Culture at Ministerial level to assume a function as an Administrator for the Downtown Music Hub.</a:t>
                      </a:r>
                    </a:p>
                    <a:p>
                      <a:pPr algn="just">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011753817"/>
              </p:ext>
            </p:extLst>
          </p:nvPr>
        </p:nvGraphicFramePr>
        <p:xfrm>
          <a:off x="395536" y="332656"/>
          <a:ext cx="8543292" cy="5376597"/>
        </p:xfrm>
        <a:graphic>
          <a:graphicData uri="http://schemas.openxmlformats.org/drawingml/2006/table">
            <a:tbl>
              <a:tblPr firstRow="1" firstCol="1" bandRow="1">
                <a:tableStyleId>{5C22544A-7EE6-4342-B048-85BDC9FD1C3A}</a:tableStyleId>
              </a:tblPr>
              <a:tblGrid>
                <a:gridCol w="150812"/>
                <a:gridCol w="8392480"/>
              </a:tblGrid>
              <a:tr h="556200">
                <a:tc gridSpan="2">
                  <a:txBody>
                    <a:bodyPr/>
                    <a:lstStyle/>
                    <a:p>
                      <a:pPr algn="ctr">
                        <a:lnSpc>
                          <a:spcPct val="115000"/>
                        </a:lnSpc>
                        <a:spcAft>
                          <a:spcPts val="0"/>
                        </a:spcAft>
                      </a:pPr>
                      <a:r>
                        <a:rPr lang="en-ZA" sz="1400" dirty="0" smtClean="0">
                          <a:effectLst/>
                        </a:rPr>
                        <a:t>8. NATIONAL </a:t>
                      </a:r>
                      <a:r>
                        <a:rPr lang="en-ZA" sz="1400" dirty="0">
                          <a:effectLst/>
                        </a:rPr>
                        <a:t>EMPOWERMENT </a:t>
                      </a:r>
                      <a:r>
                        <a:rPr lang="en-ZA" sz="1400" dirty="0" smtClean="0">
                          <a:effectLst/>
                        </a:rPr>
                        <a:t>FUND…</a:t>
                      </a:r>
                      <a:r>
                        <a:rPr lang="en-ZA" sz="1400" dirty="0" err="1" smtClean="0">
                          <a:effectLst/>
                        </a:rPr>
                        <a:t>cont</a:t>
                      </a:r>
                      <a:endParaRPr lang="en-ZA" sz="1400" dirty="0">
                        <a:effectLst/>
                      </a:endParaRP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hMerge="1">
                  <a:txBody>
                    <a:bodyPr/>
                    <a:lstStyle/>
                    <a:p>
                      <a:endParaRPr lang="en-ZA"/>
                    </a:p>
                  </a:txBody>
                  <a:tcPr/>
                </a:tc>
              </a:tr>
              <a:tr h="4820397">
                <a:tc>
                  <a:txBody>
                    <a:bodyPr/>
                    <a:lstStyle/>
                    <a:p>
                      <a:pPr>
                        <a:lnSpc>
                          <a:spcPct val="115000"/>
                        </a:lnSpc>
                        <a:spcAft>
                          <a:spcPts val="0"/>
                        </a:spcAft>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a:txBody>
                    <a:bodyPr/>
                    <a:lstStyle/>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r>
            </a:tbl>
          </a:graphicData>
        </a:graphic>
      </p:graphicFrame>
      <p:pic>
        <p:nvPicPr>
          <p:cNvPr id="7" name="Picture 6"/>
          <p:cNvPicPr>
            <a:picLocks noChangeAspect="1"/>
          </p:cNvPicPr>
          <p:nvPr/>
        </p:nvPicPr>
        <p:blipFill>
          <a:blip r:embed="rId3"/>
          <a:stretch>
            <a:fillRect/>
          </a:stretch>
        </p:blipFill>
        <p:spPr>
          <a:xfrm>
            <a:off x="569927" y="4026299"/>
            <a:ext cx="8358256" cy="2268242"/>
          </a:xfrm>
          <a:prstGeom prst="rect">
            <a:avLst/>
          </a:prstGeom>
        </p:spPr>
      </p:pic>
      <p:pic>
        <p:nvPicPr>
          <p:cNvPr id="8" name="Picture 7"/>
          <p:cNvPicPr>
            <a:picLocks noChangeAspect="1"/>
          </p:cNvPicPr>
          <p:nvPr/>
        </p:nvPicPr>
        <p:blipFill>
          <a:blip r:embed="rId4"/>
          <a:stretch>
            <a:fillRect/>
          </a:stretch>
        </p:blipFill>
        <p:spPr>
          <a:xfrm>
            <a:off x="619760" y="978866"/>
            <a:ext cx="8229600" cy="3133616"/>
          </a:xfrm>
          <a:prstGeom prst="rect">
            <a:avLst/>
          </a:prstGeom>
        </p:spPr>
      </p:pic>
    </p:spTree>
    <p:extLst>
      <p:ext uri="{BB962C8B-B14F-4D97-AF65-F5344CB8AC3E}">
        <p14:creationId xmlns:p14="http://schemas.microsoft.com/office/powerpoint/2010/main" val="34731986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319720" cy="576064"/>
          </a:xfrm>
        </p:spPr>
        <p:txBody>
          <a:bodyPr>
            <a:noAutofit/>
          </a:bodyPr>
          <a:lstStyle/>
          <a:p>
            <a:pPr lvl="0" defTabSz="457200" eaLnBrk="0" fontAlgn="base" hangingPunct="0">
              <a:spcBef>
                <a:spcPct val="20000"/>
              </a:spcBef>
              <a:spcAft>
                <a:spcPct val="0"/>
              </a:spcAft>
              <a:defRPr/>
            </a:pPr>
            <a:r>
              <a:rPr lang="en-ZA" sz="2400" dirty="0">
                <a:solidFill>
                  <a:prstClr val="black">
                    <a:tint val="75000"/>
                  </a:prstClr>
                </a:solidFill>
                <a:latin typeface="+mj-lt"/>
                <a:ea typeface="MS PGothic" pitchFamily="34" charset="-128"/>
              </a:rPr>
              <a:t/>
            </a:r>
            <a:br>
              <a:rPr lang="en-ZA" sz="2400" dirty="0">
                <a:solidFill>
                  <a:prstClr val="black">
                    <a:tint val="75000"/>
                  </a:prstClr>
                </a:solidFill>
                <a:latin typeface="+mj-lt"/>
                <a:ea typeface="MS PGothic" pitchFamily="34" charset="-128"/>
              </a:rPr>
            </a:br>
            <a:endParaRPr lang="en-US" sz="2400" dirty="0">
              <a:latin typeface="+mj-lt"/>
            </a:endParaRPr>
          </a:p>
        </p:txBody>
      </p:sp>
      <p:sp>
        <p:nvSpPr>
          <p:cNvPr id="5"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25</a:t>
            </a:r>
            <a:endParaRPr lang="en-ZA" sz="1200" b="1" dirty="0" smtClean="0">
              <a:latin typeface="Verdana" pitchFamily="34" charset="0"/>
              <a:ea typeface="Verdana" pitchFamily="34" charset="0"/>
              <a:cs typeface="Verdana" pitchFamily="34" charset="0"/>
            </a:endParaRPr>
          </a:p>
        </p:txBody>
      </p:sp>
      <p:graphicFrame>
        <p:nvGraphicFramePr>
          <p:cNvPr id="4" name="Table 3"/>
          <p:cNvGraphicFramePr>
            <a:graphicFrameLocks noGrp="1"/>
          </p:cNvGraphicFramePr>
          <p:nvPr/>
        </p:nvGraphicFramePr>
        <p:xfrm>
          <a:off x="539552" y="23231200"/>
          <a:ext cx="8424936" cy="8587740"/>
        </p:xfrm>
        <a:graphic>
          <a:graphicData uri="http://schemas.openxmlformats.org/drawingml/2006/table">
            <a:tbl>
              <a:tblPr firstRow="1" firstCol="1" bandRow="1">
                <a:tableStyleId>{5C22544A-7EE6-4342-B048-85BDC9FD1C3A}</a:tableStyleId>
              </a:tblPr>
              <a:tblGrid>
                <a:gridCol w="2160240"/>
                <a:gridCol w="6264696"/>
              </a:tblGrid>
              <a:tr h="126896">
                <a:tc gridSpan="2">
                  <a:txBody>
                    <a:bodyPr/>
                    <a:lstStyle/>
                    <a:p>
                      <a:pPr algn="ctr">
                        <a:lnSpc>
                          <a:spcPct val="115000"/>
                        </a:lnSpc>
                        <a:spcAft>
                          <a:spcPts val="0"/>
                        </a:spcAft>
                      </a:pPr>
                      <a:r>
                        <a:rPr lang="en-ZA" sz="1400" dirty="0">
                          <a:effectLst/>
                        </a:rPr>
                        <a:t> </a:t>
                      </a:r>
                    </a:p>
                    <a:p>
                      <a:pPr algn="ctr">
                        <a:lnSpc>
                          <a:spcPct val="115000"/>
                        </a:lnSpc>
                        <a:spcAft>
                          <a:spcPts val="0"/>
                        </a:spcAft>
                      </a:pPr>
                      <a:r>
                        <a:rPr lang="en-ZA" sz="1400" dirty="0">
                          <a:effectLst/>
                        </a:rPr>
                        <a:t>CULTURAL AND CREATIVE INDUSTRIES FEDERATION</a:t>
                      </a: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hMerge="1">
                  <a:txBody>
                    <a:bodyPr/>
                    <a:lstStyle/>
                    <a:p>
                      <a:endParaRPr lang="en-ZA"/>
                    </a:p>
                  </a:txBody>
                  <a:tcPr/>
                </a:tc>
              </a:tr>
              <a:tr h="4399067">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Funds allocated - R15 784 000 and the breakdown is as follows:</a:t>
                      </a:r>
                    </a:p>
                    <a:p>
                      <a:pPr marL="342900" lvl="0" indent="-342900" algn="just">
                        <a:lnSpc>
                          <a:spcPct val="115000"/>
                        </a:lnSpc>
                        <a:spcAft>
                          <a:spcPts val="0"/>
                        </a:spcAft>
                        <a:buFont typeface="Symbol" panose="05050102010706020507" pitchFamily="18" charset="2"/>
                        <a:buChar char=""/>
                      </a:pPr>
                      <a:r>
                        <a:rPr lang="en-ZA" sz="1400" dirty="0">
                          <a:effectLst/>
                        </a:rPr>
                        <a:t>R5 784 000 in 2014-15</a:t>
                      </a:r>
                    </a:p>
                    <a:p>
                      <a:pPr marL="342900" lvl="0" indent="-342900" algn="just">
                        <a:lnSpc>
                          <a:spcPct val="115000"/>
                        </a:lnSpc>
                        <a:spcAft>
                          <a:spcPts val="0"/>
                        </a:spcAft>
                        <a:buFont typeface="Symbol" panose="05050102010706020507" pitchFamily="18" charset="2"/>
                        <a:buChar char=""/>
                      </a:pPr>
                      <a:r>
                        <a:rPr lang="en-ZA" sz="1400" dirty="0">
                          <a:effectLst/>
                        </a:rPr>
                        <a:t>R5 000 000 in 2015-16</a:t>
                      </a:r>
                    </a:p>
                    <a:p>
                      <a:pPr marL="342900" lvl="0" indent="-342900" algn="just">
                        <a:lnSpc>
                          <a:spcPct val="115000"/>
                        </a:lnSpc>
                        <a:spcAft>
                          <a:spcPts val="0"/>
                        </a:spcAft>
                        <a:buFont typeface="Symbol" panose="05050102010706020507" pitchFamily="18" charset="2"/>
                        <a:buChar char=""/>
                      </a:pPr>
                      <a:r>
                        <a:rPr lang="en-ZA" sz="1400" dirty="0">
                          <a:effectLst/>
                        </a:rPr>
                        <a:t>R5 000 000 in 2016-17</a:t>
                      </a:r>
                    </a:p>
                    <a:p>
                      <a:pPr algn="just">
                        <a:lnSpc>
                          <a:spcPct val="115000"/>
                        </a:lnSpc>
                        <a:spcAft>
                          <a:spcPts val="0"/>
                        </a:spcAft>
                      </a:pPr>
                      <a:r>
                        <a:rPr lang="en-ZA" sz="1400" dirty="0">
                          <a:effectLst/>
                        </a:rPr>
                        <a:t> </a:t>
                      </a: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The Cultural &amp; Creative Industries Federation (CIFSA) is a sector representative body that was established in 2014 to enhanced governance and accountability in the sector. The establishment of CCIFSA was a result of several consultative processes between government and the cultural sector which formally started in in 2009, when President Jacob Zuma met with musicians and actors to discuss their role and contribution to social cohesion and nation building, as well as report back on issues they raised during his first meeting with them in 2008. It was noted that the biggest challenge facing the </a:t>
                      </a:r>
                      <a:r>
                        <a:rPr lang="en-ZA" sz="1400" dirty="0" smtClean="0">
                          <a:effectLst/>
                        </a:rPr>
                        <a:t>hosting </a:t>
                      </a:r>
                      <a:r>
                        <a:rPr lang="en-ZA" sz="1400" dirty="0">
                          <a:effectLst/>
                        </a:rPr>
                        <a:t>an AGM.</a:t>
                      </a:r>
                    </a:p>
                    <a:p>
                      <a:pPr algn="just">
                        <a:lnSpc>
                          <a:spcPct val="115000"/>
                        </a:lnSpc>
                        <a:spcAft>
                          <a:spcPts val="0"/>
                        </a:spcAft>
                      </a:pPr>
                      <a:r>
                        <a:rPr lang="en-ZA" sz="1400" dirty="0">
                          <a:effectLst/>
                        </a:rPr>
                        <a:t> </a:t>
                      </a:r>
                      <a:r>
                        <a:rPr lang="en-ZA" sz="1400" dirty="0" smtClean="0">
                          <a:effectLst/>
                        </a:rPr>
                        <a:t>However </a:t>
                      </a:r>
                      <a:r>
                        <a:rPr lang="en-ZA" sz="1400" dirty="0">
                          <a:effectLst/>
                        </a:rPr>
                        <a:t>there some other Provinces which still need further work, here listed below: </a:t>
                      </a:r>
                    </a:p>
                    <a:p>
                      <a:pPr marL="342900" lvl="0" indent="-342900" algn="just">
                        <a:lnSpc>
                          <a:spcPct val="115000"/>
                        </a:lnSpc>
                        <a:spcAft>
                          <a:spcPts val="0"/>
                        </a:spcAft>
                        <a:buFont typeface="Symbol" panose="05050102010706020507" pitchFamily="18" charset="2"/>
                        <a:buChar char=""/>
                      </a:pPr>
                      <a:r>
                        <a:rPr lang="en-ZA" sz="1400" dirty="0">
                          <a:effectLst/>
                        </a:rPr>
                        <a:t>North West</a:t>
                      </a:r>
                    </a:p>
                    <a:p>
                      <a:pPr marL="342900" lvl="0" indent="-342900" algn="just">
                        <a:lnSpc>
                          <a:spcPct val="115000"/>
                        </a:lnSpc>
                        <a:spcAft>
                          <a:spcPts val="0"/>
                        </a:spcAft>
                        <a:buFont typeface="Symbol" panose="05050102010706020507" pitchFamily="18" charset="2"/>
                        <a:buChar char=""/>
                      </a:pPr>
                      <a:r>
                        <a:rPr lang="en-ZA" sz="1400" dirty="0">
                          <a:effectLst/>
                        </a:rPr>
                        <a:t>Western Cape</a:t>
                      </a:r>
                    </a:p>
                    <a:p>
                      <a:pPr marL="342900" lvl="0" indent="-342900" algn="just">
                        <a:lnSpc>
                          <a:spcPct val="115000"/>
                        </a:lnSpc>
                        <a:spcAft>
                          <a:spcPts val="0"/>
                        </a:spcAft>
                        <a:buFont typeface="Symbol" panose="05050102010706020507" pitchFamily="18" charset="2"/>
                        <a:buChar char=""/>
                      </a:pPr>
                      <a:r>
                        <a:rPr lang="en-ZA" sz="1400" dirty="0">
                          <a:effectLst/>
                        </a:rPr>
                        <a:t>KZN</a:t>
                      </a:r>
                    </a:p>
                    <a:p>
                      <a:pPr marL="342900" lvl="0" indent="-342900" algn="just">
                        <a:lnSpc>
                          <a:spcPct val="115000"/>
                        </a:lnSpc>
                        <a:spcAft>
                          <a:spcPts val="0"/>
                        </a:spcAft>
                        <a:buFont typeface="Symbol" panose="05050102010706020507" pitchFamily="18" charset="2"/>
                        <a:buChar char=""/>
                      </a:pPr>
                      <a:r>
                        <a:rPr lang="en-ZA" sz="1400" dirty="0">
                          <a:effectLst/>
                        </a:rPr>
                        <a:t>Northern Cape</a:t>
                      </a:r>
                    </a:p>
                    <a:p>
                      <a:pPr marL="342900" lvl="0" indent="-342900" algn="just">
                        <a:lnSpc>
                          <a:spcPct val="115000"/>
                        </a:lnSpc>
                        <a:spcAft>
                          <a:spcPts val="0"/>
                        </a:spcAft>
                        <a:buFont typeface="Symbol" panose="05050102010706020507" pitchFamily="18" charset="2"/>
                        <a:buChar char=""/>
                      </a:pPr>
                      <a:r>
                        <a:rPr lang="en-ZA" sz="1400" dirty="0">
                          <a:effectLst/>
                        </a:rPr>
                        <a:t>Gauteng</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AGM:</a:t>
                      </a:r>
                    </a:p>
                    <a:p>
                      <a:pPr algn="just">
                        <a:lnSpc>
                          <a:spcPct val="115000"/>
                        </a:lnSpc>
                        <a:spcAft>
                          <a:spcPts val="0"/>
                        </a:spcAft>
                      </a:pPr>
                      <a:r>
                        <a:rPr lang="en-ZA" sz="1400" dirty="0">
                          <a:effectLst/>
                        </a:rPr>
                        <a:t>The AGM was postponed to accommodate the finalisation of the work in other Provinces.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Achievement:</a:t>
                      </a:r>
                    </a:p>
                    <a:p>
                      <a:pPr marL="342900" lvl="0" indent="-342900" algn="just">
                        <a:lnSpc>
                          <a:spcPct val="115000"/>
                        </a:lnSpc>
                        <a:spcAft>
                          <a:spcPts val="0"/>
                        </a:spcAft>
                        <a:buFont typeface="Symbol" panose="05050102010706020507" pitchFamily="18" charset="2"/>
                        <a:buChar char=""/>
                      </a:pPr>
                      <a:r>
                        <a:rPr lang="en-ZA" sz="1400" dirty="0">
                          <a:effectLst/>
                        </a:rPr>
                        <a:t>The establishment of the 4 Provincial offices.</a:t>
                      </a:r>
                    </a:p>
                    <a:p>
                      <a:pPr marL="342900" lvl="0" indent="-342900" algn="just">
                        <a:lnSpc>
                          <a:spcPct val="115000"/>
                        </a:lnSpc>
                        <a:spcAft>
                          <a:spcPts val="0"/>
                        </a:spcAft>
                        <a:buFont typeface="Symbol" panose="05050102010706020507" pitchFamily="18" charset="2"/>
                        <a:buChar char=""/>
                      </a:pPr>
                      <a:r>
                        <a:rPr lang="en-ZA" sz="1400" dirty="0">
                          <a:effectLst/>
                        </a:rPr>
                        <a:t>Setting up of a full office space in Mpumalanga with the full support from Mpumalanga Provincial Department of Culture Sports and Recreation.</a:t>
                      </a:r>
                    </a:p>
                    <a:p>
                      <a:pPr marL="342900" lvl="0" indent="-342900" algn="just">
                        <a:lnSpc>
                          <a:spcPct val="115000"/>
                        </a:lnSpc>
                        <a:spcAft>
                          <a:spcPts val="0"/>
                        </a:spcAft>
                        <a:buFont typeface="Symbol" panose="05050102010706020507" pitchFamily="18" charset="2"/>
                        <a:buChar char=""/>
                      </a:pPr>
                      <a:r>
                        <a:rPr lang="en-ZA" sz="1400" dirty="0">
                          <a:effectLst/>
                        </a:rPr>
                        <a:t>Work with various Government Spheres has been initiated. Provinces are beginning to understand CCIFSA and are responding positively.</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OTHER WORK:</a:t>
                      </a:r>
                    </a:p>
                    <a:p>
                      <a:pPr algn="just">
                        <a:lnSpc>
                          <a:spcPct val="115000"/>
                        </a:lnSpc>
                        <a:spcAft>
                          <a:spcPts val="0"/>
                        </a:spcAft>
                      </a:pPr>
                      <a:r>
                        <a:rPr lang="en-ZA" sz="1400" dirty="0">
                          <a:effectLst/>
                        </a:rPr>
                        <a:t>In the course for implementing the KPA’s for the financial 2016/17 as mentioned above, CCIFSA was approached by the Department of Arts and Culture at Ministerial level to assume a function as an Administrator for the Downtown Music Hub.</a:t>
                      </a:r>
                    </a:p>
                    <a:p>
                      <a:pPr algn="just">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982332084"/>
              </p:ext>
            </p:extLst>
          </p:nvPr>
        </p:nvGraphicFramePr>
        <p:xfrm>
          <a:off x="395536" y="836712"/>
          <a:ext cx="8543292" cy="4872541"/>
        </p:xfrm>
        <a:graphic>
          <a:graphicData uri="http://schemas.openxmlformats.org/drawingml/2006/table">
            <a:tbl>
              <a:tblPr firstRow="1" firstCol="1" bandRow="1">
                <a:tableStyleId>{5C22544A-7EE6-4342-B048-85BDC9FD1C3A}</a:tableStyleId>
              </a:tblPr>
              <a:tblGrid>
                <a:gridCol w="150812"/>
                <a:gridCol w="8392480"/>
              </a:tblGrid>
              <a:tr h="504056">
                <a:tc gridSpan="2">
                  <a:txBody>
                    <a:bodyPr/>
                    <a:lstStyle/>
                    <a:p>
                      <a:pPr algn="ctr">
                        <a:lnSpc>
                          <a:spcPct val="115000"/>
                        </a:lnSpc>
                        <a:spcAft>
                          <a:spcPts val="0"/>
                        </a:spcAft>
                      </a:pPr>
                      <a:r>
                        <a:rPr lang="en-ZA" sz="1400" dirty="0" smtClean="0">
                          <a:effectLst/>
                        </a:rPr>
                        <a:t>8. NATIONAL </a:t>
                      </a:r>
                      <a:r>
                        <a:rPr lang="en-ZA" sz="1400" dirty="0">
                          <a:effectLst/>
                        </a:rPr>
                        <a:t>EMPOWERMENT </a:t>
                      </a:r>
                      <a:r>
                        <a:rPr lang="en-ZA" sz="1400" dirty="0" smtClean="0">
                          <a:effectLst/>
                        </a:rPr>
                        <a:t>FUND…</a:t>
                      </a:r>
                      <a:r>
                        <a:rPr lang="en-ZA" sz="1400" dirty="0" err="1" smtClean="0">
                          <a:effectLst/>
                        </a:rPr>
                        <a:t>cont</a:t>
                      </a:r>
                      <a:endParaRPr lang="en-ZA" sz="1400" dirty="0">
                        <a:effectLst/>
                      </a:endParaRP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hMerge="1">
                  <a:txBody>
                    <a:bodyPr/>
                    <a:lstStyle/>
                    <a:p>
                      <a:endParaRPr lang="en-ZA"/>
                    </a:p>
                  </a:txBody>
                  <a:tcPr/>
                </a:tc>
              </a:tr>
              <a:tr h="4368485">
                <a:tc>
                  <a:txBody>
                    <a:bodyPr/>
                    <a:lstStyle/>
                    <a:p>
                      <a:pPr>
                        <a:lnSpc>
                          <a:spcPct val="115000"/>
                        </a:lnSpc>
                        <a:spcAft>
                          <a:spcPts val="0"/>
                        </a:spcAft>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a:txBody>
                    <a:bodyPr/>
                    <a:lstStyle/>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r>
            </a:tbl>
          </a:graphicData>
        </a:graphic>
      </p:graphicFrame>
      <p:pic>
        <p:nvPicPr>
          <p:cNvPr id="6" name="Picture 5"/>
          <p:cNvPicPr>
            <a:picLocks noChangeAspect="1"/>
          </p:cNvPicPr>
          <p:nvPr/>
        </p:nvPicPr>
        <p:blipFill>
          <a:blip r:embed="rId3"/>
          <a:stretch>
            <a:fillRect/>
          </a:stretch>
        </p:blipFill>
        <p:spPr>
          <a:xfrm>
            <a:off x="555040" y="1412776"/>
            <a:ext cx="3965618" cy="4176464"/>
          </a:xfrm>
          <a:prstGeom prst="rect">
            <a:avLst/>
          </a:prstGeom>
        </p:spPr>
      </p:pic>
      <p:pic>
        <p:nvPicPr>
          <p:cNvPr id="7" name="Picture 6"/>
          <p:cNvPicPr>
            <a:picLocks noChangeAspect="1"/>
          </p:cNvPicPr>
          <p:nvPr/>
        </p:nvPicPr>
        <p:blipFill>
          <a:blip r:embed="rId4"/>
          <a:stretch>
            <a:fillRect/>
          </a:stretch>
        </p:blipFill>
        <p:spPr>
          <a:xfrm>
            <a:off x="4464846" y="1408873"/>
            <a:ext cx="4499238" cy="4180368"/>
          </a:xfrm>
          <a:prstGeom prst="rect">
            <a:avLst/>
          </a:prstGeom>
        </p:spPr>
      </p:pic>
      <p:sp>
        <p:nvSpPr>
          <p:cNvPr id="2" name="TextBox 1"/>
          <p:cNvSpPr txBox="1"/>
          <p:nvPr/>
        </p:nvSpPr>
        <p:spPr>
          <a:xfrm>
            <a:off x="4355976" y="1844824"/>
            <a:ext cx="184731" cy="369332"/>
          </a:xfrm>
          <a:prstGeom prst="rect">
            <a:avLst/>
          </a:prstGeom>
          <a:noFill/>
        </p:spPr>
        <p:txBody>
          <a:bodyPr wrap="none" rtlCol="0">
            <a:spAutoFit/>
          </a:bodyPr>
          <a:lstStyle/>
          <a:p>
            <a:endParaRPr lang="en-ZA" dirty="0"/>
          </a:p>
        </p:txBody>
      </p:sp>
      <p:sp>
        <p:nvSpPr>
          <p:cNvPr id="8" name="TextBox 7"/>
          <p:cNvSpPr txBox="1"/>
          <p:nvPr/>
        </p:nvSpPr>
        <p:spPr>
          <a:xfrm>
            <a:off x="755576" y="2029490"/>
            <a:ext cx="1892826" cy="276999"/>
          </a:xfrm>
          <a:prstGeom prst="rect">
            <a:avLst/>
          </a:prstGeom>
          <a:noFill/>
        </p:spPr>
        <p:txBody>
          <a:bodyPr wrap="none" rtlCol="0">
            <a:spAutoFit/>
          </a:bodyPr>
          <a:lstStyle/>
          <a:p>
            <a:r>
              <a:rPr lang="en-ZA" sz="1200" dirty="0" smtClean="0"/>
              <a:t>Investment Associates (IAs)</a:t>
            </a:r>
            <a:endParaRPr lang="en-ZA" sz="1200" dirty="0"/>
          </a:p>
        </p:txBody>
      </p:sp>
    </p:spTree>
    <p:extLst>
      <p:ext uri="{BB962C8B-B14F-4D97-AF65-F5344CB8AC3E}">
        <p14:creationId xmlns:p14="http://schemas.microsoft.com/office/powerpoint/2010/main" val="38600462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319720" cy="576064"/>
          </a:xfrm>
        </p:spPr>
        <p:txBody>
          <a:bodyPr>
            <a:noAutofit/>
          </a:bodyPr>
          <a:lstStyle/>
          <a:p>
            <a:pPr lvl="0" defTabSz="457200" eaLnBrk="0" fontAlgn="base" hangingPunct="0">
              <a:spcBef>
                <a:spcPct val="20000"/>
              </a:spcBef>
              <a:spcAft>
                <a:spcPct val="0"/>
              </a:spcAft>
              <a:defRPr/>
            </a:pPr>
            <a:r>
              <a:rPr lang="en-ZA" sz="2400" dirty="0">
                <a:solidFill>
                  <a:prstClr val="black">
                    <a:tint val="75000"/>
                  </a:prstClr>
                </a:solidFill>
                <a:latin typeface="+mj-lt"/>
                <a:ea typeface="MS PGothic" pitchFamily="34" charset="-128"/>
              </a:rPr>
              <a:t/>
            </a:r>
            <a:br>
              <a:rPr lang="en-ZA" sz="2400" dirty="0">
                <a:solidFill>
                  <a:prstClr val="black">
                    <a:tint val="75000"/>
                  </a:prstClr>
                </a:solidFill>
                <a:latin typeface="+mj-lt"/>
                <a:ea typeface="MS PGothic" pitchFamily="34" charset="-128"/>
              </a:rPr>
            </a:br>
            <a:endParaRPr lang="en-US" sz="2400" dirty="0">
              <a:latin typeface="+mj-lt"/>
            </a:endParaRPr>
          </a:p>
        </p:txBody>
      </p:sp>
      <p:sp>
        <p:nvSpPr>
          <p:cNvPr id="5"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26</a:t>
            </a:r>
            <a:endParaRPr lang="en-ZA" sz="1200" b="1" dirty="0" smtClean="0">
              <a:latin typeface="Verdana" pitchFamily="34" charset="0"/>
              <a:ea typeface="Verdana" pitchFamily="34" charset="0"/>
              <a:cs typeface="Verdana" pitchFamily="34" charset="0"/>
            </a:endParaRPr>
          </a:p>
        </p:txBody>
      </p:sp>
      <p:graphicFrame>
        <p:nvGraphicFramePr>
          <p:cNvPr id="4" name="Table 3"/>
          <p:cNvGraphicFramePr>
            <a:graphicFrameLocks noGrp="1"/>
          </p:cNvGraphicFramePr>
          <p:nvPr/>
        </p:nvGraphicFramePr>
        <p:xfrm>
          <a:off x="539552" y="23231200"/>
          <a:ext cx="8424936" cy="8587740"/>
        </p:xfrm>
        <a:graphic>
          <a:graphicData uri="http://schemas.openxmlformats.org/drawingml/2006/table">
            <a:tbl>
              <a:tblPr firstRow="1" firstCol="1" bandRow="1">
                <a:tableStyleId>{5C22544A-7EE6-4342-B048-85BDC9FD1C3A}</a:tableStyleId>
              </a:tblPr>
              <a:tblGrid>
                <a:gridCol w="2160240"/>
                <a:gridCol w="6264696"/>
              </a:tblGrid>
              <a:tr h="126896">
                <a:tc gridSpan="2">
                  <a:txBody>
                    <a:bodyPr/>
                    <a:lstStyle/>
                    <a:p>
                      <a:pPr algn="ctr">
                        <a:lnSpc>
                          <a:spcPct val="115000"/>
                        </a:lnSpc>
                        <a:spcAft>
                          <a:spcPts val="0"/>
                        </a:spcAft>
                      </a:pPr>
                      <a:r>
                        <a:rPr lang="en-ZA" sz="1400" dirty="0">
                          <a:effectLst/>
                        </a:rPr>
                        <a:t> </a:t>
                      </a:r>
                    </a:p>
                    <a:p>
                      <a:pPr algn="ctr">
                        <a:lnSpc>
                          <a:spcPct val="115000"/>
                        </a:lnSpc>
                        <a:spcAft>
                          <a:spcPts val="0"/>
                        </a:spcAft>
                      </a:pPr>
                      <a:r>
                        <a:rPr lang="en-ZA" sz="1400" dirty="0">
                          <a:effectLst/>
                        </a:rPr>
                        <a:t>CULTURAL AND CREATIVE INDUSTRIES FEDERATION</a:t>
                      </a: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hMerge="1">
                  <a:txBody>
                    <a:bodyPr/>
                    <a:lstStyle/>
                    <a:p>
                      <a:endParaRPr lang="en-ZA"/>
                    </a:p>
                  </a:txBody>
                  <a:tcPr/>
                </a:tc>
              </a:tr>
              <a:tr h="4399067">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Funds allocated - R15 784 000 and the breakdown is as follows:</a:t>
                      </a:r>
                    </a:p>
                    <a:p>
                      <a:pPr marL="342900" lvl="0" indent="-342900" algn="just">
                        <a:lnSpc>
                          <a:spcPct val="115000"/>
                        </a:lnSpc>
                        <a:spcAft>
                          <a:spcPts val="0"/>
                        </a:spcAft>
                        <a:buFont typeface="Symbol" panose="05050102010706020507" pitchFamily="18" charset="2"/>
                        <a:buChar char=""/>
                      </a:pPr>
                      <a:r>
                        <a:rPr lang="en-ZA" sz="1400" dirty="0">
                          <a:effectLst/>
                        </a:rPr>
                        <a:t>R5 784 000 in 2014-15</a:t>
                      </a:r>
                    </a:p>
                    <a:p>
                      <a:pPr marL="342900" lvl="0" indent="-342900" algn="just">
                        <a:lnSpc>
                          <a:spcPct val="115000"/>
                        </a:lnSpc>
                        <a:spcAft>
                          <a:spcPts val="0"/>
                        </a:spcAft>
                        <a:buFont typeface="Symbol" panose="05050102010706020507" pitchFamily="18" charset="2"/>
                        <a:buChar char=""/>
                      </a:pPr>
                      <a:r>
                        <a:rPr lang="en-ZA" sz="1400" dirty="0">
                          <a:effectLst/>
                        </a:rPr>
                        <a:t>R5 000 000 in 2015-16</a:t>
                      </a:r>
                    </a:p>
                    <a:p>
                      <a:pPr marL="342900" lvl="0" indent="-342900" algn="just">
                        <a:lnSpc>
                          <a:spcPct val="115000"/>
                        </a:lnSpc>
                        <a:spcAft>
                          <a:spcPts val="0"/>
                        </a:spcAft>
                        <a:buFont typeface="Symbol" panose="05050102010706020507" pitchFamily="18" charset="2"/>
                        <a:buChar char=""/>
                      </a:pPr>
                      <a:r>
                        <a:rPr lang="en-ZA" sz="1400" dirty="0">
                          <a:effectLst/>
                        </a:rPr>
                        <a:t>R5 000 000 in 2016-17</a:t>
                      </a:r>
                    </a:p>
                    <a:p>
                      <a:pPr algn="just">
                        <a:lnSpc>
                          <a:spcPct val="115000"/>
                        </a:lnSpc>
                        <a:spcAft>
                          <a:spcPts val="0"/>
                        </a:spcAft>
                      </a:pPr>
                      <a:r>
                        <a:rPr lang="en-ZA" sz="1400" dirty="0">
                          <a:effectLst/>
                        </a:rPr>
                        <a:t> </a:t>
                      </a: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The Cultural &amp; Creative Industries Federation (CIFSA) is a sector representative body that was established in 2014 to enhanced governance and accountability in the sector. The establishment of CCIFSA was a result of several consultative processes between government and the cultural sector which formally started in in 2009, when President Jacob Zuma met with musicians and actors to discuss their role and contribution to social cohesion and nation building, as well as report back on issues they raised during his first meeting with them in 2008. It was noted that the biggest challenge facing the </a:t>
                      </a:r>
                      <a:r>
                        <a:rPr lang="en-ZA" sz="1400" dirty="0" smtClean="0">
                          <a:effectLst/>
                        </a:rPr>
                        <a:t>hosting </a:t>
                      </a:r>
                      <a:r>
                        <a:rPr lang="en-ZA" sz="1400" dirty="0">
                          <a:effectLst/>
                        </a:rPr>
                        <a:t>an AGM.</a:t>
                      </a:r>
                    </a:p>
                    <a:p>
                      <a:pPr algn="just">
                        <a:lnSpc>
                          <a:spcPct val="115000"/>
                        </a:lnSpc>
                        <a:spcAft>
                          <a:spcPts val="0"/>
                        </a:spcAft>
                      </a:pPr>
                      <a:r>
                        <a:rPr lang="en-ZA" sz="1400" dirty="0">
                          <a:effectLst/>
                        </a:rPr>
                        <a:t> </a:t>
                      </a:r>
                      <a:r>
                        <a:rPr lang="en-ZA" sz="1400" dirty="0" smtClean="0">
                          <a:effectLst/>
                        </a:rPr>
                        <a:t>However </a:t>
                      </a:r>
                      <a:r>
                        <a:rPr lang="en-ZA" sz="1400" dirty="0">
                          <a:effectLst/>
                        </a:rPr>
                        <a:t>there some other Provinces which still need further work, here listed below: </a:t>
                      </a:r>
                    </a:p>
                    <a:p>
                      <a:pPr marL="342900" lvl="0" indent="-342900" algn="just">
                        <a:lnSpc>
                          <a:spcPct val="115000"/>
                        </a:lnSpc>
                        <a:spcAft>
                          <a:spcPts val="0"/>
                        </a:spcAft>
                        <a:buFont typeface="Symbol" panose="05050102010706020507" pitchFamily="18" charset="2"/>
                        <a:buChar char=""/>
                      </a:pPr>
                      <a:r>
                        <a:rPr lang="en-ZA" sz="1400" dirty="0">
                          <a:effectLst/>
                        </a:rPr>
                        <a:t>North West</a:t>
                      </a:r>
                    </a:p>
                    <a:p>
                      <a:pPr marL="342900" lvl="0" indent="-342900" algn="just">
                        <a:lnSpc>
                          <a:spcPct val="115000"/>
                        </a:lnSpc>
                        <a:spcAft>
                          <a:spcPts val="0"/>
                        </a:spcAft>
                        <a:buFont typeface="Symbol" panose="05050102010706020507" pitchFamily="18" charset="2"/>
                        <a:buChar char=""/>
                      </a:pPr>
                      <a:r>
                        <a:rPr lang="en-ZA" sz="1400" dirty="0">
                          <a:effectLst/>
                        </a:rPr>
                        <a:t>Western Cape</a:t>
                      </a:r>
                    </a:p>
                    <a:p>
                      <a:pPr marL="342900" lvl="0" indent="-342900" algn="just">
                        <a:lnSpc>
                          <a:spcPct val="115000"/>
                        </a:lnSpc>
                        <a:spcAft>
                          <a:spcPts val="0"/>
                        </a:spcAft>
                        <a:buFont typeface="Symbol" panose="05050102010706020507" pitchFamily="18" charset="2"/>
                        <a:buChar char=""/>
                      </a:pPr>
                      <a:r>
                        <a:rPr lang="en-ZA" sz="1400" dirty="0">
                          <a:effectLst/>
                        </a:rPr>
                        <a:t>KZN</a:t>
                      </a:r>
                    </a:p>
                    <a:p>
                      <a:pPr marL="342900" lvl="0" indent="-342900" algn="just">
                        <a:lnSpc>
                          <a:spcPct val="115000"/>
                        </a:lnSpc>
                        <a:spcAft>
                          <a:spcPts val="0"/>
                        </a:spcAft>
                        <a:buFont typeface="Symbol" panose="05050102010706020507" pitchFamily="18" charset="2"/>
                        <a:buChar char=""/>
                      </a:pPr>
                      <a:r>
                        <a:rPr lang="en-ZA" sz="1400" dirty="0">
                          <a:effectLst/>
                        </a:rPr>
                        <a:t>Northern Cape</a:t>
                      </a:r>
                    </a:p>
                    <a:p>
                      <a:pPr marL="342900" lvl="0" indent="-342900" algn="just">
                        <a:lnSpc>
                          <a:spcPct val="115000"/>
                        </a:lnSpc>
                        <a:spcAft>
                          <a:spcPts val="0"/>
                        </a:spcAft>
                        <a:buFont typeface="Symbol" panose="05050102010706020507" pitchFamily="18" charset="2"/>
                        <a:buChar char=""/>
                      </a:pPr>
                      <a:r>
                        <a:rPr lang="en-ZA" sz="1400" dirty="0">
                          <a:effectLst/>
                        </a:rPr>
                        <a:t>Gauteng</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AGM:</a:t>
                      </a:r>
                    </a:p>
                    <a:p>
                      <a:pPr algn="just">
                        <a:lnSpc>
                          <a:spcPct val="115000"/>
                        </a:lnSpc>
                        <a:spcAft>
                          <a:spcPts val="0"/>
                        </a:spcAft>
                      </a:pPr>
                      <a:r>
                        <a:rPr lang="en-ZA" sz="1400" dirty="0">
                          <a:effectLst/>
                        </a:rPr>
                        <a:t>The AGM was postponed to accommodate the finalisation of the work in other Provinces.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Achievement:</a:t>
                      </a:r>
                    </a:p>
                    <a:p>
                      <a:pPr marL="342900" lvl="0" indent="-342900" algn="just">
                        <a:lnSpc>
                          <a:spcPct val="115000"/>
                        </a:lnSpc>
                        <a:spcAft>
                          <a:spcPts val="0"/>
                        </a:spcAft>
                        <a:buFont typeface="Symbol" panose="05050102010706020507" pitchFamily="18" charset="2"/>
                        <a:buChar char=""/>
                      </a:pPr>
                      <a:r>
                        <a:rPr lang="en-ZA" sz="1400" dirty="0">
                          <a:effectLst/>
                        </a:rPr>
                        <a:t>The establishment of the 4 Provincial offices.</a:t>
                      </a:r>
                    </a:p>
                    <a:p>
                      <a:pPr marL="342900" lvl="0" indent="-342900" algn="just">
                        <a:lnSpc>
                          <a:spcPct val="115000"/>
                        </a:lnSpc>
                        <a:spcAft>
                          <a:spcPts val="0"/>
                        </a:spcAft>
                        <a:buFont typeface="Symbol" panose="05050102010706020507" pitchFamily="18" charset="2"/>
                        <a:buChar char=""/>
                      </a:pPr>
                      <a:r>
                        <a:rPr lang="en-ZA" sz="1400" dirty="0">
                          <a:effectLst/>
                        </a:rPr>
                        <a:t>Setting up of a full office space in Mpumalanga with the full support from Mpumalanga Provincial Department of Culture Sports and Recreation.</a:t>
                      </a:r>
                    </a:p>
                    <a:p>
                      <a:pPr marL="342900" lvl="0" indent="-342900" algn="just">
                        <a:lnSpc>
                          <a:spcPct val="115000"/>
                        </a:lnSpc>
                        <a:spcAft>
                          <a:spcPts val="0"/>
                        </a:spcAft>
                        <a:buFont typeface="Symbol" panose="05050102010706020507" pitchFamily="18" charset="2"/>
                        <a:buChar char=""/>
                      </a:pPr>
                      <a:r>
                        <a:rPr lang="en-ZA" sz="1400" dirty="0">
                          <a:effectLst/>
                        </a:rPr>
                        <a:t>Work with various Government Spheres has been initiated. Provinces are beginning to understand CCIFSA and are responding positively.</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OTHER WORK:</a:t>
                      </a:r>
                    </a:p>
                    <a:p>
                      <a:pPr algn="just">
                        <a:lnSpc>
                          <a:spcPct val="115000"/>
                        </a:lnSpc>
                        <a:spcAft>
                          <a:spcPts val="0"/>
                        </a:spcAft>
                      </a:pPr>
                      <a:r>
                        <a:rPr lang="en-ZA" sz="1400" dirty="0">
                          <a:effectLst/>
                        </a:rPr>
                        <a:t>In the course for implementing the KPA’s for the financial 2016/17 as mentioned above, CCIFSA was approached by the Department of Arts and Culture at Ministerial level to assume a function as an Administrator for the Downtown Music Hub.</a:t>
                      </a:r>
                    </a:p>
                    <a:p>
                      <a:pPr algn="just">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642804728"/>
              </p:ext>
            </p:extLst>
          </p:nvPr>
        </p:nvGraphicFramePr>
        <p:xfrm>
          <a:off x="395536" y="836712"/>
          <a:ext cx="8543292" cy="4824536"/>
        </p:xfrm>
        <a:graphic>
          <a:graphicData uri="http://schemas.openxmlformats.org/drawingml/2006/table">
            <a:tbl>
              <a:tblPr firstRow="1" firstCol="1" bandRow="1">
                <a:tableStyleId>{5C22544A-7EE6-4342-B048-85BDC9FD1C3A}</a:tableStyleId>
              </a:tblPr>
              <a:tblGrid>
                <a:gridCol w="150812"/>
                <a:gridCol w="8392480"/>
              </a:tblGrid>
              <a:tr h="504056">
                <a:tc gridSpan="2">
                  <a:txBody>
                    <a:bodyPr/>
                    <a:lstStyle/>
                    <a:p>
                      <a:pPr algn="ctr">
                        <a:lnSpc>
                          <a:spcPct val="115000"/>
                        </a:lnSpc>
                        <a:spcAft>
                          <a:spcPts val="0"/>
                        </a:spcAft>
                      </a:pPr>
                      <a:r>
                        <a:rPr lang="en-ZA" sz="1400" dirty="0" smtClean="0">
                          <a:effectLst/>
                        </a:rPr>
                        <a:t>8. NATIONAL </a:t>
                      </a:r>
                      <a:r>
                        <a:rPr lang="en-ZA" sz="1400" dirty="0">
                          <a:effectLst/>
                        </a:rPr>
                        <a:t>EMPOWERMENT </a:t>
                      </a:r>
                      <a:r>
                        <a:rPr lang="en-ZA" sz="1400" dirty="0" smtClean="0">
                          <a:effectLst/>
                        </a:rPr>
                        <a:t>FUND…</a:t>
                      </a:r>
                      <a:r>
                        <a:rPr lang="en-ZA" sz="1400" dirty="0" err="1" smtClean="0">
                          <a:effectLst/>
                        </a:rPr>
                        <a:t>cont</a:t>
                      </a:r>
                      <a:endParaRPr lang="en-ZA" sz="1400" dirty="0">
                        <a:effectLst/>
                      </a:endParaRP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hMerge="1">
                  <a:txBody>
                    <a:bodyPr/>
                    <a:lstStyle/>
                    <a:p>
                      <a:endParaRPr lang="en-ZA"/>
                    </a:p>
                  </a:txBody>
                  <a:tcPr/>
                </a:tc>
              </a:tr>
              <a:tr h="4320480">
                <a:tc>
                  <a:txBody>
                    <a:bodyPr/>
                    <a:lstStyle/>
                    <a:p>
                      <a:pPr>
                        <a:lnSpc>
                          <a:spcPct val="115000"/>
                        </a:lnSpc>
                        <a:spcAft>
                          <a:spcPts val="0"/>
                        </a:spcAft>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a:txBody>
                    <a:bodyPr/>
                    <a:lstStyle/>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r>
            </a:tbl>
          </a:graphicData>
        </a:graphic>
      </p:graphicFrame>
      <p:sp>
        <p:nvSpPr>
          <p:cNvPr id="10" name="Content Placeholder 1"/>
          <p:cNvSpPr txBox="1">
            <a:spLocks/>
          </p:cNvSpPr>
          <p:nvPr/>
        </p:nvSpPr>
        <p:spPr bwMode="auto">
          <a:xfrm>
            <a:off x="4483218" y="1700807"/>
            <a:ext cx="4464496" cy="3517697"/>
          </a:xfrm>
          <a:prstGeom prst="rect">
            <a:avLst/>
          </a:prstGeom>
          <a:noFill/>
          <a:ln>
            <a:solidFill>
              <a:srgbClr val="000000"/>
            </a:solidFill>
          </a:ln>
          <a:extLst/>
        </p:spPr>
        <p:txBody>
          <a:bodyPr vert="horz" wrap="square" lIns="91212" tIns="45607" rIns="91212" bIns="45607" numCol="1" anchor="t" anchorCtr="0" compatLnSpc="1">
            <a:prstTxWarp prst="textNoShape">
              <a:avLst/>
            </a:prstTxWarp>
          </a:bodyPr>
          <a:lstStyle>
            <a:lvl1pPr marL="342536" indent="-342536" algn="l" rtl="0" eaLnBrk="0" fontAlgn="base" hangingPunct="0">
              <a:spcBef>
                <a:spcPct val="20000"/>
              </a:spcBef>
              <a:spcAft>
                <a:spcPct val="0"/>
              </a:spcAft>
              <a:buChar char="•"/>
              <a:defRPr sz="3200">
                <a:solidFill>
                  <a:schemeClr val="tx1"/>
                </a:solidFill>
                <a:latin typeface="+mn-lt"/>
                <a:ea typeface="+mn-ea"/>
                <a:cs typeface="ヒラギノ角ゴ Pro W3"/>
              </a:defRPr>
            </a:lvl1pPr>
            <a:lvl2pPr marL="742152" indent="-285447" algn="l" rtl="0" eaLnBrk="0" fontAlgn="base" hangingPunct="0">
              <a:spcBef>
                <a:spcPct val="20000"/>
              </a:spcBef>
              <a:spcAft>
                <a:spcPct val="0"/>
              </a:spcAft>
              <a:buChar char="–"/>
              <a:defRPr sz="2800">
                <a:solidFill>
                  <a:schemeClr val="tx1"/>
                </a:solidFill>
                <a:latin typeface="+mn-lt"/>
                <a:ea typeface="+mn-ea"/>
                <a:cs typeface="ヒラギノ角ゴ Pro W3"/>
              </a:defRPr>
            </a:lvl2pPr>
            <a:lvl3pPr marL="1141768" indent="-228351" algn="l" rtl="0" eaLnBrk="0" fontAlgn="base" hangingPunct="0">
              <a:spcBef>
                <a:spcPct val="20000"/>
              </a:spcBef>
              <a:spcAft>
                <a:spcPct val="0"/>
              </a:spcAft>
              <a:buChar char="•"/>
              <a:defRPr sz="2400">
                <a:solidFill>
                  <a:schemeClr val="tx1"/>
                </a:solidFill>
                <a:latin typeface="+mn-lt"/>
                <a:ea typeface="+mn-ea"/>
                <a:cs typeface="ヒラギノ角ゴ Pro W3"/>
              </a:defRPr>
            </a:lvl3pPr>
            <a:lvl4pPr marL="1598479" indent="-228351" algn="l" rtl="0" eaLnBrk="0" fontAlgn="base" hangingPunct="0">
              <a:spcBef>
                <a:spcPct val="20000"/>
              </a:spcBef>
              <a:spcAft>
                <a:spcPct val="0"/>
              </a:spcAft>
              <a:buChar char="–"/>
              <a:defRPr sz="2000">
                <a:solidFill>
                  <a:schemeClr val="tx1"/>
                </a:solidFill>
                <a:latin typeface="+mn-lt"/>
                <a:ea typeface="+mn-ea"/>
                <a:cs typeface="ヒラギノ角ゴ Pro W3"/>
              </a:defRPr>
            </a:lvl4pPr>
            <a:lvl5pPr marL="2055195" indent="-228351" algn="l" rtl="0" eaLnBrk="0" fontAlgn="base" hangingPunct="0">
              <a:spcBef>
                <a:spcPct val="20000"/>
              </a:spcBef>
              <a:spcAft>
                <a:spcPct val="0"/>
              </a:spcAft>
              <a:buChar char="»"/>
              <a:defRPr sz="2000">
                <a:solidFill>
                  <a:schemeClr val="tx1"/>
                </a:solidFill>
                <a:latin typeface="+mn-lt"/>
                <a:ea typeface="+mn-ea"/>
                <a:cs typeface="ヒラギノ角ゴ Pro W3"/>
              </a:defRPr>
            </a:lvl5pPr>
            <a:lvl6pPr marL="2511902" indent="-228351" algn="l" rtl="0" fontAlgn="base">
              <a:spcBef>
                <a:spcPct val="20000"/>
              </a:spcBef>
              <a:spcAft>
                <a:spcPct val="0"/>
              </a:spcAft>
              <a:buChar char="»"/>
              <a:defRPr sz="2000">
                <a:solidFill>
                  <a:schemeClr val="tx1"/>
                </a:solidFill>
                <a:latin typeface="+mn-lt"/>
                <a:ea typeface="+mn-ea"/>
              </a:defRPr>
            </a:lvl6pPr>
            <a:lvl7pPr marL="2968608" indent="-228351" algn="l" rtl="0" fontAlgn="base">
              <a:spcBef>
                <a:spcPct val="20000"/>
              </a:spcBef>
              <a:spcAft>
                <a:spcPct val="0"/>
              </a:spcAft>
              <a:buChar char="»"/>
              <a:defRPr sz="2000">
                <a:solidFill>
                  <a:schemeClr val="tx1"/>
                </a:solidFill>
                <a:latin typeface="+mn-lt"/>
                <a:ea typeface="+mn-ea"/>
              </a:defRPr>
            </a:lvl7pPr>
            <a:lvl8pPr marL="3425320" indent="-228351" algn="l" rtl="0" fontAlgn="base">
              <a:spcBef>
                <a:spcPct val="20000"/>
              </a:spcBef>
              <a:spcAft>
                <a:spcPct val="0"/>
              </a:spcAft>
              <a:buChar char="»"/>
              <a:defRPr sz="2000">
                <a:solidFill>
                  <a:schemeClr val="tx1"/>
                </a:solidFill>
                <a:latin typeface="+mn-lt"/>
                <a:ea typeface="+mn-ea"/>
              </a:defRPr>
            </a:lvl8pPr>
            <a:lvl9pPr marL="3882023" indent="-228351" algn="l" rtl="0" fontAlgn="base">
              <a:spcBef>
                <a:spcPct val="20000"/>
              </a:spcBef>
              <a:spcAft>
                <a:spcPct val="0"/>
              </a:spcAft>
              <a:buChar char="»"/>
              <a:defRPr sz="2000">
                <a:solidFill>
                  <a:schemeClr val="tx1"/>
                </a:solidFill>
                <a:latin typeface="+mn-lt"/>
                <a:ea typeface="+mn-ea"/>
              </a:defRPr>
            </a:lvl9pPr>
          </a:lstStyle>
          <a:p>
            <a:pPr algn="just" defTabSz="913134"/>
            <a:r>
              <a:rPr lang="en-ZA" altLang="en-US" sz="1400" kern="0" dirty="0" smtClean="0">
                <a:latin typeface="Calibri" panose="020F0502020204030204" pitchFamily="34" charset="0"/>
              </a:rPr>
              <a:t>There must be enough time available (approximately 2 months) after disbursement of funds to the beneficiaries and the actual date of the project to allow time to raise sponsorships.</a:t>
            </a:r>
          </a:p>
          <a:p>
            <a:pPr algn="just" defTabSz="913134"/>
            <a:r>
              <a:rPr lang="en-ZA" altLang="en-US" sz="1400" kern="0" dirty="0" smtClean="0">
                <a:latin typeface="Calibri" panose="020F0502020204030204" pitchFamily="34" charset="0"/>
              </a:rPr>
              <a:t>Films must be co-funded with other institutions such as DTI, IDC and NFVF.  NFVF will provide assessment report on each Film as whether will generate enough revenue to repay the loan.</a:t>
            </a:r>
          </a:p>
          <a:p>
            <a:pPr algn="just" defTabSz="913134"/>
            <a:r>
              <a:rPr lang="en-ZA" altLang="en-US" sz="1400" kern="0" dirty="0" smtClean="0">
                <a:latin typeface="Calibri" panose="020F0502020204030204" pitchFamily="34" charset="0"/>
              </a:rPr>
              <a:t>Big players/existing profitable businesses in the industry usually have means to raise funds and get grants (sponsorship) using their brand reputation.  Loans are the last option for them.</a:t>
            </a:r>
          </a:p>
          <a:p>
            <a:pPr algn="just" defTabSz="913134"/>
            <a:r>
              <a:rPr lang="en-ZA" altLang="en-US" sz="1400" kern="0" dirty="0" smtClean="0">
                <a:latin typeface="Calibri" panose="020F0502020204030204" pitchFamily="34" charset="0"/>
              </a:rPr>
              <a:t>Non-financial support must be provided to the Arts and Culture sector to prepare their projects to be fundable.</a:t>
            </a:r>
          </a:p>
        </p:txBody>
      </p:sp>
      <p:pic>
        <p:nvPicPr>
          <p:cNvPr id="8" name="Picture 7"/>
          <p:cNvPicPr>
            <a:picLocks noChangeAspect="1"/>
          </p:cNvPicPr>
          <p:nvPr/>
        </p:nvPicPr>
        <p:blipFill>
          <a:blip r:embed="rId3"/>
          <a:stretch>
            <a:fillRect/>
          </a:stretch>
        </p:blipFill>
        <p:spPr>
          <a:xfrm>
            <a:off x="784704" y="1383215"/>
            <a:ext cx="1164437" cy="329213"/>
          </a:xfrm>
          <a:prstGeom prst="rect">
            <a:avLst/>
          </a:prstGeom>
        </p:spPr>
      </p:pic>
      <p:pic>
        <p:nvPicPr>
          <p:cNvPr id="11" name="Picture 10"/>
          <p:cNvPicPr>
            <a:picLocks noChangeAspect="1"/>
          </p:cNvPicPr>
          <p:nvPr/>
        </p:nvPicPr>
        <p:blipFill>
          <a:blip r:embed="rId4"/>
          <a:stretch>
            <a:fillRect/>
          </a:stretch>
        </p:blipFill>
        <p:spPr>
          <a:xfrm>
            <a:off x="726241" y="1700807"/>
            <a:ext cx="3773751" cy="3517697"/>
          </a:xfrm>
          <a:prstGeom prst="rect">
            <a:avLst/>
          </a:prstGeom>
        </p:spPr>
      </p:pic>
      <p:pic>
        <p:nvPicPr>
          <p:cNvPr id="12" name="Picture 11"/>
          <p:cNvPicPr>
            <a:picLocks noChangeAspect="1"/>
          </p:cNvPicPr>
          <p:nvPr/>
        </p:nvPicPr>
        <p:blipFill>
          <a:blip r:embed="rId5"/>
          <a:stretch>
            <a:fillRect/>
          </a:stretch>
        </p:blipFill>
        <p:spPr>
          <a:xfrm>
            <a:off x="4667182" y="1383216"/>
            <a:ext cx="1201016" cy="329213"/>
          </a:xfrm>
          <a:prstGeom prst="rect">
            <a:avLst/>
          </a:prstGeom>
        </p:spPr>
      </p:pic>
    </p:spTree>
    <p:extLst>
      <p:ext uri="{BB962C8B-B14F-4D97-AF65-F5344CB8AC3E}">
        <p14:creationId xmlns:p14="http://schemas.microsoft.com/office/powerpoint/2010/main" val="34490234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319720" cy="576064"/>
          </a:xfrm>
        </p:spPr>
        <p:txBody>
          <a:bodyPr>
            <a:noAutofit/>
          </a:bodyPr>
          <a:lstStyle/>
          <a:p>
            <a:pPr lvl="0" defTabSz="457200" eaLnBrk="0" fontAlgn="base" hangingPunct="0">
              <a:spcBef>
                <a:spcPct val="20000"/>
              </a:spcBef>
              <a:spcAft>
                <a:spcPct val="0"/>
              </a:spcAft>
              <a:defRPr/>
            </a:pPr>
            <a:r>
              <a:rPr lang="en-ZA" sz="2400" dirty="0">
                <a:solidFill>
                  <a:prstClr val="black">
                    <a:tint val="75000"/>
                  </a:prstClr>
                </a:solidFill>
                <a:latin typeface="+mj-lt"/>
                <a:ea typeface="MS PGothic" pitchFamily="34" charset="-128"/>
              </a:rPr>
              <a:t/>
            </a:r>
            <a:br>
              <a:rPr lang="en-ZA" sz="2400" dirty="0">
                <a:solidFill>
                  <a:prstClr val="black">
                    <a:tint val="75000"/>
                  </a:prstClr>
                </a:solidFill>
                <a:latin typeface="+mj-lt"/>
                <a:ea typeface="MS PGothic" pitchFamily="34" charset="-128"/>
              </a:rPr>
            </a:br>
            <a:endParaRPr lang="en-US" sz="2400" dirty="0">
              <a:latin typeface="+mj-lt"/>
            </a:endParaRPr>
          </a:p>
        </p:txBody>
      </p:sp>
      <p:sp>
        <p:nvSpPr>
          <p:cNvPr id="5"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27</a:t>
            </a:r>
            <a:endParaRPr lang="en-ZA" sz="1200" b="1" dirty="0" smtClean="0">
              <a:latin typeface="Verdana" pitchFamily="34" charset="0"/>
              <a:ea typeface="Verdana" pitchFamily="34" charset="0"/>
              <a:cs typeface="Verdana" pitchFamily="34" charset="0"/>
            </a:endParaRPr>
          </a:p>
        </p:txBody>
      </p:sp>
      <p:graphicFrame>
        <p:nvGraphicFramePr>
          <p:cNvPr id="4" name="Table 3"/>
          <p:cNvGraphicFramePr>
            <a:graphicFrameLocks noGrp="1"/>
          </p:cNvGraphicFramePr>
          <p:nvPr/>
        </p:nvGraphicFramePr>
        <p:xfrm>
          <a:off x="539552" y="23231200"/>
          <a:ext cx="8424936" cy="8587740"/>
        </p:xfrm>
        <a:graphic>
          <a:graphicData uri="http://schemas.openxmlformats.org/drawingml/2006/table">
            <a:tbl>
              <a:tblPr firstRow="1" firstCol="1" bandRow="1">
                <a:tableStyleId>{5C22544A-7EE6-4342-B048-85BDC9FD1C3A}</a:tableStyleId>
              </a:tblPr>
              <a:tblGrid>
                <a:gridCol w="2160240"/>
                <a:gridCol w="6264696"/>
              </a:tblGrid>
              <a:tr h="126896">
                <a:tc gridSpan="2">
                  <a:txBody>
                    <a:bodyPr/>
                    <a:lstStyle/>
                    <a:p>
                      <a:pPr algn="ctr">
                        <a:lnSpc>
                          <a:spcPct val="115000"/>
                        </a:lnSpc>
                        <a:spcAft>
                          <a:spcPts val="0"/>
                        </a:spcAft>
                      </a:pPr>
                      <a:r>
                        <a:rPr lang="en-ZA" sz="1400" dirty="0">
                          <a:effectLst/>
                        </a:rPr>
                        <a:t> </a:t>
                      </a:r>
                    </a:p>
                    <a:p>
                      <a:pPr algn="ctr">
                        <a:lnSpc>
                          <a:spcPct val="115000"/>
                        </a:lnSpc>
                        <a:spcAft>
                          <a:spcPts val="0"/>
                        </a:spcAft>
                      </a:pPr>
                      <a:r>
                        <a:rPr lang="en-ZA" sz="1400" dirty="0">
                          <a:effectLst/>
                        </a:rPr>
                        <a:t>CULTURAL AND CREATIVE INDUSTRIES FEDERATION</a:t>
                      </a: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hMerge="1">
                  <a:txBody>
                    <a:bodyPr/>
                    <a:lstStyle/>
                    <a:p>
                      <a:endParaRPr lang="en-ZA"/>
                    </a:p>
                  </a:txBody>
                  <a:tcPr/>
                </a:tc>
              </a:tr>
              <a:tr h="4399067">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Funds allocated - R15 784 000 and the breakdown is as follows:</a:t>
                      </a:r>
                    </a:p>
                    <a:p>
                      <a:pPr marL="342900" lvl="0" indent="-342900" algn="just">
                        <a:lnSpc>
                          <a:spcPct val="115000"/>
                        </a:lnSpc>
                        <a:spcAft>
                          <a:spcPts val="0"/>
                        </a:spcAft>
                        <a:buFont typeface="Symbol" panose="05050102010706020507" pitchFamily="18" charset="2"/>
                        <a:buChar char=""/>
                      </a:pPr>
                      <a:r>
                        <a:rPr lang="en-ZA" sz="1400" dirty="0">
                          <a:effectLst/>
                        </a:rPr>
                        <a:t>R5 784 000 in 2014-15</a:t>
                      </a:r>
                    </a:p>
                    <a:p>
                      <a:pPr marL="342900" lvl="0" indent="-342900" algn="just">
                        <a:lnSpc>
                          <a:spcPct val="115000"/>
                        </a:lnSpc>
                        <a:spcAft>
                          <a:spcPts val="0"/>
                        </a:spcAft>
                        <a:buFont typeface="Symbol" panose="05050102010706020507" pitchFamily="18" charset="2"/>
                        <a:buChar char=""/>
                      </a:pPr>
                      <a:r>
                        <a:rPr lang="en-ZA" sz="1400" dirty="0">
                          <a:effectLst/>
                        </a:rPr>
                        <a:t>R5 000 000 in 2015-16</a:t>
                      </a:r>
                    </a:p>
                    <a:p>
                      <a:pPr marL="342900" lvl="0" indent="-342900" algn="just">
                        <a:lnSpc>
                          <a:spcPct val="115000"/>
                        </a:lnSpc>
                        <a:spcAft>
                          <a:spcPts val="0"/>
                        </a:spcAft>
                        <a:buFont typeface="Symbol" panose="05050102010706020507" pitchFamily="18" charset="2"/>
                        <a:buChar char=""/>
                      </a:pPr>
                      <a:r>
                        <a:rPr lang="en-ZA" sz="1400" dirty="0">
                          <a:effectLst/>
                        </a:rPr>
                        <a:t>R5 000 000 in 2016-17</a:t>
                      </a:r>
                    </a:p>
                    <a:p>
                      <a:pPr algn="just">
                        <a:lnSpc>
                          <a:spcPct val="115000"/>
                        </a:lnSpc>
                        <a:spcAft>
                          <a:spcPts val="0"/>
                        </a:spcAft>
                      </a:pPr>
                      <a:r>
                        <a:rPr lang="en-ZA" sz="1400" dirty="0">
                          <a:effectLst/>
                        </a:rPr>
                        <a:t> </a:t>
                      </a: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c>
                  <a:txBody>
                    <a:bodyPr/>
                    <a:lstStyle/>
                    <a:p>
                      <a:pPr algn="just">
                        <a:lnSpc>
                          <a:spcPct val="115000"/>
                        </a:lnSpc>
                        <a:spcAft>
                          <a:spcPts val="0"/>
                        </a:spcAft>
                      </a:pPr>
                      <a:r>
                        <a:rPr lang="en-ZA" sz="1400" dirty="0">
                          <a:effectLst/>
                        </a:rPr>
                        <a:t> </a:t>
                      </a:r>
                    </a:p>
                    <a:p>
                      <a:pPr algn="just">
                        <a:lnSpc>
                          <a:spcPct val="115000"/>
                        </a:lnSpc>
                        <a:spcAft>
                          <a:spcPts val="0"/>
                        </a:spcAft>
                      </a:pPr>
                      <a:r>
                        <a:rPr lang="en-ZA" sz="1400" dirty="0">
                          <a:effectLst/>
                        </a:rPr>
                        <a:t>The Cultural &amp; Creative Industries Federation (CIFSA) is a sector representative body that was established in 2014 to enhanced governance and accountability in the sector. The establishment of CCIFSA was a result of several consultative processes between government and the cultural sector which formally started in in 2009, when President Jacob Zuma met with musicians and actors to discuss their role and contribution to social cohesion and nation building, as well as report back on issues they raised during his first meeting with them in 2008. It was noted that the biggest challenge facing the </a:t>
                      </a:r>
                      <a:r>
                        <a:rPr lang="en-ZA" sz="1400" dirty="0" smtClean="0">
                          <a:effectLst/>
                        </a:rPr>
                        <a:t>hosting </a:t>
                      </a:r>
                      <a:r>
                        <a:rPr lang="en-ZA" sz="1400" dirty="0">
                          <a:effectLst/>
                        </a:rPr>
                        <a:t>an AGM.</a:t>
                      </a:r>
                    </a:p>
                    <a:p>
                      <a:pPr algn="just">
                        <a:lnSpc>
                          <a:spcPct val="115000"/>
                        </a:lnSpc>
                        <a:spcAft>
                          <a:spcPts val="0"/>
                        </a:spcAft>
                      </a:pPr>
                      <a:r>
                        <a:rPr lang="en-ZA" sz="1400" dirty="0">
                          <a:effectLst/>
                        </a:rPr>
                        <a:t> </a:t>
                      </a:r>
                      <a:r>
                        <a:rPr lang="en-ZA" sz="1400" dirty="0" smtClean="0">
                          <a:effectLst/>
                        </a:rPr>
                        <a:t>However </a:t>
                      </a:r>
                      <a:r>
                        <a:rPr lang="en-ZA" sz="1400" dirty="0">
                          <a:effectLst/>
                        </a:rPr>
                        <a:t>there some other Provinces which still need further work, here listed below: </a:t>
                      </a:r>
                    </a:p>
                    <a:p>
                      <a:pPr marL="342900" lvl="0" indent="-342900" algn="just">
                        <a:lnSpc>
                          <a:spcPct val="115000"/>
                        </a:lnSpc>
                        <a:spcAft>
                          <a:spcPts val="0"/>
                        </a:spcAft>
                        <a:buFont typeface="Symbol" panose="05050102010706020507" pitchFamily="18" charset="2"/>
                        <a:buChar char=""/>
                      </a:pPr>
                      <a:r>
                        <a:rPr lang="en-ZA" sz="1400" dirty="0">
                          <a:effectLst/>
                        </a:rPr>
                        <a:t>North West</a:t>
                      </a:r>
                    </a:p>
                    <a:p>
                      <a:pPr marL="342900" lvl="0" indent="-342900" algn="just">
                        <a:lnSpc>
                          <a:spcPct val="115000"/>
                        </a:lnSpc>
                        <a:spcAft>
                          <a:spcPts val="0"/>
                        </a:spcAft>
                        <a:buFont typeface="Symbol" panose="05050102010706020507" pitchFamily="18" charset="2"/>
                        <a:buChar char=""/>
                      </a:pPr>
                      <a:r>
                        <a:rPr lang="en-ZA" sz="1400" dirty="0">
                          <a:effectLst/>
                        </a:rPr>
                        <a:t>Western Cape</a:t>
                      </a:r>
                    </a:p>
                    <a:p>
                      <a:pPr marL="342900" lvl="0" indent="-342900" algn="just">
                        <a:lnSpc>
                          <a:spcPct val="115000"/>
                        </a:lnSpc>
                        <a:spcAft>
                          <a:spcPts val="0"/>
                        </a:spcAft>
                        <a:buFont typeface="Symbol" panose="05050102010706020507" pitchFamily="18" charset="2"/>
                        <a:buChar char=""/>
                      </a:pPr>
                      <a:r>
                        <a:rPr lang="en-ZA" sz="1400" dirty="0">
                          <a:effectLst/>
                        </a:rPr>
                        <a:t>KZN</a:t>
                      </a:r>
                    </a:p>
                    <a:p>
                      <a:pPr marL="342900" lvl="0" indent="-342900" algn="just">
                        <a:lnSpc>
                          <a:spcPct val="115000"/>
                        </a:lnSpc>
                        <a:spcAft>
                          <a:spcPts val="0"/>
                        </a:spcAft>
                        <a:buFont typeface="Symbol" panose="05050102010706020507" pitchFamily="18" charset="2"/>
                        <a:buChar char=""/>
                      </a:pPr>
                      <a:r>
                        <a:rPr lang="en-ZA" sz="1400" dirty="0">
                          <a:effectLst/>
                        </a:rPr>
                        <a:t>Northern Cape</a:t>
                      </a:r>
                    </a:p>
                    <a:p>
                      <a:pPr marL="342900" lvl="0" indent="-342900" algn="just">
                        <a:lnSpc>
                          <a:spcPct val="115000"/>
                        </a:lnSpc>
                        <a:spcAft>
                          <a:spcPts val="0"/>
                        </a:spcAft>
                        <a:buFont typeface="Symbol" panose="05050102010706020507" pitchFamily="18" charset="2"/>
                        <a:buChar char=""/>
                      </a:pPr>
                      <a:r>
                        <a:rPr lang="en-ZA" sz="1400" dirty="0">
                          <a:effectLst/>
                        </a:rPr>
                        <a:t>Gauteng</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AGM:</a:t>
                      </a:r>
                    </a:p>
                    <a:p>
                      <a:pPr algn="just">
                        <a:lnSpc>
                          <a:spcPct val="115000"/>
                        </a:lnSpc>
                        <a:spcAft>
                          <a:spcPts val="0"/>
                        </a:spcAft>
                      </a:pPr>
                      <a:r>
                        <a:rPr lang="en-ZA" sz="1400" dirty="0">
                          <a:effectLst/>
                        </a:rPr>
                        <a:t>The AGM was postponed to accommodate the finalisation of the work in other Provinces.</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Achievement:</a:t>
                      </a:r>
                    </a:p>
                    <a:p>
                      <a:pPr marL="342900" lvl="0" indent="-342900" algn="just">
                        <a:lnSpc>
                          <a:spcPct val="115000"/>
                        </a:lnSpc>
                        <a:spcAft>
                          <a:spcPts val="0"/>
                        </a:spcAft>
                        <a:buFont typeface="Symbol" panose="05050102010706020507" pitchFamily="18" charset="2"/>
                        <a:buChar char=""/>
                      </a:pPr>
                      <a:r>
                        <a:rPr lang="en-ZA" sz="1400" dirty="0">
                          <a:effectLst/>
                        </a:rPr>
                        <a:t>The establishment of the 4 Provincial offices.</a:t>
                      </a:r>
                    </a:p>
                    <a:p>
                      <a:pPr marL="342900" lvl="0" indent="-342900" algn="just">
                        <a:lnSpc>
                          <a:spcPct val="115000"/>
                        </a:lnSpc>
                        <a:spcAft>
                          <a:spcPts val="0"/>
                        </a:spcAft>
                        <a:buFont typeface="Symbol" panose="05050102010706020507" pitchFamily="18" charset="2"/>
                        <a:buChar char=""/>
                      </a:pPr>
                      <a:r>
                        <a:rPr lang="en-ZA" sz="1400" dirty="0">
                          <a:effectLst/>
                        </a:rPr>
                        <a:t>Setting up of a full office space in Mpumalanga with the full support from Mpumalanga Provincial Department of Culture Sports and Recreation.</a:t>
                      </a:r>
                    </a:p>
                    <a:p>
                      <a:pPr marL="342900" lvl="0" indent="-342900" algn="just">
                        <a:lnSpc>
                          <a:spcPct val="115000"/>
                        </a:lnSpc>
                        <a:spcAft>
                          <a:spcPts val="0"/>
                        </a:spcAft>
                        <a:buFont typeface="Symbol" panose="05050102010706020507" pitchFamily="18" charset="2"/>
                        <a:buChar char=""/>
                      </a:pPr>
                      <a:r>
                        <a:rPr lang="en-ZA" sz="1400" dirty="0">
                          <a:effectLst/>
                        </a:rPr>
                        <a:t>Work with various Government Spheres has been initiated. Provinces are beginning to understand CCIFSA and are responding positively.</a:t>
                      </a:r>
                    </a:p>
                    <a:p>
                      <a:pPr algn="just">
                        <a:lnSpc>
                          <a:spcPct val="115000"/>
                        </a:lnSpc>
                        <a:spcAft>
                          <a:spcPts val="0"/>
                        </a:spcAft>
                      </a:pPr>
                      <a:r>
                        <a:rPr lang="en-ZA" sz="1400" dirty="0">
                          <a:effectLst/>
                        </a:rPr>
                        <a:t> </a:t>
                      </a:r>
                    </a:p>
                    <a:p>
                      <a:pPr algn="just">
                        <a:lnSpc>
                          <a:spcPct val="115000"/>
                        </a:lnSpc>
                        <a:spcAft>
                          <a:spcPts val="0"/>
                        </a:spcAft>
                      </a:pPr>
                      <a:r>
                        <a:rPr lang="en-ZA" sz="1400" dirty="0">
                          <a:effectLst/>
                        </a:rPr>
                        <a:t>OTHER WORK:</a:t>
                      </a:r>
                    </a:p>
                    <a:p>
                      <a:pPr algn="just">
                        <a:lnSpc>
                          <a:spcPct val="115000"/>
                        </a:lnSpc>
                        <a:spcAft>
                          <a:spcPts val="0"/>
                        </a:spcAft>
                      </a:pPr>
                      <a:r>
                        <a:rPr lang="en-ZA" sz="1400" dirty="0">
                          <a:effectLst/>
                        </a:rPr>
                        <a:t>In the course for implementing the KPA’s for the financial 2016/17 as mentioned above, CCIFSA was approached by the Department of Arts and Culture at Ministerial level to assume a function as an Administrator for the Downtown Music Hub.</a:t>
                      </a:r>
                    </a:p>
                    <a:p>
                      <a:pPr algn="just">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3793" marR="13793" marT="0" marB="0"/>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47839228"/>
              </p:ext>
            </p:extLst>
          </p:nvPr>
        </p:nvGraphicFramePr>
        <p:xfrm>
          <a:off x="316958" y="260648"/>
          <a:ext cx="8647530" cy="5256584"/>
        </p:xfrm>
        <a:graphic>
          <a:graphicData uri="http://schemas.openxmlformats.org/drawingml/2006/table">
            <a:tbl>
              <a:tblPr firstRow="1" firstCol="1" bandRow="1">
                <a:tableStyleId>{5C22544A-7EE6-4342-B048-85BDC9FD1C3A}</a:tableStyleId>
              </a:tblPr>
              <a:tblGrid>
                <a:gridCol w="152652"/>
                <a:gridCol w="8494878"/>
              </a:tblGrid>
              <a:tr h="549195">
                <a:tc gridSpan="2">
                  <a:txBody>
                    <a:bodyPr/>
                    <a:lstStyle/>
                    <a:p>
                      <a:pPr algn="ctr">
                        <a:lnSpc>
                          <a:spcPct val="115000"/>
                        </a:lnSpc>
                        <a:spcAft>
                          <a:spcPts val="0"/>
                        </a:spcAft>
                      </a:pPr>
                      <a:r>
                        <a:rPr lang="en-ZA" sz="1400" dirty="0" smtClean="0">
                          <a:effectLst/>
                        </a:rPr>
                        <a:t>8. NATIONAL </a:t>
                      </a:r>
                      <a:r>
                        <a:rPr lang="en-ZA" sz="1400" dirty="0">
                          <a:effectLst/>
                        </a:rPr>
                        <a:t>EMPOWERMENT </a:t>
                      </a:r>
                      <a:r>
                        <a:rPr lang="en-ZA" sz="1400" dirty="0" smtClean="0">
                          <a:effectLst/>
                        </a:rPr>
                        <a:t>FUND…</a:t>
                      </a:r>
                      <a:r>
                        <a:rPr lang="en-ZA" sz="1400" dirty="0" err="1" smtClean="0">
                          <a:effectLst/>
                        </a:rPr>
                        <a:t>cont</a:t>
                      </a:r>
                      <a:endParaRPr lang="en-ZA" sz="1400" dirty="0">
                        <a:effectLst/>
                      </a:endParaRPr>
                    </a:p>
                    <a:p>
                      <a:pPr algn="ct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hMerge="1">
                  <a:txBody>
                    <a:bodyPr/>
                    <a:lstStyle/>
                    <a:p>
                      <a:endParaRPr lang="en-ZA"/>
                    </a:p>
                  </a:txBody>
                  <a:tcPr/>
                </a:tc>
              </a:tr>
              <a:tr h="4707389">
                <a:tc>
                  <a:txBody>
                    <a:bodyPr/>
                    <a:lstStyle/>
                    <a:p>
                      <a:pPr>
                        <a:lnSpc>
                          <a:spcPct val="115000"/>
                        </a:lnSpc>
                        <a:spcAft>
                          <a:spcPts val="0"/>
                        </a:spcAft>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a:txBody>
                    <a:bodyPr/>
                    <a:lstStyle/>
                    <a:p>
                      <a:pPr>
                        <a:lnSpc>
                          <a:spcPct val="115000"/>
                        </a:lnSpc>
                        <a:spcAft>
                          <a:spcPts val="0"/>
                        </a:spcAft>
                      </a:pPr>
                      <a:r>
                        <a:rPr lang="en-ZA" sz="1400" dirty="0">
                          <a:effectLst/>
                        </a:rPr>
                        <a:t> </a:t>
                      </a:r>
                      <a:r>
                        <a:rPr lang="en-ZA" sz="1400" b="1" dirty="0" smtClean="0">
                          <a:solidFill>
                            <a:schemeClr val="tx1"/>
                          </a:solidFill>
                          <a:effectLst/>
                        </a:rPr>
                        <a:t>Conclusion</a:t>
                      </a:r>
                    </a:p>
                    <a:p>
                      <a:pPr>
                        <a:lnSpc>
                          <a:spcPct val="115000"/>
                        </a:lnSpc>
                        <a:spcAft>
                          <a:spcPts val="0"/>
                        </a:spcAft>
                      </a:pPr>
                      <a:endParaRPr lang="en-ZA" sz="1400" b="1" dirty="0" smtClean="0">
                        <a:solidFill>
                          <a:schemeClr val="tx1"/>
                        </a:solidFill>
                        <a:effectLst/>
                      </a:endParaRPr>
                    </a:p>
                    <a:p>
                      <a:pPr>
                        <a:lnSpc>
                          <a:spcPct val="115000"/>
                        </a:lnSpc>
                        <a:spcAft>
                          <a:spcPts val="0"/>
                        </a:spcAft>
                      </a:pPr>
                      <a:r>
                        <a:rPr lang="en-ZA" sz="1400" dirty="0" smtClean="0">
                          <a:effectLst/>
                        </a:rPr>
                        <a:t> VCF is a good concept supported by National Treasury because it is one</a:t>
                      </a:r>
                      <a:r>
                        <a:rPr lang="en-ZA" sz="1400" baseline="0" dirty="0" smtClean="0">
                          <a:effectLst/>
                        </a:rPr>
                        <a:t> of the </a:t>
                      </a:r>
                      <a:r>
                        <a:rPr lang="en-ZA" sz="1400" dirty="0" smtClean="0">
                          <a:effectLst/>
                        </a:rPr>
                        <a:t>creative</a:t>
                      </a:r>
                      <a:r>
                        <a:rPr lang="en-ZA" sz="1400" baseline="0" dirty="0" smtClean="0">
                          <a:effectLst/>
                        </a:rPr>
                        <a:t> methods used by DAC to grow the economy, </a:t>
                      </a:r>
                      <a:r>
                        <a:rPr lang="en-ZA" sz="1400" dirty="0" smtClean="0">
                          <a:effectLst/>
                        </a:rPr>
                        <a:t>discourage the culture of dependency on fiscus/government grants to run projects, discourage being a consumption based to become a production based economy and be self-sustainable;</a:t>
                      </a:r>
                    </a:p>
                    <a:p>
                      <a:pPr>
                        <a:lnSpc>
                          <a:spcPct val="115000"/>
                        </a:lnSpc>
                        <a:spcAft>
                          <a:spcPts val="0"/>
                        </a:spcAft>
                      </a:pPr>
                      <a:r>
                        <a:rPr lang="en-ZA" sz="1400" dirty="0" smtClean="0">
                          <a:effectLst/>
                        </a:rPr>
                        <a:t>The fund will operate efficiently provided that there is:</a:t>
                      </a:r>
                    </a:p>
                    <a:p>
                      <a:pPr marL="285750" indent="-285750">
                        <a:lnSpc>
                          <a:spcPct val="115000"/>
                        </a:lnSpc>
                        <a:spcAft>
                          <a:spcPts val="0"/>
                        </a:spcAft>
                        <a:buFont typeface="Arial" panose="020B0604020202020204" pitchFamily="34" charset="0"/>
                        <a:buChar char="•"/>
                      </a:pPr>
                      <a:r>
                        <a:rPr lang="en-ZA" sz="1400" dirty="0" smtClean="0">
                          <a:effectLst/>
                        </a:rPr>
                        <a:t>Provincial spread including rural areas and provide non-financial support to prepare them for funding; </a:t>
                      </a:r>
                    </a:p>
                    <a:p>
                      <a:pPr marL="285750" indent="-285750">
                        <a:lnSpc>
                          <a:spcPct val="115000"/>
                        </a:lnSpc>
                        <a:spcAft>
                          <a:spcPts val="0"/>
                        </a:spcAft>
                        <a:buFont typeface="Arial" panose="020B0604020202020204" pitchFamily="34" charset="0"/>
                        <a:buChar char="•"/>
                      </a:pPr>
                      <a:r>
                        <a:rPr lang="en-ZA" sz="1400" dirty="0" smtClean="0">
                          <a:effectLst/>
                        </a:rPr>
                        <a:t>Export markets for the Arts and Culture sector;</a:t>
                      </a:r>
                    </a:p>
                    <a:p>
                      <a:pPr marL="285750" indent="-285750">
                        <a:lnSpc>
                          <a:spcPct val="115000"/>
                        </a:lnSpc>
                        <a:spcAft>
                          <a:spcPts val="0"/>
                        </a:spcAft>
                        <a:buFont typeface="Arial" panose="020B0604020202020204" pitchFamily="34" charset="0"/>
                        <a:buChar char="•"/>
                      </a:pPr>
                      <a:r>
                        <a:rPr lang="en-ZA" sz="1400" dirty="0" smtClean="0">
                          <a:effectLst/>
                        </a:rPr>
                        <a:t>Strategically position the fund, that is, create demand on cultural domains that are not popular such as African Cuisine, fine arts, establish our own Sollywood in SA, and leverage on the existing market in Music, live performances, creative design and TV series because they generate revenue quicker since there is high demand and abundant talent. </a:t>
                      </a:r>
                    </a:p>
                    <a:p>
                      <a:pPr marL="285750" indent="-285750">
                        <a:lnSpc>
                          <a:spcPct val="115000"/>
                        </a:lnSpc>
                        <a:spcAft>
                          <a:spcPts val="0"/>
                        </a:spcAft>
                        <a:buFont typeface="Arial" panose="020B0604020202020204" pitchFamily="34" charset="0"/>
                        <a:buChar char="•"/>
                      </a:pPr>
                      <a:r>
                        <a:rPr lang="en-ZA" sz="1400" dirty="0" smtClean="0">
                          <a:effectLst/>
                        </a:rPr>
                        <a:t>BEE targets  and emphasis of women and youth participation in the domains that are significant contributor to GDP such as Fashion and design, Performing Arts. </a:t>
                      </a:r>
                    </a:p>
                    <a:p>
                      <a:pPr>
                        <a:lnSpc>
                          <a:spcPct val="115000"/>
                        </a:lnSpc>
                        <a:spcAft>
                          <a:spcPts val="0"/>
                        </a:spcAft>
                      </a:pP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r>
            </a:tbl>
          </a:graphicData>
        </a:graphic>
      </p:graphicFrame>
    </p:spTree>
    <p:extLst>
      <p:ext uri="{BB962C8B-B14F-4D97-AF65-F5344CB8AC3E}">
        <p14:creationId xmlns:p14="http://schemas.microsoft.com/office/powerpoint/2010/main" val="32682131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547664" y="2492896"/>
            <a:ext cx="5997352" cy="1224136"/>
          </a:xfrm>
        </p:spPr>
        <p:txBody>
          <a:bodyPr>
            <a:normAutofit/>
          </a:bodyPr>
          <a:lstStyle/>
          <a:p>
            <a:pPr algn="ctr"/>
            <a:r>
              <a:rPr lang="en-US" sz="5400" dirty="0" smtClean="0">
                <a:latin typeface="+mj-lt"/>
              </a:rPr>
              <a:t>THANK YOU</a:t>
            </a:r>
            <a:endParaRPr lang="en-US" sz="5400" dirty="0">
              <a:latin typeface="+mj-lt"/>
            </a:endParaRPr>
          </a:p>
        </p:txBody>
      </p:sp>
      <p:sp>
        <p:nvSpPr>
          <p:cNvPr id="3" name="Slide Number Placeholder 3"/>
          <p:cNvSpPr>
            <a:spLocks noGrp="1"/>
          </p:cNvSpPr>
          <p:nvPr>
            <p:ph type="sldNum" sz="quarter" idx="4"/>
          </p:nvPr>
        </p:nvSpPr>
        <p:spPr>
          <a:xfrm>
            <a:off x="8100392" y="6237312"/>
            <a:ext cx="609600" cy="365125"/>
          </a:xfrm>
        </p:spPr>
        <p:txBody>
          <a:bodyPr/>
          <a:lstStyle/>
          <a:p>
            <a:endParaRPr lang="en-ZA" sz="1200" b="1" dirty="0" smtClean="0">
              <a:solidFill>
                <a:schemeClr val="tx1"/>
              </a:solidFill>
            </a:endParaRPr>
          </a:p>
        </p:txBody>
      </p:sp>
    </p:spTree>
    <p:extLst>
      <p:ext uri="{BB962C8B-B14F-4D97-AF65-F5344CB8AC3E}">
        <p14:creationId xmlns:p14="http://schemas.microsoft.com/office/powerpoint/2010/main" val="935370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1. PURPOSE</a:t>
            </a:r>
            <a:endParaRPr lang="en-ZA" dirty="0"/>
          </a:p>
        </p:txBody>
      </p:sp>
      <p:sp>
        <p:nvSpPr>
          <p:cNvPr id="3" name="Content Placeholder 2"/>
          <p:cNvSpPr>
            <a:spLocks noGrp="1"/>
          </p:cNvSpPr>
          <p:nvPr>
            <p:ph idx="1"/>
          </p:nvPr>
        </p:nvSpPr>
        <p:spPr>
          <a:xfrm>
            <a:off x="539552" y="1600201"/>
            <a:ext cx="7994848" cy="4343400"/>
          </a:xfrm>
        </p:spPr>
        <p:txBody>
          <a:bodyPr>
            <a:normAutofit/>
          </a:bodyPr>
          <a:lstStyle/>
          <a:p>
            <a:r>
              <a:rPr lang="en-ZA" sz="3200" b="0" dirty="0" smtClean="0">
                <a:solidFill>
                  <a:schemeClr val="tx1"/>
                </a:solidFill>
              </a:rPr>
              <a:t>The purpose of this presentation is to brief the Portfolio Committee on Arts and Culture on funding on non DAC entities by the Department and the Venture Capital Fund management by the National Empowerment Fund</a:t>
            </a:r>
            <a:endParaRPr lang="en-ZA" sz="3200" b="0" dirty="0">
              <a:solidFill>
                <a:schemeClr val="tx1"/>
              </a:solidFill>
            </a:endParaRPr>
          </a:p>
        </p:txBody>
      </p:sp>
      <p:sp>
        <p:nvSpPr>
          <p:cNvPr id="5" name="Slide Number Placeholder 3"/>
          <p:cNvSpPr txBox="1">
            <a:spLocks noGrp="1"/>
          </p:cNvSpPr>
          <p:nvPr>
            <p:ph type="sldNum" sz="quarter" idx="4"/>
          </p:nvPr>
        </p:nvSpPr>
        <p:spPr>
          <a:prstGeom prst="rect">
            <a:avLst/>
          </a:prstGeom>
        </p:spPr>
        <p:txBody>
          <a:bodyPr/>
          <a:lstStyle/>
          <a:p>
            <a:endParaRPr lang="en-ZA" dirty="0"/>
          </a:p>
        </p:txBody>
      </p:sp>
      <p:sp>
        <p:nvSpPr>
          <p:cNvPr id="6" name="Slide Number Placeholder 2"/>
          <p:cNvSpPr txBox="1">
            <a:spLocks/>
          </p:cNvSpPr>
          <p:nvPr/>
        </p:nvSpPr>
        <p:spPr>
          <a:xfrm>
            <a:off x="8100392" y="5973427"/>
            <a:ext cx="609600" cy="365125"/>
          </a:xfrm>
          <a:prstGeom prst="rect">
            <a:avLst/>
          </a:prstGeom>
        </p:spPr>
        <p:txBody>
          <a:bodyPr vert="horz" lIns="91440" tIns="45720" rIns="91440" bIns="45720" rtlCol="0" anchor="t"/>
          <a:lstStyle>
            <a:defPPr>
              <a:defRPr lang="en-US"/>
            </a:defPPr>
            <a:lvl1pPr marL="0" algn="r" defTabSz="914400" rtl="0" eaLnBrk="1" latinLnBrk="0" hangingPunct="1">
              <a:defRPr sz="800" b="0" u="none" kern="1200">
                <a:solidFill>
                  <a:srgbClr val="660066"/>
                </a:solidFill>
                <a:latin typeface="Verdana"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sz="1200" b="1" dirty="0" smtClean="0">
                <a:solidFill>
                  <a:schemeClr val="tx1"/>
                </a:solidFill>
                <a:ea typeface="Verdana" pitchFamily="34" charset="0"/>
                <a:cs typeface="Verdana" pitchFamily="34" charset="0"/>
              </a:rPr>
              <a:t>3</a:t>
            </a:r>
          </a:p>
        </p:txBody>
      </p:sp>
    </p:spTree>
    <p:extLst>
      <p:ext uri="{BB962C8B-B14F-4D97-AF65-F5344CB8AC3E}">
        <p14:creationId xmlns:p14="http://schemas.microsoft.com/office/powerpoint/2010/main" val="718863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3601"/>
            <a:ext cx="8568952" cy="504056"/>
          </a:xfrm>
        </p:spPr>
        <p:txBody>
          <a:bodyPr>
            <a:noAutofit/>
          </a:bodyPr>
          <a:lstStyle/>
          <a:p>
            <a:pPr lvl="0"/>
            <a:r>
              <a:rPr lang="en-ZA" sz="3200" dirty="0"/>
              <a:t>2</a:t>
            </a:r>
            <a:r>
              <a:rPr lang="en-ZA" sz="3200" dirty="0" smtClean="0"/>
              <a:t>. INTRODUCTION</a:t>
            </a:r>
            <a:endParaRPr lang="en-ZA" sz="3200" dirty="0">
              <a:solidFill>
                <a:srgbClr val="00B0F0"/>
              </a:solidFill>
              <a:latin typeface="+mj-lt"/>
            </a:endParaRPr>
          </a:p>
        </p:txBody>
      </p:sp>
      <p:sp>
        <p:nvSpPr>
          <p:cNvPr id="3" name="Content Placeholder 2"/>
          <p:cNvSpPr>
            <a:spLocks noGrp="1"/>
          </p:cNvSpPr>
          <p:nvPr>
            <p:ph idx="1"/>
          </p:nvPr>
        </p:nvSpPr>
        <p:spPr>
          <a:xfrm>
            <a:off x="179512" y="620688"/>
            <a:ext cx="8784976" cy="5472608"/>
          </a:xfrm>
        </p:spPr>
        <p:txBody>
          <a:bodyPr>
            <a:noAutofit/>
          </a:bodyPr>
          <a:lstStyle/>
          <a:p>
            <a:r>
              <a:rPr lang="en-ZA" b="0" dirty="0" smtClean="0">
                <a:solidFill>
                  <a:schemeClr val="tx1"/>
                </a:solidFill>
              </a:rPr>
              <a:t>The Department has 25 entities </a:t>
            </a:r>
            <a:r>
              <a:rPr lang="en-ZA" b="0" dirty="0">
                <a:solidFill>
                  <a:schemeClr val="tx1"/>
                </a:solidFill>
              </a:rPr>
              <a:t>over which </a:t>
            </a:r>
            <a:r>
              <a:rPr lang="en-ZA" b="0" dirty="0" smtClean="0">
                <a:solidFill>
                  <a:schemeClr val="tx1"/>
                </a:solidFill>
              </a:rPr>
              <a:t>it has </a:t>
            </a:r>
            <a:r>
              <a:rPr lang="en-ZA" b="0" dirty="0">
                <a:solidFill>
                  <a:schemeClr val="tx1"/>
                </a:solidFill>
              </a:rPr>
              <a:t>ownership </a:t>
            </a:r>
            <a:r>
              <a:rPr lang="en-ZA" b="0" dirty="0" smtClean="0">
                <a:solidFill>
                  <a:schemeClr val="tx1"/>
                </a:solidFill>
              </a:rPr>
              <a:t>control. These </a:t>
            </a:r>
            <a:r>
              <a:rPr lang="en-ZA" b="0" dirty="0">
                <a:solidFill>
                  <a:schemeClr val="tx1"/>
                </a:solidFill>
              </a:rPr>
              <a:t>are Museums, Playhouses or Performing Arts Institutions, Libraries (National Library and the South African Library for the Blind). These entities were established through the Cultural Institution Act of 1998, National Heritage Resource Act of 1999, National Heritage Council Act of 1999, National film and Video Foundation Act of 1997, National Arts Council Act of 1997, South African Library for the Blind Act of 1998, and the National Library of South Africa Act of </a:t>
            </a:r>
            <a:r>
              <a:rPr lang="en-ZA" b="0" dirty="0" smtClean="0">
                <a:solidFill>
                  <a:schemeClr val="tx1"/>
                </a:solidFill>
              </a:rPr>
              <a:t>1998</a:t>
            </a:r>
          </a:p>
          <a:p>
            <a:pPr marL="0" indent="0">
              <a:buNone/>
            </a:pPr>
            <a:endParaRPr lang="en-ZA" b="0" dirty="0" smtClean="0">
              <a:solidFill>
                <a:schemeClr val="tx1"/>
              </a:solidFill>
            </a:endParaRPr>
          </a:p>
          <a:p>
            <a:r>
              <a:rPr lang="en-ZA" b="0" dirty="0" smtClean="0">
                <a:solidFill>
                  <a:schemeClr val="tx1"/>
                </a:solidFill>
              </a:rPr>
              <a:t>The </a:t>
            </a:r>
            <a:r>
              <a:rPr lang="en-ZA" b="0" dirty="0">
                <a:solidFill>
                  <a:schemeClr val="tx1"/>
                </a:solidFill>
              </a:rPr>
              <a:t>Department funds other associated entities which are Business Arts South Africa (BASA) and the Engelenburg House Art Collection and Blind South Africa (Blind SA</a:t>
            </a:r>
            <a:r>
              <a:rPr lang="en-ZA" b="0" dirty="0" smtClean="0">
                <a:solidFill>
                  <a:schemeClr val="tx1"/>
                </a:solidFill>
              </a:rPr>
              <a:t>), Downtown Music Hub, Cultural and Creative Industries Federation ; and has partnered with the National Empowerment Fund in implementing the Venture Capital Fund Programme . </a:t>
            </a:r>
            <a:endParaRPr lang="en-ZA" b="0" dirty="0">
              <a:solidFill>
                <a:schemeClr val="tx1"/>
              </a:solidFill>
            </a:endParaRPr>
          </a:p>
          <a:p>
            <a:pPr marL="0" indent="0">
              <a:buNone/>
            </a:pPr>
            <a:endParaRPr lang="en-ZA" b="0" dirty="0" smtClean="0">
              <a:solidFill>
                <a:schemeClr val="tx1"/>
              </a:solidFill>
            </a:endParaRPr>
          </a:p>
          <a:p>
            <a:r>
              <a:rPr lang="en-ZA" b="0" dirty="0" smtClean="0">
                <a:solidFill>
                  <a:schemeClr val="tx1"/>
                </a:solidFill>
              </a:rPr>
              <a:t>From </a:t>
            </a:r>
            <a:r>
              <a:rPr lang="en-ZA" b="0" dirty="0">
                <a:solidFill>
                  <a:schemeClr val="tx1"/>
                </a:solidFill>
              </a:rPr>
              <a:t>the financial years 1997/98 to 2010/11 BASA and the Engelenburg House Art Collection were classified as Departmental Agencies and </a:t>
            </a:r>
            <a:r>
              <a:rPr lang="en-ZA" b="0" dirty="0" smtClean="0">
                <a:solidFill>
                  <a:schemeClr val="tx1"/>
                </a:solidFill>
              </a:rPr>
              <a:t>Accounts(Entities) as schedule 3A.</a:t>
            </a:r>
          </a:p>
          <a:p>
            <a:endParaRPr lang="en-ZA" b="0" dirty="0" smtClean="0">
              <a:solidFill>
                <a:schemeClr val="tx1"/>
              </a:solidFill>
            </a:endParaRPr>
          </a:p>
          <a:p>
            <a:r>
              <a:rPr lang="en-ZA" b="0" dirty="0" smtClean="0">
                <a:solidFill>
                  <a:schemeClr val="tx1"/>
                </a:solidFill>
              </a:rPr>
              <a:t>In </a:t>
            </a:r>
            <a:r>
              <a:rPr lang="en-ZA" b="0" dirty="0">
                <a:solidFill>
                  <a:schemeClr val="tx1"/>
                </a:solidFill>
              </a:rPr>
              <a:t>the 2010/11 financial year their economic classification was </a:t>
            </a:r>
            <a:r>
              <a:rPr lang="en-ZA" b="0" dirty="0" smtClean="0">
                <a:solidFill>
                  <a:schemeClr val="tx1"/>
                </a:solidFill>
              </a:rPr>
              <a:t>changed to Non </a:t>
            </a:r>
            <a:r>
              <a:rPr lang="en-ZA" b="0" dirty="0">
                <a:solidFill>
                  <a:schemeClr val="tx1"/>
                </a:solidFill>
              </a:rPr>
              <a:t>Profit Institutions as per the Standard Charts of Accounts (SCOA), appropriated and published in the Estimates of National Expenditure (ENE</a:t>
            </a:r>
            <a:r>
              <a:rPr lang="en-ZA" b="0" dirty="0" smtClean="0">
                <a:solidFill>
                  <a:schemeClr val="tx1"/>
                </a:solidFill>
              </a:rPr>
              <a:t>)</a:t>
            </a:r>
          </a:p>
          <a:p>
            <a:endParaRPr lang="en-ZA" b="0" dirty="0">
              <a:solidFill>
                <a:schemeClr val="tx1"/>
              </a:solidFill>
            </a:endParaRPr>
          </a:p>
          <a:p>
            <a:pPr marL="0" indent="0">
              <a:buNone/>
            </a:pPr>
            <a:r>
              <a:rPr lang="en-ZA" dirty="0"/>
              <a:t> </a:t>
            </a:r>
          </a:p>
          <a:p>
            <a:endParaRPr lang="en-ZA" sz="1400" b="0" dirty="0">
              <a:latin typeface="+mn-lt"/>
            </a:endParaRPr>
          </a:p>
          <a:p>
            <a:endParaRPr lang="en-ZA" sz="1400" b="0" dirty="0" smtClean="0">
              <a:solidFill>
                <a:schemeClr val="tx1"/>
              </a:solidFill>
              <a:latin typeface="+mn-lt"/>
            </a:endParaRPr>
          </a:p>
          <a:p>
            <a:pPr marL="457200" lvl="1" indent="0">
              <a:buNone/>
            </a:pPr>
            <a:endParaRPr lang="en-ZA" sz="1400" b="0" dirty="0">
              <a:solidFill>
                <a:schemeClr val="tx1"/>
              </a:solidFill>
              <a:latin typeface="+mn-lt"/>
            </a:endParaRPr>
          </a:p>
          <a:p>
            <a:endParaRPr lang="en-ZA" sz="1400" b="0" dirty="0">
              <a:latin typeface="+mj-lt"/>
            </a:endParaRPr>
          </a:p>
        </p:txBody>
      </p:sp>
      <p:sp>
        <p:nvSpPr>
          <p:cNvPr id="5" name="Slide Number Placeholder 2"/>
          <p:cNvSpPr>
            <a:spLocks noGrp="1"/>
          </p:cNvSpPr>
          <p:nvPr>
            <p:ph type="sldNum" sz="quarter" idx="4"/>
          </p:nvPr>
        </p:nvSpPr>
        <p:spPr/>
        <p:txBody>
          <a:bodyPr/>
          <a:lstStyle/>
          <a:p>
            <a:r>
              <a:rPr lang="en-ZA" sz="1200" b="1" dirty="0" smtClean="0">
                <a:solidFill>
                  <a:schemeClr val="tx1"/>
                </a:solidFill>
                <a:ea typeface="Verdana" pitchFamily="34" charset="0"/>
                <a:cs typeface="Verdana" pitchFamily="34" charset="0"/>
              </a:rPr>
              <a:t>4</a:t>
            </a:r>
          </a:p>
        </p:txBody>
      </p:sp>
    </p:spTree>
    <p:extLst>
      <p:ext uri="{BB962C8B-B14F-4D97-AF65-F5344CB8AC3E}">
        <p14:creationId xmlns:p14="http://schemas.microsoft.com/office/powerpoint/2010/main" val="3983883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229600" cy="710952"/>
          </a:xfrm>
        </p:spPr>
        <p:txBody>
          <a:bodyPr/>
          <a:lstStyle/>
          <a:p>
            <a:r>
              <a:rPr lang="en-ZA" dirty="0"/>
              <a:t>2. </a:t>
            </a:r>
            <a:r>
              <a:rPr lang="en-ZA" dirty="0" smtClean="0"/>
              <a:t>INTRODUCTION…</a:t>
            </a:r>
            <a:r>
              <a:rPr lang="en-ZA" dirty="0" err="1" smtClean="0"/>
              <a:t>cont</a:t>
            </a:r>
            <a:endParaRPr lang="en-ZA" dirty="0"/>
          </a:p>
        </p:txBody>
      </p:sp>
      <p:sp>
        <p:nvSpPr>
          <p:cNvPr id="3" name="Content Placeholder 2"/>
          <p:cNvSpPr>
            <a:spLocks noGrp="1"/>
          </p:cNvSpPr>
          <p:nvPr>
            <p:ph idx="1"/>
          </p:nvPr>
        </p:nvSpPr>
        <p:spPr>
          <a:xfrm>
            <a:off x="323528" y="1268760"/>
            <a:ext cx="8712968" cy="4896544"/>
          </a:xfrm>
        </p:spPr>
        <p:txBody>
          <a:bodyPr/>
          <a:lstStyle/>
          <a:p>
            <a:r>
              <a:rPr lang="en-ZA" b="0" dirty="0">
                <a:solidFill>
                  <a:schemeClr val="tx1"/>
                </a:solidFill>
              </a:rPr>
              <a:t>Prior 2010/11, the Blind SA was called the South African Blind Workers Organisation and was classified under Departmental Agencies and Accounts (Entities).</a:t>
            </a:r>
          </a:p>
          <a:p>
            <a:r>
              <a:rPr lang="en-ZA" b="0" dirty="0">
                <a:solidFill>
                  <a:schemeClr val="tx1"/>
                </a:solidFill>
              </a:rPr>
              <a:t> From 2010/11 financial year the economic classification of Blind SA was also changed to assume similar status as the institutions above. </a:t>
            </a:r>
          </a:p>
          <a:p>
            <a:endParaRPr lang="en-ZA" b="0" dirty="0">
              <a:solidFill>
                <a:schemeClr val="tx1"/>
              </a:solidFill>
            </a:endParaRPr>
          </a:p>
          <a:p>
            <a:r>
              <a:rPr lang="en-ZA" b="0" dirty="0">
                <a:solidFill>
                  <a:schemeClr val="tx1"/>
                </a:solidFill>
              </a:rPr>
              <a:t>The Downtown Music Hub is a project that was initiated by former Minister Jordan to improve access to recording facilities for the South African music sector.</a:t>
            </a:r>
          </a:p>
          <a:p>
            <a:endParaRPr lang="en-ZA" b="0" dirty="0">
              <a:solidFill>
                <a:schemeClr val="tx1"/>
              </a:solidFill>
            </a:endParaRPr>
          </a:p>
          <a:p>
            <a:r>
              <a:rPr lang="en-ZA" b="0" dirty="0">
                <a:solidFill>
                  <a:schemeClr val="tx1"/>
                </a:solidFill>
              </a:rPr>
              <a:t>The Cultural &amp; Creative Industries Federation (CCIFSA) is a sector representative body, the establishment of which was supported by the Department in 2014 to enhanced </a:t>
            </a:r>
            <a:r>
              <a:rPr lang="en-ZA" b="0" i="1" dirty="0">
                <a:solidFill>
                  <a:schemeClr val="tx1"/>
                </a:solidFill>
              </a:rPr>
              <a:t>governance</a:t>
            </a:r>
            <a:r>
              <a:rPr lang="en-ZA" b="0" dirty="0">
                <a:solidFill>
                  <a:schemeClr val="tx1"/>
                </a:solidFill>
              </a:rPr>
              <a:t> and accountability in the </a:t>
            </a:r>
            <a:r>
              <a:rPr lang="en-ZA" b="0" i="1" dirty="0">
                <a:solidFill>
                  <a:schemeClr val="tx1"/>
                </a:solidFill>
              </a:rPr>
              <a:t>sector. </a:t>
            </a:r>
            <a:r>
              <a:rPr lang="en-ZA" b="0" dirty="0">
                <a:solidFill>
                  <a:schemeClr val="tx1"/>
                </a:solidFill>
              </a:rPr>
              <a:t>The establishment of CCIFSA was a result of several consultative processes between government and the cultural sector which began in 2009. </a:t>
            </a:r>
          </a:p>
          <a:p>
            <a:r>
              <a:rPr lang="en-ZA" b="0" dirty="0">
                <a:solidFill>
                  <a:schemeClr val="tx1"/>
                </a:solidFill>
              </a:rPr>
              <a:t>Below is a table of how funding has been allocated to these institutions and fund managers:</a:t>
            </a:r>
          </a:p>
          <a:p>
            <a:endParaRPr lang="en-ZA" dirty="0"/>
          </a:p>
        </p:txBody>
      </p:sp>
      <p:sp>
        <p:nvSpPr>
          <p:cNvPr id="4" name="Slide Number Placeholder 3"/>
          <p:cNvSpPr>
            <a:spLocks noGrp="1"/>
          </p:cNvSpPr>
          <p:nvPr>
            <p:ph type="sldNum" sz="quarter" idx="4"/>
          </p:nvPr>
        </p:nvSpPr>
        <p:spPr/>
        <p:txBody>
          <a:bodyPr/>
          <a:lstStyle/>
          <a:p>
            <a:endParaRPr lang="en-ZA" dirty="0" smtClean="0"/>
          </a:p>
        </p:txBody>
      </p:sp>
      <p:sp>
        <p:nvSpPr>
          <p:cNvPr id="5"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ZA" sz="1200" b="1" dirty="0" smtClean="0">
                <a:latin typeface="Verdana" pitchFamily="34" charset="0"/>
                <a:ea typeface="Verdana" pitchFamily="34" charset="0"/>
                <a:cs typeface="Verdana" pitchFamily="34" charset="0"/>
              </a:rPr>
              <a:t>5</a:t>
            </a:r>
          </a:p>
        </p:txBody>
      </p:sp>
    </p:spTree>
    <p:extLst>
      <p:ext uri="{BB962C8B-B14F-4D97-AF65-F5344CB8AC3E}">
        <p14:creationId xmlns:p14="http://schemas.microsoft.com/office/powerpoint/2010/main" val="3305423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319720" cy="576064"/>
          </a:xfrm>
        </p:spPr>
        <p:txBody>
          <a:bodyPr>
            <a:noAutofit/>
          </a:bodyPr>
          <a:lstStyle/>
          <a:p>
            <a:pPr lvl="0" defTabSz="457200" eaLnBrk="0" fontAlgn="base" hangingPunct="0">
              <a:spcBef>
                <a:spcPct val="20000"/>
              </a:spcBef>
              <a:spcAft>
                <a:spcPct val="0"/>
              </a:spcAft>
              <a:defRPr/>
            </a:pPr>
            <a:r>
              <a:rPr lang="en-ZA" sz="2400" dirty="0">
                <a:solidFill>
                  <a:prstClr val="black">
                    <a:tint val="75000"/>
                  </a:prstClr>
                </a:solidFill>
                <a:latin typeface="+mj-lt"/>
                <a:ea typeface="MS PGothic" pitchFamily="34" charset="-128"/>
              </a:rPr>
              <a:t/>
            </a:r>
            <a:br>
              <a:rPr lang="en-ZA" sz="2400" dirty="0">
                <a:solidFill>
                  <a:prstClr val="black">
                    <a:tint val="75000"/>
                  </a:prstClr>
                </a:solidFill>
                <a:latin typeface="+mj-lt"/>
                <a:ea typeface="MS PGothic" pitchFamily="34" charset="-128"/>
              </a:rPr>
            </a:br>
            <a:endParaRPr lang="en-US" sz="2400" dirty="0">
              <a:latin typeface="+mj-lt"/>
            </a:endParaRPr>
          </a:p>
        </p:txBody>
      </p:sp>
      <p:sp>
        <p:nvSpPr>
          <p:cNvPr id="7" name="Title 1"/>
          <p:cNvSpPr txBox="1">
            <a:spLocks/>
          </p:cNvSpPr>
          <p:nvPr/>
        </p:nvSpPr>
        <p:spPr>
          <a:xfrm>
            <a:off x="251520" y="158916"/>
            <a:ext cx="8640960" cy="710952"/>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3200" dirty="0" smtClean="0">
                <a:solidFill>
                  <a:schemeClr val="accent6">
                    <a:lumMod val="50000"/>
                  </a:schemeClr>
                </a:solidFill>
                <a:latin typeface="+mj-lt"/>
              </a:rPr>
              <a:t>3. BUSINESS ARTS SA</a:t>
            </a:r>
          </a:p>
        </p:txBody>
      </p:sp>
      <p:sp>
        <p:nvSpPr>
          <p:cNvPr id="5"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ZA" sz="1200" b="1" dirty="0" smtClean="0">
              <a:latin typeface="Verdana" pitchFamily="34" charset="0"/>
              <a:ea typeface="Verdana" pitchFamily="34" charset="0"/>
              <a:cs typeface="Verdana"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312973552"/>
              </p:ext>
            </p:extLst>
          </p:nvPr>
        </p:nvGraphicFramePr>
        <p:xfrm>
          <a:off x="251520" y="667035"/>
          <a:ext cx="8784976" cy="5515346"/>
        </p:xfrm>
        <a:graphic>
          <a:graphicData uri="http://schemas.openxmlformats.org/drawingml/2006/table">
            <a:tbl>
              <a:tblPr firstRow="1" firstCol="1" bandRow="1">
                <a:tableStyleId>{5C22544A-7EE6-4342-B048-85BDC9FD1C3A}</a:tableStyleId>
              </a:tblPr>
              <a:tblGrid>
                <a:gridCol w="1799837"/>
                <a:gridCol w="6985139"/>
              </a:tblGrid>
              <a:tr h="193236">
                <a:tc gridSpan="2">
                  <a:txBody>
                    <a:bodyPr/>
                    <a:lstStyle/>
                    <a:p>
                      <a:pPr algn="ctr">
                        <a:lnSpc>
                          <a:spcPct val="115000"/>
                        </a:lnSpc>
                        <a:spcAft>
                          <a:spcPts val="0"/>
                        </a:spcAft>
                      </a:pPr>
                      <a:r>
                        <a:rPr lang="en-ZA" sz="1200" dirty="0">
                          <a:effectLst/>
                        </a:rPr>
                        <a:t>BUSINESS ARTS SOUTH AFRICA</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331" marR="27331" marT="0" marB="0"/>
                </a:tc>
                <a:tc hMerge="1">
                  <a:txBody>
                    <a:bodyPr/>
                    <a:lstStyle/>
                    <a:p>
                      <a:endParaRPr lang="en-ZA"/>
                    </a:p>
                  </a:txBody>
                  <a:tcPr/>
                </a:tc>
              </a:tr>
              <a:tr h="5305034">
                <a:tc>
                  <a:txBody>
                    <a:bodyPr/>
                    <a:lstStyle/>
                    <a:p>
                      <a:pPr marL="457200">
                        <a:lnSpc>
                          <a:spcPct val="115000"/>
                        </a:lnSpc>
                        <a:spcAft>
                          <a:spcPts val="0"/>
                        </a:spcAft>
                      </a:pPr>
                      <a:r>
                        <a:rPr lang="en-ZA" sz="1200" dirty="0">
                          <a:effectLst/>
                        </a:rPr>
                        <a:t> </a:t>
                      </a:r>
                    </a:p>
                    <a:p>
                      <a:pPr marL="342900" lvl="0" indent="-342900">
                        <a:lnSpc>
                          <a:spcPct val="115000"/>
                        </a:lnSpc>
                        <a:spcAft>
                          <a:spcPts val="0"/>
                        </a:spcAft>
                        <a:buFont typeface="Symbol" panose="05050102010706020507" pitchFamily="18" charset="2"/>
                        <a:buChar char=""/>
                      </a:pPr>
                      <a:r>
                        <a:rPr lang="en-ZA" sz="1200" dirty="0">
                          <a:effectLst/>
                        </a:rPr>
                        <a:t>2014/15- R 7 312 million</a:t>
                      </a:r>
                    </a:p>
                    <a:p>
                      <a:pPr marL="342900" lvl="0" indent="-342900">
                        <a:lnSpc>
                          <a:spcPct val="115000"/>
                        </a:lnSpc>
                        <a:spcAft>
                          <a:spcPts val="0"/>
                        </a:spcAft>
                        <a:buFont typeface="Symbol" panose="05050102010706020507" pitchFamily="18" charset="2"/>
                        <a:buChar char=""/>
                      </a:pPr>
                      <a:r>
                        <a:rPr lang="en-ZA" sz="1200" dirty="0">
                          <a:effectLst/>
                        </a:rPr>
                        <a:t>2015/16- R 7 648 million</a:t>
                      </a:r>
                    </a:p>
                    <a:p>
                      <a:pPr marL="342900" lvl="0" indent="-342900">
                        <a:lnSpc>
                          <a:spcPct val="115000"/>
                        </a:lnSpc>
                        <a:spcAft>
                          <a:spcPts val="0"/>
                        </a:spcAft>
                        <a:buFont typeface="Symbol" panose="05050102010706020507" pitchFamily="18" charset="2"/>
                        <a:buChar char=""/>
                      </a:pPr>
                      <a:r>
                        <a:rPr lang="en-ZA" sz="1200" dirty="0">
                          <a:effectLst/>
                        </a:rPr>
                        <a:t>2016/17- R 8 053 million increased by R 3 million to R 11 053 million</a:t>
                      </a:r>
                    </a:p>
                    <a:p>
                      <a:pPr marL="342900" lvl="0" indent="-342900">
                        <a:lnSpc>
                          <a:spcPct val="115000"/>
                        </a:lnSpc>
                        <a:spcAft>
                          <a:spcPts val="0"/>
                        </a:spcAft>
                        <a:buFont typeface="Symbol" panose="05050102010706020507" pitchFamily="18" charset="2"/>
                        <a:buChar char=""/>
                      </a:pPr>
                      <a:r>
                        <a:rPr lang="en-ZA" sz="1200" dirty="0">
                          <a:effectLst/>
                        </a:rPr>
                        <a:t>2017/18- R 8 456 million</a:t>
                      </a:r>
                    </a:p>
                    <a:p>
                      <a:pPr>
                        <a:lnSpc>
                          <a:spcPct val="115000"/>
                        </a:lnSpc>
                        <a:spcAft>
                          <a:spcPts val="0"/>
                        </a:spcAft>
                      </a:pPr>
                      <a:r>
                        <a:rPr lang="en-ZA" sz="1200" dirty="0">
                          <a:effectLst/>
                        </a:rPr>
                        <a:t> </a:t>
                      </a:r>
                      <a:endParaRPr lang="en-ZA" sz="1200" dirty="0" smtClean="0">
                        <a:effectLst/>
                      </a:endParaRPr>
                    </a:p>
                    <a:p>
                      <a:pPr>
                        <a:lnSpc>
                          <a:spcPct val="115000"/>
                        </a:lnSpc>
                        <a:spcAft>
                          <a:spcPts val="0"/>
                        </a:spcAft>
                      </a:pPr>
                      <a:r>
                        <a:rPr lang="en-ZA" sz="1400" dirty="0" smtClean="0">
                          <a:effectLst/>
                          <a:latin typeface="Calibri" panose="020F0502020204030204" pitchFamily="34" charset="0"/>
                          <a:ea typeface="Calibri" panose="020F0502020204030204" pitchFamily="34" charset="0"/>
                          <a:cs typeface="Times New Roman" panose="02020603050405020304" pitchFamily="18" charset="0"/>
                        </a:rPr>
                        <a:t>TOTAL = R42 522 million</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31" marR="27331" marT="0" marB="0"/>
                </a:tc>
                <a:tc>
                  <a:txBody>
                    <a:bodyPr/>
                    <a:lstStyle/>
                    <a:p>
                      <a:pPr algn="just">
                        <a:lnSpc>
                          <a:spcPct val="115000"/>
                        </a:lnSpc>
                        <a:spcAft>
                          <a:spcPts val="0"/>
                        </a:spcAft>
                      </a:pPr>
                      <a:r>
                        <a:rPr lang="en-ZA" sz="1200" dirty="0">
                          <a:effectLst/>
                        </a:rPr>
                        <a:t> </a:t>
                      </a:r>
                    </a:p>
                    <a:p>
                      <a:pPr algn="just">
                        <a:lnSpc>
                          <a:spcPct val="115000"/>
                        </a:lnSpc>
                        <a:spcAft>
                          <a:spcPts val="0"/>
                        </a:spcAft>
                      </a:pPr>
                      <a:r>
                        <a:rPr lang="en-ZA" sz="1200" dirty="0">
                          <a:effectLst/>
                        </a:rPr>
                        <a:t>Business and Arts South Africa (NPC) is an internationally recognised South African development agency with integrated programmes implemented nationally and internationally promoting business </a:t>
                      </a:r>
                      <a:r>
                        <a:rPr lang="en-ZA" sz="1200" dirty="0" smtClean="0">
                          <a:effectLst/>
                        </a:rPr>
                        <a:t> and </a:t>
                      </a:r>
                      <a:r>
                        <a:rPr lang="en-ZA" sz="1200" dirty="0">
                          <a:effectLst/>
                        </a:rPr>
                        <a:t>the arts. </a:t>
                      </a:r>
                    </a:p>
                    <a:p>
                      <a:pPr algn="just">
                        <a:lnSpc>
                          <a:spcPct val="115000"/>
                        </a:lnSpc>
                        <a:spcAft>
                          <a:spcPts val="0"/>
                        </a:spcAft>
                      </a:pPr>
                      <a:r>
                        <a:rPr lang="en-ZA" sz="1200" dirty="0">
                          <a:effectLst/>
                        </a:rPr>
                        <a:t>BASA encourages mutually beneficial partnerships between business and the arts, securing the future development of the arts sector in South Africa and contributing to corporate success through Shared Value. Business and Arts South Africa </a:t>
                      </a:r>
                      <a:r>
                        <a:rPr lang="en-ZA" sz="1200" dirty="0" smtClean="0">
                          <a:effectLst/>
                        </a:rPr>
                        <a:t>(BASA) </a:t>
                      </a:r>
                      <a:r>
                        <a:rPr lang="en-ZA" sz="1200" dirty="0">
                          <a:effectLst/>
                        </a:rPr>
                        <a:t>was founded in 1997 as a joint initiative of the Department of Arts and Culture and the business </a:t>
                      </a:r>
                      <a:r>
                        <a:rPr lang="en-ZA" sz="1200" dirty="0" smtClean="0">
                          <a:effectLst/>
                        </a:rPr>
                        <a:t> sector </a:t>
                      </a:r>
                      <a:r>
                        <a:rPr lang="en-ZA" sz="1200" dirty="0">
                          <a:effectLst/>
                        </a:rPr>
                        <a:t>as a public/private partnership. </a:t>
                      </a:r>
                      <a:endParaRPr lang="en-ZA" sz="1200" dirty="0" smtClean="0">
                        <a:effectLst/>
                      </a:endParaRPr>
                    </a:p>
                    <a:p>
                      <a:pPr algn="just">
                        <a:lnSpc>
                          <a:spcPct val="115000"/>
                        </a:lnSpc>
                        <a:spcAft>
                          <a:spcPts val="0"/>
                        </a:spcAft>
                      </a:pPr>
                      <a:endParaRPr lang="en-ZA" sz="1200" dirty="0" smtClean="0">
                        <a:effectLst/>
                      </a:endParaRPr>
                    </a:p>
                    <a:p>
                      <a:pPr algn="just">
                        <a:lnSpc>
                          <a:spcPct val="115000"/>
                        </a:lnSpc>
                        <a:spcAft>
                          <a:spcPts val="0"/>
                        </a:spcAft>
                      </a:pPr>
                      <a:r>
                        <a:rPr lang="en-ZA" sz="1200" b="1" dirty="0" smtClean="0">
                          <a:effectLst/>
                        </a:rPr>
                        <a:t>BUDGET UTILISATION</a:t>
                      </a:r>
                    </a:p>
                    <a:p>
                      <a:pPr algn="just">
                        <a:lnSpc>
                          <a:spcPct val="115000"/>
                        </a:lnSpc>
                        <a:spcAft>
                          <a:spcPts val="0"/>
                        </a:spcAft>
                      </a:pPr>
                      <a:endParaRPr lang="en-ZA" sz="1200" b="1" dirty="0">
                        <a:effectLst/>
                      </a:endParaRPr>
                    </a:p>
                    <a:p>
                      <a:pPr algn="just">
                        <a:lnSpc>
                          <a:spcPct val="115000"/>
                        </a:lnSpc>
                        <a:spcAft>
                          <a:spcPts val="0"/>
                        </a:spcAft>
                      </a:pPr>
                      <a:r>
                        <a:rPr lang="en-ZA" sz="1200" dirty="0">
                          <a:effectLst/>
                        </a:rPr>
                        <a:t>Annually BASA receives support of about R8 456 million from the Department of Arts and Culture and an additional R3 million for the Debut Fund which provides training support and grants to entry level artists</a:t>
                      </a:r>
                      <a:r>
                        <a:rPr lang="en-ZA" sz="1200" dirty="0" smtClean="0">
                          <a:effectLst/>
                        </a:rPr>
                        <a:t>.</a:t>
                      </a:r>
                    </a:p>
                    <a:p>
                      <a:pPr algn="just">
                        <a:lnSpc>
                          <a:spcPct val="115000"/>
                        </a:lnSpc>
                        <a:spcAft>
                          <a:spcPts val="0"/>
                        </a:spcAft>
                      </a:pPr>
                      <a:endParaRPr lang="en-ZA" sz="1200" dirty="0" smtClean="0">
                        <a:effectLst/>
                      </a:endParaRPr>
                    </a:p>
                    <a:p>
                      <a:pPr algn="just">
                        <a:lnSpc>
                          <a:spcPct val="115000"/>
                        </a:lnSpc>
                        <a:spcAft>
                          <a:spcPts val="0"/>
                        </a:spcAft>
                      </a:pPr>
                      <a:endParaRPr lang="en-ZA" sz="1200" dirty="0" smtClean="0">
                        <a:effectLst/>
                      </a:endParaRPr>
                    </a:p>
                    <a:p>
                      <a:pPr algn="just">
                        <a:lnSpc>
                          <a:spcPct val="115000"/>
                        </a:lnSpc>
                        <a:spcAft>
                          <a:spcPts val="0"/>
                        </a:spcAft>
                      </a:pPr>
                      <a:r>
                        <a:rPr lang="en-ZA" sz="1200" b="1" dirty="0" smtClean="0">
                          <a:effectLst/>
                        </a:rPr>
                        <a:t>CRITERIA AND DESCRIPTION</a:t>
                      </a:r>
                      <a:endParaRPr lang="en-ZA" sz="1200" b="1" dirty="0">
                        <a:effectLst/>
                      </a:endParaRPr>
                    </a:p>
                    <a:p>
                      <a:pPr marL="342900" lvl="0" indent="-342900" algn="just">
                        <a:lnSpc>
                          <a:spcPct val="115000"/>
                        </a:lnSpc>
                        <a:spcAft>
                          <a:spcPts val="0"/>
                        </a:spcAft>
                        <a:buFont typeface="Symbol" panose="05050102010706020507" pitchFamily="18" charset="2"/>
                        <a:buChar char=""/>
                      </a:pPr>
                      <a:r>
                        <a:rPr lang="en-US" sz="1200" dirty="0">
                          <a:effectLst/>
                        </a:rPr>
                        <a:t>BASA has instituted a supporting grant programme, the </a:t>
                      </a:r>
                      <a:r>
                        <a:rPr lang="en-US" sz="1200" dirty="0" smtClean="0">
                          <a:effectLst/>
                        </a:rPr>
                        <a:t>BASA</a:t>
                      </a:r>
                      <a:r>
                        <a:rPr lang="en-US" sz="1200" baseline="0" dirty="0" smtClean="0">
                          <a:effectLst/>
                        </a:rPr>
                        <a:t> </a:t>
                      </a:r>
                      <a:r>
                        <a:rPr lang="en-US" sz="1200" dirty="0" smtClean="0">
                          <a:effectLst/>
                        </a:rPr>
                        <a:t>Supporting </a:t>
                      </a:r>
                      <a:r>
                        <a:rPr lang="en-US" sz="1200" dirty="0">
                          <a:effectLst/>
                        </a:rPr>
                        <a:t>Grant Programme, funded by the Department of Arts and Culture, is designed for artist/arts organisations and businesses to assist in activating sponsorship for a cross-section of arts projects in different regions of the country. This is done by providing financial support to a project that is in an already existing relationship between a business and arts organisation</a:t>
                      </a:r>
                      <a:r>
                        <a:rPr lang="en-US" sz="1200" dirty="0" smtClean="0">
                          <a:effectLst/>
                        </a:rPr>
                        <a: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331" marR="27331" marT="0" marB="0"/>
                </a:tc>
              </a:tr>
            </a:tbl>
          </a:graphicData>
        </a:graphic>
      </p:graphicFrame>
      <p:sp>
        <p:nvSpPr>
          <p:cNvPr id="6" name="Slide Number Placeholder 3"/>
          <p:cNvSpPr txBox="1">
            <a:spLocks/>
          </p:cNvSpPr>
          <p:nvPr/>
        </p:nvSpPr>
        <p:spPr>
          <a:xfrm>
            <a:off x="8229600" y="64469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ZA" sz="1200" b="1" dirty="0" smtClean="0">
                <a:latin typeface="Verdana" pitchFamily="34" charset="0"/>
                <a:ea typeface="Verdana" pitchFamily="34" charset="0"/>
                <a:cs typeface="Verdana" pitchFamily="34" charset="0"/>
              </a:rPr>
              <a:t>6</a:t>
            </a:r>
          </a:p>
        </p:txBody>
      </p:sp>
    </p:spTree>
    <p:extLst>
      <p:ext uri="{BB962C8B-B14F-4D97-AF65-F5344CB8AC3E}">
        <p14:creationId xmlns:p14="http://schemas.microsoft.com/office/powerpoint/2010/main" val="968362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319720" cy="576064"/>
          </a:xfrm>
        </p:spPr>
        <p:txBody>
          <a:bodyPr>
            <a:noAutofit/>
          </a:bodyPr>
          <a:lstStyle/>
          <a:p>
            <a:pPr lvl="0" defTabSz="457200" eaLnBrk="0" fontAlgn="base" hangingPunct="0">
              <a:spcBef>
                <a:spcPct val="20000"/>
              </a:spcBef>
              <a:spcAft>
                <a:spcPct val="0"/>
              </a:spcAft>
              <a:defRPr/>
            </a:pPr>
            <a:r>
              <a:rPr lang="en-ZA" sz="2400" dirty="0">
                <a:solidFill>
                  <a:prstClr val="black">
                    <a:tint val="75000"/>
                  </a:prstClr>
                </a:solidFill>
                <a:latin typeface="+mj-lt"/>
                <a:ea typeface="MS PGothic" pitchFamily="34" charset="-128"/>
              </a:rPr>
              <a:t/>
            </a:r>
            <a:br>
              <a:rPr lang="en-ZA" sz="2400" dirty="0">
                <a:solidFill>
                  <a:prstClr val="black">
                    <a:tint val="75000"/>
                  </a:prstClr>
                </a:solidFill>
                <a:latin typeface="+mj-lt"/>
                <a:ea typeface="MS PGothic" pitchFamily="34" charset="-128"/>
              </a:rPr>
            </a:br>
            <a:endParaRPr lang="en-US" sz="2400" dirty="0">
              <a:latin typeface="+mj-lt"/>
            </a:endParaRPr>
          </a:p>
        </p:txBody>
      </p:sp>
      <p:sp>
        <p:nvSpPr>
          <p:cNvPr id="7" name="Title 1"/>
          <p:cNvSpPr txBox="1">
            <a:spLocks/>
          </p:cNvSpPr>
          <p:nvPr/>
        </p:nvSpPr>
        <p:spPr>
          <a:xfrm>
            <a:off x="251520" y="158916"/>
            <a:ext cx="8640960" cy="710952"/>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3200" dirty="0" smtClean="0">
                <a:solidFill>
                  <a:schemeClr val="accent6">
                    <a:lumMod val="50000"/>
                  </a:schemeClr>
                </a:solidFill>
                <a:latin typeface="+mj-lt"/>
              </a:rPr>
              <a:t>3. BUSINESS ARTS SA…</a:t>
            </a:r>
            <a:r>
              <a:rPr lang="en-ZA" sz="3200" dirty="0" err="1" smtClean="0">
                <a:solidFill>
                  <a:schemeClr val="accent6">
                    <a:lumMod val="50000"/>
                  </a:schemeClr>
                </a:solidFill>
                <a:latin typeface="+mj-lt"/>
              </a:rPr>
              <a:t>cont</a:t>
            </a:r>
            <a:endParaRPr lang="en-ZA" sz="3200" dirty="0" smtClean="0">
              <a:solidFill>
                <a:schemeClr val="accent6">
                  <a:lumMod val="50000"/>
                </a:schemeClr>
              </a:solidFill>
              <a:latin typeface="+mj-lt"/>
            </a:endParaRPr>
          </a:p>
        </p:txBody>
      </p:sp>
      <p:sp>
        <p:nvSpPr>
          <p:cNvPr id="5"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a:latin typeface="Verdana" pitchFamily="34" charset="0"/>
                <a:ea typeface="Verdana" pitchFamily="34" charset="0"/>
                <a:cs typeface="Verdana" pitchFamily="34" charset="0"/>
              </a:rPr>
              <a:t>7</a:t>
            </a:r>
            <a:endParaRPr lang="en-ZA" sz="1200" b="1" dirty="0" smtClean="0">
              <a:latin typeface="Verdana" pitchFamily="34" charset="0"/>
              <a:ea typeface="Verdana" pitchFamily="34" charset="0"/>
              <a:cs typeface="Verdana"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330383368"/>
              </p:ext>
            </p:extLst>
          </p:nvPr>
        </p:nvGraphicFramePr>
        <p:xfrm>
          <a:off x="251520" y="667035"/>
          <a:ext cx="8784976" cy="5445869"/>
        </p:xfrm>
        <a:graphic>
          <a:graphicData uri="http://schemas.openxmlformats.org/drawingml/2006/table">
            <a:tbl>
              <a:tblPr firstRow="1" firstCol="1" bandRow="1">
                <a:tableStyleId>{5C22544A-7EE6-4342-B048-85BDC9FD1C3A}</a:tableStyleId>
              </a:tblPr>
              <a:tblGrid>
                <a:gridCol w="1799837"/>
                <a:gridCol w="6985139"/>
              </a:tblGrid>
              <a:tr h="190705">
                <a:tc gridSpan="2">
                  <a:txBody>
                    <a:bodyPr/>
                    <a:lstStyle/>
                    <a:p>
                      <a:pPr algn="ctr">
                        <a:lnSpc>
                          <a:spcPct val="115000"/>
                        </a:lnSpc>
                        <a:spcAft>
                          <a:spcPts val="0"/>
                        </a:spcAft>
                      </a:pPr>
                      <a:r>
                        <a:rPr lang="en-ZA" sz="1200" dirty="0">
                          <a:effectLst/>
                        </a:rPr>
                        <a:t>BUSINESS ARTS SOUTH AFRICA</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331" marR="27331" marT="0" marB="0"/>
                </a:tc>
                <a:tc hMerge="1">
                  <a:txBody>
                    <a:bodyPr/>
                    <a:lstStyle/>
                    <a:p>
                      <a:endParaRPr lang="en-ZA"/>
                    </a:p>
                  </a:txBody>
                  <a:tcPr/>
                </a:tc>
              </a:tr>
              <a:tr h="5235557">
                <a:tc>
                  <a:txBody>
                    <a:bodyPr/>
                    <a:lstStyle/>
                    <a:p>
                      <a:pPr marL="457200">
                        <a:lnSpc>
                          <a:spcPct val="115000"/>
                        </a:lnSpc>
                        <a:spcAft>
                          <a:spcPts val="0"/>
                        </a:spcAft>
                      </a:pPr>
                      <a:r>
                        <a:rPr lang="en-ZA" sz="1200" dirty="0">
                          <a:effectLst/>
                        </a:rPr>
                        <a:t> </a:t>
                      </a:r>
                    </a:p>
                  </a:txBody>
                  <a:tcPr marL="27331" marR="27331" marT="0" marB="0"/>
                </a:tc>
                <a:tc>
                  <a:txBody>
                    <a:bodyPr/>
                    <a:lstStyle/>
                    <a:p>
                      <a:pPr algn="just">
                        <a:lnSpc>
                          <a:spcPct val="115000"/>
                        </a:lnSpc>
                        <a:spcAft>
                          <a:spcPts val="0"/>
                        </a:spcAft>
                      </a:pPr>
                      <a:r>
                        <a:rPr lang="en-ZA" sz="1200" dirty="0">
                          <a:effectLst/>
                        </a:rPr>
                        <a:t> </a:t>
                      </a:r>
                    </a:p>
                    <a:p>
                      <a:pPr algn="just">
                        <a:lnSpc>
                          <a:spcPct val="115000"/>
                        </a:lnSpc>
                        <a:spcAft>
                          <a:spcPts val="0"/>
                        </a:spcAft>
                      </a:pPr>
                      <a:r>
                        <a:rPr lang="en-ZA" sz="1200" b="1" dirty="0" smtClean="0">
                          <a:effectLst/>
                        </a:rPr>
                        <a:t>APPLICATION PROCESS</a:t>
                      </a:r>
                      <a:endParaRPr lang="en-ZA" sz="1200" b="1" dirty="0">
                        <a:effectLst/>
                      </a:endParaRPr>
                    </a:p>
                    <a:p>
                      <a:pPr marL="342900" lvl="0" indent="-342900" algn="just">
                        <a:lnSpc>
                          <a:spcPct val="115000"/>
                        </a:lnSpc>
                        <a:spcAft>
                          <a:spcPts val="0"/>
                        </a:spcAft>
                        <a:buFont typeface="Symbol" panose="05050102010706020507" pitchFamily="18" charset="2"/>
                        <a:buChar char=""/>
                      </a:pPr>
                      <a:r>
                        <a:rPr lang="en-US" sz="1200" dirty="0">
                          <a:effectLst/>
                        </a:rPr>
                        <a:t>To apply for a BASA Supporting Grant, both the arts applicant and the sponsor must complete the application forms, which are designed to encourage the two partners to work together and identify areas of potential benefit. BASA allocates funds to the project once it has assessed how the partnership benefits both the sponsor and the recipient</a:t>
                      </a:r>
                      <a:r>
                        <a:rPr lang="en-US" sz="1200" dirty="0" smtClean="0">
                          <a:effectLst/>
                        </a:rPr>
                        <a:t>.</a:t>
                      </a:r>
                    </a:p>
                    <a:p>
                      <a:pPr marL="0" lvl="0" indent="0" algn="just">
                        <a:lnSpc>
                          <a:spcPct val="115000"/>
                        </a:lnSpc>
                        <a:spcAft>
                          <a:spcPts val="0"/>
                        </a:spcAft>
                        <a:buFont typeface="Symbol" panose="05050102010706020507" pitchFamily="18" charset="2"/>
                        <a:buNone/>
                      </a:pPr>
                      <a:endParaRPr lang="en-ZA" sz="1200" dirty="0">
                        <a:effectLst/>
                      </a:endParaRPr>
                    </a:p>
                    <a:p>
                      <a:pPr marL="342900" lvl="0" indent="-342900" algn="just">
                        <a:lnSpc>
                          <a:spcPct val="115000"/>
                        </a:lnSpc>
                        <a:spcAft>
                          <a:spcPts val="0"/>
                        </a:spcAft>
                        <a:buFont typeface="Symbol" panose="05050102010706020507" pitchFamily="18" charset="2"/>
                        <a:buChar char=""/>
                      </a:pPr>
                      <a:r>
                        <a:rPr lang="en-US" sz="1200" dirty="0">
                          <a:effectLst/>
                        </a:rPr>
                        <a:t>Supporting Grant applications forms are now available in English, isiZulu and seSotho. BASA Supporting Grants are very specifically aligned to projects that are already linked to business or corporate support and leverage opportunities. </a:t>
                      </a:r>
                      <a:endParaRPr lang="en-ZA" sz="1200" dirty="0" smtClean="0">
                        <a:effectLst/>
                      </a:endParaRPr>
                    </a:p>
                    <a:p>
                      <a:pPr marL="342900" lvl="0" indent="-342900" algn="just">
                        <a:lnSpc>
                          <a:spcPct val="115000"/>
                        </a:lnSpc>
                        <a:spcAft>
                          <a:spcPts val="0"/>
                        </a:spcAft>
                        <a:buFont typeface="Symbol" panose="05050102010706020507" pitchFamily="18" charset="2"/>
                        <a:buChar char=""/>
                      </a:pPr>
                      <a:endParaRPr lang="en-ZA" sz="1200" dirty="0" smtClean="0">
                        <a:effectLst/>
                      </a:endParaRPr>
                    </a:p>
                    <a:p>
                      <a:pPr marL="0" lvl="0" indent="0" algn="just">
                        <a:lnSpc>
                          <a:spcPct val="115000"/>
                        </a:lnSpc>
                        <a:spcAft>
                          <a:spcPts val="0"/>
                        </a:spcAft>
                        <a:buFont typeface="Symbol" panose="05050102010706020507" pitchFamily="18" charset="2"/>
                        <a:buNone/>
                      </a:pPr>
                      <a:r>
                        <a:rPr lang="en-ZA" sz="1200" b="1" dirty="0" smtClean="0">
                          <a:effectLst/>
                        </a:rPr>
                        <a:t>KEY</a:t>
                      </a:r>
                      <a:r>
                        <a:rPr lang="en-ZA" sz="1200" b="1" baseline="0" dirty="0" smtClean="0">
                          <a:effectLst/>
                        </a:rPr>
                        <a:t> PROGRAMMES</a:t>
                      </a:r>
                      <a:endParaRPr lang="en-ZA" sz="1200" b="1" dirty="0" smtClean="0">
                        <a:effectLst/>
                      </a:endParaRPr>
                    </a:p>
                    <a:p>
                      <a:pPr marL="342900" lvl="0" indent="-342900" algn="just">
                        <a:lnSpc>
                          <a:spcPct val="115000"/>
                        </a:lnSpc>
                        <a:spcAft>
                          <a:spcPts val="0"/>
                        </a:spcAft>
                        <a:buFont typeface="Symbol" panose="05050102010706020507" pitchFamily="18" charset="2"/>
                        <a:buChar char=""/>
                      </a:pPr>
                      <a:r>
                        <a:rPr lang="en-US" sz="1200" dirty="0" smtClean="0">
                          <a:effectLst/>
                        </a:rPr>
                        <a:t>BASA hosts annual awards on the contribution of individuals, businesses, and organisations to the sustainability of South Africa’s arts, selected at the discretion of the BASA Board.  </a:t>
                      </a:r>
                    </a:p>
                    <a:p>
                      <a:pPr marL="0" lvl="0" indent="0" algn="just">
                        <a:lnSpc>
                          <a:spcPct val="115000"/>
                        </a:lnSpc>
                        <a:spcAft>
                          <a:spcPts val="0"/>
                        </a:spcAft>
                        <a:buFont typeface="Symbol" panose="05050102010706020507" pitchFamily="18" charset="2"/>
                        <a:buNone/>
                      </a:pPr>
                      <a:endParaRPr lang="en-ZA" sz="1200" dirty="0" smtClean="0">
                        <a:effectLst/>
                      </a:endParaRPr>
                    </a:p>
                    <a:p>
                      <a:pPr marL="342900" lvl="0" indent="-342900" algn="just">
                        <a:lnSpc>
                          <a:spcPct val="115000"/>
                        </a:lnSpc>
                        <a:spcAft>
                          <a:spcPts val="0"/>
                        </a:spcAft>
                        <a:buFont typeface="Symbol" panose="05050102010706020507" pitchFamily="18" charset="2"/>
                        <a:buChar char=""/>
                      </a:pPr>
                      <a:r>
                        <a:rPr lang="en-US" sz="1200" dirty="0" smtClean="0">
                          <a:effectLst/>
                        </a:rPr>
                        <a:t>#</a:t>
                      </a:r>
                      <a:r>
                        <a:rPr lang="en-US" sz="1200" dirty="0">
                          <a:effectLst/>
                        </a:rPr>
                        <a:t>artMOVESme is an open source participatory and ongoing art campaign pioneered by BASA.  It explores the value of the arts for both business and broader society, and is based on the understanding that the arts provide REAL value – social </a:t>
                      </a:r>
                      <a:r>
                        <a:rPr lang="en-US" sz="1200" dirty="0" smtClean="0">
                          <a:effectLst/>
                        </a:rPr>
                        <a:t>capital</a:t>
                      </a:r>
                      <a:r>
                        <a:rPr lang="en-US" sz="1200" baseline="0" dirty="0" smtClean="0">
                          <a:effectLst/>
                        </a:rPr>
                        <a:t>  </a:t>
                      </a:r>
                      <a:r>
                        <a:rPr lang="en-US" sz="1200" dirty="0" smtClean="0">
                          <a:effectLst/>
                        </a:rPr>
                        <a:t>and </a:t>
                      </a:r>
                      <a:r>
                        <a:rPr lang="en-US" sz="1200" dirty="0">
                          <a:effectLst/>
                        </a:rPr>
                        <a:t>social cohesion.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331" marR="27331" marT="0" marB="0"/>
                </a:tc>
              </a:tr>
            </a:tbl>
          </a:graphicData>
        </a:graphic>
      </p:graphicFrame>
      <p:sp>
        <p:nvSpPr>
          <p:cNvPr id="6" name="Slide Number Placeholder 3"/>
          <p:cNvSpPr txBox="1">
            <a:spLocks/>
          </p:cNvSpPr>
          <p:nvPr/>
        </p:nvSpPr>
        <p:spPr>
          <a:xfrm>
            <a:off x="8229600" y="64469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ZA" sz="1200" b="1" dirty="0" smtClean="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388903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28744" y="188640"/>
            <a:ext cx="8319720" cy="576064"/>
          </a:xfrm>
        </p:spPr>
        <p:txBody>
          <a:bodyPr>
            <a:noAutofit/>
          </a:bodyPr>
          <a:lstStyle/>
          <a:p>
            <a:pPr lvl="0" defTabSz="457200" eaLnBrk="0" fontAlgn="base" hangingPunct="0">
              <a:spcBef>
                <a:spcPct val="20000"/>
              </a:spcBef>
              <a:spcAft>
                <a:spcPct val="0"/>
              </a:spcAft>
              <a:defRPr/>
            </a:pPr>
            <a:r>
              <a:rPr lang="en-ZA" sz="2400" dirty="0">
                <a:solidFill>
                  <a:prstClr val="black">
                    <a:tint val="75000"/>
                  </a:prstClr>
                </a:solidFill>
                <a:latin typeface="+mj-lt"/>
                <a:ea typeface="MS PGothic" pitchFamily="34" charset="-128"/>
              </a:rPr>
              <a:t/>
            </a:r>
            <a:br>
              <a:rPr lang="en-ZA" sz="2400" dirty="0">
                <a:solidFill>
                  <a:prstClr val="black">
                    <a:tint val="75000"/>
                  </a:prstClr>
                </a:solidFill>
                <a:latin typeface="+mj-lt"/>
                <a:ea typeface="MS PGothic" pitchFamily="34" charset="-128"/>
              </a:rPr>
            </a:br>
            <a:endParaRPr lang="en-US" sz="2400" dirty="0">
              <a:latin typeface="+mj-lt"/>
            </a:endParaRPr>
          </a:p>
        </p:txBody>
      </p:sp>
      <p:sp>
        <p:nvSpPr>
          <p:cNvPr id="7" name="Title 1"/>
          <p:cNvSpPr txBox="1">
            <a:spLocks/>
          </p:cNvSpPr>
          <p:nvPr/>
        </p:nvSpPr>
        <p:spPr>
          <a:xfrm>
            <a:off x="244475" y="17248"/>
            <a:ext cx="8640960" cy="531432"/>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3200" dirty="0" smtClean="0">
                <a:solidFill>
                  <a:schemeClr val="accent6">
                    <a:lumMod val="50000"/>
                  </a:schemeClr>
                </a:solidFill>
                <a:latin typeface="+mj-lt"/>
              </a:rPr>
              <a:t>3. BUSINESS ARTS SA cont.</a:t>
            </a:r>
          </a:p>
        </p:txBody>
      </p:sp>
      <p:sp>
        <p:nvSpPr>
          <p:cNvPr id="5"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8</a:t>
            </a:r>
            <a:endParaRPr lang="en-ZA" sz="1200" b="1" dirty="0" smtClean="0">
              <a:latin typeface="Verdana" pitchFamily="34" charset="0"/>
              <a:ea typeface="Verdana" pitchFamily="34" charset="0"/>
              <a:cs typeface="Verdana"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708499463"/>
              </p:ext>
            </p:extLst>
          </p:nvPr>
        </p:nvGraphicFramePr>
        <p:xfrm>
          <a:off x="-33298" y="548680"/>
          <a:ext cx="8948544" cy="5643372"/>
        </p:xfrm>
        <a:graphic>
          <a:graphicData uri="http://schemas.openxmlformats.org/drawingml/2006/table">
            <a:tbl>
              <a:tblPr firstRow="1" firstCol="1" bandRow="1">
                <a:tableStyleId>{5C22544A-7EE6-4342-B048-85BDC9FD1C3A}</a:tableStyleId>
              </a:tblPr>
              <a:tblGrid>
                <a:gridCol w="2484935"/>
                <a:gridCol w="6463609"/>
              </a:tblGrid>
              <a:tr h="83814">
                <a:tc gridSpan="2">
                  <a:txBody>
                    <a:bodyPr/>
                    <a:lstStyle/>
                    <a:p>
                      <a:pPr algn="ctr">
                        <a:lnSpc>
                          <a:spcPct val="115000"/>
                        </a:lnSpc>
                        <a:spcAft>
                          <a:spcPts val="0"/>
                        </a:spcAft>
                      </a:pPr>
                      <a:r>
                        <a:rPr lang="en-ZA" sz="1400" dirty="0">
                          <a:effectLst/>
                        </a:rPr>
                        <a:t>BUSINESS ARTS SOUTH AFRICA</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31" marR="27331" marT="0" marB="0"/>
                </a:tc>
                <a:tc hMerge="1">
                  <a:txBody>
                    <a:bodyPr/>
                    <a:lstStyle/>
                    <a:p>
                      <a:endParaRPr lang="en-ZA"/>
                    </a:p>
                  </a:txBody>
                  <a:tcPr/>
                </a:tc>
              </a:tr>
              <a:tr h="4442149">
                <a:tc>
                  <a:txBody>
                    <a:bodyPr/>
                    <a:lstStyle/>
                    <a:p>
                      <a:pPr marL="457200">
                        <a:lnSpc>
                          <a:spcPct val="115000"/>
                        </a:lnSpc>
                        <a:spcAft>
                          <a:spcPts val="0"/>
                        </a:spcAft>
                      </a:pPr>
                      <a:r>
                        <a:rPr lang="en-ZA" sz="1400" dirty="0">
                          <a:effectLst/>
                        </a:rPr>
                        <a:t> </a:t>
                      </a: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31" marR="27331" marT="0" marB="0"/>
                </a:tc>
                <a:tc>
                  <a:txBody>
                    <a:bodyPr/>
                    <a:lstStyle/>
                    <a:p>
                      <a:pPr algn="just">
                        <a:lnSpc>
                          <a:spcPct val="115000"/>
                        </a:lnSpc>
                        <a:spcAft>
                          <a:spcPts val="0"/>
                        </a:spcAft>
                      </a:pPr>
                      <a:r>
                        <a:rPr lang="en-ZA" sz="1400" dirty="0">
                          <a:effectLst/>
                        </a:rPr>
                        <a:t> </a:t>
                      </a:r>
                      <a:endParaRPr lang="en-ZA" sz="1400" dirty="0" smtClean="0">
                        <a:effectLst/>
                      </a:endParaRPr>
                    </a:p>
                    <a:p>
                      <a:pPr marL="342900" lvl="0" indent="-342900" algn="just">
                        <a:lnSpc>
                          <a:spcPct val="115000"/>
                        </a:lnSpc>
                        <a:spcAft>
                          <a:spcPts val="0"/>
                        </a:spcAft>
                        <a:buFont typeface="Symbol" panose="05050102010706020507" pitchFamily="18" charset="2"/>
                        <a:buChar char=""/>
                      </a:pPr>
                      <a:r>
                        <a:rPr lang="en-US" sz="1400" dirty="0" smtClean="0">
                          <a:effectLst/>
                        </a:rPr>
                        <a:t>Developed a guide </a:t>
                      </a:r>
                      <a:r>
                        <a:rPr lang="en-US" sz="1400" dirty="0">
                          <a:effectLst/>
                        </a:rPr>
                        <a:t>to growing Creative </a:t>
                      </a:r>
                      <a:r>
                        <a:rPr lang="en-US" sz="1400" dirty="0" smtClean="0">
                          <a:effectLst/>
                        </a:rPr>
                        <a:t>Markets</a:t>
                      </a:r>
                      <a:r>
                        <a:rPr lang="en-US" sz="1400" baseline="0" dirty="0" smtClean="0">
                          <a:effectLst/>
                        </a:rPr>
                        <a:t> which is an</a:t>
                      </a:r>
                      <a:r>
                        <a:rPr lang="en-US" sz="1400" dirty="0" smtClean="0">
                          <a:effectLst/>
                        </a:rPr>
                        <a:t> </a:t>
                      </a:r>
                      <a:r>
                        <a:rPr lang="en-US" sz="1400" dirty="0">
                          <a:effectLst/>
                        </a:rPr>
                        <a:t>animated e-learning platform showcasing initial results, lessons learned and unique South African case studies, launched in July 2016.  </a:t>
                      </a:r>
                      <a:endParaRPr lang="en-ZA" sz="1400" dirty="0">
                        <a:effectLst/>
                      </a:endParaRPr>
                    </a:p>
                    <a:p>
                      <a:pPr marL="342900" lvl="0" indent="-342900" algn="just">
                        <a:lnSpc>
                          <a:spcPct val="115000"/>
                        </a:lnSpc>
                        <a:spcAft>
                          <a:spcPts val="0"/>
                        </a:spcAft>
                        <a:buFont typeface="Symbol" panose="05050102010706020507" pitchFamily="18" charset="2"/>
                        <a:buChar char=""/>
                      </a:pPr>
                      <a:r>
                        <a:rPr lang="en-US" sz="1400" dirty="0">
                          <a:effectLst/>
                        </a:rPr>
                        <a:t>BASA is working on the </a:t>
                      </a:r>
                      <a:r>
                        <a:rPr lang="en-US" sz="1400" u="none" strike="noStrike" dirty="0">
                          <a:effectLst/>
                          <a:hlinkClick r:id="rId3"/>
                        </a:rPr>
                        <a:t>Creative Markets Growth Hub</a:t>
                      </a:r>
                      <a:r>
                        <a:rPr lang="en-US" sz="1400" dirty="0">
                          <a:effectLst/>
                        </a:rPr>
                        <a:t> (CMGH).  The CMGH is intended to become a focal point for creative market development thinking, research and online training within Africa.  They are rolling out an in-depth research phase to fully understand the challenges the creative services are facing in maintaining and developing their markets.  </a:t>
                      </a:r>
                      <a:endParaRPr lang="en-ZA" sz="1400" dirty="0">
                        <a:effectLst/>
                      </a:endParaRPr>
                    </a:p>
                    <a:p>
                      <a:pPr marL="342900" lvl="0" indent="-342900" algn="just">
                        <a:lnSpc>
                          <a:spcPct val="115000"/>
                        </a:lnSpc>
                        <a:spcAft>
                          <a:spcPts val="0"/>
                        </a:spcAft>
                        <a:buFont typeface="Symbol" panose="05050102010706020507" pitchFamily="18" charset="2"/>
                        <a:buChar char=""/>
                      </a:pPr>
                      <a:r>
                        <a:rPr lang="en-US" sz="1400" dirty="0" smtClean="0">
                          <a:effectLst/>
                        </a:rPr>
                        <a:t>Hosts</a:t>
                      </a:r>
                      <a:r>
                        <a:rPr lang="en-US" sz="1400" baseline="0" dirty="0" smtClean="0">
                          <a:effectLst/>
                        </a:rPr>
                        <a:t> e</a:t>
                      </a:r>
                      <a:r>
                        <a:rPr lang="en-US" sz="1400" dirty="0" smtClean="0">
                          <a:effectLst/>
                        </a:rPr>
                        <a:t>vents </a:t>
                      </a:r>
                      <a:r>
                        <a:rPr lang="en-US" sz="1400" dirty="0">
                          <a:effectLst/>
                        </a:rPr>
                        <a:t>and best practice seminars which include dinners and the Business Breakfasts that assist in promoting intra African market access and business in the arts skills and development.</a:t>
                      </a:r>
                      <a:endParaRPr lang="en-ZA" sz="1400" dirty="0">
                        <a:effectLst/>
                      </a:endParaRPr>
                    </a:p>
                    <a:p>
                      <a:pPr marL="342900" lvl="0" indent="-342900" algn="just">
                        <a:lnSpc>
                          <a:spcPct val="115000"/>
                        </a:lnSpc>
                        <a:spcAft>
                          <a:spcPts val="0"/>
                        </a:spcAft>
                        <a:buFont typeface="Symbol" panose="05050102010706020507" pitchFamily="18" charset="2"/>
                        <a:buChar char=""/>
                      </a:pPr>
                      <a:r>
                        <a:rPr lang="en-US" sz="1400" dirty="0">
                          <a:effectLst/>
                        </a:rPr>
                        <a:t>The BASA Young Business Professionals programme focuses on shaping a new generation of business leaders who are keen to take an active role in the arts community/sector, and creates opportunities for them to engage with the arts.  </a:t>
                      </a:r>
                      <a:endParaRPr lang="en-ZA" sz="1400" dirty="0">
                        <a:effectLst/>
                      </a:endParaRPr>
                    </a:p>
                    <a:p>
                      <a:pPr marL="342900" lvl="0" indent="-342900" algn="just">
                        <a:lnSpc>
                          <a:spcPct val="115000"/>
                        </a:lnSpc>
                        <a:spcAft>
                          <a:spcPts val="0"/>
                        </a:spcAft>
                        <a:buFont typeface="Symbol" panose="05050102010706020507" pitchFamily="18" charset="2"/>
                        <a:buChar char=""/>
                      </a:pPr>
                      <a:r>
                        <a:rPr lang="en-US" sz="1400" dirty="0">
                          <a:effectLst/>
                        </a:rPr>
                        <a:t>BASA Dynamic and Established Education Programmes:  This programme is for registered and more established organisations and comprises strategy, marketing and audience development, operations, finance, and governance workshops, and is underpinned by assignments and mentorship.</a:t>
                      </a:r>
                      <a:endParaRPr lang="en-ZA" sz="1400" dirty="0">
                        <a:effectLst/>
                      </a:endParaRPr>
                    </a:p>
                    <a:p>
                      <a:pPr algn="just">
                        <a:lnSpc>
                          <a:spcPct val="115000"/>
                        </a:lnSpc>
                        <a:spcAft>
                          <a:spcPts val="0"/>
                        </a:spcAft>
                      </a:pPr>
                      <a:r>
                        <a:rPr lang="en-US" sz="1400" dirty="0">
                          <a:effectLst/>
                        </a:rPr>
                        <a:t> </a:t>
                      </a:r>
                      <a:endParaRPr lang="en-ZA" sz="1400" dirty="0">
                        <a:effectLst/>
                      </a:endParaRPr>
                    </a:p>
                    <a:p>
                      <a:pPr algn="just">
                        <a:lnSpc>
                          <a:spcPct val="115000"/>
                        </a:lnSpc>
                        <a:spcAft>
                          <a:spcPts val="0"/>
                        </a:spcAft>
                      </a:pPr>
                      <a:r>
                        <a:rPr lang="en-US" sz="1400" dirty="0">
                          <a:effectLst/>
                        </a:rPr>
                        <a:t>The BASA annual report is tabled in Parliament</a:t>
                      </a:r>
                      <a:endParaRPr lang="en-ZA" sz="1400" dirty="0">
                        <a:effectLst/>
                      </a:endParaRP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7331" marR="27331" marT="0" marB="0"/>
                </a:tc>
              </a:tr>
            </a:tbl>
          </a:graphicData>
        </a:graphic>
      </p:graphicFrame>
    </p:spTree>
    <p:extLst>
      <p:ext uri="{BB962C8B-B14F-4D97-AF65-F5344CB8AC3E}">
        <p14:creationId xmlns:p14="http://schemas.microsoft.com/office/powerpoint/2010/main" val="3772249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51520" y="158916"/>
            <a:ext cx="8640960" cy="710952"/>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endParaRPr lang="en-ZA" sz="3200" dirty="0" smtClean="0">
              <a:solidFill>
                <a:schemeClr val="accent6">
                  <a:lumMod val="50000"/>
                </a:schemeClr>
              </a:solidFill>
              <a:latin typeface="+mj-lt"/>
            </a:endParaRPr>
          </a:p>
        </p:txBody>
      </p:sp>
      <p:sp>
        <p:nvSpPr>
          <p:cNvPr id="5" name="Slide Number Placeholder 3"/>
          <p:cNvSpPr txBox="1">
            <a:spLocks/>
          </p:cNvSpPr>
          <p:nvPr/>
        </p:nvSpPr>
        <p:spPr>
          <a:xfrm>
            <a:off x="8077200" y="6294541"/>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9</a:t>
            </a:r>
            <a:endParaRPr lang="en-ZA" sz="1200" b="1" dirty="0" smtClean="0">
              <a:latin typeface="Verdana" pitchFamily="34" charset="0"/>
              <a:ea typeface="Verdana" pitchFamily="34" charset="0"/>
              <a:cs typeface="Verdana"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540376568"/>
              </p:ext>
            </p:extLst>
          </p:nvPr>
        </p:nvGraphicFramePr>
        <p:xfrm>
          <a:off x="457200" y="2513679"/>
          <a:ext cx="8229600" cy="2692671"/>
        </p:xfrm>
        <a:graphic>
          <a:graphicData uri="http://schemas.openxmlformats.org/drawingml/2006/table">
            <a:tbl>
              <a:tblPr firstRow="1" firstCol="1" bandRow="1">
                <a:tableStyleId>{5C22544A-7EE6-4342-B048-85BDC9FD1C3A}</a:tableStyleId>
              </a:tblPr>
              <a:tblGrid>
                <a:gridCol w="2285290"/>
                <a:gridCol w="5944310"/>
              </a:tblGrid>
              <a:tr h="192299">
                <a:tc gridSpan="2">
                  <a:txBody>
                    <a:bodyPr/>
                    <a:lstStyle/>
                    <a:p>
                      <a:pPr algn="ctr">
                        <a:lnSpc>
                          <a:spcPct val="115000"/>
                        </a:lnSpc>
                        <a:spcAft>
                          <a:spcPts val="0"/>
                        </a:spcAft>
                      </a:pPr>
                      <a:r>
                        <a:rPr lang="en-ZA" sz="1100" dirty="0">
                          <a:effectLst/>
                        </a:rPr>
                        <a:t>ENGELENBURG HOUSE ART COLLECTION</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hMerge="1">
                  <a:txBody>
                    <a:bodyPr/>
                    <a:lstStyle/>
                    <a:p>
                      <a:endParaRPr lang="en-ZA"/>
                    </a:p>
                  </a:txBody>
                  <a:tcPr/>
                </a:tc>
              </a:tr>
              <a:tr h="2499885">
                <a:tc>
                  <a:txBody>
                    <a:bodyPr/>
                    <a:lstStyle/>
                    <a:p>
                      <a:pPr marL="457200">
                        <a:lnSpc>
                          <a:spcPct val="115000"/>
                        </a:lnSpc>
                        <a:spcAft>
                          <a:spcPts val="0"/>
                        </a:spcAft>
                      </a:pPr>
                      <a:r>
                        <a:rPr lang="en-ZA" sz="1100" dirty="0">
                          <a:effectLst/>
                        </a:rPr>
                        <a:t> </a:t>
                      </a:r>
                      <a:endParaRPr lang="en-ZA" sz="1000" dirty="0">
                        <a:effectLst/>
                      </a:endParaRPr>
                    </a:p>
                    <a:p>
                      <a:pPr marL="342900" lvl="0" indent="-342900">
                        <a:lnSpc>
                          <a:spcPct val="115000"/>
                        </a:lnSpc>
                        <a:spcAft>
                          <a:spcPts val="0"/>
                        </a:spcAft>
                        <a:buFont typeface="Symbol" panose="05050102010706020507" pitchFamily="18" charset="2"/>
                        <a:buChar char=""/>
                      </a:pPr>
                      <a:r>
                        <a:rPr lang="en-ZA" sz="1100" dirty="0">
                          <a:effectLst/>
                        </a:rPr>
                        <a:t>2014/15- R 289 thousand</a:t>
                      </a:r>
                      <a:endParaRPr lang="en-ZA" sz="1000" dirty="0">
                        <a:effectLst/>
                      </a:endParaRPr>
                    </a:p>
                    <a:p>
                      <a:pPr marL="342900" lvl="0" indent="-342900">
                        <a:lnSpc>
                          <a:spcPct val="115000"/>
                        </a:lnSpc>
                        <a:spcAft>
                          <a:spcPts val="0"/>
                        </a:spcAft>
                        <a:buFont typeface="Symbol" panose="05050102010706020507" pitchFamily="18" charset="2"/>
                        <a:buChar char=""/>
                      </a:pPr>
                      <a:r>
                        <a:rPr lang="en-ZA" sz="1100" dirty="0">
                          <a:effectLst/>
                        </a:rPr>
                        <a:t>2015/16- R 302 thousand</a:t>
                      </a:r>
                      <a:endParaRPr lang="en-ZA" sz="1000" dirty="0">
                        <a:effectLst/>
                      </a:endParaRPr>
                    </a:p>
                    <a:p>
                      <a:pPr marL="342900" lvl="0" indent="-342900">
                        <a:lnSpc>
                          <a:spcPct val="115000"/>
                        </a:lnSpc>
                        <a:spcAft>
                          <a:spcPts val="0"/>
                        </a:spcAft>
                        <a:buFont typeface="Symbol" panose="05050102010706020507" pitchFamily="18" charset="2"/>
                        <a:buChar char=""/>
                      </a:pPr>
                      <a:r>
                        <a:rPr lang="en-ZA" sz="1100" dirty="0">
                          <a:effectLst/>
                        </a:rPr>
                        <a:t>2016/17- R 318 thousand</a:t>
                      </a:r>
                      <a:endParaRPr lang="en-ZA" sz="1000" dirty="0">
                        <a:effectLst/>
                      </a:endParaRPr>
                    </a:p>
                    <a:p>
                      <a:pPr marL="342900" lvl="0" indent="-342900">
                        <a:lnSpc>
                          <a:spcPct val="115000"/>
                        </a:lnSpc>
                        <a:spcAft>
                          <a:spcPts val="0"/>
                        </a:spcAft>
                        <a:buFont typeface="Symbol" panose="05050102010706020507" pitchFamily="18" charset="2"/>
                        <a:buChar char=""/>
                      </a:pPr>
                      <a:r>
                        <a:rPr lang="en-ZA" sz="1100" dirty="0">
                          <a:effectLst/>
                        </a:rPr>
                        <a:t>2017/18- R 334 thousand</a:t>
                      </a:r>
                      <a:endParaRPr lang="en-ZA" sz="1000" dirty="0">
                        <a:effectLst/>
                      </a:endParaRPr>
                    </a:p>
                    <a:p>
                      <a:pPr>
                        <a:lnSpc>
                          <a:spcPct val="115000"/>
                        </a:lnSpc>
                        <a:spcAft>
                          <a:spcPts val="0"/>
                        </a:spcAft>
                      </a:pPr>
                      <a:r>
                        <a:rPr lang="en-ZA" sz="11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a:txBody>
                    <a:bodyPr/>
                    <a:lstStyle/>
                    <a:p>
                      <a:pPr algn="just">
                        <a:lnSpc>
                          <a:spcPct val="115000"/>
                        </a:lnSpc>
                        <a:spcAft>
                          <a:spcPts val="0"/>
                        </a:spcAft>
                      </a:pPr>
                      <a:r>
                        <a:rPr lang="en-ZA" sz="1100" dirty="0">
                          <a:effectLst/>
                        </a:rPr>
                        <a:t> </a:t>
                      </a:r>
                      <a:endParaRPr lang="en-ZA" sz="1000" dirty="0">
                        <a:effectLst/>
                      </a:endParaRPr>
                    </a:p>
                    <a:p>
                      <a:pPr algn="just">
                        <a:lnSpc>
                          <a:spcPct val="115000"/>
                        </a:lnSpc>
                        <a:spcAft>
                          <a:spcPts val="0"/>
                        </a:spcAft>
                      </a:pPr>
                      <a:r>
                        <a:rPr lang="en-ZA" sz="1100" dirty="0">
                          <a:effectLst/>
                        </a:rPr>
                        <a:t>The Engelenburghuis Art Museum is named after Frans Vredenrijk Engelenburg (1863-1932).  Engelenburg came to South Africa from the Netherlands in 1889.  He built the house that is currently a museum in 1903.  It houses the furniture and art collections that Engelenburg has collected during his lifetime.  After his death in 1932, the house and the collections were donated to the government under the curatorship of the South African Academy for Science and Art.</a:t>
                      </a:r>
                      <a:endParaRPr lang="en-ZA" sz="1000" dirty="0">
                        <a:effectLst/>
                      </a:endParaRPr>
                    </a:p>
                    <a:p>
                      <a:pPr algn="just">
                        <a:lnSpc>
                          <a:spcPct val="115000"/>
                        </a:lnSpc>
                        <a:spcAft>
                          <a:spcPts val="0"/>
                        </a:spcAft>
                      </a:pPr>
                      <a:r>
                        <a:rPr lang="en-ZA" sz="1100" dirty="0">
                          <a:effectLst/>
                        </a:rPr>
                        <a:t>The Department of Arts and Culture has inherited the Engelenburghuis Art Museum from its predecessor, the National Department of Education (later the Department of Arts, Culture, Science and Technology).  The Engelenburghuis Art Museum receives a subsidy from the Department of Arts and Culture.  These funds are spent annually on maintenance and restoration of the museum and the collections.</a:t>
                      </a:r>
                      <a:endParaRPr lang="en-ZA" sz="1000" dirty="0">
                        <a:effectLst/>
                      </a:endParaRPr>
                    </a:p>
                    <a:p>
                      <a:pPr>
                        <a:lnSpc>
                          <a:spcPct val="115000"/>
                        </a:lnSpc>
                        <a:spcAft>
                          <a:spcPts val="0"/>
                        </a:spcAft>
                      </a:pPr>
                      <a:r>
                        <a:rPr lang="en-ZA" sz="11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92725266"/>
              </p:ext>
            </p:extLst>
          </p:nvPr>
        </p:nvGraphicFramePr>
        <p:xfrm>
          <a:off x="457200" y="2513679"/>
          <a:ext cx="8229600" cy="2692671"/>
        </p:xfrm>
        <a:graphic>
          <a:graphicData uri="http://schemas.openxmlformats.org/drawingml/2006/table">
            <a:tbl>
              <a:tblPr firstRow="1" firstCol="1" bandRow="1">
                <a:tableStyleId>{5C22544A-7EE6-4342-B048-85BDC9FD1C3A}</a:tableStyleId>
              </a:tblPr>
              <a:tblGrid>
                <a:gridCol w="2285290"/>
                <a:gridCol w="5944310"/>
              </a:tblGrid>
              <a:tr h="192299">
                <a:tc gridSpan="2">
                  <a:txBody>
                    <a:bodyPr/>
                    <a:lstStyle/>
                    <a:p>
                      <a:pPr algn="ctr">
                        <a:lnSpc>
                          <a:spcPct val="115000"/>
                        </a:lnSpc>
                        <a:spcAft>
                          <a:spcPts val="0"/>
                        </a:spcAft>
                      </a:pPr>
                      <a:r>
                        <a:rPr lang="en-ZA" sz="1100" dirty="0">
                          <a:effectLst/>
                        </a:rPr>
                        <a:t>ENGELENBURG HOUSE ART COLLECTION</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hMerge="1">
                  <a:txBody>
                    <a:bodyPr/>
                    <a:lstStyle/>
                    <a:p>
                      <a:endParaRPr lang="en-ZA"/>
                    </a:p>
                  </a:txBody>
                  <a:tcPr/>
                </a:tc>
              </a:tr>
              <a:tr h="2499885">
                <a:tc>
                  <a:txBody>
                    <a:bodyPr/>
                    <a:lstStyle/>
                    <a:p>
                      <a:pPr marL="457200">
                        <a:lnSpc>
                          <a:spcPct val="115000"/>
                        </a:lnSpc>
                        <a:spcAft>
                          <a:spcPts val="0"/>
                        </a:spcAft>
                      </a:pPr>
                      <a:r>
                        <a:rPr lang="en-ZA" sz="1100" dirty="0">
                          <a:effectLst/>
                        </a:rPr>
                        <a:t> </a:t>
                      </a:r>
                      <a:endParaRPr lang="en-ZA" sz="1000" dirty="0">
                        <a:effectLst/>
                      </a:endParaRPr>
                    </a:p>
                    <a:p>
                      <a:pPr marL="342900" lvl="0" indent="-342900">
                        <a:lnSpc>
                          <a:spcPct val="115000"/>
                        </a:lnSpc>
                        <a:spcAft>
                          <a:spcPts val="0"/>
                        </a:spcAft>
                        <a:buFont typeface="Symbol" panose="05050102010706020507" pitchFamily="18" charset="2"/>
                        <a:buChar char=""/>
                      </a:pPr>
                      <a:r>
                        <a:rPr lang="en-ZA" sz="1100" dirty="0">
                          <a:effectLst/>
                        </a:rPr>
                        <a:t>2014/15- R 289 thousand</a:t>
                      </a:r>
                      <a:endParaRPr lang="en-ZA" sz="1000" dirty="0">
                        <a:effectLst/>
                      </a:endParaRPr>
                    </a:p>
                    <a:p>
                      <a:pPr marL="342900" lvl="0" indent="-342900">
                        <a:lnSpc>
                          <a:spcPct val="115000"/>
                        </a:lnSpc>
                        <a:spcAft>
                          <a:spcPts val="0"/>
                        </a:spcAft>
                        <a:buFont typeface="Symbol" panose="05050102010706020507" pitchFamily="18" charset="2"/>
                        <a:buChar char=""/>
                      </a:pPr>
                      <a:r>
                        <a:rPr lang="en-ZA" sz="1100" dirty="0">
                          <a:effectLst/>
                        </a:rPr>
                        <a:t>2015/16- R 302 thousand</a:t>
                      </a:r>
                      <a:endParaRPr lang="en-ZA" sz="1000" dirty="0">
                        <a:effectLst/>
                      </a:endParaRPr>
                    </a:p>
                    <a:p>
                      <a:pPr marL="342900" lvl="0" indent="-342900">
                        <a:lnSpc>
                          <a:spcPct val="115000"/>
                        </a:lnSpc>
                        <a:spcAft>
                          <a:spcPts val="0"/>
                        </a:spcAft>
                        <a:buFont typeface="Symbol" panose="05050102010706020507" pitchFamily="18" charset="2"/>
                        <a:buChar char=""/>
                      </a:pPr>
                      <a:r>
                        <a:rPr lang="en-ZA" sz="1100" dirty="0">
                          <a:effectLst/>
                        </a:rPr>
                        <a:t>2016/17- R 318 thousand</a:t>
                      </a:r>
                      <a:endParaRPr lang="en-ZA" sz="1000" dirty="0">
                        <a:effectLst/>
                      </a:endParaRPr>
                    </a:p>
                    <a:p>
                      <a:pPr marL="342900" lvl="0" indent="-342900">
                        <a:lnSpc>
                          <a:spcPct val="115000"/>
                        </a:lnSpc>
                        <a:spcAft>
                          <a:spcPts val="0"/>
                        </a:spcAft>
                        <a:buFont typeface="Symbol" panose="05050102010706020507" pitchFamily="18" charset="2"/>
                        <a:buChar char=""/>
                      </a:pPr>
                      <a:r>
                        <a:rPr lang="en-ZA" sz="1100" dirty="0">
                          <a:effectLst/>
                        </a:rPr>
                        <a:t>2017/18- R 334 thousand</a:t>
                      </a:r>
                      <a:endParaRPr lang="en-ZA" sz="1000" dirty="0">
                        <a:effectLst/>
                      </a:endParaRPr>
                    </a:p>
                    <a:p>
                      <a:pPr>
                        <a:lnSpc>
                          <a:spcPct val="115000"/>
                        </a:lnSpc>
                        <a:spcAft>
                          <a:spcPts val="0"/>
                        </a:spcAft>
                      </a:pPr>
                      <a:r>
                        <a:rPr lang="en-ZA" sz="11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a:txBody>
                    <a:bodyPr/>
                    <a:lstStyle/>
                    <a:p>
                      <a:pPr algn="just">
                        <a:lnSpc>
                          <a:spcPct val="115000"/>
                        </a:lnSpc>
                        <a:spcAft>
                          <a:spcPts val="0"/>
                        </a:spcAft>
                      </a:pPr>
                      <a:r>
                        <a:rPr lang="en-ZA" sz="1100" dirty="0">
                          <a:effectLst/>
                        </a:rPr>
                        <a:t> </a:t>
                      </a:r>
                      <a:endParaRPr lang="en-ZA" sz="1000" dirty="0">
                        <a:effectLst/>
                      </a:endParaRPr>
                    </a:p>
                    <a:p>
                      <a:pPr algn="just">
                        <a:lnSpc>
                          <a:spcPct val="115000"/>
                        </a:lnSpc>
                        <a:spcAft>
                          <a:spcPts val="0"/>
                        </a:spcAft>
                      </a:pPr>
                      <a:r>
                        <a:rPr lang="en-ZA" sz="1100" dirty="0">
                          <a:effectLst/>
                        </a:rPr>
                        <a:t>The Engelenburghuis Art Museum is named after Frans Vredenrijk Engelenburg (1863-1932).  Engelenburg came to South Africa from the Netherlands in 1889.  He built the house that is currently a museum in 1903.  It houses the furniture and art collections that Engelenburg has collected during his lifetime.  After his death in 1932, the house and the collections were donated to the government under the curatorship of the South African Academy for Science and Art.</a:t>
                      </a:r>
                      <a:endParaRPr lang="en-ZA" sz="1000" dirty="0">
                        <a:effectLst/>
                      </a:endParaRPr>
                    </a:p>
                    <a:p>
                      <a:pPr algn="just">
                        <a:lnSpc>
                          <a:spcPct val="115000"/>
                        </a:lnSpc>
                        <a:spcAft>
                          <a:spcPts val="0"/>
                        </a:spcAft>
                      </a:pPr>
                      <a:r>
                        <a:rPr lang="en-ZA" sz="1100" dirty="0">
                          <a:effectLst/>
                        </a:rPr>
                        <a:t>The Department of Arts and Culture has inherited the Engelenburghuis Art Museum from its predecessor, the National Department of Education (later the Department of Arts, Culture, Science and Technology).  The Engelenburghuis Art Museum receives a subsidy from the Department of Arts and Culture.  These funds are spent annually on maintenance and restoration of the museum and the collections.</a:t>
                      </a:r>
                      <a:endParaRPr lang="en-ZA" sz="1000" dirty="0">
                        <a:effectLst/>
                      </a:endParaRPr>
                    </a:p>
                    <a:p>
                      <a:pPr>
                        <a:lnSpc>
                          <a:spcPct val="115000"/>
                        </a:lnSpc>
                        <a:spcAft>
                          <a:spcPts val="0"/>
                        </a:spcAft>
                      </a:pPr>
                      <a:r>
                        <a:rPr lang="en-ZA" sz="11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999103513"/>
              </p:ext>
            </p:extLst>
          </p:nvPr>
        </p:nvGraphicFramePr>
        <p:xfrm>
          <a:off x="251520" y="1340768"/>
          <a:ext cx="8640960" cy="4824543"/>
        </p:xfrm>
        <a:graphic>
          <a:graphicData uri="http://schemas.openxmlformats.org/drawingml/2006/table">
            <a:tbl>
              <a:tblPr firstRow="1" firstCol="1" bandRow="1">
                <a:tableStyleId>{5C22544A-7EE6-4342-B048-85BDC9FD1C3A}</a:tableStyleId>
              </a:tblPr>
              <a:tblGrid>
                <a:gridCol w="2399522"/>
                <a:gridCol w="6241438"/>
              </a:tblGrid>
              <a:tr h="305132">
                <a:tc gridSpan="2">
                  <a:txBody>
                    <a:bodyPr/>
                    <a:lstStyle/>
                    <a:p>
                      <a:pPr algn="ctr">
                        <a:lnSpc>
                          <a:spcPct val="115000"/>
                        </a:lnSpc>
                        <a:spcAft>
                          <a:spcPts val="0"/>
                        </a:spcAft>
                      </a:pPr>
                      <a:r>
                        <a:rPr lang="en-ZA" sz="1400" dirty="0">
                          <a:effectLst/>
                        </a:rPr>
                        <a:t>ENGELENBURG HOUSE ART COLLECTION</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hMerge="1">
                  <a:txBody>
                    <a:bodyPr/>
                    <a:lstStyle/>
                    <a:p>
                      <a:endParaRPr lang="en-ZA"/>
                    </a:p>
                  </a:txBody>
                  <a:tcPr/>
                </a:tc>
              </a:tr>
              <a:tr h="4519411">
                <a:tc>
                  <a:txBody>
                    <a:bodyPr/>
                    <a:lstStyle/>
                    <a:p>
                      <a:pPr marL="457200">
                        <a:lnSpc>
                          <a:spcPct val="115000"/>
                        </a:lnSpc>
                        <a:spcAft>
                          <a:spcPts val="0"/>
                        </a:spcAft>
                      </a:pPr>
                      <a:r>
                        <a:rPr lang="en-ZA" sz="1400" dirty="0">
                          <a:effectLst/>
                        </a:rPr>
                        <a:t> </a:t>
                      </a:r>
                    </a:p>
                    <a:p>
                      <a:pPr marL="342900" lvl="0" indent="-342900">
                        <a:lnSpc>
                          <a:spcPct val="115000"/>
                        </a:lnSpc>
                        <a:spcAft>
                          <a:spcPts val="0"/>
                        </a:spcAft>
                        <a:buFont typeface="Symbol" panose="05050102010706020507" pitchFamily="18" charset="2"/>
                        <a:buChar char=""/>
                      </a:pPr>
                      <a:r>
                        <a:rPr lang="en-ZA" sz="1400" dirty="0">
                          <a:effectLst/>
                        </a:rPr>
                        <a:t>2014/15- R 289 thousand</a:t>
                      </a:r>
                    </a:p>
                    <a:p>
                      <a:pPr marL="342900" lvl="0" indent="-342900">
                        <a:lnSpc>
                          <a:spcPct val="115000"/>
                        </a:lnSpc>
                        <a:spcAft>
                          <a:spcPts val="0"/>
                        </a:spcAft>
                        <a:buFont typeface="Symbol" panose="05050102010706020507" pitchFamily="18" charset="2"/>
                        <a:buChar char=""/>
                      </a:pPr>
                      <a:r>
                        <a:rPr lang="en-ZA" sz="1400" dirty="0">
                          <a:effectLst/>
                        </a:rPr>
                        <a:t>2015/16- R 302 thousand</a:t>
                      </a:r>
                    </a:p>
                    <a:p>
                      <a:pPr marL="342900" lvl="0" indent="-342900">
                        <a:lnSpc>
                          <a:spcPct val="115000"/>
                        </a:lnSpc>
                        <a:spcAft>
                          <a:spcPts val="0"/>
                        </a:spcAft>
                        <a:buFont typeface="Symbol" panose="05050102010706020507" pitchFamily="18" charset="2"/>
                        <a:buChar char=""/>
                      </a:pPr>
                      <a:r>
                        <a:rPr lang="en-ZA" sz="1400" dirty="0">
                          <a:effectLst/>
                        </a:rPr>
                        <a:t>2016/17- R 318 thousand</a:t>
                      </a:r>
                    </a:p>
                    <a:p>
                      <a:pPr marL="342900" lvl="0" indent="-342900">
                        <a:lnSpc>
                          <a:spcPct val="115000"/>
                        </a:lnSpc>
                        <a:spcAft>
                          <a:spcPts val="0"/>
                        </a:spcAft>
                        <a:buFont typeface="Symbol" panose="05050102010706020507" pitchFamily="18" charset="2"/>
                        <a:buChar char=""/>
                      </a:pPr>
                      <a:r>
                        <a:rPr lang="en-ZA" sz="1400" dirty="0">
                          <a:effectLst/>
                        </a:rPr>
                        <a:t>2017/18- R 334 thousand</a:t>
                      </a:r>
                    </a:p>
                    <a:p>
                      <a:pPr>
                        <a:lnSpc>
                          <a:spcPct val="115000"/>
                        </a:lnSpc>
                        <a:spcAft>
                          <a:spcPts val="0"/>
                        </a:spcAft>
                      </a:pPr>
                      <a:r>
                        <a:rPr lang="en-ZA" sz="1400" dirty="0">
                          <a:effectLst/>
                        </a:rPr>
                        <a:t> </a:t>
                      </a:r>
                      <a:endParaRPr lang="en-ZA" sz="1400" dirty="0" smtClean="0">
                        <a:effectLst/>
                      </a:endParaRPr>
                    </a:p>
                    <a:p>
                      <a:pPr>
                        <a:lnSpc>
                          <a:spcPct val="115000"/>
                        </a:lnSpc>
                        <a:spcAft>
                          <a:spcPts val="0"/>
                        </a:spcAft>
                      </a:pPr>
                      <a:r>
                        <a:rPr lang="en-ZA" sz="1400" dirty="0" smtClean="0">
                          <a:effectLst/>
                          <a:latin typeface="Calibri" panose="020F0502020204030204" pitchFamily="34" charset="0"/>
                          <a:ea typeface="Calibri" panose="020F0502020204030204" pitchFamily="34" charset="0"/>
                          <a:cs typeface="Times New Roman" panose="02020603050405020304" pitchFamily="18" charset="0"/>
                        </a:rPr>
                        <a:t>TOTAL = R1 243 million</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c>
                  <a:txBody>
                    <a:bodyPr/>
                    <a:lstStyle/>
                    <a:p>
                      <a:pPr algn="just">
                        <a:lnSpc>
                          <a:spcPct val="115000"/>
                        </a:lnSpc>
                        <a:spcAft>
                          <a:spcPts val="0"/>
                        </a:spcAft>
                      </a:pPr>
                      <a:r>
                        <a:rPr lang="en-ZA" sz="1400" dirty="0">
                          <a:effectLst/>
                        </a:rPr>
                        <a:t> </a:t>
                      </a:r>
                      <a:r>
                        <a:rPr lang="en-ZA" sz="1400" b="1" dirty="0" smtClean="0">
                          <a:effectLst/>
                        </a:rPr>
                        <a:t>BACKGROUND:</a:t>
                      </a:r>
                      <a:endParaRPr lang="en-ZA" sz="1400" b="1" dirty="0">
                        <a:effectLst/>
                      </a:endParaRPr>
                    </a:p>
                    <a:p>
                      <a:pPr algn="just">
                        <a:lnSpc>
                          <a:spcPct val="115000"/>
                        </a:lnSpc>
                        <a:spcAft>
                          <a:spcPts val="0"/>
                        </a:spcAft>
                      </a:pPr>
                      <a:r>
                        <a:rPr lang="en-ZA" sz="1400" dirty="0">
                          <a:effectLst/>
                        </a:rPr>
                        <a:t>The Engelenburghuis Art Museum is named after Frans Vredenrijk Engelenburg (1863-1932).  Engelenburg came to South Africa from the Netherlands in 1889.  He built the house that is currently a museum in 1903.  It houses the furniture and art collections that Engelenburg has collected during his lifetime.  After his death in 1932, the house and the collections were donated to the government under the curatorship of the South African Academy for Science and Art</a:t>
                      </a:r>
                      <a:r>
                        <a:rPr lang="en-ZA" sz="1400" dirty="0" smtClean="0">
                          <a:effectLst/>
                        </a:rPr>
                        <a:t>.</a:t>
                      </a:r>
                    </a:p>
                    <a:p>
                      <a:pPr algn="just">
                        <a:lnSpc>
                          <a:spcPct val="115000"/>
                        </a:lnSpc>
                        <a:spcAft>
                          <a:spcPts val="0"/>
                        </a:spcAft>
                      </a:pPr>
                      <a:endParaRPr lang="en-ZA" sz="1400" dirty="0">
                        <a:effectLst/>
                      </a:endParaRPr>
                    </a:p>
                    <a:p>
                      <a:pPr algn="just">
                        <a:lnSpc>
                          <a:spcPct val="115000"/>
                        </a:lnSpc>
                        <a:spcAft>
                          <a:spcPts val="0"/>
                        </a:spcAft>
                      </a:pPr>
                      <a:r>
                        <a:rPr lang="en-ZA" sz="1400" dirty="0">
                          <a:effectLst/>
                        </a:rPr>
                        <a:t>The Department of Arts and Culture has inherited the Engelenburghuis Art Museum from its predecessor, the National Department of Education (later the Department of Arts, Culture, Science and Technology).  The Engelenburghuis Art Museum receives a subsidy from the Department of Arts and Culture.  These funds are spent annually on maintenance and restoration of the museum and the collections.</a:t>
                      </a:r>
                    </a:p>
                    <a:p>
                      <a:pPr>
                        <a:lnSpc>
                          <a:spcPct val="115000"/>
                        </a:lnSpc>
                        <a:spcAft>
                          <a:spcPts val="0"/>
                        </a:spcAft>
                      </a:pPr>
                      <a:r>
                        <a:rPr lang="en-ZA" sz="1400" dirty="0">
                          <a:effectLst/>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706" marR="62706" marT="0" marB="0"/>
                </a:tc>
              </a:tr>
            </a:tbl>
          </a:graphicData>
        </a:graphic>
      </p:graphicFrame>
      <p:sp>
        <p:nvSpPr>
          <p:cNvPr id="9" name="Title 1"/>
          <p:cNvSpPr txBox="1">
            <a:spLocks/>
          </p:cNvSpPr>
          <p:nvPr/>
        </p:nvSpPr>
        <p:spPr>
          <a:xfrm>
            <a:off x="403920" y="311316"/>
            <a:ext cx="8640960" cy="710952"/>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3200" dirty="0" smtClean="0">
                <a:solidFill>
                  <a:schemeClr val="accent6">
                    <a:lumMod val="50000"/>
                  </a:schemeClr>
                </a:solidFill>
                <a:latin typeface="+mj-lt"/>
              </a:rPr>
              <a:t>4. ENGELENBURG HOUSE ART COLLECTION</a:t>
            </a:r>
          </a:p>
        </p:txBody>
      </p:sp>
    </p:spTree>
    <p:extLst>
      <p:ext uri="{BB962C8B-B14F-4D97-AF65-F5344CB8AC3E}">
        <p14:creationId xmlns:p14="http://schemas.microsoft.com/office/powerpoint/2010/main" val="108119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10812</TotalTime>
  <Words>1649</Words>
  <Application>Microsoft Office PowerPoint</Application>
  <PresentationFormat>On-screen Show (4:3)</PresentationFormat>
  <Paragraphs>976</Paragraphs>
  <Slides>28</Slides>
  <Notes>24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9" baseType="lpstr">
      <vt:lpstr>MS PGothic</vt:lpstr>
      <vt:lpstr>Arial</vt:lpstr>
      <vt:lpstr>Calibri</vt:lpstr>
      <vt:lpstr>Calibri (Body)</vt:lpstr>
      <vt:lpstr>Gill Sans</vt:lpstr>
      <vt:lpstr>Symbol</vt:lpstr>
      <vt:lpstr>Times New Roman</vt:lpstr>
      <vt:lpstr>Verdana</vt:lpstr>
      <vt:lpstr>ヒラギノ角ゴ Pro W3</vt:lpstr>
      <vt:lpstr>Office Theme</vt:lpstr>
      <vt:lpstr>Microsoft Excel Worksheet</vt:lpstr>
      <vt:lpstr>FUNDING FOR NON-ENTITIES</vt:lpstr>
      <vt:lpstr> PRESENTATION OUTLINE </vt:lpstr>
      <vt:lpstr>1. PURPOSE</vt:lpstr>
      <vt:lpstr>2. INTRODUCTION</vt:lpstr>
      <vt:lpstr>2. INTRODUCTION…cont</vt:lpstr>
      <vt:lpstr> </vt:lpstr>
      <vt:lpstr> </vt:lpstr>
      <vt:lpstr> </vt:lpstr>
      <vt:lpstr>PowerPoint Presentation</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Vusumuzi Mkhize</cp:lastModifiedBy>
  <cp:revision>877</cp:revision>
  <cp:lastPrinted>2017-11-08T14:19:28Z</cp:lastPrinted>
  <dcterms:created xsi:type="dcterms:W3CDTF">2013-11-12T11:39:42Z</dcterms:created>
  <dcterms:modified xsi:type="dcterms:W3CDTF">2017-11-14T07:02:25Z</dcterms:modified>
</cp:coreProperties>
</file>