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1"/>
  </p:notesMasterIdLst>
  <p:handoutMasterIdLst>
    <p:handoutMasterId r:id="rId42"/>
  </p:handoutMasterIdLst>
  <p:sldIdLst>
    <p:sldId id="310" r:id="rId2"/>
    <p:sldId id="263" r:id="rId3"/>
    <p:sldId id="264" r:id="rId4"/>
    <p:sldId id="298" r:id="rId5"/>
    <p:sldId id="282" r:id="rId6"/>
    <p:sldId id="283" r:id="rId7"/>
    <p:sldId id="284" r:id="rId8"/>
    <p:sldId id="299" r:id="rId9"/>
    <p:sldId id="311" r:id="rId10"/>
    <p:sldId id="312" r:id="rId11"/>
    <p:sldId id="313" r:id="rId12"/>
    <p:sldId id="268" r:id="rId13"/>
    <p:sldId id="314" r:id="rId14"/>
    <p:sldId id="315" r:id="rId15"/>
    <p:sldId id="316" r:id="rId16"/>
    <p:sldId id="317" r:id="rId17"/>
    <p:sldId id="318" r:id="rId18"/>
    <p:sldId id="331" r:id="rId19"/>
    <p:sldId id="332" r:id="rId20"/>
    <p:sldId id="339" r:id="rId21"/>
    <p:sldId id="333" r:id="rId22"/>
    <p:sldId id="340" r:id="rId23"/>
    <p:sldId id="341" r:id="rId24"/>
    <p:sldId id="342" r:id="rId25"/>
    <p:sldId id="343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44" r:id="rId38"/>
    <p:sldId id="330" r:id="rId39"/>
    <p:sldId id="281" r:id="rId40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4" autoAdjust="0"/>
    <p:restoredTop sz="85613" autoAdjust="0"/>
  </p:normalViewPr>
  <p:slideViewPr>
    <p:cSldViewPr>
      <p:cViewPr varScale="1">
        <p:scale>
          <a:sx n="116" d="100"/>
          <a:sy n="116" d="100"/>
        </p:scale>
        <p:origin x="-217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409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F5A6F5-A288-48F4-83EC-7E9F9DAB9AF6}" type="doc">
      <dgm:prSet loTypeId="urn:microsoft.com/office/officeart/2005/8/layout/radial2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ZA"/>
        </a:p>
      </dgm:t>
    </dgm:pt>
    <dgm:pt modelId="{8FE9C3E8-06A7-40AB-A6F4-BBEE37F72AD7}">
      <dgm:prSet phldrT="[Text]" custT="1"/>
      <dgm:spPr/>
      <dgm:t>
        <a:bodyPr/>
        <a:lstStyle/>
        <a:p>
          <a:r>
            <a:rPr lang="en-ZA" sz="1400" b="1" dirty="0"/>
            <a:t>Time Management</a:t>
          </a:r>
        </a:p>
      </dgm:t>
    </dgm:pt>
    <dgm:pt modelId="{7871284F-95CD-415C-B6C9-0D5186247744}" type="parTrans" cxnId="{61CA04BF-2E07-4D41-8259-E56D93EF0B2E}">
      <dgm:prSet/>
      <dgm:spPr/>
      <dgm:t>
        <a:bodyPr/>
        <a:lstStyle/>
        <a:p>
          <a:endParaRPr lang="en-ZA"/>
        </a:p>
      </dgm:t>
    </dgm:pt>
    <dgm:pt modelId="{0259D4C4-E49A-4A74-B730-E3EE0AA14CA4}" type="sibTrans" cxnId="{61CA04BF-2E07-4D41-8259-E56D93EF0B2E}">
      <dgm:prSet/>
      <dgm:spPr/>
      <dgm:t>
        <a:bodyPr/>
        <a:lstStyle/>
        <a:p>
          <a:endParaRPr lang="en-ZA"/>
        </a:p>
      </dgm:t>
    </dgm:pt>
    <dgm:pt modelId="{5A9A31C0-52C5-4C4E-AC6E-432F8843BD2A}">
      <dgm:prSet phldrT="[Text]"/>
      <dgm:spPr/>
      <dgm:t>
        <a:bodyPr/>
        <a:lstStyle/>
        <a:p>
          <a:endParaRPr lang="en-ZA" b="1">
            <a:solidFill>
              <a:sysClr val="windowText" lastClr="000000"/>
            </a:solidFill>
          </a:endParaRPr>
        </a:p>
      </dgm:t>
    </dgm:pt>
    <dgm:pt modelId="{834401B5-2112-49D7-86DD-4EE6B2D164F9}" type="parTrans" cxnId="{36E1D8E6-034D-40F2-AC5E-7F7A07FC4F04}">
      <dgm:prSet/>
      <dgm:spPr/>
      <dgm:t>
        <a:bodyPr/>
        <a:lstStyle/>
        <a:p>
          <a:endParaRPr lang="en-ZA"/>
        </a:p>
      </dgm:t>
    </dgm:pt>
    <dgm:pt modelId="{130D4B38-2670-494A-8FD0-D32C590927FE}" type="sibTrans" cxnId="{36E1D8E6-034D-40F2-AC5E-7F7A07FC4F04}">
      <dgm:prSet/>
      <dgm:spPr/>
      <dgm:t>
        <a:bodyPr/>
        <a:lstStyle/>
        <a:p>
          <a:endParaRPr lang="en-ZA"/>
        </a:p>
      </dgm:t>
    </dgm:pt>
    <dgm:pt modelId="{DD14D7A6-1CB5-4C36-9097-483D564C4AEE}">
      <dgm:prSet phldrT="[Text]" custT="1"/>
      <dgm:spPr/>
      <dgm:t>
        <a:bodyPr/>
        <a:lstStyle/>
        <a:p>
          <a:r>
            <a:rPr lang="en-ZA" sz="1400" b="1" dirty="0"/>
            <a:t>District Support</a:t>
          </a:r>
        </a:p>
      </dgm:t>
    </dgm:pt>
    <dgm:pt modelId="{A5689D46-C4C5-474F-A0CE-88D2262427A0}" type="sibTrans" cxnId="{7CFEB893-66C5-4FB2-BB1A-D2101FE91BAA}">
      <dgm:prSet/>
      <dgm:spPr/>
      <dgm:t>
        <a:bodyPr/>
        <a:lstStyle/>
        <a:p>
          <a:endParaRPr lang="en-ZA"/>
        </a:p>
      </dgm:t>
    </dgm:pt>
    <dgm:pt modelId="{F6705E90-4DC0-4627-9A3B-E8284331BCC6}" type="parTrans" cxnId="{7CFEB893-66C5-4FB2-BB1A-D2101FE91BAA}">
      <dgm:prSet/>
      <dgm:spPr/>
      <dgm:t>
        <a:bodyPr/>
        <a:lstStyle/>
        <a:p>
          <a:endParaRPr lang="en-ZA"/>
        </a:p>
      </dgm:t>
    </dgm:pt>
    <dgm:pt modelId="{4072FB38-DDB8-4496-A149-A2637CA734E4}">
      <dgm:prSet phldrT="[Text]" custT="1"/>
      <dgm:spPr/>
      <dgm:t>
        <a:bodyPr/>
        <a:lstStyle/>
        <a:p>
          <a:r>
            <a:rPr lang="en-ZA" sz="1400" b="1" dirty="0"/>
            <a:t>Support Programmes for Mathematics</a:t>
          </a:r>
        </a:p>
      </dgm:t>
    </dgm:pt>
    <dgm:pt modelId="{EEECA4ED-3B5B-4D38-9904-6EADB6541E6A}">
      <dgm:prSet phldrT="[Text]" custT="1"/>
      <dgm:spPr/>
      <dgm:t>
        <a:bodyPr/>
        <a:lstStyle/>
        <a:p>
          <a:r>
            <a:rPr lang="en-ZA" sz="1400" b="1" dirty="0"/>
            <a:t>Support Programmes for </a:t>
          </a:r>
          <a:r>
            <a:rPr lang="en-ZA" sz="1400" b="1" dirty="0" err="1" smtClean="0"/>
            <a:t>LoLT</a:t>
          </a:r>
          <a:endParaRPr lang="en-ZA" sz="1400" b="1" dirty="0"/>
        </a:p>
      </dgm:t>
    </dgm:pt>
    <dgm:pt modelId="{738CF308-809B-4CC8-B870-453C462ABC2B}" type="sibTrans" cxnId="{6301C449-80B9-49D9-B664-82A913C84573}">
      <dgm:prSet/>
      <dgm:spPr/>
      <dgm:t>
        <a:bodyPr/>
        <a:lstStyle/>
        <a:p>
          <a:endParaRPr lang="en-ZA"/>
        </a:p>
      </dgm:t>
    </dgm:pt>
    <dgm:pt modelId="{F3C87CF9-6B39-44F2-B9B7-80709C70CFF8}" type="parTrans" cxnId="{6301C449-80B9-49D9-B664-82A913C84573}">
      <dgm:prSet/>
      <dgm:spPr/>
      <dgm:t>
        <a:bodyPr/>
        <a:lstStyle/>
        <a:p>
          <a:endParaRPr lang="en-ZA"/>
        </a:p>
      </dgm:t>
    </dgm:pt>
    <dgm:pt modelId="{7B319440-D30C-43CE-9573-E3D134DF14B9}" type="sibTrans" cxnId="{3C5F86AE-D865-466D-A134-B85C4D3E0569}">
      <dgm:prSet/>
      <dgm:spPr/>
      <dgm:t>
        <a:bodyPr/>
        <a:lstStyle/>
        <a:p>
          <a:endParaRPr lang="en-ZA"/>
        </a:p>
      </dgm:t>
    </dgm:pt>
    <dgm:pt modelId="{CC9B55AB-6218-48A4-9EBE-37583F617EED}" type="parTrans" cxnId="{3C5F86AE-D865-466D-A134-B85C4D3E0569}">
      <dgm:prSet/>
      <dgm:spPr/>
      <dgm:t>
        <a:bodyPr/>
        <a:lstStyle/>
        <a:p>
          <a:endParaRPr lang="en-ZA"/>
        </a:p>
      </dgm:t>
    </dgm:pt>
    <dgm:pt modelId="{29E7C561-6CBD-4556-A3E3-2243E6EA8AED}">
      <dgm:prSet phldrT="[Text]" custT="1"/>
      <dgm:spPr/>
      <dgm:t>
        <a:bodyPr/>
        <a:lstStyle/>
        <a:p>
          <a:r>
            <a:rPr lang="en-ZA" sz="1400" b="1"/>
            <a:t>Availability of LTSM</a:t>
          </a:r>
        </a:p>
      </dgm:t>
    </dgm:pt>
    <dgm:pt modelId="{45A1BBC1-F247-4C85-9FF7-5DA71F567B60}" type="sibTrans" cxnId="{2B5A19D2-E6B9-475A-AEE6-EF4FACB91EA0}">
      <dgm:prSet/>
      <dgm:spPr/>
      <dgm:t>
        <a:bodyPr/>
        <a:lstStyle/>
        <a:p>
          <a:endParaRPr lang="en-ZA"/>
        </a:p>
      </dgm:t>
    </dgm:pt>
    <dgm:pt modelId="{A398BC8B-5185-4B16-8EEB-2AA0AB8A4A75}" type="parTrans" cxnId="{2B5A19D2-E6B9-475A-AEE6-EF4FACB91EA0}">
      <dgm:prSet/>
      <dgm:spPr/>
      <dgm:t>
        <a:bodyPr/>
        <a:lstStyle/>
        <a:p>
          <a:endParaRPr lang="en-ZA"/>
        </a:p>
      </dgm:t>
    </dgm:pt>
    <dgm:pt modelId="{D59E5065-5E1B-4113-89C3-5C7129CC89C9}">
      <dgm:prSet phldrT="[Text]" custT="1"/>
      <dgm:spPr/>
      <dgm:t>
        <a:bodyPr/>
        <a:lstStyle/>
        <a:p>
          <a:r>
            <a:rPr lang="en-ZA" sz="1400" b="1" dirty="0" smtClean="0"/>
            <a:t>Monitoring of reading in the Foundation Phase</a:t>
          </a:r>
          <a:endParaRPr lang="en-ZA" sz="1400" b="1" dirty="0"/>
        </a:p>
      </dgm:t>
    </dgm:pt>
    <dgm:pt modelId="{A27AF296-3B0E-4715-844D-B9BF66672C90}" type="parTrans" cxnId="{4F2470AD-9BD5-4A1A-9D6F-70DB072EA224}">
      <dgm:prSet/>
      <dgm:spPr/>
      <dgm:t>
        <a:bodyPr/>
        <a:lstStyle/>
        <a:p>
          <a:endParaRPr lang="en-ZA"/>
        </a:p>
      </dgm:t>
    </dgm:pt>
    <dgm:pt modelId="{41B4FE52-BE14-4E8D-B776-F9BB58A3763E}" type="sibTrans" cxnId="{4F2470AD-9BD5-4A1A-9D6F-70DB072EA224}">
      <dgm:prSet/>
      <dgm:spPr/>
      <dgm:t>
        <a:bodyPr/>
        <a:lstStyle/>
        <a:p>
          <a:endParaRPr lang="en-ZA"/>
        </a:p>
      </dgm:t>
    </dgm:pt>
    <dgm:pt modelId="{B9894953-AD4E-46DF-8C11-E7432E641509}">
      <dgm:prSet phldrT="[Text]" custT="1"/>
      <dgm:spPr/>
      <dgm:t>
        <a:bodyPr/>
        <a:lstStyle/>
        <a:p>
          <a:r>
            <a:rPr lang="en-ZA" sz="1400" b="1" dirty="0"/>
            <a:t>Learning Outcomes in </a:t>
          </a:r>
          <a:r>
            <a:rPr lang="en-ZA" sz="1400" b="1" dirty="0" smtClean="0"/>
            <a:t>Mathematics and </a:t>
          </a:r>
          <a:r>
            <a:rPr lang="en-ZA" sz="1400" b="1" dirty="0" err="1" smtClean="0"/>
            <a:t>LOLT</a:t>
          </a:r>
          <a:endParaRPr lang="en-ZA" sz="1400" b="1" dirty="0"/>
        </a:p>
      </dgm:t>
    </dgm:pt>
    <dgm:pt modelId="{D533AC4E-52AF-4F01-9522-6E5531F1671C}" type="parTrans" cxnId="{189C248C-B01F-4544-A2B4-4422BC6AC2F4}">
      <dgm:prSet/>
      <dgm:spPr/>
      <dgm:t>
        <a:bodyPr/>
        <a:lstStyle/>
        <a:p>
          <a:endParaRPr lang="en-ZA"/>
        </a:p>
      </dgm:t>
    </dgm:pt>
    <dgm:pt modelId="{28A7D5FC-F2A1-43D4-A72F-79398A7A4FE0}" type="sibTrans" cxnId="{189C248C-B01F-4544-A2B4-4422BC6AC2F4}">
      <dgm:prSet/>
      <dgm:spPr/>
      <dgm:t>
        <a:bodyPr/>
        <a:lstStyle/>
        <a:p>
          <a:endParaRPr lang="en-ZA"/>
        </a:p>
      </dgm:t>
    </dgm:pt>
    <dgm:pt modelId="{2996EF89-77EF-4936-81FD-C2790870E3E1}">
      <dgm:prSet phldrT="[Text]" custT="1"/>
      <dgm:spPr/>
      <dgm:t>
        <a:bodyPr/>
        <a:lstStyle/>
        <a:p>
          <a:r>
            <a:rPr lang="en-ZA" sz="1400" b="1" dirty="0" smtClean="0"/>
            <a:t>Instructional Leadership</a:t>
          </a:r>
          <a:endParaRPr lang="en-ZA" sz="1400" b="1" dirty="0"/>
        </a:p>
      </dgm:t>
    </dgm:pt>
    <dgm:pt modelId="{57806730-8A3A-40AC-A43D-382180B7DC4F}" type="sibTrans" cxnId="{13056840-5B7D-4818-BB1F-31522509777F}">
      <dgm:prSet/>
      <dgm:spPr/>
      <dgm:t>
        <a:bodyPr/>
        <a:lstStyle/>
        <a:p>
          <a:endParaRPr lang="en-ZA"/>
        </a:p>
      </dgm:t>
    </dgm:pt>
    <dgm:pt modelId="{1AB2D716-CDB6-46FF-AF9F-2015247B8847}" type="parTrans" cxnId="{13056840-5B7D-4818-BB1F-31522509777F}">
      <dgm:prSet/>
      <dgm:spPr/>
      <dgm:t>
        <a:bodyPr/>
        <a:lstStyle/>
        <a:p>
          <a:endParaRPr lang="en-ZA"/>
        </a:p>
      </dgm:t>
    </dgm:pt>
    <dgm:pt modelId="{F3F5C0A2-3031-4478-A6C9-5B827C98CB1A}" type="pres">
      <dgm:prSet presAssocID="{EAF5A6F5-A288-48F4-83EC-7E9F9DAB9AF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5480E260-8CD6-48C3-A9C8-3728F3CA4228}" type="pres">
      <dgm:prSet presAssocID="{EAF5A6F5-A288-48F4-83EC-7E9F9DAB9AF6}" presName="cycle" presStyleCnt="0"/>
      <dgm:spPr/>
      <dgm:t>
        <a:bodyPr/>
        <a:lstStyle/>
        <a:p>
          <a:endParaRPr lang="en-ZA"/>
        </a:p>
      </dgm:t>
    </dgm:pt>
    <dgm:pt modelId="{6069DE94-F208-4291-AF5E-1644817DF9D2}" type="pres">
      <dgm:prSet presAssocID="{EAF5A6F5-A288-48F4-83EC-7E9F9DAB9AF6}" presName="centerShape" presStyleCnt="0"/>
      <dgm:spPr/>
      <dgm:t>
        <a:bodyPr/>
        <a:lstStyle/>
        <a:p>
          <a:endParaRPr lang="en-ZA"/>
        </a:p>
      </dgm:t>
    </dgm:pt>
    <dgm:pt modelId="{90DF035A-5B9E-41E7-8E97-D85EC7D6071B}" type="pres">
      <dgm:prSet presAssocID="{EAF5A6F5-A288-48F4-83EC-7E9F9DAB9AF6}" presName="connSite" presStyleLbl="node1" presStyleIdx="0" presStyleCnt="9"/>
      <dgm:spPr/>
      <dgm:t>
        <a:bodyPr/>
        <a:lstStyle/>
        <a:p>
          <a:endParaRPr lang="en-ZA"/>
        </a:p>
      </dgm:t>
    </dgm:pt>
    <dgm:pt modelId="{96838CF3-FE80-45E9-A644-CAA1D01E02D8}" type="pres">
      <dgm:prSet presAssocID="{EAF5A6F5-A288-48F4-83EC-7E9F9DAB9AF6}" presName="visible" presStyleLbl="node1" presStyleIdx="0" presStyleCnt="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ZA"/>
        </a:p>
      </dgm:t>
    </dgm:pt>
    <dgm:pt modelId="{C5589DA0-EB8F-477A-8BF9-B6B431D97B18}" type="pres">
      <dgm:prSet presAssocID="{7871284F-95CD-415C-B6C9-0D5186247744}" presName="Name25" presStyleLbl="parChTrans1D1" presStyleIdx="0" presStyleCnt="8"/>
      <dgm:spPr/>
      <dgm:t>
        <a:bodyPr/>
        <a:lstStyle/>
        <a:p>
          <a:endParaRPr lang="en-ZA"/>
        </a:p>
      </dgm:t>
    </dgm:pt>
    <dgm:pt modelId="{D2CAA6C4-DD15-4074-B8F1-9F384CECD974}" type="pres">
      <dgm:prSet presAssocID="{8FE9C3E8-06A7-40AB-A6F4-BBEE37F72AD7}" presName="node" presStyleCnt="0"/>
      <dgm:spPr/>
      <dgm:t>
        <a:bodyPr/>
        <a:lstStyle/>
        <a:p>
          <a:endParaRPr lang="en-ZA"/>
        </a:p>
      </dgm:t>
    </dgm:pt>
    <dgm:pt modelId="{F8057D08-8B72-45FC-A34C-6887F61420A1}" type="pres">
      <dgm:prSet presAssocID="{8FE9C3E8-06A7-40AB-A6F4-BBEE37F72AD7}" presName="parentNode" presStyleLbl="node1" presStyleIdx="1" presStyleCnt="9" custScaleX="657666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A963748-75B9-4AA6-9EEB-BA8376328895}" type="pres">
      <dgm:prSet presAssocID="{8FE9C3E8-06A7-40AB-A6F4-BBEE37F72AD7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BF6459B-5F40-4558-B930-0D3561A86BCE}" type="pres">
      <dgm:prSet presAssocID="{F3C87CF9-6B39-44F2-B9B7-80709C70CFF8}" presName="Name25" presStyleLbl="parChTrans1D1" presStyleIdx="1" presStyleCnt="8"/>
      <dgm:spPr/>
      <dgm:t>
        <a:bodyPr/>
        <a:lstStyle/>
        <a:p>
          <a:endParaRPr lang="en-ZA"/>
        </a:p>
      </dgm:t>
    </dgm:pt>
    <dgm:pt modelId="{D779B11C-C6A3-4EBA-BEFF-F8F725176A37}" type="pres">
      <dgm:prSet presAssocID="{EEECA4ED-3B5B-4D38-9904-6EADB6541E6A}" presName="node" presStyleCnt="0"/>
      <dgm:spPr/>
      <dgm:t>
        <a:bodyPr/>
        <a:lstStyle/>
        <a:p>
          <a:endParaRPr lang="en-ZA"/>
        </a:p>
      </dgm:t>
    </dgm:pt>
    <dgm:pt modelId="{AE083829-4B18-4CBC-92FF-97C746ED2D9B}" type="pres">
      <dgm:prSet presAssocID="{EEECA4ED-3B5B-4D38-9904-6EADB6541E6A}" presName="parentNode" presStyleLbl="node1" presStyleIdx="2" presStyleCnt="9" custScaleX="635310" custLinFactX="93307" custLinFactNeighborX="100000" custLinFactNeighborY="-40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97BD1BA-D6F7-443B-9E4E-DEF23CFE5024}" type="pres">
      <dgm:prSet presAssocID="{EEECA4ED-3B5B-4D38-9904-6EADB6541E6A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6032599-F66A-4139-94F7-7B13584607DA}" type="pres">
      <dgm:prSet presAssocID="{CC9B55AB-6218-48A4-9EBE-37583F617EED}" presName="Name25" presStyleLbl="parChTrans1D1" presStyleIdx="2" presStyleCnt="8"/>
      <dgm:spPr/>
      <dgm:t>
        <a:bodyPr/>
        <a:lstStyle/>
        <a:p>
          <a:endParaRPr lang="en-ZA"/>
        </a:p>
      </dgm:t>
    </dgm:pt>
    <dgm:pt modelId="{7555436E-F4DD-4141-A3E1-E3C9E651BBB8}" type="pres">
      <dgm:prSet presAssocID="{4072FB38-DDB8-4496-A149-A2637CA734E4}" presName="node" presStyleCnt="0"/>
      <dgm:spPr/>
      <dgm:t>
        <a:bodyPr/>
        <a:lstStyle/>
        <a:p>
          <a:endParaRPr lang="en-ZA"/>
        </a:p>
      </dgm:t>
    </dgm:pt>
    <dgm:pt modelId="{2D6DD17D-ADF7-4AF4-AD8E-46683CFB7145}" type="pres">
      <dgm:prSet presAssocID="{4072FB38-DDB8-4496-A149-A2637CA734E4}" presName="parentNode" presStyleLbl="node1" presStyleIdx="3" presStyleCnt="9" custScaleX="717811" custLinFactX="100000" custLinFactNeighborX="140299" custLinFactNeighborY="4481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0BF449B-2F70-49C6-8341-28089A92EF64}" type="pres">
      <dgm:prSet presAssocID="{4072FB38-DDB8-4496-A149-A2637CA734E4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FACACCA-7ED5-475E-84FA-2702082CABE9}" type="pres">
      <dgm:prSet presAssocID="{F6705E90-4DC0-4627-9A3B-E8284331BCC6}" presName="Name25" presStyleLbl="parChTrans1D1" presStyleIdx="3" presStyleCnt="8"/>
      <dgm:spPr/>
      <dgm:t>
        <a:bodyPr/>
        <a:lstStyle/>
        <a:p>
          <a:endParaRPr lang="en-ZA"/>
        </a:p>
      </dgm:t>
    </dgm:pt>
    <dgm:pt modelId="{B8FED8F5-584C-4434-9CCF-D18CCF0844F4}" type="pres">
      <dgm:prSet presAssocID="{DD14D7A6-1CB5-4C36-9097-483D564C4AEE}" presName="node" presStyleCnt="0"/>
      <dgm:spPr/>
      <dgm:t>
        <a:bodyPr/>
        <a:lstStyle/>
        <a:p>
          <a:endParaRPr lang="en-ZA"/>
        </a:p>
      </dgm:t>
    </dgm:pt>
    <dgm:pt modelId="{7807BEBD-76B2-4D2E-BFFB-1C3603C62483}" type="pres">
      <dgm:prSet presAssocID="{DD14D7A6-1CB5-4C36-9097-483D564C4AEE}" presName="parentNode" presStyleLbl="node1" presStyleIdx="4" presStyleCnt="9" custScaleX="585102" custLinFactX="100000" custLinFactNeighborX="199793" custLinFactNeighborY="-8528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4506143-CE4F-4DC9-B864-61BCE2071875}" type="pres">
      <dgm:prSet presAssocID="{DD14D7A6-1CB5-4C36-9097-483D564C4AEE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266687C-99A8-42CA-A7B5-EB026AF5649B}" type="pres">
      <dgm:prSet presAssocID="{A27AF296-3B0E-4715-844D-B9BF66672C90}" presName="Name25" presStyleLbl="parChTrans1D1" presStyleIdx="4" presStyleCnt="8"/>
      <dgm:spPr/>
      <dgm:t>
        <a:bodyPr/>
        <a:lstStyle/>
        <a:p>
          <a:endParaRPr lang="en-ZA"/>
        </a:p>
      </dgm:t>
    </dgm:pt>
    <dgm:pt modelId="{CEB44F79-9EF3-4775-9772-3677B8F3FB27}" type="pres">
      <dgm:prSet presAssocID="{D59E5065-5E1B-4113-89C3-5C7129CC89C9}" presName="node" presStyleCnt="0"/>
      <dgm:spPr/>
      <dgm:t>
        <a:bodyPr/>
        <a:lstStyle/>
        <a:p>
          <a:endParaRPr lang="en-ZA"/>
        </a:p>
      </dgm:t>
    </dgm:pt>
    <dgm:pt modelId="{A14EF393-7DC4-4758-8D93-BA5C0B70C056}" type="pres">
      <dgm:prSet presAssocID="{D59E5065-5E1B-4113-89C3-5C7129CC89C9}" presName="parentNode" presStyleLbl="node1" presStyleIdx="5" presStyleCnt="9" custScaleX="606062" custLinFactX="111031" custLinFactNeighborX="200000" custLinFactNeighborY="-2910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254BB9A-B46F-4C17-8D8E-3BFBC7B9ED2B}" type="pres">
      <dgm:prSet presAssocID="{D59E5065-5E1B-4113-89C3-5C7129CC89C9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940443C-F65E-4F43-B4FF-A5E0D64FA459}" type="pres">
      <dgm:prSet presAssocID="{D533AC4E-52AF-4F01-9522-6E5531F1671C}" presName="Name25" presStyleLbl="parChTrans1D1" presStyleIdx="5" presStyleCnt="8"/>
      <dgm:spPr/>
      <dgm:t>
        <a:bodyPr/>
        <a:lstStyle/>
        <a:p>
          <a:endParaRPr lang="en-ZA"/>
        </a:p>
      </dgm:t>
    </dgm:pt>
    <dgm:pt modelId="{2DC53BA1-19E4-4C63-9D93-3297C095F555}" type="pres">
      <dgm:prSet presAssocID="{B9894953-AD4E-46DF-8C11-E7432E641509}" presName="node" presStyleCnt="0"/>
      <dgm:spPr/>
      <dgm:t>
        <a:bodyPr/>
        <a:lstStyle/>
        <a:p>
          <a:endParaRPr lang="en-ZA"/>
        </a:p>
      </dgm:t>
    </dgm:pt>
    <dgm:pt modelId="{8B1F4668-B11E-4495-99C0-BF2D490E07D5}" type="pres">
      <dgm:prSet presAssocID="{B9894953-AD4E-46DF-8C11-E7432E641509}" presName="parentNode" presStyleLbl="node1" presStyleIdx="6" presStyleCnt="9" custScaleX="653703" custLinFactX="105699" custLinFactNeighborX="200000" custLinFactNeighborY="-51878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87479BB-E982-4FE4-A92D-9ACD94D805B4}" type="pres">
      <dgm:prSet presAssocID="{B9894953-AD4E-46DF-8C11-E7432E641509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5D2B58A-F715-4920-BB44-C155E31D4542}" type="pres">
      <dgm:prSet presAssocID="{A398BC8B-5185-4B16-8EEB-2AA0AB8A4A75}" presName="Name25" presStyleLbl="parChTrans1D1" presStyleIdx="6" presStyleCnt="8"/>
      <dgm:spPr/>
      <dgm:t>
        <a:bodyPr/>
        <a:lstStyle/>
        <a:p>
          <a:endParaRPr lang="en-ZA"/>
        </a:p>
      </dgm:t>
    </dgm:pt>
    <dgm:pt modelId="{8EDEA5ED-4D5D-445D-A461-F79DDA661CE7}" type="pres">
      <dgm:prSet presAssocID="{29E7C561-6CBD-4556-A3E3-2243E6EA8AED}" presName="node" presStyleCnt="0"/>
      <dgm:spPr/>
      <dgm:t>
        <a:bodyPr/>
        <a:lstStyle/>
        <a:p>
          <a:endParaRPr lang="en-ZA"/>
        </a:p>
      </dgm:t>
    </dgm:pt>
    <dgm:pt modelId="{FF6B39D9-84C4-47B6-A892-F622FBD42158}" type="pres">
      <dgm:prSet presAssocID="{29E7C561-6CBD-4556-A3E3-2243E6EA8AED}" presName="parentNode" presStyleLbl="node1" presStyleIdx="7" presStyleCnt="9" custScaleX="601186" custLinFactX="100000" custLinFactNeighborX="165975" custLinFactNeighborY="-37877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BBD74E5-453B-436C-9AAB-10EAE22C5110}" type="pres">
      <dgm:prSet presAssocID="{29E7C561-6CBD-4556-A3E3-2243E6EA8AED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B7106B5-5F6F-434E-9BCC-79C07A67A4BD}" type="pres">
      <dgm:prSet presAssocID="{1AB2D716-CDB6-46FF-AF9F-2015247B8847}" presName="Name25" presStyleLbl="parChTrans1D1" presStyleIdx="7" presStyleCnt="8"/>
      <dgm:spPr/>
      <dgm:t>
        <a:bodyPr/>
        <a:lstStyle/>
        <a:p>
          <a:endParaRPr lang="en-ZA"/>
        </a:p>
      </dgm:t>
    </dgm:pt>
    <dgm:pt modelId="{84FA7D7E-02D0-4A79-BB83-96807892D70B}" type="pres">
      <dgm:prSet presAssocID="{2996EF89-77EF-4936-81FD-C2790870E3E1}" presName="node" presStyleCnt="0"/>
      <dgm:spPr/>
      <dgm:t>
        <a:bodyPr/>
        <a:lstStyle/>
        <a:p>
          <a:endParaRPr lang="en-ZA"/>
        </a:p>
      </dgm:t>
    </dgm:pt>
    <dgm:pt modelId="{379688AC-F628-4285-8800-FBEF63BF92A1}" type="pres">
      <dgm:prSet presAssocID="{2996EF89-77EF-4936-81FD-C2790870E3E1}" presName="parentNode" presStyleLbl="node1" presStyleIdx="8" presStyleCnt="9" custScaleX="590904" custLinFactNeighborX="-17081" custLinFactNeighborY="-56997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7539A9D-0AB3-43FF-94BC-547FEDB0C445}" type="pres">
      <dgm:prSet presAssocID="{2996EF89-77EF-4936-81FD-C2790870E3E1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A127D8BD-BC46-4CFB-A6F8-EAA9EED6C19A}" type="presOf" srcId="{1AB2D716-CDB6-46FF-AF9F-2015247B8847}" destId="{3B7106B5-5F6F-434E-9BCC-79C07A67A4BD}" srcOrd="0" destOrd="0" presId="urn:microsoft.com/office/officeart/2005/8/layout/radial2"/>
    <dgm:cxn modelId="{F89F427A-95FF-4630-A90C-F49BADCA211E}" type="presOf" srcId="{4072FB38-DDB8-4496-A149-A2637CA734E4}" destId="{2D6DD17D-ADF7-4AF4-AD8E-46683CFB7145}" srcOrd="0" destOrd="0" presId="urn:microsoft.com/office/officeart/2005/8/layout/radial2"/>
    <dgm:cxn modelId="{189C248C-B01F-4544-A2B4-4422BC6AC2F4}" srcId="{EAF5A6F5-A288-48F4-83EC-7E9F9DAB9AF6}" destId="{B9894953-AD4E-46DF-8C11-E7432E641509}" srcOrd="5" destOrd="0" parTransId="{D533AC4E-52AF-4F01-9522-6E5531F1671C}" sibTransId="{28A7D5FC-F2A1-43D4-A72F-79398A7A4FE0}"/>
    <dgm:cxn modelId="{155FF311-59FE-4C7F-9EE9-2BE9C254961B}" type="presOf" srcId="{5A9A31C0-52C5-4C4E-AC6E-432F8843BD2A}" destId="{1A963748-75B9-4AA6-9EEB-BA8376328895}" srcOrd="0" destOrd="0" presId="urn:microsoft.com/office/officeart/2005/8/layout/radial2"/>
    <dgm:cxn modelId="{075951A7-CC8F-4DF1-9BED-414B917D56AC}" type="presOf" srcId="{F6705E90-4DC0-4627-9A3B-E8284331BCC6}" destId="{4FACACCA-7ED5-475E-84FA-2702082CABE9}" srcOrd="0" destOrd="0" presId="urn:microsoft.com/office/officeart/2005/8/layout/radial2"/>
    <dgm:cxn modelId="{856990AD-1F8C-46CD-A894-68798005C6C2}" type="presOf" srcId="{7871284F-95CD-415C-B6C9-0D5186247744}" destId="{C5589DA0-EB8F-477A-8BF9-B6B431D97B18}" srcOrd="0" destOrd="0" presId="urn:microsoft.com/office/officeart/2005/8/layout/radial2"/>
    <dgm:cxn modelId="{016F6310-BD16-4AFD-B085-47F8E0A8E11C}" type="presOf" srcId="{EAF5A6F5-A288-48F4-83EC-7E9F9DAB9AF6}" destId="{F3F5C0A2-3031-4478-A6C9-5B827C98CB1A}" srcOrd="0" destOrd="0" presId="urn:microsoft.com/office/officeart/2005/8/layout/radial2"/>
    <dgm:cxn modelId="{6301C449-80B9-49D9-B664-82A913C84573}" srcId="{EAF5A6F5-A288-48F4-83EC-7E9F9DAB9AF6}" destId="{EEECA4ED-3B5B-4D38-9904-6EADB6541E6A}" srcOrd="1" destOrd="0" parTransId="{F3C87CF9-6B39-44F2-B9B7-80709C70CFF8}" sibTransId="{738CF308-809B-4CC8-B870-453C462ABC2B}"/>
    <dgm:cxn modelId="{8BA8B578-97E3-4ECD-998E-64D6B402445C}" type="presOf" srcId="{8FE9C3E8-06A7-40AB-A6F4-BBEE37F72AD7}" destId="{F8057D08-8B72-45FC-A34C-6887F61420A1}" srcOrd="0" destOrd="0" presId="urn:microsoft.com/office/officeart/2005/8/layout/radial2"/>
    <dgm:cxn modelId="{8BF23872-53CE-40E9-91CC-16DAB6D919BA}" type="presOf" srcId="{D533AC4E-52AF-4F01-9522-6E5531F1671C}" destId="{6940443C-F65E-4F43-B4FF-A5E0D64FA459}" srcOrd="0" destOrd="0" presId="urn:microsoft.com/office/officeart/2005/8/layout/radial2"/>
    <dgm:cxn modelId="{AE0C732B-8B32-4EE0-B564-BC57FDDBB266}" type="presOf" srcId="{DD14D7A6-1CB5-4C36-9097-483D564C4AEE}" destId="{7807BEBD-76B2-4D2E-BFFB-1C3603C62483}" srcOrd="0" destOrd="0" presId="urn:microsoft.com/office/officeart/2005/8/layout/radial2"/>
    <dgm:cxn modelId="{29F024AA-E858-407B-864C-AC493C650FB0}" type="presOf" srcId="{F3C87CF9-6B39-44F2-B9B7-80709C70CFF8}" destId="{CBF6459B-5F40-4558-B930-0D3561A86BCE}" srcOrd="0" destOrd="0" presId="urn:microsoft.com/office/officeart/2005/8/layout/radial2"/>
    <dgm:cxn modelId="{61CA04BF-2E07-4D41-8259-E56D93EF0B2E}" srcId="{EAF5A6F5-A288-48F4-83EC-7E9F9DAB9AF6}" destId="{8FE9C3E8-06A7-40AB-A6F4-BBEE37F72AD7}" srcOrd="0" destOrd="0" parTransId="{7871284F-95CD-415C-B6C9-0D5186247744}" sibTransId="{0259D4C4-E49A-4A74-B730-E3EE0AA14CA4}"/>
    <dgm:cxn modelId="{E45068F5-1DCB-4324-96ED-ED86B6A6B7B2}" type="presOf" srcId="{EEECA4ED-3B5B-4D38-9904-6EADB6541E6A}" destId="{AE083829-4B18-4CBC-92FF-97C746ED2D9B}" srcOrd="0" destOrd="0" presId="urn:microsoft.com/office/officeart/2005/8/layout/radial2"/>
    <dgm:cxn modelId="{2E4CC226-B791-4E0D-AF21-C3C412426575}" type="presOf" srcId="{CC9B55AB-6218-48A4-9EBE-37583F617EED}" destId="{E6032599-F66A-4139-94F7-7B13584607DA}" srcOrd="0" destOrd="0" presId="urn:microsoft.com/office/officeart/2005/8/layout/radial2"/>
    <dgm:cxn modelId="{1442C0F2-B0B1-40BD-A08E-9599D9C2D792}" type="presOf" srcId="{A398BC8B-5185-4B16-8EEB-2AA0AB8A4A75}" destId="{D5D2B58A-F715-4920-BB44-C155E31D4542}" srcOrd="0" destOrd="0" presId="urn:microsoft.com/office/officeart/2005/8/layout/radial2"/>
    <dgm:cxn modelId="{13056840-5B7D-4818-BB1F-31522509777F}" srcId="{EAF5A6F5-A288-48F4-83EC-7E9F9DAB9AF6}" destId="{2996EF89-77EF-4936-81FD-C2790870E3E1}" srcOrd="7" destOrd="0" parTransId="{1AB2D716-CDB6-46FF-AF9F-2015247B8847}" sibTransId="{57806730-8A3A-40AC-A43D-382180B7DC4F}"/>
    <dgm:cxn modelId="{2B5A19D2-E6B9-475A-AEE6-EF4FACB91EA0}" srcId="{EAF5A6F5-A288-48F4-83EC-7E9F9DAB9AF6}" destId="{29E7C561-6CBD-4556-A3E3-2243E6EA8AED}" srcOrd="6" destOrd="0" parTransId="{A398BC8B-5185-4B16-8EEB-2AA0AB8A4A75}" sibTransId="{45A1BBC1-F247-4C85-9FF7-5DA71F567B60}"/>
    <dgm:cxn modelId="{C3F43DB4-AEDD-480C-9CD4-D92AFF8E58B7}" type="presOf" srcId="{A27AF296-3B0E-4715-844D-B9BF66672C90}" destId="{9266687C-99A8-42CA-A7B5-EB026AF5649B}" srcOrd="0" destOrd="0" presId="urn:microsoft.com/office/officeart/2005/8/layout/radial2"/>
    <dgm:cxn modelId="{36E1D8E6-034D-40F2-AC5E-7F7A07FC4F04}" srcId="{8FE9C3E8-06A7-40AB-A6F4-BBEE37F72AD7}" destId="{5A9A31C0-52C5-4C4E-AC6E-432F8843BD2A}" srcOrd="0" destOrd="0" parTransId="{834401B5-2112-49D7-86DD-4EE6B2D164F9}" sibTransId="{130D4B38-2670-494A-8FD0-D32C590927FE}"/>
    <dgm:cxn modelId="{91A13189-9D1A-4DD8-A9E1-05CA362D224F}" type="presOf" srcId="{29E7C561-6CBD-4556-A3E3-2243E6EA8AED}" destId="{FF6B39D9-84C4-47B6-A892-F622FBD42158}" srcOrd="0" destOrd="0" presId="urn:microsoft.com/office/officeart/2005/8/layout/radial2"/>
    <dgm:cxn modelId="{F32EFF09-E412-4198-8EC3-E683AC9300B8}" type="presOf" srcId="{B9894953-AD4E-46DF-8C11-E7432E641509}" destId="{8B1F4668-B11E-4495-99C0-BF2D490E07D5}" srcOrd="0" destOrd="0" presId="urn:microsoft.com/office/officeart/2005/8/layout/radial2"/>
    <dgm:cxn modelId="{0FB49BC2-F77E-485F-8827-B0B175BCD4A1}" type="presOf" srcId="{D59E5065-5E1B-4113-89C3-5C7129CC89C9}" destId="{A14EF393-7DC4-4758-8D93-BA5C0B70C056}" srcOrd="0" destOrd="0" presId="urn:microsoft.com/office/officeart/2005/8/layout/radial2"/>
    <dgm:cxn modelId="{4F2470AD-9BD5-4A1A-9D6F-70DB072EA224}" srcId="{EAF5A6F5-A288-48F4-83EC-7E9F9DAB9AF6}" destId="{D59E5065-5E1B-4113-89C3-5C7129CC89C9}" srcOrd="4" destOrd="0" parTransId="{A27AF296-3B0E-4715-844D-B9BF66672C90}" sibTransId="{41B4FE52-BE14-4E8D-B776-F9BB58A3763E}"/>
    <dgm:cxn modelId="{7CFEB893-66C5-4FB2-BB1A-D2101FE91BAA}" srcId="{EAF5A6F5-A288-48F4-83EC-7E9F9DAB9AF6}" destId="{DD14D7A6-1CB5-4C36-9097-483D564C4AEE}" srcOrd="3" destOrd="0" parTransId="{F6705E90-4DC0-4627-9A3B-E8284331BCC6}" sibTransId="{A5689D46-C4C5-474F-A0CE-88D2262427A0}"/>
    <dgm:cxn modelId="{3C5F86AE-D865-466D-A134-B85C4D3E0569}" srcId="{EAF5A6F5-A288-48F4-83EC-7E9F9DAB9AF6}" destId="{4072FB38-DDB8-4496-A149-A2637CA734E4}" srcOrd="2" destOrd="0" parTransId="{CC9B55AB-6218-48A4-9EBE-37583F617EED}" sibTransId="{7B319440-D30C-43CE-9573-E3D134DF14B9}"/>
    <dgm:cxn modelId="{0A46D894-4524-455E-A6EB-782A88C27958}" type="presOf" srcId="{2996EF89-77EF-4936-81FD-C2790870E3E1}" destId="{379688AC-F628-4285-8800-FBEF63BF92A1}" srcOrd="0" destOrd="0" presId="urn:microsoft.com/office/officeart/2005/8/layout/radial2"/>
    <dgm:cxn modelId="{1BC7C3E5-B9E3-4312-9AF0-48D91BA11482}" type="presParOf" srcId="{F3F5C0A2-3031-4478-A6C9-5B827C98CB1A}" destId="{5480E260-8CD6-48C3-A9C8-3728F3CA4228}" srcOrd="0" destOrd="0" presId="urn:microsoft.com/office/officeart/2005/8/layout/radial2"/>
    <dgm:cxn modelId="{DFB479C9-B78D-4FBB-9EB8-8ABDC2F860FC}" type="presParOf" srcId="{5480E260-8CD6-48C3-A9C8-3728F3CA4228}" destId="{6069DE94-F208-4291-AF5E-1644817DF9D2}" srcOrd="0" destOrd="0" presId="urn:microsoft.com/office/officeart/2005/8/layout/radial2"/>
    <dgm:cxn modelId="{0895D2AC-A866-43AD-BC66-CE24C0FC85C4}" type="presParOf" srcId="{6069DE94-F208-4291-AF5E-1644817DF9D2}" destId="{90DF035A-5B9E-41E7-8E97-D85EC7D6071B}" srcOrd="0" destOrd="0" presId="urn:microsoft.com/office/officeart/2005/8/layout/radial2"/>
    <dgm:cxn modelId="{04A28916-AE10-4562-A713-342C3FD6AEBA}" type="presParOf" srcId="{6069DE94-F208-4291-AF5E-1644817DF9D2}" destId="{96838CF3-FE80-45E9-A644-CAA1D01E02D8}" srcOrd="1" destOrd="0" presId="urn:microsoft.com/office/officeart/2005/8/layout/radial2"/>
    <dgm:cxn modelId="{4461ABB4-8E7E-42DE-A9B8-0C2E9D4B55B0}" type="presParOf" srcId="{5480E260-8CD6-48C3-A9C8-3728F3CA4228}" destId="{C5589DA0-EB8F-477A-8BF9-B6B431D97B18}" srcOrd="1" destOrd="0" presId="urn:microsoft.com/office/officeart/2005/8/layout/radial2"/>
    <dgm:cxn modelId="{EA0E0F31-479B-4424-AF77-60B050625357}" type="presParOf" srcId="{5480E260-8CD6-48C3-A9C8-3728F3CA4228}" destId="{D2CAA6C4-DD15-4074-B8F1-9F384CECD974}" srcOrd="2" destOrd="0" presId="urn:microsoft.com/office/officeart/2005/8/layout/radial2"/>
    <dgm:cxn modelId="{5A192285-37E6-4BF5-AB2C-8ABF29195F95}" type="presParOf" srcId="{D2CAA6C4-DD15-4074-B8F1-9F384CECD974}" destId="{F8057D08-8B72-45FC-A34C-6887F61420A1}" srcOrd="0" destOrd="0" presId="urn:microsoft.com/office/officeart/2005/8/layout/radial2"/>
    <dgm:cxn modelId="{5BFB9349-B6FC-4E85-9F53-547F18F0CEFB}" type="presParOf" srcId="{D2CAA6C4-DD15-4074-B8F1-9F384CECD974}" destId="{1A963748-75B9-4AA6-9EEB-BA8376328895}" srcOrd="1" destOrd="0" presId="urn:microsoft.com/office/officeart/2005/8/layout/radial2"/>
    <dgm:cxn modelId="{9791E24C-F4EE-4E5D-B146-96D3B295BEE5}" type="presParOf" srcId="{5480E260-8CD6-48C3-A9C8-3728F3CA4228}" destId="{CBF6459B-5F40-4558-B930-0D3561A86BCE}" srcOrd="3" destOrd="0" presId="urn:microsoft.com/office/officeart/2005/8/layout/radial2"/>
    <dgm:cxn modelId="{14D1B06C-34A9-4A36-8538-DB903648E49D}" type="presParOf" srcId="{5480E260-8CD6-48C3-A9C8-3728F3CA4228}" destId="{D779B11C-C6A3-4EBA-BEFF-F8F725176A37}" srcOrd="4" destOrd="0" presId="urn:microsoft.com/office/officeart/2005/8/layout/radial2"/>
    <dgm:cxn modelId="{8B8EE75D-7820-4770-92E7-5D5E28DB22ED}" type="presParOf" srcId="{D779B11C-C6A3-4EBA-BEFF-F8F725176A37}" destId="{AE083829-4B18-4CBC-92FF-97C746ED2D9B}" srcOrd="0" destOrd="0" presId="urn:microsoft.com/office/officeart/2005/8/layout/radial2"/>
    <dgm:cxn modelId="{BFA7CF3F-2882-47FC-8B23-2A1C16AD5195}" type="presParOf" srcId="{D779B11C-C6A3-4EBA-BEFF-F8F725176A37}" destId="{197BD1BA-D6F7-443B-9E4E-DEF23CFE5024}" srcOrd="1" destOrd="0" presId="urn:microsoft.com/office/officeart/2005/8/layout/radial2"/>
    <dgm:cxn modelId="{EF2086BE-D253-4307-9363-83DE9A99312B}" type="presParOf" srcId="{5480E260-8CD6-48C3-A9C8-3728F3CA4228}" destId="{E6032599-F66A-4139-94F7-7B13584607DA}" srcOrd="5" destOrd="0" presId="urn:microsoft.com/office/officeart/2005/8/layout/radial2"/>
    <dgm:cxn modelId="{1C0BAB49-8406-4A11-8B5E-F6537494DF0A}" type="presParOf" srcId="{5480E260-8CD6-48C3-A9C8-3728F3CA4228}" destId="{7555436E-F4DD-4141-A3E1-E3C9E651BBB8}" srcOrd="6" destOrd="0" presId="urn:microsoft.com/office/officeart/2005/8/layout/radial2"/>
    <dgm:cxn modelId="{9009646D-7460-48CF-85E2-1D115161FC5A}" type="presParOf" srcId="{7555436E-F4DD-4141-A3E1-E3C9E651BBB8}" destId="{2D6DD17D-ADF7-4AF4-AD8E-46683CFB7145}" srcOrd="0" destOrd="0" presId="urn:microsoft.com/office/officeart/2005/8/layout/radial2"/>
    <dgm:cxn modelId="{B57C5AF5-4DAC-4BA5-B455-2D1E15A021BE}" type="presParOf" srcId="{7555436E-F4DD-4141-A3E1-E3C9E651BBB8}" destId="{F0BF449B-2F70-49C6-8341-28089A92EF64}" srcOrd="1" destOrd="0" presId="urn:microsoft.com/office/officeart/2005/8/layout/radial2"/>
    <dgm:cxn modelId="{290DC7FB-A891-4167-A5DE-70F8DBB454B1}" type="presParOf" srcId="{5480E260-8CD6-48C3-A9C8-3728F3CA4228}" destId="{4FACACCA-7ED5-475E-84FA-2702082CABE9}" srcOrd="7" destOrd="0" presId="urn:microsoft.com/office/officeart/2005/8/layout/radial2"/>
    <dgm:cxn modelId="{856B3C8F-997C-4EDF-8E24-98C08E71F114}" type="presParOf" srcId="{5480E260-8CD6-48C3-A9C8-3728F3CA4228}" destId="{B8FED8F5-584C-4434-9CCF-D18CCF0844F4}" srcOrd="8" destOrd="0" presId="urn:microsoft.com/office/officeart/2005/8/layout/radial2"/>
    <dgm:cxn modelId="{0862E248-AD53-4319-8211-DE0E4816F892}" type="presParOf" srcId="{B8FED8F5-584C-4434-9CCF-D18CCF0844F4}" destId="{7807BEBD-76B2-4D2E-BFFB-1C3603C62483}" srcOrd="0" destOrd="0" presId="urn:microsoft.com/office/officeart/2005/8/layout/radial2"/>
    <dgm:cxn modelId="{96955A1F-8FA6-4876-A1D1-D04C7829D871}" type="presParOf" srcId="{B8FED8F5-584C-4434-9CCF-D18CCF0844F4}" destId="{64506143-CE4F-4DC9-B864-61BCE2071875}" srcOrd="1" destOrd="0" presId="urn:microsoft.com/office/officeart/2005/8/layout/radial2"/>
    <dgm:cxn modelId="{632E3ED9-31ED-429E-8655-932F6BBF3AE7}" type="presParOf" srcId="{5480E260-8CD6-48C3-A9C8-3728F3CA4228}" destId="{9266687C-99A8-42CA-A7B5-EB026AF5649B}" srcOrd="9" destOrd="0" presId="urn:microsoft.com/office/officeart/2005/8/layout/radial2"/>
    <dgm:cxn modelId="{EFE96E5A-AC64-47EF-ABA9-22FDED559D81}" type="presParOf" srcId="{5480E260-8CD6-48C3-A9C8-3728F3CA4228}" destId="{CEB44F79-9EF3-4775-9772-3677B8F3FB27}" srcOrd="10" destOrd="0" presId="urn:microsoft.com/office/officeart/2005/8/layout/radial2"/>
    <dgm:cxn modelId="{C0EF8633-F089-4F1F-8A3D-D402E9683C00}" type="presParOf" srcId="{CEB44F79-9EF3-4775-9772-3677B8F3FB27}" destId="{A14EF393-7DC4-4758-8D93-BA5C0B70C056}" srcOrd="0" destOrd="0" presId="urn:microsoft.com/office/officeart/2005/8/layout/radial2"/>
    <dgm:cxn modelId="{523C1C9D-BCFC-4699-9A6B-FF59DDE03CFD}" type="presParOf" srcId="{CEB44F79-9EF3-4775-9772-3677B8F3FB27}" destId="{5254BB9A-B46F-4C17-8D8E-3BFBC7B9ED2B}" srcOrd="1" destOrd="0" presId="urn:microsoft.com/office/officeart/2005/8/layout/radial2"/>
    <dgm:cxn modelId="{F7CF5FA1-234B-4AA2-A862-F34ECC4B47CE}" type="presParOf" srcId="{5480E260-8CD6-48C3-A9C8-3728F3CA4228}" destId="{6940443C-F65E-4F43-B4FF-A5E0D64FA459}" srcOrd="11" destOrd="0" presId="urn:microsoft.com/office/officeart/2005/8/layout/radial2"/>
    <dgm:cxn modelId="{EC1D7D16-F07A-47B6-8AF1-5F7CA99B7401}" type="presParOf" srcId="{5480E260-8CD6-48C3-A9C8-3728F3CA4228}" destId="{2DC53BA1-19E4-4C63-9D93-3297C095F555}" srcOrd="12" destOrd="0" presId="urn:microsoft.com/office/officeart/2005/8/layout/radial2"/>
    <dgm:cxn modelId="{8A34AF5B-85CA-496C-BF11-F724578C8EFD}" type="presParOf" srcId="{2DC53BA1-19E4-4C63-9D93-3297C095F555}" destId="{8B1F4668-B11E-4495-99C0-BF2D490E07D5}" srcOrd="0" destOrd="0" presId="urn:microsoft.com/office/officeart/2005/8/layout/radial2"/>
    <dgm:cxn modelId="{17E73B83-B3D9-48C4-B6E2-24268363FA31}" type="presParOf" srcId="{2DC53BA1-19E4-4C63-9D93-3297C095F555}" destId="{C87479BB-E982-4FE4-A92D-9ACD94D805B4}" srcOrd="1" destOrd="0" presId="urn:microsoft.com/office/officeart/2005/8/layout/radial2"/>
    <dgm:cxn modelId="{61A4335E-B475-4D86-B8F4-C9C361AB9E3F}" type="presParOf" srcId="{5480E260-8CD6-48C3-A9C8-3728F3CA4228}" destId="{D5D2B58A-F715-4920-BB44-C155E31D4542}" srcOrd="13" destOrd="0" presId="urn:microsoft.com/office/officeart/2005/8/layout/radial2"/>
    <dgm:cxn modelId="{61E2FD0E-587D-467A-A1D4-F2F487C17BD3}" type="presParOf" srcId="{5480E260-8CD6-48C3-A9C8-3728F3CA4228}" destId="{8EDEA5ED-4D5D-445D-A461-F79DDA661CE7}" srcOrd="14" destOrd="0" presId="urn:microsoft.com/office/officeart/2005/8/layout/radial2"/>
    <dgm:cxn modelId="{F8C25001-C426-446E-AECA-AE895C98B43C}" type="presParOf" srcId="{8EDEA5ED-4D5D-445D-A461-F79DDA661CE7}" destId="{FF6B39D9-84C4-47B6-A892-F622FBD42158}" srcOrd="0" destOrd="0" presId="urn:microsoft.com/office/officeart/2005/8/layout/radial2"/>
    <dgm:cxn modelId="{8CE15924-B58A-459C-83BB-F059366E0E3C}" type="presParOf" srcId="{8EDEA5ED-4D5D-445D-A461-F79DDA661CE7}" destId="{3BBD74E5-453B-436C-9AAB-10EAE22C5110}" srcOrd="1" destOrd="0" presId="urn:microsoft.com/office/officeart/2005/8/layout/radial2"/>
    <dgm:cxn modelId="{EC5827F0-9488-4578-98F2-EA783576D04B}" type="presParOf" srcId="{5480E260-8CD6-48C3-A9C8-3728F3CA4228}" destId="{3B7106B5-5F6F-434E-9BCC-79C07A67A4BD}" srcOrd="15" destOrd="0" presId="urn:microsoft.com/office/officeart/2005/8/layout/radial2"/>
    <dgm:cxn modelId="{A932B237-E45B-4728-B6DB-C50A5F74E96D}" type="presParOf" srcId="{5480E260-8CD6-48C3-A9C8-3728F3CA4228}" destId="{84FA7D7E-02D0-4A79-BB83-96807892D70B}" srcOrd="16" destOrd="0" presId="urn:microsoft.com/office/officeart/2005/8/layout/radial2"/>
    <dgm:cxn modelId="{3BFDF532-94AA-4CA4-B3E5-ABA6CF0E9BF7}" type="presParOf" srcId="{84FA7D7E-02D0-4A79-BB83-96807892D70B}" destId="{379688AC-F628-4285-8800-FBEF63BF92A1}" srcOrd="0" destOrd="0" presId="urn:microsoft.com/office/officeart/2005/8/layout/radial2"/>
    <dgm:cxn modelId="{5927B18B-BA4B-421D-844F-69007241FD15}" type="presParOf" srcId="{84FA7D7E-02D0-4A79-BB83-96807892D70B}" destId="{77539A9D-0AB3-43FF-94BC-547FEDB0C44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7106B5-5F6F-434E-9BCC-79C07A67A4BD}">
      <dsp:nvSpPr>
        <dsp:cNvPr id="0" name=""/>
        <dsp:cNvSpPr/>
      </dsp:nvSpPr>
      <dsp:spPr>
        <a:xfrm rot="3174287">
          <a:off x="1479268" y="3825149"/>
          <a:ext cx="1946877" cy="18281"/>
        </a:xfrm>
        <a:custGeom>
          <a:avLst/>
          <a:gdLst/>
          <a:ahLst/>
          <a:cxnLst/>
          <a:rect l="0" t="0" r="0" b="0"/>
          <a:pathLst>
            <a:path>
              <a:moveTo>
                <a:pt x="0" y="9140"/>
              </a:moveTo>
              <a:lnTo>
                <a:pt x="1946877" y="914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2B58A-F715-4920-BB44-C155E31D4542}">
      <dsp:nvSpPr>
        <dsp:cNvPr id="0" name=""/>
        <dsp:cNvSpPr/>
      </dsp:nvSpPr>
      <dsp:spPr>
        <a:xfrm rot="1447788">
          <a:off x="1811264" y="3491958"/>
          <a:ext cx="3036060" cy="18281"/>
        </a:xfrm>
        <a:custGeom>
          <a:avLst/>
          <a:gdLst/>
          <a:ahLst/>
          <a:cxnLst/>
          <a:rect l="0" t="0" r="0" b="0"/>
          <a:pathLst>
            <a:path>
              <a:moveTo>
                <a:pt x="0" y="9140"/>
              </a:moveTo>
              <a:lnTo>
                <a:pt x="3036060" y="914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0443C-F65E-4F43-B4FF-A5E0D64FA459}">
      <dsp:nvSpPr>
        <dsp:cNvPr id="0" name=""/>
        <dsp:cNvSpPr/>
      </dsp:nvSpPr>
      <dsp:spPr>
        <a:xfrm rot="693327">
          <a:off x="1914678" y="3082039"/>
          <a:ext cx="2884118" cy="18281"/>
        </a:xfrm>
        <a:custGeom>
          <a:avLst/>
          <a:gdLst/>
          <a:ahLst/>
          <a:cxnLst/>
          <a:rect l="0" t="0" r="0" b="0"/>
          <a:pathLst>
            <a:path>
              <a:moveTo>
                <a:pt x="0" y="9140"/>
              </a:moveTo>
              <a:lnTo>
                <a:pt x="2884118" y="914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6687C-99A8-42CA-A7B5-EB026AF5649B}">
      <dsp:nvSpPr>
        <dsp:cNvPr id="0" name=""/>
        <dsp:cNvSpPr/>
      </dsp:nvSpPr>
      <dsp:spPr>
        <a:xfrm rot="177985">
          <a:off x="1942220" y="2809298"/>
          <a:ext cx="2518073" cy="18281"/>
        </a:xfrm>
        <a:custGeom>
          <a:avLst/>
          <a:gdLst/>
          <a:ahLst/>
          <a:cxnLst/>
          <a:rect l="0" t="0" r="0" b="0"/>
          <a:pathLst>
            <a:path>
              <a:moveTo>
                <a:pt x="0" y="9140"/>
              </a:moveTo>
              <a:lnTo>
                <a:pt x="2518073" y="914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ACACCA-7ED5-475E-84FA-2702082CABE9}">
      <dsp:nvSpPr>
        <dsp:cNvPr id="0" name=""/>
        <dsp:cNvSpPr/>
      </dsp:nvSpPr>
      <dsp:spPr>
        <a:xfrm rot="21257328">
          <a:off x="1937286" y="2562639"/>
          <a:ext cx="2667650" cy="18281"/>
        </a:xfrm>
        <a:custGeom>
          <a:avLst/>
          <a:gdLst/>
          <a:ahLst/>
          <a:cxnLst/>
          <a:rect l="0" t="0" r="0" b="0"/>
          <a:pathLst>
            <a:path>
              <a:moveTo>
                <a:pt x="0" y="9140"/>
              </a:moveTo>
              <a:lnTo>
                <a:pt x="2667650" y="914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32599-F66A-4139-94F7-7B13584607DA}">
      <dsp:nvSpPr>
        <dsp:cNvPr id="0" name=""/>
        <dsp:cNvSpPr/>
      </dsp:nvSpPr>
      <dsp:spPr>
        <a:xfrm rot="20626382">
          <a:off x="1888092" y="2242504"/>
          <a:ext cx="2802088" cy="18281"/>
        </a:xfrm>
        <a:custGeom>
          <a:avLst/>
          <a:gdLst/>
          <a:ahLst/>
          <a:cxnLst/>
          <a:rect l="0" t="0" r="0" b="0"/>
          <a:pathLst>
            <a:path>
              <a:moveTo>
                <a:pt x="0" y="9140"/>
              </a:moveTo>
              <a:lnTo>
                <a:pt x="2802088" y="914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6459B-5F40-4558-B930-0D3561A86BCE}">
      <dsp:nvSpPr>
        <dsp:cNvPr id="0" name=""/>
        <dsp:cNvSpPr/>
      </dsp:nvSpPr>
      <dsp:spPr>
        <a:xfrm rot="19826040">
          <a:off x="1758334" y="1842072"/>
          <a:ext cx="2850314" cy="18281"/>
        </a:xfrm>
        <a:custGeom>
          <a:avLst/>
          <a:gdLst/>
          <a:ahLst/>
          <a:cxnLst/>
          <a:rect l="0" t="0" r="0" b="0"/>
          <a:pathLst>
            <a:path>
              <a:moveTo>
                <a:pt x="0" y="9140"/>
              </a:moveTo>
              <a:lnTo>
                <a:pt x="2850314" y="914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589DA0-EB8F-477A-8BF9-B6B431D97B18}">
      <dsp:nvSpPr>
        <dsp:cNvPr id="0" name=""/>
        <dsp:cNvSpPr/>
      </dsp:nvSpPr>
      <dsp:spPr>
        <a:xfrm rot="18294786">
          <a:off x="1360285" y="1473269"/>
          <a:ext cx="2275614" cy="18281"/>
        </a:xfrm>
        <a:custGeom>
          <a:avLst/>
          <a:gdLst/>
          <a:ahLst/>
          <a:cxnLst/>
          <a:rect l="0" t="0" r="0" b="0"/>
          <a:pathLst>
            <a:path>
              <a:moveTo>
                <a:pt x="0" y="9140"/>
              </a:moveTo>
              <a:lnTo>
                <a:pt x="2275614" y="914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838CF3-FE80-45E9-A644-CAA1D01E02D8}">
      <dsp:nvSpPr>
        <dsp:cNvPr id="0" name=""/>
        <dsp:cNvSpPr/>
      </dsp:nvSpPr>
      <dsp:spPr>
        <a:xfrm>
          <a:off x="1163842" y="2277777"/>
          <a:ext cx="917723" cy="91772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057D08-8B72-45FC-A34C-6887F61420A1}">
      <dsp:nvSpPr>
        <dsp:cNvPr id="0" name=""/>
        <dsp:cNvSpPr/>
      </dsp:nvSpPr>
      <dsp:spPr>
        <a:xfrm>
          <a:off x="1529715" y="286"/>
          <a:ext cx="3621334" cy="550634"/>
        </a:xfrm>
        <a:prstGeom prst="ellipse">
          <a:avLst/>
        </a:prstGeom>
        <a:gradFill rotWithShape="0">
          <a:gsLst>
            <a:gs pos="0">
              <a:schemeClr val="accent5">
                <a:hueOff val="-1241735"/>
                <a:satOff val="4976"/>
                <a:lumOff val="1078"/>
                <a:alphaOff val="0"/>
                <a:tint val="50000"/>
                <a:satMod val="300000"/>
              </a:schemeClr>
            </a:gs>
            <a:gs pos="35000">
              <a:schemeClr val="accent5">
                <a:hueOff val="-1241735"/>
                <a:satOff val="4976"/>
                <a:lumOff val="1078"/>
                <a:alphaOff val="0"/>
                <a:tint val="37000"/>
                <a:satMod val="300000"/>
              </a:schemeClr>
            </a:gs>
            <a:gs pos="100000">
              <a:schemeClr val="accent5">
                <a:hueOff val="-1241735"/>
                <a:satOff val="4976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/>
            <a:t>Time Management</a:t>
          </a:r>
        </a:p>
      </dsp:txBody>
      <dsp:txXfrm>
        <a:off x="1529715" y="286"/>
        <a:ext cx="3621334" cy="550634"/>
      </dsp:txXfrm>
    </dsp:sp>
    <dsp:sp modelId="{1A963748-75B9-4AA6-9EEB-BA8376328895}">
      <dsp:nvSpPr>
        <dsp:cNvPr id="0" name=""/>
        <dsp:cNvSpPr/>
      </dsp:nvSpPr>
      <dsp:spPr>
        <a:xfrm>
          <a:off x="1367737" y="286"/>
          <a:ext cx="5432001" cy="550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3900" b="1" kern="1200">
            <a:solidFill>
              <a:sysClr val="windowText" lastClr="000000"/>
            </a:solidFill>
          </a:endParaRPr>
        </a:p>
      </dsp:txBody>
      <dsp:txXfrm>
        <a:off x="1367737" y="286"/>
        <a:ext cx="5432001" cy="550634"/>
      </dsp:txXfrm>
    </dsp:sp>
    <dsp:sp modelId="{AE083829-4B18-4CBC-92FF-97C746ED2D9B}">
      <dsp:nvSpPr>
        <dsp:cNvPr id="0" name=""/>
        <dsp:cNvSpPr/>
      </dsp:nvSpPr>
      <dsp:spPr>
        <a:xfrm>
          <a:off x="3141608" y="607391"/>
          <a:ext cx="3498234" cy="550634"/>
        </a:xfrm>
        <a:prstGeom prst="ellipse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/>
            <a:t>Support Programmes for </a:t>
          </a:r>
          <a:r>
            <a:rPr lang="en-ZA" sz="1400" b="1" kern="1200" dirty="0" err="1" smtClean="0"/>
            <a:t>LoLT</a:t>
          </a:r>
          <a:endParaRPr lang="en-ZA" sz="1400" b="1" kern="1200" dirty="0"/>
        </a:p>
      </dsp:txBody>
      <dsp:txXfrm>
        <a:off x="3141608" y="607391"/>
        <a:ext cx="3498234" cy="550634"/>
      </dsp:txXfrm>
    </dsp:sp>
    <dsp:sp modelId="{2D6DD17D-ADF7-4AF4-AD8E-46683CFB7145}">
      <dsp:nvSpPr>
        <dsp:cNvPr id="0" name=""/>
        <dsp:cNvSpPr/>
      </dsp:nvSpPr>
      <dsp:spPr>
        <a:xfrm>
          <a:off x="3511378" y="1336482"/>
          <a:ext cx="3952513" cy="550634"/>
        </a:xfrm>
        <a:prstGeom prst="ellipse">
          <a:avLst/>
        </a:prstGeom>
        <a:gradFill rotWithShape="0">
          <a:gsLst>
            <a:gs pos="0">
              <a:schemeClr val="accent5">
                <a:hueOff val="-3725204"/>
                <a:satOff val="14929"/>
                <a:lumOff val="3235"/>
                <a:alphaOff val="0"/>
                <a:tint val="50000"/>
                <a:satMod val="300000"/>
              </a:schemeClr>
            </a:gs>
            <a:gs pos="35000">
              <a:schemeClr val="accent5">
                <a:hueOff val="-3725204"/>
                <a:satOff val="14929"/>
                <a:lumOff val="3235"/>
                <a:alphaOff val="0"/>
                <a:tint val="37000"/>
                <a:satMod val="300000"/>
              </a:schemeClr>
            </a:gs>
            <a:gs pos="100000">
              <a:schemeClr val="accent5">
                <a:hueOff val="-3725204"/>
                <a:satOff val="14929"/>
                <a:lumOff val="32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/>
            <a:t>Support Programmes for Mathematics</a:t>
          </a:r>
        </a:p>
      </dsp:txBody>
      <dsp:txXfrm>
        <a:off x="3511378" y="1336482"/>
        <a:ext cx="3952513" cy="550634"/>
      </dsp:txXfrm>
    </dsp:sp>
    <dsp:sp modelId="{7807BEBD-76B2-4D2E-BFFB-1C3603C62483}">
      <dsp:nvSpPr>
        <dsp:cNvPr id="0" name=""/>
        <dsp:cNvSpPr/>
      </dsp:nvSpPr>
      <dsp:spPr>
        <a:xfrm>
          <a:off x="4377769" y="2024679"/>
          <a:ext cx="3221772" cy="550634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/>
            <a:t>District Support</a:t>
          </a:r>
        </a:p>
      </dsp:txBody>
      <dsp:txXfrm>
        <a:off x="4377769" y="2024679"/>
        <a:ext cx="3221772" cy="550634"/>
      </dsp:txXfrm>
    </dsp:sp>
    <dsp:sp modelId="{A14EF393-7DC4-4758-8D93-BA5C0B70C056}">
      <dsp:nvSpPr>
        <dsp:cNvPr id="0" name=""/>
        <dsp:cNvSpPr/>
      </dsp:nvSpPr>
      <dsp:spPr>
        <a:xfrm>
          <a:off x="4381943" y="2690771"/>
          <a:ext cx="3337185" cy="550634"/>
        </a:xfrm>
        <a:prstGeom prst="ellipse">
          <a:avLst/>
        </a:prstGeom>
        <a:gradFill rotWithShape="0">
          <a:gsLst>
            <a:gs pos="0">
              <a:schemeClr val="accent5">
                <a:hueOff val="-6208672"/>
                <a:satOff val="24882"/>
                <a:lumOff val="5392"/>
                <a:alphaOff val="0"/>
                <a:tint val="50000"/>
                <a:satMod val="300000"/>
              </a:schemeClr>
            </a:gs>
            <a:gs pos="35000">
              <a:schemeClr val="accent5">
                <a:hueOff val="-6208672"/>
                <a:satOff val="24882"/>
                <a:lumOff val="5392"/>
                <a:alphaOff val="0"/>
                <a:tint val="37000"/>
                <a:satMod val="300000"/>
              </a:schemeClr>
            </a:gs>
            <a:gs pos="100000">
              <a:schemeClr val="accent5">
                <a:hueOff val="-6208672"/>
                <a:satOff val="24882"/>
                <a:lumOff val="53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/>
            <a:t>Monitoring of reading in the Foundation Phase</a:t>
          </a:r>
          <a:endParaRPr lang="en-ZA" sz="1400" b="1" kern="1200" dirty="0"/>
        </a:p>
      </dsp:txBody>
      <dsp:txXfrm>
        <a:off x="4381943" y="2690771"/>
        <a:ext cx="3337185" cy="550634"/>
      </dsp:txXfrm>
    </dsp:sp>
    <dsp:sp modelId="{8B1F4668-B11E-4495-99C0-BF2D490E07D5}">
      <dsp:nvSpPr>
        <dsp:cNvPr id="0" name=""/>
        <dsp:cNvSpPr/>
      </dsp:nvSpPr>
      <dsp:spPr>
        <a:xfrm>
          <a:off x="4047993" y="3325176"/>
          <a:ext cx="3599512" cy="550634"/>
        </a:xfrm>
        <a:prstGeom prst="ellipse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/>
            <a:t>Learning Outcomes in </a:t>
          </a:r>
          <a:r>
            <a:rPr lang="en-ZA" sz="1400" b="1" kern="1200" dirty="0" smtClean="0"/>
            <a:t>Mathematics and </a:t>
          </a:r>
          <a:r>
            <a:rPr lang="en-ZA" sz="1400" b="1" kern="1200" dirty="0" err="1" smtClean="0"/>
            <a:t>LOLT</a:t>
          </a:r>
          <a:endParaRPr lang="en-ZA" sz="1400" b="1" kern="1200" dirty="0"/>
        </a:p>
      </dsp:txBody>
      <dsp:txXfrm>
        <a:off x="4047993" y="3325176"/>
        <a:ext cx="3599512" cy="550634"/>
      </dsp:txXfrm>
    </dsp:sp>
    <dsp:sp modelId="{FF6B39D9-84C4-47B6-A892-F622FBD42158}">
      <dsp:nvSpPr>
        <dsp:cNvPr id="0" name=""/>
        <dsp:cNvSpPr/>
      </dsp:nvSpPr>
      <dsp:spPr>
        <a:xfrm>
          <a:off x="3635692" y="4104457"/>
          <a:ext cx="3310336" cy="550634"/>
        </a:xfrm>
        <a:prstGeom prst="ellipse">
          <a:avLst/>
        </a:prstGeom>
        <a:gradFill rotWithShape="0">
          <a:gsLst>
            <a:gs pos="0">
              <a:schemeClr val="accent5">
                <a:hueOff val="-8692142"/>
                <a:satOff val="34835"/>
                <a:lumOff val="7549"/>
                <a:alphaOff val="0"/>
                <a:tint val="50000"/>
                <a:satMod val="300000"/>
              </a:schemeClr>
            </a:gs>
            <a:gs pos="35000">
              <a:schemeClr val="accent5">
                <a:hueOff val="-8692142"/>
                <a:satOff val="34835"/>
                <a:lumOff val="7549"/>
                <a:alphaOff val="0"/>
                <a:tint val="37000"/>
                <a:satMod val="300000"/>
              </a:schemeClr>
            </a:gs>
            <a:gs pos="100000">
              <a:schemeClr val="accent5">
                <a:hueOff val="-8692142"/>
                <a:satOff val="34835"/>
                <a:lumOff val="7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/>
            <a:t>Availability of LTSM</a:t>
          </a:r>
        </a:p>
      </dsp:txBody>
      <dsp:txXfrm>
        <a:off x="3635692" y="4104457"/>
        <a:ext cx="3310336" cy="550634"/>
      </dsp:txXfrm>
    </dsp:sp>
    <dsp:sp modelId="{379688AC-F628-4285-8800-FBEF63BF92A1}">
      <dsp:nvSpPr>
        <dsp:cNvPr id="0" name=""/>
        <dsp:cNvSpPr/>
      </dsp:nvSpPr>
      <dsp:spPr>
        <a:xfrm>
          <a:off x="1619468" y="4608511"/>
          <a:ext cx="3253720" cy="550634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/>
            <a:t>Instructional Leadership</a:t>
          </a:r>
          <a:endParaRPr lang="en-ZA" sz="1400" b="1" kern="1200" dirty="0"/>
        </a:p>
      </dsp:txBody>
      <dsp:txXfrm>
        <a:off x="1619468" y="4608511"/>
        <a:ext cx="3253720" cy="550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39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39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E2BD8-2FA1-48A8-9913-F249711C7B9D}" type="datetimeFigureOut">
              <a:rPr lang="en-ZA" smtClean="0"/>
              <a:pPr/>
              <a:t>2017/10/18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007"/>
            <a:ext cx="2946275" cy="493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377007"/>
            <a:ext cx="2946275" cy="493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7DC45-CB0B-4A6B-84C2-D708B787B60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764714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2A0C7-B936-4674-A68E-A7850A4826FB}" type="datetimeFigureOut">
              <a:rPr lang="en-ZA" smtClean="0"/>
              <a:pPr/>
              <a:t>2017/10/18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B0332-0E74-4C81-BE00-B6FC86FF56C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769408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247E165-7EBF-4573-81A6-41FE020342A9}" type="slidenum">
              <a:rPr lang="en-ZA" altLang="en-US" smtClean="0">
                <a:solidFill>
                  <a:srgbClr val="000000"/>
                </a:solidFill>
              </a:rPr>
              <a:pPr/>
              <a:t>1</a:t>
            </a:fld>
            <a:endParaRPr lang="en-ZA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5442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C0EC-5D49-41DB-BAC4-F0EDA0910665}" type="datetimeFigureOut">
              <a:rPr lang="en-ZA" smtClean="0"/>
              <a:pPr/>
              <a:t>2017/10/18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65B0-5D17-4547-8A6A-62A458F9063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5924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C0EC-5D49-41DB-BAC4-F0EDA0910665}" type="datetimeFigureOut">
              <a:rPr lang="en-ZA" smtClean="0"/>
              <a:pPr/>
              <a:t>2017/10/18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65B0-5D17-4547-8A6A-62A458F9063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10363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84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2144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0707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3514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4637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C0EC-5D49-41DB-BAC4-F0EDA0910665}" type="datetimeFigureOut">
              <a:rPr lang="en-ZA" smtClean="0"/>
              <a:pPr/>
              <a:t>2017/10/18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65B0-5D17-4547-8A6A-62A458F9063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174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C0EC-5D49-41DB-BAC4-F0EDA0910665}" type="datetimeFigureOut">
              <a:rPr lang="en-ZA" smtClean="0"/>
              <a:pPr/>
              <a:t>2017/10/18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65B0-5D17-4547-8A6A-62A458F9063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2492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C0EC-5D49-41DB-BAC4-F0EDA0910665}" type="datetimeFigureOut">
              <a:rPr lang="en-ZA" smtClean="0"/>
              <a:pPr/>
              <a:t>2017/10/18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65B0-5D17-4547-8A6A-62A458F9063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02503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C0EC-5D49-41DB-BAC4-F0EDA0910665}" type="datetimeFigureOut">
              <a:rPr lang="en-ZA" smtClean="0"/>
              <a:pPr/>
              <a:t>2017/10/18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65B0-5D17-4547-8A6A-62A458F9063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1527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4C0EC-5D49-41DB-BAC4-F0EDA0910665}" type="datetimeFigureOut">
              <a:rPr lang="en-ZA" smtClean="0"/>
              <a:pPr/>
              <a:t>2017/10/18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865B0-5D17-4547-8A6A-62A458F9063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810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1913" y="1211263"/>
            <a:ext cx="9020175" cy="3873500"/>
          </a:xfrm>
        </p:spPr>
        <p:txBody>
          <a:bodyPr>
            <a:normAutofit fontScale="90000"/>
          </a:bodyPr>
          <a:lstStyle/>
          <a:p>
            <a:r>
              <a:rPr lang="en-ZA" altLang="en-US" smtClean="0"/>
              <a:t/>
            </a:r>
            <a:br>
              <a:rPr lang="en-ZA" altLang="en-US" smtClean="0"/>
            </a:br>
            <a:r>
              <a:rPr lang="en-ZA" altLang="en-US" smtClean="0"/>
              <a:t/>
            </a:r>
            <a:br>
              <a:rPr lang="en-ZA" altLang="en-US" smtClean="0"/>
            </a:br>
            <a:r>
              <a:rPr lang="en-ZA" altLang="en-US" smtClean="0"/>
              <a:t/>
            </a:r>
            <a:br>
              <a:rPr lang="en-ZA" altLang="en-US" smtClean="0"/>
            </a:br>
            <a:r>
              <a:rPr lang="en-ZA" altLang="en-US" smtClean="0"/>
              <a:t/>
            </a:r>
            <a:br>
              <a:rPr lang="en-ZA" altLang="en-US" smtClean="0"/>
            </a:br>
            <a:r>
              <a:rPr lang="en-ZA" altLang="en-US" smtClean="0"/>
              <a:t/>
            </a:r>
            <a:br>
              <a:rPr lang="en-ZA" altLang="en-US" smtClean="0"/>
            </a:br>
            <a:r>
              <a:rPr lang="en-ZA" altLang="en-US" smtClean="0"/>
              <a:t/>
            </a:r>
            <a:br>
              <a:rPr lang="en-ZA" altLang="en-US" smtClean="0"/>
            </a:br>
            <a:r>
              <a:rPr lang="en-ZA" altLang="en-US" smtClean="0"/>
              <a:t/>
            </a:r>
            <a:br>
              <a:rPr lang="en-ZA" altLang="en-US" smtClean="0"/>
            </a:br>
            <a:r>
              <a:rPr lang="en-ZA" altLang="en-US" smtClean="0"/>
              <a:t/>
            </a:r>
            <a:br>
              <a:rPr lang="en-ZA" altLang="en-US" smtClean="0"/>
            </a:br>
            <a:r>
              <a:rPr lang="en-ZA" altLang="en-US" smtClean="0"/>
              <a:t/>
            </a:r>
            <a:br>
              <a:rPr lang="en-ZA" altLang="en-US" smtClean="0"/>
            </a:br>
            <a:r>
              <a:rPr lang="en-ZA" altLang="en-US" smtClean="0"/>
              <a:t/>
            </a:r>
            <a:br>
              <a:rPr lang="en-ZA" altLang="en-US" smtClean="0"/>
            </a:br>
            <a:r>
              <a:rPr lang="en-ZA" altLang="en-US" smtClean="0"/>
              <a:t/>
            </a:r>
            <a:br>
              <a:rPr lang="en-ZA" altLang="en-US" smtClean="0"/>
            </a:br>
            <a:r>
              <a:rPr lang="en-ZA" altLang="en-US" smtClean="0"/>
              <a:t/>
            </a:r>
            <a:br>
              <a:rPr lang="en-ZA" altLang="en-US" smtClean="0"/>
            </a:br>
            <a:r>
              <a:rPr lang="en-ZA" altLang="en-US" smtClean="0"/>
              <a:t/>
            </a:r>
            <a:br>
              <a:rPr lang="en-ZA" altLang="en-US" smtClean="0"/>
            </a:br>
            <a:r>
              <a:rPr lang="en-ZA" altLang="en-US" smtClean="0"/>
              <a:t/>
            </a:r>
            <a:br>
              <a:rPr lang="en-ZA" altLang="en-US" smtClean="0"/>
            </a:br>
            <a:r>
              <a:rPr lang="en-ZA" altLang="en-US" smtClean="0"/>
              <a:t/>
            </a:r>
            <a:br>
              <a:rPr lang="en-ZA" altLang="en-US" smtClean="0"/>
            </a:br>
            <a:r>
              <a:rPr lang="en-ZA" altLang="en-US" smtClean="0"/>
              <a:t/>
            </a:r>
            <a:br>
              <a:rPr lang="en-ZA" altLang="en-US" smtClean="0"/>
            </a:br>
            <a:r>
              <a:rPr lang="en-ZA" altLang="en-US" smtClean="0"/>
              <a:t/>
            </a:r>
            <a:br>
              <a:rPr lang="en-ZA" altLang="en-US" smtClean="0"/>
            </a:br>
            <a:endParaRPr lang="en-ZA" altLang="en-US" smtClean="0"/>
          </a:p>
        </p:txBody>
      </p:sp>
      <p:sp>
        <p:nvSpPr>
          <p:cNvPr id="8195" name="Title 1"/>
          <p:cNvSpPr txBox="1">
            <a:spLocks/>
          </p:cNvSpPr>
          <p:nvPr/>
        </p:nvSpPr>
        <p:spPr bwMode="auto">
          <a:xfrm>
            <a:off x="0" y="3775075"/>
            <a:ext cx="90360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ZA" altLang="en-US" sz="5400" b="1">
                <a:solidFill>
                  <a:srgbClr val="741202"/>
                </a:solidFill>
                <a:latin typeface="Arial" pitchFamily="34" charset="0"/>
              </a:rPr>
              <a:t/>
            </a:r>
            <a:br>
              <a:rPr lang="en-ZA" altLang="en-US" sz="5400" b="1">
                <a:solidFill>
                  <a:srgbClr val="741202"/>
                </a:solidFill>
                <a:latin typeface="Arial" pitchFamily="34" charset="0"/>
              </a:rPr>
            </a:br>
            <a:r>
              <a:rPr lang="en-ZA" altLang="en-US" sz="5400" b="1">
                <a:solidFill>
                  <a:srgbClr val="741202"/>
                </a:solidFill>
                <a:latin typeface="Arial" pitchFamily="34" charset="0"/>
              </a:rPr>
              <a:t/>
            </a:r>
            <a:br>
              <a:rPr lang="en-ZA" altLang="en-US" sz="5400" b="1">
                <a:solidFill>
                  <a:srgbClr val="741202"/>
                </a:solidFill>
                <a:latin typeface="Arial" pitchFamily="34" charset="0"/>
              </a:rPr>
            </a:br>
            <a:r>
              <a:rPr lang="en-ZA" altLang="en-US" sz="5400" b="1">
                <a:solidFill>
                  <a:srgbClr val="741202"/>
                </a:solidFill>
                <a:latin typeface="Arial" pitchFamily="34" charset="0"/>
              </a:rPr>
              <a:t/>
            </a:r>
            <a:br>
              <a:rPr lang="en-ZA" altLang="en-US" sz="5400" b="1">
                <a:solidFill>
                  <a:srgbClr val="741202"/>
                </a:solidFill>
                <a:latin typeface="Arial" pitchFamily="34" charset="0"/>
              </a:rPr>
            </a:br>
            <a:endParaRPr lang="en-ZA" altLang="en-US" sz="5400" b="1">
              <a:solidFill>
                <a:srgbClr val="741202"/>
              </a:solidFill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ZA" altLang="en-US" sz="4800" b="1">
                <a:solidFill>
                  <a:srgbClr val="741202"/>
                </a:solidFill>
                <a:latin typeface="Arial" pitchFamily="34" charset="0"/>
              </a:rPr>
              <a:t>  </a:t>
            </a:r>
            <a:r>
              <a:rPr lang="en-ZA" altLang="en-US" sz="4400" b="1">
                <a:solidFill>
                  <a:srgbClr val="741202"/>
                </a:solidFill>
                <a:latin typeface="Arial" pitchFamily="34" charset="0"/>
              </a:rPr>
              <a:t/>
            </a:r>
            <a:br>
              <a:rPr lang="en-ZA" altLang="en-US" sz="4400" b="1">
                <a:solidFill>
                  <a:srgbClr val="741202"/>
                </a:solidFill>
                <a:latin typeface="Arial" pitchFamily="34" charset="0"/>
              </a:rPr>
            </a:br>
            <a:r>
              <a:rPr lang="en-ZA" altLang="en-US" sz="4400" b="1">
                <a:solidFill>
                  <a:srgbClr val="741202"/>
                </a:solidFill>
                <a:latin typeface="Arial" pitchFamily="34" charset="0"/>
              </a:rPr>
              <a:t/>
            </a:r>
            <a:br>
              <a:rPr lang="en-ZA" altLang="en-US" sz="4400" b="1">
                <a:solidFill>
                  <a:srgbClr val="741202"/>
                </a:solidFill>
                <a:latin typeface="Arial" pitchFamily="34" charset="0"/>
              </a:rPr>
            </a:br>
            <a:r>
              <a:rPr lang="en-ZA" altLang="en-US" sz="4400" b="1">
                <a:solidFill>
                  <a:srgbClr val="741202"/>
                </a:solidFill>
                <a:latin typeface="Arial" pitchFamily="34" charset="0"/>
              </a:rPr>
              <a:t/>
            </a:r>
            <a:br>
              <a:rPr lang="en-ZA" altLang="en-US" sz="4400" b="1">
                <a:solidFill>
                  <a:srgbClr val="741202"/>
                </a:solidFill>
                <a:latin typeface="Arial" pitchFamily="34" charset="0"/>
              </a:rPr>
            </a:br>
            <a:r>
              <a:rPr lang="en-ZA" altLang="en-US" sz="4400" b="1">
                <a:solidFill>
                  <a:srgbClr val="741202"/>
                </a:solidFill>
                <a:latin typeface="Arial" pitchFamily="34" charset="0"/>
              </a:rPr>
              <a:t/>
            </a:r>
            <a:br>
              <a:rPr lang="en-ZA" altLang="en-US" sz="4400" b="1">
                <a:solidFill>
                  <a:srgbClr val="741202"/>
                </a:solidFill>
                <a:latin typeface="Arial" pitchFamily="34" charset="0"/>
              </a:rPr>
            </a:br>
            <a:r>
              <a:rPr lang="en-ZA" altLang="en-US" sz="5400" b="1">
                <a:solidFill>
                  <a:srgbClr val="741202"/>
                </a:solidFill>
                <a:latin typeface="Arial" pitchFamily="34" charset="0"/>
              </a:rPr>
              <a:t/>
            </a:r>
            <a:br>
              <a:rPr lang="en-ZA" altLang="en-US" sz="5400" b="1">
                <a:solidFill>
                  <a:srgbClr val="741202"/>
                </a:solidFill>
                <a:latin typeface="Arial" pitchFamily="34" charset="0"/>
              </a:rPr>
            </a:br>
            <a:r>
              <a:rPr lang="en-ZA" altLang="en-US" sz="5400" b="1">
                <a:solidFill>
                  <a:srgbClr val="741202"/>
                </a:solidFill>
                <a:latin typeface="Arial" pitchFamily="34" charset="0"/>
              </a:rPr>
              <a:t/>
            </a:r>
            <a:br>
              <a:rPr lang="en-ZA" altLang="en-US" sz="5400" b="1">
                <a:solidFill>
                  <a:srgbClr val="741202"/>
                </a:solidFill>
                <a:latin typeface="Arial" pitchFamily="34" charset="0"/>
              </a:rPr>
            </a:br>
            <a:r>
              <a:rPr lang="en-ZA" altLang="en-US" sz="2400" b="1">
                <a:solidFill>
                  <a:srgbClr val="741202"/>
                </a:solidFill>
                <a:latin typeface="Arial" pitchFamily="34" charset="0"/>
              </a:rPr>
              <a:t/>
            </a:r>
            <a:br>
              <a:rPr lang="en-ZA" altLang="en-US" sz="2400" b="1">
                <a:solidFill>
                  <a:srgbClr val="741202"/>
                </a:solidFill>
                <a:latin typeface="Arial" pitchFamily="34" charset="0"/>
              </a:rPr>
            </a:br>
            <a:endParaRPr lang="en-ZA" altLang="en-US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429921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ZA" sz="4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Update on </a:t>
            </a:r>
            <a:r>
              <a:rPr lang="en-ZA" sz="4400" b="1" dirty="0" err="1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NEEDU</a:t>
            </a:r>
            <a:r>
              <a:rPr lang="en-ZA" sz="4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Systemic Evaluation of the Basic Education System </a:t>
            </a:r>
          </a:p>
          <a:p>
            <a:pPr algn="ctr" eaLnBrk="1" hangingPunct="1">
              <a:defRPr/>
            </a:pPr>
            <a:endParaRPr lang="en-ZA" sz="4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+mn-cs"/>
            </a:endParaRPr>
          </a:p>
          <a:p>
            <a:pPr algn="ctr" eaLnBrk="1" hangingPunct="1">
              <a:defRPr/>
            </a:pPr>
            <a:r>
              <a:rPr lang="en-ZA" sz="40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Portfolio Committee </a:t>
            </a:r>
          </a:p>
          <a:p>
            <a:pPr algn="ctr" eaLnBrk="1" hangingPunct="1">
              <a:defRPr/>
            </a:pPr>
            <a:endParaRPr lang="en-ZA" sz="40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 eaLnBrk="1" hangingPunct="1">
              <a:defRPr/>
            </a:pPr>
            <a:r>
              <a:rPr lang="en-ZA" sz="40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17 October 2017</a:t>
            </a:r>
            <a:endParaRPr lang="en-ZA" sz="40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44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07"/>
            <a:ext cx="9144000" cy="614481"/>
          </a:xfrm>
        </p:spPr>
        <p:txBody>
          <a:bodyPr>
            <a:noAutofit/>
          </a:bodyPr>
          <a:lstStyle/>
          <a:p>
            <a:pPr algn="l"/>
            <a:r>
              <a:rPr lang="en-ZA" sz="3600" b="1" cap="small" dirty="0"/>
              <a:t>A meta-analysis of </a:t>
            </a:r>
            <a:r>
              <a:rPr lang="en-ZA" sz="3600" b="1" cap="small" dirty="0" err="1"/>
              <a:t>NEEDU</a:t>
            </a:r>
            <a:r>
              <a:rPr lang="en-ZA" sz="3600" b="1" cap="small" dirty="0"/>
              <a:t> findings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0" y="1124744"/>
            <a:ext cx="9144000" cy="5217444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en-ZA" dirty="0"/>
              <a:t>Almost half </a:t>
            </a:r>
            <a:r>
              <a:rPr lang="en-ZA" b="1" dirty="0"/>
              <a:t>(47.7%) </a:t>
            </a:r>
            <a:r>
              <a:rPr lang="en-ZA" dirty="0"/>
              <a:t>of the days </a:t>
            </a:r>
            <a:r>
              <a:rPr lang="en-ZA" dirty="0" smtClean="0"/>
              <a:t>lost </a:t>
            </a:r>
            <a:r>
              <a:rPr lang="en-ZA" dirty="0"/>
              <a:t>were to teacher training</a:t>
            </a:r>
          </a:p>
          <a:p>
            <a:pPr algn="just">
              <a:spcBef>
                <a:spcPts val="0"/>
              </a:spcBef>
            </a:pPr>
            <a:r>
              <a:rPr lang="en-ZA" dirty="0"/>
              <a:t>Union meetings and memorial services together account for a quarter </a:t>
            </a:r>
            <a:r>
              <a:rPr lang="en-ZA" b="1" dirty="0"/>
              <a:t>(24.7%) </a:t>
            </a:r>
            <a:r>
              <a:rPr lang="en-ZA" dirty="0"/>
              <a:t>of time </a:t>
            </a:r>
            <a:r>
              <a:rPr lang="en-ZA" dirty="0" smtClean="0"/>
              <a:t>loss</a:t>
            </a:r>
          </a:p>
          <a:p>
            <a:pPr algn="just">
              <a:spcBef>
                <a:spcPts val="0"/>
              </a:spcBef>
            </a:pPr>
            <a:r>
              <a:rPr lang="en-ZA" b="1" dirty="0"/>
              <a:t>27.6%</a:t>
            </a:r>
            <a:r>
              <a:rPr lang="en-ZA" dirty="0"/>
              <a:t> is lost to other things such as medical or personal reasons, music concerts and sports </a:t>
            </a:r>
            <a:r>
              <a:rPr lang="en-ZA" dirty="0" smtClean="0"/>
              <a:t>events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ZA" dirty="0"/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ZA" sz="1300" dirty="0"/>
          </a:p>
          <a:p>
            <a:pPr algn="just">
              <a:spcBef>
                <a:spcPts val="1400"/>
              </a:spcBef>
            </a:pPr>
            <a:r>
              <a:rPr lang="en-ZA" dirty="0"/>
              <a:t>Much time is also lost between lessons </a:t>
            </a:r>
            <a:r>
              <a:rPr lang="en-ZA" dirty="0" smtClean="0"/>
              <a:t>and </a:t>
            </a:r>
            <a:r>
              <a:rPr lang="en-ZA" dirty="0"/>
              <a:t>at the end of </a:t>
            </a:r>
            <a:r>
              <a:rPr lang="en-ZA" dirty="0" smtClean="0"/>
              <a:t>breaks</a:t>
            </a:r>
          </a:p>
          <a:p>
            <a:pPr algn="just">
              <a:spcBef>
                <a:spcPts val="0"/>
              </a:spcBef>
            </a:pPr>
            <a:r>
              <a:rPr lang="en-ZA" dirty="0"/>
              <a:t>In schools offering SP and FET Phases teachers returned to class after break later than their learners</a:t>
            </a:r>
          </a:p>
          <a:p>
            <a:pPr algn="just">
              <a:spcBef>
                <a:spcPts val="0"/>
              </a:spcBef>
            </a:pPr>
            <a:r>
              <a:rPr lang="en-ZA" dirty="0" smtClean="0"/>
              <a:t> </a:t>
            </a:r>
            <a:r>
              <a:rPr lang="en-ZA" dirty="0"/>
              <a:t>Lessons taught immediately after break were affected</a:t>
            </a:r>
          </a:p>
          <a:p>
            <a:pPr algn="just">
              <a:spcBef>
                <a:spcPts val="1400"/>
              </a:spcBef>
            </a:pPr>
            <a:endParaRPr lang="en-ZA" dirty="0"/>
          </a:p>
          <a:p>
            <a:pPr marL="0" indent="0" algn="just">
              <a:spcBef>
                <a:spcPts val="0"/>
              </a:spcBef>
              <a:buNone/>
            </a:pPr>
            <a:endParaRPr lang="en-ZA" sz="24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1383360"/>
              </p:ext>
            </p:extLst>
          </p:nvPr>
        </p:nvGraphicFramePr>
        <p:xfrm>
          <a:off x="35496" y="764704"/>
          <a:ext cx="9108504" cy="400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8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00894">
                <a:tc>
                  <a:txBody>
                    <a:bodyPr/>
                    <a:lstStyle/>
                    <a:p>
                      <a:r>
                        <a:rPr lang="en-ZA" sz="2200" b="1" kern="1200" cap="sm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Indicator </a:t>
                      </a:r>
                      <a:r>
                        <a:rPr lang="en-ZA" sz="2200" b="1" kern="1200" cap="small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4: </a:t>
                      </a:r>
                      <a:r>
                        <a:rPr lang="en-ZA" sz="2200" b="1" kern="1200" cap="sm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Teacher early departures (Reasons)</a:t>
                      </a:r>
                      <a:endParaRPr lang="en-ZA" sz="2200" b="1" kern="1200" cap="small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6" marR="6270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1955168"/>
              </p:ext>
            </p:extLst>
          </p:nvPr>
        </p:nvGraphicFramePr>
        <p:xfrm>
          <a:off x="35496" y="3645024"/>
          <a:ext cx="9108504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8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2200" b="1" kern="1200" cap="small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Indicator </a:t>
                      </a:r>
                      <a:r>
                        <a:rPr lang="en-ZA" sz="2200" b="1" kern="1200" cap="sm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5: Teachers and learners returning late to class after break</a:t>
                      </a:r>
                      <a:endParaRPr lang="en-ZA" sz="2200" b="1" kern="1200" cap="small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6" marR="6270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5909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07"/>
            <a:ext cx="9144000" cy="614481"/>
          </a:xfrm>
        </p:spPr>
        <p:txBody>
          <a:bodyPr>
            <a:noAutofit/>
          </a:bodyPr>
          <a:lstStyle/>
          <a:p>
            <a:pPr algn="l"/>
            <a:r>
              <a:rPr lang="en-ZA" sz="3600" b="1" cap="small" dirty="0"/>
              <a:t>A meta-analysis of </a:t>
            </a:r>
            <a:r>
              <a:rPr lang="en-ZA" sz="3600" b="1" cap="small" dirty="0" err="1"/>
              <a:t>NEEDU</a:t>
            </a:r>
            <a:r>
              <a:rPr lang="en-ZA" sz="3600" b="1" cap="small" dirty="0"/>
              <a:t> findings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0" y="1124744"/>
            <a:ext cx="9144000" cy="5217444"/>
          </a:xfrm>
        </p:spPr>
        <p:txBody>
          <a:bodyPr>
            <a:normAutofit lnSpcReduction="10000"/>
          </a:bodyPr>
          <a:lstStyle/>
          <a:p>
            <a:r>
              <a:rPr lang="en-ZA" dirty="0"/>
              <a:t>In most schools offering the </a:t>
            </a:r>
            <a:r>
              <a:rPr lang="en-ZA" b="1" dirty="0" err="1"/>
              <a:t>NSNP</a:t>
            </a:r>
            <a:r>
              <a:rPr lang="en-ZA" dirty="0"/>
              <a:t>, time for serving meals was well-managed and did not interfere with teaching time</a:t>
            </a:r>
          </a:p>
          <a:p>
            <a:pPr>
              <a:spcBef>
                <a:spcPts val="0"/>
              </a:spcBef>
            </a:pPr>
            <a:r>
              <a:rPr lang="en-ZA" dirty="0" smtClean="0"/>
              <a:t>Time was, however, lost in about </a:t>
            </a:r>
            <a:r>
              <a:rPr lang="en-ZA" b="1" dirty="0" smtClean="0"/>
              <a:t>10% </a:t>
            </a:r>
            <a:r>
              <a:rPr lang="en-ZA" dirty="0" smtClean="0"/>
              <a:t>of the schools</a:t>
            </a:r>
            <a:endParaRPr lang="en-ZA" dirty="0"/>
          </a:p>
          <a:p>
            <a:pPr marL="0" indent="0" algn="just">
              <a:spcBef>
                <a:spcPts val="0"/>
              </a:spcBef>
              <a:buNone/>
            </a:pPr>
            <a:endParaRPr lang="en-ZA" dirty="0"/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ZA" sz="1300" dirty="0"/>
          </a:p>
          <a:p>
            <a:pPr algn="just">
              <a:spcBef>
                <a:spcPts val="600"/>
              </a:spcBef>
            </a:pPr>
            <a:r>
              <a:rPr lang="en-ZA" b="1" dirty="0"/>
              <a:t>Suspension of classes early </a:t>
            </a:r>
            <a:r>
              <a:rPr lang="en-ZA" dirty="0"/>
              <a:t>in June and in October to write examinations reduces time spent on teaching and </a:t>
            </a:r>
            <a:r>
              <a:rPr lang="en-ZA" dirty="0" smtClean="0"/>
              <a:t>learning</a:t>
            </a:r>
          </a:p>
          <a:p>
            <a:pPr algn="just">
              <a:spcBef>
                <a:spcPts val="0"/>
              </a:spcBef>
            </a:pPr>
            <a:r>
              <a:rPr lang="en-ZA" dirty="0"/>
              <a:t>Schools </a:t>
            </a:r>
            <a:r>
              <a:rPr lang="en-ZA" b="1" dirty="0"/>
              <a:t>start exams early </a:t>
            </a:r>
            <a:r>
              <a:rPr lang="en-ZA" dirty="0"/>
              <a:t>for various reasons including:</a:t>
            </a:r>
          </a:p>
          <a:p>
            <a:pPr lvl="1" algn="just">
              <a:spcBef>
                <a:spcPts val="0"/>
              </a:spcBef>
            </a:pPr>
            <a:r>
              <a:rPr lang="en-ZA" dirty="0"/>
              <a:t>marking, preparing and issuing learner report cards on time</a:t>
            </a:r>
          </a:p>
          <a:p>
            <a:pPr lvl="1" algn="just"/>
            <a:r>
              <a:rPr lang="en-ZA" dirty="0"/>
              <a:t>allowing matric candidates to have enough classrooms and desks during the </a:t>
            </a:r>
            <a:r>
              <a:rPr lang="en-ZA" dirty="0" err="1"/>
              <a:t>NSC</a:t>
            </a:r>
            <a:r>
              <a:rPr lang="en-ZA" dirty="0"/>
              <a:t> exams</a:t>
            </a:r>
          </a:p>
          <a:p>
            <a:pPr lvl="1" algn="just"/>
            <a:r>
              <a:rPr lang="en-ZA" dirty="0"/>
              <a:t>allowing teachers who teach Grade 12 and other grades to finish marking before they go to mark in the </a:t>
            </a:r>
            <a:r>
              <a:rPr lang="en-ZA" dirty="0" err="1"/>
              <a:t>NSC</a:t>
            </a:r>
            <a:r>
              <a:rPr lang="en-ZA" dirty="0"/>
              <a:t> examination centres</a:t>
            </a:r>
          </a:p>
          <a:p>
            <a:pPr algn="just">
              <a:spcBef>
                <a:spcPts val="0"/>
              </a:spcBef>
            </a:pPr>
            <a:endParaRPr lang="en-ZA" dirty="0"/>
          </a:p>
          <a:p>
            <a:pPr algn="just">
              <a:spcBef>
                <a:spcPts val="1400"/>
              </a:spcBef>
            </a:pPr>
            <a:endParaRPr lang="en-ZA" dirty="0"/>
          </a:p>
          <a:p>
            <a:pPr marL="0" indent="0" algn="just">
              <a:spcBef>
                <a:spcPts val="0"/>
              </a:spcBef>
              <a:buNone/>
            </a:pPr>
            <a:endParaRPr lang="en-ZA" sz="24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6094003"/>
              </p:ext>
            </p:extLst>
          </p:nvPr>
        </p:nvGraphicFramePr>
        <p:xfrm>
          <a:off x="0" y="764704"/>
          <a:ext cx="9108504" cy="400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8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00894">
                <a:tc>
                  <a:txBody>
                    <a:bodyPr/>
                    <a:lstStyle/>
                    <a:p>
                      <a:r>
                        <a:rPr lang="en-ZA" sz="2200" b="1" kern="1200" cap="sm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Indicator </a:t>
                      </a:r>
                      <a:r>
                        <a:rPr lang="en-ZA" sz="2200" b="1" kern="1200" cap="small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6: </a:t>
                      </a:r>
                      <a:r>
                        <a:rPr lang="en-ZA" sz="2200" b="1" kern="1200" cap="sm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Poor management of the </a:t>
                      </a:r>
                      <a:r>
                        <a:rPr lang="en-ZA" sz="2200" b="1" kern="1200" cap="sm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NSNP</a:t>
                      </a:r>
                      <a:endParaRPr lang="en-ZA" sz="2200" b="1" kern="1200" cap="small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6" marR="6270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6117326"/>
              </p:ext>
            </p:extLst>
          </p:nvPr>
        </p:nvGraphicFramePr>
        <p:xfrm>
          <a:off x="35496" y="2564904"/>
          <a:ext cx="9108504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8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2200" b="1" kern="1200" cap="small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Indicator </a:t>
                      </a:r>
                      <a:r>
                        <a:rPr lang="en-ZA" sz="2200" b="1" kern="1200" cap="sm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7: Early commencement of June and November examinations</a:t>
                      </a:r>
                      <a:endParaRPr lang="en-ZA" sz="2200" b="1" kern="1200" cap="small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6" marR="6270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2601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576064"/>
          </a:xfrm>
        </p:spPr>
        <p:txBody>
          <a:bodyPr>
            <a:noAutofit/>
          </a:bodyPr>
          <a:lstStyle/>
          <a:p>
            <a:pPr algn="l"/>
            <a:r>
              <a:rPr lang="en-ZA" sz="3600" b="1" cap="small" dirty="0"/>
              <a:t>Implications of </a:t>
            </a:r>
            <a:r>
              <a:rPr lang="en-ZA" sz="3600" b="1" cap="small" dirty="0" err="1"/>
              <a:t>NEEDU</a:t>
            </a:r>
            <a:r>
              <a:rPr lang="en-ZA" sz="3600" b="1" cap="small" dirty="0"/>
              <a:t> findings for the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548680"/>
            <a:ext cx="9180512" cy="604867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ZA" sz="2800" dirty="0"/>
              <a:t>A meta-analysis of </a:t>
            </a:r>
            <a:r>
              <a:rPr lang="en-ZA" sz="2800" dirty="0" err="1"/>
              <a:t>NEEDU</a:t>
            </a:r>
            <a:r>
              <a:rPr lang="en-ZA" sz="2800" dirty="0"/>
              <a:t> findings between 2012 and 2016 on the use of </a:t>
            </a:r>
            <a:r>
              <a:rPr lang="en-ZA" sz="2800" b="1" dirty="0"/>
              <a:t>teaching time </a:t>
            </a:r>
            <a:r>
              <a:rPr lang="en-ZA" sz="2800" dirty="0"/>
              <a:t>was conducted in order to highlight the implications of these findings for education leaders and policy </a:t>
            </a:r>
            <a:r>
              <a:rPr lang="en-ZA" sz="2800" dirty="0" smtClean="0"/>
              <a:t>makers</a:t>
            </a:r>
          </a:p>
          <a:p>
            <a:pPr algn="just">
              <a:spcBef>
                <a:spcPts val="0"/>
              </a:spcBef>
            </a:pPr>
            <a:r>
              <a:rPr lang="en-ZA" sz="2800" dirty="0" smtClean="0"/>
              <a:t>These findings have been presented at different forums to solicit proposals/ways to minimise time loss in schools. These forums include:</a:t>
            </a:r>
          </a:p>
          <a:p>
            <a:pPr lvl="1">
              <a:spcBef>
                <a:spcPts val="0"/>
              </a:spcBef>
            </a:pPr>
            <a:r>
              <a:rPr lang="en-ZA" dirty="0" smtClean="0"/>
              <a:t>South African Principals’ Association (</a:t>
            </a:r>
            <a:r>
              <a:rPr lang="en-ZA" dirty="0" err="1" smtClean="0"/>
              <a:t>SAPA</a:t>
            </a:r>
            <a:r>
              <a:rPr lang="en-ZA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consultative forum of National School Governing Body </a:t>
            </a:r>
            <a:r>
              <a:rPr lang="en-US" dirty="0" smtClean="0"/>
              <a:t>Associations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District </a:t>
            </a:r>
            <a:r>
              <a:rPr lang="en-US" dirty="0" smtClean="0"/>
              <a:t>Directors of all 75 districts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Provincial officials (through </a:t>
            </a:r>
            <a:r>
              <a:rPr lang="en-US" dirty="0" err="1" smtClean="0"/>
              <a:t>HEDCOM</a:t>
            </a:r>
            <a:r>
              <a:rPr lang="en-US" dirty="0" smtClean="0"/>
              <a:t> sub-committees)</a:t>
            </a:r>
            <a:endParaRPr lang="en-ZA" dirty="0" smtClean="0"/>
          </a:p>
          <a:p>
            <a:pPr marL="0" indent="0" algn="just">
              <a:buNone/>
            </a:pPr>
            <a:endParaRPr lang="en-ZA" sz="2400" dirty="0"/>
          </a:p>
          <a:p>
            <a:pPr lvl="0" algn="just"/>
            <a:endParaRPr lang="en-ZA" sz="2400" dirty="0"/>
          </a:p>
          <a:p>
            <a:endParaRPr lang="en-ZA" sz="2400" dirty="0"/>
          </a:p>
          <a:p>
            <a:pPr lvl="0"/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xmlns="" val="14511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" y="0"/>
            <a:ext cx="9113846" cy="908719"/>
          </a:xfrm>
        </p:spPr>
        <p:txBody>
          <a:bodyPr>
            <a:noAutofit/>
          </a:bodyPr>
          <a:lstStyle/>
          <a:p>
            <a:pPr algn="l"/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b="1" cap="small" dirty="0" smtClean="0"/>
              <a:t>Schools that work II study (2017):</a:t>
            </a:r>
            <a:br>
              <a:rPr lang="en-ZA" sz="3600" b="1" cap="small" dirty="0" smtClean="0"/>
            </a:br>
            <a:r>
              <a:rPr lang="en-ZA" sz="3600" b="1" cap="small" dirty="0" smtClean="0"/>
              <a:t>The </a:t>
            </a:r>
            <a:r>
              <a:rPr lang="en-ZA" sz="3600" b="1" cap="small" dirty="0"/>
              <a:t>Brief</a:t>
            </a:r>
            <a:br>
              <a:rPr lang="en-ZA" sz="3600" b="1" cap="small" dirty="0"/>
            </a:br>
            <a:endParaRPr lang="en-ZA" sz="3600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653" y="893862"/>
            <a:ext cx="9144000" cy="5616624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</a:pPr>
            <a:r>
              <a:rPr lang="en-ZA" sz="2900" dirty="0"/>
              <a:t>The Minister </a:t>
            </a:r>
            <a:r>
              <a:rPr lang="en-ZA" sz="2900" dirty="0" smtClean="0"/>
              <a:t>tasked the </a:t>
            </a:r>
            <a:r>
              <a:rPr lang="en-ZA" sz="2900" dirty="0" err="1"/>
              <a:t>NEEDU</a:t>
            </a:r>
            <a:r>
              <a:rPr lang="en-ZA" sz="2900" dirty="0"/>
              <a:t> team to conduct a study to </a:t>
            </a:r>
            <a:r>
              <a:rPr lang="en-ZA" sz="2900" dirty="0" smtClean="0"/>
              <a:t>investigate the characteristics </a:t>
            </a:r>
            <a:r>
              <a:rPr lang="en-ZA" sz="2900" i="1" dirty="0" smtClean="0"/>
              <a:t>of </a:t>
            </a:r>
            <a:r>
              <a:rPr lang="en-ZA" sz="2900" b="1" i="1" dirty="0" smtClean="0"/>
              <a:t>schools that work</a:t>
            </a:r>
            <a:endParaRPr lang="en-ZA" sz="2900" b="1" i="1" dirty="0"/>
          </a:p>
          <a:p>
            <a:pPr algn="just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</a:pPr>
            <a:r>
              <a:rPr lang="en-ZA" sz="2900" dirty="0"/>
              <a:t>Because performance in the </a:t>
            </a:r>
            <a:r>
              <a:rPr lang="en-ZA" sz="2900" b="1" dirty="0" err="1"/>
              <a:t>NSC</a:t>
            </a:r>
            <a:r>
              <a:rPr lang="en-ZA" sz="2900" b="1" dirty="0"/>
              <a:t> results </a:t>
            </a:r>
            <a:r>
              <a:rPr lang="en-ZA" sz="2900" dirty="0"/>
              <a:t>is the objective measure of the system, it </a:t>
            </a:r>
            <a:r>
              <a:rPr lang="en-ZA" sz="2900" b="1" dirty="0"/>
              <a:t>was used as a yardstick </a:t>
            </a:r>
            <a:r>
              <a:rPr lang="en-ZA" sz="2900" dirty="0"/>
              <a:t>to identify schools that work. However, the findings of the Schools that Work II study also apply to primary schools.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</a:pPr>
            <a:r>
              <a:rPr lang="en-ZA" sz="2900" dirty="0"/>
              <a:t>This study </a:t>
            </a:r>
            <a:r>
              <a:rPr lang="en-ZA" sz="2900" b="1" dirty="0"/>
              <a:t>replicates a similar investigation</a:t>
            </a:r>
            <a:r>
              <a:rPr lang="en-ZA" sz="2900" dirty="0"/>
              <a:t>, the Schools that Work, which was commissioned by the Minister of Education, Mrs </a:t>
            </a:r>
            <a:r>
              <a:rPr lang="en-ZA" sz="2900" dirty="0" err="1"/>
              <a:t>Naledi</a:t>
            </a:r>
            <a:r>
              <a:rPr lang="en-ZA" sz="2900" dirty="0"/>
              <a:t> </a:t>
            </a:r>
            <a:r>
              <a:rPr lang="en-ZA" sz="2900" dirty="0" err="1" smtClean="0"/>
              <a:t>Pandor</a:t>
            </a:r>
            <a:r>
              <a:rPr lang="en-ZA" sz="2900" dirty="0" smtClean="0"/>
              <a:t>, </a:t>
            </a:r>
            <a:r>
              <a:rPr lang="en-ZA" sz="2900" dirty="0"/>
              <a:t>in 2007 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ZA" sz="2900" dirty="0"/>
              <a:t>The 2007 study sought to </a:t>
            </a:r>
            <a:r>
              <a:rPr lang="en-ZA" sz="2900" b="1" dirty="0"/>
              <a:t>establish factors that led schools in the middle quintiles,</a:t>
            </a:r>
            <a:r>
              <a:rPr lang="en-ZA" sz="2900" dirty="0"/>
              <a:t> i.e., 2 to 4, mostly from former homelands and the then Department of Education and Training (</a:t>
            </a:r>
            <a:r>
              <a:rPr lang="en-ZA" sz="2900" dirty="0" err="1"/>
              <a:t>DET</a:t>
            </a:r>
            <a:r>
              <a:rPr lang="en-ZA" sz="2900" dirty="0"/>
              <a:t>), to achieve better than the norm. 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</a:pP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xmlns="" val="242424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" y="-27384"/>
            <a:ext cx="9144000" cy="720080"/>
          </a:xfrm>
        </p:spPr>
        <p:txBody>
          <a:bodyPr>
            <a:noAutofit/>
          </a:bodyPr>
          <a:lstStyle/>
          <a:p>
            <a:pPr algn="l"/>
            <a:r>
              <a:rPr lang="en-ZA" sz="3600" b="1" cap="small" dirty="0"/>
              <a:t>School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433469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en-ZA" dirty="0" smtClean="0"/>
              <a:t>111 </a:t>
            </a:r>
            <a:r>
              <a:rPr lang="en-ZA" dirty="0"/>
              <a:t>schools </a:t>
            </a:r>
            <a:r>
              <a:rPr lang="en-ZA" dirty="0" smtClean="0"/>
              <a:t>were sampled </a:t>
            </a:r>
            <a:r>
              <a:rPr lang="en-ZA" dirty="0"/>
              <a:t>in the 2017 </a:t>
            </a:r>
            <a:r>
              <a:rPr lang="en-ZA" dirty="0" smtClean="0"/>
              <a:t>study (</a:t>
            </a:r>
            <a:r>
              <a:rPr lang="en-ZA" i="1" dirty="0" smtClean="0"/>
              <a:t>Schools </a:t>
            </a:r>
            <a:r>
              <a:rPr lang="en-ZA" i="1" dirty="0"/>
              <a:t>that Work II</a:t>
            </a:r>
            <a:r>
              <a:rPr lang="en-ZA" dirty="0"/>
              <a:t>) </a:t>
            </a:r>
            <a:endParaRPr lang="en-ZA" dirty="0" smtClean="0"/>
          </a:p>
          <a:p>
            <a:pPr algn="just"/>
            <a:r>
              <a:rPr lang="en-ZA" dirty="0"/>
              <a:t>A set of </a:t>
            </a:r>
            <a:r>
              <a:rPr lang="en-ZA" b="1" dirty="0"/>
              <a:t>three criteria </a:t>
            </a:r>
            <a:r>
              <a:rPr lang="en-ZA" dirty="0"/>
              <a:t>were used to select these high-performing schools: </a:t>
            </a:r>
          </a:p>
          <a:p>
            <a:pPr lvl="1" algn="just"/>
            <a:r>
              <a:rPr lang="en-US" dirty="0"/>
              <a:t>A pass rate of </a:t>
            </a:r>
            <a:r>
              <a:rPr lang="en-US" b="1" u="sng" dirty="0"/>
              <a:t>&gt;</a:t>
            </a:r>
            <a:r>
              <a:rPr lang="en-US" b="1" dirty="0"/>
              <a:t> 95% </a:t>
            </a:r>
            <a:r>
              <a:rPr lang="en-US" dirty="0"/>
              <a:t>in the four consecutive years prior to 2016 (2012-2015</a:t>
            </a:r>
            <a:r>
              <a:rPr lang="en-US" dirty="0" smtClean="0"/>
              <a:t>), including 2016 </a:t>
            </a:r>
            <a:endParaRPr lang="en-ZA" dirty="0"/>
          </a:p>
          <a:p>
            <a:pPr lvl="1" algn="just"/>
            <a:r>
              <a:rPr lang="en-US" dirty="0"/>
              <a:t>Schools that presented </a:t>
            </a:r>
            <a:r>
              <a:rPr lang="en-US" b="1" dirty="0"/>
              <a:t>100</a:t>
            </a:r>
            <a:r>
              <a:rPr lang="en-US" dirty="0"/>
              <a:t> or more candidates in the </a:t>
            </a:r>
            <a:r>
              <a:rPr lang="en-US" dirty="0" err="1"/>
              <a:t>NSC</a:t>
            </a:r>
            <a:r>
              <a:rPr lang="en-US" dirty="0"/>
              <a:t> examinations in 2016 </a:t>
            </a:r>
            <a:r>
              <a:rPr lang="en-US" dirty="0" smtClean="0"/>
              <a:t> </a:t>
            </a:r>
            <a:endParaRPr lang="en-ZA" dirty="0"/>
          </a:p>
          <a:p>
            <a:pPr lvl="1" algn="just"/>
            <a:r>
              <a:rPr lang="en-US" dirty="0"/>
              <a:t>The “</a:t>
            </a:r>
            <a:r>
              <a:rPr lang="en-US" b="1" i="1" dirty="0"/>
              <a:t>inclusive basket of criteria</a:t>
            </a:r>
            <a:r>
              <a:rPr lang="en-US" dirty="0"/>
              <a:t>” approved by </a:t>
            </a:r>
            <a:r>
              <a:rPr lang="en-US" dirty="0" err="1"/>
              <a:t>CEM</a:t>
            </a:r>
            <a:r>
              <a:rPr lang="en-US" dirty="0"/>
              <a:t> as a pilot to strengthen the focus on the quality of </a:t>
            </a:r>
            <a:r>
              <a:rPr lang="en-US" dirty="0" err="1"/>
              <a:t>NSC</a:t>
            </a:r>
            <a:r>
              <a:rPr lang="en-US" dirty="0"/>
              <a:t> </a:t>
            </a:r>
            <a:r>
              <a:rPr lang="en-US" dirty="0" smtClean="0"/>
              <a:t>passes</a:t>
            </a:r>
            <a:endParaRPr lang="en-ZA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9481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680" y="116632"/>
            <a:ext cx="9144000" cy="936104"/>
          </a:xfrm>
        </p:spPr>
        <p:txBody>
          <a:bodyPr>
            <a:noAutofit/>
          </a:bodyPr>
          <a:lstStyle/>
          <a:p>
            <a:pPr lvl="0" algn="l"/>
            <a:r>
              <a:rPr lang="en-ZA" altLang="en-US" sz="2800" b="1" cap="small" dirty="0"/>
              <a:t>The inclusive basket of performance indicator weighting</a:t>
            </a:r>
            <a:endParaRPr lang="en-ZA" sz="2800" b="1" cap="smal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8773391"/>
              </p:ext>
            </p:extLst>
          </p:nvPr>
        </p:nvGraphicFramePr>
        <p:xfrm>
          <a:off x="107504" y="908721"/>
          <a:ext cx="9036495" cy="5112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82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13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6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81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21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cap="small" dirty="0">
                          <a:effectLst/>
                        </a:rPr>
                        <a:t>Indicator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cap="small" dirty="0">
                          <a:effectLst/>
                        </a:rPr>
                        <a:t>Weighting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Factor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500"/>
                        </a:spcAft>
                      </a:pPr>
                      <a:r>
                        <a:rPr lang="en-ZA" sz="20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Score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71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pass percentage</a:t>
                      </a:r>
                      <a:endParaRPr lang="en-ZA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dirty="0">
                          <a:effectLst/>
                        </a:rPr>
                        <a:t>35%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>
                          <a:effectLst/>
                        </a:rPr>
                        <a:t>0.35</a:t>
                      </a:r>
                      <a:endParaRPr lang="en-Z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>
                          <a:effectLst/>
                        </a:rPr>
                        <a:t>35</a:t>
                      </a:r>
                      <a:endParaRPr lang="en-Z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7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dirty="0">
                          <a:effectLst/>
                        </a:rPr>
                        <a:t>Percentage passed Maths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dirty="0">
                          <a:effectLst/>
                        </a:rPr>
                        <a:t>10%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>
                          <a:effectLst/>
                        </a:rPr>
                        <a:t>0.10</a:t>
                      </a:r>
                      <a:endParaRPr lang="en-Z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dirty="0">
                          <a:effectLst/>
                        </a:rPr>
                        <a:t>10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71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Percentage passed Physical Science</a:t>
                      </a:r>
                      <a:endParaRPr lang="en-ZA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dirty="0">
                          <a:effectLst/>
                        </a:rPr>
                        <a:t>10%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>
                          <a:effectLst/>
                        </a:rPr>
                        <a:t>0.10</a:t>
                      </a:r>
                      <a:endParaRPr lang="en-Z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>
                          <a:effectLst/>
                        </a:rPr>
                        <a:t>10</a:t>
                      </a:r>
                      <a:endParaRPr lang="en-Z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27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dirty="0">
                          <a:effectLst/>
                        </a:rPr>
                        <a:t>Percentage attained Bachelor passes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dirty="0">
                          <a:effectLst/>
                        </a:rPr>
                        <a:t>15%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dirty="0">
                          <a:effectLst/>
                        </a:rPr>
                        <a:t>0.15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>
                          <a:effectLst/>
                        </a:rPr>
                        <a:t>15</a:t>
                      </a:r>
                      <a:endParaRPr lang="en-Z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271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Percentage attained distinctions</a:t>
                      </a:r>
                      <a:endParaRPr lang="en-ZA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dirty="0">
                          <a:effectLst/>
                        </a:rPr>
                        <a:t>10%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dirty="0">
                          <a:effectLst/>
                        </a:rPr>
                        <a:t>0.10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>
                          <a:effectLst/>
                        </a:rPr>
                        <a:t>100</a:t>
                      </a:r>
                      <a:endParaRPr lang="en-Z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27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>
                          <a:effectLst/>
                        </a:rPr>
                        <a:t>Mathematics participation rate</a:t>
                      </a:r>
                      <a:endParaRPr lang="en-Z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>
                          <a:effectLst/>
                        </a:rPr>
                        <a:t>10%</a:t>
                      </a:r>
                      <a:endParaRPr lang="en-Z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dirty="0">
                          <a:effectLst/>
                        </a:rPr>
                        <a:t>0.10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>
                          <a:effectLst/>
                        </a:rPr>
                        <a:t>10</a:t>
                      </a:r>
                      <a:endParaRPr lang="en-Z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27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>
                          <a:effectLst/>
                        </a:rPr>
                        <a:t>Throughput rate</a:t>
                      </a:r>
                      <a:endParaRPr lang="en-Z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dirty="0">
                          <a:effectLst/>
                        </a:rPr>
                        <a:t>10%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dirty="0">
                          <a:effectLst/>
                        </a:rPr>
                        <a:t>0.10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dirty="0">
                          <a:effectLst/>
                        </a:rPr>
                        <a:t>10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21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cap="small" dirty="0">
                          <a:effectLst/>
                        </a:rPr>
                        <a:t>Total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b="1" dirty="0" smtClean="0">
                          <a:effectLst/>
                        </a:rPr>
                        <a:t>100%</a:t>
                      </a:r>
                      <a:endParaRPr lang="en-Z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b="1" dirty="0">
                          <a:effectLst/>
                        </a:rPr>
                        <a:t>1</a:t>
                      </a:r>
                      <a:endParaRPr lang="en-Z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2000" b="1" dirty="0">
                          <a:effectLst/>
                        </a:rPr>
                        <a:t>100</a:t>
                      </a:r>
                      <a:endParaRPr lang="en-Z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7853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" y="-27384"/>
            <a:ext cx="9144000" cy="720080"/>
          </a:xfrm>
        </p:spPr>
        <p:txBody>
          <a:bodyPr>
            <a:noAutofit/>
          </a:bodyPr>
          <a:lstStyle/>
          <a:p>
            <a:pPr algn="l"/>
            <a:r>
              <a:rPr lang="en-ZA" sz="3600" b="1" cap="small" dirty="0"/>
              <a:t>School selection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433469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en-ZA" dirty="0" smtClean="0"/>
              <a:t>A </a:t>
            </a:r>
            <a:r>
              <a:rPr lang="en-ZA" i="1" dirty="0"/>
              <a:t>perfect basket</a:t>
            </a:r>
            <a:r>
              <a:rPr lang="en-ZA" dirty="0"/>
              <a:t> score of </a:t>
            </a:r>
            <a:r>
              <a:rPr lang="en-ZA" b="1" dirty="0" smtClean="0"/>
              <a:t>100%</a:t>
            </a:r>
            <a:r>
              <a:rPr lang="en-ZA" dirty="0" smtClean="0"/>
              <a:t> </a:t>
            </a:r>
            <a:r>
              <a:rPr lang="en-ZA" dirty="0"/>
              <a:t>indicates a school that performs extremely well on all seven inclusive criteria. </a:t>
            </a:r>
            <a:endParaRPr lang="en-ZA" dirty="0" smtClean="0"/>
          </a:p>
          <a:p>
            <a:pPr algn="just">
              <a:spcAft>
                <a:spcPts val="600"/>
              </a:spcAft>
            </a:pPr>
            <a:r>
              <a:rPr lang="en-ZA" dirty="0" smtClean="0"/>
              <a:t>An </a:t>
            </a:r>
            <a:r>
              <a:rPr lang="en-ZA" i="1" dirty="0"/>
              <a:t>inclusive basket score</a:t>
            </a:r>
            <a:r>
              <a:rPr lang="en-ZA" dirty="0"/>
              <a:t> of </a:t>
            </a:r>
            <a:r>
              <a:rPr lang="en-ZA" b="1" dirty="0" smtClean="0"/>
              <a:t>70%</a:t>
            </a:r>
            <a:r>
              <a:rPr lang="en-ZA" dirty="0" smtClean="0"/>
              <a:t> </a:t>
            </a:r>
            <a:r>
              <a:rPr lang="en-ZA" dirty="0"/>
              <a:t>in the 2016 </a:t>
            </a:r>
            <a:r>
              <a:rPr lang="en-ZA" dirty="0" err="1"/>
              <a:t>NSC</a:t>
            </a:r>
            <a:r>
              <a:rPr lang="en-ZA" dirty="0"/>
              <a:t> examinations was used as a cut-off point for a school to be included in the </a:t>
            </a:r>
            <a:r>
              <a:rPr lang="en-ZA" i="1" dirty="0"/>
              <a:t>Schools that Work II</a:t>
            </a:r>
            <a:r>
              <a:rPr lang="en-ZA" dirty="0"/>
              <a:t> study</a:t>
            </a:r>
            <a:r>
              <a:rPr lang="en-ZA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en-ZA" dirty="0"/>
              <a:t>To ensure that the 2017 sample was representative of the “the best” in the system, all schools were first </a:t>
            </a:r>
            <a:r>
              <a:rPr lang="en-ZA" b="1" dirty="0"/>
              <a:t>stratified</a:t>
            </a:r>
            <a:r>
              <a:rPr lang="en-ZA" dirty="0"/>
              <a:t> by province and quintile. </a:t>
            </a:r>
            <a:endParaRPr lang="en-ZA" dirty="0" smtClean="0"/>
          </a:p>
          <a:p>
            <a:pPr algn="just">
              <a:spcAft>
                <a:spcPts val="600"/>
              </a:spcAft>
            </a:pPr>
            <a:r>
              <a:rPr lang="en-ZA" dirty="0" smtClean="0"/>
              <a:t>They </a:t>
            </a:r>
            <a:r>
              <a:rPr lang="en-ZA" dirty="0"/>
              <a:t>were then ranked by </a:t>
            </a:r>
            <a:r>
              <a:rPr lang="en-ZA" i="1" dirty="0"/>
              <a:t>inclusive basket scores</a:t>
            </a:r>
            <a:r>
              <a:rPr lang="en-ZA" dirty="0"/>
              <a:t>. And the </a:t>
            </a:r>
            <a:r>
              <a:rPr lang="en-ZA" b="1" dirty="0"/>
              <a:t>top-10 schools </a:t>
            </a:r>
            <a:r>
              <a:rPr lang="en-ZA" dirty="0"/>
              <a:t>in each quintile and in each province with an </a:t>
            </a:r>
            <a:r>
              <a:rPr lang="en-ZA" i="1" dirty="0"/>
              <a:t>inclusive basket score</a:t>
            </a:r>
            <a:r>
              <a:rPr lang="en-ZA" dirty="0"/>
              <a:t> of </a:t>
            </a:r>
            <a:r>
              <a:rPr lang="en-ZA" u="sng" dirty="0" smtClean="0"/>
              <a:t>&gt;</a:t>
            </a:r>
            <a:r>
              <a:rPr lang="en-ZA" dirty="0" smtClean="0"/>
              <a:t> 70.</a:t>
            </a:r>
            <a:endParaRPr lang="en-ZA" dirty="0"/>
          </a:p>
          <a:p>
            <a:pPr>
              <a:spcAft>
                <a:spcPts val="600"/>
              </a:spcAft>
            </a:pPr>
            <a:endParaRPr lang="en-ZA" dirty="0"/>
          </a:p>
          <a:p>
            <a:pPr>
              <a:spcAft>
                <a:spcPts val="600"/>
              </a:spcAft>
            </a:pPr>
            <a:endParaRPr lang="en-ZA" dirty="0"/>
          </a:p>
          <a:p>
            <a:pPr>
              <a:spcAft>
                <a:spcPts val="600"/>
              </a:spcAft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070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1"/>
            <a:ext cx="9144000" cy="720079"/>
          </a:xfrm>
        </p:spPr>
        <p:txBody>
          <a:bodyPr>
            <a:normAutofit/>
          </a:bodyPr>
          <a:lstStyle/>
          <a:p>
            <a:pPr algn="l"/>
            <a:r>
              <a:rPr lang="en-ZA" sz="3600" b="1" cap="small" dirty="0"/>
              <a:t>School selection (cont.)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0858267"/>
              </p:ext>
            </p:extLst>
          </p:nvPr>
        </p:nvGraphicFramePr>
        <p:xfrm>
          <a:off x="107504" y="836712"/>
          <a:ext cx="9036496" cy="5112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79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46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38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66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446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487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024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 cap="small" dirty="0">
                          <a:effectLst/>
                        </a:rPr>
                        <a:t>Province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Quintile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Quintile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Quintile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Quintile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Quintile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8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 dirty="0">
                          <a:effectLst/>
                        </a:rPr>
                        <a:t>Eastern Cape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1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3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4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8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>
                          <a:effectLst/>
                        </a:rPr>
                        <a:t>Free State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3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1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8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>
                          <a:effectLst/>
                        </a:rPr>
                        <a:t>Gauteng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2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4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9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8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>
                          <a:effectLst/>
                        </a:rPr>
                        <a:t>KwaZulu-Natal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3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3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1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14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5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8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>
                          <a:effectLst/>
                        </a:rPr>
                        <a:t>Limpopo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3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5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3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8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>
                          <a:effectLst/>
                        </a:rPr>
                        <a:t>Mpumalanga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4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3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6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>
                          <a:effectLst/>
                        </a:rPr>
                        <a:t>North West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1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5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6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8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>
                          <a:effectLst/>
                        </a:rPr>
                        <a:t>Northern Cape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5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8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800" dirty="0">
                          <a:effectLst/>
                        </a:rPr>
                        <a:t>Western Cape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7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8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600" dirty="0">
                          <a:effectLst/>
                        </a:rPr>
                        <a:t>TOTAL</a:t>
                      </a:r>
                      <a:endParaRPr lang="en-ZA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11</a:t>
                      </a:r>
                      <a:endParaRPr lang="en-ZA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10</a:t>
                      </a:r>
                      <a:endParaRPr lang="en-ZA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14</a:t>
                      </a:r>
                      <a:endParaRPr lang="en-ZA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30</a:t>
                      </a:r>
                      <a:endParaRPr lang="en-ZA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46</a:t>
                      </a:r>
                      <a:endParaRPr lang="en-ZA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911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1"/>
            <a:ext cx="9144000" cy="720079"/>
          </a:xfrm>
        </p:spPr>
        <p:txBody>
          <a:bodyPr>
            <a:normAutofit/>
          </a:bodyPr>
          <a:lstStyle/>
          <a:p>
            <a:pPr algn="l"/>
            <a:r>
              <a:rPr lang="en-ZA" sz="3600" b="1" cap="small" dirty="0" smtClean="0"/>
              <a:t>Schools selected</a:t>
            </a:r>
            <a:endParaRPr lang="en-ZA" sz="3600" b="1" cap="small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5858561"/>
              </p:ext>
            </p:extLst>
          </p:nvPr>
        </p:nvGraphicFramePr>
        <p:xfrm>
          <a:off x="107503" y="620688"/>
          <a:ext cx="9036497" cy="5479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27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27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90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6782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35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665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Province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District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School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>
                          <a:effectLst/>
                        </a:rPr>
                        <a:t>Quintile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351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1455" marR="6145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Name</a:t>
                      </a:r>
                    </a:p>
                  </a:txBody>
                  <a:tcPr marL="61455" marR="61455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6024">
                <a:tc rowSpan="9">
                  <a:txBody>
                    <a:bodyPr/>
                    <a:lstStyle/>
                    <a:p>
                      <a:pPr marL="32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Eastern Cape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East London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Clarendon Girls High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5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310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Port Elizabeth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2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Collegiate Girls High 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Port Elizabeth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3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Grey Boys High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434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Cradock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4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Cradock High 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478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East London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err="1">
                          <a:effectLst/>
                        </a:rPr>
                        <a:t>Selborne</a:t>
                      </a:r>
                      <a:r>
                        <a:rPr lang="en-ZA" sz="1400" dirty="0">
                          <a:effectLst/>
                        </a:rPr>
                        <a:t> College Boys High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434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Umthatha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St Johns College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4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769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Cofimvaba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St. James Senior Secondary 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3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4781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Umthatha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Holy Cross Senior Secondary 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Cofimvaba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Cofimvaba Senior Secondary 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4349">
                <a:tc>
                  <a:txBody>
                    <a:bodyPr/>
                    <a:lstStyle/>
                    <a:p>
                      <a:pPr marL="32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 smtClean="0">
                          <a:effectLst/>
                        </a:rPr>
                        <a:t>E Cape: </a:t>
                      </a:r>
                      <a:r>
                        <a:rPr lang="en-ZA" sz="1400" cap="small" dirty="0">
                          <a:effectLst/>
                        </a:rPr>
                        <a:t>Total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9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5333">
                <a:tc rowSpan="8">
                  <a:txBody>
                    <a:bodyPr/>
                    <a:lstStyle/>
                    <a:p>
                      <a:pPr marL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Free State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Motheo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1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Eunice Senior Secondary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5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74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Motheo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C </a:t>
                      </a:r>
                      <a:r>
                        <a:rPr lang="en-ZA" sz="1400" dirty="0" err="1">
                          <a:effectLst/>
                        </a:rPr>
                        <a:t>EN</a:t>
                      </a:r>
                      <a:r>
                        <a:rPr lang="en-ZA" sz="1400" dirty="0">
                          <a:effectLst/>
                        </a:rPr>
                        <a:t> N H </a:t>
                      </a:r>
                      <a:r>
                        <a:rPr lang="en-ZA" sz="1400" dirty="0" err="1">
                          <a:effectLst/>
                        </a:rPr>
                        <a:t>Meisieskool</a:t>
                      </a:r>
                      <a:r>
                        <a:rPr lang="en-ZA" sz="1400" dirty="0">
                          <a:effectLst/>
                        </a:rPr>
                        <a:t> </a:t>
                      </a:r>
                      <a:r>
                        <a:rPr lang="en-ZA" sz="1400" dirty="0" smtClean="0">
                          <a:effectLst/>
                        </a:rPr>
                        <a:t> </a:t>
                      </a:r>
                      <a:r>
                        <a:rPr lang="en-ZA" sz="1400" dirty="0" err="1" smtClean="0">
                          <a:effectLst/>
                        </a:rPr>
                        <a:t>Oranje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Motheo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Albert Moroka Senior Secondary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3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310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err="1">
                          <a:effectLst/>
                        </a:rPr>
                        <a:t>TMofutsanyana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err="1">
                          <a:effectLst/>
                        </a:rPr>
                        <a:t>Kgolathuto</a:t>
                      </a:r>
                      <a:r>
                        <a:rPr lang="en-ZA" sz="1400" dirty="0">
                          <a:effectLst/>
                        </a:rPr>
                        <a:t> Senior Secondary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12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Motheo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err="1">
                          <a:effectLst/>
                        </a:rPr>
                        <a:t>Setjhaba</a:t>
                      </a:r>
                      <a:r>
                        <a:rPr lang="en-ZA" sz="1400" dirty="0">
                          <a:effectLst/>
                        </a:rPr>
                        <a:t>-se-</a:t>
                      </a:r>
                      <a:r>
                        <a:rPr lang="en-ZA" sz="1400" dirty="0" err="1">
                          <a:effectLst/>
                        </a:rPr>
                        <a:t>Maketse</a:t>
                      </a:r>
                      <a:r>
                        <a:rPr lang="en-ZA" sz="1400" dirty="0">
                          <a:effectLst/>
                        </a:rPr>
                        <a:t> Combined 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0109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TMofutsanyana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err="1">
                          <a:effectLst/>
                        </a:rPr>
                        <a:t>Lekgulo</a:t>
                      </a:r>
                      <a:r>
                        <a:rPr lang="en-ZA" sz="1400" dirty="0">
                          <a:effectLst/>
                        </a:rPr>
                        <a:t> Senior Secondary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8617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err="1">
                          <a:effectLst/>
                        </a:rPr>
                        <a:t>TMofutsanyana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err="1">
                          <a:effectLst/>
                        </a:rPr>
                        <a:t>Thalabodiba</a:t>
                      </a:r>
                      <a:r>
                        <a:rPr lang="en-ZA" sz="1400" dirty="0">
                          <a:effectLst/>
                        </a:rPr>
                        <a:t> Senior Secondary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4325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TMofutsanyana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Sekgutlong Senior Secondary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44349">
                <a:tc>
                  <a:txBody>
                    <a:bodyPr/>
                    <a:lstStyle/>
                    <a:p>
                      <a:pPr marL="32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 smtClean="0">
                          <a:effectLst/>
                        </a:rPr>
                        <a:t>Free State: </a:t>
                      </a:r>
                      <a:r>
                        <a:rPr lang="en-ZA" sz="1400" cap="small" dirty="0">
                          <a:effectLst/>
                        </a:rPr>
                        <a:t>Total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8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55" marR="61455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7744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1"/>
            <a:ext cx="9144000" cy="720079"/>
          </a:xfrm>
        </p:spPr>
        <p:txBody>
          <a:bodyPr>
            <a:normAutofit/>
          </a:bodyPr>
          <a:lstStyle/>
          <a:p>
            <a:pPr algn="l"/>
            <a:r>
              <a:rPr lang="en-ZA" sz="3600" b="1" cap="small" dirty="0" smtClean="0"/>
              <a:t>Schools selected (cont.)</a:t>
            </a:r>
            <a:endParaRPr lang="en-ZA" sz="3600" b="1" cap="smal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67460884"/>
              </p:ext>
            </p:extLst>
          </p:nvPr>
        </p:nvGraphicFramePr>
        <p:xfrm>
          <a:off x="0" y="620689"/>
          <a:ext cx="9144000" cy="5544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4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40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77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913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68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15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Province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District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cap="small" dirty="0">
                          <a:effectLst/>
                        </a:rPr>
                        <a:t>School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Quintile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429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Name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242">
                <a:tc rowSpan="17">
                  <a:txBody>
                    <a:bodyPr/>
                    <a:lstStyle/>
                    <a:p>
                      <a:pPr marL="3238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cap="small" dirty="0" smtClean="0">
                          <a:effectLst/>
                        </a:rPr>
                        <a:t>GAUTENG</a:t>
                      </a:r>
                      <a:endParaRPr lang="en-ZA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2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Tshwane South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Afrikaanse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Hoer </a:t>
                      </a: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Meisieskool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724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Jo’burg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North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UJ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Metropolitan Academy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24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Gauteng West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Hoerskool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Noordheuwel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724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Gauteng West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Hoerskool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Monument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724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Gauteng West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Krugersdorp High 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724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Gauteng West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Hoerskool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Riebeeckrand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724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Gauteng West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Carleton Jones High 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724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Gauteng West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Randfontein High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724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Gauteng West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Mandisa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Shiceka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Secondary 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7242">
                <a:tc vMerge="1">
                  <a:txBody>
                    <a:bodyPr/>
                    <a:lstStyle/>
                    <a:p>
                      <a:pPr marL="32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Jo’burg East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Parktown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Boys High </a:t>
                      </a:r>
                    </a:p>
                  </a:txBody>
                  <a:tcPr marL="68580" marR="68580" marT="0" marB="0" anchor="b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7242">
                <a:tc vMerge="1">
                  <a:txBody>
                    <a:bodyPr/>
                    <a:lstStyle/>
                    <a:p>
                      <a:pPr marL="32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Gauteng East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Hoerskool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Hugenote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7242">
                <a:tc vMerge="1">
                  <a:txBody>
                    <a:bodyPr/>
                    <a:lstStyle/>
                    <a:p>
                      <a:pPr marL="32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Jo’burg South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 </a:t>
                      </a: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Meisieskool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/Girls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7242">
                <a:tc vMerge="1">
                  <a:txBody>
                    <a:bodyPr/>
                    <a:lstStyle/>
                    <a:p>
                      <a:pPr marL="32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Tshwane South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Ribane-Laka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Secondary 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7242">
                <a:tc vMerge="1">
                  <a:txBody>
                    <a:bodyPr/>
                    <a:lstStyle/>
                    <a:p>
                      <a:pPr marL="32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Jo’burg Central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Bhukulani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Secondary </a:t>
                      </a: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7242">
                <a:tc vMerge="1">
                  <a:txBody>
                    <a:bodyPr/>
                    <a:lstStyle/>
                    <a:p>
                      <a:pPr marL="32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Gauteng West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Letsatsing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High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7242">
                <a:tc vMerge="1">
                  <a:txBody>
                    <a:bodyPr/>
                    <a:lstStyle/>
                    <a:p>
                      <a:pPr marL="32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Jo’burg West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Raymond </a:t>
                      </a: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Mhlaba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Secondary </a:t>
                      </a: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47242">
                <a:tc vMerge="1">
                  <a:txBody>
                    <a:bodyPr/>
                    <a:lstStyle/>
                    <a:p>
                      <a:pPr marL="32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Gauteng East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Dalpark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Secondary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455634">
                <a:tc>
                  <a:txBody>
                    <a:bodyPr/>
                    <a:lstStyle/>
                    <a:p>
                      <a:pPr marL="3238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cap="small" dirty="0" smtClean="0">
                          <a:effectLst/>
                        </a:rPr>
                        <a:t>Gauteng: Total</a:t>
                      </a:r>
                      <a:endParaRPr lang="en-ZA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85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620688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OUTLINE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1926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ZA" sz="2800" b="1" dirty="0" smtClean="0"/>
              <a:t>Purpose </a:t>
            </a:r>
          </a:p>
          <a:p>
            <a:pPr>
              <a:spcBef>
                <a:spcPts val="0"/>
              </a:spcBef>
            </a:pPr>
            <a:r>
              <a:rPr lang="en-ZA" sz="2800" b="1" dirty="0" smtClean="0"/>
              <a:t>Systemic evaluations: 2012-2016</a:t>
            </a:r>
          </a:p>
          <a:p>
            <a:pPr lvl="1">
              <a:spcBef>
                <a:spcPts val="0"/>
              </a:spcBef>
            </a:pPr>
            <a:r>
              <a:rPr lang="en-ZA" sz="2400" dirty="0" smtClean="0"/>
              <a:t>Focus areas</a:t>
            </a:r>
          </a:p>
          <a:p>
            <a:pPr lvl="1">
              <a:spcBef>
                <a:spcPts val="0"/>
              </a:spcBef>
            </a:pPr>
            <a:r>
              <a:rPr lang="en-ZA" sz="2400" dirty="0" smtClean="0"/>
              <a:t>Centrality of teaching time</a:t>
            </a:r>
          </a:p>
          <a:p>
            <a:pPr lvl="1">
              <a:spcBef>
                <a:spcPts val="0"/>
              </a:spcBef>
            </a:pPr>
            <a:r>
              <a:rPr lang="en-ZA" sz="2400" dirty="0" smtClean="0"/>
              <a:t>Factors that lead to loss of teaching time</a:t>
            </a:r>
          </a:p>
          <a:p>
            <a:pPr lvl="1">
              <a:spcBef>
                <a:spcPts val="0"/>
              </a:spcBef>
            </a:pPr>
            <a:r>
              <a:rPr lang="en-ZA" sz="2400" dirty="0"/>
              <a:t>A meta-analysis of </a:t>
            </a:r>
            <a:r>
              <a:rPr lang="en-ZA" sz="2400" dirty="0" err="1"/>
              <a:t>NEEDU</a:t>
            </a:r>
            <a:r>
              <a:rPr lang="en-ZA" sz="2400" dirty="0"/>
              <a:t> </a:t>
            </a:r>
            <a:r>
              <a:rPr lang="en-ZA" sz="2400" dirty="0" smtClean="0"/>
              <a:t>findings on </a:t>
            </a:r>
            <a:r>
              <a:rPr lang="en-ZA" sz="2400" dirty="0"/>
              <a:t>teaching </a:t>
            </a:r>
            <a:r>
              <a:rPr lang="en-ZA" sz="2400" dirty="0" smtClean="0"/>
              <a:t>time</a:t>
            </a:r>
          </a:p>
          <a:p>
            <a:pPr lvl="1">
              <a:spcBef>
                <a:spcPts val="0"/>
              </a:spcBef>
            </a:pPr>
            <a:r>
              <a:rPr lang="en-ZA" sz="2400" dirty="0" smtClean="0"/>
              <a:t>Implications of </a:t>
            </a:r>
            <a:r>
              <a:rPr lang="en-ZA" sz="2400" dirty="0" err="1" smtClean="0"/>
              <a:t>NEEDU</a:t>
            </a:r>
            <a:r>
              <a:rPr lang="en-ZA" sz="2400" dirty="0" smtClean="0"/>
              <a:t> findings for the sector</a:t>
            </a:r>
          </a:p>
          <a:p>
            <a:pPr>
              <a:spcBef>
                <a:spcPts val="0"/>
              </a:spcBef>
            </a:pPr>
            <a:r>
              <a:rPr lang="en-ZA" sz="2800" b="1" dirty="0" smtClean="0"/>
              <a:t>Schools that Work II study (2017)</a:t>
            </a:r>
          </a:p>
          <a:p>
            <a:pPr lvl="1">
              <a:spcBef>
                <a:spcPts val="0"/>
              </a:spcBef>
            </a:pPr>
            <a:r>
              <a:rPr lang="en-ZA" sz="2400" dirty="0" smtClean="0"/>
              <a:t>The </a:t>
            </a:r>
            <a:r>
              <a:rPr lang="en-ZA" sz="2400" dirty="0"/>
              <a:t>b</a:t>
            </a:r>
            <a:r>
              <a:rPr lang="en-ZA" sz="2400" dirty="0" smtClean="0"/>
              <a:t>rief</a:t>
            </a:r>
            <a:endParaRPr lang="en-ZA" sz="2400" dirty="0"/>
          </a:p>
          <a:p>
            <a:pPr lvl="1">
              <a:spcBef>
                <a:spcPts val="0"/>
              </a:spcBef>
            </a:pPr>
            <a:r>
              <a:rPr lang="en-ZA" sz="2400" dirty="0"/>
              <a:t>School </a:t>
            </a:r>
            <a:r>
              <a:rPr lang="en-ZA" sz="2400" dirty="0" smtClean="0"/>
              <a:t>selection</a:t>
            </a:r>
            <a:endParaRPr lang="en-ZA" sz="2400" dirty="0"/>
          </a:p>
          <a:p>
            <a:pPr lvl="1">
              <a:spcBef>
                <a:spcPts val="0"/>
              </a:spcBef>
            </a:pPr>
            <a:r>
              <a:rPr lang="en-ZA" sz="2400" dirty="0"/>
              <a:t>Data </a:t>
            </a:r>
            <a:r>
              <a:rPr lang="en-ZA" sz="2400" dirty="0" smtClean="0"/>
              <a:t>collection </a:t>
            </a:r>
            <a:r>
              <a:rPr lang="en-ZA" sz="2400" dirty="0"/>
              <a:t>p</a:t>
            </a:r>
            <a:r>
              <a:rPr lang="en-ZA" sz="2400" dirty="0" smtClean="0"/>
              <a:t>rocedures</a:t>
            </a:r>
            <a:endParaRPr lang="en-ZA" sz="2400" dirty="0"/>
          </a:p>
          <a:p>
            <a:pPr lvl="1">
              <a:spcBef>
                <a:spcPts val="0"/>
              </a:spcBef>
            </a:pPr>
            <a:r>
              <a:rPr lang="en-ZA" sz="2400" dirty="0"/>
              <a:t>Findings: Common Practices from schools that </a:t>
            </a:r>
            <a:r>
              <a:rPr lang="en-ZA" sz="2400" dirty="0" smtClean="0"/>
              <a:t>work</a:t>
            </a:r>
          </a:p>
          <a:p>
            <a:pPr lvl="1">
              <a:spcBef>
                <a:spcPts val="0"/>
              </a:spcBef>
            </a:pPr>
            <a:r>
              <a:rPr lang="en-ZA" sz="2400" dirty="0" smtClean="0"/>
              <a:t>Taking the process forward</a:t>
            </a:r>
            <a:endParaRPr lang="en-ZA" sz="2400" dirty="0"/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ZA" b="1" dirty="0" smtClean="0"/>
              <a:t>Conclusion</a:t>
            </a:r>
            <a:endParaRPr lang="en-ZA" b="1" dirty="0"/>
          </a:p>
          <a:p>
            <a:pPr lvl="1">
              <a:spcBef>
                <a:spcPts val="0"/>
              </a:spcBef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9113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1"/>
            <a:ext cx="9144000" cy="720079"/>
          </a:xfrm>
        </p:spPr>
        <p:txBody>
          <a:bodyPr>
            <a:normAutofit/>
          </a:bodyPr>
          <a:lstStyle/>
          <a:p>
            <a:pPr algn="l"/>
            <a:r>
              <a:rPr lang="en-ZA" sz="3600" b="1" cap="small" dirty="0" smtClean="0"/>
              <a:t>Schools selected (cont.)</a:t>
            </a:r>
            <a:endParaRPr lang="en-ZA" sz="3600" b="1" cap="smal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46866766"/>
              </p:ext>
            </p:extLst>
          </p:nvPr>
        </p:nvGraphicFramePr>
        <p:xfrm>
          <a:off x="0" y="836712"/>
          <a:ext cx="9143999" cy="5210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2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20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28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4731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38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70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/>
                      </a:r>
                      <a:br>
                        <a:rPr lang="en-ZA" sz="1400" cap="small" dirty="0">
                          <a:effectLst/>
                        </a:rPr>
                      </a:br>
                      <a:r>
                        <a:rPr lang="en-ZA" sz="1400" cap="small" dirty="0">
                          <a:effectLst/>
                        </a:rPr>
                        <a:t>Province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District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School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Quintile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90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Name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200">
                <a:tc rowSpan="12">
                  <a:txBody>
                    <a:bodyPr/>
                    <a:lstStyle/>
                    <a:p>
                      <a:pPr marL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KwaZulu-Natal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Umgungundlovu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Maritzburg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College</a:t>
                      </a:r>
                    </a:p>
                  </a:txBody>
                  <a:tcPr marL="68580" marR="68580" marT="0" marB="0" anchor="b"/>
                </a:tc>
                <a:tc rowSpan="7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2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Pinetown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Westville Girls High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2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Amajuba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Hoerskool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Ferrum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2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Amajuba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Newcastle High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2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Amajuba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Lincoln Heights High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2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Umlazi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Menzi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High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2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Zululand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Pionier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High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2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Umlazi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Adams College</a:t>
                      </a:r>
                    </a:p>
                  </a:txBody>
                  <a:tcPr marL="68580" marR="68580" marT="0" marB="0" anchor="b"/>
                </a:tc>
                <a:tc row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2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Umlazi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Crossmoor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Secondary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52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Umlazi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Velabahleke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High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52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Uthukela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Estcourt High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52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Ugu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 Shepstone s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5200">
                <a:tc>
                  <a:txBody>
                    <a:bodyPr/>
                    <a:lstStyle/>
                    <a:p>
                      <a:pPr marL="32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 err="1">
                          <a:effectLst/>
                        </a:rPr>
                        <a:t>KZN</a:t>
                      </a:r>
                      <a:r>
                        <a:rPr lang="en-ZA" sz="1400" cap="small" dirty="0">
                          <a:effectLst/>
                        </a:rPr>
                        <a:t>: Total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ZA" sz="14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SCHOOLS IN </a:t>
                      </a:r>
                      <a:r>
                        <a:rPr lang="en-ZA" sz="1400" b="1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KZN</a:t>
                      </a:r>
                      <a:r>
                        <a:rPr lang="en-ZA" sz="14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ARE LISTED ON THE NEXT SLIDE</a:t>
                      </a:r>
                      <a:endParaRPr lang="en-ZA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015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1"/>
            <a:ext cx="9144000" cy="720079"/>
          </a:xfrm>
        </p:spPr>
        <p:txBody>
          <a:bodyPr>
            <a:normAutofit/>
          </a:bodyPr>
          <a:lstStyle/>
          <a:p>
            <a:pPr algn="l"/>
            <a:r>
              <a:rPr lang="en-ZA" sz="3600" b="1" cap="small" dirty="0" smtClean="0"/>
              <a:t>Schools selected (cont.)</a:t>
            </a:r>
            <a:endParaRPr lang="en-ZA" sz="3600" b="1" cap="smal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39039663"/>
              </p:ext>
            </p:extLst>
          </p:nvPr>
        </p:nvGraphicFramePr>
        <p:xfrm>
          <a:off x="0" y="836712"/>
          <a:ext cx="9144000" cy="5167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7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7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73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210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09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461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/>
                      </a:r>
                      <a:br>
                        <a:rPr lang="en-ZA" sz="1400" cap="small" dirty="0">
                          <a:effectLst/>
                        </a:rPr>
                      </a:br>
                      <a:r>
                        <a:rPr lang="en-ZA" sz="1400" cap="small" dirty="0">
                          <a:effectLst/>
                        </a:rPr>
                        <a:t>Province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District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School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Quintile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05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Name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5090">
                <a:tc rowSpan="14">
                  <a:txBody>
                    <a:bodyPr/>
                    <a:lstStyle/>
                    <a:p>
                      <a:pPr marL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KwaZulu-Natal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Pinetown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Mountview High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4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509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Umlazi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Sibusisiwe Comprehensive 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509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Pinetown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Belverton High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509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Umlazi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Isipingo Secondary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509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Umlazi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Effingham Secondary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509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Umgungundlov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Howick Secondary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509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Harry Gwala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Ixopo High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509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Uthukela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Emhlwaneni High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3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509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Harry Gwala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Little Flower Secondary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2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509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Amajuba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Zama Secondary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509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Umgungundlov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err="1">
                          <a:effectLst/>
                        </a:rPr>
                        <a:t>Mconjwana</a:t>
                      </a:r>
                      <a:r>
                        <a:rPr lang="en-ZA" sz="1400" dirty="0">
                          <a:effectLst/>
                        </a:rPr>
                        <a:t> High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509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Zululand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Mathunjwa Secondary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509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Ugu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err="1">
                          <a:effectLst/>
                        </a:rPr>
                        <a:t>Buhlebethu</a:t>
                      </a:r>
                      <a:r>
                        <a:rPr lang="en-ZA" sz="1400" dirty="0">
                          <a:effectLst/>
                        </a:rPr>
                        <a:t> High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509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err="1">
                          <a:effectLst/>
                        </a:rPr>
                        <a:t>Uthungulu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Bizimali High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5090">
                <a:tc>
                  <a:txBody>
                    <a:bodyPr/>
                    <a:lstStyle/>
                    <a:p>
                      <a:pPr marL="32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 err="1">
                          <a:effectLst/>
                        </a:rPr>
                        <a:t>KZN</a:t>
                      </a:r>
                      <a:r>
                        <a:rPr lang="en-ZA" sz="1400" cap="small" dirty="0">
                          <a:effectLst/>
                        </a:rPr>
                        <a:t>: Total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26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3933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1"/>
            <a:ext cx="9144000" cy="720079"/>
          </a:xfrm>
        </p:spPr>
        <p:txBody>
          <a:bodyPr>
            <a:normAutofit/>
          </a:bodyPr>
          <a:lstStyle/>
          <a:p>
            <a:pPr algn="l"/>
            <a:r>
              <a:rPr lang="en-ZA" sz="3600" b="1" cap="small" dirty="0" smtClean="0"/>
              <a:t>Schools selected (cont.)</a:t>
            </a:r>
            <a:endParaRPr lang="en-ZA" sz="3600" b="1" cap="smal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261306"/>
              </p:ext>
            </p:extLst>
          </p:nvPr>
        </p:nvGraphicFramePr>
        <p:xfrm>
          <a:off x="0" y="836712"/>
          <a:ext cx="9144000" cy="5303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7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7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73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210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09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640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/>
                      </a:r>
                      <a:br>
                        <a:rPr lang="en-ZA" sz="1400" cap="small" dirty="0">
                          <a:effectLst/>
                        </a:rPr>
                      </a:br>
                      <a:r>
                        <a:rPr lang="en-ZA" sz="1400" cap="small" dirty="0">
                          <a:effectLst/>
                        </a:rPr>
                        <a:t>Province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District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School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Quintile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811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Name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964">
                <a:tc rowSpan="14">
                  <a:txBody>
                    <a:bodyPr/>
                    <a:lstStyle/>
                    <a:p>
                      <a:pPr marL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 smtClean="0">
                          <a:effectLst/>
                        </a:rPr>
                        <a:t>Limpopo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 Sekhukhune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Hoerskool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Ben </a:t>
                      </a: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Viljoen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96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Capricon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Hoerskool Pietersburg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296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Capricon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Capricorn High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96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Capricon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Taxila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Combined</a:t>
                      </a: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96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Vhembe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Louis Trichardt Secondary</a:t>
                      </a: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296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Vhembe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Mbilwi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Secondary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296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Capricon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Brendan`s Catholic Secondary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296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Vhembe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Thengwe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Secondary</a:t>
                      </a:r>
                    </a:p>
                  </a:txBody>
                  <a:tcPr marL="68580" marR="68580" marT="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296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Vhembe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P </a:t>
                      </a: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Mhinga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Secondary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296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Vhembe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Thohoyandou Secondary</a:t>
                      </a: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296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 Sekhukhune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Moreko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Senior Secondary</a:t>
                      </a: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296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Capricon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Bede Senior </a:t>
                      </a: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Secondary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296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Vhembe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Jim </a:t>
                      </a: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Chavani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High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9296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Capricon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Dendron Secondary</a:t>
                      </a: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2964">
                <a:tc>
                  <a:txBody>
                    <a:bodyPr/>
                    <a:lstStyle/>
                    <a:p>
                      <a:pPr marL="32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 smtClean="0">
                          <a:effectLst/>
                        </a:rPr>
                        <a:t>Limpopo: </a:t>
                      </a:r>
                      <a:r>
                        <a:rPr lang="en-ZA" sz="1400" cap="small" dirty="0">
                          <a:effectLst/>
                        </a:rPr>
                        <a:t>Total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</a:rPr>
                        <a:t>14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1569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1"/>
            <a:ext cx="9144000" cy="720079"/>
          </a:xfrm>
        </p:spPr>
        <p:txBody>
          <a:bodyPr>
            <a:normAutofit/>
          </a:bodyPr>
          <a:lstStyle/>
          <a:p>
            <a:pPr algn="l"/>
            <a:r>
              <a:rPr lang="en-ZA" sz="3600" b="1" cap="small" dirty="0" smtClean="0"/>
              <a:t>Schools selected (cont.)</a:t>
            </a:r>
            <a:endParaRPr lang="en-ZA" sz="3600" b="1" cap="smal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47964963"/>
              </p:ext>
            </p:extLst>
          </p:nvPr>
        </p:nvGraphicFramePr>
        <p:xfrm>
          <a:off x="0" y="836712"/>
          <a:ext cx="9144000" cy="5436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7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7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73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210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09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549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/>
                      </a:r>
                      <a:br>
                        <a:rPr lang="en-ZA" sz="1400" cap="small" dirty="0">
                          <a:effectLst/>
                        </a:rPr>
                      </a:br>
                      <a:r>
                        <a:rPr lang="en-ZA" sz="1400" cap="small" dirty="0">
                          <a:effectLst/>
                        </a:rPr>
                        <a:t>Province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District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School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Quintile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39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Name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951">
                <a:tc rowSpan="14">
                  <a:txBody>
                    <a:bodyPr/>
                    <a:lstStyle/>
                    <a:p>
                      <a:pPr marL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 smtClean="0">
                          <a:effectLst/>
                        </a:rPr>
                        <a:t>Mpumalanga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Ehlanzeni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Hoerskool Nelspruit</a:t>
                      </a:r>
                    </a:p>
                  </a:txBody>
                  <a:tcPr marL="68580" marR="68580" marT="0" marB="0" anchor="b"/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9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Gert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Sibande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Ligbron Academy of Technology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9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Gert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Sibande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Hoerskool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Ermelo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9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Ehlanzeni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Hoerskool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Rob Ferreira</a:t>
                      </a: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89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Ehlanzeni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Lowveld High </a:t>
                      </a: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89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Ehlanzeni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Hoerskool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Bergvlam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9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Kangala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Hoerskool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Middelburg</a:t>
                      </a: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89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Gert Sibande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Hoerskool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Volksrust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9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Ehlanzeni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Suikerland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Secondary </a:t>
                      </a: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9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Gert Sibande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Mpuluzi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Secondary </a:t>
                      </a: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89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Bohlabela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Moses </a:t>
                      </a: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Mnisi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High </a:t>
                      </a: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89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Ehlanzeni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Sophungane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Combined </a:t>
                      </a: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9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Ehlanzeni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Sikhwahlane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Secondary 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89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8951">
                <a:tc>
                  <a:txBody>
                    <a:bodyPr/>
                    <a:lstStyle/>
                    <a:p>
                      <a:pPr marL="32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 smtClean="0">
                          <a:effectLst/>
                        </a:rPr>
                        <a:t>Mpumalanga: </a:t>
                      </a:r>
                      <a:r>
                        <a:rPr lang="en-ZA" sz="1400" cap="small" dirty="0">
                          <a:effectLst/>
                        </a:rPr>
                        <a:t>Total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</a:rPr>
                        <a:t>13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18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1"/>
            <a:ext cx="9144000" cy="720079"/>
          </a:xfrm>
        </p:spPr>
        <p:txBody>
          <a:bodyPr>
            <a:normAutofit/>
          </a:bodyPr>
          <a:lstStyle/>
          <a:p>
            <a:pPr algn="l"/>
            <a:r>
              <a:rPr lang="en-ZA" sz="3600" b="1" cap="small" dirty="0" smtClean="0"/>
              <a:t>Schools selected (cont.)</a:t>
            </a:r>
            <a:endParaRPr lang="en-ZA" sz="3600" b="1" cap="smal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59984480"/>
              </p:ext>
            </p:extLst>
          </p:nvPr>
        </p:nvGraphicFramePr>
        <p:xfrm>
          <a:off x="0" y="836712"/>
          <a:ext cx="9144000" cy="53867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7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7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73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210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09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904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/>
                      </a:r>
                      <a:br>
                        <a:rPr lang="en-ZA" sz="1400" cap="small" dirty="0">
                          <a:effectLst/>
                        </a:rPr>
                      </a:br>
                      <a:r>
                        <a:rPr lang="en-ZA" sz="1400" cap="small" dirty="0">
                          <a:effectLst/>
                        </a:rPr>
                        <a:t>Province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District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School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Quintile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600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Name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632">
                <a:tc rowSpan="13">
                  <a:txBody>
                    <a:bodyPr/>
                    <a:lstStyle/>
                    <a:p>
                      <a:pPr marL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 smtClean="0">
                          <a:effectLst/>
                        </a:rPr>
                        <a:t>North West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K. Kaunda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Wesvalia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High </a:t>
                      </a:r>
                    </a:p>
                  </a:txBody>
                  <a:tcPr marL="68580" marR="68580" marT="0" marB="0" anchor="b"/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Ngaka Molema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Lichtenburg High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Bojanala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Hartbeespoort High 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K. Kaunda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Klerksdorp High </a:t>
                      </a: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Bojanala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Bergsig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High </a:t>
                      </a: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Ngaka Molema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Zeerust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High </a:t>
                      </a: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 K. Kaunda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Potchefstroom </a:t>
                      </a: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Gimnasium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Bojanala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Fields College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Bojanala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Rustenburg High School</a:t>
                      </a: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Ngaka Molema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Mmabatho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High </a:t>
                      </a: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Ngaka Molema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 </a:t>
                      </a: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Plaatje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Secondary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Bojanala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Tsogo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Secondary School</a:t>
                      </a: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99923">
                <a:tc>
                  <a:txBody>
                    <a:bodyPr/>
                    <a:lstStyle/>
                    <a:p>
                      <a:pPr marL="32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 smtClean="0">
                          <a:effectLst/>
                        </a:rPr>
                        <a:t>North West: </a:t>
                      </a:r>
                      <a:r>
                        <a:rPr lang="en-ZA" sz="1400" cap="small" dirty="0">
                          <a:effectLst/>
                        </a:rPr>
                        <a:t>Total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</a:rPr>
                        <a:t>12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1453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1"/>
            <a:ext cx="9144000" cy="720079"/>
          </a:xfrm>
        </p:spPr>
        <p:txBody>
          <a:bodyPr>
            <a:normAutofit/>
          </a:bodyPr>
          <a:lstStyle/>
          <a:p>
            <a:pPr algn="l"/>
            <a:r>
              <a:rPr lang="en-ZA" sz="3600" b="1" cap="small" dirty="0" smtClean="0"/>
              <a:t>Schools selected (cont.)</a:t>
            </a:r>
            <a:endParaRPr lang="en-ZA" sz="3600" b="1" cap="smal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64954219"/>
              </p:ext>
            </p:extLst>
          </p:nvPr>
        </p:nvGraphicFramePr>
        <p:xfrm>
          <a:off x="0" y="836712"/>
          <a:ext cx="9144000" cy="5572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7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7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73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210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09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904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/>
                      </a:r>
                      <a:br>
                        <a:rPr lang="en-ZA" sz="1400" cap="small" dirty="0">
                          <a:effectLst/>
                        </a:rPr>
                      </a:br>
                      <a:r>
                        <a:rPr lang="en-ZA" sz="1400" cap="small" dirty="0" smtClean="0">
                          <a:effectLst/>
                        </a:rPr>
                        <a:t>Province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 smtClean="0">
                          <a:effectLst/>
                        </a:rPr>
                        <a:t>District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School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cap="small" dirty="0">
                          <a:effectLst/>
                        </a:rPr>
                        <a:t>Quintile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600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b="1" kern="1200" cap="sm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Name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632">
                <a:tc rowSpan="5">
                  <a:txBody>
                    <a:bodyPr/>
                    <a:lstStyle/>
                    <a:p>
                      <a:pPr marL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cap="small" dirty="0" smtClean="0">
                          <a:effectLst/>
                        </a:rPr>
                        <a:t>Northern</a:t>
                      </a:r>
                      <a:r>
                        <a:rPr lang="en-ZA" sz="1400" cap="small" baseline="0" dirty="0" smtClean="0">
                          <a:effectLst/>
                        </a:rPr>
                        <a:t> Cape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Frances Baard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ZA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Hoerskool Diamantveld</a:t>
                      </a:r>
                    </a:p>
                  </a:txBody>
                  <a:tcPr marL="68580" marR="68580" marT="0" marB="0" anchor="b"/>
                </a:tc>
                <a:tc row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Frances Baard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ZA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Kimberley Girls' High School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F Mgcawu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ZA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Hoerskool</a:t>
                      </a:r>
                      <a:r>
                        <a:rPr lang="en-ZA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Duineveld</a:t>
                      </a:r>
                      <a:endParaRPr lang="en-ZA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F </a:t>
                      </a:r>
                      <a:r>
                        <a:rPr lang="en-ZA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Mgcawu</a:t>
                      </a:r>
                      <a:endParaRPr lang="en-ZA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ZA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Hoerskool</a:t>
                      </a:r>
                      <a:r>
                        <a:rPr lang="en-ZA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Upington</a:t>
                      </a:r>
                      <a:endParaRPr lang="en-ZA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Frances Baard</a:t>
                      </a: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ZA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Hoerskool</a:t>
                      </a:r>
                      <a:r>
                        <a:rPr lang="en-ZA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Noord-</a:t>
                      </a:r>
                      <a:r>
                        <a:rPr lang="en-ZA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Kaap</a:t>
                      </a:r>
                      <a:endParaRPr lang="en-ZA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6694">
                <a:tc>
                  <a:txBody>
                    <a:bodyPr/>
                    <a:lstStyle/>
                    <a:p>
                      <a:pPr marL="3238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cap="small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Northern Cape: Total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effectLst/>
                        </a:rPr>
                        <a:t>5</a:t>
                      </a:r>
                      <a:endParaRPr lang="en-ZA" sz="14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4632">
                <a:tc rowSpan="7">
                  <a:txBody>
                    <a:bodyPr/>
                    <a:lstStyle/>
                    <a:p>
                      <a:pPr marL="32385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cap="small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Western Cape</a:t>
                      </a:r>
                    </a:p>
                    <a:p>
                      <a:pPr marL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Metro Central</a:t>
                      </a: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ZA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Rustenburg Girls' High</a:t>
                      </a: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7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Cape Winelands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ZA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Bloemhof High</a:t>
                      </a: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Metro Central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ZA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Westerford</a:t>
                      </a:r>
                      <a:r>
                        <a:rPr lang="en-ZA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High</a:t>
                      </a: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Cape Winelands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ZA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Rhenish Girls' High</a:t>
                      </a: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Metro Central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ZA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Rondebosch Boys' High</a:t>
                      </a: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Metro Central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ZA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S.A. College High</a:t>
                      </a: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46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Overberg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ZA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Hermanus</a:t>
                      </a:r>
                      <a:r>
                        <a:rPr lang="en-ZA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High</a:t>
                      </a: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99923">
                <a:tc>
                  <a:txBody>
                    <a:bodyPr/>
                    <a:lstStyle/>
                    <a:p>
                      <a:pPr marL="3238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cap="small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Western Cape: Total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</a:rPr>
                        <a:t>7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27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Autofit/>
          </a:bodyPr>
          <a:lstStyle/>
          <a:p>
            <a:pPr algn="l"/>
            <a:r>
              <a:rPr lang="en-ZA" sz="3600" b="1" cap="small" dirty="0"/>
              <a:t>Data </a:t>
            </a:r>
            <a:r>
              <a:rPr lang="en-ZA" sz="3600" b="1" cap="small" dirty="0" smtClean="0"/>
              <a:t>collection procedures</a:t>
            </a:r>
            <a:endParaRPr lang="en-ZA" sz="3600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9144000" cy="5440365"/>
          </a:xfrm>
        </p:spPr>
        <p:txBody>
          <a:bodyPr>
            <a:normAutofit lnSpcReduction="10000"/>
          </a:bodyPr>
          <a:lstStyle/>
          <a:p>
            <a:pPr algn="just"/>
            <a:r>
              <a:rPr lang="en-ZA" sz="2900" b="1" dirty="0" smtClean="0"/>
              <a:t>Qualitative </a:t>
            </a:r>
            <a:r>
              <a:rPr lang="en-ZA" sz="2900" b="1" dirty="0"/>
              <a:t>methods </a:t>
            </a:r>
            <a:r>
              <a:rPr lang="en-ZA" sz="2900" dirty="0"/>
              <a:t>and techniques were used to collect and analyse data from schools. </a:t>
            </a:r>
            <a:endParaRPr lang="en-ZA" sz="2900" dirty="0" smtClean="0"/>
          </a:p>
          <a:p>
            <a:pPr lvl="1"/>
            <a:r>
              <a:rPr lang="en-ZA" sz="2800" dirty="0"/>
              <a:t>Self-administered </a:t>
            </a:r>
            <a:r>
              <a:rPr lang="en-ZA" sz="2800" dirty="0" smtClean="0"/>
              <a:t>questionnaires</a:t>
            </a:r>
          </a:p>
          <a:p>
            <a:pPr lvl="1"/>
            <a:r>
              <a:rPr lang="en-ZA" sz="2800" dirty="0" smtClean="0"/>
              <a:t>Review </a:t>
            </a:r>
            <a:r>
              <a:rPr lang="en-ZA" sz="2800" dirty="0"/>
              <a:t>of documentary </a:t>
            </a:r>
            <a:r>
              <a:rPr lang="en-ZA" sz="2800" dirty="0" smtClean="0"/>
              <a:t>evidence</a:t>
            </a:r>
          </a:p>
          <a:p>
            <a:pPr algn="just"/>
            <a:r>
              <a:rPr lang="en-ZA" sz="2900" dirty="0"/>
              <a:t>Schools were asked to </a:t>
            </a:r>
            <a:r>
              <a:rPr lang="en-ZA" sz="2900" b="1" dirty="0"/>
              <a:t>tell their success stories</a:t>
            </a:r>
            <a:r>
              <a:rPr lang="en-ZA" sz="2900" dirty="0"/>
              <a:t>, i.e., what they had done to produce good results in the </a:t>
            </a:r>
            <a:r>
              <a:rPr lang="en-ZA" sz="2900" dirty="0" err="1"/>
              <a:t>NSC</a:t>
            </a:r>
            <a:r>
              <a:rPr lang="en-ZA" sz="2900" dirty="0"/>
              <a:t> examinations in 2016. </a:t>
            </a:r>
          </a:p>
          <a:p>
            <a:pPr lvl="1"/>
            <a:r>
              <a:rPr lang="en-ZA" sz="2800" b="1" dirty="0"/>
              <a:t>Focus group interviews </a:t>
            </a:r>
            <a:r>
              <a:rPr lang="en-ZA" sz="2800" dirty="0"/>
              <a:t>with School Management Team (</a:t>
            </a:r>
            <a:r>
              <a:rPr lang="en-ZA" sz="2800" dirty="0" err="1"/>
              <a:t>SMT</a:t>
            </a:r>
            <a:r>
              <a:rPr lang="en-ZA" sz="2800" dirty="0"/>
              <a:t>) members, teachers and </a:t>
            </a:r>
            <a:r>
              <a:rPr lang="en-ZA" sz="2800" dirty="0" smtClean="0"/>
              <a:t>learners</a:t>
            </a:r>
          </a:p>
          <a:p>
            <a:pPr lvl="1"/>
            <a:r>
              <a:rPr lang="en-ZA" sz="2800" dirty="0" smtClean="0"/>
              <a:t>Interviews </a:t>
            </a:r>
            <a:r>
              <a:rPr lang="en-ZA" sz="2800" dirty="0"/>
              <a:t>were </a:t>
            </a:r>
            <a:r>
              <a:rPr lang="en-ZA" sz="2800" b="1" dirty="0"/>
              <a:t>audio recorded </a:t>
            </a:r>
            <a:r>
              <a:rPr lang="en-ZA" sz="2800" dirty="0"/>
              <a:t>and transcribed</a:t>
            </a:r>
          </a:p>
          <a:p>
            <a:pPr algn="just"/>
            <a:r>
              <a:rPr lang="en-ZA" sz="2900" dirty="0"/>
              <a:t>Factors that explained </a:t>
            </a:r>
            <a:r>
              <a:rPr lang="en-ZA" sz="2900" b="1" dirty="0"/>
              <a:t>why schools produced good results </a:t>
            </a:r>
            <a:r>
              <a:rPr lang="en-ZA" sz="2900" dirty="0"/>
              <a:t>were then extrapolated from these stories.</a:t>
            </a:r>
          </a:p>
          <a:p>
            <a:pPr algn="just"/>
            <a:endParaRPr lang="en-ZA" dirty="0"/>
          </a:p>
          <a:p>
            <a:pPr algn="just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98832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Autofit/>
          </a:bodyPr>
          <a:lstStyle/>
          <a:p>
            <a:pPr algn="l"/>
            <a:r>
              <a:rPr lang="en-ZA" sz="3600" b="1" cap="small" dirty="0"/>
              <a:t>What high-performing schools do 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9144000" cy="5440365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400"/>
              </a:spcAft>
            </a:pPr>
            <a:r>
              <a:rPr lang="en-ZA" sz="2900" dirty="0"/>
              <a:t>High-performing </a:t>
            </a:r>
            <a:r>
              <a:rPr lang="en-ZA" sz="2900" dirty="0" smtClean="0"/>
              <a:t>schools </a:t>
            </a:r>
            <a:r>
              <a:rPr lang="en-ZA" sz="2900" dirty="0"/>
              <a:t>do nothing out of the ordinary—they simply do ordinary things extraordinarily well.</a:t>
            </a:r>
          </a:p>
          <a:p>
            <a:pPr algn="just">
              <a:spcAft>
                <a:spcPts val="400"/>
              </a:spcAft>
            </a:pPr>
            <a:r>
              <a:rPr lang="en-ZA" sz="2900" dirty="0"/>
              <a:t>These schools </a:t>
            </a:r>
            <a:r>
              <a:rPr lang="en-ZA" sz="2900" dirty="0" smtClean="0"/>
              <a:t>could not pinpoint </a:t>
            </a:r>
            <a:r>
              <a:rPr lang="en-ZA" sz="2900" dirty="0"/>
              <a:t>any particular thing that defined their </a:t>
            </a:r>
            <a:r>
              <a:rPr lang="en-ZA" sz="2900" dirty="0" smtClean="0"/>
              <a:t>success.</a:t>
            </a:r>
          </a:p>
          <a:p>
            <a:pPr algn="just"/>
            <a:r>
              <a:rPr lang="en-ZA" sz="2900" dirty="0" smtClean="0"/>
              <a:t>They simply </a:t>
            </a:r>
            <a:r>
              <a:rPr lang="en-ZA" sz="2900" dirty="0"/>
              <a:t>do </a:t>
            </a:r>
            <a:r>
              <a:rPr lang="en-ZA" sz="2900" b="1" i="1" dirty="0"/>
              <a:t>what</a:t>
            </a:r>
            <a:r>
              <a:rPr lang="en-ZA" sz="2900" dirty="0"/>
              <a:t> they are supposed to do, exactly </a:t>
            </a:r>
            <a:r>
              <a:rPr lang="en-ZA" sz="2900" b="1" i="1" dirty="0"/>
              <a:t>how</a:t>
            </a:r>
            <a:r>
              <a:rPr lang="en-ZA" sz="2900" dirty="0"/>
              <a:t> they are supposed to do it, </a:t>
            </a:r>
            <a:r>
              <a:rPr lang="en-ZA" sz="2900" b="1" i="1" dirty="0"/>
              <a:t>when</a:t>
            </a:r>
            <a:r>
              <a:rPr lang="en-ZA" sz="2900" dirty="0"/>
              <a:t> they are supposed to do </a:t>
            </a:r>
            <a:r>
              <a:rPr lang="en-ZA" sz="2900" dirty="0" smtClean="0"/>
              <a:t>it.</a:t>
            </a:r>
          </a:p>
          <a:p>
            <a:pPr marL="0" indent="0" algn="just">
              <a:spcAft>
                <a:spcPts val="400"/>
              </a:spcAft>
              <a:buNone/>
            </a:pPr>
            <a:r>
              <a:rPr lang="en-ZA" dirty="0"/>
              <a:t>	</a:t>
            </a:r>
            <a:r>
              <a:rPr lang="en-ZA" sz="2900" i="1" dirty="0" smtClean="0"/>
              <a:t>If you are looking for a blueprint, I’m sorry there is 	none. There are no silver bullets. </a:t>
            </a:r>
            <a:r>
              <a:rPr lang="en-ZA" sz="2900" i="1" dirty="0"/>
              <a:t>W</a:t>
            </a:r>
            <a:r>
              <a:rPr lang="en-ZA" sz="2900" i="1" dirty="0" smtClean="0"/>
              <a:t>e are just doing our 	job the best way we can.  </a:t>
            </a:r>
            <a:r>
              <a:rPr lang="en-ZA" sz="2900" dirty="0" smtClean="0"/>
              <a:t>(Principal, School GF)</a:t>
            </a:r>
          </a:p>
          <a:p>
            <a:pPr algn="just"/>
            <a:r>
              <a:rPr lang="en-ZA" sz="2900" dirty="0"/>
              <a:t>A common set of behaviours exhibited by the </a:t>
            </a:r>
            <a:r>
              <a:rPr lang="en-ZA" sz="2900" dirty="0" smtClean="0"/>
              <a:t>school managers and </a:t>
            </a:r>
            <a:r>
              <a:rPr lang="en-ZA" sz="2900" dirty="0"/>
              <a:t>teachers in schools with high achievement, mostly serving learners with poor </a:t>
            </a:r>
            <a:r>
              <a:rPr lang="en-ZA" sz="2900" dirty="0" smtClean="0"/>
              <a:t>backgrounds, were identified</a:t>
            </a:r>
            <a:endParaRPr lang="en-ZA" sz="2900" dirty="0"/>
          </a:p>
          <a:p>
            <a:pPr marL="0" indent="0" algn="just">
              <a:buNone/>
            </a:pPr>
            <a:endParaRPr lang="en-ZA" dirty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6637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Autofit/>
          </a:bodyPr>
          <a:lstStyle/>
          <a:p>
            <a:pPr algn="l"/>
            <a:r>
              <a:rPr lang="en-ZA" sz="3600" b="1" cap="small" dirty="0"/>
              <a:t>What high-performing schools do 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9144000" cy="5440365"/>
          </a:xfrm>
        </p:spPr>
        <p:txBody>
          <a:bodyPr>
            <a:normAutofit fontScale="92500"/>
          </a:bodyPr>
          <a:lstStyle/>
          <a:p>
            <a:pPr algn="just"/>
            <a:r>
              <a:rPr lang="en-ZA" dirty="0" smtClean="0"/>
              <a:t>Different </a:t>
            </a:r>
            <a:r>
              <a:rPr lang="en-ZA" dirty="0"/>
              <a:t>groups of common practices were inspected for further commonality and trends amongst the high-performing schools. Out of this process, </a:t>
            </a:r>
            <a:r>
              <a:rPr lang="en-ZA" b="1" dirty="0"/>
              <a:t>six distinct categories</a:t>
            </a:r>
            <a:r>
              <a:rPr lang="en-ZA" dirty="0"/>
              <a:t> emerged</a:t>
            </a:r>
            <a:r>
              <a:rPr lang="en-ZA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other three represented factors with </a:t>
            </a:r>
            <a:r>
              <a:rPr lang="en-US" sz="2800" i="1" dirty="0"/>
              <a:t>indirect</a:t>
            </a:r>
            <a:r>
              <a:rPr lang="en-US" sz="2800" dirty="0"/>
              <a:t> but important and related </a:t>
            </a:r>
            <a:r>
              <a:rPr lang="en-US" sz="2800" dirty="0" smtClean="0"/>
              <a:t>influences:</a:t>
            </a:r>
          </a:p>
          <a:p>
            <a:pPr lvl="1" algn="just"/>
            <a:r>
              <a:rPr lang="en-US" dirty="0" smtClean="0"/>
              <a:t>System’s </a:t>
            </a:r>
            <a:r>
              <a:rPr lang="en-US" dirty="0"/>
              <a:t>support and </a:t>
            </a:r>
            <a:r>
              <a:rPr lang="en-US" dirty="0" smtClean="0"/>
              <a:t>partnerships</a:t>
            </a:r>
          </a:p>
          <a:p>
            <a:pPr lvl="1" algn="just"/>
            <a:r>
              <a:rPr lang="en-US" dirty="0"/>
              <a:t>L</a:t>
            </a:r>
            <a:r>
              <a:rPr lang="en-US" dirty="0" smtClean="0"/>
              <a:t>earner-</a:t>
            </a:r>
            <a:r>
              <a:rPr lang="en-US" dirty="0" err="1" smtClean="0"/>
              <a:t>centred</a:t>
            </a:r>
            <a:r>
              <a:rPr lang="en-US" dirty="0" smtClean="0"/>
              <a:t> climate </a:t>
            </a:r>
          </a:p>
          <a:p>
            <a:pPr lvl="1" algn="just"/>
            <a:r>
              <a:rPr lang="en-US" dirty="0" smtClean="0"/>
              <a:t>An </a:t>
            </a:r>
            <a:r>
              <a:rPr lang="en-US" dirty="0"/>
              <a:t>enabling </a:t>
            </a:r>
            <a:r>
              <a:rPr lang="en-US" dirty="0" smtClean="0"/>
              <a:t>environment</a:t>
            </a:r>
          </a:p>
          <a:p>
            <a:pPr algn="just"/>
            <a:r>
              <a:rPr lang="en-ZA" dirty="0"/>
              <a:t>Three categories were interpreted to represent factors with </a:t>
            </a:r>
            <a:r>
              <a:rPr lang="en-ZA" i="1" dirty="0"/>
              <a:t>direct</a:t>
            </a:r>
            <a:r>
              <a:rPr lang="en-ZA" dirty="0"/>
              <a:t> influences on the teaching and learning context:</a:t>
            </a:r>
          </a:p>
          <a:p>
            <a:pPr lvl="1" algn="just"/>
            <a:r>
              <a:rPr lang="en-ZA" dirty="0"/>
              <a:t>School leadership</a:t>
            </a:r>
          </a:p>
          <a:p>
            <a:pPr lvl="1" algn="just"/>
            <a:r>
              <a:rPr lang="en-ZA" dirty="0" smtClean="0"/>
              <a:t>Professional </a:t>
            </a:r>
            <a:r>
              <a:rPr lang="en-ZA" dirty="0"/>
              <a:t>development and collaboration</a:t>
            </a:r>
          </a:p>
          <a:p>
            <a:pPr lvl="1" algn="just"/>
            <a:r>
              <a:rPr lang="en-ZA" dirty="0"/>
              <a:t>Quality of teaching</a:t>
            </a:r>
          </a:p>
          <a:p>
            <a:pPr marL="457200" lvl="1" indent="0" algn="just">
              <a:buNone/>
            </a:pPr>
            <a:endParaRPr lang="en-ZA" dirty="0"/>
          </a:p>
          <a:p>
            <a:pPr algn="just"/>
            <a:endParaRPr lang="en-ZA" dirty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75776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pPr algn="l"/>
            <a:r>
              <a:rPr lang="en-ZA" sz="3600" b="1" cap="small" dirty="0"/>
              <a:t>THEME 1: </a:t>
            </a:r>
            <a:r>
              <a:rPr lang="en-ZA" sz="3600" b="1" cap="small" dirty="0" smtClean="0"/>
              <a:t>System’s </a:t>
            </a:r>
            <a:r>
              <a:rPr lang="en-ZA" sz="3600" b="1" cap="small" dirty="0"/>
              <a:t>support and </a:t>
            </a:r>
            <a:r>
              <a:rPr lang="en-ZA" sz="3600" b="1" cap="small" dirty="0" smtClean="0"/>
              <a:t>partnership</a:t>
            </a:r>
            <a:endParaRPr lang="en-ZA" sz="3600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4704"/>
            <a:ext cx="9144000" cy="53614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ZA" b="1" u="sng" cap="small" dirty="0" smtClean="0">
                <a:solidFill>
                  <a:srgbClr val="0070C0"/>
                </a:solidFill>
              </a:rPr>
              <a:t>Lessons from </a:t>
            </a:r>
            <a:r>
              <a:rPr lang="en-ZA" b="1" u="sng" cap="small" dirty="0">
                <a:solidFill>
                  <a:srgbClr val="0070C0"/>
                </a:solidFill>
              </a:rPr>
              <a:t>the ground</a:t>
            </a:r>
            <a:r>
              <a:rPr lang="en-ZA" b="1" cap="small" dirty="0" smtClean="0"/>
              <a:t>:</a:t>
            </a:r>
            <a:endParaRPr lang="en-ZA" dirty="0" smtClean="0"/>
          </a:p>
          <a:p>
            <a:pPr marL="0" indent="0" algn="just">
              <a:buNone/>
            </a:pPr>
            <a:r>
              <a:rPr lang="en-US" dirty="0" smtClean="0"/>
              <a:t>A </a:t>
            </a:r>
            <a:r>
              <a:rPr lang="en-US" dirty="0"/>
              <a:t>common practice in most schools was the </a:t>
            </a:r>
            <a:r>
              <a:rPr lang="en-ZA" b="1" dirty="0"/>
              <a:t>mobilisation of all key role players</a:t>
            </a:r>
            <a:r>
              <a:rPr lang="en-ZA" dirty="0"/>
              <a:t> who touched learners’ lives to bring about school improvement and improved learner </a:t>
            </a:r>
            <a:r>
              <a:rPr lang="en-ZA" dirty="0" smtClean="0"/>
              <a:t>achievement. Best practices exhibited by the schools that work include:</a:t>
            </a:r>
          </a:p>
          <a:p>
            <a:pPr algn="just"/>
            <a:r>
              <a:rPr lang="en-ZA" dirty="0" smtClean="0"/>
              <a:t>Mapping </a:t>
            </a:r>
            <a:r>
              <a:rPr lang="en-ZA" dirty="0"/>
              <a:t>out ways to broaden parental/family involvement</a:t>
            </a:r>
          </a:p>
          <a:p>
            <a:pPr algn="just"/>
            <a:r>
              <a:rPr lang="en-ZA" dirty="0" smtClean="0"/>
              <a:t>Developing </a:t>
            </a:r>
            <a:r>
              <a:rPr lang="en-ZA" dirty="0"/>
              <a:t>partnerships with agencies to provide a coordinated set of key social and educational services to </a:t>
            </a:r>
            <a:r>
              <a:rPr lang="en-ZA" dirty="0" smtClean="0"/>
              <a:t>learners</a:t>
            </a:r>
          </a:p>
          <a:p>
            <a:pPr algn="just"/>
            <a:r>
              <a:rPr lang="en-ZA" dirty="0" smtClean="0"/>
              <a:t>Taking </a:t>
            </a:r>
            <a:r>
              <a:rPr lang="en-ZA" dirty="0"/>
              <a:t>initiatives to understand learners’ diverse learning challenges, and always striving to meet learners’ needs</a:t>
            </a:r>
          </a:p>
          <a:p>
            <a:pPr algn="just"/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232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PURPOSE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 lvl="0">
              <a:spcBef>
                <a:spcPts val="1200"/>
              </a:spcBef>
            </a:pPr>
            <a:endParaRPr lang="en-US" dirty="0" smtClean="0"/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/>
              <a:t>To </a:t>
            </a:r>
            <a:r>
              <a:rPr lang="en-ZA" dirty="0" smtClean="0"/>
              <a:t>request </a:t>
            </a:r>
            <a:r>
              <a:rPr lang="en-GB" dirty="0" smtClean="0"/>
              <a:t>the Port Folio Committee to </a:t>
            </a:r>
            <a:r>
              <a:rPr lang="en-GB" b="1" dirty="0" smtClean="0"/>
              <a:t>note </a:t>
            </a:r>
            <a:r>
              <a:rPr lang="en-GB" dirty="0" smtClean="0"/>
              <a:t>the </a:t>
            </a:r>
            <a:r>
              <a:rPr lang="en-ZA" dirty="0"/>
              <a:t>u</a:t>
            </a:r>
            <a:r>
              <a:rPr lang="en-ZA" dirty="0" smtClean="0"/>
              <a:t>pdate </a:t>
            </a:r>
            <a:r>
              <a:rPr lang="en-ZA" dirty="0"/>
              <a:t>on </a:t>
            </a:r>
            <a:r>
              <a:rPr lang="en-ZA" b="1" dirty="0"/>
              <a:t>NEEDU </a:t>
            </a:r>
            <a:r>
              <a:rPr lang="en-ZA" b="1" dirty="0" smtClean="0"/>
              <a:t>systemic </a:t>
            </a:r>
            <a:r>
              <a:rPr lang="en-ZA" b="1" dirty="0"/>
              <a:t>e</a:t>
            </a:r>
            <a:r>
              <a:rPr lang="en-ZA" b="1" dirty="0" smtClean="0"/>
              <a:t>valuation </a:t>
            </a:r>
            <a:r>
              <a:rPr lang="en-ZA" dirty="0"/>
              <a:t>of the Basic Education </a:t>
            </a:r>
            <a:r>
              <a:rPr lang="en-ZA" dirty="0" smtClean="0"/>
              <a:t>System. </a:t>
            </a:r>
            <a:endParaRPr lang="en-ZA" dirty="0"/>
          </a:p>
          <a:p>
            <a:pPr>
              <a:spcAft>
                <a:spcPts val="1800"/>
              </a:spcAft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5863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Autofit/>
          </a:bodyPr>
          <a:lstStyle/>
          <a:p>
            <a:pPr algn="l"/>
            <a:r>
              <a:rPr lang="en-ZA" sz="3600" b="1" cap="small" dirty="0"/>
              <a:t>THEME 2: Learner-centred climate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92696"/>
            <a:ext cx="9144000" cy="554461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ZA" b="1" u="sng" cap="small" dirty="0" smtClean="0">
                <a:solidFill>
                  <a:srgbClr val="0070C0"/>
                </a:solidFill>
              </a:rPr>
              <a:t>Lessons from </a:t>
            </a:r>
            <a:r>
              <a:rPr lang="en-ZA" b="1" u="sng" cap="small" dirty="0">
                <a:solidFill>
                  <a:srgbClr val="0070C0"/>
                </a:solidFill>
              </a:rPr>
              <a:t>the ground</a:t>
            </a:r>
            <a:r>
              <a:rPr lang="en-ZA" b="1" cap="small" dirty="0" smtClean="0"/>
              <a:t>: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ZA" dirty="0"/>
              <a:t>High-performing schools do not ignore the connection between what students learn and where they learn</a:t>
            </a:r>
            <a:r>
              <a:rPr lang="en-ZA" dirty="0" smtClean="0"/>
              <a:t>. </a:t>
            </a:r>
            <a:r>
              <a:rPr lang="en-ZA" dirty="0"/>
              <a:t>Best practices exhibited by the schools that work include:</a:t>
            </a:r>
            <a:endParaRPr lang="en-ZA" dirty="0" smtClean="0"/>
          </a:p>
          <a:p>
            <a:pPr lvl="0" algn="just">
              <a:spcBef>
                <a:spcPts val="0"/>
              </a:spcBef>
              <a:spcAft>
                <a:spcPts val="400"/>
              </a:spcAft>
            </a:pPr>
            <a:r>
              <a:rPr lang="en-ZA" dirty="0" smtClean="0"/>
              <a:t>Providing </a:t>
            </a:r>
            <a:r>
              <a:rPr lang="en-ZA" dirty="0"/>
              <a:t>an orderly and secure environment that ensures a supportive context for </a:t>
            </a:r>
            <a:r>
              <a:rPr lang="en-ZA" dirty="0" smtClean="0"/>
              <a:t>learning</a:t>
            </a:r>
          </a:p>
          <a:p>
            <a:pPr lvl="0" algn="just">
              <a:spcBef>
                <a:spcPts val="0"/>
              </a:spcBef>
              <a:spcAft>
                <a:spcPts val="400"/>
              </a:spcAft>
            </a:pPr>
            <a:r>
              <a:rPr lang="en-ZA" dirty="0" smtClean="0"/>
              <a:t>Sending </a:t>
            </a:r>
            <a:r>
              <a:rPr lang="en-ZA" dirty="0"/>
              <a:t>strong messages about the importance and value of school </a:t>
            </a:r>
            <a:r>
              <a:rPr lang="en-ZA" dirty="0" smtClean="0"/>
              <a:t>work, and setting and meeting high expectations</a:t>
            </a:r>
            <a:endParaRPr lang="en-ZA" b="1" i="1" dirty="0" smtClean="0"/>
          </a:p>
          <a:p>
            <a:pPr lvl="0" algn="just">
              <a:spcBef>
                <a:spcPts val="0"/>
              </a:spcBef>
              <a:spcAft>
                <a:spcPts val="400"/>
              </a:spcAft>
            </a:pPr>
            <a:r>
              <a:rPr lang="en-ZA" dirty="0" smtClean="0"/>
              <a:t>Creating </a:t>
            </a:r>
            <a:r>
              <a:rPr lang="en-ZA" dirty="0"/>
              <a:t>a strong culture of academic achievement by celebrating their </a:t>
            </a:r>
            <a:r>
              <a:rPr lang="en-ZA" dirty="0" smtClean="0"/>
              <a:t>successes</a:t>
            </a:r>
          </a:p>
          <a:p>
            <a:pPr lvl="0" algn="just">
              <a:spcBef>
                <a:spcPts val="0"/>
              </a:spcBef>
              <a:spcAft>
                <a:spcPts val="400"/>
              </a:spcAft>
            </a:pPr>
            <a:r>
              <a:rPr lang="en-ZA" dirty="0" smtClean="0"/>
              <a:t>Believing </a:t>
            </a:r>
            <a:r>
              <a:rPr lang="en-ZA" dirty="0"/>
              <a:t>that </a:t>
            </a:r>
            <a:r>
              <a:rPr lang="en-ZA" i="1" dirty="0"/>
              <a:t>all</a:t>
            </a:r>
            <a:r>
              <a:rPr lang="en-ZA" dirty="0"/>
              <a:t> learners can learn </a:t>
            </a:r>
            <a:r>
              <a:rPr lang="en-ZA" dirty="0" smtClean="0"/>
              <a:t>and living up to this expectation</a:t>
            </a:r>
          </a:p>
          <a:p>
            <a:pPr lvl="0" algn="just">
              <a:spcBef>
                <a:spcPts val="0"/>
              </a:spcBef>
            </a:pPr>
            <a:r>
              <a:rPr lang="en-ZA" dirty="0" smtClean="0"/>
              <a:t>Having </a:t>
            </a:r>
            <a:r>
              <a:rPr lang="en-ZA" dirty="0"/>
              <a:t>a very strong unique culture and values, which underpin everything </a:t>
            </a:r>
            <a:r>
              <a:rPr lang="en-ZA" dirty="0" smtClean="0"/>
              <a:t>the school stands for</a:t>
            </a:r>
            <a:endParaRPr lang="en-ZA" dirty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4338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6064"/>
          </a:xfrm>
        </p:spPr>
        <p:txBody>
          <a:bodyPr>
            <a:noAutofit/>
          </a:bodyPr>
          <a:lstStyle/>
          <a:p>
            <a:pPr algn="l"/>
            <a:r>
              <a:rPr lang="en-ZA" sz="3600" b="1" cap="small" dirty="0"/>
              <a:t>THEME 3: Enabling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48680"/>
            <a:ext cx="9144000" cy="557748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spcAft>
                <a:spcPts val="400"/>
              </a:spcAft>
              <a:buNone/>
            </a:pPr>
            <a:r>
              <a:rPr lang="en-ZA" sz="2600" b="1" u="sng" cap="small" dirty="0">
                <a:solidFill>
                  <a:srgbClr val="0070C0"/>
                </a:solidFill>
              </a:rPr>
              <a:t>Lessons from the ground: 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ZA" sz="2600" dirty="0" smtClean="0"/>
              <a:t>Schools that work identified five common enablers for successful schools. Best </a:t>
            </a:r>
            <a:r>
              <a:rPr lang="en-ZA" sz="2600" dirty="0"/>
              <a:t>practices exhibited by </a:t>
            </a:r>
            <a:r>
              <a:rPr lang="en-ZA" sz="2600" dirty="0" smtClean="0"/>
              <a:t>these schools include</a:t>
            </a:r>
            <a:r>
              <a:rPr lang="en-ZA" sz="2600" dirty="0"/>
              <a:t>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ZA" sz="2600" dirty="0" smtClean="0"/>
              <a:t>Recruiting good teachers</a:t>
            </a:r>
            <a:r>
              <a:rPr lang="en-ZA" sz="2600" dirty="0"/>
              <a:t>, retaining them, and creating good conditions for </a:t>
            </a:r>
            <a:r>
              <a:rPr lang="en-ZA" sz="2600" dirty="0" smtClean="0"/>
              <a:t>them to </a:t>
            </a:r>
            <a:r>
              <a:rPr lang="en-ZA" sz="2600" dirty="0"/>
              <a:t>excel</a:t>
            </a:r>
            <a:endParaRPr lang="en-ZA" sz="2600" dirty="0" smtClean="0"/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ZA" sz="2600" dirty="0" smtClean="0"/>
              <a:t>Placing </a:t>
            </a:r>
            <a:r>
              <a:rPr lang="en-ZA" sz="2600" dirty="0"/>
              <a:t>d</a:t>
            </a:r>
            <a:r>
              <a:rPr lang="en-ZA" sz="2600" dirty="0" smtClean="0"/>
              <a:t>ecision </a:t>
            </a:r>
            <a:r>
              <a:rPr lang="en-ZA" sz="2600" dirty="0"/>
              <a:t>making </a:t>
            </a:r>
            <a:r>
              <a:rPr lang="en-ZA" sz="2600" dirty="0" smtClean="0"/>
              <a:t>closer </a:t>
            </a:r>
            <a:r>
              <a:rPr lang="en-ZA" sz="2600" dirty="0"/>
              <a:t>to the classroom to increase learner achievement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ZA" sz="2600" dirty="0" smtClean="0"/>
              <a:t>Encouraging teachers </a:t>
            </a:r>
            <a:r>
              <a:rPr lang="en-ZA" sz="2600" dirty="0"/>
              <a:t>to </a:t>
            </a:r>
            <a:r>
              <a:rPr lang="en-ZA" sz="2600" dirty="0" smtClean="0"/>
              <a:t>become markers in the </a:t>
            </a:r>
            <a:r>
              <a:rPr lang="en-ZA" sz="2600" i="1" dirty="0" err="1"/>
              <a:t>NSC</a:t>
            </a:r>
            <a:r>
              <a:rPr lang="en-ZA" sz="2600" i="1" dirty="0"/>
              <a:t> </a:t>
            </a:r>
            <a:r>
              <a:rPr lang="en-ZA" sz="2600" i="1" dirty="0" smtClean="0"/>
              <a:t>examinations</a:t>
            </a:r>
            <a:endParaRPr lang="en-ZA" sz="26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ZA" sz="2600" dirty="0" smtClean="0"/>
              <a:t>Having teachers who feel accountable </a:t>
            </a:r>
            <a:r>
              <a:rPr lang="en-ZA" sz="2600" dirty="0"/>
              <a:t>for helping learners improve their performance</a:t>
            </a:r>
            <a:endParaRPr lang="en-ZA" sz="2600" b="1" i="1" dirty="0" smtClean="0"/>
          </a:p>
          <a:p>
            <a:pPr lvl="0" algn="just">
              <a:spcBef>
                <a:spcPts val="0"/>
              </a:spcBef>
            </a:pPr>
            <a:r>
              <a:rPr lang="en-ZA" sz="2600" dirty="0" smtClean="0"/>
              <a:t>Specialising in </a:t>
            </a:r>
            <a:r>
              <a:rPr lang="en-ZA" sz="2600" dirty="0"/>
              <a:t>few </a:t>
            </a:r>
            <a:r>
              <a:rPr lang="en-ZA" sz="2600" dirty="0" smtClean="0"/>
              <a:t>subjects or academic streams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851679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73"/>
            <a:ext cx="9144000" cy="504056"/>
          </a:xfrm>
        </p:spPr>
        <p:txBody>
          <a:bodyPr>
            <a:noAutofit/>
          </a:bodyPr>
          <a:lstStyle/>
          <a:p>
            <a:pPr algn="l"/>
            <a:r>
              <a:rPr lang="en-ZA" sz="3600" b="1" cap="small" dirty="0"/>
              <a:t>THEME 4: School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48680"/>
            <a:ext cx="9144000" cy="5577485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500"/>
              </a:spcAft>
              <a:buNone/>
            </a:pPr>
            <a:r>
              <a:rPr lang="en-ZA" b="1" u="sng" cap="small" dirty="0" smtClean="0">
                <a:solidFill>
                  <a:srgbClr val="0070C0"/>
                </a:solidFill>
              </a:rPr>
              <a:t>Lessons </a:t>
            </a:r>
            <a:r>
              <a:rPr lang="en-ZA" b="1" u="sng" cap="small" dirty="0">
                <a:solidFill>
                  <a:srgbClr val="0070C0"/>
                </a:solidFill>
              </a:rPr>
              <a:t>from the ground</a:t>
            </a:r>
            <a:r>
              <a:rPr lang="en-ZA" b="1" cap="small" dirty="0"/>
              <a:t>: </a:t>
            </a:r>
            <a:endParaRPr lang="en-ZA" dirty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ZA" sz="2600" dirty="0"/>
              <a:t>Many other factors contribute to positive change in schools, but in high-performing schools in this study, leadership is the catalyst. </a:t>
            </a:r>
            <a:r>
              <a:rPr lang="en-ZA" sz="2600" dirty="0" smtClean="0"/>
              <a:t>These principals: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ZA" sz="2600" dirty="0" smtClean="0"/>
              <a:t>Develop </a:t>
            </a:r>
            <a:r>
              <a:rPr lang="en-ZA" sz="2600" dirty="0"/>
              <a:t>the School Improvement </a:t>
            </a:r>
            <a:r>
              <a:rPr lang="en-ZA" sz="2600" dirty="0" smtClean="0"/>
              <a:t>Plan (SIP), </a:t>
            </a:r>
            <a:r>
              <a:rPr lang="en-ZA" sz="2600" dirty="0"/>
              <a:t>which includes priorities for </a:t>
            </a:r>
            <a:r>
              <a:rPr lang="en-ZA" sz="2600" dirty="0" smtClean="0"/>
              <a:t>action. They implement </a:t>
            </a:r>
            <a:r>
              <a:rPr lang="en-ZA" sz="2600" dirty="0"/>
              <a:t>and </a:t>
            </a:r>
            <a:r>
              <a:rPr lang="en-ZA" sz="2600" dirty="0" smtClean="0"/>
              <a:t>review </a:t>
            </a:r>
            <a:r>
              <a:rPr lang="en-ZA" sz="2600" dirty="0" err="1" smtClean="0"/>
              <a:t>SIPs</a:t>
            </a:r>
            <a:r>
              <a:rPr lang="en-ZA" sz="2600" dirty="0" smtClean="0"/>
              <a:t> regularly </a:t>
            </a:r>
            <a:endParaRPr lang="en-ZA" sz="2600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ZA" sz="2600" dirty="0" smtClean="0"/>
              <a:t>Monitor </a:t>
            </a:r>
            <a:r>
              <a:rPr lang="en-ZA" sz="2600" dirty="0"/>
              <a:t>or </a:t>
            </a:r>
            <a:r>
              <a:rPr lang="en-ZA" sz="2600" dirty="0" smtClean="0"/>
              <a:t>control </a:t>
            </a:r>
            <a:r>
              <a:rPr lang="en-ZA" sz="2600" dirty="0"/>
              <a:t>teachers’ and learners’ work to assess the progress that the school is making towards delivering the curriculum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ZA" sz="2600" dirty="0" smtClean="0"/>
              <a:t>Lead </a:t>
            </a:r>
            <a:r>
              <a:rPr lang="en-ZA" sz="2600" dirty="0"/>
              <a:t>without controlling, while making it easier for all members of the school community to achieve agreed-upon goals</a:t>
            </a:r>
          </a:p>
          <a:p>
            <a:pPr algn="just">
              <a:spcBef>
                <a:spcPts val="0"/>
              </a:spcBef>
            </a:pPr>
            <a:endParaRPr lang="en-ZA" sz="3000" dirty="0"/>
          </a:p>
          <a:p>
            <a:pPr algn="just">
              <a:spcBef>
                <a:spcPts val="0"/>
              </a:spcBef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942861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algn="l"/>
            <a:r>
              <a:rPr lang="en-ZA" sz="2800" b="1" cap="small" dirty="0"/>
              <a:t>THEME 5: Professional development </a:t>
            </a:r>
            <a:r>
              <a:rPr lang="en-ZA" sz="2800" b="1" cap="small" dirty="0" smtClean="0"/>
              <a:t>and </a:t>
            </a:r>
            <a:r>
              <a:rPr lang="en-ZA" sz="2800" b="1" cap="small" dirty="0"/>
              <a:t>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92696"/>
            <a:ext cx="9144000" cy="55446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ZA" sz="3200" b="1" u="sng" cap="small" dirty="0">
                <a:solidFill>
                  <a:srgbClr val="0070C0"/>
                </a:solidFill>
              </a:rPr>
              <a:t>Lessons from the ground</a:t>
            </a:r>
            <a:r>
              <a:rPr lang="en-ZA" sz="3200" b="1" cap="small" dirty="0"/>
              <a:t>: </a:t>
            </a:r>
            <a:endParaRPr lang="en-ZA" sz="3200" b="1" cap="small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ZA" dirty="0"/>
              <a:t>Teachers receive professional development in a variety of </a:t>
            </a:r>
            <a:r>
              <a:rPr lang="en-ZA" dirty="0" smtClean="0"/>
              <a:t>ways. Most </a:t>
            </a:r>
            <a:r>
              <a:rPr lang="en-ZA" dirty="0"/>
              <a:t>of the professional development programmes focus squarely on improving teachers’ content knowledge and </a:t>
            </a:r>
            <a:r>
              <a:rPr lang="en-ZA" dirty="0" smtClean="0"/>
              <a:t>pedagogy. </a:t>
            </a:r>
            <a:r>
              <a:rPr lang="en-ZA" dirty="0"/>
              <a:t>Best practices exhibited by these schools include</a:t>
            </a:r>
            <a:r>
              <a:rPr lang="en-ZA" dirty="0" smtClean="0"/>
              <a:t>:</a:t>
            </a:r>
            <a:endParaRPr lang="en-ZA" b="1" i="1" dirty="0" smtClean="0"/>
          </a:p>
          <a:p>
            <a:pPr algn="just">
              <a:spcBef>
                <a:spcPts val="0"/>
              </a:spcBef>
            </a:pPr>
            <a:r>
              <a:rPr lang="en-ZA" sz="2600" dirty="0" smtClean="0"/>
              <a:t>Providing </a:t>
            </a:r>
            <a:r>
              <a:rPr lang="en-ZA" sz="2600" dirty="0"/>
              <a:t>time for meaningful staff development as well as scheduling and pacing development activities </a:t>
            </a:r>
          </a:p>
          <a:p>
            <a:pPr algn="just">
              <a:spcBef>
                <a:spcPts val="0"/>
              </a:spcBef>
            </a:pPr>
            <a:r>
              <a:rPr lang="en-ZA" sz="2600" dirty="0" smtClean="0"/>
              <a:t>Taking </a:t>
            </a:r>
            <a:r>
              <a:rPr lang="en-ZA" sz="2600" dirty="0"/>
              <a:t>responsibility for own development and empowerment</a:t>
            </a:r>
          </a:p>
          <a:p>
            <a:pPr algn="just">
              <a:spcBef>
                <a:spcPts val="0"/>
              </a:spcBef>
            </a:pPr>
            <a:r>
              <a:rPr lang="en-ZA" sz="2600" dirty="0" smtClean="0"/>
              <a:t>Exploring </a:t>
            </a:r>
            <a:r>
              <a:rPr lang="en-ZA" sz="2600" dirty="0"/>
              <a:t>different scheduling and grouping practices to reduce teacher isolation and providing teachers with collaborative settings for planning, problem solving and peer support</a:t>
            </a:r>
            <a:endParaRPr lang="en-ZA" sz="2600" dirty="0" smtClean="0"/>
          </a:p>
          <a:p>
            <a:pPr algn="just">
              <a:spcBef>
                <a:spcPts val="0"/>
              </a:spcBef>
            </a:pPr>
            <a:r>
              <a:rPr lang="en-ZA" sz="2600" dirty="0" smtClean="0"/>
              <a:t>Networking </a:t>
            </a:r>
            <a:r>
              <a:rPr lang="en-ZA" sz="2600" dirty="0"/>
              <a:t>with other schools to develop instructional and leadership skills as a strategy for providing quality professional development activities</a:t>
            </a:r>
          </a:p>
        </p:txBody>
      </p:sp>
    </p:spTree>
    <p:extLst>
      <p:ext uri="{BB962C8B-B14F-4D97-AF65-F5344CB8AC3E}">
        <p14:creationId xmlns:p14="http://schemas.microsoft.com/office/powerpoint/2010/main" xmlns="" val="24631260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" y="-17487"/>
            <a:ext cx="9144000" cy="548680"/>
          </a:xfrm>
        </p:spPr>
        <p:txBody>
          <a:bodyPr>
            <a:normAutofit fontScale="90000"/>
          </a:bodyPr>
          <a:lstStyle/>
          <a:p>
            <a:pPr algn="l"/>
            <a:r>
              <a:rPr lang="en-ZA" sz="3100" b="1" cap="small" dirty="0" smtClean="0"/>
              <a:t/>
            </a:r>
            <a:br>
              <a:rPr lang="en-ZA" sz="3100" b="1" cap="small" dirty="0" smtClean="0"/>
            </a:br>
            <a:r>
              <a:rPr lang="en-ZA" sz="4000" b="1" cap="small" dirty="0" smtClean="0"/>
              <a:t>THEME </a:t>
            </a:r>
            <a:r>
              <a:rPr lang="en-ZA" sz="4000" b="1" cap="small" dirty="0"/>
              <a:t>6: Quality of teaching</a:t>
            </a:r>
            <a:br>
              <a:rPr lang="en-ZA" sz="4000" b="1" cap="small" dirty="0"/>
            </a:br>
            <a:r>
              <a:rPr lang="en-ZA" b="1" cap="small" dirty="0"/>
              <a:t>	</a:t>
            </a:r>
            <a:r>
              <a:rPr lang="en-ZA" b="1" cap="small" dirty="0" smtClean="0"/>
              <a:t>	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476672"/>
            <a:ext cx="9144000" cy="576064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400"/>
              </a:spcAft>
              <a:buNone/>
            </a:pPr>
            <a:r>
              <a:rPr lang="en-ZA" sz="3600" dirty="0" smtClean="0"/>
              <a:t>Five best </a:t>
            </a:r>
            <a:r>
              <a:rPr lang="en-ZA" sz="3600" dirty="0"/>
              <a:t>practices exhibited by high-performing schools pertaining to the </a:t>
            </a:r>
            <a:r>
              <a:rPr lang="en-ZA" sz="3600" i="1" dirty="0"/>
              <a:t>quality of </a:t>
            </a:r>
            <a:r>
              <a:rPr lang="en-ZA" sz="3600" i="1" dirty="0" smtClean="0"/>
              <a:t>teaching</a:t>
            </a:r>
            <a:r>
              <a:rPr lang="en-ZA" sz="3600" dirty="0" smtClean="0"/>
              <a:t>: include </a:t>
            </a:r>
          </a:p>
          <a:p>
            <a:pPr marL="342900" lvl="1" indent="-34290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High </a:t>
            </a:r>
            <a:r>
              <a:rPr lang="en-US" sz="3600" dirty="0"/>
              <a:t>learning </a:t>
            </a:r>
            <a:r>
              <a:rPr lang="en-US" sz="3600" dirty="0" smtClean="0"/>
              <a:t>time (time-on-task)</a:t>
            </a:r>
            <a:endParaRPr lang="en-ZA" sz="3600" dirty="0"/>
          </a:p>
          <a:p>
            <a:pPr marL="342900" lvl="1" indent="-34290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Variety of innovative teaching strategies</a:t>
            </a:r>
            <a:endParaRPr lang="en-ZA" sz="3600" dirty="0"/>
          </a:p>
          <a:p>
            <a:pPr marL="342900" lvl="1" indent="-34290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Frequent homework which is monitored</a:t>
            </a:r>
            <a:endParaRPr lang="en-ZA" sz="3600" dirty="0"/>
          </a:p>
          <a:p>
            <a:pPr marL="342900" lvl="1" indent="-34290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Regular assessment with meaningful feedback</a:t>
            </a:r>
            <a:endParaRPr lang="en-ZA" sz="3600" dirty="0"/>
          </a:p>
          <a:p>
            <a:pPr marL="342900" lvl="1" indent="-34290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Thorough exam preparation</a:t>
            </a:r>
            <a:endParaRPr lang="en-ZA" sz="3600" dirty="0"/>
          </a:p>
          <a:p>
            <a:pPr algn="just"/>
            <a:endParaRPr lang="en-US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7634886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algn="l"/>
            <a:r>
              <a:rPr lang="en-US" sz="3600" b="1" cap="small" dirty="0"/>
              <a:t>No. 6.2: Innovative teaching strategies</a:t>
            </a:r>
            <a:endParaRPr lang="en-ZA" sz="3600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6712"/>
            <a:ext cx="9144000" cy="54726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ZA" b="1" dirty="0" err="1" smtClean="0"/>
              <a:t>No.6.2A</a:t>
            </a:r>
            <a:r>
              <a:rPr lang="en-ZA" b="1" dirty="0" smtClean="0"/>
              <a:t>.</a:t>
            </a:r>
            <a:r>
              <a:rPr lang="en-ZA" b="1" dirty="0"/>
              <a:t> </a:t>
            </a:r>
            <a:r>
              <a:rPr lang="en-US" i="1" cap="small" dirty="0"/>
              <a:t>Teacher collaboration</a:t>
            </a:r>
            <a:r>
              <a:rPr lang="en-US" i="1" dirty="0" smtClean="0"/>
              <a:t>: </a:t>
            </a:r>
            <a:r>
              <a:rPr lang="en-US" dirty="0" smtClean="0"/>
              <a:t>Providing time and space for teachers to do the following:</a:t>
            </a:r>
            <a:r>
              <a:rPr lang="en-US" i="1" dirty="0"/>
              <a:t> </a:t>
            </a:r>
            <a:r>
              <a:rPr lang="en-ZA" dirty="0" smtClean="0"/>
              <a:t>joint </a:t>
            </a:r>
            <a:r>
              <a:rPr lang="en-ZA" dirty="0"/>
              <a:t>planning, team teaching, teacher observation, sharing ideas and good practices (or reflection sessions), and cross-curricula </a:t>
            </a:r>
            <a:r>
              <a:rPr lang="en-ZA" dirty="0" smtClean="0"/>
              <a:t>collaboration</a:t>
            </a:r>
          </a:p>
          <a:p>
            <a:pPr algn="just"/>
            <a:r>
              <a:rPr lang="en-ZA" b="1" dirty="0" err="1" smtClean="0"/>
              <a:t>No.6.2B</a:t>
            </a:r>
            <a:r>
              <a:rPr lang="en-ZA" b="1" dirty="0" smtClean="0"/>
              <a:t>.</a:t>
            </a:r>
            <a:r>
              <a:rPr lang="en-ZA" dirty="0" smtClean="0"/>
              <a:t> </a:t>
            </a:r>
            <a:r>
              <a:rPr lang="en-US" i="1" cap="small" dirty="0"/>
              <a:t>Looping</a:t>
            </a:r>
            <a:r>
              <a:rPr lang="en-US" i="1" dirty="0" smtClean="0"/>
              <a:t>: </a:t>
            </a:r>
            <a:r>
              <a:rPr lang="en-ZA" dirty="0"/>
              <a:t>T</a:t>
            </a:r>
            <a:r>
              <a:rPr lang="en-ZA" dirty="0" smtClean="0"/>
              <a:t>eaching </a:t>
            </a:r>
            <a:r>
              <a:rPr lang="en-ZA" dirty="0"/>
              <a:t>the same group of learners for more than one school year as they move up in different grades </a:t>
            </a:r>
            <a:endParaRPr lang="en-ZA" dirty="0" smtClean="0"/>
          </a:p>
          <a:p>
            <a:pPr algn="just"/>
            <a:r>
              <a:rPr lang="en-ZA" b="1" dirty="0" err="1" smtClean="0"/>
              <a:t>No.6.2C</a:t>
            </a:r>
            <a:r>
              <a:rPr lang="en-ZA" b="1" dirty="0" smtClean="0"/>
              <a:t>.</a:t>
            </a:r>
            <a:r>
              <a:rPr lang="en-US" i="1" dirty="0"/>
              <a:t> </a:t>
            </a:r>
            <a:r>
              <a:rPr lang="en-US" i="1" cap="small" dirty="0"/>
              <a:t>Differentiated instructional strategies</a:t>
            </a:r>
            <a:r>
              <a:rPr lang="en-US" i="1" dirty="0" smtClean="0"/>
              <a:t>: </a:t>
            </a:r>
            <a:r>
              <a:rPr lang="en-ZA" dirty="0"/>
              <a:t>D</a:t>
            </a:r>
            <a:r>
              <a:rPr lang="en-ZA" dirty="0" smtClean="0"/>
              <a:t>esigning </a:t>
            </a:r>
            <a:r>
              <a:rPr lang="en-ZA" dirty="0"/>
              <a:t>and delivering </a:t>
            </a:r>
            <a:r>
              <a:rPr lang="en-ZA" dirty="0" smtClean="0"/>
              <a:t>lessons to </a:t>
            </a:r>
            <a:r>
              <a:rPr lang="en-ZA" dirty="0"/>
              <a:t>best reach </a:t>
            </a:r>
            <a:r>
              <a:rPr lang="en-ZA" dirty="0" smtClean="0"/>
              <a:t>different learners </a:t>
            </a:r>
            <a:r>
              <a:rPr lang="en-ZA" dirty="0"/>
              <a:t>with a wide range of abilities and varying exceptionalities</a:t>
            </a:r>
          </a:p>
          <a:p>
            <a:pPr algn="just"/>
            <a:r>
              <a:rPr lang="en-ZA" b="1" dirty="0" err="1" smtClean="0"/>
              <a:t>No.6.2D</a:t>
            </a:r>
            <a:r>
              <a:rPr lang="en-ZA" b="1" dirty="0" smtClean="0"/>
              <a:t>.</a:t>
            </a:r>
            <a:r>
              <a:rPr lang="en-ZA" i="1" dirty="0" smtClean="0"/>
              <a:t> </a:t>
            </a:r>
            <a:r>
              <a:rPr lang="en-US" i="1" cap="small" dirty="0"/>
              <a:t>Cooperative learning (learner peer support): </a:t>
            </a:r>
            <a:r>
              <a:rPr lang="en-ZA" dirty="0"/>
              <a:t>Using small groups so that learners work together to maximize their own and each other's </a:t>
            </a:r>
            <a:r>
              <a:rPr lang="en-ZA" dirty="0" smtClean="0"/>
              <a:t>learning</a:t>
            </a:r>
          </a:p>
          <a:p>
            <a:pPr algn="just"/>
            <a:r>
              <a:rPr lang="en-ZA" b="1" dirty="0" err="1" smtClean="0"/>
              <a:t>No.6.2E</a:t>
            </a:r>
            <a:r>
              <a:rPr lang="en-ZA" b="1" dirty="0" smtClean="0"/>
              <a:t>.</a:t>
            </a:r>
            <a:r>
              <a:rPr lang="en-ZA" dirty="0"/>
              <a:t> </a:t>
            </a:r>
            <a:r>
              <a:rPr lang="en-US" i="1" cap="small" dirty="0"/>
              <a:t>Making subjects interesting and relevant: </a:t>
            </a:r>
            <a:r>
              <a:rPr lang="en-ZA" dirty="0"/>
              <a:t>Making lessons engaging for learners and increasing their relevance and </a:t>
            </a:r>
            <a:r>
              <a:rPr lang="en-ZA" dirty="0" smtClean="0"/>
              <a:t>rigor</a:t>
            </a:r>
          </a:p>
          <a:p>
            <a:pPr algn="just"/>
            <a:r>
              <a:rPr lang="en-ZA" b="1" dirty="0" err="1" smtClean="0"/>
              <a:t>No.6.2F</a:t>
            </a:r>
            <a:r>
              <a:rPr lang="en-ZA" b="1" dirty="0" smtClean="0"/>
              <a:t>.</a:t>
            </a:r>
            <a:r>
              <a:rPr lang="en-ZA" dirty="0"/>
              <a:t> </a:t>
            </a:r>
            <a:r>
              <a:rPr lang="en-US" i="1" cap="small" dirty="0"/>
              <a:t>Use of WhatsApp as a teaching tool: </a:t>
            </a:r>
            <a:r>
              <a:rPr lang="en-ZA" dirty="0" smtClean="0"/>
              <a:t>Creating </a:t>
            </a:r>
            <a:r>
              <a:rPr lang="en-ZA" dirty="0"/>
              <a:t>a safe milieu where learners and their teachers could extend learning beyond the classroom borders</a:t>
            </a:r>
          </a:p>
          <a:p>
            <a:pPr algn="just"/>
            <a:endParaRPr lang="en-ZA" sz="3200" dirty="0"/>
          </a:p>
          <a:p>
            <a:pPr marL="0" indent="0" algn="just">
              <a:buNone/>
            </a:pPr>
            <a:endParaRPr lang="en-ZA" sz="3600" dirty="0"/>
          </a:p>
          <a:p>
            <a:pPr algn="just"/>
            <a:endParaRPr lang="en-US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54688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</a:pPr>
            <a:r>
              <a:rPr lang="en-ZA" sz="3600" b="1" kern="1200" cap="sm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Taking the process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476672"/>
            <a:ext cx="9144000" cy="583264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ZA" sz="2400" dirty="0" smtClean="0"/>
              <a:t>On </a:t>
            </a:r>
            <a:r>
              <a:rPr lang="en-ZA" sz="2400" dirty="0"/>
              <a:t>11 July 2017, the Minister hosted the round table on </a:t>
            </a:r>
            <a:r>
              <a:rPr lang="en-ZA" sz="2400" i="1" dirty="0"/>
              <a:t>Schools that Work </a:t>
            </a:r>
            <a:r>
              <a:rPr lang="en-ZA" sz="2400" i="1" dirty="0" smtClean="0"/>
              <a:t>II</a:t>
            </a:r>
            <a:endParaRPr lang="en-ZA" sz="2400" dirty="0"/>
          </a:p>
          <a:p>
            <a:pPr algn="just">
              <a:spcBef>
                <a:spcPts val="0"/>
              </a:spcBef>
            </a:pPr>
            <a:r>
              <a:rPr lang="en-US" sz="2400" dirty="0"/>
              <a:t>Participants deliberated on how lessons from the schools that work would help the sector achieve </a:t>
            </a:r>
            <a:r>
              <a:rPr lang="en-US" sz="2400" dirty="0" err="1"/>
              <a:t>NDP</a:t>
            </a:r>
            <a:r>
              <a:rPr lang="en-US" sz="2400" dirty="0"/>
              <a:t> and sector goals </a:t>
            </a:r>
            <a:endParaRPr lang="en-US" sz="24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Best practices from schools that work have been presented to different fora to make sure that all schools learn from schools that work. These fora include the following: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Non-government </a:t>
            </a:r>
            <a:r>
              <a:rPr lang="en-US" sz="2000" dirty="0" err="1"/>
              <a:t>organisations</a:t>
            </a:r>
            <a:r>
              <a:rPr lang="en-US" sz="2000" dirty="0"/>
              <a:t> supporting basic education sector </a:t>
            </a:r>
            <a:r>
              <a:rPr lang="en-US" sz="2000" dirty="0" err="1" smtClean="0"/>
              <a:t>programmes</a:t>
            </a:r>
            <a:r>
              <a:rPr lang="en-US" sz="2000" dirty="0" smtClean="0"/>
              <a:t> </a:t>
            </a:r>
            <a:endParaRPr lang="en-ZA" sz="20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Donor </a:t>
            </a:r>
            <a:r>
              <a:rPr lang="en-US" sz="2000" dirty="0"/>
              <a:t>community currently supporting basic education sector </a:t>
            </a:r>
            <a:r>
              <a:rPr lang="en-US" sz="2000" dirty="0" err="1" smtClean="0"/>
              <a:t>programmes</a:t>
            </a:r>
            <a:endParaRPr lang="en-ZA" sz="20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Social partners</a:t>
            </a:r>
            <a:endParaRPr lang="en-ZA" sz="20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The </a:t>
            </a:r>
            <a:r>
              <a:rPr lang="en-US" sz="2000" dirty="0"/>
              <a:t>research </a:t>
            </a:r>
            <a:r>
              <a:rPr lang="en-US" sz="2000" dirty="0" smtClean="0"/>
              <a:t>community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South African Principals Association (</a:t>
            </a:r>
            <a:r>
              <a:rPr lang="en-US" sz="2000" dirty="0" err="1" smtClean="0"/>
              <a:t>SAPA</a:t>
            </a:r>
            <a:r>
              <a:rPr lang="en-US" sz="20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consultative forum of National School Governing Body </a:t>
            </a:r>
            <a:r>
              <a:rPr lang="en-US" sz="2000" dirty="0" smtClean="0"/>
              <a:t>Associations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District Directors</a:t>
            </a:r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HEDCOM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CEM</a:t>
            </a:r>
            <a:endParaRPr lang="en-US" sz="2000" dirty="0"/>
          </a:p>
          <a:p>
            <a:pPr algn="just"/>
            <a:endParaRPr lang="en-ZA" dirty="0"/>
          </a:p>
          <a:p>
            <a:pPr marL="0" indent="0" algn="just">
              <a:buNone/>
            </a:pPr>
            <a:endParaRPr lang="en-ZA" dirty="0"/>
          </a:p>
          <a:p>
            <a:pPr algn="just"/>
            <a:endParaRPr lang="en-ZA" sz="3200" dirty="0"/>
          </a:p>
          <a:p>
            <a:pPr marL="0" indent="0" algn="just">
              <a:buNone/>
            </a:pPr>
            <a:endParaRPr lang="en-ZA" sz="3600" dirty="0"/>
          </a:p>
          <a:p>
            <a:pPr algn="just"/>
            <a:endParaRPr lang="en-US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683978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</a:pPr>
            <a:r>
              <a:rPr lang="en-ZA" sz="3600" b="1" kern="1200" cap="sm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Taking the process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476672"/>
            <a:ext cx="9144000" cy="5832648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ZA" sz="2400" dirty="0" smtClean="0"/>
              <a:t>To ensure systemic impact of the findings of Schools that Work II study:</a:t>
            </a:r>
          </a:p>
          <a:p>
            <a:pPr lvl="1" algn="just">
              <a:spcBef>
                <a:spcPts val="0"/>
              </a:spcBef>
            </a:pPr>
            <a:r>
              <a:rPr lang="en-ZA" dirty="0"/>
              <a:t>Best practices employed by schools that work </a:t>
            </a:r>
            <a:r>
              <a:rPr lang="en-ZA" dirty="0" smtClean="0"/>
              <a:t>have been aligned </a:t>
            </a:r>
            <a:r>
              <a:rPr lang="en-ZA" dirty="0"/>
              <a:t>with </a:t>
            </a:r>
            <a:r>
              <a:rPr lang="en-ZA" dirty="0" smtClean="0"/>
              <a:t>the Whole-School Evaluation (</a:t>
            </a:r>
            <a:r>
              <a:rPr lang="en-ZA" dirty="0" err="1" smtClean="0"/>
              <a:t>WSE</a:t>
            </a:r>
            <a:r>
              <a:rPr lang="en-ZA" dirty="0" smtClean="0"/>
              <a:t>) </a:t>
            </a:r>
            <a:r>
              <a:rPr lang="en-ZA" dirty="0"/>
              <a:t>criteria and school self-evaluation (SSE) processes</a:t>
            </a:r>
          </a:p>
          <a:p>
            <a:pPr lvl="1" algn="just">
              <a:spcBef>
                <a:spcPts val="0"/>
              </a:spcBef>
            </a:pPr>
            <a:r>
              <a:rPr lang="en-ZA" dirty="0" smtClean="0"/>
              <a:t>Top performing schools in each province will be used to present the findings of </a:t>
            </a:r>
            <a:r>
              <a:rPr lang="en-ZA" dirty="0"/>
              <a:t>Schools that Work II </a:t>
            </a:r>
            <a:r>
              <a:rPr lang="en-ZA" dirty="0" smtClean="0"/>
              <a:t>report in every circuit</a:t>
            </a:r>
          </a:p>
          <a:p>
            <a:pPr lvl="1" algn="just">
              <a:spcBef>
                <a:spcPts val="0"/>
              </a:spcBef>
            </a:pPr>
            <a:r>
              <a:rPr lang="en-ZA" dirty="0" smtClean="0"/>
              <a:t>District officials (circuit managers and subject advisors) will be provided with </a:t>
            </a:r>
            <a:r>
              <a:rPr lang="en-ZA" dirty="0"/>
              <a:t>an “</a:t>
            </a:r>
            <a:r>
              <a:rPr lang="en-ZA" dirty="0" smtClean="0"/>
              <a:t>how-to guide,” which is aligned </a:t>
            </a:r>
            <a:r>
              <a:rPr lang="en-ZA" dirty="0"/>
              <a:t>to </a:t>
            </a:r>
            <a:r>
              <a:rPr lang="en-ZA" dirty="0" err="1"/>
              <a:t>WSE</a:t>
            </a:r>
            <a:r>
              <a:rPr lang="en-ZA" dirty="0"/>
              <a:t> </a:t>
            </a:r>
            <a:r>
              <a:rPr lang="en-ZA" dirty="0" smtClean="0"/>
              <a:t>policy, which they can use to </a:t>
            </a:r>
            <a:r>
              <a:rPr lang="en-ZA" dirty="0"/>
              <a:t>present the findings to </a:t>
            </a:r>
            <a:r>
              <a:rPr lang="en-ZA" dirty="0" smtClean="0"/>
              <a:t>schools</a:t>
            </a:r>
          </a:p>
          <a:p>
            <a:pPr lvl="1" algn="just">
              <a:spcBef>
                <a:spcPts val="0"/>
              </a:spcBef>
            </a:pPr>
            <a:r>
              <a:rPr lang="en-ZA" dirty="0" smtClean="0"/>
              <a:t>Principals </a:t>
            </a:r>
            <a:r>
              <a:rPr lang="en-ZA" dirty="0"/>
              <a:t>will </a:t>
            </a:r>
            <a:r>
              <a:rPr lang="en-ZA" dirty="0" smtClean="0"/>
              <a:t>also be </a:t>
            </a:r>
            <a:r>
              <a:rPr lang="en-ZA" dirty="0"/>
              <a:t>provided </a:t>
            </a:r>
            <a:r>
              <a:rPr lang="en-ZA" dirty="0" smtClean="0"/>
              <a:t>with </a:t>
            </a:r>
            <a:r>
              <a:rPr lang="en-ZA" dirty="0"/>
              <a:t>an “how-to guide,” aligned to </a:t>
            </a:r>
            <a:r>
              <a:rPr lang="en-ZA" dirty="0" err="1"/>
              <a:t>WSE</a:t>
            </a:r>
            <a:r>
              <a:rPr lang="en-ZA" dirty="0"/>
              <a:t> policy, which they can use to present the findings </a:t>
            </a:r>
            <a:r>
              <a:rPr lang="en-ZA" dirty="0" smtClean="0"/>
              <a:t>in their respective schools</a:t>
            </a:r>
          </a:p>
          <a:p>
            <a:pPr lvl="1" algn="just">
              <a:spcBef>
                <a:spcPts val="0"/>
              </a:spcBef>
            </a:pPr>
            <a:r>
              <a:rPr lang="en-ZA" dirty="0" err="1" smtClean="0"/>
              <a:t>NEEDU</a:t>
            </a:r>
            <a:r>
              <a:rPr lang="en-ZA" dirty="0" smtClean="0"/>
              <a:t> will visit </a:t>
            </a:r>
            <a:r>
              <a:rPr lang="en-ZA" dirty="0"/>
              <a:t>a sample of schools and districts to monitor how the system is learning from findings </a:t>
            </a:r>
            <a:r>
              <a:rPr lang="en-ZA" dirty="0" smtClean="0"/>
              <a:t>of the </a:t>
            </a:r>
            <a:r>
              <a:rPr lang="en-ZA" dirty="0"/>
              <a:t>schools that </a:t>
            </a:r>
            <a:r>
              <a:rPr lang="en-ZA" dirty="0" smtClean="0"/>
              <a:t>work</a:t>
            </a:r>
          </a:p>
          <a:p>
            <a:pPr lvl="1" algn="just">
              <a:spcBef>
                <a:spcPts val="0"/>
              </a:spcBef>
            </a:pPr>
            <a:r>
              <a:rPr lang="en-ZA" dirty="0" smtClean="0"/>
              <a:t>Other popular means of communication to ensure that the findings reach as wide an audience as possible are being explored</a:t>
            </a:r>
            <a:endParaRPr lang="en-ZA" dirty="0"/>
          </a:p>
          <a:p>
            <a:pPr lvl="1" algn="just">
              <a:spcBef>
                <a:spcPts val="0"/>
              </a:spcBef>
            </a:pPr>
            <a:endParaRPr lang="en-ZA" dirty="0"/>
          </a:p>
          <a:p>
            <a:pPr marL="0" indent="0" algn="just">
              <a:buNone/>
            </a:pPr>
            <a:endParaRPr lang="en-ZA" dirty="0"/>
          </a:p>
          <a:p>
            <a:pPr algn="just"/>
            <a:endParaRPr lang="en-ZA" sz="3200" dirty="0"/>
          </a:p>
          <a:p>
            <a:pPr marL="0" indent="0" algn="just">
              <a:buNone/>
            </a:pPr>
            <a:endParaRPr lang="en-ZA" sz="3600" dirty="0"/>
          </a:p>
          <a:p>
            <a:pPr algn="just"/>
            <a:endParaRPr lang="en-US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167593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75" y="0"/>
            <a:ext cx="9144000" cy="809328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cap="small" dirty="0"/>
              <a:t>Conclusion</a:t>
            </a:r>
            <a:r>
              <a:rPr lang="en-US" sz="3100" b="1" cap="small" dirty="0"/>
              <a:t/>
            </a:r>
            <a:br>
              <a:rPr lang="en-US" sz="3100" b="1" cap="small" dirty="0"/>
            </a:br>
            <a:r>
              <a:rPr lang="en-US" b="1" cap="small" dirty="0" smtClean="0"/>
              <a:t>	</a:t>
            </a:r>
            <a:endParaRPr lang="en-ZA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404664"/>
            <a:ext cx="9144000" cy="5721501"/>
          </a:xfrm>
        </p:spPr>
        <p:txBody>
          <a:bodyPr>
            <a:normAutofit/>
          </a:bodyPr>
          <a:lstStyle/>
          <a:p>
            <a:r>
              <a:rPr lang="en-ZA" sz="3600" dirty="0" smtClean="0"/>
              <a:t>To </a:t>
            </a:r>
            <a:r>
              <a:rPr lang="en-ZA" sz="3600" dirty="0"/>
              <a:t>ensure that </a:t>
            </a:r>
            <a:r>
              <a:rPr lang="en-ZA" sz="3600" dirty="0" err="1"/>
              <a:t>NEEDU</a:t>
            </a:r>
            <a:r>
              <a:rPr lang="en-ZA" sz="3600" dirty="0"/>
              <a:t> findings lead to system-wide changes:</a:t>
            </a:r>
          </a:p>
          <a:p>
            <a:pPr lvl="1" algn="just">
              <a:spcAft>
                <a:spcPts val="600"/>
              </a:spcAft>
            </a:pPr>
            <a:r>
              <a:rPr lang="en-ZA" sz="3200" dirty="0"/>
              <a:t>Findings </a:t>
            </a:r>
            <a:r>
              <a:rPr lang="en-ZA" sz="3200" dirty="0" smtClean="0"/>
              <a:t>are </a:t>
            </a:r>
            <a:r>
              <a:rPr lang="en-ZA" sz="3200" dirty="0"/>
              <a:t>presented </a:t>
            </a:r>
            <a:r>
              <a:rPr lang="en-ZA" sz="3200" dirty="0" smtClean="0"/>
              <a:t>at different levels of the system and in different forums so that the necessary actions are taken</a:t>
            </a:r>
            <a:endParaRPr lang="en-ZA" sz="3200" dirty="0"/>
          </a:p>
          <a:p>
            <a:pPr lvl="1" algn="just">
              <a:spcAft>
                <a:spcPts val="600"/>
              </a:spcAft>
            </a:pPr>
            <a:r>
              <a:rPr lang="en-ZA" sz="3200" dirty="0" err="1" smtClean="0"/>
              <a:t>NEEDU</a:t>
            </a:r>
            <a:r>
              <a:rPr lang="en-ZA" sz="3200" dirty="0" smtClean="0"/>
              <a:t> works </a:t>
            </a:r>
            <a:r>
              <a:rPr lang="en-ZA" sz="3200" dirty="0"/>
              <a:t>closely with the Department to bring about systemic change by addressing </a:t>
            </a:r>
            <a:r>
              <a:rPr lang="en-ZA" sz="3200" dirty="0" err="1"/>
              <a:t>NEEDU</a:t>
            </a:r>
            <a:r>
              <a:rPr lang="en-ZA" sz="3200" dirty="0"/>
              <a:t> </a:t>
            </a:r>
            <a:r>
              <a:rPr lang="en-ZA" sz="3200" dirty="0" smtClean="0"/>
              <a:t>findings</a:t>
            </a:r>
          </a:p>
          <a:p>
            <a:pPr marL="457200" lvl="1" indent="0">
              <a:buNone/>
            </a:pPr>
            <a:endParaRPr lang="en-ZA" sz="2800" dirty="0"/>
          </a:p>
          <a:p>
            <a:pPr marL="0" indent="0" algn="just">
              <a:buNone/>
            </a:pPr>
            <a:endParaRPr lang="en-ZA" sz="3600" dirty="0"/>
          </a:p>
          <a:p>
            <a:pPr algn="just"/>
            <a:endParaRPr lang="en-US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473439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5745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cap="small" dirty="0"/>
              <a:t>Systemic Evaluations: 2012-2016</a:t>
            </a:r>
            <a:endParaRPr lang="en-ZA" sz="3600" cap="smal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372595764"/>
              </p:ext>
            </p:extLst>
          </p:nvPr>
        </p:nvGraphicFramePr>
        <p:xfrm>
          <a:off x="107504" y="1628800"/>
          <a:ext cx="4495799" cy="4578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24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53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53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858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228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8999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18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Year</a:t>
                      </a:r>
                      <a:endParaRPr lang="en-ZA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Semester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Location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School Phase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 smtClean="0">
                          <a:effectLst/>
                        </a:rPr>
                        <a:t>Province</a:t>
                      </a:r>
                      <a:endParaRPr lang="en-Z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 smtClean="0">
                          <a:effectLst/>
                        </a:rPr>
                        <a:t>District</a:t>
                      </a:r>
                      <a:endParaRPr lang="en-Z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 smtClean="0">
                          <a:effectLst/>
                        </a:rPr>
                        <a:t>School</a:t>
                      </a:r>
                      <a:endParaRPr lang="en-Z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8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2012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</a:rPr>
                        <a:t>Second</a:t>
                      </a:r>
                      <a:endParaRPr lang="en-Z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Urban</a:t>
                      </a: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</a:rPr>
                        <a:t>Foundation (Grade 1-3)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9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15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</a:rPr>
                        <a:t>134</a:t>
                      </a:r>
                      <a:endParaRPr lang="en-ZA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041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2013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</a:rPr>
                        <a:t>First</a:t>
                      </a:r>
                      <a:endParaRPr lang="en-Z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Rural monograde</a:t>
                      </a: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</a:rPr>
                        <a:t>Intermediate (Grade 4-6)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9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16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</a:rPr>
                        <a:t>99</a:t>
                      </a:r>
                      <a:endParaRPr lang="en-ZA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34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</a:rPr>
                        <a:t>Second</a:t>
                      </a:r>
                      <a:endParaRPr lang="en-Z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</a:rPr>
                        <a:t>Rural </a:t>
                      </a:r>
                      <a:r>
                        <a:rPr lang="en-ZA" sz="1100" b="1" dirty="0" smtClean="0">
                          <a:effectLst/>
                        </a:rPr>
                        <a:t>multi-grade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 smtClean="0">
                          <a:effectLst/>
                        </a:rPr>
                        <a:t>Multi-grade </a:t>
                      </a:r>
                      <a:r>
                        <a:rPr lang="en-ZA" sz="1100" b="1" dirty="0">
                          <a:effectLst/>
                        </a:rPr>
                        <a:t>(Grade 1-6)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9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18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</a:rPr>
                        <a:t>120</a:t>
                      </a:r>
                      <a:endParaRPr lang="en-ZA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34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2014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</a:rPr>
                        <a:t>First</a:t>
                      </a:r>
                      <a:endParaRPr lang="en-Z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</a:rPr>
                        <a:t>Urban and rural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</a:rPr>
                        <a:t>FET (Grade 10-12)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9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12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</a:rPr>
                        <a:t>93</a:t>
                      </a:r>
                      <a:endParaRPr lang="en-ZA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34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</a:rPr>
                        <a:t>Second</a:t>
                      </a:r>
                      <a:endParaRPr lang="en-Z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</a:rPr>
                        <a:t>Urban and rural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</a:rPr>
                        <a:t>Senior (Grade 7-9)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9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13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90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34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2015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</a:rPr>
                        <a:t>First</a:t>
                      </a:r>
                      <a:endParaRPr lang="en-Z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</a:rPr>
                        <a:t>Urban and rural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</a:rPr>
                        <a:t>Follow up visits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</a:rPr>
                        <a:t>9</a:t>
                      </a:r>
                      <a:endParaRPr lang="en-ZA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26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158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110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</a:rPr>
                        <a:t>Second</a:t>
                      </a:r>
                      <a:endParaRPr lang="en-Z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</a:rPr>
                        <a:t>Urban and rural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</a:rPr>
                        <a:t>Special schools 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</a:rPr>
                        <a:t>9</a:t>
                      </a:r>
                      <a:endParaRPr lang="en-ZA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27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176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421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2016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</a:rPr>
                        <a:t>First</a:t>
                      </a:r>
                      <a:endParaRPr lang="en-Z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</a:rPr>
                        <a:t>Urban and rural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</a:rPr>
                        <a:t>Special schools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24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115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421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</a:rPr>
                        <a:t>Second</a:t>
                      </a:r>
                      <a:endParaRPr lang="en-Z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</a:rPr>
                        <a:t>Urban and rural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</a:rPr>
                        <a:t>Follow up visits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</a:rPr>
                        <a:t>9</a:t>
                      </a:r>
                      <a:endParaRPr lang="en-ZA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14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75</a:t>
                      </a:r>
                      <a:endParaRPr lang="en-Z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4213">
                <a:tc gridSpan="6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effectLst/>
                        </a:rPr>
                        <a:t>TOTAL</a:t>
                      </a:r>
                      <a:endParaRPr lang="en-Z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</a:rPr>
                        <a:t>1 060</a:t>
                      </a:r>
                      <a:endParaRPr lang="en-ZA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32" marR="46032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495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b="1" cap="small" dirty="0" smtClean="0"/>
              <a:t>Data collection methods </a:t>
            </a:r>
          </a:p>
          <a:p>
            <a:pPr marL="0" indent="0">
              <a:buNone/>
            </a:pPr>
            <a:r>
              <a:rPr lang="en-ZA" sz="2000" b="1" dirty="0" smtClean="0"/>
              <a:t>Document review:</a:t>
            </a:r>
          </a:p>
          <a:p>
            <a:r>
              <a:rPr lang="en-ZA" sz="1700" dirty="0"/>
              <a:t>T</a:t>
            </a:r>
            <a:r>
              <a:rPr lang="en-ZA" sz="1700" dirty="0" smtClean="0"/>
              <a:t>eacher and learner attendance registers</a:t>
            </a:r>
          </a:p>
          <a:p>
            <a:r>
              <a:rPr lang="en-ZA" sz="1700" dirty="0"/>
              <a:t>T</a:t>
            </a:r>
            <a:r>
              <a:rPr lang="en-ZA" sz="1700" dirty="0" smtClean="0"/>
              <a:t>eacher punctuality time books</a:t>
            </a:r>
          </a:p>
          <a:p>
            <a:r>
              <a:rPr lang="en-ZA" sz="1700" dirty="0"/>
              <a:t>T</a:t>
            </a:r>
            <a:r>
              <a:rPr lang="en-ZA" sz="1700" dirty="0" smtClean="0"/>
              <a:t>eacher early departures registers</a:t>
            </a:r>
          </a:p>
          <a:p>
            <a:r>
              <a:rPr lang="en-ZA" sz="1700" dirty="0"/>
              <a:t>S</a:t>
            </a:r>
            <a:r>
              <a:rPr lang="en-ZA" sz="1700" dirty="0" smtClean="0"/>
              <a:t>ample of learner written work</a:t>
            </a:r>
            <a:endParaRPr lang="en-ZA" sz="1700" dirty="0"/>
          </a:p>
          <a:p>
            <a:pPr marL="0" indent="0">
              <a:buNone/>
            </a:pPr>
            <a:r>
              <a:rPr lang="en-ZA" sz="1800" b="1" dirty="0" smtClean="0"/>
              <a:t>Observation of behaviour:</a:t>
            </a:r>
            <a:endParaRPr lang="en-ZA" sz="1800" dirty="0" smtClean="0"/>
          </a:p>
          <a:p>
            <a:r>
              <a:rPr lang="en-ZA" sz="1700" dirty="0"/>
              <a:t>P</a:t>
            </a:r>
            <a:r>
              <a:rPr lang="en-ZA" sz="1700" dirty="0" smtClean="0"/>
              <a:t>unctuality </a:t>
            </a:r>
            <a:r>
              <a:rPr lang="en-ZA" sz="1700" dirty="0"/>
              <a:t>both in the morning and after breaks </a:t>
            </a:r>
          </a:p>
          <a:p>
            <a:r>
              <a:rPr lang="en-ZA" sz="1700" dirty="0"/>
              <a:t>U</a:t>
            </a:r>
            <a:r>
              <a:rPr lang="en-ZA" sz="1700" dirty="0" smtClean="0"/>
              <a:t>se </a:t>
            </a:r>
            <a:r>
              <a:rPr lang="en-ZA" sz="1700" dirty="0"/>
              <a:t>of time to provide meals through the </a:t>
            </a:r>
            <a:r>
              <a:rPr lang="en-ZA" sz="1700" dirty="0" err="1" smtClean="0"/>
              <a:t>NSNP</a:t>
            </a:r>
            <a:endParaRPr lang="en-ZA" sz="1700" dirty="0" smtClean="0"/>
          </a:p>
          <a:p>
            <a:r>
              <a:rPr lang="en-ZA" sz="1700" dirty="0" smtClean="0"/>
              <a:t>Availability of reading materials in F Phase</a:t>
            </a:r>
            <a:endParaRPr lang="en-ZA" sz="1700" dirty="0"/>
          </a:p>
          <a:p>
            <a:pPr marL="0" indent="0">
              <a:buNone/>
            </a:pPr>
            <a:r>
              <a:rPr lang="en-ZA" sz="1800" b="1" dirty="0" smtClean="0"/>
              <a:t>Interviews with staff:</a:t>
            </a:r>
            <a:endParaRPr lang="en-ZA" sz="1800" dirty="0" smtClean="0"/>
          </a:p>
          <a:p>
            <a:r>
              <a:rPr lang="en-ZA" sz="1700" dirty="0"/>
              <a:t>interviews with a sample of teachers and </a:t>
            </a:r>
            <a:r>
              <a:rPr lang="en-ZA" sz="1700" dirty="0" err="1"/>
              <a:t>SMT</a:t>
            </a:r>
            <a:r>
              <a:rPr lang="en-ZA" sz="1700" dirty="0"/>
              <a:t> members</a:t>
            </a:r>
          </a:p>
        </p:txBody>
      </p:sp>
    </p:spTree>
    <p:extLst>
      <p:ext uri="{BB962C8B-B14F-4D97-AF65-F5344CB8AC3E}">
        <p14:creationId xmlns:p14="http://schemas.microsoft.com/office/powerpoint/2010/main" xmlns="" val="339338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3"/>
            <a:ext cx="9144000" cy="576063"/>
          </a:xfrm>
        </p:spPr>
        <p:txBody>
          <a:bodyPr>
            <a:noAutofit/>
          </a:bodyPr>
          <a:lstStyle/>
          <a:p>
            <a:pPr algn="l"/>
            <a:r>
              <a:rPr lang="en-ZA" sz="3600" b="1" cap="small" dirty="0"/>
              <a:t>Focus Areas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15368949"/>
              </p:ext>
            </p:extLst>
          </p:nvPr>
        </p:nvGraphicFramePr>
        <p:xfrm>
          <a:off x="72210" y="764704"/>
          <a:ext cx="9036050" cy="5473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2895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4" y="188640"/>
            <a:ext cx="9113846" cy="576064"/>
          </a:xfrm>
        </p:spPr>
        <p:txBody>
          <a:bodyPr>
            <a:noAutofit/>
          </a:bodyPr>
          <a:lstStyle/>
          <a:p>
            <a:r>
              <a:rPr lang="en-ZA" sz="3600" b="1" cap="small" dirty="0"/>
              <a:t>Centrality of teaching time</a:t>
            </a:r>
            <a:r>
              <a:rPr lang="en-ZA" sz="3600" dirty="0"/>
              <a:t/>
            </a:r>
            <a:br>
              <a:rPr lang="en-ZA" sz="3600" dirty="0"/>
            </a:b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128" y="620688"/>
            <a:ext cx="9144000" cy="5361460"/>
          </a:xfrm>
        </p:spPr>
        <p:txBody>
          <a:bodyPr>
            <a:normAutofit/>
          </a:bodyPr>
          <a:lstStyle/>
          <a:p>
            <a:pPr algn="just"/>
            <a:r>
              <a:rPr lang="en-ZA" sz="2400" dirty="0"/>
              <a:t>E</a:t>
            </a:r>
            <a:r>
              <a:rPr lang="en-ZA" sz="2400" dirty="0" smtClean="0"/>
              <a:t>mpirical </a:t>
            </a:r>
            <a:r>
              <a:rPr lang="en-ZA" sz="2400" dirty="0"/>
              <a:t>evidence points overwhelmingly to the </a:t>
            </a:r>
            <a:r>
              <a:rPr lang="en-ZA" sz="2400" b="1" dirty="0"/>
              <a:t>powerful link </a:t>
            </a:r>
            <a:r>
              <a:rPr lang="en-ZA" sz="2400" dirty="0"/>
              <a:t>between more teaching time in school and better outcomes for </a:t>
            </a:r>
            <a:r>
              <a:rPr lang="en-ZA" sz="2400" dirty="0" smtClean="0"/>
              <a:t>learners</a:t>
            </a:r>
          </a:p>
          <a:p>
            <a:pPr lvl="0" algn="just"/>
            <a:r>
              <a:rPr lang="en-US" sz="2400" dirty="0" smtClean="0"/>
              <a:t>If time is </a:t>
            </a:r>
            <a:r>
              <a:rPr lang="en-US" sz="2400" dirty="0"/>
              <a:t>not managed effectively, it has a </a:t>
            </a:r>
            <a:r>
              <a:rPr lang="en-US" sz="2400" b="1" dirty="0"/>
              <a:t>negative impact on learner proficiency </a:t>
            </a:r>
            <a:r>
              <a:rPr lang="en-US" sz="2400" dirty="0"/>
              <a:t>owing to </a:t>
            </a:r>
            <a:r>
              <a:rPr lang="en-US" sz="2400" dirty="0" smtClean="0"/>
              <a:t>limited </a:t>
            </a:r>
            <a:r>
              <a:rPr lang="en-US" sz="2400" dirty="0"/>
              <a:t>learning </a:t>
            </a:r>
            <a:r>
              <a:rPr lang="en-US" sz="2400" dirty="0" smtClean="0"/>
              <a:t>opportunities (e.g., </a:t>
            </a:r>
            <a:r>
              <a:rPr lang="en-US" sz="2400" dirty="0"/>
              <a:t>poor curriculum </a:t>
            </a:r>
            <a:r>
              <a:rPr lang="en-US" sz="2400" dirty="0" smtClean="0"/>
              <a:t>coverage)</a:t>
            </a:r>
            <a:endParaRPr lang="en-ZA" sz="2400" dirty="0"/>
          </a:p>
          <a:p>
            <a:pPr lvl="0" algn="just"/>
            <a:r>
              <a:rPr lang="en-US" sz="2400" dirty="0"/>
              <a:t>More compelling research findings consistently argue that the impact of time loss is often </a:t>
            </a:r>
            <a:r>
              <a:rPr lang="en-US" sz="2400" b="1" dirty="0"/>
              <a:t>more detrimental in schools serving economically disadvantaged </a:t>
            </a:r>
            <a:r>
              <a:rPr lang="en-US" sz="2400" b="1" dirty="0" smtClean="0"/>
              <a:t>learners</a:t>
            </a:r>
            <a:endParaRPr lang="en-US" sz="2400" dirty="0" smtClean="0"/>
          </a:p>
          <a:p>
            <a:pPr lvl="0" algn="just"/>
            <a:r>
              <a:rPr lang="en-US" sz="2400" dirty="0" smtClean="0"/>
              <a:t> </a:t>
            </a:r>
            <a:r>
              <a:rPr lang="en-ZA" sz="2400" dirty="0" smtClean="0"/>
              <a:t>The </a:t>
            </a:r>
            <a:r>
              <a:rPr lang="en-ZA" sz="2400" dirty="0"/>
              <a:t>meta-analysis of </a:t>
            </a:r>
            <a:r>
              <a:rPr lang="en-ZA" sz="2400" dirty="0" err="1"/>
              <a:t>NEEDU</a:t>
            </a:r>
            <a:r>
              <a:rPr lang="en-ZA" sz="2400" dirty="0"/>
              <a:t> findings shows that the amount of time that teachers and learners actually spend at school </a:t>
            </a:r>
            <a:r>
              <a:rPr lang="en-ZA" sz="2400" i="1" dirty="0" smtClean="0"/>
              <a:t>(</a:t>
            </a:r>
            <a:r>
              <a:rPr lang="en-ZA" sz="2400" i="1" dirty="0"/>
              <a:t>implemented</a:t>
            </a:r>
            <a:r>
              <a:rPr lang="en-ZA" sz="2400" dirty="0"/>
              <a:t> time) </a:t>
            </a:r>
            <a:r>
              <a:rPr lang="en-ZA" sz="2400" b="1" dirty="0"/>
              <a:t>deviates substantially </a:t>
            </a:r>
            <a:r>
              <a:rPr lang="en-ZA" sz="2400" dirty="0"/>
              <a:t>from the allocated time in the schools calendar </a:t>
            </a:r>
            <a:r>
              <a:rPr lang="en-ZA" sz="2400" i="1" dirty="0"/>
              <a:t>(planned</a:t>
            </a:r>
            <a:r>
              <a:rPr lang="en-ZA" sz="2400" dirty="0"/>
              <a:t> time). </a:t>
            </a:r>
            <a:endParaRPr lang="en-ZA" sz="2400" dirty="0" smtClean="0"/>
          </a:p>
          <a:p>
            <a:pPr lvl="0"/>
            <a:endParaRPr lang="en-US" sz="2400" dirty="0" smtClean="0"/>
          </a:p>
          <a:p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xmlns="" val="231934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" y="-27384"/>
            <a:ext cx="9144000" cy="720080"/>
          </a:xfrm>
        </p:spPr>
        <p:txBody>
          <a:bodyPr>
            <a:noAutofit/>
          </a:bodyPr>
          <a:lstStyle/>
          <a:p>
            <a:pPr algn="l"/>
            <a:r>
              <a:rPr lang="en-ZA" sz="3600" b="1" cap="small" dirty="0" smtClean="0"/>
              <a:t>Factors </a:t>
            </a:r>
            <a:r>
              <a:rPr lang="en-ZA" sz="3600" b="1" cap="small" dirty="0"/>
              <a:t>that lead to loss of teaching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2265"/>
            <a:ext cx="9144000" cy="5433469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ZA" dirty="0" smtClean="0"/>
              <a:t>The </a:t>
            </a:r>
            <a:r>
              <a:rPr lang="en-ZA" dirty="0"/>
              <a:t>variation between </a:t>
            </a:r>
            <a:r>
              <a:rPr lang="en-ZA" i="1" dirty="0"/>
              <a:t>planned</a:t>
            </a:r>
            <a:r>
              <a:rPr lang="en-ZA" dirty="0"/>
              <a:t> time and </a:t>
            </a:r>
            <a:r>
              <a:rPr lang="en-ZA" i="1" dirty="0"/>
              <a:t>implemented</a:t>
            </a:r>
            <a:r>
              <a:rPr lang="en-ZA" dirty="0"/>
              <a:t> time among schools is attributed to the </a:t>
            </a:r>
            <a:r>
              <a:rPr lang="en-ZA" dirty="0" smtClean="0"/>
              <a:t>following factors</a:t>
            </a:r>
            <a:r>
              <a:rPr lang="en-ZA" dirty="0"/>
              <a:t>:</a:t>
            </a:r>
            <a:endParaRPr lang="en-ZA" sz="2800" dirty="0"/>
          </a:p>
          <a:p>
            <a:pPr lvl="1"/>
            <a:r>
              <a:rPr lang="en-ZA" dirty="0"/>
              <a:t>N</a:t>
            </a:r>
            <a:r>
              <a:rPr lang="en-ZA" dirty="0" smtClean="0"/>
              <a:t>on-adherence </a:t>
            </a:r>
            <a:r>
              <a:rPr lang="en-ZA" dirty="0"/>
              <a:t>to </a:t>
            </a:r>
            <a:r>
              <a:rPr lang="en-ZA" b="1" dirty="0"/>
              <a:t>notional time </a:t>
            </a:r>
            <a:r>
              <a:rPr lang="en-ZA" dirty="0"/>
              <a:t>allocation prescribed in the curriculum, </a:t>
            </a:r>
            <a:endParaRPr lang="en-ZA" sz="2400" dirty="0"/>
          </a:p>
          <a:p>
            <a:pPr lvl="1"/>
            <a:r>
              <a:rPr lang="en-ZA" dirty="0"/>
              <a:t>L</a:t>
            </a:r>
            <a:r>
              <a:rPr lang="en-ZA" dirty="0" smtClean="0"/>
              <a:t>earner </a:t>
            </a:r>
            <a:r>
              <a:rPr lang="en-ZA" dirty="0"/>
              <a:t>and teacher </a:t>
            </a:r>
            <a:r>
              <a:rPr lang="en-ZA" b="1" dirty="0"/>
              <a:t>poor attendance</a:t>
            </a:r>
            <a:r>
              <a:rPr lang="en-ZA" dirty="0"/>
              <a:t>, </a:t>
            </a:r>
            <a:endParaRPr lang="en-ZA" sz="2400" dirty="0"/>
          </a:p>
          <a:p>
            <a:pPr lvl="1"/>
            <a:r>
              <a:rPr lang="en-ZA" dirty="0"/>
              <a:t>L</a:t>
            </a:r>
            <a:r>
              <a:rPr lang="en-ZA" dirty="0" smtClean="0"/>
              <a:t>earner </a:t>
            </a:r>
            <a:r>
              <a:rPr lang="en-ZA" dirty="0"/>
              <a:t>and teacher </a:t>
            </a:r>
            <a:r>
              <a:rPr lang="en-ZA" b="1" dirty="0"/>
              <a:t>late coming</a:t>
            </a:r>
            <a:r>
              <a:rPr lang="en-ZA" dirty="0"/>
              <a:t>, </a:t>
            </a:r>
            <a:endParaRPr lang="en-ZA" sz="2400" dirty="0"/>
          </a:p>
          <a:p>
            <a:pPr lvl="1"/>
            <a:r>
              <a:rPr lang="en-ZA" dirty="0"/>
              <a:t>T</a:t>
            </a:r>
            <a:r>
              <a:rPr lang="en-ZA" dirty="0" smtClean="0"/>
              <a:t>eachers </a:t>
            </a:r>
            <a:r>
              <a:rPr lang="en-ZA" b="1" dirty="0"/>
              <a:t>leaving school early </a:t>
            </a:r>
            <a:r>
              <a:rPr lang="en-ZA" dirty="0"/>
              <a:t>for a variety of reasons, </a:t>
            </a:r>
            <a:endParaRPr lang="en-ZA" sz="2400" dirty="0"/>
          </a:p>
          <a:p>
            <a:pPr lvl="1"/>
            <a:r>
              <a:rPr lang="en-ZA" dirty="0"/>
              <a:t>T</a:t>
            </a:r>
            <a:r>
              <a:rPr lang="en-ZA" dirty="0" smtClean="0"/>
              <a:t>eachers </a:t>
            </a:r>
            <a:r>
              <a:rPr lang="en-ZA" dirty="0"/>
              <a:t>and learners </a:t>
            </a:r>
            <a:r>
              <a:rPr lang="en-ZA" b="1" dirty="0"/>
              <a:t>returning to class late </a:t>
            </a:r>
            <a:r>
              <a:rPr lang="en-ZA" dirty="0"/>
              <a:t>after break, </a:t>
            </a:r>
            <a:endParaRPr lang="en-ZA" sz="2400" dirty="0"/>
          </a:p>
          <a:p>
            <a:pPr lvl="1"/>
            <a:r>
              <a:rPr lang="en-ZA" dirty="0"/>
              <a:t>P</a:t>
            </a:r>
            <a:r>
              <a:rPr lang="en-ZA" dirty="0" smtClean="0"/>
              <a:t>oor </a:t>
            </a:r>
            <a:r>
              <a:rPr lang="en-ZA" b="1" dirty="0" smtClean="0"/>
              <a:t>time management </a:t>
            </a:r>
            <a:r>
              <a:rPr lang="en-ZA" dirty="0" smtClean="0"/>
              <a:t>for </a:t>
            </a:r>
            <a:r>
              <a:rPr lang="en-ZA" dirty="0"/>
              <a:t>the </a:t>
            </a:r>
            <a:r>
              <a:rPr lang="en-ZA" dirty="0" smtClean="0"/>
              <a:t>NSNP,</a:t>
            </a:r>
            <a:endParaRPr lang="en-ZA" sz="2400" dirty="0"/>
          </a:p>
          <a:p>
            <a:pPr lvl="1"/>
            <a:r>
              <a:rPr lang="en-ZA" b="1" dirty="0" smtClean="0"/>
              <a:t>Early commencement </a:t>
            </a:r>
            <a:r>
              <a:rPr lang="en-ZA" dirty="0"/>
              <a:t>of </a:t>
            </a:r>
            <a:r>
              <a:rPr lang="en-ZA" dirty="0" smtClean="0"/>
              <a:t>mid-year and end-of-year examinations</a:t>
            </a:r>
            <a:r>
              <a:rPr lang="en-ZA" dirty="0"/>
              <a:t>.</a:t>
            </a:r>
            <a:endParaRPr lang="en-ZA" sz="2400" dirty="0"/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6850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07"/>
            <a:ext cx="9144000" cy="614481"/>
          </a:xfrm>
        </p:spPr>
        <p:txBody>
          <a:bodyPr>
            <a:noAutofit/>
          </a:bodyPr>
          <a:lstStyle/>
          <a:p>
            <a:pPr algn="l"/>
            <a:r>
              <a:rPr lang="en-ZA" sz="3600" b="1" cap="small" dirty="0"/>
              <a:t>A meta-analysis of </a:t>
            </a:r>
            <a:r>
              <a:rPr lang="en-ZA" sz="3600" b="1" cap="small" dirty="0" err="1"/>
              <a:t>NEEDU</a:t>
            </a:r>
            <a:r>
              <a:rPr lang="en-ZA" sz="3600" b="1" cap="small" dirty="0"/>
              <a:t> findings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0" y="1412776"/>
            <a:ext cx="9144000" cy="4929412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0"/>
              </a:spcBef>
            </a:pPr>
            <a:r>
              <a:rPr lang="en-ZA" sz="3600" dirty="0"/>
              <a:t>Examined timetables in the 694 schools offering FP, IP, SP and FET Phases</a:t>
            </a:r>
          </a:p>
          <a:p>
            <a:pPr algn="just">
              <a:spcBef>
                <a:spcPts val="0"/>
              </a:spcBef>
            </a:pPr>
            <a:r>
              <a:rPr lang="en-ZA" sz="3600" dirty="0" smtClean="0"/>
              <a:t>Over </a:t>
            </a:r>
            <a:r>
              <a:rPr lang="en-ZA" sz="3600" b="1" dirty="0" smtClean="0"/>
              <a:t>15% </a:t>
            </a:r>
            <a:r>
              <a:rPr lang="en-ZA" sz="3600" dirty="0" smtClean="0"/>
              <a:t>of schools </a:t>
            </a:r>
            <a:r>
              <a:rPr lang="en-ZA" sz="3600" dirty="0"/>
              <a:t>allocated less than stipulated notional time in maths (</a:t>
            </a:r>
            <a:r>
              <a:rPr lang="en-ZA" sz="3600" b="1" dirty="0"/>
              <a:t>4.5 hours </a:t>
            </a:r>
            <a:r>
              <a:rPr lang="en-ZA" sz="3600" dirty="0"/>
              <a:t>in FET &amp; SP, </a:t>
            </a:r>
            <a:r>
              <a:rPr lang="en-ZA" sz="3600" b="1" dirty="0"/>
              <a:t>6 hours </a:t>
            </a:r>
            <a:r>
              <a:rPr lang="en-ZA" sz="3600" dirty="0"/>
              <a:t>in IP, 7 in FP) &amp; </a:t>
            </a:r>
            <a:r>
              <a:rPr lang="en-ZA" sz="3600" dirty="0" err="1"/>
              <a:t>LOLT</a:t>
            </a:r>
            <a:endParaRPr lang="en-ZA" sz="3600" dirty="0"/>
          </a:p>
          <a:p>
            <a:pPr algn="just">
              <a:spcBef>
                <a:spcPts val="0"/>
              </a:spcBef>
            </a:pPr>
            <a:r>
              <a:rPr lang="en-ZA" sz="3600" dirty="0"/>
              <a:t>Concepts and content are not covered in sufficient depth</a:t>
            </a:r>
          </a:p>
          <a:p>
            <a:pPr algn="just">
              <a:spcBef>
                <a:spcPts val="600"/>
              </a:spcBef>
              <a:spcAft>
                <a:spcPts val="800"/>
              </a:spcAft>
            </a:pPr>
            <a:endParaRPr lang="en-ZA" dirty="0" smtClean="0"/>
          </a:p>
          <a:p>
            <a:pPr algn="just">
              <a:spcBef>
                <a:spcPts val="800"/>
              </a:spcBef>
            </a:pPr>
            <a:r>
              <a:rPr lang="en-ZA" sz="3600" dirty="0" smtClean="0"/>
              <a:t>Teachers in the Senior and FET Phases were often absent from school compared to their learners</a:t>
            </a: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en-ZA" sz="3600" dirty="0" smtClean="0"/>
              <a:t>Teachers in </a:t>
            </a:r>
            <a:r>
              <a:rPr lang="en-ZA" sz="3600" b="1" dirty="0" smtClean="0"/>
              <a:t>40% </a:t>
            </a:r>
            <a:r>
              <a:rPr lang="en-ZA" sz="3600" dirty="0" smtClean="0"/>
              <a:t>of schools offering SP and FET were often absent; and teachers in over </a:t>
            </a:r>
            <a:r>
              <a:rPr lang="en-ZA" sz="3600" b="1" dirty="0" smtClean="0"/>
              <a:t>15% </a:t>
            </a:r>
            <a:r>
              <a:rPr lang="en-ZA" sz="3600" dirty="0" smtClean="0"/>
              <a:t>of schools offering FP and IP were often absent</a:t>
            </a:r>
            <a:endParaRPr lang="en-ZA" sz="3600" dirty="0"/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en-ZA" sz="3600" dirty="0"/>
              <a:t>If teachers are not at school,  time is lost entirely for all their learners</a:t>
            </a:r>
          </a:p>
          <a:p>
            <a:pPr algn="just">
              <a:spcBef>
                <a:spcPts val="0"/>
              </a:spcBef>
              <a:spcAft>
                <a:spcPts val="800"/>
              </a:spcAft>
            </a:pPr>
            <a:endParaRPr lang="en-ZA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ZA" sz="24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3218059"/>
              </p:ext>
            </p:extLst>
          </p:nvPr>
        </p:nvGraphicFramePr>
        <p:xfrm>
          <a:off x="0" y="764704"/>
          <a:ext cx="9108504" cy="400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8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00894">
                <a:tc>
                  <a:txBody>
                    <a:bodyPr/>
                    <a:lstStyle/>
                    <a:p>
                      <a:r>
                        <a:rPr lang="en-ZA" sz="2200" b="1" kern="1200" cap="sm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Indicator </a:t>
                      </a:r>
                      <a:r>
                        <a:rPr lang="en-ZA" sz="2200" b="1" kern="1200" cap="small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1: Adherence to notional time allocation in mathematics and the </a:t>
                      </a:r>
                      <a:r>
                        <a:rPr lang="en-ZA" sz="2200" b="1" kern="1200" cap="small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lolt</a:t>
                      </a:r>
                      <a:endParaRPr lang="en-ZA" sz="2200" b="1" kern="1200" cap="sm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6" marR="6270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3082214"/>
              </p:ext>
            </p:extLst>
          </p:nvPr>
        </p:nvGraphicFramePr>
        <p:xfrm>
          <a:off x="42342" y="3573016"/>
          <a:ext cx="9108504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8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2200" b="1" kern="1200" cap="small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Indicator 2: Teacher and learner </a:t>
                      </a:r>
                      <a:r>
                        <a:rPr lang="en-ZA" sz="2200" b="1" kern="1200" cap="sm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attendance</a:t>
                      </a:r>
                    </a:p>
                  </a:txBody>
                  <a:tcPr marL="62706" marR="6270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117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07"/>
            <a:ext cx="9144000" cy="614481"/>
          </a:xfrm>
        </p:spPr>
        <p:txBody>
          <a:bodyPr>
            <a:noAutofit/>
          </a:bodyPr>
          <a:lstStyle/>
          <a:p>
            <a:pPr algn="l"/>
            <a:r>
              <a:rPr lang="en-ZA" sz="3600" b="1" cap="small" dirty="0"/>
              <a:t>A meta-analysis of </a:t>
            </a:r>
            <a:r>
              <a:rPr lang="en-ZA" sz="3600" b="1" cap="small" dirty="0" err="1"/>
              <a:t>NEEDU</a:t>
            </a:r>
            <a:r>
              <a:rPr lang="en-ZA" sz="3600" b="1" cap="small" dirty="0"/>
              <a:t> findings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0" y="1412776"/>
            <a:ext cx="9144000" cy="4929412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0"/>
              </a:spcBef>
            </a:pPr>
            <a:r>
              <a:rPr lang="en-ZA" sz="3600" dirty="0" smtClean="0"/>
              <a:t>In </a:t>
            </a:r>
            <a:r>
              <a:rPr lang="en-ZA" sz="3600" b="1" dirty="0" smtClean="0"/>
              <a:t>over 40% </a:t>
            </a:r>
            <a:r>
              <a:rPr lang="en-ZA" sz="3600" dirty="0" smtClean="0"/>
              <a:t>of schools </a:t>
            </a:r>
            <a:r>
              <a:rPr lang="en-ZA" sz="3600" dirty="0"/>
              <a:t>teachers </a:t>
            </a:r>
            <a:r>
              <a:rPr lang="en-ZA" sz="3600" dirty="0" smtClean="0"/>
              <a:t>in the Foundation, Senior and FET Phases came to school later than own learners</a:t>
            </a:r>
            <a:endParaRPr lang="en-ZA" dirty="0"/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3600" dirty="0"/>
              <a:t>Maths is mostly compromised; first periods are mostly allocated to maths </a:t>
            </a:r>
            <a:r>
              <a:rPr lang="en-ZA" sz="3600" dirty="0" smtClean="0"/>
              <a:t>lessons in most schools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ZA" sz="3600" dirty="0"/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ZA" sz="1300" dirty="0"/>
          </a:p>
          <a:p>
            <a:pPr algn="just"/>
            <a:r>
              <a:rPr lang="en-ZA" sz="3600" dirty="0"/>
              <a:t>In </a:t>
            </a:r>
            <a:r>
              <a:rPr lang="en-ZA" sz="3600" b="1" dirty="0"/>
              <a:t>over 20% </a:t>
            </a:r>
            <a:r>
              <a:rPr lang="en-ZA" sz="3600" dirty="0"/>
              <a:t>of the schools in each phase, teachers left the school early before the official closing time </a:t>
            </a:r>
            <a:r>
              <a:rPr lang="en-ZA" sz="3600" i="1" dirty="0"/>
              <a:t>frequently </a:t>
            </a:r>
            <a:r>
              <a:rPr lang="en-ZA" sz="3600" dirty="0"/>
              <a:t>or on a regular basis</a:t>
            </a:r>
          </a:p>
          <a:p>
            <a:pPr algn="just"/>
            <a:r>
              <a:rPr lang="en-ZA" sz="3600" dirty="0"/>
              <a:t>In </a:t>
            </a:r>
            <a:r>
              <a:rPr lang="en-ZA" sz="3600" b="1" dirty="0"/>
              <a:t>95% </a:t>
            </a:r>
            <a:r>
              <a:rPr lang="en-ZA" sz="3600" dirty="0"/>
              <a:t>of schools, teacher early departure was the main reason for time </a:t>
            </a:r>
            <a:r>
              <a:rPr lang="en-ZA" sz="3600" dirty="0" smtClean="0"/>
              <a:t>loss</a:t>
            </a:r>
            <a:endParaRPr lang="en-ZA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ZA" sz="24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8126390"/>
              </p:ext>
            </p:extLst>
          </p:nvPr>
        </p:nvGraphicFramePr>
        <p:xfrm>
          <a:off x="0" y="764704"/>
          <a:ext cx="9108504" cy="400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8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00894">
                <a:tc>
                  <a:txBody>
                    <a:bodyPr/>
                    <a:lstStyle/>
                    <a:p>
                      <a:r>
                        <a:rPr lang="en-ZA" sz="2200" b="1" kern="1200" cap="sm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Indicator </a:t>
                      </a:r>
                      <a:r>
                        <a:rPr lang="en-ZA" sz="2200" b="1" kern="1200" cap="small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3: </a:t>
                      </a:r>
                      <a:r>
                        <a:rPr lang="en-ZA" sz="2200" b="1" kern="1200" cap="sm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Teacher and learner punctuality</a:t>
                      </a:r>
                      <a:endParaRPr lang="en-ZA" sz="2200" b="1" kern="1200" cap="small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6" marR="6270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7102594"/>
              </p:ext>
            </p:extLst>
          </p:nvPr>
        </p:nvGraphicFramePr>
        <p:xfrm>
          <a:off x="35496" y="3429000"/>
          <a:ext cx="9108504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8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2200" b="1" kern="1200" cap="small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Indicator </a:t>
                      </a:r>
                      <a:r>
                        <a:rPr lang="en-ZA" sz="2200" b="1" kern="1200" cap="sm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4: </a:t>
                      </a:r>
                      <a:r>
                        <a:rPr lang="en-ZA" sz="2200" b="1" kern="1200" cap="small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Teacher </a:t>
                      </a:r>
                      <a:r>
                        <a:rPr lang="en-ZA" sz="2200" b="1" kern="1200" cap="sm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early departures</a:t>
                      </a:r>
                      <a:endParaRPr lang="en-ZA" sz="2200" b="1" kern="1200" cap="sm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6" marR="6270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6608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20857</TotalTime>
  <Words>3544</Words>
  <Application>Microsoft Office PowerPoint</Application>
  <PresentationFormat>On-screen Show (4:3)</PresentationFormat>
  <Paragraphs>897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Theme1</vt:lpstr>
      <vt:lpstr>                 </vt:lpstr>
      <vt:lpstr>OUTLINE</vt:lpstr>
      <vt:lpstr>PURPOSE</vt:lpstr>
      <vt:lpstr>Systemic Evaluations: 2012-2016</vt:lpstr>
      <vt:lpstr>Focus Areas</vt:lpstr>
      <vt:lpstr>Centrality of teaching time </vt:lpstr>
      <vt:lpstr>Factors that lead to loss of teaching time</vt:lpstr>
      <vt:lpstr>A meta-analysis of NEEDU findings</vt:lpstr>
      <vt:lpstr>A meta-analysis of NEEDU findings</vt:lpstr>
      <vt:lpstr>A meta-analysis of NEEDU findings</vt:lpstr>
      <vt:lpstr>A meta-analysis of NEEDU findings</vt:lpstr>
      <vt:lpstr>Implications of NEEDU findings for the sector</vt:lpstr>
      <vt:lpstr> Schools that work II study (2017): The Brief </vt:lpstr>
      <vt:lpstr>School selection</vt:lpstr>
      <vt:lpstr>The inclusive basket of performance indicator weighting</vt:lpstr>
      <vt:lpstr>School selection (cont.)</vt:lpstr>
      <vt:lpstr>School selection (cont.)</vt:lpstr>
      <vt:lpstr>Schools selected</vt:lpstr>
      <vt:lpstr>Schools selected (cont.)</vt:lpstr>
      <vt:lpstr>Schools selected (cont.)</vt:lpstr>
      <vt:lpstr>Schools selected (cont.)</vt:lpstr>
      <vt:lpstr>Schools selected (cont.)</vt:lpstr>
      <vt:lpstr>Schools selected (cont.)</vt:lpstr>
      <vt:lpstr>Schools selected (cont.)</vt:lpstr>
      <vt:lpstr>Schools selected (cont.)</vt:lpstr>
      <vt:lpstr>Data collection procedures</vt:lpstr>
      <vt:lpstr>What high-performing schools do right</vt:lpstr>
      <vt:lpstr>What high-performing schools do right</vt:lpstr>
      <vt:lpstr>THEME 1: System’s support and partnership</vt:lpstr>
      <vt:lpstr>THEME 2: Learner-centred climate </vt:lpstr>
      <vt:lpstr>THEME 3: Enabling conditions</vt:lpstr>
      <vt:lpstr>THEME 4: School leadership</vt:lpstr>
      <vt:lpstr>THEME 5: Professional development and collaboration</vt:lpstr>
      <vt:lpstr> THEME 6: Quality of teaching   </vt:lpstr>
      <vt:lpstr>No. 6.2: Innovative teaching strategies</vt:lpstr>
      <vt:lpstr>Taking the process forward</vt:lpstr>
      <vt:lpstr>Taking the process forward</vt:lpstr>
      <vt:lpstr>Conclusion  </vt:lpstr>
      <vt:lpstr>Slide 39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Sithole, Sibusiso</dc:creator>
  <cp:lastModifiedBy>PUMZA</cp:lastModifiedBy>
  <cp:revision>680</cp:revision>
  <cp:lastPrinted>2017-08-21T14:38:43Z</cp:lastPrinted>
  <dcterms:created xsi:type="dcterms:W3CDTF">2015-06-03T16:40:02Z</dcterms:created>
  <dcterms:modified xsi:type="dcterms:W3CDTF">2017-10-18T09:52:31Z</dcterms:modified>
</cp:coreProperties>
</file>