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01" r:id="rId2"/>
    <p:sldId id="703" r:id="rId3"/>
    <p:sldId id="704" r:id="rId4"/>
    <p:sldId id="706" r:id="rId5"/>
    <p:sldId id="705" r:id="rId6"/>
    <p:sldId id="707" r:id="rId7"/>
    <p:sldId id="709" r:id="rId8"/>
    <p:sldId id="710" r:id="rId9"/>
    <p:sldId id="708" r:id="rId10"/>
    <p:sldId id="712" r:id="rId11"/>
    <p:sldId id="713" r:id="rId1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62">
          <p15:clr>
            <a:srgbClr val="A4A3A4"/>
          </p15:clr>
        </p15:guide>
        <p15:guide id="3" pos="3024">
          <p15:clr>
            <a:srgbClr val="A4A3A4"/>
          </p15:clr>
        </p15:guide>
        <p15:guide id="4" pos="48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3333CC"/>
    <a:srgbClr val="B7C4E7"/>
    <a:srgbClr val="FFFFCC"/>
    <a:srgbClr val="FF0000"/>
    <a:srgbClr val="FF9900"/>
    <a:srgbClr val="FFCC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7627" autoAdjust="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162"/>
        <p:guide pos="3024"/>
        <p:guide pos="4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5"/>
    </p:cViewPr>
  </p:sorterViewPr>
  <p:notesViewPr>
    <p:cSldViewPr snapToGrid="0">
      <p:cViewPr varScale="1">
        <p:scale>
          <a:sx n="56" d="100"/>
          <a:sy n="56" d="100"/>
        </p:scale>
        <p:origin x="2832" y="4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272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B6458196-9CC0-4372-8C6E-2D1F0080C6C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529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42" y="4715831"/>
            <a:ext cx="5434993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 smtClean="0"/>
              <a:t>Click to edit Master text styles</a:t>
            </a:r>
          </a:p>
          <a:p>
            <a:pPr lvl="1"/>
            <a:r>
              <a:rPr lang="en-ZA" noProof="0" smtClean="0"/>
              <a:t>Second level</a:t>
            </a:r>
          </a:p>
          <a:p>
            <a:pPr lvl="2"/>
            <a:r>
              <a:rPr lang="en-ZA" noProof="0" smtClean="0"/>
              <a:t>Third level</a:t>
            </a:r>
          </a:p>
          <a:p>
            <a:pPr lvl="3"/>
            <a:r>
              <a:rPr lang="en-ZA" noProof="0" smtClean="0"/>
              <a:t>Fourth level</a:t>
            </a:r>
          </a:p>
          <a:p>
            <a:pPr lvl="4"/>
            <a:r>
              <a:rPr lang="en-ZA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327295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0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b="1" smtClean="0"/>
              <a:t>Dr E. V Nzama</a:t>
            </a:r>
          </a:p>
          <a:p>
            <a:pPr algn="r">
              <a:defRPr/>
            </a:pPr>
            <a:r>
              <a:rPr lang="en-US" sz="900" b="1" smtClean="0"/>
              <a:t>Head of Department: KwaZulu-Natal</a:t>
            </a:r>
          </a:p>
          <a:p>
            <a:pPr>
              <a:defRPr/>
            </a:pPr>
            <a:endParaRPr lang="en-ZA" sz="900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272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463A468B-86FD-434F-9A55-32E333C5290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011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1524000" y="304800"/>
            <a:ext cx="72390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ZA" sz="1800" smtClean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ZA" dirty="0"/>
              <a:t>Click to edit Master subtitle style</a:t>
            </a:r>
          </a:p>
        </p:txBody>
      </p:sp>
      <p:sp>
        <p:nvSpPr>
          <p:cNvPr id="20583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8363" y="2130425"/>
            <a:ext cx="8775511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199" y="6245225"/>
            <a:ext cx="5869675" cy="476250"/>
          </a:xfr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b="1" dirty="0" err="1" smtClean="0"/>
              <a:t>Dr</a:t>
            </a:r>
            <a:r>
              <a:rPr lang="en-US" b="1" dirty="0" smtClean="0"/>
              <a:t> E. V Nzama</a:t>
            </a:r>
          </a:p>
          <a:p>
            <a:pPr algn="r">
              <a:defRPr/>
            </a:pPr>
            <a:r>
              <a:rPr lang="en-US" b="1" dirty="0" smtClean="0"/>
              <a:t>Head of Department: KwaZulu-Natal</a:t>
            </a:r>
            <a:endParaRPr lang="en-US" b="1" dirty="0"/>
          </a:p>
        </p:txBody>
      </p:sp>
      <p:pic>
        <p:nvPicPr>
          <p:cNvPr id="2867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572"/>
            <a:ext cx="4293083" cy="116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6578600" y="5838377"/>
            <a:ext cx="2184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4857750" algn="l"/>
              </a:tabLst>
            </a:pPr>
            <a:r>
              <a:rPr lang="en-GB" sz="800" b="1" spc="-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 Pro"/>
              </a:rPr>
              <a:t>Championing Quality Education – </a:t>
            </a:r>
            <a:endParaRPr lang="en-ZA" sz="4400" dirty="0" smtClean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  <a:tabLst>
                <a:tab pos="4857750" algn="l"/>
              </a:tabLst>
            </a:pPr>
            <a:r>
              <a:rPr lang="en-GB" sz="800" b="1" spc="-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 Pro"/>
              </a:rPr>
              <a:t>Creating and Securing a Brighter Future</a:t>
            </a:r>
            <a:endParaRPr lang="en-ZA" sz="44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08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3AC9B-EBE7-48BB-96D0-E652F53BE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93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31763"/>
            <a:ext cx="2038350" cy="623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1763"/>
            <a:ext cx="5962650" cy="623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6655E-A38B-40E9-A0DA-47C812A8F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78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A394-0471-47C8-9A2E-EBB594ED5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4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EB66-0820-485E-9334-228D5F354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82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87450"/>
            <a:ext cx="4000500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87450"/>
            <a:ext cx="4000500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478F-806A-4629-8F91-7D1C3386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70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677C-CC47-4A97-8EDC-1F2ADC88B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4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82B1-09D2-43FE-BB5C-D338FF70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63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C9B94-CD6F-4809-9B24-C75BCEC6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5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7455-5ABB-4728-90F6-D9040B5BA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12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37DD-60C4-494E-B00F-7D2630BA1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8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15152"/>
            <a:ext cx="7924800" cy="43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04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8292" y="6245225"/>
            <a:ext cx="262150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1592" y="6258918"/>
            <a:ext cx="609600" cy="4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F93646-EE2A-4DDD-801D-944C072A7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Box 11"/>
          <p:cNvSpPr txBox="1">
            <a:spLocks noChangeArrowheads="1"/>
          </p:cNvSpPr>
          <p:nvPr userDrawn="1"/>
        </p:nvSpPr>
        <p:spPr bwMode="auto">
          <a:xfrm>
            <a:off x="1524000" y="304800"/>
            <a:ext cx="72390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ZA" sz="1800" smtClean="0"/>
          </a:p>
        </p:txBody>
      </p:sp>
      <p:sp>
        <p:nvSpPr>
          <p:cNvPr id="103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32513" y="1112875"/>
            <a:ext cx="7930487" cy="48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 smtClean="0"/>
              <a:t>Click to edit Master title style</a:t>
            </a:r>
          </a:p>
        </p:txBody>
      </p:sp>
      <p:sp>
        <p:nvSpPr>
          <p:cNvPr id="1035" name="Line 14"/>
          <p:cNvSpPr>
            <a:spLocks noChangeShapeType="1"/>
          </p:cNvSpPr>
          <p:nvPr userDrawn="1"/>
        </p:nvSpPr>
        <p:spPr bwMode="auto">
          <a:xfrm>
            <a:off x="2362200" y="1066800"/>
            <a:ext cx="5486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238"/>
            <a:ext cx="34766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20000"/>
        <a:buChar char="•"/>
        <a:defRPr sz="1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437186" y="6244988"/>
            <a:ext cx="2133600" cy="38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68D323-0D3E-45F9-84B6-EF8C9BEBC5E4}" type="slidenum">
              <a:rPr lang="en-US" sz="1400" smtClean="0">
                <a:solidFill>
                  <a:schemeClr val="bg1"/>
                </a:solidFill>
              </a:rPr>
              <a:pPr/>
              <a:t>1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4024" y="2130426"/>
            <a:ext cx="8215952" cy="119029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ZA" dirty="0">
                <a:solidFill>
                  <a:schemeClr val="tx1"/>
                </a:solidFill>
                <a:ea typeface="+mn-ea"/>
              </a:rPr>
              <a:t>Feedback on Implementation of Recommendations of Oversight Visit</a:t>
            </a:r>
            <a:endParaRPr lang="en-GB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sz="2800" b="1" dirty="0"/>
              <a:t>Dr E. V Nzama</a:t>
            </a:r>
          </a:p>
          <a:p>
            <a:r>
              <a:rPr lang="en-ZA" sz="2800" b="1" dirty="0"/>
              <a:t>Head of Department: KwaZulu-Natal</a:t>
            </a:r>
            <a:endParaRPr lang="en-GB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5752" y="6204281"/>
            <a:ext cx="4463979" cy="428531"/>
          </a:xfrm>
        </p:spPr>
        <p:txBody>
          <a:bodyPr/>
          <a:lstStyle/>
          <a:p>
            <a:pPr algn="r">
              <a:defRPr/>
            </a:pPr>
            <a:r>
              <a:rPr lang="en-US" sz="900" b="1" dirty="0" err="1"/>
              <a:t>Dr</a:t>
            </a:r>
            <a:r>
              <a:rPr lang="en-US" sz="900" b="1" dirty="0"/>
              <a:t> E. V Nzama</a:t>
            </a:r>
          </a:p>
          <a:p>
            <a:pPr algn="r">
              <a:defRPr/>
            </a:pPr>
            <a:r>
              <a:rPr lang="en-US" sz="900" b="1" dirty="0"/>
              <a:t>Head of Department: KwaZulu-Natal</a:t>
            </a:r>
          </a:p>
          <a:p>
            <a:pPr algn="r">
              <a:defRPr/>
            </a:pP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13" y="1112874"/>
            <a:ext cx="7930487" cy="584897"/>
          </a:xfr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Allegations that certain schools had not resulted learners</a:t>
            </a:r>
            <a:endParaRPr lang="en-ZA" sz="20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Some schools had their results withheld due to various reasons. These were mostly instances of allegation for mass copying which then necessitated further investigations to be conducted.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Below </a:t>
            </a:r>
            <a:r>
              <a:rPr lang="en-US" dirty="0"/>
              <a:t>is the latest report on the status of schools where results were not released.</a:t>
            </a:r>
            <a:endParaRPr lang="en-ZA" dirty="0"/>
          </a:p>
          <a:p>
            <a:pPr algn="r"/>
            <a:endParaRPr lang="en-ZA" dirty="0" smtClean="0"/>
          </a:p>
          <a:p>
            <a:pPr algn="just"/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481070" y="4481848"/>
            <a:ext cx="3528811" cy="553791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ZA" sz="1600" b="1" dirty="0"/>
              <a:t>Non Resulted Schools Report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0207725"/>
              </p:ext>
            </p:extLst>
          </p:nvPr>
        </p:nvGraphicFramePr>
        <p:xfrm>
          <a:off x="5486400" y="3786388"/>
          <a:ext cx="2421227" cy="1249251"/>
        </p:xfrm>
        <a:graphic>
          <a:graphicData uri="http://schemas.openxmlformats.org/presentationml/2006/ole">
            <p:oleObj spid="_x0000_s2059" name="Document" showAsIcon="1" r:id="rId3" imgW="914400" imgH="7714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798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57200" y="4134117"/>
            <a:ext cx="3008313" cy="914401"/>
          </a:xfrm>
        </p:spPr>
        <p:txBody>
          <a:bodyPr/>
          <a:lstStyle/>
          <a:p>
            <a:pPr algn="ctr"/>
            <a:r>
              <a:rPr lang="en-ZA" sz="3600" dirty="0" smtClean="0"/>
              <a:t>Thank you</a:t>
            </a:r>
            <a:endParaRPr lang="en-Z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2455740"/>
              </p:ext>
            </p:extLst>
          </p:nvPr>
        </p:nvGraphicFramePr>
        <p:xfrm>
          <a:off x="4378816" y="4301544"/>
          <a:ext cx="3181081" cy="1532585"/>
        </p:xfrm>
        <a:graphic>
          <a:graphicData uri="http://schemas.openxmlformats.org/presentationml/2006/ole">
            <p:oleObj spid="_x0000_s3082" name="Acrobat Document" showAsIcon="1" r:id="rId3" imgW="914400" imgH="771480" progId="AcroExch.Document.DC">
              <p:embed/>
            </p:oleObj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4636398" y="1430585"/>
            <a:ext cx="2537138" cy="2561866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Full Report Double Click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1961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13" y="1287887"/>
            <a:ext cx="7930487" cy="463640"/>
          </a:xfr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Allegations of religious discrimination of learners at certain schools </a:t>
            </a:r>
            <a:endParaRPr lang="en-ZA" sz="18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2135"/>
            <a:ext cx="7924800" cy="4015710"/>
          </a:xfrm>
        </p:spPr>
        <p:txBody>
          <a:bodyPr/>
          <a:lstStyle/>
          <a:p>
            <a:pPr algn="just"/>
            <a:r>
              <a:rPr lang="en-US" dirty="0"/>
              <a:t>The Department conducted an investigation following reports of various forms of discriminations in schools. </a:t>
            </a:r>
            <a:endParaRPr lang="en-US" dirty="0" smtClean="0"/>
          </a:p>
          <a:p>
            <a:pPr algn="just"/>
            <a:r>
              <a:rPr lang="en-US" dirty="0" smtClean="0"/>
              <a:t>Circular </a:t>
            </a:r>
            <a:r>
              <a:rPr lang="en-US" dirty="0"/>
              <a:t>20 of 2017 and KZN Circular No. 73 of 2016 </a:t>
            </a:r>
            <a:r>
              <a:rPr lang="en-US" dirty="0" smtClean="0"/>
              <a:t>were issued to inform schools </a:t>
            </a:r>
            <a:r>
              <a:rPr lang="en-US" dirty="0"/>
              <a:t>to comply with the Bill of Rights in respecting human rights as entrenched in the Constitution.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SGBs advised </a:t>
            </a:r>
            <a:r>
              <a:rPr lang="en-US" dirty="0"/>
              <a:t>to re-visit their individual school policies to ensure that they do not contradict with the </a:t>
            </a:r>
            <a:r>
              <a:rPr lang="en-US" dirty="0" smtClean="0"/>
              <a:t>SASA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same should not discriminate in any form either religious, sexual, </a:t>
            </a:r>
            <a:r>
              <a:rPr lang="en-US" dirty="0" err="1"/>
              <a:t>colour</a:t>
            </a:r>
            <a:r>
              <a:rPr lang="en-US" dirty="0"/>
              <a:t>, race etc. </a:t>
            </a:r>
            <a:endParaRPr lang="en-US" dirty="0" smtClean="0"/>
          </a:p>
          <a:p>
            <a:pPr algn="r"/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47912" y="4971245"/>
            <a:ext cx="2878634" cy="631065"/>
          </a:xfrm>
          <a:prstGeom prst="rightArrow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ZA" sz="2000" b="1" dirty="0">
                <a:latin typeface="Arial" pitchFamily="34" charset="0"/>
                <a:cs typeface="Arial" pitchFamily="34" charset="0"/>
              </a:rPr>
              <a:t>Click for Circulars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7366231"/>
              </p:ext>
            </p:extLst>
          </p:nvPr>
        </p:nvGraphicFramePr>
        <p:xfrm>
          <a:off x="5237945" y="4829578"/>
          <a:ext cx="1240128" cy="978042"/>
        </p:xfrm>
        <a:graphic>
          <a:graphicData uri="http://schemas.openxmlformats.org/presentationml/2006/ole">
            <p:oleObj spid="_x0000_s1046" name="Document" showAsIcon="1" r:id="rId3" imgW="914400" imgH="771480" progId="Word.Document.12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4261032"/>
              </p:ext>
            </p:extLst>
          </p:nvPr>
        </p:nvGraphicFramePr>
        <p:xfrm>
          <a:off x="6802728" y="4726546"/>
          <a:ext cx="1158892" cy="977815"/>
        </p:xfrm>
        <a:graphic>
          <a:graphicData uri="http://schemas.openxmlformats.org/presentationml/2006/ole">
            <p:oleObj spid="_x0000_s1047" name="Acrobat Document" showAsIcon="1" r:id="rId4" imgW="914400" imgH="77148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127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Processes of filling of vacancies</a:t>
            </a:r>
            <a:endParaRPr lang="en-ZA" sz="24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School based post are prioritized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SMT post are advertised twice every year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Level 1 posts are filled immediately using excess Educators and Bursary Holders to ensure continuity of curriculum delivery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Office </a:t>
            </a:r>
            <a:r>
              <a:rPr lang="en-US" dirty="0"/>
              <a:t>Based Educator and Public Service posts are frozen immediately upon becoming </a:t>
            </a:r>
            <a:r>
              <a:rPr lang="en-US" dirty="0" smtClean="0"/>
              <a:t>vacant by Treasury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Any </a:t>
            </a:r>
            <a:r>
              <a:rPr lang="en-US" dirty="0"/>
              <a:t>post to be advertised and filled, the recommendation and approval of the Premier is mandatory.</a:t>
            </a:r>
            <a:endParaRPr lang="en-ZA" dirty="0"/>
          </a:p>
          <a:p>
            <a:pPr algn="just">
              <a:lnSpc>
                <a:spcPct val="150000"/>
              </a:lnSpc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3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Shortage of textbooks and workbooks </a:t>
            </a:r>
            <a:endParaRPr lang="en-ZA" sz="24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Queries </a:t>
            </a:r>
            <a:r>
              <a:rPr lang="en-US" dirty="0"/>
              <a:t>raised were in respect </a:t>
            </a:r>
            <a:r>
              <a:rPr lang="en-US" dirty="0" smtClean="0"/>
              <a:t>of seven (7) school, namely: </a:t>
            </a:r>
            <a:r>
              <a:rPr lang="en-US" dirty="0" err="1"/>
              <a:t>Bizimali</a:t>
            </a:r>
            <a:r>
              <a:rPr lang="en-US" dirty="0"/>
              <a:t> HS, </a:t>
            </a:r>
            <a:r>
              <a:rPr lang="en-US" dirty="0" err="1"/>
              <a:t>Mnyakanya</a:t>
            </a:r>
            <a:r>
              <a:rPr lang="en-US" dirty="0"/>
              <a:t> HS, </a:t>
            </a:r>
            <a:r>
              <a:rPr lang="en-US" dirty="0" err="1"/>
              <a:t>Mpotholo</a:t>
            </a:r>
            <a:r>
              <a:rPr lang="en-US" dirty="0"/>
              <a:t> PS, </a:t>
            </a:r>
            <a:r>
              <a:rPr lang="en-US" dirty="0" err="1"/>
              <a:t>Sigananda</a:t>
            </a:r>
            <a:r>
              <a:rPr lang="en-US" dirty="0"/>
              <a:t> PS, </a:t>
            </a:r>
            <a:r>
              <a:rPr lang="en-US" dirty="0" err="1"/>
              <a:t>Velangaye</a:t>
            </a:r>
            <a:r>
              <a:rPr lang="en-US" dirty="0"/>
              <a:t> HS, </a:t>
            </a:r>
            <a:r>
              <a:rPr lang="en-US" dirty="0" err="1"/>
              <a:t>Zinqobele</a:t>
            </a:r>
            <a:r>
              <a:rPr lang="en-US" dirty="0"/>
              <a:t> SS and </a:t>
            </a:r>
            <a:r>
              <a:rPr lang="en-US" dirty="0" err="1"/>
              <a:t>Amazondi</a:t>
            </a:r>
            <a:r>
              <a:rPr lang="en-US" dirty="0"/>
              <a:t> </a:t>
            </a:r>
            <a:r>
              <a:rPr lang="en-US" dirty="0" smtClean="0"/>
              <a:t>JS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schools and others not in the list have low enrolment hence unable to purchase all books from their annual allocation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An audit of schools with extra textbooks was conducted in order to reallocate such books to the most needy schools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Schools have been encouraged to opt for central procurement in order to benefit from maximum discount thereby getting more with less</a:t>
            </a:r>
            <a:endParaRPr lang="en-ZA" dirty="0"/>
          </a:p>
          <a:p>
            <a:pPr algn="just">
              <a:lnSpc>
                <a:spcPct val="150000"/>
              </a:lnSpc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1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Review the subject streaming/combinations for affected schools </a:t>
            </a:r>
            <a:endParaRPr lang="en-ZA" sz="18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KZN is reviewing guidelines </a:t>
            </a:r>
            <a:r>
              <a:rPr lang="en-US" dirty="0"/>
              <a:t>(in collaboration with DBE) for the streams/packages that can be offered by </a:t>
            </a:r>
            <a:r>
              <a:rPr lang="en-US" dirty="0" smtClean="0"/>
              <a:t>schools.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This is done taking </a:t>
            </a:r>
            <a:r>
              <a:rPr lang="en-US" dirty="0"/>
              <a:t>into account the enrolment </a:t>
            </a:r>
            <a:r>
              <a:rPr lang="en-US" dirty="0" smtClean="0"/>
              <a:t>of each school </a:t>
            </a:r>
            <a:r>
              <a:rPr lang="en-US" dirty="0"/>
              <a:t>and the availability of resources (physical, human and financial).</a:t>
            </a:r>
            <a:endParaRPr lang="en-ZA" dirty="0"/>
          </a:p>
          <a:p>
            <a:pPr algn="just">
              <a:lnSpc>
                <a:spcPct val="150000"/>
              </a:lnSpc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7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Consequence management over staff </a:t>
            </a:r>
            <a:endParaRPr lang="en-ZA" sz="24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The department has policies in place that are applied to all its employees in cases of breach of codes.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These </a:t>
            </a:r>
            <a:r>
              <a:rPr lang="en-US" dirty="0"/>
              <a:t>are applicable to all personnel whether Educators or Public Service.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Compulsory </a:t>
            </a:r>
            <a:r>
              <a:rPr lang="en-US" dirty="0"/>
              <a:t>Induction </a:t>
            </a:r>
            <a:r>
              <a:rPr lang="en-US" dirty="0" err="1"/>
              <a:t>Programme</a:t>
            </a:r>
            <a:r>
              <a:rPr lang="en-US" dirty="0"/>
              <a:t> is conducted for all new appointees to ensure that policies of the department are well understood and adhered to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9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Learner Transport and ensures that all qualifying learners </a:t>
            </a:r>
            <a:endParaRPr lang="en-ZA" sz="20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dirty="0" smtClean="0"/>
              <a:t>Due to low enrolment, some </a:t>
            </a:r>
            <a:r>
              <a:rPr lang="en-US" sz="1600" dirty="0"/>
              <a:t>small schools are unable to have sufficient Educators to teach all </a:t>
            </a:r>
            <a:r>
              <a:rPr lang="en-US" sz="1600" dirty="0" smtClean="0"/>
              <a:t>subjects.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This </a:t>
            </a:r>
            <a:r>
              <a:rPr lang="en-US" sz="1600" dirty="0"/>
              <a:t>requires that the Grade 12 learners be relocated to a nearby reasonably bigger and better performing school which in turn has implications of Learner Transport. </a:t>
            </a:r>
            <a:endParaRPr lang="en-US" sz="1600" dirty="0" smtClean="0"/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This special </a:t>
            </a:r>
            <a:r>
              <a:rPr lang="en-US" sz="1600" dirty="0"/>
              <a:t>arrangement </a:t>
            </a:r>
            <a:r>
              <a:rPr lang="en-US" sz="1600" dirty="0" smtClean="0"/>
              <a:t>requires </a:t>
            </a:r>
            <a:r>
              <a:rPr lang="en-US" sz="1600" dirty="0"/>
              <a:t>a separate allocation of transport to those affected </a:t>
            </a:r>
            <a:r>
              <a:rPr lang="en-US" sz="1600" dirty="0" smtClean="0"/>
              <a:t>learners.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other learners in </a:t>
            </a:r>
            <a:r>
              <a:rPr lang="en-US" sz="1600" dirty="0" smtClean="0"/>
              <a:t>lower Grades </a:t>
            </a:r>
            <a:r>
              <a:rPr lang="en-US" sz="1600" dirty="0"/>
              <a:t>are assisted by deploying excess educators to be placed over the PNN </a:t>
            </a:r>
            <a:r>
              <a:rPr lang="en-US" sz="1600" dirty="0" smtClean="0"/>
              <a:t>until </a:t>
            </a:r>
            <a:r>
              <a:rPr lang="en-US" sz="1600" dirty="0"/>
              <a:t>permanent relocation/merging has been </a:t>
            </a:r>
            <a:r>
              <a:rPr lang="en-US" sz="1600" dirty="0" err="1"/>
              <a:t>finalised</a:t>
            </a:r>
            <a:r>
              <a:rPr lang="en-US" sz="1600" dirty="0"/>
              <a:t>.</a:t>
            </a:r>
            <a:endParaRPr lang="en-ZA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The Department allocated a budget </a:t>
            </a:r>
            <a:r>
              <a:rPr lang="en-US" sz="1600"/>
              <a:t>of </a:t>
            </a:r>
            <a:r>
              <a:rPr lang="en-US" sz="1600" smtClean="0"/>
              <a:t>R10 </a:t>
            </a:r>
            <a:r>
              <a:rPr lang="en-US" sz="1600" dirty="0"/>
              <a:t>million to this cause.</a:t>
            </a:r>
            <a:endParaRPr lang="en-ZA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3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Attracting qualified and experienced </a:t>
            </a:r>
            <a:r>
              <a:rPr lang="en-US" sz="1800" dirty="0" err="1">
                <a:solidFill>
                  <a:schemeClr val="tx1"/>
                </a:solidFill>
                <a:ea typeface="+mn-ea"/>
              </a:rPr>
              <a:t>Maths</a:t>
            </a:r>
            <a:r>
              <a:rPr lang="en-US" sz="1800" dirty="0">
                <a:solidFill>
                  <a:schemeClr val="tx1"/>
                </a:solidFill>
                <a:ea typeface="+mn-ea"/>
              </a:rPr>
              <a:t> &amp; Science educators</a:t>
            </a:r>
            <a:br>
              <a:rPr lang="en-US" sz="1800" dirty="0">
                <a:solidFill>
                  <a:schemeClr val="tx1"/>
                </a:solidFill>
                <a:ea typeface="+mn-ea"/>
              </a:rPr>
            </a:br>
            <a:endParaRPr lang="en-ZA" sz="18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dirty="0" smtClean="0"/>
              <a:t>Shortage of </a:t>
            </a:r>
            <a:r>
              <a:rPr lang="en-US" sz="1600" dirty="0" err="1" smtClean="0"/>
              <a:t>Maths</a:t>
            </a:r>
            <a:r>
              <a:rPr lang="en-US" sz="1600" dirty="0" smtClean="0"/>
              <a:t> </a:t>
            </a:r>
            <a:r>
              <a:rPr lang="en-US" sz="1600" dirty="0"/>
              <a:t>and Science educators </a:t>
            </a:r>
            <a:r>
              <a:rPr lang="en-US" sz="1600" dirty="0" smtClean="0"/>
              <a:t>is a National challenge.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/>
              <a:t>Funza</a:t>
            </a:r>
            <a:r>
              <a:rPr lang="en-US" sz="1600" dirty="0" smtClean="0"/>
              <a:t> </a:t>
            </a:r>
            <a:r>
              <a:rPr lang="en-US" sz="1600" dirty="0" err="1" smtClean="0"/>
              <a:t>Lushaka</a:t>
            </a:r>
            <a:r>
              <a:rPr lang="en-US" sz="1600" dirty="0" smtClean="0"/>
              <a:t> is one vehicle to train educators in the field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After </a:t>
            </a:r>
            <a:r>
              <a:rPr lang="en-US" sz="1600" dirty="0"/>
              <a:t>graduation, the educators are deployed to mostly rural districts where it would have been impossible to find a fully qualified educator. </a:t>
            </a:r>
            <a:endParaRPr lang="en-US" sz="1600" dirty="0" smtClean="0"/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A challenge remains of retaining such teachers in rural areas as they tend to have a wider choice that the rest in other subjects – they often find it easy to relocate </a:t>
            </a:r>
          </a:p>
          <a:p>
            <a:pPr algn="just">
              <a:lnSpc>
                <a:spcPct val="150000"/>
              </a:lnSpc>
            </a:pPr>
            <a:r>
              <a:rPr lang="en-US" sz="1600" u="sng" dirty="0" smtClean="0">
                <a:solidFill>
                  <a:srgbClr val="FF0000"/>
                </a:solidFill>
              </a:rPr>
              <a:t>[a policy should be developed which forces them to serve in disadvantaged districts for a certain period before they are allowed to relocate]</a:t>
            </a:r>
            <a:endParaRPr lang="en-ZA" sz="1600" u="sng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ZA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61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20000"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Schools without running water and electrification</a:t>
            </a:r>
            <a:endParaRPr lang="en-ZA" sz="20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ZA" dirty="0" smtClean="0"/>
              <a:t>Municipal bills remain unpaid by some schools if their allocation is low as per PPN.</a:t>
            </a:r>
          </a:p>
          <a:p>
            <a:pPr algn="just">
              <a:lnSpc>
                <a:spcPct val="150000"/>
              </a:lnSpc>
            </a:pPr>
            <a:endParaRPr lang="en-ZA" dirty="0" smtClean="0"/>
          </a:p>
          <a:p>
            <a:pPr algn="just">
              <a:lnSpc>
                <a:spcPct val="150000"/>
              </a:lnSpc>
            </a:pPr>
            <a:r>
              <a:rPr lang="en-ZA" dirty="0" smtClean="0"/>
              <a:t>The Department tries to assist but sometimes too late – this attracts interests and legal fees from Municipalities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COGTA </a:t>
            </a:r>
            <a:r>
              <a:rPr lang="en-US" dirty="0"/>
              <a:t>is negotiating on behalf of the Department of Education on possible lowering of the municipal tariffs for schools to lessen the burden of municipal debt of schools. </a:t>
            </a:r>
            <a:endParaRPr lang="en-ZA" dirty="0"/>
          </a:p>
          <a:p>
            <a:pPr algn="just">
              <a:lnSpc>
                <a:spcPct val="150000"/>
              </a:lnSpc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A394-0471-47C8-9A2E-EBB594ED5A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9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10492</TotalTime>
  <Words>762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Default Design</vt:lpstr>
      <vt:lpstr>Document</vt:lpstr>
      <vt:lpstr>Acrobat Document</vt:lpstr>
      <vt:lpstr>Feedback on Implementation of Recommendations of Oversight Visit</vt:lpstr>
      <vt:lpstr>Allegations of religious discrimination of learners at certain schools </vt:lpstr>
      <vt:lpstr>Processes of filling of vacancies</vt:lpstr>
      <vt:lpstr>Shortage of textbooks and workbooks </vt:lpstr>
      <vt:lpstr>Review the subject streaming/combinations for affected schools </vt:lpstr>
      <vt:lpstr>Consequence management over staff </vt:lpstr>
      <vt:lpstr>Learner Transport and ensures that all qualifying learners </vt:lpstr>
      <vt:lpstr>Attracting qualified and experienced Maths &amp; Science educators </vt:lpstr>
      <vt:lpstr>Schools without running water and electrification</vt:lpstr>
      <vt:lpstr>Allegations that certain schools had not resulted learners</vt:lpstr>
      <vt:lpstr>Slide 11</vt:lpstr>
    </vt:vector>
  </TitlesOfParts>
  <Company>PREMIER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MSINDWANAA</dc:creator>
  <cp:lastModifiedBy>PUMZA</cp:lastModifiedBy>
  <cp:revision>830</cp:revision>
  <cp:lastPrinted>2017-09-27T09:58:51Z</cp:lastPrinted>
  <dcterms:created xsi:type="dcterms:W3CDTF">2007-07-13T16:25:12Z</dcterms:created>
  <dcterms:modified xsi:type="dcterms:W3CDTF">2017-10-17T06:45:52Z</dcterms:modified>
</cp:coreProperties>
</file>