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1" r:id="rId4"/>
    <p:sldId id="273" r:id="rId5"/>
    <p:sldId id="260" r:id="rId6"/>
    <p:sldId id="263" r:id="rId7"/>
    <p:sldId id="264" r:id="rId8"/>
    <p:sldId id="270" r:id="rId9"/>
    <p:sldId id="271" r:id="rId10"/>
    <p:sldId id="276" r:id="rId11"/>
    <p:sldId id="266" r:id="rId12"/>
    <p:sldId id="267" r:id="rId13"/>
    <p:sldId id="268" r:id="rId14"/>
    <p:sldId id="275" r:id="rId15"/>
    <p:sldId id="269" r:id="rId16"/>
    <p:sldId id="274" r:id="rId17"/>
    <p:sldId id="272" r:id="rId18"/>
    <p:sldId id="25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93522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172654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2534370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2515603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238381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870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338219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380813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240014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54017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AC9AB-7166-F34F-955F-AFDFE656A075}" type="datetimeFigureOut">
              <a:rPr lang="en-US" smtClean="0"/>
              <a:pPr/>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69436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AC9AB-7166-F34F-955F-AFDFE656A075}" type="datetimeFigureOut">
              <a:rPr lang="en-US" smtClean="0"/>
              <a:pPr/>
              <a:t>10/17/2017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A4A3-1339-8F4A-AB34-FE05E7F3EAE9}" type="slidenum">
              <a:rPr lang="en-US" smtClean="0"/>
              <a:pPr/>
              <a:t>‹#›</a:t>
            </a:fld>
            <a:endParaRPr lang="en-US" dirty="0"/>
          </a:p>
        </p:txBody>
      </p:sp>
    </p:spTree>
    <p:extLst>
      <p:ext uri="{BB962C8B-B14F-4D97-AF65-F5344CB8AC3E}">
        <p14:creationId xmlns:p14="http://schemas.microsoft.com/office/powerpoint/2010/main" xmlns="" val="616353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20271" y="1928392"/>
            <a:ext cx="7772400" cy="2412602"/>
          </a:xfrm>
        </p:spPr>
        <p:txBody>
          <a:bodyPr>
            <a:normAutofit fontScale="90000"/>
          </a:bodyPr>
          <a:lstStyle/>
          <a:p>
            <a:r>
              <a:rPr lang="en-US" dirty="0" smtClean="0">
                <a:solidFill>
                  <a:schemeClr val="bg1"/>
                </a:solidFill>
              </a:rPr>
              <a:t>Presentation on Litigation against REDISA and Kusaga Taka</a:t>
            </a:r>
            <a:br>
              <a:rPr lang="en-US" dirty="0" smtClean="0">
                <a:solidFill>
                  <a:schemeClr val="bg1"/>
                </a:solidFill>
              </a:rPr>
            </a:br>
            <a:r>
              <a:rPr lang="en-US" dirty="0">
                <a:solidFill>
                  <a:srgbClr val="FFFFFF"/>
                </a:solidFill>
              </a:rPr>
              <a:t>October 2017</a:t>
            </a:r>
            <a:br>
              <a:rPr lang="en-US" dirty="0">
                <a:solidFill>
                  <a:srgbClr val="FFFFFF"/>
                </a:solidFill>
              </a:rPr>
            </a:br>
            <a:endParaRPr lang="en-US" dirty="0">
              <a:solidFill>
                <a:schemeClr val="bg1"/>
              </a:solidFill>
            </a:endParaRPr>
          </a:p>
        </p:txBody>
      </p:sp>
    </p:spTree>
    <p:extLst>
      <p:ext uri="{BB962C8B-B14F-4D97-AF65-F5344CB8AC3E}">
        <p14:creationId xmlns:p14="http://schemas.microsoft.com/office/powerpoint/2010/main" xmlns="" val="1935213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345440"/>
            <a:ext cx="8417724" cy="5892801"/>
          </a:xfrm>
        </p:spPr>
        <p:txBody>
          <a:bodyPr>
            <a:normAutofit/>
          </a:bodyPr>
          <a:lstStyle/>
          <a:p>
            <a:pPr marL="630238" indent="0">
              <a:buNone/>
            </a:pPr>
            <a:endParaRPr lang="en-ZA" sz="4000" dirty="0"/>
          </a:p>
          <a:p>
            <a:pPr marL="803275" lvl="1" indent="-355600">
              <a:buFont typeface="Wingdings" panose="05000000000000000000" pitchFamily="2" charset="2"/>
              <a:buChar char="ü"/>
            </a:pPr>
            <a:r>
              <a:rPr lang="en-US" sz="1600" dirty="0"/>
              <a:t>Neither the true nature of the shareholdership of REDISA and Kusaga Taka nor the unlawful payments to the directors were disclosed to the </a:t>
            </a:r>
            <a:r>
              <a:rPr lang="en-US" sz="1600" dirty="0" smtClean="0"/>
              <a:t>Minister;</a:t>
            </a:r>
            <a:endParaRPr lang="en-ZA" sz="1600" dirty="0"/>
          </a:p>
          <a:p>
            <a:pPr marL="803275" indent="-355600">
              <a:buFont typeface="Wingdings" panose="05000000000000000000" pitchFamily="2" charset="2"/>
              <a:buChar char="ü"/>
            </a:pPr>
            <a:endParaRPr lang="en-ZA" sz="1600" dirty="0"/>
          </a:p>
          <a:p>
            <a:pPr marL="803275" lvl="1" indent="-355600">
              <a:buFont typeface="Wingdings" panose="05000000000000000000" pitchFamily="2" charset="2"/>
              <a:buChar char="ü"/>
            </a:pPr>
            <a:r>
              <a:rPr lang="en-US" sz="1600" dirty="0"/>
              <a:t>It would therefore be difficult for the Minister or the Department as well as National Treasury to fund REDISA in future if such funding which is public money would unlawfully accrue to its directors. This will lead to a situation where no funding would be given to REDISA to comply with the REDISA Plan, which would have dire consequences for the </a:t>
            </a:r>
            <a:r>
              <a:rPr lang="en-US" sz="1600" dirty="0" smtClean="0"/>
              <a:t>company;</a:t>
            </a:r>
          </a:p>
          <a:p>
            <a:pPr marL="92075" lvl="1" indent="0">
              <a:buNone/>
            </a:pPr>
            <a:endParaRPr lang="en-ZA" sz="1600" dirty="0"/>
          </a:p>
          <a:p>
            <a:pPr marL="92075" indent="0">
              <a:buNone/>
            </a:pPr>
            <a:r>
              <a:rPr lang="en-US" sz="1600" dirty="0" smtClean="0"/>
              <a:t>It </a:t>
            </a:r>
            <a:r>
              <a:rPr lang="en-US" sz="1600" dirty="0"/>
              <a:t>was the Court’s view that the Minister has made out a case that it is indeed just and equitable to wind up </a:t>
            </a:r>
            <a:r>
              <a:rPr lang="en-US" sz="1600" b="1" dirty="0"/>
              <a:t>Kusaga Taka</a:t>
            </a:r>
            <a:r>
              <a:rPr lang="en-US" sz="1600" dirty="0"/>
              <a:t>. The Court based its conclusion on the following facts -</a:t>
            </a:r>
            <a:endParaRPr lang="en-ZA" sz="1600" dirty="0"/>
          </a:p>
          <a:p>
            <a:pPr marL="92075" indent="0">
              <a:buNone/>
            </a:pPr>
            <a:r>
              <a:rPr lang="en-US" sz="1600" dirty="0"/>
              <a:t> </a:t>
            </a:r>
            <a:endParaRPr lang="en-ZA" sz="1600" dirty="0"/>
          </a:p>
          <a:p>
            <a:pPr marL="803275" lvl="1" indent="-355600">
              <a:buFont typeface="Wingdings" panose="05000000000000000000" pitchFamily="2" charset="2"/>
              <a:buChar char="ü"/>
            </a:pPr>
            <a:r>
              <a:rPr lang="en-ZA" sz="1600" dirty="0"/>
              <a:t>Kusaga Taka cannot independently exist without REDISA and is completely dependent on REDISA for funding. There is no evidence that it will be able to exist without the funding it receives from REDISA.</a:t>
            </a:r>
          </a:p>
          <a:p>
            <a:pPr marL="803275" indent="-355600">
              <a:buNone/>
            </a:pPr>
            <a:r>
              <a:rPr lang="en-US" sz="1600" dirty="0"/>
              <a:t> </a:t>
            </a:r>
            <a:endParaRPr lang="en-ZA" sz="1600" dirty="0"/>
          </a:p>
          <a:p>
            <a:pPr marL="803275" lvl="1" indent="-355600">
              <a:buFont typeface="Wingdings" panose="05000000000000000000" pitchFamily="2" charset="2"/>
              <a:buChar char="ü"/>
            </a:pPr>
            <a:r>
              <a:rPr lang="en-US" sz="1600" dirty="0"/>
              <a:t>Kusaga Taka was utilised as a vehicle to misappropriate money in contravention of the Companies Act and the REDISA MoI. </a:t>
            </a:r>
            <a:endParaRPr lang="en-ZA" sz="1600" dirty="0"/>
          </a:p>
          <a:p>
            <a:pPr marL="630238" lvl="1" indent="0" algn="just">
              <a:buFont typeface="Wingdings" panose="05000000000000000000" pitchFamily="2" charset="2"/>
              <a:buChar char="ü"/>
            </a:pPr>
            <a:endParaRPr lang="en-US" sz="2900" dirty="0"/>
          </a:p>
          <a:p>
            <a:pPr marL="630238" indent="0" algn="just">
              <a:buNone/>
            </a:pPr>
            <a:endParaRPr lang="en-US" sz="2900" dirty="0"/>
          </a:p>
          <a:p>
            <a:pPr marL="630238" indent="0" algn="just">
              <a:buNone/>
            </a:pPr>
            <a:endParaRPr lang="en-US" sz="1800" dirty="0" smtClean="0"/>
          </a:p>
          <a:p>
            <a:pPr marL="630238" indent="0" algn="just">
              <a:buNone/>
            </a:pPr>
            <a:endParaRPr lang="en-US" sz="1800" dirty="0"/>
          </a:p>
          <a:p>
            <a:pPr marL="630238" indent="0" algn="just">
              <a:buNone/>
            </a:pPr>
            <a:endParaRPr lang="en-US" sz="1800" dirty="0"/>
          </a:p>
        </p:txBody>
      </p:sp>
    </p:spTree>
    <p:extLst>
      <p:ext uri="{BB962C8B-B14F-4D97-AF65-F5344CB8AC3E}">
        <p14:creationId xmlns:p14="http://schemas.microsoft.com/office/powerpoint/2010/main" xmlns="" val="3172049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1"/>
            <a:ext cx="8417724" cy="4722125"/>
          </a:xfrm>
        </p:spPr>
        <p:txBody>
          <a:bodyPr>
            <a:normAutofit/>
          </a:bodyPr>
          <a:lstStyle/>
          <a:p>
            <a:pPr marL="0" indent="0" algn="just">
              <a:buNone/>
            </a:pPr>
            <a:endParaRPr lang="en-ZA" sz="1800" dirty="0"/>
          </a:p>
          <a:p>
            <a:pPr algn="just"/>
            <a:r>
              <a:rPr lang="en-ZA" sz="1800" dirty="0" smtClean="0"/>
              <a:t>The </a:t>
            </a:r>
            <a:r>
              <a:rPr lang="en-ZA" sz="1800" dirty="0"/>
              <a:t>Minister also brought an application to liquidate the Product Testing Institute NPC</a:t>
            </a:r>
            <a:r>
              <a:rPr lang="en-ZA" sz="1800" dirty="0" smtClean="0"/>
              <a:t>.</a:t>
            </a:r>
          </a:p>
          <a:p>
            <a:pPr marL="0" indent="0" algn="just">
              <a:buNone/>
            </a:pPr>
            <a:endParaRPr lang="en-ZA" sz="1800" dirty="0"/>
          </a:p>
          <a:p>
            <a:pPr algn="just"/>
            <a:r>
              <a:rPr lang="en-ZA" sz="1800" dirty="0"/>
              <a:t>The matter was heard on 9 June 2017 </a:t>
            </a:r>
            <a:r>
              <a:rPr lang="en-ZA" sz="1800" dirty="0" smtClean="0"/>
              <a:t>in the </a:t>
            </a:r>
            <a:r>
              <a:rPr lang="en-ZA" sz="1800" dirty="0"/>
              <a:t>North Gauteng High Court and a provisional liquidation order was </a:t>
            </a:r>
            <a:r>
              <a:rPr lang="en-ZA" sz="1800" dirty="0" smtClean="0"/>
              <a:t>granted.</a:t>
            </a:r>
          </a:p>
          <a:p>
            <a:pPr marL="0" indent="0" algn="just">
              <a:buNone/>
            </a:pPr>
            <a:endParaRPr lang="en-ZA" sz="1800" dirty="0"/>
          </a:p>
          <a:p>
            <a:pPr algn="just"/>
            <a:r>
              <a:rPr lang="en-ZA" sz="1800" dirty="0"/>
              <a:t>The matter has been allocated special return dates by the Deputy Judge President for 27 and 28 November 2017.</a:t>
            </a:r>
            <a:endParaRPr lang="en-US" sz="1800" dirty="0"/>
          </a:p>
          <a:p>
            <a:pPr algn="just"/>
            <a:endParaRPr lang="en-US" sz="1800" dirty="0"/>
          </a:p>
        </p:txBody>
      </p:sp>
    </p:spTree>
    <p:extLst>
      <p:ext uri="{BB962C8B-B14F-4D97-AF65-F5344CB8AC3E}">
        <p14:creationId xmlns:p14="http://schemas.microsoft.com/office/powerpoint/2010/main" xmlns="" val="641767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1"/>
            <a:ext cx="8417724" cy="4722125"/>
          </a:xfrm>
        </p:spPr>
        <p:txBody>
          <a:bodyPr>
            <a:normAutofit/>
          </a:bodyPr>
          <a:lstStyle/>
          <a:p>
            <a:pPr marL="0" indent="0" algn="ctr">
              <a:buNone/>
            </a:pPr>
            <a:r>
              <a:rPr lang="en-US" sz="4000" dirty="0">
                <a:solidFill>
                  <a:schemeClr val="accent3">
                    <a:lumMod val="50000"/>
                  </a:schemeClr>
                </a:solidFill>
              </a:rPr>
              <a:t>Leave to </a:t>
            </a:r>
            <a:r>
              <a:rPr lang="en-US" sz="4000" dirty="0" smtClean="0">
                <a:solidFill>
                  <a:schemeClr val="accent3">
                    <a:lumMod val="50000"/>
                  </a:schemeClr>
                </a:solidFill>
              </a:rPr>
              <a:t>Appeal</a:t>
            </a:r>
          </a:p>
          <a:p>
            <a:pPr marL="0" indent="0" algn="ctr">
              <a:buNone/>
            </a:pPr>
            <a:endParaRPr lang="en-US" sz="4000" dirty="0">
              <a:solidFill>
                <a:schemeClr val="accent3">
                  <a:lumMod val="50000"/>
                </a:schemeClr>
              </a:solidFill>
            </a:endParaRPr>
          </a:p>
          <a:p>
            <a:pPr algn="just"/>
            <a:r>
              <a:rPr lang="en-US" sz="1800" dirty="0"/>
              <a:t>Subsequent to the final Judgment being granted in both matters, the directors of Kusaga Taka and </a:t>
            </a:r>
            <a:r>
              <a:rPr lang="en-ZA" sz="1800" dirty="0">
                <a:ea typeface="Calibri" panose="020F0502020204030204" pitchFamily="34" charset="0"/>
                <a:cs typeface="Times New Roman" panose="02020603050405020304" pitchFamily="18" charset="0"/>
              </a:rPr>
              <a:t>the suspended executive directors of </a:t>
            </a:r>
            <a:r>
              <a:rPr lang="en-ZA" sz="1800" dirty="0" smtClean="0">
                <a:ea typeface="Calibri" panose="020F0502020204030204" pitchFamily="34" charset="0"/>
                <a:cs typeface="Times New Roman" panose="02020603050405020304" pitchFamily="18" charset="0"/>
              </a:rPr>
              <a:t>REDISA </a:t>
            </a:r>
            <a:r>
              <a:rPr lang="en-ZA" sz="1800" dirty="0">
                <a:ea typeface="Calibri" panose="020F0502020204030204" pitchFamily="34" charset="0"/>
                <a:cs typeface="Times New Roman" panose="02020603050405020304" pitchFamily="18" charset="0"/>
              </a:rPr>
              <a:t>filed Notices of their application for leave to appeal to the Supreme Court of Appeal against the whole judgement and order of Mr Justice </a:t>
            </a:r>
            <a:r>
              <a:rPr lang="en-ZA" sz="1800" dirty="0" smtClean="0">
                <a:ea typeface="Calibri" panose="020F0502020204030204" pitchFamily="34" charset="0"/>
                <a:cs typeface="Times New Roman" panose="02020603050405020304" pitchFamily="18" charset="0"/>
              </a:rPr>
              <a:t>Henney.</a:t>
            </a:r>
            <a:endParaRPr lang="en-US" sz="1800" dirty="0"/>
          </a:p>
          <a:p>
            <a:pPr marL="0" indent="0" algn="just">
              <a:buNone/>
            </a:pPr>
            <a:endParaRPr lang="en-US" sz="1800" dirty="0"/>
          </a:p>
        </p:txBody>
      </p:sp>
    </p:spTree>
    <p:extLst>
      <p:ext uri="{BB962C8B-B14F-4D97-AF65-F5344CB8AC3E}">
        <p14:creationId xmlns:p14="http://schemas.microsoft.com/office/powerpoint/2010/main" xmlns="" val="2420065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1"/>
            <a:ext cx="8417724" cy="4722125"/>
          </a:xfrm>
        </p:spPr>
        <p:txBody>
          <a:bodyPr>
            <a:normAutofit/>
          </a:bodyPr>
          <a:lstStyle/>
          <a:p>
            <a:pPr marL="0" indent="0" algn="ctr">
              <a:buNone/>
            </a:pPr>
            <a:r>
              <a:rPr lang="en-US" sz="4000" dirty="0">
                <a:solidFill>
                  <a:schemeClr val="accent3">
                    <a:lumMod val="50000"/>
                  </a:schemeClr>
                </a:solidFill>
              </a:rPr>
              <a:t>Grounds of </a:t>
            </a:r>
            <a:r>
              <a:rPr lang="en-US" sz="4000" dirty="0" smtClean="0">
                <a:solidFill>
                  <a:schemeClr val="accent3">
                    <a:lumMod val="50000"/>
                  </a:schemeClr>
                </a:solidFill>
              </a:rPr>
              <a:t>Appeal</a:t>
            </a:r>
          </a:p>
          <a:p>
            <a:pPr marL="0" indent="0" algn="ctr">
              <a:buNone/>
            </a:pPr>
            <a:endParaRPr lang="en-US" sz="1800" dirty="0">
              <a:solidFill>
                <a:schemeClr val="accent3">
                  <a:lumMod val="50000"/>
                </a:schemeClr>
              </a:solidFill>
            </a:endParaRPr>
          </a:p>
          <a:p>
            <a:r>
              <a:rPr lang="en-ZA" sz="1800" dirty="0" smtClean="0"/>
              <a:t>The Minister does not have l</a:t>
            </a:r>
            <a:r>
              <a:rPr lang="en-ZA" sz="1800" i="1" dirty="0" smtClean="0"/>
              <a:t>ocus standi </a:t>
            </a:r>
            <a:r>
              <a:rPr lang="en-ZA" sz="1800" dirty="0" smtClean="0"/>
              <a:t>to approach the court for the liquidation of private companies.</a:t>
            </a:r>
          </a:p>
          <a:p>
            <a:endParaRPr lang="en-US" sz="1800" dirty="0"/>
          </a:p>
          <a:p>
            <a:r>
              <a:rPr lang="en-ZA" sz="1800" dirty="0" smtClean="0"/>
              <a:t>The Minister failed to disclose all relevant information to the court.</a:t>
            </a:r>
            <a:endParaRPr lang="en-US" sz="1800" dirty="0"/>
          </a:p>
          <a:p>
            <a:pPr marL="0" indent="0">
              <a:buNone/>
            </a:pPr>
            <a:endParaRPr lang="en-US" sz="1800" dirty="0"/>
          </a:p>
          <a:p>
            <a:r>
              <a:rPr lang="en-ZA" sz="1800" dirty="0"/>
              <a:t>That the Court erred in finding that the Minister had made out a case for the provisional and final winding-up of REDISA on a just and equitable basis on the following </a:t>
            </a:r>
            <a:r>
              <a:rPr lang="en-ZA" sz="1800" dirty="0" smtClean="0"/>
              <a:t>grounds:</a:t>
            </a:r>
          </a:p>
          <a:p>
            <a:pPr marL="0" indent="0">
              <a:buNone/>
            </a:pPr>
            <a:endParaRPr lang="en-ZA" sz="1800" dirty="0" smtClean="0"/>
          </a:p>
          <a:p>
            <a:pPr marL="719138" indent="-358775">
              <a:buNone/>
              <a:tabLst>
                <a:tab pos="719138" algn="l"/>
              </a:tabLst>
            </a:pPr>
            <a:r>
              <a:rPr lang="en-ZA" sz="1800" dirty="0" smtClean="0"/>
              <a:t>1.   That </a:t>
            </a:r>
            <a:r>
              <a:rPr lang="en-ZA" sz="1800" dirty="0"/>
              <a:t>there were mismanagement and/or misappropriation of public funds by </a:t>
            </a:r>
            <a:r>
              <a:rPr lang="en-ZA" sz="1800" dirty="0" smtClean="0"/>
              <a:t>the directors </a:t>
            </a:r>
            <a:r>
              <a:rPr lang="en-ZA" sz="1800" dirty="0"/>
              <a:t>justifying the application in the public interest;</a:t>
            </a:r>
          </a:p>
          <a:p>
            <a:pPr marL="719138" indent="-358775" algn="just">
              <a:buNone/>
            </a:pPr>
            <a:endParaRPr lang="en-US" sz="1800" dirty="0"/>
          </a:p>
        </p:txBody>
      </p:sp>
    </p:spTree>
    <p:extLst>
      <p:ext uri="{BB962C8B-B14F-4D97-AF65-F5344CB8AC3E}">
        <p14:creationId xmlns:p14="http://schemas.microsoft.com/office/powerpoint/2010/main" xmlns="" val="3796040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1"/>
            <a:ext cx="8417724" cy="4722125"/>
          </a:xfrm>
        </p:spPr>
        <p:txBody>
          <a:bodyPr>
            <a:normAutofit/>
          </a:bodyPr>
          <a:lstStyle/>
          <a:p>
            <a:pPr marL="0" indent="0">
              <a:buNone/>
            </a:pPr>
            <a:endParaRPr lang="en-US" sz="1800" dirty="0" smtClean="0">
              <a:solidFill>
                <a:schemeClr val="accent3">
                  <a:lumMod val="50000"/>
                </a:schemeClr>
              </a:solidFill>
            </a:endParaRPr>
          </a:p>
          <a:p>
            <a:pPr marL="0" indent="0">
              <a:buNone/>
            </a:pPr>
            <a:endParaRPr lang="en-US" sz="1800" dirty="0" smtClean="0">
              <a:solidFill>
                <a:schemeClr val="accent3">
                  <a:lumMod val="50000"/>
                </a:schemeClr>
              </a:solidFill>
            </a:endParaRPr>
          </a:p>
          <a:p>
            <a:pPr marL="719138" lvl="0" indent="-338138">
              <a:buAutoNum type="arabicPeriod" startAt="2"/>
            </a:pPr>
            <a:r>
              <a:rPr lang="en-ZA" sz="1800" dirty="0" smtClean="0"/>
              <a:t>The </a:t>
            </a:r>
            <a:r>
              <a:rPr lang="en-ZA" sz="1800" dirty="0"/>
              <a:t>fees paid by </a:t>
            </a:r>
            <a:r>
              <a:rPr lang="en-ZA" sz="1800" dirty="0" smtClean="0"/>
              <a:t>REDISA </a:t>
            </a:r>
            <a:r>
              <a:rPr lang="en-ZA" sz="1800" dirty="0"/>
              <a:t>to </a:t>
            </a:r>
            <a:r>
              <a:rPr lang="en-ZA" sz="1800" dirty="0" smtClean="0"/>
              <a:t>the Respondent </a:t>
            </a:r>
            <a:r>
              <a:rPr lang="en-ZA" sz="1800" dirty="0"/>
              <a:t>“</a:t>
            </a:r>
            <a:r>
              <a:rPr lang="en-ZA" sz="1800" i="1" dirty="0"/>
              <a:t>had been misappropriated to Erdmann, Davidson and Kirk’ </a:t>
            </a:r>
            <a:r>
              <a:rPr lang="en-ZA" sz="1800" dirty="0"/>
              <a:t> (i.e. the directors) in contravention of REDISA’s Memorandum of Agreement</a:t>
            </a:r>
            <a:r>
              <a:rPr lang="en-ZA" sz="1800" dirty="0" smtClean="0"/>
              <a:t>;</a:t>
            </a:r>
          </a:p>
          <a:p>
            <a:pPr marL="719138" lvl="0" indent="-338138">
              <a:buNone/>
            </a:pPr>
            <a:endParaRPr lang="en-ZA" sz="1800" dirty="0"/>
          </a:p>
          <a:p>
            <a:pPr marL="719138" lvl="0" indent="-338138">
              <a:buNone/>
            </a:pPr>
            <a:r>
              <a:rPr lang="en-ZA" sz="1800" dirty="0" smtClean="0"/>
              <a:t>3. 	REDISA </a:t>
            </a:r>
            <a:r>
              <a:rPr lang="en-ZA" sz="1800" dirty="0"/>
              <a:t>was used as a vehicle to enrich its directors; and</a:t>
            </a:r>
          </a:p>
          <a:p>
            <a:pPr marL="719138" indent="-338138">
              <a:buNone/>
            </a:pPr>
            <a:r>
              <a:rPr lang="en-ZA" sz="1800" dirty="0"/>
              <a:t> </a:t>
            </a:r>
          </a:p>
          <a:p>
            <a:pPr marL="719138" lvl="0" indent="-338138">
              <a:buNone/>
            </a:pPr>
            <a:r>
              <a:rPr lang="en-ZA" sz="1800" dirty="0" smtClean="0"/>
              <a:t>4. 	REDISA </a:t>
            </a:r>
            <a:r>
              <a:rPr lang="en-ZA" sz="1800" dirty="0"/>
              <a:t>was used in conjunction with Kusaga Taka, as a scheme to </a:t>
            </a:r>
            <a:r>
              <a:rPr lang="en-ZA" sz="1800" i="1" dirty="0"/>
              <a:t>“siphon </a:t>
            </a:r>
            <a:r>
              <a:rPr lang="en-ZA" sz="1800" i="1" dirty="0" smtClean="0"/>
              <a:t>off”</a:t>
            </a:r>
            <a:r>
              <a:rPr lang="en-ZA" sz="1800" dirty="0" smtClean="0"/>
              <a:t> public </a:t>
            </a:r>
            <a:r>
              <a:rPr lang="en-ZA" sz="1800" dirty="0"/>
              <a:t>funds for the benefit of its directors, or the shareholders of Kusaga Taka.</a:t>
            </a:r>
          </a:p>
          <a:p>
            <a:pPr marL="0" indent="0">
              <a:buNone/>
            </a:pPr>
            <a:endParaRPr lang="en-US" sz="1800" dirty="0">
              <a:solidFill>
                <a:schemeClr val="accent3">
                  <a:lumMod val="50000"/>
                </a:schemeClr>
              </a:solidFill>
            </a:endParaRPr>
          </a:p>
        </p:txBody>
      </p:sp>
    </p:spTree>
    <p:extLst>
      <p:ext uri="{BB962C8B-B14F-4D97-AF65-F5344CB8AC3E}">
        <p14:creationId xmlns:p14="http://schemas.microsoft.com/office/powerpoint/2010/main" xmlns="" val="2769145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1"/>
            <a:ext cx="8417724" cy="4722125"/>
          </a:xfrm>
        </p:spPr>
        <p:txBody>
          <a:bodyPr>
            <a:normAutofit/>
          </a:bodyPr>
          <a:lstStyle/>
          <a:p>
            <a:pPr marL="0" indent="0" algn="ctr">
              <a:buNone/>
            </a:pPr>
            <a:r>
              <a:rPr lang="en-US" sz="4000" dirty="0">
                <a:solidFill>
                  <a:schemeClr val="accent3">
                    <a:lumMod val="50000"/>
                  </a:schemeClr>
                </a:solidFill>
              </a:rPr>
              <a:t>Implications of the </a:t>
            </a:r>
            <a:r>
              <a:rPr lang="en-US" sz="4000" dirty="0" smtClean="0">
                <a:solidFill>
                  <a:schemeClr val="accent3">
                    <a:lumMod val="50000"/>
                  </a:schemeClr>
                </a:solidFill>
              </a:rPr>
              <a:t>Applications for leave to Appeal to the SCA</a:t>
            </a:r>
            <a:endParaRPr lang="en-US" sz="4000" dirty="0">
              <a:solidFill>
                <a:schemeClr val="accent3">
                  <a:lumMod val="50000"/>
                </a:schemeClr>
              </a:solidFill>
            </a:endParaRPr>
          </a:p>
          <a:p>
            <a:pPr algn="just"/>
            <a:r>
              <a:rPr lang="en-ZA" sz="1800" dirty="0"/>
              <a:t>Where an appeal is lodged against an order in civil matters, section 18 of the Superior Courts Act, 2013 (Act No. 10 of 2013) ordinarily suspends the operation and execution of a decision which is the subject of an application for leave to appeal or of an appeal, pending the decision of the application or appeal</a:t>
            </a:r>
            <a:r>
              <a:rPr lang="en-ZA" sz="1800" dirty="0" smtClean="0"/>
              <a:t>.</a:t>
            </a:r>
          </a:p>
          <a:p>
            <a:pPr marL="0" indent="0" algn="just">
              <a:buNone/>
            </a:pPr>
            <a:r>
              <a:rPr lang="en-ZA" sz="1800" dirty="0" smtClean="0"/>
              <a:t> </a:t>
            </a:r>
          </a:p>
          <a:p>
            <a:pPr lvl="0" algn="just"/>
            <a:r>
              <a:rPr lang="en-ZA" sz="1800" dirty="0"/>
              <a:t>However in respect to Sequestration Orders, section 150(3) of the Insolvency Act provides that when an appeal has been noted against a final order of sequestration, the provisions of the Insolvency Act nevertheless apply as if no appeal had been noted.</a:t>
            </a:r>
          </a:p>
          <a:p>
            <a:pPr algn="just"/>
            <a:endParaRPr lang="en-ZA" sz="1800" dirty="0" smtClean="0"/>
          </a:p>
          <a:p>
            <a:pPr algn="just"/>
            <a:endParaRPr lang="en-ZA" sz="1800" dirty="0" smtClean="0"/>
          </a:p>
          <a:p>
            <a:pPr marL="0" indent="0" algn="just">
              <a:buNone/>
            </a:pPr>
            <a:endParaRPr lang="en-ZA" sz="1800" dirty="0"/>
          </a:p>
          <a:p>
            <a:pPr marL="0" indent="0" algn="just">
              <a:buNone/>
            </a:pPr>
            <a:endParaRPr lang="en-US" sz="1800" dirty="0"/>
          </a:p>
        </p:txBody>
      </p:sp>
    </p:spTree>
    <p:extLst>
      <p:ext uri="{BB962C8B-B14F-4D97-AF65-F5344CB8AC3E}">
        <p14:creationId xmlns:p14="http://schemas.microsoft.com/office/powerpoint/2010/main" xmlns="" val="2868772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1"/>
            <a:ext cx="8417724" cy="4722125"/>
          </a:xfrm>
        </p:spPr>
        <p:txBody>
          <a:bodyPr>
            <a:normAutofit/>
          </a:bodyPr>
          <a:lstStyle/>
          <a:p>
            <a:pPr algn="just"/>
            <a:endParaRPr lang="en-ZA" sz="1800" dirty="0" smtClean="0"/>
          </a:p>
          <a:p>
            <a:pPr algn="just"/>
            <a:endParaRPr lang="en-ZA" sz="1800" dirty="0"/>
          </a:p>
          <a:p>
            <a:pPr algn="just"/>
            <a:r>
              <a:rPr lang="en-ZA" sz="1800" dirty="0"/>
              <a:t>While applications for leave to appeal have been filed, neither the directors of Kusaga Taka nor the directors of REDISA have given an indication that they regard Kusaga Taka and/or REDISA to be back under their control</a:t>
            </a:r>
            <a:r>
              <a:rPr lang="en-ZA" sz="1800" dirty="0" smtClean="0"/>
              <a:t>.</a:t>
            </a:r>
          </a:p>
          <a:p>
            <a:pPr marL="0" indent="0" algn="just">
              <a:buNone/>
            </a:pPr>
            <a:r>
              <a:rPr lang="en-ZA" sz="1800" dirty="0" smtClean="0"/>
              <a:t> </a:t>
            </a:r>
          </a:p>
          <a:p>
            <a:pPr algn="just"/>
            <a:r>
              <a:rPr lang="en-ZA" sz="1800" dirty="0" smtClean="0"/>
              <a:t>In </a:t>
            </a:r>
            <a:r>
              <a:rPr lang="en-ZA" sz="1800" dirty="0"/>
              <a:t>the event that the directors of Kusaga Taka and/or REDISA attempt to take control of the respective companies pending the appeal, the Minister would at that point be at liberty to apply for a declaratory order that section 150(3) of the Insolvency Act is applicable, or, in the alternative, that the operation and execution of the final liquidation orders are not suspended pending the appeal, as contemplated in section 18(3) of the Superior Court’s Act. </a:t>
            </a:r>
            <a:endParaRPr lang="en-ZA" sz="1800" dirty="0" smtClean="0"/>
          </a:p>
          <a:p>
            <a:pPr marL="0" indent="0" algn="just">
              <a:buNone/>
            </a:pPr>
            <a:r>
              <a:rPr lang="en-ZA" sz="1800" dirty="0" smtClean="0"/>
              <a:t> </a:t>
            </a:r>
          </a:p>
          <a:p>
            <a:pPr algn="just"/>
            <a:endParaRPr lang="en-ZA" sz="1800" dirty="0" smtClean="0"/>
          </a:p>
          <a:p>
            <a:pPr marL="0" indent="0" algn="just">
              <a:buNone/>
            </a:pPr>
            <a:endParaRPr lang="en-ZA" sz="1800" dirty="0"/>
          </a:p>
          <a:p>
            <a:pPr marL="0" indent="0" algn="just">
              <a:buNone/>
            </a:pPr>
            <a:endParaRPr lang="en-US" sz="1800" dirty="0"/>
          </a:p>
        </p:txBody>
      </p:sp>
    </p:spTree>
    <p:extLst>
      <p:ext uri="{BB962C8B-B14F-4D97-AF65-F5344CB8AC3E}">
        <p14:creationId xmlns:p14="http://schemas.microsoft.com/office/powerpoint/2010/main" xmlns="" val="1757624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1"/>
            <a:ext cx="8417724" cy="4722125"/>
          </a:xfrm>
        </p:spPr>
        <p:txBody>
          <a:bodyPr>
            <a:normAutofit/>
          </a:bodyPr>
          <a:lstStyle/>
          <a:p>
            <a:pPr marL="0" indent="0" algn="ctr">
              <a:buNone/>
            </a:pPr>
            <a:r>
              <a:rPr lang="en-US" sz="4000" dirty="0" smtClean="0">
                <a:solidFill>
                  <a:schemeClr val="accent3">
                    <a:lumMod val="50000"/>
                  </a:schemeClr>
                </a:solidFill>
              </a:rPr>
              <a:t>Conclusion</a:t>
            </a:r>
          </a:p>
          <a:p>
            <a:pPr marL="0" indent="0" algn="ctr">
              <a:buNone/>
            </a:pPr>
            <a:endParaRPr lang="en-US" sz="1800" dirty="0">
              <a:solidFill>
                <a:schemeClr val="accent3">
                  <a:lumMod val="50000"/>
                </a:schemeClr>
              </a:solidFill>
            </a:endParaRPr>
          </a:p>
          <a:p>
            <a:pPr algn="just">
              <a:buFont typeface="Arial" panose="020B0604020202020204" pitchFamily="34" charset="0"/>
              <a:buChar char="•"/>
            </a:pPr>
            <a:r>
              <a:rPr lang="en-US" sz="1800" dirty="0" smtClean="0"/>
              <a:t>The </a:t>
            </a:r>
            <a:r>
              <a:rPr lang="en-US" sz="1800" dirty="0"/>
              <a:t>application for leave to appeal must be heard by the Western Cape Division of the High Court in Cape Town on 31 October 2017. Should the application succeed, the matter will proceed </a:t>
            </a:r>
            <a:r>
              <a:rPr lang="en-US" sz="1800" dirty="0" smtClean="0"/>
              <a:t>for hearing to </a:t>
            </a:r>
            <a:r>
              <a:rPr lang="en-US" sz="1800" dirty="0"/>
              <a:t>the Supreme Court of Appeal (SCA). </a:t>
            </a:r>
            <a:endParaRPr lang="en-US" sz="1800" dirty="0" smtClean="0"/>
          </a:p>
          <a:p>
            <a:pPr marL="0" indent="0" algn="just">
              <a:buNone/>
            </a:pPr>
            <a:endParaRPr lang="en-US" sz="1800" dirty="0" smtClean="0"/>
          </a:p>
          <a:p>
            <a:pPr algn="just">
              <a:buFont typeface="Arial" panose="020B0604020202020204" pitchFamily="34" charset="0"/>
              <a:buChar char="•"/>
            </a:pPr>
            <a:r>
              <a:rPr lang="en-US" sz="1800" dirty="0" smtClean="0"/>
              <a:t>The </a:t>
            </a:r>
            <a:r>
              <a:rPr lang="en-US" sz="1800" dirty="0"/>
              <a:t>directors of REDISA might </a:t>
            </a:r>
            <a:r>
              <a:rPr lang="en-US" sz="1800" dirty="0" smtClean="0"/>
              <a:t>also </a:t>
            </a:r>
            <a:r>
              <a:rPr lang="en-US" sz="1800" smtClean="0"/>
              <a:t>choose to petition </a:t>
            </a:r>
            <a:r>
              <a:rPr lang="en-US" sz="1800" dirty="0"/>
              <a:t>the </a:t>
            </a:r>
            <a:r>
              <a:rPr lang="en-US" sz="1800"/>
              <a:t>SCA </a:t>
            </a:r>
            <a:r>
              <a:rPr lang="en-US" sz="1800" smtClean="0"/>
              <a:t>directly - </a:t>
            </a:r>
            <a:r>
              <a:rPr lang="en-US" sz="1800" dirty="0"/>
              <a:t>should their application for leave to appeal </a:t>
            </a:r>
            <a:r>
              <a:rPr lang="en-US" sz="1800" dirty="0" smtClean="0"/>
              <a:t>not be </a:t>
            </a:r>
            <a:r>
              <a:rPr lang="en-US" sz="1800" dirty="0"/>
              <a:t>granted by the High Court</a:t>
            </a:r>
            <a:r>
              <a:rPr lang="en-US" sz="1800" dirty="0" smtClean="0"/>
              <a:t>.</a:t>
            </a:r>
          </a:p>
          <a:p>
            <a:pPr marL="0" indent="0" algn="just">
              <a:buNone/>
            </a:pPr>
            <a:endParaRPr lang="en-US" sz="1800" dirty="0" smtClean="0"/>
          </a:p>
          <a:p>
            <a:pPr algn="just">
              <a:buFont typeface="Arial" panose="020B0604020202020204" pitchFamily="34" charset="0"/>
              <a:buChar char="•"/>
            </a:pPr>
            <a:r>
              <a:rPr lang="en-ZA" sz="1800" dirty="0" smtClean="0"/>
              <a:t>The Minister has subsequently withdrawn her approval of the </a:t>
            </a:r>
            <a:r>
              <a:rPr lang="en-ZA" sz="1800" dirty="0"/>
              <a:t>REDISA IIWTMP with effect from 1 October </a:t>
            </a:r>
            <a:r>
              <a:rPr lang="en-ZA" sz="1800" dirty="0" smtClean="0"/>
              <a:t>2017 (as per Government Notice 1063 published on 29 September 2017). </a:t>
            </a:r>
            <a:endParaRPr lang="en-US" sz="1800" dirty="0"/>
          </a:p>
          <a:p>
            <a:pPr algn="just">
              <a:buFont typeface="Arial" panose="020B0604020202020204" pitchFamily="34" charset="0"/>
              <a:buChar char="•"/>
            </a:pPr>
            <a:endParaRPr lang="en-US" sz="1800" dirty="0"/>
          </a:p>
        </p:txBody>
      </p:sp>
    </p:spTree>
    <p:extLst>
      <p:ext uri="{BB962C8B-B14F-4D97-AF65-F5344CB8AC3E}">
        <p14:creationId xmlns:p14="http://schemas.microsoft.com/office/powerpoint/2010/main" xmlns="" val="3853949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32904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2"/>
            <a:ext cx="8229600" cy="655092"/>
          </a:xfrm>
        </p:spPr>
        <p:txBody>
          <a:bodyPr>
            <a:noAutofit/>
          </a:bodyPr>
          <a:lstStyle/>
          <a:p>
            <a:pPr marL="0" indent="0" algn="ctr">
              <a:buNone/>
            </a:pPr>
            <a:r>
              <a:rPr lang="en-US" sz="4000" dirty="0" smtClean="0">
                <a:solidFill>
                  <a:schemeClr val="accent3">
                    <a:lumMod val="50000"/>
                  </a:schemeClr>
                </a:solidFill>
              </a:rPr>
              <a:t>Background</a:t>
            </a:r>
          </a:p>
          <a:p>
            <a:pPr algn="just">
              <a:buFont typeface="Arial" panose="020B0604020202020204" pitchFamily="34" charset="0"/>
              <a:buChar char="•"/>
            </a:pPr>
            <a:r>
              <a:rPr lang="en-ZA" sz="1800" dirty="0" smtClean="0">
                <a:ea typeface="Calibri" panose="020F0502020204030204" pitchFamily="34" charset="0"/>
                <a:cs typeface="Times New Roman" panose="02020603050405020304" pitchFamily="18" charset="0"/>
              </a:rPr>
              <a:t>The REDISA Integrated Industry Waste Tyre Management Plan was approved by the Minister of Environmental Affairs </a:t>
            </a:r>
            <a:r>
              <a:rPr lang="en-ZA" sz="1800" dirty="0">
                <a:ea typeface="Calibri" panose="020F0502020204030204" pitchFamily="34" charset="0"/>
                <a:cs typeface="Times New Roman" panose="02020603050405020304" pitchFamily="18" charset="0"/>
              </a:rPr>
              <a:t>on 29 November </a:t>
            </a:r>
            <a:r>
              <a:rPr lang="en-ZA" sz="1800" dirty="0" smtClean="0">
                <a:ea typeface="Calibri" panose="020F0502020204030204" pitchFamily="34" charset="0"/>
                <a:cs typeface="Times New Roman" panose="02020603050405020304" pitchFamily="18" charset="0"/>
              </a:rPr>
              <a:t>2012, for a period of 5 years.</a:t>
            </a:r>
          </a:p>
          <a:p>
            <a:pPr algn="just">
              <a:buFont typeface="Arial" panose="020B0604020202020204" pitchFamily="34" charset="0"/>
              <a:buChar char="•"/>
            </a:pPr>
            <a:endParaRPr lang="en-ZA" sz="1800" dirty="0" smtClean="0">
              <a:ea typeface="Calibri" panose="020F0502020204030204" pitchFamily="34" charset="0"/>
              <a:cs typeface="Times New Roman" panose="02020603050405020304" pitchFamily="18" charset="0"/>
            </a:endParaRPr>
          </a:p>
          <a:p>
            <a:pPr algn="just">
              <a:buFont typeface="Arial" panose="020B0604020202020204" pitchFamily="34" charset="0"/>
              <a:buChar char="•"/>
            </a:pPr>
            <a:r>
              <a:rPr lang="en-ZA" sz="1800" dirty="0" smtClean="0">
                <a:ea typeface="Calibri" panose="020F0502020204030204" pitchFamily="34" charset="0"/>
                <a:cs typeface="Times New Roman" panose="02020603050405020304" pitchFamily="18" charset="0"/>
              </a:rPr>
              <a:t>The objective of the REDISA Plan was to remediate waste tyres and develop the industries and market for recycled tyre products.</a:t>
            </a:r>
          </a:p>
          <a:p>
            <a:pPr marL="0" indent="0" algn="just">
              <a:buNone/>
            </a:pPr>
            <a:r>
              <a:rPr lang="en-ZA" sz="1800" dirty="0" smtClean="0">
                <a:ea typeface="Calibri" panose="020F0502020204030204" pitchFamily="34" charset="0"/>
                <a:cs typeface="Times New Roman" panose="02020603050405020304" pitchFamily="18" charset="0"/>
              </a:rPr>
              <a:t> </a:t>
            </a:r>
          </a:p>
          <a:p>
            <a:pPr algn="just">
              <a:buFont typeface="Arial" panose="020B0604020202020204" pitchFamily="34" charset="0"/>
              <a:buChar char="•"/>
            </a:pPr>
            <a:r>
              <a:rPr lang="en-ZA" sz="1800" dirty="0" smtClean="0">
                <a:ea typeface="Calibri" panose="020F0502020204030204" pitchFamily="34" charset="0"/>
                <a:cs typeface="Times New Roman" panose="02020603050405020304" pitchFamily="18" charset="0"/>
              </a:rPr>
              <a:t>REDISA in turn appointed </a:t>
            </a:r>
            <a:r>
              <a:rPr lang="en-ZA" sz="1800" dirty="0">
                <a:ea typeface="Calibri" panose="020F0502020204030204" pitchFamily="34" charset="0"/>
                <a:cs typeface="Times New Roman" panose="02020603050405020304" pitchFamily="18" charset="0"/>
              </a:rPr>
              <a:t>a “</a:t>
            </a:r>
            <a:r>
              <a:rPr lang="en-ZA" sz="1800" i="1" dirty="0">
                <a:ea typeface="Calibri" panose="020F0502020204030204" pitchFamily="34" charset="0"/>
                <a:cs typeface="Times New Roman" panose="02020603050405020304" pitchFamily="18" charset="0"/>
              </a:rPr>
              <a:t>management company</a:t>
            </a:r>
            <a:r>
              <a:rPr lang="en-ZA" sz="1800" dirty="0">
                <a:ea typeface="Calibri" panose="020F0502020204030204" pitchFamily="34" charset="0"/>
                <a:cs typeface="Times New Roman" panose="02020603050405020304" pitchFamily="18" charset="0"/>
              </a:rPr>
              <a:t>” known as Kusaga </a:t>
            </a:r>
            <a:r>
              <a:rPr lang="en-ZA" sz="1800" dirty="0" smtClean="0">
                <a:ea typeface="Calibri" panose="020F0502020204030204" pitchFamily="34" charset="0"/>
                <a:cs typeface="Times New Roman" panose="02020603050405020304" pitchFamily="18" charset="0"/>
              </a:rPr>
              <a:t>Taka Consulting </a:t>
            </a:r>
            <a:r>
              <a:rPr lang="en-ZA" sz="1800" dirty="0">
                <a:ea typeface="Calibri" panose="020F0502020204030204" pitchFamily="34" charset="0"/>
                <a:cs typeface="Times New Roman" panose="02020603050405020304" pitchFamily="18" charset="0"/>
              </a:rPr>
              <a:t>“</a:t>
            </a:r>
            <a:r>
              <a:rPr lang="en-ZA" sz="1800" i="1" dirty="0">
                <a:ea typeface="Calibri" panose="020F0502020204030204" pitchFamily="34" charset="0"/>
                <a:cs typeface="Times New Roman" panose="02020603050405020304" pitchFamily="18" charset="0"/>
              </a:rPr>
              <a:t>to handle all operational aspects of the Plan</a:t>
            </a:r>
            <a:r>
              <a:rPr lang="en-ZA" sz="1800" dirty="0" smtClean="0">
                <a:ea typeface="Calibri" panose="020F0502020204030204" pitchFamily="34" charset="0"/>
                <a:cs typeface="Times New Roman" panose="02020603050405020304" pitchFamily="18" charset="0"/>
              </a:rPr>
              <a:t>”.</a:t>
            </a:r>
          </a:p>
          <a:p>
            <a:pPr marL="0" indent="0" algn="just">
              <a:buNone/>
            </a:pPr>
            <a:endParaRPr lang="en-ZA" sz="1800" dirty="0" smtClean="0">
              <a:ea typeface="Calibri" panose="020F0502020204030204" pitchFamily="34" charset="0"/>
              <a:cs typeface="Times New Roman" panose="02020603050405020304" pitchFamily="18" charset="0"/>
            </a:endParaRPr>
          </a:p>
          <a:p>
            <a:pPr algn="just">
              <a:buFont typeface="Arial" panose="020B0604020202020204" pitchFamily="34" charset="0"/>
              <a:buChar char="•"/>
            </a:pPr>
            <a:r>
              <a:rPr lang="en-ZA" sz="1800" dirty="0" smtClean="0">
                <a:ea typeface="Calibri" panose="020F0502020204030204" pitchFamily="34" charset="0"/>
                <a:cs typeface="Times New Roman" panose="02020603050405020304" pitchFamily="18" charset="0"/>
              </a:rPr>
              <a:t>The Plan was intended to create employment and develop </a:t>
            </a:r>
            <a:r>
              <a:rPr lang="en-ZA" sz="1800" dirty="0" smtClean="0"/>
              <a:t>Small</a:t>
            </a:r>
            <a:r>
              <a:rPr lang="en-ZA" sz="1800" dirty="0"/>
              <a:t>, Medium and Micro-sized Enterprises (</a:t>
            </a:r>
            <a:r>
              <a:rPr lang="en-ZA" sz="1800" b="1" dirty="0"/>
              <a:t>SMMEs</a:t>
            </a:r>
            <a:r>
              <a:rPr lang="en-ZA" sz="1800" dirty="0" smtClean="0"/>
              <a:t>).</a:t>
            </a:r>
            <a:endParaRPr lang="en-ZA" sz="1800" dirty="0">
              <a:ea typeface="Calibri" panose="020F0502020204030204" pitchFamily="34" charset="0"/>
              <a:cs typeface="Times New Roman" panose="02020603050405020304" pitchFamily="18" charset="0"/>
            </a:endParaRPr>
          </a:p>
          <a:p>
            <a:pPr marL="0" indent="0" algn="just">
              <a:buNone/>
            </a:pPr>
            <a:endParaRPr lang="en-ZA" sz="1800" dirty="0">
              <a:ea typeface="Calibri" panose="020F0502020204030204" pitchFamily="34" charset="0"/>
              <a:cs typeface="Times New Roman" panose="02020603050405020304" pitchFamily="18" charset="0"/>
            </a:endParaRPr>
          </a:p>
          <a:p>
            <a:pPr marL="0" indent="0" algn="just">
              <a:buNone/>
            </a:pPr>
            <a:endParaRPr lang="en-US" sz="1800" dirty="0"/>
          </a:p>
        </p:txBody>
      </p:sp>
    </p:spTree>
    <p:extLst>
      <p:ext uri="{BB962C8B-B14F-4D97-AF65-F5344CB8AC3E}">
        <p14:creationId xmlns:p14="http://schemas.microsoft.com/office/powerpoint/2010/main" xmlns="" val="2156041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2"/>
            <a:ext cx="8229600" cy="655092"/>
          </a:xfrm>
        </p:spPr>
        <p:txBody>
          <a:bodyPr>
            <a:noAutofit/>
          </a:bodyPr>
          <a:lstStyle/>
          <a:p>
            <a:pPr marL="0" indent="0" algn="ctr">
              <a:buNone/>
            </a:pPr>
            <a:r>
              <a:rPr lang="en-US" sz="4000" dirty="0">
                <a:solidFill>
                  <a:schemeClr val="accent3">
                    <a:lumMod val="50000"/>
                  </a:schemeClr>
                </a:solidFill>
              </a:rPr>
              <a:t>Basis for the Liquidation Application</a:t>
            </a:r>
          </a:p>
          <a:p>
            <a:pPr marL="0" indent="0" algn="ctr">
              <a:buNone/>
            </a:pPr>
            <a:endParaRPr lang="en-US" sz="4000" dirty="0">
              <a:solidFill>
                <a:srgbClr val="006C31"/>
              </a:solidFill>
            </a:endParaRPr>
          </a:p>
          <a:p>
            <a:pPr marL="0" indent="0" algn="just">
              <a:buNone/>
            </a:pPr>
            <a:endParaRPr lang="en-US" sz="1800" dirty="0"/>
          </a:p>
        </p:txBody>
      </p:sp>
      <p:sp>
        <p:nvSpPr>
          <p:cNvPr id="2" name="Rectangle 1"/>
          <p:cNvSpPr/>
          <p:nvPr/>
        </p:nvSpPr>
        <p:spPr>
          <a:xfrm>
            <a:off x="412376" y="2024008"/>
            <a:ext cx="8495317" cy="4801314"/>
          </a:xfrm>
          <a:prstGeom prst="rect">
            <a:avLst/>
          </a:prstGeom>
        </p:spPr>
        <p:txBody>
          <a:bodyPr wrap="square">
            <a:spAutoFit/>
          </a:bodyPr>
          <a:lstStyle/>
          <a:p>
            <a:pPr marL="174625" indent="-174625" algn="just">
              <a:buFont typeface="Arial" panose="020B0604020202020204" pitchFamily="34" charset="0"/>
              <a:buChar char="•"/>
              <a:tabLst>
                <a:tab pos="174625" algn="l"/>
                <a:tab pos="360363" algn="l"/>
              </a:tabLst>
            </a:pPr>
            <a:endParaRPr lang="en-ZA" dirty="0" smtClean="0"/>
          </a:p>
          <a:p>
            <a:pPr marL="174625" indent="-174625" algn="just">
              <a:buFont typeface="Arial" panose="020B0604020202020204" pitchFamily="34" charset="0"/>
              <a:buChar char="•"/>
              <a:tabLst>
                <a:tab pos="174625" algn="l"/>
                <a:tab pos="360363" algn="l"/>
              </a:tabLst>
            </a:pPr>
            <a:endParaRPr lang="en-ZA" dirty="0"/>
          </a:p>
          <a:p>
            <a:pPr marL="174625" indent="-174625" algn="just">
              <a:buFont typeface="Arial" panose="020B0604020202020204" pitchFamily="34" charset="0"/>
              <a:buChar char="•"/>
              <a:tabLst>
                <a:tab pos="174625" algn="l"/>
                <a:tab pos="360363" algn="l"/>
              </a:tabLst>
            </a:pPr>
            <a:r>
              <a:rPr lang="en-ZA" dirty="0" smtClean="0"/>
              <a:t>The </a:t>
            </a:r>
            <a:r>
              <a:rPr lang="en-ZA" dirty="0"/>
              <a:t>Department </a:t>
            </a:r>
            <a:r>
              <a:rPr lang="en-ZA" dirty="0" smtClean="0"/>
              <a:t>was dissatisfied with the lack of transparency and inadequate reporting in terms of the Plan and suspected that targets set out in the Plan were not being met. </a:t>
            </a:r>
          </a:p>
          <a:p>
            <a:pPr algn="just">
              <a:tabLst>
                <a:tab pos="174625" algn="l"/>
                <a:tab pos="360363" algn="l"/>
              </a:tabLst>
            </a:pPr>
            <a:endParaRPr lang="en-ZA" dirty="0" smtClean="0"/>
          </a:p>
          <a:p>
            <a:pPr marL="174625" indent="-174625" algn="just">
              <a:buFont typeface="Arial" panose="020B0604020202020204" pitchFamily="34" charset="0"/>
              <a:buChar char="•"/>
              <a:tabLst>
                <a:tab pos="174625" algn="l"/>
                <a:tab pos="360363" algn="l"/>
              </a:tabLst>
            </a:pPr>
            <a:r>
              <a:rPr lang="en-ZA" dirty="0" smtClean="0"/>
              <a:t>The Department then appointed </a:t>
            </a:r>
            <a:r>
              <a:rPr lang="en-ZA" dirty="0" err="1" smtClean="0"/>
              <a:t>iSolveit</a:t>
            </a:r>
            <a:r>
              <a:rPr lang="en-ZA" dirty="0" smtClean="0"/>
              <a:t> </a:t>
            </a:r>
            <a:r>
              <a:rPr lang="en-ZA" dirty="0"/>
              <a:t>Consulting (Pty) Ltd as a service provider with </a:t>
            </a:r>
            <a:r>
              <a:rPr lang="en-ZA" dirty="0" smtClean="0"/>
              <a:t>an </a:t>
            </a:r>
            <a:r>
              <a:rPr lang="en-ZA" dirty="0"/>
              <a:t>instruction to conduct a performance </a:t>
            </a:r>
            <a:r>
              <a:rPr lang="en-ZA" dirty="0" smtClean="0"/>
              <a:t>review of the Plan. </a:t>
            </a:r>
          </a:p>
          <a:p>
            <a:pPr marL="174625" indent="-174625" algn="just">
              <a:buFont typeface="Arial" panose="020B0604020202020204" pitchFamily="34" charset="0"/>
              <a:buChar char="•"/>
              <a:tabLst>
                <a:tab pos="174625" algn="l"/>
                <a:tab pos="360363" algn="l"/>
              </a:tabLst>
            </a:pPr>
            <a:endParaRPr lang="en-ZA" dirty="0" smtClean="0"/>
          </a:p>
          <a:p>
            <a:pPr marL="174625" indent="-174625" algn="just" defTabSz="266700">
              <a:buFont typeface="Arial" panose="020B0604020202020204" pitchFamily="34" charset="0"/>
              <a:buChar char="•"/>
              <a:tabLst>
                <a:tab pos="174625" algn="l"/>
              </a:tabLst>
            </a:pPr>
            <a:r>
              <a:rPr lang="en-ZA" dirty="0" smtClean="0"/>
              <a:t>The </a:t>
            </a:r>
            <a:r>
              <a:rPr lang="en-ZA" dirty="0"/>
              <a:t>iSolveit performance </a:t>
            </a:r>
            <a:r>
              <a:rPr lang="en-ZA" dirty="0" smtClean="0"/>
              <a:t>review </a:t>
            </a:r>
            <a:r>
              <a:rPr lang="en-ZA" dirty="0"/>
              <a:t>was finalised in February 2017 and was </a:t>
            </a:r>
            <a:r>
              <a:rPr lang="en-ZA" dirty="0" smtClean="0"/>
              <a:t>subsequently verified </a:t>
            </a:r>
            <a:r>
              <a:rPr lang="en-ZA" dirty="0"/>
              <a:t>by </a:t>
            </a:r>
            <a:r>
              <a:rPr lang="en-ZA" dirty="0" smtClean="0"/>
              <a:t>Ernst </a:t>
            </a:r>
            <a:r>
              <a:rPr lang="en-ZA" dirty="0"/>
              <a:t>&amp; </a:t>
            </a:r>
            <a:r>
              <a:rPr lang="en-ZA" dirty="0" smtClean="0"/>
              <a:t>Young, as REDISA </a:t>
            </a:r>
            <a:r>
              <a:rPr lang="en-ZA" dirty="0"/>
              <a:t>directors disputed </a:t>
            </a:r>
            <a:r>
              <a:rPr lang="en-ZA" dirty="0" err="1" smtClean="0"/>
              <a:t>iSolveit’s</a:t>
            </a:r>
            <a:r>
              <a:rPr lang="en-ZA" dirty="0" smtClean="0"/>
              <a:t> findings.</a:t>
            </a:r>
          </a:p>
          <a:p>
            <a:pPr algn="just" defTabSz="266700">
              <a:tabLst>
                <a:tab pos="174625" algn="l"/>
              </a:tabLst>
            </a:pPr>
            <a:endParaRPr lang="en-ZA" dirty="0"/>
          </a:p>
          <a:p>
            <a:pPr marL="174625" indent="-174625" algn="just" defTabSz="266700">
              <a:buFont typeface="Arial" panose="020B0604020202020204" pitchFamily="34" charset="0"/>
              <a:buChar char="•"/>
              <a:tabLst>
                <a:tab pos="174625" algn="l"/>
              </a:tabLst>
            </a:pPr>
            <a:r>
              <a:rPr lang="en-ZA" dirty="0" smtClean="0"/>
              <a:t>During these reviews, the Department also conducted an evaluation and analysis of the available information. </a:t>
            </a:r>
          </a:p>
          <a:p>
            <a:pPr algn="just" defTabSz="266700">
              <a:tabLst>
                <a:tab pos="174625" algn="l"/>
              </a:tabLst>
            </a:pPr>
            <a:endParaRPr lang="en-ZA" dirty="0" smtClean="0"/>
          </a:p>
          <a:p>
            <a:pPr marL="174625" indent="-174625" algn="just" defTabSz="266700">
              <a:buFont typeface="Arial" panose="020B0604020202020204" pitchFamily="34" charset="0"/>
              <a:buChar char="•"/>
              <a:tabLst>
                <a:tab pos="174625" algn="l"/>
              </a:tabLst>
            </a:pPr>
            <a:endParaRPr lang="en-ZA" dirty="0"/>
          </a:p>
          <a:p>
            <a:pPr marL="174625" indent="-174625" algn="just" defTabSz="266700">
              <a:buFont typeface="Arial" panose="020B0604020202020204" pitchFamily="34" charset="0"/>
              <a:buChar char="•"/>
              <a:tabLst>
                <a:tab pos="174625" algn="l"/>
              </a:tabLst>
            </a:pPr>
            <a:endParaRPr lang="en-US" dirty="0"/>
          </a:p>
        </p:txBody>
      </p:sp>
    </p:spTree>
    <p:extLst>
      <p:ext uri="{BB962C8B-B14F-4D97-AF65-F5344CB8AC3E}">
        <p14:creationId xmlns:p14="http://schemas.microsoft.com/office/powerpoint/2010/main" xmlns="" val="2508259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545235" y="914400"/>
            <a:ext cx="8274570" cy="4801314"/>
          </a:xfrm>
          <a:prstGeom prst="rect">
            <a:avLst/>
          </a:prstGeom>
        </p:spPr>
        <p:txBody>
          <a:bodyPr wrap="square">
            <a:spAutoFit/>
          </a:bodyPr>
          <a:lstStyle/>
          <a:p>
            <a:pPr marL="285750" lvl="0" indent="-285750">
              <a:buFont typeface="Arial" panose="020B0604020202020204" pitchFamily="34" charset="0"/>
              <a:buChar char="•"/>
            </a:pPr>
            <a:r>
              <a:rPr lang="en-ZA" dirty="0"/>
              <a:t>The overall conclusions of this performance </a:t>
            </a:r>
            <a:r>
              <a:rPr lang="en-ZA" dirty="0" smtClean="0"/>
              <a:t>review </a:t>
            </a:r>
            <a:r>
              <a:rPr lang="en-ZA" dirty="0"/>
              <a:t>and verification </a:t>
            </a:r>
            <a:r>
              <a:rPr lang="en-ZA" dirty="0" smtClean="0"/>
              <a:t>included, but were not limited to:</a:t>
            </a:r>
            <a:endParaRPr lang="en-ZA" dirty="0"/>
          </a:p>
          <a:p>
            <a:r>
              <a:rPr lang="en-ZA" dirty="0"/>
              <a:t> </a:t>
            </a:r>
          </a:p>
          <a:p>
            <a:pPr marL="803275" indent="-539750" defTabSz="261938">
              <a:tabLst>
                <a:tab pos="263525" algn="l"/>
              </a:tabLst>
            </a:pPr>
            <a:r>
              <a:rPr lang="en-ZA" dirty="0" smtClean="0"/>
              <a:t>1.	Governance</a:t>
            </a:r>
            <a:r>
              <a:rPr lang="en-ZA" dirty="0"/>
              <a:t>: There were clear conflicts of interest and poor governance controls </a:t>
            </a:r>
            <a:r>
              <a:rPr lang="en-ZA" dirty="0" smtClean="0"/>
              <a:t>within REDISA;</a:t>
            </a:r>
          </a:p>
          <a:p>
            <a:pPr marL="803275" indent="-539750" defTabSz="261938">
              <a:tabLst>
                <a:tab pos="263525" algn="l"/>
              </a:tabLst>
            </a:pPr>
            <a:endParaRPr lang="en-ZA" dirty="0" smtClean="0"/>
          </a:p>
          <a:p>
            <a:pPr marL="803275" indent="-539750" defTabSz="261938">
              <a:tabLst>
                <a:tab pos="263525" algn="l"/>
              </a:tabLst>
            </a:pPr>
            <a:r>
              <a:rPr lang="en-ZA" dirty="0" smtClean="0"/>
              <a:t>2.	Performance</a:t>
            </a:r>
            <a:r>
              <a:rPr lang="en-ZA" dirty="0"/>
              <a:t>: REDISA failed to meet any of its </a:t>
            </a:r>
            <a:r>
              <a:rPr lang="en-ZA" dirty="0" smtClean="0"/>
              <a:t>targets</a:t>
            </a:r>
            <a:r>
              <a:rPr lang="en-ZA" dirty="0"/>
              <a:t>;</a:t>
            </a:r>
          </a:p>
          <a:p>
            <a:pPr marL="803275" indent="-539750">
              <a:tabLst>
                <a:tab pos="263525" algn="l"/>
              </a:tabLst>
            </a:pPr>
            <a:endParaRPr lang="en-ZA" dirty="0"/>
          </a:p>
          <a:p>
            <a:pPr marL="803275" indent="-539750">
              <a:tabLst>
                <a:tab pos="263525" algn="l"/>
              </a:tabLst>
            </a:pPr>
            <a:r>
              <a:rPr lang="en-ZA" dirty="0" smtClean="0"/>
              <a:t>3.	Deviations</a:t>
            </a:r>
            <a:r>
              <a:rPr lang="en-ZA" dirty="0"/>
              <a:t>: There were serious deviations from the approved REDISA Plan </a:t>
            </a:r>
            <a:r>
              <a:rPr lang="en-ZA" dirty="0" smtClean="0"/>
              <a:t>including, for example, the exporting </a:t>
            </a:r>
            <a:r>
              <a:rPr lang="en-ZA" dirty="0"/>
              <a:t>of waste tyres and </a:t>
            </a:r>
            <a:r>
              <a:rPr lang="en-ZA" dirty="0" smtClean="0"/>
              <a:t>substantial investment of REDISA capital </a:t>
            </a:r>
            <a:r>
              <a:rPr lang="en-ZA" dirty="0"/>
              <a:t>in the Product Testing Institute (“PTI”);</a:t>
            </a:r>
          </a:p>
          <a:p>
            <a:pPr marL="803275" indent="-539750">
              <a:tabLst>
                <a:tab pos="263525" algn="l"/>
              </a:tabLst>
            </a:pPr>
            <a:endParaRPr lang="en-ZA" dirty="0"/>
          </a:p>
          <a:p>
            <a:pPr marL="803275" indent="-539750">
              <a:buAutoNum type="arabicPeriod" startAt="4"/>
              <a:tabLst>
                <a:tab pos="263525" algn="l"/>
              </a:tabLst>
            </a:pPr>
            <a:r>
              <a:rPr lang="en-ZA" dirty="0" smtClean="0"/>
              <a:t>Misuse </a:t>
            </a:r>
            <a:r>
              <a:rPr lang="en-ZA" dirty="0"/>
              <a:t>of public funds: Purchase of immovable property, provision of </a:t>
            </a:r>
            <a:r>
              <a:rPr lang="en-ZA" dirty="0" smtClean="0"/>
              <a:t>security       at the director’s private </a:t>
            </a:r>
            <a:r>
              <a:rPr lang="en-ZA" dirty="0"/>
              <a:t>homes and </a:t>
            </a:r>
            <a:r>
              <a:rPr lang="en-ZA" dirty="0" smtClean="0"/>
              <a:t>other excessive and unwarranted  expenditure</a:t>
            </a:r>
            <a:r>
              <a:rPr lang="en-ZA" dirty="0"/>
              <a:t>; </a:t>
            </a:r>
            <a:r>
              <a:rPr lang="en-ZA" dirty="0" smtClean="0"/>
              <a:t>and</a:t>
            </a:r>
            <a:r>
              <a:rPr lang="en-ZA" dirty="0"/>
              <a:t> </a:t>
            </a:r>
            <a:endParaRPr lang="en-ZA" dirty="0" smtClean="0"/>
          </a:p>
          <a:p>
            <a:pPr marL="803275" indent="-539750">
              <a:tabLst>
                <a:tab pos="263525" algn="l"/>
              </a:tabLst>
            </a:pPr>
            <a:endParaRPr lang="en-ZA" dirty="0" smtClean="0"/>
          </a:p>
          <a:p>
            <a:pPr marL="803275" indent="-539750">
              <a:tabLst>
                <a:tab pos="263525" algn="l"/>
              </a:tabLst>
            </a:pPr>
            <a:r>
              <a:rPr lang="en-ZA" dirty="0" smtClean="0"/>
              <a:t>5.</a:t>
            </a:r>
            <a:r>
              <a:rPr lang="en-ZA" dirty="0"/>
              <a:t>	Non-alignment of the REDISA Plan to the new regulatory framework.</a:t>
            </a:r>
          </a:p>
        </p:txBody>
      </p:sp>
    </p:spTree>
    <p:extLst>
      <p:ext uri="{BB962C8B-B14F-4D97-AF65-F5344CB8AC3E}">
        <p14:creationId xmlns:p14="http://schemas.microsoft.com/office/powerpoint/2010/main" xmlns="" val="423822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1"/>
            <a:ext cx="8417724" cy="4722125"/>
          </a:xfrm>
        </p:spPr>
        <p:txBody>
          <a:bodyPr>
            <a:normAutofit/>
          </a:bodyPr>
          <a:lstStyle/>
          <a:p>
            <a:pPr marL="400050" indent="-285750" algn="just">
              <a:spcBef>
                <a:spcPts val="0"/>
              </a:spcBef>
            </a:pPr>
            <a:r>
              <a:rPr lang="en-ZA" sz="1800" dirty="0">
                <a:ea typeface="Calibri" panose="020F0502020204030204" pitchFamily="34" charset="0"/>
                <a:cs typeface="Times New Roman" panose="02020603050405020304" pitchFamily="18" charset="0"/>
              </a:rPr>
              <a:t>On 23 May 2017 </a:t>
            </a:r>
            <a:r>
              <a:rPr lang="en-ZA" sz="1800" dirty="0" smtClean="0">
                <a:ea typeface="Calibri" panose="020F0502020204030204" pitchFamily="34" charset="0"/>
                <a:cs typeface="Times New Roman" panose="02020603050405020304" pitchFamily="18" charset="0"/>
              </a:rPr>
              <a:t>REDISA </a:t>
            </a:r>
            <a:r>
              <a:rPr lang="en-ZA" sz="1800" dirty="0">
                <a:ea typeface="Calibri" panose="020F0502020204030204" pitchFamily="34" charset="0"/>
                <a:cs typeface="Times New Roman" panose="02020603050405020304" pitchFamily="18" charset="0"/>
              </a:rPr>
              <a:t>made a presentation to the Waste Management Bureau and the Department, which presentation alerted the Department to the fact that </a:t>
            </a:r>
            <a:r>
              <a:rPr lang="en-ZA" sz="1800" dirty="0" smtClean="0">
                <a:ea typeface="Calibri" panose="020F0502020204030204" pitchFamily="34" charset="0"/>
                <a:cs typeface="Times New Roman" panose="02020603050405020304" pitchFamily="18" charset="0"/>
              </a:rPr>
              <a:t>REDISA’s </a:t>
            </a:r>
            <a:r>
              <a:rPr lang="en-ZA" sz="1800" dirty="0">
                <a:ea typeface="Calibri" panose="020F0502020204030204" pitchFamily="34" charset="0"/>
                <a:cs typeface="Times New Roman" panose="02020603050405020304" pitchFamily="18" charset="0"/>
              </a:rPr>
              <a:t>Board of Directors </a:t>
            </a:r>
            <a:r>
              <a:rPr lang="en-ZA" sz="1800" dirty="0" smtClean="0">
                <a:ea typeface="Calibri" panose="020F0502020204030204" pitchFamily="34" charset="0"/>
                <a:cs typeface="Times New Roman" panose="02020603050405020304" pitchFamily="18" charset="0"/>
              </a:rPr>
              <a:t>had made </a:t>
            </a:r>
            <a:r>
              <a:rPr lang="en-ZA" sz="1800" dirty="0">
                <a:ea typeface="Calibri" panose="020F0502020204030204" pitchFamily="34" charset="0"/>
                <a:cs typeface="Times New Roman" panose="02020603050405020304" pitchFamily="18" charset="0"/>
              </a:rPr>
              <a:t>the </a:t>
            </a:r>
            <a:r>
              <a:rPr lang="en-US" sz="1800" dirty="0">
                <a:ea typeface="Calibri" panose="020F0502020204030204" pitchFamily="34" charset="0"/>
                <a:cs typeface="Times New Roman" panose="02020603050405020304" pitchFamily="18" charset="0"/>
              </a:rPr>
              <a:t>decision to </a:t>
            </a:r>
            <a:r>
              <a:rPr lang="en-US" sz="1800" dirty="0" smtClean="0">
                <a:ea typeface="Calibri" panose="020F0502020204030204" pitchFamily="34" charset="0"/>
                <a:cs typeface="Times New Roman" panose="02020603050405020304" pitchFamily="18" charset="0"/>
              </a:rPr>
              <a:t>–</a:t>
            </a:r>
          </a:p>
          <a:p>
            <a:pPr marL="457200" lvl="1" indent="0" algn="just">
              <a:spcBef>
                <a:spcPts val="0"/>
              </a:spcBef>
              <a:buNone/>
            </a:pPr>
            <a:endParaRPr lang="en-US" sz="1800" dirty="0">
              <a:ea typeface="Calibri" panose="020F0502020204030204" pitchFamily="34" charset="0"/>
              <a:cs typeface="Times New Roman" panose="02020603050405020304" pitchFamily="18" charset="0"/>
            </a:endParaRPr>
          </a:p>
          <a:p>
            <a:pPr marL="457200" lvl="1" indent="0" algn="just">
              <a:spcBef>
                <a:spcPts val="0"/>
              </a:spcBef>
              <a:buNone/>
            </a:pPr>
            <a:r>
              <a:rPr lang="en-US" sz="1800" dirty="0" smtClean="0">
                <a:ea typeface="Calibri" panose="020F0502020204030204" pitchFamily="34" charset="0"/>
                <a:cs typeface="Times New Roman" panose="02020603050405020304" pitchFamily="18" charset="0"/>
              </a:rPr>
              <a:t>1.	place </a:t>
            </a:r>
            <a:r>
              <a:rPr lang="en-US" sz="1800" dirty="0">
                <a:ea typeface="Calibri" panose="020F0502020204030204" pitchFamily="34" charset="0"/>
                <a:cs typeface="Times New Roman" panose="02020603050405020304" pitchFamily="18" charset="0"/>
              </a:rPr>
              <a:t>the Respondent’s Financial Year 2018 (“</a:t>
            </a:r>
            <a:r>
              <a:rPr lang="en-US" sz="1800" i="1" dirty="0">
                <a:ea typeface="Calibri" panose="020F0502020204030204" pitchFamily="34" charset="0"/>
                <a:cs typeface="Times New Roman" panose="02020603050405020304" pitchFamily="18" charset="0"/>
              </a:rPr>
              <a:t>FY2018</a:t>
            </a:r>
            <a:r>
              <a:rPr lang="en-US" sz="1800" dirty="0">
                <a:ea typeface="Calibri" panose="020F0502020204030204" pitchFamily="34" charset="0"/>
                <a:cs typeface="Times New Roman" panose="02020603050405020304" pitchFamily="18" charset="0"/>
              </a:rPr>
              <a:t>”) Growth Business Plan </a:t>
            </a:r>
            <a:r>
              <a:rPr lang="en-US" sz="1800" dirty="0" smtClean="0">
                <a:ea typeface="Calibri" panose="020F0502020204030204" pitchFamily="34" charset="0"/>
                <a:cs typeface="Times New Roman" panose="02020603050405020304" pitchFamily="18" charset="0"/>
              </a:rPr>
              <a:t>	on </a:t>
            </a:r>
            <a:r>
              <a:rPr lang="en-US" sz="1800" dirty="0">
                <a:ea typeface="Calibri" panose="020F0502020204030204" pitchFamily="34" charset="0"/>
                <a:cs typeface="Times New Roman" panose="02020603050405020304" pitchFamily="18" charset="0"/>
              </a:rPr>
              <a:t>hold until funding uncertainties </a:t>
            </a:r>
            <a:r>
              <a:rPr lang="en-US" sz="1800" dirty="0" smtClean="0">
                <a:ea typeface="Calibri" panose="020F0502020204030204" pitchFamily="34" charset="0"/>
                <a:cs typeface="Times New Roman" panose="02020603050405020304" pitchFamily="18" charset="0"/>
              </a:rPr>
              <a:t>were </a:t>
            </a:r>
            <a:r>
              <a:rPr lang="en-US" sz="1800" dirty="0">
                <a:ea typeface="Calibri" panose="020F0502020204030204" pitchFamily="34" charset="0"/>
                <a:cs typeface="Times New Roman" panose="02020603050405020304" pitchFamily="18" charset="0"/>
              </a:rPr>
              <a:t>resolved</a:t>
            </a:r>
            <a:r>
              <a:rPr lang="en-US" sz="1800" dirty="0" smtClean="0">
                <a:ea typeface="Calibri" panose="020F0502020204030204" pitchFamily="34" charset="0"/>
                <a:cs typeface="Times New Roman" panose="02020603050405020304" pitchFamily="18" charset="0"/>
              </a:rPr>
              <a:t>;</a:t>
            </a:r>
          </a:p>
          <a:p>
            <a:pPr marL="457200" lvl="1" indent="0" algn="just">
              <a:spcBef>
                <a:spcPts val="0"/>
              </a:spcBef>
              <a:buNone/>
            </a:pPr>
            <a:endParaRPr lang="en-US" sz="1800" dirty="0">
              <a:ea typeface="Calibri" panose="020F0502020204030204" pitchFamily="34" charset="0"/>
              <a:cs typeface="Times New Roman" panose="02020603050405020304" pitchFamily="18" charset="0"/>
            </a:endParaRPr>
          </a:p>
          <a:p>
            <a:pPr marL="457200" lvl="1" indent="0" algn="just">
              <a:spcBef>
                <a:spcPts val="0"/>
              </a:spcBef>
              <a:buNone/>
            </a:pPr>
            <a:r>
              <a:rPr lang="en-US" sz="1800" dirty="0" smtClean="0">
                <a:ea typeface="Calibri" panose="020F0502020204030204" pitchFamily="34" charset="0"/>
                <a:cs typeface="Times New Roman" panose="02020603050405020304" pitchFamily="18" charset="0"/>
              </a:rPr>
              <a:t>2.	develop </a:t>
            </a:r>
            <a:r>
              <a:rPr lang="en-US" sz="1800" dirty="0">
                <a:ea typeface="Calibri" panose="020F0502020204030204" pitchFamily="34" charset="0"/>
                <a:cs typeface="Times New Roman" panose="02020603050405020304" pitchFamily="18" charset="0"/>
              </a:rPr>
              <a:t>a steady state FY2018 Business Plan and operate against this until 31 </a:t>
            </a:r>
            <a:r>
              <a:rPr lang="en-US" sz="1800" dirty="0" smtClean="0">
                <a:ea typeface="Calibri" panose="020F0502020204030204" pitchFamily="34" charset="0"/>
                <a:cs typeface="Times New Roman" panose="02020603050405020304" pitchFamily="18" charset="0"/>
              </a:rPr>
              <a:t>	May </a:t>
            </a:r>
            <a:r>
              <a:rPr lang="en-US" sz="1800" dirty="0">
                <a:ea typeface="Calibri" panose="020F0502020204030204" pitchFamily="34" charset="0"/>
                <a:cs typeface="Times New Roman" panose="02020603050405020304" pitchFamily="18" charset="0"/>
              </a:rPr>
              <a:t>2017; and</a:t>
            </a:r>
          </a:p>
          <a:p>
            <a:pPr marL="457200" lvl="1" indent="0" algn="just">
              <a:spcBef>
                <a:spcPts val="0"/>
              </a:spcBef>
              <a:spcAft>
                <a:spcPts val="800"/>
              </a:spcAft>
              <a:buNone/>
            </a:pPr>
            <a:endParaRPr lang="en-US" sz="1800" dirty="0" smtClean="0">
              <a:ea typeface="Calibri" panose="020F0502020204030204" pitchFamily="34" charset="0"/>
              <a:cs typeface="Times New Roman" panose="02020603050405020304" pitchFamily="18" charset="0"/>
            </a:endParaRPr>
          </a:p>
          <a:p>
            <a:pPr marL="457200" lvl="1" indent="0" algn="just">
              <a:spcBef>
                <a:spcPts val="0"/>
              </a:spcBef>
              <a:spcAft>
                <a:spcPts val="800"/>
              </a:spcAft>
              <a:buNone/>
            </a:pPr>
            <a:r>
              <a:rPr lang="en-US" sz="1800" dirty="0" smtClean="0">
                <a:ea typeface="Calibri" panose="020F0502020204030204" pitchFamily="34" charset="0"/>
                <a:cs typeface="Times New Roman" panose="02020603050405020304" pitchFamily="18" charset="0"/>
              </a:rPr>
              <a:t>3.	commence </a:t>
            </a:r>
            <a:r>
              <a:rPr lang="en-US" sz="1800" dirty="0">
                <a:ea typeface="Calibri" panose="020F0502020204030204" pitchFamily="34" charset="0"/>
                <a:cs typeface="Times New Roman" panose="02020603050405020304" pitchFamily="18" charset="0"/>
              </a:rPr>
              <a:t>industry wind-down to meet the </a:t>
            </a:r>
            <a:r>
              <a:rPr lang="en-US" sz="1800" dirty="0" smtClean="0">
                <a:ea typeface="Calibri" panose="020F0502020204030204" pitchFamily="34" charset="0"/>
                <a:cs typeface="Times New Roman" panose="02020603050405020304" pitchFamily="18" charset="0"/>
              </a:rPr>
              <a:t>“</a:t>
            </a:r>
            <a:r>
              <a:rPr lang="en-US" sz="1800" i="1" dirty="0" smtClean="0">
                <a:ea typeface="Calibri" panose="020F0502020204030204" pitchFamily="34" charset="0"/>
                <a:cs typeface="Times New Roman" panose="02020603050405020304" pitchFamily="18" charset="0"/>
              </a:rPr>
              <a:t>directors</a:t>
            </a:r>
            <a:r>
              <a:rPr lang="en-US" sz="1800" i="1" dirty="0">
                <a:ea typeface="Calibri" panose="020F0502020204030204" pitchFamily="34" charset="0"/>
                <a:cs typeface="Times New Roman" panose="02020603050405020304" pitchFamily="18" charset="0"/>
              </a:rPr>
              <a:t>’ fiduciary </a:t>
            </a:r>
            <a:r>
              <a:rPr lang="en-US" sz="1800" i="1" dirty="0" smtClean="0">
                <a:ea typeface="Calibri" panose="020F0502020204030204" pitchFamily="34" charset="0"/>
                <a:cs typeface="Times New Roman" panose="02020603050405020304" pitchFamily="18" charset="0"/>
              </a:rPr>
              <a:t>	responsibilities”</a:t>
            </a:r>
            <a:r>
              <a:rPr lang="en-US" sz="1800" dirty="0" smtClean="0">
                <a:ea typeface="Calibri" panose="020F0502020204030204" pitchFamily="34" charset="0"/>
                <a:cs typeface="Times New Roman" panose="02020603050405020304" pitchFamily="18" charset="0"/>
              </a:rPr>
              <a:t>, </a:t>
            </a:r>
            <a:r>
              <a:rPr lang="en-US" sz="1800" dirty="0">
                <a:ea typeface="Calibri" panose="020F0502020204030204" pitchFamily="34" charset="0"/>
                <a:cs typeface="Times New Roman" panose="02020603050405020304" pitchFamily="18" charset="0"/>
              </a:rPr>
              <a:t>should insufficient funding be allocated from 1 June </a:t>
            </a:r>
            <a:r>
              <a:rPr lang="en-US" sz="1800" dirty="0" smtClean="0">
                <a:ea typeface="Calibri" panose="020F0502020204030204" pitchFamily="34" charset="0"/>
                <a:cs typeface="Times New Roman" panose="02020603050405020304" pitchFamily="18" charset="0"/>
              </a:rPr>
              <a:t>2017.</a:t>
            </a:r>
            <a:endParaRPr lang="en-US" sz="1800" dirty="0">
              <a:ea typeface="Calibri" panose="020F0502020204030204" pitchFamily="34" charset="0"/>
              <a:cs typeface="Times New Roman" panose="02020603050405020304" pitchFamily="18" charset="0"/>
            </a:endParaRPr>
          </a:p>
          <a:p>
            <a:pPr algn="ctr"/>
            <a:endParaRPr lang="en-US" sz="1800" dirty="0"/>
          </a:p>
        </p:txBody>
      </p:sp>
    </p:spTree>
    <p:extLst>
      <p:ext uri="{BB962C8B-B14F-4D97-AF65-F5344CB8AC3E}">
        <p14:creationId xmlns:p14="http://schemas.microsoft.com/office/powerpoint/2010/main" xmlns="" val="206420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1"/>
            <a:ext cx="8417724" cy="4722125"/>
          </a:xfrm>
        </p:spPr>
        <p:txBody>
          <a:bodyPr>
            <a:normAutofit/>
          </a:bodyPr>
          <a:lstStyle/>
          <a:p>
            <a:pPr algn="just"/>
            <a:r>
              <a:rPr lang="en-US" sz="1800" dirty="0" smtClean="0"/>
              <a:t>REDISA </a:t>
            </a:r>
            <a:r>
              <a:rPr lang="en-US" sz="1800" dirty="0"/>
              <a:t>also indicated in its presentation that, even if it should receive a “</a:t>
            </a:r>
            <a:r>
              <a:rPr lang="en-US" sz="1800" i="1" dirty="0"/>
              <a:t>cash injection</a:t>
            </a:r>
            <a:r>
              <a:rPr lang="en-US" sz="1800" dirty="0"/>
              <a:t>” of R 210 million in July 2017, that would only allow the Respondent to postpone wind-down commencement to 1 October 2017</a:t>
            </a:r>
            <a:r>
              <a:rPr lang="en-US" sz="1800" dirty="0" smtClean="0"/>
              <a:t>.</a:t>
            </a:r>
          </a:p>
          <a:p>
            <a:pPr algn="just"/>
            <a:endParaRPr lang="en-US" sz="1800" dirty="0"/>
          </a:p>
          <a:p>
            <a:pPr lvl="0" algn="just"/>
            <a:r>
              <a:rPr lang="en-US" sz="1800" dirty="0" smtClean="0"/>
              <a:t>REDISA also indicated that their </a:t>
            </a:r>
            <a:r>
              <a:rPr lang="en-US" sz="1800" dirty="0"/>
              <a:t>cash balance during May 2017 amounted to only </a:t>
            </a:r>
            <a:r>
              <a:rPr lang="en-US" sz="1800" dirty="0" smtClean="0"/>
              <a:t>R150 million. This was concerning because REDISA had previously informed the Department that on 31 January 2017, their cash balance was R426 million. This was a dramatic, inexplicable reduction in the cash balances of REDISA. </a:t>
            </a:r>
          </a:p>
          <a:p>
            <a:pPr lvl="0" algn="just"/>
            <a:endParaRPr lang="en-US" sz="1800" dirty="0"/>
          </a:p>
          <a:p>
            <a:pPr lvl="0" algn="just"/>
            <a:r>
              <a:rPr lang="en-US" sz="1800" dirty="0" smtClean="0"/>
              <a:t>REDISA, by its own admission, indicated that it would commence with wind-down of operations which was later confirmed by a notice that was sent out from REDISA to industry participants on 31 May 2017.</a:t>
            </a:r>
          </a:p>
          <a:p>
            <a:pPr algn="just"/>
            <a:endParaRPr lang="en-US" sz="1800" dirty="0"/>
          </a:p>
          <a:p>
            <a:pPr marL="0" indent="0" algn="just">
              <a:buNone/>
            </a:pPr>
            <a:endParaRPr lang="en-US" sz="1800" dirty="0"/>
          </a:p>
          <a:p>
            <a:pPr algn="just"/>
            <a:endParaRPr lang="en-US" sz="1800" dirty="0"/>
          </a:p>
        </p:txBody>
      </p:sp>
    </p:spTree>
    <p:extLst>
      <p:ext uri="{BB962C8B-B14F-4D97-AF65-F5344CB8AC3E}">
        <p14:creationId xmlns:p14="http://schemas.microsoft.com/office/powerpoint/2010/main" xmlns="" val="621320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1146411"/>
            <a:ext cx="8417724" cy="4722125"/>
          </a:xfrm>
        </p:spPr>
        <p:txBody>
          <a:bodyPr>
            <a:normAutofit/>
          </a:bodyPr>
          <a:lstStyle/>
          <a:p>
            <a:pPr marL="0" indent="0" algn="ctr">
              <a:buNone/>
            </a:pPr>
            <a:r>
              <a:rPr lang="en-US" sz="4000" i="1" dirty="0">
                <a:solidFill>
                  <a:schemeClr val="accent3">
                    <a:lumMod val="50000"/>
                  </a:schemeClr>
                </a:solidFill>
              </a:rPr>
              <a:t>Ex Parte</a:t>
            </a:r>
            <a:r>
              <a:rPr lang="en-US" sz="4000" dirty="0">
                <a:solidFill>
                  <a:schemeClr val="accent3">
                    <a:lumMod val="50000"/>
                  </a:schemeClr>
                </a:solidFill>
              </a:rPr>
              <a:t> </a:t>
            </a:r>
            <a:r>
              <a:rPr lang="en-US" sz="4000" dirty="0" smtClean="0">
                <a:solidFill>
                  <a:schemeClr val="accent3">
                    <a:lumMod val="50000"/>
                  </a:schemeClr>
                </a:solidFill>
              </a:rPr>
              <a:t>Applications</a:t>
            </a:r>
          </a:p>
          <a:p>
            <a:pPr algn="just"/>
            <a:r>
              <a:rPr lang="en-US" sz="1800" dirty="0" smtClean="0"/>
              <a:t>After considering, inter alia, REDISA’s presentation in May 2017, the </a:t>
            </a:r>
            <a:r>
              <a:rPr lang="en-US" sz="1800" dirty="0"/>
              <a:t>Minister had to </a:t>
            </a:r>
            <a:r>
              <a:rPr lang="en-US" sz="1800" dirty="0" smtClean="0"/>
              <a:t>ensure that she acted as she </a:t>
            </a:r>
            <a:r>
              <a:rPr lang="en-US" sz="1800" dirty="0"/>
              <a:t>did in order to safeguard the public funds and the assets derived </a:t>
            </a:r>
            <a:r>
              <a:rPr lang="en-US" sz="1800" dirty="0" smtClean="0"/>
              <a:t>therefrom.</a:t>
            </a:r>
          </a:p>
          <a:p>
            <a:pPr marL="0" indent="0" algn="just">
              <a:buNone/>
            </a:pPr>
            <a:endParaRPr lang="en-US" sz="1800" dirty="0"/>
          </a:p>
          <a:p>
            <a:pPr algn="just"/>
            <a:r>
              <a:rPr lang="en-US" sz="1800" dirty="0" smtClean="0"/>
              <a:t>On </a:t>
            </a:r>
            <a:r>
              <a:rPr lang="en-US" sz="1800" dirty="0"/>
              <a:t>1 June 2017, the Minister brought </a:t>
            </a:r>
            <a:r>
              <a:rPr lang="en-US" sz="1800" dirty="0" smtClean="0"/>
              <a:t>an application </a:t>
            </a:r>
            <a:r>
              <a:rPr lang="en-ZA" sz="1800" dirty="0"/>
              <a:t>to provisionally </a:t>
            </a:r>
            <a:r>
              <a:rPr lang="en-ZA" sz="1800" dirty="0" smtClean="0"/>
              <a:t>liquidate REDISA. </a:t>
            </a:r>
            <a:r>
              <a:rPr lang="en-ZA" sz="1800" dirty="0"/>
              <a:t>The order sought was granted with a return </a:t>
            </a:r>
            <a:r>
              <a:rPr lang="en-ZA" sz="1800" dirty="0" smtClean="0"/>
              <a:t>date, </a:t>
            </a:r>
            <a:r>
              <a:rPr lang="en-ZA" sz="1800" dirty="0"/>
              <a:t>being 25 July 2017</a:t>
            </a:r>
            <a:r>
              <a:rPr lang="en-ZA" sz="1800" dirty="0" smtClean="0"/>
              <a:t>.</a:t>
            </a:r>
          </a:p>
          <a:p>
            <a:pPr marL="0" indent="0" algn="just">
              <a:buNone/>
            </a:pPr>
            <a:endParaRPr lang="en-ZA" sz="1800" dirty="0"/>
          </a:p>
          <a:p>
            <a:pPr algn="just"/>
            <a:r>
              <a:rPr lang="en-ZA" sz="1800" dirty="0"/>
              <a:t>A provisional Liquidator was also appointed on </a:t>
            </a:r>
            <a:r>
              <a:rPr lang="en-ZA" sz="1800" dirty="0" smtClean="0"/>
              <a:t>2 </a:t>
            </a:r>
            <a:r>
              <a:rPr lang="en-ZA" sz="1800" dirty="0"/>
              <a:t>June 2017 who then took over the business of </a:t>
            </a:r>
            <a:r>
              <a:rPr lang="en-ZA" sz="1800" dirty="0" smtClean="0"/>
              <a:t>REDISA </a:t>
            </a:r>
            <a:r>
              <a:rPr lang="en-ZA" sz="1800" dirty="0"/>
              <a:t>as a going concern. </a:t>
            </a:r>
            <a:endParaRPr lang="en-ZA" sz="1800" dirty="0" smtClean="0"/>
          </a:p>
          <a:p>
            <a:pPr marL="0" indent="0" algn="just">
              <a:buNone/>
            </a:pPr>
            <a:endParaRPr lang="en-ZA" sz="1800" dirty="0"/>
          </a:p>
          <a:p>
            <a:pPr algn="just"/>
            <a:r>
              <a:rPr lang="en-US" sz="1800" dirty="0"/>
              <a:t>On 8 June 2017, the Minister also brought an application to liquidate Kusaga Taka. </a:t>
            </a:r>
            <a:r>
              <a:rPr lang="en-ZA" sz="1800" dirty="0"/>
              <a:t>The order sought was granted with a return </a:t>
            </a:r>
            <a:r>
              <a:rPr lang="en-ZA" sz="1800" dirty="0" smtClean="0"/>
              <a:t>date, </a:t>
            </a:r>
            <a:r>
              <a:rPr lang="en-ZA" sz="1800" dirty="0"/>
              <a:t>being 25 July 2017.</a:t>
            </a:r>
            <a:endParaRPr lang="en-US" sz="1800" dirty="0"/>
          </a:p>
          <a:p>
            <a:pPr marL="0" indent="0" algn="just">
              <a:buNone/>
            </a:pPr>
            <a:endParaRPr lang="en-US" sz="1800" dirty="0"/>
          </a:p>
        </p:txBody>
      </p:sp>
    </p:spTree>
    <p:extLst>
      <p:ext uri="{BB962C8B-B14F-4D97-AF65-F5344CB8AC3E}">
        <p14:creationId xmlns:p14="http://schemas.microsoft.com/office/powerpoint/2010/main" xmlns="" val="4203054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257" y="658731"/>
            <a:ext cx="8417724" cy="5477909"/>
          </a:xfrm>
        </p:spPr>
        <p:txBody>
          <a:bodyPr>
            <a:normAutofit fontScale="55000" lnSpcReduction="20000"/>
          </a:bodyPr>
          <a:lstStyle/>
          <a:p>
            <a:pPr marL="0" indent="0" algn="ctr">
              <a:buNone/>
            </a:pPr>
            <a:r>
              <a:rPr lang="en-US" sz="8400" dirty="0" smtClean="0">
                <a:solidFill>
                  <a:schemeClr val="accent3">
                    <a:lumMod val="50000"/>
                  </a:schemeClr>
                </a:solidFill>
              </a:rPr>
              <a:t>Judgement</a:t>
            </a:r>
            <a:endParaRPr lang="en-US" sz="8400" dirty="0">
              <a:solidFill>
                <a:schemeClr val="accent3">
                  <a:lumMod val="50000"/>
                </a:schemeClr>
              </a:solidFill>
            </a:endParaRPr>
          </a:p>
          <a:p>
            <a:pPr marL="0" indent="0" algn="just">
              <a:buNone/>
            </a:pPr>
            <a:endParaRPr lang="en-US" sz="1800" dirty="0" smtClean="0"/>
          </a:p>
          <a:p>
            <a:pPr marL="0" indent="0" algn="just">
              <a:buNone/>
            </a:pPr>
            <a:endParaRPr lang="en-US" sz="2000" dirty="0"/>
          </a:p>
          <a:p>
            <a:pPr algn="just"/>
            <a:r>
              <a:rPr lang="en-US" sz="2900" dirty="0" smtClean="0"/>
              <a:t>REDISA </a:t>
            </a:r>
            <a:r>
              <a:rPr lang="en-US" sz="2900" dirty="0"/>
              <a:t>anticipated the return dates in both </a:t>
            </a:r>
            <a:r>
              <a:rPr lang="en-US" sz="2900" dirty="0" smtClean="0"/>
              <a:t>the above matters</a:t>
            </a:r>
            <a:r>
              <a:rPr lang="en-US" sz="2900" dirty="0"/>
              <a:t>, and they were fully argued in court on 5 and 6 July 2017.</a:t>
            </a:r>
          </a:p>
          <a:p>
            <a:pPr marL="0" indent="0" algn="just">
              <a:buNone/>
            </a:pPr>
            <a:endParaRPr lang="en-US" sz="2900" dirty="0"/>
          </a:p>
          <a:p>
            <a:pPr algn="just"/>
            <a:r>
              <a:rPr lang="en-US" sz="2900" dirty="0"/>
              <a:t>On 15 September 2017 the High Court delivered judgment in both the Minister’s applications for the winding up of </a:t>
            </a:r>
            <a:r>
              <a:rPr lang="en-US" sz="2900" dirty="0" smtClean="0"/>
              <a:t>REDISA </a:t>
            </a:r>
            <a:r>
              <a:rPr lang="en-US" sz="2900" dirty="0"/>
              <a:t>and </a:t>
            </a:r>
            <a:r>
              <a:rPr lang="en-US" sz="2900" dirty="0" err="1"/>
              <a:t>Kusaga</a:t>
            </a:r>
            <a:r>
              <a:rPr lang="en-US" sz="2900" dirty="0"/>
              <a:t> </a:t>
            </a:r>
            <a:r>
              <a:rPr lang="en-US" sz="2900" dirty="0" smtClean="0"/>
              <a:t>Taka, respectively </a:t>
            </a:r>
            <a:r>
              <a:rPr lang="en-US" sz="2900" dirty="0"/>
              <a:t>and ordered that both </a:t>
            </a:r>
            <a:r>
              <a:rPr lang="en-US" sz="2900" dirty="0" smtClean="0"/>
              <a:t>REDISA </a:t>
            </a:r>
            <a:r>
              <a:rPr lang="en-US" sz="2900" dirty="0"/>
              <a:t>and Kusaga Taka be placed </a:t>
            </a:r>
            <a:r>
              <a:rPr lang="en-US" sz="2900" dirty="0" smtClean="0"/>
              <a:t>under </a:t>
            </a:r>
            <a:r>
              <a:rPr lang="en-US" sz="2900" b="1" dirty="0"/>
              <a:t>final liquidation.</a:t>
            </a:r>
          </a:p>
          <a:p>
            <a:pPr marL="0" indent="0" algn="just">
              <a:buNone/>
            </a:pPr>
            <a:endParaRPr lang="en-US" sz="2900" dirty="0" smtClean="0"/>
          </a:p>
          <a:p>
            <a:pPr algn="just"/>
            <a:r>
              <a:rPr lang="en-US" sz="2900" dirty="0" smtClean="0"/>
              <a:t>REDISA raised certain points </a:t>
            </a:r>
            <a:r>
              <a:rPr lang="en-US" sz="2900" i="1" dirty="0"/>
              <a:t>in limine</a:t>
            </a:r>
            <a:r>
              <a:rPr lang="en-US" sz="2900" dirty="0"/>
              <a:t>, </a:t>
            </a:r>
            <a:r>
              <a:rPr lang="en-US" sz="2900" dirty="0" smtClean="0"/>
              <a:t>which were ultimately rejected by </a:t>
            </a:r>
            <a:r>
              <a:rPr lang="en-US" sz="2900" dirty="0"/>
              <a:t>the </a:t>
            </a:r>
            <a:r>
              <a:rPr lang="en-US" sz="2900" dirty="0" smtClean="0"/>
              <a:t>Court. The Court confirmed that:</a:t>
            </a:r>
          </a:p>
          <a:p>
            <a:pPr marL="0" indent="0" algn="just">
              <a:buNone/>
            </a:pPr>
            <a:endParaRPr lang="en-US" sz="2900" dirty="0"/>
          </a:p>
          <a:p>
            <a:pPr marL="720725" indent="-365125" algn="just">
              <a:buFont typeface="Wingdings" panose="05000000000000000000" pitchFamily="2" charset="2"/>
              <a:buChar char="ü"/>
            </a:pPr>
            <a:r>
              <a:rPr lang="en-US" sz="2900" dirty="0" smtClean="0"/>
              <a:t>The Minister has </a:t>
            </a:r>
            <a:r>
              <a:rPr lang="en-US" sz="2900" i="1" dirty="0" smtClean="0"/>
              <a:t>locus standi</a:t>
            </a:r>
            <a:r>
              <a:rPr lang="en-US" sz="2900" dirty="0" smtClean="0"/>
              <a:t> as she was acting in the public interest;</a:t>
            </a:r>
          </a:p>
          <a:p>
            <a:pPr marL="720725" indent="-365125" algn="just">
              <a:buFont typeface="Wingdings" panose="05000000000000000000" pitchFamily="2" charset="2"/>
              <a:buChar char="ü"/>
            </a:pPr>
            <a:r>
              <a:rPr lang="en-US" sz="2900" dirty="0" smtClean="0"/>
              <a:t>The funds collected by REDISA were indeed public funds;</a:t>
            </a:r>
          </a:p>
          <a:p>
            <a:pPr marL="720725" indent="-365125" algn="just">
              <a:buFont typeface="Wingdings" panose="05000000000000000000" pitchFamily="2" charset="2"/>
              <a:buChar char="ü"/>
            </a:pPr>
            <a:r>
              <a:rPr lang="en-US" sz="2900" dirty="0" smtClean="0"/>
              <a:t>The Minister had shown cause for bringing the applications on an </a:t>
            </a:r>
            <a:r>
              <a:rPr lang="en-US" sz="2900" i="1" dirty="0" smtClean="0"/>
              <a:t>ex parte</a:t>
            </a:r>
            <a:r>
              <a:rPr lang="en-US" sz="2900" dirty="0" smtClean="0"/>
              <a:t> basis, taking into consideration the secretive manner in which the  directors had conducted themselves;</a:t>
            </a:r>
          </a:p>
          <a:p>
            <a:pPr marL="720725" indent="-365125" algn="just">
              <a:buFont typeface="Wingdings" panose="05000000000000000000" pitchFamily="2" charset="2"/>
              <a:buChar char="ü"/>
            </a:pPr>
            <a:r>
              <a:rPr lang="en-US" sz="2900" dirty="0" smtClean="0"/>
              <a:t>The Minister had shown cause for the applications to be considered on an urgent basis;</a:t>
            </a:r>
          </a:p>
          <a:p>
            <a:pPr marL="720725" indent="-365125" algn="just">
              <a:buFont typeface="Wingdings" panose="05000000000000000000" pitchFamily="2" charset="2"/>
              <a:buChar char="ü"/>
            </a:pPr>
            <a:r>
              <a:rPr lang="en-US" sz="2900" dirty="0" smtClean="0"/>
              <a:t>There was no evidence presented that the Minister had withheld any information from the Court, as was alleged.</a:t>
            </a:r>
          </a:p>
          <a:p>
            <a:pPr marL="720725" indent="-365125" algn="just">
              <a:buFont typeface="Wingdings" panose="05000000000000000000" pitchFamily="2" charset="2"/>
              <a:buChar char="ü"/>
            </a:pPr>
            <a:endParaRPr lang="en-US" sz="2300" dirty="0" smtClean="0"/>
          </a:p>
          <a:p>
            <a:pPr marL="720725" indent="-365125" algn="just">
              <a:buFont typeface="Wingdings" panose="05000000000000000000" pitchFamily="2" charset="2"/>
              <a:buChar char="ü"/>
            </a:pPr>
            <a:endParaRPr lang="en-US" sz="2300" dirty="0" smtClean="0"/>
          </a:p>
          <a:p>
            <a:pPr algn="just">
              <a:buAutoNum type="arabicPeriod"/>
            </a:pPr>
            <a:endParaRPr lang="en-US" sz="1800" u="sng" dirty="0"/>
          </a:p>
          <a:p>
            <a:pPr marL="0" indent="0" algn="just">
              <a:buNone/>
            </a:pPr>
            <a:endParaRPr lang="en-US" sz="1800" dirty="0" smtClean="0"/>
          </a:p>
          <a:p>
            <a:pPr marL="0" indent="0" algn="just">
              <a:buNone/>
            </a:pPr>
            <a:endParaRPr lang="en-US" sz="1800" dirty="0"/>
          </a:p>
          <a:p>
            <a:pPr marL="0" indent="0" algn="just">
              <a:buNone/>
            </a:pPr>
            <a:endParaRPr lang="en-US" sz="1800" dirty="0"/>
          </a:p>
        </p:txBody>
      </p:sp>
    </p:spTree>
    <p:extLst>
      <p:ext uri="{BB962C8B-B14F-4D97-AF65-F5344CB8AC3E}">
        <p14:creationId xmlns:p14="http://schemas.microsoft.com/office/powerpoint/2010/main" xmlns="" val="4066465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377" y="721360"/>
            <a:ext cx="8417724" cy="5659120"/>
          </a:xfrm>
        </p:spPr>
        <p:txBody>
          <a:bodyPr>
            <a:noAutofit/>
          </a:bodyPr>
          <a:lstStyle/>
          <a:p>
            <a:pPr algn="just">
              <a:buFont typeface="Arial" panose="020B0604020202020204" pitchFamily="34" charset="0"/>
              <a:buChar char="•"/>
            </a:pPr>
            <a:r>
              <a:rPr lang="en-US" sz="1600" dirty="0"/>
              <a:t>In addition to the points </a:t>
            </a:r>
            <a:r>
              <a:rPr lang="en-US" sz="1600" i="1" dirty="0"/>
              <a:t>in limine </a:t>
            </a:r>
            <a:r>
              <a:rPr lang="en-US" sz="1600" dirty="0"/>
              <a:t>above, the Application was opposed by REDISA and Kusaga Taka on the basis that it was not just and equitable for the final liquidation order to be granted. </a:t>
            </a:r>
            <a:endParaRPr lang="en-US" sz="1600" dirty="0" smtClean="0"/>
          </a:p>
          <a:p>
            <a:pPr marL="0" indent="0" algn="just">
              <a:buNone/>
            </a:pPr>
            <a:endParaRPr lang="en-US" sz="1600" dirty="0"/>
          </a:p>
          <a:p>
            <a:pPr algn="just">
              <a:buFont typeface="Arial" panose="020B0604020202020204" pitchFamily="34" charset="0"/>
              <a:buChar char="•"/>
            </a:pPr>
            <a:r>
              <a:rPr lang="en-US" sz="1600" dirty="0" smtClean="0"/>
              <a:t>The Court rejected REDISA and KT’s arguments and found that it would be just and equitable to place </a:t>
            </a:r>
            <a:r>
              <a:rPr lang="en-US" sz="1600" b="1" dirty="0" smtClean="0"/>
              <a:t>REDISA</a:t>
            </a:r>
            <a:r>
              <a:rPr lang="en-US" sz="1600" dirty="0" smtClean="0"/>
              <a:t> in final liquidation</a:t>
            </a:r>
            <a:r>
              <a:rPr lang="en-US" sz="1600" dirty="0"/>
              <a:t> </a:t>
            </a:r>
            <a:r>
              <a:rPr lang="en-US" sz="1600" dirty="0" smtClean="0"/>
              <a:t>for the following reasons:</a:t>
            </a:r>
          </a:p>
          <a:p>
            <a:pPr algn="just">
              <a:buFont typeface="Arial" panose="020B0604020202020204" pitchFamily="34" charset="0"/>
              <a:buChar char="•"/>
            </a:pPr>
            <a:endParaRPr lang="en-US" sz="1600" dirty="0"/>
          </a:p>
          <a:p>
            <a:pPr lvl="1">
              <a:buFont typeface="Wingdings" panose="05000000000000000000" pitchFamily="2" charset="2"/>
              <a:buChar char="ü"/>
            </a:pPr>
            <a:r>
              <a:rPr lang="en-ZA" sz="1600" dirty="0"/>
              <a:t>The manner in which REDISA should be funded is </a:t>
            </a:r>
            <a:r>
              <a:rPr lang="en-ZA" sz="1600" dirty="0" smtClean="0"/>
              <a:t>disputed;</a:t>
            </a:r>
            <a:endParaRPr lang="en-ZA" sz="1600" dirty="0"/>
          </a:p>
          <a:p>
            <a:pPr lvl="1">
              <a:buFont typeface="Wingdings" panose="05000000000000000000" pitchFamily="2" charset="2"/>
              <a:buChar char="ü"/>
            </a:pPr>
            <a:r>
              <a:rPr lang="en-US" sz="1600" dirty="0"/>
              <a:t>The Minister and REDISA are deadlocked on the issues of the new funding </a:t>
            </a:r>
            <a:r>
              <a:rPr lang="en-US" sz="1600" dirty="0" smtClean="0"/>
              <a:t>model</a:t>
            </a:r>
            <a:r>
              <a:rPr lang="en-US" sz="1600" dirty="0"/>
              <a:t>; </a:t>
            </a:r>
            <a:endParaRPr lang="en-ZA" sz="1600" dirty="0"/>
          </a:p>
          <a:p>
            <a:pPr lvl="1">
              <a:buFont typeface="Wingdings" panose="05000000000000000000" pitchFamily="2" charset="2"/>
              <a:buChar char="ü"/>
            </a:pPr>
            <a:r>
              <a:rPr lang="en-US" sz="1600" dirty="0"/>
              <a:t>The lack of adequate funding and the breach of trust between the parties would ultimately lead to a situation where REDISA would find itself in dire financial </a:t>
            </a:r>
            <a:r>
              <a:rPr lang="en-US" sz="1600" dirty="0" smtClean="0"/>
              <a:t>difficulties</a:t>
            </a:r>
            <a:r>
              <a:rPr lang="en-US" sz="1600" dirty="0"/>
              <a:t>;</a:t>
            </a:r>
            <a:endParaRPr lang="en-ZA" sz="1600" dirty="0"/>
          </a:p>
          <a:p>
            <a:pPr lvl="1">
              <a:buFont typeface="Wingdings" panose="05000000000000000000" pitchFamily="2" charset="2"/>
              <a:buChar char="ü"/>
            </a:pPr>
            <a:r>
              <a:rPr lang="en-US" sz="1600" dirty="0"/>
              <a:t>REDISA, with the existing resources, may not be able to fulfil their obligations in terms of the REDISA Plan and might become insolvent. In addition, REDISA had already started with the suspension of its services on 31 May </a:t>
            </a:r>
            <a:r>
              <a:rPr lang="en-US" sz="1600" dirty="0" smtClean="0"/>
              <a:t>2017</a:t>
            </a:r>
            <a:r>
              <a:rPr lang="en-US" sz="1600" dirty="0"/>
              <a:t>;</a:t>
            </a:r>
            <a:endParaRPr lang="en-ZA" sz="1600" dirty="0"/>
          </a:p>
          <a:p>
            <a:pPr lvl="1">
              <a:buFont typeface="Wingdings" panose="05000000000000000000" pitchFamily="2" charset="2"/>
              <a:buChar char="ü"/>
            </a:pPr>
            <a:r>
              <a:rPr lang="en-US" sz="1600" dirty="0"/>
              <a:t>The gradual disappearance of the reserves which had been previously reported to the </a:t>
            </a:r>
            <a:r>
              <a:rPr lang="en-US" sz="1600" dirty="0" smtClean="0"/>
              <a:t>Minister;</a:t>
            </a:r>
            <a:endParaRPr lang="en-ZA" sz="1600" dirty="0"/>
          </a:p>
          <a:p>
            <a:pPr lvl="1">
              <a:buFont typeface="Wingdings" panose="05000000000000000000" pitchFamily="2" charset="2"/>
              <a:buChar char="ü"/>
            </a:pPr>
            <a:r>
              <a:rPr lang="en-US" sz="1600" dirty="0"/>
              <a:t>There has been an unlawful misappropriation of public funds by the directors of REDISA which constitutes a direct contravention of the Companies Act and REDISA’s </a:t>
            </a:r>
            <a:r>
              <a:rPr lang="en-US" sz="1600" dirty="0" smtClean="0"/>
              <a:t>MoI</a:t>
            </a:r>
            <a:r>
              <a:rPr lang="en-US" sz="1600" dirty="0"/>
              <a:t>;</a:t>
            </a:r>
            <a:endParaRPr lang="en-ZA" sz="1600" dirty="0"/>
          </a:p>
          <a:p>
            <a:pPr marL="0" indent="0">
              <a:buNone/>
            </a:pPr>
            <a:endParaRPr lang="en-US" sz="1600" dirty="0" smtClean="0"/>
          </a:p>
          <a:p>
            <a:pPr marL="0" indent="0" algn="just">
              <a:buNone/>
            </a:pPr>
            <a:endParaRPr lang="en-US" sz="1600" dirty="0"/>
          </a:p>
          <a:p>
            <a:pPr marL="0" indent="0" algn="just">
              <a:buNone/>
            </a:pPr>
            <a:endParaRPr lang="en-US" sz="1600" dirty="0"/>
          </a:p>
        </p:txBody>
      </p:sp>
    </p:spTree>
    <p:extLst>
      <p:ext uri="{BB962C8B-B14F-4D97-AF65-F5344CB8AC3E}">
        <p14:creationId xmlns:p14="http://schemas.microsoft.com/office/powerpoint/2010/main" xmlns="" val="2384545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378</TotalTime>
  <Words>1485</Words>
  <Application>Microsoft Office PowerPoint</Application>
  <PresentationFormat>On-screen Show (4:3)</PresentationFormat>
  <Paragraphs>139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Presentation on Litigation against REDISA and Kusaga Taka October 2017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Environmental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Admin1</dc:creator>
  <cp:lastModifiedBy>PUMZA</cp:lastModifiedBy>
  <cp:revision>50</cp:revision>
  <dcterms:created xsi:type="dcterms:W3CDTF">2017-04-03T07:19:10Z</dcterms:created>
  <dcterms:modified xsi:type="dcterms:W3CDTF">2017-10-17T10:41:21Z</dcterms:modified>
</cp:coreProperties>
</file>