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5" r:id="rId1"/>
  </p:sldMasterIdLst>
  <p:notesMasterIdLst>
    <p:notesMasterId r:id="rId9"/>
  </p:notesMasterIdLst>
  <p:sldIdLst>
    <p:sldId id="264" r:id="rId2"/>
    <p:sldId id="258" r:id="rId3"/>
    <p:sldId id="259" r:id="rId4"/>
    <p:sldId id="260" r:id="rId5"/>
    <p:sldId id="261" r:id="rId6"/>
    <p:sldId id="262" r:id="rId7"/>
    <p:sldId id="263" r:id="rId8"/>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A4B16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7153" autoAdjust="0"/>
  </p:normalViewPr>
  <p:slideViewPr>
    <p:cSldViewPr snapToGrid="0" snapToObjects="1">
      <p:cViewPr>
        <p:scale>
          <a:sx n="70" d="100"/>
          <a:sy n="70" d="100"/>
        </p:scale>
        <p:origin x="-2814" y="-1026"/>
      </p:cViewPr>
      <p:guideLst>
        <p:guide orient="horz" pos="2358"/>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255F565B-C9B6-4DD2-9A67-1E63910511A9}" type="datetimeFigureOut">
              <a:rPr lang="en-US"/>
              <a:pPr>
                <a:defRPr/>
              </a:pPr>
              <a:t>10/9/2017</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D942B5C7-AB45-4537-B522-62FCAE1E72F2}" type="slidenum">
              <a:rPr lang="en-US"/>
              <a:pPr>
                <a:defRPr/>
              </a:pPr>
              <a:t>‹#›</a:t>
            </a:fld>
            <a:endParaRPr lang="en-US"/>
          </a:p>
        </p:txBody>
      </p:sp>
    </p:spTree>
    <p:extLst>
      <p:ext uri="{BB962C8B-B14F-4D97-AF65-F5344CB8AC3E}">
        <p14:creationId xmlns:p14="http://schemas.microsoft.com/office/powerpoint/2010/main" xmlns="" val="835170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F174F664-A482-4093-A1F0-879C191A7A59}" type="datetime1">
              <a:rPr lang="en-US">
                <a:solidFill>
                  <a:prstClr val="black"/>
                </a:solidFill>
              </a:rPr>
              <a:pPr>
                <a:defRPr/>
              </a:pPr>
              <a:t>10/9/2017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51217295-DBCE-4F0B-B883-1C9DE841881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1883928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A74B641F-4C5D-47D5-8397-A2C52AA8CB53}" type="datetime1">
              <a:rPr lang="en-US">
                <a:solidFill>
                  <a:prstClr val="black"/>
                </a:solidFill>
              </a:rPr>
              <a:pPr>
                <a:defRPr/>
              </a:pPr>
              <a:t>10/9/2017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74E18BEC-B791-4667-9550-153E3F71E360}"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822243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84756172-78A0-4EC7-A5CF-903796254319}" type="datetime1">
              <a:rPr lang="en-US">
                <a:solidFill>
                  <a:prstClr val="black"/>
                </a:solidFill>
              </a:rPr>
              <a:pPr>
                <a:defRPr/>
              </a:pPr>
              <a:t>10/9/2017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D24AB0AE-FD3F-4776-A959-1D045317C98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250390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416" y="274638"/>
            <a:ext cx="7202384" cy="1143000"/>
          </a:xfrm>
          <a:prstGeom prst="rect">
            <a:avLst/>
          </a:prstGeo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84416" y="1600200"/>
            <a:ext cx="7202384"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7D45F5D-B2B6-49D1-9E75-2F7E0E2AF481}" type="datetime1">
              <a:rPr lang="en-US">
                <a:solidFill>
                  <a:prstClr val="black"/>
                </a:solidFill>
              </a:rPr>
              <a:pPr>
                <a:defRPr/>
              </a:pPr>
              <a:t>10/9/2017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178225"/>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400" smtClean="0">
                <a:latin typeface="Arial" pitchFamily="34" charset="0"/>
                <a:cs typeface="Arial" pitchFamily="34" charset="0"/>
              </a:defRPr>
            </a:lvl1pPr>
          </a:lstStyle>
          <a:p>
            <a:pPr>
              <a:defRPr/>
            </a:pPr>
            <a:fld id="{3BABFDD9-386B-4635-A8AB-4BCCAEB4E35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13252737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E6038E4-0415-4FE9-A52B-8B89E2113161}" type="datetime1">
              <a:rPr lang="en-US">
                <a:solidFill>
                  <a:prstClr val="black"/>
                </a:solidFill>
              </a:rPr>
              <a:pPr>
                <a:defRPr/>
              </a:pPr>
              <a:t>10/9/2017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CAD041C9-F1BE-498E-A6B1-DAF350FEA22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348997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10C9FE3F-5C36-434A-9660-C29ACC7FC2CD}" type="datetime1">
              <a:rPr lang="en-US">
                <a:solidFill>
                  <a:prstClr val="black"/>
                </a:solidFill>
              </a:rPr>
              <a:pPr>
                <a:defRPr/>
              </a:pPr>
              <a:t>10/9/2017</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EC6507D-7A9B-4CBD-AECD-8A240EE11E8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126244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BF512D69-9E9E-484E-8FCE-A09224314A7B}" type="datetime1">
              <a:rPr lang="en-US">
                <a:solidFill>
                  <a:prstClr val="black"/>
                </a:solidFill>
              </a:rPr>
              <a:pPr>
                <a:defRPr/>
              </a:pPr>
              <a:t>10/9/2017</a:t>
            </a:fld>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46718E0-1054-4BA3-B139-7AE800E7959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40888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873127D-D0F9-4A4E-A9DA-0DC29CA529BC}" type="datetime1">
              <a:rPr lang="en-US">
                <a:solidFill>
                  <a:prstClr val="black"/>
                </a:solidFill>
              </a:rPr>
              <a:pPr>
                <a:defRPr/>
              </a:pPr>
              <a:t>10/9/2017</a:t>
            </a:fld>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B26AA24C-6DF8-4126-814D-D4898393D0C1}"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342397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1D7D60A4-DE2A-4FBE-8CB5-9EC4351842F1}" type="datetime1">
              <a:rPr lang="en-US">
                <a:solidFill>
                  <a:prstClr val="black"/>
                </a:solidFill>
              </a:rPr>
              <a:pPr>
                <a:defRPr/>
              </a:pPr>
              <a:t>10/9/2017</a:t>
            </a:fld>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CCE0A75-9371-4C25-90ED-378BF618ADE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1655452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52EA1E1-12BB-48A0-82C7-4A4A1BDC86FD}" type="datetime1">
              <a:rPr lang="en-US">
                <a:solidFill>
                  <a:prstClr val="black"/>
                </a:solidFill>
              </a:rPr>
              <a:pPr>
                <a:defRPr/>
              </a:pPr>
              <a:t>10/9/2017</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7AFD5DE1-1848-48AE-9C2F-FB52CF72ACE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192564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40AD38C6-BC66-4D0D-8574-45FC6F7CC764}" type="datetime1">
              <a:rPr lang="en-US">
                <a:solidFill>
                  <a:prstClr val="black"/>
                </a:solidFill>
              </a:rPr>
              <a:pPr>
                <a:defRPr/>
              </a:pPr>
              <a:t>10/9/2017</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95AAAEF6-0C29-415D-9079-6FFC7BE16DD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135701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descr="DWS Slide Pages1.jpg"/>
          <p:cNvPicPr>
            <a:picLocks noChangeAspect="1"/>
          </p:cNvPicPr>
          <p:nvPr userDrawn="1"/>
        </p:nvPicPr>
        <p:blipFill>
          <a:blip r:embed="rId13"/>
          <a:srcRect/>
          <a:stretch>
            <a:fillRect/>
          </a:stretch>
        </p:blipFill>
        <p:spPr bwMode="auto">
          <a:xfrm>
            <a:off x="0" y="0"/>
            <a:ext cx="9144000" cy="6859588"/>
          </a:xfrm>
          <a:prstGeom prst="rect">
            <a:avLst/>
          </a:prstGeom>
          <a:noFill/>
          <a:ln w="9525">
            <a:noFill/>
            <a:miter lim="800000"/>
            <a:headEnd/>
            <a:tailEnd/>
          </a:ln>
        </p:spPr>
      </p:pic>
    </p:spTree>
    <p:extLst>
      <p:ext uri="{BB962C8B-B14F-4D97-AF65-F5344CB8AC3E}">
        <p14:creationId xmlns:p14="http://schemas.microsoft.com/office/powerpoint/2010/main" xmlns="" val="3762727158"/>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449388" y="2251075"/>
            <a:ext cx="5089525" cy="2000250"/>
          </a:xfrm>
          <a:prstGeom prst="rect">
            <a:avLst/>
          </a:prstGeom>
          <a:noFill/>
          <a:ln w="9525">
            <a:noFill/>
            <a:miter lim="800000"/>
            <a:headEnd/>
            <a:tailEnd/>
          </a:ln>
        </p:spPr>
        <p:txBody>
          <a:bodyPr>
            <a:spAutoFit/>
          </a:bodyPr>
          <a:lstStyle/>
          <a:p>
            <a:r>
              <a:rPr lang="en-US" b="1" dirty="0">
                <a:solidFill>
                  <a:schemeClr val="bg1"/>
                </a:solidFill>
                <a:latin typeface="Gill Sans MT" pitchFamily="34" charset="0"/>
              </a:rPr>
              <a:t>PRESENTATION TITLE</a:t>
            </a:r>
          </a:p>
          <a:p>
            <a:endParaRPr lang="en-US" sz="1800" dirty="0">
              <a:solidFill>
                <a:schemeClr val="bg1"/>
              </a:solidFill>
              <a:latin typeface="Gill Sans" pitchFamily="-84" charset="0"/>
            </a:endParaRPr>
          </a:p>
          <a:p>
            <a:r>
              <a:rPr lang="en-US" sz="1800" dirty="0">
                <a:solidFill>
                  <a:schemeClr val="bg1"/>
                </a:solidFill>
                <a:latin typeface="Gill Sans Light" pitchFamily="-84" charset="0"/>
              </a:rPr>
              <a:t>Presented by:</a:t>
            </a:r>
          </a:p>
          <a:p>
            <a:r>
              <a:rPr lang="en-US" sz="1800" dirty="0">
                <a:solidFill>
                  <a:schemeClr val="bg1"/>
                </a:solidFill>
                <a:latin typeface="Gill Sans Light" pitchFamily="-84" charset="0"/>
              </a:rPr>
              <a:t>Name Surname</a:t>
            </a:r>
          </a:p>
          <a:p>
            <a:r>
              <a:rPr lang="en-US" sz="1800" dirty="0">
                <a:solidFill>
                  <a:schemeClr val="bg1"/>
                </a:solidFill>
                <a:latin typeface="Gill Sans Light" pitchFamily="-84" charset="0"/>
              </a:rPr>
              <a:t>Directorate</a:t>
            </a:r>
          </a:p>
          <a:p>
            <a:endParaRPr lang="en-US" sz="1400" dirty="0">
              <a:solidFill>
                <a:schemeClr val="bg1"/>
              </a:solidFill>
              <a:latin typeface="Gill Sans Light" pitchFamily="-84" charset="0"/>
            </a:endParaRPr>
          </a:p>
          <a:p>
            <a:r>
              <a:rPr lang="en-US" sz="1400" dirty="0">
                <a:solidFill>
                  <a:schemeClr val="bg1"/>
                </a:solidFill>
                <a:latin typeface="Gill Sans Light" pitchFamily="-84" charset="0"/>
              </a:rPr>
              <a:t>Date</a:t>
            </a:r>
          </a:p>
        </p:txBody>
      </p:sp>
      <p:pic>
        <p:nvPicPr>
          <p:cNvPr id="13315" name="Picture 1" descr="DWS Slide Cover3.pdf"/>
          <p:cNvPicPr>
            <a:picLocks noChangeAspect="1"/>
          </p:cNvPicPr>
          <p:nvPr/>
        </p:nvPicPr>
        <p:blipFill>
          <a:blip r:embed="rId3"/>
          <a:srcRect/>
          <a:stretch>
            <a:fillRect/>
          </a:stretch>
        </p:blipFill>
        <p:spPr bwMode="auto">
          <a:xfrm>
            <a:off x="0" y="0"/>
            <a:ext cx="9180513" cy="6884988"/>
          </a:xfrm>
          <a:prstGeom prst="rect">
            <a:avLst/>
          </a:prstGeom>
          <a:noFill/>
          <a:ln w="9525">
            <a:noFill/>
            <a:miter lim="800000"/>
            <a:headEnd/>
            <a:tailEnd/>
          </a:ln>
        </p:spPr>
      </p:pic>
      <p:pic>
        <p:nvPicPr>
          <p:cNvPr id="13316" name="Picture 1" descr="DWS Slide Cover pic4.jpg"/>
          <p:cNvPicPr>
            <a:picLocks noChangeAspect="1"/>
          </p:cNvPicPr>
          <p:nvPr/>
        </p:nvPicPr>
        <p:blipFill>
          <a:blip r:embed="rId4"/>
          <a:srcRect/>
          <a:stretch>
            <a:fillRect/>
          </a:stretch>
        </p:blipFill>
        <p:spPr bwMode="auto">
          <a:xfrm>
            <a:off x="0" y="1512888"/>
            <a:ext cx="9180513" cy="5032375"/>
          </a:xfrm>
          <a:prstGeom prst="rect">
            <a:avLst/>
          </a:prstGeom>
          <a:noFill/>
          <a:ln w="9525">
            <a:noFill/>
            <a:miter lim="800000"/>
            <a:headEnd/>
            <a:tailEnd/>
          </a:ln>
        </p:spPr>
      </p:pic>
      <p:sp>
        <p:nvSpPr>
          <p:cNvPr id="4" name="TextBox 2"/>
          <p:cNvSpPr txBox="1">
            <a:spLocks noChangeArrowheads="1"/>
          </p:cNvSpPr>
          <p:nvPr/>
        </p:nvSpPr>
        <p:spPr bwMode="auto">
          <a:xfrm>
            <a:off x="203201" y="2370667"/>
            <a:ext cx="5309326" cy="2739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b="1" dirty="0" smtClean="0">
                <a:latin typeface="Gill Snas" charset="0"/>
                <a:cs typeface="Gill Snas" charset="0"/>
              </a:rPr>
              <a:t>Overview of the Audit Committee </a:t>
            </a:r>
            <a:r>
              <a:rPr lang="en-ZA" b="1" dirty="0" smtClean="0">
                <a:cs typeface="Arial" pitchFamily="34" charset="0"/>
              </a:rPr>
              <a:t>for the 2016/17 financial year</a:t>
            </a:r>
            <a:endParaRPr lang="en-US" b="1" dirty="0" smtClean="0">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sz="2000" dirty="0" smtClean="0">
              <a:solidFill>
                <a:schemeClr val="bg2">
                  <a:lumMod val="25000"/>
                </a:schemeClr>
              </a:solidFill>
              <a:latin typeface="Gill Snas" charset="0"/>
              <a:cs typeface="Gill Snas" charset="0"/>
            </a:endParaRPr>
          </a:p>
          <a:p>
            <a:pPr eaLnBrk="1" hangingPunct="1">
              <a:defRPr/>
            </a:pPr>
            <a:r>
              <a:rPr lang="en-US" sz="1600" dirty="0" smtClean="0">
                <a:solidFill>
                  <a:schemeClr val="bg2">
                    <a:lumMod val="25000"/>
                  </a:schemeClr>
                </a:solidFill>
                <a:latin typeface="Gill Snas" charset="0"/>
                <a:cs typeface="Gill Snas" charset="0"/>
              </a:rPr>
              <a:t>Date: 04 October 2017</a:t>
            </a:r>
          </a:p>
          <a:p>
            <a:pPr eaLnBrk="1" hangingPunct="1">
              <a:defRPr/>
            </a:pPr>
            <a:endParaRPr lang="en-US" sz="1600" dirty="0" smtClean="0">
              <a:solidFill>
                <a:schemeClr val="bg2">
                  <a:lumMod val="25000"/>
                </a:schemeClr>
              </a:solidFill>
              <a:latin typeface="Gill Snas" charset="0"/>
              <a:cs typeface="Gill Snas" charset="0"/>
            </a:endParaRPr>
          </a:p>
        </p:txBody>
      </p:sp>
    </p:spTree>
    <p:extLst>
      <p:ext uri="{BB962C8B-B14F-4D97-AF65-F5344CB8AC3E}">
        <p14:creationId xmlns:p14="http://schemas.microsoft.com/office/powerpoint/2010/main" xmlns="" val="775563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493520" y="112713"/>
            <a:ext cx="7193280" cy="1025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dirty="0" smtClean="0">
                <a:latin typeface="Arial" pitchFamily="34" charset="0"/>
                <a:ea typeface="ＭＳ Ｐゴシック" pitchFamily="34" charset="-128"/>
                <a:cs typeface="Arial" pitchFamily="34" charset="0"/>
              </a:rPr>
              <a:t>Background</a:t>
            </a:r>
          </a:p>
        </p:txBody>
      </p:sp>
      <p:sp>
        <p:nvSpPr>
          <p:cNvPr id="14339" name="Content Placeholder 2"/>
          <p:cNvSpPr>
            <a:spLocks noGrp="1"/>
          </p:cNvSpPr>
          <p:nvPr>
            <p:ph idx="1"/>
          </p:nvPr>
        </p:nvSpPr>
        <p:spPr bwMode="auto">
          <a:xfrm>
            <a:off x="1493520" y="1082040"/>
            <a:ext cx="7193280" cy="52117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sz="2000" dirty="0" smtClean="0">
                <a:latin typeface="Arial" pitchFamily="34" charset="0"/>
                <a:ea typeface="ＭＳ Ｐゴシック" pitchFamily="34" charset="-128"/>
                <a:cs typeface="Arial" pitchFamily="34" charset="0"/>
              </a:rPr>
              <a:t>The new members of the Audit committee were appointed with effect from 1 April 2016. Since the appointment they have ensured that an audit committee charter is developed, approved, signed and complied with in the carrying out of their responsibilities. The audit committee has added utmost value to the department by rigorous interrogating the information that has been brought before them. </a:t>
            </a:r>
          </a:p>
          <a:p>
            <a:pPr algn="just"/>
            <a:r>
              <a:rPr lang="en-ZA" sz="2000" dirty="0" smtClean="0">
                <a:latin typeface="Arial" pitchFamily="34" charset="0"/>
                <a:ea typeface="ＭＳ Ｐゴシック" pitchFamily="34" charset="-128"/>
                <a:cs typeface="Arial" pitchFamily="34" charset="0"/>
              </a:rPr>
              <a:t>A quality assessment of the members and the chairperson of the audit committee was also performed which confirmed the satisfaction of the management with the quality of the work that the committee members renders. With the assessment of the Audit Committee the work of the internal audit (IA) was also assessed which also reflected satisfaction of the management with the quality of the service that is rendered by the IA function.</a:t>
            </a:r>
          </a:p>
          <a:p>
            <a:pPr algn="just"/>
            <a:endParaRPr lang="en-ZA" sz="2000" dirty="0" smtClean="0">
              <a:latin typeface="Arial" pitchFamily="34" charset="0"/>
              <a:ea typeface="ＭＳ Ｐゴシック" pitchFamily="34" charset="-128"/>
              <a:cs typeface="Arial" pitchFamily="34" charset="0"/>
            </a:endParaRPr>
          </a:p>
          <a:p>
            <a:pPr algn="just"/>
            <a:endParaRPr lang="en-ZA" sz="2000" dirty="0" smtClean="0">
              <a:latin typeface="Arial" pitchFamily="34" charset="0"/>
              <a:ea typeface="ＭＳ Ｐゴシック" pitchFamily="34" charset="-128"/>
              <a:cs typeface="Arial" pitchFamily="34" charset="0"/>
            </a:endParaRPr>
          </a:p>
        </p:txBody>
      </p:sp>
      <p:sp>
        <p:nvSpPr>
          <p:cNvPr id="4" name="Slide Number Placeholder 3"/>
          <p:cNvSpPr>
            <a:spLocks noGrp="1"/>
          </p:cNvSpPr>
          <p:nvPr>
            <p:ph type="sldNum" sz="quarter" idx="12"/>
          </p:nvPr>
        </p:nvSpPr>
        <p:spPr>
          <a:xfrm>
            <a:off x="6583680" y="6178225"/>
            <a:ext cx="2133600" cy="365125"/>
          </a:xfrm>
        </p:spPr>
        <p:txBody>
          <a:bodyPr/>
          <a:lstStyle/>
          <a:p>
            <a:pPr>
              <a:defRPr/>
            </a:pPr>
            <a:fld id="{3BABFDD9-386B-4635-A8AB-4BCCAEB4E35F}" type="slidenum">
              <a:rPr lang="en-US">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xmlns="" val="679119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1508760" y="274638"/>
            <a:ext cx="7178040" cy="99218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dirty="0" smtClean="0">
                <a:latin typeface="Arial" pitchFamily="34" charset="0"/>
                <a:ea typeface="ＭＳ Ｐゴシック" pitchFamily="34" charset="-128"/>
                <a:cs typeface="Arial" pitchFamily="34" charset="0"/>
              </a:rPr>
              <a:t>Achievements</a:t>
            </a:r>
          </a:p>
        </p:txBody>
      </p:sp>
      <p:sp>
        <p:nvSpPr>
          <p:cNvPr id="15363" name="Content Placeholder 2"/>
          <p:cNvSpPr>
            <a:spLocks noGrp="1"/>
          </p:cNvSpPr>
          <p:nvPr>
            <p:ph idx="1"/>
          </p:nvPr>
        </p:nvSpPr>
        <p:spPr bwMode="auto">
          <a:xfrm>
            <a:off x="1508760" y="1379538"/>
            <a:ext cx="7178040" cy="4746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sz="2800" dirty="0" smtClean="0">
                <a:latin typeface="Arial" pitchFamily="34" charset="0"/>
                <a:ea typeface="ＭＳ Ｐゴシック" pitchFamily="34" charset="-128"/>
                <a:cs typeface="Arial" pitchFamily="34" charset="0"/>
              </a:rPr>
              <a:t>Effective audit committee that meets on a regular basis. For the financial year 16/17 the committee met 7 times.</a:t>
            </a:r>
          </a:p>
          <a:p>
            <a:pPr algn="just"/>
            <a:r>
              <a:rPr lang="en-ZA" sz="2800" dirty="0" smtClean="0">
                <a:latin typeface="Arial" pitchFamily="34" charset="0"/>
                <a:ea typeface="ＭＳ Ｐゴシック" pitchFamily="34" charset="-128"/>
                <a:cs typeface="Arial" pitchFamily="34" charset="0"/>
              </a:rPr>
              <a:t>Assisted the Entity on the qualification issues for 2015/16 financial year.</a:t>
            </a:r>
          </a:p>
          <a:p>
            <a:pPr algn="just"/>
            <a:r>
              <a:rPr lang="en-ZA" sz="2800" dirty="0" smtClean="0">
                <a:latin typeface="Arial" pitchFamily="34" charset="0"/>
                <a:ea typeface="ＭＳ Ｐゴシック" pitchFamily="34" charset="-128"/>
                <a:cs typeface="Arial" pitchFamily="34" charset="0"/>
              </a:rPr>
              <a:t>Executive summary to Minister on quarterly basis where all challenges are raised.</a:t>
            </a:r>
          </a:p>
          <a:p>
            <a:pPr algn="just"/>
            <a:endParaRPr lang="en-ZA" sz="2800" dirty="0" smtClean="0">
              <a:latin typeface="Arial" pitchFamily="34" charset="0"/>
              <a:ea typeface="ＭＳ Ｐゴシック" pitchFamily="34" charset="-128"/>
              <a:cs typeface="Arial" pitchFamily="34" charset="0"/>
            </a:endParaRPr>
          </a:p>
        </p:txBody>
      </p:sp>
      <p:sp>
        <p:nvSpPr>
          <p:cNvPr id="4" name="Slide Number Placeholder 3"/>
          <p:cNvSpPr>
            <a:spLocks noGrp="1"/>
          </p:cNvSpPr>
          <p:nvPr>
            <p:ph type="sldNum" sz="quarter" idx="12"/>
          </p:nvPr>
        </p:nvSpPr>
        <p:spPr>
          <a:xfrm>
            <a:off x="6583680" y="6178225"/>
            <a:ext cx="2133600" cy="365125"/>
          </a:xfrm>
        </p:spPr>
        <p:txBody>
          <a:bodyPr/>
          <a:lstStyle/>
          <a:p>
            <a:pPr>
              <a:defRPr/>
            </a:pPr>
            <a:fld id="{3BABFDD9-386B-4635-A8AB-4BCCAEB4E35F}" type="slidenum">
              <a:rPr lang="en-US">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xmlns="" val="1178073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1447800" y="274638"/>
            <a:ext cx="72390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dirty="0" smtClean="0">
                <a:latin typeface="Arial" pitchFamily="34" charset="0"/>
                <a:ea typeface="ＭＳ Ｐゴシック" pitchFamily="34" charset="-128"/>
                <a:cs typeface="Arial" pitchFamily="34" charset="0"/>
              </a:rPr>
              <a:t>Challenges</a:t>
            </a:r>
          </a:p>
        </p:txBody>
      </p:sp>
      <p:sp>
        <p:nvSpPr>
          <p:cNvPr id="16387" name="Content Placeholder 2"/>
          <p:cNvSpPr>
            <a:spLocks noGrp="1"/>
          </p:cNvSpPr>
          <p:nvPr>
            <p:ph idx="1"/>
          </p:nvPr>
        </p:nvSpPr>
        <p:spPr bwMode="auto">
          <a:xfrm>
            <a:off x="1447800" y="1600200"/>
            <a:ext cx="7239000" cy="45259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sz="2800" dirty="0" smtClean="0">
                <a:latin typeface="Arial" pitchFamily="34" charset="0"/>
                <a:ea typeface="ＭＳ Ｐゴシック" pitchFamily="34" charset="-128"/>
                <a:cs typeface="Arial" pitchFamily="34" charset="0"/>
              </a:rPr>
              <a:t>Completeness of Irregular Expenditure (IE). Irregular expenditure not complete. Investigations on Irregular expenditure are not done as it is discovered.</a:t>
            </a:r>
          </a:p>
          <a:p>
            <a:pPr algn="just"/>
            <a:r>
              <a:rPr lang="en-ZA" sz="2800" dirty="0" smtClean="0">
                <a:latin typeface="Arial" pitchFamily="34" charset="0"/>
                <a:ea typeface="ＭＳ Ｐゴシック" pitchFamily="34" charset="-128"/>
                <a:cs typeface="Arial" pitchFamily="34" charset="0"/>
              </a:rPr>
              <a:t>Completeness of commitments.</a:t>
            </a:r>
          </a:p>
          <a:p>
            <a:pPr algn="just"/>
            <a:r>
              <a:rPr lang="en-ZA" sz="2800" dirty="0" smtClean="0">
                <a:latin typeface="Arial" pitchFamily="34" charset="0"/>
                <a:ea typeface="ＭＳ Ｐゴシック" pitchFamily="34" charset="-128"/>
                <a:cs typeface="Arial" pitchFamily="34" charset="0"/>
              </a:rPr>
              <a:t>Issuing of water licences take a long time.</a:t>
            </a:r>
          </a:p>
          <a:p>
            <a:pPr algn="just"/>
            <a:r>
              <a:rPr lang="en-ZA" sz="2800" dirty="0" smtClean="0">
                <a:latin typeface="Arial" pitchFamily="34" charset="0"/>
                <a:ea typeface="ＭＳ Ｐゴシック" pitchFamily="34" charset="-128"/>
                <a:cs typeface="Arial" pitchFamily="34" charset="0"/>
              </a:rPr>
              <a:t>Capture of water licences on WARMS.</a:t>
            </a:r>
          </a:p>
          <a:p>
            <a:pPr algn="just"/>
            <a:r>
              <a:rPr lang="en-ZA" sz="2800" dirty="0" smtClean="0">
                <a:latin typeface="Arial" pitchFamily="34" charset="0"/>
                <a:ea typeface="ＭＳ Ｐゴシック" pitchFamily="34" charset="-128"/>
                <a:cs typeface="Arial" pitchFamily="34" charset="0"/>
              </a:rPr>
              <a:t>Bucket eradication programme (BEP) report still outstanding</a:t>
            </a:r>
          </a:p>
        </p:txBody>
      </p:sp>
      <p:sp>
        <p:nvSpPr>
          <p:cNvPr id="4" name="Slide Number Placeholder 3"/>
          <p:cNvSpPr>
            <a:spLocks noGrp="1"/>
          </p:cNvSpPr>
          <p:nvPr>
            <p:ph type="sldNum" sz="quarter" idx="12"/>
          </p:nvPr>
        </p:nvSpPr>
        <p:spPr>
          <a:xfrm>
            <a:off x="6583680" y="6178225"/>
            <a:ext cx="2133600" cy="365125"/>
          </a:xfrm>
        </p:spPr>
        <p:txBody>
          <a:bodyPr/>
          <a:lstStyle/>
          <a:p>
            <a:pPr>
              <a:defRPr/>
            </a:pPr>
            <a:fld id="{3BABFDD9-386B-4635-A8AB-4BCCAEB4E35F}" type="slidenum">
              <a:rPr lang="en-US">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xmlns="" val="410092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1478280" y="274638"/>
            <a:ext cx="720852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dirty="0">
                <a:ea typeface="ＭＳ Ｐゴシック" pitchFamily="34" charset="-128"/>
              </a:rPr>
              <a:t>Challenges </a:t>
            </a:r>
            <a:endParaRPr lang="en-ZA" dirty="0" smtClean="0">
              <a:latin typeface="Arial" pitchFamily="34" charset="0"/>
              <a:ea typeface="ＭＳ Ｐゴシック" pitchFamily="34" charset="-128"/>
              <a:cs typeface="Arial" pitchFamily="34" charset="0"/>
            </a:endParaRPr>
          </a:p>
        </p:txBody>
      </p:sp>
      <p:sp>
        <p:nvSpPr>
          <p:cNvPr id="17411" name="Content Placeholder 2"/>
          <p:cNvSpPr>
            <a:spLocks noGrp="1"/>
          </p:cNvSpPr>
          <p:nvPr>
            <p:ph idx="1"/>
          </p:nvPr>
        </p:nvSpPr>
        <p:spPr bwMode="auto">
          <a:xfrm>
            <a:off x="1478280" y="1231900"/>
            <a:ext cx="7208520" cy="49704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sz="2400" dirty="0" smtClean="0">
                <a:latin typeface="Arial" pitchFamily="34" charset="0"/>
                <a:ea typeface="ＭＳ Ｐゴシック" pitchFamily="34" charset="-128"/>
                <a:cs typeface="Arial" pitchFamily="34" charset="0"/>
              </a:rPr>
              <a:t>Business Continuity Plan (</a:t>
            </a:r>
            <a:r>
              <a:rPr lang="en-ZA" sz="2400" dirty="0" err="1" smtClean="0">
                <a:latin typeface="Arial" pitchFamily="34" charset="0"/>
                <a:ea typeface="ＭＳ Ｐゴシック" pitchFamily="34" charset="-128"/>
                <a:cs typeface="Arial" pitchFamily="34" charset="0"/>
              </a:rPr>
              <a:t>BCP</a:t>
            </a:r>
            <a:r>
              <a:rPr lang="en-ZA" sz="2400" dirty="0" smtClean="0">
                <a:latin typeface="Arial" pitchFamily="34" charset="0"/>
                <a:ea typeface="ＭＳ Ｐゴシック" pitchFamily="34" charset="-128"/>
                <a:cs typeface="Arial" pitchFamily="34" charset="0"/>
              </a:rPr>
              <a:t>) and Disaster Recovery Plan (</a:t>
            </a:r>
            <a:r>
              <a:rPr lang="en-ZA" sz="2400" dirty="0" err="1" smtClean="0">
                <a:latin typeface="Arial" pitchFamily="34" charset="0"/>
                <a:ea typeface="ＭＳ Ｐゴシック" pitchFamily="34" charset="-128"/>
                <a:cs typeface="Arial" pitchFamily="34" charset="0"/>
              </a:rPr>
              <a:t>DRP</a:t>
            </a:r>
            <a:r>
              <a:rPr lang="en-ZA" sz="2400" dirty="0" smtClean="0">
                <a:latin typeface="Arial" pitchFamily="34" charset="0"/>
                <a:ea typeface="ＭＳ Ｐゴシック" pitchFamily="34" charset="-128"/>
                <a:cs typeface="Arial" pitchFamily="34" charset="0"/>
              </a:rPr>
              <a:t>) not approved and implemented.</a:t>
            </a:r>
          </a:p>
          <a:p>
            <a:pPr algn="just"/>
            <a:r>
              <a:rPr lang="en-ZA" sz="2400" dirty="0" smtClean="0">
                <a:latin typeface="Arial" pitchFamily="34" charset="0"/>
                <a:ea typeface="ＭＳ Ｐゴシック" pitchFamily="34" charset="-128"/>
                <a:cs typeface="Arial" pitchFamily="34" charset="0"/>
              </a:rPr>
              <a:t>Budget for long outstanding debtors of 1.3 billion at Water trading Entity (WTE). History showed it will not recover these debtors.</a:t>
            </a:r>
          </a:p>
          <a:p>
            <a:pPr algn="just"/>
            <a:r>
              <a:rPr lang="en-ZA" sz="2400" dirty="0" smtClean="0">
                <a:latin typeface="Arial" pitchFamily="34" charset="0"/>
                <a:ea typeface="ＭＳ Ｐゴシック" pitchFamily="34" charset="-128"/>
                <a:cs typeface="Arial" pitchFamily="34" charset="0"/>
              </a:rPr>
              <a:t>Outstanding internal audit (IA) findings – pure implementation of the internal audit recommendations.</a:t>
            </a:r>
          </a:p>
          <a:p>
            <a:pPr algn="just"/>
            <a:r>
              <a:rPr lang="en-ZA" sz="2400" dirty="0" smtClean="0">
                <a:latin typeface="Arial" pitchFamily="34" charset="0"/>
                <a:ea typeface="ＭＳ Ｐゴシック" pitchFamily="34" charset="-128"/>
                <a:cs typeface="Arial" pitchFamily="34" charset="0"/>
              </a:rPr>
              <a:t>Appointment of external risk committee chairperson.</a:t>
            </a:r>
          </a:p>
          <a:p>
            <a:pPr algn="just"/>
            <a:r>
              <a:rPr lang="en-ZA" sz="2400" dirty="0" smtClean="0">
                <a:latin typeface="Arial" pitchFamily="34" charset="0"/>
                <a:ea typeface="ＭＳ Ｐゴシック" pitchFamily="34" charset="-128"/>
                <a:cs typeface="Arial" pitchFamily="34" charset="0"/>
              </a:rPr>
              <a:t>Meeting with the Minister to discuss quarterly report.</a:t>
            </a:r>
          </a:p>
          <a:p>
            <a:pPr algn="just"/>
            <a:endParaRPr lang="en-ZA" sz="2400" dirty="0" smtClean="0">
              <a:latin typeface="Arial" pitchFamily="34" charset="0"/>
              <a:ea typeface="ＭＳ Ｐゴシック" pitchFamily="34" charset="-128"/>
              <a:cs typeface="Arial" pitchFamily="34" charset="0"/>
            </a:endParaRPr>
          </a:p>
        </p:txBody>
      </p:sp>
      <p:sp>
        <p:nvSpPr>
          <p:cNvPr id="4" name="Slide Number Placeholder 3"/>
          <p:cNvSpPr>
            <a:spLocks noGrp="1"/>
          </p:cNvSpPr>
          <p:nvPr>
            <p:ph type="sldNum" sz="quarter" idx="12"/>
          </p:nvPr>
        </p:nvSpPr>
        <p:spPr>
          <a:xfrm>
            <a:off x="6583680" y="6178225"/>
            <a:ext cx="2133600" cy="365125"/>
          </a:xfrm>
        </p:spPr>
        <p:txBody>
          <a:bodyPr/>
          <a:lstStyle/>
          <a:p>
            <a:pPr>
              <a:defRPr/>
            </a:pPr>
            <a:fld id="{3BABFDD9-386B-4635-A8AB-4BCCAEB4E35F}" type="slidenum">
              <a:rPr lang="en-US">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xmlns="" val="1231350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1478280" y="274638"/>
            <a:ext cx="720852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dirty="0">
                <a:ea typeface="ＭＳ Ｐゴシック" pitchFamily="34" charset="-128"/>
              </a:rPr>
              <a:t>Challenges</a:t>
            </a:r>
            <a:endParaRPr lang="en-ZA" dirty="0" smtClean="0">
              <a:latin typeface="Arial" pitchFamily="34" charset="0"/>
              <a:ea typeface="ＭＳ Ｐゴシック" pitchFamily="34" charset="-128"/>
              <a:cs typeface="Arial" pitchFamily="34" charset="0"/>
            </a:endParaRPr>
          </a:p>
        </p:txBody>
      </p:sp>
      <p:sp>
        <p:nvSpPr>
          <p:cNvPr id="18435" name="Content Placeholder 2"/>
          <p:cNvSpPr>
            <a:spLocks noGrp="1"/>
          </p:cNvSpPr>
          <p:nvPr>
            <p:ph idx="1"/>
          </p:nvPr>
        </p:nvSpPr>
        <p:spPr bwMode="auto">
          <a:xfrm>
            <a:off x="1478280" y="1600200"/>
            <a:ext cx="7208520" cy="45259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dirty="0" smtClean="0">
                <a:latin typeface="Arial" pitchFamily="34" charset="0"/>
                <a:ea typeface="ＭＳ Ｐゴシック" pitchFamily="34" charset="-128"/>
                <a:cs typeface="Arial" pitchFamily="34" charset="0"/>
              </a:rPr>
              <a:t>The position of the Chief Audit Executive (CAE) has been vacant for a period over a year.</a:t>
            </a:r>
          </a:p>
          <a:p>
            <a:pPr algn="just"/>
            <a:r>
              <a:rPr lang="en-ZA" dirty="0" smtClean="0">
                <a:latin typeface="Arial" pitchFamily="34" charset="0"/>
                <a:ea typeface="ＭＳ Ｐゴシック" pitchFamily="34" charset="-128"/>
                <a:cs typeface="Arial" pitchFamily="34" charset="0"/>
              </a:rPr>
              <a:t>There is insufficient resources and in some instances lack of skills within the IA to service both the Entity and the Main Vote.</a:t>
            </a:r>
          </a:p>
        </p:txBody>
      </p:sp>
      <p:sp>
        <p:nvSpPr>
          <p:cNvPr id="4" name="Slide Number Placeholder 3"/>
          <p:cNvSpPr>
            <a:spLocks noGrp="1"/>
          </p:cNvSpPr>
          <p:nvPr>
            <p:ph type="sldNum" sz="quarter" idx="12"/>
          </p:nvPr>
        </p:nvSpPr>
        <p:spPr>
          <a:xfrm>
            <a:off x="6583680" y="6178225"/>
            <a:ext cx="2133600" cy="365125"/>
          </a:xfrm>
        </p:spPr>
        <p:txBody>
          <a:bodyPr/>
          <a:lstStyle/>
          <a:p>
            <a:pPr>
              <a:defRPr/>
            </a:pPr>
            <a:fld id="{3BABFDD9-386B-4635-A8AB-4BCCAEB4E35F}" type="slidenum">
              <a:rPr lang="en-US">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xmlns="" val="3352956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1432560" y="274638"/>
            <a:ext cx="725424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dirty="0" smtClean="0">
                <a:latin typeface="Arial" pitchFamily="34" charset="0"/>
                <a:ea typeface="ＭＳ Ｐゴシック" pitchFamily="34" charset="-128"/>
                <a:cs typeface="Arial" pitchFamily="34" charset="0"/>
              </a:rPr>
              <a:t>Resolutions</a:t>
            </a:r>
          </a:p>
        </p:txBody>
      </p:sp>
      <p:sp>
        <p:nvSpPr>
          <p:cNvPr id="19459" name="Content Placeholder 2"/>
          <p:cNvSpPr>
            <a:spLocks noGrp="1"/>
          </p:cNvSpPr>
          <p:nvPr>
            <p:ph idx="1"/>
          </p:nvPr>
        </p:nvSpPr>
        <p:spPr bwMode="auto">
          <a:xfrm>
            <a:off x="1432560" y="1600200"/>
            <a:ext cx="7254240" cy="45259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dirty="0" smtClean="0">
                <a:latin typeface="Arial" pitchFamily="34" charset="0"/>
                <a:ea typeface="ＭＳ Ｐゴシック" pitchFamily="34" charset="-128"/>
                <a:cs typeface="Arial" pitchFamily="34" charset="0"/>
              </a:rPr>
              <a:t>The Audit Committee regularly follows up on the issues that are raised in the subsequent meetings.</a:t>
            </a:r>
          </a:p>
        </p:txBody>
      </p:sp>
      <p:sp>
        <p:nvSpPr>
          <p:cNvPr id="4" name="Slide Number Placeholder 3"/>
          <p:cNvSpPr>
            <a:spLocks noGrp="1"/>
          </p:cNvSpPr>
          <p:nvPr>
            <p:ph type="sldNum" sz="quarter" idx="12"/>
          </p:nvPr>
        </p:nvSpPr>
        <p:spPr>
          <a:xfrm>
            <a:off x="6583680" y="6178225"/>
            <a:ext cx="2133600" cy="365125"/>
          </a:xfrm>
        </p:spPr>
        <p:txBody>
          <a:bodyPr/>
          <a:lstStyle/>
          <a:p>
            <a:pPr>
              <a:defRPr/>
            </a:pPr>
            <a:fld id="{3BABFDD9-386B-4635-A8AB-4BCCAEB4E35F}" type="slidenum">
              <a:rPr lang="en-US">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xmlns="" val="311622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2799</TotalTime>
  <Words>411</Words>
  <Application>Microsoft Office PowerPoint</Application>
  <PresentationFormat>On-screen Show (4:3)</PresentationFormat>
  <Paragraphs>43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1_Office Theme</vt:lpstr>
      <vt:lpstr>Slide 1</vt:lpstr>
      <vt:lpstr>Background</vt:lpstr>
      <vt:lpstr>Achievements</vt:lpstr>
      <vt:lpstr>Challenges</vt:lpstr>
      <vt:lpstr>Challenges </vt:lpstr>
      <vt:lpstr>Challenges</vt:lpstr>
      <vt:lpstr>Resolutions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PUMZA</cp:lastModifiedBy>
  <cp:revision>228</cp:revision>
  <dcterms:created xsi:type="dcterms:W3CDTF">2012-08-01T10:33:21Z</dcterms:created>
  <dcterms:modified xsi:type="dcterms:W3CDTF">2017-10-09T10:13:58Z</dcterms:modified>
</cp:coreProperties>
</file>