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69" r:id="rId2"/>
    <p:sldId id="350" r:id="rId3"/>
    <p:sldId id="380" r:id="rId4"/>
    <p:sldId id="476" r:id="rId5"/>
    <p:sldId id="470" r:id="rId6"/>
    <p:sldId id="471" r:id="rId7"/>
    <p:sldId id="491" r:id="rId8"/>
    <p:sldId id="472" r:id="rId9"/>
    <p:sldId id="486" r:id="rId10"/>
    <p:sldId id="487" r:id="rId11"/>
    <p:sldId id="488" r:id="rId12"/>
    <p:sldId id="477" r:id="rId13"/>
    <p:sldId id="482" r:id="rId14"/>
    <p:sldId id="478" r:id="rId15"/>
    <p:sldId id="479" r:id="rId16"/>
    <p:sldId id="481" r:id="rId17"/>
    <p:sldId id="483" r:id="rId18"/>
    <p:sldId id="484" r:id="rId19"/>
    <p:sldId id="485" r:id="rId20"/>
    <p:sldId id="489" r:id="rId21"/>
    <p:sldId id="378" r:id="rId2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Diane" initials="P" lastIdx="2" clrIdx="0">
    <p:extLst>
      <p:ext uri="{19B8F6BF-5375-455C-9EA6-DF929625EA0E}">
        <p15:presenceInfo xmlns:p15="http://schemas.microsoft.com/office/powerpoint/2012/main" xmlns="" userId="S-1-5-21-1437605762-4217847529-2756184241-35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635"/>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82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0"/>
            <a:ext cx="2946275" cy="49828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2017/09/14</a:t>
            </a:fld>
            <a:endParaRPr lang="en-ZA"/>
          </a:p>
        </p:txBody>
      </p:sp>
      <p:sp>
        <p:nvSpPr>
          <p:cNvPr id="4" name="Footer Placeholder 3"/>
          <p:cNvSpPr>
            <a:spLocks noGrp="1"/>
          </p:cNvSpPr>
          <p:nvPr>
            <p:ph type="ftr" sz="quarter" idx="2"/>
          </p:nvPr>
        </p:nvSpPr>
        <p:spPr>
          <a:xfrm>
            <a:off x="0" y="9429937"/>
            <a:ext cx="2946275" cy="4982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9937"/>
            <a:ext cx="2946275" cy="49828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2"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6675"/>
            <a:ext cx="5436909" cy="44675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2"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10</a:t>
            </a:fld>
            <a:endParaRPr lang="en-US"/>
          </a:p>
        </p:txBody>
      </p:sp>
    </p:spTree>
    <p:extLst>
      <p:ext uri="{BB962C8B-B14F-4D97-AF65-F5344CB8AC3E}">
        <p14:creationId xmlns:p14="http://schemas.microsoft.com/office/powerpoint/2010/main" xmlns="" val="290440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11</a:t>
            </a:fld>
            <a:endParaRPr lang="en-US"/>
          </a:p>
        </p:txBody>
      </p:sp>
    </p:spTree>
    <p:extLst>
      <p:ext uri="{BB962C8B-B14F-4D97-AF65-F5344CB8AC3E}">
        <p14:creationId xmlns:p14="http://schemas.microsoft.com/office/powerpoint/2010/main" xmlns="" val="168662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12</a:t>
            </a:fld>
            <a:endParaRPr lang="en-US"/>
          </a:p>
        </p:txBody>
      </p:sp>
    </p:spTree>
    <p:extLst>
      <p:ext uri="{BB962C8B-B14F-4D97-AF65-F5344CB8AC3E}">
        <p14:creationId xmlns:p14="http://schemas.microsoft.com/office/powerpoint/2010/main" xmlns="" val="1711254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13</a:t>
            </a:fld>
            <a:endParaRPr lang="en-US"/>
          </a:p>
        </p:txBody>
      </p:sp>
    </p:spTree>
    <p:extLst>
      <p:ext uri="{BB962C8B-B14F-4D97-AF65-F5344CB8AC3E}">
        <p14:creationId xmlns:p14="http://schemas.microsoft.com/office/powerpoint/2010/main" xmlns="" val="2918662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14</a:t>
            </a:fld>
            <a:endParaRPr lang="en-US"/>
          </a:p>
        </p:txBody>
      </p:sp>
    </p:spTree>
    <p:extLst>
      <p:ext uri="{BB962C8B-B14F-4D97-AF65-F5344CB8AC3E}">
        <p14:creationId xmlns:p14="http://schemas.microsoft.com/office/powerpoint/2010/main" xmlns="" val="912147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15</a:t>
            </a:fld>
            <a:endParaRPr lang="en-US"/>
          </a:p>
        </p:txBody>
      </p:sp>
    </p:spTree>
    <p:extLst>
      <p:ext uri="{BB962C8B-B14F-4D97-AF65-F5344CB8AC3E}">
        <p14:creationId xmlns:p14="http://schemas.microsoft.com/office/powerpoint/2010/main" xmlns="" val="2672538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16</a:t>
            </a:fld>
            <a:endParaRPr lang="en-US"/>
          </a:p>
        </p:txBody>
      </p:sp>
    </p:spTree>
    <p:extLst>
      <p:ext uri="{BB962C8B-B14F-4D97-AF65-F5344CB8AC3E}">
        <p14:creationId xmlns:p14="http://schemas.microsoft.com/office/powerpoint/2010/main" xmlns="" val="1336554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smtClean="0">
                <a:latin typeface="Arial" panose="020B0604020202020204" pitchFamily="34" charset="0"/>
              </a:rPr>
              <a:pPr/>
              <a:t>17</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3351703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F2533079-58D1-43C6-AA0D-2FE909B343A5}" type="slidenum">
              <a:rPr lang="en-ZA" altLang="en-US" sz="1200" smtClean="0">
                <a:latin typeface="Arial" panose="020B0604020202020204" pitchFamily="34" charset="0"/>
              </a:rPr>
              <a:pPr/>
              <a:t>18</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001793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A293D6A4-6F4C-4CB3-8A18-28413105D720}" type="slidenum">
              <a:rPr lang="en-ZA" altLang="en-US" sz="1200" smtClean="0">
                <a:latin typeface="Arial" panose="020B0604020202020204" pitchFamily="34" charset="0"/>
              </a:rPr>
              <a:pPr/>
              <a:t>19</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95911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a:p>
        </p:txBody>
      </p:sp>
    </p:spTree>
    <p:extLst>
      <p:ext uri="{BB962C8B-B14F-4D97-AF65-F5344CB8AC3E}">
        <p14:creationId xmlns:p14="http://schemas.microsoft.com/office/powerpoint/2010/main" xmlns="" val="3958844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A293D6A4-6F4C-4CB3-8A18-28413105D720}" type="slidenum">
              <a:rPr lang="en-ZA" altLang="en-US" sz="1200" smtClean="0">
                <a:latin typeface="Arial" panose="020B0604020202020204" pitchFamily="34" charset="0"/>
              </a:rPr>
              <a:pPr/>
              <a:t>20</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881549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21</a:t>
            </a:fld>
            <a:endParaRPr lang="en-US"/>
          </a:p>
        </p:txBody>
      </p:sp>
    </p:spTree>
    <p:extLst>
      <p:ext uri="{BB962C8B-B14F-4D97-AF65-F5344CB8AC3E}">
        <p14:creationId xmlns:p14="http://schemas.microsoft.com/office/powerpoint/2010/main" xmlns="" val="225184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a:p>
        </p:txBody>
      </p:sp>
    </p:spTree>
    <p:extLst>
      <p:ext uri="{BB962C8B-B14F-4D97-AF65-F5344CB8AC3E}">
        <p14:creationId xmlns:p14="http://schemas.microsoft.com/office/powerpoint/2010/main" xmlns="" val="148998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4</a:t>
            </a:fld>
            <a:endParaRPr lang="en-US"/>
          </a:p>
        </p:txBody>
      </p:sp>
    </p:spTree>
    <p:extLst>
      <p:ext uri="{BB962C8B-B14F-4D97-AF65-F5344CB8AC3E}">
        <p14:creationId xmlns:p14="http://schemas.microsoft.com/office/powerpoint/2010/main" xmlns="" val="3413610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a:t>
            </a:fld>
            <a:endParaRPr lang="en-US"/>
          </a:p>
        </p:txBody>
      </p:sp>
    </p:spTree>
    <p:extLst>
      <p:ext uri="{BB962C8B-B14F-4D97-AF65-F5344CB8AC3E}">
        <p14:creationId xmlns:p14="http://schemas.microsoft.com/office/powerpoint/2010/main" xmlns="" val="158901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6</a:t>
            </a:fld>
            <a:endParaRPr lang="en-US"/>
          </a:p>
        </p:txBody>
      </p:sp>
    </p:spTree>
    <p:extLst>
      <p:ext uri="{BB962C8B-B14F-4D97-AF65-F5344CB8AC3E}">
        <p14:creationId xmlns:p14="http://schemas.microsoft.com/office/powerpoint/2010/main" xmlns="" val="199734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7</a:t>
            </a:fld>
            <a:endParaRPr lang="en-US"/>
          </a:p>
        </p:txBody>
      </p:sp>
    </p:spTree>
    <p:extLst>
      <p:ext uri="{BB962C8B-B14F-4D97-AF65-F5344CB8AC3E}">
        <p14:creationId xmlns:p14="http://schemas.microsoft.com/office/powerpoint/2010/main" xmlns="" val="231150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8</a:t>
            </a:fld>
            <a:endParaRPr lang="en-US"/>
          </a:p>
        </p:txBody>
      </p:sp>
    </p:spTree>
    <p:extLst>
      <p:ext uri="{BB962C8B-B14F-4D97-AF65-F5344CB8AC3E}">
        <p14:creationId xmlns:p14="http://schemas.microsoft.com/office/powerpoint/2010/main" xmlns="" val="936142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9</a:t>
            </a:fld>
            <a:endParaRPr lang="en-US"/>
          </a:p>
        </p:txBody>
      </p:sp>
    </p:spTree>
    <p:extLst>
      <p:ext uri="{BB962C8B-B14F-4D97-AF65-F5344CB8AC3E}">
        <p14:creationId xmlns:p14="http://schemas.microsoft.com/office/powerpoint/2010/main" xmlns="" val="3602279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684213" y="2520950"/>
            <a:ext cx="7704137" cy="21272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US" b="1" kern="0" dirty="0">
                <a:solidFill>
                  <a:srgbClr val="FF0000"/>
                </a:solidFill>
                <a:latin typeface="+mj-lt"/>
              </a:rPr>
              <a:t>O</a:t>
            </a:r>
            <a:r>
              <a:rPr lang="en-US" b="1" kern="0" dirty="0" smtClean="0">
                <a:solidFill>
                  <a:srgbClr val="FF0000"/>
                </a:solidFill>
                <a:latin typeface="+mj-lt"/>
              </a:rPr>
              <a:t>versight of universities: </a:t>
            </a:r>
          </a:p>
          <a:p>
            <a:pPr algn="ctr" eaLnBrk="1" hangingPunct="1">
              <a:spcBef>
                <a:spcPct val="0"/>
              </a:spcBef>
              <a:buFont typeface="Arial" charset="0"/>
              <a:buNone/>
              <a:defRPr/>
            </a:pPr>
            <a:r>
              <a:rPr lang="en-US" b="1" kern="0" dirty="0" err="1" smtClean="0">
                <a:solidFill>
                  <a:srgbClr val="FF0000"/>
                </a:solidFill>
                <a:latin typeface="+mj-lt"/>
              </a:rPr>
              <a:t>UniZulu</a:t>
            </a:r>
            <a:r>
              <a:rPr lang="en-US" b="1" kern="0" dirty="0">
                <a:solidFill>
                  <a:srgbClr val="FF0000"/>
                </a:solidFill>
                <a:latin typeface="+mj-lt"/>
              </a:rPr>
              <a:t>,</a:t>
            </a:r>
            <a:r>
              <a:rPr lang="en-US" b="1" kern="0" dirty="0" smtClean="0">
                <a:solidFill>
                  <a:srgbClr val="FF0000"/>
                </a:solidFill>
                <a:latin typeface="+mj-lt"/>
              </a:rPr>
              <a:t> MUT, CPUT and WSU   </a:t>
            </a:r>
            <a:endParaRPr lang="en-US" b="1" kern="0" dirty="0" smtClean="0">
              <a:solidFill>
                <a:srgbClr val="FF0000"/>
              </a:solidFill>
            </a:endParaRPr>
          </a:p>
          <a:p>
            <a:pPr algn="ctr" eaLnBrk="1" hangingPunct="1">
              <a:spcBef>
                <a:spcPct val="0"/>
              </a:spcBef>
              <a:buFont typeface="Arial" charset="0"/>
              <a:buNone/>
              <a:defRPr/>
            </a:pPr>
            <a:endParaRPr lang="en-US" b="1" kern="0" dirty="0">
              <a:solidFill>
                <a:srgbClr val="FF0000"/>
              </a:solidFill>
              <a:latin typeface="+mj-lt"/>
            </a:endParaRPr>
          </a:p>
        </p:txBody>
      </p:sp>
      <p:sp>
        <p:nvSpPr>
          <p:cNvPr id="5" name="Rectangle 3"/>
          <p:cNvSpPr txBox="1">
            <a:spLocks/>
          </p:cNvSpPr>
          <p:nvPr/>
        </p:nvSpPr>
        <p:spPr bwMode="auto">
          <a:xfrm>
            <a:off x="503903" y="4267200"/>
            <a:ext cx="7696200" cy="2209800"/>
          </a:xfrm>
          <a:prstGeom prst="rect">
            <a:avLst/>
          </a:prstGeom>
          <a:noFill/>
          <a:ln w="9525">
            <a:noFill/>
            <a:miter lim="800000"/>
            <a:headEnd/>
            <a:tailEnd/>
          </a:ln>
        </p:spPr>
        <p:txBody>
          <a:bodyPr/>
          <a:lstStyle/>
          <a:p>
            <a:pPr marL="342900" indent="-342900" algn="ctr">
              <a:defRPr/>
            </a:pPr>
            <a:endParaRPr lang="en-US" sz="2400" b="1" dirty="0" smtClean="0">
              <a:solidFill>
                <a:schemeClr val="accent6">
                  <a:lumMod val="50000"/>
                </a:schemeClr>
              </a:solidFill>
              <a:latin typeface="Arial Black" panose="020B0A04020102020204" pitchFamily="34" charset="0"/>
              <a:cs typeface="+mn-cs"/>
            </a:endParaRPr>
          </a:p>
          <a:p>
            <a:pPr marL="342900" indent="-342900" algn="ctr">
              <a:defRPr/>
            </a:pPr>
            <a:r>
              <a:rPr lang="en-US" sz="2400" b="1" dirty="0" smtClean="0">
                <a:solidFill>
                  <a:schemeClr val="accent6">
                    <a:lumMod val="50000"/>
                  </a:schemeClr>
                </a:solidFill>
                <a:latin typeface="+mn-lt"/>
                <a:cs typeface="+mn-cs"/>
              </a:rPr>
              <a:t>Presentation </a:t>
            </a:r>
            <a:r>
              <a:rPr lang="en-US" sz="2400" b="1" dirty="0">
                <a:solidFill>
                  <a:schemeClr val="accent6">
                    <a:lumMod val="50000"/>
                  </a:schemeClr>
                </a:solidFill>
                <a:latin typeface="+mn-lt"/>
                <a:cs typeface="+mn-cs"/>
              </a:rPr>
              <a:t>to the Portfolio Committee </a:t>
            </a:r>
            <a:r>
              <a:rPr lang="en-US" sz="2400" b="1" dirty="0" smtClean="0">
                <a:solidFill>
                  <a:schemeClr val="accent6">
                    <a:lumMod val="50000"/>
                  </a:schemeClr>
                </a:solidFill>
                <a:latin typeface="+mn-lt"/>
                <a:cs typeface="+mn-cs"/>
              </a:rPr>
              <a:t>on      </a:t>
            </a:r>
            <a:r>
              <a:rPr lang="en-US" sz="2400" b="1" dirty="0">
                <a:solidFill>
                  <a:schemeClr val="accent6">
                    <a:lumMod val="50000"/>
                  </a:schemeClr>
                </a:solidFill>
                <a:latin typeface="+mn-lt"/>
                <a:cs typeface="+mn-cs"/>
              </a:rPr>
              <a:t>Higher Education and Training </a:t>
            </a:r>
          </a:p>
          <a:p>
            <a:pPr marL="342900" indent="-342900" algn="ctr">
              <a:defRPr/>
            </a:pPr>
            <a:endParaRPr lang="en-US" sz="2400" b="1" dirty="0">
              <a:solidFill>
                <a:schemeClr val="accent6">
                  <a:lumMod val="50000"/>
                </a:schemeClr>
              </a:solidFill>
              <a:latin typeface="+mn-lt"/>
              <a:cs typeface="+mn-cs"/>
            </a:endParaRPr>
          </a:p>
          <a:p>
            <a:pPr marL="342900" indent="-342900" algn="ctr">
              <a:defRPr/>
            </a:pPr>
            <a:r>
              <a:rPr lang="en-US" sz="2400" b="1" dirty="0" smtClean="0">
                <a:solidFill>
                  <a:schemeClr val="accent6">
                    <a:lumMod val="50000"/>
                  </a:schemeClr>
                </a:solidFill>
                <a:latin typeface="+mn-lt"/>
              </a:rPr>
              <a:t>13 September </a:t>
            </a:r>
            <a:r>
              <a:rPr lang="en-US" sz="2400" b="1" dirty="0" smtClean="0">
                <a:solidFill>
                  <a:schemeClr val="accent6">
                    <a:lumMod val="50000"/>
                  </a:schemeClr>
                </a:solidFill>
                <a:latin typeface="+mn-lt"/>
                <a:cs typeface="+mn-cs"/>
              </a:rPr>
              <a:t>2017</a:t>
            </a:r>
            <a:endParaRPr lang="en-US" sz="2400" b="1" dirty="0">
              <a:solidFill>
                <a:schemeClr val="accent6">
                  <a:lumMod val="50000"/>
                </a:schemeClr>
              </a:solidFill>
              <a:latin typeface="+mn-lt"/>
              <a:cs typeface="+mn-cs"/>
            </a:endParaRPr>
          </a:p>
        </p:txBody>
      </p:sp>
    </p:spTree>
    <p:extLst>
      <p:ext uri="{BB962C8B-B14F-4D97-AF65-F5344CB8AC3E}">
        <p14:creationId xmlns:p14="http://schemas.microsoft.com/office/powerpoint/2010/main" xmlns="" val="283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10</a:t>
            </a:fld>
            <a:endParaRPr lang="en-US" altLang="en-US" b="1"/>
          </a:p>
        </p:txBody>
      </p:sp>
      <p:sp>
        <p:nvSpPr>
          <p:cNvPr id="2" name="Rectangle 1"/>
          <p:cNvSpPr/>
          <p:nvPr/>
        </p:nvSpPr>
        <p:spPr>
          <a:xfrm>
            <a:off x="457200" y="1447799"/>
            <a:ext cx="8153400" cy="369332"/>
          </a:xfrm>
          <a:prstGeom prst="rect">
            <a:avLst/>
          </a:prstGeom>
        </p:spPr>
        <p:txBody>
          <a:bodyPr wrap="square">
            <a:spAutoFit/>
          </a:bodyPr>
          <a:lstStyle/>
          <a:p>
            <a:endParaRPr lang="en-ZA" dirty="0"/>
          </a:p>
        </p:txBody>
      </p:sp>
      <p:sp>
        <p:nvSpPr>
          <p:cNvPr id="4" name="Rectangle 3"/>
          <p:cNvSpPr/>
          <p:nvPr/>
        </p:nvSpPr>
        <p:spPr>
          <a:xfrm>
            <a:off x="457200" y="1156930"/>
            <a:ext cx="8153400" cy="4862870"/>
          </a:xfrm>
          <a:prstGeom prst="rect">
            <a:avLst/>
          </a:prstGeom>
        </p:spPr>
        <p:txBody>
          <a:bodyPr wrap="square">
            <a:spAutoFit/>
          </a:bodyPr>
          <a:lstStyle/>
          <a:p>
            <a:pPr marL="285750" indent="-285750">
              <a:spcAft>
                <a:spcPts val="300"/>
              </a:spcAft>
              <a:buFont typeface="Arial" panose="020B0604020202020204" pitchFamily="34" charset="0"/>
              <a:buChar char="•"/>
            </a:pPr>
            <a:r>
              <a:rPr lang="en-ZA" sz="2000" dirty="0" smtClean="0"/>
              <a:t>A second General Assembly was held on the 20 October 2017. This was followed by a Council meeting on the 22 October 2017 and a further stakeholder meeting on the 23 October 2017. Following these meetings the VC was  suspended. The exact reasons for his suspension have not been provided to the Department</a:t>
            </a:r>
          </a:p>
          <a:p>
            <a:pPr marL="285750" indent="-285750">
              <a:spcAft>
                <a:spcPts val="300"/>
              </a:spcAft>
              <a:buFont typeface="Arial" panose="020B0604020202020204" pitchFamily="34" charset="0"/>
              <a:buChar char="•"/>
            </a:pPr>
            <a:r>
              <a:rPr lang="en-ZA" sz="2000" dirty="0" smtClean="0"/>
              <a:t>The disciplinary case against the VC has not yet been finalised </a:t>
            </a:r>
          </a:p>
          <a:p>
            <a:pPr marL="285750" indent="-285750">
              <a:spcAft>
                <a:spcPts val="300"/>
              </a:spcAft>
              <a:buFont typeface="Arial" panose="020B0604020202020204" pitchFamily="34" charset="0"/>
              <a:buChar char="•"/>
            </a:pPr>
            <a:r>
              <a:rPr lang="en-US" sz="2000" dirty="0" smtClean="0"/>
              <a:t>Professor </a:t>
            </a:r>
            <a:r>
              <a:rPr lang="en-US" sz="2000" dirty="0"/>
              <a:t>John </a:t>
            </a:r>
            <a:r>
              <a:rPr lang="en-US" sz="2000" dirty="0" smtClean="0"/>
              <a:t>Volmink, a </a:t>
            </a:r>
            <a:r>
              <a:rPr lang="en-US" sz="2000" dirty="0"/>
              <a:t>Ministerial </a:t>
            </a:r>
            <a:r>
              <a:rPr lang="en-US" sz="2000" dirty="0" smtClean="0"/>
              <a:t>appointee </a:t>
            </a:r>
            <a:r>
              <a:rPr lang="en-US" sz="2000" dirty="0"/>
              <a:t>to </a:t>
            </a:r>
            <a:r>
              <a:rPr lang="en-US" sz="2000" dirty="0" smtClean="0"/>
              <a:t>Council, was appointed </a:t>
            </a:r>
            <a:r>
              <a:rPr lang="en-US" sz="2000" dirty="0"/>
              <a:t>Acting </a:t>
            </a:r>
            <a:r>
              <a:rPr lang="en-US" sz="2000" dirty="0" smtClean="0"/>
              <a:t>Vice-Chancellor</a:t>
            </a:r>
          </a:p>
          <a:p>
            <a:pPr marL="285750" indent="-285750">
              <a:spcAft>
                <a:spcPts val="300"/>
              </a:spcAft>
              <a:buFont typeface="Arial" panose="020B0604020202020204" pitchFamily="34" charset="0"/>
              <a:buChar char="•"/>
            </a:pPr>
            <a:r>
              <a:rPr lang="en-ZA" sz="2000" dirty="0"/>
              <a:t>The </a:t>
            </a:r>
            <a:r>
              <a:rPr lang="en-US" sz="2000" dirty="0"/>
              <a:t>Chairperson of Council, Mr </a:t>
            </a:r>
            <a:r>
              <a:rPr lang="en-US" sz="2000" dirty="0" err="1"/>
              <a:t>Bikwani</a:t>
            </a:r>
            <a:r>
              <a:rPr lang="en-US" sz="2000" dirty="0"/>
              <a:t> recently resigned from </a:t>
            </a:r>
            <a:r>
              <a:rPr lang="en-US" sz="2000" dirty="0" smtClean="0"/>
              <a:t>Council </a:t>
            </a:r>
          </a:p>
          <a:p>
            <a:pPr marL="285750" indent="-285750">
              <a:spcAft>
                <a:spcPts val="300"/>
              </a:spcAft>
              <a:buFont typeface="Arial" panose="020B0604020202020204" pitchFamily="34" charset="0"/>
              <a:buChar char="•"/>
            </a:pPr>
            <a:r>
              <a:rPr lang="en-ZA" sz="2000" dirty="0" smtClean="0"/>
              <a:t>The Minister </a:t>
            </a:r>
            <a:r>
              <a:rPr lang="en-ZA" sz="2000" dirty="0"/>
              <a:t>wrote </a:t>
            </a:r>
            <a:r>
              <a:rPr lang="en-ZA" sz="2000" dirty="0" smtClean="0"/>
              <a:t>to </a:t>
            </a:r>
            <a:r>
              <a:rPr lang="en-ZA" sz="2000" dirty="0"/>
              <a:t>the Deputy Chairperson of </a:t>
            </a:r>
            <a:r>
              <a:rPr lang="en-ZA" sz="2000" dirty="0" smtClean="0"/>
              <a:t>Council</a:t>
            </a:r>
            <a:r>
              <a:rPr lang="en-US" sz="2000" dirty="0" smtClean="0"/>
              <a:t> </a:t>
            </a:r>
            <a:r>
              <a:rPr lang="en-ZA" sz="2000" dirty="0"/>
              <a:t>raising </a:t>
            </a:r>
            <a:r>
              <a:rPr lang="en-ZA" sz="2000" dirty="0" smtClean="0"/>
              <a:t>governance concerns related to the position of Professor Volmink as a member of Council acting as VC. The Council was requested to </a:t>
            </a:r>
            <a:r>
              <a:rPr lang="en-ZA" sz="2000" dirty="0"/>
              <a:t>furnish the Minister with a report regarding the suspension of the </a:t>
            </a:r>
            <a:r>
              <a:rPr lang="en-ZA" sz="2000" dirty="0" smtClean="0"/>
              <a:t>VC </a:t>
            </a:r>
            <a:r>
              <a:rPr lang="en-ZA" sz="2000" dirty="0"/>
              <a:t>and the current </a:t>
            </a:r>
            <a:r>
              <a:rPr lang="en-ZA" sz="2000" dirty="0" smtClean="0"/>
              <a:t>situation</a:t>
            </a:r>
            <a:endParaRPr lang="en-US" sz="2000" dirty="0" smtClean="0"/>
          </a:p>
        </p:txBody>
      </p:sp>
      <p:sp>
        <p:nvSpPr>
          <p:cNvPr id="9" name="TextBox 8"/>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Cape Peninsula University of Technology</a:t>
            </a:r>
            <a:endParaRPr lang="en-US" altLang="en-US" sz="2800" b="1" dirty="0">
              <a:cs typeface="Arial" charset="0"/>
            </a:endParaRPr>
          </a:p>
        </p:txBody>
      </p:sp>
    </p:spTree>
    <p:extLst>
      <p:ext uri="{BB962C8B-B14F-4D97-AF65-F5344CB8AC3E}">
        <p14:creationId xmlns:p14="http://schemas.microsoft.com/office/powerpoint/2010/main" xmlns="" val="244086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11</a:t>
            </a:fld>
            <a:endParaRPr lang="en-US" altLang="en-US" b="1"/>
          </a:p>
        </p:txBody>
      </p:sp>
      <p:sp>
        <p:nvSpPr>
          <p:cNvPr id="2" name="Rectangle 1"/>
          <p:cNvSpPr/>
          <p:nvPr/>
        </p:nvSpPr>
        <p:spPr>
          <a:xfrm>
            <a:off x="457200" y="1447799"/>
            <a:ext cx="8153400" cy="369332"/>
          </a:xfrm>
          <a:prstGeom prst="rect">
            <a:avLst/>
          </a:prstGeom>
        </p:spPr>
        <p:txBody>
          <a:bodyPr wrap="square">
            <a:spAutoFit/>
          </a:bodyPr>
          <a:lstStyle/>
          <a:p>
            <a:endParaRPr lang="en-ZA" dirty="0"/>
          </a:p>
        </p:txBody>
      </p:sp>
      <p:sp>
        <p:nvSpPr>
          <p:cNvPr id="4" name="Rectangle 3"/>
          <p:cNvSpPr/>
          <p:nvPr/>
        </p:nvSpPr>
        <p:spPr>
          <a:xfrm>
            <a:off x="475862" y="1143000"/>
            <a:ext cx="8134738" cy="5555367"/>
          </a:xfrm>
          <a:prstGeom prst="rect">
            <a:avLst/>
          </a:prstGeom>
        </p:spPr>
        <p:txBody>
          <a:bodyPr wrap="square">
            <a:spAutoFit/>
          </a:bodyPr>
          <a:lstStyle/>
          <a:p>
            <a:pPr marL="285750" indent="-285750">
              <a:spcAft>
                <a:spcPts val="300"/>
              </a:spcAft>
              <a:buFont typeface="Arial" panose="020B0604020202020204" pitchFamily="34" charset="0"/>
              <a:buChar char="•"/>
            </a:pPr>
            <a:r>
              <a:rPr lang="en-US" sz="2000" dirty="0"/>
              <a:t>Council responded by indicating that Dr Chris </a:t>
            </a:r>
            <a:r>
              <a:rPr lang="en-US" sz="2000" dirty="0" err="1"/>
              <a:t>Nhlapo</a:t>
            </a:r>
            <a:r>
              <a:rPr lang="en-US" sz="2000" dirty="0"/>
              <a:t>, DVC: Research, Technology Innovation and Partnerships, would be appointed as acting </a:t>
            </a:r>
            <a:r>
              <a:rPr lang="en-US" sz="2000" dirty="0" smtClean="0"/>
              <a:t>VC </a:t>
            </a:r>
            <a:r>
              <a:rPr lang="en-US" sz="2000" dirty="0"/>
              <a:t>for a period of two months with effect from </a:t>
            </a:r>
            <a:r>
              <a:rPr lang="en-US" sz="2000" dirty="0" smtClean="0"/>
              <a:t>1 </a:t>
            </a:r>
            <a:r>
              <a:rPr lang="en-US" sz="2000" dirty="0"/>
              <a:t>August 2017 pending the conclusion of the disciplinary case against </a:t>
            </a:r>
            <a:r>
              <a:rPr lang="en-US" sz="2000" dirty="0" smtClean="0"/>
              <a:t>the VC</a:t>
            </a:r>
            <a:endParaRPr lang="en-ZA" sz="2000" dirty="0" smtClean="0"/>
          </a:p>
          <a:p>
            <a:pPr marL="285750" indent="-285750">
              <a:spcAft>
                <a:spcPts val="300"/>
              </a:spcAft>
              <a:buFont typeface="Arial" panose="020B0604020202020204" pitchFamily="34" charset="0"/>
              <a:buChar char="•"/>
            </a:pPr>
            <a:r>
              <a:rPr lang="en-ZA" sz="2000" dirty="0" smtClean="0"/>
              <a:t>The Council did not furnish the Minister with full information regarding the suspension of the VC</a:t>
            </a:r>
          </a:p>
          <a:p>
            <a:pPr marL="285750" indent="-285750">
              <a:spcAft>
                <a:spcPts val="300"/>
              </a:spcAft>
              <a:buFont typeface="Arial" panose="020B0604020202020204" pitchFamily="34" charset="0"/>
              <a:buChar char="•"/>
            </a:pPr>
            <a:r>
              <a:rPr lang="en-ZA" sz="2000" dirty="0" smtClean="0"/>
              <a:t>During the August 2017, protests have flared up at the institution linked to issues relating to insourcing and student accommodation</a:t>
            </a:r>
          </a:p>
          <a:p>
            <a:pPr marL="285750" indent="-285750">
              <a:spcAft>
                <a:spcPts val="300"/>
              </a:spcAft>
              <a:buFont typeface="Arial" panose="020B0604020202020204" pitchFamily="34" charset="0"/>
              <a:buChar char="•"/>
            </a:pPr>
            <a:r>
              <a:rPr lang="en-ZA" sz="2000" dirty="0" smtClean="0"/>
              <a:t>The situation at the CPUT is volatile</a:t>
            </a:r>
          </a:p>
          <a:p>
            <a:pPr marL="285750" indent="-285750">
              <a:spcAft>
                <a:spcPts val="300"/>
              </a:spcAft>
              <a:buFont typeface="Arial" panose="020B0604020202020204" pitchFamily="34" charset="0"/>
              <a:buChar char="•"/>
            </a:pPr>
            <a:r>
              <a:rPr lang="en-ZA" sz="2000" dirty="0" smtClean="0"/>
              <a:t>The Department has requested a report from the university on the issues and challenges facing the institution</a:t>
            </a:r>
          </a:p>
          <a:p>
            <a:pPr marL="285750" indent="-285750">
              <a:spcAft>
                <a:spcPts val="300"/>
              </a:spcAft>
              <a:buFont typeface="Arial" panose="020B0604020202020204" pitchFamily="34" charset="0"/>
              <a:buChar char="•"/>
            </a:pPr>
            <a:r>
              <a:rPr lang="en-ZA" sz="2000" dirty="0" smtClean="0"/>
              <a:t>The university is responsible for developing its human resource and employment policies and the filling of vacancies in line with its policies. The Department is not involved in the appointment of staff. These policies can be requested from CPUT</a:t>
            </a:r>
          </a:p>
          <a:p>
            <a:pPr marL="285750" indent="-285750">
              <a:spcAft>
                <a:spcPts val="300"/>
              </a:spcAft>
              <a:buFont typeface="Arial" panose="020B0604020202020204" pitchFamily="34" charset="0"/>
              <a:buChar char="•"/>
            </a:pPr>
            <a:endParaRPr lang="en-ZA" sz="2000" dirty="0"/>
          </a:p>
        </p:txBody>
      </p:sp>
      <p:sp>
        <p:nvSpPr>
          <p:cNvPr id="9" name="TextBox 8"/>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Cape Peninsula University of Technology</a:t>
            </a:r>
            <a:endParaRPr lang="en-US" altLang="en-US" sz="2800" b="1" dirty="0">
              <a:cs typeface="Arial" charset="0"/>
            </a:endParaRPr>
          </a:p>
        </p:txBody>
      </p:sp>
    </p:spTree>
    <p:extLst>
      <p:ext uri="{BB962C8B-B14F-4D97-AF65-F5344CB8AC3E}">
        <p14:creationId xmlns:p14="http://schemas.microsoft.com/office/powerpoint/2010/main" xmlns="" val="1067991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12</a:t>
            </a:fld>
            <a:endParaRPr lang="en-US" altLang="en-US" b="1"/>
          </a:p>
        </p:txBody>
      </p:sp>
      <p:sp>
        <p:nvSpPr>
          <p:cNvPr id="3077" name="TextBox 7"/>
          <p:cNvSpPr txBox="1">
            <a:spLocks noChangeArrowheads="1"/>
          </p:cNvSpPr>
          <p:nvPr/>
        </p:nvSpPr>
        <p:spPr bwMode="auto">
          <a:xfrm>
            <a:off x="475862" y="1193170"/>
            <a:ext cx="8134738" cy="5055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300"/>
              </a:spcAft>
              <a:buFont typeface="Arial" panose="020B0604020202020204" pitchFamily="34" charset="0"/>
              <a:buChar char="•"/>
              <a:defRPr/>
            </a:pPr>
            <a:r>
              <a:rPr lang="en-ZA" sz="2000" dirty="0" smtClean="0"/>
              <a:t>The EXCO of </a:t>
            </a:r>
            <a:r>
              <a:rPr lang="en-ZA" sz="2000" dirty="0"/>
              <a:t>MUT </a:t>
            </a:r>
            <a:r>
              <a:rPr lang="en-ZA" sz="2000" dirty="0" smtClean="0"/>
              <a:t>Council </a:t>
            </a:r>
            <a:r>
              <a:rPr lang="en-ZA" sz="2000" dirty="0"/>
              <a:t>on 10 February 2015 took a decision to institute a forensic investigation into the affairs of the </a:t>
            </a:r>
            <a:r>
              <a:rPr lang="en-ZA" sz="2000" dirty="0" smtClean="0"/>
              <a:t>institution. The </a:t>
            </a:r>
            <a:r>
              <a:rPr lang="en-ZA" sz="2000" dirty="0"/>
              <a:t>issues to be investigated  included matters such </a:t>
            </a:r>
            <a:r>
              <a:rPr lang="en-ZA" sz="2000" dirty="0" smtClean="0"/>
              <a:t>as:</a:t>
            </a:r>
            <a:endParaRPr lang="en-ZA" sz="2000" dirty="0"/>
          </a:p>
          <a:p>
            <a:pPr marL="812800" lvl="2" indent="-449263" eaLnBrk="1" fontAlgn="ctr" hangingPunct="1">
              <a:spcAft>
                <a:spcPts val="300"/>
              </a:spcAft>
              <a:buFont typeface="Arial" panose="020B0604020202020204" pitchFamily="34" charset="0"/>
              <a:buChar char="‒"/>
              <a:defRPr/>
            </a:pPr>
            <a:r>
              <a:rPr lang="en-ZA" sz="2000" dirty="0"/>
              <a:t>l</a:t>
            </a:r>
            <a:r>
              <a:rPr lang="en-ZA" sz="2000" dirty="0" smtClean="0"/>
              <a:t>ack </a:t>
            </a:r>
            <a:r>
              <a:rPr lang="en-ZA" sz="2000" dirty="0"/>
              <a:t>of effective information </a:t>
            </a:r>
            <a:r>
              <a:rPr lang="en-ZA" sz="2000" dirty="0" smtClean="0"/>
              <a:t>provision by Management </a:t>
            </a:r>
            <a:r>
              <a:rPr lang="en-ZA" sz="2000" dirty="0"/>
              <a:t>to Council on important institutional </a:t>
            </a:r>
            <a:r>
              <a:rPr lang="en-ZA" sz="2000" dirty="0" smtClean="0"/>
              <a:t>matters</a:t>
            </a:r>
          </a:p>
          <a:p>
            <a:pPr marL="812800" lvl="2" indent="-449263" eaLnBrk="1" fontAlgn="ctr" hangingPunct="1">
              <a:spcAft>
                <a:spcPts val="300"/>
              </a:spcAft>
              <a:buFont typeface="Arial" panose="020B0604020202020204" pitchFamily="34" charset="0"/>
              <a:buChar char="‒"/>
              <a:defRPr/>
            </a:pPr>
            <a:r>
              <a:rPr lang="en-ZA" sz="2000" dirty="0"/>
              <a:t>i</a:t>
            </a:r>
            <a:r>
              <a:rPr lang="en-ZA" sz="2000" dirty="0" smtClean="0"/>
              <a:t>ssues </a:t>
            </a:r>
            <a:r>
              <a:rPr lang="en-ZA" sz="2000" dirty="0"/>
              <a:t>related to Human Resources </a:t>
            </a:r>
            <a:r>
              <a:rPr lang="en-ZA" sz="2000" dirty="0" smtClean="0"/>
              <a:t>appointments</a:t>
            </a:r>
          </a:p>
          <a:p>
            <a:pPr marL="812800" lvl="2" indent="-449263" eaLnBrk="1" fontAlgn="ctr" hangingPunct="1">
              <a:spcAft>
                <a:spcPts val="300"/>
              </a:spcAft>
              <a:buFont typeface="Arial" panose="020B0604020202020204" pitchFamily="34" charset="0"/>
              <a:buChar char="‒"/>
              <a:defRPr/>
            </a:pPr>
            <a:r>
              <a:rPr lang="en-ZA" sz="2000" dirty="0" smtClean="0"/>
              <a:t>procurement </a:t>
            </a:r>
            <a:r>
              <a:rPr lang="en-ZA" sz="2000" dirty="0"/>
              <a:t>including procurement of student </a:t>
            </a:r>
            <a:r>
              <a:rPr lang="en-ZA" sz="2000" dirty="0" smtClean="0"/>
              <a:t>accommodation </a:t>
            </a:r>
          </a:p>
          <a:p>
            <a:pPr marL="812800" lvl="2" indent="-449263" eaLnBrk="1" fontAlgn="ctr" hangingPunct="1">
              <a:spcAft>
                <a:spcPts val="300"/>
              </a:spcAft>
              <a:buFont typeface="Arial" panose="020B0604020202020204" pitchFamily="34" charset="0"/>
              <a:buChar char="‒"/>
              <a:defRPr/>
            </a:pPr>
            <a:r>
              <a:rPr lang="en-ZA" sz="2000" dirty="0"/>
              <a:t>u</a:t>
            </a:r>
            <a:r>
              <a:rPr lang="en-ZA" sz="2000" dirty="0" smtClean="0"/>
              <a:t>nauthorised </a:t>
            </a:r>
            <a:r>
              <a:rPr lang="en-ZA" sz="2000" dirty="0"/>
              <a:t>expenditures on certain university </a:t>
            </a:r>
            <a:r>
              <a:rPr lang="en-ZA" sz="2000" dirty="0" smtClean="0"/>
              <a:t>facilities </a:t>
            </a:r>
          </a:p>
          <a:p>
            <a:pPr marL="812800" lvl="2" indent="-449263" eaLnBrk="1" fontAlgn="ctr" hangingPunct="1">
              <a:spcAft>
                <a:spcPts val="300"/>
              </a:spcAft>
              <a:buFont typeface="Arial" panose="020B0604020202020204" pitchFamily="34" charset="0"/>
              <a:buChar char="‒"/>
              <a:defRPr/>
            </a:pPr>
            <a:r>
              <a:rPr lang="en-ZA" sz="2000" dirty="0"/>
              <a:t>i</a:t>
            </a:r>
            <a:r>
              <a:rPr lang="en-ZA" sz="2000" dirty="0" smtClean="0"/>
              <a:t>ssues </a:t>
            </a:r>
            <a:r>
              <a:rPr lang="en-ZA" sz="2000" dirty="0"/>
              <a:t>related to financial </a:t>
            </a:r>
            <a:r>
              <a:rPr lang="en-ZA" sz="2000" dirty="0" smtClean="0"/>
              <a:t>reporting</a:t>
            </a:r>
          </a:p>
          <a:p>
            <a:pPr marL="812800" lvl="2" indent="-449263" eaLnBrk="1" fontAlgn="ctr" hangingPunct="1">
              <a:spcAft>
                <a:spcPts val="300"/>
              </a:spcAft>
              <a:buFont typeface="Arial" panose="020B0604020202020204" pitchFamily="34" charset="0"/>
              <a:buChar char="‒"/>
              <a:defRPr/>
            </a:pPr>
            <a:r>
              <a:rPr lang="en-ZA" sz="2000" dirty="0" smtClean="0"/>
              <a:t>appointment </a:t>
            </a:r>
            <a:r>
              <a:rPr lang="en-ZA" sz="2000" dirty="0"/>
              <a:t>of specific senior positions at the </a:t>
            </a:r>
            <a:r>
              <a:rPr lang="en-ZA" sz="2000" dirty="0" smtClean="0"/>
              <a:t>university</a:t>
            </a:r>
          </a:p>
          <a:p>
            <a:pPr marL="363538" lvl="1" indent="-363538" eaLnBrk="1" fontAlgn="ctr" hangingPunct="1">
              <a:spcAft>
                <a:spcPts val="300"/>
              </a:spcAft>
              <a:buFont typeface="Arial" panose="020B0604020202020204" pitchFamily="34" charset="0"/>
              <a:buChar char="•"/>
              <a:defRPr/>
            </a:pPr>
            <a:r>
              <a:rPr lang="en-ZA" sz="2000" dirty="0" smtClean="0"/>
              <a:t>The </a:t>
            </a:r>
            <a:r>
              <a:rPr lang="en-ZA" sz="2000" dirty="0"/>
              <a:t>EXCO decided </a:t>
            </a:r>
            <a:r>
              <a:rPr lang="en-ZA" sz="2000" dirty="0" smtClean="0"/>
              <a:t>at the meeting to </a:t>
            </a:r>
            <a:r>
              <a:rPr lang="en-ZA" sz="2000" dirty="0"/>
              <a:t>put six members of senior management on special </a:t>
            </a:r>
            <a:r>
              <a:rPr lang="en-ZA" sz="2000" dirty="0" smtClean="0"/>
              <a:t>leave including the Vice-Chancellor</a:t>
            </a:r>
          </a:p>
          <a:p>
            <a:pPr marL="363538" lvl="1" indent="-363538" eaLnBrk="1" fontAlgn="ctr" hangingPunct="1">
              <a:spcAft>
                <a:spcPts val="300"/>
              </a:spcAft>
              <a:buFont typeface="Arial" panose="020B0604020202020204" pitchFamily="34" charset="0"/>
              <a:buChar char="•"/>
              <a:defRPr/>
            </a:pPr>
            <a:r>
              <a:rPr lang="en-ZA" sz="2000" dirty="0" smtClean="0"/>
              <a:t>On 12 </a:t>
            </a:r>
            <a:r>
              <a:rPr lang="en-ZA" sz="2000" dirty="0"/>
              <a:t>February 2016 the Minister received a request for a meeting from the </a:t>
            </a:r>
            <a:r>
              <a:rPr lang="en-ZA" sz="2000" dirty="0" smtClean="0"/>
              <a:t>EXCO to </a:t>
            </a:r>
            <a:r>
              <a:rPr lang="en-ZA" sz="2000" dirty="0"/>
              <a:t>brief him on the resolutions </a:t>
            </a:r>
            <a:r>
              <a:rPr lang="en-ZA" sz="2000" dirty="0" smtClean="0"/>
              <a:t>they had taken</a:t>
            </a:r>
          </a:p>
          <a:p>
            <a:pPr marL="363538" lvl="1" indent="-363538" eaLnBrk="1" fontAlgn="ctr" hangingPunct="1">
              <a:spcAft>
                <a:spcPts val="300"/>
              </a:spcAft>
              <a:buFont typeface="Arial" panose="020B0604020202020204" pitchFamily="34" charset="0"/>
              <a:buChar char="•"/>
              <a:defRPr/>
            </a:pPr>
            <a:r>
              <a:rPr lang="en-GB" sz="2000" dirty="0"/>
              <a:t>The Minister met with the EXCO of Council on 15 February </a:t>
            </a:r>
            <a:r>
              <a:rPr lang="en-GB" sz="2000" dirty="0" smtClean="0"/>
              <a:t>2016</a:t>
            </a:r>
            <a:endParaRPr lang="en-GB" sz="2000" dirty="0"/>
          </a:p>
        </p:txBody>
      </p:sp>
      <p:sp>
        <p:nvSpPr>
          <p:cNvPr id="6" name="TextBox 5"/>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err="1"/>
              <a:t>Mangosuthu</a:t>
            </a:r>
            <a:r>
              <a:rPr lang="en-ZA" sz="2800" b="1" dirty="0"/>
              <a:t> University of </a:t>
            </a:r>
            <a:r>
              <a:rPr lang="en-ZA" sz="2800" b="1" dirty="0" smtClean="0"/>
              <a:t>Technology</a:t>
            </a:r>
            <a:endParaRPr lang="en-US" altLang="en-US" sz="2800" b="1" dirty="0">
              <a:cs typeface="Arial" charset="0"/>
            </a:endParaRPr>
          </a:p>
        </p:txBody>
      </p:sp>
    </p:spTree>
    <p:extLst>
      <p:ext uri="{BB962C8B-B14F-4D97-AF65-F5344CB8AC3E}">
        <p14:creationId xmlns:p14="http://schemas.microsoft.com/office/powerpoint/2010/main" xmlns="" val="2202013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13</a:t>
            </a:fld>
            <a:endParaRPr lang="en-US" altLang="en-US" b="1"/>
          </a:p>
        </p:txBody>
      </p:sp>
      <p:sp>
        <p:nvSpPr>
          <p:cNvPr id="3077" name="TextBox 7"/>
          <p:cNvSpPr txBox="1">
            <a:spLocks noChangeArrowheads="1"/>
          </p:cNvSpPr>
          <p:nvPr/>
        </p:nvSpPr>
        <p:spPr bwMode="auto">
          <a:xfrm>
            <a:off x="475862" y="1150977"/>
            <a:ext cx="8134738" cy="52091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300"/>
              </a:spcAft>
              <a:buFont typeface="Arial" panose="020B0604020202020204" pitchFamily="34" charset="0"/>
              <a:buChar char="•"/>
              <a:defRPr/>
            </a:pPr>
            <a:r>
              <a:rPr lang="en-GB" sz="2000" dirty="0" smtClean="0"/>
              <a:t>The Minister </a:t>
            </a:r>
            <a:r>
              <a:rPr lang="en-GB" sz="2000" dirty="0"/>
              <a:t>instructed the EXCO to first table its </a:t>
            </a:r>
            <a:r>
              <a:rPr lang="en-GB" sz="2000" dirty="0" smtClean="0"/>
              <a:t>resolutions at </a:t>
            </a:r>
            <a:r>
              <a:rPr lang="en-GB" sz="2000" dirty="0"/>
              <a:t>a sitting of full </a:t>
            </a:r>
            <a:r>
              <a:rPr lang="en-GB" sz="2000" dirty="0" smtClean="0"/>
              <a:t>Council before going ahead and implementing them</a:t>
            </a:r>
          </a:p>
          <a:p>
            <a:pPr marL="363538" lvl="1" indent="-363538" eaLnBrk="1" fontAlgn="ctr" hangingPunct="1">
              <a:spcAft>
                <a:spcPts val="300"/>
              </a:spcAft>
              <a:buFont typeface="Arial" panose="020B0604020202020204" pitchFamily="34" charset="0"/>
              <a:buChar char="•"/>
              <a:defRPr/>
            </a:pPr>
            <a:r>
              <a:rPr lang="en-GB" sz="2000" dirty="0" smtClean="0"/>
              <a:t>The Vice-Chancellor also wrote </a:t>
            </a:r>
            <a:r>
              <a:rPr lang="en-GB" sz="2000" dirty="0"/>
              <a:t>a letter to the Minister dated 15 February 2016 </a:t>
            </a:r>
            <a:r>
              <a:rPr lang="en-GB" sz="2000" dirty="0" smtClean="0"/>
              <a:t>expanding </a:t>
            </a:r>
            <a:r>
              <a:rPr lang="en-GB" sz="2000" dirty="0"/>
              <a:t>on a number of issues </a:t>
            </a:r>
            <a:r>
              <a:rPr lang="en-GB" sz="2000" dirty="0" smtClean="0"/>
              <a:t>and the relationship </a:t>
            </a:r>
            <a:r>
              <a:rPr lang="en-GB" sz="2000" dirty="0"/>
              <a:t>between Council and </a:t>
            </a:r>
            <a:r>
              <a:rPr lang="en-GB" sz="2000" dirty="0" smtClean="0"/>
              <a:t>senior </a:t>
            </a:r>
            <a:r>
              <a:rPr lang="en-GB" sz="2000" dirty="0"/>
              <a:t>management </a:t>
            </a:r>
            <a:endParaRPr lang="en-GB" sz="2000" dirty="0" smtClean="0"/>
          </a:p>
          <a:p>
            <a:pPr marL="363538" lvl="1" indent="-363538" eaLnBrk="1" fontAlgn="ctr" hangingPunct="1">
              <a:spcAft>
                <a:spcPts val="300"/>
              </a:spcAft>
              <a:buFont typeface="Arial" panose="020B0604020202020204" pitchFamily="34" charset="0"/>
              <a:buChar char="•"/>
              <a:defRPr/>
            </a:pPr>
            <a:r>
              <a:rPr lang="en-ZA" sz="2000" dirty="0"/>
              <a:t>The </a:t>
            </a:r>
            <a:r>
              <a:rPr lang="en-GB" sz="2000" dirty="0"/>
              <a:t>Chairperson of Council reported to the Minister that Council  had endorsed the decision of EXCO to institute an investigation at a Council meeting held on 25 February 2016</a:t>
            </a:r>
          </a:p>
          <a:p>
            <a:pPr marL="363538" lvl="1" indent="-363538" eaLnBrk="1" fontAlgn="ctr" hangingPunct="1">
              <a:spcAft>
                <a:spcPts val="300"/>
              </a:spcAft>
              <a:buFont typeface="Arial" panose="020B0604020202020204" pitchFamily="34" charset="0"/>
              <a:buChar char="•"/>
              <a:defRPr/>
            </a:pPr>
            <a:r>
              <a:rPr lang="en-GB" sz="2000" dirty="0" smtClean="0"/>
              <a:t>The </a:t>
            </a:r>
            <a:r>
              <a:rPr lang="en-GB" sz="2000" dirty="0"/>
              <a:t>Minister met with the full Council of MUT on 24 March </a:t>
            </a:r>
            <a:r>
              <a:rPr lang="en-GB" sz="2000" dirty="0" smtClean="0"/>
              <a:t>2016</a:t>
            </a:r>
          </a:p>
          <a:p>
            <a:pPr marL="363538" lvl="1" indent="-363538" eaLnBrk="1" fontAlgn="ctr" hangingPunct="1">
              <a:spcAft>
                <a:spcPts val="300"/>
              </a:spcAft>
              <a:buFont typeface="Arial" panose="020B0604020202020204" pitchFamily="34" charset="0"/>
              <a:buChar char="•"/>
              <a:defRPr/>
            </a:pPr>
            <a:r>
              <a:rPr lang="en-GB" sz="2000" dirty="0" smtClean="0"/>
              <a:t>The </a:t>
            </a:r>
            <a:r>
              <a:rPr lang="en-GB" sz="2000" dirty="0"/>
              <a:t>Minister raised various concerns on the processes Council has established around the suspension and initiation of the investigation and followed this </a:t>
            </a:r>
            <a:r>
              <a:rPr lang="en-GB" sz="2000" dirty="0" smtClean="0"/>
              <a:t>up with </a:t>
            </a:r>
            <a:r>
              <a:rPr lang="en-GB" sz="2000" dirty="0"/>
              <a:t>a formal letter to the </a:t>
            </a:r>
            <a:r>
              <a:rPr lang="en-GB" sz="2000" dirty="0" smtClean="0"/>
              <a:t>Chairperson</a:t>
            </a:r>
          </a:p>
          <a:p>
            <a:pPr marL="363538" lvl="1" indent="-363538" eaLnBrk="1" fontAlgn="ctr" hangingPunct="1">
              <a:spcAft>
                <a:spcPts val="300"/>
              </a:spcAft>
              <a:buFont typeface="Arial" panose="020B0604020202020204" pitchFamily="34" charset="0"/>
              <a:buChar char="•"/>
              <a:defRPr/>
            </a:pPr>
            <a:r>
              <a:rPr lang="en-GB" sz="2000" dirty="0" smtClean="0"/>
              <a:t> </a:t>
            </a:r>
            <a:r>
              <a:rPr lang="en-GB" sz="2000" dirty="0"/>
              <a:t>The Minister requested Council to address these issues and to provide him with a report, and if not satisfactory </a:t>
            </a:r>
            <a:r>
              <a:rPr lang="en-GB" sz="2000" dirty="0" smtClean="0"/>
              <a:t>an independent </a:t>
            </a:r>
            <a:r>
              <a:rPr lang="en-GB" sz="2000" dirty="0"/>
              <a:t>assessment will be </a:t>
            </a:r>
            <a:r>
              <a:rPr lang="en-GB" sz="2000" dirty="0" smtClean="0"/>
              <a:t>instituted</a:t>
            </a:r>
            <a:endParaRPr lang="en-GB" sz="2000" dirty="0"/>
          </a:p>
        </p:txBody>
      </p:sp>
      <p:sp>
        <p:nvSpPr>
          <p:cNvPr id="8" name="TextBox 7"/>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err="1"/>
              <a:t>Mangosuthu</a:t>
            </a:r>
            <a:r>
              <a:rPr lang="en-ZA" sz="2800" b="1" dirty="0"/>
              <a:t> University of </a:t>
            </a:r>
            <a:r>
              <a:rPr lang="en-ZA" sz="2800" b="1" dirty="0" smtClean="0"/>
              <a:t>Technology</a:t>
            </a:r>
            <a:endParaRPr lang="en-US" altLang="en-US" sz="2800" b="1" dirty="0">
              <a:cs typeface="Arial" charset="0"/>
            </a:endParaRPr>
          </a:p>
        </p:txBody>
      </p:sp>
    </p:spTree>
    <p:extLst>
      <p:ext uri="{BB962C8B-B14F-4D97-AF65-F5344CB8AC3E}">
        <p14:creationId xmlns:p14="http://schemas.microsoft.com/office/powerpoint/2010/main" xmlns="" val="3524989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14</a:t>
            </a:fld>
            <a:endParaRPr lang="en-US" altLang="en-US" b="1"/>
          </a:p>
        </p:txBody>
      </p:sp>
      <p:sp>
        <p:nvSpPr>
          <p:cNvPr id="3077" name="TextBox 7"/>
          <p:cNvSpPr txBox="1">
            <a:spLocks noChangeArrowheads="1"/>
          </p:cNvSpPr>
          <p:nvPr/>
        </p:nvSpPr>
        <p:spPr bwMode="auto">
          <a:xfrm>
            <a:off x="475861" y="1149489"/>
            <a:ext cx="8134739" cy="5170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276225" eaLnBrk="1" fontAlgn="ctr" hangingPunct="1">
              <a:spcAft>
                <a:spcPts val="300"/>
              </a:spcAft>
              <a:buFont typeface="Arial" panose="020B0604020202020204" pitchFamily="34" charset="0"/>
              <a:buChar char="•"/>
              <a:defRPr/>
            </a:pPr>
            <a:r>
              <a:rPr lang="en-US" sz="2000" dirty="0" smtClean="0"/>
              <a:t>An analysis of various documents (minutes of Council proceedings and reports) showed that there </a:t>
            </a:r>
            <a:r>
              <a:rPr lang="en-US" sz="2000" dirty="0"/>
              <a:t>seems to be uncertainty within management and </a:t>
            </a:r>
            <a:r>
              <a:rPr lang="en-US" sz="2000" dirty="0" smtClean="0"/>
              <a:t>Council </a:t>
            </a:r>
            <a:r>
              <a:rPr lang="en-US" sz="2000" dirty="0"/>
              <a:t>members with regard to which governing functions </a:t>
            </a:r>
            <a:r>
              <a:rPr lang="en-US" sz="2000" dirty="0" smtClean="0"/>
              <a:t>are </a:t>
            </a:r>
            <a:r>
              <a:rPr lang="en-US" sz="2000" dirty="0"/>
              <a:t>vested in Council and which management functions </a:t>
            </a:r>
            <a:r>
              <a:rPr lang="en-US" sz="2000" dirty="0" smtClean="0"/>
              <a:t>are </a:t>
            </a:r>
            <a:r>
              <a:rPr lang="en-US" sz="2000" dirty="0"/>
              <a:t>vested with </a:t>
            </a:r>
            <a:r>
              <a:rPr lang="en-US" sz="2000" dirty="0" smtClean="0"/>
              <a:t>management</a:t>
            </a:r>
            <a:endParaRPr lang="en-GB" sz="2000" dirty="0" smtClean="0"/>
          </a:p>
          <a:p>
            <a:pPr marL="363538" lvl="1" indent="-276225" eaLnBrk="1" fontAlgn="ctr" hangingPunct="1">
              <a:spcAft>
                <a:spcPts val="300"/>
              </a:spcAft>
              <a:buFont typeface="Arial" panose="020B0604020202020204" pitchFamily="34" charset="0"/>
              <a:buChar char="•"/>
              <a:defRPr/>
            </a:pPr>
            <a:r>
              <a:rPr lang="en-GB" sz="2000" dirty="0" smtClean="0"/>
              <a:t>The Minister </a:t>
            </a:r>
            <a:r>
              <a:rPr lang="en-GB" sz="2000" dirty="0"/>
              <a:t>advised </a:t>
            </a:r>
            <a:r>
              <a:rPr lang="en-GB" sz="2000" dirty="0" smtClean="0"/>
              <a:t>the Council that </a:t>
            </a:r>
            <a:r>
              <a:rPr lang="en-GB" sz="2000" dirty="0"/>
              <a:t>with the concurrence of the </a:t>
            </a:r>
            <a:r>
              <a:rPr lang="en-GB" sz="2000" dirty="0" smtClean="0"/>
              <a:t>Council</a:t>
            </a:r>
            <a:r>
              <a:rPr lang="en-GB" sz="2000" dirty="0"/>
              <a:t>, an independent assessor can be appointed without suspending the operations of </a:t>
            </a:r>
            <a:r>
              <a:rPr lang="en-GB" sz="2000" dirty="0" smtClean="0"/>
              <a:t>Council </a:t>
            </a:r>
            <a:r>
              <a:rPr lang="en-GB" sz="2000" dirty="0"/>
              <a:t>and </a:t>
            </a:r>
            <a:r>
              <a:rPr lang="en-GB" sz="2000" dirty="0" smtClean="0"/>
              <a:t>executive </a:t>
            </a:r>
            <a:r>
              <a:rPr lang="en-GB" sz="2000" dirty="0"/>
              <a:t>management of the </a:t>
            </a:r>
            <a:r>
              <a:rPr lang="en-GB" sz="2000" dirty="0" smtClean="0"/>
              <a:t>university. The Minister advised that it could be in the best interests of the institution to allow such an investigation as it would </a:t>
            </a:r>
            <a:r>
              <a:rPr lang="en-GB" sz="2000" dirty="0"/>
              <a:t>be </a:t>
            </a:r>
            <a:r>
              <a:rPr lang="en-GB" sz="2000" dirty="0" smtClean="0"/>
              <a:t>neutral</a:t>
            </a:r>
          </a:p>
          <a:p>
            <a:pPr marL="363538" lvl="1" indent="-276225" eaLnBrk="1" fontAlgn="ctr" hangingPunct="1">
              <a:spcAft>
                <a:spcPts val="300"/>
              </a:spcAft>
              <a:buFont typeface="Arial" panose="020B0604020202020204" pitchFamily="34" charset="0"/>
              <a:buChar char="•"/>
              <a:defRPr/>
            </a:pPr>
            <a:r>
              <a:rPr lang="en-GB" sz="2000" dirty="0" smtClean="0"/>
              <a:t>The Minister identified a </a:t>
            </a:r>
            <a:r>
              <a:rPr lang="en-GB" sz="2000" dirty="0"/>
              <a:t>need to </a:t>
            </a:r>
            <a:r>
              <a:rPr lang="en-GB" sz="2000" dirty="0" smtClean="0"/>
              <a:t>clarify and clearly document the powers of EXCO </a:t>
            </a:r>
            <a:r>
              <a:rPr lang="en-GB" sz="2000" dirty="0"/>
              <a:t>and other committees of </a:t>
            </a:r>
            <a:r>
              <a:rPr lang="en-GB" sz="2000" dirty="0" smtClean="0"/>
              <a:t>Council</a:t>
            </a:r>
          </a:p>
          <a:p>
            <a:pPr marL="363538" lvl="1" indent="-276225" eaLnBrk="1" fontAlgn="ctr" hangingPunct="1">
              <a:spcAft>
                <a:spcPts val="300"/>
              </a:spcAft>
              <a:buFont typeface="Arial" panose="020B0604020202020204" pitchFamily="34" charset="0"/>
              <a:buChar char="•"/>
              <a:defRPr/>
            </a:pPr>
            <a:r>
              <a:rPr lang="en-GB" sz="2000" dirty="0" smtClean="0"/>
              <a:t>The </a:t>
            </a:r>
            <a:r>
              <a:rPr lang="en-GB" sz="2000" dirty="0"/>
              <a:t>Department and the Minister subsequently received additional communication from the </a:t>
            </a:r>
            <a:r>
              <a:rPr lang="en-GB" sz="2000" dirty="0" smtClean="0"/>
              <a:t>Vice-Chancellor </a:t>
            </a:r>
            <a:r>
              <a:rPr lang="en-GB" sz="2000" dirty="0"/>
              <a:t>and other </a:t>
            </a:r>
            <a:r>
              <a:rPr lang="en-GB" sz="2000" dirty="0" smtClean="0"/>
              <a:t>employees </a:t>
            </a:r>
            <a:endParaRPr lang="en-GB" sz="2000" dirty="0"/>
          </a:p>
          <a:p>
            <a:pPr marL="363538" lvl="1" indent="-276225" eaLnBrk="1" fontAlgn="ctr" hangingPunct="1">
              <a:spcAft>
                <a:spcPts val="300"/>
              </a:spcAft>
              <a:buFont typeface="Arial" panose="020B0604020202020204" pitchFamily="34" charset="0"/>
              <a:buChar char="•"/>
              <a:defRPr/>
            </a:pPr>
            <a:endParaRPr lang="en-GB" sz="2000" dirty="0" smtClean="0"/>
          </a:p>
        </p:txBody>
      </p:sp>
      <p:sp>
        <p:nvSpPr>
          <p:cNvPr id="8" name="TextBox 7"/>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err="1"/>
              <a:t>Mangosuthu</a:t>
            </a:r>
            <a:r>
              <a:rPr lang="en-ZA" sz="2800" b="1" dirty="0"/>
              <a:t> University of </a:t>
            </a:r>
            <a:r>
              <a:rPr lang="en-ZA" sz="2800" b="1" dirty="0" smtClean="0"/>
              <a:t>Technology</a:t>
            </a:r>
            <a:endParaRPr lang="en-US" altLang="en-US" sz="2800" b="1" dirty="0">
              <a:cs typeface="Arial" charset="0"/>
            </a:endParaRPr>
          </a:p>
        </p:txBody>
      </p:sp>
    </p:spTree>
    <p:extLst>
      <p:ext uri="{BB962C8B-B14F-4D97-AF65-F5344CB8AC3E}">
        <p14:creationId xmlns:p14="http://schemas.microsoft.com/office/powerpoint/2010/main" xmlns="" val="2089776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15</a:t>
            </a:fld>
            <a:endParaRPr lang="en-US" altLang="en-US" b="1"/>
          </a:p>
        </p:txBody>
      </p:sp>
      <p:sp>
        <p:nvSpPr>
          <p:cNvPr id="3077" name="TextBox 7"/>
          <p:cNvSpPr txBox="1">
            <a:spLocks noChangeArrowheads="1"/>
          </p:cNvSpPr>
          <p:nvPr/>
        </p:nvSpPr>
        <p:spPr bwMode="auto">
          <a:xfrm>
            <a:off x="475861" y="1152465"/>
            <a:ext cx="8134739" cy="5132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300"/>
              </a:spcAft>
              <a:buFont typeface="Arial" panose="020B0604020202020204" pitchFamily="34" charset="0"/>
              <a:buChar char="•"/>
              <a:defRPr/>
            </a:pPr>
            <a:r>
              <a:rPr lang="en-GB" sz="2000" dirty="0"/>
              <a:t>The Minister wrote </a:t>
            </a:r>
            <a:r>
              <a:rPr lang="en-GB" sz="2000" dirty="0" smtClean="0"/>
              <a:t>a letter </a:t>
            </a:r>
            <a:r>
              <a:rPr lang="en-GB" sz="2000" dirty="0"/>
              <a:t>addressed to the Chairperson of Council on 14 June 2016 reiterating the concerns he raised at the meeting on 24 March </a:t>
            </a:r>
            <a:r>
              <a:rPr lang="en-GB" sz="2000" dirty="0" smtClean="0"/>
              <a:t>2016. No response was received</a:t>
            </a:r>
          </a:p>
          <a:p>
            <a:pPr marL="363538" lvl="1" indent="-363538" eaLnBrk="1" fontAlgn="ctr" hangingPunct="1">
              <a:spcAft>
                <a:spcPts val="300"/>
              </a:spcAft>
              <a:buFont typeface="Arial" panose="020B0604020202020204" pitchFamily="34" charset="0"/>
              <a:buChar char="•"/>
              <a:defRPr/>
            </a:pPr>
            <a:r>
              <a:rPr lang="en-GB" sz="2000" dirty="0" smtClean="0"/>
              <a:t>A second letter, dated 15 September 2016, was sent requesting </a:t>
            </a:r>
            <a:r>
              <a:rPr lang="en-ZA" sz="2000" dirty="0" smtClean="0"/>
              <a:t>the </a:t>
            </a:r>
            <a:r>
              <a:rPr lang="en-ZA" sz="2000" dirty="0"/>
              <a:t>Council to submit </a:t>
            </a:r>
            <a:r>
              <a:rPr lang="en-ZA" sz="2000" dirty="0" smtClean="0"/>
              <a:t>a </a:t>
            </a:r>
            <a:r>
              <a:rPr lang="en-ZA" sz="2000" dirty="0"/>
              <a:t>report within seven days of receipt </a:t>
            </a:r>
            <a:r>
              <a:rPr lang="en-ZA" sz="2000" dirty="0" smtClean="0"/>
              <a:t>on </a:t>
            </a:r>
            <a:r>
              <a:rPr lang="en-ZA" sz="2000" dirty="0"/>
              <a:t>all matters raised in the </a:t>
            </a:r>
            <a:r>
              <a:rPr lang="en-ZA" sz="2000" dirty="0" smtClean="0"/>
              <a:t>letter of the 14 June 2016, </a:t>
            </a:r>
            <a:r>
              <a:rPr lang="en-ZA" sz="2000" dirty="0"/>
              <a:t>including  </a:t>
            </a:r>
            <a:r>
              <a:rPr lang="en-ZA" sz="2000" dirty="0" smtClean="0"/>
              <a:t>developments </a:t>
            </a:r>
            <a:r>
              <a:rPr lang="en-ZA" sz="2000" dirty="0"/>
              <a:t>around the suspension and resignation of senior </a:t>
            </a:r>
            <a:r>
              <a:rPr lang="en-ZA" sz="2000" dirty="0" smtClean="0"/>
              <a:t>managers</a:t>
            </a:r>
          </a:p>
          <a:p>
            <a:pPr marL="363538" lvl="1" indent="-363538" eaLnBrk="1" fontAlgn="ctr" hangingPunct="1">
              <a:spcAft>
                <a:spcPts val="300"/>
              </a:spcAft>
              <a:buFont typeface="Arial" panose="020B0604020202020204" pitchFamily="34" charset="0"/>
              <a:buChar char="•"/>
              <a:defRPr/>
            </a:pPr>
            <a:r>
              <a:rPr lang="en-GB" sz="2000" dirty="0" smtClean="0"/>
              <a:t>A response was received </a:t>
            </a:r>
            <a:r>
              <a:rPr lang="en-GB" sz="2000" dirty="0"/>
              <a:t>in a letter dated 21 September 2016</a:t>
            </a:r>
            <a:r>
              <a:rPr lang="en-GB" sz="2000" dirty="0" smtClean="0"/>
              <a:t>.</a:t>
            </a:r>
            <a:r>
              <a:rPr lang="en-GB" sz="2000" dirty="0"/>
              <a:t> </a:t>
            </a:r>
            <a:r>
              <a:rPr lang="en-GB" sz="2000" dirty="0" smtClean="0"/>
              <a:t>The </a:t>
            </a:r>
            <a:r>
              <a:rPr lang="en-GB" sz="2000" dirty="0"/>
              <a:t>Chairperson indicated that he </a:t>
            </a:r>
            <a:r>
              <a:rPr lang="en-GB" sz="2000" dirty="0" smtClean="0"/>
              <a:t>had replied </a:t>
            </a:r>
            <a:r>
              <a:rPr lang="en-GB" sz="2000" dirty="0"/>
              <a:t>in detail to the Minister’s concerns </a:t>
            </a:r>
            <a:r>
              <a:rPr lang="en-GB" sz="2000" dirty="0" smtClean="0"/>
              <a:t>raised</a:t>
            </a:r>
            <a:r>
              <a:rPr lang="en-GB" sz="2000" dirty="0"/>
              <a:t>, in a letter dated 11 July </a:t>
            </a:r>
            <a:r>
              <a:rPr lang="en-GB" sz="2000" dirty="0" smtClean="0"/>
              <a:t>2016, which was not received by the Department</a:t>
            </a:r>
          </a:p>
          <a:p>
            <a:pPr marL="363538" lvl="1" indent="-363538" eaLnBrk="1" fontAlgn="ctr" hangingPunct="1">
              <a:spcAft>
                <a:spcPts val="300"/>
              </a:spcAft>
              <a:buFont typeface="Arial" panose="020B0604020202020204" pitchFamily="34" charset="0"/>
              <a:buChar char="•"/>
              <a:defRPr/>
            </a:pPr>
            <a:r>
              <a:rPr lang="en-GB" sz="2000" dirty="0" smtClean="0"/>
              <a:t>The Chairperson reiterated the </a:t>
            </a:r>
            <a:r>
              <a:rPr lang="en-GB" sz="2000" dirty="0"/>
              <a:t>resolution </a:t>
            </a:r>
            <a:r>
              <a:rPr lang="en-GB" sz="2000" dirty="0" smtClean="0"/>
              <a:t>taken </a:t>
            </a:r>
            <a:r>
              <a:rPr lang="en-GB" sz="2000" dirty="0"/>
              <a:t>on </a:t>
            </a:r>
            <a:r>
              <a:rPr lang="en-GB" sz="2000" dirty="0" smtClean="0"/>
              <a:t>                       10 </a:t>
            </a:r>
            <a:r>
              <a:rPr lang="en-GB" sz="2000" dirty="0"/>
              <a:t>February 2016 and ratified by Council at a special meeting of </a:t>
            </a:r>
            <a:r>
              <a:rPr lang="en-GB" sz="2000" dirty="0" smtClean="0"/>
              <a:t> 25 February 2016 and confirmed </a:t>
            </a:r>
            <a:r>
              <a:rPr lang="en-GB" sz="2000" dirty="0"/>
              <a:t>the </a:t>
            </a:r>
            <a:r>
              <a:rPr lang="en-GB" sz="2000" dirty="0" smtClean="0"/>
              <a:t>resignation </a:t>
            </a:r>
            <a:r>
              <a:rPr lang="en-GB" sz="2000" dirty="0"/>
              <a:t>of three senior </a:t>
            </a:r>
            <a:r>
              <a:rPr lang="en-GB" sz="2000" dirty="0" smtClean="0"/>
              <a:t>members of staff </a:t>
            </a:r>
            <a:r>
              <a:rPr lang="en-GB" sz="2000" dirty="0"/>
              <a:t>including the </a:t>
            </a:r>
            <a:r>
              <a:rPr lang="en-GB" sz="2000" dirty="0" smtClean="0"/>
              <a:t>Vice-Chancellor </a:t>
            </a:r>
          </a:p>
        </p:txBody>
      </p:sp>
      <p:sp>
        <p:nvSpPr>
          <p:cNvPr id="8" name="TextBox 7"/>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err="1"/>
              <a:t>Mangosuthu</a:t>
            </a:r>
            <a:r>
              <a:rPr lang="en-ZA" sz="2800" b="1" dirty="0"/>
              <a:t> University of </a:t>
            </a:r>
            <a:r>
              <a:rPr lang="en-ZA" sz="2800" b="1" dirty="0" smtClean="0"/>
              <a:t>Technology</a:t>
            </a:r>
            <a:endParaRPr lang="en-US" altLang="en-US" sz="2800" b="1" dirty="0">
              <a:cs typeface="Arial" charset="0"/>
            </a:endParaRPr>
          </a:p>
        </p:txBody>
      </p:sp>
    </p:spTree>
    <p:extLst>
      <p:ext uri="{BB962C8B-B14F-4D97-AF65-F5344CB8AC3E}">
        <p14:creationId xmlns:p14="http://schemas.microsoft.com/office/powerpoint/2010/main" xmlns="" val="324481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16</a:t>
            </a:fld>
            <a:endParaRPr lang="en-US" altLang="en-US" b="1"/>
          </a:p>
        </p:txBody>
      </p:sp>
      <p:sp>
        <p:nvSpPr>
          <p:cNvPr id="3077" name="TextBox 7"/>
          <p:cNvSpPr txBox="1">
            <a:spLocks noChangeArrowheads="1"/>
          </p:cNvSpPr>
          <p:nvPr/>
        </p:nvSpPr>
        <p:spPr bwMode="auto">
          <a:xfrm>
            <a:off x="475861" y="1037049"/>
            <a:ext cx="8134739" cy="54399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300"/>
              </a:spcAft>
              <a:buFont typeface="Arial" panose="020B0604020202020204" pitchFamily="34" charset="0"/>
              <a:buChar char="•"/>
              <a:defRPr/>
            </a:pPr>
            <a:r>
              <a:rPr lang="en-GB" sz="2000" dirty="0"/>
              <a:t>The </a:t>
            </a:r>
            <a:r>
              <a:rPr lang="en-GB" sz="2000" dirty="0" smtClean="0"/>
              <a:t>Chairperson indicated that the forensic </a:t>
            </a:r>
            <a:r>
              <a:rPr lang="en-GB" sz="2000" dirty="0"/>
              <a:t>investigation dated </a:t>
            </a:r>
            <a:r>
              <a:rPr lang="en-GB" sz="2000" dirty="0" smtClean="0"/>
              <a:t>    29 </a:t>
            </a:r>
            <a:r>
              <a:rPr lang="en-GB" sz="2000" dirty="0"/>
              <a:t>July 2016 </a:t>
            </a:r>
            <a:r>
              <a:rPr lang="en-GB" sz="2000" dirty="0" smtClean="0"/>
              <a:t>had </a:t>
            </a:r>
            <a:r>
              <a:rPr lang="en-GB" sz="2000" dirty="0"/>
              <a:t>been concluded and the report </a:t>
            </a:r>
            <a:r>
              <a:rPr lang="en-GB" sz="2000" dirty="0" smtClean="0"/>
              <a:t>had been </a:t>
            </a:r>
            <a:r>
              <a:rPr lang="en-GB" sz="2000" dirty="0"/>
              <a:t>submitted to the University attorneys to provide advice to Council on 28 September </a:t>
            </a:r>
            <a:r>
              <a:rPr lang="en-GB" sz="2000" dirty="0" smtClean="0"/>
              <a:t>2016</a:t>
            </a:r>
            <a:endParaRPr lang="en-US" sz="2000" dirty="0" smtClean="0"/>
          </a:p>
          <a:p>
            <a:pPr marL="363538" lvl="1" indent="-363538" eaLnBrk="1" fontAlgn="ctr" hangingPunct="1">
              <a:spcAft>
                <a:spcPts val="300"/>
              </a:spcAft>
              <a:buFont typeface="Arial" panose="020B0604020202020204" pitchFamily="34" charset="0"/>
              <a:buChar char="•"/>
              <a:defRPr/>
            </a:pPr>
            <a:r>
              <a:rPr lang="en-US" sz="2000" dirty="0" smtClean="0"/>
              <a:t>The investigation, a copy of which was later provided to the Minister, </a:t>
            </a:r>
            <a:r>
              <a:rPr lang="en-US" sz="2000" dirty="0"/>
              <a:t>exposed a number of shortcomings in the University’s procurement, human resource and financial management policies and procedures as well as a number of incidences where policies and procedures were not adhered to by senior </a:t>
            </a:r>
            <a:r>
              <a:rPr lang="en-US" sz="2000" dirty="0" smtClean="0"/>
              <a:t>management</a:t>
            </a:r>
          </a:p>
          <a:p>
            <a:pPr marL="363538" lvl="1" indent="-363538" eaLnBrk="1" fontAlgn="ctr" hangingPunct="1">
              <a:spcAft>
                <a:spcPts val="300"/>
              </a:spcAft>
              <a:buFont typeface="Arial" panose="020B0604020202020204" pitchFamily="34" charset="0"/>
              <a:buChar char="•"/>
              <a:defRPr/>
            </a:pPr>
            <a:r>
              <a:rPr lang="en-GB" sz="2000" dirty="0" smtClean="0"/>
              <a:t>The Department has analysed all reports at its disposal and provided a detailed report to the Minister on possible actions. The Minister is currently considering the analysis and what actions he may take</a:t>
            </a:r>
          </a:p>
          <a:p>
            <a:pPr marL="363538" lvl="1" indent="-363538" eaLnBrk="1" fontAlgn="ctr" hangingPunct="1">
              <a:spcAft>
                <a:spcPts val="300"/>
              </a:spcAft>
              <a:buFont typeface="Arial" panose="020B0604020202020204" pitchFamily="34" charset="0"/>
              <a:buChar char="•"/>
              <a:defRPr/>
            </a:pPr>
            <a:r>
              <a:rPr lang="en-GB" sz="2000" dirty="0" smtClean="0"/>
              <a:t>The office term of three Ministerial Appointees to Council (including the Chairperson and Deputy Chairperson) ended in August 2017. The Minister is currently considering replacements. The University has requested appointments before the end of September</a:t>
            </a:r>
            <a:r>
              <a:rPr lang="en-GB" sz="2000" dirty="0"/>
              <a:t> </a:t>
            </a:r>
            <a:r>
              <a:rPr lang="en-GB" sz="2000" dirty="0" smtClean="0"/>
              <a:t>2017</a:t>
            </a:r>
            <a:endParaRPr lang="en-GB" sz="2000" dirty="0"/>
          </a:p>
        </p:txBody>
      </p:sp>
      <p:sp>
        <p:nvSpPr>
          <p:cNvPr id="8" name="TextBox 7"/>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err="1"/>
              <a:t>Mangosuthu</a:t>
            </a:r>
            <a:r>
              <a:rPr lang="en-ZA" sz="2800" b="1" dirty="0"/>
              <a:t> University of </a:t>
            </a:r>
            <a:r>
              <a:rPr lang="en-ZA" sz="2800" b="1" dirty="0" smtClean="0"/>
              <a:t>Technology</a:t>
            </a:r>
            <a:endParaRPr lang="en-US" altLang="en-US" sz="2800" b="1" dirty="0">
              <a:cs typeface="Arial" charset="0"/>
            </a:endParaRPr>
          </a:p>
        </p:txBody>
      </p:sp>
    </p:spTree>
    <p:extLst>
      <p:ext uri="{BB962C8B-B14F-4D97-AF65-F5344CB8AC3E}">
        <p14:creationId xmlns:p14="http://schemas.microsoft.com/office/powerpoint/2010/main" xmlns="" val="3680420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533401" y="1143000"/>
            <a:ext cx="8077200" cy="5224463"/>
          </a:xfrm>
        </p:spPr>
        <p:txBody>
          <a:bodyPr wrap="square" numCol="1" anchor="t" anchorCtr="0" compatLnSpc="1">
            <a:prstTxWarp prst="textNoShape">
              <a:avLst/>
            </a:prstTxWarp>
            <a:noAutofit/>
          </a:bodyPr>
          <a:lstStyle/>
          <a:p>
            <a:pPr marL="271463" indent="-271463">
              <a:spcBef>
                <a:spcPts val="0"/>
              </a:spcBef>
              <a:spcAft>
                <a:spcPts val="300"/>
              </a:spcAft>
            </a:pPr>
            <a:r>
              <a:rPr lang="en-US" sz="2000" dirty="0">
                <a:latin typeface="Arial" panose="020B0604020202020204" pitchFamily="34" charset="0"/>
                <a:cs typeface="Arial" panose="020B0604020202020204" pitchFamily="34" charset="0"/>
              </a:rPr>
              <a:t>On 30 August 2017 the Department and </a:t>
            </a:r>
            <a:r>
              <a:rPr lang="en-US" sz="2000" dirty="0" smtClean="0">
                <a:latin typeface="Arial" panose="020B0604020202020204" pitchFamily="34" charset="0"/>
                <a:cs typeface="Arial" panose="020B0604020202020204" pitchFamily="34" charset="0"/>
              </a:rPr>
              <a:t>public </a:t>
            </a:r>
            <a:r>
              <a:rPr lang="en-US" sz="2000" dirty="0">
                <a:latin typeface="Arial" panose="020B0604020202020204" pitchFamily="34" charset="0"/>
                <a:cs typeface="Arial" panose="020B0604020202020204" pitchFamily="34" charset="0"/>
              </a:rPr>
              <a:t>became aware through </a:t>
            </a:r>
            <a:r>
              <a:rPr lang="en-US" sz="2000" dirty="0" smtClean="0">
                <a:latin typeface="Arial" panose="020B0604020202020204" pitchFamily="34" charset="0"/>
                <a:cs typeface="Arial" panose="020B0604020202020204" pitchFamily="34" charset="0"/>
              </a:rPr>
              <a:t>social </a:t>
            </a:r>
            <a:r>
              <a:rPr lang="en-US" sz="2000" dirty="0">
                <a:latin typeface="Arial" panose="020B0604020202020204" pitchFamily="34" charset="0"/>
                <a:cs typeface="Arial" panose="020B0604020202020204" pitchFamily="34" charset="0"/>
              </a:rPr>
              <a:t>media that a student at </a:t>
            </a:r>
            <a:r>
              <a:rPr lang="en-US" sz="2000" dirty="0" smtClean="0">
                <a:latin typeface="Arial" panose="020B0604020202020204" pitchFamily="34" charset="0"/>
                <a:cs typeface="Arial" panose="020B0604020202020204" pitchFamily="34" charset="0"/>
              </a:rPr>
              <a:t>WSU </a:t>
            </a:r>
            <a:r>
              <a:rPr lang="en-US" sz="2000" dirty="0">
                <a:latin typeface="Arial" panose="020B0604020202020204" pitchFamily="34" charset="0"/>
                <a:cs typeface="Arial" panose="020B0604020202020204" pitchFamily="34" charset="0"/>
              </a:rPr>
              <a:t>received an allowance of </a:t>
            </a:r>
            <a:r>
              <a:rPr lang="en-US" sz="2000" dirty="0" smtClean="0">
                <a:latin typeface="Arial" panose="020B0604020202020204" pitchFamily="34" charset="0"/>
                <a:cs typeface="Arial" panose="020B0604020202020204" pitchFamily="34" charset="0"/>
              </a:rPr>
              <a:t>R14.1 </a:t>
            </a:r>
            <a:r>
              <a:rPr lang="en-US" sz="2000" dirty="0">
                <a:latin typeface="Arial" panose="020B0604020202020204" pitchFamily="34" charset="0"/>
                <a:cs typeface="Arial" panose="020B0604020202020204" pitchFamily="34" charset="0"/>
              </a:rPr>
              <a:t>million in June 2017, instead of a monthly allocation of R1 </a:t>
            </a:r>
            <a:r>
              <a:rPr lang="en-US" sz="2000" dirty="0" smtClean="0">
                <a:latin typeface="Arial" panose="020B0604020202020204" pitchFamily="34" charset="0"/>
                <a:cs typeface="Arial" panose="020B0604020202020204" pitchFamily="34" charset="0"/>
              </a:rPr>
              <a:t>400</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NSFAS and WSU submitted a report </a:t>
            </a:r>
            <a:r>
              <a:rPr lang="en-US" sz="2000" dirty="0">
                <a:latin typeface="Arial" panose="020B0604020202020204" pitchFamily="34" charset="0"/>
                <a:cs typeface="Arial" panose="020B0604020202020204" pitchFamily="34" charset="0"/>
              </a:rPr>
              <a:t>on this matter to the </a:t>
            </a:r>
            <a:r>
              <a:rPr lang="en-US" sz="2000" dirty="0" smtClean="0">
                <a:latin typeface="Arial" panose="020B0604020202020204" pitchFamily="34" charset="0"/>
                <a:cs typeface="Arial" panose="020B0604020202020204" pitchFamily="34" charset="0"/>
              </a:rPr>
              <a:t>Minister </a:t>
            </a:r>
            <a:endParaRPr lang="en-US" sz="2000" dirty="0">
              <a:latin typeface="Arial" panose="020B0604020202020204" pitchFamily="34" charset="0"/>
              <a:cs typeface="Arial" panose="020B0604020202020204" pitchFamily="34" charset="0"/>
            </a:endParaRP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Underpinning the new student central model, </a:t>
            </a:r>
            <a:r>
              <a:rPr lang="en-US" sz="2000" dirty="0">
                <a:latin typeface="Arial" panose="020B0604020202020204" pitchFamily="34" charset="0"/>
                <a:cs typeface="Arial" panose="020B0604020202020204" pitchFamily="34" charset="0"/>
              </a:rPr>
              <a:t>NSFAS introduced a new system called </a:t>
            </a:r>
            <a:r>
              <a:rPr lang="en-US" sz="2000" dirty="0" err="1">
                <a:latin typeface="Arial" panose="020B0604020202020204" pitchFamily="34" charset="0"/>
                <a:cs typeface="Arial" panose="020B0604020202020204" pitchFamily="34" charset="0"/>
              </a:rPr>
              <a:t>sBux</a:t>
            </a:r>
            <a:r>
              <a:rPr lang="en-US" sz="2000" dirty="0">
                <a:latin typeface="Arial" panose="020B0604020202020204" pitchFamily="34" charset="0"/>
                <a:cs typeface="Arial" panose="020B0604020202020204" pitchFamily="34" charset="0"/>
              </a:rPr>
              <a:t> to pay students </a:t>
            </a:r>
            <a:r>
              <a:rPr lang="en-US" sz="2000" dirty="0" smtClean="0">
                <a:latin typeface="Arial" panose="020B0604020202020204" pitchFamily="34" charset="0"/>
                <a:cs typeface="Arial" panose="020B0604020202020204" pitchFamily="34" charset="0"/>
              </a:rPr>
              <a:t>allowances for </a:t>
            </a:r>
            <a:r>
              <a:rPr lang="en-US" sz="2000" dirty="0">
                <a:latin typeface="Arial" panose="020B0604020202020204" pitchFamily="34" charset="0"/>
                <a:cs typeface="Arial" panose="020B0604020202020204" pitchFamily="34" charset="0"/>
              </a:rPr>
              <a:t>food, accommodation, books and travel </a:t>
            </a:r>
            <a:r>
              <a:rPr lang="en-US" sz="2000" dirty="0" smtClean="0">
                <a:latin typeface="Arial" panose="020B0604020202020204" pitchFamily="34" charset="0"/>
                <a:cs typeface="Arial" panose="020B0604020202020204" pitchFamily="34" charset="0"/>
              </a:rPr>
              <a:t>through cellphone vouchers</a:t>
            </a:r>
            <a:endParaRPr lang="en-US" sz="2000" dirty="0">
              <a:latin typeface="Arial" panose="020B0604020202020204" pitchFamily="34" charset="0"/>
              <a:cs typeface="Arial" panose="020B0604020202020204" pitchFamily="34" charset="0"/>
            </a:endParaRPr>
          </a:p>
          <a:p>
            <a:pPr marL="271463" indent="-271463">
              <a:spcBef>
                <a:spcPts val="0"/>
              </a:spcBef>
              <a:spcAft>
                <a:spcPts val="300"/>
              </a:spcAft>
            </a:pPr>
            <a:r>
              <a:rPr lang="en-ZA" sz="2000" dirty="0" smtClean="0">
                <a:latin typeface="Arial" panose="020B0604020202020204" pitchFamily="34" charset="0"/>
                <a:cs typeface="Arial" panose="020B0604020202020204" pitchFamily="34" charset="0"/>
              </a:rPr>
              <a:t>An important element of the new model is to reduce potential </a:t>
            </a:r>
            <a:r>
              <a:rPr lang="en-ZA" sz="2000" dirty="0">
                <a:latin typeface="Arial" panose="020B0604020202020204" pitchFamily="34" charset="0"/>
                <a:cs typeface="Arial" panose="020B0604020202020204" pitchFamily="34" charset="0"/>
              </a:rPr>
              <a:t>fraud and corruption </a:t>
            </a:r>
            <a:r>
              <a:rPr lang="en-ZA" sz="2000" dirty="0" smtClean="0">
                <a:latin typeface="Arial" panose="020B0604020202020204" pitchFamily="34" charset="0"/>
                <a:cs typeface="Arial" panose="020B0604020202020204" pitchFamily="34" charset="0"/>
              </a:rPr>
              <a:t>and ensure </a:t>
            </a:r>
            <a:r>
              <a:rPr lang="en-ZA" sz="2000" dirty="0">
                <a:latin typeface="Arial" panose="020B0604020202020204" pitchFamily="34" charset="0"/>
                <a:cs typeface="Arial" panose="020B0604020202020204" pitchFamily="34" charset="0"/>
              </a:rPr>
              <a:t>that financial aid reached the students for whom it was intended. </a:t>
            </a:r>
            <a:endParaRPr lang="en-ZA" sz="2000" dirty="0" smtClean="0">
              <a:latin typeface="Arial" panose="020B0604020202020204" pitchFamily="34" charset="0"/>
              <a:cs typeface="Arial" panose="020B0604020202020204" pitchFamily="34" charset="0"/>
            </a:endParaRPr>
          </a:p>
          <a:p>
            <a:pPr marL="271463" indent="-271463">
              <a:spcBef>
                <a:spcPts val="0"/>
              </a:spcBef>
              <a:spcAft>
                <a:spcPts val="300"/>
              </a:spcAft>
            </a:pP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old model </a:t>
            </a:r>
            <a:r>
              <a:rPr lang="en-ZA" sz="2000" dirty="0" smtClean="0">
                <a:latin typeface="Arial" panose="020B0604020202020204" pitchFamily="34" charset="0"/>
                <a:cs typeface="Arial" panose="020B0604020202020204" pitchFamily="34" charset="0"/>
              </a:rPr>
              <a:t>involved third parties appointed by institutions, which posed risks of </a:t>
            </a:r>
            <a:r>
              <a:rPr lang="en-ZA" sz="2000" dirty="0">
                <a:latin typeface="Arial" panose="020B0604020202020204" pitchFamily="34" charset="0"/>
                <a:cs typeface="Arial" panose="020B0604020202020204" pitchFamily="34" charset="0"/>
              </a:rPr>
              <a:t>money not reaching </a:t>
            </a:r>
            <a:r>
              <a:rPr lang="en-ZA" sz="2000" dirty="0" smtClean="0">
                <a:latin typeface="Arial" panose="020B0604020202020204" pitchFamily="34" charset="0"/>
                <a:cs typeface="Arial" panose="020B0604020202020204" pitchFamily="34" charset="0"/>
              </a:rPr>
              <a:t>students</a:t>
            </a:r>
          </a:p>
          <a:p>
            <a:pPr marL="271463" indent="-271463">
              <a:spcBef>
                <a:spcPts val="0"/>
              </a:spcBef>
              <a:spcAft>
                <a:spcPts val="300"/>
              </a:spcAft>
            </a:pPr>
            <a:r>
              <a:rPr lang="en-US" sz="2000" dirty="0">
                <a:latin typeface="Arial" panose="020B0604020202020204" pitchFamily="34" charset="0"/>
                <a:cs typeface="Arial" panose="020B0604020202020204" pitchFamily="34" charset="0"/>
              </a:rPr>
              <a:t>In the new model, students are able to spend vouchers at registered </a:t>
            </a:r>
            <a:r>
              <a:rPr lang="en-US" sz="2000" dirty="0" err="1">
                <a:latin typeface="Arial" panose="020B0604020202020204" pitchFamily="34" charset="0"/>
                <a:cs typeface="Arial" panose="020B0604020202020204" pitchFamily="34" charset="0"/>
              </a:rPr>
              <a:t>sBux</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merchants</a:t>
            </a:r>
            <a:endParaRPr lang="en-US" sz="2000" dirty="0">
              <a:latin typeface="Arial" panose="020B0604020202020204" pitchFamily="34" charset="0"/>
              <a:cs typeface="Arial" panose="020B0604020202020204" pitchFamily="34" charset="0"/>
            </a:endParaRPr>
          </a:p>
        </p:txBody>
      </p:sp>
      <p:sp>
        <p:nvSpPr>
          <p:cNvPr id="819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4A6862B2-2F5A-4EBF-A601-622BCE4A9757}" type="slidenum">
              <a:rPr lang="en-US" altLang="en-US" sz="1200" b="1">
                <a:solidFill>
                  <a:srgbClr val="898989"/>
                </a:solidFill>
                <a:latin typeface="Arial" panose="020B0604020202020204" pitchFamily="34" charset="0"/>
              </a:rPr>
              <a:pPr>
                <a:lnSpc>
                  <a:spcPct val="100000"/>
                </a:lnSpc>
                <a:spcBef>
                  <a:spcPct val="0"/>
                </a:spcBef>
                <a:buFontTx/>
                <a:buNone/>
              </a:pPr>
              <a:t>17</a:t>
            </a:fld>
            <a:endParaRPr lang="en-US" altLang="en-US" sz="1200" b="1">
              <a:solidFill>
                <a:srgbClr val="898989"/>
              </a:solidFill>
              <a:latin typeface="Arial" panose="020B0604020202020204" pitchFamily="34" charset="0"/>
            </a:endParaRPr>
          </a:p>
        </p:txBody>
      </p:sp>
      <p:sp>
        <p:nvSpPr>
          <p:cNvPr id="7" name="TextBox 6"/>
          <p:cNvSpPr txBox="1"/>
          <p:nvPr/>
        </p:nvSpPr>
        <p:spPr>
          <a:xfrm>
            <a:off x="533400" y="542925"/>
            <a:ext cx="8077200" cy="523875"/>
          </a:xfrm>
          <a:prstGeom prst="rect">
            <a:avLst/>
          </a:prstGeom>
          <a:solidFill>
            <a:srgbClr val="007635"/>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altLang="en-US" sz="2800" b="1" dirty="0" smtClean="0">
                <a:cs typeface="Arial" charset="0"/>
              </a:rPr>
              <a:t>Walter </a:t>
            </a:r>
            <a:r>
              <a:rPr lang="en-US" altLang="en-US" sz="2800" b="1" dirty="0" err="1" smtClean="0">
                <a:cs typeface="Arial" charset="0"/>
              </a:rPr>
              <a:t>Sisulu</a:t>
            </a:r>
            <a:r>
              <a:rPr lang="en-US" altLang="en-US" sz="2800" b="1" dirty="0" smtClean="0">
                <a:cs typeface="Arial" charset="0"/>
              </a:rPr>
              <a:t> University</a:t>
            </a:r>
            <a:endParaRPr lang="en-ZA" sz="2800" b="1" dirty="0">
              <a:cs typeface="Arial" pitchFamily="34" charset="0"/>
            </a:endParaRPr>
          </a:p>
        </p:txBody>
      </p:sp>
    </p:spTree>
    <p:extLst>
      <p:ext uri="{BB962C8B-B14F-4D97-AF65-F5344CB8AC3E}">
        <p14:creationId xmlns:p14="http://schemas.microsoft.com/office/powerpoint/2010/main" xmlns="" val="2285930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Content Placeholder 2"/>
          <p:cNvSpPr>
            <a:spLocks noGrp="1"/>
          </p:cNvSpPr>
          <p:nvPr>
            <p:ph idx="1"/>
          </p:nvPr>
        </p:nvSpPr>
        <p:spPr>
          <a:xfrm>
            <a:off x="533399" y="1125537"/>
            <a:ext cx="8229601" cy="5427663"/>
          </a:xfrm>
        </p:spPr>
        <p:txBody>
          <a:bodyPr>
            <a:noAutofit/>
          </a:bodyPr>
          <a:lstStyle/>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5 </a:t>
            </a:r>
            <a:r>
              <a:rPr lang="en-US" sz="2000" dirty="0">
                <a:latin typeface="Arial" panose="020B0604020202020204" pitchFamily="34" charset="0"/>
                <a:cs typeface="Arial" panose="020B0604020202020204" pitchFamily="34" charset="0"/>
              </a:rPr>
              <a:t>universities are on the </a:t>
            </a:r>
            <a:r>
              <a:rPr lang="en-US" sz="2000" dirty="0" err="1">
                <a:latin typeface="Arial" panose="020B0604020202020204" pitchFamily="34" charset="0"/>
                <a:cs typeface="Arial" panose="020B0604020202020204" pitchFamily="34" charset="0"/>
              </a:rPr>
              <a:t>sBux</a:t>
            </a:r>
            <a:r>
              <a:rPr lang="en-US" sz="2000" dirty="0">
                <a:latin typeface="Arial" panose="020B0604020202020204" pitchFamily="34" charset="0"/>
                <a:cs typeface="Arial" panose="020B0604020202020204" pitchFamily="34" charset="0"/>
              </a:rPr>
              <a:t> system in </a:t>
            </a:r>
            <a:r>
              <a:rPr lang="en-US" sz="2000" dirty="0" smtClean="0">
                <a:latin typeface="Arial" panose="020B0604020202020204" pitchFamily="34" charset="0"/>
                <a:cs typeface="Arial" panose="020B0604020202020204" pitchFamily="34" charset="0"/>
              </a:rPr>
              <a:t>2017</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rest of the universities continues to disburse allowances through their existing </a:t>
            </a:r>
            <a:r>
              <a:rPr lang="en-US" sz="2000" dirty="0" smtClean="0">
                <a:latin typeface="Arial" panose="020B0604020202020204" pitchFamily="34" charset="0"/>
                <a:cs typeface="Arial" panose="020B0604020202020204" pitchFamily="34" charset="0"/>
              </a:rPr>
              <a:t>systems </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decision not to bring all institutions on </a:t>
            </a:r>
            <a:r>
              <a:rPr lang="en-US" sz="2000" dirty="0" smtClean="0">
                <a:latin typeface="Arial" panose="020B0604020202020204" pitchFamily="34" charset="0"/>
                <a:cs typeface="Arial" panose="020B0604020202020204" pitchFamily="34" charset="0"/>
              </a:rPr>
              <a:t>the </a:t>
            </a:r>
            <a:r>
              <a:rPr lang="en-US" sz="2000" dirty="0" err="1">
                <a:latin typeface="Arial" panose="020B0604020202020204" pitchFamily="34" charset="0"/>
                <a:cs typeface="Arial" panose="020B0604020202020204" pitchFamily="34" charset="0"/>
              </a:rPr>
              <a:t>sBux</a:t>
            </a:r>
            <a:r>
              <a:rPr lang="en-US" sz="2000" dirty="0">
                <a:latin typeface="Arial" panose="020B0604020202020204" pitchFamily="34" charset="0"/>
                <a:cs typeface="Arial" panose="020B0604020202020204" pitchFamily="34" charset="0"/>
              </a:rPr>
              <a:t> system was related to the state of readiness of both NSFAS and universities to undertake this </a:t>
            </a:r>
            <a:r>
              <a:rPr lang="en-US" sz="2000" dirty="0" smtClean="0">
                <a:latin typeface="Arial" panose="020B0604020202020204" pitchFamily="34" charset="0"/>
                <a:cs typeface="Arial" panose="020B0604020202020204" pitchFamily="34" charset="0"/>
              </a:rPr>
              <a:t>function</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18 </a:t>
            </a:r>
            <a:r>
              <a:rPr lang="en-US" sz="2000" dirty="0">
                <a:latin typeface="Arial" panose="020B0604020202020204" pitchFamily="34" charset="0"/>
                <a:cs typeface="Arial" panose="020B0604020202020204" pitchFamily="34" charset="0"/>
              </a:rPr>
              <a:t>universities are </a:t>
            </a:r>
            <a:r>
              <a:rPr lang="en-US" sz="2000" dirty="0" smtClean="0">
                <a:latin typeface="Arial" panose="020B0604020202020204" pitchFamily="34" charset="0"/>
                <a:cs typeface="Arial" panose="020B0604020202020204" pitchFamily="34" charset="0"/>
              </a:rPr>
              <a:t>managing </a:t>
            </a:r>
            <a:r>
              <a:rPr lang="en-US" sz="2000" dirty="0">
                <a:latin typeface="Arial" panose="020B0604020202020204" pitchFamily="34" charset="0"/>
                <a:cs typeface="Arial" panose="020B0604020202020204" pitchFamily="34" charset="0"/>
              </a:rPr>
              <a:t>the allocation of </a:t>
            </a:r>
            <a:r>
              <a:rPr lang="en-US" sz="2000" dirty="0" smtClean="0">
                <a:latin typeface="Arial" panose="020B0604020202020204" pitchFamily="34" charset="0"/>
                <a:cs typeface="Arial" panose="020B0604020202020204" pitchFamily="34" charset="0"/>
              </a:rPr>
              <a:t>allowances </a:t>
            </a:r>
            <a:r>
              <a:rPr lang="en-US" sz="2000" dirty="0">
                <a:latin typeface="Arial" panose="020B0604020202020204" pitchFamily="34" charset="0"/>
                <a:cs typeface="Arial" panose="020B0604020202020204" pitchFamily="34" charset="0"/>
              </a:rPr>
              <a:t>through third </a:t>
            </a:r>
            <a:r>
              <a:rPr lang="en-US" sz="2000" dirty="0" smtClean="0">
                <a:latin typeface="Arial" panose="020B0604020202020204" pitchFamily="34" charset="0"/>
                <a:cs typeface="Arial" panose="020B0604020202020204" pitchFamily="34" charset="0"/>
              </a:rPr>
              <a:t>parties while 3 </a:t>
            </a:r>
            <a:r>
              <a:rPr lang="en-US" sz="2000" dirty="0">
                <a:latin typeface="Arial" panose="020B0604020202020204" pitchFamily="34" charset="0"/>
                <a:cs typeface="Arial" panose="020B0604020202020204" pitchFamily="34" charset="0"/>
              </a:rPr>
              <a:t>universities </a:t>
            </a:r>
            <a:r>
              <a:rPr lang="en-US" sz="2000" dirty="0" smtClean="0">
                <a:latin typeface="Arial" panose="020B0604020202020204" pitchFamily="34" charset="0"/>
                <a:cs typeface="Arial" panose="020B0604020202020204" pitchFamily="34" charset="0"/>
              </a:rPr>
              <a:t>disburse allowances though their own systems </a:t>
            </a:r>
          </a:p>
          <a:p>
            <a:pPr marL="271463" indent="-271463">
              <a:spcBef>
                <a:spcPts val="0"/>
              </a:spcBef>
              <a:spcAft>
                <a:spcPts val="300"/>
              </a:spcAft>
            </a:pPr>
            <a:r>
              <a:rPr lang="en-US" sz="2000" dirty="0">
                <a:latin typeface="Arial" panose="020B0604020202020204" pitchFamily="34" charset="0"/>
                <a:cs typeface="Arial" panose="020B0604020202020204" pitchFamily="34" charset="0"/>
              </a:rPr>
              <a:t>WSU is </a:t>
            </a:r>
            <a:r>
              <a:rPr lang="en-US" sz="2000" dirty="0" smtClean="0">
                <a:latin typeface="Arial" panose="020B0604020202020204" pitchFamily="34" charset="0"/>
                <a:cs typeface="Arial" panose="020B0604020202020204" pitchFamily="34" charset="0"/>
              </a:rPr>
              <a:t>not </a:t>
            </a:r>
            <a:r>
              <a:rPr lang="en-US" sz="2000" dirty="0">
                <a:latin typeface="Arial" panose="020B0604020202020204" pitchFamily="34" charset="0"/>
                <a:cs typeface="Arial" panose="020B0604020202020204" pitchFamily="34" charset="0"/>
              </a:rPr>
              <a:t>on the </a:t>
            </a:r>
            <a:r>
              <a:rPr lang="en-US" sz="2000" dirty="0" err="1">
                <a:latin typeface="Arial" panose="020B0604020202020204" pitchFamily="34" charset="0"/>
                <a:cs typeface="Arial" panose="020B0604020202020204" pitchFamily="34" charset="0"/>
              </a:rPr>
              <a:t>Sbux</a:t>
            </a:r>
            <a:r>
              <a:rPr lang="en-US" sz="2000" dirty="0">
                <a:latin typeface="Arial" panose="020B0604020202020204" pitchFamily="34" charset="0"/>
                <a:cs typeface="Arial" panose="020B0604020202020204" pitchFamily="34" charset="0"/>
              </a:rPr>
              <a:t> system and is responsible for administering allowances to students on behalf of NSFAS</a:t>
            </a:r>
            <a:r>
              <a:rPr lang="en-US" sz="2000" dirty="0" smtClean="0">
                <a:latin typeface="Arial" panose="020B0604020202020204" pitchFamily="34" charset="0"/>
                <a:cs typeface="Arial" panose="020B0604020202020204" pitchFamily="34" charset="0"/>
              </a:rPr>
              <a:t>. It has contracted </a:t>
            </a:r>
            <a:r>
              <a:rPr lang="en-US" sz="2000" dirty="0" err="1" smtClean="0">
                <a:latin typeface="Arial" panose="020B0604020202020204" pitchFamily="34" charset="0"/>
                <a:cs typeface="Arial" panose="020B0604020202020204" pitchFamily="34" charset="0"/>
              </a:rPr>
              <a:t>Intellimali</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as its service provider to disburse allowances through </a:t>
            </a:r>
            <a:r>
              <a:rPr lang="en-US" sz="2000" dirty="0" err="1" smtClean="0">
                <a:latin typeface="Arial" panose="020B0604020202020204" pitchFamily="34" charset="0"/>
                <a:cs typeface="Arial" panose="020B0604020202020204" pitchFamily="34" charset="0"/>
              </a:rPr>
              <a:t>Intellicard</a:t>
            </a:r>
            <a:endParaRPr lang="en-US" sz="2000" dirty="0">
              <a:latin typeface="Arial" panose="020B0604020202020204" pitchFamily="34" charset="0"/>
              <a:cs typeface="Arial" panose="020B0604020202020204" pitchFamily="34" charset="0"/>
            </a:endParaRP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It is of great </a:t>
            </a:r>
            <a:r>
              <a:rPr lang="en-US" sz="2000" dirty="0">
                <a:latin typeface="Arial" panose="020B0604020202020204" pitchFamily="34" charset="0"/>
                <a:cs typeface="Arial" panose="020B0604020202020204" pitchFamily="34" charset="0"/>
              </a:rPr>
              <a:t>concern is that this error remained undetected by </a:t>
            </a:r>
            <a:r>
              <a:rPr lang="en-US" sz="2000" dirty="0" err="1">
                <a:latin typeface="Arial" panose="020B0604020202020204" pitchFamily="34" charset="0"/>
                <a:cs typeface="Arial" panose="020B0604020202020204" pitchFamily="34" charset="0"/>
              </a:rPr>
              <a:t>Intellimali</a:t>
            </a:r>
            <a:r>
              <a:rPr lang="en-US" sz="2000" dirty="0">
                <a:latin typeface="Arial" panose="020B0604020202020204" pitchFamily="34" charset="0"/>
                <a:cs typeface="Arial" panose="020B0604020202020204" pitchFamily="34" charset="0"/>
              </a:rPr>
              <a:t> and WSU for a </a:t>
            </a:r>
            <a:r>
              <a:rPr lang="en-US" sz="2000" dirty="0" smtClean="0">
                <a:latin typeface="Arial" panose="020B0604020202020204" pitchFamily="34" charset="0"/>
                <a:cs typeface="Arial" panose="020B0604020202020204" pitchFamily="34" charset="0"/>
              </a:rPr>
              <a:t>five </a:t>
            </a:r>
            <a:r>
              <a:rPr lang="en-US" sz="2000" dirty="0">
                <a:latin typeface="Arial" panose="020B0604020202020204" pitchFamily="34" charset="0"/>
                <a:cs typeface="Arial" panose="020B0604020202020204" pitchFamily="34" charset="0"/>
              </a:rPr>
              <a:t>month </a:t>
            </a:r>
            <a:r>
              <a:rPr lang="en-US" sz="2000" dirty="0" smtClean="0">
                <a:latin typeface="Arial" panose="020B0604020202020204" pitchFamily="34" charset="0"/>
                <a:cs typeface="Arial" panose="020B0604020202020204" pitchFamily="34" charset="0"/>
              </a:rPr>
              <a:t>period and would probably have remained undetected if it had not been profiled on social media</a:t>
            </a:r>
          </a:p>
        </p:txBody>
      </p:sp>
      <p:sp>
        <p:nvSpPr>
          <p:cNvPr id="10244"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20C43DBC-5967-49E7-97F3-78EAC028A14D}" type="slidenum">
              <a:rPr lang="en-US" altLang="en-US" sz="1200" b="1">
                <a:solidFill>
                  <a:srgbClr val="898989"/>
                </a:solidFill>
                <a:latin typeface="Arial" panose="020B0604020202020204" pitchFamily="34" charset="0"/>
              </a:rPr>
              <a:pPr>
                <a:lnSpc>
                  <a:spcPct val="100000"/>
                </a:lnSpc>
                <a:spcBef>
                  <a:spcPct val="0"/>
                </a:spcBef>
                <a:buFontTx/>
                <a:buNone/>
              </a:pPr>
              <a:t>18</a:t>
            </a:fld>
            <a:endParaRPr lang="en-US" altLang="en-US" sz="1200" b="1">
              <a:solidFill>
                <a:srgbClr val="898989"/>
              </a:solidFill>
              <a:latin typeface="Arial" panose="020B0604020202020204" pitchFamily="34" charset="0"/>
            </a:endParaRPr>
          </a:p>
        </p:txBody>
      </p:sp>
      <p:sp>
        <p:nvSpPr>
          <p:cNvPr id="7" name="TextBox 6"/>
          <p:cNvSpPr txBox="1"/>
          <p:nvPr/>
        </p:nvSpPr>
        <p:spPr>
          <a:xfrm>
            <a:off x="533400" y="542925"/>
            <a:ext cx="8077200" cy="523875"/>
          </a:xfrm>
          <a:prstGeom prst="rect">
            <a:avLst/>
          </a:prstGeom>
          <a:solidFill>
            <a:srgbClr val="007635"/>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altLang="en-US" sz="2800" b="1" dirty="0" smtClean="0">
                <a:cs typeface="Arial" charset="0"/>
              </a:rPr>
              <a:t>Walter </a:t>
            </a:r>
            <a:r>
              <a:rPr lang="en-US" altLang="en-US" sz="2800" b="1" dirty="0" err="1" smtClean="0">
                <a:cs typeface="Arial" charset="0"/>
              </a:rPr>
              <a:t>Sisulu</a:t>
            </a:r>
            <a:r>
              <a:rPr lang="en-US" altLang="en-US" sz="2800" b="1" dirty="0" smtClean="0">
                <a:cs typeface="Arial" charset="0"/>
              </a:rPr>
              <a:t> University</a:t>
            </a:r>
            <a:endParaRPr lang="en-ZA" sz="2800" b="1" dirty="0">
              <a:cs typeface="Arial" pitchFamily="34" charset="0"/>
            </a:endParaRPr>
          </a:p>
        </p:txBody>
      </p:sp>
    </p:spTree>
    <p:extLst>
      <p:ext uri="{BB962C8B-B14F-4D97-AF65-F5344CB8AC3E}">
        <p14:creationId xmlns:p14="http://schemas.microsoft.com/office/powerpoint/2010/main" xmlns="" val="1216149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1" name="Content Placeholder 2"/>
          <p:cNvSpPr>
            <a:spLocks noGrp="1"/>
          </p:cNvSpPr>
          <p:nvPr>
            <p:ph idx="1"/>
          </p:nvPr>
        </p:nvSpPr>
        <p:spPr bwMode="auto">
          <a:xfrm>
            <a:off x="533399" y="1138461"/>
            <a:ext cx="8053389" cy="5643339"/>
          </a:xfrm>
        </p:spPr>
        <p:txBody>
          <a:bodyPr wrap="square" numCol="1" anchor="t" anchorCtr="0" compatLnSpc="1">
            <a:prstTxWarp prst="textNoShape">
              <a:avLst/>
            </a:prstTxWarp>
          </a:bodyPr>
          <a:lstStyle/>
          <a:p>
            <a:pPr fontAlgn="auto">
              <a:spcBef>
                <a:spcPts val="0"/>
              </a:spcBef>
              <a:spcAft>
                <a:spcPts val="300"/>
              </a:spcAft>
              <a:defRPr/>
            </a:pP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incident has highlighted the lack of internal controls and management of risks that </a:t>
            </a:r>
            <a:r>
              <a:rPr lang="en-US" sz="2000" dirty="0" smtClean="0">
                <a:latin typeface="Arial" panose="020B0604020202020204" pitchFamily="34" charset="0"/>
                <a:cs typeface="Arial" panose="020B0604020202020204" pitchFamily="34" charset="0"/>
              </a:rPr>
              <a:t>remain in the system</a:t>
            </a:r>
          </a:p>
          <a:p>
            <a:pPr fontAlgn="auto">
              <a:spcBef>
                <a:spcPts val="0"/>
              </a:spcBef>
              <a:spcAft>
                <a:spcPts val="300"/>
              </a:spcAft>
              <a:defRPr/>
            </a:pPr>
            <a:r>
              <a:rPr lang="en-US" sz="2000" dirty="0" smtClean="0">
                <a:latin typeface="Arial" panose="020B0604020202020204" pitchFamily="34" charset="0"/>
                <a:cs typeface="Arial" panose="020B0604020202020204" pitchFamily="34" charset="0"/>
              </a:rPr>
              <a:t>Oversight </a:t>
            </a:r>
            <a:r>
              <a:rPr lang="en-US" sz="2000" dirty="0">
                <a:latin typeface="Arial" panose="020B0604020202020204" pitchFamily="34" charset="0"/>
                <a:cs typeface="Arial" panose="020B0604020202020204" pitchFamily="34" charset="0"/>
              </a:rPr>
              <a:t>by NSFAS </a:t>
            </a:r>
            <a:r>
              <a:rPr lang="en-US" sz="2000" dirty="0" smtClean="0">
                <a:latin typeface="Arial" panose="020B0604020202020204" pitchFamily="34" charset="0"/>
                <a:cs typeface="Arial" panose="020B0604020202020204" pitchFamily="34" charset="0"/>
              </a:rPr>
              <a:t>in terms of its </a:t>
            </a:r>
            <a:r>
              <a:rPr lang="en-US" sz="2000" dirty="0">
                <a:latin typeface="Arial" panose="020B0604020202020204" pitchFamily="34" charset="0"/>
                <a:cs typeface="Arial" panose="020B0604020202020204" pitchFamily="34" charset="0"/>
              </a:rPr>
              <a:t>role with </a:t>
            </a:r>
            <a:r>
              <a:rPr lang="en-US" sz="2000" dirty="0" smtClean="0">
                <a:latin typeface="Arial" panose="020B0604020202020204" pitchFamily="34" charset="0"/>
                <a:cs typeface="Arial" panose="020B0604020202020204" pitchFamily="34" charset="0"/>
              </a:rPr>
              <a:t>respect </a:t>
            </a:r>
            <a:r>
              <a:rPr lang="en-US" sz="2000" dirty="0">
                <a:latin typeface="Arial" panose="020B0604020202020204" pitchFamily="34" charset="0"/>
                <a:cs typeface="Arial" panose="020B0604020202020204" pitchFamily="34" charset="0"/>
              </a:rPr>
              <a:t>to the management and payment of allowance by institutions not on </a:t>
            </a:r>
            <a:r>
              <a:rPr lang="en-US" sz="2000" dirty="0" err="1" smtClean="0">
                <a:latin typeface="Arial" panose="020B0604020202020204" pitchFamily="34" charset="0"/>
                <a:cs typeface="Arial" panose="020B0604020202020204" pitchFamily="34" charset="0"/>
              </a:rPr>
              <a:t>Sbux</a:t>
            </a:r>
            <a:r>
              <a:rPr lang="en-US" sz="2000" dirty="0" smtClean="0">
                <a:latin typeface="Arial" panose="020B0604020202020204" pitchFamily="34" charset="0"/>
                <a:cs typeface="Arial" panose="020B0604020202020204" pitchFamily="34" charset="0"/>
              </a:rPr>
              <a:t> is weak. Specifically </a:t>
            </a:r>
            <a:r>
              <a:rPr lang="en-ZA" sz="2000" dirty="0" smtClean="0">
                <a:latin typeface="Arial" panose="020B0604020202020204" pitchFamily="34" charset="0"/>
                <a:cs typeface="Arial" panose="020B0604020202020204" pitchFamily="34" charset="0"/>
              </a:rPr>
              <a:t>ensuring </a:t>
            </a:r>
            <a:r>
              <a:rPr lang="en-ZA" sz="2000" dirty="0">
                <a:latin typeface="Arial" panose="020B0604020202020204" pitchFamily="34" charset="0"/>
                <a:cs typeface="Arial" panose="020B0604020202020204" pitchFamily="34" charset="0"/>
              </a:rPr>
              <a:t>that universities have internal control processes in place with their service providers </a:t>
            </a:r>
            <a:r>
              <a:rPr lang="en-ZA" sz="2000" dirty="0" smtClean="0">
                <a:latin typeface="Arial" panose="020B0604020202020204" pitchFamily="34" charset="0"/>
                <a:cs typeface="Arial" panose="020B0604020202020204" pitchFamily="34" charset="0"/>
              </a:rPr>
              <a:t>to </a:t>
            </a:r>
            <a:r>
              <a:rPr lang="en-ZA" sz="2000" dirty="0">
                <a:latin typeface="Arial" panose="020B0604020202020204" pitchFamily="34" charset="0"/>
                <a:cs typeface="Arial" panose="020B0604020202020204" pitchFamily="34" charset="0"/>
              </a:rPr>
              <a:t>mitigate against overpayment, payments to non-NSFAS students and </a:t>
            </a:r>
            <a:r>
              <a:rPr lang="en-ZA" sz="2000" dirty="0" smtClean="0">
                <a:latin typeface="Arial" panose="020B0604020202020204" pitchFamily="34" charset="0"/>
                <a:cs typeface="Arial" panose="020B0604020202020204" pitchFamily="34" charset="0"/>
              </a:rPr>
              <a:t>fraud</a:t>
            </a:r>
            <a:endParaRPr lang="en-GB" sz="2000" dirty="0">
              <a:latin typeface="Arial" panose="020B0604020202020204" pitchFamily="34" charset="0"/>
              <a:cs typeface="Arial" panose="020B0604020202020204" pitchFamily="34" charset="0"/>
            </a:endParaRPr>
          </a:p>
          <a:p>
            <a:pPr fontAlgn="auto">
              <a:spcBef>
                <a:spcPts val="0"/>
              </a:spcBef>
              <a:spcAft>
                <a:spcPts val="300"/>
              </a:spcAft>
              <a:defRPr/>
            </a:pPr>
            <a:r>
              <a:rPr lang="en-US" sz="2000" dirty="0">
                <a:latin typeface="Arial" panose="020B0604020202020204" pitchFamily="34" charset="0"/>
                <a:cs typeface="Arial" panose="020B0604020202020204" pitchFamily="34" charset="0"/>
              </a:rPr>
              <a:t>It should be noted that a similar fraud scheme was uncovered at WSU in 2012 when the University was under </a:t>
            </a:r>
            <a:r>
              <a:rPr lang="en-US" sz="2000" dirty="0" smtClean="0">
                <a:latin typeface="Arial" panose="020B0604020202020204" pitchFamily="34" charset="0"/>
                <a:cs typeface="Arial" panose="020B0604020202020204" pitchFamily="34" charset="0"/>
              </a:rPr>
              <a:t>administration</a:t>
            </a:r>
            <a:endParaRPr lang="en-US" sz="2000" dirty="0">
              <a:latin typeface="Arial" panose="020B0604020202020204" pitchFamily="34" charset="0"/>
              <a:cs typeface="Arial" panose="020B0604020202020204" pitchFamily="34" charset="0"/>
            </a:endParaRPr>
          </a:p>
          <a:p>
            <a:pPr fontAlgn="auto">
              <a:spcBef>
                <a:spcPts val="0"/>
              </a:spcBef>
              <a:spcAft>
                <a:spcPts val="300"/>
              </a:spcAft>
              <a:defRPr/>
            </a:pPr>
            <a:r>
              <a:rPr lang="en-US" sz="2000" dirty="0">
                <a:latin typeface="Arial" panose="020B0604020202020204" pitchFamily="34" charset="0"/>
                <a:cs typeface="Arial" panose="020B0604020202020204" pitchFamily="34" charset="0"/>
              </a:rPr>
              <a:t>Thousands of NSFAS students were involved in a fraudulent scheme with up to R6.5 million a month being paid through </a:t>
            </a:r>
            <a:r>
              <a:rPr lang="en-US" sz="2000" dirty="0" err="1">
                <a:latin typeface="Arial" panose="020B0604020202020204" pitchFamily="34" charset="0"/>
                <a:cs typeface="Arial" panose="020B0604020202020204" pitchFamily="34" charset="0"/>
              </a:rPr>
              <a:t>Intellicard</a:t>
            </a:r>
            <a:r>
              <a:rPr lang="en-US" sz="2000" dirty="0">
                <a:latin typeface="Arial" panose="020B0604020202020204" pitchFamily="34" charset="0"/>
                <a:cs typeface="Arial" panose="020B0604020202020204" pitchFamily="34" charset="0"/>
              </a:rPr>
              <a:t> to a bookshop on the </a:t>
            </a:r>
            <a:r>
              <a:rPr lang="en-US" sz="2000" dirty="0" err="1">
                <a:latin typeface="Arial" panose="020B0604020202020204" pitchFamily="34" charset="0"/>
                <a:cs typeface="Arial" panose="020B0604020202020204" pitchFamily="34" charset="0"/>
              </a:rPr>
              <a:t>Mthatha</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campus</a:t>
            </a:r>
          </a:p>
          <a:p>
            <a:pPr fontAlgn="auto">
              <a:spcBef>
                <a:spcPts val="0"/>
              </a:spcBef>
              <a:spcAft>
                <a:spcPts val="300"/>
              </a:spcAft>
              <a:defRPr/>
            </a:pPr>
            <a:r>
              <a:rPr lang="en-US" sz="2000" dirty="0">
                <a:latin typeface="Arial" panose="020B0604020202020204" pitchFamily="34" charset="0"/>
                <a:cs typeface="Arial" panose="020B0604020202020204" pitchFamily="34" charset="0"/>
              </a:rPr>
              <a:t>NSFAS used the lessons from the PWC report on the fraud uncovered at WSU in 2012 to assist it to develop the new student </a:t>
            </a:r>
            <a:r>
              <a:rPr lang="en-US" sz="2000" dirty="0" err="1">
                <a:latin typeface="Arial" panose="020B0604020202020204" pitchFamily="34" charset="0"/>
                <a:cs typeface="Arial" panose="020B0604020202020204" pitchFamily="34" charset="0"/>
              </a:rPr>
              <a:t>centred</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model</a:t>
            </a:r>
            <a:endParaRPr lang="en-US" sz="2000" dirty="0">
              <a:latin typeface="Arial" panose="020B0604020202020204" pitchFamily="34" charset="0"/>
              <a:cs typeface="Arial" panose="020B0604020202020204" pitchFamily="34" charset="0"/>
            </a:endParaRPr>
          </a:p>
          <a:p>
            <a:pPr marL="0" indent="0">
              <a:spcBef>
                <a:spcPts val="0"/>
              </a:spcBef>
              <a:spcAft>
                <a:spcPts val="300"/>
              </a:spcAft>
              <a:buNone/>
            </a:pPr>
            <a:endParaRPr lang="en-US" sz="2000" dirty="0">
              <a:latin typeface="Arial" panose="020B0604020202020204" pitchFamily="34" charset="0"/>
              <a:cs typeface="Arial" panose="020B0604020202020204" pitchFamily="34" charset="0"/>
            </a:endParaRPr>
          </a:p>
          <a:p>
            <a:pPr marL="271463" indent="-271463">
              <a:spcBef>
                <a:spcPts val="0"/>
              </a:spcBef>
              <a:spcAft>
                <a:spcPts val="300"/>
              </a:spcAft>
            </a:pPr>
            <a:endParaRPr lang="en-US" altLang="en-US" sz="1800" dirty="0" smtClean="0">
              <a:latin typeface="Arial" panose="020B0604020202020204" pitchFamily="34" charset="0"/>
              <a:cs typeface="Arial" panose="020B0604020202020204" pitchFamily="34" charset="0"/>
            </a:endParaRPr>
          </a:p>
          <a:p>
            <a:pPr>
              <a:spcBef>
                <a:spcPts val="0"/>
              </a:spcBef>
              <a:spcAft>
                <a:spcPts val="300"/>
              </a:spcAft>
            </a:pPr>
            <a:endParaRPr lang="en-US" altLang="en-US" sz="1800" dirty="0" smtClean="0">
              <a:latin typeface="Arial" panose="020B0604020202020204" pitchFamily="34" charset="0"/>
              <a:cs typeface="Arial" panose="020B0604020202020204" pitchFamily="34" charset="0"/>
            </a:endParaRPr>
          </a:p>
          <a:p>
            <a:pPr>
              <a:spcBef>
                <a:spcPts val="0"/>
              </a:spcBef>
              <a:spcAft>
                <a:spcPts val="300"/>
              </a:spcAft>
            </a:pPr>
            <a:endParaRPr lang="en-US" altLang="en-US" dirty="0" smtClean="0"/>
          </a:p>
        </p:txBody>
      </p:sp>
      <p:sp>
        <p:nvSpPr>
          <p:cNvPr id="12292"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2BAFC3A4-C80F-488E-8414-74B4BF2DCD3A}" type="slidenum">
              <a:rPr lang="en-US" altLang="en-US" sz="1200" b="1">
                <a:solidFill>
                  <a:srgbClr val="898989"/>
                </a:solidFill>
                <a:latin typeface="Arial" panose="020B0604020202020204" pitchFamily="34" charset="0"/>
              </a:rPr>
              <a:pPr>
                <a:lnSpc>
                  <a:spcPct val="100000"/>
                </a:lnSpc>
                <a:spcBef>
                  <a:spcPct val="0"/>
                </a:spcBef>
                <a:buFontTx/>
                <a:buNone/>
              </a:pPr>
              <a:t>19</a:t>
            </a:fld>
            <a:endParaRPr lang="en-US" altLang="en-US" sz="1200" b="1">
              <a:solidFill>
                <a:srgbClr val="898989"/>
              </a:solidFill>
              <a:latin typeface="Arial" panose="020B0604020202020204" pitchFamily="34" charset="0"/>
            </a:endParaRPr>
          </a:p>
        </p:txBody>
      </p:sp>
      <p:sp>
        <p:nvSpPr>
          <p:cNvPr id="7" name="TextBox 6"/>
          <p:cNvSpPr txBox="1"/>
          <p:nvPr/>
        </p:nvSpPr>
        <p:spPr>
          <a:xfrm>
            <a:off x="533400" y="542925"/>
            <a:ext cx="8077200" cy="523875"/>
          </a:xfrm>
          <a:prstGeom prst="rect">
            <a:avLst/>
          </a:prstGeom>
          <a:solidFill>
            <a:srgbClr val="007635"/>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altLang="en-US" sz="2800" b="1" dirty="0" smtClean="0">
                <a:cs typeface="Arial" charset="0"/>
              </a:rPr>
              <a:t>Walter </a:t>
            </a:r>
            <a:r>
              <a:rPr lang="en-US" altLang="en-US" sz="2800" b="1" dirty="0" err="1" smtClean="0">
                <a:cs typeface="Arial" charset="0"/>
              </a:rPr>
              <a:t>Sisulu</a:t>
            </a:r>
            <a:r>
              <a:rPr lang="en-US" altLang="en-US" sz="2800" b="1" dirty="0" smtClean="0">
                <a:cs typeface="Arial" charset="0"/>
              </a:rPr>
              <a:t> University</a:t>
            </a:r>
            <a:endParaRPr lang="en-ZA" sz="2800" b="1" dirty="0">
              <a:cs typeface="Arial" pitchFamily="34" charset="0"/>
            </a:endParaRPr>
          </a:p>
        </p:txBody>
      </p:sp>
    </p:spTree>
    <p:extLst>
      <p:ext uri="{BB962C8B-B14F-4D97-AF65-F5344CB8AC3E}">
        <p14:creationId xmlns:p14="http://schemas.microsoft.com/office/powerpoint/2010/main" xmlns="" val="527271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00063" y="530225"/>
            <a:ext cx="8143875"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cs typeface="Arial" pitchFamily="34" charset="0"/>
              </a:rPr>
              <a:t>Presentation Outline</a:t>
            </a:r>
            <a:endParaRPr lang="en-ZA" sz="2800" b="1" dirty="0">
              <a:cs typeface="Arial" pitchFamily="34" charset="0"/>
            </a:endParaRP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a:t>
            </a:fld>
            <a:endParaRPr lang="en-US" altLang="en-US" b="1"/>
          </a:p>
        </p:txBody>
      </p:sp>
      <p:sp>
        <p:nvSpPr>
          <p:cNvPr id="3077" name="TextBox 7"/>
          <p:cNvSpPr txBox="1">
            <a:spLocks noChangeArrowheads="1"/>
          </p:cNvSpPr>
          <p:nvPr/>
        </p:nvSpPr>
        <p:spPr bwMode="auto">
          <a:xfrm>
            <a:off x="609600" y="1418034"/>
            <a:ext cx="7820025" cy="2400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ctr" hangingPunct="1">
              <a:spcAft>
                <a:spcPts val="1200"/>
              </a:spcAft>
              <a:buAutoNum type="arabicPeriod"/>
              <a:defRPr/>
            </a:pPr>
            <a:r>
              <a:rPr lang="en-US" altLang="en-US" sz="2400" b="1" dirty="0" smtClean="0">
                <a:cs typeface="Arial" charset="0"/>
              </a:rPr>
              <a:t>University of Zululand (</a:t>
            </a:r>
            <a:r>
              <a:rPr lang="en-US" altLang="en-US" sz="2400" b="1" dirty="0" err="1" smtClean="0">
                <a:cs typeface="Arial" charset="0"/>
              </a:rPr>
              <a:t>UniZulu</a:t>
            </a:r>
            <a:r>
              <a:rPr lang="en-US" altLang="en-US" sz="2400" b="1" dirty="0" smtClean="0">
                <a:cs typeface="Arial" charset="0"/>
              </a:rPr>
              <a:t>)  </a:t>
            </a:r>
            <a:endParaRPr lang="en-US" altLang="en-US" sz="1000" b="1" dirty="0" smtClean="0">
              <a:cs typeface="Arial" charset="0"/>
            </a:endParaRPr>
          </a:p>
          <a:p>
            <a:pPr marL="630238" indent="-395288" eaLnBrk="1" fontAlgn="ctr" hangingPunct="1">
              <a:spcAft>
                <a:spcPts val="1200"/>
              </a:spcAft>
              <a:buFontTx/>
              <a:buAutoNum type="arabicPeriod" startAt="2"/>
              <a:defRPr/>
            </a:pPr>
            <a:r>
              <a:rPr lang="en-ZA" altLang="en-US" sz="2400" b="1" dirty="0" smtClean="0">
                <a:cs typeface="Arial" charset="0"/>
              </a:rPr>
              <a:t>Cape Peninsula University of Technology (CPUT)</a:t>
            </a:r>
            <a:endParaRPr lang="en-ZA" altLang="en-US" sz="2400" b="1" dirty="0">
              <a:cs typeface="Arial" charset="0"/>
            </a:endParaRPr>
          </a:p>
          <a:p>
            <a:pPr marL="630238" indent="-395288" eaLnBrk="1" fontAlgn="ctr" hangingPunct="1">
              <a:spcAft>
                <a:spcPts val="1200"/>
              </a:spcAft>
              <a:buFontTx/>
              <a:buAutoNum type="arabicPeriod" startAt="2"/>
              <a:defRPr/>
            </a:pPr>
            <a:r>
              <a:rPr lang="en-ZA" altLang="en-US" sz="2400" b="1" dirty="0" err="1" smtClean="0">
                <a:cs typeface="Arial" charset="0"/>
              </a:rPr>
              <a:t>Mangosuthu</a:t>
            </a:r>
            <a:r>
              <a:rPr lang="en-ZA" altLang="en-US" sz="2400" b="1" dirty="0" smtClean="0">
                <a:cs typeface="Arial" charset="0"/>
              </a:rPr>
              <a:t> </a:t>
            </a:r>
            <a:r>
              <a:rPr lang="en-ZA" altLang="en-US" sz="2400" b="1" dirty="0">
                <a:cs typeface="Arial" charset="0"/>
              </a:rPr>
              <a:t>University of </a:t>
            </a:r>
            <a:r>
              <a:rPr lang="en-ZA" altLang="en-US" sz="2400" b="1" dirty="0" smtClean="0">
                <a:cs typeface="Arial" charset="0"/>
              </a:rPr>
              <a:t>Technology (MUT) </a:t>
            </a:r>
            <a:endParaRPr lang="en-ZA" altLang="en-US" sz="2400" b="1" dirty="0">
              <a:cs typeface="Arial" charset="0"/>
            </a:endParaRPr>
          </a:p>
          <a:p>
            <a:pPr marL="630238" indent="-395288" eaLnBrk="1" fontAlgn="ctr" hangingPunct="1">
              <a:spcAft>
                <a:spcPts val="1200"/>
              </a:spcAft>
              <a:buFontTx/>
              <a:buAutoNum type="arabicPeriod" startAt="2"/>
              <a:defRPr/>
            </a:pPr>
            <a:r>
              <a:rPr lang="en-US" altLang="en-US" sz="2400" b="1" dirty="0" smtClean="0">
                <a:cs typeface="Arial" charset="0"/>
              </a:rPr>
              <a:t>Walter </a:t>
            </a:r>
            <a:r>
              <a:rPr lang="en-US" altLang="en-US" sz="2400" b="1" dirty="0" err="1" smtClean="0">
                <a:cs typeface="Arial" charset="0"/>
              </a:rPr>
              <a:t>Sisulu</a:t>
            </a:r>
            <a:r>
              <a:rPr lang="en-US" altLang="en-US" sz="2400" b="1" dirty="0" smtClean="0">
                <a:cs typeface="Arial" charset="0"/>
              </a:rPr>
              <a:t> University (WSU) </a:t>
            </a:r>
            <a:endParaRPr lang="en-US" altLang="en-US" sz="2400" dirty="0" smtClean="0">
              <a:cs typeface="Arial" charset="0"/>
            </a:endParaRPr>
          </a:p>
        </p:txBody>
      </p:sp>
    </p:spTree>
    <p:extLst>
      <p:ext uri="{BB962C8B-B14F-4D97-AF65-F5344CB8AC3E}">
        <p14:creationId xmlns:p14="http://schemas.microsoft.com/office/powerpoint/2010/main" xmlns="" val="2816894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1" name="Content Placeholder 2"/>
          <p:cNvSpPr>
            <a:spLocks noGrp="1"/>
          </p:cNvSpPr>
          <p:nvPr>
            <p:ph idx="1"/>
          </p:nvPr>
        </p:nvSpPr>
        <p:spPr bwMode="auto">
          <a:xfrm>
            <a:off x="533400" y="1138461"/>
            <a:ext cx="8077200" cy="5643339"/>
          </a:xfrm>
        </p:spPr>
        <p:txBody>
          <a:bodyPr wrap="square" numCol="1" anchor="t" anchorCtr="0" compatLnSpc="1">
            <a:prstTxWarp prst="textNoShape">
              <a:avLst/>
            </a:prstTxWarp>
          </a:bodyPr>
          <a:lstStyle/>
          <a:p>
            <a:pPr marL="271463" indent="-271463" fontAlgn="auto">
              <a:spcBef>
                <a:spcPts val="0"/>
              </a:spcBef>
              <a:spcAft>
                <a:spcPts val="300"/>
              </a:spcAft>
              <a:defRPr/>
            </a:pPr>
            <a:r>
              <a:rPr lang="en-US" sz="2000" dirty="0" smtClean="0">
                <a:latin typeface="Arial" panose="020B0604020202020204" pitchFamily="34" charset="0"/>
                <a:cs typeface="Arial" panose="020B0604020202020204" pitchFamily="34" charset="0"/>
              </a:rPr>
              <a:t>The Department expects NSFAS to satisfy itself that </a:t>
            </a:r>
            <a:r>
              <a:rPr lang="en-US" sz="2000" dirty="0">
                <a:latin typeface="Arial" panose="020B0604020202020204" pitchFamily="34" charset="0"/>
                <a:cs typeface="Arial" panose="020B0604020202020204" pitchFamily="34" charset="0"/>
              </a:rPr>
              <a:t>all direct and </a:t>
            </a:r>
            <a:r>
              <a:rPr lang="en-US" sz="2000" dirty="0" smtClean="0">
                <a:latin typeface="Arial" panose="020B0604020202020204" pitchFamily="34" charset="0"/>
                <a:cs typeface="Arial" panose="020B0604020202020204" pitchFamily="34" charset="0"/>
              </a:rPr>
              <a:t>indirect </a:t>
            </a:r>
            <a:r>
              <a:rPr lang="en-US" sz="2000" dirty="0">
                <a:latin typeface="Arial" panose="020B0604020202020204" pitchFamily="34" charset="0"/>
                <a:cs typeface="Arial" panose="020B0604020202020204" pitchFamily="34" charset="0"/>
              </a:rPr>
              <a:t>service providers (albeit service providers appointed by universities) adhere to strict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robust internal control </a:t>
            </a:r>
            <a:r>
              <a:rPr lang="en-US" sz="2000" dirty="0" smtClean="0">
                <a:latin typeface="Arial" panose="020B0604020202020204" pitchFamily="34" charset="0"/>
                <a:cs typeface="Arial" panose="020B0604020202020204" pitchFamily="34" charset="0"/>
              </a:rPr>
              <a:t>systems </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By </a:t>
            </a:r>
            <a:r>
              <a:rPr lang="en-US" sz="2000" dirty="0">
                <a:latin typeface="Arial" panose="020B0604020202020204" pitchFamily="34" charset="0"/>
                <a:cs typeface="Arial" panose="020B0604020202020204" pitchFamily="34" charset="0"/>
              </a:rPr>
              <a:t>all </a:t>
            </a:r>
            <a:r>
              <a:rPr lang="en-US" sz="2000" dirty="0" smtClean="0">
                <a:latin typeface="Arial" panose="020B0604020202020204" pitchFamily="34" charset="0"/>
                <a:cs typeface="Arial" panose="020B0604020202020204" pitchFamily="34" charset="0"/>
              </a:rPr>
              <a:t>indications, </a:t>
            </a:r>
            <a:r>
              <a:rPr lang="en-US" sz="2000" dirty="0">
                <a:latin typeface="Arial" panose="020B0604020202020204" pitchFamily="34" charset="0"/>
                <a:cs typeface="Arial" panose="020B0604020202020204" pitchFamily="34" charset="0"/>
              </a:rPr>
              <a:t>this service provider has very weak </a:t>
            </a:r>
            <a:r>
              <a:rPr lang="en-US" sz="2000" dirty="0" smtClean="0">
                <a:latin typeface="Arial" panose="020B0604020202020204" pitchFamily="34" charset="0"/>
                <a:cs typeface="Arial" panose="020B0604020202020204" pitchFamily="34" charset="0"/>
              </a:rPr>
              <a:t>internal </a:t>
            </a:r>
            <a:r>
              <a:rPr lang="en-US" sz="2000" dirty="0">
                <a:latin typeface="Arial" panose="020B0604020202020204" pitchFamily="34" charset="0"/>
                <a:cs typeface="Arial" panose="020B0604020202020204" pitchFamily="34" charset="0"/>
              </a:rPr>
              <a:t>control systems since they took so long to discover the error of the R14.1 </a:t>
            </a:r>
            <a:r>
              <a:rPr lang="en-US" sz="2000" dirty="0" smtClean="0">
                <a:latin typeface="Arial" panose="020B0604020202020204" pitchFamily="34" charset="0"/>
                <a:cs typeface="Arial" panose="020B0604020202020204" pitchFamily="34" charset="0"/>
              </a:rPr>
              <a:t>million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Of concern is that the  service provider does not reconcile its accounts monthly, or check that accredited merchants are actually providing these items instead of cashing allowances at fraudulent accredited traders</a:t>
            </a:r>
          </a:p>
          <a:p>
            <a:pPr marL="271463" indent="-271463">
              <a:spcBef>
                <a:spcPts val="0"/>
              </a:spcBef>
              <a:spcAft>
                <a:spcPts val="300"/>
              </a:spcAft>
            </a:pPr>
            <a:r>
              <a:rPr lang="en-US" sz="2000" dirty="0" smtClean="0">
                <a:latin typeface="Arial" panose="020B0604020202020204" pitchFamily="34" charset="0"/>
                <a:cs typeface="Arial" panose="020B0604020202020204" pitchFamily="34" charset="0"/>
              </a:rPr>
              <a:t>NSFAS </a:t>
            </a:r>
            <a:r>
              <a:rPr lang="en-US" sz="2000" dirty="0">
                <a:latin typeface="Arial" panose="020B0604020202020204" pitchFamily="34" charset="0"/>
                <a:cs typeface="Arial" panose="020B0604020202020204" pitchFamily="34" charset="0"/>
              </a:rPr>
              <a:t>should indicate what processes they will put in place to address their own internal control </a:t>
            </a:r>
            <a:r>
              <a:rPr lang="en-US" sz="2000" dirty="0" smtClean="0">
                <a:latin typeface="Arial" panose="020B0604020202020204" pitchFamily="34" charset="0"/>
                <a:cs typeface="Arial" panose="020B0604020202020204" pitchFamily="34" charset="0"/>
              </a:rPr>
              <a:t>inefficiencies</a:t>
            </a:r>
            <a:endParaRPr lang="en-US" sz="2000" dirty="0">
              <a:latin typeface="Arial" panose="020B0604020202020204" pitchFamily="34" charset="0"/>
              <a:cs typeface="Arial" panose="020B0604020202020204" pitchFamily="34" charset="0"/>
            </a:endParaRPr>
          </a:p>
          <a:p>
            <a:pPr marL="271463" indent="-271463">
              <a:spcBef>
                <a:spcPts val="0"/>
              </a:spcBef>
              <a:spcAft>
                <a:spcPts val="300"/>
              </a:spcAft>
            </a:pPr>
            <a:r>
              <a:rPr lang="en-US" altLang="en-US" sz="2000" dirty="0" smtClean="0">
                <a:latin typeface="Arial" panose="020B0604020202020204" pitchFamily="34" charset="0"/>
                <a:cs typeface="Arial" panose="020B0604020202020204" pitchFamily="34" charset="0"/>
              </a:rPr>
              <a:t>The Minister has indicated that this abuse of the NSFAS system should be further investigated and that there should be consequences for all of those found responsible. The student concerned is only one of a range of responsible parties</a:t>
            </a:r>
          </a:p>
          <a:p>
            <a:pPr marL="271463" indent="-271463">
              <a:spcBef>
                <a:spcPts val="0"/>
              </a:spcBef>
              <a:spcAft>
                <a:spcPts val="300"/>
              </a:spcAft>
            </a:pPr>
            <a:endParaRPr lang="en-US" altLang="en-US" sz="1800" dirty="0" smtClean="0">
              <a:latin typeface="Arial" panose="020B0604020202020204" pitchFamily="34" charset="0"/>
              <a:cs typeface="Arial" panose="020B0604020202020204" pitchFamily="34" charset="0"/>
            </a:endParaRPr>
          </a:p>
          <a:p>
            <a:pPr>
              <a:spcBef>
                <a:spcPts val="0"/>
              </a:spcBef>
              <a:spcAft>
                <a:spcPts val="300"/>
              </a:spcAft>
            </a:pPr>
            <a:endParaRPr lang="en-US" altLang="en-US" sz="1800" dirty="0" smtClean="0">
              <a:latin typeface="Arial" panose="020B0604020202020204" pitchFamily="34" charset="0"/>
              <a:cs typeface="Arial" panose="020B0604020202020204" pitchFamily="34" charset="0"/>
            </a:endParaRPr>
          </a:p>
          <a:p>
            <a:pPr>
              <a:spcBef>
                <a:spcPts val="0"/>
              </a:spcBef>
              <a:spcAft>
                <a:spcPts val="300"/>
              </a:spcAft>
            </a:pPr>
            <a:endParaRPr lang="en-US" altLang="en-US" dirty="0" smtClean="0"/>
          </a:p>
        </p:txBody>
      </p:sp>
      <p:sp>
        <p:nvSpPr>
          <p:cNvPr id="12292"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2BAFC3A4-C80F-488E-8414-74B4BF2DCD3A}" type="slidenum">
              <a:rPr lang="en-US" altLang="en-US" sz="1200" b="1">
                <a:solidFill>
                  <a:srgbClr val="898989"/>
                </a:solidFill>
                <a:latin typeface="Arial" panose="020B0604020202020204" pitchFamily="34" charset="0"/>
              </a:rPr>
              <a:pPr>
                <a:lnSpc>
                  <a:spcPct val="100000"/>
                </a:lnSpc>
                <a:spcBef>
                  <a:spcPct val="0"/>
                </a:spcBef>
                <a:buFontTx/>
                <a:buNone/>
              </a:pPr>
              <a:t>20</a:t>
            </a:fld>
            <a:endParaRPr lang="en-US" altLang="en-US" sz="1200" b="1">
              <a:solidFill>
                <a:srgbClr val="898989"/>
              </a:solidFill>
              <a:latin typeface="Arial" panose="020B0604020202020204" pitchFamily="34" charset="0"/>
            </a:endParaRPr>
          </a:p>
        </p:txBody>
      </p:sp>
      <p:sp>
        <p:nvSpPr>
          <p:cNvPr id="7" name="TextBox 6"/>
          <p:cNvSpPr txBox="1"/>
          <p:nvPr/>
        </p:nvSpPr>
        <p:spPr>
          <a:xfrm>
            <a:off x="533400" y="542925"/>
            <a:ext cx="8077200" cy="523875"/>
          </a:xfrm>
          <a:prstGeom prst="rect">
            <a:avLst/>
          </a:prstGeom>
          <a:solidFill>
            <a:srgbClr val="007635"/>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altLang="en-US" sz="2800" b="1" dirty="0" smtClean="0">
                <a:cs typeface="Arial" charset="0"/>
              </a:rPr>
              <a:t>Walter </a:t>
            </a:r>
            <a:r>
              <a:rPr lang="en-US" altLang="en-US" sz="2800" b="1" dirty="0" err="1" smtClean="0">
                <a:cs typeface="Arial" charset="0"/>
              </a:rPr>
              <a:t>Sisulu</a:t>
            </a:r>
            <a:r>
              <a:rPr lang="en-US" altLang="en-US" sz="2800" b="1" dirty="0" smtClean="0">
                <a:cs typeface="Arial" charset="0"/>
              </a:rPr>
              <a:t> University</a:t>
            </a:r>
            <a:endParaRPr lang="en-ZA" sz="2800" b="1" dirty="0">
              <a:cs typeface="Arial" pitchFamily="34" charset="0"/>
            </a:endParaRPr>
          </a:p>
        </p:txBody>
      </p:sp>
    </p:spTree>
    <p:extLst>
      <p:ext uri="{BB962C8B-B14F-4D97-AF65-F5344CB8AC3E}">
        <p14:creationId xmlns:p14="http://schemas.microsoft.com/office/powerpoint/2010/main" xmlns="" val="2994963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a:latin typeface="Calibri" pitchFamily="34" charset="0"/>
              </a:rPr>
              <a:t>Thank You</a:t>
            </a:r>
          </a:p>
        </p:txBody>
      </p:sp>
      <p:sp>
        <p:nvSpPr>
          <p:cNvPr id="11269" name="Slide Number Placeholder 5"/>
          <p:cNvSpPr>
            <a:spLocks noGrp="1"/>
          </p:cNvSpPr>
          <p:nvPr>
            <p:ph type="sldNum" sz="quarter" idx="12"/>
          </p:nvPr>
        </p:nvSpPr>
        <p:spPr>
          <a:xfrm>
            <a:off x="7010400" y="6534150"/>
            <a:ext cx="2133600" cy="476250"/>
          </a:xfrm>
          <a:noFill/>
        </p:spPr>
        <p:txBody>
          <a:bodyPr/>
          <a:lstStyle/>
          <a:p>
            <a:fld id="{B5BC65C7-0663-470E-9C48-4998BA0C60EC}" type="slidenum">
              <a:rPr lang="en-US" smtClean="0"/>
              <a:pPr/>
              <a:t>21</a:t>
            </a:fld>
            <a:endParaRPr lang="en-US" smtClean="0"/>
          </a:p>
        </p:txBody>
      </p:sp>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475861" y="391180"/>
            <a:ext cx="8134739"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a:cs typeface="Arial" charset="0"/>
              </a:rPr>
              <a:t>Administrator's proposals </a:t>
            </a: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3</a:t>
            </a:fld>
            <a:endParaRPr lang="en-US" altLang="en-US" b="1"/>
          </a:p>
        </p:txBody>
      </p:sp>
      <p:sp>
        <p:nvSpPr>
          <p:cNvPr id="3077" name="TextBox 7"/>
          <p:cNvSpPr txBox="1">
            <a:spLocks noChangeArrowheads="1"/>
          </p:cNvSpPr>
          <p:nvPr/>
        </p:nvSpPr>
        <p:spPr bwMode="auto">
          <a:xfrm>
            <a:off x="475861" y="838200"/>
            <a:ext cx="8134739" cy="5940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61938" lvl="1" indent="-261938" eaLnBrk="1" fontAlgn="ctr" hangingPunct="1">
              <a:spcAft>
                <a:spcPts val="300"/>
              </a:spcAft>
              <a:buFont typeface="Arial" panose="020B0604020202020204" pitchFamily="34" charset="0"/>
              <a:buChar char="•"/>
              <a:defRPr/>
            </a:pPr>
            <a:r>
              <a:rPr lang="en-US" sz="2000" dirty="0" err="1">
                <a:latin typeface="+mn-lt"/>
              </a:rPr>
              <a:t>U</a:t>
            </a:r>
            <a:r>
              <a:rPr lang="en-US" sz="2000" dirty="0" err="1" smtClean="0">
                <a:latin typeface="+mn-lt"/>
              </a:rPr>
              <a:t>niZulu</a:t>
            </a:r>
            <a:r>
              <a:rPr lang="en-US" sz="2000" dirty="0" smtClean="0">
                <a:latin typeface="+mn-lt"/>
              </a:rPr>
              <a:t> </a:t>
            </a:r>
            <a:r>
              <a:rPr lang="en-US" sz="2000" dirty="0">
                <a:latin typeface="+mn-lt"/>
              </a:rPr>
              <a:t>was </a:t>
            </a:r>
            <a:r>
              <a:rPr lang="en-US" sz="2000" dirty="0" smtClean="0">
                <a:latin typeface="+mn-lt"/>
              </a:rPr>
              <a:t>placed </a:t>
            </a:r>
            <a:r>
              <a:rPr lang="en-US" sz="2000" dirty="0">
                <a:latin typeface="+mn-lt"/>
              </a:rPr>
              <a:t>under Administration in April </a:t>
            </a:r>
            <a:r>
              <a:rPr lang="en-US" sz="2000" dirty="0" smtClean="0">
                <a:latin typeface="+mn-lt"/>
              </a:rPr>
              <a:t>2011, </a:t>
            </a:r>
            <a:r>
              <a:rPr lang="en-US" sz="2000" dirty="0">
                <a:latin typeface="+mn-lt"/>
              </a:rPr>
              <a:t>after an independent </a:t>
            </a:r>
            <a:r>
              <a:rPr lang="en-US" sz="2000" dirty="0" smtClean="0">
                <a:latin typeface="+mn-lt"/>
              </a:rPr>
              <a:t>assessment which </a:t>
            </a:r>
            <a:r>
              <a:rPr lang="en-ZA" sz="2000" dirty="0" smtClean="0">
                <a:latin typeface="+mn-lt"/>
              </a:rPr>
              <a:t>revealed </a:t>
            </a:r>
            <a:r>
              <a:rPr lang="en-ZA" sz="2000" dirty="0">
                <a:latin typeface="+mn-lt"/>
              </a:rPr>
              <a:t>gross irregularities in financial management, procurement practices and chaotic registration and admission </a:t>
            </a:r>
            <a:r>
              <a:rPr lang="en-ZA" sz="2000" dirty="0" smtClean="0">
                <a:latin typeface="+mn-lt"/>
              </a:rPr>
              <a:t>procedures</a:t>
            </a:r>
            <a:endParaRPr lang="en-US" sz="2000" dirty="0" smtClean="0">
              <a:latin typeface="+mn-lt"/>
            </a:endParaRPr>
          </a:p>
          <a:p>
            <a:pPr marL="261938" lvl="1" indent="-261938" eaLnBrk="1" fontAlgn="ctr" hangingPunct="1">
              <a:spcAft>
                <a:spcPts val="300"/>
              </a:spcAft>
              <a:buFont typeface="Arial" panose="020B0604020202020204" pitchFamily="34" charset="0"/>
              <a:buChar char="•"/>
              <a:defRPr/>
            </a:pPr>
            <a:r>
              <a:rPr lang="en-US" sz="2000" dirty="0" smtClean="0">
                <a:latin typeface="+mn-lt"/>
              </a:rPr>
              <a:t>The Administrator was required to </a:t>
            </a:r>
            <a:r>
              <a:rPr lang="en-ZA" sz="2000" dirty="0" smtClean="0">
                <a:latin typeface="+mn-lt"/>
              </a:rPr>
              <a:t>address </a:t>
            </a:r>
            <a:r>
              <a:rPr lang="en-ZA" sz="2000" dirty="0">
                <a:latin typeface="+mn-lt"/>
              </a:rPr>
              <a:t>inter </a:t>
            </a:r>
            <a:r>
              <a:rPr lang="en-ZA" sz="2000" dirty="0" smtClean="0">
                <a:latin typeface="+mn-lt"/>
              </a:rPr>
              <a:t>alia: issues </a:t>
            </a:r>
            <a:r>
              <a:rPr lang="en-ZA" sz="2000" dirty="0">
                <a:latin typeface="+mn-lt"/>
              </a:rPr>
              <a:t>relating to governance, financial management and procurement practices, administration matters, student governance, </a:t>
            </a:r>
            <a:r>
              <a:rPr lang="en-ZA" sz="2000" dirty="0" smtClean="0">
                <a:latin typeface="+mn-lt"/>
              </a:rPr>
              <a:t>and </a:t>
            </a:r>
            <a:r>
              <a:rPr lang="en-ZA" sz="2000" dirty="0">
                <a:latin typeface="+mn-lt"/>
              </a:rPr>
              <a:t>measures required to resolve problems identified in all areas and clear short, medium and long term </a:t>
            </a:r>
            <a:r>
              <a:rPr lang="en-ZA" sz="2000" dirty="0" smtClean="0">
                <a:latin typeface="+mn-lt"/>
              </a:rPr>
              <a:t>recommendations </a:t>
            </a:r>
          </a:p>
          <a:p>
            <a:pPr marL="261938" lvl="1" indent="-261938" eaLnBrk="1" fontAlgn="ctr" hangingPunct="1">
              <a:spcAft>
                <a:spcPts val="300"/>
              </a:spcAft>
              <a:buFont typeface="Arial" panose="020B0604020202020204" pitchFamily="34" charset="0"/>
              <a:buChar char="•"/>
              <a:defRPr/>
            </a:pPr>
            <a:r>
              <a:rPr lang="en-US" sz="2000" dirty="0">
                <a:latin typeface="+mn-lt"/>
              </a:rPr>
              <a:t>To give effect to the mandate of the </a:t>
            </a:r>
            <a:r>
              <a:rPr lang="en-US" sz="2000" dirty="0" smtClean="0">
                <a:latin typeface="+mn-lt"/>
              </a:rPr>
              <a:t>Administrator, a </a:t>
            </a:r>
            <a:r>
              <a:rPr lang="en-US" sz="2000" dirty="0">
                <a:latin typeface="+mn-lt"/>
              </a:rPr>
              <a:t>group of forensic auditors </a:t>
            </a:r>
            <a:r>
              <a:rPr lang="en-US" sz="2000" dirty="0" smtClean="0">
                <a:latin typeface="+mn-lt"/>
              </a:rPr>
              <a:t>were appointed to </a:t>
            </a:r>
            <a:r>
              <a:rPr lang="en-US" sz="2000" dirty="0">
                <a:latin typeface="+mn-lt"/>
              </a:rPr>
              <a:t>conduct a comprehensive </a:t>
            </a:r>
            <a:r>
              <a:rPr lang="en-US" sz="2000" dirty="0" smtClean="0">
                <a:latin typeface="+mn-lt"/>
              </a:rPr>
              <a:t>forensic audit of the University’s affairs </a:t>
            </a:r>
          </a:p>
          <a:p>
            <a:pPr marL="261938" lvl="1" indent="-261938" eaLnBrk="1" fontAlgn="ctr" hangingPunct="1">
              <a:spcAft>
                <a:spcPts val="300"/>
              </a:spcAft>
              <a:buFont typeface="Arial" panose="020B0604020202020204" pitchFamily="34" charset="0"/>
              <a:buChar char="•"/>
              <a:defRPr/>
            </a:pPr>
            <a:r>
              <a:rPr lang="en-US" sz="2000" dirty="0" smtClean="0">
                <a:latin typeface="+mn-lt"/>
              </a:rPr>
              <a:t>The investigation included areas such as procurement, admission and registration of students, management and governance</a:t>
            </a:r>
          </a:p>
          <a:p>
            <a:pPr marL="261938" lvl="1" indent="-261938" eaLnBrk="1" fontAlgn="ctr" hangingPunct="1">
              <a:spcAft>
                <a:spcPts val="300"/>
              </a:spcAft>
              <a:buFont typeface="Arial" panose="020B0604020202020204" pitchFamily="34" charset="0"/>
              <a:buChar char="•"/>
              <a:defRPr/>
            </a:pPr>
            <a:r>
              <a:rPr lang="en-US" sz="2000" dirty="0"/>
              <a:t>The report was submitted to the Minister in February 2012. Following the findings, the University took appropriate disciplinary actions against employees and students implicated</a:t>
            </a:r>
            <a:endParaRPr lang="en-ZA" sz="2000" dirty="0"/>
          </a:p>
          <a:p>
            <a:pPr marL="261938" lvl="1" indent="-261938" eaLnBrk="1" fontAlgn="ctr" hangingPunct="1">
              <a:spcAft>
                <a:spcPts val="300"/>
              </a:spcAft>
              <a:buFont typeface="Arial" panose="020B0604020202020204" pitchFamily="34" charset="0"/>
              <a:buChar char="•"/>
              <a:defRPr/>
            </a:pPr>
            <a:endParaRPr lang="en-US" sz="2000" dirty="0" smtClean="0">
              <a:latin typeface="+mn-lt"/>
            </a:endParaRPr>
          </a:p>
        </p:txBody>
      </p:sp>
    </p:spTree>
    <p:extLst>
      <p:ext uri="{BB962C8B-B14F-4D97-AF65-F5344CB8AC3E}">
        <p14:creationId xmlns:p14="http://schemas.microsoft.com/office/powerpoint/2010/main" xmlns="" val="1530382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4</a:t>
            </a:fld>
            <a:endParaRPr lang="en-US" altLang="en-US" b="1"/>
          </a:p>
        </p:txBody>
      </p:sp>
      <p:sp>
        <p:nvSpPr>
          <p:cNvPr id="3077" name="TextBox 7"/>
          <p:cNvSpPr txBox="1">
            <a:spLocks noChangeArrowheads="1"/>
          </p:cNvSpPr>
          <p:nvPr/>
        </p:nvSpPr>
        <p:spPr bwMode="auto">
          <a:xfrm>
            <a:off x="475861" y="838200"/>
            <a:ext cx="8287139" cy="5940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61938" lvl="1" indent="-261938" eaLnBrk="1" fontAlgn="ctr" hangingPunct="1">
              <a:spcAft>
                <a:spcPts val="300"/>
              </a:spcAft>
              <a:buFont typeface="Arial" panose="020B0604020202020204" pitchFamily="34" charset="0"/>
              <a:buChar char="•"/>
              <a:defRPr/>
            </a:pPr>
            <a:r>
              <a:rPr lang="en-ZA" sz="2000" dirty="0" smtClean="0"/>
              <a:t>The Administrator submitted his final report to the Minister in March 2013</a:t>
            </a:r>
          </a:p>
          <a:p>
            <a:pPr marL="261938" lvl="1" indent="-261938" eaLnBrk="1" fontAlgn="ctr" hangingPunct="1">
              <a:spcAft>
                <a:spcPts val="300"/>
              </a:spcAft>
              <a:buFont typeface="Arial" panose="020B0604020202020204" pitchFamily="34" charset="0"/>
              <a:buChar char="•"/>
              <a:defRPr/>
            </a:pPr>
            <a:r>
              <a:rPr lang="en-ZA" sz="2000" dirty="0" smtClean="0"/>
              <a:t>The Administrator provided a handover report to the new Council</a:t>
            </a:r>
          </a:p>
          <a:p>
            <a:pPr marL="261938" lvl="1" indent="-261938" eaLnBrk="1" fontAlgn="ctr" hangingPunct="1">
              <a:spcAft>
                <a:spcPts val="300"/>
              </a:spcAft>
              <a:buFont typeface="Arial" panose="020B0604020202020204" pitchFamily="34" charset="0"/>
              <a:buChar char="•"/>
              <a:defRPr/>
            </a:pPr>
            <a:r>
              <a:rPr lang="en-ZA" sz="2000" dirty="0" smtClean="0"/>
              <a:t>The </a:t>
            </a:r>
            <a:r>
              <a:rPr lang="en-ZA" sz="2000" dirty="0"/>
              <a:t>Administrator </a:t>
            </a:r>
            <a:r>
              <a:rPr lang="en-ZA" sz="2000" dirty="0" smtClean="0"/>
              <a:t>cautioned </a:t>
            </a:r>
            <a:r>
              <a:rPr lang="en-ZA" sz="2000" dirty="0"/>
              <a:t>that a daunting task lies ahead for leadership in Council and Management to refocus the University on its academic mandate and to ensure its academic and financial </a:t>
            </a:r>
            <a:r>
              <a:rPr lang="en-ZA" sz="2000" dirty="0" smtClean="0"/>
              <a:t>sustainability</a:t>
            </a:r>
          </a:p>
          <a:p>
            <a:pPr marL="363538" lvl="1" indent="-363538" eaLnBrk="1" fontAlgn="ctr" hangingPunct="1">
              <a:spcAft>
                <a:spcPts val="300"/>
              </a:spcAft>
              <a:buFont typeface="Arial" panose="020B0604020202020204" pitchFamily="34" charset="0"/>
              <a:buChar char="•"/>
              <a:defRPr/>
            </a:pPr>
            <a:r>
              <a:rPr lang="en-US" sz="2000" dirty="0"/>
              <a:t>Key issues raised in the Administrator’s amongst others were:</a:t>
            </a:r>
          </a:p>
          <a:p>
            <a:pPr marL="606425" lvl="2" indent="-363538" eaLnBrk="1" fontAlgn="ctr" hangingPunct="1">
              <a:spcAft>
                <a:spcPts val="300"/>
              </a:spcAft>
              <a:buFont typeface="Arial" panose="020B0604020202020204" pitchFamily="34" charset="0"/>
              <a:buChar char="‒"/>
              <a:defRPr/>
            </a:pPr>
            <a:r>
              <a:rPr lang="en-ZA" sz="1900" dirty="0"/>
              <a:t>I</a:t>
            </a:r>
            <a:r>
              <a:rPr lang="en-ZA" sz="1900" dirty="0" smtClean="0"/>
              <a:t>mplementation </a:t>
            </a:r>
            <a:r>
              <a:rPr lang="en-ZA" sz="1900" dirty="0"/>
              <a:t>of the Institutional Plan submitted to the CHE is critical and should be further developed and transformed into an Institutional Operational and Academic </a:t>
            </a:r>
            <a:r>
              <a:rPr lang="en-ZA" sz="1900" dirty="0" smtClean="0"/>
              <a:t>Plan </a:t>
            </a:r>
            <a:endParaRPr lang="en-ZA" sz="1900" dirty="0"/>
          </a:p>
          <a:p>
            <a:pPr marL="606425" lvl="2" indent="-363538" eaLnBrk="1" fontAlgn="ctr" hangingPunct="1">
              <a:spcAft>
                <a:spcPts val="300"/>
              </a:spcAft>
              <a:buFont typeface="Arial" panose="020B0604020202020204" pitchFamily="34" charset="0"/>
              <a:buChar char="‒"/>
              <a:defRPr/>
            </a:pPr>
            <a:r>
              <a:rPr lang="en-ZA" sz="1900" dirty="0"/>
              <a:t>The programme offering at the University </a:t>
            </a:r>
            <a:r>
              <a:rPr lang="en-ZA" sz="1900" dirty="0" smtClean="0"/>
              <a:t>should </a:t>
            </a:r>
            <a:r>
              <a:rPr lang="en-ZA" sz="1900" dirty="0"/>
              <a:t>be further aligned to ensure improved effectiveness, efficiency and </a:t>
            </a:r>
            <a:r>
              <a:rPr lang="en-ZA" sz="1900" dirty="0" smtClean="0"/>
              <a:t>sustainability</a:t>
            </a:r>
            <a:endParaRPr lang="en-ZA" sz="1900" dirty="0"/>
          </a:p>
          <a:p>
            <a:pPr marL="606425" lvl="2" indent="-363538" eaLnBrk="1" fontAlgn="ctr" hangingPunct="1">
              <a:spcAft>
                <a:spcPts val="300"/>
              </a:spcAft>
              <a:buFont typeface="Arial" panose="020B0604020202020204" pitchFamily="34" charset="0"/>
              <a:buChar char="‒"/>
              <a:defRPr/>
            </a:pPr>
            <a:r>
              <a:rPr lang="en-ZA" sz="1900" dirty="0"/>
              <a:t>The effective management of the Capital and Infrastructure Development Plan</a:t>
            </a:r>
          </a:p>
          <a:p>
            <a:pPr marL="606425" lvl="2" indent="-363538" eaLnBrk="1" fontAlgn="ctr" hangingPunct="1">
              <a:spcAft>
                <a:spcPts val="300"/>
              </a:spcAft>
              <a:buFont typeface="Arial" panose="020B0604020202020204" pitchFamily="34" charset="0"/>
              <a:buChar char="‒"/>
              <a:defRPr/>
            </a:pPr>
            <a:r>
              <a:rPr lang="en-ZA" sz="1900" dirty="0"/>
              <a:t>Continued strategic financial planning and management of the institution</a:t>
            </a:r>
          </a:p>
          <a:p>
            <a:pPr marL="261938" lvl="1" indent="-261938" eaLnBrk="1" fontAlgn="ctr" hangingPunct="1">
              <a:spcAft>
                <a:spcPts val="300"/>
              </a:spcAft>
              <a:buFont typeface="Arial" panose="020B0604020202020204" pitchFamily="34" charset="0"/>
              <a:buChar char="•"/>
              <a:defRPr/>
            </a:pPr>
            <a:endParaRPr lang="en-ZA" sz="2000" dirty="0" smtClean="0"/>
          </a:p>
        </p:txBody>
      </p:sp>
      <p:sp>
        <p:nvSpPr>
          <p:cNvPr id="6" name="TextBox 5"/>
          <p:cNvSpPr txBox="1"/>
          <p:nvPr/>
        </p:nvSpPr>
        <p:spPr>
          <a:xfrm>
            <a:off x="475861" y="391180"/>
            <a:ext cx="8134739"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a:cs typeface="Arial" charset="0"/>
              </a:rPr>
              <a:t>Administrator's proposals </a:t>
            </a:r>
          </a:p>
        </p:txBody>
      </p:sp>
    </p:spTree>
    <p:extLst>
      <p:ext uri="{BB962C8B-B14F-4D97-AF65-F5344CB8AC3E}">
        <p14:creationId xmlns:p14="http://schemas.microsoft.com/office/powerpoint/2010/main" xmlns="" val="582265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457201" y="381000"/>
            <a:ext cx="8153400" cy="95410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smtClean="0">
                <a:cs typeface="Arial" charset="0"/>
              </a:rPr>
              <a:t>Processes undertaken by                 the Minister and Department</a:t>
            </a:r>
            <a:endParaRPr lang="en-US" altLang="en-US" sz="2800" b="1" dirty="0">
              <a:cs typeface="Arial" charset="0"/>
            </a:endParaRP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5</a:t>
            </a:fld>
            <a:endParaRPr lang="en-US" altLang="en-US" b="1"/>
          </a:p>
        </p:txBody>
      </p:sp>
      <p:sp>
        <p:nvSpPr>
          <p:cNvPr id="3077" name="TextBox 7"/>
          <p:cNvSpPr txBox="1">
            <a:spLocks noChangeArrowheads="1"/>
          </p:cNvSpPr>
          <p:nvPr/>
        </p:nvSpPr>
        <p:spPr bwMode="auto">
          <a:xfrm>
            <a:off x="457200" y="1413331"/>
            <a:ext cx="8153401"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1200"/>
              </a:spcAft>
              <a:buFont typeface="Arial" panose="020B0604020202020204" pitchFamily="34" charset="0"/>
              <a:buChar char="•"/>
              <a:defRPr/>
            </a:pPr>
            <a:r>
              <a:rPr lang="en-US" sz="2000" dirty="0" smtClean="0">
                <a:latin typeface="+mn-lt"/>
              </a:rPr>
              <a:t>The Department offered its support to the Council at the time it took over from the Administrator. The  Administrator also offered his support to follow though on the processes. </a:t>
            </a:r>
          </a:p>
          <a:p>
            <a:pPr marL="363538" lvl="1" indent="-363538" eaLnBrk="1" fontAlgn="ctr" hangingPunct="1">
              <a:spcAft>
                <a:spcPts val="1200"/>
              </a:spcAft>
              <a:buFont typeface="Arial" panose="020B0604020202020204" pitchFamily="34" charset="0"/>
              <a:buChar char="•"/>
              <a:defRPr/>
            </a:pPr>
            <a:r>
              <a:rPr lang="en-GB" sz="2000" dirty="0" smtClean="0">
                <a:latin typeface="+mn-lt"/>
              </a:rPr>
              <a:t>The </a:t>
            </a:r>
            <a:r>
              <a:rPr lang="en-GB" sz="2000" dirty="0">
                <a:latin typeface="+mn-lt"/>
              </a:rPr>
              <a:t>Department </a:t>
            </a:r>
            <a:r>
              <a:rPr lang="en-GB" sz="2000" dirty="0" smtClean="0">
                <a:latin typeface="+mn-lt"/>
              </a:rPr>
              <a:t>also engaged </a:t>
            </a:r>
            <a:r>
              <a:rPr lang="en-GB" sz="2000" dirty="0">
                <a:latin typeface="+mn-lt"/>
              </a:rPr>
              <a:t>the university on a number of issues of </a:t>
            </a:r>
            <a:r>
              <a:rPr lang="en-GB" sz="2000" dirty="0" smtClean="0">
                <a:latin typeface="+mn-lt"/>
              </a:rPr>
              <a:t>concern during the period up to December 2014, including the academic enterprise and quality of the Teacher </a:t>
            </a:r>
            <a:r>
              <a:rPr lang="en-GB" sz="2000" dirty="0">
                <a:latin typeface="+mn-lt"/>
              </a:rPr>
              <a:t>education </a:t>
            </a:r>
            <a:r>
              <a:rPr lang="en-GB" sz="2000" dirty="0" smtClean="0">
                <a:latin typeface="+mn-lt"/>
              </a:rPr>
              <a:t>programmes.</a:t>
            </a:r>
          </a:p>
          <a:p>
            <a:pPr marL="363538" lvl="1" indent="-363538" eaLnBrk="1" fontAlgn="ctr" hangingPunct="1">
              <a:spcAft>
                <a:spcPts val="1200"/>
              </a:spcAft>
              <a:buFont typeface="Arial" panose="020B0604020202020204" pitchFamily="34" charset="0"/>
              <a:buChar char="•"/>
              <a:defRPr/>
            </a:pPr>
            <a:r>
              <a:rPr lang="en-ZA" sz="2000" dirty="0">
                <a:latin typeface="+mn-lt"/>
              </a:rPr>
              <a:t>Following violent student protest in April </a:t>
            </a:r>
            <a:r>
              <a:rPr lang="en-ZA" sz="2000" dirty="0" smtClean="0">
                <a:latin typeface="+mn-lt"/>
              </a:rPr>
              <a:t>2015 and the suspension of a number of senior staff, </a:t>
            </a:r>
            <a:r>
              <a:rPr lang="en-ZA" sz="2000" dirty="0">
                <a:latin typeface="+mn-lt"/>
              </a:rPr>
              <a:t>a departmental delegation led by the Director-General visited the institution on 23 April 2015 to meet with different stakeholders, including Management. </a:t>
            </a:r>
          </a:p>
        </p:txBody>
      </p:sp>
    </p:spTree>
    <p:extLst>
      <p:ext uri="{BB962C8B-B14F-4D97-AF65-F5344CB8AC3E}">
        <p14:creationId xmlns:p14="http://schemas.microsoft.com/office/powerpoint/2010/main" xmlns="" val="937970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6</a:t>
            </a:fld>
            <a:endParaRPr lang="en-US" altLang="en-US" b="1"/>
          </a:p>
        </p:txBody>
      </p:sp>
      <p:sp>
        <p:nvSpPr>
          <p:cNvPr id="3077" name="TextBox 7"/>
          <p:cNvSpPr txBox="1">
            <a:spLocks noChangeArrowheads="1"/>
          </p:cNvSpPr>
          <p:nvPr/>
        </p:nvSpPr>
        <p:spPr bwMode="auto">
          <a:xfrm>
            <a:off x="457201" y="1228764"/>
            <a:ext cx="8229600" cy="5478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300"/>
              </a:spcAft>
              <a:buFont typeface="Arial" panose="020B0604020202020204" pitchFamily="34" charset="0"/>
              <a:buChar char="•"/>
              <a:defRPr/>
            </a:pPr>
            <a:r>
              <a:rPr lang="en-ZA" sz="2000" dirty="0"/>
              <a:t>The Minister met with the Council on 28 April 2015 to discuss the issues raised by the different stakeholders and identify core challenges facing the university in an attempt to find amicable </a:t>
            </a:r>
            <a:r>
              <a:rPr lang="en-ZA" sz="2000" dirty="0" smtClean="0"/>
              <a:t>solutions</a:t>
            </a:r>
            <a:endParaRPr lang="en-ZA" sz="2000" dirty="0"/>
          </a:p>
          <a:p>
            <a:pPr marL="363538" lvl="1" indent="-363538" eaLnBrk="1" fontAlgn="ctr" hangingPunct="1">
              <a:spcAft>
                <a:spcPts val="300"/>
              </a:spcAft>
              <a:buFont typeface="Arial" panose="020B0604020202020204" pitchFamily="34" charset="0"/>
              <a:buChar char="•"/>
              <a:defRPr/>
            </a:pPr>
            <a:r>
              <a:rPr lang="en-ZA" sz="2000" dirty="0"/>
              <a:t>At the meeting it was agreed that a multi-disciplinary task team (MDTT) would be appointed to assist the university to deal with the range of persistent challenges that had been identified by the </a:t>
            </a:r>
            <a:r>
              <a:rPr lang="en-ZA" sz="2000" dirty="0" smtClean="0"/>
              <a:t>Administrator</a:t>
            </a:r>
          </a:p>
          <a:p>
            <a:pPr marL="261938" lvl="1" indent="-261938" eaLnBrk="1" fontAlgn="ctr" hangingPunct="1">
              <a:spcAft>
                <a:spcPts val="300"/>
              </a:spcAft>
              <a:buFont typeface="Arial" panose="020B0604020202020204" pitchFamily="34" charset="0"/>
              <a:buChar char="•"/>
              <a:defRPr/>
            </a:pPr>
            <a:r>
              <a:rPr lang="en-ZA" sz="2000" dirty="0" smtClean="0"/>
              <a:t>The </a:t>
            </a:r>
            <a:r>
              <a:rPr lang="en-ZA" sz="2000" dirty="0"/>
              <a:t>process of </a:t>
            </a:r>
            <a:r>
              <a:rPr lang="en-ZA" sz="2000" dirty="0" smtClean="0"/>
              <a:t>developing the terms of reference for and appointing </a:t>
            </a:r>
            <a:r>
              <a:rPr lang="en-ZA" sz="2000" dirty="0"/>
              <a:t>the MDTT could not proceed without the cooperation of the </a:t>
            </a:r>
            <a:r>
              <a:rPr lang="en-ZA" sz="2000" dirty="0" smtClean="0"/>
              <a:t>university</a:t>
            </a:r>
          </a:p>
          <a:p>
            <a:pPr marL="261938" lvl="1" indent="-261938" eaLnBrk="1" fontAlgn="ctr" hangingPunct="1">
              <a:spcAft>
                <a:spcPts val="300"/>
              </a:spcAft>
              <a:buFont typeface="Arial" panose="020B0604020202020204" pitchFamily="34" charset="0"/>
              <a:buChar char="•"/>
              <a:defRPr/>
            </a:pPr>
            <a:r>
              <a:rPr lang="en-ZA" sz="2000" dirty="0">
                <a:latin typeface="Arial" panose="020B0604020202020204" pitchFamily="34" charset="0"/>
                <a:ea typeface="Calibri" panose="020F0502020204030204" pitchFamily="34" charset="0"/>
              </a:rPr>
              <a:t>After the failure to implement the MTT, the Minister met once again with the Council on 13 November 2015 to discuss progress on the post-administration period. The </a:t>
            </a:r>
            <a:r>
              <a:rPr lang="en-ZA" sz="2000" dirty="0" smtClean="0">
                <a:latin typeface="Arial" panose="020B0604020202020204" pitchFamily="34" charset="0"/>
                <a:ea typeface="Calibri" panose="020F0502020204030204" pitchFamily="34" charset="0"/>
              </a:rPr>
              <a:t>university </a:t>
            </a:r>
            <a:r>
              <a:rPr lang="en-ZA" sz="2000" dirty="0">
                <a:latin typeface="Arial" panose="020B0604020202020204" pitchFamily="34" charset="0"/>
                <a:ea typeface="Calibri" panose="020F0502020204030204" pitchFamily="34" charset="0"/>
              </a:rPr>
              <a:t>undertook to provide the Minister with a report. The University subsequently submitted the Quarterly Report that had been presented to Council on progress made post administration</a:t>
            </a:r>
          </a:p>
          <a:p>
            <a:pPr marL="261938" lvl="1" indent="-261938" eaLnBrk="1" fontAlgn="ctr" hangingPunct="1">
              <a:spcAft>
                <a:spcPts val="300"/>
              </a:spcAft>
              <a:buFont typeface="Arial" panose="020B0604020202020204" pitchFamily="34" charset="0"/>
              <a:buChar char="•"/>
              <a:defRPr/>
            </a:pPr>
            <a:endParaRPr lang="en-ZA" sz="2000" dirty="0" smtClean="0"/>
          </a:p>
        </p:txBody>
      </p:sp>
      <p:sp>
        <p:nvSpPr>
          <p:cNvPr id="8" name="TextBox 7"/>
          <p:cNvSpPr txBox="1"/>
          <p:nvPr/>
        </p:nvSpPr>
        <p:spPr>
          <a:xfrm>
            <a:off x="457201" y="341293"/>
            <a:ext cx="8153400" cy="95410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smtClean="0">
                <a:cs typeface="Arial" charset="0"/>
              </a:rPr>
              <a:t>Processes undertaken by                 the Minister and Department</a:t>
            </a:r>
            <a:endParaRPr lang="en-US" altLang="en-US" sz="2800" b="1" dirty="0">
              <a:cs typeface="Arial" charset="0"/>
            </a:endParaRPr>
          </a:p>
        </p:txBody>
      </p:sp>
    </p:spTree>
    <p:extLst>
      <p:ext uri="{BB962C8B-B14F-4D97-AF65-F5344CB8AC3E}">
        <p14:creationId xmlns:p14="http://schemas.microsoft.com/office/powerpoint/2010/main" xmlns="" val="3435949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7</a:t>
            </a:fld>
            <a:endParaRPr lang="en-US" altLang="en-US" b="1"/>
          </a:p>
        </p:txBody>
      </p:sp>
      <p:sp>
        <p:nvSpPr>
          <p:cNvPr id="3077" name="TextBox 7"/>
          <p:cNvSpPr txBox="1">
            <a:spLocks noChangeArrowheads="1"/>
          </p:cNvSpPr>
          <p:nvPr/>
        </p:nvSpPr>
        <p:spPr bwMode="auto">
          <a:xfrm>
            <a:off x="457200" y="1371600"/>
            <a:ext cx="8153401" cy="48243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85750" indent="-285750">
              <a:spcAft>
                <a:spcPts val="300"/>
              </a:spcAft>
              <a:buFont typeface="Arial" panose="020B0604020202020204" pitchFamily="34" charset="0"/>
              <a:buChar char="•"/>
            </a:pPr>
            <a:r>
              <a:rPr lang="en-ZA" sz="2000" dirty="0" smtClean="0">
                <a:latin typeface="Arial" panose="020B0604020202020204" pitchFamily="34" charset="0"/>
                <a:ea typeface="Calibri" panose="020F0502020204030204" pitchFamily="34" charset="0"/>
              </a:rPr>
              <a:t>Further allegations and concerns continued to be raised about the university, including a concern regarding the appointment and resignation / suspension of senior management staff (CFO and DVC Research)</a:t>
            </a:r>
            <a:endParaRPr lang="en-ZA" sz="2000" dirty="0">
              <a:latin typeface="Arial" panose="020B0604020202020204" pitchFamily="34" charset="0"/>
              <a:ea typeface="Calibri" panose="020F0502020204030204" pitchFamily="34" charset="0"/>
            </a:endParaRPr>
          </a:p>
          <a:p>
            <a:pPr marL="285750" indent="-285750">
              <a:spcAft>
                <a:spcPts val="300"/>
              </a:spcAft>
              <a:buFont typeface="Arial" panose="020B0604020202020204" pitchFamily="34" charset="0"/>
              <a:buChar char="•"/>
            </a:pPr>
            <a:r>
              <a:rPr lang="en-ZA" sz="2000" dirty="0"/>
              <a:t>After considering </a:t>
            </a:r>
            <a:r>
              <a:rPr lang="en-ZA" sz="2000" dirty="0" smtClean="0"/>
              <a:t>reports from the university together with other information, the </a:t>
            </a:r>
            <a:r>
              <a:rPr lang="en-ZA" sz="2000" dirty="0"/>
              <a:t>Minister wrote to the Chairperson of Council </a:t>
            </a:r>
            <a:r>
              <a:rPr lang="en-ZA" sz="2000" dirty="0" smtClean="0"/>
              <a:t>on       2 </a:t>
            </a:r>
            <a:r>
              <a:rPr lang="en-ZA" sz="2000" dirty="0"/>
              <a:t>September </a:t>
            </a:r>
            <a:r>
              <a:rPr lang="en-ZA" sz="2000" dirty="0" smtClean="0"/>
              <a:t>2016, </a:t>
            </a:r>
            <a:r>
              <a:rPr lang="en-ZA" sz="2000" dirty="0"/>
              <a:t>raising concerns on the slow progress on matters that affect the governance, management, student life and academic enterprise of the institution including the shocking newspaper reports on allegations of financial </a:t>
            </a:r>
            <a:r>
              <a:rPr lang="en-ZA" sz="2000" dirty="0" smtClean="0"/>
              <a:t>maladministration</a:t>
            </a:r>
          </a:p>
          <a:p>
            <a:pPr marL="285750" indent="-285750">
              <a:spcAft>
                <a:spcPts val="300"/>
              </a:spcAft>
              <a:buFont typeface="Arial" panose="020B0604020202020204" pitchFamily="34" charset="0"/>
              <a:buChar char="•"/>
            </a:pPr>
            <a:r>
              <a:rPr lang="en-ZA" sz="2000" dirty="0"/>
              <a:t>The Minister requested Council to provide reasons, within 14 days of the receipt of the letter, as to why the Minister should not appoint an Independent Assessor in terms of Sections 44 and 45 of the Higher Education Act, 1997 (Act No. 101 of 1997, as amended</a:t>
            </a:r>
            <a:r>
              <a:rPr lang="en-ZA" sz="2000" dirty="0" smtClean="0"/>
              <a:t>) </a:t>
            </a:r>
            <a:endParaRPr lang="en-ZA" sz="2000" dirty="0"/>
          </a:p>
          <a:p>
            <a:pPr marL="285750" indent="-285750">
              <a:spcAft>
                <a:spcPts val="300"/>
              </a:spcAft>
              <a:buFont typeface="Arial" panose="020B0604020202020204" pitchFamily="34" charset="0"/>
              <a:buChar char="•"/>
            </a:pPr>
            <a:endParaRPr lang="en-ZA" sz="2000" dirty="0"/>
          </a:p>
        </p:txBody>
      </p:sp>
      <p:sp>
        <p:nvSpPr>
          <p:cNvPr id="7" name="TextBox 6"/>
          <p:cNvSpPr txBox="1"/>
          <p:nvPr/>
        </p:nvSpPr>
        <p:spPr>
          <a:xfrm>
            <a:off x="457201" y="381000"/>
            <a:ext cx="8153400" cy="95410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smtClean="0">
                <a:cs typeface="Arial" charset="0"/>
              </a:rPr>
              <a:t>Processes undertaken by                 the Minister and Department</a:t>
            </a:r>
            <a:endParaRPr lang="en-US" altLang="en-US" sz="2800" b="1" dirty="0">
              <a:cs typeface="Arial" charset="0"/>
            </a:endParaRPr>
          </a:p>
        </p:txBody>
      </p:sp>
    </p:spTree>
    <p:extLst>
      <p:ext uri="{BB962C8B-B14F-4D97-AF65-F5344CB8AC3E}">
        <p14:creationId xmlns:p14="http://schemas.microsoft.com/office/powerpoint/2010/main" xmlns="" val="2340862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402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8</a:t>
            </a:fld>
            <a:endParaRPr lang="en-US" altLang="en-US" b="1"/>
          </a:p>
        </p:txBody>
      </p:sp>
      <p:sp>
        <p:nvSpPr>
          <p:cNvPr id="2" name="Rectangle 1"/>
          <p:cNvSpPr/>
          <p:nvPr/>
        </p:nvSpPr>
        <p:spPr>
          <a:xfrm>
            <a:off x="457200" y="1447799"/>
            <a:ext cx="8153400" cy="369332"/>
          </a:xfrm>
          <a:prstGeom prst="rect">
            <a:avLst/>
          </a:prstGeom>
        </p:spPr>
        <p:txBody>
          <a:bodyPr wrap="square">
            <a:spAutoFit/>
          </a:bodyPr>
          <a:lstStyle/>
          <a:p>
            <a:endParaRPr lang="en-ZA" dirty="0"/>
          </a:p>
        </p:txBody>
      </p:sp>
      <p:sp>
        <p:nvSpPr>
          <p:cNvPr id="4" name="Rectangle 3"/>
          <p:cNvSpPr/>
          <p:nvPr/>
        </p:nvSpPr>
        <p:spPr>
          <a:xfrm>
            <a:off x="457200" y="1371600"/>
            <a:ext cx="8153400" cy="4555093"/>
          </a:xfrm>
          <a:prstGeom prst="rect">
            <a:avLst/>
          </a:prstGeom>
        </p:spPr>
        <p:txBody>
          <a:bodyPr wrap="square">
            <a:spAutoFit/>
          </a:bodyPr>
          <a:lstStyle/>
          <a:p>
            <a:pPr marL="285750" indent="-285750">
              <a:spcAft>
                <a:spcPts val="300"/>
              </a:spcAft>
              <a:buFont typeface="Arial" panose="020B0604020202020204" pitchFamily="34" charset="0"/>
              <a:buChar char="•"/>
            </a:pPr>
            <a:r>
              <a:rPr lang="en-ZA" sz="2000" dirty="0" smtClean="0"/>
              <a:t>The Council requested an extension and submitted </a:t>
            </a:r>
            <a:r>
              <a:rPr lang="en-ZA" sz="2000" dirty="0"/>
              <a:t>their response to the Minister on 12 December </a:t>
            </a:r>
            <a:r>
              <a:rPr lang="en-ZA" sz="2000" dirty="0" smtClean="0"/>
              <a:t>2016. </a:t>
            </a:r>
          </a:p>
          <a:p>
            <a:pPr marL="285750" indent="-285750">
              <a:spcAft>
                <a:spcPts val="300"/>
              </a:spcAft>
              <a:buFont typeface="Arial" panose="020B0604020202020204" pitchFamily="34" charset="0"/>
              <a:buChar char="•"/>
            </a:pPr>
            <a:r>
              <a:rPr lang="en-ZA" sz="2000" dirty="0" smtClean="0"/>
              <a:t>The response has been analysed by the Department and a full report has been provided to the Minister for his consideration</a:t>
            </a:r>
          </a:p>
          <a:p>
            <a:pPr marL="285750" indent="-285750">
              <a:spcAft>
                <a:spcPts val="300"/>
              </a:spcAft>
              <a:buFont typeface="Arial" panose="020B0604020202020204" pitchFamily="34" charset="0"/>
              <a:buChar char="•"/>
            </a:pPr>
            <a:r>
              <a:rPr lang="en-ZA" sz="2000" dirty="0"/>
              <a:t>At the same time </a:t>
            </a:r>
            <a:r>
              <a:rPr lang="en-ZA" sz="2000" dirty="0" smtClean="0"/>
              <a:t>as the Minister sent the letter to the </a:t>
            </a:r>
            <a:r>
              <a:rPr lang="en-ZA" sz="2000" dirty="0" err="1" smtClean="0"/>
              <a:t>UniZulu</a:t>
            </a:r>
            <a:r>
              <a:rPr lang="en-ZA" sz="2000" dirty="0" smtClean="0"/>
              <a:t> Council, the </a:t>
            </a:r>
            <a:r>
              <a:rPr lang="en-ZA" sz="2000" dirty="0"/>
              <a:t>Minister requested the Council on Higher Education to conduct an institutional audit of the university. </a:t>
            </a:r>
            <a:r>
              <a:rPr lang="en-ZA" sz="2000" dirty="0" smtClean="0"/>
              <a:t>The Department provided funding to enable the audit to be undertaken</a:t>
            </a:r>
          </a:p>
          <a:p>
            <a:pPr marL="285750" indent="-285750">
              <a:spcAft>
                <a:spcPts val="300"/>
              </a:spcAft>
              <a:buFont typeface="Arial" panose="020B0604020202020204" pitchFamily="34" charset="0"/>
              <a:buChar char="•"/>
            </a:pPr>
            <a:r>
              <a:rPr lang="en-ZA" sz="2000" dirty="0" smtClean="0"/>
              <a:t>Further to this, various allegations have continuously been made about the University and its management, particularly through the media</a:t>
            </a:r>
          </a:p>
          <a:p>
            <a:pPr marL="285750" indent="-285750">
              <a:spcAft>
                <a:spcPts val="300"/>
              </a:spcAft>
              <a:buFont typeface="Arial" panose="020B0604020202020204" pitchFamily="34" charset="0"/>
              <a:buChar char="•"/>
            </a:pPr>
            <a:r>
              <a:rPr lang="en-ZA" sz="2000" dirty="0" smtClean="0"/>
              <a:t>The Minister is awaiting </a:t>
            </a:r>
            <a:r>
              <a:rPr lang="en-ZA" sz="2000" dirty="0"/>
              <a:t>the CHE’s </a:t>
            </a:r>
            <a:r>
              <a:rPr lang="en-ZA" sz="2000" dirty="0" smtClean="0"/>
              <a:t>institutional </a:t>
            </a:r>
            <a:r>
              <a:rPr lang="en-ZA" sz="2000" dirty="0"/>
              <a:t>audit </a:t>
            </a:r>
            <a:r>
              <a:rPr lang="en-ZA" sz="2000" dirty="0" smtClean="0"/>
              <a:t>report in order to make a determination on how to take the matter forward</a:t>
            </a:r>
          </a:p>
          <a:p>
            <a:pPr marL="285750" indent="-285750">
              <a:spcAft>
                <a:spcPts val="300"/>
              </a:spcAft>
              <a:buFont typeface="Arial" panose="020B0604020202020204" pitchFamily="34" charset="0"/>
              <a:buChar char="•"/>
            </a:pPr>
            <a:endParaRPr lang="en-ZA" sz="2000" dirty="0"/>
          </a:p>
        </p:txBody>
      </p:sp>
      <p:sp>
        <p:nvSpPr>
          <p:cNvPr id="9" name="TextBox 8"/>
          <p:cNvSpPr txBox="1"/>
          <p:nvPr/>
        </p:nvSpPr>
        <p:spPr>
          <a:xfrm>
            <a:off x="457201" y="381000"/>
            <a:ext cx="8153400" cy="95410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err="1" smtClean="0">
                <a:cs typeface="Arial" pitchFamily="34" charset="0"/>
              </a:rPr>
              <a:t>UniZulu</a:t>
            </a:r>
            <a:r>
              <a:rPr lang="en-US" sz="2800" b="1" dirty="0" smtClean="0">
                <a:cs typeface="Arial" pitchFamily="34" charset="0"/>
              </a:rPr>
              <a:t>: </a:t>
            </a:r>
            <a:r>
              <a:rPr lang="en-US" altLang="en-US" sz="2800" b="1" dirty="0" smtClean="0">
                <a:cs typeface="Arial" charset="0"/>
              </a:rPr>
              <a:t>Processes undertaken by                 the Minister and Department</a:t>
            </a:r>
            <a:endParaRPr lang="en-US" altLang="en-US" sz="2800" b="1" dirty="0">
              <a:cs typeface="Arial" charset="0"/>
            </a:endParaRPr>
          </a:p>
        </p:txBody>
      </p:sp>
    </p:spTree>
    <p:extLst>
      <p:ext uri="{BB962C8B-B14F-4D97-AF65-F5344CB8AC3E}">
        <p14:creationId xmlns:p14="http://schemas.microsoft.com/office/powerpoint/2010/main" xmlns="" val="1578533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61"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475862" y="543580"/>
            <a:ext cx="813473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Cape Peninsula University of Technology</a:t>
            </a:r>
            <a:endParaRPr lang="en-US" altLang="en-US" sz="2800" b="1" dirty="0">
              <a:cs typeface="Arial" charset="0"/>
            </a:endParaRPr>
          </a:p>
        </p:txBody>
      </p:sp>
      <p:sp>
        <p:nvSpPr>
          <p:cNvPr id="3076" name="Slide Number Placeholder 7"/>
          <p:cNvSpPr>
            <a:spLocks noGrp="1"/>
          </p:cNvSpPr>
          <p:nvPr>
            <p:ph type="sldNum" sz="quarter" idx="12"/>
          </p:nvPr>
        </p:nvSpPr>
        <p:spPr>
          <a:xfrm>
            <a:off x="6786563"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9</a:t>
            </a:fld>
            <a:endParaRPr lang="en-US" altLang="en-US" b="1"/>
          </a:p>
        </p:txBody>
      </p:sp>
      <p:sp>
        <p:nvSpPr>
          <p:cNvPr id="2" name="Rectangle 1"/>
          <p:cNvSpPr/>
          <p:nvPr/>
        </p:nvSpPr>
        <p:spPr>
          <a:xfrm>
            <a:off x="457200" y="1447799"/>
            <a:ext cx="8153400" cy="369332"/>
          </a:xfrm>
          <a:prstGeom prst="rect">
            <a:avLst/>
          </a:prstGeom>
        </p:spPr>
        <p:txBody>
          <a:bodyPr wrap="square">
            <a:spAutoFit/>
          </a:bodyPr>
          <a:lstStyle/>
          <a:p>
            <a:endParaRPr lang="en-ZA" dirty="0"/>
          </a:p>
        </p:txBody>
      </p:sp>
      <p:sp>
        <p:nvSpPr>
          <p:cNvPr id="4" name="Rectangle 3"/>
          <p:cNvSpPr/>
          <p:nvPr/>
        </p:nvSpPr>
        <p:spPr>
          <a:xfrm>
            <a:off x="475862" y="1143000"/>
            <a:ext cx="8134738" cy="5447645"/>
          </a:xfrm>
          <a:prstGeom prst="rect">
            <a:avLst/>
          </a:prstGeom>
        </p:spPr>
        <p:txBody>
          <a:bodyPr wrap="square">
            <a:spAutoFit/>
          </a:bodyPr>
          <a:lstStyle/>
          <a:p>
            <a:pPr marL="285750" indent="-285750">
              <a:spcAft>
                <a:spcPts val="300"/>
              </a:spcAft>
              <a:buFont typeface="Arial" panose="020B0604020202020204" pitchFamily="34" charset="0"/>
              <a:buChar char="•"/>
            </a:pPr>
            <a:r>
              <a:rPr lang="en-ZA" sz="2000" dirty="0" smtClean="0"/>
              <a:t>CPUT experienced a number of challenges and violent protests linked to the #</a:t>
            </a:r>
            <a:r>
              <a:rPr lang="en-ZA" sz="2000" dirty="0" err="1" smtClean="0"/>
              <a:t>FeesMustFallCampaign</a:t>
            </a:r>
            <a:r>
              <a:rPr lang="en-ZA" sz="2000" dirty="0" smtClean="0"/>
              <a:t> in the latter part of 2015</a:t>
            </a:r>
          </a:p>
          <a:p>
            <a:pPr marL="285750" indent="-285750">
              <a:spcAft>
                <a:spcPts val="300"/>
              </a:spcAft>
              <a:buFont typeface="Arial" panose="020B0604020202020204" pitchFamily="34" charset="0"/>
              <a:buChar char="•"/>
            </a:pPr>
            <a:r>
              <a:rPr lang="en-ZA" sz="2000" dirty="0" smtClean="0"/>
              <a:t>In March 2016 various student protest actions occurred in which students demanded the removal of the Vice-Chancellor                  Dr </a:t>
            </a:r>
            <a:r>
              <a:rPr lang="en-US" sz="2000" dirty="0"/>
              <a:t>Nevhutalu.</a:t>
            </a:r>
            <a:r>
              <a:rPr lang="en-ZA" sz="2000" dirty="0" smtClean="0"/>
              <a:t>  Various allegations were levelled against the VC. Unions </a:t>
            </a:r>
            <a:r>
              <a:rPr lang="en-ZA" sz="2000" dirty="0"/>
              <a:t>also levelled various allegations against the </a:t>
            </a:r>
            <a:r>
              <a:rPr lang="en-ZA" sz="2000" dirty="0" smtClean="0"/>
              <a:t>VC</a:t>
            </a:r>
          </a:p>
          <a:p>
            <a:pPr marL="285750" indent="-285750">
              <a:spcAft>
                <a:spcPts val="300"/>
              </a:spcAft>
              <a:buFont typeface="Arial" panose="020B0604020202020204" pitchFamily="34" charset="0"/>
              <a:buChar char="•"/>
            </a:pPr>
            <a:r>
              <a:rPr lang="en-ZA" sz="2000" dirty="0" smtClean="0"/>
              <a:t>The University </a:t>
            </a:r>
            <a:r>
              <a:rPr lang="en-ZA" sz="2000" dirty="0"/>
              <a:t>Council appointed </a:t>
            </a:r>
            <a:r>
              <a:rPr lang="en-US" sz="2000" dirty="0"/>
              <a:t>Robert Charles Attorneys to conduct an independent and objective assessment and evaluation of all documentary and oral evidence related to the allegations. </a:t>
            </a:r>
            <a:r>
              <a:rPr lang="en-US" sz="2000" dirty="0" smtClean="0"/>
              <a:t>The </a:t>
            </a:r>
            <a:r>
              <a:rPr lang="en-US" sz="2000" dirty="0"/>
              <a:t>investigation found that there was no evidence to support the </a:t>
            </a:r>
            <a:r>
              <a:rPr lang="en-ZA" sz="2000" dirty="0"/>
              <a:t>allegations levelled against him. </a:t>
            </a:r>
            <a:r>
              <a:rPr lang="en-US" sz="2000" dirty="0" smtClean="0"/>
              <a:t>The </a:t>
            </a:r>
            <a:r>
              <a:rPr lang="en-US" sz="2000" dirty="0"/>
              <a:t>University Council took no action against </a:t>
            </a:r>
            <a:r>
              <a:rPr lang="en-ZA" sz="2000" dirty="0"/>
              <a:t>Dr Nevhutalu</a:t>
            </a:r>
            <a:r>
              <a:rPr lang="en-US" sz="2000" dirty="0"/>
              <a:t> </a:t>
            </a:r>
            <a:r>
              <a:rPr lang="en-US" sz="2000" dirty="0" smtClean="0"/>
              <a:t>at that time</a:t>
            </a:r>
            <a:endParaRPr lang="en-ZA" sz="2000" dirty="0" smtClean="0"/>
          </a:p>
          <a:p>
            <a:pPr marL="285750" indent="-285750">
              <a:spcAft>
                <a:spcPts val="300"/>
              </a:spcAft>
              <a:buFont typeface="Arial" panose="020B0604020202020204" pitchFamily="34" charset="0"/>
              <a:buChar char="•"/>
            </a:pPr>
            <a:r>
              <a:rPr lang="en-ZA" sz="2000" dirty="0" smtClean="0"/>
              <a:t>In October 2016 students marched to the VCs office with a list of demands. </a:t>
            </a:r>
            <a:r>
              <a:rPr lang="en-ZA" sz="2000" dirty="0"/>
              <a:t>F</a:t>
            </a:r>
            <a:r>
              <a:rPr lang="en-ZA" sz="2000" dirty="0" smtClean="0"/>
              <a:t>ollowing this, a General Assembly </a:t>
            </a:r>
            <a:r>
              <a:rPr lang="en-GB" sz="2000" dirty="0" smtClean="0"/>
              <a:t>consisting </a:t>
            </a:r>
            <a:r>
              <a:rPr lang="en-GB" sz="2000" dirty="0"/>
              <a:t>of CPUT staff and students was held at the Bellville </a:t>
            </a:r>
            <a:r>
              <a:rPr lang="en-GB" sz="2000" dirty="0" smtClean="0"/>
              <a:t>Campus on                       </a:t>
            </a:r>
            <a:r>
              <a:rPr lang="en-ZA" sz="2000" dirty="0" smtClean="0"/>
              <a:t>7 </a:t>
            </a:r>
            <a:r>
              <a:rPr lang="en-ZA" sz="2000" dirty="0"/>
              <a:t>October </a:t>
            </a:r>
            <a:r>
              <a:rPr lang="en-ZA" sz="2000" dirty="0" smtClean="0"/>
              <a:t>2016 which disintegrated into chaos</a:t>
            </a:r>
          </a:p>
          <a:p>
            <a:pPr marL="285750" indent="-285750">
              <a:spcAft>
                <a:spcPts val="300"/>
              </a:spcAft>
              <a:buFont typeface="Arial" panose="020B0604020202020204" pitchFamily="34" charset="0"/>
              <a:buChar char="•"/>
            </a:pPr>
            <a:endParaRPr lang="en-ZA" dirty="0"/>
          </a:p>
        </p:txBody>
      </p:sp>
    </p:spTree>
    <p:extLst>
      <p:ext uri="{BB962C8B-B14F-4D97-AF65-F5344CB8AC3E}">
        <p14:creationId xmlns:p14="http://schemas.microsoft.com/office/powerpoint/2010/main" xmlns="" val="64427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8201</TotalTime>
  <Words>2609</Words>
  <Application>Microsoft Office PowerPoint</Application>
  <PresentationFormat>On-screen Show (4:3)</PresentationFormat>
  <Paragraphs>167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506</cp:revision>
  <cp:lastPrinted>2017-08-18T10:58:33Z</cp:lastPrinted>
  <dcterms:created xsi:type="dcterms:W3CDTF">2010-10-01T19:49:50Z</dcterms:created>
  <dcterms:modified xsi:type="dcterms:W3CDTF">2017-09-14T11:29:12Z</dcterms:modified>
</cp:coreProperties>
</file>