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510" r:id="rId3"/>
    <p:sldId id="511" r:id="rId4"/>
    <p:sldId id="521" r:id="rId5"/>
    <p:sldId id="522" r:id="rId6"/>
    <p:sldId id="495" r:id="rId7"/>
    <p:sldId id="496" r:id="rId8"/>
    <p:sldId id="523" r:id="rId9"/>
    <p:sldId id="475" r:id="rId10"/>
    <p:sldId id="484" r:id="rId11"/>
    <p:sldId id="512" r:id="rId12"/>
    <p:sldId id="514" r:id="rId13"/>
    <p:sldId id="499" r:id="rId14"/>
    <p:sldId id="500" r:id="rId15"/>
    <p:sldId id="501" r:id="rId16"/>
    <p:sldId id="502" r:id="rId17"/>
    <p:sldId id="515" r:id="rId18"/>
    <p:sldId id="516" r:id="rId19"/>
    <p:sldId id="503" r:id="rId20"/>
    <p:sldId id="487" r:id="rId21"/>
    <p:sldId id="504" r:id="rId22"/>
    <p:sldId id="505" r:id="rId23"/>
    <p:sldId id="517" r:id="rId24"/>
    <p:sldId id="520" r:id="rId25"/>
    <p:sldId id="519" r:id="rId26"/>
    <p:sldId id="506" r:id="rId27"/>
    <p:sldId id="507" r:id="rId28"/>
    <p:sldId id="508" r:id="rId29"/>
    <p:sldId id="491" r:id="rId30"/>
    <p:sldId id="492" r:id="rId31"/>
    <p:sldId id="524" r:id="rId32"/>
    <p:sldId id="525" r:id="rId33"/>
    <p:sldId id="476" r:id="rId34"/>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66"/>
    <a:srgbClr val="FFCC99"/>
    <a:srgbClr val="FFDE9B"/>
    <a:srgbClr val="B1A0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28" autoAdjust="0"/>
  </p:normalViewPr>
  <p:slideViewPr>
    <p:cSldViewPr>
      <p:cViewPr varScale="1">
        <p:scale>
          <a:sx n="110" d="100"/>
          <a:sy n="110" d="100"/>
        </p:scale>
        <p:origin x="-164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B1616C-2B50-40E5-839B-56989D095E2C}" type="doc">
      <dgm:prSet loTypeId="urn:microsoft.com/office/officeart/2005/8/layout/lProcess2" loCatId="list" qsTypeId="urn:microsoft.com/office/officeart/2005/8/quickstyle/simple1" qsCatId="simple" csTypeId="urn:microsoft.com/office/officeart/2005/8/colors/accent3_1" csCatId="accent3" phldr="1"/>
      <dgm:spPr/>
      <dgm:t>
        <a:bodyPr/>
        <a:lstStyle/>
        <a:p>
          <a:endParaRPr lang="en-ZA"/>
        </a:p>
      </dgm:t>
    </dgm:pt>
    <dgm:pt modelId="{01FA416A-AB26-4AB8-90CC-18C60F66622D}">
      <dgm:prSet phldrT="[Text]" custT="1"/>
      <dgm:spPr/>
      <dgm:t>
        <a:bodyPr/>
        <a:lstStyle/>
        <a:p>
          <a:r>
            <a:rPr lang="en-ZA" sz="2400" b="1" dirty="0" smtClean="0"/>
            <a:t>CURRENT</a:t>
          </a:r>
          <a:endParaRPr lang="en-ZA" sz="2400" b="1" dirty="0"/>
        </a:p>
      </dgm:t>
    </dgm:pt>
    <dgm:pt modelId="{447BE277-386E-43E2-ADAE-C5D97D78C1C6}" type="parTrans" cxnId="{CD957CC1-5C88-4E93-8905-2B4099ABF05D}">
      <dgm:prSet/>
      <dgm:spPr/>
      <dgm:t>
        <a:bodyPr/>
        <a:lstStyle/>
        <a:p>
          <a:endParaRPr lang="en-ZA" sz="2400" b="1"/>
        </a:p>
      </dgm:t>
    </dgm:pt>
    <dgm:pt modelId="{CC92FB20-E210-4C50-B214-7346DAAB0D52}" type="sibTrans" cxnId="{CD957CC1-5C88-4E93-8905-2B4099ABF05D}">
      <dgm:prSet/>
      <dgm:spPr/>
      <dgm:t>
        <a:bodyPr/>
        <a:lstStyle/>
        <a:p>
          <a:endParaRPr lang="en-ZA" sz="2400" b="1"/>
        </a:p>
      </dgm:t>
    </dgm:pt>
    <dgm:pt modelId="{E57D1F4D-3F13-49C6-A538-1C31CDB3128B}">
      <dgm:prSet phldrT="[Text]" custT="1"/>
      <dgm:spPr/>
      <dgm:t>
        <a:bodyPr/>
        <a:lstStyle/>
        <a:p>
          <a:pPr algn="ctr"/>
          <a:r>
            <a:rPr lang="en-ZA" sz="2400" b="1" dirty="0"/>
            <a:t>Outsourcing all components of the payment process</a:t>
          </a:r>
        </a:p>
      </dgm:t>
    </dgm:pt>
    <dgm:pt modelId="{A824ED0F-8CB8-4659-ABEE-A642F4ABABD2}" type="parTrans" cxnId="{90042E40-1B52-4099-BF99-FA91A2B9A3CC}">
      <dgm:prSet/>
      <dgm:spPr/>
      <dgm:t>
        <a:bodyPr/>
        <a:lstStyle/>
        <a:p>
          <a:endParaRPr lang="en-ZA" sz="2400" b="1"/>
        </a:p>
      </dgm:t>
    </dgm:pt>
    <dgm:pt modelId="{40EBFAFF-3154-45A7-88E1-F4543EFA4772}" type="sibTrans" cxnId="{90042E40-1B52-4099-BF99-FA91A2B9A3CC}">
      <dgm:prSet/>
      <dgm:spPr/>
      <dgm:t>
        <a:bodyPr/>
        <a:lstStyle/>
        <a:p>
          <a:endParaRPr lang="en-ZA" sz="2400" b="1"/>
        </a:p>
      </dgm:t>
    </dgm:pt>
    <dgm:pt modelId="{29AC6DD4-1416-4825-957E-278B99CC6DB8}">
      <dgm:prSet phldrT="[Text]" custT="1"/>
      <dgm:spPr/>
      <dgm:t>
        <a:bodyPr/>
        <a:lstStyle/>
        <a:p>
          <a:r>
            <a:rPr lang="en-ZA" sz="2400" b="1" dirty="0" smtClean="0"/>
            <a:t>TRANSITION</a:t>
          </a:r>
          <a:endParaRPr lang="en-ZA" sz="2400" b="1" dirty="0"/>
        </a:p>
      </dgm:t>
    </dgm:pt>
    <dgm:pt modelId="{872F15D7-D32D-43B5-92FB-FFCE29C44530}" type="parTrans" cxnId="{A70B53D4-A26B-4BC4-BE57-3E7ECBB6BFCA}">
      <dgm:prSet/>
      <dgm:spPr/>
      <dgm:t>
        <a:bodyPr/>
        <a:lstStyle/>
        <a:p>
          <a:endParaRPr lang="en-ZA" sz="2400" b="1"/>
        </a:p>
      </dgm:t>
    </dgm:pt>
    <dgm:pt modelId="{4E3FF1FD-0CE6-489F-AB31-3D648F4E275D}" type="sibTrans" cxnId="{A70B53D4-A26B-4BC4-BE57-3E7ECBB6BFCA}">
      <dgm:prSet/>
      <dgm:spPr/>
      <dgm:t>
        <a:bodyPr/>
        <a:lstStyle/>
        <a:p>
          <a:endParaRPr lang="en-ZA" sz="2400" b="1"/>
        </a:p>
      </dgm:t>
    </dgm:pt>
    <dgm:pt modelId="{A67050B3-3210-4808-BE06-243E6937EC6A}">
      <dgm:prSet phldrT="[Text]" custT="1"/>
      <dgm:spPr/>
      <dgm:t>
        <a:bodyPr/>
        <a:lstStyle/>
        <a:p>
          <a:r>
            <a:rPr lang="en-ZA" sz="2400" b="1" dirty="0">
              <a:solidFill>
                <a:srgbClr val="FF0000"/>
              </a:solidFill>
            </a:rPr>
            <a:t>Hybrid</a:t>
          </a:r>
          <a:r>
            <a:rPr lang="en-ZA" sz="2400" b="1" dirty="0"/>
            <a:t> </a:t>
          </a:r>
        </a:p>
        <a:p>
          <a:r>
            <a:rPr lang="en-ZA" sz="2400" b="1" dirty="0" smtClean="0"/>
            <a:t>Mixture </a:t>
          </a:r>
          <a:r>
            <a:rPr lang="en-ZA" sz="2400" b="1" dirty="0"/>
            <a:t>of insourced and outsourced services</a:t>
          </a:r>
        </a:p>
      </dgm:t>
    </dgm:pt>
    <dgm:pt modelId="{BB455931-53EA-45B8-87CA-594AE2881EE4}" type="parTrans" cxnId="{22224A11-A7F8-4E5E-ACB9-61A6899E0B3D}">
      <dgm:prSet/>
      <dgm:spPr/>
      <dgm:t>
        <a:bodyPr/>
        <a:lstStyle/>
        <a:p>
          <a:endParaRPr lang="en-ZA" sz="2400" b="1"/>
        </a:p>
      </dgm:t>
    </dgm:pt>
    <dgm:pt modelId="{BE938B9E-0744-4E86-B578-051072D213EA}" type="sibTrans" cxnId="{22224A11-A7F8-4E5E-ACB9-61A6899E0B3D}">
      <dgm:prSet/>
      <dgm:spPr/>
      <dgm:t>
        <a:bodyPr/>
        <a:lstStyle/>
        <a:p>
          <a:endParaRPr lang="en-ZA" sz="2400" b="1"/>
        </a:p>
      </dgm:t>
    </dgm:pt>
    <dgm:pt modelId="{98DD4176-157F-48B1-BB41-2AB1D5BB1AFB}">
      <dgm:prSet phldrT="[Text]" custT="1"/>
      <dgm:spPr/>
      <dgm:t>
        <a:bodyPr/>
        <a:lstStyle/>
        <a:p>
          <a:r>
            <a:rPr lang="en-ZA" sz="2400" b="1" dirty="0" smtClean="0"/>
            <a:t>FUTURE</a:t>
          </a:r>
          <a:endParaRPr lang="en-ZA" sz="2400" b="1" dirty="0"/>
        </a:p>
      </dgm:t>
    </dgm:pt>
    <dgm:pt modelId="{EC2A7483-99B6-4B27-B1B7-9DB6CF9194A6}" type="parTrans" cxnId="{8BD6E415-A888-4A5A-8389-C51972AC1EBB}">
      <dgm:prSet/>
      <dgm:spPr/>
      <dgm:t>
        <a:bodyPr/>
        <a:lstStyle/>
        <a:p>
          <a:endParaRPr lang="en-ZA" sz="2400" b="1"/>
        </a:p>
      </dgm:t>
    </dgm:pt>
    <dgm:pt modelId="{FC8A0BF5-E437-46B7-A161-884E7F9EE8AF}" type="sibTrans" cxnId="{8BD6E415-A888-4A5A-8389-C51972AC1EBB}">
      <dgm:prSet/>
      <dgm:spPr/>
      <dgm:t>
        <a:bodyPr/>
        <a:lstStyle/>
        <a:p>
          <a:endParaRPr lang="en-ZA" sz="2400" b="1"/>
        </a:p>
      </dgm:t>
    </dgm:pt>
    <dgm:pt modelId="{1269A3C5-1109-4BFD-B9F9-A32B1427CE4B}">
      <dgm:prSet phldrT="[Text]" custT="1"/>
      <dgm:spPr/>
      <dgm:t>
        <a:bodyPr/>
        <a:lstStyle/>
        <a:p>
          <a:r>
            <a:rPr lang="en-ZA" sz="2400" b="1" dirty="0"/>
            <a:t>In-house processing of </a:t>
          </a:r>
          <a:r>
            <a:rPr lang="en-ZA" sz="2400" b="1" dirty="0" smtClean="0"/>
            <a:t>payments by SASSA</a:t>
          </a:r>
          <a:endParaRPr lang="en-ZA" sz="2400" b="1" dirty="0"/>
        </a:p>
      </dgm:t>
    </dgm:pt>
    <dgm:pt modelId="{42AAAB6D-327F-418B-977B-2D94C9F676AE}" type="parTrans" cxnId="{3CCAF07A-8FDC-4CE5-848B-B6092F653B94}">
      <dgm:prSet/>
      <dgm:spPr/>
      <dgm:t>
        <a:bodyPr/>
        <a:lstStyle/>
        <a:p>
          <a:endParaRPr lang="en-ZA" sz="2400" b="1"/>
        </a:p>
      </dgm:t>
    </dgm:pt>
    <dgm:pt modelId="{FA4F90BE-BF2E-41F5-8097-488E15259AF9}" type="sibTrans" cxnId="{3CCAF07A-8FDC-4CE5-848B-B6092F653B94}">
      <dgm:prSet/>
      <dgm:spPr/>
      <dgm:t>
        <a:bodyPr/>
        <a:lstStyle/>
        <a:p>
          <a:endParaRPr lang="en-ZA" sz="2400" b="1"/>
        </a:p>
      </dgm:t>
    </dgm:pt>
    <dgm:pt modelId="{30D1E7A7-6656-4A25-80AB-E2FDBB377FD2}" type="pres">
      <dgm:prSet presAssocID="{CDB1616C-2B50-40E5-839B-56989D095E2C}" presName="theList" presStyleCnt="0">
        <dgm:presLayoutVars>
          <dgm:dir/>
          <dgm:animLvl val="lvl"/>
          <dgm:resizeHandles val="exact"/>
        </dgm:presLayoutVars>
      </dgm:prSet>
      <dgm:spPr/>
      <dgm:t>
        <a:bodyPr/>
        <a:lstStyle/>
        <a:p>
          <a:endParaRPr lang="en-ZA"/>
        </a:p>
      </dgm:t>
    </dgm:pt>
    <dgm:pt modelId="{F57E319A-1784-4129-95C8-E1B8AAE59656}" type="pres">
      <dgm:prSet presAssocID="{01FA416A-AB26-4AB8-90CC-18C60F66622D}" presName="compNode" presStyleCnt="0"/>
      <dgm:spPr/>
      <dgm:t>
        <a:bodyPr/>
        <a:lstStyle/>
        <a:p>
          <a:endParaRPr lang="en-ZA"/>
        </a:p>
      </dgm:t>
    </dgm:pt>
    <dgm:pt modelId="{B7106D02-B7ED-45EF-8516-76E594601D56}" type="pres">
      <dgm:prSet presAssocID="{01FA416A-AB26-4AB8-90CC-18C60F66622D}" presName="aNode" presStyleLbl="bgShp" presStyleIdx="0" presStyleCnt="3" custLinFactNeighborX="-38" custLinFactNeighborY="5668"/>
      <dgm:spPr/>
      <dgm:t>
        <a:bodyPr/>
        <a:lstStyle/>
        <a:p>
          <a:endParaRPr lang="en-ZA"/>
        </a:p>
      </dgm:t>
    </dgm:pt>
    <dgm:pt modelId="{409F0ED3-08B9-421E-B3BF-936DEE670279}" type="pres">
      <dgm:prSet presAssocID="{01FA416A-AB26-4AB8-90CC-18C60F66622D}" presName="textNode" presStyleLbl="bgShp" presStyleIdx="0" presStyleCnt="3"/>
      <dgm:spPr/>
      <dgm:t>
        <a:bodyPr/>
        <a:lstStyle/>
        <a:p>
          <a:endParaRPr lang="en-ZA"/>
        </a:p>
      </dgm:t>
    </dgm:pt>
    <dgm:pt modelId="{B73FFE33-605E-4499-812B-46A40A9126C8}" type="pres">
      <dgm:prSet presAssocID="{01FA416A-AB26-4AB8-90CC-18C60F66622D}" presName="compChildNode" presStyleCnt="0"/>
      <dgm:spPr/>
      <dgm:t>
        <a:bodyPr/>
        <a:lstStyle/>
        <a:p>
          <a:endParaRPr lang="en-ZA"/>
        </a:p>
      </dgm:t>
    </dgm:pt>
    <dgm:pt modelId="{72A9EA55-D599-4786-9A4D-AB2C6A4D656A}" type="pres">
      <dgm:prSet presAssocID="{01FA416A-AB26-4AB8-90CC-18C60F66622D}" presName="theInnerList" presStyleCnt="0"/>
      <dgm:spPr/>
      <dgm:t>
        <a:bodyPr/>
        <a:lstStyle/>
        <a:p>
          <a:endParaRPr lang="en-ZA"/>
        </a:p>
      </dgm:t>
    </dgm:pt>
    <dgm:pt modelId="{BF037E08-B800-4EDB-917B-1A18BE2DECD1}" type="pres">
      <dgm:prSet presAssocID="{E57D1F4D-3F13-49C6-A538-1C31CDB3128B}" presName="childNode" presStyleLbl="node1" presStyleIdx="0" presStyleCnt="3">
        <dgm:presLayoutVars>
          <dgm:bulletEnabled val="1"/>
        </dgm:presLayoutVars>
      </dgm:prSet>
      <dgm:spPr/>
      <dgm:t>
        <a:bodyPr/>
        <a:lstStyle/>
        <a:p>
          <a:endParaRPr lang="en-ZA"/>
        </a:p>
      </dgm:t>
    </dgm:pt>
    <dgm:pt modelId="{23756A06-4317-4E84-BC3A-DC376E6FEAF4}" type="pres">
      <dgm:prSet presAssocID="{01FA416A-AB26-4AB8-90CC-18C60F66622D}" presName="aSpace" presStyleCnt="0"/>
      <dgm:spPr/>
      <dgm:t>
        <a:bodyPr/>
        <a:lstStyle/>
        <a:p>
          <a:endParaRPr lang="en-ZA"/>
        </a:p>
      </dgm:t>
    </dgm:pt>
    <dgm:pt modelId="{AD9224E6-CFC5-43A7-9572-051324FF7EC8}" type="pres">
      <dgm:prSet presAssocID="{29AC6DD4-1416-4825-957E-278B99CC6DB8}" presName="compNode" presStyleCnt="0"/>
      <dgm:spPr/>
      <dgm:t>
        <a:bodyPr/>
        <a:lstStyle/>
        <a:p>
          <a:endParaRPr lang="en-ZA"/>
        </a:p>
      </dgm:t>
    </dgm:pt>
    <dgm:pt modelId="{6C1C112A-1CBF-45C7-AF7B-9F8A992DAA42}" type="pres">
      <dgm:prSet presAssocID="{29AC6DD4-1416-4825-957E-278B99CC6DB8}" presName="aNode" presStyleLbl="bgShp" presStyleIdx="1" presStyleCnt="3"/>
      <dgm:spPr/>
      <dgm:t>
        <a:bodyPr/>
        <a:lstStyle/>
        <a:p>
          <a:endParaRPr lang="en-ZA"/>
        </a:p>
      </dgm:t>
    </dgm:pt>
    <dgm:pt modelId="{0E75C228-B744-4C23-A2E6-3D86B5C1DC2E}" type="pres">
      <dgm:prSet presAssocID="{29AC6DD4-1416-4825-957E-278B99CC6DB8}" presName="textNode" presStyleLbl="bgShp" presStyleIdx="1" presStyleCnt="3"/>
      <dgm:spPr/>
      <dgm:t>
        <a:bodyPr/>
        <a:lstStyle/>
        <a:p>
          <a:endParaRPr lang="en-ZA"/>
        </a:p>
      </dgm:t>
    </dgm:pt>
    <dgm:pt modelId="{1DCBDA30-F168-4EEC-9114-F298F3EF87F9}" type="pres">
      <dgm:prSet presAssocID="{29AC6DD4-1416-4825-957E-278B99CC6DB8}" presName="compChildNode" presStyleCnt="0"/>
      <dgm:spPr/>
      <dgm:t>
        <a:bodyPr/>
        <a:lstStyle/>
        <a:p>
          <a:endParaRPr lang="en-ZA"/>
        </a:p>
      </dgm:t>
    </dgm:pt>
    <dgm:pt modelId="{4791D22E-E788-4F72-84D7-A68121FCFE6D}" type="pres">
      <dgm:prSet presAssocID="{29AC6DD4-1416-4825-957E-278B99CC6DB8}" presName="theInnerList" presStyleCnt="0"/>
      <dgm:spPr/>
      <dgm:t>
        <a:bodyPr/>
        <a:lstStyle/>
        <a:p>
          <a:endParaRPr lang="en-ZA"/>
        </a:p>
      </dgm:t>
    </dgm:pt>
    <dgm:pt modelId="{6624C41B-7DE9-49FE-9258-9A8FAE5B5599}" type="pres">
      <dgm:prSet presAssocID="{A67050B3-3210-4808-BE06-243E6937EC6A}" presName="childNode" presStyleLbl="node1" presStyleIdx="1" presStyleCnt="3">
        <dgm:presLayoutVars>
          <dgm:bulletEnabled val="1"/>
        </dgm:presLayoutVars>
      </dgm:prSet>
      <dgm:spPr/>
      <dgm:t>
        <a:bodyPr/>
        <a:lstStyle/>
        <a:p>
          <a:endParaRPr lang="en-ZA"/>
        </a:p>
      </dgm:t>
    </dgm:pt>
    <dgm:pt modelId="{72353A96-ED55-4BC7-98DF-179871CF61DA}" type="pres">
      <dgm:prSet presAssocID="{29AC6DD4-1416-4825-957E-278B99CC6DB8}" presName="aSpace" presStyleCnt="0"/>
      <dgm:spPr/>
      <dgm:t>
        <a:bodyPr/>
        <a:lstStyle/>
        <a:p>
          <a:endParaRPr lang="en-ZA"/>
        </a:p>
      </dgm:t>
    </dgm:pt>
    <dgm:pt modelId="{27FB489E-077A-41ED-969B-BAC99BE5FA03}" type="pres">
      <dgm:prSet presAssocID="{98DD4176-157F-48B1-BB41-2AB1D5BB1AFB}" presName="compNode" presStyleCnt="0"/>
      <dgm:spPr/>
      <dgm:t>
        <a:bodyPr/>
        <a:lstStyle/>
        <a:p>
          <a:endParaRPr lang="en-ZA"/>
        </a:p>
      </dgm:t>
    </dgm:pt>
    <dgm:pt modelId="{5650FF9A-D4BF-4EB9-B68D-D630417FCA4B}" type="pres">
      <dgm:prSet presAssocID="{98DD4176-157F-48B1-BB41-2AB1D5BB1AFB}" presName="aNode" presStyleLbl="bgShp" presStyleIdx="2" presStyleCnt="3"/>
      <dgm:spPr/>
      <dgm:t>
        <a:bodyPr/>
        <a:lstStyle/>
        <a:p>
          <a:endParaRPr lang="en-ZA"/>
        </a:p>
      </dgm:t>
    </dgm:pt>
    <dgm:pt modelId="{EF42CBF0-6EF1-42DD-B27D-DC118C25A24B}" type="pres">
      <dgm:prSet presAssocID="{98DD4176-157F-48B1-BB41-2AB1D5BB1AFB}" presName="textNode" presStyleLbl="bgShp" presStyleIdx="2" presStyleCnt="3"/>
      <dgm:spPr/>
      <dgm:t>
        <a:bodyPr/>
        <a:lstStyle/>
        <a:p>
          <a:endParaRPr lang="en-ZA"/>
        </a:p>
      </dgm:t>
    </dgm:pt>
    <dgm:pt modelId="{0DB26941-BFC2-4390-8BC7-513E1EC9CDEB}" type="pres">
      <dgm:prSet presAssocID="{98DD4176-157F-48B1-BB41-2AB1D5BB1AFB}" presName="compChildNode" presStyleCnt="0"/>
      <dgm:spPr/>
      <dgm:t>
        <a:bodyPr/>
        <a:lstStyle/>
        <a:p>
          <a:endParaRPr lang="en-ZA"/>
        </a:p>
      </dgm:t>
    </dgm:pt>
    <dgm:pt modelId="{2CBC7720-F027-464B-A57F-4844C8ACBBB3}" type="pres">
      <dgm:prSet presAssocID="{98DD4176-157F-48B1-BB41-2AB1D5BB1AFB}" presName="theInnerList" presStyleCnt="0"/>
      <dgm:spPr/>
      <dgm:t>
        <a:bodyPr/>
        <a:lstStyle/>
        <a:p>
          <a:endParaRPr lang="en-ZA"/>
        </a:p>
      </dgm:t>
    </dgm:pt>
    <dgm:pt modelId="{67777B0D-D074-4096-B80C-781F103B82D9}" type="pres">
      <dgm:prSet presAssocID="{1269A3C5-1109-4BFD-B9F9-A32B1427CE4B}" presName="childNode" presStyleLbl="node1" presStyleIdx="2" presStyleCnt="3">
        <dgm:presLayoutVars>
          <dgm:bulletEnabled val="1"/>
        </dgm:presLayoutVars>
      </dgm:prSet>
      <dgm:spPr/>
      <dgm:t>
        <a:bodyPr/>
        <a:lstStyle/>
        <a:p>
          <a:endParaRPr lang="en-ZA"/>
        </a:p>
      </dgm:t>
    </dgm:pt>
  </dgm:ptLst>
  <dgm:cxnLst>
    <dgm:cxn modelId="{2B208711-3BD5-4A54-8968-D169747D0E4B}" type="presOf" srcId="{A67050B3-3210-4808-BE06-243E6937EC6A}" destId="{6624C41B-7DE9-49FE-9258-9A8FAE5B5599}" srcOrd="0" destOrd="0" presId="urn:microsoft.com/office/officeart/2005/8/layout/lProcess2"/>
    <dgm:cxn modelId="{09463500-BD26-4313-9582-31F71B4055D4}" type="presOf" srcId="{01FA416A-AB26-4AB8-90CC-18C60F66622D}" destId="{B7106D02-B7ED-45EF-8516-76E594601D56}" srcOrd="0" destOrd="0" presId="urn:microsoft.com/office/officeart/2005/8/layout/lProcess2"/>
    <dgm:cxn modelId="{8BD6E415-A888-4A5A-8389-C51972AC1EBB}" srcId="{CDB1616C-2B50-40E5-839B-56989D095E2C}" destId="{98DD4176-157F-48B1-BB41-2AB1D5BB1AFB}" srcOrd="2" destOrd="0" parTransId="{EC2A7483-99B6-4B27-B1B7-9DB6CF9194A6}" sibTransId="{FC8A0BF5-E437-46B7-A161-884E7F9EE8AF}"/>
    <dgm:cxn modelId="{AD4ABC3D-150F-4305-BE18-36499D88DB72}" type="presOf" srcId="{01FA416A-AB26-4AB8-90CC-18C60F66622D}" destId="{409F0ED3-08B9-421E-B3BF-936DEE670279}" srcOrd="1" destOrd="0" presId="urn:microsoft.com/office/officeart/2005/8/layout/lProcess2"/>
    <dgm:cxn modelId="{9856B743-7C89-4744-9C39-5AA6E1A3AA76}" type="presOf" srcId="{CDB1616C-2B50-40E5-839B-56989D095E2C}" destId="{30D1E7A7-6656-4A25-80AB-E2FDBB377FD2}" srcOrd="0" destOrd="0" presId="urn:microsoft.com/office/officeart/2005/8/layout/lProcess2"/>
    <dgm:cxn modelId="{CD957CC1-5C88-4E93-8905-2B4099ABF05D}" srcId="{CDB1616C-2B50-40E5-839B-56989D095E2C}" destId="{01FA416A-AB26-4AB8-90CC-18C60F66622D}" srcOrd="0" destOrd="0" parTransId="{447BE277-386E-43E2-ADAE-C5D97D78C1C6}" sibTransId="{CC92FB20-E210-4C50-B214-7346DAAB0D52}"/>
    <dgm:cxn modelId="{A70B53D4-A26B-4BC4-BE57-3E7ECBB6BFCA}" srcId="{CDB1616C-2B50-40E5-839B-56989D095E2C}" destId="{29AC6DD4-1416-4825-957E-278B99CC6DB8}" srcOrd="1" destOrd="0" parTransId="{872F15D7-D32D-43B5-92FB-FFCE29C44530}" sibTransId="{4E3FF1FD-0CE6-489F-AB31-3D648F4E275D}"/>
    <dgm:cxn modelId="{116041CB-A515-48D9-88A5-C27FE2EFDF08}" type="presOf" srcId="{29AC6DD4-1416-4825-957E-278B99CC6DB8}" destId="{6C1C112A-1CBF-45C7-AF7B-9F8A992DAA42}" srcOrd="0" destOrd="0" presId="urn:microsoft.com/office/officeart/2005/8/layout/lProcess2"/>
    <dgm:cxn modelId="{C21ADA0C-D817-4B94-89FB-FE471EA020DD}" type="presOf" srcId="{E57D1F4D-3F13-49C6-A538-1C31CDB3128B}" destId="{BF037E08-B800-4EDB-917B-1A18BE2DECD1}" srcOrd="0" destOrd="0" presId="urn:microsoft.com/office/officeart/2005/8/layout/lProcess2"/>
    <dgm:cxn modelId="{3CCAF07A-8FDC-4CE5-848B-B6092F653B94}" srcId="{98DD4176-157F-48B1-BB41-2AB1D5BB1AFB}" destId="{1269A3C5-1109-4BFD-B9F9-A32B1427CE4B}" srcOrd="0" destOrd="0" parTransId="{42AAAB6D-327F-418B-977B-2D94C9F676AE}" sibTransId="{FA4F90BE-BF2E-41F5-8097-488E15259AF9}"/>
    <dgm:cxn modelId="{22224A11-A7F8-4E5E-ACB9-61A6899E0B3D}" srcId="{29AC6DD4-1416-4825-957E-278B99CC6DB8}" destId="{A67050B3-3210-4808-BE06-243E6937EC6A}" srcOrd="0" destOrd="0" parTransId="{BB455931-53EA-45B8-87CA-594AE2881EE4}" sibTransId="{BE938B9E-0744-4E86-B578-051072D213EA}"/>
    <dgm:cxn modelId="{8CDA9DCF-D6BF-4F35-9038-98CC20EB6C03}" type="presOf" srcId="{1269A3C5-1109-4BFD-B9F9-A32B1427CE4B}" destId="{67777B0D-D074-4096-B80C-781F103B82D9}" srcOrd="0" destOrd="0" presId="urn:microsoft.com/office/officeart/2005/8/layout/lProcess2"/>
    <dgm:cxn modelId="{840EE8E0-03ED-4B4D-9924-32DF0CEFD42A}" type="presOf" srcId="{29AC6DD4-1416-4825-957E-278B99CC6DB8}" destId="{0E75C228-B744-4C23-A2E6-3D86B5C1DC2E}" srcOrd="1" destOrd="0" presId="urn:microsoft.com/office/officeart/2005/8/layout/lProcess2"/>
    <dgm:cxn modelId="{90042E40-1B52-4099-BF99-FA91A2B9A3CC}" srcId="{01FA416A-AB26-4AB8-90CC-18C60F66622D}" destId="{E57D1F4D-3F13-49C6-A538-1C31CDB3128B}" srcOrd="0" destOrd="0" parTransId="{A824ED0F-8CB8-4659-ABEE-A642F4ABABD2}" sibTransId="{40EBFAFF-3154-45A7-88E1-F4543EFA4772}"/>
    <dgm:cxn modelId="{F5091837-166F-48E5-9DF9-24411DEF5537}" type="presOf" srcId="{98DD4176-157F-48B1-BB41-2AB1D5BB1AFB}" destId="{5650FF9A-D4BF-4EB9-B68D-D630417FCA4B}" srcOrd="0" destOrd="0" presId="urn:microsoft.com/office/officeart/2005/8/layout/lProcess2"/>
    <dgm:cxn modelId="{C7E337D7-E4F8-4A06-BA90-DE9FFCF02CBD}" type="presOf" srcId="{98DD4176-157F-48B1-BB41-2AB1D5BB1AFB}" destId="{EF42CBF0-6EF1-42DD-B27D-DC118C25A24B}" srcOrd="1" destOrd="0" presId="urn:microsoft.com/office/officeart/2005/8/layout/lProcess2"/>
    <dgm:cxn modelId="{CC93C1D4-452B-4682-BFF9-BB218DDF075D}" type="presParOf" srcId="{30D1E7A7-6656-4A25-80AB-E2FDBB377FD2}" destId="{F57E319A-1784-4129-95C8-E1B8AAE59656}" srcOrd="0" destOrd="0" presId="urn:microsoft.com/office/officeart/2005/8/layout/lProcess2"/>
    <dgm:cxn modelId="{7FAF1943-B731-43E6-B12B-71E0C3FE54FA}" type="presParOf" srcId="{F57E319A-1784-4129-95C8-E1B8AAE59656}" destId="{B7106D02-B7ED-45EF-8516-76E594601D56}" srcOrd="0" destOrd="0" presId="urn:microsoft.com/office/officeart/2005/8/layout/lProcess2"/>
    <dgm:cxn modelId="{AE991EFF-27BC-4DB9-BD4C-688475069A21}" type="presParOf" srcId="{F57E319A-1784-4129-95C8-E1B8AAE59656}" destId="{409F0ED3-08B9-421E-B3BF-936DEE670279}" srcOrd="1" destOrd="0" presId="urn:microsoft.com/office/officeart/2005/8/layout/lProcess2"/>
    <dgm:cxn modelId="{D066CD03-9DAF-44FE-95B3-754FF907A700}" type="presParOf" srcId="{F57E319A-1784-4129-95C8-E1B8AAE59656}" destId="{B73FFE33-605E-4499-812B-46A40A9126C8}" srcOrd="2" destOrd="0" presId="urn:microsoft.com/office/officeart/2005/8/layout/lProcess2"/>
    <dgm:cxn modelId="{E4C2BF55-CABB-43B1-BFA1-CA8307BA2582}" type="presParOf" srcId="{B73FFE33-605E-4499-812B-46A40A9126C8}" destId="{72A9EA55-D599-4786-9A4D-AB2C6A4D656A}" srcOrd="0" destOrd="0" presId="urn:microsoft.com/office/officeart/2005/8/layout/lProcess2"/>
    <dgm:cxn modelId="{DE2DDE93-5328-46F5-8A46-0A3525399229}" type="presParOf" srcId="{72A9EA55-D599-4786-9A4D-AB2C6A4D656A}" destId="{BF037E08-B800-4EDB-917B-1A18BE2DECD1}" srcOrd="0" destOrd="0" presId="urn:microsoft.com/office/officeart/2005/8/layout/lProcess2"/>
    <dgm:cxn modelId="{869408C1-F561-4E41-8D18-60F8C8FD552D}" type="presParOf" srcId="{30D1E7A7-6656-4A25-80AB-E2FDBB377FD2}" destId="{23756A06-4317-4E84-BC3A-DC376E6FEAF4}" srcOrd="1" destOrd="0" presId="urn:microsoft.com/office/officeart/2005/8/layout/lProcess2"/>
    <dgm:cxn modelId="{DB4B888B-B559-40F1-AA46-FD8DB53B890D}" type="presParOf" srcId="{30D1E7A7-6656-4A25-80AB-E2FDBB377FD2}" destId="{AD9224E6-CFC5-43A7-9572-051324FF7EC8}" srcOrd="2" destOrd="0" presId="urn:microsoft.com/office/officeart/2005/8/layout/lProcess2"/>
    <dgm:cxn modelId="{C049F2D5-E490-43CD-A45A-36519B57C434}" type="presParOf" srcId="{AD9224E6-CFC5-43A7-9572-051324FF7EC8}" destId="{6C1C112A-1CBF-45C7-AF7B-9F8A992DAA42}" srcOrd="0" destOrd="0" presId="urn:microsoft.com/office/officeart/2005/8/layout/lProcess2"/>
    <dgm:cxn modelId="{46447011-A237-4B99-B5A9-0D51F6D059F4}" type="presParOf" srcId="{AD9224E6-CFC5-43A7-9572-051324FF7EC8}" destId="{0E75C228-B744-4C23-A2E6-3D86B5C1DC2E}" srcOrd="1" destOrd="0" presId="urn:microsoft.com/office/officeart/2005/8/layout/lProcess2"/>
    <dgm:cxn modelId="{39DF8A6E-B517-450F-81CC-ED883B3A5D6E}" type="presParOf" srcId="{AD9224E6-CFC5-43A7-9572-051324FF7EC8}" destId="{1DCBDA30-F168-4EEC-9114-F298F3EF87F9}" srcOrd="2" destOrd="0" presId="urn:microsoft.com/office/officeart/2005/8/layout/lProcess2"/>
    <dgm:cxn modelId="{EA478E2D-DE65-464A-8028-E38B2880611C}" type="presParOf" srcId="{1DCBDA30-F168-4EEC-9114-F298F3EF87F9}" destId="{4791D22E-E788-4F72-84D7-A68121FCFE6D}" srcOrd="0" destOrd="0" presId="urn:microsoft.com/office/officeart/2005/8/layout/lProcess2"/>
    <dgm:cxn modelId="{5C6F309A-D90F-4F0B-907F-26F3F4F50708}" type="presParOf" srcId="{4791D22E-E788-4F72-84D7-A68121FCFE6D}" destId="{6624C41B-7DE9-49FE-9258-9A8FAE5B5599}" srcOrd="0" destOrd="0" presId="urn:microsoft.com/office/officeart/2005/8/layout/lProcess2"/>
    <dgm:cxn modelId="{C92897F1-50FE-48E4-848F-BC935CC5004C}" type="presParOf" srcId="{30D1E7A7-6656-4A25-80AB-E2FDBB377FD2}" destId="{72353A96-ED55-4BC7-98DF-179871CF61DA}" srcOrd="3" destOrd="0" presId="urn:microsoft.com/office/officeart/2005/8/layout/lProcess2"/>
    <dgm:cxn modelId="{10AB0A2D-81AC-4EE7-B75D-D1C0F6083CEE}" type="presParOf" srcId="{30D1E7A7-6656-4A25-80AB-E2FDBB377FD2}" destId="{27FB489E-077A-41ED-969B-BAC99BE5FA03}" srcOrd="4" destOrd="0" presId="urn:microsoft.com/office/officeart/2005/8/layout/lProcess2"/>
    <dgm:cxn modelId="{CE0594B0-253F-486C-81A8-FD539AC506C3}" type="presParOf" srcId="{27FB489E-077A-41ED-969B-BAC99BE5FA03}" destId="{5650FF9A-D4BF-4EB9-B68D-D630417FCA4B}" srcOrd="0" destOrd="0" presId="urn:microsoft.com/office/officeart/2005/8/layout/lProcess2"/>
    <dgm:cxn modelId="{935D89A4-868F-469F-A463-1799DC81BBD7}" type="presParOf" srcId="{27FB489E-077A-41ED-969B-BAC99BE5FA03}" destId="{EF42CBF0-6EF1-42DD-B27D-DC118C25A24B}" srcOrd="1" destOrd="0" presId="urn:microsoft.com/office/officeart/2005/8/layout/lProcess2"/>
    <dgm:cxn modelId="{EC859BC1-86D7-498B-9871-69D3DF814B8B}" type="presParOf" srcId="{27FB489E-077A-41ED-969B-BAC99BE5FA03}" destId="{0DB26941-BFC2-4390-8BC7-513E1EC9CDEB}" srcOrd="2" destOrd="0" presId="urn:microsoft.com/office/officeart/2005/8/layout/lProcess2"/>
    <dgm:cxn modelId="{A1084CE2-AE00-4A96-A61F-70A0A285CC50}" type="presParOf" srcId="{0DB26941-BFC2-4390-8BC7-513E1EC9CDEB}" destId="{2CBC7720-F027-464B-A57F-4844C8ACBBB3}" srcOrd="0" destOrd="0" presId="urn:microsoft.com/office/officeart/2005/8/layout/lProcess2"/>
    <dgm:cxn modelId="{C3F9E3CD-6E5F-4F5E-9CC3-D8BFD4B02319}" type="presParOf" srcId="{2CBC7720-F027-464B-A57F-4844C8ACBBB3}" destId="{67777B0D-D074-4096-B80C-781F103B82D9}" srcOrd="0"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4916" cy="497524"/>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8004" y="1"/>
            <a:ext cx="2944916" cy="497524"/>
          </a:xfrm>
          <a:prstGeom prst="rect">
            <a:avLst/>
          </a:prstGeom>
        </p:spPr>
        <p:txBody>
          <a:bodyPr vert="horz" lIns="91440" tIns="45720" rIns="91440" bIns="45720" rtlCol="0"/>
          <a:lstStyle>
            <a:lvl1pPr algn="r">
              <a:defRPr sz="1200"/>
            </a:lvl1pPr>
          </a:lstStyle>
          <a:p>
            <a:fld id="{0FFEC356-4F76-44E9-ACE5-BE44601427C4}" type="datetimeFigureOut">
              <a:rPr lang="en-ZA" smtClean="0"/>
              <a:pPr/>
              <a:t>2017/09/07</a:t>
            </a:fld>
            <a:endParaRPr lang="en-ZA"/>
          </a:p>
        </p:txBody>
      </p:sp>
      <p:sp>
        <p:nvSpPr>
          <p:cNvPr id="4" name="Footer Placeholder 3"/>
          <p:cNvSpPr>
            <a:spLocks noGrp="1"/>
          </p:cNvSpPr>
          <p:nvPr>
            <p:ph type="ftr" sz="quarter" idx="2"/>
          </p:nvPr>
        </p:nvSpPr>
        <p:spPr>
          <a:xfrm>
            <a:off x="1" y="9433877"/>
            <a:ext cx="2944916" cy="497523"/>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8004" y="9433877"/>
            <a:ext cx="2944916" cy="497523"/>
          </a:xfrm>
          <a:prstGeom prst="rect">
            <a:avLst/>
          </a:prstGeom>
        </p:spPr>
        <p:txBody>
          <a:bodyPr vert="horz" lIns="91440" tIns="45720" rIns="91440" bIns="45720" rtlCol="0" anchor="b"/>
          <a:lstStyle>
            <a:lvl1pPr algn="r">
              <a:defRPr sz="1200"/>
            </a:lvl1pPr>
          </a:lstStyle>
          <a:p>
            <a:fld id="{57C8873C-16B4-4046-A5C3-B6EB3E264AEB}" type="slidenum">
              <a:rPr lang="en-ZA" smtClean="0"/>
              <a:pPr/>
              <a:t>‹#›</a:t>
            </a:fld>
            <a:endParaRPr lang="en-ZA"/>
          </a:p>
        </p:txBody>
      </p:sp>
    </p:spTree>
    <p:extLst>
      <p:ext uri="{BB962C8B-B14F-4D97-AF65-F5344CB8AC3E}">
        <p14:creationId xmlns:p14="http://schemas.microsoft.com/office/powerpoint/2010/main" xmlns="" val="351826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4916" cy="497524"/>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48004" y="1"/>
            <a:ext cx="2944916" cy="497524"/>
          </a:xfrm>
          <a:prstGeom prst="rect">
            <a:avLst/>
          </a:prstGeom>
        </p:spPr>
        <p:txBody>
          <a:bodyPr vert="horz" lIns="91440" tIns="45720" rIns="91440" bIns="45720" rtlCol="0"/>
          <a:lstStyle>
            <a:lvl1pPr algn="r">
              <a:defRPr sz="1200"/>
            </a:lvl1pPr>
          </a:lstStyle>
          <a:p>
            <a:fld id="{8B9972B0-43EA-49A1-B1B4-58879283F182}" type="datetimeFigureOut">
              <a:rPr lang="en-ZA" smtClean="0"/>
              <a:pPr/>
              <a:t>2017/09/07</a:t>
            </a:fld>
            <a:endParaRPr lang="en-ZA"/>
          </a:p>
        </p:txBody>
      </p:sp>
      <p:sp>
        <p:nvSpPr>
          <p:cNvPr id="4" name="Slide Image Placeholder 3"/>
          <p:cNvSpPr>
            <a:spLocks noGrp="1" noRot="1" noChangeAspect="1"/>
          </p:cNvSpPr>
          <p:nvPr>
            <p:ph type="sldImg" idx="2"/>
          </p:nvPr>
        </p:nvSpPr>
        <p:spPr>
          <a:xfrm>
            <a:off x="1162050" y="1241425"/>
            <a:ext cx="4470400" cy="33528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0083" y="4779725"/>
            <a:ext cx="5434335" cy="39102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1" y="9433877"/>
            <a:ext cx="2944916" cy="497523"/>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48004" y="9433877"/>
            <a:ext cx="2944916" cy="497523"/>
          </a:xfrm>
          <a:prstGeom prst="rect">
            <a:avLst/>
          </a:prstGeom>
        </p:spPr>
        <p:txBody>
          <a:bodyPr vert="horz" lIns="91440" tIns="45720" rIns="91440" bIns="45720" rtlCol="0" anchor="b"/>
          <a:lstStyle>
            <a:lvl1pPr algn="r">
              <a:defRPr sz="1200"/>
            </a:lvl1pPr>
          </a:lstStyle>
          <a:p>
            <a:fld id="{9A5ADBF1-FF72-4255-B545-390A6BB80209}" type="slidenum">
              <a:rPr lang="en-ZA" smtClean="0"/>
              <a:pPr/>
              <a:t>‹#›</a:t>
            </a:fld>
            <a:endParaRPr lang="en-ZA"/>
          </a:p>
        </p:txBody>
      </p:sp>
    </p:spTree>
    <p:extLst>
      <p:ext uri="{BB962C8B-B14F-4D97-AF65-F5344CB8AC3E}">
        <p14:creationId xmlns:p14="http://schemas.microsoft.com/office/powerpoint/2010/main" xmlns="" val="617407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9A5ADBF1-FF72-4255-B545-390A6BB80209}" type="slidenum">
              <a:rPr lang="en-ZA" smtClean="0"/>
              <a:pPr/>
              <a:t>2</a:t>
            </a:fld>
            <a:endParaRPr lang="en-ZA"/>
          </a:p>
        </p:txBody>
      </p:sp>
    </p:spTree>
    <p:extLst>
      <p:ext uri="{BB962C8B-B14F-4D97-AF65-F5344CB8AC3E}">
        <p14:creationId xmlns:p14="http://schemas.microsoft.com/office/powerpoint/2010/main" xmlns="" val="680613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smtClean="0">
              <a:latin typeface="Arial" panose="020B0604020202020204" pitchFamily="34" charset="0"/>
            </a:endParaRPr>
          </a:p>
        </p:txBody>
      </p:sp>
      <p:sp>
        <p:nvSpPr>
          <p:cNvPr id="40964" name="Slide Number Placeholder 3"/>
          <p:cNvSpPr>
            <a:spLocks noGrp="1"/>
          </p:cNvSpPr>
          <p:nvPr>
            <p:ph type="sldNum" sz="quarter" idx="5"/>
          </p:nvPr>
        </p:nvSpPr>
        <p:spPr/>
        <p:txBody>
          <a:bodyPr/>
          <a:lstStyle>
            <a:lvl1pPr defTabSz="909638" eaLnBrk="0" hangingPunct="0">
              <a:defRPr sz="3200">
                <a:solidFill>
                  <a:schemeClr val="tx1"/>
                </a:solidFill>
                <a:latin typeface="Arial" panose="020B0604020202020204" pitchFamily="34" charset="0"/>
                <a:cs typeface="Arial" panose="020B0604020202020204" pitchFamily="34" charset="0"/>
              </a:defRPr>
            </a:lvl1pPr>
            <a:lvl2pPr marL="742950" indent="-285750" defTabSz="909638" eaLnBrk="0" hangingPunct="0">
              <a:defRPr sz="3200">
                <a:solidFill>
                  <a:schemeClr val="tx1"/>
                </a:solidFill>
                <a:latin typeface="Arial" panose="020B0604020202020204" pitchFamily="34" charset="0"/>
                <a:cs typeface="Arial" panose="020B0604020202020204" pitchFamily="34" charset="0"/>
              </a:defRPr>
            </a:lvl2pPr>
            <a:lvl3pPr marL="1143000" indent="-228600" defTabSz="909638" eaLnBrk="0" hangingPunct="0">
              <a:defRPr sz="3200">
                <a:solidFill>
                  <a:schemeClr val="tx1"/>
                </a:solidFill>
                <a:latin typeface="Arial" panose="020B0604020202020204" pitchFamily="34" charset="0"/>
                <a:cs typeface="Arial" panose="020B0604020202020204" pitchFamily="34" charset="0"/>
              </a:defRPr>
            </a:lvl3pPr>
            <a:lvl4pPr marL="1600200" indent="-228600" defTabSz="909638" eaLnBrk="0" hangingPunct="0">
              <a:defRPr sz="3200">
                <a:solidFill>
                  <a:schemeClr val="tx1"/>
                </a:solidFill>
                <a:latin typeface="Arial" panose="020B0604020202020204" pitchFamily="34" charset="0"/>
                <a:cs typeface="Arial" panose="020B0604020202020204" pitchFamily="34" charset="0"/>
              </a:defRPr>
            </a:lvl4pPr>
            <a:lvl5pPr marL="2057400" indent="-228600" defTabSz="909638" eaLnBrk="0" hangingPunct="0">
              <a:defRPr sz="3200">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fld id="{302DC272-B010-48AF-B609-63F4DC0A60AF}" type="slidenum">
              <a:rPr lang="en-US" sz="1200">
                <a:solidFill>
                  <a:srgbClr val="1F497D"/>
                </a:solidFill>
              </a:rPr>
              <a:pPr eaLnBrk="1" hangingPunct="1"/>
              <a:t>12</a:t>
            </a:fld>
            <a:endParaRPr lang="en-US" sz="1200">
              <a:solidFill>
                <a:srgbClr val="1F497D"/>
              </a:solidFill>
            </a:endParaRPr>
          </a:p>
        </p:txBody>
      </p:sp>
    </p:spTree>
    <p:extLst>
      <p:ext uri="{BB962C8B-B14F-4D97-AF65-F5344CB8AC3E}">
        <p14:creationId xmlns:p14="http://schemas.microsoft.com/office/powerpoint/2010/main" xmlns="" val="219144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A5ADBF1-FF72-4255-B545-390A6BB80209}" type="slidenum">
              <a:rPr lang="en-ZA" smtClean="0"/>
              <a:pPr/>
              <a:t>17</a:t>
            </a:fld>
            <a:endParaRPr lang="en-ZA"/>
          </a:p>
        </p:txBody>
      </p:sp>
    </p:spTree>
    <p:extLst>
      <p:ext uri="{BB962C8B-B14F-4D97-AF65-F5344CB8AC3E}">
        <p14:creationId xmlns:p14="http://schemas.microsoft.com/office/powerpoint/2010/main" xmlns="" val="3508670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5ADBF1-FF72-4255-B545-390A6BB80209}" type="slidenum">
              <a:rPr lang="en-ZA" smtClean="0"/>
              <a:pPr/>
              <a:t>23</a:t>
            </a:fld>
            <a:endParaRPr lang="en-ZA"/>
          </a:p>
        </p:txBody>
      </p:sp>
    </p:spTree>
    <p:extLst>
      <p:ext uri="{BB962C8B-B14F-4D97-AF65-F5344CB8AC3E}">
        <p14:creationId xmlns:p14="http://schemas.microsoft.com/office/powerpoint/2010/main" xmlns="" val="89421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smtClean="0">
              <a:latin typeface="Arial" panose="020B0604020202020204" pitchFamily="34" charset="0"/>
            </a:endParaRPr>
          </a:p>
        </p:txBody>
      </p:sp>
      <p:sp>
        <p:nvSpPr>
          <p:cNvPr id="40964" name="Slide Number Placeholder 3"/>
          <p:cNvSpPr>
            <a:spLocks noGrp="1"/>
          </p:cNvSpPr>
          <p:nvPr>
            <p:ph type="sldNum" sz="quarter" idx="5"/>
          </p:nvPr>
        </p:nvSpPr>
        <p:spPr/>
        <p:txBody>
          <a:bodyPr/>
          <a:lstStyle>
            <a:lvl1pPr defTabSz="909638" eaLnBrk="0" hangingPunct="0">
              <a:defRPr sz="3200">
                <a:solidFill>
                  <a:schemeClr val="tx1"/>
                </a:solidFill>
                <a:latin typeface="Arial" panose="020B0604020202020204" pitchFamily="34" charset="0"/>
                <a:cs typeface="Arial" panose="020B0604020202020204" pitchFamily="34" charset="0"/>
              </a:defRPr>
            </a:lvl1pPr>
            <a:lvl2pPr marL="742950" indent="-285750" defTabSz="909638" eaLnBrk="0" hangingPunct="0">
              <a:defRPr sz="3200">
                <a:solidFill>
                  <a:schemeClr val="tx1"/>
                </a:solidFill>
                <a:latin typeface="Arial" panose="020B0604020202020204" pitchFamily="34" charset="0"/>
                <a:cs typeface="Arial" panose="020B0604020202020204" pitchFamily="34" charset="0"/>
              </a:defRPr>
            </a:lvl2pPr>
            <a:lvl3pPr marL="1143000" indent="-228600" defTabSz="909638" eaLnBrk="0" hangingPunct="0">
              <a:defRPr sz="3200">
                <a:solidFill>
                  <a:schemeClr val="tx1"/>
                </a:solidFill>
                <a:latin typeface="Arial" panose="020B0604020202020204" pitchFamily="34" charset="0"/>
                <a:cs typeface="Arial" panose="020B0604020202020204" pitchFamily="34" charset="0"/>
              </a:defRPr>
            </a:lvl3pPr>
            <a:lvl4pPr marL="1600200" indent="-228600" defTabSz="909638" eaLnBrk="0" hangingPunct="0">
              <a:defRPr sz="3200">
                <a:solidFill>
                  <a:schemeClr val="tx1"/>
                </a:solidFill>
                <a:latin typeface="Arial" panose="020B0604020202020204" pitchFamily="34" charset="0"/>
                <a:cs typeface="Arial" panose="020B0604020202020204" pitchFamily="34" charset="0"/>
              </a:defRPr>
            </a:lvl4pPr>
            <a:lvl5pPr marL="2057400" indent="-228600" defTabSz="909638" eaLnBrk="0" hangingPunct="0">
              <a:defRPr sz="3200">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fld id="{302DC272-B010-48AF-B609-63F4DC0A60AF}" type="slidenum">
              <a:rPr lang="en-US" sz="1200">
                <a:solidFill>
                  <a:srgbClr val="1F497D"/>
                </a:solidFill>
              </a:rPr>
              <a:pPr eaLnBrk="1" hangingPunct="1"/>
              <a:t>25</a:t>
            </a:fld>
            <a:endParaRPr lang="en-US" sz="1200">
              <a:solidFill>
                <a:srgbClr val="1F497D"/>
              </a:solidFill>
            </a:endParaRPr>
          </a:p>
        </p:txBody>
      </p:sp>
    </p:spTree>
    <p:extLst>
      <p:ext uri="{BB962C8B-B14F-4D97-AF65-F5344CB8AC3E}">
        <p14:creationId xmlns:p14="http://schemas.microsoft.com/office/powerpoint/2010/main" xmlns="" val="3323105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09638">
              <a:defRPr sz="2400">
                <a:solidFill>
                  <a:schemeClr val="tx1"/>
                </a:solidFill>
                <a:latin typeface="Arial" charset="0"/>
                <a:ea typeface="ＭＳ Ｐゴシック" pitchFamily="34" charset="-128"/>
              </a:defRPr>
            </a:lvl1pPr>
            <a:lvl2pPr marL="742950" indent="-285750" defTabSz="909638">
              <a:defRPr sz="2400">
                <a:solidFill>
                  <a:schemeClr val="tx1"/>
                </a:solidFill>
                <a:latin typeface="Arial" charset="0"/>
                <a:ea typeface="ＭＳ Ｐゴシック" pitchFamily="34" charset="-128"/>
              </a:defRPr>
            </a:lvl2pPr>
            <a:lvl3pPr marL="1143000" indent="-228600" defTabSz="909638">
              <a:defRPr sz="2400">
                <a:solidFill>
                  <a:schemeClr val="tx1"/>
                </a:solidFill>
                <a:latin typeface="Arial" charset="0"/>
                <a:ea typeface="ＭＳ Ｐゴシック" pitchFamily="34" charset="-128"/>
              </a:defRPr>
            </a:lvl3pPr>
            <a:lvl4pPr marL="1600200" indent="-228600" defTabSz="909638">
              <a:defRPr sz="2400">
                <a:solidFill>
                  <a:schemeClr val="tx1"/>
                </a:solidFill>
                <a:latin typeface="Arial" charset="0"/>
                <a:ea typeface="ＭＳ Ｐゴシック" pitchFamily="34" charset="-128"/>
              </a:defRPr>
            </a:lvl4pPr>
            <a:lvl5pPr marL="2057400" indent="-228600" defTabSz="909638">
              <a:defRPr sz="2400">
                <a:solidFill>
                  <a:schemeClr val="tx1"/>
                </a:solidFill>
                <a:latin typeface="Arial" charset="0"/>
                <a:ea typeface="ＭＳ Ｐゴシック" pitchFamily="34" charset="-128"/>
              </a:defRPr>
            </a:lvl5pPr>
            <a:lvl6pPr marL="2514600" indent="-228600" defTabSz="909638"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09638"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09638"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09638"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B45638E0-137C-4FA8-BB40-A4FDE4A811BB}" type="slidenum">
              <a:rPr lang="en-US" altLang="en-US" sz="1200" smtClean="0"/>
              <a:pPr eaLnBrk="1" hangingPunct="1"/>
              <a:t>33</a:t>
            </a:fld>
            <a:endParaRPr lang="en-US" altLang="en-US" sz="1200" smtClean="0"/>
          </a:p>
        </p:txBody>
      </p:sp>
      <p:sp>
        <p:nvSpPr>
          <p:cNvPr id="33795" name="Rectangle 7"/>
          <p:cNvSpPr txBox="1">
            <a:spLocks noGrp="1" noChangeArrowheads="1"/>
          </p:cNvSpPr>
          <p:nvPr/>
        </p:nvSpPr>
        <p:spPr bwMode="auto">
          <a:xfrm>
            <a:off x="3852864" y="9437688"/>
            <a:ext cx="2941637" cy="49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282" tIns="44641" rIns="89282" bIns="44641" anchor="b"/>
          <a:lstStyle>
            <a:lvl1pPr defTabSz="892175">
              <a:defRPr sz="2400">
                <a:solidFill>
                  <a:schemeClr val="tx1"/>
                </a:solidFill>
                <a:latin typeface="Arial" charset="0"/>
                <a:ea typeface="ＭＳ Ｐゴシック" pitchFamily="34" charset="-128"/>
              </a:defRPr>
            </a:lvl1pPr>
            <a:lvl2pPr marL="742950" indent="-285750" defTabSz="892175">
              <a:defRPr sz="2400">
                <a:solidFill>
                  <a:schemeClr val="tx1"/>
                </a:solidFill>
                <a:latin typeface="Arial" charset="0"/>
                <a:ea typeface="ＭＳ Ｐゴシック" pitchFamily="34" charset="-128"/>
              </a:defRPr>
            </a:lvl2pPr>
            <a:lvl3pPr marL="1143000" indent="-228600" defTabSz="892175">
              <a:defRPr sz="2400">
                <a:solidFill>
                  <a:schemeClr val="tx1"/>
                </a:solidFill>
                <a:latin typeface="Arial" charset="0"/>
                <a:ea typeface="ＭＳ Ｐゴシック" pitchFamily="34" charset="-128"/>
              </a:defRPr>
            </a:lvl3pPr>
            <a:lvl4pPr marL="1600200" indent="-228600" defTabSz="892175">
              <a:defRPr sz="2400">
                <a:solidFill>
                  <a:schemeClr val="tx1"/>
                </a:solidFill>
                <a:latin typeface="Arial" charset="0"/>
                <a:ea typeface="ＭＳ Ｐゴシック" pitchFamily="34" charset="-128"/>
              </a:defRPr>
            </a:lvl4pPr>
            <a:lvl5pPr marL="2057400" indent="-228600" defTabSz="892175">
              <a:defRPr sz="2400">
                <a:solidFill>
                  <a:schemeClr val="tx1"/>
                </a:solidFill>
                <a:latin typeface="Arial" charset="0"/>
                <a:ea typeface="ＭＳ Ｐゴシック" pitchFamily="34" charset="-128"/>
              </a:defRPr>
            </a:lvl5pPr>
            <a:lvl6pPr marL="25146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097B7487-1865-4306-AB65-2FA50177F601}" type="slidenum">
              <a:rPr lang="en-US" altLang="en-US" sz="1200"/>
              <a:pPr algn="r"/>
              <a:t>33</a:t>
            </a:fld>
            <a:endParaRPr lang="en-US" altLang="en-US" sz="1200"/>
          </a:p>
        </p:txBody>
      </p:sp>
      <p:sp>
        <p:nvSpPr>
          <p:cNvPr id="33796" name="Rectangle 2"/>
          <p:cNvSpPr>
            <a:spLocks noGrp="1" noRot="1" noChangeAspect="1" noChangeArrowheads="1" noTextEdit="1"/>
          </p:cNvSpPr>
          <p:nvPr>
            <p:ph type="sldImg"/>
          </p:nvPr>
        </p:nvSpPr>
        <p:spPr>
          <a:xfrm>
            <a:off x="915988" y="744538"/>
            <a:ext cx="4960937" cy="3722687"/>
          </a:xfrm>
          <a:ln/>
        </p:spPr>
      </p:sp>
      <p:sp>
        <p:nvSpPr>
          <p:cNvPr id="33797" name="Rectangle 3"/>
          <p:cNvSpPr>
            <a:spLocks noGrp="1" noChangeArrowheads="1"/>
          </p:cNvSpPr>
          <p:nvPr>
            <p:ph type="body" idx="1"/>
          </p:nvPr>
        </p:nvSpPr>
        <p:spPr>
          <a:xfrm>
            <a:off x="679450" y="4719639"/>
            <a:ext cx="5437188" cy="4467225"/>
          </a:xfrm>
          <a:noFill/>
        </p:spPr>
        <p:txBody>
          <a:bodyPr lIns="89282" tIns="44641" rIns="89282" bIns="44641"/>
          <a:lstStyle/>
          <a:p>
            <a:pPr eaLnBrk="1" hangingPunct="1"/>
            <a:endParaRPr lang="en-US" altLang="en-US" smtClean="0"/>
          </a:p>
        </p:txBody>
      </p:sp>
    </p:spTree>
    <p:extLst>
      <p:ext uri="{BB962C8B-B14F-4D97-AF65-F5344CB8AC3E}">
        <p14:creationId xmlns:p14="http://schemas.microsoft.com/office/powerpoint/2010/main" xmlns="" val="4275718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F0E35C-42D8-4D80-842C-F7BC45F6EBFD}" type="datetime1">
              <a:rPr lang="en-US" smtClean="0"/>
              <a:pPr/>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375694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E1259B-17A1-4FFF-A857-ACBBCD924218}" type="datetime1">
              <a:rPr lang="en-US" smtClean="0"/>
              <a:pPr/>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561936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9E307B-7BFB-4BC7-A9AD-9C8AAC9A75A0}" type="datetime1">
              <a:rPr lang="en-US" smtClean="0"/>
              <a:pPr/>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2200728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spcBef>
                <a:spcPts val="600"/>
              </a:spcBef>
              <a:spcAft>
                <a:spcPts val="600"/>
              </a:spcAft>
              <a:defRPr sz="2400"/>
            </a:lvl1pPr>
            <a:lvl2pPr>
              <a:spcBef>
                <a:spcPts val="600"/>
              </a:spcBef>
              <a:spcAft>
                <a:spcPts val="600"/>
              </a:spcAft>
              <a:defRPr sz="2400"/>
            </a:lvl2pPr>
            <a:lvl3pPr>
              <a:spcBef>
                <a:spcPts val="600"/>
              </a:spcBef>
              <a:spcAft>
                <a:spcPts val="600"/>
              </a:spcAft>
              <a:defRPr sz="2400"/>
            </a:lvl3pPr>
            <a:lvl4pPr>
              <a:spcBef>
                <a:spcPts val="600"/>
              </a:spcBef>
              <a:spcAft>
                <a:spcPts val="600"/>
              </a:spcAft>
              <a:defRPr sz="2400"/>
            </a:lvl4pPr>
            <a:lvl5pPr>
              <a:spcBef>
                <a:spcPts val="600"/>
              </a:spcBef>
              <a:spcAft>
                <a:spcPts val="600"/>
              </a:spcAft>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F7AABDE-E9D6-4F49-98F8-E103E38302FB}" type="datetime1">
              <a:rPr lang="en-US" smtClean="0"/>
              <a:pPr/>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3879026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E921AF-7225-41B2-9745-87353B6B34B1}" type="datetime1">
              <a:rPr lang="en-US" smtClean="0"/>
              <a:pPr/>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3474540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0CFC16-2337-4A47-B9E9-B55548D834B2}" type="datetime1">
              <a:rPr lang="en-US" smtClean="0"/>
              <a:pPr/>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3152280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81FFD3-3E3F-436C-BDD0-9903AFC573E4}" type="datetime1">
              <a:rPr lang="en-US" smtClean="0"/>
              <a:pPr/>
              <a:t>9/7/2017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198156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76B50AF-EFEC-48E1-A88A-B325A5696D71}" type="datetime1">
              <a:rPr lang="en-US" smtClean="0"/>
              <a:pPr/>
              <a:t>9/7/2017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3071966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036D8-58AC-44A6-84F4-4F53E821953A}" type="datetime1">
              <a:rPr lang="en-US" smtClean="0"/>
              <a:pPr/>
              <a:t>9/7/2017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135292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8C74AF4-D740-405C-AC53-61A5751FE09C}" type="datetime1">
              <a:rPr lang="en-US" smtClean="0"/>
              <a:pPr/>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1083060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B4A79-11EA-4C86-8496-B4899C8B1949}" type="datetime1">
              <a:rPr lang="en-US" smtClean="0"/>
              <a:pPr/>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4071434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059FD4-A990-4D4F-8235-25E707CCE372}" type="datetime1">
              <a:rPr lang="en-US" smtClean="0"/>
              <a:pPr/>
              <a:t>9/7/2017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3486853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spcBef>
                <a:spcPct val="50000"/>
              </a:spcBef>
            </a:pPr>
            <a:r>
              <a:rPr lang="en-US" sz="3600" dirty="0">
                <a:ea typeface="MS PGothic" pitchFamily="34" charset="-128"/>
              </a:rPr>
              <a:t>SASSA’s </a:t>
            </a:r>
            <a:r>
              <a:rPr lang="en-US" sz="3600" dirty="0" smtClean="0">
                <a:ea typeface="MS PGothic" pitchFamily="34" charset="-128"/>
              </a:rPr>
              <a:t>Progress</a:t>
            </a:r>
            <a:br>
              <a:rPr lang="en-US" sz="3600" dirty="0" smtClean="0">
                <a:ea typeface="MS PGothic" pitchFamily="34" charset="-128"/>
              </a:rPr>
            </a:br>
            <a:r>
              <a:rPr lang="en-US" sz="3600" dirty="0" smtClean="0">
                <a:ea typeface="MS PGothic" pitchFamily="34" charset="-128"/>
              </a:rPr>
              <a:t>PORTFOLIO COMMITTEE</a:t>
            </a:r>
            <a:endParaRPr lang="en-GB" altLang="en-US" sz="36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295400" y="3581400"/>
            <a:ext cx="6705600" cy="1371600"/>
          </a:xfrm>
        </p:spPr>
        <p:txBody>
          <a:bodyPr>
            <a:noAutofit/>
          </a:bodyPr>
          <a:lstStyle/>
          <a:p>
            <a:pPr>
              <a:lnSpc>
                <a:spcPct val="150000"/>
              </a:lnSpc>
            </a:pPr>
            <a:r>
              <a:rPr lang="en-ZA" b="1" dirty="0" smtClean="0">
                <a:solidFill>
                  <a:schemeClr val="accent4">
                    <a:lumMod val="60000"/>
                    <a:lumOff val="40000"/>
                  </a:schemeClr>
                </a:solidFill>
                <a:latin typeface="Arial" panose="020B0604020202020204" pitchFamily="34" charset="0"/>
                <a:cs typeface="Arial" panose="020B0604020202020204" pitchFamily="34" charset="0"/>
              </a:rPr>
              <a:t>06 September 2017</a:t>
            </a:r>
            <a:endParaRPr lang="en-ZA" b="1" dirty="0">
              <a:solidFill>
                <a:schemeClr val="accent4">
                  <a:lumMod val="60000"/>
                  <a:lumOff val="40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D56938B-8917-4869-91D0-F9F507C443EE}" type="slidenum">
              <a:rPr lang="en-US" smtClean="0"/>
              <a:pPr/>
              <a:t>1</a:t>
            </a:fld>
            <a:endParaRPr lang="en-US"/>
          </a:p>
        </p:txBody>
      </p:sp>
    </p:spTree>
    <p:extLst>
      <p:ext uri="{BB962C8B-B14F-4D97-AF65-F5344CB8AC3E}">
        <p14:creationId xmlns:p14="http://schemas.microsoft.com/office/powerpoint/2010/main" xmlns="" val="255276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Compliance with Constitutional Court Order </a:t>
            </a:r>
            <a:endParaRPr lang="en-GB" dirty="0"/>
          </a:p>
        </p:txBody>
      </p:sp>
      <p:sp>
        <p:nvSpPr>
          <p:cNvPr id="3" name="Content Placeholder 2"/>
          <p:cNvSpPr>
            <a:spLocks noGrp="1"/>
          </p:cNvSpPr>
          <p:nvPr>
            <p:ph idx="1"/>
          </p:nvPr>
        </p:nvSpPr>
        <p:spPr>
          <a:xfrm>
            <a:off x="457200" y="1524000"/>
            <a:ext cx="8229600" cy="4602163"/>
          </a:xfrm>
        </p:spPr>
        <p:txBody>
          <a:bodyPr>
            <a:normAutofit fontScale="92500" lnSpcReduction="10000"/>
          </a:bodyPr>
          <a:lstStyle/>
          <a:p>
            <a:pPr marL="0" indent="0">
              <a:buNone/>
            </a:pPr>
            <a:r>
              <a:rPr lang="en-ZA" b="1" dirty="0" smtClean="0"/>
              <a:t>Order </a:t>
            </a:r>
            <a:r>
              <a:rPr lang="en-ZA" b="1" dirty="0"/>
              <a:t>11 &amp; </a:t>
            </a:r>
            <a:r>
              <a:rPr lang="en-ZA" b="1" dirty="0" smtClean="0"/>
              <a:t>12:- (continued)</a:t>
            </a:r>
            <a:endParaRPr lang="en-ZA" dirty="0" smtClean="0">
              <a:latin typeface="Arial" panose="020B0604020202020204" pitchFamily="34" charset="0"/>
              <a:cs typeface="Arial" panose="020B0604020202020204" pitchFamily="34" charset="0"/>
            </a:endParaRPr>
          </a:p>
          <a:p>
            <a:r>
              <a:rPr lang="en-ZA" dirty="0" smtClean="0">
                <a:latin typeface="Arial" panose="020B0604020202020204" pitchFamily="34" charset="0"/>
                <a:cs typeface="Arial" panose="020B0604020202020204" pitchFamily="34" charset="0"/>
              </a:rPr>
              <a:t>The </a:t>
            </a:r>
            <a:r>
              <a:rPr lang="en-ZA" dirty="0">
                <a:latin typeface="Arial" panose="020B0604020202020204" pitchFamily="34" charset="0"/>
                <a:cs typeface="Arial" panose="020B0604020202020204" pitchFamily="34" charset="0"/>
              </a:rPr>
              <a:t>court further ordered that SASSA would be responsible for the payment of these experts – SASSA has </a:t>
            </a:r>
            <a:r>
              <a:rPr lang="en-ZA" dirty="0" smtClean="0">
                <a:latin typeface="Arial" panose="020B0604020202020204" pitchFamily="34" charset="0"/>
                <a:cs typeface="Arial" panose="020B0604020202020204" pitchFamily="34" charset="0"/>
              </a:rPr>
              <a:t>since written to the panel in this regard</a:t>
            </a:r>
          </a:p>
          <a:p>
            <a:r>
              <a:rPr lang="en-ZA" dirty="0" smtClean="0">
                <a:latin typeface="Arial" panose="020B0604020202020204" pitchFamily="34" charset="0"/>
                <a:cs typeface="Arial" panose="020B0604020202020204" pitchFamily="34" charset="0"/>
              </a:rPr>
              <a:t>Payment discussion has not been concluded yet – DPSA rates proposed but instead a counter has been received</a:t>
            </a:r>
            <a:endParaRPr lang="en-ZA" dirty="0" smtClean="0"/>
          </a:p>
          <a:p>
            <a:r>
              <a:rPr lang="en-ZA" dirty="0" smtClean="0"/>
              <a:t>The inaugural meeting with the Panel of Experts happened on the 14 June and subsequent one’s on the  7 and 24 July 2017</a:t>
            </a:r>
          </a:p>
          <a:p>
            <a:r>
              <a:rPr lang="en-ZA" dirty="0" smtClean="0"/>
              <a:t>SASSA briefed the panel on the payment model strategy, project plan and costing</a:t>
            </a:r>
          </a:p>
          <a:p>
            <a:r>
              <a:rPr lang="en-ZA" dirty="0"/>
              <a:t>T</a:t>
            </a:r>
            <a:r>
              <a:rPr lang="en-ZA" dirty="0" smtClean="0"/>
              <a:t>he panel on the other hand has even had engagement with SASSA stakeholders</a:t>
            </a:r>
            <a:endParaRPr lang="en-GB" dirty="0"/>
          </a:p>
        </p:txBody>
      </p:sp>
      <p:sp>
        <p:nvSpPr>
          <p:cNvPr id="4" name="Slide Number Placeholder 3"/>
          <p:cNvSpPr>
            <a:spLocks noGrp="1"/>
          </p:cNvSpPr>
          <p:nvPr>
            <p:ph type="sldNum" sz="quarter" idx="12"/>
          </p:nvPr>
        </p:nvSpPr>
        <p:spPr/>
        <p:txBody>
          <a:bodyPr/>
          <a:lstStyle/>
          <a:p>
            <a:fld id="{9D56938B-8917-4869-91D0-F9F507C443EE}" type="slidenum">
              <a:rPr lang="en-US" smtClean="0"/>
              <a:pPr/>
              <a:t>10</a:t>
            </a:fld>
            <a:endParaRPr lang="en-US"/>
          </a:p>
        </p:txBody>
      </p:sp>
    </p:spTree>
    <p:extLst>
      <p:ext uri="{BB962C8B-B14F-4D97-AF65-F5344CB8AC3E}">
        <p14:creationId xmlns:p14="http://schemas.microsoft.com/office/powerpoint/2010/main" xmlns="" val="4072230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020762"/>
          </a:xfrm>
        </p:spPr>
        <p:txBody>
          <a:bodyPr>
            <a:noAutofit/>
          </a:bodyPr>
          <a:lstStyle/>
          <a:p>
            <a:r>
              <a:rPr lang="en-ZA" sz="3200" smtClean="0"/>
              <a:t>Payment Model</a:t>
            </a:r>
            <a:endParaRPr lang="en-ZA" sz="3200" dirty="0"/>
          </a:p>
        </p:txBody>
      </p:sp>
      <p:sp>
        <p:nvSpPr>
          <p:cNvPr id="3" name="Content Placeholder 2"/>
          <p:cNvSpPr>
            <a:spLocks noGrp="1"/>
          </p:cNvSpPr>
          <p:nvPr>
            <p:ph idx="1"/>
          </p:nvPr>
        </p:nvSpPr>
        <p:spPr>
          <a:xfrm>
            <a:off x="449580" y="1196340"/>
            <a:ext cx="8237220" cy="5509260"/>
          </a:xfrm>
          <a:solidFill>
            <a:schemeClr val="bg1"/>
          </a:solidFill>
        </p:spPr>
        <p:txBody>
          <a:bodyPr>
            <a:noAutofit/>
          </a:bodyPr>
          <a:lstStyle/>
          <a:p>
            <a:pPr marL="0" indent="0" algn="just">
              <a:buNone/>
            </a:pPr>
            <a:r>
              <a:rPr lang="en-ZA" dirty="0" smtClean="0">
                <a:latin typeface="Calibri" panose="020F0502020204030204" pitchFamily="34" charset="0"/>
              </a:rPr>
              <a:t>SASSA </a:t>
            </a:r>
            <a:r>
              <a:rPr lang="en-ZA" dirty="0">
                <a:latin typeface="Calibri" panose="020F0502020204030204" pitchFamily="34" charset="0"/>
              </a:rPr>
              <a:t>in consultation with the Department of Social Development resolved that a Hybrid model be implemented, which will include: </a:t>
            </a:r>
          </a:p>
          <a:p>
            <a:pPr marL="914400" lvl="1" indent="-457200" algn="just">
              <a:buFont typeface="+mj-lt"/>
              <a:buAutoNum type="alphaLcParenR"/>
            </a:pPr>
            <a:r>
              <a:rPr lang="en-ZA" dirty="0">
                <a:latin typeface="Calibri" panose="020F0502020204030204" pitchFamily="34" charset="0"/>
              </a:rPr>
              <a:t>Insourcing certain components of the payment process</a:t>
            </a:r>
          </a:p>
          <a:p>
            <a:pPr marL="914400" lvl="1" indent="-457200" algn="just">
              <a:buFont typeface="+mj-lt"/>
              <a:buAutoNum type="alphaLcParenR"/>
            </a:pPr>
            <a:r>
              <a:rPr lang="en-ZA" dirty="0">
                <a:latin typeface="Calibri" panose="020F0502020204030204" pitchFamily="34" charset="0"/>
              </a:rPr>
              <a:t>Procuring services of a payment service provider as an interim solution through a combination of government to government </a:t>
            </a:r>
            <a:r>
              <a:rPr lang="en-ZA" dirty="0" smtClean="0">
                <a:latin typeface="Calibri" panose="020F0502020204030204" pitchFamily="34" charset="0"/>
              </a:rPr>
              <a:t>services and </a:t>
            </a:r>
            <a:r>
              <a:rPr lang="en-ZA" dirty="0">
                <a:latin typeface="Calibri" panose="020F0502020204030204" pitchFamily="34" charset="0"/>
              </a:rPr>
              <a:t>a competitive bidding process;</a:t>
            </a:r>
          </a:p>
          <a:p>
            <a:pPr marL="914400" lvl="1" indent="-457200" algn="just">
              <a:buFont typeface="+mj-lt"/>
              <a:buAutoNum type="alphaLcParenR"/>
            </a:pPr>
            <a:r>
              <a:rPr lang="en-ZA" dirty="0">
                <a:latin typeface="Calibri" panose="020F0502020204030204" pitchFamily="34" charset="0"/>
              </a:rPr>
              <a:t>Engaging with other organs of state involved in the payment space for possible collaboration in line with approved prescripts; and</a:t>
            </a:r>
          </a:p>
          <a:p>
            <a:pPr marL="914400" lvl="1" indent="-457200" algn="just">
              <a:buFont typeface="+mj-lt"/>
              <a:buAutoNum type="alphaLcParenR"/>
            </a:pPr>
            <a:r>
              <a:rPr lang="en-ZA" dirty="0">
                <a:latin typeface="Calibri" panose="020F0502020204030204" pitchFamily="34" charset="0"/>
              </a:rPr>
              <a:t>Continuing with efforts to build internal capacity to take over the responsibility for payments over </a:t>
            </a:r>
            <a:r>
              <a:rPr lang="en-ZA" dirty="0" smtClean="0">
                <a:latin typeface="Calibri" panose="020F0502020204030204" pitchFamily="34" charset="0"/>
              </a:rPr>
              <a:t>time; </a:t>
            </a:r>
            <a:endParaRPr lang="en-ZA" dirty="0">
              <a:latin typeface="Calibri" panose="020F0502020204030204" pitchFamily="34" charset="0"/>
            </a:endParaRPr>
          </a:p>
          <a:p>
            <a:endParaRPr lang="en-ZA" dirty="0">
              <a:latin typeface="Calibri" panose="020F0502020204030204" pitchFamily="34" charset="0"/>
            </a:endParaRPr>
          </a:p>
          <a:p>
            <a:endParaRPr lang="en-ZA"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9D56938B-8917-4869-91D0-F9F507C443EE}"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xmlns="" val="2877048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AutoShape 7"/>
          <p:cNvSpPr>
            <a:spLocks noChangeArrowheads="1"/>
          </p:cNvSpPr>
          <p:nvPr/>
        </p:nvSpPr>
        <p:spPr bwMode="auto">
          <a:xfrm>
            <a:off x="4495800" y="5867397"/>
            <a:ext cx="4648200" cy="990602"/>
          </a:xfrm>
          <a:prstGeom prst="flowChartExtract">
            <a:avLst/>
          </a:prstGeom>
          <a:gradFill rotWithShape="0">
            <a:gsLst>
              <a:gs pos="0">
                <a:schemeClr val="accent1">
                  <a:gamma/>
                  <a:shade val="46275"/>
                  <a:invGamma/>
                </a:schemeClr>
              </a:gs>
              <a:gs pos="50000">
                <a:schemeClr val="accent1"/>
              </a:gs>
              <a:gs pos="100000">
                <a:schemeClr val="accent1">
                  <a:gamma/>
                  <a:shade val="46275"/>
                  <a:invGamma/>
                </a:schemeClr>
              </a:gs>
            </a:gsLst>
            <a:lin ang="18900000" scaled="1"/>
          </a:gradFill>
          <a:ln w="19050">
            <a:noFill/>
            <a:miter lim="800000"/>
            <a:headEnd/>
            <a:tailEnd/>
          </a:ln>
          <a:effectLst>
            <a:prstShdw prst="shdw17" dist="17961" dir="2700000">
              <a:schemeClr val="accent1">
                <a:gamma/>
                <a:shade val="60000"/>
                <a:invGamma/>
              </a:schemeClr>
            </a:prstShdw>
          </a:effectLst>
        </p:spPr>
        <p:txBody>
          <a:bodyPr anchor="ctr"/>
          <a:lstStyle/>
          <a:p>
            <a:pPr algn="ctr" eaLnBrk="0" hangingPunct="0">
              <a:spcBef>
                <a:spcPct val="50000"/>
              </a:spcBef>
              <a:defRPr/>
            </a:pPr>
            <a:r>
              <a:rPr lang="en-US" sz="1800" b="1" dirty="0" smtClean="0">
                <a:solidFill>
                  <a:srgbClr val="000000"/>
                </a:solidFill>
                <a:latin typeface="Futura Hv BT" pitchFamily="34" charset="0"/>
                <a:cs typeface="Arial" charset="0"/>
              </a:rPr>
              <a:t>Building Capacity Over Time</a:t>
            </a:r>
            <a:endParaRPr lang="en-US" sz="1800" b="1" dirty="0">
              <a:solidFill>
                <a:srgbClr val="000000"/>
              </a:solidFill>
              <a:latin typeface="Futura Hv BT" pitchFamily="34" charset="0"/>
              <a:cs typeface="Arial" charset="0"/>
            </a:endParaRPr>
          </a:p>
        </p:txBody>
      </p:sp>
      <p:sp>
        <p:nvSpPr>
          <p:cNvPr id="56322" name="Line 2"/>
          <p:cNvSpPr>
            <a:spLocks noChangeShapeType="1"/>
          </p:cNvSpPr>
          <p:nvPr/>
        </p:nvSpPr>
        <p:spPr bwMode="auto">
          <a:xfrm>
            <a:off x="0" y="73853"/>
            <a:ext cx="9144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ZA"/>
          </a:p>
        </p:txBody>
      </p:sp>
      <p:sp>
        <p:nvSpPr>
          <p:cNvPr id="56323" name="Rectangle 3"/>
          <p:cNvSpPr>
            <a:spLocks noGrp="1" noChangeArrowheads="1"/>
          </p:cNvSpPr>
          <p:nvPr>
            <p:ph type="title"/>
          </p:nvPr>
        </p:nvSpPr>
        <p:spPr>
          <a:xfrm>
            <a:off x="284957" y="59597"/>
            <a:ext cx="9144000" cy="692150"/>
          </a:xfrm>
        </p:spPr>
        <p:txBody>
          <a:bodyPr>
            <a:normAutofit/>
          </a:bodyPr>
          <a:lstStyle/>
          <a:p>
            <a:r>
              <a:rPr lang="en-US" sz="3200" b="1" dirty="0" smtClean="0"/>
              <a:t>PHASE 1: CURRENT UNTIL 31 MARCH 2018</a:t>
            </a:r>
          </a:p>
        </p:txBody>
      </p:sp>
      <p:sp>
        <p:nvSpPr>
          <p:cNvPr id="56324" name="Line 4"/>
          <p:cNvSpPr>
            <a:spLocks noChangeShapeType="1"/>
          </p:cNvSpPr>
          <p:nvPr/>
        </p:nvSpPr>
        <p:spPr bwMode="auto">
          <a:xfrm flipV="1">
            <a:off x="0" y="4868863"/>
            <a:ext cx="9144000" cy="0"/>
          </a:xfrm>
          <a:prstGeom prst="line">
            <a:avLst/>
          </a:prstGeom>
          <a:noFill/>
          <a:ln w="38100">
            <a:solidFill>
              <a:schemeClr val="tx1"/>
            </a:solidFill>
            <a:prstDash val="lgDashDot"/>
            <a:round/>
            <a:headEnd/>
            <a:tailEnd/>
          </a:ln>
          <a:extLst>
            <a:ext uri="{909E8E84-426E-40DD-AFC4-6F175D3DCCD1}">
              <a14:hiddenFill xmlns:a14="http://schemas.microsoft.com/office/drawing/2010/main" xmlns="">
                <a:noFill/>
              </a14:hiddenFill>
            </a:ext>
          </a:extLst>
        </p:spPr>
        <p:txBody>
          <a:bodyPr wrap="none" anchor="ctr"/>
          <a:lstStyle/>
          <a:p>
            <a:endParaRPr lang="en-ZA"/>
          </a:p>
        </p:txBody>
      </p:sp>
      <p:sp>
        <p:nvSpPr>
          <p:cNvPr id="90119" name="AutoShape 7"/>
          <p:cNvSpPr>
            <a:spLocks noChangeArrowheads="1"/>
          </p:cNvSpPr>
          <p:nvPr/>
        </p:nvSpPr>
        <p:spPr bwMode="auto">
          <a:xfrm>
            <a:off x="43586" y="5867398"/>
            <a:ext cx="4452214" cy="990601"/>
          </a:xfrm>
          <a:prstGeom prst="flowChartExtract">
            <a:avLst/>
          </a:prstGeom>
          <a:gradFill rotWithShape="0">
            <a:gsLst>
              <a:gs pos="0">
                <a:schemeClr val="accent1">
                  <a:gamma/>
                  <a:shade val="46275"/>
                  <a:invGamma/>
                </a:schemeClr>
              </a:gs>
              <a:gs pos="50000">
                <a:schemeClr val="accent1"/>
              </a:gs>
              <a:gs pos="100000">
                <a:schemeClr val="accent1">
                  <a:gamma/>
                  <a:shade val="46275"/>
                  <a:invGamma/>
                </a:schemeClr>
              </a:gs>
            </a:gsLst>
            <a:lin ang="18900000" scaled="1"/>
          </a:gradFill>
          <a:ln w="19050">
            <a:noFill/>
            <a:miter lim="800000"/>
            <a:headEnd/>
            <a:tailEnd/>
          </a:ln>
          <a:effectLst>
            <a:prstShdw prst="shdw17" dist="17961" dir="2700000">
              <a:schemeClr val="accent1">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Building Capability Over Time</a:t>
            </a:r>
            <a:endParaRPr lang="en-US" sz="1600" b="1" dirty="0">
              <a:solidFill>
                <a:srgbClr val="000000"/>
              </a:solidFill>
              <a:latin typeface="Futura Hv BT" pitchFamily="34" charset="0"/>
              <a:cs typeface="Arial" charset="0"/>
            </a:endParaRPr>
          </a:p>
        </p:txBody>
      </p:sp>
      <p:sp>
        <p:nvSpPr>
          <p:cNvPr id="90124" name="Rectangle 12"/>
          <p:cNvSpPr>
            <a:spLocks noChangeArrowheads="1"/>
          </p:cNvSpPr>
          <p:nvPr/>
        </p:nvSpPr>
        <p:spPr bwMode="auto">
          <a:xfrm>
            <a:off x="41374" y="5265528"/>
            <a:ext cx="9102626" cy="830472"/>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18900000" scaled="1"/>
          </a:gra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3200" b="1" dirty="0" smtClean="0">
                <a:solidFill>
                  <a:srgbClr val="000000"/>
                </a:solidFill>
                <a:latin typeface="Calibri" panose="020F0502020204030204" pitchFamily="34" charset="0"/>
                <a:cs typeface="Arial" charset="0"/>
              </a:rPr>
              <a:t>Change Management Programme (Systems, Processes, People)</a:t>
            </a:r>
            <a:endParaRPr lang="en-US" sz="3200" b="1" dirty="0">
              <a:solidFill>
                <a:srgbClr val="000000"/>
              </a:solidFill>
              <a:latin typeface="Calibri" panose="020F0502020204030204" pitchFamily="34" charset="0"/>
              <a:cs typeface="Arial" charset="0"/>
            </a:endParaRPr>
          </a:p>
        </p:txBody>
      </p:sp>
      <p:sp>
        <p:nvSpPr>
          <p:cNvPr id="56349" name="TextBox 4"/>
          <p:cNvSpPr txBox="1">
            <a:spLocks noChangeArrowheads="1"/>
          </p:cNvSpPr>
          <p:nvPr/>
        </p:nvSpPr>
        <p:spPr bwMode="auto">
          <a:xfrm>
            <a:off x="5884" y="4868863"/>
            <a:ext cx="312737" cy="369888"/>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a:solidFill>
                  <a:srgbClr val="000000"/>
                </a:solidFill>
              </a:rPr>
              <a:t>1</a:t>
            </a:r>
          </a:p>
        </p:txBody>
      </p:sp>
      <p:sp>
        <p:nvSpPr>
          <p:cNvPr id="56350" name="TextBox 39"/>
          <p:cNvSpPr txBox="1">
            <a:spLocks noChangeArrowheads="1"/>
          </p:cNvSpPr>
          <p:nvPr/>
        </p:nvSpPr>
        <p:spPr bwMode="auto">
          <a:xfrm>
            <a:off x="2300918" y="4826445"/>
            <a:ext cx="312738" cy="369888"/>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a:solidFill>
                  <a:srgbClr val="000000"/>
                </a:solidFill>
              </a:rPr>
              <a:t>4</a:t>
            </a:r>
          </a:p>
        </p:txBody>
      </p:sp>
      <p:sp>
        <p:nvSpPr>
          <p:cNvPr id="56351" name="TextBox 40"/>
          <p:cNvSpPr txBox="1">
            <a:spLocks noChangeArrowheads="1"/>
          </p:cNvSpPr>
          <p:nvPr/>
        </p:nvSpPr>
        <p:spPr bwMode="auto">
          <a:xfrm>
            <a:off x="3174260" y="4779649"/>
            <a:ext cx="312737" cy="369887"/>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dirty="0">
                <a:solidFill>
                  <a:srgbClr val="000000"/>
                </a:solidFill>
              </a:rPr>
              <a:t>5</a:t>
            </a:r>
          </a:p>
        </p:txBody>
      </p:sp>
      <p:sp>
        <p:nvSpPr>
          <p:cNvPr id="56352" name="TextBox 41"/>
          <p:cNvSpPr txBox="1">
            <a:spLocks noChangeArrowheads="1"/>
          </p:cNvSpPr>
          <p:nvPr/>
        </p:nvSpPr>
        <p:spPr bwMode="auto">
          <a:xfrm>
            <a:off x="658227" y="4856848"/>
            <a:ext cx="312737" cy="369888"/>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a:solidFill>
                  <a:srgbClr val="000000"/>
                </a:solidFill>
              </a:rPr>
              <a:t>2</a:t>
            </a:r>
          </a:p>
        </p:txBody>
      </p:sp>
      <p:sp>
        <p:nvSpPr>
          <p:cNvPr id="56353" name="TextBox 42"/>
          <p:cNvSpPr txBox="1">
            <a:spLocks noChangeArrowheads="1"/>
          </p:cNvSpPr>
          <p:nvPr/>
        </p:nvSpPr>
        <p:spPr bwMode="auto">
          <a:xfrm>
            <a:off x="1474249" y="4803944"/>
            <a:ext cx="312737" cy="368300"/>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a:solidFill>
                  <a:srgbClr val="000000"/>
                </a:solidFill>
              </a:rPr>
              <a:t>3</a:t>
            </a:r>
          </a:p>
        </p:txBody>
      </p:sp>
      <p:grpSp>
        <p:nvGrpSpPr>
          <p:cNvPr id="4" name="Group 3"/>
          <p:cNvGrpSpPr/>
          <p:nvPr/>
        </p:nvGrpSpPr>
        <p:grpSpPr>
          <a:xfrm>
            <a:off x="-148755" y="920815"/>
            <a:ext cx="5005712" cy="3957640"/>
            <a:chOff x="29817" y="911225"/>
            <a:chExt cx="3584981" cy="3957640"/>
          </a:xfrm>
        </p:grpSpPr>
        <p:sp>
          <p:nvSpPr>
            <p:cNvPr id="90140" name="Rectangle 28"/>
            <p:cNvSpPr>
              <a:spLocks noChangeArrowheads="1"/>
            </p:cNvSpPr>
            <p:nvPr/>
          </p:nvSpPr>
          <p:spPr bwMode="auto">
            <a:xfrm>
              <a:off x="29817" y="911225"/>
              <a:ext cx="3584981" cy="569912"/>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18900000" scaled="1"/>
            </a:gra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2000" b="1" dirty="0" smtClean="0">
                  <a:solidFill>
                    <a:srgbClr val="FFFFFF"/>
                  </a:solidFill>
                  <a:effectLst>
                    <a:outerShdw blurRad="38100" dist="38100" dir="2700000" algn="tl">
                      <a:srgbClr val="000000"/>
                    </a:outerShdw>
                  </a:effectLst>
                  <a:latin typeface="Futura Hv BT" pitchFamily="34" charset="0"/>
                  <a:cs typeface="Arial" charset="0"/>
                </a:rPr>
                <a:t>SASSA’s ROLE</a:t>
              </a:r>
              <a:endParaRPr lang="en-US" sz="2000" b="1" dirty="0">
                <a:solidFill>
                  <a:srgbClr val="FFFFFF"/>
                </a:solidFill>
                <a:effectLst>
                  <a:outerShdw blurRad="38100" dist="38100" dir="2700000" algn="tl">
                    <a:srgbClr val="000000"/>
                  </a:outerShdw>
                </a:effectLst>
                <a:latin typeface="Futura Hv BT" pitchFamily="34" charset="0"/>
                <a:cs typeface="Arial" charset="0"/>
              </a:endParaRPr>
            </a:p>
          </p:txBody>
        </p:sp>
        <p:sp>
          <p:nvSpPr>
            <p:cNvPr id="44" name="Rectangle 28"/>
            <p:cNvSpPr>
              <a:spLocks noChangeArrowheads="1"/>
            </p:cNvSpPr>
            <p:nvPr/>
          </p:nvSpPr>
          <p:spPr bwMode="auto">
            <a:xfrm rot="16200000">
              <a:off x="-1361182" y="2896395"/>
              <a:ext cx="3375027" cy="569913"/>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Building Capability, Capacity in Systems, Processes, People</a:t>
              </a:r>
              <a:endParaRPr lang="en-US" sz="1600" b="1" dirty="0">
                <a:solidFill>
                  <a:srgbClr val="000000"/>
                </a:solidFill>
                <a:latin typeface="Futura Hv BT" pitchFamily="34" charset="0"/>
                <a:cs typeface="Arial" charset="0"/>
              </a:endParaRPr>
            </a:p>
          </p:txBody>
        </p:sp>
        <p:sp>
          <p:nvSpPr>
            <p:cNvPr id="46" name="Rectangle 28"/>
            <p:cNvSpPr>
              <a:spLocks noChangeArrowheads="1"/>
            </p:cNvSpPr>
            <p:nvPr/>
          </p:nvSpPr>
          <p:spPr bwMode="auto">
            <a:xfrm rot="16200000">
              <a:off x="-769205" y="2890043"/>
              <a:ext cx="3375027" cy="569913"/>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Manage Data Migration from Service Provider</a:t>
              </a:r>
              <a:endParaRPr lang="en-US" sz="1600" b="1" dirty="0">
                <a:solidFill>
                  <a:srgbClr val="000000"/>
                </a:solidFill>
                <a:latin typeface="Futura Hv BT" pitchFamily="34" charset="0"/>
                <a:cs typeface="Arial" charset="0"/>
              </a:endParaRPr>
            </a:p>
          </p:txBody>
        </p:sp>
        <p:sp>
          <p:nvSpPr>
            <p:cNvPr id="47" name="Rectangle 28"/>
            <p:cNvSpPr>
              <a:spLocks noChangeArrowheads="1"/>
            </p:cNvSpPr>
            <p:nvPr/>
          </p:nvSpPr>
          <p:spPr bwMode="auto">
            <a:xfrm rot="16200000">
              <a:off x="-181006" y="2890043"/>
              <a:ext cx="3375027" cy="569913"/>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Open Corporate Bank Accounts</a:t>
              </a:r>
              <a:endParaRPr lang="en-US" sz="1600" b="1" dirty="0">
                <a:solidFill>
                  <a:srgbClr val="000000"/>
                </a:solidFill>
                <a:latin typeface="Futura Hv BT" pitchFamily="34" charset="0"/>
                <a:cs typeface="Arial" charset="0"/>
              </a:endParaRPr>
            </a:p>
          </p:txBody>
        </p:sp>
        <p:sp>
          <p:nvSpPr>
            <p:cNvPr id="48" name="Rectangle 28"/>
            <p:cNvSpPr>
              <a:spLocks noChangeArrowheads="1"/>
            </p:cNvSpPr>
            <p:nvPr/>
          </p:nvSpPr>
          <p:spPr bwMode="auto">
            <a:xfrm rot="16200000">
              <a:off x="426385" y="2842559"/>
              <a:ext cx="3375027" cy="649002"/>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Possible Direct Transfers to Beneficiaries with Commercial Banks</a:t>
              </a:r>
              <a:endParaRPr lang="en-US" sz="1600" b="1" dirty="0">
                <a:solidFill>
                  <a:srgbClr val="000000"/>
                </a:solidFill>
                <a:latin typeface="Futura Hv BT" pitchFamily="34" charset="0"/>
                <a:cs typeface="Arial" charset="0"/>
              </a:endParaRPr>
            </a:p>
          </p:txBody>
        </p:sp>
        <p:sp>
          <p:nvSpPr>
            <p:cNvPr id="49" name="Rectangle 28"/>
            <p:cNvSpPr>
              <a:spLocks noChangeArrowheads="1"/>
            </p:cNvSpPr>
            <p:nvPr/>
          </p:nvSpPr>
          <p:spPr bwMode="auto">
            <a:xfrm rot="16200000">
              <a:off x="1054830" y="2874791"/>
              <a:ext cx="3375027" cy="569913"/>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Roll-Out of Biometric Management System</a:t>
              </a:r>
              <a:endParaRPr lang="en-US" sz="1600" b="1" dirty="0">
                <a:solidFill>
                  <a:srgbClr val="000000"/>
                </a:solidFill>
                <a:latin typeface="Futura Hv BT" pitchFamily="34" charset="0"/>
                <a:cs typeface="Arial" charset="0"/>
              </a:endParaRPr>
            </a:p>
          </p:txBody>
        </p:sp>
        <p:sp>
          <p:nvSpPr>
            <p:cNvPr id="50" name="Rectangle 28"/>
            <p:cNvSpPr>
              <a:spLocks noChangeArrowheads="1"/>
            </p:cNvSpPr>
            <p:nvPr/>
          </p:nvSpPr>
          <p:spPr bwMode="auto">
            <a:xfrm rot="16200000">
              <a:off x="1642328" y="2882104"/>
              <a:ext cx="3375027" cy="569913"/>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Management Of Regulation 26A deductions</a:t>
              </a:r>
              <a:endParaRPr lang="en-US" sz="1600" b="1" dirty="0">
                <a:solidFill>
                  <a:srgbClr val="000000"/>
                </a:solidFill>
                <a:latin typeface="Futura Hv BT" pitchFamily="34" charset="0"/>
                <a:cs typeface="Arial" charset="0"/>
              </a:endParaRPr>
            </a:p>
          </p:txBody>
        </p:sp>
      </p:grpSp>
      <p:sp>
        <p:nvSpPr>
          <p:cNvPr id="51" name="TextBox 40"/>
          <p:cNvSpPr txBox="1">
            <a:spLocks noChangeArrowheads="1"/>
          </p:cNvSpPr>
          <p:nvPr/>
        </p:nvSpPr>
        <p:spPr bwMode="auto">
          <a:xfrm>
            <a:off x="4040935" y="4779650"/>
            <a:ext cx="312737" cy="369887"/>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dirty="0" smtClean="0">
                <a:solidFill>
                  <a:srgbClr val="000000"/>
                </a:solidFill>
              </a:rPr>
              <a:t>6</a:t>
            </a:r>
            <a:endParaRPr lang="en-US" sz="1800" dirty="0">
              <a:solidFill>
                <a:srgbClr val="000000"/>
              </a:solidFill>
            </a:endParaRPr>
          </a:p>
        </p:txBody>
      </p:sp>
      <p:grpSp>
        <p:nvGrpSpPr>
          <p:cNvPr id="53" name="Group 52"/>
          <p:cNvGrpSpPr/>
          <p:nvPr/>
        </p:nvGrpSpPr>
        <p:grpSpPr>
          <a:xfrm>
            <a:off x="5555706" y="920815"/>
            <a:ext cx="3584981" cy="3957639"/>
            <a:chOff x="29817" y="911225"/>
            <a:chExt cx="3584981" cy="3957639"/>
          </a:xfrm>
        </p:grpSpPr>
        <p:sp>
          <p:nvSpPr>
            <p:cNvPr id="54" name="Rectangle 28"/>
            <p:cNvSpPr>
              <a:spLocks noChangeArrowheads="1"/>
            </p:cNvSpPr>
            <p:nvPr/>
          </p:nvSpPr>
          <p:spPr bwMode="auto">
            <a:xfrm>
              <a:off x="29817" y="911225"/>
              <a:ext cx="3584981" cy="569912"/>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18900000" scaled="1"/>
            </a:gra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2000" b="1" dirty="0">
                  <a:solidFill>
                    <a:srgbClr val="FFFFFF"/>
                  </a:solidFill>
                  <a:effectLst>
                    <a:outerShdw blurRad="38100" dist="38100" dir="2700000" algn="tl">
                      <a:srgbClr val="000000"/>
                    </a:outerShdw>
                  </a:effectLst>
                  <a:latin typeface="Futura Hv BT" pitchFamily="34" charset="0"/>
                  <a:cs typeface="Arial" charset="0"/>
                </a:rPr>
                <a:t>Payment Service Provider’s ROLE</a:t>
              </a:r>
            </a:p>
          </p:txBody>
        </p:sp>
        <p:sp>
          <p:nvSpPr>
            <p:cNvPr id="55" name="Rectangle 28"/>
            <p:cNvSpPr>
              <a:spLocks noChangeArrowheads="1"/>
            </p:cNvSpPr>
            <p:nvPr/>
          </p:nvSpPr>
          <p:spPr bwMode="auto">
            <a:xfrm rot="16200000">
              <a:off x="-695970" y="2231182"/>
              <a:ext cx="3375027" cy="1900338"/>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Overall Beneficiary Data Migration </a:t>
              </a:r>
              <a:endParaRPr lang="en-US" sz="1600" b="1" dirty="0">
                <a:solidFill>
                  <a:srgbClr val="000000"/>
                </a:solidFill>
                <a:latin typeface="Futura Hv BT" pitchFamily="34" charset="0"/>
                <a:cs typeface="Arial" charset="0"/>
              </a:endParaRPr>
            </a:p>
          </p:txBody>
        </p:sp>
        <p:sp>
          <p:nvSpPr>
            <p:cNvPr id="59" name="Rectangle 28"/>
            <p:cNvSpPr>
              <a:spLocks noChangeArrowheads="1"/>
            </p:cNvSpPr>
            <p:nvPr/>
          </p:nvSpPr>
          <p:spPr bwMode="auto">
            <a:xfrm rot="16200000">
              <a:off x="1090741" y="2323201"/>
              <a:ext cx="3375027" cy="1673087"/>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Payment of Beneficiaries Until 31 March 2018</a:t>
              </a:r>
              <a:endParaRPr lang="en-US" sz="1600" b="1" dirty="0">
                <a:solidFill>
                  <a:srgbClr val="000000"/>
                </a:solidFill>
                <a:latin typeface="Futura Hv BT" pitchFamily="34" charset="0"/>
                <a:cs typeface="Arial" charset="0"/>
              </a:endParaRPr>
            </a:p>
          </p:txBody>
        </p:sp>
      </p:grpSp>
      <p:sp>
        <p:nvSpPr>
          <p:cNvPr id="30" name="TextBox 4"/>
          <p:cNvSpPr txBox="1">
            <a:spLocks noChangeArrowheads="1"/>
          </p:cNvSpPr>
          <p:nvPr/>
        </p:nvSpPr>
        <p:spPr bwMode="auto">
          <a:xfrm>
            <a:off x="5567263" y="4843497"/>
            <a:ext cx="312737" cy="369888"/>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a:solidFill>
                  <a:srgbClr val="000000"/>
                </a:solidFill>
              </a:rPr>
              <a:t>1</a:t>
            </a:r>
          </a:p>
        </p:txBody>
      </p:sp>
      <p:sp>
        <p:nvSpPr>
          <p:cNvPr id="31" name="TextBox 41"/>
          <p:cNvSpPr txBox="1">
            <a:spLocks noChangeArrowheads="1"/>
          </p:cNvSpPr>
          <p:nvPr/>
        </p:nvSpPr>
        <p:spPr bwMode="auto">
          <a:xfrm>
            <a:off x="7479157" y="4844602"/>
            <a:ext cx="312737" cy="369888"/>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a:solidFill>
                  <a:srgbClr val="000000"/>
                </a:solidFill>
              </a:rPr>
              <a:t>2</a:t>
            </a:r>
          </a:p>
        </p:txBody>
      </p:sp>
      <p:sp>
        <p:nvSpPr>
          <p:cNvPr id="2" name="Slide Number Placeholder 1"/>
          <p:cNvSpPr>
            <a:spLocks noGrp="1"/>
          </p:cNvSpPr>
          <p:nvPr>
            <p:ph type="sldNum" sz="quarter" idx="12"/>
          </p:nvPr>
        </p:nvSpPr>
        <p:spPr/>
        <p:txBody>
          <a:bodyPr/>
          <a:lstStyle/>
          <a:p>
            <a:fld id="{9D56938B-8917-4869-91D0-F9F507C443EE}" type="slidenum">
              <a:rPr lang="en-US" smtClean="0"/>
              <a:pPr/>
              <a:t>12</a:t>
            </a:fld>
            <a:endParaRPr lang="en-US"/>
          </a:p>
        </p:txBody>
      </p:sp>
    </p:spTree>
    <p:extLst>
      <p:ext uri="{BB962C8B-B14F-4D97-AF65-F5344CB8AC3E}">
        <p14:creationId xmlns:p14="http://schemas.microsoft.com/office/powerpoint/2010/main" xmlns="" val="1897936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just" eaLnBrk="0" fontAlgn="base" hangingPunct="0">
              <a:lnSpc>
                <a:spcPct val="100000"/>
              </a:lnSpc>
              <a:spcAft>
                <a:spcPct val="0"/>
              </a:spcAft>
            </a:pPr>
            <a:r>
              <a:rPr kumimoji="0" lang="en-GB"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Services that SASSA will take in-source</a:t>
            </a:r>
            <a:endParaRPr kumimoji="0" lang="en-ZA" b="0" i="0" u="none" strike="noStrike" cap="none" normalizeH="0" baseline="0" dirty="0" smtClean="0">
              <a:ln>
                <a:noFill/>
              </a:ln>
              <a:solidFill>
                <a:schemeClr val="tx1"/>
              </a:solidFill>
              <a:effectLst/>
            </a:endParaRPr>
          </a:p>
        </p:txBody>
      </p:sp>
      <p:sp>
        <p:nvSpPr>
          <p:cNvPr id="3" name="Content Placeholder 2"/>
          <p:cNvSpPr>
            <a:spLocks noGrp="1"/>
          </p:cNvSpPr>
          <p:nvPr>
            <p:ph idx="1"/>
          </p:nvPr>
        </p:nvSpPr>
        <p:spPr>
          <a:xfrm>
            <a:off x="457200" y="1600200"/>
            <a:ext cx="8229600" cy="4525963"/>
          </a:xfrm>
        </p:spPr>
        <p:txBody>
          <a:bodyPr>
            <a:noAutofit/>
          </a:bodyPr>
          <a:lstStyle/>
          <a:p>
            <a:pPr algn="just" eaLnBrk="0" fontAlgn="base" hangingPunct="0">
              <a:spcBef>
                <a:spcPct val="0"/>
              </a:spcBef>
              <a:spcAft>
                <a:spcPts val="900"/>
              </a:spcAft>
            </a:pPr>
            <a:r>
              <a:rPr lang="en-GB" sz="2400" dirty="0" smtClean="0">
                <a:cs typeface="Arial" panose="020B0604020202020204" pitchFamily="34" charset="0"/>
              </a:rPr>
              <a:t>Key </a:t>
            </a:r>
            <a:r>
              <a:rPr lang="en-GB" sz="2400" dirty="0">
                <a:cs typeface="Arial" panose="020B0604020202020204" pitchFamily="34" charset="0"/>
              </a:rPr>
              <a:t>aspects which </a:t>
            </a:r>
            <a:r>
              <a:rPr lang="en-GB" sz="2400" dirty="0" smtClean="0">
                <a:cs typeface="Arial" panose="020B0604020202020204" pitchFamily="34" charset="0"/>
              </a:rPr>
              <a:t>SASSA will phase-in between 2017 - 2018 include</a:t>
            </a:r>
            <a:r>
              <a:rPr lang="en-GB" sz="2400" dirty="0">
                <a:cs typeface="Arial" panose="020B0604020202020204" pitchFamily="34" charset="0"/>
              </a:rPr>
              <a:t>: </a:t>
            </a:r>
          </a:p>
          <a:p>
            <a:pPr lvl="1" algn="just" eaLnBrk="0" fontAlgn="base" hangingPunct="0">
              <a:spcBef>
                <a:spcPct val="0"/>
              </a:spcBef>
              <a:spcAft>
                <a:spcPts val="900"/>
              </a:spcAft>
            </a:pPr>
            <a:r>
              <a:rPr lang="en-GB" sz="2400" dirty="0">
                <a:cs typeface="Arial" panose="020B0604020202020204" pitchFamily="34" charset="0"/>
              </a:rPr>
              <a:t>Corporate bank </a:t>
            </a:r>
            <a:r>
              <a:rPr lang="en-GB" sz="2400" dirty="0" smtClean="0">
                <a:cs typeface="Arial" panose="020B0604020202020204" pitchFamily="34" charset="0"/>
              </a:rPr>
              <a:t>account (s)</a:t>
            </a:r>
            <a:endParaRPr lang="en-GB" sz="2400" dirty="0">
              <a:cs typeface="Arial" panose="020B0604020202020204" pitchFamily="34" charset="0"/>
            </a:endParaRPr>
          </a:p>
          <a:p>
            <a:pPr lvl="1" algn="just" eaLnBrk="0" fontAlgn="base" hangingPunct="0">
              <a:spcBef>
                <a:spcPct val="0"/>
              </a:spcBef>
              <a:spcAft>
                <a:spcPts val="900"/>
              </a:spcAft>
            </a:pPr>
            <a:r>
              <a:rPr lang="en-ZA" sz="2400" dirty="0" smtClean="0">
                <a:cs typeface="Arial" panose="020B0604020202020204" pitchFamily="34" charset="0"/>
              </a:rPr>
              <a:t>Direct </a:t>
            </a:r>
            <a:r>
              <a:rPr lang="en-ZA" sz="2400" dirty="0">
                <a:cs typeface="Arial" panose="020B0604020202020204" pitchFamily="34" charset="0"/>
              </a:rPr>
              <a:t>transfers to beneficiaries in commercial bank accounts inclusive of Walvis Bay beneficiaries; </a:t>
            </a:r>
            <a:endParaRPr lang="en-ZA" sz="2400" dirty="0" smtClean="0">
              <a:cs typeface="Arial" panose="020B0604020202020204" pitchFamily="34" charset="0"/>
            </a:endParaRPr>
          </a:p>
          <a:p>
            <a:pPr lvl="1" algn="just" eaLnBrk="0" fontAlgn="base" hangingPunct="0">
              <a:spcBef>
                <a:spcPct val="0"/>
              </a:spcBef>
              <a:spcAft>
                <a:spcPts val="900"/>
              </a:spcAft>
            </a:pPr>
            <a:r>
              <a:rPr lang="en-ZA" sz="2400" dirty="0" smtClean="0">
                <a:cs typeface="Arial" panose="020B0604020202020204" pitchFamily="34" charset="0"/>
              </a:rPr>
              <a:t>Biometric Identity User Management system </a:t>
            </a:r>
            <a:r>
              <a:rPr lang="en-ZA" sz="2400" i="1" dirty="0" smtClean="0">
                <a:cs typeface="Arial" panose="020B0604020202020204" pitchFamily="34" charset="0"/>
              </a:rPr>
              <a:t>(Contract awarded)</a:t>
            </a:r>
            <a:endParaRPr lang="en-ZA" sz="2400" i="1" dirty="0">
              <a:cs typeface="Arial" panose="020B0604020202020204" pitchFamily="34" charset="0"/>
            </a:endParaRPr>
          </a:p>
          <a:p>
            <a:pPr lvl="1" algn="just" eaLnBrk="0" fontAlgn="base" hangingPunct="0">
              <a:spcBef>
                <a:spcPct val="0"/>
              </a:spcBef>
              <a:spcAft>
                <a:spcPts val="900"/>
              </a:spcAft>
            </a:pPr>
            <a:r>
              <a:rPr lang="en-ZA" sz="2400" dirty="0" smtClean="0">
                <a:cs typeface="Arial" panose="020B0604020202020204" pitchFamily="34" charset="0"/>
              </a:rPr>
              <a:t>Management </a:t>
            </a:r>
            <a:r>
              <a:rPr lang="en-ZA" sz="2400" dirty="0">
                <a:cs typeface="Arial" panose="020B0604020202020204" pitchFamily="34" charset="0"/>
              </a:rPr>
              <a:t>of </a:t>
            </a:r>
            <a:r>
              <a:rPr lang="en-ZA" sz="2400" dirty="0" smtClean="0">
                <a:cs typeface="Arial" panose="020B0604020202020204" pitchFamily="34" charset="0"/>
              </a:rPr>
              <a:t>Regulation 26A  direct deductions </a:t>
            </a:r>
            <a:r>
              <a:rPr lang="en-ZA" sz="2400" i="1" dirty="0" smtClean="0">
                <a:cs typeface="Arial" panose="020B0604020202020204" pitchFamily="34" charset="0"/>
              </a:rPr>
              <a:t>(October 2017)</a:t>
            </a:r>
            <a:r>
              <a:rPr lang="en-ZA" sz="2400" dirty="0" smtClean="0">
                <a:cs typeface="Arial" panose="020B0604020202020204" pitchFamily="34" charset="0"/>
              </a:rPr>
              <a:t>; </a:t>
            </a:r>
            <a:r>
              <a:rPr lang="en-ZA" sz="2400" dirty="0">
                <a:cs typeface="Arial" panose="020B0604020202020204" pitchFamily="34" charset="0"/>
              </a:rPr>
              <a:t>and </a:t>
            </a:r>
            <a:endParaRPr lang="en-ZA" sz="2400" dirty="0" smtClean="0">
              <a:cs typeface="Arial" panose="020B0604020202020204" pitchFamily="34" charset="0"/>
            </a:endParaRPr>
          </a:p>
          <a:p>
            <a:pPr lvl="1" algn="just" eaLnBrk="0" fontAlgn="base" hangingPunct="0">
              <a:spcBef>
                <a:spcPct val="0"/>
              </a:spcBef>
              <a:spcAft>
                <a:spcPts val="900"/>
              </a:spcAft>
            </a:pPr>
            <a:r>
              <a:rPr lang="en-ZA" dirty="0">
                <a:latin typeface="Arial" panose="020B0604020202020204" pitchFamily="34" charset="0"/>
                <a:ea typeface="Calibri" panose="020F0502020204030204" pitchFamily="34" charset="0"/>
                <a:cs typeface="Arial" panose="020B0604020202020204" pitchFamily="34" charset="0"/>
              </a:rPr>
              <a:t>Migration of DATA from current service provider</a:t>
            </a:r>
            <a:endParaRPr lang="en-ZA" sz="2400" dirty="0">
              <a:cs typeface="Arial" panose="020B0604020202020204" pitchFamily="34" charset="0"/>
            </a:endParaRPr>
          </a:p>
        </p:txBody>
      </p:sp>
      <p:sp>
        <p:nvSpPr>
          <p:cNvPr id="4" name="Slide Number Placeholder 3"/>
          <p:cNvSpPr>
            <a:spLocks noGrp="1"/>
          </p:cNvSpPr>
          <p:nvPr>
            <p:ph type="sldNum" sz="quarter" idx="12"/>
          </p:nvPr>
        </p:nvSpPr>
        <p:spPr/>
        <p:txBody>
          <a:bodyPr/>
          <a:lstStyle/>
          <a:p>
            <a:fld id="{9D56938B-8917-4869-91D0-F9F507C443EE}" type="slidenum">
              <a:rPr lang="en-US" smtClean="0"/>
              <a:pPr/>
              <a:t>13</a:t>
            </a:fld>
            <a:endParaRPr lang="en-US"/>
          </a:p>
        </p:txBody>
      </p:sp>
    </p:spTree>
    <p:extLst>
      <p:ext uri="{BB962C8B-B14F-4D97-AF65-F5344CB8AC3E}">
        <p14:creationId xmlns:p14="http://schemas.microsoft.com/office/powerpoint/2010/main" xmlns="" val="335253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1"/>
            <a:ext cx="8229600" cy="914400"/>
          </a:xfrm>
        </p:spPr>
        <p:txBody>
          <a:bodyPr>
            <a:noAutofit/>
          </a:bodyPr>
          <a:lstStyle/>
          <a:p>
            <a:r>
              <a:rPr lang="en-ZA" sz="3600" b="1" dirty="0" smtClean="0"/>
              <a:t>SASSA Insourced: </a:t>
            </a:r>
            <a:r>
              <a:rPr lang="en-ZA" sz="3600" dirty="0">
                <a:ea typeface="Calibri" panose="020F0502020204030204" pitchFamily="34" charset="0"/>
                <a:cs typeface="Arial" panose="020B0604020202020204" pitchFamily="34" charset="0"/>
              </a:rPr>
              <a:t>SASSA Corporate Accounts </a:t>
            </a:r>
            <a:r>
              <a:rPr lang="en-ZA" sz="3600" dirty="0" smtClean="0">
                <a:ea typeface="Calibri" panose="020F0502020204030204" pitchFamily="34" charset="0"/>
                <a:cs typeface="Arial" panose="020B0604020202020204" pitchFamily="34" charset="0"/>
              </a:rPr>
              <a:t>(s)</a:t>
            </a:r>
            <a:r>
              <a:rPr lang="en-ZA" sz="3600" b="1" dirty="0" smtClean="0"/>
              <a:t> </a:t>
            </a:r>
            <a:endParaRPr lang="en-ZA" sz="3600" b="1" dirty="0"/>
          </a:p>
        </p:txBody>
      </p:sp>
      <p:graphicFrame>
        <p:nvGraphicFramePr>
          <p:cNvPr id="5" name="Table 4"/>
          <p:cNvGraphicFramePr>
            <a:graphicFrameLocks noGrp="1"/>
          </p:cNvGraphicFramePr>
          <p:nvPr>
            <p:extLst/>
          </p:nvPr>
        </p:nvGraphicFramePr>
        <p:xfrm>
          <a:off x="171449" y="1447801"/>
          <a:ext cx="8763001" cy="5594592"/>
        </p:xfrm>
        <a:graphic>
          <a:graphicData uri="http://schemas.openxmlformats.org/drawingml/2006/table">
            <a:tbl>
              <a:tblPr firstRow="1" firstCol="1" bandRow="1">
                <a:tableStyleId>{5940675A-B579-460E-94D1-54222C63F5DA}</a:tableStyleId>
              </a:tblPr>
              <a:tblGrid>
                <a:gridCol w="2571751">
                  <a:extLst>
                    <a:ext uri="{9D8B030D-6E8A-4147-A177-3AD203B41FA5}">
                      <a16:colId xmlns:a16="http://schemas.microsoft.com/office/drawing/2014/main" xmlns="" val="20000"/>
                    </a:ext>
                  </a:extLst>
                </a:gridCol>
                <a:gridCol w="2457450">
                  <a:extLst>
                    <a:ext uri="{9D8B030D-6E8A-4147-A177-3AD203B41FA5}">
                      <a16:colId xmlns:a16="http://schemas.microsoft.com/office/drawing/2014/main" xmlns="" val="20001"/>
                    </a:ext>
                  </a:extLst>
                </a:gridCol>
                <a:gridCol w="3733800">
                  <a:extLst>
                    <a:ext uri="{9D8B030D-6E8A-4147-A177-3AD203B41FA5}">
                      <a16:colId xmlns:a16="http://schemas.microsoft.com/office/drawing/2014/main" xmlns="" val="20002"/>
                    </a:ext>
                  </a:extLst>
                </a:gridCol>
              </a:tblGrid>
              <a:tr h="522298">
                <a:tc>
                  <a:txBody>
                    <a:bodyPr/>
                    <a:lstStyle/>
                    <a:p>
                      <a:pPr algn="just">
                        <a:lnSpc>
                          <a:spcPct val="100000"/>
                        </a:lnSpc>
                        <a:spcBef>
                          <a:spcPts val="0"/>
                        </a:spcBef>
                        <a:spcAft>
                          <a:spcPts val="0"/>
                        </a:spcAft>
                      </a:pPr>
                      <a:r>
                        <a:rPr lang="en-ZA" sz="1800" b="1" dirty="0" smtClean="0">
                          <a:solidFill>
                            <a:schemeClr val="bg1"/>
                          </a:solidFill>
                          <a:effectLst/>
                          <a:latin typeface="+mn-lt"/>
                          <a:ea typeface="Calibri" panose="020F0502020204030204" pitchFamily="34" charset="0"/>
                          <a:cs typeface="Arial" panose="020B0604020202020204" pitchFamily="34" charset="0"/>
                        </a:rPr>
                        <a:t>OBJECTIVE</a:t>
                      </a:r>
                      <a:endParaRPr lang="en-ZA" sz="1800" b="1" dirty="0">
                        <a:solidFill>
                          <a:schemeClr val="bg1"/>
                        </a:solidFill>
                        <a:effectLst/>
                        <a:latin typeface="+mn-lt"/>
                        <a:ea typeface="Calibri" panose="020F0502020204030204" pitchFamily="34" charset="0"/>
                        <a:cs typeface="Arial" panose="020B0604020202020204" pitchFamily="34" charset="0"/>
                      </a:endParaRPr>
                    </a:p>
                  </a:txBody>
                  <a:tcPr marL="18938" marR="18938" marT="0" marB="0">
                    <a:solidFill>
                      <a:schemeClr val="tx1"/>
                    </a:solidFill>
                  </a:tcPr>
                </a:tc>
                <a:tc>
                  <a:txBody>
                    <a:bodyPr/>
                    <a:lstStyle/>
                    <a:p>
                      <a:pPr algn="just">
                        <a:lnSpc>
                          <a:spcPct val="100000"/>
                        </a:lnSpc>
                        <a:spcBef>
                          <a:spcPts val="0"/>
                        </a:spcBef>
                        <a:spcAft>
                          <a:spcPts val="0"/>
                        </a:spcAft>
                      </a:pPr>
                      <a:r>
                        <a:rPr lang="en-ZA" sz="1800" b="1" dirty="0" smtClean="0">
                          <a:solidFill>
                            <a:schemeClr val="bg1"/>
                          </a:solidFill>
                          <a:effectLst/>
                          <a:latin typeface="+mn-lt"/>
                          <a:ea typeface="Calibri" panose="020F0502020204030204" pitchFamily="34" charset="0"/>
                          <a:cs typeface="Arial" panose="020B0604020202020204" pitchFamily="34" charset="0"/>
                        </a:rPr>
                        <a:t>PLANNED  INTERVENTIONS</a:t>
                      </a:r>
                      <a:endParaRPr lang="en-ZA" sz="1800" b="1" dirty="0">
                        <a:solidFill>
                          <a:schemeClr val="bg1"/>
                        </a:solidFill>
                        <a:effectLst/>
                        <a:latin typeface="+mn-lt"/>
                        <a:ea typeface="Calibri" panose="020F0502020204030204" pitchFamily="34" charset="0"/>
                        <a:cs typeface="Arial" panose="020B0604020202020204" pitchFamily="34" charset="0"/>
                      </a:endParaRPr>
                    </a:p>
                  </a:txBody>
                  <a:tcPr marL="18938" marR="18938" marT="0" marB="0">
                    <a:solidFill>
                      <a:schemeClr val="tx1"/>
                    </a:solidFill>
                  </a:tcPr>
                </a:tc>
                <a:tc>
                  <a:txBody>
                    <a:bodyPr/>
                    <a:lstStyle/>
                    <a:p>
                      <a:pPr marL="0" algn="just" defTabSz="914400" rtl="0" eaLnBrk="1" latinLnBrk="0" hangingPunct="1">
                        <a:lnSpc>
                          <a:spcPct val="100000"/>
                        </a:lnSpc>
                        <a:spcBef>
                          <a:spcPts val="0"/>
                        </a:spcBef>
                        <a:spcAft>
                          <a:spcPts val="0"/>
                        </a:spcAft>
                      </a:pPr>
                      <a:r>
                        <a:rPr lang="en-ZA" sz="1800" b="1" kern="1200" dirty="0" smtClean="0">
                          <a:solidFill>
                            <a:schemeClr val="bg1"/>
                          </a:solidFill>
                          <a:effectLst/>
                          <a:latin typeface="+mn-lt"/>
                          <a:ea typeface="Calibri" panose="020F0502020204030204" pitchFamily="34" charset="0"/>
                          <a:cs typeface="Arial" panose="020B0604020202020204" pitchFamily="34" charset="0"/>
                        </a:rPr>
                        <a:t>PROGRESS</a:t>
                      </a:r>
                      <a:endParaRPr lang="en-ZA" sz="1800" b="1" kern="1200" dirty="0">
                        <a:solidFill>
                          <a:schemeClr val="bg1"/>
                        </a:solidFill>
                        <a:effectLst/>
                        <a:latin typeface="+mn-lt"/>
                        <a:ea typeface="Calibri" panose="020F0502020204030204" pitchFamily="34" charset="0"/>
                        <a:cs typeface="Arial" panose="020B0604020202020204" pitchFamily="34" charset="0"/>
                      </a:endParaRPr>
                    </a:p>
                  </a:txBody>
                  <a:tcPr marL="18938" marR="18938" marT="0" marB="0">
                    <a:solidFill>
                      <a:schemeClr val="tx1"/>
                    </a:solidFill>
                  </a:tcPr>
                </a:tc>
                <a:extLst>
                  <a:ext uri="{0D108BD9-81ED-4DB2-BD59-A6C34878D82A}">
                    <a16:rowId xmlns:a16="http://schemas.microsoft.com/office/drawing/2014/main" xmlns="" val="10000"/>
                  </a:ext>
                </a:extLst>
              </a:tr>
              <a:tr h="1044596">
                <a:tc>
                  <a:txBody>
                    <a:bodyPr/>
                    <a:lstStyle/>
                    <a:p>
                      <a:pPr lvl="0">
                        <a:lnSpc>
                          <a:spcPct val="100000"/>
                        </a:lnSpc>
                        <a:spcBef>
                          <a:spcPts val="0"/>
                        </a:spcBef>
                        <a:spcAft>
                          <a:spcPts val="0"/>
                        </a:spcAft>
                      </a:pPr>
                      <a:r>
                        <a:rPr lang="en-ZA" sz="1800" dirty="0" smtClean="0"/>
                        <a:t>The objective is for SASSA to take ownership of the main account</a:t>
                      </a:r>
                    </a:p>
                  </a:txBody>
                  <a:tcPr marL="18938" marR="18938"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800" dirty="0" smtClean="0">
                          <a:effectLst/>
                          <a:latin typeface="+mn-lt"/>
                          <a:ea typeface="Calibri" panose="020F0502020204030204" pitchFamily="34" charset="0"/>
                          <a:cs typeface="Arial" panose="020B0604020202020204" pitchFamily="34" charset="0"/>
                        </a:rPr>
                        <a:t>PMG account</a:t>
                      </a:r>
                      <a:r>
                        <a:rPr lang="en-ZA" sz="1800" baseline="0" dirty="0" smtClean="0">
                          <a:effectLst/>
                          <a:latin typeface="+mn-lt"/>
                          <a:ea typeface="Calibri" panose="020F0502020204030204" pitchFamily="34" charset="0"/>
                          <a:cs typeface="Arial" panose="020B0604020202020204" pitchFamily="34" charset="0"/>
                        </a:rPr>
                        <a:t> re-activated </a:t>
                      </a:r>
                      <a:r>
                        <a:rPr lang="en-ZA" sz="1800" b="1" i="1" baseline="0" dirty="0" smtClean="0">
                          <a:effectLst/>
                          <a:latin typeface="+mn-lt"/>
                          <a:ea typeface="Calibri" panose="020F0502020204030204" pitchFamily="34" charset="0"/>
                          <a:cs typeface="Arial" panose="020B0604020202020204" pitchFamily="34" charset="0"/>
                        </a:rPr>
                        <a:t>(</a:t>
                      </a:r>
                      <a:r>
                        <a:rPr lang="en-ZA" sz="1800" b="1" i="1" dirty="0" smtClean="0">
                          <a:effectLst/>
                          <a:latin typeface="+mn-lt"/>
                          <a:cs typeface="Arial" panose="020B0604020202020204" pitchFamily="34" charset="0"/>
                        </a:rPr>
                        <a:t>30 September</a:t>
                      </a:r>
                      <a:r>
                        <a:rPr lang="en-ZA" sz="1800" b="1" i="1" baseline="0" dirty="0" smtClean="0">
                          <a:effectLst/>
                          <a:latin typeface="+mn-lt"/>
                          <a:cs typeface="Arial" panose="020B0604020202020204" pitchFamily="34" charset="0"/>
                        </a:rPr>
                        <a:t> 2017)</a:t>
                      </a:r>
                      <a:endParaRPr lang="en-ZA" sz="1800" b="1" i="1" dirty="0" smtClean="0">
                        <a:effectLst/>
                        <a:latin typeface="+mn-lt"/>
                        <a:ea typeface="Calibri" panose="020F0502020204030204" pitchFamily="34" charset="0"/>
                        <a:cs typeface="Arial" panose="020B0604020202020204" pitchFamily="34" charset="0"/>
                      </a:endParaRPr>
                    </a:p>
                    <a:p>
                      <a:pPr algn="just">
                        <a:lnSpc>
                          <a:spcPct val="100000"/>
                        </a:lnSpc>
                        <a:spcBef>
                          <a:spcPts val="0"/>
                        </a:spcBef>
                        <a:spcAft>
                          <a:spcPts val="0"/>
                        </a:spcAft>
                      </a:pPr>
                      <a:endParaRPr lang="en-ZA" sz="1800" dirty="0">
                        <a:effectLst/>
                        <a:latin typeface="+mn-lt"/>
                        <a:ea typeface="Calibri" panose="020F0502020204030204" pitchFamily="34" charset="0"/>
                        <a:cs typeface="Arial" panose="020B0604020202020204" pitchFamily="34" charset="0"/>
                      </a:endParaRPr>
                    </a:p>
                  </a:txBody>
                  <a:tcPr marL="18938" marR="18938" marT="0" marB="0"/>
                </a:tc>
                <a:tc>
                  <a:txBody>
                    <a:bodyPr/>
                    <a:lstStyle/>
                    <a:p>
                      <a:pPr algn="l">
                        <a:lnSpc>
                          <a:spcPct val="100000"/>
                        </a:lnSpc>
                        <a:spcBef>
                          <a:spcPts val="0"/>
                        </a:spcBef>
                        <a:spcAft>
                          <a:spcPts val="0"/>
                        </a:spcAft>
                      </a:pPr>
                      <a:r>
                        <a:rPr lang="en-ZA" sz="1800" dirty="0" smtClean="0">
                          <a:effectLst/>
                          <a:latin typeface="+mn-lt"/>
                          <a:ea typeface="Calibri" panose="020F0502020204030204" pitchFamily="34" charset="0"/>
                          <a:cs typeface="Arial" panose="020B0604020202020204" pitchFamily="34" charset="0"/>
                        </a:rPr>
                        <a:t>Confirmation from SARB and National Treasury on the requirements and time frames</a:t>
                      </a:r>
                    </a:p>
                  </a:txBody>
                  <a:tcPr marL="18938" marR="18938" marT="0" marB="0">
                    <a:solidFill>
                      <a:srgbClr val="00B050"/>
                    </a:solidFill>
                  </a:tcPr>
                </a:tc>
                <a:extLst>
                  <a:ext uri="{0D108BD9-81ED-4DB2-BD59-A6C34878D82A}">
                    <a16:rowId xmlns:a16="http://schemas.microsoft.com/office/drawing/2014/main" xmlns="" val="10001"/>
                  </a:ext>
                </a:extLst>
              </a:tr>
              <a:tr h="208919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dirty="0" smtClean="0">
                          <a:cs typeface="Arial" panose="020B0604020202020204" pitchFamily="34" charset="0"/>
                        </a:rPr>
                        <a:t>Manage direct transfers to beneficiaries in commercial banks</a:t>
                      </a:r>
                      <a:endParaRPr lang="en-ZA" sz="1800" dirty="0" smtClean="0">
                        <a:effectLst/>
                        <a:latin typeface="+mn-lt"/>
                        <a:ea typeface="Calibri" panose="020F0502020204030204" pitchFamily="34" charset="0"/>
                        <a:cs typeface="Arial" panose="020B0604020202020204" pitchFamily="34" charset="0"/>
                      </a:endParaRPr>
                    </a:p>
                    <a:p>
                      <a:pPr marL="285750" lvl="0" indent="-285750">
                        <a:lnSpc>
                          <a:spcPct val="100000"/>
                        </a:lnSpc>
                        <a:spcBef>
                          <a:spcPts val="0"/>
                        </a:spcBef>
                        <a:spcAft>
                          <a:spcPts val="0"/>
                        </a:spcAft>
                        <a:buFont typeface="Arial" panose="020B0604020202020204" pitchFamily="34" charset="0"/>
                        <a:buChar char="•"/>
                      </a:pPr>
                      <a:endParaRPr lang="en-ZA" sz="1800" dirty="0">
                        <a:effectLst/>
                        <a:latin typeface="+mn-lt"/>
                        <a:ea typeface="Calibri" panose="020F0502020204030204" pitchFamily="34" charset="0"/>
                        <a:cs typeface="Arial" panose="020B0604020202020204" pitchFamily="34" charset="0"/>
                      </a:endParaRPr>
                    </a:p>
                  </a:txBody>
                  <a:tcPr marL="18938" marR="18938" marT="0" marB="0"/>
                </a:tc>
                <a:tc gridSpan="2">
                  <a:txBody>
                    <a:bodyPr/>
                    <a:lstStyle/>
                    <a:p>
                      <a:pPr marL="342900" marR="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800" b="0" dirty="0" smtClean="0">
                          <a:effectLst/>
                          <a:latin typeface="+mn-lt"/>
                          <a:cs typeface="Arial" panose="020B0604020202020204" pitchFamily="34" charset="0"/>
                        </a:rPr>
                        <a:t>Dedicated user codes for SASSA through </a:t>
                      </a:r>
                      <a:r>
                        <a:rPr lang="en-ZA" sz="1800" b="0" dirty="0" err="1" smtClean="0">
                          <a:effectLst/>
                          <a:latin typeface="+mn-lt"/>
                          <a:cs typeface="Arial" panose="020B0604020202020204" pitchFamily="34" charset="0"/>
                        </a:rPr>
                        <a:t>Bankserv</a:t>
                      </a:r>
                      <a:endParaRPr lang="en-ZA" sz="1800" b="0" dirty="0" smtClean="0">
                        <a:effectLst/>
                        <a:latin typeface="+mn-lt"/>
                        <a:cs typeface="Arial" panose="020B0604020202020204" pitchFamily="34" charset="0"/>
                      </a:endParaRPr>
                    </a:p>
                    <a:p>
                      <a:pPr marL="342900" indent="-342900" algn="just">
                        <a:lnSpc>
                          <a:spcPct val="100000"/>
                        </a:lnSpc>
                        <a:spcBef>
                          <a:spcPts val="0"/>
                        </a:spcBef>
                        <a:spcAft>
                          <a:spcPts val="0"/>
                        </a:spcAft>
                        <a:buFont typeface="Wingdings" panose="05000000000000000000" pitchFamily="2" charset="2"/>
                        <a:buChar char="§"/>
                      </a:pPr>
                      <a:r>
                        <a:rPr lang="en-ZA" sz="1800" b="0" dirty="0" smtClean="0">
                          <a:effectLst/>
                          <a:latin typeface="+mn-lt"/>
                          <a:cs typeface="Arial" panose="020B0604020202020204" pitchFamily="34" charset="0"/>
                        </a:rPr>
                        <a:t>SOCPEN reports enhancements to align</a:t>
                      </a:r>
                      <a:r>
                        <a:rPr lang="en-ZA" sz="1800" b="0" baseline="0" dirty="0" smtClean="0">
                          <a:effectLst/>
                          <a:latin typeface="+mn-lt"/>
                          <a:cs typeface="Arial" panose="020B0604020202020204" pitchFamily="34" charset="0"/>
                        </a:rPr>
                        <a:t> to new user codes</a:t>
                      </a:r>
                      <a:endParaRPr lang="en-ZA" sz="1800" b="0" dirty="0" smtClean="0">
                        <a:effectLst/>
                        <a:latin typeface="+mn-lt"/>
                        <a:cs typeface="Arial" panose="020B0604020202020204" pitchFamily="34" charset="0"/>
                      </a:endParaRPr>
                    </a:p>
                    <a:p>
                      <a:pPr marL="342900" indent="-342900" algn="just">
                        <a:lnSpc>
                          <a:spcPct val="100000"/>
                        </a:lnSpc>
                        <a:spcBef>
                          <a:spcPts val="0"/>
                        </a:spcBef>
                        <a:spcAft>
                          <a:spcPts val="0"/>
                        </a:spcAft>
                        <a:buFont typeface="Wingdings" panose="05000000000000000000" pitchFamily="2" charset="2"/>
                        <a:buChar char="§"/>
                      </a:pPr>
                      <a:r>
                        <a:rPr lang="en-ZA" sz="1800" b="0" dirty="0" smtClean="0">
                          <a:effectLst/>
                          <a:latin typeface="+mn-lt"/>
                          <a:cs typeface="Arial" panose="020B0604020202020204" pitchFamily="34" charset="0"/>
                        </a:rPr>
                        <a:t>Develop framework to manage dormant accounts</a:t>
                      </a:r>
                    </a:p>
                    <a:p>
                      <a:pPr marL="342900" indent="-342900" algn="l">
                        <a:lnSpc>
                          <a:spcPct val="100000"/>
                        </a:lnSpc>
                        <a:spcBef>
                          <a:spcPts val="0"/>
                        </a:spcBef>
                        <a:spcAft>
                          <a:spcPts val="0"/>
                        </a:spcAft>
                        <a:buFont typeface="Wingdings" panose="05000000000000000000" pitchFamily="2" charset="2"/>
                        <a:buChar char="§"/>
                      </a:pPr>
                      <a:r>
                        <a:rPr lang="en-ZA" sz="1800" dirty="0" smtClean="0">
                          <a:effectLst/>
                          <a:latin typeface="+mn-lt"/>
                          <a:ea typeface="Calibri" panose="020F0502020204030204" pitchFamily="34" charset="0"/>
                          <a:cs typeface="Arial" panose="020B0604020202020204" pitchFamily="34" charset="0"/>
                        </a:rPr>
                        <a:t>SARB issued requirements for adjustment for payment files.</a:t>
                      </a:r>
                    </a:p>
                    <a:p>
                      <a:pPr marL="342900" indent="-342900" algn="l">
                        <a:lnSpc>
                          <a:spcPct val="100000"/>
                        </a:lnSpc>
                        <a:spcBef>
                          <a:spcPts val="0"/>
                        </a:spcBef>
                        <a:spcAft>
                          <a:spcPts val="0"/>
                        </a:spcAft>
                        <a:buFont typeface="Wingdings" panose="05000000000000000000" pitchFamily="2" charset="2"/>
                        <a:buChar char="§"/>
                      </a:pPr>
                      <a:r>
                        <a:rPr lang="en-ZA" sz="1800" dirty="0" smtClean="0">
                          <a:effectLst/>
                          <a:latin typeface="+mn-lt"/>
                          <a:ea typeface="Calibri" panose="020F0502020204030204" pitchFamily="34" charset="0"/>
                          <a:cs typeface="Arial" panose="020B0604020202020204" pitchFamily="34" charset="0"/>
                        </a:rPr>
                        <a:t>Confirmation</a:t>
                      </a:r>
                      <a:r>
                        <a:rPr lang="en-ZA" sz="1800" baseline="0" dirty="0" smtClean="0">
                          <a:effectLst/>
                          <a:latin typeface="+mn-lt"/>
                          <a:ea typeface="Calibri" panose="020F0502020204030204" pitchFamily="34" charset="0"/>
                          <a:cs typeface="Arial" panose="020B0604020202020204" pitchFamily="34" charset="0"/>
                        </a:rPr>
                        <a:t> of accounts involved (1.6 million)</a:t>
                      </a:r>
                    </a:p>
                    <a:p>
                      <a:pPr marL="342900" indent="-342900" algn="l">
                        <a:lnSpc>
                          <a:spcPct val="100000"/>
                        </a:lnSpc>
                        <a:spcBef>
                          <a:spcPts val="0"/>
                        </a:spcBef>
                        <a:spcAft>
                          <a:spcPts val="0"/>
                        </a:spcAft>
                        <a:buFont typeface="Wingdings" panose="05000000000000000000" pitchFamily="2" charset="2"/>
                        <a:buChar char="§"/>
                      </a:pPr>
                      <a:r>
                        <a:rPr lang="en-ZA" sz="1800" baseline="0" dirty="0" smtClean="0">
                          <a:effectLst/>
                          <a:latin typeface="+mn-lt"/>
                          <a:ea typeface="Calibri" panose="020F0502020204030204" pitchFamily="34" charset="0"/>
                          <a:cs typeface="Arial" panose="020B0604020202020204" pitchFamily="34" charset="0"/>
                        </a:rPr>
                        <a:t>Quality Assurance in process</a:t>
                      </a:r>
                      <a:endParaRPr lang="en-ZA" sz="1800" dirty="0" smtClean="0">
                        <a:effectLst/>
                        <a:latin typeface="+mn-lt"/>
                        <a:ea typeface="Calibri" panose="020F0502020204030204" pitchFamily="34" charset="0"/>
                        <a:cs typeface="Arial" panose="020B0604020202020204" pitchFamily="34" charset="0"/>
                      </a:endParaRPr>
                    </a:p>
                  </a:txBody>
                  <a:tcPr marL="18938" marR="18938" marT="0" marB="0">
                    <a:solidFill>
                      <a:srgbClr val="FFC000"/>
                    </a:solidFill>
                  </a:tcPr>
                </a:tc>
                <a:tc hMerge="1">
                  <a:txBody>
                    <a:bodyPr/>
                    <a:lstStyle/>
                    <a:p>
                      <a:pPr marL="342900" indent="-342900" algn="just">
                        <a:lnSpc>
                          <a:spcPct val="100000"/>
                        </a:lnSpc>
                        <a:spcBef>
                          <a:spcPts val="600"/>
                        </a:spcBef>
                        <a:spcAft>
                          <a:spcPts val="600"/>
                        </a:spcAft>
                        <a:buFont typeface="Wingdings" panose="05000000000000000000" pitchFamily="2" charset="2"/>
                        <a:buChar char="§"/>
                      </a:pPr>
                      <a:endParaRPr lang="en-ZA" sz="2000" b="0" dirty="0">
                        <a:effectLst/>
                        <a:latin typeface="+mn-lt"/>
                        <a:cs typeface="Arial" panose="020B0604020202020204" pitchFamily="34" charset="0"/>
                      </a:endParaRPr>
                    </a:p>
                  </a:txBody>
                  <a:tcPr marL="18938" marR="18938" marT="0" marB="0">
                    <a:solidFill>
                      <a:srgbClr val="FFC000"/>
                    </a:solidFill>
                  </a:tcPr>
                </a:tc>
                <a:extLst>
                  <a:ext uri="{0D108BD9-81ED-4DB2-BD59-A6C34878D82A}">
                    <a16:rowId xmlns:a16="http://schemas.microsoft.com/office/drawing/2014/main" xmlns="" val="10002"/>
                  </a:ext>
                </a:extLst>
              </a:tr>
              <a:tr h="175411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dirty="0" smtClean="0">
                          <a:latin typeface="+mn-lt"/>
                        </a:rPr>
                        <a:t>SASSA Social Assistance  Bank Account (Holding Account)</a:t>
                      </a:r>
                      <a:r>
                        <a:rPr lang="en-ZA" sz="1800" baseline="0" dirty="0" smtClean="0">
                          <a:latin typeface="+mn-lt"/>
                        </a:rPr>
                        <a:t> - </a:t>
                      </a:r>
                      <a:r>
                        <a:rPr lang="en-ZA" sz="1800" i="1" dirty="0" smtClean="0">
                          <a:effectLst/>
                          <a:latin typeface="+mn-lt"/>
                          <a:ea typeface="Calibri" panose="020F0502020204030204" pitchFamily="34" charset="0"/>
                          <a:cs typeface="Arial" panose="020B0604020202020204" pitchFamily="34" charset="0"/>
                        </a:rPr>
                        <a:t>October</a:t>
                      </a:r>
                      <a:r>
                        <a:rPr lang="en-ZA" sz="1800" i="1" baseline="0" dirty="0" smtClean="0">
                          <a:effectLst/>
                          <a:latin typeface="+mn-lt"/>
                          <a:ea typeface="Calibri" panose="020F0502020204030204" pitchFamily="34" charset="0"/>
                          <a:cs typeface="Arial" panose="020B0604020202020204" pitchFamily="34" charset="0"/>
                        </a:rPr>
                        <a:t> /November 2017</a:t>
                      </a:r>
                      <a:endParaRPr lang="en-ZA" sz="1800" i="1" dirty="0" smtClean="0">
                        <a:effectLst/>
                        <a:latin typeface="+mn-lt"/>
                        <a:ea typeface="Calibri" panose="020F0502020204030204" pitchFamily="34" charset="0"/>
                        <a:cs typeface="Arial" panose="020B0604020202020204" pitchFamily="34" charset="0"/>
                      </a:endParaRPr>
                    </a:p>
                  </a:txBody>
                  <a:tcPr marL="18938" marR="18938" marT="0" marB="0"/>
                </a:tc>
                <a:tc gridSpan="2">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800" dirty="0" smtClean="0">
                          <a:effectLst/>
                          <a:latin typeface="+mn-lt"/>
                          <a:ea typeface="Calibri" panose="020F0502020204030204" pitchFamily="34" charset="0"/>
                          <a:cs typeface="Arial" panose="020B0604020202020204" pitchFamily="34" charset="0"/>
                        </a:rPr>
                        <a:t>Incorporated in the RFP as part of acquiring sponsor bank</a:t>
                      </a:r>
                    </a:p>
                    <a:p>
                      <a:pPr marL="342900" indent="-342900" algn="l">
                        <a:lnSpc>
                          <a:spcPct val="100000"/>
                        </a:lnSpc>
                        <a:spcBef>
                          <a:spcPts val="0"/>
                        </a:spcBef>
                        <a:spcAft>
                          <a:spcPts val="0"/>
                        </a:spcAft>
                        <a:buFont typeface="Wingdings" panose="05000000000000000000" pitchFamily="2" charset="2"/>
                        <a:buChar char="§"/>
                      </a:pPr>
                      <a:endParaRPr lang="en-ZA" sz="1800" dirty="0" smtClean="0">
                        <a:effectLst/>
                        <a:latin typeface="+mn-lt"/>
                        <a:ea typeface="Calibri" panose="020F0502020204030204" pitchFamily="34" charset="0"/>
                        <a:cs typeface="Arial" panose="020B0604020202020204" pitchFamily="34" charset="0"/>
                      </a:endParaRPr>
                    </a:p>
                  </a:txBody>
                  <a:tcPr marL="18938" marR="18938" marT="0" marB="0">
                    <a:solidFill>
                      <a:srgbClr val="FF0000"/>
                    </a:solidFill>
                  </a:tcPr>
                </a:tc>
                <a:tc hMerge="1">
                  <a:txBody>
                    <a:bodyPr/>
                    <a:lstStyle/>
                    <a:p>
                      <a:endParaRPr lang="en-ZA"/>
                    </a:p>
                  </a:txBody>
                  <a:tcPr/>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12"/>
          </p:nvPr>
        </p:nvSpPr>
        <p:spPr/>
        <p:txBody>
          <a:bodyPr/>
          <a:lstStyle/>
          <a:p>
            <a:fld id="{9D56938B-8917-4869-91D0-F9F507C443EE}" type="slidenum">
              <a:rPr lang="en-US" smtClean="0"/>
              <a:pPr/>
              <a:t>14</a:t>
            </a:fld>
            <a:endParaRPr lang="en-US"/>
          </a:p>
        </p:txBody>
      </p:sp>
    </p:spTree>
    <p:extLst>
      <p:ext uri="{BB962C8B-B14F-4D97-AF65-F5344CB8AC3E}">
        <p14:creationId xmlns:p14="http://schemas.microsoft.com/office/powerpoint/2010/main" xmlns="" val="2569263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1"/>
            <a:ext cx="8229600" cy="914400"/>
          </a:xfrm>
        </p:spPr>
        <p:txBody>
          <a:bodyPr>
            <a:noAutofit/>
          </a:bodyPr>
          <a:lstStyle/>
          <a:p>
            <a:r>
              <a:rPr lang="en-ZA" dirty="0" smtClean="0"/>
              <a:t>SASSA Insourced : </a:t>
            </a:r>
            <a:r>
              <a:rPr lang="en-ZA" dirty="0" smtClean="0">
                <a:cs typeface="Arial" panose="020B0604020202020204" pitchFamily="34" charset="0"/>
              </a:rPr>
              <a:t>Regulation 26A Direct deductions</a:t>
            </a:r>
            <a:endParaRPr lang="en-ZA" dirty="0"/>
          </a:p>
        </p:txBody>
      </p:sp>
      <p:graphicFrame>
        <p:nvGraphicFramePr>
          <p:cNvPr id="5" name="Table 4"/>
          <p:cNvGraphicFramePr>
            <a:graphicFrameLocks noGrp="1"/>
          </p:cNvGraphicFramePr>
          <p:nvPr>
            <p:extLst/>
          </p:nvPr>
        </p:nvGraphicFramePr>
        <p:xfrm>
          <a:off x="152398" y="1295400"/>
          <a:ext cx="8610601" cy="4951370"/>
        </p:xfrm>
        <a:graphic>
          <a:graphicData uri="http://schemas.openxmlformats.org/drawingml/2006/table">
            <a:tbl>
              <a:tblPr firstRow="1" firstCol="1" bandRow="1">
                <a:tableStyleId>{5940675A-B579-460E-94D1-54222C63F5DA}</a:tableStyleId>
              </a:tblPr>
              <a:tblGrid>
                <a:gridCol w="2471563">
                  <a:extLst>
                    <a:ext uri="{9D8B030D-6E8A-4147-A177-3AD203B41FA5}">
                      <a16:colId xmlns:a16="http://schemas.microsoft.com/office/drawing/2014/main" xmlns="" val="20000"/>
                    </a:ext>
                  </a:extLst>
                </a:gridCol>
                <a:gridCol w="2786239">
                  <a:extLst>
                    <a:ext uri="{9D8B030D-6E8A-4147-A177-3AD203B41FA5}">
                      <a16:colId xmlns:a16="http://schemas.microsoft.com/office/drawing/2014/main" xmlns="" val="20001"/>
                    </a:ext>
                  </a:extLst>
                </a:gridCol>
                <a:gridCol w="3352799">
                  <a:extLst>
                    <a:ext uri="{9D8B030D-6E8A-4147-A177-3AD203B41FA5}">
                      <a16:colId xmlns:a16="http://schemas.microsoft.com/office/drawing/2014/main" xmlns="" val="20002"/>
                    </a:ext>
                  </a:extLst>
                </a:gridCol>
              </a:tblGrid>
              <a:tr h="418303">
                <a:tc>
                  <a:txBody>
                    <a:bodyPr/>
                    <a:lstStyle/>
                    <a:p>
                      <a:pPr algn="just">
                        <a:lnSpc>
                          <a:spcPct val="100000"/>
                        </a:lnSpc>
                        <a:spcBef>
                          <a:spcPts val="600"/>
                        </a:spcBef>
                        <a:spcAft>
                          <a:spcPts val="600"/>
                        </a:spcAft>
                      </a:pPr>
                      <a:r>
                        <a:rPr lang="en-ZA" sz="2000" b="1" dirty="0" smtClean="0">
                          <a:solidFill>
                            <a:schemeClr val="bg1"/>
                          </a:solidFill>
                          <a:effectLst/>
                          <a:latin typeface="+mn-lt"/>
                          <a:ea typeface="Calibri" panose="020F0502020204030204" pitchFamily="34" charset="0"/>
                          <a:cs typeface="Arial" panose="020B0604020202020204" pitchFamily="34" charset="0"/>
                        </a:rPr>
                        <a:t>OBJECTIVE</a:t>
                      </a:r>
                      <a:endParaRPr lang="en-ZA" sz="2000" b="1" dirty="0">
                        <a:solidFill>
                          <a:schemeClr val="bg1"/>
                        </a:solidFill>
                        <a:effectLst/>
                        <a:latin typeface="+mn-lt"/>
                        <a:ea typeface="Calibri" panose="020F0502020204030204" pitchFamily="34" charset="0"/>
                        <a:cs typeface="Arial" panose="020B0604020202020204" pitchFamily="34" charset="0"/>
                      </a:endParaRPr>
                    </a:p>
                  </a:txBody>
                  <a:tcPr marL="18938" marR="18938" marT="0" marB="0">
                    <a:solidFill>
                      <a:schemeClr val="tx1"/>
                    </a:solidFill>
                  </a:tcPr>
                </a:tc>
                <a:tc>
                  <a:txBody>
                    <a:bodyPr/>
                    <a:lstStyle/>
                    <a:p>
                      <a:pPr algn="just">
                        <a:lnSpc>
                          <a:spcPct val="100000"/>
                        </a:lnSpc>
                        <a:spcBef>
                          <a:spcPts val="600"/>
                        </a:spcBef>
                        <a:spcAft>
                          <a:spcPts val="600"/>
                        </a:spcAft>
                      </a:pPr>
                      <a:r>
                        <a:rPr lang="en-ZA" sz="2000" b="1" dirty="0" smtClean="0">
                          <a:solidFill>
                            <a:schemeClr val="bg1"/>
                          </a:solidFill>
                          <a:effectLst/>
                          <a:latin typeface="+mn-lt"/>
                          <a:ea typeface="Calibri" panose="020F0502020204030204" pitchFamily="34" charset="0"/>
                          <a:cs typeface="Arial" panose="020B0604020202020204" pitchFamily="34" charset="0"/>
                        </a:rPr>
                        <a:t>INTERVENTIONS</a:t>
                      </a:r>
                      <a:endParaRPr lang="en-ZA" sz="2000" b="1" dirty="0">
                        <a:solidFill>
                          <a:schemeClr val="bg1"/>
                        </a:solidFill>
                        <a:effectLst/>
                        <a:latin typeface="+mn-lt"/>
                        <a:ea typeface="Calibri" panose="020F0502020204030204" pitchFamily="34" charset="0"/>
                        <a:cs typeface="Arial" panose="020B0604020202020204" pitchFamily="34" charset="0"/>
                      </a:endParaRPr>
                    </a:p>
                  </a:txBody>
                  <a:tcPr marL="18938" marR="18938" marT="0" marB="0">
                    <a:solidFill>
                      <a:schemeClr val="tx1"/>
                    </a:solidFill>
                  </a:tcPr>
                </a:tc>
                <a:tc>
                  <a:txBody>
                    <a:bodyPr/>
                    <a:lstStyle/>
                    <a:p>
                      <a:pPr algn="l">
                        <a:lnSpc>
                          <a:spcPct val="100000"/>
                        </a:lnSpc>
                        <a:spcBef>
                          <a:spcPts val="600"/>
                        </a:spcBef>
                        <a:spcAft>
                          <a:spcPts val="600"/>
                        </a:spcAft>
                      </a:pPr>
                      <a:r>
                        <a:rPr lang="en-ZA" sz="2000" b="1" dirty="0" smtClean="0">
                          <a:solidFill>
                            <a:schemeClr val="bg1"/>
                          </a:solidFill>
                          <a:effectLst/>
                          <a:latin typeface="+mn-lt"/>
                          <a:ea typeface="Calibri" panose="020F0502020204030204" pitchFamily="34" charset="0"/>
                          <a:cs typeface="Arial" panose="020B0604020202020204" pitchFamily="34" charset="0"/>
                        </a:rPr>
                        <a:t>PROGRESS</a:t>
                      </a:r>
                      <a:endParaRPr lang="en-ZA" sz="2000" b="1" dirty="0">
                        <a:solidFill>
                          <a:schemeClr val="bg1"/>
                        </a:solidFill>
                        <a:effectLst/>
                        <a:latin typeface="+mn-lt"/>
                        <a:ea typeface="Calibri" panose="020F0502020204030204" pitchFamily="34" charset="0"/>
                        <a:cs typeface="Arial" panose="020B0604020202020204" pitchFamily="34" charset="0"/>
                      </a:endParaRPr>
                    </a:p>
                  </a:txBody>
                  <a:tcPr marL="18938" marR="18938" marT="0" marB="0">
                    <a:solidFill>
                      <a:schemeClr val="tx1"/>
                    </a:solidFill>
                  </a:tcPr>
                </a:tc>
                <a:extLst>
                  <a:ext uri="{0D108BD9-81ED-4DB2-BD59-A6C34878D82A}">
                    <a16:rowId xmlns:a16="http://schemas.microsoft.com/office/drawing/2014/main" xmlns="" val="10000"/>
                  </a:ext>
                </a:extLst>
              </a:tr>
              <a:tr h="912770">
                <a:tc rowSpan="5">
                  <a:txBody>
                    <a:bodyPr/>
                    <a:lstStyle/>
                    <a:p>
                      <a:pPr lvl="0"/>
                      <a:r>
                        <a:rPr lang="en-ZA" sz="2000" b="0" kern="1200" dirty="0" smtClean="0">
                          <a:solidFill>
                            <a:schemeClr val="tx1"/>
                          </a:solidFill>
                          <a:effectLst/>
                          <a:latin typeface="+mn-lt"/>
                          <a:ea typeface="+mn-ea"/>
                          <a:cs typeface="+mn-cs"/>
                        </a:rPr>
                        <a:t>Insourcing Management of Regulation 26A direct deductions (funeral policy premiums)</a:t>
                      </a:r>
                    </a:p>
                    <a:p>
                      <a:pPr lvl="2"/>
                      <a:r>
                        <a:rPr lang="en-ZA" sz="2000" b="0" kern="1200" dirty="0" smtClean="0">
                          <a:solidFill>
                            <a:schemeClr val="tx1"/>
                          </a:solidFill>
                          <a:effectLst/>
                          <a:latin typeface="+mn-lt"/>
                          <a:ea typeface="+mn-ea"/>
                          <a:cs typeface="+mn-cs"/>
                        </a:rPr>
                        <a:t> </a:t>
                      </a:r>
                    </a:p>
                    <a:p>
                      <a:pPr marL="285750" lvl="0" indent="-285750">
                        <a:spcBef>
                          <a:spcPts val="600"/>
                        </a:spcBef>
                        <a:spcAft>
                          <a:spcPts val="600"/>
                        </a:spcAft>
                        <a:buFont typeface="Arial" panose="020B0604020202020204" pitchFamily="34" charset="0"/>
                        <a:buChar char="•"/>
                      </a:pPr>
                      <a:endParaRPr lang="en-ZA" sz="2000" b="0" dirty="0">
                        <a:effectLst/>
                        <a:latin typeface="+mn-lt"/>
                        <a:ea typeface="Calibri" panose="020F0502020204030204" pitchFamily="34" charset="0"/>
                        <a:cs typeface="Arial" panose="020B0604020202020204" pitchFamily="34" charset="0"/>
                      </a:endParaRPr>
                    </a:p>
                  </a:txBody>
                  <a:tcPr marL="18938" marR="18938" marT="0" marB="0"/>
                </a:tc>
                <a:tc rowSpan="5">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n-ZA" sz="2000" b="0" kern="1200" dirty="0" smtClean="0">
                          <a:solidFill>
                            <a:schemeClr val="tx1"/>
                          </a:solidFill>
                          <a:effectLst/>
                          <a:latin typeface="+mn-lt"/>
                          <a:ea typeface="+mn-ea"/>
                          <a:cs typeface="+mn-cs"/>
                        </a:rPr>
                        <a:t>SASSA will be taking responsibility for this activity prior to the remainder of the payment function being brought in-house.</a:t>
                      </a:r>
                      <a:r>
                        <a:rPr lang="en-ZA" sz="2000" b="0" dirty="0" smtClean="0">
                          <a:effectLst/>
                          <a:latin typeface="+mn-lt"/>
                          <a:ea typeface="Calibri" panose="020F0502020204030204" pitchFamily="34" charset="0"/>
                          <a:cs typeface="Arial" panose="020B0604020202020204" pitchFamily="34" charset="0"/>
                        </a:rPr>
                        <a:t> October</a:t>
                      </a:r>
                      <a:r>
                        <a:rPr lang="en-ZA" sz="2000" b="0" baseline="0" dirty="0" smtClean="0">
                          <a:effectLst/>
                          <a:latin typeface="+mn-lt"/>
                          <a:ea typeface="Calibri" panose="020F0502020204030204" pitchFamily="34" charset="0"/>
                          <a:cs typeface="Arial" panose="020B0604020202020204" pitchFamily="34" charset="0"/>
                        </a:rPr>
                        <a:t> </a:t>
                      </a:r>
                      <a:r>
                        <a:rPr lang="en-ZA" sz="2000" b="0" dirty="0" smtClean="0">
                          <a:effectLst/>
                          <a:latin typeface="+mn-lt"/>
                          <a:ea typeface="Calibri" panose="020F0502020204030204" pitchFamily="34" charset="0"/>
                          <a:cs typeface="Arial" panose="020B0604020202020204" pitchFamily="34" charset="0"/>
                        </a:rPr>
                        <a:t>2017</a:t>
                      </a:r>
                    </a:p>
                    <a:p>
                      <a:pPr algn="just">
                        <a:lnSpc>
                          <a:spcPct val="100000"/>
                        </a:lnSpc>
                        <a:spcBef>
                          <a:spcPts val="600"/>
                        </a:spcBef>
                        <a:spcAft>
                          <a:spcPts val="600"/>
                        </a:spcAft>
                      </a:pPr>
                      <a:endParaRPr lang="en-ZA" sz="2000" b="0" kern="1200" dirty="0" smtClean="0">
                        <a:solidFill>
                          <a:schemeClr val="tx1"/>
                        </a:solidFill>
                        <a:effectLst/>
                        <a:latin typeface="+mn-lt"/>
                        <a:ea typeface="+mn-ea"/>
                        <a:cs typeface="+mn-cs"/>
                      </a:endParaRPr>
                    </a:p>
                  </a:txBody>
                  <a:tcPr marL="18938" marR="18938" marT="0" marB="0"/>
                </a:tc>
                <a:tc>
                  <a:txBody>
                    <a:bodyPr/>
                    <a:lstStyle/>
                    <a:p>
                      <a:pPr algn="just">
                        <a:lnSpc>
                          <a:spcPct val="100000"/>
                        </a:lnSpc>
                        <a:spcBef>
                          <a:spcPts val="600"/>
                        </a:spcBef>
                        <a:spcAft>
                          <a:spcPts val="600"/>
                        </a:spcAft>
                      </a:pPr>
                      <a:r>
                        <a:rPr lang="en-ZA" sz="2000" b="0" kern="1200" dirty="0" smtClean="0">
                          <a:solidFill>
                            <a:schemeClr val="tx1"/>
                          </a:solidFill>
                          <a:effectLst/>
                          <a:latin typeface="+mn-lt"/>
                          <a:ea typeface="+mn-ea"/>
                          <a:cs typeface="+mn-cs"/>
                        </a:rPr>
                        <a:t>SASSA investigated a process to ensure compliance to the legislation</a:t>
                      </a:r>
                      <a:endParaRPr lang="en-ZA" sz="2000" b="0" dirty="0">
                        <a:effectLst/>
                        <a:latin typeface="+mn-lt"/>
                        <a:ea typeface="Calibri" panose="020F0502020204030204" pitchFamily="34" charset="0"/>
                        <a:cs typeface="Arial" panose="020B0604020202020204" pitchFamily="34" charset="0"/>
                      </a:endParaRPr>
                    </a:p>
                  </a:txBody>
                  <a:tcPr marL="18938" marR="18938" marT="0" marB="0">
                    <a:solidFill>
                      <a:srgbClr val="00B050"/>
                    </a:solidFill>
                  </a:tcPr>
                </a:tc>
                <a:extLst>
                  <a:ext uri="{0D108BD9-81ED-4DB2-BD59-A6C34878D82A}">
                    <a16:rowId xmlns:a16="http://schemas.microsoft.com/office/drawing/2014/main" xmlns="" val="10001"/>
                  </a:ext>
                </a:extLst>
              </a:tr>
              <a:tr h="912770">
                <a:tc vMerge="1">
                  <a:txBody>
                    <a:bodyPr/>
                    <a:lstStyle/>
                    <a:p>
                      <a:pPr marL="285750" lvl="0" indent="-285750">
                        <a:spcBef>
                          <a:spcPts val="600"/>
                        </a:spcBef>
                        <a:spcAft>
                          <a:spcPts val="600"/>
                        </a:spcAft>
                        <a:buFont typeface="Arial" panose="020B0604020202020204" pitchFamily="34" charset="0"/>
                        <a:buChar char="•"/>
                      </a:pPr>
                      <a:endParaRPr lang="en-ZA" sz="1800" b="0" dirty="0">
                        <a:effectLst/>
                        <a:latin typeface="+mn-lt"/>
                        <a:ea typeface="Calibri" panose="020F0502020204030204" pitchFamily="34" charset="0"/>
                        <a:cs typeface="Arial" panose="020B0604020202020204" pitchFamily="34" charset="0"/>
                      </a:endParaRPr>
                    </a:p>
                  </a:txBody>
                  <a:tcPr marL="18938" marR="18938" marT="0" marB="0"/>
                </a:tc>
                <a:tc vMerge="1">
                  <a:txBody>
                    <a:bodyPr/>
                    <a:lstStyle/>
                    <a:p>
                      <a:pPr algn="just">
                        <a:lnSpc>
                          <a:spcPct val="100000"/>
                        </a:lnSpc>
                        <a:spcBef>
                          <a:spcPts val="600"/>
                        </a:spcBef>
                        <a:spcAft>
                          <a:spcPts val="600"/>
                        </a:spcAft>
                      </a:pPr>
                      <a:endParaRPr lang="en-ZA" sz="1800" b="0" kern="1200" dirty="0" smtClean="0">
                        <a:solidFill>
                          <a:schemeClr val="tx1"/>
                        </a:solidFill>
                        <a:effectLst/>
                        <a:latin typeface="+mn-lt"/>
                        <a:ea typeface="+mn-ea"/>
                        <a:cs typeface="+mn-cs"/>
                      </a:endParaRPr>
                    </a:p>
                  </a:txBody>
                  <a:tcPr marL="18938" marR="18938" marT="0" marB="0"/>
                </a:tc>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n-ZA" sz="2000" b="0" kern="1200" dirty="0" smtClean="0">
                          <a:solidFill>
                            <a:schemeClr val="tx1"/>
                          </a:solidFill>
                          <a:effectLst/>
                          <a:latin typeface="+mn-lt"/>
                          <a:ea typeface="+mn-ea"/>
                          <a:cs typeface="+mn-cs"/>
                        </a:rPr>
                        <a:t>BAC approval for the process was granted</a:t>
                      </a:r>
                      <a:endParaRPr lang="en-ZA" sz="2000" b="0" dirty="0" smtClean="0">
                        <a:effectLst/>
                        <a:latin typeface="+mn-lt"/>
                        <a:cs typeface="Arial" panose="020B0604020202020204" pitchFamily="34" charset="0"/>
                      </a:endParaRPr>
                    </a:p>
                    <a:p>
                      <a:pPr algn="just">
                        <a:lnSpc>
                          <a:spcPct val="100000"/>
                        </a:lnSpc>
                        <a:spcBef>
                          <a:spcPts val="600"/>
                        </a:spcBef>
                        <a:spcAft>
                          <a:spcPts val="600"/>
                        </a:spcAft>
                      </a:pPr>
                      <a:endParaRPr lang="en-ZA" sz="2000" b="0" dirty="0">
                        <a:effectLst/>
                        <a:latin typeface="+mn-lt"/>
                        <a:ea typeface="Calibri" panose="020F0502020204030204" pitchFamily="34" charset="0"/>
                        <a:cs typeface="Arial" panose="020B0604020202020204" pitchFamily="34" charset="0"/>
                      </a:endParaRPr>
                    </a:p>
                  </a:txBody>
                  <a:tcPr marL="18938" marR="18938" marT="0" marB="0">
                    <a:solidFill>
                      <a:srgbClr val="00B050"/>
                    </a:solidFill>
                  </a:tcPr>
                </a:tc>
                <a:extLst>
                  <a:ext uri="{0D108BD9-81ED-4DB2-BD59-A6C34878D82A}">
                    <a16:rowId xmlns:a16="http://schemas.microsoft.com/office/drawing/2014/main" xmlns="" val="10002"/>
                  </a:ext>
                </a:extLst>
              </a:tr>
              <a:tr h="724697">
                <a:tc vMerge="1">
                  <a:txBody>
                    <a:bodyPr/>
                    <a:lstStyle/>
                    <a:p>
                      <a:endParaRPr lang="en-ZA"/>
                    </a:p>
                  </a:txBody>
                  <a:tcPr/>
                </a:tc>
                <a:tc vMerge="1">
                  <a:txBody>
                    <a:bodyPr/>
                    <a:lstStyle/>
                    <a:p>
                      <a:endParaRPr lang="en-ZA"/>
                    </a:p>
                  </a:txBody>
                  <a:tcPr/>
                </a:tc>
                <a:tc>
                  <a:txBody>
                    <a:bodyPr/>
                    <a:lstStyle/>
                    <a:p>
                      <a:pPr algn="just">
                        <a:lnSpc>
                          <a:spcPct val="100000"/>
                        </a:lnSpc>
                        <a:spcBef>
                          <a:spcPts val="600"/>
                        </a:spcBef>
                        <a:spcAft>
                          <a:spcPts val="600"/>
                        </a:spcAft>
                      </a:pPr>
                      <a:r>
                        <a:rPr lang="en-ZA" sz="2000" b="0" dirty="0" smtClean="0">
                          <a:effectLst/>
                          <a:latin typeface="+mn-lt"/>
                          <a:ea typeface="Calibri" panose="020F0502020204030204" pitchFamily="34" charset="0"/>
                          <a:cs typeface="Arial" panose="020B0604020202020204" pitchFamily="34" charset="0"/>
                        </a:rPr>
                        <a:t>SOCPEN</a:t>
                      </a:r>
                      <a:r>
                        <a:rPr lang="en-ZA" sz="2000" b="0" baseline="0" dirty="0" smtClean="0">
                          <a:effectLst/>
                          <a:latin typeface="+mn-lt"/>
                          <a:ea typeface="Calibri" panose="020F0502020204030204" pitchFamily="34" charset="0"/>
                          <a:cs typeface="Arial" panose="020B0604020202020204" pitchFamily="34" charset="0"/>
                        </a:rPr>
                        <a:t> enhancements in process</a:t>
                      </a:r>
                      <a:endParaRPr lang="en-ZA" sz="2000" b="0" dirty="0" smtClean="0">
                        <a:effectLst/>
                        <a:latin typeface="+mn-lt"/>
                        <a:ea typeface="Calibri" panose="020F0502020204030204" pitchFamily="34" charset="0"/>
                        <a:cs typeface="Arial" panose="020B0604020202020204" pitchFamily="34" charset="0"/>
                      </a:endParaRPr>
                    </a:p>
                  </a:txBody>
                  <a:tcPr marL="18938" marR="18938" marT="0" marB="0">
                    <a:solidFill>
                      <a:srgbClr val="FFC000"/>
                    </a:solidFill>
                  </a:tcPr>
                </a:tc>
                <a:extLst>
                  <a:ext uri="{0D108BD9-81ED-4DB2-BD59-A6C34878D82A}">
                    <a16:rowId xmlns:a16="http://schemas.microsoft.com/office/drawing/2014/main" xmlns="" val="10003"/>
                  </a:ext>
                </a:extLst>
              </a:tr>
              <a:tr h="912770">
                <a:tc vMerge="1">
                  <a:txBody>
                    <a:bodyPr/>
                    <a:lstStyle/>
                    <a:p>
                      <a:pPr marL="285750" lvl="0" indent="-285750">
                        <a:spcBef>
                          <a:spcPts val="600"/>
                        </a:spcBef>
                        <a:spcAft>
                          <a:spcPts val="600"/>
                        </a:spcAft>
                        <a:buFont typeface="Arial" panose="020B0604020202020204" pitchFamily="34" charset="0"/>
                        <a:buChar char="•"/>
                      </a:pPr>
                      <a:endParaRPr lang="en-ZA" sz="2000" b="0" dirty="0">
                        <a:effectLst/>
                        <a:latin typeface="+mn-lt"/>
                        <a:ea typeface="Calibri" panose="020F0502020204030204" pitchFamily="34" charset="0"/>
                        <a:cs typeface="Arial" panose="020B0604020202020204" pitchFamily="34" charset="0"/>
                      </a:endParaRPr>
                    </a:p>
                  </a:txBody>
                  <a:tcPr marL="18938" marR="18938" marT="0" marB="0"/>
                </a:tc>
                <a:tc vMerge="1">
                  <a:txBody>
                    <a:bodyPr/>
                    <a:lstStyle/>
                    <a:p>
                      <a:pPr algn="just">
                        <a:lnSpc>
                          <a:spcPct val="100000"/>
                        </a:lnSpc>
                        <a:spcBef>
                          <a:spcPts val="600"/>
                        </a:spcBef>
                        <a:spcAft>
                          <a:spcPts val="600"/>
                        </a:spcAft>
                      </a:pPr>
                      <a:endParaRPr lang="en-ZA" sz="2000" b="0" kern="1200" dirty="0" smtClean="0">
                        <a:solidFill>
                          <a:schemeClr val="tx1"/>
                        </a:solidFill>
                        <a:effectLst/>
                        <a:latin typeface="+mn-lt"/>
                        <a:ea typeface="+mn-ea"/>
                        <a:cs typeface="+mn-cs"/>
                      </a:endParaRPr>
                    </a:p>
                  </a:txBody>
                  <a:tcPr marL="18938" marR="18938" marT="0" marB="0"/>
                </a:tc>
                <a:tc>
                  <a:txBody>
                    <a:bodyPr/>
                    <a:lstStyle/>
                    <a:p>
                      <a:pPr algn="just">
                        <a:lnSpc>
                          <a:spcPct val="100000"/>
                        </a:lnSpc>
                        <a:spcBef>
                          <a:spcPts val="600"/>
                        </a:spcBef>
                        <a:spcAft>
                          <a:spcPts val="600"/>
                        </a:spcAft>
                      </a:pPr>
                      <a:r>
                        <a:rPr lang="en-ZA" sz="2000" b="0" dirty="0" smtClean="0">
                          <a:effectLst/>
                          <a:latin typeface="+mn-lt"/>
                          <a:ea typeface="Calibri" panose="020F0502020204030204" pitchFamily="34" charset="0"/>
                          <a:cs typeface="Arial" panose="020B0604020202020204" pitchFamily="34" charset="0"/>
                        </a:rPr>
                        <a:t>Engagement with local service providers completed.</a:t>
                      </a:r>
                    </a:p>
                  </a:txBody>
                  <a:tcPr marL="18938" marR="18938" marT="0" marB="0">
                    <a:solidFill>
                      <a:srgbClr val="00B050"/>
                    </a:solidFill>
                  </a:tcPr>
                </a:tc>
                <a:extLst>
                  <a:ext uri="{0D108BD9-81ED-4DB2-BD59-A6C34878D82A}">
                    <a16:rowId xmlns:a16="http://schemas.microsoft.com/office/drawing/2014/main" xmlns="" val="10004"/>
                  </a:ext>
                </a:extLst>
              </a:tr>
              <a:tr h="912770">
                <a:tc vMerge="1">
                  <a:txBody>
                    <a:bodyPr/>
                    <a:lstStyle/>
                    <a:p>
                      <a:pPr marL="285750" lvl="0" indent="-285750">
                        <a:spcBef>
                          <a:spcPts val="600"/>
                        </a:spcBef>
                        <a:spcAft>
                          <a:spcPts val="600"/>
                        </a:spcAft>
                        <a:buFont typeface="Arial" panose="020B0604020202020204" pitchFamily="34" charset="0"/>
                        <a:buChar char="•"/>
                      </a:pPr>
                      <a:endParaRPr lang="en-ZA" sz="2000" b="0" dirty="0">
                        <a:effectLst/>
                        <a:latin typeface="+mn-lt"/>
                        <a:ea typeface="Calibri" panose="020F0502020204030204" pitchFamily="34" charset="0"/>
                        <a:cs typeface="Arial" panose="020B0604020202020204" pitchFamily="34" charset="0"/>
                      </a:endParaRPr>
                    </a:p>
                  </a:txBody>
                  <a:tcPr marL="18938" marR="18938" marT="0" marB="0"/>
                </a:tc>
                <a:tc vMerge="1">
                  <a:txBody>
                    <a:bodyPr/>
                    <a:lstStyle/>
                    <a:p>
                      <a:pPr algn="just">
                        <a:lnSpc>
                          <a:spcPct val="100000"/>
                        </a:lnSpc>
                        <a:spcBef>
                          <a:spcPts val="600"/>
                        </a:spcBef>
                        <a:spcAft>
                          <a:spcPts val="600"/>
                        </a:spcAft>
                      </a:pPr>
                      <a:endParaRPr lang="en-ZA" sz="2000" b="0" kern="1200" dirty="0" smtClean="0">
                        <a:solidFill>
                          <a:schemeClr val="tx1"/>
                        </a:solidFill>
                        <a:effectLst/>
                        <a:latin typeface="+mn-lt"/>
                        <a:ea typeface="+mn-ea"/>
                        <a:cs typeface="+mn-cs"/>
                      </a:endParaRPr>
                    </a:p>
                  </a:txBody>
                  <a:tcPr marL="18938" marR="18938" marT="0" marB="0"/>
                </a:tc>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n-ZA" sz="2000" b="0" dirty="0" smtClean="0">
                          <a:effectLst/>
                          <a:latin typeface="+mn-lt"/>
                          <a:ea typeface="Calibri" panose="020F0502020204030204" pitchFamily="34" charset="0"/>
                          <a:cs typeface="Arial" panose="020B0604020202020204" pitchFamily="34" charset="0"/>
                        </a:rPr>
                        <a:t>Registering of the service providers currently in process. </a:t>
                      </a:r>
                      <a:endParaRPr lang="en-ZA" sz="2000" b="0" dirty="0">
                        <a:effectLst/>
                        <a:latin typeface="+mn-lt"/>
                        <a:ea typeface="Calibri" panose="020F0502020204030204" pitchFamily="34" charset="0"/>
                        <a:cs typeface="Arial" panose="020B0604020202020204" pitchFamily="34" charset="0"/>
                      </a:endParaRPr>
                    </a:p>
                  </a:txBody>
                  <a:tcPr marL="18938" marR="18938" marT="0" marB="0">
                    <a:solidFill>
                      <a:srgbClr val="FFC000"/>
                    </a:solidFill>
                  </a:tcPr>
                </a:tc>
                <a:extLst>
                  <a:ext uri="{0D108BD9-81ED-4DB2-BD59-A6C34878D82A}">
                    <a16:rowId xmlns:a16="http://schemas.microsoft.com/office/drawing/2014/main" xmlns="" val="10005"/>
                  </a:ext>
                </a:extLst>
              </a:tr>
            </a:tbl>
          </a:graphicData>
        </a:graphic>
      </p:graphicFrame>
      <p:sp>
        <p:nvSpPr>
          <p:cNvPr id="3" name="Slide Number Placeholder 2"/>
          <p:cNvSpPr>
            <a:spLocks noGrp="1"/>
          </p:cNvSpPr>
          <p:nvPr>
            <p:ph type="sldNum" sz="quarter" idx="12"/>
          </p:nvPr>
        </p:nvSpPr>
        <p:spPr/>
        <p:txBody>
          <a:bodyPr/>
          <a:lstStyle/>
          <a:p>
            <a:fld id="{9D56938B-8917-4869-91D0-F9F507C443EE}" type="slidenum">
              <a:rPr lang="en-US" smtClean="0"/>
              <a:pPr/>
              <a:t>15</a:t>
            </a:fld>
            <a:endParaRPr lang="en-US"/>
          </a:p>
        </p:txBody>
      </p:sp>
    </p:spTree>
    <p:extLst>
      <p:ext uri="{BB962C8B-B14F-4D97-AF65-F5344CB8AC3E}">
        <p14:creationId xmlns:p14="http://schemas.microsoft.com/office/powerpoint/2010/main" xmlns="" val="4167418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1"/>
            <a:ext cx="8229600" cy="914400"/>
          </a:xfrm>
        </p:spPr>
        <p:txBody>
          <a:bodyPr>
            <a:noAutofit/>
          </a:bodyPr>
          <a:lstStyle/>
          <a:p>
            <a:r>
              <a:rPr lang="en-ZA" dirty="0" smtClean="0"/>
              <a:t>SASSA Insourced : </a:t>
            </a:r>
            <a:r>
              <a:rPr lang="en-ZA" dirty="0">
                <a:cs typeface="Arial" panose="020B0604020202020204" pitchFamily="34" charset="0"/>
              </a:rPr>
              <a:t>M</a:t>
            </a:r>
            <a:r>
              <a:rPr lang="en-ZA" dirty="0" smtClean="0">
                <a:cs typeface="Arial" panose="020B0604020202020204" pitchFamily="34" charset="0"/>
              </a:rPr>
              <a:t>igration of beneficiary data</a:t>
            </a:r>
            <a:endParaRPr lang="en-ZA" dirty="0"/>
          </a:p>
        </p:txBody>
      </p:sp>
      <p:graphicFrame>
        <p:nvGraphicFramePr>
          <p:cNvPr id="5" name="Table 4"/>
          <p:cNvGraphicFramePr>
            <a:graphicFrameLocks noGrp="1"/>
          </p:cNvGraphicFramePr>
          <p:nvPr>
            <p:extLst/>
          </p:nvPr>
        </p:nvGraphicFramePr>
        <p:xfrm>
          <a:off x="304799" y="1524000"/>
          <a:ext cx="8610601" cy="4987043"/>
        </p:xfrm>
        <a:graphic>
          <a:graphicData uri="http://schemas.openxmlformats.org/drawingml/2006/table">
            <a:tbl>
              <a:tblPr firstRow="1" firstCol="1" bandRow="1">
                <a:tableStyleId>{5940675A-B579-460E-94D1-54222C63F5DA}</a:tableStyleId>
              </a:tblPr>
              <a:tblGrid>
                <a:gridCol w="1981201">
                  <a:extLst>
                    <a:ext uri="{9D8B030D-6E8A-4147-A177-3AD203B41FA5}">
                      <a16:colId xmlns:a16="http://schemas.microsoft.com/office/drawing/2014/main" xmlns="" val="20000"/>
                    </a:ext>
                  </a:extLst>
                </a:gridCol>
                <a:gridCol w="2209800">
                  <a:extLst>
                    <a:ext uri="{9D8B030D-6E8A-4147-A177-3AD203B41FA5}">
                      <a16:colId xmlns:a16="http://schemas.microsoft.com/office/drawing/2014/main" xmlns="" val="20001"/>
                    </a:ext>
                  </a:extLst>
                </a:gridCol>
                <a:gridCol w="4419600">
                  <a:extLst>
                    <a:ext uri="{9D8B030D-6E8A-4147-A177-3AD203B41FA5}">
                      <a16:colId xmlns:a16="http://schemas.microsoft.com/office/drawing/2014/main" xmlns="" val="20002"/>
                    </a:ext>
                  </a:extLst>
                </a:gridCol>
              </a:tblGrid>
              <a:tr h="418303">
                <a:tc>
                  <a:txBody>
                    <a:bodyPr/>
                    <a:lstStyle/>
                    <a:p>
                      <a:pPr algn="just">
                        <a:lnSpc>
                          <a:spcPct val="100000"/>
                        </a:lnSpc>
                        <a:spcBef>
                          <a:spcPts val="600"/>
                        </a:spcBef>
                        <a:spcAft>
                          <a:spcPts val="600"/>
                        </a:spcAft>
                      </a:pPr>
                      <a:r>
                        <a:rPr lang="en-ZA" sz="2000" b="1" dirty="0" smtClean="0">
                          <a:solidFill>
                            <a:schemeClr val="bg1"/>
                          </a:solidFill>
                          <a:effectLst/>
                          <a:latin typeface="+mn-lt"/>
                          <a:ea typeface="Calibri" panose="020F0502020204030204" pitchFamily="34" charset="0"/>
                          <a:cs typeface="Arial" panose="020B0604020202020204" pitchFamily="34" charset="0"/>
                        </a:rPr>
                        <a:t>OBJECTIVE</a:t>
                      </a:r>
                      <a:endParaRPr lang="en-ZA" sz="2000" b="1" dirty="0">
                        <a:solidFill>
                          <a:schemeClr val="bg1"/>
                        </a:solidFill>
                        <a:effectLst/>
                        <a:latin typeface="+mn-lt"/>
                        <a:ea typeface="Calibri" panose="020F0502020204030204" pitchFamily="34" charset="0"/>
                        <a:cs typeface="Arial" panose="020B0604020202020204" pitchFamily="34" charset="0"/>
                      </a:endParaRPr>
                    </a:p>
                  </a:txBody>
                  <a:tcPr marL="18938" marR="18938" marT="0" marB="0">
                    <a:solidFill>
                      <a:schemeClr val="tx1"/>
                    </a:solidFill>
                  </a:tcPr>
                </a:tc>
                <a:tc>
                  <a:txBody>
                    <a:bodyPr/>
                    <a:lstStyle/>
                    <a:p>
                      <a:pPr algn="just">
                        <a:lnSpc>
                          <a:spcPct val="100000"/>
                        </a:lnSpc>
                        <a:spcBef>
                          <a:spcPts val="600"/>
                        </a:spcBef>
                        <a:spcAft>
                          <a:spcPts val="600"/>
                        </a:spcAft>
                      </a:pPr>
                      <a:r>
                        <a:rPr lang="en-ZA" sz="2000" b="1" dirty="0" smtClean="0">
                          <a:solidFill>
                            <a:schemeClr val="bg1"/>
                          </a:solidFill>
                          <a:effectLst/>
                          <a:latin typeface="+mn-lt"/>
                          <a:ea typeface="Calibri" panose="020F0502020204030204" pitchFamily="34" charset="0"/>
                          <a:cs typeface="Arial" panose="020B0604020202020204" pitchFamily="34" charset="0"/>
                        </a:rPr>
                        <a:t>INTERVENTIONS</a:t>
                      </a:r>
                      <a:endParaRPr lang="en-ZA" sz="2000" b="1" dirty="0">
                        <a:solidFill>
                          <a:schemeClr val="bg1"/>
                        </a:solidFill>
                        <a:effectLst/>
                        <a:latin typeface="+mn-lt"/>
                        <a:ea typeface="Calibri" panose="020F0502020204030204" pitchFamily="34" charset="0"/>
                        <a:cs typeface="Arial" panose="020B0604020202020204" pitchFamily="34" charset="0"/>
                      </a:endParaRPr>
                    </a:p>
                  </a:txBody>
                  <a:tcPr marL="18938" marR="18938" marT="0" marB="0">
                    <a:solidFill>
                      <a:schemeClr val="tx1"/>
                    </a:solidFill>
                  </a:tcPr>
                </a:tc>
                <a:tc>
                  <a:txBody>
                    <a:bodyPr/>
                    <a:lstStyle/>
                    <a:p>
                      <a:pPr algn="l">
                        <a:lnSpc>
                          <a:spcPct val="100000"/>
                        </a:lnSpc>
                        <a:spcBef>
                          <a:spcPts val="600"/>
                        </a:spcBef>
                        <a:spcAft>
                          <a:spcPts val="600"/>
                        </a:spcAft>
                      </a:pPr>
                      <a:r>
                        <a:rPr lang="en-ZA" sz="2000" b="1" dirty="0" smtClean="0">
                          <a:solidFill>
                            <a:schemeClr val="bg1"/>
                          </a:solidFill>
                          <a:effectLst/>
                          <a:latin typeface="+mn-lt"/>
                          <a:ea typeface="Calibri" panose="020F0502020204030204" pitchFamily="34" charset="0"/>
                          <a:cs typeface="Arial" panose="020B0604020202020204" pitchFamily="34" charset="0"/>
                        </a:rPr>
                        <a:t>PROGRESS</a:t>
                      </a:r>
                      <a:endParaRPr lang="en-ZA" sz="2000" b="1" dirty="0">
                        <a:solidFill>
                          <a:schemeClr val="bg1"/>
                        </a:solidFill>
                        <a:effectLst/>
                        <a:latin typeface="+mn-lt"/>
                        <a:ea typeface="Calibri" panose="020F0502020204030204" pitchFamily="34" charset="0"/>
                        <a:cs typeface="Arial" panose="020B0604020202020204" pitchFamily="34" charset="0"/>
                      </a:endParaRPr>
                    </a:p>
                  </a:txBody>
                  <a:tcPr marL="18938" marR="18938" marT="0" marB="0">
                    <a:solidFill>
                      <a:schemeClr val="tx1"/>
                    </a:solidFill>
                  </a:tcPr>
                </a:tc>
                <a:extLst>
                  <a:ext uri="{0D108BD9-81ED-4DB2-BD59-A6C34878D82A}">
                    <a16:rowId xmlns:a16="http://schemas.microsoft.com/office/drawing/2014/main" xmlns="" val="10000"/>
                  </a:ext>
                </a:extLst>
              </a:tr>
              <a:tr h="912770">
                <a:tc rowSpan="3">
                  <a:txBody>
                    <a:bodyPr/>
                    <a:lstStyle/>
                    <a:p>
                      <a:pPr lvl="0"/>
                      <a:r>
                        <a:rPr lang="en-ZA" sz="2000" b="0" kern="1200" dirty="0" smtClean="0">
                          <a:solidFill>
                            <a:schemeClr val="tx1"/>
                          </a:solidFill>
                          <a:effectLst/>
                          <a:latin typeface="+mn-lt"/>
                          <a:ea typeface="+mn-ea"/>
                          <a:cs typeface="+mn-cs"/>
                        </a:rPr>
                        <a:t>Securing Beneficiary Data</a:t>
                      </a:r>
                    </a:p>
                    <a:p>
                      <a:pPr lvl="2"/>
                      <a:r>
                        <a:rPr lang="en-ZA" sz="2000" b="0" kern="1200" dirty="0" smtClean="0">
                          <a:solidFill>
                            <a:schemeClr val="tx1"/>
                          </a:solidFill>
                          <a:effectLst/>
                          <a:latin typeface="+mn-lt"/>
                          <a:ea typeface="+mn-ea"/>
                          <a:cs typeface="+mn-cs"/>
                        </a:rPr>
                        <a:t> </a:t>
                      </a:r>
                    </a:p>
                    <a:p>
                      <a:pPr marL="285750" lvl="0" indent="-285750">
                        <a:spcBef>
                          <a:spcPts val="600"/>
                        </a:spcBef>
                        <a:spcAft>
                          <a:spcPts val="600"/>
                        </a:spcAft>
                        <a:buFont typeface="Arial" panose="020B0604020202020204" pitchFamily="34" charset="0"/>
                        <a:buChar char="•"/>
                      </a:pPr>
                      <a:endParaRPr lang="en-ZA" sz="2000" b="0" dirty="0">
                        <a:effectLst/>
                        <a:latin typeface="+mn-lt"/>
                        <a:ea typeface="Calibri" panose="020F0502020204030204" pitchFamily="34" charset="0"/>
                        <a:cs typeface="Arial" panose="020B0604020202020204" pitchFamily="34" charset="0"/>
                      </a:endParaRPr>
                    </a:p>
                  </a:txBody>
                  <a:tcPr marL="18938" marR="18938" marT="0" marB="0"/>
                </a:tc>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n-ZA" sz="2000" b="0" kern="1200" dirty="0" smtClean="0">
                          <a:solidFill>
                            <a:schemeClr val="tx1"/>
                          </a:solidFill>
                          <a:effectLst/>
                          <a:latin typeface="+mn-lt"/>
                          <a:ea typeface="+mn-ea"/>
                          <a:cs typeface="+mn-cs"/>
                        </a:rPr>
                        <a:t>Beneficiary profile (</a:t>
                      </a:r>
                      <a:r>
                        <a:rPr lang="en-ZA" sz="2000" b="0" kern="1200" dirty="0" err="1" smtClean="0">
                          <a:solidFill>
                            <a:schemeClr val="tx1"/>
                          </a:solidFill>
                          <a:effectLst/>
                          <a:latin typeface="+mn-lt"/>
                          <a:ea typeface="+mn-ea"/>
                          <a:cs typeface="+mn-cs"/>
                        </a:rPr>
                        <a:t>Masterfile</a:t>
                      </a:r>
                      <a:r>
                        <a:rPr lang="en-ZA" sz="2000" b="0" kern="1200" dirty="0" smtClean="0">
                          <a:solidFill>
                            <a:schemeClr val="tx1"/>
                          </a:solidFill>
                          <a:effectLst/>
                          <a:latin typeface="+mn-lt"/>
                          <a:ea typeface="+mn-ea"/>
                          <a:cs typeface="+mn-cs"/>
                        </a:rPr>
                        <a:t>)</a:t>
                      </a:r>
                      <a:endParaRPr lang="en-ZA" sz="2000" b="0" dirty="0" smtClean="0">
                        <a:effectLst/>
                        <a:latin typeface="+mn-lt"/>
                        <a:ea typeface="Calibri" panose="020F0502020204030204" pitchFamily="34" charset="0"/>
                        <a:cs typeface="Arial" panose="020B0604020202020204" pitchFamily="34" charset="0"/>
                      </a:endParaRPr>
                    </a:p>
                    <a:p>
                      <a:pPr algn="just">
                        <a:lnSpc>
                          <a:spcPct val="100000"/>
                        </a:lnSpc>
                        <a:spcBef>
                          <a:spcPts val="600"/>
                        </a:spcBef>
                        <a:spcAft>
                          <a:spcPts val="600"/>
                        </a:spcAft>
                      </a:pPr>
                      <a:endParaRPr lang="en-ZA" sz="2000" b="0" kern="1200" dirty="0" smtClean="0">
                        <a:solidFill>
                          <a:schemeClr val="tx1"/>
                        </a:solidFill>
                        <a:effectLst/>
                        <a:latin typeface="+mn-lt"/>
                        <a:ea typeface="+mn-ea"/>
                        <a:cs typeface="+mn-cs"/>
                      </a:endParaRPr>
                    </a:p>
                  </a:txBody>
                  <a:tcPr marL="18938" marR="18938" marT="0" marB="0"/>
                </a:tc>
                <a:tc>
                  <a:txBody>
                    <a:bodyPr/>
                    <a:lstStyle/>
                    <a:p>
                      <a:pPr algn="just">
                        <a:lnSpc>
                          <a:spcPct val="100000"/>
                        </a:lnSpc>
                        <a:spcBef>
                          <a:spcPts val="600"/>
                        </a:spcBef>
                        <a:spcAft>
                          <a:spcPts val="600"/>
                        </a:spcAft>
                      </a:pPr>
                      <a:r>
                        <a:rPr lang="en-ZA" sz="2000" b="0" dirty="0" smtClean="0">
                          <a:effectLst/>
                          <a:latin typeface="+mn-lt"/>
                          <a:ea typeface="Calibri" panose="020F0502020204030204" pitchFamily="34" charset="0"/>
                          <a:cs typeface="Arial" panose="020B0604020202020204" pitchFamily="34" charset="0"/>
                        </a:rPr>
                        <a:t>Beneficiary profile data stored </a:t>
                      </a:r>
                      <a:r>
                        <a:rPr lang="en-ZA" sz="2000" b="0" dirty="0" err="1" smtClean="0">
                          <a:effectLst/>
                          <a:latin typeface="+mn-lt"/>
                          <a:ea typeface="Calibri" panose="020F0502020204030204" pitchFamily="34" charset="0"/>
                          <a:cs typeface="Arial" panose="020B0604020202020204" pitchFamily="34" charset="0"/>
                        </a:rPr>
                        <a:t>inhouse</a:t>
                      </a:r>
                      <a:r>
                        <a:rPr lang="en-ZA" sz="2000" b="0" dirty="0" smtClean="0">
                          <a:effectLst/>
                          <a:latin typeface="+mn-lt"/>
                          <a:ea typeface="Calibri" panose="020F0502020204030204" pitchFamily="34" charset="0"/>
                          <a:cs typeface="Arial" panose="020B0604020202020204" pitchFamily="34" charset="0"/>
                        </a:rPr>
                        <a:t> in SOCPEN</a:t>
                      </a:r>
                    </a:p>
                    <a:p>
                      <a:pPr algn="just">
                        <a:lnSpc>
                          <a:spcPct val="100000"/>
                        </a:lnSpc>
                        <a:spcBef>
                          <a:spcPts val="600"/>
                        </a:spcBef>
                        <a:spcAft>
                          <a:spcPts val="600"/>
                        </a:spcAft>
                      </a:pPr>
                      <a:r>
                        <a:rPr lang="en-ZA" sz="2000" b="0" dirty="0" smtClean="0">
                          <a:effectLst/>
                          <a:latin typeface="+mn-lt"/>
                          <a:ea typeface="Calibri" panose="020F0502020204030204" pitchFamily="34" charset="0"/>
                          <a:cs typeface="Arial" panose="020B0604020202020204" pitchFamily="34" charset="0"/>
                        </a:rPr>
                        <a:t>Payment</a:t>
                      </a:r>
                      <a:r>
                        <a:rPr lang="en-ZA" sz="2000" b="0" baseline="0" dirty="0" smtClean="0">
                          <a:effectLst/>
                          <a:latin typeface="+mn-lt"/>
                          <a:ea typeface="Calibri" panose="020F0502020204030204" pitchFamily="34" charset="0"/>
                          <a:cs typeface="Arial" panose="020B0604020202020204" pitchFamily="34" charset="0"/>
                        </a:rPr>
                        <a:t> files are sent back to SASSA on monthly basis with reconciliations</a:t>
                      </a:r>
                    </a:p>
                    <a:p>
                      <a:pPr algn="just">
                        <a:lnSpc>
                          <a:spcPct val="100000"/>
                        </a:lnSpc>
                        <a:spcBef>
                          <a:spcPts val="600"/>
                        </a:spcBef>
                        <a:spcAft>
                          <a:spcPts val="600"/>
                        </a:spcAft>
                      </a:pPr>
                      <a:r>
                        <a:rPr lang="en-ZA" sz="2000" b="1" baseline="0" dirty="0" smtClean="0">
                          <a:solidFill>
                            <a:srgbClr val="FFC000"/>
                          </a:solidFill>
                          <a:effectLst/>
                          <a:latin typeface="+mn-lt"/>
                          <a:ea typeface="Calibri" panose="020F0502020204030204" pitchFamily="34" charset="0"/>
                          <a:cs typeface="Arial" panose="020B0604020202020204" pitchFamily="34" charset="0"/>
                        </a:rPr>
                        <a:t>Phase-out: Letter will be sent to CPS to retrieve all beneficiary information on conclusion of the contract</a:t>
                      </a:r>
                      <a:endParaRPr lang="en-ZA" sz="2000" b="1" dirty="0">
                        <a:solidFill>
                          <a:srgbClr val="FFC000"/>
                        </a:solidFill>
                        <a:effectLst/>
                        <a:latin typeface="+mn-lt"/>
                        <a:ea typeface="Calibri" panose="020F0502020204030204" pitchFamily="34" charset="0"/>
                        <a:cs typeface="Arial" panose="020B0604020202020204" pitchFamily="34" charset="0"/>
                      </a:endParaRPr>
                    </a:p>
                  </a:txBody>
                  <a:tcPr marL="18938" marR="18938" marT="0" marB="0">
                    <a:solidFill>
                      <a:srgbClr val="00B050"/>
                    </a:solidFill>
                  </a:tcPr>
                </a:tc>
                <a:extLst>
                  <a:ext uri="{0D108BD9-81ED-4DB2-BD59-A6C34878D82A}">
                    <a16:rowId xmlns:a16="http://schemas.microsoft.com/office/drawing/2014/main" xmlns="" val="10001"/>
                  </a:ext>
                </a:extLst>
              </a:tr>
              <a:tr h="912770">
                <a:tc vMerge="1">
                  <a:txBody>
                    <a:bodyPr/>
                    <a:lstStyle/>
                    <a:p>
                      <a:pPr marL="285750" lvl="0" indent="-285750">
                        <a:spcBef>
                          <a:spcPts val="600"/>
                        </a:spcBef>
                        <a:spcAft>
                          <a:spcPts val="600"/>
                        </a:spcAft>
                        <a:buFont typeface="Arial" panose="020B0604020202020204" pitchFamily="34" charset="0"/>
                        <a:buChar char="•"/>
                      </a:pPr>
                      <a:endParaRPr lang="en-ZA" sz="2000" b="0" dirty="0">
                        <a:effectLst/>
                        <a:latin typeface="+mn-lt"/>
                        <a:ea typeface="Calibri" panose="020F0502020204030204" pitchFamily="34" charset="0"/>
                        <a:cs typeface="Arial" panose="020B0604020202020204" pitchFamily="34" charset="0"/>
                      </a:endParaRPr>
                    </a:p>
                  </a:txBody>
                  <a:tcPr marL="18938" marR="18938" marT="0" marB="0"/>
                </a:tc>
                <a:tc>
                  <a:txBody>
                    <a:bodyPr/>
                    <a:lstStyle/>
                    <a:p>
                      <a:pPr algn="just">
                        <a:lnSpc>
                          <a:spcPct val="100000"/>
                        </a:lnSpc>
                        <a:spcBef>
                          <a:spcPts val="600"/>
                        </a:spcBef>
                        <a:spcAft>
                          <a:spcPts val="600"/>
                        </a:spcAft>
                      </a:pPr>
                      <a:r>
                        <a:rPr lang="en-ZA" sz="2000" b="0" kern="1200" dirty="0" smtClean="0">
                          <a:solidFill>
                            <a:schemeClr val="tx1"/>
                          </a:solidFill>
                          <a:effectLst/>
                          <a:latin typeface="+mn-lt"/>
                          <a:ea typeface="+mn-ea"/>
                          <a:cs typeface="+mn-cs"/>
                        </a:rPr>
                        <a:t>Biometric Data</a:t>
                      </a:r>
                    </a:p>
                  </a:txBody>
                  <a:tcPr marL="18938" marR="18938" marT="0" marB="0"/>
                </a:tc>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n-ZA" sz="2000" b="0" dirty="0" smtClean="0">
                          <a:effectLst/>
                          <a:latin typeface="+mn-lt"/>
                          <a:ea typeface="Calibri" panose="020F0502020204030204" pitchFamily="34" charset="0"/>
                          <a:cs typeface="Arial" panose="020B0604020202020204" pitchFamily="34" charset="0"/>
                        </a:rPr>
                        <a:t>Monthly Migrations (100% up to date</a:t>
                      </a:r>
                      <a:endParaRPr lang="en-ZA" sz="2000" b="0" dirty="0">
                        <a:effectLst/>
                        <a:latin typeface="+mn-lt"/>
                        <a:ea typeface="Calibri" panose="020F0502020204030204" pitchFamily="34" charset="0"/>
                        <a:cs typeface="Arial" panose="020B0604020202020204" pitchFamily="34" charset="0"/>
                      </a:endParaRPr>
                    </a:p>
                  </a:txBody>
                  <a:tcPr marL="18938" marR="18938" marT="0" marB="0">
                    <a:solidFill>
                      <a:srgbClr val="00B050"/>
                    </a:solidFill>
                  </a:tcPr>
                </a:tc>
                <a:extLst>
                  <a:ext uri="{0D108BD9-81ED-4DB2-BD59-A6C34878D82A}">
                    <a16:rowId xmlns:a16="http://schemas.microsoft.com/office/drawing/2014/main" xmlns="" val="10002"/>
                  </a:ext>
                </a:extLst>
              </a:tr>
              <a:tr h="912770">
                <a:tc vMerge="1">
                  <a:txBody>
                    <a:bodyPr/>
                    <a:lstStyle/>
                    <a:p>
                      <a:pPr marL="285750" lvl="0" indent="-285750">
                        <a:spcBef>
                          <a:spcPts val="600"/>
                        </a:spcBef>
                        <a:spcAft>
                          <a:spcPts val="600"/>
                        </a:spcAft>
                        <a:buFont typeface="Arial" panose="020B0604020202020204" pitchFamily="34" charset="0"/>
                        <a:buChar char="•"/>
                      </a:pPr>
                      <a:endParaRPr lang="en-ZA" sz="2000" b="0" dirty="0">
                        <a:effectLst/>
                        <a:latin typeface="+mn-lt"/>
                        <a:ea typeface="Calibri" panose="020F0502020204030204" pitchFamily="34" charset="0"/>
                        <a:cs typeface="Arial" panose="020B0604020202020204" pitchFamily="34" charset="0"/>
                      </a:endParaRPr>
                    </a:p>
                  </a:txBody>
                  <a:tcPr marL="18938" marR="18938" marT="0" marB="0"/>
                </a:tc>
                <a:tc>
                  <a:txBody>
                    <a:bodyPr/>
                    <a:lstStyle/>
                    <a:p>
                      <a:pPr algn="just">
                        <a:lnSpc>
                          <a:spcPct val="100000"/>
                        </a:lnSpc>
                        <a:spcBef>
                          <a:spcPts val="600"/>
                        </a:spcBef>
                        <a:spcAft>
                          <a:spcPts val="600"/>
                        </a:spcAft>
                      </a:pPr>
                      <a:r>
                        <a:rPr lang="en-ZA" sz="2000" b="0" kern="1200" dirty="0" smtClean="0">
                          <a:solidFill>
                            <a:schemeClr val="tx1"/>
                          </a:solidFill>
                          <a:effectLst/>
                          <a:latin typeface="+mn-lt"/>
                          <a:ea typeface="+mn-ea"/>
                          <a:cs typeface="+mn-cs"/>
                        </a:rPr>
                        <a:t>Payment Transactions data</a:t>
                      </a:r>
                    </a:p>
                  </a:txBody>
                  <a:tcPr marL="18938" marR="18938" marT="0" marB="0"/>
                </a:tc>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endParaRPr lang="en-ZA" sz="2000" b="0" dirty="0">
                        <a:effectLst/>
                        <a:latin typeface="+mn-lt"/>
                        <a:ea typeface="Calibri" panose="020F0502020204030204" pitchFamily="34" charset="0"/>
                        <a:cs typeface="Arial" panose="020B0604020202020204" pitchFamily="34" charset="0"/>
                      </a:endParaRPr>
                    </a:p>
                  </a:txBody>
                  <a:tcPr marL="18938" marR="18938" marT="0" marB="0">
                    <a:solidFill>
                      <a:srgbClr val="FF0000"/>
                    </a:solidFill>
                  </a:tcPr>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12"/>
          </p:nvPr>
        </p:nvSpPr>
        <p:spPr/>
        <p:txBody>
          <a:bodyPr/>
          <a:lstStyle/>
          <a:p>
            <a:fld id="{9D56938B-8917-4869-91D0-F9F507C443EE}" type="slidenum">
              <a:rPr lang="en-US" smtClean="0"/>
              <a:pPr/>
              <a:t>16</a:t>
            </a:fld>
            <a:endParaRPr lang="en-US"/>
          </a:p>
        </p:txBody>
      </p:sp>
    </p:spTree>
    <p:extLst>
      <p:ext uri="{BB962C8B-B14F-4D97-AF65-F5344CB8AC3E}">
        <p14:creationId xmlns:p14="http://schemas.microsoft.com/office/powerpoint/2010/main" xmlns="" val="22837387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76201" y="1027332"/>
          <a:ext cx="8915399" cy="5757113"/>
        </p:xfrm>
        <a:graphic>
          <a:graphicData uri="http://schemas.openxmlformats.org/drawingml/2006/table">
            <a:tbl>
              <a:tblPr firstRow="1" firstCol="1" bandRow="1"/>
              <a:tblGrid>
                <a:gridCol w="1814616">
                  <a:extLst>
                    <a:ext uri="{9D8B030D-6E8A-4147-A177-3AD203B41FA5}">
                      <a16:colId xmlns:a16="http://schemas.microsoft.com/office/drawing/2014/main" xmlns="" val="20000"/>
                    </a:ext>
                  </a:extLst>
                </a:gridCol>
                <a:gridCol w="2111797">
                  <a:extLst>
                    <a:ext uri="{9D8B030D-6E8A-4147-A177-3AD203B41FA5}">
                      <a16:colId xmlns:a16="http://schemas.microsoft.com/office/drawing/2014/main" xmlns="" val="20001"/>
                    </a:ext>
                  </a:extLst>
                </a:gridCol>
                <a:gridCol w="1424626">
                  <a:extLst>
                    <a:ext uri="{9D8B030D-6E8A-4147-A177-3AD203B41FA5}">
                      <a16:colId xmlns:a16="http://schemas.microsoft.com/office/drawing/2014/main" xmlns="" val="20002"/>
                    </a:ext>
                  </a:extLst>
                </a:gridCol>
                <a:gridCol w="1215123">
                  <a:extLst>
                    <a:ext uri="{9D8B030D-6E8A-4147-A177-3AD203B41FA5}">
                      <a16:colId xmlns:a16="http://schemas.microsoft.com/office/drawing/2014/main" xmlns="" val="20003"/>
                    </a:ext>
                  </a:extLst>
                </a:gridCol>
                <a:gridCol w="2349237">
                  <a:extLst>
                    <a:ext uri="{9D8B030D-6E8A-4147-A177-3AD203B41FA5}">
                      <a16:colId xmlns:a16="http://schemas.microsoft.com/office/drawing/2014/main" xmlns="" val="20004"/>
                    </a:ext>
                  </a:extLst>
                </a:gridCol>
              </a:tblGrid>
              <a:tr h="377720">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Data Set </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Brief Description</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Who Owns It</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Custody/Storage</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Migration Plan</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1518942">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Beneficiary Grant Payment Data</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The payment file that is generated by SOCPEN to effect payment to </a:t>
                      </a:r>
                      <a:r>
                        <a:rPr lang="en-GB" sz="1100" b="1" dirty="0" smtClean="0">
                          <a:effectLst/>
                          <a:latin typeface="Calibri" panose="020F0502020204030204" pitchFamily="34" charset="0"/>
                          <a:ea typeface="Calibri" panose="020F0502020204030204" pitchFamily="34" charset="0"/>
                          <a:cs typeface="Times New Roman" panose="02020603050405020304" pitchFamily="18" charset="0"/>
                        </a:rPr>
                        <a:t>beneficiaries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The payment reconciliation that is regenerate by CPS to confirming the payments that were effected</a:t>
                      </a:r>
                      <a:r>
                        <a:rPr lang="en-GB" sz="1100" b="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SASSA</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SASSA  (SOCPEN)</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Transmitted to Service Provider monthly in form of payment file </a:t>
                      </a:r>
                    </a:p>
                    <a:p>
                      <a:pPr>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Transmitted to SASSA monthly in form of reconciliation  file </a:t>
                      </a:r>
                    </a:p>
                    <a:p>
                      <a:pPr>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 </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70851">
                <a:tc>
                  <a:txBody>
                    <a:bodyPr/>
                    <a:lstStyle/>
                    <a:p>
                      <a:pPr>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Beneficiary Biometric Data</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Beneficiary Biometric images captured at registration/ enrolment </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SASSA</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SASSA</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Transferred to SASSA on a weekly/monthly basis</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210755">
                <a:tc>
                  <a:txBody>
                    <a:bodyPr/>
                    <a:lstStyle/>
                    <a:p>
                      <a:pPr>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Beneficiary Transactional Data</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These are transactional data sets that are effected by the beneficiary and CPS on the beneficiary bank accounts. These include:</a:t>
                      </a:r>
                    </a:p>
                    <a:p>
                      <a:pPr marL="342900" lvl="0" indent="-342900">
                        <a:lnSpc>
                          <a:spcPct val="107000"/>
                        </a:lnSpc>
                        <a:spcAft>
                          <a:spcPts val="1000"/>
                        </a:spcAft>
                        <a:buFont typeface="Symbol" panose="05050102010706020507" pitchFamily="18" charset="2"/>
                        <a:buChar char=""/>
                      </a:pPr>
                      <a:r>
                        <a:rPr lang="en-GB" sz="1100" b="1">
                          <a:effectLst/>
                          <a:latin typeface="Calibri" panose="020F0502020204030204" pitchFamily="34" charset="0"/>
                          <a:ea typeface="Calibri" panose="020F0502020204030204" pitchFamily="34" charset="0"/>
                          <a:cs typeface="Times New Roman" panose="02020603050405020304" pitchFamily="18" charset="0"/>
                        </a:rPr>
                        <a:t>where and when the beneficiaries withdraw their cash;</a:t>
                      </a:r>
                    </a:p>
                    <a:p>
                      <a:pPr marL="342900" lvl="0" indent="-342900">
                        <a:lnSpc>
                          <a:spcPct val="107000"/>
                        </a:lnSpc>
                        <a:spcAft>
                          <a:spcPts val="1000"/>
                        </a:spcAft>
                        <a:buFont typeface="Symbol" panose="05050102010706020507" pitchFamily="18" charset="2"/>
                        <a:buChar char=""/>
                      </a:pPr>
                      <a:r>
                        <a:rPr lang="en-GB" sz="1100" b="1">
                          <a:effectLst/>
                          <a:latin typeface="Calibri" panose="020F0502020204030204" pitchFamily="34" charset="0"/>
                          <a:ea typeface="Calibri" panose="020F0502020204030204" pitchFamily="34" charset="0"/>
                          <a:cs typeface="Times New Roman" panose="02020603050405020304" pitchFamily="18" charset="0"/>
                        </a:rPr>
                        <a:t>number of withdrawals;</a:t>
                      </a:r>
                    </a:p>
                    <a:p>
                      <a:pPr marL="342900" lvl="0" indent="-342900">
                        <a:lnSpc>
                          <a:spcPct val="107000"/>
                        </a:lnSpc>
                        <a:spcAft>
                          <a:spcPts val="1000"/>
                        </a:spcAft>
                        <a:buFont typeface="Symbol" panose="05050102010706020507" pitchFamily="18" charset="2"/>
                        <a:buChar char=""/>
                      </a:pPr>
                      <a:r>
                        <a:rPr lang="en-GB" sz="1100" b="1">
                          <a:effectLst/>
                          <a:latin typeface="Calibri" panose="020F0502020204030204" pitchFamily="34" charset="0"/>
                          <a:ea typeface="Calibri" panose="020F0502020204030204" pitchFamily="34" charset="0"/>
                          <a:cs typeface="Times New Roman" panose="02020603050405020304" pitchFamily="18" charset="0"/>
                        </a:rPr>
                        <a:t>bank charges; and </a:t>
                      </a:r>
                    </a:p>
                    <a:p>
                      <a:pPr marL="342900" lvl="0" indent="-342900">
                        <a:lnSpc>
                          <a:spcPct val="107000"/>
                        </a:lnSpc>
                        <a:spcAft>
                          <a:spcPts val="1000"/>
                        </a:spcAft>
                        <a:buFont typeface="Symbol" panose="05050102010706020507" pitchFamily="18" charset="2"/>
                        <a:buChar char=""/>
                      </a:pPr>
                      <a:r>
                        <a:rPr lang="en-GB" sz="1100" b="1">
                          <a:effectLst/>
                          <a:latin typeface="Calibri" panose="020F0502020204030204" pitchFamily="34" charset="0"/>
                          <a:ea typeface="Calibri" panose="020F0502020204030204" pitchFamily="34" charset="0"/>
                          <a:cs typeface="Times New Roman" panose="02020603050405020304" pitchFamily="18" charset="0"/>
                        </a:rPr>
                        <a:t>any other transactional activity between Beneficiary and the bank.</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dirty="0" err="1">
                          <a:effectLst/>
                          <a:latin typeface="Calibri" panose="020F0502020204030204" pitchFamily="34" charset="0"/>
                          <a:ea typeface="Calibri" panose="020F0502020204030204" pitchFamily="34" charset="0"/>
                          <a:cs typeface="Times New Roman" panose="02020603050405020304" pitchFamily="18" charset="0"/>
                        </a:rPr>
                        <a:t>Grinrod</a:t>
                      </a:r>
                      <a:r>
                        <a:rPr lang="en-GB" sz="1100" b="1" dirty="0">
                          <a:effectLst/>
                          <a:latin typeface="Calibri" panose="020F0502020204030204" pitchFamily="34" charset="0"/>
                          <a:ea typeface="Calibri" panose="020F0502020204030204" pitchFamily="34" charset="0"/>
                          <a:cs typeface="Times New Roman" panose="02020603050405020304" pitchFamily="18" charset="0"/>
                        </a:rPr>
                        <a:t>/ Beneficiary SASSA ownership of this data still needs to be clarified as legally it’s a different relationship between a Beneficiary and a bank</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CPS/</a:t>
                      </a:r>
                      <a:r>
                        <a:rPr lang="en-GB" sz="1100" b="1" dirty="0" err="1">
                          <a:effectLst/>
                          <a:latin typeface="Calibri" panose="020F0502020204030204" pitchFamily="34" charset="0"/>
                          <a:ea typeface="Calibri" panose="020F0502020204030204" pitchFamily="34" charset="0"/>
                          <a:cs typeface="Times New Roman" panose="02020603050405020304" pitchFamily="18" charset="0"/>
                        </a:rPr>
                        <a:t>Grinrod</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This data has not yet been availed. The format and frequency to be agreed will based on the analysis of the data structures, as well as agreement on the ownership.</a:t>
                      </a:r>
                    </a:p>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4" name="TextBox 3"/>
          <p:cNvSpPr txBox="1"/>
          <p:nvPr/>
        </p:nvSpPr>
        <p:spPr>
          <a:xfrm>
            <a:off x="457200" y="381000"/>
            <a:ext cx="8077200" cy="646331"/>
          </a:xfrm>
          <a:prstGeom prst="rect">
            <a:avLst/>
          </a:prstGeom>
          <a:noFill/>
        </p:spPr>
        <p:txBody>
          <a:bodyPr wrap="square" rtlCol="0">
            <a:spAutoFit/>
          </a:bodyPr>
          <a:lstStyle/>
          <a:p>
            <a:pPr algn="ctr"/>
            <a:r>
              <a:rPr lang="en-ZA" sz="3600" b="1" dirty="0" smtClean="0">
                <a:solidFill>
                  <a:prstClr val="black"/>
                </a:solidFill>
                <a:latin typeface="Arial" panose="020B0604020202020204" pitchFamily="34" charset="0"/>
                <a:cs typeface="Arial" panose="020B0604020202020204" pitchFamily="34" charset="0"/>
              </a:rPr>
              <a:t>Biometric </a:t>
            </a:r>
            <a:r>
              <a:rPr lang="en-ZA" sz="3600" b="1" dirty="0">
                <a:solidFill>
                  <a:prstClr val="black"/>
                </a:solidFill>
                <a:latin typeface="Arial" panose="020B0604020202020204" pitchFamily="34" charset="0"/>
                <a:cs typeface="Arial" panose="020B0604020202020204" pitchFamily="34" charset="0"/>
              </a:rPr>
              <a:t>Data </a:t>
            </a:r>
            <a:r>
              <a:rPr lang="en-ZA" sz="3600" b="1" dirty="0" smtClean="0">
                <a:solidFill>
                  <a:prstClr val="black"/>
                </a:solidFill>
                <a:latin typeface="Arial" panose="020B0604020202020204" pitchFamily="34" charset="0"/>
                <a:cs typeface="Arial" panose="020B0604020202020204" pitchFamily="34" charset="0"/>
              </a:rPr>
              <a:t>Migration: Details  </a:t>
            </a:r>
            <a:endParaRPr lang="en-GB"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D56938B-8917-4869-91D0-F9F507C443EE}" type="slidenum">
              <a:rPr lang="en-US" smtClean="0"/>
              <a:pPr/>
              <a:t>17</a:t>
            </a:fld>
            <a:endParaRPr lang="en-US"/>
          </a:p>
        </p:txBody>
      </p:sp>
    </p:spTree>
    <p:extLst>
      <p:ext uri="{BB962C8B-B14F-4D97-AF65-F5344CB8AC3E}">
        <p14:creationId xmlns:p14="http://schemas.microsoft.com/office/powerpoint/2010/main" xmlns="" val="41128346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228600" y="1066800"/>
          <a:ext cx="8762999" cy="5484457"/>
        </p:xfrm>
        <a:graphic>
          <a:graphicData uri="http://schemas.openxmlformats.org/drawingml/2006/table">
            <a:tbl>
              <a:tblPr firstRow="1" firstCol="1" bandRow="1"/>
              <a:tblGrid>
                <a:gridCol w="1723430">
                  <a:extLst>
                    <a:ext uri="{9D8B030D-6E8A-4147-A177-3AD203B41FA5}">
                      <a16:colId xmlns:a16="http://schemas.microsoft.com/office/drawing/2014/main" xmlns="" val="20000"/>
                    </a:ext>
                  </a:extLst>
                </a:gridCol>
                <a:gridCol w="2093593">
                  <a:extLst>
                    <a:ext uri="{9D8B030D-6E8A-4147-A177-3AD203B41FA5}">
                      <a16:colId xmlns:a16="http://schemas.microsoft.com/office/drawing/2014/main" xmlns="" val="20001"/>
                    </a:ext>
                  </a:extLst>
                </a:gridCol>
                <a:gridCol w="1412345">
                  <a:extLst>
                    <a:ext uri="{9D8B030D-6E8A-4147-A177-3AD203B41FA5}">
                      <a16:colId xmlns:a16="http://schemas.microsoft.com/office/drawing/2014/main" xmlns="" val="20002"/>
                    </a:ext>
                  </a:extLst>
                </a:gridCol>
                <a:gridCol w="1204647">
                  <a:extLst>
                    <a:ext uri="{9D8B030D-6E8A-4147-A177-3AD203B41FA5}">
                      <a16:colId xmlns:a16="http://schemas.microsoft.com/office/drawing/2014/main" xmlns="" val="20003"/>
                    </a:ext>
                  </a:extLst>
                </a:gridCol>
                <a:gridCol w="2328984">
                  <a:extLst>
                    <a:ext uri="{9D8B030D-6E8A-4147-A177-3AD203B41FA5}">
                      <a16:colId xmlns:a16="http://schemas.microsoft.com/office/drawing/2014/main" xmlns="" val="20004"/>
                    </a:ext>
                  </a:extLst>
                </a:gridCol>
              </a:tblGrid>
              <a:tr h="1570634">
                <a:tc>
                  <a:txBody>
                    <a:bodyPr/>
                    <a:lstStyle/>
                    <a:p>
                      <a:pPr>
                        <a:lnSpc>
                          <a:spcPct val="107000"/>
                        </a:lnSpc>
                        <a:spcAft>
                          <a:spcPts val="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FICA Data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These are FICA related scanned documents pertaining to a beneficiary entering into relationships with banks of their choice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CPS/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Grinrod</a:t>
                      </a:r>
                      <a:r>
                        <a:rPr lang="en-GB" sz="1600" dirty="0">
                          <a:effectLst/>
                          <a:latin typeface="Calibri" panose="020F0502020204030204" pitchFamily="34" charset="0"/>
                          <a:ea typeface="Calibri" panose="020F0502020204030204" pitchFamily="34" charset="0"/>
                          <a:cs typeface="Times New Roman" panose="02020603050405020304" pitchFamily="18" charset="0"/>
                        </a:rPr>
                        <a:t> Bank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CPS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There are legal challenges regarding the ownership of this data set as it involves third party relationship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198887">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Beneficiary/ Customer Master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All Beneficiary Data relating to any form of interaction with SASSA or Service Provider via Call Centre or any other point of interaction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SASSA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CPS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This data has not yet been availed. We expect that this data will be transferred to SASSA by November 2017 and residual data will be transferred at the end of the contract.</a:t>
                      </a:r>
                    </a:p>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256506">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Beneficiary Voice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These are the voice prints of the Beneficiary recorded during the enrolment and registration process.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SASSA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CPS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Limited data was received. This data is not currently used by SASSA.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5" name="TextBox 4"/>
          <p:cNvSpPr txBox="1"/>
          <p:nvPr/>
        </p:nvSpPr>
        <p:spPr>
          <a:xfrm>
            <a:off x="457200" y="228600"/>
            <a:ext cx="8077200" cy="646331"/>
          </a:xfrm>
          <a:prstGeom prst="rect">
            <a:avLst/>
          </a:prstGeom>
          <a:noFill/>
        </p:spPr>
        <p:txBody>
          <a:bodyPr wrap="square" rtlCol="0">
            <a:spAutoFit/>
          </a:bodyPr>
          <a:lstStyle/>
          <a:p>
            <a:pPr algn="ctr"/>
            <a:r>
              <a:rPr lang="en-ZA" sz="3600" b="1" dirty="0" smtClean="0">
                <a:solidFill>
                  <a:prstClr val="black"/>
                </a:solidFill>
                <a:latin typeface="Arial" panose="020B0604020202020204" pitchFamily="34" charset="0"/>
                <a:cs typeface="Arial" panose="020B0604020202020204" pitchFamily="34" charset="0"/>
              </a:rPr>
              <a:t>Biometric </a:t>
            </a:r>
            <a:r>
              <a:rPr lang="en-ZA" sz="3600" b="1" dirty="0">
                <a:solidFill>
                  <a:prstClr val="black"/>
                </a:solidFill>
                <a:latin typeface="Arial" panose="020B0604020202020204" pitchFamily="34" charset="0"/>
                <a:cs typeface="Arial" panose="020B0604020202020204" pitchFamily="34" charset="0"/>
              </a:rPr>
              <a:t>Data </a:t>
            </a:r>
            <a:r>
              <a:rPr lang="en-ZA" sz="3600" b="1" dirty="0" smtClean="0">
                <a:solidFill>
                  <a:prstClr val="black"/>
                </a:solidFill>
                <a:latin typeface="Arial" panose="020B0604020202020204" pitchFamily="34" charset="0"/>
                <a:cs typeface="Arial" panose="020B0604020202020204" pitchFamily="34" charset="0"/>
              </a:rPr>
              <a:t>Migration: Details </a:t>
            </a:r>
            <a:endParaRPr lang="en-GB"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D56938B-8917-4869-91D0-F9F507C443EE}" type="slidenum">
              <a:rPr lang="en-US" smtClean="0"/>
              <a:pPr/>
              <a:t>18</a:t>
            </a:fld>
            <a:endParaRPr lang="en-US"/>
          </a:p>
        </p:txBody>
      </p:sp>
    </p:spTree>
    <p:extLst>
      <p:ext uri="{BB962C8B-B14F-4D97-AF65-F5344CB8AC3E}">
        <p14:creationId xmlns:p14="http://schemas.microsoft.com/office/powerpoint/2010/main" xmlns="" val="2808831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Key elements </a:t>
            </a:r>
            <a:r>
              <a:rPr lang="en-US" sz="3200" dirty="0" smtClean="0"/>
              <a:t>to </a:t>
            </a:r>
            <a:r>
              <a:rPr lang="en-US" sz="3200" dirty="0"/>
              <a:t>be </a:t>
            </a:r>
            <a:r>
              <a:rPr lang="en-US" sz="3200" dirty="0" smtClean="0"/>
              <a:t>Out-sourced: </a:t>
            </a:r>
            <a:r>
              <a:rPr lang="en-ZA" sz="3200" dirty="0" smtClean="0"/>
              <a:t>Procurement of Payment Services</a:t>
            </a:r>
            <a:endParaRPr lang="en-ZA" sz="3200" dirty="0"/>
          </a:p>
        </p:txBody>
      </p:sp>
      <p:sp>
        <p:nvSpPr>
          <p:cNvPr id="5" name="Content Placeholder 4"/>
          <p:cNvSpPr>
            <a:spLocks noGrp="1"/>
          </p:cNvSpPr>
          <p:nvPr>
            <p:ph idx="1"/>
          </p:nvPr>
        </p:nvSpPr>
        <p:spPr>
          <a:xfrm>
            <a:off x="457200" y="1417638"/>
            <a:ext cx="8229600" cy="5059362"/>
          </a:xfrm>
        </p:spPr>
        <p:txBody>
          <a:bodyPr>
            <a:noAutofit/>
          </a:bodyPr>
          <a:lstStyle/>
          <a:p>
            <a:pPr>
              <a:spcBef>
                <a:spcPts val="0"/>
              </a:spcBef>
            </a:pPr>
            <a:r>
              <a:rPr lang="en-ZA" sz="2000" dirty="0" smtClean="0"/>
              <a:t>Account Management</a:t>
            </a:r>
          </a:p>
          <a:p>
            <a:pPr lvl="1">
              <a:spcBef>
                <a:spcPts val="0"/>
              </a:spcBef>
            </a:pPr>
            <a:r>
              <a:rPr lang="en-ZA" sz="2000" dirty="0" smtClean="0"/>
              <a:t>Holding </a:t>
            </a:r>
            <a:r>
              <a:rPr lang="en-ZA" sz="2000" dirty="0"/>
              <a:t>Bank Account</a:t>
            </a:r>
          </a:p>
          <a:p>
            <a:pPr lvl="1">
              <a:spcBef>
                <a:spcPts val="0"/>
              </a:spcBef>
            </a:pPr>
            <a:r>
              <a:rPr lang="en-ZA" sz="2000" dirty="0"/>
              <a:t>Special Disbursement </a:t>
            </a:r>
            <a:r>
              <a:rPr lang="en-ZA" sz="2000" dirty="0" smtClean="0"/>
              <a:t>Account</a:t>
            </a:r>
          </a:p>
          <a:p>
            <a:pPr marL="457200" lvl="1" indent="0">
              <a:spcBef>
                <a:spcPts val="0"/>
              </a:spcBef>
              <a:buNone/>
            </a:pPr>
            <a:endParaRPr lang="en-ZA" sz="2000" dirty="0" smtClean="0"/>
          </a:p>
          <a:p>
            <a:pPr>
              <a:spcBef>
                <a:spcPts val="0"/>
              </a:spcBef>
            </a:pPr>
            <a:r>
              <a:rPr lang="en-ZA" sz="2000" dirty="0" smtClean="0"/>
              <a:t>Card Body Production</a:t>
            </a:r>
          </a:p>
          <a:p>
            <a:pPr lvl="1">
              <a:spcBef>
                <a:spcPts val="0"/>
              </a:spcBef>
            </a:pPr>
            <a:r>
              <a:rPr lang="en-ZA" sz="2000" dirty="0" smtClean="0"/>
              <a:t>Payment Card Production</a:t>
            </a:r>
            <a:endParaRPr lang="en-ZA" sz="2000" dirty="0"/>
          </a:p>
          <a:p>
            <a:pPr lvl="1">
              <a:spcBef>
                <a:spcPts val="0"/>
              </a:spcBef>
            </a:pPr>
            <a:r>
              <a:rPr lang="en-ZA" sz="2000" dirty="0" smtClean="0"/>
              <a:t>Card Distribution</a:t>
            </a:r>
          </a:p>
          <a:p>
            <a:pPr marL="457200" lvl="1" indent="0">
              <a:spcBef>
                <a:spcPts val="0"/>
              </a:spcBef>
              <a:buNone/>
            </a:pPr>
            <a:endParaRPr lang="en-ZA" sz="2000" dirty="0" smtClean="0"/>
          </a:p>
          <a:p>
            <a:pPr>
              <a:spcBef>
                <a:spcPts val="0"/>
              </a:spcBef>
            </a:pPr>
            <a:r>
              <a:rPr lang="en-ZA" sz="2000" dirty="0" smtClean="0"/>
              <a:t>Biometric Enrolment</a:t>
            </a:r>
          </a:p>
          <a:p>
            <a:pPr marL="0" indent="0">
              <a:spcBef>
                <a:spcPts val="0"/>
              </a:spcBef>
              <a:buNone/>
            </a:pPr>
            <a:endParaRPr lang="en-ZA" sz="2000" dirty="0" smtClean="0"/>
          </a:p>
          <a:p>
            <a:pPr>
              <a:spcBef>
                <a:spcPts val="0"/>
              </a:spcBef>
            </a:pPr>
            <a:r>
              <a:rPr lang="en-ZA" sz="2000" dirty="0" smtClean="0"/>
              <a:t>Provision of payment</a:t>
            </a:r>
          </a:p>
          <a:p>
            <a:pPr lvl="1">
              <a:spcBef>
                <a:spcPts val="0"/>
              </a:spcBef>
            </a:pPr>
            <a:r>
              <a:rPr lang="en-ZA" sz="2000" dirty="0" smtClean="0"/>
              <a:t>Provision of </a:t>
            </a:r>
            <a:r>
              <a:rPr lang="en-ZA" sz="2000" dirty="0"/>
              <a:t>E</a:t>
            </a:r>
            <a:r>
              <a:rPr lang="en-ZA" sz="2000" dirty="0" smtClean="0"/>
              <a:t>lectronic Payment</a:t>
            </a:r>
            <a:endParaRPr lang="en-ZA" sz="2000" dirty="0"/>
          </a:p>
          <a:p>
            <a:pPr lvl="1">
              <a:spcBef>
                <a:spcPts val="0"/>
              </a:spcBef>
            </a:pPr>
            <a:r>
              <a:rPr lang="en-ZA" sz="2000" dirty="0" smtClean="0"/>
              <a:t>Cash Payment Services</a:t>
            </a:r>
            <a:endParaRPr lang="en-ZA" sz="2000" dirty="0"/>
          </a:p>
          <a:p>
            <a:pPr marL="457200" lvl="1" indent="0">
              <a:spcBef>
                <a:spcPts val="0"/>
              </a:spcBef>
              <a:buNone/>
            </a:pPr>
            <a:endParaRPr lang="en-ZA" sz="2000" dirty="0"/>
          </a:p>
          <a:p>
            <a:pPr>
              <a:spcBef>
                <a:spcPts val="0"/>
              </a:spcBef>
            </a:pPr>
            <a:endParaRPr lang="en-ZA" sz="2000" dirty="0"/>
          </a:p>
        </p:txBody>
      </p:sp>
      <p:sp>
        <p:nvSpPr>
          <p:cNvPr id="2" name="Slide Number Placeholder 1"/>
          <p:cNvSpPr>
            <a:spLocks noGrp="1"/>
          </p:cNvSpPr>
          <p:nvPr>
            <p:ph type="sldNum" sz="quarter" idx="12"/>
          </p:nvPr>
        </p:nvSpPr>
        <p:spPr/>
        <p:txBody>
          <a:bodyPr/>
          <a:lstStyle/>
          <a:p>
            <a:fld id="{9D56938B-8917-4869-91D0-F9F507C443EE}" type="slidenum">
              <a:rPr lang="en-US" smtClean="0"/>
              <a:pPr/>
              <a:t>19</a:t>
            </a:fld>
            <a:endParaRPr lang="en-US"/>
          </a:p>
        </p:txBody>
      </p:sp>
    </p:spTree>
    <p:extLst>
      <p:ext uri="{BB962C8B-B14F-4D97-AF65-F5344CB8AC3E}">
        <p14:creationId xmlns:p14="http://schemas.microsoft.com/office/powerpoint/2010/main" xmlns="" val="2642298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915" y="11784"/>
            <a:ext cx="8229600" cy="868362"/>
          </a:xfrm>
        </p:spPr>
        <p:txBody>
          <a:bodyPr/>
          <a:lstStyle/>
          <a:p>
            <a:r>
              <a:rPr lang="en-ZA" dirty="0" smtClean="0"/>
              <a:t>Purpose</a:t>
            </a:r>
            <a:endParaRPr lang="en-GB" dirty="0"/>
          </a:p>
        </p:txBody>
      </p:sp>
      <p:sp>
        <p:nvSpPr>
          <p:cNvPr id="3" name="Content Placeholder 2"/>
          <p:cNvSpPr>
            <a:spLocks noGrp="1"/>
          </p:cNvSpPr>
          <p:nvPr>
            <p:ph idx="1"/>
          </p:nvPr>
        </p:nvSpPr>
        <p:spPr>
          <a:xfrm>
            <a:off x="465915" y="1066800"/>
            <a:ext cx="8229600" cy="4939009"/>
          </a:xfrm>
        </p:spPr>
        <p:txBody>
          <a:bodyPr>
            <a:noAutofit/>
          </a:bodyPr>
          <a:lstStyle/>
          <a:p>
            <a:pPr marL="0" indent="0" algn="just">
              <a:buNone/>
            </a:pPr>
            <a:r>
              <a:rPr lang="en-ZA" sz="2800" dirty="0" smtClean="0">
                <a:latin typeface="Calibri" panose="020F0502020204030204" pitchFamily="34" charset="0"/>
              </a:rPr>
              <a:t>The purpose of this table the progress report on the:</a:t>
            </a:r>
            <a:endParaRPr lang="en-ZA" sz="2800" dirty="0">
              <a:latin typeface="Calibri" panose="020F0502020204030204" pitchFamily="34" charset="0"/>
            </a:endParaRPr>
          </a:p>
          <a:p>
            <a:pPr marL="914400" lvl="1" indent="-457200" algn="just">
              <a:buFont typeface="+mj-lt"/>
              <a:buAutoNum type="alphaLcParenR"/>
            </a:pPr>
            <a:r>
              <a:rPr lang="en-ZA" sz="2800" dirty="0" smtClean="0">
                <a:latin typeface="Calibri" panose="020F0502020204030204" pitchFamily="34" charset="0"/>
              </a:rPr>
              <a:t>Implementation of the legislative </a:t>
            </a:r>
            <a:r>
              <a:rPr lang="en-ZA" sz="2800" dirty="0">
                <a:latin typeface="Calibri" panose="020F0502020204030204" pitchFamily="34" charset="0"/>
              </a:rPr>
              <a:t>mandate of SASSA and the extent to which the mandate has been </a:t>
            </a:r>
            <a:r>
              <a:rPr lang="en-ZA" sz="2800" dirty="0" smtClean="0">
                <a:latin typeface="Calibri" panose="020F0502020204030204" pitchFamily="34" charset="0"/>
              </a:rPr>
              <a:t>implemented;</a:t>
            </a:r>
            <a:endParaRPr lang="en-ZA" sz="2800" dirty="0">
              <a:latin typeface="Calibri" panose="020F0502020204030204" pitchFamily="34" charset="0"/>
            </a:endParaRPr>
          </a:p>
          <a:p>
            <a:pPr marL="914400" lvl="1" indent="-457200" algn="just">
              <a:buFont typeface="+mj-lt"/>
              <a:buAutoNum type="alphaLcParenR"/>
            </a:pPr>
            <a:r>
              <a:rPr lang="en-ZA" sz="2800" dirty="0" smtClean="0">
                <a:latin typeface="Calibri" panose="020F0502020204030204" pitchFamily="34" charset="0"/>
              </a:rPr>
              <a:t>Constitutional Court Order implementation and Key </a:t>
            </a:r>
            <a:r>
              <a:rPr lang="en-ZA" sz="2800" dirty="0">
                <a:latin typeface="Calibri" panose="020F0502020204030204" pitchFamily="34" charset="0"/>
              </a:rPr>
              <a:t>Event Schedule to ensure the </a:t>
            </a:r>
            <a:r>
              <a:rPr lang="en-ZA" sz="2800" dirty="0" smtClean="0">
                <a:latin typeface="Calibri" panose="020F0502020204030204" pitchFamily="34" charset="0"/>
              </a:rPr>
              <a:t>continuation  </a:t>
            </a:r>
            <a:r>
              <a:rPr lang="en-ZA" sz="2800" dirty="0">
                <a:latin typeface="Calibri" panose="020F0502020204030204" pitchFamily="34" charset="0"/>
              </a:rPr>
              <a:t>of social assistance </a:t>
            </a:r>
            <a:r>
              <a:rPr lang="en-ZA" sz="2800" dirty="0" smtClean="0">
                <a:latin typeface="Calibri" panose="020F0502020204030204" pitchFamily="34" charset="0"/>
              </a:rPr>
              <a:t>grants payments beyond </a:t>
            </a:r>
            <a:r>
              <a:rPr lang="en-ZA" sz="2800" dirty="0">
                <a:latin typeface="Calibri" panose="020F0502020204030204" pitchFamily="34" charset="0"/>
              </a:rPr>
              <a:t> </a:t>
            </a:r>
            <a:r>
              <a:rPr lang="en-ZA" sz="2800" dirty="0" smtClean="0">
                <a:latin typeface="Calibri" panose="020F0502020204030204" pitchFamily="34" charset="0"/>
              </a:rPr>
              <a:t> April </a:t>
            </a:r>
            <a:r>
              <a:rPr lang="en-ZA" sz="2800" dirty="0">
                <a:latin typeface="Calibri" panose="020F0502020204030204" pitchFamily="34" charset="0"/>
              </a:rPr>
              <a:t>2018; and</a:t>
            </a:r>
          </a:p>
          <a:p>
            <a:pPr marL="914400" lvl="1" indent="-457200" algn="just">
              <a:buFont typeface="+mj-lt"/>
              <a:buAutoNum type="alphaLcParenR"/>
            </a:pPr>
            <a:r>
              <a:rPr lang="en-ZA" sz="2800" dirty="0">
                <a:latin typeface="Calibri" panose="020F0502020204030204" pitchFamily="34" charset="0"/>
              </a:rPr>
              <a:t>Proposed </a:t>
            </a:r>
            <a:r>
              <a:rPr lang="en-ZA" sz="2800" dirty="0" smtClean="0">
                <a:latin typeface="Calibri" panose="020F0502020204030204" pitchFamily="34" charset="0"/>
              </a:rPr>
              <a:t> insourcing of the  payment </a:t>
            </a:r>
            <a:r>
              <a:rPr lang="en-ZA" sz="2800" dirty="0">
                <a:latin typeface="Calibri" panose="020F0502020204030204" pitchFamily="34" charset="0"/>
              </a:rPr>
              <a:t>function </a:t>
            </a:r>
            <a:r>
              <a:rPr lang="en-ZA" sz="2800" dirty="0" smtClean="0">
                <a:latin typeface="Calibri" panose="020F0502020204030204" pitchFamily="34" charset="0"/>
              </a:rPr>
              <a:t>over </a:t>
            </a:r>
            <a:r>
              <a:rPr lang="en-ZA" sz="2800" dirty="0">
                <a:latin typeface="Calibri" panose="020F0502020204030204" pitchFamily="34" charset="0"/>
              </a:rPr>
              <a:t>an estimated period of 3 to </a:t>
            </a:r>
            <a:r>
              <a:rPr lang="en-ZA" sz="2800" dirty="0" smtClean="0">
                <a:latin typeface="Calibri" panose="020F0502020204030204" pitchFamily="34" charset="0"/>
              </a:rPr>
              <a:t>5 years;</a:t>
            </a:r>
            <a:endParaRPr lang="en-GB" sz="28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9D56938B-8917-4869-91D0-F9F507C443EE}" type="slidenum">
              <a:rPr lang="en-US" smtClean="0"/>
              <a:pPr/>
              <a:t>2</a:t>
            </a:fld>
            <a:endParaRPr lang="en-US"/>
          </a:p>
        </p:txBody>
      </p:sp>
    </p:spTree>
    <p:extLst>
      <p:ext uri="{BB962C8B-B14F-4D97-AF65-F5344CB8AC3E}">
        <p14:creationId xmlns:p14="http://schemas.microsoft.com/office/powerpoint/2010/main" xmlns="" val="1064746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Government to government Collaboration – engagements with SAPO</a:t>
            </a:r>
            <a:endParaRPr lang="en-GB" dirty="0"/>
          </a:p>
        </p:txBody>
      </p:sp>
      <p:sp>
        <p:nvSpPr>
          <p:cNvPr id="3" name="Content Placeholder 2"/>
          <p:cNvSpPr>
            <a:spLocks noGrp="1"/>
          </p:cNvSpPr>
          <p:nvPr>
            <p:ph idx="1"/>
          </p:nvPr>
        </p:nvSpPr>
        <p:spPr>
          <a:xfrm>
            <a:off x="457200" y="2286000"/>
            <a:ext cx="8229600" cy="3840163"/>
          </a:xfrm>
        </p:spPr>
        <p:txBody>
          <a:bodyPr/>
          <a:lstStyle/>
          <a:p>
            <a:r>
              <a:rPr lang="en-ZA" dirty="0" smtClean="0"/>
              <a:t>SASSA had engagements with SAPO to establish possible government- to – government collaboration</a:t>
            </a:r>
          </a:p>
          <a:p>
            <a:r>
              <a:rPr lang="en-ZA" dirty="0" smtClean="0"/>
              <a:t>SAPO confirmed its readiness and capabilities to offer SASSA the full payment value chain</a:t>
            </a:r>
          </a:p>
          <a:p>
            <a:r>
              <a:rPr lang="en-ZA" dirty="0" smtClean="0"/>
              <a:t>SASSA supported possible collaboration with SAPO, subject to compliance with procurement policies and due diligence being conducted </a:t>
            </a:r>
            <a:endParaRPr lang="en-GB" dirty="0"/>
          </a:p>
        </p:txBody>
      </p:sp>
      <p:sp>
        <p:nvSpPr>
          <p:cNvPr id="4" name="Slide Number Placeholder 3"/>
          <p:cNvSpPr>
            <a:spLocks noGrp="1"/>
          </p:cNvSpPr>
          <p:nvPr>
            <p:ph type="sldNum" sz="quarter" idx="12"/>
          </p:nvPr>
        </p:nvSpPr>
        <p:spPr/>
        <p:txBody>
          <a:bodyPr/>
          <a:lstStyle/>
          <a:p>
            <a:fld id="{9D56938B-8917-4869-91D0-F9F507C443EE}" type="slidenum">
              <a:rPr lang="en-US" smtClean="0"/>
              <a:pPr/>
              <a:t>20</a:t>
            </a:fld>
            <a:endParaRPr lang="en-US"/>
          </a:p>
        </p:txBody>
      </p:sp>
    </p:spTree>
    <p:extLst>
      <p:ext uri="{BB962C8B-B14F-4D97-AF65-F5344CB8AC3E}">
        <p14:creationId xmlns:p14="http://schemas.microsoft.com/office/powerpoint/2010/main" xmlns="" val="2235737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Timelines for Procurement </a:t>
            </a:r>
            <a:r>
              <a:rPr lang="en-ZA" dirty="0"/>
              <a:t>of Payment Services</a:t>
            </a:r>
          </a:p>
        </p:txBody>
      </p:sp>
      <p:sp>
        <p:nvSpPr>
          <p:cNvPr id="3" name="Content Placeholder 2"/>
          <p:cNvSpPr>
            <a:spLocks noGrp="1"/>
          </p:cNvSpPr>
          <p:nvPr>
            <p:ph idx="1"/>
          </p:nvPr>
        </p:nvSpPr>
        <p:spPr/>
        <p:txBody>
          <a:bodyPr>
            <a:normAutofit fontScale="77500" lnSpcReduction="20000"/>
          </a:bodyPr>
          <a:lstStyle/>
          <a:p>
            <a:r>
              <a:rPr lang="en-ZA" dirty="0" smtClean="0"/>
              <a:t>Payment Services include the development of SASSA Payment Platform</a:t>
            </a:r>
          </a:p>
          <a:p>
            <a:r>
              <a:rPr lang="en-ZA" dirty="0" smtClean="0"/>
              <a:t>RFP developed and approved on the 20 July 2017</a:t>
            </a:r>
          </a:p>
          <a:p>
            <a:r>
              <a:rPr lang="en-ZA" dirty="0" smtClean="0"/>
              <a:t>RFP issued to SAPO 24 July 2017 (close procurement )</a:t>
            </a:r>
          </a:p>
          <a:p>
            <a:r>
              <a:rPr lang="en-ZA" dirty="0" smtClean="0"/>
              <a:t>Bid Document Dateline 07 August 2017</a:t>
            </a:r>
          </a:p>
          <a:p>
            <a:r>
              <a:rPr lang="en-ZA" dirty="0" smtClean="0"/>
              <a:t>Evaluation: 14 August - 08 September 2017</a:t>
            </a:r>
          </a:p>
          <a:p>
            <a:pPr marL="0" indent="0">
              <a:buNone/>
            </a:pPr>
            <a:r>
              <a:rPr lang="en-ZA" dirty="0"/>
              <a:t>	</a:t>
            </a:r>
            <a:r>
              <a:rPr lang="en-ZA" dirty="0" smtClean="0"/>
              <a:t>- Technical Due diligence</a:t>
            </a:r>
          </a:p>
          <a:p>
            <a:pPr marL="0" indent="0">
              <a:buNone/>
            </a:pPr>
            <a:r>
              <a:rPr lang="en-ZA" dirty="0"/>
              <a:t>	</a:t>
            </a:r>
            <a:r>
              <a:rPr lang="en-ZA" dirty="0" smtClean="0"/>
              <a:t>- Evaluation Committee</a:t>
            </a:r>
          </a:p>
          <a:p>
            <a:r>
              <a:rPr lang="en-ZA" dirty="0" smtClean="0"/>
              <a:t>BAC recommendation 12 September 2017</a:t>
            </a:r>
          </a:p>
          <a:p>
            <a:r>
              <a:rPr lang="en-ZA" dirty="0" smtClean="0"/>
              <a:t>Approval of the recommendation 13 September 2017</a:t>
            </a:r>
          </a:p>
          <a:p>
            <a:r>
              <a:rPr lang="en-ZA" dirty="0" smtClean="0"/>
              <a:t>Setting up &amp; development November &amp; December 2017</a:t>
            </a:r>
          </a:p>
          <a:p>
            <a:r>
              <a:rPr lang="en-ZA" dirty="0" smtClean="0"/>
              <a:t>New card roll out January 2018 </a:t>
            </a:r>
            <a:endParaRPr lang="en-ZA" dirty="0"/>
          </a:p>
        </p:txBody>
      </p:sp>
      <p:sp>
        <p:nvSpPr>
          <p:cNvPr id="4" name="Rectangle 3"/>
          <p:cNvSpPr/>
          <p:nvPr/>
        </p:nvSpPr>
        <p:spPr>
          <a:xfrm>
            <a:off x="2286000" y="1905000"/>
            <a:ext cx="3962400" cy="707886"/>
          </a:xfrm>
          <a:prstGeom prst="rect">
            <a:avLst/>
          </a:prstGeom>
        </p:spPr>
        <p:txBody>
          <a:bodyPr wrap="square">
            <a:spAutoFit/>
          </a:bodyPr>
          <a:lstStyle/>
          <a:p>
            <a:pPr marL="84138" lvl="1" indent="373063">
              <a:spcBef>
                <a:spcPts val="0"/>
              </a:spcBef>
              <a:buNone/>
            </a:pPr>
            <a:endParaRPr lang="en-ZA" sz="2000" dirty="0" smtClean="0">
              <a:solidFill>
                <a:srgbClr val="FFC000"/>
              </a:solidFill>
            </a:endParaRPr>
          </a:p>
          <a:p>
            <a:pPr marL="84138" lvl="1" indent="373063">
              <a:spcBef>
                <a:spcPts val="0"/>
              </a:spcBef>
              <a:buNone/>
            </a:pPr>
            <a:endParaRPr lang="en-ZA" sz="2000" dirty="0">
              <a:solidFill>
                <a:srgbClr val="FFC000"/>
              </a:solidFill>
            </a:endParaRPr>
          </a:p>
        </p:txBody>
      </p:sp>
      <p:sp>
        <p:nvSpPr>
          <p:cNvPr id="5" name="Slide Number Placeholder 4"/>
          <p:cNvSpPr>
            <a:spLocks noGrp="1"/>
          </p:cNvSpPr>
          <p:nvPr>
            <p:ph type="sldNum" sz="quarter" idx="12"/>
          </p:nvPr>
        </p:nvSpPr>
        <p:spPr/>
        <p:txBody>
          <a:bodyPr/>
          <a:lstStyle/>
          <a:p>
            <a:fld id="{9D56938B-8917-4869-91D0-F9F507C443EE}" type="slidenum">
              <a:rPr lang="en-US" smtClean="0"/>
              <a:pPr/>
              <a:t>21</a:t>
            </a:fld>
            <a:endParaRPr lang="en-US"/>
          </a:p>
        </p:txBody>
      </p:sp>
    </p:spTree>
    <p:extLst>
      <p:ext uri="{BB962C8B-B14F-4D97-AF65-F5344CB8AC3E}">
        <p14:creationId xmlns:p14="http://schemas.microsoft.com/office/powerpoint/2010/main" xmlns="" val="3209158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Timelines for Procurement </a:t>
            </a:r>
            <a:r>
              <a:rPr lang="en-ZA" dirty="0"/>
              <a:t>of Payment Services</a:t>
            </a:r>
          </a:p>
        </p:txBody>
      </p:sp>
      <p:sp>
        <p:nvSpPr>
          <p:cNvPr id="3" name="Content Placeholder 2"/>
          <p:cNvSpPr>
            <a:spLocks noGrp="1"/>
          </p:cNvSpPr>
          <p:nvPr>
            <p:ph idx="1"/>
          </p:nvPr>
        </p:nvSpPr>
        <p:spPr/>
        <p:txBody>
          <a:bodyPr>
            <a:normAutofit fontScale="92500"/>
          </a:bodyPr>
          <a:lstStyle/>
          <a:p>
            <a:pPr marL="0" indent="0">
              <a:buNone/>
            </a:pPr>
            <a:r>
              <a:rPr lang="en-ZA" dirty="0" smtClean="0"/>
              <a:t>Open Procurement process (if no award)</a:t>
            </a:r>
          </a:p>
          <a:p>
            <a:r>
              <a:rPr lang="en-ZA" dirty="0" smtClean="0"/>
              <a:t>RFP revised and approved 21 September 2017</a:t>
            </a:r>
          </a:p>
          <a:p>
            <a:r>
              <a:rPr lang="en-ZA" dirty="0" smtClean="0"/>
              <a:t>Advertised in the Tender bulletin 29 September 2017</a:t>
            </a:r>
          </a:p>
          <a:p>
            <a:r>
              <a:rPr lang="en-ZA" dirty="0" smtClean="0"/>
              <a:t>Bid document dateline 24 October 2017</a:t>
            </a:r>
          </a:p>
          <a:p>
            <a:r>
              <a:rPr lang="en-ZA" dirty="0" smtClean="0"/>
              <a:t>Evaluation: 01 – 5 November 2017</a:t>
            </a:r>
          </a:p>
          <a:p>
            <a:r>
              <a:rPr lang="en-ZA" dirty="0" smtClean="0"/>
              <a:t>BAC recommendations 8 November 2017</a:t>
            </a:r>
          </a:p>
          <a:p>
            <a:r>
              <a:rPr lang="en-ZA" dirty="0" smtClean="0"/>
              <a:t>Approval of the recommendation 10 November 2017</a:t>
            </a:r>
          </a:p>
          <a:p>
            <a:r>
              <a:rPr lang="en-ZA" dirty="0" smtClean="0"/>
              <a:t>Setting up  and development November &amp; December 2017</a:t>
            </a:r>
          </a:p>
          <a:p>
            <a:r>
              <a:rPr lang="en-ZA" dirty="0" smtClean="0"/>
              <a:t>New card rolled out January 2018 </a:t>
            </a:r>
            <a:endParaRPr lang="en-ZA" dirty="0"/>
          </a:p>
        </p:txBody>
      </p:sp>
      <p:sp>
        <p:nvSpPr>
          <p:cNvPr id="4" name="Rectangle 3"/>
          <p:cNvSpPr/>
          <p:nvPr/>
        </p:nvSpPr>
        <p:spPr>
          <a:xfrm>
            <a:off x="2286000" y="1905000"/>
            <a:ext cx="3962400" cy="707886"/>
          </a:xfrm>
          <a:prstGeom prst="rect">
            <a:avLst/>
          </a:prstGeom>
        </p:spPr>
        <p:txBody>
          <a:bodyPr wrap="square">
            <a:spAutoFit/>
          </a:bodyPr>
          <a:lstStyle/>
          <a:p>
            <a:pPr marL="84138" lvl="1" indent="373063">
              <a:spcBef>
                <a:spcPts val="0"/>
              </a:spcBef>
              <a:buNone/>
            </a:pPr>
            <a:endParaRPr lang="en-ZA" sz="2000" dirty="0" smtClean="0">
              <a:solidFill>
                <a:srgbClr val="FFC000"/>
              </a:solidFill>
            </a:endParaRPr>
          </a:p>
          <a:p>
            <a:pPr marL="84138" lvl="1" indent="373063">
              <a:spcBef>
                <a:spcPts val="0"/>
              </a:spcBef>
              <a:buNone/>
            </a:pPr>
            <a:endParaRPr lang="en-ZA" sz="2000" dirty="0">
              <a:solidFill>
                <a:srgbClr val="FFC000"/>
              </a:solidFill>
            </a:endParaRPr>
          </a:p>
        </p:txBody>
      </p:sp>
      <p:sp>
        <p:nvSpPr>
          <p:cNvPr id="5" name="Slide Number Placeholder 4"/>
          <p:cNvSpPr>
            <a:spLocks noGrp="1"/>
          </p:cNvSpPr>
          <p:nvPr>
            <p:ph type="sldNum" sz="quarter" idx="12"/>
          </p:nvPr>
        </p:nvSpPr>
        <p:spPr/>
        <p:txBody>
          <a:bodyPr/>
          <a:lstStyle/>
          <a:p>
            <a:fld id="{9D56938B-8917-4869-91D0-F9F507C443EE}" type="slidenum">
              <a:rPr lang="en-US" smtClean="0"/>
              <a:pPr/>
              <a:t>22</a:t>
            </a:fld>
            <a:endParaRPr lang="en-US"/>
          </a:p>
        </p:txBody>
      </p:sp>
    </p:spTree>
    <p:extLst>
      <p:ext uri="{BB962C8B-B14F-4D97-AF65-F5344CB8AC3E}">
        <p14:creationId xmlns:p14="http://schemas.microsoft.com/office/powerpoint/2010/main" xmlns="" val="4105728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latin typeface="Calibri" panose="020F0502020204030204" pitchFamily="34" charset="0"/>
              </a:rPr>
              <a:t>Issues and risks</a:t>
            </a:r>
            <a:endParaRPr lang="en-GB" dirty="0">
              <a:latin typeface="Calibri" panose="020F0502020204030204" pitchFamily="34" charset="0"/>
            </a:endParaRPr>
          </a:p>
        </p:txBody>
      </p:sp>
      <p:graphicFrame>
        <p:nvGraphicFramePr>
          <p:cNvPr id="4" name="Content Placeholder 3"/>
          <p:cNvGraphicFramePr>
            <a:graphicFrameLocks noGrp="1"/>
          </p:cNvGraphicFramePr>
          <p:nvPr>
            <p:ph idx="1"/>
            <p:extLst/>
          </p:nvPr>
        </p:nvGraphicFramePr>
        <p:xfrm>
          <a:off x="457200" y="1600200"/>
          <a:ext cx="8229600" cy="283972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xmlns="" val="20000"/>
                    </a:ext>
                  </a:extLst>
                </a:gridCol>
                <a:gridCol w="4343400">
                  <a:extLst>
                    <a:ext uri="{9D8B030D-6E8A-4147-A177-3AD203B41FA5}">
                      <a16:colId xmlns:a16="http://schemas.microsoft.com/office/drawing/2014/main" xmlns="" val="20001"/>
                    </a:ext>
                  </a:extLst>
                </a:gridCol>
              </a:tblGrid>
              <a:tr h="370840">
                <a:tc>
                  <a:txBody>
                    <a:bodyPr/>
                    <a:lstStyle/>
                    <a:p>
                      <a:r>
                        <a:rPr lang="en-ZA" dirty="0" smtClean="0">
                          <a:latin typeface="Calibri" panose="020F0502020204030204" pitchFamily="34" charset="0"/>
                        </a:rPr>
                        <a:t>Risk/</a:t>
                      </a:r>
                      <a:r>
                        <a:rPr lang="en-ZA" baseline="0" dirty="0" smtClean="0">
                          <a:latin typeface="Calibri" panose="020F0502020204030204" pitchFamily="34" charset="0"/>
                        </a:rPr>
                        <a:t> Issue</a:t>
                      </a:r>
                      <a:endParaRPr lang="en-GB" dirty="0">
                        <a:latin typeface="Calibri" panose="020F0502020204030204" pitchFamily="34" charset="0"/>
                      </a:endParaRPr>
                    </a:p>
                  </a:txBody>
                  <a:tcPr/>
                </a:tc>
                <a:tc>
                  <a:txBody>
                    <a:bodyPr/>
                    <a:lstStyle/>
                    <a:p>
                      <a:r>
                        <a:rPr lang="en-ZA" dirty="0" smtClean="0">
                          <a:latin typeface="Calibri" panose="020F0502020204030204" pitchFamily="34" charset="0"/>
                        </a:rPr>
                        <a:t>Mitigation action</a:t>
                      </a:r>
                      <a:endParaRPr lang="en-GB" dirty="0">
                        <a:latin typeface="Calibri" panose="020F0502020204030204" pitchFamily="34" charset="0"/>
                      </a:endParaRPr>
                    </a:p>
                  </a:txBody>
                  <a:tcPr/>
                </a:tc>
                <a:extLst>
                  <a:ext uri="{0D108BD9-81ED-4DB2-BD59-A6C34878D82A}">
                    <a16:rowId xmlns:a16="http://schemas.microsoft.com/office/drawing/2014/main" xmlns="" val="10000"/>
                  </a:ext>
                </a:extLst>
              </a:tr>
              <a:tr h="370840">
                <a:tc>
                  <a:txBody>
                    <a:bodyPr/>
                    <a:lstStyle/>
                    <a:p>
                      <a:r>
                        <a:rPr lang="en-ZA" dirty="0" smtClean="0">
                          <a:latin typeface="Calibri" panose="020F0502020204030204" pitchFamily="34" charset="0"/>
                        </a:rPr>
                        <a:t>Delay</a:t>
                      </a:r>
                      <a:r>
                        <a:rPr lang="en-ZA" baseline="0" dirty="0" smtClean="0">
                          <a:latin typeface="Calibri" panose="020F0502020204030204" pitchFamily="34" charset="0"/>
                        </a:rPr>
                        <a:t> in issuing new SASSA beneficiary cards</a:t>
                      </a:r>
                      <a:endParaRPr lang="en-GB" dirty="0">
                        <a:latin typeface="Calibri" panose="020F0502020204030204" pitchFamily="34" charset="0"/>
                      </a:endParaRPr>
                    </a:p>
                  </a:txBody>
                  <a:tcPr/>
                </a:tc>
                <a:tc>
                  <a:txBody>
                    <a:bodyPr/>
                    <a:lstStyle/>
                    <a:p>
                      <a:r>
                        <a:rPr lang="en-ZA" dirty="0" smtClean="0">
                          <a:latin typeface="Calibri" panose="020F0502020204030204" pitchFamily="34" charset="0"/>
                        </a:rPr>
                        <a:t>Current card life extension</a:t>
                      </a:r>
                      <a:endParaRPr lang="en-GB" dirty="0">
                        <a:latin typeface="Calibri" panose="020F0502020204030204" pitchFamily="34" charset="0"/>
                      </a:endParaRPr>
                    </a:p>
                  </a:txBody>
                  <a:tcPr/>
                </a:tc>
                <a:extLst>
                  <a:ext uri="{0D108BD9-81ED-4DB2-BD59-A6C34878D82A}">
                    <a16:rowId xmlns:a16="http://schemas.microsoft.com/office/drawing/2014/main" xmlns="" val="10001"/>
                  </a:ext>
                </a:extLst>
              </a:tr>
              <a:tr h="370840">
                <a:tc>
                  <a:txBody>
                    <a:bodyPr/>
                    <a:lstStyle/>
                    <a:p>
                      <a:r>
                        <a:rPr lang="en-ZA" dirty="0" smtClean="0">
                          <a:latin typeface="Calibri" panose="020F0502020204030204" pitchFamily="34" charset="0"/>
                        </a:rPr>
                        <a:t>Confusion</a:t>
                      </a:r>
                      <a:r>
                        <a:rPr lang="en-ZA" baseline="0" dirty="0" smtClean="0">
                          <a:latin typeface="Calibri" panose="020F0502020204030204" pitchFamily="34" charset="0"/>
                        </a:rPr>
                        <a:t> amongst beneficiaries</a:t>
                      </a:r>
                      <a:endParaRPr lang="en-GB" dirty="0">
                        <a:latin typeface="Calibri" panose="020F0502020204030204" pitchFamily="34" charset="0"/>
                      </a:endParaRPr>
                    </a:p>
                  </a:txBody>
                  <a:tcPr/>
                </a:tc>
                <a:tc>
                  <a:txBody>
                    <a:bodyPr/>
                    <a:lstStyle/>
                    <a:p>
                      <a:r>
                        <a:rPr lang="en-ZA" dirty="0" smtClean="0">
                          <a:latin typeface="Calibri" panose="020F0502020204030204" pitchFamily="34" charset="0"/>
                        </a:rPr>
                        <a:t>Communication</a:t>
                      </a:r>
                      <a:r>
                        <a:rPr lang="en-ZA" baseline="0" dirty="0" smtClean="0">
                          <a:latin typeface="Calibri" panose="020F0502020204030204" pitchFamily="34" charset="0"/>
                        </a:rPr>
                        <a:t> Drive to beneficiaries through </a:t>
                      </a:r>
                      <a:r>
                        <a:rPr lang="en-ZA" dirty="0" smtClean="0">
                          <a:latin typeface="Calibri" panose="020F0502020204030204" pitchFamily="34" charset="0"/>
                        </a:rPr>
                        <a:t>GCIS and</a:t>
                      </a:r>
                      <a:r>
                        <a:rPr lang="en-ZA" baseline="0" dirty="0" smtClean="0">
                          <a:latin typeface="Calibri" panose="020F0502020204030204" pitchFamily="34" charset="0"/>
                        </a:rPr>
                        <a:t> other stakeholders</a:t>
                      </a:r>
                      <a:endParaRPr lang="en-GB" dirty="0">
                        <a:latin typeface="Calibri" panose="020F0502020204030204" pitchFamily="34" charset="0"/>
                      </a:endParaRPr>
                    </a:p>
                  </a:txBody>
                  <a:tcPr/>
                </a:tc>
                <a:extLst>
                  <a:ext uri="{0D108BD9-81ED-4DB2-BD59-A6C34878D82A}">
                    <a16:rowId xmlns:a16="http://schemas.microsoft.com/office/drawing/2014/main" xmlns="" val="10002"/>
                  </a:ext>
                </a:extLst>
              </a:tr>
              <a:tr h="370840">
                <a:tc>
                  <a:txBody>
                    <a:bodyPr/>
                    <a:lstStyle/>
                    <a:p>
                      <a:r>
                        <a:rPr lang="en-ZA" dirty="0" smtClean="0">
                          <a:latin typeface="Calibri" panose="020F0502020204030204" pitchFamily="34" charset="0"/>
                        </a:rPr>
                        <a:t>Lack of Systems</a:t>
                      </a:r>
                      <a:r>
                        <a:rPr lang="en-ZA" baseline="0" dirty="0" smtClean="0">
                          <a:latin typeface="Calibri" panose="020F0502020204030204" pitchFamily="34" charset="0"/>
                        </a:rPr>
                        <a:t> Integration</a:t>
                      </a:r>
                    </a:p>
                    <a:p>
                      <a:endParaRPr lang="en-ZA" baseline="0" dirty="0" smtClean="0">
                        <a:latin typeface="Calibri" panose="020F0502020204030204" pitchFamily="34" charset="0"/>
                      </a:endParaRPr>
                    </a:p>
                    <a:p>
                      <a:r>
                        <a:rPr lang="en-ZA" baseline="0" dirty="0" smtClean="0">
                          <a:latin typeface="Calibri" panose="020F0502020204030204" pitchFamily="34" charset="0"/>
                        </a:rPr>
                        <a:t>Budgetary Constraints Phase-in Phase-Out</a:t>
                      </a:r>
                      <a:endParaRPr lang="en-GB" dirty="0">
                        <a:latin typeface="Calibri" panose="020F0502020204030204" pitchFamily="34" charset="0"/>
                      </a:endParaRPr>
                    </a:p>
                  </a:txBody>
                  <a:tcPr/>
                </a:tc>
                <a:tc>
                  <a:txBody>
                    <a:bodyPr/>
                    <a:lstStyle/>
                    <a:p>
                      <a:r>
                        <a:rPr lang="en-ZA" dirty="0" smtClean="0">
                          <a:latin typeface="Calibri" panose="020F0502020204030204" pitchFamily="34" charset="0"/>
                        </a:rPr>
                        <a:t>Earlier</a:t>
                      </a:r>
                      <a:r>
                        <a:rPr lang="en-ZA" baseline="0" dirty="0" smtClean="0">
                          <a:latin typeface="Calibri" panose="020F0502020204030204" pitchFamily="34" charset="0"/>
                        </a:rPr>
                        <a:t> piloting and testing</a:t>
                      </a:r>
                    </a:p>
                    <a:p>
                      <a:endParaRPr lang="en-ZA" baseline="0" dirty="0" smtClean="0">
                        <a:latin typeface="Calibri" panose="020F0502020204030204" pitchFamily="34" charset="0"/>
                      </a:endParaRPr>
                    </a:p>
                    <a:p>
                      <a:r>
                        <a:rPr lang="en-ZA" dirty="0" smtClean="0">
                          <a:latin typeface="Calibri" panose="020F0502020204030204" pitchFamily="34" charset="0"/>
                        </a:rPr>
                        <a:t>Reprioritisation</a:t>
                      </a:r>
                      <a:r>
                        <a:rPr lang="en-ZA" baseline="0" dirty="0" smtClean="0">
                          <a:latin typeface="Calibri" panose="020F0502020204030204" pitchFamily="34" charset="0"/>
                        </a:rPr>
                        <a:t> in </a:t>
                      </a:r>
                      <a:r>
                        <a:rPr lang="en-ZA" baseline="0" smtClean="0">
                          <a:latin typeface="Calibri" panose="020F0502020204030204" pitchFamily="34" charset="0"/>
                        </a:rPr>
                        <a:t>the baseline</a:t>
                      </a:r>
                      <a:endParaRPr lang="en-GB" dirty="0">
                        <a:latin typeface="Calibri" panose="020F0502020204030204" pitchFamily="34" charset="0"/>
                      </a:endParaRPr>
                    </a:p>
                  </a:txBody>
                  <a:tcPr/>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12"/>
          </p:nvPr>
        </p:nvSpPr>
        <p:spPr/>
        <p:txBody>
          <a:bodyPr/>
          <a:lstStyle/>
          <a:p>
            <a:fld id="{9D56938B-8917-4869-91D0-F9F507C443EE}" type="slidenum">
              <a:rPr lang="en-US" smtClean="0"/>
              <a:pPr/>
              <a:t>23</a:t>
            </a:fld>
            <a:endParaRPr lang="en-US"/>
          </a:p>
        </p:txBody>
      </p:sp>
    </p:spTree>
    <p:extLst>
      <p:ext uri="{BB962C8B-B14F-4D97-AF65-F5344CB8AC3E}">
        <p14:creationId xmlns:p14="http://schemas.microsoft.com/office/powerpoint/2010/main" xmlns="" val="18854223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765" y="0"/>
            <a:ext cx="8229600" cy="1020762"/>
          </a:xfrm>
        </p:spPr>
        <p:txBody>
          <a:bodyPr>
            <a:noAutofit/>
          </a:bodyPr>
          <a:lstStyle/>
          <a:p>
            <a:r>
              <a:rPr lang="en-ZA" sz="2800" dirty="0">
                <a:latin typeface="Arial" panose="020B0604020202020204" pitchFamily="34" charset="0"/>
                <a:cs typeface="Arial" panose="020B0604020202020204" pitchFamily="34" charset="0"/>
              </a:rPr>
              <a:t>Business Continuity &amp; Transition Payment</a:t>
            </a:r>
          </a:p>
        </p:txBody>
      </p:sp>
      <p:sp>
        <p:nvSpPr>
          <p:cNvPr id="3" name="Content Placeholder 2"/>
          <p:cNvSpPr>
            <a:spLocks noGrp="1"/>
          </p:cNvSpPr>
          <p:nvPr>
            <p:ph idx="1"/>
          </p:nvPr>
        </p:nvSpPr>
        <p:spPr>
          <a:xfrm>
            <a:off x="473765" y="1143000"/>
            <a:ext cx="8229600" cy="5334000"/>
          </a:xfrm>
        </p:spPr>
        <p:txBody>
          <a:bodyPr>
            <a:noAutofit/>
          </a:bodyPr>
          <a:lstStyle/>
          <a:p>
            <a:pPr marL="0" indent="0">
              <a:buNone/>
            </a:pPr>
            <a:r>
              <a:rPr lang="en-ZA" sz="2000" dirty="0"/>
              <a:t> </a:t>
            </a:r>
            <a:r>
              <a:rPr lang="en-ZA" dirty="0" smtClean="0">
                <a:latin typeface="Calibri" panose="020F0502020204030204" pitchFamily="34" charset="0"/>
              </a:rPr>
              <a:t>It </a:t>
            </a:r>
            <a:r>
              <a:rPr lang="en-ZA" dirty="0">
                <a:latin typeface="Calibri" panose="020F0502020204030204" pitchFamily="34" charset="0"/>
              </a:rPr>
              <a:t>is imperative that a well-managed exit from CPS is taken into account and planned for as phase-out and phase-in:</a:t>
            </a:r>
          </a:p>
          <a:p>
            <a:pPr>
              <a:buFont typeface="+mj-lt"/>
              <a:buAutoNum type="alphaLcParenR"/>
            </a:pPr>
            <a:r>
              <a:rPr lang="en-ZA" dirty="0" smtClean="0">
                <a:latin typeface="Calibri" panose="020F0502020204030204" pitchFamily="34" charset="0"/>
              </a:rPr>
              <a:t>Possible Card </a:t>
            </a:r>
            <a:r>
              <a:rPr lang="en-ZA" dirty="0">
                <a:latin typeface="Calibri" panose="020F0502020204030204" pitchFamily="34" charset="0"/>
              </a:rPr>
              <a:t>life extension and phase-out</a:t>
            </a:r>
          </a:p>
          <a:p>
            <a:pPr marL="857250" lvl="1" indent="-400050">
              <a:buFont typeface="+mj-lt"/>
              <a:buAutoNum type="romanLcPeriod"/>
            </a:pPr>
            <a:r>
              <a:rPr lang="en-ZA" dirty="0">
                <a:latin typeface="Calibri" panose="020F0502020204030204" pitchFamily="34" charset="0"/>
              </a:rPr>
              <a:t>New SASSA  card roll out project will take place alongside the card life extension project</a:t>
            </a:r>
          </a:p>
          <a:p>
            <a:pPr marL="857250" lvl="1" indent="-400050">
              <a:buFont typeface="+mj-lt"/>
              <a:buAutoNum type="romanLcPeriod"/>
            </a:pPr>
            <a:r>
              <a:rPr lang="en-ZA" dirty="0" smtClean="0">
                <a:latin typeface="Calibri" panose="020F0502020204030204" pitchFamily="34" charset="0"/>
              </a:rPr>
              <a:t>If extended, the life of the card should be </a:t>
            </a:r>
            <a:r>
              <a:rPr lang="en-ZA" dirty="0">
                <a:latin typeface="Calibri" panose="020F0502020204030204" pitchFamily="34" charset="0"/>
              </a:rPr>
              <a:t>replaced in the shortest possible time</a:t>
            </a:r>
          </a:p>
          <a:p>
            <a:pPr marL="457200" indent="-457200">
              <a:buFont typeface="+mj-lt"/>
              <a:buAutoNum type="alphaLcParenR"/>
            </a:pPr>
            <a:r>
              <a:rPr lang="en-ZA" dirty="0">
                <a:latin typeface="Calibri" panose="020F0502020204030204" pitchFamily="34" charset="0"/>
              </a:rPr>
              <a:t>A new SASSA  payment Card</a:t>
            </a:r>
          </a:p>
          <a:p>
            <a:pPr marL="800100" lvl="1" indent="-400050">
              <a:buFont typeface="+mj-lt"/>
              <a:buAutoNum type="romanLcPeriod"/>
            </a:pPr>
            <a:r>
              <a:rPr lang="en-ZA" dirty="0" smtClean="0">
                <a:latin typeface="Calibri" panose="020F0502020204030204" pitchFamily="34" charset="0"/>
              </a:rPr>
              <a:t>	New </a:t>
            </a:r>
            <a:r>
              <a:rPr lang="en-ZA" dirty="0">
                <a:latin typeface="Calibri" panose="020F0502020204030204" pitchFamily="34" charset="0"/>
              </a:rPr>
              <a:t>SASSA  card will be managed by the new service provider while </a:t>
            </a:r>
            <a:r>
              <a:rPr lang="en-ZA" dirty="0" smtClean="0">
                <a:latin typeface="Calibri" panose="020F0502020204030204" pitchFamily="34" charset="0"/>
              </a:rPr>
              <a:t>remaining </a:t>
            </a:r>
            <a:r>
              <a:rPr lang="en-ZA" dirty="0">
                <a:latin typeface="Calibri" panose="020F0502020204030204" pitchFamily="34" charset="0"/>
              </a:rPr>
              <a:t>the property of </a:t>
            </a:r>
            <a:r>
              <a:rPr lang="en-ZA" dirty="0" smtClean="0">
                <a:latin typeface="Calibri" panose="020F0502020204030204" pitchFamily="34" charset="0"/>
              </a:rPr>
              <a:t>SASSA</a:t>
            </a:r>
          </a:p>
          <a:p>
            <a:pPr marL="800100" lvl="1" indent="-400050">
              <a:buFont typeface="+mj-lt"/>
              <a:buAutoNum type="romanLcPeriod"/>
            </a:pPr>
            <a:r>
              <a:rPr lang="en-ZA" dirty="0">
                <a:latin typeface="Calibri" panose="020F0502020204030204" pitchFamily="34" charset="0"/>
              </a:rPr>
              <a:t>	</a:t>
            </a:r>
            <a:r>
              <a:rPr lang="en-ZA" dirty="0" smtClean="0">
                <a:latin typeface="Calibri" panose="020F0502020204030204" pitchFamily="34" charset="0"/>
              </a:rPr>
              <a:t>the </a:t>
            </a:r>
            <a:r>
              <a:rPr lang="en-ZA" dirty="0">
                <a:latin typeface="Calibri" panose="020F0502020204030204" pitchFamily="34" charset="0"/>
              </a:rPr>
              <a:t>card will address all SASSA goals and objectives for the business </a:t>
            </a:r>
            <a:r>
              <a:rPr lang="en-ZA" dirty="0" smtClean="0">
                <a:latin typeface="Calibri" panose="020F0502020204030204" pitchFamily="34" charset="0"/>
              </a:rPr>
              <a:t>value </a:t>
            </a:r>
            <a:r>
              <a:rPr lang="en-ZA" dirty="0">
                <a:latin typeface="Calibri" panose="020F0502020204030204" pitchFamily="34" charset="0"/>
              </a:rPr>
              <a:t>sought.</a:t>
            </a:r>
          </a:p>
          <a:p>
            <a:endParaRPr lang="en-ZA" sz="2000" dirty="0"/>
          </a:p>
        </p:txBody>
      </p:sp>
      <p:sp>
        <p:nvSpPr>
          <p:cNvPr id="4" name="Slide Number Placeholder 3"/>
          <p:cNvSpPr>
            <a:spLocks noGrp="1"/>
          </p:cNvSpPr>
          <p:nvPr>
            <p:ph type="sldNum" sz="quarter" idx="12"/>
          </p:nvPr>
        </p:nvSpPr>
        <p:spPr/>
        <p:txBody>
          <a:bodyPr/>
          <a:lstStyle/>
          <a:p>
            <a:fld id="{9D56938B-8917-4869-91D0-F9F507C443EE}"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xmlns="" val="39019378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AutoShape 7"/>
          <p:cNvSpPr>
            <a:spLocks noChangeArrowheads="1"/>
          </p:cNvSpPr>
          <p:nvPr/>
        </p:nvSpPr>
        <p:spPr bwMode="auto">
          <a:xfrm>
            <a:off x="4495800" y="5867397"/>
            <a:ext cx="4648200" cy="990602"/>
          </a:xfrm>
          <a:prstGeom prst="flowChartExtract">
            <a:avLst/>
          </a:prstGeom>
          <a:gradFill rotWithShape="0">
            <a:gsLst>
              <a:gs pos="0">
                <a:schemeClr val="accent1">
                  <a:gamma/>
                  <a:shade val="46275"/>
                  <a:invGamma/>
                </a:schemeClr>
              </a:gs>
              <a:gs pos="50000">
                <a:schemeClr val="accent1"/>
              </a:gs>
              <a:gs pos="100000">
                <a:schemeClr val="accent1">
                  <a:gamma/>
                  <a:shade val="46275"/>
                  <a:invGamma/>
                </a:schemeClr>
              </a:gs>
            </a:gsLst>
            <a:lin ang="18900000" scaled="1"/>
          </a:gradFill>
          <a:ln w="19050">
            <a:noFill/>
            <a:miter lim="800000"/>
            <a:headEnd/>
            <a:tailEnd/>
          </a:ln>
          <a:effectLst>
            <a:prstShdw prst="shdw17" dist="17961" dir="2700000">
              <a:schemeClr val="accent1">
                <a:gamma/>
                <a:shade val="60000"/>
                <a:invGamma/>
              </a:schemeClr>
            </a:prstShdw>
          </a:effectLst>
        </p:spPr>
        <p:txBody>
          <a:bodyPr anchor="ctr"/>
          <a:lstStyle/>
          <a:p>
            <a:pPr algn="ctr" eaLnBrk="0" hangingPunct="0">
              <a:spcBef>
                <a:spcPct val="50000"/>
              </a:spcBef>
              <a:defRPr/>
            </a:pPr>
            <a:r>
              <a:rPr lang="en-US" b="1" dirty="0" smtClean="0">
                <a:solidFill>
                  <a:srgbClr val="000000"/>
                </a:solidFill>
                <a:latin typeface="Futura Hv BT" pitchFamily="34" charset="0"/>
                <a:cs typeface="Arial" charset="0"/>
              </a:rPr>
              <a:t>Building Capacity Over Time</a:t>
            </a:r>
            <a:endParaRPr lang="en-US" b="1" dirty="0">
              <a:solidFill>
                <a:srgbClr val="000000"/>
              </a:solidFill>
              <a:latin typeface="Futura Hv BT" pitchFamily="34" charset="0"/>
              <a:cs typeface="Arial" charset="0"/>
            </a:endParaRPr>
          </a:p>
        </p:txBody>
      </p:sp>
      <p:sp>
        <p:nvSpPr>
          <p:cNvPr id="56322" name="Line 2"/>
          <p:cNvSpPr>
            <a:spLocks noChangeShapeType="1"/>
          </p:cNvSpPr>
          <p:nvPr/>
        </p:nvSpPr>
        <p:spPr bwMode="auto">
          <a:xfrm>
            <a:off x="0" y="73853"/>
            <a:ext cx="9144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ZA">
              <a:solidFill>
                <a:prstClr val="black"/>
              </a:solidFill>
            </a:endParaRPr>
          </a:p>
        </p:txBody>
      </p:sp>
      <p:sp>
        <p:nvSpPr>
          <p:cNvPr id="56323" name="Rectangle 3"/>
          <p:cNvSpPr>
            <a:spLocks noGrp="1" noChangeArrowheads="1"/>
          </p:cNvSpPr>
          <p:nvPr>
            <p:ph type="title"/>
          </p:nvPr>
        </p:nvSpPr>
        <p:spPr>
          <a:xfrm>
            <a:off x="284957" y="59597"/>
            <a:ext cx="9144000" cy="692150"/>
          </a:xfrm>
        </p:spPr>
        <p:txBody>
          <a:bodyPr>
            <a:normAutofit/>
          </a:bodyPr>
          <a:lstStyle/>
          <a:p>
            <a:r>
              <a:rPr lang="en-US" sz="3200" b="1" dirty="0" smtClean="0"/>
              <a:t>PHASE 2: CURRENT UNTIL 31 MARCH 2021</a:t>
            </a:r>
          </a:p>
        </p:txBody>
      </p:sp>
      <p:sp>
        <p:nvSpPr>
          <p:cNvPr id="56324" name="Line 4"/>
          <p:cNvSpPr>
            <a:spLocks noChangeShapeType="1"/>
          </p:cNvSpPr>
          <p:nvPr/>
        </p:nvSpPr>
        <p:spPr bwMode="auto">
          <a:xfrm flipV="1">
            <a:off x="0" y="4868863"/>
            <a:ext cx="9144000" cy="0"/>
          </a:xfrm>
          <a:prstGeom prst="line">
            <a:avLst/>
          </a:prstGeom>
          <a:noFill/>
          <a:ln w="38100">
            <a:solidFill>
              <a:schemeClr val="tx1"/>
            </a:solidFill>
            <a:prstDash val="lgDashDot"/>
            <a:round/>
            <a:headEnd/>
            <a:tailEnd/>
          </a:ln>
          <a:extLst>
            <a:ext uri="{909E8E84-426E-40DD-AFC4-6F175D3DCCD1}">
              <a14:hiddenFill xmlns:a14="http://schemas.microsoft.com/office/drawing/2010/main" xmlns="">
                <a:noFill/>
              </a14:hiddenFill>
            </a:ext>
          </a:extLst>
        </p:spPr>
        <p:txBody>
          <a:bodyPr wrap="none" anchor="ctr"/>
          <a:lstStyle/>
          <a:p>
            <a:endParaRPr lang="en-ZA">
              <a:solidFill>
                <a:prstClr val="black"/>
              </a:solidFill>
            </a:endParaRPr>
          </a:p>
        </p:txBody>
      </p:sp>
      <p:sp>
        <p:nvSpPr>
          <p:cNvPr id="90119" name="AutoShape 7"/>
          <p:cNvSpPr>
            <a:spLocks noChangeArrowheads="1"/>
          </p:cNvSpPr>
          <p:nvPr/>
        </p:nvSpPr>
        <p:spPr bwMode="auto">
          <a:xfrm>
            <a:off x="43586" y="5867398"/>
            <a:ext cx="4452214" cy="990601"/>
          </a:xfrm>
          <a:prstGeom prst="flowChartExtract">
            <a:avLst/>
          </a:prstGeom>
          <a:gradFill rotWithShape="0">
            <a:gsLst>
              <a:gs pos="0">
                <a:schemeClr val="accent1">
                  <a:gamma/>
                  <a:shade val="46275"/>
                  <a:invGamma/>
                </a:schemeClr>
              </a:gs>
              <a:gs pos="50000">
                <a:schemeClr val="accent1"/>
              </a:gs>
              <a:gs pos="100000">
                <a:schemeClr val="accent1">
                  <a:gamma/>
                  <a:shade val="46275"/>
                  <a:invGamma/>
                </a:schemeClr>
              </a:gs>
            </a:gsLst>
            <a:lin ang="18900000" scaled="1"/>
          </a:gradFill>
          <a:ln w="19050">
            <a:noFill/>
            <a:miter lim="800000"/>
            <a:headEnd/>
            <a:tailEnd/>
          </a:ln>
          <a:effectLst>
            <a:prstShdw prst="shdw17" dist="17961" dir="2700000">
              <a:schemeClr val="accent1">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Building Capability Over Time</a:t>
            </a:r>
            <a:endParaRPr lang="en-US" sz="1600" b="1" dirty="0">
              <a:solidFill>
                <a:srgbClr val="000000"/>
              </a:solidFill>
              <a:latin typeface="Futura Hv BT" pitchFamily="34" charset="0"/>
              <a:cs typeface="Arial" charset="0"/>
            </a:endParaRPr>
          </a:p>
        </p:txBody>
      </p:sp>
      <p:sp>
        <p:nvSpPr>
          <p:cNvPr id="90124" name="Rectangle 12"/>
          <p:cNvSpPr>
            <a:spLocks noChangeArrowheads="1"/>
          </p:cNvSpPr>
          <p:nvPr/>
        </p:nvSpPr>
        <p:spPr bwMode="auto">
          <a:xfrm>
            <a:off x="41374" y="5265528"/>
            <a:ext cx="9102626" cy="830472"/>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18900000" scaled="1"/>
          </a:gra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3200" b="1" dirty="0" smtClean="0">
                <a:solidFill>
                  <a:srgbClr val="000000"/>
                </a:solidFill>
                <a:latin typeface="Calibri" panose="020F0502020204030204" pitchFamily="34" charset="0"/>
                <a:cs typeface="Arial" charset="0"/>
              </a:rPr>
              <a:t>Change Management Programme (Systems, Processes, People)</a:t>
            </a:r>
            <a:endParaRPr lang="en-US" sz="3200" b="1" dirty="0">
              <a:solidFill>
                <a:srgbClr val="000000"/>
              </a:solidFill>
              <a:latin typeface="Calibri" panose="020F0502020204030204" pitchFamily="34" charset="0"/>
              <a:cs typeface="Arial" charset="0"/>
            </a:endParaRPr>
          </a:p>
        </p:txBody>
      </p:sp>
      <p:sp>
        <p:nvSpPr>
          <p:cNvPr id="56349" name="TextBox 4"/>
          <p:cNvSpPr txBox="1">
            <a:spLocks noChangeArrowheads="1"/>
          </p:cNvSpPr>
          <p:nvPr/>
        </p:nvSpPr>
        <p:spPr bwMode="auto">
          <a:xfrm>
            <a:off x="5884" y="4868863"/>
            <a:ext cx="312737" cy="369888"/>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a:solidFill>
                  <a:srgbClr val="000000"/>
                </a:solidFill>
              </a:rPr>
              <a:t>1</a:t>
            </a:r>
          </a:p>
        </p:txBody>
      </p:sp>
      <p:sp>
        <p:nvSpPr>
          <p:cNvPr id="56350" name="TextBox 39"/>
          <p:cNvSpPr txBox="1">
            <a:spLocks noChangeArrowheads="1"/>
          </p:cNvSpPr>
          <p:nvPr/>
        </p:nvSpPr>
        <p:spPr bwMode="auto">
          <a:xfrm>
            <a:off x="2686432" y="4843497"/>
            <a:ext cx="312738" cy="369888"/>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a:solidFill>
                  <a:srgbClr val="000000"/>
                </a:solidFill>
              </a:rPr>
              <a:t>4</a:t>
            </a:r>
          </a:p>
        </p:txBody>
      </p:sp>
      <p:sp>
        <p:nvSpPr>
          <p:cNvPr id="56351" name="TextBox 40"/>
          <p:cNvSpPr txBox="1">
            <a:spLocks noChangeArrowheads="1"/>
          </p:cNvSpPr>
          <p:nvPr/>
        </p:nvSpPr>
        <p:spPr bwMode="auto">
          <a:xfrm>
            <a:off x="3713305" y="4836765"/>
            <a:ext cx="312737" cy="369887"/>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dirty="0">
                <a:solidFill>
                  <a:srgbClr val="000000"/>
                </a:solidFill>
              </a:rPr>
              <a:t>5</a:t>
            </a:r>
          </a:p>
        </p:txBody>
      </p:sp>
      <p:sp>
        <p:nvSpPr>
          <p:cNvPr id="56352" name="TextBox 41"/>
          <p:cNvSpPr txBox="1">
            <a:spLocks noChangeArrowheads="1"/>
          </p:cNvSpPr>
          <p:nvPr/>
        </p:nvSpPr>
        <p:spPr bwMode="auto">
          <a:xfrm>
            <a:off x="748417" y="4854574"/>
            <a:ext cx="312737" cy="369888"/>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a:solidFill>
                  <a:srgbClr val="000000"/>
                </a:solidFill>
              </a:rPr>
              <a:t>2</a:t>
            </a:r>
          </a:p>
        </p:txBody>
      </p:sp>
      <p:sp>
        <p:nvSpPr>
          <p:cNvPr id="56353" name="TextBox 42"/>
          <p:cNvSpPr txBox="1">
            <a:spLocks noChangeArrowheads="1"/>
          </p:cNvSpPr>
          <p:nvPr/>
        </p:nvSpPr>
        <p:spPr bwMode="auto">
          <a:xfrm>
            <a:off x="1486116" y="4848639"/>
            <a:ext cx="312737" cy="368300"/>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dirty="0">
                <a:solidFill>
                  <a:srgbClr val="000000"/>
                </a:solidFill>
              </a:rPr>
              <a:t>3</a:t>
            </a:r>
          </a:p>
        </p:txBody>
      </p:sp>
      <p:sp>
        <p:nvSpPr>
          <p:cNvPr id="30" name="TextBox 4"/>
          <p:cNvSpPr txBox="1">
            <a:spLocks noChangeArrowheads="1"/>
          </p:cNvSpPr>
          <p:nvPr/>
        </p:nvSpPr>
        <p:spPr bwMode="auto">
          <a:xfrm>
            <a:off x="5567263" y="4843497"/>
            <a:ext cx="312737" cy="369888"/>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a:solidFill>
                  <a:srgbClr val="000000"/>
                </a:solidFill>
              </a:rPr>
              <a:t>1</a:t>
            </a:r>
          </a:p>
        </p:txBody>
      </p:sp>
      <p:sp>
        <p:nvSpPr>
          <p:cNvPr id="31" name="TextBox 41"/>
          <p:cNvSpPr txBox="1">
            <a:spLocks noChangeArrowheads="1"/>
          </p:cNvSpPr>
          <p:nvPr/>
        </p:nvSpPr>
        <p:spPr bwMode="auto">
          <a:xfrm>
            <a:off x="6344497" y="4875107"/>
            <a:ext cx="312737" cy="369888"/>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a:solidFill>
                  <a:srgbClr val="000000"/>
                </a:solidFill>
              </a:rPr>
              <a:t>2</a:t>
            </a:r>
          </a:p>
        </p:txBody>
      </p:sp>
      <p:sp>
        <p:nvSpPr>
          <p:cNvPr id="28" name="Rectangle 28"/>
          <p:cNvSpPr>
            <a:spLocks noChangeArrowheads="1"/>
          </p:cNvSpPr>
          <p:nvPr/>
        </p:nvSpPr>
        <p:spPr bwMode="auto">
          <a:xfrm rot="16200000">
            <a:off x="6720230" y="2453079"/>
            <a:ext cx="3530670" cy="1316874"/>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Possible Phasing Out of Interim Payment Arrangements</a:t>
            </a:r>
            <a:endParaRPr lang="en-US" sz="1600" b="1" dirty="0">
              <a:solidFill>
                <a:srgbClr val="000000"/>
              </a:solidFill>
              <a:latin typeface="Futura Hv BT" pitchFamily="34" charset="0"/>
              <a:cs typeface="Arial" charset="0"/>
            </a:endParaRPr>
          </a:p>
        </p:txBody>
      </p:sp>
      <p:sp>
        <p:nvSpPr>
          <p:cNvPr id="29" name="TextBox 42"/>
          <p:cNvSpPr txBox="1">
            <a:spLocks noChangeArrowheads="1"/>
          </p:cNvSpPr>
          <p:nvPr/>
        </p:nvSpPr>
        <p:spPr bwMode="auto">
          <a:xfrm>
            <a:off x="7882901" y="4870451"/>
            <a:ext cx="312737" cy="368300"/>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dirty="0">
                <a:solidFill>
                  <a:srgbClr val="000000"/>
                </a:solidFill>
              </a:rPr>
              <a:t>3</a:t>
            </a:r>
          </a:p>
        </p:txBody>
      </p:sp>
      <p:grpSp>
        <p:nvGrpSpPr>
          <p:cNvPr id="2" name="Group 1"/>
          <p:cNvGrpSpPr/>
          <p:nvPr/>
        </p:nvGrpSpPr>
        <p:grpSpPr>
          <a:xfrm>
            <a:off x="41374" y="1503427"/>
            <a:ext cx="4629041" cy="3379726"/>
            <a:chOff x="41375" y="1461737"/>
            <a:chExt cx="3542186" cy="3407128"/>
          </a:xfrm>
        </p:grpSpPr>
        <p:sp>
          <p:nvSpPr>
            <p:cNvPr id="44" name="Rectangle 28"/>
            <p:cNvSpPr>
              <a:spLocks noChangeArrowheads="1"/>
            </p:cNvSpPr>
            <p:nvPr/>
          </p:nvSpPr>
          <p:spPr bwMode="auto">
            <a:xfrm rot="16200000">
              <a:off x="-1361182" y="2896395"/>
              <a:ext cx="3375027" cy="569913"/>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Introduction of New SASSA Card</a:t>
              </a:r>
              <a:endParaRPr lang="en-US" sz="1600" b="1" dirty="0">
                <a:solidFill>
                  <a:srgbClr val="000000"/>
                </a:solidFill>
                <a:latin typeface="Futura Hv BT" pitchFamily="34" charset="0"/>
                <a:cs typeface="Arial" charset="0"/>
              </a:endParaRPr>
            </a:p>
          </p:txBody>
        </p:sp>
        <p:sp>
          <p:nvSpPr>
            <p:cNvPr id="46" name="Rectangle 28"/>
            <p:cNvSpPr>
              <a:spLocks noChangeArrowheads="1"/>
            </p:cNvSpPr>
            <p:nvPr/>
          </p:nvSpPr>
          <p:spPr bwMode="auto">
            <a:xfrm rot="16200000">
              <a:off x="-769205" y="2890043"/>
              <a:ext cx="3375027" cy="569913"/>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Management of New SASSA Card</a:t>
              </a:r>
              <a:endParaRPr lang="en-US" sz="1600" b="1" dirty="0">
                <a:solidFill>
                  <a:srgbClr val="000000"/>
                </a:solidFill>
                <a:latin typeface="Futura Hv BT" pitchFamily="34" charset="0"/>
                <a:cs typeface="Arial" charset="0"/>
              </a:endParaRPr>
            </a:p>
          </p:txBody>
        </p:sp>
        <p:sp>
          <p:nvSpPr>
            <p:cNvPr id="47" name="Rectangle 28"/>
            <p:cNvSpPr>
              <a:spLocks noChangeArrowheads="1"/>
            </p:cNvSpPr>
            <p:nvPr/>
          </p:nvSpPr>
          <p:spPr bwMode="auto">
            <a:xfrm rot="16200000">
              <a:off x="-50572" y="2759608"/>
              <a:ext cx="3375027" cy="830782"/>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Collaboration with Other Spheres of Government</a:t>
              </a:r>
              <a:endParaRPr lang="en-US" sz="1600" b="1" dirty="0">
                <a:solidFill>
                  <a:srgbClr val="000000"/>
                </a:solidFill>
                <a:latin typeface="Futura Hv BT" pitchFamily="34" charset="0"/>
                <a:cs typeface="Arial" charset="0"/>
              </a:endParaRPr>
            </a:p>
          </p:txBody>
        </p:sp>
        <p:sp>
          <p:nvSpPr>
            <p:cNvPr id="48" name="Rectangle 28"/>
            <p:cNvSpPr>
              <a:spLocks noChangeArrowheads="1"/>
            </p:cNvSpPr>
            <p:nvPr/>
          </p:nvSpPr>
          <p:spPr bwMode="auto">
            <a:xfrm rot="16200000">
              <a:off x="786454" y="2727617"/>
              <a:ext cx="3375027" cy="843268"/>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Management of New Payment Arrangement Mechanisms</a:t>
              </a:r>
              <a:endParaRPr lang="en-US" sz="1600" b="1" dirty="0">
                <a:solidFill>
                  <a:srgbClr val="000000"/>
                </a:solidFill>
                <a:latin typeface="Futura Hv BT" pitchFamily="34" charset="0"/>
                <a:cs typeface="Arial" charset="0"/>
              </a:endParaRPr>
            </a:p>
          </p:txBody>
        </p:sp>
        <p:sp>
          <p:nvSpPr>
            <p:cNvPr id="49" name="Rectangle 28"/>
            <p:cNvSpPr>
              <a:spLocks noChangeArrowheads="1"/>
            </p:cNvSpPr>
            <p:nvPr/>
          </p:nvSpPr>
          <p:spPr bwMode="auto">
            <a:xfrm rot="16200000">
              <a:off x="1552067" y="2826393"/>
              <a:ext cx="3375027" cy="687960"/>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Management of Biometric Management System</a:t>
              </a:r>
              <a:endParaRPr lang="en-US" sz="1600" b="1" dirty="0">
                <a:solidFill>
                  <a:srgbClr val="000000"/>
                </a:solidFill>
                <a:latin typeface="Futura Hv BT" pitchFamily="34" charset="0"/>
                <a:cs typeface="Arial" charset="0"/>
              </a:endParaRPr>
            </a:p>
          </p:txBody>
        </p:sp>
      </p:grpSp>
      <p:sp>
        <p:nvSpPr>
          <p:cNvPr id="90140" name="Rectangle 28"/>
          <p:cNvSpPr>
            <a:spLocks noChangeArrowheads="1"/>
          </p:cNvSpPr>
          <p:nvPr/>
        </p:nvSpPr>
        <p:spPr bwMode="auto">
          <a:xfrm>
            <a:off x="29817" y="918197"/>
            <a:ext cx="4640597" cy="585229"/>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18900000" scaled="1"/>
          </a:gra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2000" b="1" dirty="0" smtClean="0">
                <a:solidFill>
                  <a:srgbClr val="FFFFFF"/>
                </a:solidFill>
                <a:effectLst>
                  <a:outerShdw blurRad="38100" dist="38100" dir="2700000" algn="tl">
                    <a:srgbClr val="000000"/>
                  </a:outerShdw>
                </a:effectLst>
                <a:latin typeface="Futura Hv BT" pitchFamily="34" charset="0"/>
                <a:cs typeface="Arial" charset="0"/>
              </a:rPr>
              <a:t>SASSA’s ROLE</a:t>
            </a:r>
            <a:endParaRPr lang="en-US" sz="2000" b="1" dirty="0">
              <a:solidFill>
                <a:srgbClr val="FFFFFF"/>
              </a:solidFill>
              <a:effectLst>
                <a:outerShdw blurRad="38100" dist="38100" dir="2700000" algn="tl">
                  <a:srgbClr val="000000"/>
                </a:outerShdw>
              </a:effectLst>
              <a:latin typeface="Futura Hv BT" pitchFamily="34" charset="0"/>
              <a:cs typeface="Arial" charset="0"/>
            </a:endParaRPr>
          </a:p>
        </p:txBody>
      </p:sp>
      <p:sp>
        <p:nvSpPr>
          <p:cNvPr id="54" name="Rectangle 28"/>
          <p:cNvSpPr>
            <a:spLocks noChangeArrowheads="1"/>
          </p:cNvSpPr>
          <p:nvPr/>
        </p:nvSpPr>
        <p:spPr bwMode="auto">
          <a:xfrm>
            <a:off x="5418050" y="918198"/>
            <a:ext cx="3839977" cy="563389"/>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18900000" scaled="1"/>
          </a:gra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2000" b="1" dirty="0" smtClean="0">
                <a:solidFill>
                  <a:srgbClr val="FFFFFF"/>
                </a:solidFill>
                <a:effectLst>
                  <a:outerShdw blurRad="38100" dist="38100" dir="2700000" algn="tl">
                    <a:srgbClr val="000000"/>
                  </a:outerShdw>
                </a:effectLst>
                <a:latin typeface="Futura Hv BT" pitchFamily="34" charset="0"/>
                <a:cs typeface="Arial" charset="0"/>
              </a:rPr>
              <a:t>Payment Service Provider’s ROLE</a:t>
            </a:r>
            <a:endParaRPr lang="en-US" sz="2000" b="1" dirty="0">
              <a:solidFill>
                <a:srgbClr val="FFFFFF"/>
              </a:solidFill>
              <a:effectLst>
                <a:outerShdw blurRad="38100" dist="38100" dir="2700000" algn="tl">
                  <a:srgbClr val="000000"/>
                </a:outerShdw>
              </a:effectLst>
              <a:latin typeface="Futura Hv BT" pitchFamily="34" charset="0"/>
              <a:cs typeface="Arial" charset="0"/>
            </a:endParaRPr>
          </a:p>
        </p:txBody>
      </p:sp>
      <p:sp>
        <p:nvSpPr>
          <p:cNvPr id="55" name="Rectangle 28"/>
          <p:cNvSpPr>
            <a:spLocks noChangeArrowheads="1"/>
          </p:cNvSpPr>
          <p:nvPr/>
        </p:nvSpPr>
        <p:spPr bwMode="auto">
          <a:xfrm rot="16200000">
            <a:off x="4245501" y="2697446"/>
            <a:ext cx="3394228" cy="962510"/>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Roll-Out of Interim Payment Arrangements</a:t>
            </a:r>
            <a:endParaRPr lang="en-US" sz="1600" b="1" dirty="0">
              <a:solidFill>
                <a:srgbClr val="000000"/>
              </a:solidFill>
              <a:latin typeface="Futura Hv BT" pitchFamily="34" charset="0"/>
              <a:cs typeface="Arial" charset="0"/>
            </a:endParaRPr>
          </a:p>
        </p:txBody>
      </p:sp>
      <p:sp>
        <p:nvSpPr>
          <p:cNvPr id="59" name="Rectangle 28"/>
          <p:cNvSpPr>
            <a:spLocks noChangeArrowheads="1"/>
          </p:cNvSpPr>
          <p:nvPr/>
        </p:nvSpPr>
        <p:spPr bwMode="auto">
          <a:xfrm rot="16200000">
            <a:off x="5394949" y="2431136"/>
            <a:ext cx="3381727" cy="1482628"/>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Management of Interim Payment Arrangement</a:t>
            </a:r>
            <a:endParaRPr lang="en-US" sz="1600" b="1" dirty="0">
              <a:solidFill>
                <a:srgbClr val="000000"/>
              </a:solidFill>
              <a:latin typeface="Futura Hv BT" pitchFamily="34" charset="0"/>
              <a:cs typeface="Arial" charset="0"/>
            </a:endParaRPr>
          </a:p>
        </p:txBody>
      </p:sp>
      <p:sp>
        <p:nvSpPr>
          <p:cNvPr id="3" name="Slide Number Placeholder 2"/>
          <p:cNvSpPr>
            <a:spLocks noGrp="1"/>
          </p:cNvSpPr>
          <p:nvPr>
            <p:ph type="sldNum" sz="quarter" idx="12"/>
          </p:nvPr>
        </p:nvSpPr>
        <p:spPr/>
        <p:txBody>
          <a:bodyPr/>
          <a:lstStyle/>
          <a:p>
            <a:fld id="{9D56938B-8917-4869-91D0-F9F507C443EE}" type="slidenum">
              <a:rPr lang="en-US" smtClean="0"/>
              <a:pPr/>
              <a:t>25</a:t>
            </a:fld>
            <a:endParaRPr lang="en-US"/>
          </a:p>
        </p:txBody>
      </p:sp>
    </p:spTree>
    <p:extLst>
      <p:ext uri="{BB962C8B-B14F-4D97-AF65-F5344CB8AC3E}">
        <p14:creationId xmlns:p14="http://schemas.microsoft.com/office/powerpoint/2010/main" xmlns="" val="2897969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smtClean="0"/>
              <a:t>Summary of SASSA Plan</a:t>
            </a:r>
            <a:endParaRPr lang="en-ZA" b="1" dirty="0"/>
          </a:p>
        </p:txBody>
      </p:sp>
      <p:graphicFrame>
        <p:nvGraphicFramePr>
          <p:cNvPr id="4" name="Diagram 3"/>
          <p:cNvGraphicFramePr/>
          <p:nvPr>
            <p:extLst/>
          </p:nvPr>
        </p:nvGraphicFramePr>
        <p:xfrm>
          <a:off x="457200" y="1417638"/>
          <a:ext cx="8229600" cy="3221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ight Arrow 2"/>
          <p:cNvSpPr/>
          <p:nvPr/>
        </p:nvSpPr>
        <p:spPr>
          <a:xfrm>
            <a:off x="838200" y="4724400"/>
            <a:ext cx="25908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b="1" dirty="0" smtClean="0"/>
              <a:t>April 2017 – March 2018</a:t>
            </a:r>
            <a:endParaRPr lang="en-ZA" b="1" dirty="0"/>
          </a:p>
        </p:txBody>
      </p:sp>
      <p:sp>
        <p:nvSpPr>
          <p:cNvPr id="5" name="Right Arrow 4"/>
          <p:cNvSpPr/>
          <p:nvPr/>
        </p:nvSpPr>
        <p:spPr>
          <a:xfrm>
            <a:off x="3429000" y="4724400"/>
            <a:ext cx="24384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b="1" dirty="0" smtClean="0"/>
              <a:t>April 2018 – March 2021</a:t>
            </a:r>
            <a:endParaRPr lang="en-ZA" b="1" dirty="0"/>
          </a:p>
        </p:txBody>
      </p:sp>
      <p:sp>
        <p:nvSpPr>
          <p:cNvPr id="6" name="Right Arrow 5"/>
          <p:cNvSpPr/>
          <p:nvPr/>
        </p:nvSpPr>
        <p:spPr>
          <a:xfrm>
            <a:off x="5867400" y="4724400"/>
            <a:ext cx="25908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smtClean="0"/>
              <a:t>From April 2021</a:t>
            </a:r>
            <a:endParaRPr lang="en-ZA" b="1" dirty="0"/>
          </a:p>
        </p:txBody>
      </p:sp>
      <p:sp>
        <p:nvSpPr>
          <p:cNvPr id="7" name="Slide Number Placeholder 6"/>
          <p:cNvSpPr>
            <a:spLocks noGrp="1"/>
          </p:cNvSpPr>
          <p:nvPr>
            <p:ph type="sldNum" sz="quarter" idx="12"/>
          </p:nvPr>
        </p:nvSpPr>
        <p:spPr/>
        <p:txBody>
          <a:bodyPr/>
          <a:lstStyle/>
          <a:p>
            <a:fld id="{9D56938B-8917-4869-91D0-F9F507C443EE}" type="slidenum">
              <a:rPr lang="en-US" smtClean="0"/>
              <a:pPr/>
              <a:t>26</a:t>
            </a:fld>
            <a:endParaRPr lang="en-US"/>
          </a:p>
        </p:txBody>
      </p:sp>
    </p:spTree>
    <p:extLst>
      <p:ext uri="{BB962C8B-B14F-4D97-AF65-F5344CB8AC3E}">
        <p14:creationId xmlns:p14="http://schemas.microsoft.com/office/powerpoint/2010/main" xmlns="" val="22157770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B137D7-9361-4A70-8DA4-DCE8F09B6EB3}"/>
              </a:ext>
            </a:extLst>
          </p:cNvPr>
          <p:cNvSpPr>
            <a:spLocks noGrp="1"/>
          </p:cNvSpPr>
          <p:nvPr>
            <p:ph type="title"/>
          </p:nvPr>
        </p:nvSpPr>
        <p:spPr/>
        <p:txBody>
          <a:bodyPr/>
          <a:lstStyle/>
          <a:p>
            <a:r>
              <a:rPr lang="en-ZA" dirty="0"/>
              <a:t>5 Year Programme Model</a:t>
            </a:r>
          </a:p>
        </p:txBody>
      </p:sp>
      <p:sp>
        <p:nvSpPr>
          <p:cNvPr id="3" name="Content Placeholder 2">
            <a:extLst>
              <a:ext uri="{FF2B5EF4-FFF2-40B4-BE49-F238E27FC236}">
                <a16:creationId xmlns:a16="http://schemas.microsoft.com/office/drawing/2014/main" xmlns="" id="{E18877FE-5EE4-48A0-9AAE-F3F9D4C19A2A}"/>
              </a:ext>
            </a:extLst>
          </p:cNvPr>
          <p:cNvSpPr>
            <a:spLocks noGrp="1"/>
          </p:cNvSpPr>
          <p:nvPr>
            <p:ph idx="1"/>
          </p:nvPr>
        </p:nvSpPr>
        <p:spPr>
          <a:xfrm>
            <a:off x="457200" y="1417638"/>
            <a:ext cx="8229600" cy="4708525"/>
          </a:xfrm>
        </p:spPr>
        <p:txBody>
          <a:bodyPr>
            <a:normAutofit fontScale="92500"/>
          </a:bodyPr>
          <a:lstStyle/>
          <a:p>
            <a:r>
              <a:rPr lang="en-ZA" dirty="0" smtClean="0"/>
              <a:t>The 5 year plan will be phased in as:</a:t>
            </a:r>
          </a:p>
          <a:p>
            <a:pPr lvl="1"/>
            <a:r>
              <a:rPr lang="en-ZA" dirty="0" smtClean="0"/>
              <a:t>Year </a:t>
            </a:r>
            <a:r>
              <a:rPr lang="en-ZA" dirty="0"/>
              <a:t>1: New SP Development, Integration &amp; Management (&amp; CPS Exit)</a:t>
            </a:r>
          </a:p>
          <a:p>
            <a:pPr lvl="1"/>
            <a:r>
              <a:rPr lang="en-ZA" dirty="0"/>
              <a:t>2 Years: Transition to SASSA Insourcing</a:t>
            </a:r>
          </a:p>
          <a:p>
            <a:pPr lvl="1"/>
            <a:r>
              <a:rPr lang="en-ZA" dirty="0"/>
              <a:t>2 Years: Maintenance &amp; Support </a:t>
            </a:r>
            <a:endParaRPr lang="en-ZA" dirty="0" smtClean="0"/>
          </a:p>
          <a:p>
            <a:r>
              <a:rPr lang="en-ZA" b="1" dirty="0"/>
              <a:t>Proposed</a:t>
            </a:r>
            <a:r>
              <a:rPr lang="en-ZA" b="1" dirty="0">
                <a:latin typeface="Calibri" panose="020F0502020204030204" pitchFamily="34" charset="0"/>
                <a:cs typeface="Calibri" panose="020F0502020204030204" pitchFamily="34" charset="0"/>
              </a:rPr>
              <a:t> Implementation </a:t>
            </a:r>
            <a:r>
              <a:rPr lang="en-ZA" b="1" dirty="0" smtClean="0">
                <a:latin typeface="Calibri" panose="020F0502020204030204" pitchFamily="34" charset="0"/>
                <a:cs typeface="Calibri" panose="020F0502020204030204" pitchFamily="34" charset="0"/>
              </a:rPr>
              <a:t>Approach</a:t>
            </a:r>
          </a:p>
          <a:p>
            <a:pPr lvl="1"/>
            <a:r>
              <a:rPr lang="en-ZA" dirty="0" smtClean="0"/>
              <a:t>Payment </a:t>
            </a:r>
            <a:r>
              <a:rPr lang="en-ZA" dirty="0"/>
              <a:t>Service Provider managed by Solution Integrator</a:t>
            </a:r>
          </a:p>
          <a:p>
            <a:pPr lvl="1"/>
            <a:r>
              <a:rPr lang="en-ZA" dirty="0"/>
              <a:t>Sponsor Bank direct with SASSA</a:t>
            </a:r>
          </a:p>
          <a:p>
            <a:pPr lvl="1"/>
            <a:r>
              <a:rPr lang="en-ZA" dirty="0"/>
              <a:t>SAPO/Postbank In Auxiliary Role that scales over time and on-demand (Subject to CM determined by due diligence</a:t>
            </a:r>
            <a:r>
              <a:rPr lang="en-ZA" dirty="0" smtClean="0"/>
              <a:t>)</a:t>
            </a:r>
            <a:endParaRPr lang="en-ZA" dirty="0"/>
          </a:p>
        </p:txBody>
      </p:sp>
      <p:sp>
        <p:nvSpPr>
          <p:cNvPr id="6" name="Slide Number Placeholder 5">
            <a:extLst>
              <a:ext uri="{FF2B5EF4-FFF2-40B4-BE49-F238E27FC236}">
                <a16:creationId xmlns:a16="http://schemas.microsoft.com/office/drawing/2014/main" xmlns="" id="{A5743183-0679-4FC5-A241-EC30D96057EF}"/>
              </a:ext>
            </a:extLst>
          </p:cNvPr>
          <p:cNvSpPr>
            <a:spLocks noGrp="1"/>
          </p:cNvSpPr>
          <p:nvPr>
            <p:ph type="sldNum" sz="quarter" idx="12"/>
          </p:nvPr>
        </p:nvSpPr>
        <p:spPr/>
        <p:txBody>
          <a:bodyPr/>
          <a:lstStyle/>
          <a:p>
            <a:fld id="{9D56938B-8917-4869-91D0-F9F507C443EE}"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xmlns="" val="19765174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Rounded Corners 80"/>
          <p:cNvSpPr/>
          <p:nvPr/>
        </p:nvSpPr>
        <p:spPr>
          <a:xfrm>
            <a:off x="6953440" y="2131818"/>
            <a:ext cx="1981200" cy="2783082"/>
          </a:xfrm>
          <a:prstGeom prst="roundRect">
            <a:avLst>
              <a:gd name="adj" fmla="val 6038"/>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70" name="Connector: Elbow 69"/>
          <p:cNvCxnSpPr>
            <a:stCxn id="17" idx="3"/>
            <a:endCxn id="42" idx="1"/>
          </p:cNvCxnSpPr>
          <p:nvPr/>
        </p:nvCxnSpPr>
        <p:spPr>
          <a:xfrm>
            <a:off x="4451825" y="1960475"/>
            <a:ext cx="2650828" cy="325692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D56938B-8917-4869-91D0-F9F507C443EE}" type="slidenum">
              <a:rPr lang="en-US" smtClean="0">
                <a:solidFill>
                  <a:prstClr val="black">
                    <a:tint val="75000"/>
                  </a:prstClr>
                </a:solidFill>
              </a:rPr>
              <a:pPr/>
              <a:t>28</a:t>
            </a:fld>
            <a:endParaRPr lang="en-US">
              <a:solidFill>
                <a:prstClr val="black">
                  <a:tint val="75000"/>
                </a:prstClr>
              </a:solidFill>
            </a:endParaRPr>
          </a:p>
        </p:txBody>
      </p:sp>
      <p:sp>
        <p:nvSpPr>
          <p:cNvPr id="9" name="Rectangle: Rounded Corners 8"/>
          <p:cNvSpPr/>
          <p:nvPr/>
        </p:nvSpPr>
        <p:spPr>
          <a:xfrm>
            <a:off x="3734202" y="3262672"/>
            <a:ext cx="2245952" cy="438987"/>
          </a:xfrm>
          <a:prstGeom prst="roundRect">
            <a:avLst/>
          </a:prstGeom>
          <a:solidFill>
            <a:srgbClr val="FDB8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Sponsoring Bank</a:t>
            </a:r>
          </a:p>
        </p:txBody>
      </p:sp>
      <p:sp>
        <p:nvSpPr>
          <p:cNvPr id="13" name="Rectangle: Rounded Corners 12"/>
          <p:cNvSpPr/>
          <p:nvPr/>
        </p:nvSpPr>
        <p:spPr>
          <a:xfrm>
            <a:off x="3733800" y="2543121"/>
            <a:ext cx="2250429" cy="438987"/>
          </a:xfrm>
          <a:prstGeom prst="roundRect">
            <a:avLst/>
          </a:prstGeom>
          <a:solidFill>
            <a:srgbClr val="FDB8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Payment Service Provider/s</a:t>
            </a:r>
          </a:p>
        </p:txBody>
      </p:sp>
      <p:sp>
        <p:nvSpPr>
          <p:cNvPr id="17" name="Rectangle: Rounded Corners 16"/>
          <p:cNvSpPr/>
          <p:nvPr/>
        </p:nvSpPr>
        <p:spPr>
          <a:xfrm>
            <a:off x="1971761" y="1740981"/>
            <a:ext cx="2480064" cy="438987"/>
          </a:xfrm>
          <a:prstGeom prst="roundRect">
            <a:avLst/>
          </a:prstGeom>
          <a:solidFill>
            <a:srgbClr val="FDB8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Large</a:t>
            </a:r>
          </a:p>
          <a:p>
            <a:pPr algn="ctr"/>
            <a:r>
              <a:rPr lang="en-ZA" b="1" dirty="0">
                <a:solidFill>
                  <a:schemeClr val="tx1"/>
                </a:solidFill>
              </a:rPr>
              <a:t>Solution Integrator</a:t>
            </a:r>
          </a:p>
        </p:txBody>
      </p:sp>
      <p:pic>
        <p:nvPicPr>
          <p:cNvPr id="20" name="Picture 19" descr="SASSA-logo"/>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422" y="1411179"/>
            <a:ext cx="1400753" cy="1351435"/>
          </a:xfrm>
          <a:prstGeom prst="rect">
            <a:avLst/>
          </a:prstGeom>
          <a:noFill/>
          <a:ln>
            <a:noFill/>
          </a:ln>
        </p:spPr>
      </p:pic>
      <p:grpSp>
        <p:nvGrpSpPr>
          <p:cNvPr id="26" name="Group 25"/>
          <p:cNvGrpSpPr/>
          <p:nvPr/>
        </p:nvGrpSpPr>
        <p:grpSpPr>
          <a:xfrm>
            <a:off x="925684" y="4428999"/>
            <a:ext cx="1145703" cy="1362200"/>
            <a:chOff x="990600" y="4113480"/>
            <a:chExt cx="1752600" cy="2046962"/>
          </a:xfrm>
        </p:grpSpPr>
        <p:pic>
          <p:nvPicPr>
            <p:cNvPr id="22" name="Picture 2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12716" y="4263923"/>
              <a:ext cx="1378084" cy="692202"/>
            </a:xfrm>
            <a:prstGeom prst="rect">
              <a:avLst/>
            </a:prstGeom>
          </p:spPr>
        </p:pic>
        <p:pic>
          <p:nvPicPr>
            <p:cNvPr id="23" name="Picture 22"/>
            <p:cNvPicPr>
              <a:picLocks noChangeAspect="1"/>
            </p:cNvPicPr>
            <p:nvPr/>
          </p:nvPicPr>
          <p:blipFill>
            <a:blip r:embed="rId4" cstate="print"/>
            <a:stretch>
              <a:fillRect/>
            </a:stretch>
          </p:blipFill>
          <p:spPr>
            <a:xfrm>
              <a:off x="1270351" y="5494545"/>
              <a:ext cx="1262813" cy="544393"/>
            </a:xfrm>
            <a:prstGeom prst="rect">
              <a:avLst/>
            </a:prstGeom>
          </p:spPr>
        </p:pic>
        <p:sp>
          <p:nvSpPr>
            <p:cNvPr id="24" name="TextBox 23"/>
            <p:cNvSpPr txBox="1"/>
            <p:nvPr/>
          </p:nvSpPr>
          <p:spPr>
            <a:xfrm>
              <a:off x="1641222" y="4975757"/>
              <a:ext cx="351377" cy="369332"/>
            </a:xfrm>
            <a:prstGeom prst="rect">
              <a:avLst/>
            </a:prstGeom>
            <a:noFill/>
          </p:spPr>
          <p:txBody>
            <a:bodyPr wrap="none" rtlCol="0">
              <a:spAutoFit/>
            </a:bodyPr>
            <a:lstStyle/>
            <a:p>
              <a:r>
                <a:rPr lang="en-ZA" b="1" dirty="0">
                  <a:solidFill>
                    <a:srgbClr val="F71809"/>
                  </a:solidFill>
                </a:rPr>
                <a:t>&amp;</a:t>
              </a:r>
            </a:p>
          </p:txBody>
        </p:sp>
        <p:sp>
          <p:nvSpPr>
            <p:cNvPr id="25" name="Rectangle 24"/>
            <p:cNvSpPr/>
            <p:nvPr/>
          </p:nvSpPr>
          <p:spPr>
            <a:xfrm>
              <a:off x="990600" y="4113480"/>
              <a:ext cx="1752600" cy="2046962"/>
            </a:xfrm>
            <a:prstGeom prst="rect">
              <a:avLst/>
            </a:prstGeom>
            <a:noFill/>
            <a:ln>
              <a:solidFill>
                <a:srgbClr val="F718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27" name="Rectangle: Rounded Corners 26"/>
          <p:cNvSpPr/>
          <p:nvPr/>
        </p:nvSpPr>
        <p:spPr>
          <a:xfrm>
            <a:off x="3733800" y="3990012"/>
            <a:ext cx="2250429" cy="438987"/>
          </a:xfrm>
          <a:prstGeom prst="roundRect">
            <a:avLst/>
          </a:prstGeom>
          <a:solidFill>
            <a:srgbClr val="FDB8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Cash Distribution &amp; PayPoint SP</a:t>
            </a:r>
          </a:p>
        </p:txBody>
      </p:sp>
      <p:cxnSp>
        <p:nvCxnSpPr>
          <p:cNvPr id="29" name="Connector: Elbow 28"/>
          <p:cNvCxnSpPr>
            <a:stCxn id="17" idx="2"/>
            <a:endCxn id="13" idx="1"/>
          </p:cNvCxnSpPr>
          <p:nvPr/>
        </p:nvCxnSpPr>
        <p:spPr>
          <a:xfrm rot="16200000" flipH="1">
            <a:off x="3181473" y="2210287"/>
            <a:ext cx="582647" cy="52200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1" name="Connector: Elbow 30"/>
          <p:cNvCxnSpPr>
            <a:stCxn id="17" idx="2"/>
            <a:endCxn id="9" idx="1"/>
          </p:cNvCxnSpPr>
          <p:nvPr/>
        </p:nvCxnSpPr>
        <p:spPr>
          <a:xfrm rot="16200000" flipH="1">
            <a:off x="2821898" y="2569862"/>
            <a:ext cx="1302198" cy="522409"/>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3" name="Connector: Elbow 32"/>
          <p:cNvCxnSpPr>
            <a:stCxn id="17" idx="2"/>
            <a:endCxn id="27" idx="1"/>
          </p:cNvCxnSpPr>
          <p:nvPr/>
        </p:nvCxnSpPr>
        <p:spPr>
          <a:xfrm rot="16200000" flipH="1">
            <a:off x="2458027" y="2933733"/>
            <a:ext cx="2029538" cy="522007"/>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35" name="Rectangle: Rounded Corners 34"/>
          <p:cNvSpPr/>
          <p:nvPr/>
        </p:nvSpPr>
        <p:spPr>
          <a:xfrm>
            <a:off x="7102653" y="1538941"/>
            <a:ext cx="1676400" cy="592878"/>
          </a:xfrm>
          <a:prstGeom prst="roundRect">
            <a:avLst>
              <a:gd name="adj" fmla="val 11706"/>
            </a:avLst>
          </a:prstGeom>
          <a:solidFill>
            <a:srgbClr val="FDB8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solidFill>
                  <a:schemeClr val="tx1"/>
                </a:solidFill>
              </a:rPr>
              <a:t>Integrated Grant Admin &amp; Payment</a:t>
            </a:r>
          </a:p>
        </p:txBody>
      </p:sp>
      <p:sp>
        <p:nvSpPr>
          <p:cNvPr id="36" name="Cylinder 35"/>
          <p:cNvSpPr/>
          <p:nvPr/>
        </p:nvSpPr>
        <p:spPr>
          <a:xfrm>
            <a:off x="3176833" y="4901820"/>
            <a:ext cx="1099108" cy="1314711"/>
          </a:xfrm>
          <a:prstGeom prst="can">
            <a:avLst>
              <a:gd name="adj" fmla="val 32965"/>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t>SASSA</a:t>
            </a:r>
            <a:br>
              <a:rPr lang="en-ZA" sz="2000" b="1" dirty="0"/>
            </a:br>
            <a:r>
              <a:rPr lang="en-ZA" sz="2000" b="1" dirty="0"/>
              <a:t>Data</a:t>
            </a:r>
          </a:p>
        </p:txBody>
      </p:sp>
      <p:sp>
        <p:nvSpPr>
          <p:cNvPr id="37" name="Rectangle 36"/>
          <p:cNvSpPr/>
          <p:nvPr/>
        </p:nvSpPr>
        <p:spPr>
          <a:xfrm>
            <a:off x="4451825" y="5020631"/>
            <a:ext cx="1352445" cy="115662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rPr>
              <a:t>Integrated</a:t>
            </a:r>
          </a:p>
          <a:p>
            <a:pPr algn="ctr"/>
            <a:r>
              <a:rPr lang="en-ZA" sz="1600" b="1" dirty="0">
                <a:solidFill>
                  <a:schemeClr val="tx1"/>
                </a:solidFill>
              </a:rPr>
              <a:t>Customer Care </a:t>
            </a:r>
            <a:br>
              <a:rPr lang="en-ZA" sz="1600" b="1" dirty="0">
                <a:solidFill>
                  <a:schemeClr val="tx1"/>
                </a:solidFill>
              </a:rPr>
            </a:br>
            <a:r>
              <a:rPr lang="en-ZA" sz="1600" b="1" dirty="0">
                <a:solidFill>
                  <a:schemeClr val="tx1"/>
                </a:solidFill>
              </a:rPr>
              <a:t>&amp; CRM Platform</a:t>
            </a:r>
          </a:p>
        </p:txBody>
      </p:sp>
      <p:sp>
        <p:nvSpPr>
          <p:cNvPr id="40" name="Rectangle: Rounded Corners 39"/>
          <p:cNvSpPr/>
          <p:nvPr/>
        </p:nvSpPr>
        <p:spPr>
          <a:xfrm>
            <a:off x="7102653" y="3759857"/>
            <a:ext cx="1676400" cy="495214"/>
          </a:xfrm>
          <a:prstGeom prst="roundRect">
            <a:avLst>
              <a:gd name="adj" fmla="val 117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t>Grant Admin</a:t>
            </a:r>
            <a:br>
              <a:rPr lang="en-ZA" sz="1100" b="1" dirty="0"/>
            </a:br>
            <a:r>
              <a:rPr lang="en-ZA" sz="1100" b="1" dirty="0"/>
              <a:t>SYSTEMS</a:t>
            </a:r>
          </a:p>
        </p:txBody>
      </p:sp>
      <p:sp>
        <p:nvSpPr>
          <p:cNvPr id="41" name="Rectangle: Rounded Corners 40"/>
          <p:cNvSpPr/>
          <p:nvPr/>
        </p:nvSpPr>
        <p:spPr>
          <a:xfrm>
            <a:off x="7102653" y="4364822"/>
            <a:ext cx="1676400" cy="495214"/>
          </a:xfrm>
          <a:prstGeom prst="roundRect">
            <a:avLst>
              <a:gd name="adj" fmla="val 117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t>Grant Payment</a:t>
            </a:r>
            <a:br>
              <a:rPr lang="en-ZA" sz="1100" b="1" dirty="0"/>
            </a:br>
            <a:r>
              <a:rPr lang="en-ZA" sz="1100" b="1" dirty="0"/>
              <a:t>SYSTEMS</a:t>
            </a:r>
          </a:p>
        </p:txBody>
      </p:sp>
      <p:sp>
        <p:nvSpPr>
          <p:cNvPr id="42" name="Rectangle: Rounded Corners 41"/>
          <p:cNvSpPr/>
          <p:nvPr/>
        </p:nvSpPr>
        <p:spPr>
          <a:xfrm>
            <a:off x="7102653" y="4969788"/>
            <a:ext cx="1676400" cy="495214"/>
          </a:xfrm>
          <a:prstGeom prst="roundRect">
            <a:avLst>
              <a:gd name="adj" fmla="val 117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t>3rd Party Banking &amp; Payment Systems</a:t>
            </a:r>
          </a:p>
        </p:txBody>
      </p:sp>
      <p:sp>
        <p:nvSpPr>
          <p:cNvPr id="43" name="Rectangle: Rounded Corners 42"/>
          <p:cNvSpPr/>
          <p:nvPr/>
        </p:nvSpPr>
        <p:spPr>
          <a:xfrm>
            <a:off x="7102653" y="2862625"/>
            <a:ext cx="1676400" cy="787481"/>
          </a:xfrm>
          <a:prstGeom prst="roundRect">
            <a:avLst>
              <a:gd name="adj" fmla="val 117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t>Biometric Authentication, Verification </a:t>
            </a:r>
            <a:br>
              <a:rPr lang="en-ZA" sz="1100" b="1" dirty="0"/>
            </a:br>
            <a:r>
              <a:rPr lang="en-ZA" sz="1100" b="1" dirty="0"/>
              <a:t>&amp; Proof of Life</a:t>
            </a:r>
          </a:p>
        </p:txBody>
      </p:sp>
      <p:sp>
        <p:nvSpPr>
          <p:cNvPr id="44" name="Rectangle: Rounded Corners 43"/>
          <p:cNvSpPr/>
          <p:nvPr/>
        </p:nvSpPr>
        <p:spPr>
          <a:xfrm>
            <a:off x="7102653" y="2257660"/>
            <a:ext cx="1676400" cy="495214"/>
          </a:xfrm>
          <a:prstGeom prst="roundRect">
            <a:avLst>
              <a:gd name="adj" fmla="val 117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t>Data Services &amp; Integration</a:t>
            </a:r>
          </a:p>
        </p:txBody>
      </p:sp>
      <p:cxnSp>
        <p:nvCxnSpPr>
          <p:cNvPr id="49" name="Connector: Elbow 48"/>
          <p:cNvCxnSpPr>
            <a:cxnSpLocks/>
            <a:stCxn id="17" idx="3"/>
            <a:endCxn id="35" idx="1"/>
          </p:cNvCxnSpPr>
          <p:nvPr/>
        </p:nvCxnSpPr>
        <p:spPr>
          <a:xfrm flipV="1">
            <a:off x="4451825" y="1835380"/>
            <a:ext cx="2650828" cy="12509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1" name="Connector: Elbow 50"/>
          <p:cNvCxnSpPr>
            <a:stCxn id="17" idx="3"/>
            <a:endCxn id="44" idx="1"/>
          </p:cNvCxnSpPr>
          <p:nvPr/>
        </p:nvCxnSpPr>
        <p:spPr>
          <a:xfrm>
            <a:off x="4451825" y="1960475"/>
            <a:ext cx="2650828" cy="54479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4" name="Connector: Elbow 53"/>
          <p:cNvCxnSpPr>
            <a:stCxn id="17" idx="3"/>
            <a:endCxn id="43" idx="1"/>
          </p:cNvCxnSpPr>
          <p:nvPr/>
        </p:nvCxnSpPr>
        <p:spPr>
          <a:xfrm>
            <a:off x="4451825" y="1960475"/>
            <a:ext cx="2650828" cy="129589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7" name="Connector: Elbow 56"/>
          <p:cNvCxnSpPr/>
          <p:nvPr/>
        </p:nvCxnSpPr>
        <p:spPr>
          <a:xfrm>
            <a:off x="4645328" y="1960475"/>
            <a:ext cx="2650828" cy="204698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2" name="Connector: Elbow 61"/>
          <p:cNvCxnSpPr>
            <a:stCxn id="13" idx="3"/>
            <a:endCxn id="43" idx="1"/>
          </p:cNvCxnSpPr>
          <p:nvPr/>
        </p:nvCxnSpPr>
        <p:spPr>
          <a:xfrm>
            <a:off x="5984229" y="2762615"/>
            <a:ext cx="1118424" cy="493751"/>
          </a:xfrm>
          <a:prstGeom prst="bentConnector3">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Connector: Elbow 63"/>
          <p:cNvCxnSpPr>
            <a:stCxn id="9" idx="3"/>
            <a:endCxn id="41" idx="1"/>
          </p:cNvCxnSpPr>
          <p:nvPr/>
        </p:nvCxnSpPr>
        <p:spPr>
          <a:xfrm>
            <a:off x="5980154" y="3482166"/>
            <a:ext cx="1122499" cy="1130263"/>
          </a:xfrm>
          <a:prstGeom prst="bentConnector3">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Connector: Elbow 65"/>
          <p:cNvCxnSpPr>
            <a:stCxn id="13" idx="3"/>
            <a:endCxn id="41" idx="1"/>
          </p:cNvCxnSpPr>
          <p:nvPr/>
        </p:nvCxnSpPr>
        <p:spPr>
          <a:xfrm>
            <a:off x="5984229" y="2762615"/>
            <a:ext cx="1118424" cy="1849814"/>
          </a:xfrm>
          <a:prstGeom prst="bentConnector3">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Connector: Elbow 67"/>
          <p:cNvCxnSpPr>
            <a:stCxn id="9" idx="3"/>
            <a:endCxn id="42" idx="1"/>
          </p:cNvCxnSpPr>
          <p:nvPr/>
        </p:nvCxnSpPr>
        <p:spPr>
          <a:xfrm>
            <a:off x="5980154" y="3482166"/>
            <a:ext cx="1122499" cy="1735229"/>
          </a:xfrm>
          <a:prstGeom prst="bentConnector3">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Connector: Elbow 72"/>
          <p:cNvCxnSpPr>
            <a:stCxn id="27" idx="3"/>
            <a:endCxn id="41" idx="1"/>
          </p:cNvCxnSpPr>
          <p:nvPr/>
        </p:nvCxnSpPr>
        <p:spPr>
          <a:xfrm>
            <a:off x="5984229" y="4209506"/>
            <a:ext cx="1118424" cy="402923"/>
          </a:xfrm>
          <a:prstGeom prst="bentConnector3">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Connector: Elbow 74"/>
          <p:cNvCxnSpPr>
            <a:cxnSpLocks/>
            <a:stCxn id="13" idx="3"/>
            <a:endCxn id="35" idx="1"/>
          </p:cNvCxnSpPr>
          <p:nvPr/>
        </p:nvCxnSpPr>
        <p:spPr>
          <a:xfrm flipV="1">
            <a:off x="5984229" y="1835380"/>
            <a:ext cx="1118424" cy="92723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6121294" y="5195642"/>
            <a:ext cx="981359" cy="276999"/>
          </a:xfrm>
          <a:prstGeom prst="rect">
            <a:avLst/>
          </a:prstGeom>
          <a:noFill/>
        </p:spPr>
        <p:txBody>
          <a:bodyPr wrap="none" rtlCol="0">
            <a:spAutoFit/>
          </a:bodyPr>
          <a:lstStyle/>
          <a:p>
            <a:r>
              <a:rPr lang="en-ZA" sz="1200" b="1" dirty="0"/>
              <a:t>Integration</a:t>
            </a:r>
          </a:p>
        </p:txBody>
      </p:sp>
      <p:sp>
        <p:nvSpPr>
          <p:cNvPr id="84" name="Arrow: Right 83"/>
          <p:cNvSpPr/>
          <p:nvPr/>
        </p:nvSpPr>
        <p:spPr>
          <a:xfrm>
            <a:off x="1456441" y="1744148"/>
            <a:ext cx="392874" cy="42956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b="1" dirty="0"/>
          </a:p>
        </p:txBody>
      </p:sp>
      <p:cxnSp>
        <p:nvCxnSpPr>
          <p:cNvPr id="88" name="Straight Connector 87"/>
          <p:cNvCxnSpPr>
            <a:cxnSpLocks/>
            <a:stCxn id="25" idx="3"/>
            <a:endCxn id="13" idx="1"/>
          </p:cNvCxnSpPr>
          <p:nvPr/>
        </p:nvCxnSpPr>
        <p:spPr>
          <a:xfrm flipV="1">
            <a:off x="2071387" y="2762615"/>
            <a:ext cx="1662413" cy="23474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cxnSpLocks/>
            <a:stCxn id="25" idx="3"/>
            <a:endCxn id="9" idx="1"/>
          </p:cNvCxnSpPr>
          <p:nvPr/>
        </p:nvCxnSpPr>
        <p:spPr>
          <a:xfrm flipV="1">
            <a:off x="2071387" y="3482166"/>
            <a:ext cx="1662815" cy="162793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cxnSpLocks/>
            <a:stCxn id="25" idx="3"/>
            <a:endCxn id="27" idx="1"/>
          </p:cNvCxnSpPr>
          <p:nvPr/>
        </p:nvCxnSpPr>
        <p:spPr>
          <a:xfrm flipV="1">
            <a:off x="2071387" y="4209506"/>
            <a:ext cx="1662413" cy="90059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xmlns="" id="{1D49D425-93B2-4478-A946-470AED87CDEE}"/>
              </a:ext>
            </a:extLst>
          </p:cNvPr>
          <p:cNvSpPr/>
          <p:nvPr/>
        </p:nvSpPr>
        <p:spPr>
          <a:xfrm>
            <a:off x="2242582" y="4132547"/>
            <a:ext cx="934252" cy="837241"/>
          </a:xfrm>
          <a:prstGeom prst="ellipse">
            <a:avLst/>
          </a:prstGeom>
          <a:solidFill>
            <a:schemeClr val="bg1"/>
          </a:solidFill>
          <a:ln>
            <a:solidFill>
              <a:srgbClr val="F71809"/>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ZA" sz="1600" b="1" dirty="0">
                <a:solidFill>
                  <a:schemeClr val="tx1"/>
                </a:solidFill>
              </a:rPr>
              <a:t>Auxiliary Role</a:t>
            </a:r>
          </a:p>
        </p:txBody>
      </p:sp>
      <p:sp>
        <p:nvSpPr>
          <p:cNvPr id="46" name="Title 1">
            <a:extLst>
              <a:ext uri="{FF2B5EF4-FFF2-40B4-BE49-F238E27FC236}">
                <a16:creationId xmlns:a16="http://schemas.microsoft.com/office/drawing/2014/main" xmlns="" id="{68534724-70E6-43E7-8B1C-909434EEED7F}"/>
              </a:ext>
            </a:extLst>
          </p:cNvPr>
          <p:cNvSpPr txBox="1">
            <a:spLocks/>
          </p:cNvSpPr>
          <p:nvPr/>
        </p:nvSpPr>
        <p:spPr>
          <a:xfrm>
            <a:off x="0" y="-1"/>
            <a:ext cx="9144000" cy="991207"/>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r>
              <a:rPr lang="en-ZA" dirty="0" smtClean="0">
                <a:latin typeface="Calibri" panose="020F0502020204030204" pitchFamily="34" charset="0"/>
                <a:cs typeface="Calibri" panose="020F0502020204030204" pitchFamily="34" charset="0"/>
              </a:rPr>
              <a:t>SASSA APPROACH </a:t>
            </a:r>
            <a:endParaRPr lang="en-Z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3490187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Government to government collaboration – Department of Home Affairs</a:t>
            </a:r>
            <a:endParaRPr lang="en-GB" dirty="0"/>
          </a:p>
        </p:txBody>
      </p:sp>
      <p:sp>
        <p:nvSpPr>
          <p:cNvPr id="3" name="Content Placeholder 2"/>
          <p:cNvSpPr>
            <a:spLocks noGrp="1"/>
          </p:cNvSpPr>
          <p:nvPr>
            <p:ph idx="1"/>
          </p:nvPr>
        </p:nvSpPr>
        <p:spPr>
          <a:xfrm>
            <a:off x="457200" y="1828800"/>
            <a:ext cx="8229600" cy="4297363"/>
          </a:xfrm>
        </p:spPr>
        <p:txBody>
          <a:bodyPr>
            <a:normAutofit fontScale="92500" lnSpcReduction="10000"/>
          </a:bodyPr>
          <a:lstStyle/>
          <a:p>
            <a:r>
              <a:rPr lang="en-ZA" dirty="0" smtClean="0"/>
              <a:t>Department of Home Affairs</a:t>
            </a:r>
          </a:p>
          <a:p>
            <a:pPr lvl="1"/>
            <a:r>
              <a:rPr lang="en-ZA" dirty="0" smtClean="0"/>
              <a:t>Responsible for confirmation of identity</a:t>
            </a:r>
          </a:p>
          <a:p>
            <a:pPr lvl="1"/>
            <a:r>
              <a:rPr lang="en-ZA" dirty="0" smtClean="0"/>
              <a:t>Interface for information verification through population register</a:t>
            </a:r>
          </a:p>
          <a:p>
            <a:r>
              <a:rPr lang="en-ZA" dirty="0" smtClean="0"/>
              <a:t>Biometric data</a:t>
            </a:r>
          </a:p>
          <a:p>
            <a:pPr lvl="1"/>
            <a:r>
              <a:rPr lang="en-ZA" dirty="0" smtClean="0"/>
              <a:t>One – to – one verification</a:t>
            </a:r>
          </a:p>
          <a:p>
            <a:pPr lvl="1"/>
            <a:r>
              <a:rPr lang="en-ZA" dirty="0" smtClean="0"/>
              <a:t>Bulk interface with HANIS</a:t>
            </a:r>
          </a:p>
          <a:p>
            <a:r>
              <a:rPr lang="en-ZA" dirty="0" smtClean="0"/>
              <a:t>Card production </a:t>
            </a:r>
          </a:p>
          <a:p>
            <a:pPr lvl="1"/>
            <a:r>
              <a:rPr lang="en-ZA" dirty="0" smtClean="0"/>
              <a:t>Establishment of card bureau for production of future SASSA payment card</a:t>
            </a:r>
          </a:p>
          <a:p>
            <a:pPr lvl="1"/>
            <a:endParaRPr lang="en-ZA" dirty="0" smtClean="0"/>
          </a:p>
          <a:p>
            <a:pPr lvl="1"/>
            <a:endParaRPr lang="en-GB" dirty="0"/>
          </a:p>
        </p:txBody>
      </p:sp>
      <p:sp>
        <p:nvSpPr>
          <p:cNvPr id="4" name="Slide Number Placeholder 3"/>
          <p:cNvSpPr>
            <a:spLocks noGrp="1"/>
          </p:cNvSpPr>
          <p:nvPr>
            <p:ph type="sldNum" sz="quarter" idx="12"/>
          </p:nvPr>
        </p:nvSpPr>
        <p:spPr/>
        <p:txBody>
          <a:bodyPr/>
          <a:lstStyle/>
          <a:p>
            <a:fld id="{9D56938B-8917-4869-91D0-F9F507C443EE}" type="slidenum">
              <a:rPr lang="en-US" smtClean="0"/>
              <a:pPr/>
              <a:t>29</a:t>
            </a:fld>
            <a:endParaRPr lang="en-US"/>
          </a:p>
        </p:txBody>
      </p:sp>
    </p:spTree>
    <p:extLst>
      <p:ext uri="{BB962C8B-B14F-4D97-AF65-F5344CB8AC3E}">
        <p14:creationId xmlns:p14="http://schemas.microsoft.com/office/powerpoint/2010/main" xmlns="" val="2435376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563562"/>
          </a:xfrm>
        </p:spPr>
        <p:txBody>
          <a:bodyPr>
            <a:normAutofit fontScale="90000"/>
          </a:bodyPr>
          <a:lstStyle/>
          <a:p>
            <a:r>
              <a:rPr lang="en-ZA" dirty="0" smtClean="0">
                <a:latin typeface="Calibri" panose="020F0502020204030204" pitchFamily="34" charset="0"/>
              </a:rPr>
              <a:t> </a:t>
            </a:r>
            <a:r>
              <a:rPr lang="en-ZA" dirty="0" smtClean="0"/>
              <a:t>Key SASSA Objectives</a:t>
            </a:r>
            <a:endParaRPr lang="en-GB" dirty="0"/>
          </a:p>
        </p:txBody>
      </p:sp>
      <p:sp>
        <p:nvSpPr>
          <p:cNvPr id="3" name="Content Placeholder 2"/>
          <p:cNvSpPr>
            <a:spLocks noGrp="1"/>
          </p:cNvSpPr>
          <p:nvPr>
            <p:ph idx="1"/>
          </p:nvPr>
        </p:nvSpPr>
        <p:spPr>
          <a:xfrm>
            <a:off x="457200" y="914400"/>
            <a:ext cx="8382000" cy="5211763"/>
          </a:xfrm>
        </p:spPr>
        <p:txBody>
          <a:bodyPr>
            <a:normAutofit lnSpcReduction="10000"/>
          </a:bodyPr>
          <a:lstStyle/>
          <a:p>
            <a:pPr marL="0" indent="0" algn="ctr">
              <a:buNone/>
            </a:pPr>
            <a:r>
              <a:rPr lang="en-ZA" sz="2800" b="1" dirty="0" smtClean="0">
                <a:latin typeface="Calibri" panose="020F0502020204030204" pitchFamily="34" charset="0"/>
              </a:rPr>
              <a:t>As stated </a:t>
            </a:r>
            <a:r>
              <a:rPr lang="en-ZA" sz="2800" b="1" dirty="0">
                <a:latin typeface="Calibri" panose="020F0502020204030204" pitchFamily="34" charset="0"/>
              </a:rPr>
              <a:t>in Chapter 2 Section 3 of Act No. 9, 2004: SOUTH AFRICAN SOCIAL SECURITY AGENCY ACT, </a:t>
            </a:r>
            <a:r>
              <a:rPr lang="en-ZA" sz="2800" b="1" dirty="0" smtClean="0">
                <a:latin typeface="Calibri" panose="020F0502020204030204" pitchFamily="34" charset="0"/>
              </a:rPr>
              <a:t>2004, are:</a:t>
            </a:r>
            <a:endParaRPr lang="en-ZA" sz="2800" dirty="0">
              <a:latin typeface="Calibri" panose="020F0502020204030204" pitchFamily="34" charset="0"/>
            </a:endParaRPr>
          </a:p>
          <a:p>
            <a:pPr marL="514350" indent="-514350">
              <a:buAutoNum type="alphaLcParenBoth"/>
            </a:pPr>
            <a:r>
              <a:rPr lang="en-ZA" sz="2800" dirty="0" smtClean="0">
                <a:latin typeface="Calibri" panose="020F0502020204030204" pitchFamily="34" charset="0"/>
              </a:rPr>
              <a:t>Act</a:t>
            </a:r>
            <a:r>
              <a:rPr lang="en-ZA" sz="2800" dirty="0">
                <a:latin typeface="Calibri" panose="020F0502020204030204" pitchFamily="34" charset="0"/>
              </a:rPr>
              <a:t>, eventually, as </a:t>
            </a:r>
            <a:r>
              <a:rPr lang="en-ZA" sz="2800" b="1" u="sng" dirty="0">
                <a:latin typeface="Calibri" panose="020F0502020204030204" pitchFamily="34" charset="0"/>
              </a:rPr>
              <a:t>the sole agent </a:t>
            </a:r>
            <a:r>
              <a:rPr lang="en-ZA" sz="2800" dirty="0">
                <a:latin typeface="Calibri" panose="020F0502020204030204" pitchFamily="34" charset="0"/>
              </a:rPr>
              <a:t>that </a:t>
            </a:r>
            <a:r>
              <a:rPr lang="en-ZA" sz="2800" b="1" u="sng" dirty="0">
                <a:latin typeface="Calibri" panose="020F0502020204030204" pitchFamily="34" charset="0"/>
              </a:rPr>
              <a:t>will ensure </a:t>
            </a:r>
            <a:r>
              <a:rPr lang="en-ZA" sz="2800" dirty="0">
                <a:latin typeface="Calibri" panose="020F0502020204030204" pitchFamily="34" charset="0"/>
              </a:rPr>
              <a:t>the efficient and effective </a:t>
            </a:r>
            <a:r>
              <a:rPr lang="en-ZA" sz="2800" b="1" u="sng" dirty="0">
                <a:latin typeface="Calibri" panose="020F0502020204030204" pitchFamily="34" charset="0"/>
              </a:rPr>
              <a:t>management, administration and payment of social </a:t>
            </a:r>
            <a:r>
              <a:rPr lang="en-ZA" sz="2800" b="1" u="sng" dirty="0" smtClean="0">
                <a:latin typeface="Calibri" panose="020F0502020204030204" pitchFamily="34" charset="0"/>
              </a:rPr>
              <a:t>assistance</a:t>
            </a:r>
          </a:p>
          <a:p>
            <a:pPr marL="0" indent="0">
              <a:buNone/>
            </a:pPr>
            <a:endParaRPr lang="en-ZA" sz="2800" b="1" u="sng" dirty="0">
              <a:latin typeface="Calibri" panose="020F0502020204030204" pitchFamily="34" charset="0"/>
            </a:endParaRPr>
          </a:p>
          <a:p>
            <a:pPr marL="0" indent="0">
              <a:buNone/>
            </a:pPr>
            <a:r>
              <a:rPr lang="en-ZA" sz="2800" i="1" dirty="0">
                <a:latin typeface="Calibri" panose="020F0502020204030204" pitchFamily="34" charset="0"/>
              </a:rPr>
              <a:t>(b) S</a:t>
            </a:r>
            <a:r>
              <a:rPr lang="en-ZA" sz="2800" dirty="0">
                <a:latin typeface="Calibri" panose="020F0502020204030204" pitchFamily="34" charset="0"/>
              </a:rPr>
              <a:t>erve as </a:t>
            </a:r>
            <a:r>
              <a:rPr lang="en-ZA" sz="2800" b="1" u="sng" dirty="0">
                <a:latin typeface="Calibri" panose="020F0502020204030204" pitchFamily="34" charset="0"/>
              </a:rPr>
              <a:t>an agent</a:t>
            </a:r>
            <a:r>
              <a:rPr lang="en-ZA" sz="2800" dirty="0">
                <a:latin typeface="Calibri" panose="020F0502020204030204" pitchFamily="34" charset="0"/>
              </a:rPr>
              <a:t> for the prospective </a:t>
            </a:r>
            <a:r>
              <a:rPr lang="en-ZA" sz="2800" b="1" u="sng" dirty="0">
                <a:latin typeface="Calibri" panose="020F0502020204030204" pitchFamily="34" charset="0"/>
              </a:rPr>
              <a:t>administration and payment of social security</a:t>
            </a:r>
            <a:r>
              <a:rPr lang="en-ZA" sz="2800" dirty="0">
                <a:latin typeface="Calibri" panose="020F0502020204030204" pitchFamily="34" charset="0"/>
              </a:rPr>
              <a:t>; </a:t>
            </a:r>
            <a:r>
              <a:rPr lang="en-ZA" sz="2800" dirty="0" smtClean="0">
                <a:latin typeface="Calibri" panose="020F0502020204030204" pitchFamily="34" charset="0"/>
              </a:rPr>
              <a:t>and</a:t>
            </a:r>
          </a:p>
          <a:p>
            <a:pPr marL="0" indent="0">
              <a:buNone/>
            </a:pPr>
            <a:endParaRPr lang="en-ZA" sz="2800" dirty="0">
              <a:latin typeface="Calibri" panose="020F0502020204030204" pitchFamily="34" charset="0"/>
            </a:endParaRPr>
          </a:p>
          <a:p>
            <a:pPr marL="0" indent="0">
              <a:buNone/>
            </a:pPr>
            <a:r>
              <a:rPr lang="en-ZA" sz="2800" dirty="0">
                <a:latin typeface="Calibri" panose="020F0502020204030204" pitchFamily="34" charset="0"/>
              </a:rPr>
              <a:t>(c) </a:t>
            </a:r>
            <a:r>
              <a:rPr lang="en-ZA" sz="2800" b="1" u="sng" dirty="0">
                <a:latin typeface="Calibri" panose="020F0502020204030204" pitchFamily="34" charset="0"/>
              </a:rPr>
              <a:t>render services relating to such payments</a:t>
            </a:r>
            <a:r>
              <a:rPr lang="en-ZA" sz="2800" dirty="0"/>
              <a:t>.</a:t>
            </a:r>
            <a:endParaRPr lang="en-GB" sz="2800" dirty="0"/>
          </a:p>
        </p:txBody>
      </p:sp>
      <p:sp>
        <p:nvSpPr>
          <p:cNvPr id="4" name="Slide Number Placeholder 3"/>
          <p:cNvSpPr>
            <a:spLocks noGrp="1"/>
          </p:cNvSpPr>
          <p:nvPr>
            <p:ph type="sldNum" sz="quarter" idx="12"/>
          </p:nvPr>
        </p:nvSpPr>
        <p:spPr/>
        <p:txBody>
          <a:bodyPr/>
          <a:lstStyle/>
          <a:p>
            <a:fld id="{9D56938B-8917-4869-91D0-F9F507C443EE}"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xmlns="" val="40643950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Government to government collaboration – other government departments</a:t>
            </a:r>
            <a:endParaRPr lang="en-GB" dirty="0"/>
          </a:p>
        </p:txBody>
      </p:sp>
      <p:sp>
        <p:nvSpPr>
          <p:cNvPr id="3" name="Content Placeholder 2"/>
          <p:cNvSpPr>
            <a:spLocks noGrp="1"/>
          </p:cNvSpPr>
          <p:nvPr>
            <p:ph idx="1"/>
          </p:nvPr>
        </p:nvSpPr>
        <p:spPr>
          <a:xfrm>
            <a:off x="457200" y="1752600"/>
            <a:ext cx="8229600" cy="4373563"/>
          </a:xfrm>
        </p:spPr>
        <p:txBody>
          <a:bodyPr>
            <a:normAutofit/>
          </a:bodyPr>
          <a:lstStyle/>
          <a:p>
            <a:r>
              <a:rPr lang="en-ZA" dirty="0" smtClean="0"/>
              <a:t>National Treasury – financing, costing, procurement and ensuring that the macro-economic imperatives of the state are complied with</a:t>
            </a:r>
          </a:p>
          <a:p>
            <a:r>
              <a:rPr lang="en-ZA" dirty="0" smtClean="0"/>
              <a:t>SSA – all forms of state security, including cyber, human, information management, financial, </a:t>
            </a:r>
            <a:r>
              <a:rPr lang="en-ZA" dirty="0" err="1" smtClean="0"/>
              <a:t>etc</a:t>
            </a:r>
            <a:endParaRPr lang="en-ZA" dirty="0" smtClean="0"/>
          </a:p>
          <a:p>
            <a:r>
              <a:rPr lang="en-ZA" dirty="0" smtClean="0"/>
              <a:t>Department of Small Business Development – utilising social grant payments to stimulate local economy, empowerment of small businesses and co-operatives</a:t>
            </a:r>
          </a:p>
          <a:p>
            <a:r>
              <a:rPr lang="en-ZA" dirty="0" smtClean="0"/>
              <a:t>SITA – information technology, back end technologies, storage of data</a:t>
            </a:r>
            <a:endParaRPr lang="en-GB" dirty="0"/>
          </a:p>
        </p:txBody>
      </p:sp>
      <p:sp>
        <p:nvSpPr>
          <p:cNvPr id="4" name="Slide Number Placeholder 3"/>
          <p:cNvSpPr>
            <a:spLocks noGrp="1"/>
          </p:cNvSpPr>
          <p:nvPr>
            <p:ph type="sldNum" sz="quarter" idx="12"/>
          </p:nvPr>
        </p:nvSpPr>
        <p:spPr/>
        <p:txBody>
          <a:bodyPr/>
          <a:lstStyle/>
          <a:p>
            <a:fld id="{9D56938B-8917-4869-91D0-F9F507C443EE}" type="slidenum">
              <a:rPr lang="en-US" smtClean="0"/>
              <a:pPr/>
              <a:t>30</a:t>
            </a:fld>
            <a:endParaRPr lang="en-US"/>
          </a:p>
        </p:txBody>
      </p:sp>
    </p:spTree>
    <p:extLst>
      <p:ext uri="{BB962C8B-B14F-4D97-AF65-F5344CB8AC3E}">
        <p14:creationId xmlns:p14="http://schemas.microsoft.com/office/powerpoint/2010/main" xmlns="" val="2864860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600" dirty="0" smtClean="0"/>
              <a:t>Constitutional Court Report Framework</a:t>
            </a:r>
            <a:endParaRPr lang="en-ZA" sz="3600" dirty="0"/>
          </a:p>
        </p:txBody>
      </p:sp>
      <p:sp>
        <p:nvSpPr>
          <p:cNvPr id="3" name="Content Placeholder 2"/>
          <p:cNvSpPr>
            <a:spLocks noGrp="1"/>
          </p:cNvSpPr>
          <p:nvPr>
            <p:ph idx="1"/>
          </p:nvPr>
        </p:nvSpPr>
        <p:spPr/>
        <p:txBody>
          <a:bodyPr>
            <a:normAutofit lnSpcReduction="10000"/>
          </a:bodyPr>
          <a:lstStyle/>
          <a:p>
            <a:pPr marL="0" indent="0">
              <a:buNone/>
            </a:pPr>
            <a:r>
              <a:rPr lang="en-ZA" dirty="0" smtClean="0"/>
              <a:t>Phase 1: Transitional phase</a:t>
            </a:r>
          </a:p>
          <a:p>
            <a:r>
              <a:rPr lang="en-ZA" dirty="0" smtClean="0"/>
              <a:t>Implementation Plan &amp; progress report</a:t>
            </a:r>
          </a:p>
          <a:p>
            <a:pPr lvl="1" indent="-342900">
              <a:buFont typeface="Wingdings" panose="05000000000000000000" pitchFamily="2" charset="2"/>
              <a:buChar char="§"/>
            </a:pPr>
            <a:r>
              <a:rPr lang="en-ZA" dirty="0" smtClean="0"/>
              <a:t>Timelines</a:t>
            </a:r>
          </a:p>
          <a:p>
            <a:pPr lvl="1" indent="-342900">
              <a:buFont typeface="Wingdings" panose="05000000000000000000" pitchFamily="2" charset="2"/>
              <a:buChar char="§"/>
            </a:pPr>
            <a:r>
              <a:rPr lang="en-ZA" dirty="0" smtClean="0"/>
              <a:t>Procurement decision</a:t>
            </a:r>
          </a:p>
          <a:p>
            <a:r>
              <a:rPr lang="en-ZA" dirty="0" smtClean="0"/>
              <a:t>Risk Register</a:t>
            </a:r>
          </a:p>
          <a:p>
            <a:r>
              <a:rPr lang="en-ZA" dirty="0" smtClean="0"/>
              <a:t>Stakeholder management / engagement</a:t>
            </a:r>
            <a:endParaRPr lang="en-ZA" dirty="0"/>
          </a:p>
          <a:p>
            <a:pPr marL="0" indent="0">
              <a:buNone/>
            </a:pPr>
            <a:r>
              <a:rPr lang="en-ZA" dirty="0" smtClean="0"/>
              <a:t>Phase 2: SASSA future</a:t>
            </a:r>
          </a:p>
          <a:p>
            <a:r>
              <a:rPr lang="en-ZA" dirty="0" smtClean="0"/>
              <a:t>Readiness plan and budget requirements</a:t>
            </a:r>
          </a:p>
          <a:p>
            <a:r>
              <a:rPr lang="en-ZA" dirty="0" smtClean="0"/>
              <a:t>Change management Programme plan</a:t>
            </a:r>
            <a:endParaRPr lang="en-ZA" dirty="0"/>
          </a:p>
        </p:txBody>
      </p:sp>
      <p:sp>
        <p:nvSpPr>
          <p:cNvPr id="4" name="Slide Number Placeholder 3"/>
          <p:cNvSpPr>
            <a:spLocks noGrp="1"/>
          </p:cNvSpPr>
          <p:nvPr>
            <p:ph type="sldNum" sz="quarter" idx="12"/>
          </p:nvPr>
        </p:nvSpPr>
        <p:spPr/>
        <p:txBody>
          <a:bodyPr/>
          <a:lstStyle/>
          <a:p>
            <a:fld id="{9D56938B-8917-4869-91D0-F9F507C443EE}" type="slidenum">
              <a:rPr lang="en-US" smtClean="0"/>
              <a:pPr/>
              <a:t>31</a:t>
            </a:fld>
            <a:endParaRPr lang="en-US"/>
          </a:p>
        </p:txBody>
      </p:sp>
    </p:spTree>
    <p:extLst>
      <p:ext uri="{BB962C8B-B14F-4D97-AF65-F5344CB8AC3E}">
        <p14:creationId xmlns:p14="http://schemas.microsoft.com/office/powerpoint/2010/main" xmlns="" val="3831175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Recommendation</a:t>
            </a:r>
            <a:endParaRPr lang="en-ZA" dirty="0"/>
          </a:p>
        </p:txBody>
      </p:sp>
      <p:sp>
        <p:nvSpPr>
          <p:cNvPr id="3" name="Content Placeholder 2"/>
          <p:cNvSpPr>
            <a:spLocks noGrp="1"/>
          </p:cNvSpPr>
          <p:nvPr>
            <p:ph idx="1"/>
          </p:nvPr>
        </p:nvSpPr>
        <p:spPr/>
        <p:txBody>
          <a:bodyPr>
            <a:noAutofit/>
          </a:bodyPr>
          <a:lstStyle/>
          <a:p>
            <a:pPr marL="0" indent="0">
              <a:buNone/>
            </a:pPr>
            <a:r>
              <a:rPr lang="en-ZA" sz="2800" dirty="0">
                <a:latin typeface="Calibri" panose="020F0502020204030204" pitchFamily="34" charset="0"/>
              </a:rPr>
              <a:t>I</a:t>
            </a:r>
            <a:r>
              <a:rPr lang="en-ZA" sz="2800" dirty="0" smtClean="0">
                <a:latin typeface="Calibri" panose="020F0502020204030204" pitchFamily="34" charset="0"/>
              </a:rPr>
              <a:t>t is recommended that the Interdepartmental Task Team note the progress in relation:</a:t>
            </a:r>
          </a:p>
          <a:p>
            <a:pPr marL="914400" lvl="1" indent="-457200">
              <a:buFont typeface="+mj-lt"/>
              <a:buAutoNum type="alphaLcParenR"/>
            </a:pPr>
            <a:r>
              <a:rPr lang="en-ZA" sz="2800" dirty="0">
                <a:latin typeface="Calibri" panose="020F0502020204030204" pitchFamily="34" charset="0"/>
              </a:rPr>
              <a:t>Legislative mandate of SASSA and the extent to which the mandate has been implemented.</a:t>
            </a:r>
          </a:p>
          <a:p>
            <a:pPr marL="914400" lvl="1" indent="-457200">
              <a:buFont typeface="+mj-lt"/>
              <a:buAutoNum type="alphaLcParenR"/>
            </a:pPr>
            <a:r>
              <a:rPr lang="en-ZA" sz="2800" dirty="0">
                <a:latin typeface="Calibri" panose="020F0502020204030204" pitchFamily="34" charset="0"/>
              </a:rPr>
              <a:t>Key </a:t>
            </a:r>
            <a:r>
              <a:rPr lang="en-ZA" sz="2800" dirty="0" smtClean="0">
                <a:latin typeface="Calibri" panose="020F0502020204030204" pitchFamily="34" charset="0"/>
              </a:rPr>
              <a:t>Events </a:t>
            </a:r>
            <a:r>
              <a:rPr lang="en-ZA" sz="2800" dirty="0">
                <a:latin typeface="Calibri" panose="020F0502020204030204" pitchFamily="34" charset="0"/>
              </a:rPr>
              <a:t>Schedule to ensure the payment of social assistance grants as from April 2018; and</a:t>
            </a:r>
          </a:p>
          <a:p>
            <a:pPr marL="914400" lvl="1" indent="-457200">
              <a:buFont typeface="+mj-lt"/>
              <a:buAutoNum type="alphaLcParenR"/>
            </a:pPr>
            <a:r>
              <a:rPr lang="en-ZA" sz="2800" dirty="0">
                <a:latin typeface="Calibri" panose="020F0502020204030204" pitchFamily="34" charset="0"/>
              </a:rPr>
              <a:t>Proposed Framework towards SASSA taking the payment function in-house over an estimated period of 3 to 5 years</a:t>
            </a:r>
          </a:p>
          <a:p>
            <a:pPr lvl="1"/>
            <a:endParaRPr lang="en-ZA" sz="28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9D56938B-8917-4869-91D0-F9F507C443EE}" type="slidenum">
              <a:rPr lang="en-US" smtClean="0"/>
              <a:pPr/>
              <a:t>32</a:t>
            </a:fld>
            <a:endParaRPr lang="en-US"/>
          </a:p>
        </p:txBody>
      </p:sp>
    </p:spTree>
    <p:extLst>
      <p:ext uri="{BB962C8B-B14F-4D97-AF65-F5344CB8AC3E}">
        <p14:creationId xmlns:p14="http://schemas.microsoft.com/office/powerpoint/2010/main" xmlns="" val="21333105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Placeholder 3"/>
          <p:cNvSpPr>
            <a:spLocks noGrp="1"/>
          </p:cNvSpPr>
          <p:nvPr>
            <p:ph type="body" idx="1"/>
          </p:nvPr>
        </p:nvSpPr>
        <p:spPr/>
        <p:txBody>
          <a:bodyPr/>
          <a:lstStyle/>
          <a:p>
            <a:pPr algn="ctr"/>
            <a:r>
              <a:rPr lang="en-US" altLang="en-US" sz="5400" b="1" smtClean="0"/>
              <a:t>Thank you</a:t>
            </a:r>
            <a:endParaRPr lang="en-GB" altLang="en-US" sz="5400" b="1" smtClean="0"/>
          </a:p>
        </p:txBody>
      </p:sp>
      <p:sp>
        <p:nvSpPr>
          <p:cNvPr id="30724" name="Slide Number Placeholder 1"/>
          <p:cNvSpPr>
            <a:spLocks noGrp="1"/>
          </p:cNvSpPr>
          <p:nvPr>
            <p:ph type="sldNum" sz="quarter" idx="4294967295"/>
          </p:nvPr>
        </p:nvSpPr>
        <p:spPr>
          <a:xfrm>
            <a:off x="6553200" y="6356350"/>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E4242EC-B890-429F-ADA6-51CE9A28FF68}" type="slidenum">
              <a:rPr lang="en-US" altLang="en-US" sz="1400" smtClean="0">
                <a:ea typeface="ＭＳ Ｐゴシック" pitchFamily="34" charset="-128"/>
              </a:rPr>
              <a:pPr>
                <a:spcBef>
                  <a:spcPct val="0"/>
                </a:spcBef>
                <a:buFontTx/>
                <a:buNone/>
              </a:pPr>
              <a:t>33</a:t>
            </a:fld>
            <a:endParaRPr lang="en-US" altLang="en-US" sz="1400" smtClean="0">
              <a:ea typeface="ＭＳ Ｐゴシック" pitchFamily="34" charset="-128"/>
            </a:endParaRPr>
          </a:p>
        </p:txBody>
      </p:sp>
    </p:spTree>
    <p:extLst>
      <p:ext uri="{BB962C8B-B14F-4D97-AF65-F5344CB8AC3E}">
        <p14:creationId xmlns:p14="http://schemas.microsoft.com/office/powerpoint/2010/main" xmlns="" val="3676747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91207"/>
          </a:xfrm>
          <a:noFill/>
        </p:spPr>
        <p:txBody>
          <a:bodyPr vert="horz" lIns="91440" tIns="45720" rIns="91440" bIns="45720" rtlCol="0" anchor="ctr">
            <a:normAutofit/>
          </a:bodyPr>
          <a:lstStyle/>
          <a:p>
            <a:r>
              <a:rPr lang="en-ZA" sz="4400" dirty="0"/>
              <a:t>          </a:t>
            </a:r>
            <a:r>
              <a:rPr lang="en-ZA" sz="3600" dirty="0" smtClean="0"/>
              <a:t>Current Scope of Work</a:t>
            </a:r>
            <a:endParaRPr lang="en-ZA" sz="3600" dirty="0"/>
          </a:p>
        </p:txBody>
      </p:sp>
      <p:sp>
        <p:nvSpPr>
          <p:cNvPr id="28" name="AutoShape 2" descr="Image result for AB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9" name="AutoShape 4" descr="Image result for ABS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 name="Content Placeholder 2"/>
          <p:cNvSpPr txBox="1">
            <a:spLocks/>
          </p:cNvSpPr>
          <p:nvPr/>
        </p:nvSpPr>
        <p:spPr>
          <a:xfrm>
            <a:off x="457200" y="1135668"/>
            <a:ext cx="8458200" cy="522068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ZA" b="1" dirty="0">
                <a:latin typeface="Calibri" panose="020F0502020204030204" pitchFamily="34" charset="0"/>
              </a:rPr>
              <a:t>The Current Scope of Work entails the following:</a:t>
            </a:r>
            <a:endParaRPr lang="en-ZA" dirty="0">
              <a:latin typeface="Calibri" panose="020F0502020204030204" pitchFamily="34" charset="0"/>
            </a:endParaRPr>
          </a:p>
          <a:p>
            <a:pPr marL="514350" indent="-514350">
              <a:buAutoNum type="alphaLcParenBoth"/>
            </a:pPr>
            <a:r>
              <a:rPr lang="en-ZA" dirty="0">
                <a:latin typeface="Calibri" panose="020F0502020204030204" pitchFamily="34" charset="0"/>
              </a:rPr>
              <a:t>Management, Administration and Payment of </a:t>
            </a:r>
            <a:r>
              <a:rPr lang="en-ZA" b="1" dirty="0">
                <a:latin typeface="Calibri" panose="020F0502020204030204" pitchFamily="34" charset="0"/>
              </a:rPr>
              <a:t>social assistance to 17.3 million Beneficiaries.</a:t>
            </a:r>
          </a:p>
          <a:p>
            <a:pPr marL="971550" lvl="1" indent="-571500">
              <a:buFont typeface="+mj-lt"/>
              <a:buAutoNum type="romanLcPeriod"/>
            </a:pPr>
            <a:r>
              <a:rPr lang="en-ZA" sz="3200" b="1" dirty="0">
                <a:latin typeface="Calibri" panose="020F0502020204030204" pitchFamily="34" charset="0"/>
              </a:rPr>
              <a:t>Management and Administration Functions </a:t>
            </a:r>
            <a:r>
              <a:rPr lang="en-ZA" sz="3200" b="1" u="sng" dirty="0">
                <a:latin typeface="Calibri" panose="020F0502020204030204" pitchFamily="34" charset="0"/>
              </a:rPr>
              <a:t>are largely in-sourced</a:t>
            </a:r>
            <a:r>
              <a:rPr lang="en-ZA" sz="3200" b="1" dirty="0">
                <a:latin typeface="Calibri" panose="020F0502020204030204" pitchFamily="34" charset="0"/>
              </a:rPr>
              <a:t>;</a:t>
            </a:r>
          </a:p>
          <a:p>
            <a:pPr marL="971550" lvl="1" indent="-571500">
              <a:buFont typeface="+mj-lt"/>
              <a:buAutoNum type="romanLcPeriod"/>
            </a:pPr>
            <a:r>
              <a:rPr lang="en-ZA" sz="3200" b="1" dirty="0">
                <a:latin typeface="Calibri" panose="020F0502020204030204" pitchFamily="34" charset="0"/>
              </a:rPr>
              <a:t>Payment Functions </a:t>
            </a:r>
            <a:r>
              <a:rPr lang="en-ZA" sz="3200" b="1" u="sng" dirty="0">
                <a:latin typeface="Calibri" panose="020F0502020204030204" pitchFamily="34" charset="0"/>
              </a:rPr>
              <a:t>is out-sourced; </a:t>
            </a:r>
          </a:p>
          <a:p>
            <a:pPr marL="0" indent="0">
              <a:buNone/>
            </a:pPr>
            <a:r>
              <a:rPr lang="en-ZA" dirty="0">
                <a:latin typeface="Calibri" panose="020F0502020204030204" pitchFamily="34" charset="0"/>
              </a:rPr>
              <a:t>(b) SASSA in in a process to further execute  administration and payment of </a:t>
            </a:r>
            <a:r>
              <a:rPr lang="en-ZA" b="1" dirty="0">
                <a:latin typeface="Calibri" panose="020F0502020204030204" pitchFamily="34" charset="0"/>
              </a:rPr>
              <a:t>social security</a:t>
            </a:r>
            <a:r>
              <a:rPr lang="en-ZA" dirty="0">
                <a:latin typeface="Calibri" panose="020F0502020204030204" pitchFamily="34" charset="0"/>
              </a:rPr>
              <a:t>; </a:t>
            </a:r>
            <a:r>
              <a:rPr lang="en-ZA" dirty="0" smtClean="0">
                <a:latin typeface="Calibri" panose="020F0502020204030204" pitchFamily="34" charset="0"/>
              </a:rPr>
              <a:t>and</a:t>
            </a:r>
            <a:endParaRPr lang="en-ZA" sz="2000" b="1" dirty="0">
              <a:solidFill>
                <a:prstClr val="black"/>
              </a:solidFill>
              <a:cs typeface="Arial" panose="020B0604020202020204" pitchFamily="34" charset="0"/>
            </a:endParaRPr>
          </a:p>
          <a:p>
            <a:pPr lvl="1">
              <a:spcBef>
                <a:spcPts val="600"/>
              </a:spcBef>
              <a:spcAft>
                <a:spcPts val="600"/>
              </a:spcAft>
            </a:pPr>
            <a:endParaRPr lang="en-ZA" sz="1800" dirty="0">
              <a:solidFill>
                <a:prstClr val="black"/>
              </a:solidFill>
              <a:cs typeface="Arial" panose="020B0604020202020204" pitchFamily="34" charset="0"/>
            </a:endParaRPr>
          </a:p>
        </p:txBody>
      </p:sp>
      <p:sp>
        <p:nvSpPr>
          <p:cNvPr id="3" name="Slide Number Placeholder 2"/>
          <p:cNvSpPr>
            <a:spLocks noGrp="1"/>
          </p:cNvSpPr>
          <p:nvPr>
            <p:ph type="sldNum" sz="quarter" idx="12"/>
          </p:nvPr>
        </p:nvSpPr>
        <p:spPr/>
        <p:txBody>
          <a:bodyPr/>
          <a:lstStyle/>
          <a:p>
            <a:fld id="{9D56938B-8917-4869-91D0-F9F507C443EE}" type="slidenum">
              <a:rPr lang="en-US" smtClean="0"/>
              <a:pPr/>
              <a:t>4</a:t>
            </a:fld>
            <a:endParaRPr lang="en-US"/>
          </a:p>
        </p:txBody>
      </p:sp>
    </p:spTree>
    <p:extLst>
      <p:ext uri="{BB962C8B-B14F-4D97-AF65-F5344CB8AC3E}">
        <p14:creationId xmlns:p14="http://schemas.microsoft.com/office/powerpoint/2010/main" xmlns="" val="2046655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661"/>
            <a:ext cx="8229600" cy="1143000"/>
          </a:xfrm>
        </p:spPr>
        <p:txBody>
          <a:bodyPr>
            <a:normAutofit fontScale="90000"/>
          </a:bodyPr>
          <a:lstStyle/>
          <a:p>
            <a:r>
              <a:rPr lang="en-ZA" dirty="0"/>
              <a:t>Compliance with Constitutional Court </a:t>
            </a:r>
            <a:r>
              <a:rPr lang="en-ZA" dirty="0" smtClean="0"/>
              <a:t>Order</a:t>
            </a:r>
            <a:endParaRPr lang="en-GB" dirty="0"/>
          </a:p>
        </p:txBody>
      </p:sp>
      <p:sp>
        <p:nvSpPr>
          <p:cNvPr id="3" name="Content Placeholder 2"/>
          <p:cNvSpPr>
            <a:spLocks noGrp="1"/>
          </p:cNvSpPr>
          <p:nvPr>
            <p:ph idx="1"/>
          </p:nvPr>
        </p:nvSpPr>
        <p:spPr>
          <a:xfrm>
            <a:off x="457200" y="1208662"/>
            <a:ext cx="8229600" cy="4917502"/>
          </a:xfrm>
        </p:spPr>
        <p:txBody>
          <a:bodyPr>
            <a:noAutofit/>
          </a:bodyPr>
          <a:lstStyle/>
          <a:p>
            <a:r>
              <a:rPr lang="en-GB" dirty="0" smtClean="0">
                <a:latin typeface="Calibri" panose="020F0502020204030204" pitchFamily="34" charset="0"/>
              </a:rPr>
              <a:t>Towards the end of the 5 year payment contract between SASSA and CPS an Urgent Court application was lodged by Black Sash supported by various interested parties to stop SASSA from applying for an extension of the contract </a:t>
            </a:r>
          </a:p>
          <a:p>
            <a:r>
              <a:rPr lang="en-GB" dirty="0" smtClean="0">
                <a:latin typeface="Calibri" panose="020F0502020204030204" pitchFamily="34" charset="0"/>
              </a:rPr>
              <a:t>Judgement was handed down 17 March 2017</a:t>
            </a:r>
          </a:p>
          <a:p>
            <a:r>
              <a:rPr lang="en-ZA" dirty="0" smtClean="0">
                <a:latin typeface="Calibri" panose="020F0502020204030204" pitchFamily="34" charset="0"/>
              </a:rPr>
              <a:t>It declared that SASSA and CPS are under an obligation to ensure payment of social grants to beneficiaries from 1 April 2017 until an entity other than CPS is able to do so and that a failure to do  will infringe upon beneficiaries rights of access to social assistance under section 27(1)(c) of the constitution;  </a:t>
            </a:r>
          </a:p>
          <a:p>
            <a:r>
              <a:rPr lang="en-ZA" dirty="0" smtClean="0">
                <a:latin typeface="Calibri" panose="020F0502020204030204" pitchFamily="34" charset="0"/>
              </a:rPr>
              <a:t>The declaration of the invalidity of the contract was further suspended for 12 months from 1 April 2017</a:t>
            </a:r>
            <a:endParaRPr lang="en-ZA"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9D56938B-8917-4869-91D0-F9F507C443EE}"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xmlns="" val="3613622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ZA" sz="3600" dirty="0"/>
              <a:t>Compliance with Constitutional Court Order</a:t>
            </a:r>
          </a:p>
        </p:txBody>
      </p:sp>
      <p:sp>
        <p:nvSpPr>
          <p:cNvPr id="3" name="Content Placeholder 2"/>
          <p:cNvSpPr>
            <a:spLocks noGrp="1"/>
          </p:cNvSpPr>
          <p:nvPr>
            <p:ph idx="1"/>
          </p:nvPr>
        </p:nvSpPr>
        <p:spPr/>
        <p:txBody>
          <a:bodyPr>
            <a:normAutofit lnSpcReduction="10000"/>
          </a:bodyPr>
          <a:lstStyle/>
          <a:p>
            <a:pPr marL="0" lvl="1" indent="0">
              <a:buNone/>
            </a:pPr>
            <a:r>
              <a:rPr lang="en-ZA" b="1" dirty="0" smtClean="0"/>
              <a:t>(</a:t>
            </a:r>
            <a:r>
              <a:rPr lang="en-ZA" b="1" dirty="0"/>
              <a:t>Order 4 – 6):  </a:t>
            </a:r>
            <a:r>
              <a:rPr lang="en-ZA" dirty="0"/>
              <a:t>Extension and </a:t>
            </a:r>
            <a:r>
              <a:rPr lang="en-ZA" dirty="0" smtClean="0"/>
              <a:t>contracting</a:t>
            </a:r>
          </a:p>
          <a:p>
            <a:pPr marL="342900" lvl="1" indent="-342900">
              <a:buFont typeface="Arial" panose="020B0604020202020204" pitchFamily="34" charset="0"/>
              <a:buChar char="•"/>
            </a:pPr>
            <a:r>
              <a:rPr lang="en-ZA" dirty="0" smtClean="0"/>
              <a:t>Addendum with CPS signed 31 March 2017 </a:t>
            </a:r>
          </a:p>
          <a:p>
            <a:pPr marL="342900" lvl="1" indent="-342900">
              <a:buFont typeface="Arial" panose="020B0604020202020204" pitchFamily="34" charset="0"/>
              <a:buChar char="•"/>
            </a:pPr>
            <a:r>
              <a:rPr lang="en-ZA" dirty="0" smtClean="0"/>
              <a:t>Payment to Beneficiaries is taking place as per the agreed upon payment Schedule</a:t>
            </a:r>
          </a:p>
          <a:p>
            <a:pPr marL="342900" lvl="1" indent="-342900">
              <a:buFont typeface="Arial" panose="020B0604020202020204" pitchFamily="34" charset="0"/>
              <a:buChar char="•"/>
            </a:pPr>
            <a:r>
              <a:rPr lang="en-ZA" dirty="0" smtClean="0"/>
              <a:t>SASSA is monitoring the service provider to ensure that beneficiary information is not compromised</a:t>
            </a:r>
          </a:p>
          <a:p>
            <a:pPr marL="342900" lvl="1" indent="-342900">
              <a:buFont typeface="Arial" panose="020B0604020202020204" pitchFamily="34" charset="0"/>
              <a:buChar char="•"/>
            </a:pPr>
            <a:r>
              <a:rPr lang="en-ZA" dirty="0" smtClean="0"/>
              <a:t>CPS has on the 30/05/’17 filed its financial Audited statement for the contract that ended 31/03/’17 – SASSA upon obtaining quotations for the independent verification decided it will be cost effective to obtain such at the end of the current contract.  </a:t>
            </a:r>
            <a:endParaRPr lang="en-ZA" dirty="0"/>
          </a:p>
          <a:p>
            <a:endParaRPr lang="en-ZA" dirty="0"/>
          </a:p>
        </p:txBody>
      </p:sp>
      <p:sp>
        <p:nvSpPr>
          <p:cNvPr id="4" name="Slide Number Placeholder 3"/>
          <p:cNvSpPr>
            <a:spLocks noGrp="1"/>
          </p:cNvSpPr>
          <p:nvPr>
            <p:ph type="sldNum" sz="quarter" idx="12"/>
          </p:nvPr>
        </p:nvSpPr>
        <p:spPr/>
        <p:txBody>
          <a:bodyPr/>
          <a:lstStyle/>
          <a:p>
            <a:fld id="{9D56938B-8917-4869-91D0-F9F507C443EE}" type="slidenum">
              <a:rPr lang="en-US" smtClean="0"/>
              <a:pPr/>
              <a:t>6</a:t>
            </a:fld>
            <a:endParaRPr lang="en-US"/>
          </a:p>
        </p:txBody>
      </p:sp>
    </p:spTree>
    <p:extLst>
      <p:ext uri="{BB962C8B-B14F-4D97-AF65-F5344CB8AC3E}">
        <p14:creationId xmlns:p14="http://schemas.microsoft.com/office/powerpoint/2010/main" xmlns="" val="2496973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Compliance with Constitutional Court Order </a:t>
            </a:r>
          </a:p>
        </p:txBody>
      </p:sp>
      <p:sp>
        <p:nvSpPr>
          <p:cNvPr id="3" name="Content Placeholder 2"/>
          <p:cNvSpPr>
            <a:spLocks noGrp="1"/>
          </p:cNvSpPr>
          <p:nvPr>
            <p:ph idx="1"/>
          </p:nvPr>
        </p:nvSpPr>
        <p:spPr>
          <a:xfrm>
            <a:off x="457200" y="1417638"/>
            <a:ext cx="8229600" cy="4708525"/>
          </a:xfrm>
        </p:spPr>
        <p:txBody>
          <a:bodyPr>
            <a:normAutofit fontScale="92500"/>
          </a:bodyPr>
          <a:lstStyle/>
          <a:p>
            <a:pPr marL="0" indent="0">
              <a:buNone/>
            </a:pPr>
            <a:r>
              <a:rPr lang="en-ZA" b="1" dirty="0" smtClean="0"/>
              <a:t>(Order </a:t>
            </a:r>
            <a:r>
              <a:rPr lang="en-ZA" b="1" dirty="0"/>
              <a:t>7 &amp; </a:t>
            </a:r>
            <a:r>
              <a:rPr lang="en-ZA" b="1" dirty="0" smtClean="0"/>
              <a:t>8): </a:t>
            </a:r>
            <a:r>
              <a:rPr lang="en-ZA" dirty="0" smtClean="0"/>
              <a:t>Filling of reports </a:t>
            </a:r>
          </a:p>
          <a:p>
            <a:pPr marL="0" indent="0">
              <a:buNone/>
            </a:pPr>
            <a:r>
              <a:rPr lang="en-ZA" dirty="0" smtClean="0"/>
              <a:t>SASSA supported by the Minister to file a reports on affidavit </a:t>
            </a:r>
          </a:p>
          <a:p>
            <a:r>
              <a:rPr lang="en-ZA" dirty="0" smtClean="0"/>
              <a:t>The first report was tabled on the 21 June 2017 – the report was due on the 17 June 2017, which was a public holiday </a:t>
            </a:r>
          </a:p>
          <a:p>
            <a:r>
              <a:rPr lang="en-ZA" dirty="0" err="1" smtClean="0"/>
              <a:t>Condonation</a:t>
            </a:r>
            <a:r>
              <a:rPr lang="en-ZA" dirty="0" smtClean="0"/>
              <a:t> was received from the Court to file on the 20 June 2017</a:t>
            </a:r>
          </a:p>
          <a:p>
            <a:r>
              <a:rPr lang="en-ZA" dirty="0" smtClean="0"/>
              <a:t>Dates for reporting:</a:t>
            </a:r>
          </a:p>
          <a:p>
            <a:pPr lvl="1" indent="-342900">
              <a:buFont typeface="Wingdings" panose="05000000000000000000" pitchFamily="2" charset="2"/>
              <a:buChar char="§"/>
            </a:pPr>
            <a:r>
              <a:rPr lang="en-ZA" dirty="0" smtClean="0"/>
              <a:t>15 September 2017</a:t>
            </a:r>
          </a:p>
          <a:p>
            <a:pPr lvl="1" indent="-342900">
              <a:buFont typeface="Wingdings" panose="05000000000000000000" pitchFamily="2" charset="2"/>
              <a:buChar char="§"/>
            </a:pPr>
            <a:r>
              <a:rPr lang="en-ZA" dirty="0" smtClean="0"/>
              <a:t>15 December 2017</a:t>
            </a:r>
          </a:p>
          <a:p>
            <a:pPr lvl="1" indent="-342900">
              <a:buFont typeface="Wingdings" panose="05000000000000000000" pitchFamily="2" charset="2"/>
              <a:buChar char="§"/>
            </a:pPr>
            <a:r>
              <a:rPr lang="en-ZA" dirty="0" smtClean="0"/>
              <a:t>16 March 2018</a:t>
            </a:r>
          </a:p>
          <a:p>
            <a:endParaRPr lang="en-ZA" dirty="0"/>
          </a:p>
        </p:txBody>
      </p:sp>
      <p:sp>
        <p:nvSpPr>
          <p:cNvPr id="4" name="Slide Number Placeholder 3"/>
          <p:cNvSpPr>
            <a:spLocks noGrp="1"/>
          </p:cNvSpPr>
          <p:nvPr>
            <p:ph type="sldNum" sz="quarter" idx="12"/>
          </p:nvPr>
        </p:nvSpPr>
        <p:spPr/>
        <p:txBody>
          <a:bodyPr/>
          <a:lstStyle/>
          <a:p>
            <a:fld id="{9D56938B-8917-4869-91D0-F9F507C443EE}" type="slidenum">
              <a:rPr lang="en-US" smtClean="0"/>
              <a:pPr/>
              <a:t>7</a:t>
            </a:fld>
            <a:endParaRPr lang="en-US"/>
          </a:p>
        </p:txBody>
      </p:sp>
    </p:spTree>
    <p:extLst>
      <p:ext uri="{BB962C8B-B14F-4D97-AF65-F5344CB8AC3E}">
        <p14:creationId xmlns:p14="http://schemas.microsoft.com/office/powerpoint/2010/main" xmlns="" val="1765575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Compliance with Constitutional Court Order </a:t>
            </a:r>
          </a:p>
        </p:txBody>
      </p:sp>
      <p:sp>
        <p:nvSpPr>
          <p:cNvPr id="3" name="Content Placeholder 2"/>
          <p:cNvSpPr>
            <a:spLocks noGrp="1"/>
          </p:cNvSpPr>
          <p:nvPr>
            <p:ph idx="1"/>
          </p:nvPr>
        </p:nvSpPr>
        <p:spPr/>
        <p:txBody>
          <a:bodyPr>
            <a:normAutofit lnSpcReduction="10000"/>
          </a:bodyPr>
          <a:lstStyle/>
          <a:p>
            <a:pPr marL="0" lvl="1" indent="0">
              <a:buNone/>
            </a:pPr>
            <a:r>
              <a:rPr lang="en-ZA" b="1" dirty="0"/>
              <a:t>(</a:t>
            </a:r>
            <a:r>
              <a:rPr lang="en-ZA" b="1" dirty="0" smtClean="0"/>
              <a:t>Order 10):  </a:t>
            </a:r>
            <a:r>
              <a:rPr lang="en-ZA" dirty="0" smtClean="0"/>
              <a:t>Additional </a:t>
            </a:r>
            <a:r>
              <a:rPr lang="en-ZA" dirty="0"/>
              <a:t>Safeguards for Beneficiaries Personal Data </a:t>
            </a:r>
            <a:endParaRPr lang="en-ZA" dirty="0" smtClean="0"/>
          </a:p>
          <a:p>
            <a:pPr marL="342900" lvl="1" indent="-342900">
              <a:buFont typeface="Arial" panose="020B0604020202020204" pitchFamily="34" charset="0"/>
              <a:buChar char="•"/>
            </a:pPr>
            <a:r>
              <a:rPr lang="en-ZA" dirty="0" smtClean="0"/>
              <a:t>The </a:t>
            </a:r>
            <a:r>
              <a:rPr lang="en-ZA" dirty="0"/>
              <a:t>Addendum signed with CPS on 31 March 2017 contains clauses which seek to protect beneficiary data, and prevent CPS and </a:t>
            </a:r>
            <a:r>
              <a:rPr lang="en-ZA" dirty="0" err="1"/>
              <a:t>Grindrod</a:t>
            </a:r>
            <a:r>
              <a:rPr lang="en-ZA" dirty="0"/>
              <a:t> Bank from inviting beneficiaries to “opt in” for the sharing of their data for marketing purposes.  </a:t>
            </a:r>
            <a:endParaRPr lang="en-ZA" sz="2000" dirty="0"/>
          </a:p>
          <a:p>
            <a:r>
              <a:rPr lang="en-ZA" dirty="0" smtClean="0"/>
              <a:t>Written confirmation solicited from CPS for specific measures </a:t>
            </a:r>
            <a:r>
              <a:rPr lang="en-ZA" dirty="0"/>
              <a:t>to be taken to </a:t>
            </a:r>
            <a:r>
              <a:rPr lang="en-ZA" dirty="0" smtClean="0"/>
              <a:t>ensure compliance judgement and</a:t>
            </a:r>
          </a:p>
          <a:p>
            <a:r>
              <a:rPr lang="en-ZA" dirty="0" smtClean="0"/>
              <a:t>CPS </a:t>
            </a:r>
            <a:r>
              <a:rPr lang="en-ZA" dirty="0"/>
              <a:t>responded to this correspondence on 15 May 2017 confirming their compliance to this order</a:t>
            </a:r>
          </a:p>
        </p:txBody>
      </p:sp>
      <p:sp>
        <p:nvSpPr>
          <p:cNvPr id="4" name="Slide Number Placeholder 3"/>
          <p:cNvSpPr>
            <a:spLocks noGrp="1"/>
          </p:cNvSpPr>
          <p:nvPr>
            <p:ph type="sldNum" sz="quarter" idx="12"/>
          </p:nvPr>
        </p:nvSpPr>
        <p:spPr/>
        <p:txBody>
          <a:bodyPr/>
          <a:lstStyle/>
          <a:p>
            <a:fld id="{9D56938B-8917-4869-91D0-F9F507C443EE}" type="slidenum">
              <a:rPr lang="en-US" smtClean="0"/>
              <a:pPr/>
              <a:t>8</a:t>
            </a:fld>
            <a:endParaRPr lang="en-US"/>
          </a:p>
        </p:txBody>
      </p:sp>
    </p:spTree>
    <p:extLst>
      <p:ext uri="{BB962C8B-B14F-4D97-AF65-F5344CB8AC3E}">
        <p14:creationId xmlns:p14="http://schemas.microsoft.com/office/powerpoint/2010/main" xmlns="" val="3872610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686800" cy="5181600"/>
          </a:xfrm>
        </p:spPr>
        <p:txBody>
          <a:bodyPr>
            <a:noAutofit/>
          </a:bodyPr>
          <a:lstStyle/>
          <a:p>
            <a:pPr marL="0" lvl="2" indent="0">
              <a:buNone/>
            </a:pPr>
            <a:r>
              <a:rPr lang="en-ZA" b="1" dirty="0"/>
              <a:t>(Order 11 &amp; 12</a:t>
            </a:r>
            <a:r>
              <a:rPr lang="en-ZA" b="1" dirty="0" smtClean="0"/>
              <a:t>):</a:t>
            </a:r>
            <a:r>
              <a:rPr lang="en-ZA" dirty="0" smtClean="0"/>
              <a:t>Appointment </a:t>
            </a:r>
            <a:r>
              <a:rPr lang="en-ZA" dirty="0"/>
              <a:t>of Independent Experts </a:t>
            </a:r>
            <a:endParaRPr lang="en-ZA" dirty="0" smtClean="0"/>
          </a:p>
          <a:p>
            <a:pPr marL="342900" lvl="2" indent="-342900"/>
            <a:r>
              <a:rPr lang="en-ZA" dirty="0"/>
              <a:t>Both the Minister and SASSA submitted their nominations on 7 April 2017. The other parties also filed </a:t>
            </a:r>
            <a:r>
              <a:rPr lang="en-ZA" dirty="0" smtClean="0"/>
              <a:t>nominations</a:t>
            </a:r>
          </a:p>
          <a:p>
            <a:pPr marL="342900" lvl="2" indent="-342900"/>
            <a:r>
              <a:rPr lang="en-ZA" sz="2200" dirty="0" smtClean="0">
                <a:latin typeface="Arial" panose="020B0604020202020204" pitchFamily="34" charset="0"/>
                <a:cs typeface="Arial" panose="020B0604020202020204" pitchFamily="34" charset="0"/>
              </a:rPr>
              <a:t>On 6 June, the Constitutional Court confirmed the appointment of 10 experts, to work with the Auditor – General in this task</a:t>
            </a:r>
          </a:p>
          <a:p>
            <a:r>
              <a:rPr lang="en-ZA" sz="2200" dirty="0" smtClean="0">
                <a:latin typeface="Arial" panose="020B0604020202020204" pitchFamily="34" charset="0"/>
                <a:cs typeface="Arial" panose="020B0604020202020204" pitchFamily="34" charset="0"/>
              </a:rPr>
              <a:t>Members of the panel are:</a:t>
            </a:r>
          </a:p>
          <a:p>
            <a:pPr lvl="1"/>
            <a:r>
              <a:rPr lang="en-ZA" sz="2200" dirty="0" smtClean="0">
                <a:latin typeface="Arial" panose="020B0604020202020204" pitchFamily="34" charset="0"/>
                <a:cs typeface="Arial" panose="020B0604020202020204" pitchFamily="34" charset="0"/>
              </a:rPr>
              <a:t>Ms Angela Bester		Mr Anthony </a:t>
            </a:r>
            <a:r>
              <a:rPr lang="en-ZA" sz="2200" dirty="0" err="1" smtClean="0">
                <a:latin typeface="Arial" panose="020B0604020202020204" pitchFamily="34" charset="0"/>
                <a:cs typeface="Arial" panose="020B0604020202020204" pitchFamily="34" charset="0"/>
              </a:rPr>
              <a:t>Felet</a:t>
            </a:r>
            <a:endParaRPr lang="en-ZA" sz="2200" dirty="0" smtClean="0">
              <a:latin typeface="Arial" panose="020B0604020202020204" pitchFamily="34" charset="0"/>
              <a:cs typeface="Arial" panose="020B0604020202020204" pitchFamily="34" charset="0"/>
            </a:endParaRPr>
          </a:p>
          <a:p>
            <a:pPr lvl="1"/>
            <a:r>
              <a:rPr lang="en-ZA" sz="2200" dirty="0" smtClean="0">
                <a:latin typeface="Arial" panose="020B0604020202020204" pitchFamily="34" charset="0"/>
                <a:cs typeface="Arial" panose="020B0604020202020204" pitchFamily="34" charset="0"/>
              </a:rPr>
              <a:t>Mr Werner </a:t>
            </a:r>
            <a:r>
              <a:rPr lang="en-ZA" sz="2200" dirty="0" err="1" smtClean="0">
                <a:latin typeface="Arial" panose="020B0604020202020204" pitchFamily="34" charset="0"/>
                <a:cs typeface="Arial" panose="020B0604020202020204" pitchFamily="34" charset="0"/>
              </a:rPr>
              <a:t>Krull</a:t>
            </a:r>
            <a:r>
              <a:rPr lang="en-ZA" sz="2200" dirty="0" smtClean="0">
                <a:latin typeface="Arial" panose="020B0604020202020204" pitchFamily="34" charset="0"/>
                <a:cs typeface="Arial" panose="020B0604020202020204" pitchFamily="34" charset="0"/>
              </a:rPr>
              <a:t>			Dr Gill Marcus</a:t>
            </a:r>
          </a:p>
          <a:p>
            <a:pPr lvl="1"/>
            <a:r>
              <a:rPr lang="en-ZA" sz="2200" dirty="0" smtClean="0">
                <a:latin typeface="Arial" panose="020B0604020202020204" pitchFamily="34" charset="0"/>
                <a:cs typeface="Arial" panose="020B0604020202020204" pitchFamily="34" charset="0"/>
              </a:rPr>
              <a:t>Mr Tim </a:t>
            </a:r>
            <a:r>
              <a:rPr lang="en-ZA" sz="2200" dirty="0" err="1" smtClean="0">
                <a:latin typeface="Arial" panose="020B0604020202020204" pitchFamily="34" charset="0"/>
                <a:cs typeface="Arial" panose="020B0604020202020204" pitchFamily="34" charset="0"/>
              </a:rPr>
              <a:t>Masela</a:t>
            </a:r>
            <a:r>
              <a:rPr lang="en-ZA" sz="2200" dirty="0" smtClean="0">
                <a:latin typeface="Arial" panose="020B0604020202020204" pitchFamily="34" charset="0"/>
                <a:cs typeface="Arial" panose="020B0604020202020204" pitchFamily="34" charset="0"/>
              </a:rPr>
              <a:t>			Mr </a:t>
            </a:r>
            <a:r>
              <a:rPr lang="en-ZA" sz="2200" dirty="0" err="1" smtClean="0">
                <a:latin typeface="Arial" panose="020B0604020202020204" pitchFamily="34" charset="0"/>
                <a:cs typeface="Arial" panose="020B0604020202020204" pitchFamily="34" charset="0"/>
              </a:rPr>
              <a:t>Mmamoletelo</a:t>
            </a:r>
            <a:r>
              <a:rPr lang="en-ZA" sz="2200" dirty="0" smtClean="0">
                <a:latin typeface="Arial" panose="020B0604020202020204" pitchFamily="34" charset="0"/>
                <a:cs typeface="Arial" panose="020B0604020202020204" pitchFamily="34" charset="0"/>
              </a:rPr>
              <a:t> E </a:t>
            </a:r>
            <a:r>
              <a:rPr lang="en-ZA" sz="2200" dirty="0" err="1" smtClean="0">
                <a:latin typeface="Arial" panose="020B0604020202020204" pitchFamily="34" charset="0"/>
                <a:cs typeface="Arial" panose="020B0604020202020204" pitchFamily="34" charset="0"/>
              </a:rPr>
              <a:t>Mathekga</a:t>
            </a:r>
            <a:endParaRPr lang="en-ZA" sz="2200" dirty="0" smtClean="0">
              <a:latin typeface="Arial" panose="020B0604020202020204" pitchFamily="34" charset="0"/>
              <a:cs typeface="Arial" panose="020B0604020202020204" pitchFamily="34" charset="0"/>
            </a:endParaRPr>
          </a:p>
          <a:p>
            <a:pPr lvl="1"/>
            <a:r>
              <a:rPr lang="en-ZA" sz="2200" dirty="0" smtClean="0">
                <a:latin typeface="Arial" panose="020B0604020202020204" pitchFamily="34" charset="0"/>
                <a:cs typeface="Arial" panose="020B0604020202020204" pitchFamily="34" charset="0"/>
              </a:rPr>
              <a:t>Mr </a:t>
            </a:r>
            <a:r>
              <a:rPr lang="en-ZA" sz="2200" dirty="0" err="1" smtClean="0">
                <a:latin typeface="Arial" panose="020B0604020202020204" pitchFamily="34" charset="0"/>
                <a:cs typeface="Arial" panose="020B0604020202020204" pitchFamily="34" charset="0"/>
              </a:rPr>
              <a:t>Mavuso</a:t>
            </a:r>
            <a:r>
              <a:rPr lang="en-ZA" sz="2200" dirty="0" smtClean="0">
                <a:latin typeface="Arial" panose="020B0604020202020204" pitchFamily="34" charset="0"/>
                <a:cs typeface="Arial" panose="020B0604020202020204" pitchFamily="34" charset="0"/>
              </a:rPr>
              <a:t> </a:t>
            </a:r>
            <a:r>
              <a:rPr lang="en-ZA" sz="2200" dirty="0" err="1" smtClean="0">
                <a:latin typeface="Arial" panose="020B0604020202020204" pitchFamily="34" charset="0"/>
                <a:cs typeface="Arial" panose="020B0604020202020204" pitchFamily="34" charset="0"/>
              </a:rPr>
              <a:t>Msimang</a:t>
            </a:r>
            <a:r>
              <a:rPr lang="en-ZA" sz="2200" dirty="0" smtClean="0">
                <a:latin typeface="Arial" panose="020B0604020202020204" pitchFamily="34" charset="0"/>
                <a:cs typeface="Arial" panose="020B0604020202020204" pitchFamily="34" charset="0"/>
              </a:rPr>
              <a:t>		Dr </a:t>
            </a:r>
            <a:r>
              <a:rPr lang="en-ZA" sz="2200" dirty="0" err="1" smtClean="0">
                <a:latin typeface="Arial" panose="020B0604020202020204" pitchFamily="34" charset="0"/>
                <a:cs typeface="Arial" panose="020B0604020202020204" pitchFamily="34" charset="0"/>
              </a:rPr>
              <a:t>Barend</a:t>
            </a:r>
            <a:r>
              <a:rPr lang="en-ZA" sz="2200" dirty="0" smtClean="0">
                <a:latin typeface="Arial" panose="020B0604020202020204" pitchFamily="34" charset="0"/>
                <a:cs typeface="Arial" panose="020B0604020202020204" pitchFamily="34" charset="0"/>
              </a:rPr>
              <a:t> </a:t>
            </a:r>
            <a:r>
              <a:rPr lang="en-ZA" sz="2200" dirty="0" err="1" smtClean="0">
                <a:latin typeface="Arial" panose="020B0604020202020204" pitchFamily="34" charset="0"/>
                <a:cs typeface="Arial" panose="020B0604020202020204" pitchFamily="34" charset="0"/>
              </a:rPr>
              <a:t>Taute</a:t>
            </a:r>
            <a:endParaRPr lang="en-ZA" sz="2200" dirty="0" smtClean="0">
              <a:latin typeface="Arial" panose="020B0604020202020204" pitchFamily="34" charset="0"/>
              <a:cs typeface="Arial" panose="020B0604020202020204" pitchFamily="34" charset="0"/>
            </a:endParaRPr>
          </a:p>
          <a:p>
            <a:pPr lvl="1"/>
            <a:r>
              <a:rPr lang="en-ZA" sz="2200" dirty="0" smtClean="0">
                <a:latin typeface="Arial" panose="020B0604020202020204" pitchFamily="34" charset="0"/>
                <a:cs typeface="Arial" panose="020B0604020202020204" pitchFamily="34" charset="0"/>
              </a:rPr>
              <a:t>Ms Doris </a:t>
            </a:r>
            <a:r>
              <a:rPr lang="en-ZA" sz="2200" dirty="0" err="1" smtClean="0">
                <a:latin typeface="Arial" panose="020B0604020202020204" pitchFamily="34" charset="0"/>
                <a:cs typeface="Arial" panose="020B0604020202020204" pitchFamily="34" charset="0"/>
              </a:rPr>
              <a:t>Tshepe</a:t>
            </a:r>
            <a:r>
              <a:rPr lang="en-ZA" sz="2200" dirty="0" smtClean="0">
                <a:latin typeface="Arial" panose="020B0604020202020204" pitchFamily="34" charset="0"/>
                <a:cs typeface="Arial" panose="020B0604020202020204" pitchFamily="34" charset="0"/>
              </a:rPr>
              <a:t>		Mr Heinz </a:t>
            </a:r>
            <a:r>
              <a:rPr lang="en-ZA" sz="2200" dirty="0" err="1" smtClean="0">
                <a:latin typeface="Arial" panose="020B0604020202020204" pitchFamily="34" charset="0"/>
                <a:cs typeface="Arial" panose="020B0604020202020204" pitchFamily="34" charset="0"/>
              </a:rPr>
              <a:t>Weilert</a:t>
            </a:r>
            <a:endParaRPr lang="en-ZA" sz="2200" dirty="0" smtClean="0">
              <a:latin typeface="Arial" panose="020B0604020202020204" pitchFamily="34" charset="0"/>
              <a:cs typeface="Arial" panose="020B0604020202020204" pitchFamily="34" charset="0"/>
            </a:endParaRPr>
          </a:p>
          <a:p>
            <a:pPr marL="0" indent="0">
              <a:buNone/>
            </a:pPr>
            <a:r>
              <a:rPr lang="en-ZA" sz="2200" dirty="0" smtClean="0">
                <a:latin typeface="Arial" panose="020B0604020202020204" pitchFamily="34" charset="0"/>
                <a:cs typeface="Arial" panose="020B0604020202020204" pitchFamily="34" charset="0"/>
              </a:rPr>
              <a:t> </a:t>
            </a:r>
            <a:endParaRPr lang="en-ZA" sz="22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381000" y="33779"/>
            <a:ext cx="8229600" cy="1143000"/>
          </a:xfrm>
        </p:spPr>
        <p:txBody>
          <a:bodyPr>
            <a:noAutofit/>
          </a:bodyPr>
          <a:lstStyle/>
          <a:p>
            <a:r>
              <a:rPr lang="en-ZA" sz="3600" dirty="0"/>
              <a:t>Compliance with Constitutional Court Order </a:t>
            </a:r>
            <a:endParaRPr lang="en-ZA" sz="3600" b="1" dirty="0"/>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9D56938B-8917-4869-91D0-F9F507C443EE}" type="slidenum">
              <a:rPr lang="en-US" smtClean="0"/>
              <a:pPr/>
              <a:t>9</a:t>
            </a:fld>
            <a:endParaRPr lang="en-US"/>
          </a:p>
        </p:txBody>
      </p:sp>
    </p:spTree>
    <p:extLst>
      <p:ext uri="{BB962C8B-B14F-4D97-AF65-F5344CB8AC3E}">
        <p14:creationId xmlns:p14="http://schemas.microsoft.com/office/powerpoint/2010/main" xmlns="" val="3031091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AS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2210</TotalTime>
  <Words>2472</Words>
  <Application>Microsoft Office PowerPoint</Application>
  <PresentationFormat>On-screen Show (4:3)</PresentationFormat>
  <Paragraphs>377</Paragraphs>
  <Slides>33</Slides>
  <Notes>6</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SASSA’s Progress PORTFOLIO COMMITTEE</vt:lpstr>
      <vt:lpstr>Purpose</vt:lpstr>
      <vt:lpstr> Key SASSA Objectives</vt:lpstr>
      <vt:lpstr>          Current Scope of Work</vt:lpstr>
      <vt:lpstr>Compliance with Constitutional Court Order</vt:lpstr>
      <vt:lpstr>Compliance with Constitutional Court Order</vt:lpstr>
      <vt:lpstr>Compliance with Constitutional Court Order </vt:lpstr>
      <vt:lpstr>Compliance with Constitutional Court Order </vt:lpstr>
      <vt:lpstr>Compliance with Constitutional Court Order </vt:lpstr>
      <vt:lpstr>Compliance with Constitutional Court Order </vt:lpstr>
      <vt:lpstr>Payment Model</vt:lpstr>
      <vt:lpstr>PHASE 1: CURRENT UNTIL 31 MARCH 2018</vt:lpstr>
      <vt:lpstr>Services that SASSA will take in-source</vt:lpstr>
      <vt:lpstr>SASSA Insourced: SASSA Corporate Accounts (s) </vt:lpstr>
      <vt:lpstr>SASSA Insourced : Regulation 26A Direct deductions</vt:lpstr>
      <vt:lpstr>SASSA Insourced : Migration of beneficiary data</vt:lpstr>
      <vt:lpstr>Slide 17</vt:lpstr>
      <vt:lpstr>Slide 18</vt:lpstr>
      <vt:lpstr>Key elements to be Out-sourced: Procurement of Payment Services</vt:lpstr>
      <vt:lpstr>Government to government Collaboration – engagements with SAPO</vt:lpstr>
      <vt:lpstr>Timelines for Procurement of Payment Services</vt:lpstr>
      <vt:lpstr>Timelines for Procurement of Payment Services</vt:lpstr>
      <vt:lpstr>Issues and risks</vt:lpstr>
      <vt:lpstr>Business Continuity &amp; Transition Payment</vt:lpstr>
      <vt:lpstr>PHASE 2: CURRENT UNTIL 31 MARCH 2021</vt:lpstr>
      <vt:lpstr>Summary of SASSA Plan</vt:lpstr>
      <vt:lpstr>5 Year Programme Model</vt:lpstr>
      <vt:lpstr>Slide 28</vt:lpstr>
      <vt:lpstr>Government to government collaboration – Department of Home Affairs</vt:lpstr>
      <vt:lpstr>Government to government collaboration – other government departments</vt:lpstr>
      <vt:lpstr>Constitutional Court Report Framework</vt:lpstr>
      <vt:lpstr>Recommendation</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DineoMotsh</dc:creator>
  <cp:lastModifiedBy>PUMZA</cp:lastModifiedBy>
  <cp:revision>254</cp:revision>
  <cp:lastPrinted>2017-08-31T13:26:21Z</cp:lastPrinted>
  <dcterms:created xsi:type="dcterms:W3CDTF">2016-03-01T10:31:26Z</dcterms:created>
  <dcterms:modified xsi:type="dcterms:W3CDTF">2017-09-07T12:55:11Z</dcterms:modified>
</cp:coreProperties>
</file>