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84" r:id="rId3"/>
    <p:sldId id="285" r:id="rId4"/>
    <p:sldId id="277" r:id="rId5"/>
    <p:sldId id="276" r:id="rId6"/>
    <p:sldId id="261" r:id="rId7"/>
    <p:sldId id="266" r:id="rId8"/>
    <p:sldId id="273" r:id="rId9"/>
    <p:sldId id="267" r:id="rId10"/>
    <p:sldId id="275" r:id="rId11"/>
    <p:sldId id="268" r:id="rId12"/>
    <p:sldId id="286" r:id="rId13"/>
    <p:sldId id="269" r:id="rId14"/>
    <p:sldId id="287" r:id="rId15"/>
    <p:sldId id="288" r:id="rId16"/>
    <p:sldId id="27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p:cViewPr varScale="1">
        <p:scale>
          <a:sx n="84" d="100"/>
          <a:sy n="84" d="100"/>
        </p:scale>
        <p:origin x="8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BA8CB-9255-4DF0-811C-991CE0DD9105}" type="datetimeFigureOut">
              <a:rPr lang="en-ZA" smtClean="0"/>
              <a:t>2017/08/23</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88C1A-2C0E-4973-8EC9-CBD6789D6772}" type="slidenum">
              <a:rPr lang="en-ZA" smtClean="0"/>
              <a:t>‹#›</a:t>
            </a:fld>
            <a:endParaRPr lang="en-Z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D347BB27-4084-4007-B70A-EFFC29F69E00}" type="slidenum">
              <a:rPr lang="en-GB"/>
              <a:pPr/>
              <a:t>1</a:t>
            </a:fld>
            <a:endParaRPr lang="en-GB"/>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70165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989196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11</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547062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47BB27-4084-4007-B70A-EFFC29F69E00}"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97810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13</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197170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15</a:t>
            </a:fld>
            <a:endParaRPr lang="en-GB" altLang="en-US"/>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376089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16</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733991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D8C2A6-D9EF-4D97-88B5-CB3227AC77BC}" type="slidenum">
              <a:rPr lang="en-GB" altLang="en-US" smtClean="0"/>
              <a:pPr>
                <a:spcBef>
                  <a:spcPct val="0"/>
                </a:spcBef>
              </a:pPr>
              <a:t>17</a:t>
            </a:fld>
            <a:endParaRPr lang="en-GB" altLang="en-US"/>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87025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7F6533-EFAC-4368-AAF5-EDC71499679F}" type="slidenum">
              <a:rPr lang="en-GB" altLang="en-US">
                <a:latin typeface="Calibri" panose="020F0502020204030204" pitchFamily="34" charset="0"/>
              </a:rPr>
              <a:pPr eaLnBrk="1" hangingPunct="1"/>
              <a:t>2</a:t>
            </a:fld>
            <a:endParaRPr lang="en-GB" altLang="en-US">
              <a:latin typeface="Calibri" panose="020F0502020204030204"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4206031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9C2296-F157-47BE-B731-26ED59A2CC3E}"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4269236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4</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476184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47BB27-4084-4007-B70A-EFFC29F69E00}"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37903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6</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502896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7</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41243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8</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822573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9</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299631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C14FFB-9459-447A-B80F-EB1C4A942E40}" type="datetimeFigureOut">
              <a:rPr lang="en-ZA" smtClean="0"/>
              <a:t>2017/08/23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350EC3-1290-42FD-AFD5-1432EE9CB30E}" type="slidenum">
              <a:rPr lang="en-ZA" smtClean="0"/>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14FFB-9459-447A-B80F-EB1C4A942E40}" type="datetimeFigureOut">
              <a:rPr lang="en-ZA" smtClean="0"/>
              <a:t>2017/08/23</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50EC3-1290-42FD-AFD5-1432EE9CB30E}" type="slidenum">
              <a:rPr lang="en-ZA" smtClean="0"/>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5126"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5127"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5123" name="Slide Number Placeholder 5"/>
          <p:cNvSpPr>
            <a:spLocks noGrp="1"/>
          </p:cNvSpPr>
          <p:nvPr>
            <p:ph type="sldNum" sz="quarter" idx="12"/>
          </p:nvPr>
        </p:nvSpPr>
        <p:spPr>
          <a:noFill/>
        </p:spPr>
        <p:txBody>
          <a:bodyPr/>
          <a:lstStyle/>
          <a:p>
            <a:fld id="{B302876C-5BF4-40C9-B151-B216F84961C7}" type="slidenum">
              <a:rPr lang="en-GB"/>
              <a:pPr/>
              <a:t>1</a:t>
            </a:fld>
            <a:endParaRPr lang="en-GB" dirty="0"/>
          </a:p>
        </p:txBody>
      </p:sp>
      <p:sp>
        <p:nvSpPr>
          <p:cNvPr id="6" name="Title 7"/>
          <p:cNvSpPr>
            <a:spLocks noGrp="1"/>
          </p:cNvSpPr>
          <p:nvPr>
            <p:ph type="ctrTitle"/>
          </p:nvPr>
        </p:nvSpPr>
        <p:spPr>
          <a:xfrm>
            <a:off x="685800" y="2130425"/>
            <a:ext cx="7772400" cy="1470025"/>
          </a:xfrm>
        </p:spPr>
        <p:txBody>
          <a:bodyPr>
            <a:normAutofit fontScale="90000"/>
          </a:bodyPr>
          <a:lstStyle/>
          <a:p>
            <a:pPr eaLnBrk="1" hangingPunct="1"/>
            <a:r>
              <a:rPr lang="en-ZA" altLang="en-US" dirty="0"/>
              <a:t>Report to the Portfolio Committee for Women in the Presidency</a:t>
            </a:r>
          </a:p>
        </p:txBody>
      </p:sp>
      <p:sp>
        <p:nvSpPr>
          <p:cNvPr id="7" name="Subtitle 8"/>
          <p:cNvSpPr>
            <a:spLocks noGrp="1"/>
          </p:cNvSpPr>
          <p:nvPr>
            <p:ph type="subTitle" idx="1"/>
          </p:nvPr>
        </p:nvSpPr>
        <p:spPr>
          <a:xfrm>
            <a:off x="1371600" y="3886200"/>
            <a:ext cx="6400800" cy="1752600"/>
          </a:xfrm>
        </p:spPr>
        <p:txBody>
          <a:bodyPr>
            <a:normAutofit fontScale="92500"/>
          </a:bodyPr>
          <a:lstStyle/>
          <a:p>
            <a:pPr eaLnBrk="1" hangingPunct="1">
              <a:buFont typeface="Arial" charset="0"/>
              <a:buNone/>
              <a:defRPr/>
            </a:pPr>
            <a:r>
              <a:rPr lang="en-ZA" dirty="0"/>
              <a:t>Financial and Related Activities for the Financial Quarter ended 30 June 2017</a:t>
            </a:r>
          </a:p>
          <a:p>
            <a:pPr eaLnBrk="1" hangingPunct="1">
              <a:buFont typeface="Arial" charset="0"/>
              <a:buNone/>
              <a:defRPr/>
            </a:pPr>
            <a:r>
              <a:rPr lang="en-ZA" dirty="0"/>
              <a:t>2017/2018 Financial Year</a:t>
            </a:r>
          </a:p>
        </p:txBody>
      </p:sp>
    </p:spTree>
    <p:extLst>
      <p:ext uri="{BB962C8B-B14F-4D97-AF65-F5344CB8AC3E}">
        <p14:creationId xmlns:p14="http://schemas.microsoft.com/office/powerpoint/2010/main" val="47434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Statement of Cash flow</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4" name="TextBox 3"/>
          <p:cNvSpPr txBox="1"/>
          <p:nvPr/>
        </p:nvSpPr>
        <p:spPr>
          <a:xfrm>
            <a:off x="5580113" y="2562274"/>
            <a:ext cx="3240360" cy="3046988"/>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lang="en-ZA" sz="1600" dirty="0"/>
              <a:t>Net cash </a:t>
            </a:r>
            <a:r>
              <a:rPr lang="en-ZA" sz="1600" dirty="0" err="1"/>
              <a:t>ouflow</a:t>
            </a:r>
            <a:r>
              <a:rPr lang="en-ZA" sz="1600" dirty="0"/>
              <a:t> for Q1 was R3,1 million ( mainly due to NT inflow lag of R6,5m – transfers) + pay out of performance bonus –R1m during June 2017.</a:t>
            </a:r>
          </a:p>
          <a:p>
            <a:pPr marL="285750" indent="-285750">
              <a:buFont typeface="Arial" panose="020B0604020202020204" pitchFamily="34" charset="0"/>
              <a:buChar char="•"/>
            </a:pPr>
            <a:endParaRPr lang="en-ZA" sz="1600" dirty="0"/>
          </a:p>
          <a:p>
            <a:pPr marL="285750" indent="-285750">
              <a:buFont typeface="Arial" panose="020B0604020202020204" pitchFamily="34" charset="0"/>
              <a:buChar char="•"/>
            </a:pPr>
            <a:r>
              <a:rPr lang="en-ZA" sz="1600" dirty="0"/>
              <a:t>Labilities figures increased by R3 million from the previous quarter hence cash balances are positive despite the constrained inflows as stated above.</a:t>
            </a:r>
          </a:p>
          <a:p>
            <a:pPr marL="285750" indent="-285750">
              <a:buFont typeface="Arial" panose="020B0604020202020204" pitchFamily="34" charset="0"/>
              <a:buChar char="•"/>
            </a:pPr>
            <a:endParaRPr lang="en-ZA" sz="1600" dirty="0"/>
          </a:p>
        </p:txBody>
      </p:sp>
      <p:pic>
        <p:nvPicPr>
          <p:cNvPr id="5" name="Picture 4"/>
          <p:cNvPicPr>
            <a:picLocks noChangeAspect="1"/>
          </p:cNvPicPr>
          <p:nvPr/>
        </p:nvPicPr>
        <p:blipFill>
          <a:blip r:embed="rId5"/>
          <a:stretch>
            <a:fillRect/>
          </a:stretch>
        </p:blipFill>
        <p:spPr>
          <a:xfrm>
            <a:off x="539552" y="2446285"/>
            <a:ext cx="3914286" cy="3942857"/>
          </a:xfrm>
          <a:prstGeom prst="rect">
            <a:avLst/>
          </a:prstGeom>
        </p:spPr>
      </p:pic>
    </p:spTree>
    <p:extLst>
      <p:ext uri="{BB962C8B-B14F-4D97-AF65-F5344CB8AC3E}">
        <p14:creationId xmlns:p14="http://schemas.microsoft.com/office/powerpoint/2010/main" val="2938008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356669"/>
          </a:xfrm>
          <a:solidFill>
            <a:schemeClr val="bg2">
              <a:lumMod val="90000"/>
            </a:schemeClr>
          </a:solidFill>
        </p:spPr>
        <p:txBody>
          <a:bodyPr>
            <a:normAutofit fontScale="90000"/>
          </a:bodyPr>
          <a:lstStyle/>
          <a:p>
            <a:r>
              <a:rPr lang="en-ZA" sz="3600" dirty="0"/>
              <a:t>SCM &amp; Corporate Services</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11</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8" name="TextBox 7"/>
          <p:cNvSpPr txBox="1"/>
          <p:nvPr/>
        </p:nvSpPr>
        <p:spPr>
          <a:xfrm>
            <a:off x="107504" y="2142303"/>
            <a:ext cx="8928992" cy="4678204"/>
          </a:xfrm>
          <a:prstGeom prst="rect">
            <a:avLst/>
          </a:prstGeom>
          <a:noFill/>
        </p:spPr>
        <p:txBody>
          <a:bodyPr wrap="square" rtlCol="0">
            <a:spAutoFit/>
          </a:bodyPr>
          <a:lstStyle/>
          <a:p>
            <a:pPr marL="285750" indent="-285750">
              <a:buFont typeface="Arial" panose="020B0604020202020204" pitchFamily="34" charset="0"/>
              <a:buChar char="•"/>
            </a:pPr>
            <a:r>
              <a:rPr lang="en-ZA" sz="2400" b="1" dirty="0"/>
              <a:t>SCM</a:t>
            </a:r>
          </a:p>
          <a:p>
            <a:pPr marL="742950" lvl="1" indent="-285750">
              <a:buFont typeface="Arial" panose="020B0604020202020204" pitchFamily="34" charset="0"/>
              <a:buChar char="•"/>
            </a:pPr>
            <a:r>
              <a:rPr lang="en-ZA" sz="2000" dirty="0"/>
              <a:t>Procurement plan completed and according submitted to NT</a:t>
            </a:r>
          </a:p>
          <a:p>
            <a:pPr marL="742950" lvl="1" indent="-285750">
              <a:buFont typeface="Arial" panose="020B0604020202020204" pitchFamily="34" charset="0"/>
              <a:buChar char="•"/>
            </a:pPr>
            <a:r>
              <a:rPr lang="en-ZA" sz="2000" dirty="0"/>
              <a:t>Key Bids &amp; acquisitions includes WAN, Insurance, Case management system, M&amp;E tools.</a:t>
            </a:r>
          </a:p>
          <a:p>
            <a:pPr marL="285750" indent="-285750">
              <a:buFont typeface="Arial" panose="020B0604020202020204" pitchFamily="34" charset="0"/>
              <a:buChar char="•"/>
            </a:pPr>
            <a:r>
              <a:rPr lang="en-ZA" sz="2400" b="1" dirty="0"/>
              <a:t>Accommodation</a:t>
            </a:r>
          </a:p>
          <a:p>
            <a:r>
              <a:rPr lang="en-ZA" sz="2000" dirty="0"/>
              <a:t>National Department of Public Works have confirmed that the department has commenced with the procurement for:</a:t>
            </a:r>
          </a:p>
          <a:p>
            <a:pPr marL="742950" lvl="1" indent="-285750">
              <a:buFont typeface="Arial" panose="020B0604020202020204" pitchFamily="34" charset="0"/>
              <a:buChar char="•"/>
            </a:pPr>
            <a:r>
              <a:rPr lang="en-ZA" dirty="0" err="1"/>
              <a:t>Braamfontein</a:t>
            </a:r>
            <a:r>
              <a:rPr lang="en-ZA" dirty="0"/>
              <a:t> – Head Office, having dealt with the previous delays experienced with the regional DPW office (GP).</a:t>
            </a:r>
          </a:p>
          <a:p>
            <a:pPr marL="742950" lvl="1" indent="-285750">
              <a:buFont typeface="Arial" panose="020B0604020202020204" pitchFamily="34" charset="0"/>
              <a:buChar char="•"/>
            </a:pPr>
            <a:r>
              <a:rPr lang="en-ZA" dirty="0"/>
              <a:t>Cape Town – Following extensive negotiations over the size of space allocations v DPW standard norms.</a:t>
            </a:r>
          </a:p>
          <a:p>
            <a:pPr marL="285750" indent="-285750">
              <a:buFont typeface="Arial" panose="020B0604020202020204" pitchFamily="34" charset="0"/>
              <a:buChar char="•"/>
            </a:pPr>
            <a:r>
              <a:rPr lang="en-ZA" sz="2400" b="1" dirty="0"/>
              <a:t>Fleet Management</a:t>
            </a:r>
          </a:p>
          <a:p>
            <a:pPr marL="742950" lvl="1" indent="-285750">
              <a:buFont typeface="Arial" panose="020B0604020202020204" pitchFamily="34" charset="0"/>
              <a:buChar char="•"/>
            </a:pPr>
            <a:r>
              <a:rPr lang="en-ZA" dirty="0"/>
              <a:t>Satisfactorily without any material deviation from consumption use and consumption norms:</a:t>
            </a: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1939323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13186"/>
            <a:ext cx="9144000" cy="6871185"/>
            <a:chOff x="0" y="0"/>
            <a:chExt cx="9144000" cy="6859122"/>
          </a:xfrm>
        </p:grpSpPr>
        <p:pic>
          <p:nvPicPr>
            <p:cNvPr id="5126"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5127"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5123" name="Slide Number Placeholder 5"/>
          <p:cNvSpPr>
            <a:spLocks noGrp="1"/>
          </p:cNvSpPr>
          <p:nvPr>
            <p:ph type="sldNum" sz="quarter" idx="12"/>
          </p:nvPr>
        </p:nvSpPr>
        <p:spPr>
          <a:noFill/>
        </p:spPr>
        <p:txBody>
          <a:bodyPr/>
          <a:lstStyle/>
          <a:p>
            <a:fld id="{B302876C-5BF4-40C9-B151-B216F84961C7}" type="slidenum">
              <a:rPr lang="en-GB">
                <a:solidFill>
                  <a:prstClr val="black">
                    <a:tint val="75000"/>
                  </a:prstClr>
                </a:solidFill>
                <a:latin typeface="Calibri"/>
              </a:rPr>
              <a:pPr/>
              <a:t>12</a:t>
            </a:fld>
            <a:endParaRPr lang="en-GB" dirty="0">
              <a:solidFill>
                <a:prstClr val="black">
                  <a:tint val="75000"/>
                </a:prstClr>
              </a:solidFill>
              <a:latin typeface="Calibri"/>
            </a:endParaRPr>
          </a:p>
        </p:txBody>
      </p:sp>
      <p:sp>
        <p:nvSpPr>
          <p:cNvPr id="6" name="TextBox 5"/>
          <p:cNvSpPr txBox="1"/>
          <p:nvPr/>
        </p:nvSpPr>
        <p:spPr>
          <a:xfrm>
            <a:off x="3563888" y="1762938"/>
            <a:ext cx="3155572" cy="400110"/>
          </a:xfrm>
          <a:prstGeom prst="rect">
            <a:avLst/>
          </a:prstGeom>
          <a:noFill/>
        </p:spPr>
        <p:txBody>
          <a:bodyPr wrap="square" rtlCol="0">
            <a:spAutoFit/>
          </a:bodyPr>
          <a:lstStyle/>
          <a:p>
            <a:r>
              <a:rPr lang="en-ZA" sz="2000" b="1" dirty="0"/>
              <a:t>Vehicle fleet utilisation</a:t>
            </a:r>
          </a:p>
        </p:txBody>
      </p:sp>
      <p:pic>
        <p:nvPicPr>
          <p:cNvPr id="3" name="Picture 2"/>
          <p:cNvPicPr>
            <a:picLocks noChangeAspect="1"/>
          </p:cNvPicPr>
          <p:nvPr/>
        </p:nvPicPr>
        <p:blipFill>
          <a:blip r:embed="rId5"/>
          <a:stretch>
            <a:fillRect/>
          </a:stretch>
        </p:blipFill>
        <p:spPr>
          <a:xfrm>
            <a:off x="14874" y="2157197"/>
            <a:ext cx="5205198" cy="4174225"/>
          </a:xfrm>
          <a:prstGeom prst="rect">
            <a:avLst/>
          </a:prstGeom>
        </p:spPr>
      </p:pic>
      <p:pic>
        <p:nvPicPr>
          <p:cNvPr id="8" name="Picture 7"/>
          <p:cNvPicPr>
            <a:picLocks noChangeAspect="1"/>
          </p:cNvPicPr>
          <p:nvPr/>
        </p:nvPicPr>
        <p:blipFill>
          <a:blip r:embed="rId6"/>
          <a:stretch>
            <a:fillRect/>
          </a:stretch>
        </p:blipFill>
        <p:spPr>
          <a:xfrm>
            <a:off x="5220072" y="2190826"/>
            <a:ext cx="3923928" cy="4029000"/>
          </a:xfrm>
          <a:prstGeom prst="rect">
            <a:avLst/>
          </a:prstGeom>
        </p:spPr>
      </p:pic>
    </p:spTree>
    <p:extLst>
      <p:ext uri="{BB962C8B-B14F-4D97-AF65-F5344CB8AC3E}">
        <p14:creationId xmlns:p14="http://schemas.microsoft.com/office/powerpoint/2010/main" val="71942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459687"/>
          </a:xfrm>
          <a:solidFill>
            <a:schemeClr val="bg2">
              <a:lumMod val="90000"/>
            </a:schemeClr>
          </a:solidFill>
        </p:spPr>
        <p:txBody>
          <a:bodyPr>
            <a:normAutofit fontScale="90000"/>
          </a:bodyPr>
          <a:lstStyle/>
          <a:p>
            <a:r>
              <a:rPr lang="en-ZA" sz="3600" dirty="0"/>
              <a:t>Audit &amp; Risk Management - Action Plans</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13</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8" name="TextBox 7"/>
          <p:cNvSpPr txBox="1"/>
          <p:nvPr/>
        </p:nvSpPr>
        <p:spPr>
          <a:xfrm>
            <a:off x="107504" y="2132856"/>
            <a:ext cx="8928992" cy="4675126"/>
          </a:xfrm>
          <a:prstGeom prst="rect">
            <a:avLst/>
          </a:prstGeom>
          <a:noFill/>
        </p:spPr>
        <p:txBody>
          <a:bodyPr wrap="square" rtlCol="0">
            <a:spAutoFit/>
          </a:bodyPr>
          <a:lstStyle/>
          <a:p>
            <a:pPr marL="285750" indent="-285750">
              <a:buFont typeface="Arial" panose="020B0604020202020204" pitchFamily="34" charset="0"/>
              <a:buChar char="•"/>
            </a:pPr>
            <a:r>
              <a:rPr lang="en-ZA" sz="2000" b="1" dirty="0"/>
              <a:t>Risk Management</a:t>
            </a:r>
          </a:p>
          <a:p>
            <a:pPr marL="742950" lvl="1" indent="-285750">
              <a:buFont typeface="Arial" panose="020B0604020202020204" pitchFamily="34" charset="0"/>
              <a:buChar char="•"/>
            </a:pPr>
            <a:r>
              <a:rPr lang="en-ZA" sz="1900" dirty="0"/>
              <a:t>During the quarter under review, risk assessment workshop was conducted amongst representative management, Provincial Coordinators and other key staff.  Furthermore, a committee meeting exercised oversight &amp; review of the Risk Register.</a:t>
            </a:r>
          </a:p>
          <a:p>
            <a:pPr marL="742950" lvl="1" indent="-285750">
              <a:buFont typeface="Arial" panose="020B0604020202020204" pitchFamily="34" charset="0"/>
              <a:buChar char="•"/>
            </a:pPr>
            <a:r>
              <a:rPr lang="en-ZA" sz="1900" dirty="0"/>
              <a:t>A final Risk Register for the 2017/2018 was adopted and applied (IRM) to ensure that organisational objectives are achieved through effective mitigation strategies. .</a:t>
            </a:r>
          </a:p>
          <a:p>
            <a:r>
              <a:rPr lang="en-ZA" sz="2000" b="1" dirty="0"/>
              <a:t>Significant Emerging risks</a:t>
            </a:r>
          </a:p>
          <a:p>
            <a:pPr marL="742950" lvl="1" indent="-285750">
              <a:buFont typeface="Arial" panose="020B0604020202020204" pitchFamily="34" charset="0"/>
              <a:buChar char="•"/>
            </a:pPr>
            <a:r>
              <a:rPr lang="en-ZA" sz="1900" dirty="0"/>
              <a:t>None, whatsoever identified during period under review and/or any reassessment on existing risks was considered to adversely impacting the achievement of any objectives of the organisation.</a:t>
            </a:r>
          </a:p>
          <a:p>
            <a:pPr marL="285750" indent="-285750">
              <a:buFont typeface="Arial" panose="020B0604020202020204" pitchFamily="34" charset="0"/>
              <a:buChar char="•"/>
            </a:pPr>
            <a:r>
              <a:rPr lang="en-ZA" sz="2000" b="1" dirty="0"/>
              <a:t>Audit issues</a:t>
            </a:r>
          </a:p>
          <a:p>
            <a:pPr marL="742950" lvl="1" indent="-285750">
              <a:spcBef>
                <a:spcPct val="20000"/>
              </a:spcBef>
              <a:buFont typeface="Arial" panose="020B0604020202020204" pitchFamily="34" charset="0"/>
              <a:buChar char="•"/>
              <a:defRPr/>
            </a:pPr>
            <a:r>
              <a:rPr lang="en-ZA" sz="1900" dirty="0"/>
              <a:t>The Commission continues to implement Action Plans agreed to from all previous audits and the internal audit function of the CGE.</a:t>
            </a:r>
          </a:p>
        </p:txBody>
      </p:sp>
    </p:spTree>
    <p:extLst>
      <p:ext uri="{BB962C8B-B14F-4D97-AF65-F5344CB8AC3E}">
        <p14:creationId xmlns:p14="http://schemas.microsoft.com/office/powerpoint/2010/main" val="562695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8313" y="1700213"/>
            <a:ext cx="8229600" cy="850900"/>
          </a:xfrm>
        </p:spPr>
        <p:txBody>
          <a:bodyPr/>
          <a:lstStyle/>
          <a:p>
            <a:r>
              <a:rPr lang="en-ZA" altLang="en-US"/>
              <a:t>Year end and Audit updates</a:t>
            </a:r>
          </a:p>
        </p:txBody>
      </p:sp>
      <p:sp>
        <p:nvSpPr>
          <p:cNvPr id="29699" name="Content Placeholder 2"/>
          <p:cNvSpPr>
            <a:spLocks noGrp="1"/>
          </p:cNvSpPr>
          <p:nvPr>
            <p:ph idx="1"/>
          </p:nvPr>
        </p:nvSpPr>
        <p:spPr>
          <a:xfrm>
            <a:off x="468313" y="2852738"/>
            <a:ext cx="8229600" cy="3384550"/>
          </a:xfrm>
        </p:spPr>
        <p:txBody>
          <a:bodyPr rtlCol="0">
            <a:normAutofit/>
          </a:bodyPr>
          <a:lstStyle/>
          <a:p>
            <a:pPr fontAlgn="auto">
              <a:spcAft>
                <a:spcPts val="0"/>
              </a:spcAft>
              <a:defRPr/>
            </a:pPr>
            <a:r>
              <a:rPr lang="en-ZA" sz="2400" dirty="0"/>
              <a:t>The regularity audit by AGSA concluded and audit  report considered by the Audit Committee on 28 July 2017. Outcomes reportable with Annual report (prohibition of publication by PFMA at this stage until tabled with parliament)</a:t>
            </a:r>
          </a:p>
          <a:p>
            <a:pPr fontAlgn="auto">
              <a:spcAft>
                <a:spcPts val="0"/>
              </a:spcAft>
              <a:defRPr/>
            </a:pPr>
            <a:r>
              <a:rPr lang="en-ZA" sz="2400" dirty="0"/>
              <a:t>AR  on </a:t>
            </a:r>
            <a:r>
              <a:rPr lang="en-ZA" sz="2400" dirty="0" err="1"/>
              <a:t>AoPO</a:t>
            </a:r>
            <a:r>
              <a:rPr lang="en-ZA" sz="2400" dirty="0"/>
              <a:t> (Audit of Performance Outcome) and AFS to be tabled in Parliament by the latest 30 September2017 as is required by the PFMA</a:t>
            </a:r>
          </a:p>
          <a:p>
            <a:pPr fontAlgn="auto">
              <a:spcAft>
                <a:spcPts val="0"/>
              </a:spcAft>
              <a:defRPr/>
            </a:pPr>
            <a:endParaRPr lang="en-ZA" sz="24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32A675-C541-40B5-BE3F-E969090E0BE5}" type="slidenum">
              <a:rPr lang="en-ZA" altLang="en-US">
                <a:solidFill>
                  <a:srgbClr val="898989"/>
                </a:solidFill>
              </a:rPr>
              <a:pPr eaLnBrk="1" hangingPunct="1"/>
              <a:t>14</a:t>
            </a:fld>
            <a:endParaRPr lang="en-ZA" altLang="en-US">
              <a:solidFill>
                <a:srgbClr val="898989"/>
              </a:solidFill>
            </a:endParaRPr>
          </a:p>
        </p:txBody>
      </p:sp>
      <p:pic>
        <p:nvPicPr>
          <p:cNvPr id="23557"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2162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74612" y="32884"/>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 Placeholder 5"/>
          <p:cNvSpPr>
            <a:spLocks noGrp="1"/>
          </p:cNvSpPr>
          <p:nvPr>
            <p:ph type="body" idx="1"/>
          </p:nvPr>
        </p:nvSpPr>
        <p:spPr>
          <a:xfrm>
            <a:off x="402657" y="2213670"/>
            <a:ext cx="4040188" cy="600921"/>
          </a:xfrm>
        </p:spPr>
        <p:txBody>
          <a:bodyPr/>
          <a:lstStyle/>
          <a:p>
            <a:r>
              <a:rPr lang="en-ZA" dirty="0"/>
              <a:t>Budget issues</a:t>
            </a:r>
          </a:p>
        </p:txBody>
      </p:sp>
      <p:sp>
        <p:nvSpPr>
          <p:cNvPr id="7" name="Content Placeholder 6"/>
          <p:cNvSpPr>
            <a:spLocks noGrp="1"/>
          </p:cNvSpPr>
          <p:nvPr>
            <p:ph sz="half" idx="2"/>
          </p:nvPr>
        </p:nvSpPr>
        <p:spPr>
          <a:xfrm>
            <a:off x="402657" y="2796179"/>
            <a:ext cx="4040188" cy="3573993"/>
          </a:xfrm>
          <a:ln>
            <a:solidFill>
              <a:schemeClr val="tx2"/>
            </a:solidFill>
          </a:ln>
        </p:spPr>
        <p:txBody>
          <a:bodyPr>
            <a:normAutofit fontScale="92500" lnSpcReduction="20000"/>
          </a:bodyPr>
          <a:lstStyle/>
          <a:p>
            <a:r>
              <a:rPr lang="en-ZA" sz="2000" dirty="0"/>
              <a:t>Spending contained albeit with challenges. </a:t>
            </a:r>
          </a:p>
          <a:p>
            <a:r>
              <a:rPr lang="en-ZA" sz="2000" dirty="0"/>
              <a:t>There are cost containment strategies and measures in place. However, without space to contain or sustain operations in the near-term.</a:t>
            </a:r>
          </a:p>
          <a:p>
            <a:r>
              <a:rPr lang="en-ZA" sz="2000" dirty="0"/>
              <a:t>Q1 surplus result is not expected to replicate in future quarters but pressures will be experienced – filling of Commissioners vacancies, intensified roll-out of the approved APP.</a:t>
            </a:r>
          </a:p>
          <a:p>
            <a:endParaRPr lang="en-ZA" sz="2000" dirty="0"/>
          </a:p>
        </p:txBody>
      </p:sp>
      <p:sp>
        <p:nvSpPr>
          <p:cNvPr id="8" name="Text Placeholder 7"/>
          <p:cNvSpPr>
            <a:spLocks noGrp="1"/>
          </p:cNvSpPr>
          <p:nvPr>
            <p:ph type="body" sz="quarter" idx="3"/>
          </p:nvPr>
        </p:nvSpPr>
        <p:spPr>
          <a:xfrm>
            <a:off x="4463413" y="2156417"/>
            <a:ext cx="4041775" cy="639762"/>
          </a:xfrm>
        </p:spPr>
        <p:txBody>
          <a:bodyPr/>
          <a:lstStyle/>
          <a:p>
            <a:r>
              <a:rPr lang="en-ZA" dirty="0"/>
              <a:t>Financial Management issues</a:t>
            </a:r>
          </a:p>
        </p:txBody>
      </p:sp>
      <p:sp>
        <p:nvSpPr>
          <p:cNvPr id="9" name="Content Placeholder 8"/>
          <p:cNvSpPr>
            <a:spLocks noGrp="1"/>
          </p:cNvSpPr>
          <p:nvPr>
            <p:ph sz="quarter" idx="4"/>
          </p:nvPr>
        </p:nvSpPr>
        <p:spPr>
          <a:xfrm>
            <a:off x="4483494" y="2782358"/>
            <a:ext cx="4041775" cy="3573992"/>
          </a:xfrm>
          <a:ln>
            <a:solidFill>
              <a:schemeClr val="tx2"/>
            </a:solidFill>
          </a:ln>
        </p:spPr>
        <p:txBody>
          <a:bodyPr>
            <a:noAutofit/>
          </a:bodyPr>
          <a:lstStyle/>
          <a:p>
            <a:r>
              <a:rPr lang="en-ZA" sz="1900" dirty="0"/>
              <a:t>Systems of internal controls in place and improvements being effected based on the updated recommendations by AGSA. Action plans are updated and fully implemented.</a:t>
            </a:r>
          </a:p>
          <a:p>
            <a:r>
              <a:rPr lang="en-ZA" sz="1900" dirty="0"/>
              <a:t>Oversight bodies fully functional: Internal, audit committee, Risk Management. Effective Openness and Accountability maintained in line with Chapter 13 of the Constitution</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15</a:t>
            </a:fld>
            <a:endParaRPr lang="en-GB" altLang="en-US" sz="1200">
              <a:solidFill>
                <a:srgbClr val="898989"/>
              </a:solidFill>
            </a:endParaRPr>
          </a:p>
        </p:txBody>
      </p:sp>
      <p:sp>
        <p:nvSpPr>
          <p:cNvPr id="4" name="TextBox 3"/>
          <p:cNvSpPr txBox="1"/>
          <p:nvPr/>
        </p:nvSpPr>
        <p:spPr>
          <a:xfrm>
            <a:off x="971600" y="1714459"/>
            <a:ext cx="6360368" cy="523220"/>
          </a:xfrm>
          <a:prstGeom prst="rect">
            <a:avLst/>
          </a:prstGeom>
          <a:noFill/>
        </p:spPr>
        <p:txBody>
          <a:bodyPr wrap="square" rtlCol="0">
            <a:spAutoFit/>
          </a:bodyPr>
          <a:lstStyle/>
          <a:p>
            <a:r>
              <a:rPr lang="en-ZA" sz="2800" b="1" dirty="0"/>
              <a:t>Critical s38, 39 &amp; 40 imperatives</a:t>
            </a:r>
          </a:p>
        </p:txBody>
      </p:sp>
    </p:spTree>
    <p:extLst>
      <p:ext uri="{BB962C8B-B14F-4D97-AF65-F5344CB8AC3E}">
        <p14:creationId xmlns:p14="http://schemas.microsoft.com/office/powerpoint/2010/main" val="126689838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Other PFMA and miscellaneous issues</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16</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8" name="TextBox 7"/>
          <p:cNvSpPr txBox="1"/>
          <p:nvPr/>
        </p:nvSpPr>
        <p:spPr>
          <a:xfrm>
            <a:off x="107504" y="2381846"/>
            <a:ext cx="8928992" cy="3570208"/>
          </a:xfrm>
          <a:prstGeom prst="rect">
            <a:avLst/>
          </a:prstGeom>
          <a:noFill/>
        </p:spPr>
        <p:txBody>
          <a:bodyPr wrap="square" rtlCol="0">
            <a:spAutoFit/>
          </a:bodyPr>
          <a:lstStyle/>
          <a:p>
            <a:pPr marL="285750" indent="-285750">
              <a:buFont typeface="Arial" panose="020B0604020202020204" pitchFamily="34" charset="0"/>
              <a:buChar char="•"/>
            </a:pPr>
            <a:r>
              <a:rPr lang="en-ZA" sz="2400" b="1" dirty="0"/>
              <a:t>Fraud and irregularities</a:t>
            </a:r>
          </a:p>
          <a:p>
            <a:pPr marL="742950" lvl="1" indent="-285750">
              <a:buFont typeface="Arial" panose="020B0604020202020204" pitchFamily="34" charset="0"/>
              <a:buChar char="•"/>
            </a:pPr>
            <a:r>
              <a:rPr lang="en-ZA" sz="2000" dirty="0"/>
              <a:t>Except for the allegations levelled against some members of SMS, there are no fraud incidences reported or known to management, whatsoever.</a:t>
            </a:r>
          </a:p>
          <a:p>
            <a:pPr marL="285750" indent="-285750">
              <a:buFont typeface="Arial" panose="020B0604020202020204" pitchFamily="34" charset="0"/>
              <a:buChar char="•"/>
            </a:pPr>
            <a:r>
              <a:rPr lang="en-ZA" sz="2400" b="1" dirty="0"/>
              <a:t>Litigation and contingencies</a:t>
            </a:r>
          </a:p>
          <a:p>
            <a:pPr marL="742950" lvl="1" indent="-285750">
              <a:buFont typeface="Arial" panose="020B0604020202020204" pitchFamily="34" charset="0"/>
              <a:buChar char="•"/>
            </a:pPr>
            <a:r>
              <a:rPr lang="en-ZA" sz="2000" dirty="0"/>
              <a:t>Double payment of June 2017 salaries resulting in PFMA, IR, Finance and other legal implications where dealt with during the latter part of the quarter.</a:t>
            </a:r>
          </a:p>
          <a:p>
            <a:pPr marL="742950" lvl="1" indent="-285750">
              <a:buFont typeface="Arial" panose="020B0604020202020204" pitchFamily="34" charset="0"/>
              <a:buChar char="•"/>
            </a:pPr>
            <a:r>
              <a:rPr lang="en-ZA" sz="2000" dirty="0"/>
              <a:t>A dispute/claim was lodged at the Labour Court against the CGE by one of the employees affected by the decision of the CGE to withhold the July salary in order to defray the double payment made in June. </a:t>
            </a:r>
          </a:p>
          <a:p>
            <a:pPr marL="285750" indent="-285750">
              <a:buFont typeface="Arial" panose="020B0604020202020204" pitchFamily="34" charset="0"/>
              <a:buChar char="•"/>
            </a:pPr>
            <a:endParaRPr lang="en-ZA" sz="2000"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1274216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EB40DD-CBDC-4680-B88B-3B82602D6012}" type="slidenum">
              <a:rPr lang="en-GB" altLang="en-US" sz="1200" smtClean="0">
                <a:solidFill>
                  <a:srgbClr val="898989"/>
                </a:solidFill>
              </a:rPr>
              <a:pPr>
                <a:spcBef>
                  <a:spcPct val="0"/>
                </a:spcBef>
                <a:buFontTx/>
                <a:buNone/>
              </a:pPr>
              <a:t>17</a:t>
            </a:fld>
            <a:endParaRPr lang="en-GB" altLang="en-US" sz="1200">
              <a:solidFill>
                <a:srgbClr val="898989"/>
              </a:solidFill>
            </a:endParaRPr>
          </a:p>
        </p:txBody>
      </p:sp>
      <p:sp>
        <p:nvSpPr>
          <p:cNvPr id="6147" name="Rectangle 2"/>
          <p:cNvSpPr>
            <a:spLocks noGrp="1" noChangeArrowheads="1"/>
          </p:cNvSpPr>
          <p:nvPr>
            <p:ph type="ctrTitle"/>
          </p:nvPr>
        </p:nvSpPr>
        <p:spPr>
          <a:xfrm>
            <a:off x="755650" y="2060575"/>
            <a:ext cx="7772400" cy="439738"/>
          </a:xfrm>
        </p:spPr>
        <p:txBody>
          <a:bodyPr rtlCol="0">
            <a:normAutofit fontScale="90000"/>
          </a:bodyPr>
          <a:lstStyle/>
          <a:p>
            <a:pPr fontAlgn="auto">
              <a:spcAft>
                <a:spcPts val="0"/>
              </a:spcAft>
              <a:defRPr/>
            </a:pPr>
            <a:r>
              <a:rPr lang="en-ZA" sz="3200" b="1">
                <a:latin typeface="Century Gothic" pitchFamily="34" charset="0"/>
                <a:sym typeface="Century Gothic" pitchFamily="34" charset="0"/>
              </a:rPr>
              <a:t>Thank You</a:t>
            </a:r>
            <a:endParaRPr lang="en-GB" sz="3200" b="1">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0" y="2997200"/>
            <a:ext cx="9144000" cy="3103563"/>
          </a:xfrm>
        </p:spPr>
        <p:txBody>
          <a:bodyPr rtlCol="0">
            <a:normAutofit/>
          </a:bodyPr>
          <a:lstStyle/>
          <a:p>
            <a:pPr fontAlgn="auto">
              <a:lnSpc>
                <a:spcPct val="90000"/>
              </a:lnSpc>
              <a:spcBef>
                <a:spcPct val="0"/>
              </a:spcBef>
              <a:spcAft>
                <a:spcPts val="0"/>
              </a:spcAft>
              <a:defRPr/>
            </a:pPr>
            <a:r>
              <a:rPr lang="en-ZA" sz="2400" b="1" i="1" dirty="0">
                <a:solidFill>
                  <a:srgbClr val="041C31"/>
                </a:solidFill>
                <a:effectLst>
                  <a:outerShdw blurRad="38100" dist="38100" dir="2700000" algn="tl">
                    <a:srgbClr val="C0C0C0"/>
                  </a:outerShdw>
                </a:effectLst>
              </a:rPr>
              <a:t>HAVE A GENDER RELATED COMPLAINT ????</a:t>
            </a:r>
          </a:p>
          <a:p>
            <a:pPr fontAlgn="auto">
              <a:lnSpc>
                <a:spcPct val="90000"/>
              </a:lnSpc>
              <a:spcBef>
                <a:spcPct val="0"/>
              </a:spcBef>
              <a:spcAft>
                <a:spcPts val="0"/>
              </a:spcAft>
              <a:defRPr/>
            </a:pPr>
            <a:r>
              <a:rPr lang="en-ZA" sz="2400" b="1" i="1" dirty="0">
                <a:solidFill>
                  <a:srgbClr val="041C31"/>
                </a:solidFill>
                <a:effectLst>
                  <a:outerShdw blurRad="38100" dist="38100" dir="2700000" algn="tl">
                    <a:srgbClr val="C0C0C0"/>
                  </a:outerShdw>
                </a:effectLst>
              </a:rPr>
              <a:t>REPORT IT TO </a:t>
            </a:r>
          </a:p>
          <a:p>
            <a:pPr fontAlgn="auto">
              <a:lnSpc>
                <a:spcPct val="90000"/>
              </a:lnSpc>
              <a:spcAft>
                <a:spcPts val="0"/>
              </a:spcAft>
              <a:defRPr/>
            </a:pPr>
            <a:endParaRPr lang="en-ZA" sz="2600" b="1" dirty="0">
              <a:solidFill>
                <a:srgbClr val="0000FF"/>
              </a:solidFill>
              <a:effectLst>
                <a:outerShdw blurRad="38100" dist="38100" dir="2700000" algn="tl">
                  <a:srgbClr val="C0C0C0"/>
                </a:outerShdw>
              </a:effectLst>
            </a:endParaRPr>
          </a:p>
          <a:p>
            <a:pPr fontAlgn="auto">
              <a:lnSpc>
                <a:spcPct val="90000"/>
              </a:lnSpc>
              <a:spcBef>
                <a:spcPct val="0"/>
              </a:spcBef>
              <a:spcAft>
                <a:spcPts val="0"/>
              </a:spcAft>
              <a:defRPr/>
            </a:pPr>
            <a:r>
              <a:rPr lang="en-US" sz="5500" b="1" i="1" dirty="0">
                <a:solidFill>
                  <a:srgbClr val="FF0000"/>
                </a:solidFill>
              </a:rPr>
              <a:t>0800 007 709 </a:t>
            </a:r>
          </a:p>
          <a:p>
            <a:pPr fontAlgn="auto">
              <a:lnSpc>
                <a:spcPct val="90000"/>
              </a:lnSpc>
              <a:spcBef>
                <a:spcPct val="0"/>
              </a:spcBef>
              <a:spcAft>
                <a:spcPts val="0"/>
              </a:spcAft>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US" sz="3300" dirty="0" err="1">
                <a:solidFill>
                  <a:srgbClr val="002060"/>
                </a:solidFill>
              </a:rPr>
              <a:t>CGEinfo</a:t>
            </a:r>
            <a:br>
              <a:rPr lang="en-US" sz="3300" dirty="0">
                <a:solidFill>
                  <a:srgbClr val="002060"/>
                </a:solidFill>
              </a:rPr>
            </a:br>
            <a:r>
              <a:rPr lang="en-US" sz="3300" dirty="0" err="1">
                <a:solidFill>
                  <a:srgbClr val="002060"/>
                </a:solidFill>
              </a:rPr>
              <a:t>Facebook</a:t>
            </a:r>
            <a:r>
              <a:rPr lang="en-US" sz="3300" dirty="0">
                <a:solidFill>
                  <a:srgbClr val="002060"/>
                </a:solidFill>
              </a:rPr>
              <a:t>: Gender Commission of South Africa</a:t>
            </a:r>
            <a:endParaRPr lang="en-GB" sz="3300" dirty="0">
              <a:solidFill>
                <a:srgbClr val="002060"/>
              </a:solidFill>
            </a:endParaRPr>
          </a:p>
        </p:txBody>
      </p:sp>
      <p:pic>
        <p:nvPicPr>
          <p:cNvPr id="33797" name="Picture 4" descr="Banner6"/>
          <p:cNvPicPr>
            <a:picLocks noChangeAspect="1" noChangeArrowheads="1"/>
          </p:cNvPicPr>
          <p:nvPr/>
        </p:nvPicPr>
        <p:blipFill>
          <a:blip r:embed="rId3">
            <a:extLst>
              <a:ext uri="{28A0092B-C50C-407E-A947-70E740481C1C}">
                <a14:useLocalDpi xmlns:a14="http://schemas.microsoft.com/office/drawing/2010/main"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a:off x="0" y="0"/>
            <a:ext cx="9144000" cy="6856413"/>
            <a:chOff x="0" y="1"/>
            <a:chExt cx="9144000" cy="6856204"/>
          </a:xfrm>
        </p:grpSpPr>
        <p:pic>
          <p:nvPicPr>
            <p:cNvPr id="33799" name="Picture 5" descr="CGE Banne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58242951"/>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8"/>
          <p:cNvGrpSpPr>
            <a:grpSpLocks/>
          </p:cNvGrpSpPr>
          <p:nvPr/>
        </p:nvGrpSpPr>
        <p:grpSpPr bwMode="auto">
          <a:xfrm>
            <a:off x="0" y="0"/>
            <a:ext cx="9144000" cy="6858000"/>
            <a:chOff x="0" y="1029"/>
            <a:chExt cx="9144000" cy="6858000"/>
          </a:xfrm>
        </p:grpSpPr>
        <p:pic>
          <p:nvPicPr>
            <p:cNvPr id="4102" name="Picture 7"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6" name="Rectangle 2"/>
          <p:cNvSpPr>
            <a:spLocks noGrp="1" noChangeArrowheads="1"/>
          </p:cNvSpPr>
          <p:nvPr>
            <p:ph type="ctrTitle"/>
          </p:nvPr>
        </p:nvSpPr>
        <p:spPr>
          <a:xfrm>
            <a:off x="755650" y="2060575"/>
            <a:ext cx="7772400" cy="431800"/>
          </a:xfrm>
        </p:spPr>
        <p:txBody>
          <a:bodyPr rtlCol="0">
            <a:normAutofit fontScale="90000"/>
          </a:bodyPr>
          <a:lstStyle/>
          <a:p>
            <a:pPr fontAlgn="auto">
              <a:spcAft>
                <a:spcPts val="0"/>
              </a:spcAft>
              <a:defRPr/>
            </a:pPr>
            <a:r>
              <a:rPr lang="en-ZA" sz="3200" dirty="0"/>
              <a:t>Purpose of the presentation</a:t>
            </a:r>
            <a:endParaRPr lang="en-GB" sz="3200" b="1" dirty="0">
              <a:latin typeface="Century Gothic" pitchFamily="34" charset="0"/>
              <a:sym typeface="Century Gothic" pitchFamily="34" charset="0"/>
            </a:endParaRPr>
          </a:p>
        </p:txBody>
      </p:sp>
      <p:sp>
        <p:nvSpPr>
          <p:cNvPr id="4100" name="Rectangle 3"/>
          <p:cNvSpPr>
            <a:spLocks noGrp="1" noChangeArrowheads="1"/>
          </p:cNvSpPr>
          <p:nvPr>
            <p:ph type="subTitle" idx="1"/>
          </p:nvPr>
        </p:nvSpPr>
        <p:spPr>
          <a:xfrm>
            <a:off x="684213" y="2565400"/>
            <a:ext cx="7848600" cy="3600450"/>
          </a:xfrm>
        </p:spPr>
        <p:txBody>
          <a:bodyPr/>
          <a:lstStyle/>
          <a:p>
            <a:pPr marL="365125" indent="-282575" algn="l">
              <a:spcBef>
                <a:spcPts val="600"/>
              </a:spcBef>
              <a:buClr>
                <a:srgbClr val="00B0F0"/>
              </a:buClr>
              <a:buSzPct val="80000"/>
              <a:buFont typeface="Wingdings 2" panose="05020102010507070707" pitchFamily="18" charset="2"/>
              <a:buChar char=""/>
            </a:pPr>
            <a:r>
              <a:rPr lang="en-ZA" altLang="en-US" sz="2400" dirty="0">
                <a:solidFill>
                  <a:srgbClr val="000000"/>
                </a:solidFill>
              </a:rPr>
              <a:t>In accordance with provisions of the Constitution of South Africa, Act 108 of 1996 (chapter 13), The Public Finance Management Act of 1999 (as amended) – The Commission seeks to report to Parliament its financial affairs and activities for the financial year to 30 June 2017</a:t>
            </a:r>
          </a:p>
          <a:p>
            <a:pPr marL="365125" indent="-282575" algn="l">
              <a:spcBef>
                <a:spcPts val="600"/>
              </a:spcBef>
              <a:buClr>
                <a:srgbClr val="00B0F0"/>
              </a:buClr>
              <a:buSzPct val="80000"/>
              <a:buFont typeface="Wingdings 2" panose="05020102010507070707" pitchFamily="18" charset="2"/>
              <a:buChar char=""/>
            </a:pPr>
            <a:r>
              <a:rPr lang="en-ZA" altLang="en-US" sz="2400" dirty="0">
                <a:solidFill>
                  <a:srgbClr val="000000"/>
                </a:solidFill>
              </a:rPr>
              <a:t>And account for spending of the funds appropriated by parliament in terms of the Appropriation Act of 2017 as well as report on other financial management responsibilities provided for in terms of related prescripts</a:t>
            </a:r>
          </a:p>
        </p:txBody>
      </p:sp>
      <p:sp>
        <p:nvSpPr>
          <p:cNvPr id="307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76F9DE-5CB9-4186-BC7D-ECE7DD621A75}" type="slidenum">
              <a:rPr lang="en-GB" altLang="en-US">
                <a:solidFill>
                  <a:srgbClr val="898989"/>
                </a:solidFill>
              </a:rPr>
              <a:pPr eaLnBrk="1" hangingPunct="1"/>
              <a:t>2</a:t>
            </a:fld>
            <a:endParaRPr lang="en-GB" altLang="en-US">
              <a:solidFill>
                <a:srgbClr val="898989"/>
              </a:solidFill>
            </a:endParaRPr>
          </a:p>
        </p:txBody>
      </p:sp>
    </p:spTree>
    <p:extLst>
      <p:ext uri="{BB962C8B-B14F-4D97-AF65-F5344CB8AC3E}">
        <p14:creationId xmlns:p14="http://schemas.microsoft.com/office/powerpoint/2010/main" val="312041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8"/>
          <p:cNvGrpSpPr>
            <a:grpSpLocks/>
          </p:cNvGrpSpPr>
          <p:nvPr/>
        </p:nvGrpSpPr>
        <p:grpSpPr bwMode="auto">
          <a:xfrm>
            <a:off x="0" y="0"/>
            <a:ext cx="9144000" cy="6858000"/>
            <a:chOff x="0" y="1029"/>
            <a:chExt cx="9144000" cy="6858000"/>
          </a:xfrm>
        </p:grpSpPr>
        <p:pic>
          <p:nvPicPr>
            <p:cNvPr id="5126" name="Picture 7"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6" name="Rectangle 2"/>
          <p:cNvSpPr>
            <a:spLocks noGrp="1" noChangeArrowheads="1"/>
          </p:cNvSpPr>
          <p:nvPr>
            <p:ph type="ctrTitle"/>
          </p:nvPr>
        </p:nvSpPr>
        <p:spPr>
          <a:xfrm>
            <a:off x="755650" y="2060575"/>
            <a:ext cx="7772400" cy="431800"/>
          </a:xfrm>
        </p:spPr>
        <p:txBody>
          <a:bodyPr rtlCol="0">
            <a:normAutofit fontScale="90000"/>
          </a:bodyPr>
          <a:lstStyle/>
          <a:p>
            <a:pPr fontAlgn="auto">
              <a:spcAft>
                <a:spcPts val="0"/>
              </a:spcAft>
              <a:defRPr/>
            </a:pPr>
            <a:r>
              <a:rPr lang="en-ZA" sz="3200" dirty="0"/>
              <a:t>Contents</a:t>
            </a:r>
            <a:endParaRPr lang="en-GB" sz="3200" b="1" dirty="0">
              <a:latin typeface="Century Gothic" pitchFamily="34" charset="0"/>
              <a:sym typeface="Century Gothic" pitchFamily="34" charset="0"/>
            </a:endParaRPr>
          </a:p>
        </p:txBody>
      </p:sp>
      <p:sp>
        <p:nvSpPr>
          <p:cNvPr id="3077" name="Rectangle 3"/>
          <p:cNvSpPr>
            <a:spLocks noGrp="1" noChangeArrowheads="1"/>
          </p:cNvSpPr>
          <p:nvPr>
            <p:ph type="subTitle" idx="1"/>
          </p:nvPr>
        </p:nvSpPr>
        <p:spPr>
          <a:xfrm>
            <a:off x="684213" y="2565400"/>
            <a:ext cx="7848600" cy="3600450"/>
          </a:xfrm>
        </p:spPr>
        <p:txBody>
          <a:bodyPr rtlCol="0">
            <a:normAutofit fontScale="92500" lnSpcReduction="10000"/>
          </a:bodyPr>
          <a:lstStyle/>
          <a:p>
            <a:pPr algn="l" fontAlgn="auto">
              <a:spcAft>
                <a:spcPts val="0"/>
              </a:spcAft>
              <a:buFont typeface="Arial" panose="020B0604020202020204" pitchFamily="34" charset="0"/>
              <a:buChar char="•"/>
              <a:defRPr/>
            </a:pPr>
            <a:r>
              <a:rPr lang="en-ZA" sz="2400" dirty="0">
                <a:solidFill>
                  <a:schemeClr val="tx1"/>
                </a:solidFill>
              </a:rPr>
              <a:t>Financial performance for period to 30 June 2017</a:t>
            </a:r>
          </a:p>
          <a:p>
            <a:pPr lvl="1" algn="l" fontAlgn="auto">
              <a:spcAft>
                <a:spcPts val="0"/>
              </a:spcAft>
              <a:buFont typeface="Arial" panose="020B0604020202020204" pitchFamily="34" charset="0"/>
              <a:buChar char="–"/>
              <a:defRPr/>
            </a:pPr>
            <a:r>
              <a:rPr lang="en-ZA" sz="1800" dirty="0">
                <a:solidFill>
                  <a:schemeClr val="tx1"/>
                </a:solidFill>
              </a:rPr>
              <a:t> Annual Budget at a glance</a:t>
            </a:r>
          </a:p>
          <a:p>
            <a:pPr lvl="1" algn="l" fontAlgn="auto">
              <a:spcAft>
                <a:spcPts val="0"/>
              </a:spcAft>
              <a:buFont typeface="Arial" panose="020B0604020202020204" pitchFamily="34" charset="0"/>
              <a:buChar char="–"/>
              <a:defRPr/>
            </a:pPr>
            <a:r>
              <a:rPr lang="en-ZA" sz="1800" dirty="0">
                <a:solidFill>
                  <a:schemeClr val="tx1"/>
                </a:solidFill>
              </a:rPr>
              <a:t>Analysis of income and expenditure</a:t>
            </a:r>
          </a:p>
          <a:p>
            <a:pPr algn="l" fontAlgn="auto">
              <a:spcAft>
                <a:spcPts val="0"/>
              </a:spcAft>
              <a:buFont typeface="Arial" panose="020B0604020202020204" pitchFamily="34" charset="0"/>
              <a:buChar char="•"/>
              <a:defRPr/>
            </a:pPr>
            <a:r>
              <a:rPr lang="en-ZA" sz="2400" dirty="0">
                <a:solidFill>
                  <a:schemeClr val="tx1"/>
                </a:solidFill>
              </a:rPr>
              <a:t>Financial Position as at  30 June 2017</a:t>
            </a:r>
          </a:p>
          <a:p>
            <a:pPr lvl="1" algn="l" fontAlgn="auto">
              <a:spcAft>
                <a:spcPts val="0"/>
              </a:spcAft>
              <a:buFont typeface="Arial" panose="020B0604020202020204" pitchFamily="34" charset="0"/>
              <a:buChar char="–"/>
              <a:defRPr/>
            </a:pPr>
            <a:r>
              <a:rPr lang="en-ZA" sz="1800" dirty="0">
                <a:solidFill>
                  <a:schemeClr val="tx1"/>
                </a:solidFill>
              </a:rPr>
              <a:t>Liquidity and solvency</a:t>
            </a:r>
          </a:p>
          <a:p>
            <a:pPr lvl="1" algn="l" fontAlgn="auto">
              <a:spcAft>
                <a:spcPts val="0"/>
              </a:spcAft>
              <a:buFont typeface="Arial" panose="020B0604020202020204" pitchFamily="34" charset="0"/>
              <a:buChar char="–"/>
              <a:defRPr/>
            </a:pPr>
            <a:r>
              <a:rPr lang="en-ZA" sz="1800" dirty="0">
                <a:solidFill>
                  <a:schemeClr val="tx1"/>
                </a:solidFill>
              </a:rPr>
              <a:t>Going concern implications</a:t>
            </a:r>
          </a:p>
          <a:p>
            <a:pPr algn="l" fontAlgn="auto">
              <a:spcAft>
                <a:spcPts val="0"/>
              </a:spcAft>
              <a:buFont typeface="Arial" panose="020B0604020202020204" pitchFamily="34" charset="0"/>
              <a:buChar char="•"/>
              <a:defRPr/>
            </a:pPr>
            <a:r>
              <a:rPr lang="en-ZA" sz="2400" dirty="0">
                <a:solidFill>
                  <a:schemeClr val="tx1"/>
                </a:solidFill>
              </a:rPr>
              <a:t>Other Financial Management matters ( and related BRR)</a:t>
            </a:r>
          </a:p>
          <a:p>
            <a:pPr lvl="1" algn="l" fontAlgn="auto">
              <a:spcAft>
                <a:spcPts val="0"/>
              </a:spcAft>
              <a:buFont typeface="Arial" panose="020B0604020202020204" pitchFamily="34" charset="0"/>
              <a:buChar char="–"/>
              <a:defRPr/>
            </a:pPr>
            <a:r>
              <a:rPr lang="en-ZA" sz="1800" dirty="0">
                <a:solidFill>
                  <a:schemeClr val="tx1"/>
                </a:solidFill>
              </a:rPr>
              <a:t>Risk management</a:t>
            </a:r>
          </a:p>
          <a:p>
            <a:pPr lvl="1" algn="l" fontAlgn="auto">
              <a:spcAft>
                <a:spcPts val="0"/>
              </a:spcAft>
              <a:buFont typeface="Arial" panose="020B0604020202020204" pitchFamily="34" charset="0"/>
              <a:buChar char="–"/>
              <a:defRPr/>
            </a:pPr>
            <a:r>
              <a:rPr lang="en-ZA" sz="1800" dirty="0">
                <a:solidFill>
                  <a:schemeClr val="tx1"/>
                </a:solidFill>
              </a:rPr>
              <a:t>Supply Chain management</a:t>
            </a:r>
          </a:p>
          <a:p>
            <a:pPr lvl="1" algn="l" fontAlgn="auto">
              <a:spcAft>
                <a:spcPts val="0"/>
              </a:spcAft>
              <a:buFont typeface="Arial" panose="020B0604020202020204" pitchFamily="34" charset="0"/>
              <a:buChar char="–"/>
              <a:defRPr/>
            </a:pPr>
            <a:r>
              <a:rPr lang="en-ZA" sz="1800" dirty="0">
                <a:solidFill>
                  <a:schemeClr val="tx1"/>
                </a:solidFill>
              </a:rPr>
              <a:t>Corporate Services</a:t>
            </a:r>
          </a:p>
          <a:p>
            <a:pPr lvl="1" algn="l" fontAlgn="auto">
              <a:spcAft>
                <a:spcPts val="0"/>
              </a:spcAft>
              <a:buFont typeface="Arial" panose="020B0604020202020204" pitchFamily="34" charset="0"/>
              <a:buChar char="–"/>
              <a:defRPr/>
            </a:pPr>
            <a:r>
              <a:rPr lang="en-ZA" sz="1800" dirty="0">
                <a:solidFill>
                  <a:schemeClr val="tx1"/>
                </a:solidFill>
              </a:rPr>
              <a:t>Audit and internal control systems</a:t>
            </a:r>
          </a:p>
        </p:txBody>
      </p:sp>
      <p:sp>
        <p:nvSpPr>
          <p:cNvPr id="307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8C0CC1-D706-404E-BB06-C4413B3419D2}" type="slidenum">
              <a:rPr lang="en-GB" altLang="en-US">
                <a:solidFill>
                  <a:srgbClr val="898989"/>
                </a:solidFill>
              </a:rPr>
              <a:pPr eaLnBrk="1" hangingPunct="1"/>
              <a:t>3</a:t>
            </a:fld>
            <a:endParaRPr lang="en-GB" altLang="en-US">
              <a:solidFill>
                <a:srgbClr val="898989"/>
              </a:solidFill>
            </a:endParaRPr>
          </a:p>
        </p:txBody>
      </p:sp>
    </p:spTree>
    <p:extLst>
      <p:ext uri="{BB962C8B-B14F-4D97-AF65-F5344CB8AC3E}">
        <p14:creationId xmlns:p14="http://schemas.microsoft.com/office/powerpoint/2010/main" val="53500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Itemised Annual Budget at a glace</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4</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pic>
        <p:nvPicPr>
          <p:cNvPr id="3" name="Picture 2"/>
          <p:cNvPicPr>
            <a:picLocks noChangeAspect="1"/>
          </p:cNvPicPr>
          <p:nvPr/>
        </p:nvPicPr>
        <p:blipFill>
          <a:blip r:embed="rId5"/>
          <a:stretch>
            <a:fillRect/>
          </a:stretch>
        </p:blipFill>
        <p:spPr>
          <a:xfrm>
            <a:off x="223933" y="2381846"/>
            <a:ext cx="5844480" cy="4248115"/>
          </a:xfrm>
          <a:prstGeom prst="rect">
            <a:avLst/>
          </a:prstGeom>
        </p:spPr>
      </p:pic>
      <p:sp>
        <p:nvSpPr>
          <p:cNvPr id="4" name="TextBox 3"/>
          <p:cNvSpPr txBox="1"/>
          <p:nvPr/>
        </p:nvSpPr>
        <p:spPr>
          <a:xfrm>
            <a:off x="6444208" y="2708920"/>
            <a:ext cx="2448272" cy="3139321"/>
          </a:xfrm>
          <a:prstGeom prst="rect">
            <a:avLst/>
          </a:prstGeom>
          <a:noFill/>
        </p:spPr>
        <p:txBody>
          <a:bodyPr wrap="square" rtlCol="0">
            <a:spAutoFit/>
          </a:bodyPr>
          <a:lstStyle/>
          <a:p>
            <a:pPr marL="285750" indent="-285750">
              <a:buFont typeface="Wingdings" panose="05000000000000000000" pitchFamily="2" charset="2"/>
              <a:buChar char="q"/>
            </a:pPr>
            <a:r>
              <a:rPr lang="en-ZA" dirty="0"/>
              <a:t>The budget – less planning space – nature of the costs structure is fixed primarily.</a:t>
            </a:r>
          </a:p>
          <a:p>
            <a:pPr marL="285750" indent="-285750">
              <a:buFont typeface="Wingdings" panose="05000000000000000000" pitchFamily="2" charset="2"/>
              <a:buChar char="q"/>
            </a:pPr>
            <a:r>
              <a:rPr lang="en-ZA" dirty="0"/>
              <a:t>R20,5 m (26%) of the budget spent(Q1-current) but cross-subsidised by donor funds (R1,4m from SABC)</a:t>
            </a:r>
          </a:p>
        </p:txBody>
      </p:sp>
    </p:spTree>
    <p:extLst>
      <p:ext uri="{BB962C8B-B14F-4D97-AF65-F5344CB8AC3E}">
        <p14:creationId xmlns:p14="http://schemas.microsoft.com/office/powerpoint/2010/main" val="411416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857250"/>
            <a:ext cx="9144000" cy="5143500"/>
            <a:chOff x="0" y="0"/>
            <a:chExt cx="9144000" cy="6859122"/>
          </a:xfrm>
        </p:grpSpPr>
        <p:pic>
          <p:nvPicPr>
            <p:cNvPr id="5126"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5127"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5123" name="Slide Number Placeholder 5"/>
          <p:cNvSpPr>
            <a:spLocks noGrp="1"/>
          </p:cNvSpPr>
          <p:nvPr>
            <p:ph type="sldNum" sz="quarter" idx="12"/>
          </p:nvPr>
        </p:nvSpPr>
        <p:spPr>
          <a:noFill/>
        </p:spPr>
        <p:txBody>
          <a:bodyPr/>
          <a:lstStyle/>
          <a:p>
            <a:fld id="{B302876C-5BF4-40C9-B151-B216F84961C7}" type="slidenum">
              <a:rPr lang="en-GB">
                <a:solidFill>
                  <a:prstClr val="black">
                    <a:tint val="75000"/>
                  </a:prstClr>
                </a:solidFill>
                <a:latin typeface="Calibri"/>
              </a:rPr>
              <a:pPr/>
              <a:t>5</a:t>
            </a:fld>
            <a:endParaRPr lang="en-GB" dirty="0">
              <a:solidFill>
                <a:prstClr val="black">
                  <a:tint val="75000"/>
                </a:prstClr>
              </a:solidFill>
              <a:latin typeface="Calibri"/>
            </a:endParaRPr>
          </a:p>
        </p:txBody>
      </p:sp>
      <p:pic>
        <p:nvPicPr>
          <p:cNvPr id="3" name="Picture 2"/>
          <p:cNvPicPr>
            <a:picLocks noChangeAspect="1"/>
          </p:cNvPicPr>
          <p:nvPr/>
        </p:nvPicPr>
        <p:blipFill>
          <a:blip r:embed="rId5"/>
          <a:stretch>
            <a:fillRect/>
          </a:stretch>
        </p:blipFill>
        <p:spPr>
          <a:xfrm>
            <a:off x="1385646" y="2196477"/>
            <a:ext cx="3025740" cy="3144164"/>
          </a:xfrm>
          <a:prstGeom prst="rect">
            <a:avLst/>
          </a:prstGeom>
        </p:spPr>
      </p:pic>
      <p:sp>
        <p:nvSpPr>
          <p:cNvPr id="4" name="TextBox 3"/>
          <p:cNvSpPr txBox="1"/>
          <p:nvPr/>
        </p:nvSpPr>
        <p:spPr>
          <a:xfrm>
            <a:off x="4411386" y="2257601"/>
            <a:ext cx="3333270" cy="3624069"/>
          </a:xfrm>
          <a:prstGeom prst="rect">
            <a:avLst/>
          </a:prstGeom>
          <a:noFill/>
        </p:spPr>
        <p:txBody>
          <a:bodyPr wrap="square" rtlCol="0">
            <a:spAutoFit/>
          </a:bodyPr>
          <a:lstStyle/>
          <a:p>
            <a:pPr marL="214313" indent="-214313">
              <a:buFont typeface="Wingdings" panose="05000000000000000000" pitchFamily="2" charset="2"/>
              <a:buChar char="q"/>
            </a:pPr>
            <a:r>
              <a:rPr lang="en-ZA" sz="1350" dirty="0">
                <a:solidFill>
                  <a:prstClr val="black"/>
                </a:solidFill>
                <a:latin typeface="Calibri"/>
              </a:rPr>
              <a:t>Total allocation granted by NT  for the year under plan is R78, 3 million from a baseline of  R69,9 million in the previous FY.</a:t>
            </a:r>
          </a:p>
          <a:p>
            <a:pPr marL="214313" indent="-214313">
              <a:buFont typeface="Wingdings" panose="05000000000000000000" pitchFamily="2" charset="2"/>
              <a:buChar char="q"/>
            </a:pPr>
            <a:r>
              <a:rPr lang="en-ZA" sz="1350" dirty="0">
                <a:solidFill>
                  <a:prstClr val="black"/>
                </a:solidFill>
                <a:latin typeface="Calibri"/>
              </a:rPr>
              <a:t>The budget is a product of prioritisations against a constrained funding position.</a:t>
            </a:r>
          </a:p>
          <a:p>
            <a:pPr marL="214313" indent="-214313">
              <a:buFont typeface="Wingdings" panose="05000000000000000000" pitchFamily="2" charset="2"/>
              <a:buChar char="q"/>
            </a:pPr>
            <a:r>
              <a:rPr lang="en-ZA" sz="1350" dirty="0">
                <a:solidFill>
                  <a:prstClr val="black"/>
                </a:solidFill>
                <a:latin typeface="Calibri"/>
              </a:rPr>
              <a:t>The increase of allocation by R8, 2 million is against a depressed baseline previously subjected to budgetary cuts. The increase/injection will therefore be absorbed by price inflation on G&amp;S expenditure and  anticipated cost of living adjustment for COE.</a:t>
            </a:r>
          </a:p>
          <a:p>
            <a:pPr marL="214313" indent="-214313">
              <a:buFont typeface="Wingdings" panose="05000000000000000000" pitchFamily="2" charset="2"/>
              <a:buChar char="q"/>
            </a:pPr>
            <a:r>
              <a:rPr lang="en-ZA" sz="1350" dirty="0">
                <a:solidFill>
                  <a:prstClr val="black"/>
                </a:solidFill>
                <a:latin typeface="Calibri"/>
              </a:rPr>
              <a:t>Efficiency gains and cost savings are factored into the budget to ensure effective realisation of service delivery.</a:t>
            </a:r>
          </a:p>
          <a:p>
            <a:endParaRPr lang="en-ZA" sz="1350" dirty="0">
              <a:solidFill>
                <a:prstClr val="black"/>
              </a:solidFill>
              <a:latin typeface="Calibri"/>
            </a:endParaRPr>
          </a:p>
        </p:txBody>
      </p:sp>
    </p:spTree>
    <p:extLst>
      <p:ext uri="{BB962C8B-B14F-4D97-AF65-F5344CB8AC3E}">
        <p14:creationId xmlns:p14="http://schemas.microsoft.com/office/powerpoint/2010/main" val="318086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Statement of Financial Performance</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6</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4" name="TextBox 3"/>
          <p:cNvSpPr txBox="1"/>
          <p:nvPr/>
        </p:nvSpPr>
        <p:spPr>
          <a:xfrm>
            <a:off x="5362604" y="3064429"/>
            <a:ext cx="3673892" cy="3046988"/>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v"/>
            </a:pPr>
            <a:r>
              <a:rPr lang="en-ZA" sz="1600" dirty="0"/>
              <a:t>For the current period, a surplus was generated due to Commissioner vacancies and cost savings on travel expenditure.</a:t>
            </a:r>
          </a:p>
          <a:p>
            <a:pPr marL="285750" indent="-285750">
              <a:buFont typeface="Wingdings" panose="05000000000000000000" pitchFamily="2" charset="2"/>
              <a:buChar char="v"/>
            </a:pPr>
            <a:r>
              <a:rPr lang="en-ZA" sz="1600" dirty="0"/>
              <a:t>This surplus generating capacity will diminish in the succeeding quarters due to increased intensity in the APP implementation, in the main.</a:t>
            </a:r>
          </a:p>
          <a:p>
            <a:pPr marL="285750" indent="-285750">
              <a:buFont typeface="Wingdings" panose="05000000000000000000" pitchFamily="2" charset="2"/>
              <a:buChar char="v"/>
            </a:pPr>
            <a:r>
              <a:rPr lang="en-ZA" sz="1600" dirty="0"/>
              <a:t>Covering some of the costs were a donation in kind by SABC – PSA at a value of R1,4 million.</a:t>
            </a:r>
          </a:p>
          <a:p>
            <a:pPr marL="285750" indent="-285750">
              <a:buFont typeface="Arial" panose="020B0604020202020204" pitchFamily="34" charset="0"/>
              <a:buChar char="•"/>
            </a:pPr>
            <a:endParaRPr lang="en-ZA" sz="1600" dirty="0"/>
          </a:p>
        </p:txBody>
      </p:sp>
      <p:pic>
        <p:nvPicPr>
          <p:cNvPr id="6" name="Picture 5"/>
          <p:cNvPicPr>
            <a:picLocks noChangeAspect="1"/>
          </p:cNvPicPr>
          <p:nvPr/>
        </p:nvPicPr>
        <p:blipFill>
          <a:blip r:embed="rId5"/>
          <a:stretch>
            <a:fillRect/>
          </a:stretch>
        </p:blipFill>
        <p:spPr>
          <a:xfrm>
            <a:off x="539552" y="2381846"/>
            <a:ext cx="4823052" cy="3855750"/>
          </a:xfrm>
          <a:prstGeom prst="rect">
            <a:avLst/>
          </a:prstGeom>
        </p:spPr>
      </p:pic>
    </p:spTree>
    <p:extLst>
      <p:ext uri="{BB962C8B-B14F-4D97-AF65-F5344CB8AC3E}">
        <p14:creationId xmlns:p14="http://schemas.microsoft.com/office/powerpoint/2010/main" val="339758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Spending by economic classification and programme</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7</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pic>
        <p:nvPicPr>
          <p:cNvPr id="4" name="Picture 3"/>
          <p:cNvPicPr>
            <a:picLocks noChangeAspect="1"/>
          </p:cNvPicPr>
          <p:nvPr/>
        </p:nvPicPr>
        <p:blipFill>
          <a:blip r:embed="rId5"/>
          <a:stretch>
            <a:fillRect/>
          </a:stretch>
        </p:blipFill>
        <p:spPr>
          <a:xfrm>
            <a:off x="0" y="2381846"/>
            <a:ext cx="6074144" cy="3207394"/>
          </a:xfrm>
          <a:prstGeom prst="rect">
            <a:avLst/>
          </a:prstGeom>
        </p:spPr>
      </p:pic>
      <p:sp>
        <p:nvSpPr>
          <p:cNvPr id="9" name="TextBox 8"/>
          <p:cNvSpPr txBox="1"/>
          <p:nvPr/>
        </p:nvSpPr>
        <p:spPr>
          <a:xfrm>
            <a:off x="6074144" y="2403396"/>
            <a:ext cx="3069856" cy="3570208"/>
          </a:xfrm>
          <a:prstGeom prst="rect">
            <a:avLst/>
          </a:prstGeom>
          <a:solidFill>
            <a:schemeClr val="bg2"/>
          </a:solidFill>
        </p:spPr>
        <p:txBody>
          <a:bodyPr wrap="square" rtlCol="0">
            <a:spAutoFit/>
          </a:bodyPr>
          <a:lstStyle/>
          <a:p>
            <a:r>
              <a:rPr lang="en-ZA" dirty="0">
                <a:solidFill>
                  <a:srgbClr val="FF0000"/>
                </a:solidFill>
              </a:rPr>
              <a:t>comments</a:t>
            </a:r>
            <a:endParaRPr lang="en-ZA" sz="1600" dirty="0"/>
          </a:p>
          <a:p>
            <a:pPr marL="285750" indent="-285750">
              <a:buFont typeface="Arial" panose="020B0604020202020204" pitchFamily="34" charset="0"/>
              <a:buChar char="•"/>
            </a:pPr>
            <a:r>
              <a:rPr lang="en-ZA" sz="1600" dirty="0"/>
              <a:t>26% of the annual budget spent so far during Q1</a:t>
            </a:r>
          </a:p>
          <a:p>
            <a:pPr marL="285750" indent="-285750">
              <a:buFont typeface="Arial" panose="020B0604020202020204" pitchFamily="34" charset="0"/>
              <a:buChar char="•"/>
            </a:pPr>
            <a:r>
              <a:rPr lang="en-ZA" sz="1600" dirty="0"/>
              <a:t>COE remains a key driver at R13,4 m .</a:t>
            </a:r>
          </a:p>
          <a:p>
            <a:pPr marL="285750" indent="-285750">
              <a:buFont typeface="Arial" panose="020B0604020202020204" pitchFamily="34" charset="0"/>
              <a:buChar char="•"/>
            </a:pPr>
            <a:r>
              <a:rPr lang="en-ZA" sz="1600" dirty="0"/>
              <a:t>Other material contributors were;</a:t>
            </a:r>
          </a:p>
          <a:p>
            <a:pPr marL="742950" lvl="1" indent="-285750">
              <a:buFont typeface="Arial" panose="020B0604020202020204" pitchFamily="34" charset="0"/>
              <a:buChar char="•"/>
            </a:pPr>
            <a:r>
              <a:rPr lang="en-ZA" sz="1600" dirty="0"/>
              <a:t>Audit &amp; legal fees – R2,3m</a:t>
            </a:r>
          </a:p>
          <a:p>
            <a:pPr marL="742950" lvl="1" indent="-285750">
              <a:buFont typeface="Arial" panose="020B0604020202020204" pitchFamily="34" charset="0"/>
              <a:buChar char="•"/>
            </a:pPr>
            <a:r>
              <a:rPr lang="en-ZA" sz="1600" dirty="0"/>
              <a:t>Travel &amp; </a:t>
            </a:r>
            <a:r>
              <a:rPr lang="en-ZA" sz="1600" dirty="0" err="1"/>
              <a:t>accomm</a:t>
            </a:r>
            <a:r>
              <a:rPr lang="en-ZA" sz="1600" dirty="0"/>
              <a:t>.– R654,000 </a:t>
            </a:r>
          </a:p>
          <a:p>
            <a:pPr marL="742950" lvl="1" indent="-285750">
              <a:buFont typeface="Arial" panose="020B0604020202020204" pitchFamily="34" charset="0"/>
              <a:buChar char="•"/>
            </a:pPr>
            <a:r>
              <a:rPr lang="en-ZA" sz="1600" dirty="0"/>
              <a:t>Depreciation – R490,000</a:t>
            </a:r>
          </a:p>
          <a:p>
            <a:pPr marL="742950" lvl="1" indent="-285750">
              <a:buFont typeface="Arial" panose="020B0604020202020204" pitchFamily="34" charset="0"/>
              <a:buChar char="•"/>
            </a:pPr>
            <a:r>
              <a:rPr lang="en-ZA" sz="1600" dirty="0"/>
              <a:t>Telecommunication – R435,000</a:t>
            </a:r>
          </a:p>
        </p:txBody>
      </p:sp>
    </p:spTree>
    <p:extLst>
      <p:ext uri="{BB962C8B-B14F-4D97-AF65-F5344CB8AC3E}">
        <p14:creationId xmlns:p14="http://schemas.microsoft.com/office/powerpoint/2010/main" val="365992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Total spending per programme – Q1</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8</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4" name="TextBox 3"/>
          <p:cNvSpPr txBox="1"/>
          <p:nvPr/>
        </p:nvSpPr>
        <p:spPr>
          <a:xfrm>
            <a:off x="6804248" y="2738515"/>
            <a:ext cx="2088232" cy="369332"/>
          </a:xfrm>
          <a:prstGeom prst="rect">
            <a:avLst/>
          </a:prstGeom>
          <a:noFill/>
        </p:spPr>
        <p:txBody>
          <a:bodyPr wrap="square" rtlCol="0">
            <a:spAutoFit/>
          </a:bodyPr>
          <a:lstStyle/>
          <a:p>
            <a:endParaRPr lang="en-ZA" dirty="0"/>
          </a:p>
        </p:txBody>
      </p:sp>
      <p:sp>
        <p:nvSpPr>
          <p:cNvPr id="5" name="TextBox 4"/>
          <p:cNvSpPr txBox="1"/>
          <p:nvPr/>
        </p:nvSpPr>
        <p:spPr>
          <a:xfrm>
            <a:off x="5652120" y="2356829"/>
            <a:ext cx="3491880" cy="3077766"/>
          </a:xfrm>
          <a:prstGeom prst="rect">
            <a:avLst/>
          </a:prstGeom>
          <a:solidFill>
            <a:schemeClr val="accent5">
              <a:lumMod val="40000"/>
              <a:lumOff val="60000"/>
            </a:schemeClr>
          </a:solidFill>
        </p:spPr>
        <p:txBody>
          <a:bodyPr wrap="square" rtlCol="0">
            <a:spAutoFit/>
          </a:bodyPr>
          <a:lstStyle/>
          <a:p>
            <a:r>
              <a:rPr lang="en-ZA" dirty="0">
                <a:solidFill>
                  <a:srgbClr val="FF0000"/>
                </a:solidFill>
              </a:rPr>
              <a:t>Of the Total of R20,5 m;</a:t>
            </a:r>
          </a:p>
          <a:p>
            <a:pPr marL="285750" indent="-285750">
              <a:buFont typeface="Arial" panose="020B0604020202020204" pitchFamily="34" charset="0"/>
              <a:buChar char="•"/>
            </a:pPr>
            <a:endParaRPr lang="en-ZA" sz="1600" dirty="0"/>
          </a:p>
          <a:p>
            <a:pPr marL="285750" indent="-285750">
              <a:buFont typeface="Arial" panose="020B0604020202020204" pitchFamily="34" charset="0"/>
              <a:buChar char="•"/>
            </a:pPr>
            <a:r>
              <a:rPr lang="en-ZA" sz="1600" dirty="0"/>
              <a:t>69 % was incurred for activities directly determined by the legal mandate – the Constitution, CGE Act and PEPUDA ( Core-service delivery programmes) </a:t>
            </a:r>
          </a:p>
          <a:p>
            <a:pPr marL="285750" indent="-285750">
              <a:buFont typeface="Arial" panose="020B0604020202020204" pitchFamily="34" charset="0"/>
              <a:buChar char="•"/>
            </a:pPr>
            <a:r>
              <a:rPr lang="en-ZA" sz="1600" dirty="0"/>
              <a:t>Corporate services/Admin driven by audit fees during the period in the main and the programme accounted for 31% of the total quarterly expenditure.</a:t>
            </a:r>
          </a:p>
        </p:txBody>
      </p:sp>
      <p:pic>
        <p:nvPicPr>
          <p:cNvPr id="6" name="Picture 5"/>
          <p:cNvPicPr>
            <a:picLocks noChangeAspect="1"/>
          </p:cNvPicPr>
          <p:nvPr/>
        </p:nvPicPr>
        <p:blipFill>
          <a:blip r:embed="rId5"/>
          <a:stretch>
            <a:fillRect/>
          </a:stretch>
        </p:blipFill>
        <p:spPr>
          <a:xfrm>
            <a:off x="-63835" y="3394445"/>
            <a:ext cx="5859972" cy="2961905"/>
          </a:xfrm>
          <a:prstGeom prst="rect">
            <a:avLst/>
          </a:prstGeom>
        </p:spPr>
      </p:pic>
      <p:pic>
        <p:nvPicPr>
          <p:cNvPr id="7" name="Picture 6"/>
          <p:cNvPicPr>
            <a:picLocks noChangeAspect="1"/>
          </p:cNvPicPr>
          <p:nvPr/>
        </p:nvPicPr>
        <p:blipFill>
          <a:blip r:embed="rId6"/>
          <a:stretch>
            <a:fillRect/>
          </a:stretch>
        </p:blipFill>
        <p:spPr>
          <a:xfrm>
            <a:off x="0" y="2377161"/>
            <a:ext cx="3779912" cy="1438095"/>
          </a:xfrm>
          <a:prstGeom prst="rect">
            <a:avLst/>
          </a:prstGeom>
        </p:spPr>
      </p:pic>
    </p:spTree>
    <p:extLst>
      <p:ext uri="{BB962C8B-B14F-4D97-AF65-F5344CB8AC3E}">
        <p14:creationId xmlns:p14="http://schemas.microsoft.com/office/powerpoint/2010/main" val="402359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Financial Position</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9</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5" name="TextBox 4"/>
          <p:cNvSpPr txBox="1"/>
          <p:nvPr/>
        </p:nvSpPr>
        <p:spPr>
          <a:xfrm>
            <a:off x="5367389" y="3861048"/>
            <a:ext cx="3730026" cy="2554545"/>
          </a:xfrm>
          <a:prstGeom prst="rect">
            <a:avLst/>
          </a:prstGeom>
          <a:solidFill>
            <a:schemeClr val="bg1">
              <a:lumMod val="65000"/>
            </a:schemeClr>
          </a:solidFill>
        </p:spPr>
        <p:txBody>
          <a:bodyPr wrap="square" rtlCol="0">
            <a:spAutoFit/>
          </a:bodyPr>
          <a:lstStyle/>
          <a:p>
            <a:pPr marL="285750" indent="-285750">
              <a:buFont typeface="Arial" panose="020B0604020202020204" pitchFamily="34" charset="0"/>
              <a:buChar char="•"/>
            </a:pPr>
            <a:r>
              <a:rPr lang="en-ZA" sz="1600" dirty="0"/>
              <a:t>Although the position is solvent and going concern assumption still valid; financial viability going forward is challenged.</a:t>
            </a:r>
          </a:p>
          <a:p>
            <a:pPr marL="285750" indent="-285750">
              <a:buFont typeface="Arial" panose="020B0604020202020204" pitchFamily="34" charset="0"/>
              <a:buChar char="•"/>
            </a:pPr>
            <a:r>
              <a:rPr lang="en-ZA" sz="1600" dirty="0"/>
              <a:t>The NA position is diminishing year after year and without CAPEX budget, the whole balance sheet strength will be negatively impacted in the medium term</a:t>
            </a:r>
          </a:p>
          <a:p>
            <a:pPr marL="285750" indent="-285750">
              <a:buFont typeface="Arial" panose="020B0604020202020204" pitchFamily="34" charset="0"/>
              <a:buChar char="•"/>
            </a:pPr>
            <a:endParaRPr lang="en-ZA" sz="1600" dirty="0"/>
          </a:p>
        </p:txBody>
      </p:sp>
      <p:pic>
        <p:nvPicPr>
          <p:cNvPr id="3" name="Picture 2"/>
          <p:cNvPicPr>
            <a:picLocks noChangeAspect="1"/>
          </p:cNvPicPr>
          <p:nvPr/>
        </p:nvPicPr>
        <p:blipFill>
          <a:blip r:embed="rId5"/>
          <a:stretch>
            <a:fillRect/>
          </a:stretch>
        </p:blipFill>
        <p:spPr>
          <a:xfrm>
            <a:off x="107504" y="2342144"/>
            <a:ext cx="5152381" cy="4230980"/>
          </a:xfrm>
          <a:prstGeom prst="rect">
            <a:avLst/>
          </a:prstGeom>
        </p:spPr>
      </p:pic>
      <p:pic>
        <p:nvPicPr>
          <p:cNvPr id="6" name="Picture 5"/>
          <p:cNvPicPr>
            <a:picLocks noChangeAspect="1"/>
          </p:cNvPicPr>
          <p:nvPr/>
        </p:nvPicPr>
        <p:blipFill>
          <a:blip r:embed="rId6"/>
          <a:stretch>
            <a:fillRect/>
          </a:stretch>
        </p:blipFill>
        <p:spPr>
          <a:xfrm>
            <a:off x="5652120" y="2391311"/>
            <a:ext cx="3240360" cy="1333211"/>
          </a:xfrm>
          <a:prstGeom prst="rect">
            <a:avLst/>
          </a:prstGeom>
        </p:spPr>
      </p:pic>
    </p:spTree>
    <p:extLst>
      <p:ext uri="{BB962C8B-B14F-4D97-AF65-F5344CB8AC3E}">
        <p14:creationId xmlns:p14="http://schemas.microsoft.com/office/powerpoint/2010/main" val="1626412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963</TotalTime>
  <Words>1167</Words>
  <Application>Microsoft Office PowerPoint</Application>
  <PresentationFormat>On-screen Show (4:3)</PresentationFormat>
  <Paragraphs>125</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Wingdings</vt:lpstr>
      <vt:lpstr>Wingdings 2</vt:lpstr>
      <vt:lpstr>Office Theme</vt:lpstr>
      <vt:lpstr>Report to the Portfolio Committee for Women in the Presidency</vt:lpstr>
      <vt:lpstr>Purpose of the presentation</vt:lpstr>
      <vt:lpstr>Contents</vt:lpstr>
      <vt:lpstr>Itemised Annual Budget at a glace</vt:lpstr>
      <vt:lpstr>PowerPoint Presentation</vt:lpstr>
      <vt:lpstr>Statement of Financial Performance</vt:lpstr>
      <vt:lpstr>Spending by economic classification and programme</vt:lpstr>
      <vt:lpstr>Total spending per programme – Q1</vt:lpstr>
      <vt:lpstr>Financial Position</vt:lpstr>
      <vt:lpstr>Statement of Cash flow</vt:lpstr>
      <vt:lpstr>SCM &amp; Corporate Services</vt:lpstr>
      <vt:lpstr>PowerPoint Presentation</vt:lpstr>
      <vt:lpstr>Audit &amp; Risk Management - Action Plans</vt:lpstr>
      <vt:lpstr>Year end and Audit updates</vt:lpstr>
      <vt:lpstr>PowerPoint Presentation</vt:lpstr>
      <vt:lpstr>Other PFMA and miscellaneous issues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facts</dc:title>
  <dc:creator>Moshabi Putu</dc:creator>
  <cp:lastModifiedBy>Keketso Maema</cp:lastModifiedBy>
  <cp:revision>55</cp:revision>
  <dcterms:created xsi:type="dcterms:W3CDTF">2017-01-25T08:04:02Z</dcterms:created>
  <dcterms:modified xsi:type="dcterms:W3CDTF">2017-08-23T21:16:38Z</dcterms:modified>
</cp:coreProperties>
</file>