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6" autoAdjust="0"/>
    <p:restoredTop sz="94660"/>
  </p:normalViewPr>
  <p:slideViewPr>
    <p:cSldViewPr snapToGrid="0" snapToObjects="1">
      <p:cViewPr>
        <p:scale>
          <a:sx n="60" d="100"/>
          <a:sy n="60" d="100"/>
        </p:scale>
        <p:origin x="-3144" y="-149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C1AEAB-7FFF-493B-8705-53B7BA198A9C}" type="doc">
      <dgm:prSet loTypeId="urn:microsoft.com/office/officeart/2005/8/layout/cycle4#1" loCatId="matrix" qsTypeId="urn:microsoft.com/office/officeart/2005/8/quickstyle/3d3" qsCatId="3D" csTypeId="urn:microsoft.com/office/officeart/2005/8/colors/accent0_1" csCatId="mainScheme" phldr="1"/>
      <dgm:spPr/>
      <dgm:t>
        <a:bodyPr/>
        <a:lstStyle/>
        <a:p>
          <a:endParaRPr lang="en-US"/>
        </a:p>
      </dgm:t>
    </dgm:pt>
    <dgm:pt modelId="{D8AA03D6-D058-40A9-A58B-E7D1544C027E}">
      <dgm:prSet phldrT="[Text]"/>
      <dgm:spPr/>
      <dgm:t>
        <a:bodyPr/>
        <a:lstStyle/>
        <a:p>
          <a:r>
            <a:rPr lang="en-US" b="1" dirty="0" smtClean="0"/>
            <a:t>INTRODUCTION </a:t>
          </a:r>
          <a:endParaRPr lang="en-US" b="1" dirty="0"/>
        </a:p>
      </dgm:t>
    </dgm:pt>
    <dgm:pt modelId="{838DFD10-D035-4D94-BB3E-C8608E975D87}" type="parTrans" cxnId="{C288567D-0DDF-4FF5-A320-6B7B1B45C502}">
      <dgm:prSet/>
      <dgm:spPr/>
      <dgm:t>
        <a:bodyPr/>
        <a:lstStyle/>
        <a:p>
          <a:endParaRPr lang="en-US"/>
        </a:p>
      </dgm:t>
    </dgm:pt>
    <dgm:pt modelId="{E50DB009-CB1B-4CF4-AA76-83966A10717A}" type="sibTrans" cxnId="{C288567D-0DDF-4FF5-A320-6B7B1B45C502}">
      <dgm:prSet/>
      <dgm:spPr/>
      <dgm:t>
        <a:bodyPr/>
        <a:lstStyle/>
        <a:p>
          <a:endParaRPr lang="en-US"/>
        </a:p>
      </dgm:t>
    </dgm:pt>
    <dgm:pt modelId="{AA8E71EC-7AA8-43ED-9B60-80DD7D97DB77}">
      <dgm:prSet phldrT="[Text]" custT="1"/>
      <dgm:spPr/>
      <dgm:t>
        <a:bodyPr lIns="182880" tIns="182880" rIns="0" bIns="0"/>
        <a:lstStyle/>
        <a:p>
          <a:r>
            <a:rPr lang="en-US" sz="1100" dirty="0" smtClean="0">
              <a:latin typeface="+mn-lt"/>
            </a:rPr>
            <a:t>Sovereignty and Custodianship</a:t>
          </a:r>
          <a:endParaRPr lang="en-US" sz="1100" dirty="0">
            <a:latin typeface="+mn-lt"/>
          </a:endParaRPr>
        </a:p>
      </dgm:t>
    </dgm:pt>
    <dgm:pt modelId="{00F81BAA-7CB5-4FF4-B8ED-09D65FF5A96E}" type="parTrans" cxnId="{900139E6-F1CB-4E56-B392-067173DD43F4}">
      <dgm:prSet/>
      <dgm:spPr/>
      <dgm:t>
        <a:bodyPr/>
        <a:lstStyle/>
        <a:p>
          <a:endParaRPr lang="en-US"/>
        </a:p>
      </dgm:t>
    </dgm:pt>
    <dgm:pt modelId="{3D5494F8-8013-4BE1-B9B5-C10ED6B20BE5}" type="sibTrans" cxnId="{900139E6-F1CB-4E56-B392-067173DD43F4}">
      <dgm:prSet/>
      <dgm:spPr/>
      <dgm:t>
        <a:bodyPr/>
        <a:lstStyle/>
        <a:p>
          <a:endParaRPr lang="en-US"/>
        </a:p>
      </dgm:t>
    </dgm:pt>
    <dgm:pt modelId="{CE5F805B-AA72-423E-BD44-F8A08A1168C8}">
      <dgm:prSet phldrT="[Text]"/>
      <dgm:spPr/>
      <dgm:t>
        <a:bodyPr/>
        <a:lstStyle/>
        <a:p>
          <a:r>
            <a:rPr lang="en-US" b="1" dirty="0" smtClean="0"/>
            <a:t>DEFINISTIONS</a:t>
          </a:r>
          <a:r>
            <a:rPr lang="en-US" dirty="0" smtClean="0"/>
            <a:t> </a:t>
          </a:r>
          <a:endParaRPr lang="en-US" dirty="0"/>
        </a:p>
      </dgm:t>
    </dgm:pt>
    <dgm:pt modelId="{FF6B4356-CBFA-4E05-A69C-36B545338A9E}" type="parTrans" cxnId="{D82CB512-F730-4BF5-82C6-800212E2F52C}">
      <dgm:prSet/>
      <dgm:spPr/>
      <dgm:t>
        <a:bodyPr/>
        <a:lstStyle/>
        <a:p>
          <a:endParaRPr lang="en-US"/>
        </a:p>
      </dgm:t>
    </dgm:pt>
    <dgm:pt modelId="{98BAE0E6-8868-4404-8EB6-32D685549C2D}" type="sibTrans" cxnId="{D82CB512-F730-4BF5-82C6-800212E2F52C}">
      <dgm:prSet/>
      <dgm:spPr/>
      <dgm:t>
        <a:bodyPr/>
        <a:lstStyle/>
        <a:p>
          <a:endParaRPr lang="en-US"/>
        </a:p>
      </dgm:t>
    </dgm:pt>
    <dgm:pt modelId="{2A94B768-3388-4763-B699-B5A956F89AC1}">
      <dgm:prSet phldrT="[Text]" custT="1"/>
      <dgm:spPr/>
      <dgm:t>
        <a:bodyPr lIns="0" tIns="91440" rIns="0" bIns="0"/>
        <a:lstStyle/>
        <a:p>
          <a:pPr marL="0" indent="0" defTabSz="119063"/>
          <a:r>
            <a:rPr lang="en-US" sz="1200" dirty="0" smtClean="0"/>
            <a:t> </a:t>
          </a:r>
          <a:r>
            <a:rPr lang="en-US" sz="1200" dirty="0" smtClean="0">
              <a:latin typeface="+mj-lt"/>
            </a:rPr>
            <a:t>Beneficiation </a:t>
          </a:r>
          <a:endParaRPr lang="en-US" sz="1200" dirty="0">
            <a:latin typeface="+mj-lt"/>
          </a:endParaRPr>
        </a:p>
      </dgm:t>
    </dgm:pt>
    <dgm:pt modelId="{1CAD2F37-40E5-4654-ADCB-EF13F8E2BC2F}" type="parTrans" cxnId="{C5A313B8-5DD6-413D-920F-5A8B8CDB5C6E}">
      <dgm:prSet/>
      <dgm:spPr/>
      <dgm:t>
        <a:bodyPr/>
        <a:lstStyle/>
        <a:p>
          <a:endParaRPr lang="en-US"/>
        </a:p>
      </dgm:t>
    </dgm:pt>
    <dgm:pt modelId="{584A6173-6FD5-41E6-9C3A-09035DA33194}" type="sibTrans" cxnId="{C5A313B8-5DD6-413D-920F-5A8B8CDB5C6E}">
      <dgm:prSet/>
      <dgm:spPr/>
      <dgm:t>
        <a:bodyPr/>
        <a:lstStyle/>
        <a:p>
          <a:endParaRPr lang="en-US"/>
        </a:p>
      </dgm:t>
    </dgm:pt>
    <dgm:pt modelId="{96CABF8B-D077-4EB8-A0ED-4F9309C566F7}">
      <dgm:prSet phldrT="[Text]"/>
      <dgm:spPr/>
      <dgm:t>
        <a:bodyPr/>
        <a:lstStyle/>
        <a:p>
          <a:r>
            <a:rPr lang="en-US" b="1" dirty="0" smtClean="0"/>
            <a:t>INDEPTH COMMENTS ON MPRDA BILL </a:t>
          </a:r>
          <a:endParaRPr lang="en-US" b="1" dirty="0"/>
        </a:p>
      </dgm:t>
    </dgm:pt>
    <dgm:pt modelId="{14DEEEA2-AE74-4CA5-BA84-6930BC67F471}" type="parTrans" cxnId="{92419702-9F00-4E61-BFB0-3011FE883183}">
      <dgm:prSet/>
      <dgm:spPr/>
      <dgm:t>
        <a:bodyPr/>
        <a:lstStyle/>
        <a:p>
          <a:endParaRPr lang="en-US"/>
        </a:p>
      </dgm:t>
    </dgm:pt>
    <dgm:pt modelId="{C25BDE00-C32C-4D3E-BEC7-AD09488482EA}" type="sibTrans" cxnId="{92419702-9F00-4E61-BFB0-3011FE883183}">
      <dgm:prSet/>
      <dgm:spPr/>
      <dgm:t>
        <a:bodyPr/>
        <a:lstStyle/>
        <a:p>
          <a:endParaRPr lang="en-US"/>
        </a:p>
      </dgm:t>
    </dgm:pt>
    <dgm:pt modelId="{913E7515-AB48-4E41-ACA3-83631E11D7FB}">
      <dgm:prSet phldrT="[Text]" custT="1"/>
      <dgm:spPr/>
      <dgm:t>
        <a:bodyPr lIns="0" tIns="0" rIns="0" bIns="0" anchor="ctr" anchorCtr="0"/>
        <a:lstStyle/>
        <a:p>
          <a:pPr marL="63500" indent="0"/>
          <a:r>
            <a:rPr lang="en-US" sz="1100" dirty="0" smtClean="0">
              <a:latin typeface="+mn-lt"/>
            </a:rPr>
            <a:t> Section 1 (m): Labour Sending Area</a:t>
          </a:r>
          <a:endParaRPr lang="en-US" sz="1050" dirty="0">
            <a:latin typeface="+mn-lt"/>
          </a:endParaRPr>
        </a:p>
      </dgm:t>
    </dgm:pt>
    <dgm:pt modelId="{7AC01D79-2ED7-4C20-9701-252E6563E337}" type="parTrans" cxnId="{67D45A9D-B462-4BBD-B380-54578D8B24F8}">
      <dgm:prSet/>
      <dgm:spPr/>
      <dgm:t>
        <a:bodyPr/>
        <a:lstStyle/>
        <a:p>
          <a:endParaRPr lang="en-US"/>
        </a:p>
      </dgm:t>
    </dgm:pt>
    <dgm:pt modelId="{0EB8153C-9DC4-4F1D-B73B-11E4110296B2}" type="sibTrans" cxnId="{67D45A9D-B462-4BBD-B380-54578D8B24F8}">
      <dgm:prSet/>
      <dgm:spPr/>
      <dgm:t>
        <a:bodyPr/>
        <a:lstStyle/>
        <a:p>
          <a:endParaRPr lang="en-US"/>
        </a:p>
      </dgm:t>
    </dgm:pt>
    <dgm:pt modelId="{22E35B28-8B4B-4D7D-97F3-F751E6D1D9AA}">
      <dgm:prSet phldrT="[Text]"/>
      <dgm:spPr/>
      <dgm:t>
        <a:bodyPr/>
        <a:lstStyle/>
        <a:p>
          <a:r>
            <a:rPr lang="en-US" b="1" dirty="0" smtClean="0"/>
            <a:t>OUTSOURCING</a:t>
          </a:r>
          <a:r>
            <a:rPr lang="en-US" dirty="0" smtClean="0"/>
            <a:t> </a:t>
          </a:r>
          <a:r>
            <a:rPr lang="en-US" b="1" dirty="0" smtClean="0"/>
            <a:t>AND CONCLUSION </a:t>
          </a:r>
          <a:endParaRPr lang="en-US" b="1" dirty="0"/>
        </a:p>
      </dgm:t>
    </dgm:pt>
    <dgm:pt modelId="{266C34C7-79E1-42C3-AF96-FA94C1B6176B}" type="parTrans" cxnId="{69C954C3-7951-4B67-BD36-1F79507966AE}">
      <dgm:prSet/>
      <dgm:spPr/>
      <dgm:t>
        <a:bodyPr/>
        <a:lstStyle/>
        <a:p>
          <a:endParaRPr lang="en-US"/>
        </a:p>
      </dgm:t>
    </dgm:pt>
    <dgm:pt modelId="{D1331225-5419-4772-B562-27AE166A9184}" type="sibTrans" cxnId="{69C954C3-7951-4B67-BD36-1F79507966AE}">
      <dgm:prSet/>
      <dgm:spPr/>
      <dgm:t>
        <a:bodyPr/>
        <a:lstStyle/>
        <a:p>
          <a:endParaRPr lang="en-US"/>
        </a:p>
      </dgm:t>
    </dgm:pt>
    <dgm:pt modelId="{38298371-F18B-4557-9B16-815ABDC553AF}">
      <dgm:prSet phldrT="[Text]" custT="1"/>
      <dgm:spPr/>
      <dgm:t>
        <a:bodyPr lIns="0" tIns="0" rIns="0" bIns="0" anchor="t" anchorCtr="0"/>
        <a:lstStyle/>
        <a:p>
          <a:r>
            <a:rPr lang="en-US" sz="1200" dirty="0" smtClean="0">
              <a:latin typeface="+mn-lt"/>
            </a:rPr>
            <a:t>MPRDA Section 101: aligned with EEA</a:t>
          </a:r>
          <a:endParaRPr lang="en-US" sz="1200" dirty="0">
            <a:latin typeface="+mn-lt"/>
          </a:endParaRPr>
        </a:p>
      </dgm:t>
    </dgm:pt>
    <dgm:pt modelId="{5C47FC44-5F8D-4744-B545-C43AEF5082DA}" type="parTrans" cxnId="{D8F3E428-7EBF-416A-AD63-00B519008C73}">
      <dgm:prSet/>
      <dgm:spPr/>
      <dgm:t>
        <a:bodyPr/>
        <a:lstStyle/>
        <a:p>
          <a:endParaRPr lang="en-US"/>
        </a:p>
      </dgm:t>
    </dgm:pt>
    <dgm:pt modelId="{1676E2C6-01B5-4667-A00D-4738485175E0}" type="sibTrans" cxnId="{D8F3E428-7EBF-416A-AD63-00B519008C73}">
      <dgm:prSet/>
      <dgm:spPr/>
      <dgm:t>
        <a:bodyPr/>
        <a:lstStyle/>
        <a:p>
          <a:endParaRPr lang="en-US"/>
        </a:p>
      </dgm:t>
    </dgm:pt>
    <dgm:pt modelId="{A2A32052-E716-4AC9-982C-B89A993779C9}">
      <dgm:prSet phldrT="[Text]" custT="1"/>
      <dgm:spPr/>
      <dgm:t>
        <a:bodyPr lIns="182880" tIns="182880" rIns="0" bIns="0"/>
        <a:lstStyle/>
        <a:p>
          <a:r>
            <a:rPr lang="en-US" sz="1100" dirty="0" smtClean="0">
              <a:latin typeface="+mn-lt"/>
            </a:rPr>
            <a:t> MPRDA Section 52 alignment with Section 189</a:t>
          </a:r>
          <a:endParaRPr lang="en-US" sz="1100" dirty="0">
            <a:latin typeface="+mn-lt"/>
          </a:endParaRPr>
        </a:p>
      </dgm:t>
    </dgm:pt>
    <dgm:pt modelId="{EAC2C89B-10AC-4DF0-A88A-5581A811275C}" type="parTrans" cxnId="{33998EE5-FEDE-4F5B-A0F1-30030A89FD6F}">
      <dgm:prSet/>
      <dgm:spPr/>
      <dgm:t>
        <a:bodyPr/>
        <a:lstStyle/>
        <a:p>
          <a:endParaRPr lang="en-US"/>
        </a:p>
      </dgm:t>
    </dgm:pt>
    <dgm:pt modelId="{3A90DF81-BD53-4EED-BDBD-19D32993A7EE}" type="sibTrans" cxnId="{33998EE5-FEDE-4F5B-A0F1-30030A89FD6F}">
      <dgm:prSet/>
      <dgm:spPr/>
      <dgm:t>
        <a:bodyPr/>
        <a:lstStyle/>
        <a:p>
          <a:endParaRPr lang="en-US"/>
        </a:p>
      </dgm:t>
    </dgm:pt>
    <dgm:pt modelId="{A60861CC-0ADE-43C7-A656-54557886AAFE}">
      <dgm:prSet phldrT="[Text]" custT="1"/>
      <dgm:spPr/>
      <dgm:t>
        <a:bodyPr lIns="182880" tIns="182880" rIns="0" bIns="0"/>
        <a:lstStyle/>
        <a:p>
          <a:r>
            <a:rPr lang="en-US" sz="1100" dirty="0" smtClean="0">
              <a:latin typeface="+mn-lt"/>
            </a:rPr>
            <a:t> Catalyst for Economic Development </a:t>
          </a:r>
          <a:endParaRPr lang="en-US" sz="1100" dirty="0">
            <a:latin typeface="+mn-lt"/>
          </a:endParaRPr>
        </a:p>
      </dgm:t>
    </dgm:pt>
    <dgm:pt modelId="{4B6F22FA-9DD3-4342-975B-2AB5FFB7219A}" type="parTrans" cxnId="{16BE96C0-C1CC-4FE6-A3E0-317258E259B0}">
      <dgm:prSet/>
      <dgm:spPr/>
      <dgm:t>
        <a:bodyPr/>
        <a:lstStyle/>
        <a:p>
          <a:endParaRPr lang="en-US"/>
        </a:p>
      </dgm:t>
    </dgm:pt>
    <dgm:pt modelId="{121B9A08-C65D-469B-8616-DD14AE2C1992}" type="sibTrans" cxnId="{16BE96C0-C1CC-4FE6-A3E0-317258E259B0}">
      <dgm:prSet/>
      <dgm:spPr/>
      <dgm:t>
        <a:bodyPr/>
        <a:lstStyle/>
        <a:p>
          <a:endParaRPr lang="en-US"/>
        </a:p>
      </dgm:t>
    </dgm:pt>
    <dgm:pt modelId="{B6A0F328-1B3D-4118-9523-897257178890}">
      <dgm:prSet phldrT="[Text]" custT="1"/>
      <dgm:spPr/>
      <dgm:t>
        <a:bodyPr lIns="182880" tIns="182880" rIns="0" bIns="0"/>
        <a:lstStyle/>
        <a:p>
          <a:r>
            <a:rPr lang="en-US" sz="1100" dirty="0" smtClean="0">
              <a:latin typeface="+mn-lt"/>
            </a:rPr>
            <a:t>NUM Transformation objectives on inclusive participation (workers and communities)</a:t>
          </a:r>
          <a:endParaRPr lang="en-US" sz="1100" dirty="0">
            <a:latin typeface="+mn-lt"/>
          </a:endParaRPr>
        </a:p>
      </dgm:t>
    </dgm:pt>
    <dgm:pt modelId="{CBAB2E8A-A8B2-49C7-A831-130D995EA024}" type="parTrans" cxnId="{B5894AF4-1199-4D97-90A3-31C0BEB1A873}">
      <dgm:prSet/>
      <dgm:spPr/>
      <dgm:t>
        <a:bodyPr/>
        <a:lstStyle/>
        <a:p>
          <a:endParaRPr lang="en-US"/>
        </a:p>
      </dgm:t>
    </dgm:pt>
    <dgm:pt modelId="{B8FF959B-619B-4669-A8C2-BA004B0F9509}" type="sibTrans" cxnId="{B5894AF4-1199-4D97-90A3-31C0BEB1A873}">
      <dgm:prSet/>
      <dgm:spPr/>
      <dgm:t>
        <a:bodyPr/>
        <a:lstStyle/>
        <a:p>
          <a:endParaRPr lang="en-US"/>
        </a:p>
      </dgm:t>
    </dgm:pt>
    <dgm:pt modelId="{5A3CC1C7-837A-43BA-9A85-EFB6F5C541DD}">
      <dgm:prSet phldrT="[Text]" custT="1"/>
      <dgm:spPr/>
      <dgm:t>
        <a:bodyPr lIns="0" tIns="91440" rIns="0" bIns="0"/>
        <a:lstStyle/>
        <a:p>
          <a:pPr marL="0" indent="0" defTabSz="119063"/>
          <a:r>
            <a:rPr lang="en-US" sz="1200" dirty="0" smtClean="0">
              <a:latin typeface="+mj-lt"/>
            </a:rPr>
            <a:t> Equitable Access</a:t>
          </a:r>
          <a:endParaRPr lang="en-US" sz="1200" dirty="0">
            <a:latin typeface="+mj-lt"/>
          </a:endParaRPr>
        </a:p>
      </dgm:t>
    </dgm:pt>
    <dgm:pt modelId="{E6416419-E6CC-4E06-B9B4-BD959477C51F}" type="parTrans" cxnId="{602638D7-DC39-401F-8AB8-3BD300BF6CC0}">
      <dgm:prSet/>
      <dgm:spPr/>
      <dgm:t>
        <a:bodyPr/>
        <a:lstStyle/>
        <a:p>
          <a:endParaRPr lang="en-US"/>
        </a:p>
      </dgm:t>
    </dgm:pt>
    <dgm:pt modelId="{7270C4E3-A2F1-41F4-B318-9E0AEB19E157}" type="sibTrans" cxnId="{602638D7-DC39-401F-8AB8-3BD300BF6CC0}">
      <dgm:prSet/>
      <dgm:spPr/>
      <dgm:t>
        <a:bodyPr/>
        <a:lstStyle/>
        <a:p>
          <a:endParaRPr lang="en-US"/>
        </a:p>
      </dgm:t>
    </dgm:pt>
    <dgm:pt modelId="{CD7FD418-1419-4BD4-9B1A-161285BC384E}">
      <dgm:prSet phldrT="[Text]" custT="1"/>
      <dgm:spPr/>
      <dgm:t>
        <a:bodyPr lIns="0" tIns="91440" rIns="0" bIns="0"/>
        <a:lstStyle/>
        <a:p>
          <a:pPr marL="0" indent="0" defTabSz="119063"/>
          <a:r>
            <a:rPr lang="en-US" sz="1200" dirty="0" smtClean="0">
              <a:latin typeface="+mj-lt"/>
            </a:rPr>
            <a:t> Meaningful Consultation</a:t>
          </a:r>
          <a:endParaRPr lang="en-US" sz="1200" dirty="0">
            <a:latin typeface="+mj-lt"/>
          </a:endParaRPr>
        </a:p>
      </dgm:t>
    </dgm:pt>
    <dgm:pt modelId="{F3DE2F64-BDE8-4D32-95A6-C3F33A86A146}" type="parTrans" cxnId="{B15CB80F-34C4-4F3D-AF12-754CECF1A480}">
      <dgm:prSet/>
      <dgm:spPr/>
      <dgm:t>
        <a:bodyPr/>
        <a:lstStyle/>
        <a:p>
          <a:endParaRPr lang="en-US"/>
        </a:p>
      </dgm:t>
    </dgm:pt>
    <dgm:pt modelId="{A790F0C0-1D8E-43F8-BEBC-3CB7DA49FCC6}" type="sibTrans" cxnId="{B15CB80F-34C4-4F3D-AF12-754CECF1A480}">
      <dgm:prSet/>
      <dgm:spPr/>
      <dgm:t>
        <a:bodyPr/>
        <a:lstStyle/>
        <a:p>
          <a:endParaRPr lang="en-US"/>
        </a:p>
      </dgm:t>
    </dgm:pt>
    <dgm:pt modelId="{A14F31C3-53F5-44A1-A3B7-3F4C9447DF95}">
      <dgm:prSet phldrT="[Text]" custT="1"/>
      <dgm:spPr/>
      <dgm:t>
        <a:bodyPr lIns="0" tIns="91440" rIns="0" bIns="0"/>
        <a:lstStyle/>
        <a:p>
          <a:pPr marL="0" indent="0" defTabSz="119063"/>
          <a:r>
            <a:rPr lang="en-US" sz="1200" dirty="0" smtClean="0">
              <a:latin typeface="+mj-lt"/>
            </a:rPr>
            <a:t> HDSA  </a:t>
          </a:r>
          <a:endParaRPr lang="en-US" sz="1200" dirty="0">
            <a:latin typeface="+mj-lt"/>
          </a:endParaRPr>
        </a:p>
      </dgm:t>
    </dgm:pt>
    <dgm:pt modelId="{2F4DF7C4-76C4-4340-AC87-117CB1C473C9}" type="parTrans" cxnId="{34E057DA-5175-415C-BC3C-DA820BD85D0D}">
      <dgm:prSet/>
      <dgm:spPr/>
      <dgm:t>
        <a:bodyPr/>
        <a:lstStyle/>
        <a:p>
          <a:endParaRPr lang="en-US"/>
        </a:p>
      </dgm:t>
    </dgm:pt>
    <dgm:pt modelId="{AB6363B6-D2CB-409A-AF18-323BB7664CDB}" type="sibTrans" cxnId="{34E057DA-5175-415C-BC3C-DA820BD85D0D}">
      <dgm:prSet/>
      <dgm:spPr/>
      <dgm:t>
        <a:bodyPr/>
        <a:lstStyle/>
        <a:p>
          <a:endParaRPr lang="en-US"/>
        </a:p>
      </dgm:t>
    </dgm:pt>
    <dgm:pt modelId="{C989CBFA-F44E-4988-8C8B-972F1634DE00}">
      <dgm:prSet phldrT="[Text]" custT="1"/>
      <dgm:spPr/>
      <dgm:t>
        <a:bodyPr lIns="0" tIns="0" rIns="0" bIns="0" anchor="ctr" anchorCtr="0"/>
        <a:lstStyle/>
        <a:p>
          <a:pPr marL="114300" indent="0"/>
          <a:endParaRPr lang="en-US" sz="1200" dirty="0"/>
        </a:p>
      </dgm:t>
    </dgm:pt>
    <dgm:pt modelId="{47C4E05A-1C6E-423C-B2C1-DAA009A2D8E2}" type="parTrans" cxnId="{6CEBDE53-132C-4B96-88D6-04250545927B}">
      <dgm:prSet/>
      <dgm:spPr/>
      <dgm:t>
        <a:bodyPr/>
        <a:lstStyle/>
        <a:p>
          <a:endParaRPr lang="en-US"/>
        </a:p>
      </dgm:t>
    </dgm:pt>
    <dgm:pt modelId="{A6F56164-7BC4-4BC8-8831-FF8B7130FDD3}" type="sibTrans" cxnId="{6CEBDE53-132C-4B96-88D6-04250545927B}">
      <dgm:prSet/>
      <dgm:spPr/>
      <dgm:t>
        <a:bodyPr/>
        <a:lstStyle/>
        <a:p>
          <a:endParaRPr lang="en-US"/>
        </a:p>
      </dgm:t>
    </dgm:pt>
    <dgm:pt modelId="{D0BE73C8-E915-4D0E-93A5-6D98B46A8B07}">
      <dgm:prSet phldrT="[Text]" custT="1"/>
      <dgm:spPr/>
      <dgm:t>
        <a:bodyPr lIns="0" tIns="0" rIns="0" bIns="0" anchor="ctr" anchorCtr="0"/>
        <a:lstStyle/>
        <a:p>
          <a:pPr marL="114300" indent="0"/>
          <a:endParaRPr lang="en-US" sz="1200" dirty="0"/>
        </a:p>
      </dgm:t>
    </dgm:pt>
    <dgm:pt modelId="{15ADDD73-3F1B-41CF-B270-9E1630C41069}" type="parTrans" cxnId="{7DEFCC88-D085-4E13-92F1-A2B9D0718997}">
      <dgm:prSet/>
      <dgm:spPr/>
      <dgm:t>
        <a:bodyPr/>
        <a:lstStyle/>
        <a:p>
          <a:endParaRPr lang="en-US"/>
        </a:p>
      </dgm:t>
    </dgm:pt>
    <dgm:pt modelId="{9042E34C-CF55-42B3-BB40-03248B6F1E3D}" type="sibTrans" cxnId="{7DEFCC88-D085-4E13-92F1-A2B9D0718997}">
      <dgm:prSet/>
      <dgm:spPr/>
      <dgm:t>
        <a:bodyPr/>
        <a:lstStyle/>
        <a:p>
          <a:endParaRPr lang="en-US"/>
        </a:p>
      </dgm:t>
    </dgm:pt>
    <dgm:pt modelId="{22299BE9-891D-454F-8495-D52D1A1001AE}">
      <dgm:prSet phldrT="[Text]" custT="1"/>
      <dgm:spPr/>
      <dgm:t>
        <a:bodyPr lIns="0" tIns="0" rIns="0" bIns="0" anchor="ctr" anchorCtr="0"/>
        <a:lstStyle/>
        <a:p>
          <a:pPr marL="173038" indent="-115888"/>
          <a:r>
            <a:rPr lang="en-US" sz="1050" dirty="0" smtClean="0">
              <a:latin typeface="+mn-lt"/>
            </a:rPr>
            <a:t>Alignment of MPRDA Section 52 with LRA Section 189</a:t>
          </a:r>
          <a:endParaRPr lang="en-US" sz="1050" dirty="0">
            <a:latin typeface="+mn-lt"/>
          </a:endParaRPr>
        </a:p>
      </dgm:t>
    </dgm:pt>
    <dgm:pt modelId="{09855400-F03D-4513-AFC0-F5BCD267AF39}" type="sibTrans" cxnId="{28DDE698-247D-426F-9A52-83426651DE17}">
      <dgm:prSet/>
      <dgm:spPr/>
      <dgm:t>
        <a:bodyPr/>
        <a:lstStyle/>
        <a:p>
          <a:endParaRPr lang="en-US"/>
        </a:p>
      </dgm:t>
    </dgm:pt>
    <dgm:pt modelId="{5ADACEF7-087B-4FB4-A64C-B77AFE75094D}" type="parTrans" cxnId="{28DDE698-247D-426F-9A52-83426651DE17}">
      <dgm:prSet/>
      <dgm:spPr/>
      <dgm:t>
        <a:bodyPr/>
        <a:lstStyle/>
        <a:p>
          <a:endParaRPr lang="en-US"/>
        </a:p>
      </dgm:t>
    </dgm:pt>
    <dgm:pt modelId="{39627A6B-4231-4C33-BD35-241C01F28C3D}">
      <dgm:prSet phldrT="[Text]" custT="1"/>
      <dgm:spPr/>
      <dgm:t>
        <a:bodyPr lIns="0" tIns="0" rIns="0" bIns="0" anchor="ctr" anchorCtr="0"/>
        <a:lstStyle/>
        <a:p>
          <a:pPr marL="57150" indent="0"/>
          <a:r>
            <a:rPr lang="en-US" sz="1050" dirty="0" smtClean="0">
              <a:latin typeface="+mn-lt"/>
            </a:rPr>
            <a:t> Section 28 (3)  (Compliance matters)</a:t>
          </a:r>
          <a:endParaRPr lang="en-US" sz="1050" dirty="0">
            <a:latin typeface="+mn-lt"/>
          </a:endParaRPr>
        </a:p>
      </dgm:t>
    </dgm:pt>
    <dgm:pt modelId="{50694501-4685-4F6F-88FC-D7D07DB6B42C}" type="sibTrans" cxnId="{6AB420BA-2B37-4E96-9972-C410794FD689}">
      <dgm:prSet/>
      <dgm:spPr/>
      <dgm:t>
        <a:bodyPr/>
        <a:lstStyle/>
        <a:p>
          <a:endParaRPr lang="en-US"/>
        </a:p>
      </dgm:t>
    </dgm:pt>
    <dgm:pt modelId="{262DACAC-71ED-4F52-B2F1-5D5C0F0B8FC2}" type="parTrans" cxnId="{6AB420BA-2B37-4E96-9972-C410794FD689}">
      <dgm:prSet/>
      <dgm:spPr/>
      <dgm:t>
        <a:bodyPr/>
        <a:lstStyle/>
        <a:p>
          <a:endParaRPr lang="en-US"/>
        </a:p>
      </dgm:t>
    </dgm:pt>
    <dgm:pt modelId="{BD2B9440-165C-4024-BA72-2880BF77FEC1}">
      <dgm:prSet phldrT="[Text]" custT="1"/>
      <dgm:spPr/>
      <dgm:t>
        <a:bodyPr lIns="0" tIns="0" rIns="0" bIns="0" anchor="ctr" anchorCtr="0"/>
        <a:lstStyle/>
        <a:p>
          <a:pPr marL="57150" indent="0"/>
          <a:r>
            <a:rPr lang="en-US" sz="1050" dirty="0" smtClean="0">
              <a:latin typeface="+mn-lt"/>
            </a:rPr>
            <a:t> Section 23, Section 26 (Compliance matters)</a:t>
          </a:r>
          <a:endParaRPr lang="en-US" sz="1050" dirty="0">
            <a:latin typeface="+mn-lt"/>
          </a:endParaRPr>
        </a:p>
      </dgm:t>
    </dgm:pt>
    <dgm:pt modelId="{7F16A85F-BFA6-4CDD-B408-CCB37C6745D4}" type="sibTrans" cxnId="{E62C7997-5BA8-4FD9-8442-E71CF611732B}">
      <dgm:prSet/>
      <dgm:spPr/>
      <dgm:t>
        <a:bodyPr/>
        <a:lstStyle/>
        <a:p>
          <a:endParaRPr lang="en-US"/>
        </a:p>
      </dgm:t>
    </dgm:pt>
    <dgm:pt modelId="{5AF1BF38-AE73-4CF8-9DA4-EB307ED9313F}" type="parTrans" cxnId="{E62C7997-5BA8-4FD9-8442-E71CF611732B}">
      <dgm:prSet/>
      <dgm:spPr/>
      <dgm:t>
        <a:bodyPr/>
        <a:lstStyle/>
        <a:p>
          <a:endParaRPr lang="en-US"/>
        </a:p>
      </dgm:t>
    </dgm:pt>
    <dgm:pt modelId="{94F2A446-642D-44ED-9FBE-40EF397B9B82}">
      <dgm:prSet phldrT="[Text]" custT="1"/>
      <dgm:spPr/>
      <dgm:t>
        <a:bodyPr lIns="0" tIns="0" rIns="0" bIns="0" anchor="ctr" anchorCtr="0"/>
        <a:lstStyle/>
        <a:p>
          <a:pPr marL="57150" indent="0"/>
          <a:r>
            <a:rPr lang="en-US" sz="1050" dirty="0" smtClean="0">
              <a:latin typeface="+mn-lt"/>
            </a:rPr>
            <a:t> Section 11: LRA Section 197</a:t>
          </a:r>
          <a:endParaRPr lang="en-US" sz="1050" dirty="0">
            <a:latin typeface="+mn-lt"/>
          </a:endParaRPr>
        </a:p>
      </dgm:t>
    </dgm:pt>
    <dgm:pt modelId="{3D78B69A-F806-49B1-B060-0336B73D6BE7}" type="sibTrans" cxnId="{6C0112A5-50C0-4044-85DF-09909197D05B}">
      <dgm:prSet/>
      <dgm:spPr/>
      <dgm:t>
        <a:bodyPr/>
        <a:lstStyle/>
        <a:p>
          <a:endParaRPr lang="en-US"/>
        </a:p>
      </dgm:t>
    </dgm:pt>
    <dgm:pt modelId="{52CA4BDD-82D5-4BB9-A44E-D97AEDDCC285}" type="parTrans" cxnId="{6C0112A5-50C0-4044-85DF-09909197D05B}">
      <dgm:prSet/>
      <dgm:spPr/>
      <dgm:t>
        <a:bodyPr/>
        <a:lstStyle/>
        <a:p>
          <a:endParaRPr lang="en-US"/>
        </a:p>
      </dgm:t>
    </dgm:pt>
    <dgm:pt modelId="{116410D8-6865-4E1C-A8A2-437901616CFC}">
      <dgm:prSet phldrT="[Text]" custT="1"/>
      <dgm:spPr/>
      <dgm:t>
        <a:bodyPr lIns="0" tIns="0" rIns="0" bIns="0" anchor="ctr" anchorCtr="0"/>
        <a:lstStyle/>
        <a:p>
          <a:pPr marL="57150" indent="0"/>
          <a:r>
            <a:rPr lang="en-US" sz="1050" dirty="0" smtClean="0">
              <a:latin typeface="+mn-lt"/>
            </a:rPr>
            <a:t> Establishment of the MBC </a:t>
          </a:r>
          <a:endParaRPr lang="en-US" sz="1050" dirty="0">
            <a:latin typeface="+mn-lt"/>
          </a:endParaRPr>
        </a:p>
      </dgm:t>
    </dgm:pt>
    <dgm:pt modelId="{81283DDD-FB9C-4518-8123-0765D90CB5D8}" type="parTrans" cxnId="{017C89A2-FEB0-4C01-A466-AABE8410043F}">
      <dgm:prSet/>
      <dgm:spPr/>
      <dgm:t>
        <a:bodyPr/>
        <a:lstStyle/>
        <a:p>
          <a:endParaRPr lang="en-US"/>
        </a:p>
      </dgm:t>
    </dgm:pt>
    <dgm:pt modelId="{2382BF58-9C48-4233-BE01-1175B0E00C0D}" type="sibTrans" cxnId="{017C89A2-FEB0-4C01-A466-AABE8410043F}">
      <dgm:prSet/>
      <dgm:spPr/>
      <dgm:t>
        <a:bodyPr/>
        <a:lstStyle/>
        <a:p>
          <a:endParaRPr lang="en-US"/>
        </a:p>
      </dgm:t>
    </dgm:pt>
    <dgm:pt modelId="{0E102C62-49CA-435A-B1D2-A7FBD98E2EF0}">
      <dgm:prSet phldrT="[Text]" custT="1"/>
      <dgm:spPr/>
      <dgm:t>
        <a:bodyPr lIns="0" tIns="0" rIns="0" bIns="0" anchor="t" anchorCtr="0"/>
        <a:lstStyle/>
        <a:p>
          <a:endParaRPr lang="en-US" sz="1200" dirty="0"/>
        </a:p>
      </dgm:t>
    </dgm:pt>
    <dgm:pt modelId="{A8DF91FF-4F0E-49D1-8F47-F33A1FDE57E3}" type="parTrans" cxnId="{663ECEC1-93B0-44B3-8CAE-1339C8E7DE75}">
      <dgm:prSet/>
      <dgm:spPr/>
      <dgm:t>
        <a:bodyPr/>
        <a:lstStyle/>
        <a:p>
          <a:endParaRPr lang="en-US"/>
        </a:p>
      </dgm:t>
    </dgm:pt>
    <dgm:pt modelId="{C6CDF8D4-DA42-46D7-9648-9386068C7E01}" type="sibTrans" cxnId="{663ECEC1-93B0-44B3-8CAE-1339C8E7DE75}">
      <dgm:prSet/>
      <dgm:spPr/>
      <dgm:t>
        <a:bodyPr/>
        <a:lstStyle/>
        <a:p>
          <a:endParaRPr lang="en-US"/>
        </a:p>
      </dgm:t>
    </dgm:pt>
    <dgm:pt modelId="{A45F3FC3-11E4-46C0-A1CA-09755AB03AF6}">
      <dgm:prSet phldrT="[Text]" custT="1"/>
      <dgm:spPr/>
      <dgm:t>
        <a:bodyPr lIns="0" tIns="0" rIns="0" bIns="0" anchor="t" anchorCtr="0"/>
        <a:lstStyle/>
        <a:p>
          <a:r>
            <a:rPr lang="en-US" sz="1200" dirty="0" smtClean="0">
              <a:latin typeface="+mn-lt"/>
            </a:rPr>
            <a:t> MPRDA Section 47, 98, and 99</a:t>
          </a:r>
          <a:endParaRPr lang="en-US" sz="1200" dirty="0">
            <a:latin typeface="+mn-lt"/>
          </a:endParaRPr>
        </a:p>
      </dgm:t>
    </dgm:pt>
    <dgm:pt modelId="{2F161AEF-677A-4FDE-BFB2-2B0E444DA6C7}" type="parTrans" cxnId="{8942FE00-A31E-4026-AEC2-996A41C48FF3}">
      <dgm:prSet/>
      <dgm:spPr/>
      <dgm:t>
        <a:bodyPr/>
        <a:lstStyle/>
        <a:p>
          <a:endParaRPr lang="en-US"/>
        </a:p>
      </dgm:t>
    </dgm:pt>
    <dgm:pt modelId="{A0FE3EBF-995B-42D3-8336-8F7A15448C9B}" type="sibTrans" cxnId="{8942FE00-A31E-4026-AEC2-996A41C48FF3}">
      <dgm:prSet/>
      <dgm:spPr/>
      <dgm:t>
        <a:bodyPr/>
        <a:lstStyle/>
        <a:p>
          <a:endParaRPr lang="en-US"/>
        </a:p>
      </dgm:t>
    </dgm:pt>
    <dgm:pt modelId="{5E6B39C1-4DB5-4DC1-8D7D-0E2CB10DEBBB}">
      <dgm:prSet phldrT="[Text]" custT="1"/>
      <dgm:spPr/>
      <dgm:t>
        <a:bodyPr lIns="0" tIns="0" rIns="0" bIns="0" anchor="t" anchorCtr="0"/>
        <a:lstStyle/>
        <a:p>
          <a:r>
            <a:rPr lang="en-US" sz="1200" dirty="0" smtClean="0">
              <a:latin typeface="+mn-lt"/>
            </a:rPr>
            <a:t>SLP Implementation </a:t>
          </a:r>
          <a:endParaRPr lang="en-US" sz="1200" dirty="0">
            <a:latin typeface="+mn-lt"/>
          </a:endParaRPr>
        </a:p>
      </dgm:t>
    </dgm:pt>
    <dgm:pt modelId="{4A966D38-F3C5-4323-8C8C-CEE2151757B5}" type="parTrans" cxnId="{0FBA6437-172B-4FB4-A8C0-A586ADFE8D6F}">
      <dgm:prSet/>
      <dgm:spPr/>
      <dgm:t>
        <a:bodyPr/>
        <a:lstStyle/>
        <a:p>
          <a:endParaRPr lang="en-US"/>
        </a:p>
      </dgm:t>
    </dgm:pt>
    <dgm:pt modelId="{6C966EB0-FBB6-40E2-B390-2B37D93A9146}" type="sibTrans" cxnId="{0FBA6437-172B-4FB4-A8C0-A586ADFE8D6F}">
      <dgm:prSet/>
      <dgm:spPr/>
      <dgm:t>
        <a:bodyPr/>
        <a:lstStyle/>
        <a:p>
          <a:endParaRPr lang="en-US"/>
        </a:p>
      </dgm:t>
    </dgm:pt>
    <dgm:pt modelId="{FE232C90-290D-4310-B9DC-6E29BC94841B}">
      <dgm:prSet phldrT="[Text]" custT="1"/>
      <dgm:spPr/>
      <dgm:t>
        <a:bodyPr lIns="0" tIns="91440" rIns="0" bIns="0"/>
        <a:lstStyle/>
        <a:p>
          <a:pPr marL="0" indent="0" defTabSz="119063"/>
          <a:r>
            <a:rPr lang="en-US" sz="1200" dirty="0" smtClean="0">
              <a:latin typeface="+mj-lt"/>
            </a:rPr>
            <a:t>Community</a:t>
          </a:r>
          <a:endParaRPr lang="en-US" sz="1200" dirty="0">
            <a:latin typeface="+mj-lt"/>
          </a:endParaRPr>
        </a:p>
      </dgm:t>
    </dgm:pt>
    <dgm:pt modelId="{6123A2C3-D498-44D7-9505-0BB25A912998}" type="parTrans" cxnId="{17A8FF18-3ACE-4C15-B2C2-846FF74CBEC6}">
      <dgm:prSet/>
      <dgm:spPr/>
      <dgm:t>
        <a:bodyPr/>
        <a:lstStyle/>
        <a:p>
          <a:endParaRPr lang="en-US"/>
        </a:p>
      </dgm:t>
    </dgm:pt>
    <dgm:pt modelId="{E2C39A57-E168-43F7-AE7E-E1B59A9B6715}" type="sibTrans" cxnId="{17A8FF18-3ACE-4C15-B2C2-846FF74CBEC6}">
      <dgm:prSet/>
      <dgm:spPr/>
      <dgm:t>
        <a:bodyPr/>
        <a:lstStyle/>
        <a:p>
          <a:endParaRPr lang="en-US"/>
        </a:p>
      </dgm:t>
    </dgm:pt>
    <dgm:pt modelId="{6908314F-81E8-44D3-84AF-F79DE3962939}">
      <dgm:prSet phldrT="[Text]" custT="1"/>
      <dgm:spPr/>
      <dgm:t>
        <a:bodyPr lIns="0" tIns="0" rIns="0" bIns="0" anchor="ctr" anchorCtr="0"/>
        <a:lstStyle/>
        <a:p>
          <a:pPr marL="173038" indent="-109538"/>
          <a:r>
            <a:rPr lang="en-US" sz="1100" dirty="0" smtClean="0">
              <a:latin typeface="+mn-lt"/>
            </a:rPr>
            <a:t>Section 10 (A, B, C, D):  Establishment of the RMDE </a:t>
          </a:r>
          <a:r>
            <a:rPr lang="en-US" sz="1050" dirty="0" smtClean="0">
              <a:latin typeface="+mn-lt"/>
            </a:rPr>
            <a:t>Committee</a:t>
          </a:r>
          <a:endParaRPr lang="en-US" sz="1050" dirty="0">
            <a:latin typeface="+mn-lt"/>
          </a:endParaRPr>
        </a:p>
      </dgm:t>
    </dgm:pt>
    <dgm:pt modelId="{8F7F89DC-8359-431F-A4FC-0FB85943EFBC}" type="parTrans" cxnId="{3BE5EBDD-4FE6-4D49-A5A2-43FDFD47AEA2}">
      <dgm:prSet/>
      <dgm:spPr/>
      <dgm:t>
        <a:bodyPr/>
        <a:lstStyle/>
        <a:p>
          <a:endParaRPr lang="en-US"/>
        </a:p>
      </dgm:t>
    </dgm:pt>
    <dgm:pt modelId="{6BE3FB87-B4EF-49CF-A4C6-703F1FF673AD}" type="sibTrans" cxnId="{3BE5EBDD-4FE6-4D49-A5A2-43FDFD47AEA2}">
      <dgm:prSet/>
      <dgm:spPr/>
      <dgm:t>
        <a:bodyPr/>
        <a:lstStyle/>
        <a:p>
          <a:endParaRPr lang="en-US"/>
        </a:p>
      </dgm:t>
    </dgm:pt>
    <dgm:pt modelId="{0B7393B7-543E-43D8-8561-1C1550B0CE0D}">
      <dgm:prSet phldrT="[Text]" custT="1"/>
      <dgm:spPr/>
      <dgm:t>
        <a:bodyPr lIns="0" tIns="0" rIns="0" bIns="0" anchor="ctr" anchorCtr="0"/>
        <a:lstStyle/>
        <a:p>
          <a:pPr marL="57150" indent="0"/>
          <a:r>
            <a:rPr lang="en-US" sz="1050" dirty="0" smtClean="0">
              <a:latin typeface="+mn-lt"/>
            </a:rPr>
            <a:t> Section (44, 47 (4) (a), 56, &amp; 73 (2)   </a:t>
          </a:r>
          <a:endParaRPr lang="en-US" sz="1050" dirty="0">
            <a:latin typeface="+mn-lt"/>
          </a:endParaRPr>
        </a:p>
      </dgm:t>
    </dgm:pt>
    <dgm:pt modelId="{BF3FC7AA-C320-4E92-8BE6-97900AF687C3}" type="parTrans" cxnId="{6CEF8C84-9C60-499C-8292-D466EDF7C282}">
      <dgm:prSet/>
      <dgm:spPr/>
      <dgm:t>
        <a:bodyPr/>
        <a:lstStyle/>
        <a:p>
          <a:endParaRPr lang="en-US"/>
        </a:p>
      </dgm:t>
    </dgm:pt>
    <dgm:pt modelId="{FABED331-439C-448C-B088-FC06B46DD500}" type="sibTrans" cxnId="{6CEF8C84-9C60-499C-8292-D466EDF7C282}">
      <dgm:prSet/>
      <dgm:spPr/>
      <dgm:t>
        <a:bodyPr/>
        <a:lstStyle/>
        <a:p>
          <a:endParaRPr lang="en-US"/>
        </a:p>
      </dgm:t>
    </dgm:pt>
    <dgm:pt modelId="{1998E832-4E3E-41A4-9FF6-6B1DE74CB908}" type="pres">
      <dgm:prSet presAssocID="{F3C1AEAB-7FFF-493B-8705-53B7BA198A9C}" presName="cycleMatrixDiagram" presStyleCnt="0">
        <dgm:presLayoutVars>
          <dgm:chMax val="1"/>
          <dgm:dir/>
          <dgm:animLvl val="lvl"/>
          <dgm:resizeHandles val="exact"/>
        </dgm:presLayoutVars>
      </dgm:prSet>
      <dgm:spPr/>
      <dgm:t>
        <a:bodyPr/>
        <a:lstStyle/>
        <a:p>
          <a:endParaRPr lang="en-US"/>
        </a:p>
      </dgm:t>
    </dgm:pt>
    <dgm:pt modelId="{CB56F3D5-C6DB-4B1B-B673-214E59B0BB5C}" type="pres">
      <dgm:prSet presAssocID="{F3C1AEAB-7FFF-493B-8705-53B7BA198A9C}" presName="children" presStyleCnt="0"/>
      <dgm:spPr/>
      <dgm:t>
        <a:bodyPr/>
        <a:lstStyle/>
        <a:p>
          <a:endParaRPr lang="en-US"/>
        </a:p>
      </dgm:t>
    </dgm:pt>
    <dgm:pt modelId="{99A9FF53-452E-4FE2-B3CF-824E54127E4E}" type="pres">
      <dgm:prSet presAssocID="{F3C1AEAB-7FFF-493B-8705-53B7BA198A9C}" presName="child1group" presStyleCnt="0"/>
      <dgm:spPr/>
      <dgm:t>
        <a:bodyPr/>
        <a:lstStyle/>
        <a:p>
          <a:endParaRPr lang="en-US"/>
        </a:p>
      </dgm:t>
    </dgm:pt>
    <dgm:pt modelId="{4417F93D-6C8D-4B41-96D3-C37D8A599B43}" type="pres">
      <dgm:prSet presAssocID="{F3C1AEAB-7FFF-493B-8705-53B7BA198A9C}" presName="child1" presStyleLbl="bgAcc1" presStyleIdx="0" presStyleCnt="4" custScaleX="197697" custScaleY="127418" custLinFactNeighborX="-67537" custLinFactNeighborY="34333"/>
      <dgm:spPr/>
      <dgm:t>
        <a:bodyPr/>
        <a:lstStyle/>
        <a:p>
          <a:endParaRPr lang="en-US"/>
        </a:p>
      </dgm:t>
    </dgm:pt>
    <dgm:pt modelId="{12650FB1-97FB-4877-A798-BA38046CAA23}" type="pres">
      <dgm:prSet presAssocID="{F3C1AEAB-7FFF-493B-8705-53B7BA198A9C}" presName="child1Text" presStyleLbl="bgAcc1" presStyleIdx="0" presStyleCnt="4">
        <dgm:presLayoutVars>
          <dgm:bulletEnabled val="1"/>
        </dgm:presLayoutVars>
      </dgm:prSet>
      <dgm:spPr/>
      <dgm:t>
        <a:bodyPr/>
        <a:lstStyle/>
        <a:p>
          <a:endParaRPr lang="en-US"/>
        </a:p>
      </dgm:t>
    </dgm:pt>
    <dgm:pt modelId="{0EDE5CF8-6B29-408E-9AA9-863F2C223E4F}" type="pres">
      <dgm:prSet presAssocID="{F3C1AEAB-7FFF-493B-8705-53B7BA198A9C}" presName="child2group" presStyleCnt="0"/>
      <dgm:spPr/>
      <dgm:t>
        <a:bodyPr/>
        <a:lstStyle/>
        <a:p>
          <a:endParaRPr lang="en-US"/>
        </a:p>
      </dgm:t>
    </dgm:pt>
    <dgm:pt modelId="{007DD506-51CC-4705-A461-943F370C9E15}" type="pres">
      <dgm:prSet presAssocID="{F3C1AEAB-7FFF-493B-8705-53B7BA198A9C}" presName="child2" presStyleLbl="bgAcc1" presStyleIdx="1" presStyleCnt="4" custScaleX="186943" custLinFactNeighborX="59630" custLinFactNeighborY="15054"/>
      <dgm:spPr/>
      <dgm:t>
        <a:bodyPr/>
        <a:lstStyle/>
        <a:p>
          <a:endParaRPr lang="en-US"/>
        </a:p>
      </dgm:t>
    </dgm:pt>
    <dgm:pt modelId="{63BBA410-83BD-4AA1-89AF-8F7D22E60581}" type="pres">
      <dgm:prSet presAssocID="{F3C1AEAB-7FFF-493B-8705-53B7BA198A9C}" presName="child2Text" presStyleLbl="bgAcc1" presStyleIdx="1" presStyleCnt="4">
        <dgm:presLayoutVars>
          <dgm:bulletEnabled val="1"/>
        </dgm:presLayoutVars>
      </dgm:prSet>
      <dgm:spPr/>
      <dgm:t>
        <a:bodyPr/>
        <a:lstStyle/>
        <a:p>
          <a:endParaRPr lang="en-US"/>
        </a:p>
      </dgm:t>
    </dgm:pt>
    <dgm:pt modelId="{792087A9-98F6-419C-9BAA-C5B6B97A35D5}" type="pres">
      <dgm:prSet presAssocID="{F3C1AEAB-7FFF-493B-8705-53B7BA198A9C}" presName="child3group" presStyleCnt="0"/>
      <dgm:spPr/>
      <dgm:t>
        <a:bodyPr/>
        <a:lstStyle/>
        <a:p>
          <a:endParaRPr lang="en-US"/>
        </a:p>
      </dgm:t>
    </dgm:pt>
    <dgm:pt modelId="{A18198F4-9094-477C-8B75-D16716F0B9FF}" type="pres">
      <dgm:prSet presAssocID="{F3C1AEAB-7FFF-493B-8705-53B7BA198A9C}" presName="child3" presStyleLbl="bgAcc1" presStyleIdx="2" presStyleCnt="4" custScaleX="206093" custScaleY="149974" custLinFactNeighborX="49637" custLinFactNeighborY="-42748"/>
      <dgm:spPr/>
      <dgm:t>
        <a:bodyPr/>
        <a:lstStyle/>
        <a:p>
          <a:endParaRPr lang="en-US"/>
        </a:p>
      </dgm:t>
    </dgm:pt>
    <dgm:pt modelId="{27706C68-0A6F-4111-B7E3-4186CBC856B9}" type="pres">
      <dgm:prSet presAssocID="{F3C1AEAB-7FFF-493B-8705-53B7BA198A9C}" presName="child3Text" presStyleLbl="bgAcc1" presStyleIdx="2" presStyleCnt="4">
        <dgm:presLayoutVars>
          <dgm:bulletEnabled val="1"/>
        </dgm:presLayoutVars>
      </dgm:prSet>
      <dgm:spPr/>
      <dgm:t>
        <a:bodyPr/>
        <a:lstStyle/>
        <a:p>
          <a:endParaRPr lang="en-US"/>
        </a:p>
      </dgm:t>
    </dgm:pt>
    <dgm:pt modelId="{7D10339E-CEDC-4473-BA0A-C94AB8A36DD2}" type="pres">
      <dgm:prSet presAssocID="{F3C1AEAB-7FFF-493B-8705-53B7BA198A9C}" presName="child4group" presStyleCnt="0"/>
      <dgm:spPr/>
      <dgm:t>
        <a:bodyPr/>
        <a:lstStyle/>
        <a:p>
          <a:endParaRPr lang="en-US"/>
        </a:p>
      </dgm:t>
    </dgm:pt>
    <dgm:pt modelId="{DD5A8056-4F62-41F1-A422-42022D821C57}" type="pres">
      <dgm:prSet presAssocID="{F3C1AEAB-7FFF-493B-8705-53B7BA198A9C}" presName="child4" presStyleLbl="bgAcc1" presStyleIdx="3" presStyleCnt="4" custScaleX="194470" custLinFactNeighborX="-53079" custLinFactNeighborY="-32591"/>
      <dgm:spPr/>
      <dgm:t>
        <a:bodyPr/>
        <a:lstStyle/>
        <a:p>
          <a:endParaRPr lang="en-US"/>
        </a:p>
      </dgm:t>
    </dgm:pt>
    <dgm:pt modelId="{08470719-5A69-4D99-A9AA-DE51F43C18DB}" type="pres">
      <dgm:prSet presAssocID="{F3C1AEAB-7FFF-493B-8705-53B7BA198A9C}" presName="child4Text" presStyleLbl="bgAcc1" presStyleIdx="3" presStyleCnt="4">
        <dgm:presLayoutVars>
          <dgm:bulletEnabled val="1"/>
        </dgm:presLayoutVars>
      </dgm:prSet>
      <dgm:spPr/>
      <dgm:t>
        <a:bodyPr/>
        <a:lstStyle/>
        <a:p>
          <a:endParaRPr lang="en-US"/>
        </a:p>
      </dgm:t>
    </dgm:pt>
    <dgm:pt modelId="{F2646070-A92C-4740-A5CF-31C1FEBF4744}" type="pres">
      <dgm:prSet presAssocID="{F3C1AEAB-7FFF-493B-8705-53B7BA198A9C}" presName="childPlaceholder" presStyleCnt="0"/>
      <dgm:spPr/>
      <dgm:t>
        <a:bodyPr/>
        <a:lstStyle/>
        <a:p>
          <a:endParaRPr lang="en-US"/>
        </a:p>
      </dgm:t>
    </dgm:pt>
    <dgm:pt modelId="{891CBAC1-DAF0-4659-A5D5-76658A429700}" type="pres">
      <dgm:prSet presAssocID="{F3C1AEAB-7FFF-493B-8705-53B7BA198A9C}" presName="circle" presStyleCnt="0"/>
      <dgm:spPr/>
      <dgm:t>
        <a:bodyPr/>
        <a:lstStyle/>
        <a:p>
          <a:endParaRPr lang="en-US"/>
        </a:p>
      </dgm:t>
    </dgm:pt>
    <dgm:pt modelId="{68B82229-6324-4DBB-B19C-D28BC9F020C2}" type="pres">
      <dgm:prSet presAssocID="{F3C1AEAB-7FFF-493B-8705-53B7BA198A9C}" presName="quadrant1" presStyleLbl="node1" presStyleIdx="0" presStyleCnt="4">
        <dgm:presLayoutVars>
          <dgm:chMax val="1"/>
          <dgm:bulletEnabled val="1"/>
        </dgm:presLayoutVars>
      </dgm:prSet>
      <dgm:spPr/>
      <dgm:t>
        <a:bodyPr/>
        <a:lstStyle/>
        <a:p>
          <a:endParaRPr lang="en-US"/>
        </a:p>
      </dgm:t>
    </dgm:pt>
    <dgm:pt modelId="{D69A43E6-08F5-4C68-AC94-93F1460E857A}" type="pres">
      <dgm:prSet presAssocID="{F3C1AEAB-7FFF-493B-8705-53B7BA198A9C}" presName="quadrant2" presStyleLbl="node1" presStyleIdx="1" presStyleCnt="4">
        <dgm:presLayoutVars>
          <dgm:chMax val="1"/>
          <dgm:bulletEnabled val="1"/>
        </dgm:presLayoutVars>
      </dgm:prSet>
      <dgm:spPr/>
      <dgm:t>
        <a:bodyPr/>
        <a:lstStyle/>
        <a:p>
          <a:endParaRPr lang="en-US"/>
        </a:p>
      </dgm:t>
    </dgm:pt>
    <dgm:pt modelId="{0178423E-EEFE-4F23-A31E-623FDAEFF970}" type="pres">
      <dgm:prSet presAssocID="{F3C1AEAB-7FFF-493B-8705-53B7BA198A9C}" presName="quadrant3" presStyleLbl="node1" presStyleIdx="2" presStyleCnt="4">
        <dgm:presLayoutVars>
          <dgm:chMax val="1"/>
          <dgm:bulletEnabled val="1"/>
        </dgm:presLayoutVars>
      </dgm:prSet>
      <dgm:spPr/>
      <dgm:t>
        <a:bodyPr/>
        <a:lstStyle/>
        <a:p>
          <a:endParaRPr lang="en-US"/>
        </a:p>
      </dgm:t>
    </dgm:pt>
    <dgm:pt modelId="{FE3AFA25-A578-4D68-B132-F23262219A49}" type="pres">
      <dgm:prSet presAssocID="{F3C1AEAB-7FFF-493B-8705-53B7BA198A9C}" presName="quadrant4" presStyleLbl="node1" presStyleIdx="3" presStyleCnt="4">
        <dgm:presLayoutVars>
          <dgm:chMax val="1"/>
          <dgm:bulletEnabled val="1"/>
        </dgm:presLayoutVars>
      </dgm:prSet>
      <dgm:spPr/>
      <dgm:t>
        <a:bodyPr/>
        <a:lstStyle/>
        <a:p>
          <a:endParaRPr lang="en-US"/>
        </a:p>
      </dgm:t>
    </dgm:pt>
    <dgm:pt modelId="{DF04E610-235E-49DE-B4D9-B98887A51696}" type="pres">
      <dgm:prSet presAssocID="{F3C1AEAB-7FFF-493B-8705-53B7BA198A9C}" presName="quadrantPlaceholder" presStyleCnt="0"/>
      <dgm:spPr/>
      <dgm:t>
        <a:bodyPr/>
        <a:lstStyle/>
        <a:p>
          <a:endParaRPr lang="en-US"/>
        </a:p>
      </dgm:t>
    </dgm:pt>
    <dgm:pt modelId="{554D68F2-D28C-4BE4-92AC-75AAFA34EE76}" type="pres">
      <dgm:prSet presAssocID="{F3C1AEAB-7FFF-493B-8705-53B7BA198A9C}" presName="center1" presStyleLbl="fgShp" presStyleIdx="0" presStyleCnt="2"/>
      <dgm:spPr/>
      <dgm:t>
        <a:bodyPr/>
        <a:lstStyle/>
        <a:p>
          <a:endParaRPr lang="en-US"/>
        </a:p>
      </dgm:t>
    </dgm:pt>
    <dgm:pt modelId="{36445CCB-E8CB-4F1A-992B-181CCA93D2AB}" type="pres">
      <dgm:prSet presAssocID="{F3C1AEAB-7FFF-493B-8705-53B7BA198A9C}" presName="center2" presStyleLbl="fgShp" presStyleIdx="1" presStyleCnt="2"/>
      <dgm:spPr/>
      <dgm:t>
        <a:bodyPr/>
        <a:lstStyle/>
        <a:p>
          <a:endParaRPr lang="en-US"/>
        </a:p>
      </dgm:t>
    </dgm:pt>
  </dgm:ptLst>
  <dgm:cxnLst>
    <dgm:cxn modelId="{69C954C3-7951-4B67-BD36-1F79507966AE}" srcId="{F3C1AEAB-7FFF-493B-8705-53B7BA198A9C}" destId="{22E35B28-8B4B-4D7D-97F3-F751E6D1D9AA}" srcOrd="3" destOrd="0" parTransId="{266C34C7-79E1-42C3-AF96-FA94C1B6176B}" sibTransId="{D1331225-5419-4772-B562-27AE166A9184}"/>
    <dgm:cxn modelId="{C1FA9597-3F5F-43CB-B705-D02817E73E21}" type="presOf" srcId="{A45F3FC3-11E4-46C0-A1CA-09755AB03AF6}" destId="{08470719-5A69-4D99-A9AA-DE51F43C18DB}" srcOrd="1" destOrd="1" presId="urn:microsoft.com/office/officeart/2005/8/layout/cycle4#1"/>
    <dgm:cxn modelId="{6CEF8C84-9C60-499C-8292-D466EDF7C282}" srcId="{96CABF8B-D077-4EB8-A0ED-4F9309C566F7}" destId="{0B7393B7-543E-43D8-8561-1C1550B0CE0D}" srcOrd="5" destOrd="0" parTransId="{BF3FC7AA-C320-4E92-8BE6-97900AF687C3}" sibTransId="{FABED331-439C-448C-B088-FC06B46DD500}"/>
    <dgm:cxn modelId="{6124EE1A-96E2-49A2-93A8-8F29BB2BBD31}" type="presOf" srcId="{A2A32052-E716-4AC9-982C-B89A993779C9}" destId="{12650FB1-97FB-4877-A798-BA38046CAA23}" srcOrd="1" destOrd="1" presId="urn:microsoft.com/office/officeart/2005/8/layout/cycle4#1"/>
    <dgm:cxn modelId="{23DC886E-56B5-4D78-8179-4270ECCFE804}" type="presOf" srcId="{94F2A446-642D-44ED-9FBE-40EF397B9B82}" destId="{A18198F4-9094-477C-8B75-D16716F0B9FF}" srcOrd="0" destOrd="2" presId="urn:microsoft.com/office/officeart/2005/8/layout/cycle4#1"/>
    <dgm:cxn modelId="{792F509C-BCFF-41FF-A412-CDD17A5C134F}" type="presOf" srcId="{6908314F-81E8-44D3-84AF-F79DE3962939}" destId="{A18198F4-9094-477C-8B75-D16716F0B9FF}" srcOrd="0" destOrd="1" presId="urn:microsoft.com/office/officeart/2005/8/layout/cycle4#1"/>
    <dgm:cxn modelId="{318D4610-8CA5-4A29-BBDD-4A9A26EFEE2F}" type="presOf" srcId="{0B7393B7-543E-43D8-8561-1C1550B0CE0D}" destId="{27706C68-0A6F-4111-B7E3-4186CBC856B9}" srcOrd="1" destOrd="5" presId="urn:microsoft.com/office/officeart/2005/8/layout/cycle4#1"/>
    <dgm:cxn modelId="{32129B15-053B-494D-B0AA-54BA9F4EC777}" type="presOf" srcId="{AA8E71EC-7AA8-43ED-9B60-80DD7D97DB77}" destId="{4417F93D-6C8D-4B41-96D3-C37D8A599B43}" srcOrd="0" destOrd="0" presId="urn:microsoft.com/office/officeart/2005/8/layout/cycle4#1"/>
    <dgm:cxn modelId="{FBDFAC32-44FD-4AF5-B50D-D693450FC83F}" type="presOf" srcId="{C989CBFA-F44E-4988-8C8B-972F1634DE00}" destId="{27706C68-0A6F-4111-B7E3-4186CBC856B9}" srcOrd="1" destOrd="9" presId="urn:microsoft.com/office/officeart/2005/8/layout/cycle4#1"/>
    <dgm:cxn modelId="{560EB3AC-F3A4-4C9F-AA57-C07D649B79DC}" type="presOf" srcId="{BD2B9440-165C-4024-BA72-2880BF77FEC1}" destId="{A18198F4-9094-477C-8B75-D16716F0B9FF}" srcOrd="0" destOrd="3" presId="urn:microsoft.com/office/officeart/2005/8/layout/cycle4#1"/>
    <dgm:cxn modelId="{208AB927-F08F-4966-9F18-C32955A948F9}" type="presOf" srcId="{CD7FD418-1419-4BD4-9B1A-161285BC384E}" destId="{63BBA410-83BD-4AA1-89AF-8F7D22E60581}" srcOrd="1" destOrd="3" presId="urn:microsoft.com/office/officeart/2005/8/layout/cycle4#1"/>
    <dgm:cxn modelId="{B5894AF4-1199-4D97-90A3-31C0BEB1A873}" srcId="{D8AA03D6-D058-40A9-A58B-E7D1544C027E}" destId="{B6A0F328-1B3D-4118-9523-897257178890}" srcOrd="3" destOrd="0" parTransId="{CBAB2E8A-A8B2-49C7-A831-130D995EA024}" sibTransId="{B8FF959B-619B-4669-A8C2-BA004B0F9509}"/>
    <dgm:cxn modelId="{8380497E-4F99-4CC6-882E-B7DC91D0B6D3}" type="presOf" srcId="{116410D8-6865-4E1C-A8A2-437901616CFC}" destId="{A18198F4-9094-477C-8B75-D16716F0B9FF}" srcOrd="0" destOrd="7" presId="urn:microsoft.com/office/officeart/2005/8/layout/cycle4#1"/>
    <dgm:cxn modelId="{585C770A-0E2A-4373-B5D5-B698FA8BBE86}" type="presOf" srcId="{38298371-F18B-4557-9B16-815ABDC553AF}" destId="{08470719-5A69-4D99-A9AA-DE51F43C18DB}" srcOrd="1" destOrd="0" presId="urn:microsoft.com/office/officeart/2005/8/layout/cycle4#1"/>
    <dgm:cxn modelId="{BB3A877C-63D4-4E99-B5EF-947556D3EE77}" type="presOf" srcId="{C989CBFA-F44E-4988-8C8B-972F1634DE00}" destId="{A18198F4-9094-477C-8B75-D16716F0B9FF}" srcOrd="0" destOrd="9" presId="urn:microsoft.com/office/officeart/2005/8/layout/cycle4#1"/>
    <dgm:cxn modelId="{16BE96C0-C1CC-4FE6-A3E0-317258E259B0}" srcId="{D8AA03D6-D058-40A9-A58B-E7D1544C027E}" destId="{A60861CC-0ADE-43C7-A656-54557886AAFE}" srcOrd="2" destOrd="0" parTransId="{4B6F22FA-9DD3-4342-975B-2AB5FFB7219A}" sibTransId="{121B9A08-C65D-469B-8616-DD14AE2C1992}"/>
    <dgm:cxn modelId="{EBDDB1ED-835C-4496-8D60-CFC2783B515D}" type="presOf" srcId="{116410D8-6865-4E1C-A8A2-437901616CFC}" destId="{27706C68-0A6F-4111-B7E3-4186CBC856B9}" srcOrd="1" destOrd="7" presId="urn:microsoft.com/office/officeart/2005/8/layout/cycle4#1"/>
    <dgm:cxn modelId="{28DDE698-247D-426F-9A52-83426651DE17}" srcId="{96CABF8B-D077-4EB8-A0ED-4F9309C566F7}" destId="{22299BE9-891D-454F-8495-D52D1A1001AE}" srcOrd="6" destOrd="0" parTransId="{5ADACEF7-087B-4FB4-A64C-B77AFE75094D}" sibTransId="{09855400-F03D-4513-AFC0-F5BCD267AF39}"/>
    <dgm:cxn modelId="{95E915A9-3F2D-45F6-90C4-FE9599681F80}" type="presOf" srcId="{FE232C90-290D-4310-B9DC-6E29BC94841B}" destId="{63BBA410-83BD-4AA1-89AF-8F7D22E60581}" srcOrd="1" destOrd="1" presId="urn:microsoft.com/office/officeart/2005/8/layout/cycle4#1"/>
    <dgm:cxn modelId="{99D8C92B-EDF7-4BD4-95DD-38B60A6698F2}" type="presOf" srcId="{94F2A446-642D-44ED-9FBE-40EF397B9B82}" destId="{27706C68-0A6F-4111-B7E3-4186CBC856B9}" srcOrd="1" destOrd="2" presId="urn:microsoft.com/office/officeart/2005/8/layout/cycle4#1"/>
    <dgm:cxn modelId="{34E057DA-5175-415C-BC3C-DA820BD85D0D}" srcId="{CE5F805B-AA72-423E-BD44-F8A08A1168C8}" destId="{A14F31C3-53F5-44A1-A3B7-3F4C9447DF95}" srcOrd="4" destOrd="0" parTransId="{2F4DF7C4-76C4-4340-AC87-117CB1C473C9}" sibTransId="{AB6363B6-D2CB-409A-AF18-323BB7664CDB}"/>
    <dgm:cxn modelId="{E62C7997-5BA8-4FD9-8442-E71CF611732B}" srcId="{96CABF8B-D077-4EB8-A0ED-4F9309C566F7}" destId="{BD2B9440-165C-4024-BA72-2880BF77FEC1}" srcOrd="3" destOrd="0" parTransId="{5AF1BF38-AE73-4CF8-9DA4-EB307ED9313F}" sibTransId="{7F16A85F-BFA6-4CDD-B408-CCB37C6745D4}"/>
    <dgm:cxn modelId="{9DB46A55-CAD2-4AA1-A700-167C728C7711}" type="presOf" srcId="{BD2B9440-165C-4024-BA72-2880BF77FEC1}" destId="{27706C68-0A6F-4111-B7E3-4186CBC856B9}" srcOrd="1" destOrd="3" presId="urn:microsoft.com/office/officeart/2005/8/layout/cycle4#1"/>
    <dgm:cxn modelId="{017C89A2-FEB0-4C01-A466-AABE8410043F}" srcId="{96CABF8B-D077-4EB8-A0ED-4F9309C566F7}" destId="{116410D8-6865-4E1C-A8A2-437901616CFC}" srcOrd="7" destOrd="0" parTransId="{81283DDD-FB9C-4518-8123-0765D90CB5D8}" sibTransId="{2382BF58-9C48-4233-BE01-1175B0E00C0D}"/>
    <dgm:cxn modelId="{608C363F-AFE5-48B5-8C81-382DC4493269}" type="presOf" srcId="{38298371-F18B-4557-9B16-815ABDC553AF}" destId="{DD5A8056-4F62-41F1-A422-42022D821C57}" srcOrd="0" destOrd="0" presId="urn:microsoft.com/office/officeart/2005/8/layout/cycle4#1"/>
    <dgm:cxn modelId="{583FA505-A67B-475E-886E-DE912B816FBA}" type="presOf" srcId="{2A94B768-3388-4763-B699-B5A956F89AC1}" destId="{63BBA410-83BD-4AA1-89AF-8F7D22E60581}" srcOrd="1" destOrd="0" presId="urn:microsoft.com/office/officeart/2005/8/layout/cycle4#1"/>
    <dgm:cxn modelId="{BBE464B6-2FE9-4ADF-A796-A2BCF2A18102}" type="presOf" srcId="{6908314F-81E8-44D3-84AF-F79DE3962939}" destId="{27706C68-0A6F-4111-B7E3-4186CBC856B9}" srcOrd="1" destOrd="1" presId="urn:microsoft.com/office/officeart/2005/8/layout/cycle4#1"/>
    <dgm:cxn modelId="{1C4C065C-6C33-45A8-B3FC-ABF1A36598EA}" type="presOf" srcId="{913E7515-AB48-4E41-ACA3-83631E11D7FB}" destId="{A18198F4-9094-477C-8B75-D16716F0B9FF}" srcOrd="0" destOrd="0" presId="urn:microsoft.com/office/officeart/2005/8/layout/cycle4#1"/>
    <dgm:cxn modelId="{0FBA6437-172B-4FB4-A8C0-A586ADFE8D6F}" srcId="{22E35B28-8B4B-4D7D-97F3-F751E6D1D9AA}" destId="{5E6B39C1-4DB5-4DC1-8D7D-0E2CB10DEBBB}" srcOrd="2" destOrd="0" parTransId="{4A966D38-F3C5-4323-8C8C-CEE2151757B5}" sibTransId="{6C966EB0-FBB6-40E2-B390-2B37D93A9146}"/>
    <dgm:cxn modelId="{D82CB512-F730-4BF5-82C6-800212E2F52C}" srcId="{F3C1AEAB-7FFF-493B-8705-53B7BA198A9C}" destId="{CE5F805B-AA72-423E-BD44-F8A08A1168C8}" srcOrd="1" destOrd="0" parTransId="{FF6B4356-CBFA-4E05-A69C-36B545338A9E}" sibTransId="{98BAE0E6-8868-4404-8EB6-32D685549C2D}"/>
    <dgm:cxn modelId="{A04D1571-DCDB-467D-A67C-E38C4F000768}" type="presOf" srcId="{D0BE73C8-E915-4D0E-93A5-6D98B46A8B07}" destId="{27706C68-0A6F-4111-B7E3-4186CBC856B9}" srcOrd="1" destOrd="8" presId="urn:microsoft.com/office/officeart/2005/8/layout/cycle4#1"/>
    <dgm:cxn modelId="{03509DA9-0F9A-458E-BE43-DAE7AB6FA4E1}" type="presOf" srcId="{A2A32052-E716-4AC9-982C-B89A993779C9}" destId="{4417F93D-6C8D-4B41-96D3-C37D8A599B43}" srcOrd="0" destOrd="1" presId="urn:microsoft.com/office/officeart/2005/8/layout/cycle4#1"/>
    <dgm:cxn modelId="{67D45A9D-B462-4BBD-B380-54578D8B24F8}" srcId="{96CABF8B-D077-4EB8-A0ED-4F9309C566F7}" destId="{913E7515-AB48-4E41-ACA3-83631E11D7FB}" srcOrd="0" destOrd="0" parTransId="{7AC01D79-2ED7-4C20-9701-252E6563E337}" sibTransId="{0EB8153C-9DC4-4F1D-B73B-11E4110296B2}"/>
    <dgm:cxn modelId="{F3F686F8-E038-4ED6-A3AF-24E6B26BDF78}" type="presOf" srcId="{AA8E71EC-7AA8-43ED-9B60-80DD7D97DB77}" destId="{12650FB1-97FB-4877-A798-BA38046CAA23}" srcOrd="1" destOrd="0" presId="urn:microsoft.com/office/officeart/2005/8/layout/cycle4#1"/>
    <dgm:cxn modelId="{4F149EA0-BEB5-4D48-BA3C-27A2C1BB8C82}" type="presOf" srcId="{FE232C90-290D-4310-B9DC-6E29BC94841B}" destId="{007DD506-51CC-4705-A461-943F370C9E15}" srcOrd="0" destOrd="1" presId="urn:microsoft.com/office/officeart/2005/8/layout/cycle4#1"/>
    <dgm:cxn modelId="{6CEBDE53-132C-4B96-88D6-04250545927B}" srcId="{96CABF8B-D077-4EB8-A0ED-4F9309C566F7}" destId="{C989CBFA-F44E-4988-8C8B-972F1634DE00}" srcOrd="9" destOrd="0" parTransId="{47C4E05A-1C6E-423C-B2C1-DAA009A2D8E2}" sibTransId="{A6F56164-7BC4-4BC8-8831-FF8B7130FDD3}"/>
    <dgm:cxn modelId="{0D00B067-4FD7-4094-AE5C-66F1FDD2F338}" type="presOf" srcId="{22299BE9-891D-454F-8495-D52D1A1001AE}" destId="{A18198F4-9094-477C-8B75-D16716F0B9FF}" srcOrd="0" destOrd="6" presId="urn:microsoft.com/office/officeart/2005/8/layout/cycle4#1"/>
    <dgm:cxn modelId="{07FC2FC2-2866-47ED-9D14-F58A1AA8D82B}" type="presOf" srcId="{B6A0F328-1B3D-4118-9523-897257178890}" destId="{4417F93D-6C8D-4B41-96D3-C37D8A599B43}" srcOrd="0" destOrd="3" presId="urn:microsoft.com/office/officeart/2005/8/layout/cycle4#1"/>
    <dgm:cxn modelId="{8942FE00-A31E-4026-AEC2-996A41C48FF3}" srcId="{22E35B28-8B4B-4D7D-97F3-F751E6D1D9AA}" destId="{A45F3FC3-11E4-46C0-A1CA-09755AB03AF6}" srcOrd="1" destOrd="0" parTransId="{2F161AEF-677A-4FDE-BFB2-2B0E444DA6C7}" sibTransId="{A0FE3EBF-995B-42D3-8336-8F7A15448C9B}"/>
    <dgm:cxn modelId="{6348E612-AB55-4F67-AB7B-B3596358E1D0}" type="presOf" srcId="{2A94B768-3388-4763-B699-B5A956F89AC1}" destId="{007DD506-51CC-4705-A461-943F370C9E15}" srcOrd="0" destOrd="0" presId="urn:microsoft.com/office/officeart/2005/8/layout/cycle4#1"/>
    <dgm:cxn modelId="{6AB420BA-2B37-4E96-9972-C410794FD689}" srcId="{96CABF8B-D077-4EB8-A0ED-4F9309C566F7}" destId="{39627A6B-4231-4C33-BD35-241C01F28C3D}" srcOrd="4" destOrd="0" parTransId="{262DACAC-71ED-4F52-B2F1-5D5C0F0B8FC2}" sibTransId="{50694501-4685-4F6F-88FC-D7D07DB6B42C}"/>
    <dgm:cxn modelId="{AFB83FE3-03F2-4005-A301-040C1A6BDA74}" type="presOf" srcId="{A60861CC-0ADE-43C7-A656-54557886AAFE}" destId="{12650FB1-97FB-4877-A798-BA38046CAA23}" srcOrd="1" destOrd="2" presId="urn:microsoft.com/office/officeart/2005/8/layout/cycle4#1"/>
    <dgm:cxn modelId="{C5A313B8-5DD6-413D-920F-5A8B8CDB5C6E}" srcId="{CE5F805B-AA72-423E-BD44-F8A08A1168C8}" destId="{2A94B768-3388-4763-B699-B5A956F89AC1}" srcOrd="0" destOrd="0" parTransId="{1CAD2F37-40E5-4654-ADCB-EF13F8E2BC2F}" sibTransId="{584A6173-6FD5-41E6-9C3A-09035DA33194}"/>
    <dgm:cxn modelId="{5EB5DA20-06F2-454D-B182-88285AE2333E}" type="presOf" srcId="{0E102C62-49CA-435A-B1D2-A7FBD98E2EF0}" destId="{08470719-5A69-4D99-A9AA-DE51F43C18DB}" srcOrd="1" destOrd="3" presId="urn:microsoft.com/office/officeart/2005/8/layout/cycle4#1"/>
    <dgm:cxn modelId="{F8B29AA9-BF28-403F-BA7E-21813CBD0169}" type="presOf" srcId="{39627A6B-4231-4C33-BD35-241C01F28C3D}" destId="{27706C68-0A6F-4111-B7E3-4186CBC856B9}" srcOrd="1" destOrd="4" presId="urn:microsoft.com/office/officeart/2005/8/layout/cycle4#1"/>
    <dgm:cxn modelId="{5E4B1CF0-2B25-4B6A-94D6-052DA9AE375E}" type="presOf" srcId="{B6A0F328-1B3D-4118-9523-897257178890}" destId="{12650FB1-97FB-4877-A798-BA38046CAA23}" srcOrd="1" destOrd="3" presId="urn:microsoft.com/office/officeart/2005/8/layout/cycle4#1"/>
    <dgm:cxn modelId="{81633C1E-15A9-4B61-8927-9AEC0FF014B3}" type="presOf" srcId="{F3C1AEAB-7FFF-493B-8705-53B7BA198A9C}" destId="{1998E832-4E3E-41A4-9FF6-6B1DE74CB908}" srcOrd="0" destOrd="0" presId="urn:microsoft.com/office/officeart/2005/8/layout/cycle4#1"/>
    <dgm:cxn modelId="{663ECEC1-93B0-44B3-8CAE-1339C8E7DE75}" srcId="{22E35B28-8B4B-4D7D-97F3-F751E6D1D9AA}" destId="{0E102C62-49CA-435A-B1D2-A7FBD98E2EF0}" srcOrd="3" destOrd="0" parTransId="{A8DF91FF-4F0E-49D1-8F47-F33A1FDE57E3}" sibTransId="{C6CDF8D4-DA42-46D7-9648-9386068C7E01}"/>
    <dgm:cxn modelId="{FDBFAE57-F817-447F-894B-4603E36E7F24}" type="presOf" srcId="{A14F31C3-53F5-44A1-A3B7-3F4C9447DF95}" destId="{63BBA410-83BD-4AA1-89AF-8F7D22E60581}" srcOrd="1" destOrd="4" presId="urn:microsoft.com/office/officeart/2005/8/layout/cycle4#1"/>
    <dgm:cxn modelId="{9CCFFF07-09A7-4FD7-89BF-A3A0CE4D921C}" type="presOf" srcId="{A60861CC-0ADE-43C7-A656-54557886AAFE}" destId="{4417F93D-6C8D-4B41-96D3-C37D8A599B43}" srcOrd="0" destOrd="2" presId="urn:microsoft.com/office/officeart/2005/8/layout/cycle4#1"/>
    <dgm:cxn modelId="{ACF33FE1-A1EC-4AD1-9B74-E6112608DCA3}" type="presOf" srcId="{CE5F805B-AA72-423E-BD44-F8A08A1168C8}" destId="{D69A43E6-08F5-4C68-AC94-93F1460E857A}" srcOrd="0" destOrd="0" presId="urn:microsoft.com/office/officeart/2005/8/layout/cycle4#1"/>
    <dgm:cxn modelId="{17A8FF18-3ACE-4C15-B2C2-846FF74CBEC6}" srcId="{CE5F805B-AA72-423E-BD44-F8A08A1168C8}" destId="{FE232C90-290D-4310-B9DC-6E29BC94841B}" srcOrd="1" destOrd="0" parTransId="{6123A2C3-D498-44D7-9505-0BB25A912998}" sibTransId="{E2C39A57-E168-43F7-AE7E-E1B59A9B6715}"/>
    <dgm:cxn modelId="{5F671DE2-E5CD-471E-A1DF-6B4C5F8F385A}" type="presOf" srcId="{5A3CC1C7-837A-43BA-9A85-EFB6F5C541DD}" destId="{007DD506-51CC-4705-A461-943F370C9E15}" srcOrd="0" destOrd="2" presId="urn:microsoft.com/office/officeart/2005/8/layout/cycle4#1"/>
    <dgm:cxn modelId="{EDE6AE1A-BE98-4C88-9DE2-BB1E8437BC5B}" type="presOf" srcId="{A14F31C3-53F5-44A1-A3B7-3F4C9447DF95}" destId="{007DD506-51CC-4705-A461-943F370C9E15}" srcOrd="0" destOrd="4" presId="urn:microsoft.com/office/officeart/2005/8/layout/cycle4#1"/>
    <dgm:cxn modelId="{B73D5BC6-1662-4370-8F14-A834F855C35B}" type="presOf" srcId="{913E7515-AB48-4E41-ACA3-83631E11D7FB}" destId="{27706C68-0A6F-4111-B7E3-4186CBC856B9}" srcOrd="1" destOrd="0" presId="urn:microsoft.com/office/officeart/2005/8/layout/cycle4#1"/>
    <dgm:cxn modelId="{90FF2D05-FB3F-4080-88D9-C9AEE8A65990}" type="presOf" srcId="{0E102C62-49CA-435A-B1D2-A7FBD98E2EF0}" destId="{DD5A8056-4F62-41F1-A422-42022D821C57}" srcOrd="0" destOrd="3" presId="urn:microsoft.com/office/officeart/2005/8/layout/cycle4#1"/>
    <dgm:cxn modelId="{44370296-FA27-4F2A-82D1-A76BE31C94F8}" type="presOf" srcId="{5A3CC1C7-837A-43BA-9A85-EFB6F5C541DD}" destId="{63BBA410-83BD-4AA1-89AF-8F7D22E60581}" srcOrd="1" destOrd="2" presId="urn:microsoft.com/office/officeart/2005/8/layout/cycle4#1"/>
    <dgm:cxn modelId="{6C0112A5-50C0-4044-85DF-09909197D05B}" srcId="{96CABF8B-D077-4EB8-A0ED-4F9309C566F7}" destId="{94F2A446-642D-44ED-9FBE-40EF397B9B82}" srcOrd="2" destOrd="0" parTransId="{52CA4BDD-82D5-4BB9-A44E-D97AEDDCC285}" sibTransId="{3D78B69A-F806-49B1-B060-0336B73D6BE7}"/>
    <dgm:cxn modelId="{8928A717-A41F-4C10-97DF-F2CDB68F7B86}" type="presOf" srcId="{D8AA03D6-D058-40A9-A58B-E7D1544C027E}" destId="{68B82229-6324-4DBB-B19C-D28BC9F020C2}" srcOrd="0" destOrd="0" presId="urn:microsoft.com/office/officeart/2005/8/layout/cycle4#1"/>
    <dgm:cxn modelId="{464C243F-A22E-4A47-8A62-C933719A1DC8}" type="presOf" srcId="{96CABF8B-D077-4EB8-A0ED-4F9309C566F7}" destId="{0178423E-EEFE-4F23-A31E-623FDAEFF970}" srcOrd="0" destOrd="0" presId="urn:microsoft.com/office/officeart/2005/8/layout/cycle4#1"/>
    <dgm:cxn modelId="{D8F3E428-7EBF-416A-AD63-00B519008C73}" srcId="{22E35B28-8B4B-4D7D-97F3-F751E6D1D9AA}" destId="{38298371-F18B-4557-9B16-815ABDC553AF}" srcOrd="0" destOrd="0" parTransId="{5C47FC44-5F8D-4744-B545-C43AEF5082DA}" sibTransId="{1676E2C6-01B5-4667-A00D-4738485175E0}"/>
    <dgm:cxn modelId="{61AF4A26-7AB5-4288-B189-EC22F65A8F8A}" type="presOf" srcId="{39627A6B-4231-4C33-BD35-241C01F28C3D}" destId="{A18198F4-9094-477C-8B75-D16716F0B9FF}" srcOrd="0" destOrd="4" presId="urn:microsoft.com/office/officeart/2005/8/layout/cycle4#1"/>
    <dgm:cxn modelId="{B2839865-3062-4B96-B77E-A26E6E825A26}" type="presOf" srcId="{22E35B28-8B4B-4D7D-97F3-F751E6D1D9AA}" destId="{FE3AFA25-A578-4D68-B132-F23262219A49}" srcOrd="0" destOrd="0" presId="urn:microsoft.com/office/officeart/2005/8/layout/cycle4#1"/>
    <dgm:cxn modelId="{DC6C5428-60DE-4383-91D1-27E136724D43}" type="presOf" srcId="{5E6B39C1-4DB5-4DC1-8D7D-0E2CB10DEBBB}" destId="{08470719-5A69-4D99-A9AA-DE51F43C18DB}" srcOrd="1" destOrd="2" presId="urn:microsoft.com/office/officeart/2005/8/layout/cycle4#1"/>
    <dgm:cxn modelId="{D32CA060-1D5D-49DB-AF5F-68B843CB698A}" type="presOf" srcId="{CD7FD418-1419-4BD4-9B1A-161285BC384E}" destId="{007DD506-51CC-4705-A461-943F370C9E15}" srcOrd="0" destOrd="3" presId="urn:microsoft.com/office/officeart/2005/8/layout/cycle4#1"/>
    <dgm:cxn modelId="{C288567D-0DDF-4FF5-A320-6B7B1B45C502}" srcId="{F3C1AEAB-7FFF-493B-8705-53B7BA198A9C}" destId="{D8AA03D6-D058-40A9-A58B-E7D1544C027E}" srcOrd="0" destOrd="0" parTransId="{838DFD10-D035-4D94-BB3E-C8608E975D87}" sibTransId="{E50DB009-CB1B-4CF4-AA76-83966A10717A}"/>
    <dgm:cxn modelId="{B15CB80F-34C4-4F3D-AF12-754CECF1A480}" srcId="{CE5F805B-AA72-423E-BD44-F8A08A1168C8}" destId="{CD7FD418-1419-4BD4-9B1A-161285BC384E}" srcOrd="3" destOrd="0" parTransId="{F3DE2F64-BDE8-4D32-95A6-C3F33A86A146}" sibTransId="{A790F0C0-1D8E-43F8-BEBC-3CB7DA49FCC6}"/>
    <dgm:cxn modelId="{7DEFCC88-D085-4E13-92F1-A2B9D0718997}" srcId="{96CABF8B-D077-4EB8-A0ED-4F9309C566F7}" destId="{D0BE73C8-E915-4D0E-93A5-6D98B46A8B07}" srcOrd="8" destOrd="0" parTransId="{15ADDD73-3F1B-41CF-B270-9E1630C41069}" sibTransId="{9042E34C-CF55-42B3-BB40-03248B6F1E3D}"/>
    <dgm:cxn modelId="{33998EE5-FEDE-4F5B-A0F1-30030A89FD6F}" srcId="{D8AA03D6-D058-40A9-A58B-E7D1544C027E}" destId="{A2A32052-E716-4AC9-982C-B89A993779C9}" srcOrd="1" destOrd="0" parTransId="{EAC2C89B-10AC-4DF0-A88A-5581A811275C}" sibTransId="{3A90DF81-BD53-4EED-BDBD-19D32993A7EE}"/>
    <dgm:cxn modelId="{0ED9F377-FD10-4128-BF68-9CCEF1692184}" type="presOf" srcId="{0B7393B7-543E-43D8-8561-1C1550B0CE0D}" destId="{A18198F4-9094-477C-8B75-D16716F0B9FF}" srcOrd="0" destOrd="5" presId="urn:microsoft.com/office/officeart/2005/8/layout/cycle4#1"/>
    <dgm:cxn modelId="{3BE5EBDD-4FE6-4D49-A5A2-43FDFD47AEA2}" srcId="{96CABF8B-D077-4EB8-A0ED-4F9309C566F7}" destId="{6908314F-81E8-44D3-84AF-F79DE3962939}" srcOrd="1" destOrd="0" parTransId="{8F7F89DC-8359-431F-A4FC-0FB85943EFBC}" sibTransId="{6BE3FB87-B4EF-49CF-A4C6-703F1FF673AD}"/>
    <dgm:cxn modelId="{8D0A7B8C-46CD-41C5-8503-E839B5EC88BE}" type="presOf" srcId="{D0BE73C8-E915-4D0E-93A5-6D98B46A8B07}" destId="{A18198F4-9094-477C-8B75-D16716F0B9FF}" srcOrd="0" destOrd="8" presId="urn:microsoft.com/office/officeart/2005/8/layout/cycle4#1"/>
    <dgm:cxn modelId="{92419702-9F00-4E61-BFB0-3011FE883183}" srcId="{F3C1AEAB-7FFF-493B-8705-53B7BA198A9C}" destId="{96CABF8B-D077-4EB8-A0ED-4F9309C566F7}" srcOrd="2" destOrd="0" parTransId="{14DEEEA2-AE74-4CA5-BA84-6930BC67F471}" sibTransId="{C25BDE00-C32C-4D3E-BEC7-AD09488482EA}"/>
    <dgm:cxn modelId="{AD58E6E4-BAF1-4584-B7D4-59EB377679E0}" type="presOf" srcId="{22299BE9-891D-454F-8495-D52D1A1001AE}" destId="{27706C68-0A6F-4111-B7E3-4186CBC856B9}" srcOrd="1" destOrd="6" presId="urn:microsoft.com/office/officeart/2005/8/layout/cycle4#1"/>
    <dgm:cxn modelId="{602638D7-DC39-401F-8AB8-3BD300BF6CC0}" srcId="{CE5F805B-AA72-423E-BD44-F8A08A1168C8}" destId="{5A3CC1C7-837A-43BA-9A85-EFB6F5C541DD}" srcOrd="2" destOrd="0" parTransId="{E6416419-E6CC-4E06-B9B4-BD959477C51F}" sibTransId="{7270C4E3-A2F1-41F4-B318-9E0AEB19E157}"/>
    <dgm:cxn modelId="{C0EC37E4-89FB-4B54-9C86-65E7354F3987}" type="presOf" srcId="{5E6B39C1-4DB5-4DC1-8D7D-0E2CB10DEBBB}" destId="{DD5A8056-4F62-41F1-A422-42022D821C57}" srcOrd="0" destOrd="2" presId="urn:microsoft.com/office/officeart/2005/8/layout/cycle4#1"/>
    <dgm:cxn modelId="{2199C99A-6DB2-4F3E-9DFD-BA8E8990D65E}" type="presOf" srcId="{A45F3FC3-11E4-46C0-A1CA-09755AB03AF6}" destId="{DD5A8056-4F62-41F1-A422-42022D821C57}" srcOrd="0" destOrd="1" presId="urn:microsoft.com/office/officeart/2005/8/layout/cycle4#1"/>
    <dgm:cxn modelId="{900139E6-F1CB-4E56-B392-067173DD43F4}" srcId="{D8AA03D6-D058-40A9-A58B-E7D1544C027E}" destId="{AA8E71EC-7AA8-43ED-9B60-80DD7D97DB77}" srcOrd="0" destOrd="0" parTransId="{00F81BAA-7CB5-4FF4-B8ED-09D65FF5A96E}" sibTransId="{3D5494F8-8013-4BE1-B9B5-C10ED6B20BE5}"/>
    <dgm:cxn modelId="{1DD8D720-C80B-4C6E-B151-F7435AEC9EB4}" type="presParOf" srcId="{1998E832-4E3E-41A4-9FF6-6B1DE74CB908}" destId="{CB56F3D5-C6DB-4B1B-B673-214E59B0BB5C}" srcOrd="0" destOrd="0" presId="urn:microsoft.com/office/officeart/2005/8/layout/cycle4#1"/>
    <dgm:cxn modelId="{36165C17-43DD-497A-8F9A-0A5CD328BD4B}" type="presParOf" srcId="{CB56F3D5-C6DB-4B1B-B673-214E59B0BB5C}" destId="{99A9FF53-452E-4FE2-B3CF-824E54127E4E}" srcOrd="0" destOrd="0" presId="urn:microsoft.com/office/officeart/2005/8/layout/cycle4#1"/>
    <dgm:cxn modelId="{58A29E95-8FCD-48CE-A49C-583C8FC6E91D}" type="presParOf" srcId="{99A9FF53-452E-4FE2-B3CF-824E54127E4E}" destId="{4417F93D-6C8D-4B41-96D3-C37D8A599B43}" srcOrd="0" destOrd="0" presId="urn:microsoft.com/office/officeart/2005/8/layout/cycle4#1"/>
    <dgm:cxn modelId="{F9431876-818A-414A-BD03-0D1E80C94423}" type="presParOf" srcId="{99A9FF53-452E-4FE2-B3CF-824E54127E4E}" destId="{12650FB1-97FB-4877-A798-BA38046CAA23}" srcOrd="1" destOrd="0" presId="urn:microsoft.com/office/officeart/2005/8/layout/cycle4#1"/>
    <dgm:cxn modelId="{07CEC59C-6A59-4292-81BC-05A9A8868B63}" type="presParOf" srcId="{CB56F3D5-C6DB-4B1B-B673-214E59B0BB5C}" destId="{0EDE5CF8-6B29-408E-9AA9-863F2C223E4F}" srcOrd="1" destOrd="0" presId="urn:microsoft.com/office/officeart/2005/8/layout/cycle4#1"/>
    <dgm:cxn modelId="{AA377FAE-F821-42C6-A73B-B6526E5FE910}" type="presParOf" srcId="{0EDE5CF8-6B29-408E-9AA9-863F2C223E4F}" destId="{007DD506-51CC-4705-A461-943F370C9E15}" srcOrd="0" destOrd="0" presId="urn:microsoft.com/office/officeart/2005/8/layout/cycle4#1"/>
    <dgm:cxn modelId="{EA95F90B-2DDE-4A85-8D17-B3D1A54FEA6D}" type="presParOf" srcId="{0EDE5CF8-6B29-408E-9AA9-863F2C223E4F}" destId="{63BBA410-83BD-4AA1-89AF-8F7D22E60581}" srcOrd="1" destOrd="0" presId="urn:microsoft.com/office/officeart/2005/8/layout/cycle4#1"/>
    <dgm:cxn modelId="{844668B1-A44C-423D-9BE8-18DB348D81FF}" type="presParOf" srcId="{CB56F3D5-C6DB-4B1B-B673-214E59B0BB5C}" destId="{792087A9-98F6-419C-9BAA-C5B6B97A35D5}" srcOrd="2" destOrd="0" presId="urn:microsoft.com/office/officeart/2005/8/layout/cycle4#1"/>
    <dgm:cxn modelId="{1085ECCF-3DAC-44F3-BFA7-913568DAE205}" type="presParOf" srcId="{792087A9-98F6-419C-9BAA-C5B6B97A35D5}" destId="{A18198F4-9094-477C-8B75-D16716F0B9FF}" srcOrd="0" destOrd="0" presId="urn:microsoft.com/office/officeart/2005/8/layout/cycle4#1"/>
    <dgm:cxn modelId="{DE9B5E9A-14B9-45B4-B91F-6B6A503C47F0}" type="presParOf" srcId="{792087A9-98F6-419C-9BAA-C5B6B97A35D5}" destId="{27706C68-0A6F-4111-B7E3-4186CBC856B9}" srcOrd="1" destOrd="0" presId="urn:microsoft.com/office/officeart/2005/8/layout/cycle4#1"/>
    <dgm:cxn modelId="{6FB514F9-93D3-4F2B-86DC-9F847EB2BBC2}" type="presParOf" srcId="{CB56F3D5-C6DB-4B1B-B673-214E59B0BB5C}" destId="{7D10339E-CEDC-4473-BA0A-C94AB8A36DD2}" srcOrd="3" destOrd="0" presId="urn:microsoft.com/office/officeart/2005/8/layout/cycle4#1"/>
    <dgm:cxn modelId="{997358AC-8117-47CE-90CE-E52CB51C907A}" type="presParOf" srcId="{7D10339E-CEDC-4473-BA0A-C94AB8A36DD2}" destId="{DD5A8056-4F62-41F1-A422-42022D821C57}" srcOrd="0" destOrd="0" presId="urn:microsoft.com/office/officeart/2005/8/layout/cycle4#1"/>
    <dgm:cxn modelId="{9D6DF370-AFFF-47ED-9A02-2A60C79A5487}" type="presParOf" srcId="{7D10339E-CEDC-4473-BA0A-C94AB8A36DD2}" destId="{08470719-5A69-4D99-A9AA-DE51F43C18DB}" srcOrd="1" destOrd="0" presId="urn:microsoft.com/office/officeart/2005/8/layout/cycle4#1"/>
    <dgm:cxn modelId="{886C7658-08EF-4947-947F-270C2923E5E7}" type="presParOf" srcId="{CB56F3D5-C6DB-4B1B-B673-214E59B0BB5C}" destId="{F2646070-A92C-4740-A5CF-31C1FEBF4744}" srcOrd="4" destOrd="0" presId="urn:microsoft.com/office/officeart/2005/8/layout/cycle4#1"/>
    <dgm:cxn modelId="{3147D74B-AC6B-413A-8E98-A467BB6B9C79}" type="presParOf" srcId="{1998E832-4E3E-41A4-9FF6-6B1DE74CB908}" destId="{891CBAC1-DAF0-4659-A5D5-76658A429700}" srcOrd="1" destOrd="0" presId="urn:microsoft.com/office/officeart/2005/8/layout/cycle4#1"/>
    <dgm:cxn modelId="{ABD79DD1-0715-4EF9-9482-6EE26B85084C}" type="presParOf" srcId="{891CBAC1-DAF0-4659-A5D5-76658A429700}" destId="{68B82229-6324-4DBB-B19C-D28BC9F020C2}" srcOrd="0" destOrd="0" presId="urn:microsoft.com/office/officeart/2005/8/layout/cycle4#1"/>
    <dgm:cxn modelId="{AFA621E5-DC05-47C4-A0D5-424984A788C9}" type="presParOf" srcId="{891CBAC1-DAF0-4659-A5D5-76658A429700}" destId="{D69A43E6-08F5-4C68-AC94-93F1460E857A}" srcOrd="1" destOrd="0" presId="urn:microsoft.com/office/officeart/2005/8/layout/cycle4#1"/>
    <dgm:cxn modelId="{ED978232-35FD-4BC8-ABAC-FD3D3B363EB8}" type="presParOf" srcId="{891CBAC1-DAF0-4659-A5D5-76658A429700}" destId="{0178423E-EEFE-4F23-A31E-623FDAEFF970}" srcOrd="2" destOrd="0" presId="urn:microsoft.com/office/officeart/2005/8/layout/cycle4#1"/>
    <dgm:cxn modelId="{97ECF08E-E0A9-49C1-A6C8-EDC9111336D8}" type="presParOf" srcId="{891CBAC1-DAF0-4659-A5D5-76658A429700}" destId="{FE3AFA25-A578-4D68-B132-F23262219A49}" srcOrd="3" destOrd="0" presId="urn:microsoft.com/office/officeart/2005/8/layout/cycle4#1"/>
    <dgm:cxn modelId="{6B40FB93-E5F0-4FA7-AB45-2F6DBAC1E144}" type="presParOf" srcId="{891CBAC1-DAF0-4659-A5D5-76658A429700}" destId="{DF04E610-235E-49DE-B4D9-B98887A51696}" srcOrd="4" destOrd="0" presId="urn:microsoft.com/office/officeart/2005/8/layout/cycle4#1"/>
    <dgm:cxn modelId="{8D2AA959-1784-4727-91E7-A73B4BC0C665}" type="presParOf" srcId="{1998E832-4E3E-41A4-9FF6-6B1DE74CB908}" destId="{554D68F2-D28C-4BE4-92AC-75AAFA34EE76}" srcOrd="2" destOrd="0" presId="urn:microsoft.com/office/officeart/2005/8/layout/cycle4#1"/>
    <dgm:cxn modelId="{21FC2A69-ED75-43EC-9397-F9B8C55F72D4}" type="presParOf" srcId="{1998E832-4E3E-41A4-9FF6-6B1DE74CB908}" destId="{36445CCB-E8CB-4F1A-992B-181CCA93D2AB}"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2E35E-AFB0-4BE0-BDD9-2984C68BA9B0}"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70F838FB-C599-4254-834D-F6D9777D9D34}">
      <dgm:prSet/>
      <dgm:spPr/>
      <dgm:t>
        <a:bodyPr/>
        <a:lstStyle/>
        <a:p>
          <a:pPr algn="l" rtl="0"/>
          <a:r>
            <a:rPr lang="en-US" b="1" dirty="0" smtClean="0">
              <a:latin typeface="+mj-lt"/>
            </a:rPr>
            <a:t>Section 1 (m): </a:t>
          </a:r>
          <a:r>
            <a:rPr lang="en-US" dirty="0" smtClean="0">
              <a:latin typeface="+mj-lt"/>
            </a:rPr>
            <a:t>NUM welcomes the inclusion of the Labour Sending Area to ensure economic growth even in rural areas, partnering with municipalities (IDP) and COGTA would be beneficial.</a:t>
          </a:r>
          <a:endParaRPr lang="en-US" dirty="0">
            <a:latin typeface="+mj-lt"/>
          </a:endParaRPr>
        </a:p>
      </dgm:t>
    </dgm:pt>
    <dgm:pt modelId="{4C4F52DF-EB77-4E26-B0B5-92A81394756F}" type="parTrans" cxnId="{8615F996-428B-47C6-9185-54A282A00D8C}">
      <dgm:prSet/>
      <dgm:spPr/>
      <dgm:t>
        <a:bodyPr/>
        <a:lstStyle/>
        <a:p>
          <a:endParaRPr lang="en-US"/>
        </a:p>
      </dgm:t>
    </dgm:pt>
    <dgm:pt modelId="{6E97A63B-F17F-4E67-8C38-3BAFEB0638DB}" type="sibTrans" cxnId="{8615F996-428B-47C6-9185-54A282A00D8C}">
      <dgm:prSet/>
      <dgm:spPr/>
      <dgm:t>
        <a:bodyPr/>
        <a:lstStyle/>
        <a:p>
          <a:endParaRPr lang="en-US"/>
        </a:p>
      </dgm:t>
    </dgm:pt>
    <dgm:pt modelId="{63C99D0B-1D22-4EDF-AD6B-1ADB7C5EFAAB}">
      <dgm:prSet/>
      <dgm:spPr/>
      <dgm:t>
        <a:bodyPr/>
        <a:lstStyle/>
        <a:p>
          <a:pPr marL="0" indent="0" algn="l" rtl="0"/>
          <a:r>
            <a:rPr lang="en-US" dirty="0" smtClean="0"/>
            <a:t>We also welcomes the inclusion of Residue stockpile ,this will ensure historic stockpiles fall within the MPRDA. </a:t>
          </a:r>
          <a:r>
            <a:rPr lang="en-US" dirty="0" err="1" smtClean="0"/>
            <a:t>E.g</a:t>
          </a:r>
          <a:r>
            <a:rPr lang="en-US" dirty="0" smtClean="0"/>
            <a:t> </a:t>
          </a:r>
          <a:r>
            <a:rPr lang="en-US" dirty="0" err="1" smtClean="0"/>
            <a:t>Jaggerfontein</a:t>
          </a:r>
          <a:r>
            <a:rPr lang="en-US" dirty="0" smtClean="0"/>
            <a:t> operations</a:t>
          </a:r>
          <a:endParaRPr lang="en-US" dirty="0"/>
        </a:p>
      </dgm:t>
    </dgm:pt>
    <dgm:pt modelId="{17DE46C4-113F-4C36-AC6F-9AE19AD49C01}" type="parTrans" cxnId="{5AFEE30B-238C-4A3A-A650-28DF5532AD63}">
      <dgm:prSet/>
      <dgm:spPr/>
      <dgm:t>
        <a:bodyPr/>
        <a:lstStyle/>
        <a:p>
          <a:endParaRPr lang="en-US"/>
        </a:p>
      </dgm:t>
    </dgm:pt>
    <dgm:pt modelId="{715FCFBF-9998-4996-8446-36BCDE44471B}" type="sibTrans" cxnId="{5AFEE30B-238C-4A3A-A650-28DF5532AD63}">
      <dgm:prSet/>
      <dgm:spPr/>
      <dgm:t>
        <a:bodyPr/>
        <a:lstStyle/>
        <a:p>
          <a:endParaRPr lang="en-US"/>
        </a:p>
      </dgm:t>
    </dgm:pt>
    <dgm:pt modelId="{497EEF15-A5F0-4EEE-8C89-1A459C81CC57}">
      <dgm:prSet/>
      <dgm:spPr/>
      <dgm:t>
        <a:bodyPr/>
        <a:lstStyle/>
        <a:p>
          <a:pPr marL="0" indent="0" algn="l"/>
          <a:r>
            <a:rPr lang="en-US" b="1" dirty="0" smtClean="0"/>
            <a:t> Section 10 (A, B, C, D): </a:t>
          </a:r>
          <a:r>
            <a:rPr lang="en-US" i="1" dirty="0" smtClean="0"/>
            <a:t>Establishment of Regional Mining Development and Environmental Committee.</a:t>
          </a:r>
          <a:r>
            <a:rPr lang="en-US" dirty="0" smtClean="0"/>
            <a:t> 10C (2d) should provide for a labour representation elected from organized labour in the affected region with voting rights </a:t>
          </a:r>
          <a:endParaRPr lang="en-US" dirty="0"/>
        </a:p>
      </dgm:t>
    </dgm:pt>
    <dgm:pt modelId="{623CC45E-BD25-4365-BB51-701EF8AD66C5}" type="parTrans" cxnId="{F604A003-D440-45C3-A1DA-C35F8F0061AC}">
      <dgm:prSet/>
      <dgm:spPr/>
      <dgm:t>
        <a:bodyPr/>
        <a:lstStyle/>
        <a:p>
          <a:endParaRPr lang="en-US"/>
        </a:p>
      </dgm:t>
    </dgm:pt>
    <dgm:pt modelId="{176DB84D-FFAF-4756-868F-07DECF15BC0A}" type="sibTrans" cxnId="{F604A003-D440-45C3-A1DA-C35F8F0061AC}">
      <dgm:prSet/>
      <dgm:spPr/>
      <dgm:t>
        <a:bodyPr/>
        <a:lstStyle/>
        <a:p>
          <a:endParaRPr lang="en-US"/>
        </a:p>
      </dgm:t>
    </dgm:pt>
    <dgm:pt modelId="{F15FD8BB-D6E9-4420-8BDA-E41B3E6AF892}">
      <dgm:prSet/>
      <dgm:spPr/>
      <dgm:t>
        <a:bodyPr/>
        <a:lstStyle/>
        <a:p>
          <a:r>
            <a:rPr lang="en-US" b="1" dirty="0" smtClean="0"/>
            <a:t>Section 10: </a:t>
          </a:r>
          <a:r>
            <a:rPr lang="en-US" dirty="0" smtClean="0"/>
            <a:t>NUM propose insertion of 10.4:  the regional manager and the mining rights applicant meaningfully consult stakeholders  in the process of developing and approval of social labour plans</a:t>
          </a:r>
          <a:endParaRPr lang="en-US" dirty="0"/>
        </a:p>
      </dgm:t>
    </dgm:pt>
    <dgm:pt modelId="{1746E65C-8D53-4C83-A482-20840179BF02}" type="parTrans" cxnId="{599B854B-A4E0-475A-B3E6-4EE73565C1D3}">
      <dgm:prSet/>
      <dgm:spPr/>
      <dgm:t>
        <a:bodyPr/>
        <a:lstStyle/>
        <a:p>
          <a:endParaRPr lang="en-US"/>
        </a:p>
      </dgm:t>
    </dgm:pt>
    <dgm:pt modelId="{A17F7857-4591-4C76-B432-727931EF4769}" type="sibTrans" cxnId="{599B854B-A4E0-475A-B3E6-4EE73565C1D3}">
      <dgm:prSet/>
      <dgm:spPr/>
      <dgm:t>
        <a:bodyPr/>
        <a:lstStyle/>
        <a:p>
          <a:endParaRPr lang="en-US"/>
        </a:p>
      </dgm:t>
    </dgm:pt>
    <dgm:pt modelId="{1FF6664D-0A78-4013-B40E-5F8A5CF37564}">
      <dgm:prSet custT="1"/>
      <dgm:spPr/>
      <dgm:t>
        <a:bodyPr/>
        <a:lstStyle/>
        <a:p>
          <a:pPr marL="0" indent="0" algn="l"/>
          <a:r>
            <a:rPr lang="en-US" sz="1400" dirty="0" smtClean="0"/>
            <a:t>The suggestion that the Chairperson of the Ministerial Advisory Council be the Director General, is constraining on Advisory extent of the Council. The DG by appointment and job description is an advisor of the Minister therefore the incumbent becomes irrelevant for such position. The NUM suggests that the Chairperson of the Ministerial Advisory Council be elected by the appointed council members</a:t>
          </a:r>
          <a:endParaRPr lang="en-US" sz="1400" dirty="0"/>
        </a:p>
      </dgm:t>
    </dgm:pt>
    <dgm:pt modelId="{7952552D-C926-4ECC-A372-874F1C71796D}" type="parTrans" cxnId="{AC2E39E0-5C37-4D32-B80C-03C27E4454EB}">
      <dgm:prSet/>
      <dgm:spPr/>
      <dgm:t>
        <a:bodyPr/>
        <a:lstStyle/>
        <a:p>
          <a:endParaRPr lang="en-ZA"/>
        </a:p>
      </dgm:t>
    </dgm:pt>
    <dgm:pt modelId="{4801FC97-C115-4BC9-A127-4B1E2480FED7}" type="sibTrans" cxnId="{AC2E39E0-5C37-4D32-B80C-03C27E4454EB}">
      <dgm:prSet/>
      <dgm:spPr/>
      <dgm:t>
        <a:bodyPr/>
        <a:lstStyle/>
        <a:p>
          <a:endParaRPr lang="en-ZA"/>
        </a:p>
      </dgm:t>
    </dgm:pt>
    <dgm:pt modelId="{22A233D8-F20A-44AE-A66B-2135ECA86623}" type="pres">
      <dgm:prSet presAssocID="{3562E35E-AFB0-4BE0-BDD9-2984C68BA9B0}" presName="Name0" presStyleCnt="0">
        <dgm:presLayoutVars>
          <dgm:chMax val="7"/>
          <dgm:chPref val="7"/>
          <dgm:dir/>
        </dgm:presLayoutVars>
      </dgm:prSet>
      <dgm:spPr/>
      <dgm:t>
        <a:bodyPr/>
        <a:lstStyle/>
        <a:p>
          <a:endParaRPr lang="en-US"/>
        </a:p>
      </dgm:t>
    </dgm:pt>
    <dgm:pt modelId="{1FFF8172-97CF-406B-853C-7DDF9D864A47}" type="pres">
      <dgm:prSet presAssocID="{3562E35E-AFB0-4BE0-BDD9-2984C68BA9B0}" presName="Name1" presStyleCnt="0"/>
      <dgm:spPr/>
    </dgm:pt>
    <dgm:pt modelId="{44BC0620-3890-4877-AD0A-FC2EFCE73C14}" type="pres">
      <dgm:prSet presAssocID="{3562E35E-AFB0-4BE0-BDD9-2984C68BA9B0}" presName="cycle" presStyleCnt="0"/>
      <dgm:spPr/>
    </dgm:pt>
    <dgm:pt modelId="{6C6B0F0E-5B24-448F-A1A1-82548323727C}" type="pres">
      <dgm:prSet presAssocID="{3562E35E-AFB0-4BE0-BDD9-2984C68BA9B0}" presName="srcNode" presStyleLbl="node1" presStyleIdx="0" presStyleCnt="5"/>
      <dgm:spPr/>
    </dgm:pt>
    <dgm:pt modelId="{A516073C-5E41-4588-96D0-F73AC5126370}" type="pres">
      <dgm:prSet presAssocID="{3562E35E-AFB0-4BE0-BDD9-2984C68BA9B0}" presName="conn" presStyleLbl="parChTrans1D2" presStyleIdx="0" presStyleCnt="1"/>
      <dgm:spPr/>
      <dgm:t>
        <a:bodyPr/>
        <a:lstStyle/>
        <a:p>
          <a:endParaRPr lang="en-US"/>
        </a:p>
      </dgm:t>
    </dgm:pt>
    <dgm:pt modelId="{132A13E0-C18E-4393-AD7A-5C6C8B5ED14A}" type="pres">
      <dgm:prSet presAssocID="{3562E35E-AFB0-4BE0-BDD9-2984C68BA9B0}" presName="extraNode" presStyleLbl="node1" presStyleIdx="0" presStyleCnt="5"/>
      <dgm:spPr/>
    </dgm:pt>
    <dgm:pt modelId="{9A7D8744-558A-44F5-95CC-D2AC60444CB1}" type="pres">
      <dgm:prSet presAssocID="{3562E35E-AFB0-4BE0-BDD9-2984C68BA9B0}" presName="dstNode" presStyleLbl="node1" presStyleIdx="0" presStyleCnt="5"/>
      <dgm:spPr/>
    </dgm:pt>
    <dgm:pt modelId="{4AACF64C-7524-4CA6-9C9C-14152DC49DAE}" type="pres">
      <dgm:prSet presAssocID="{70F838FB-C599-4254-834D-F6D9777D9D34}" presName="text_1" presStyleLbl="node1" presStyleIdx="0" presStyleCnt="5">
        <dgm:presLayoutVars>
          <dgm:bulletEnabled val="1"/>
        </dgm:presLayoutVars>
      </dgm:prSet>
      <dgm:spPr/>
      <dgm:t>
        <a:bodyPr/>
        <a:lstStyle/>
        <a:p>
          <a:endParaRPr lang="en-US"/>
        </a:p>
      </dgm:t>
    </dgm:pt>
    <dgm:pt modelId="{A27F8806-008D-4F34-BD0A-91DD9CD8A88F}" type="pres">
      <dgm:prSet presAssocID="{70F838FB-C599-4254-834D-F6D9777D9D34}" presName="accent_1" presStyleCnt="0"/>
      <dgm:spPr/>
    </dgm:pt>
    <dgm:pt modelId="{6B505416-E736-4F81-B40D-BA170DA842F8}" type="pres">
      <dgm:prSet presAssocID="{70F838FB-C599-4254-834D-F6D9777D9D34}" presName="accentRepeatNode" presStyleLbl="solidFgAcc1" presStyleIdx="0" presStyleCnt="5"/>
      <dgm:spPr/>
    </dgm:pt>
    <dgm:pt modelId="{8E913AB6-65BB-4965-8B4A-FCA50084ED0F}" type="pres">
      <dgm:prSet presAssocID="{63C99D0B-1D22-4EDF-AD6B-1ADB7C5EFAAB}" presName="text_2" presStyleLbl="node1" presStyleIdx="1" presStyleCnt="5">
        <dgm:presLayoutVars>
          <dgm:bulletEnabled val="1"/>
        </dgm:presLayoutVars>
      </dgm:prSet>
      <dgm:spPr/>
      <dgm:t>
        <a:bodyPr/>
        <a:lstStyle/>
        <a:p>
          <a:endParaRPr lang="en-US"/>
        </a:p>
      </dgm:t>
    </dgm:pt>
    <dgm:pt modelId="{CC28ADC1-E81A-4913-AA4B-1204BE19E3CE}" type="pres">
      <dgm:prSet presAssocID="{63C99D0B-1D22-4EDF-AD6B-1ADB7C5EFAAB}" presName="accent_2" presStyleCnt="0"/>
      <dgm:spPr/>
    </dgm:pt>
    <dgm:pt modelId="{D50CB007-1EB8-4D53-A160-081351C919CD}" type="pres">
      <dgm:prSet presAssocID="{63C99D0B-1D22-4EDF-AD6B-1ADB7C5EFAAB}" presName="accentRepeatNode" presStyleLbl="solidFgAcc1" presStyleIdx="1" presStyleCnt="5"/>
      <dgm:spPr/>
    </dgm:pt>
    <dgm:pt modelId="{18E7033D-FEAC-4ED8-A74C-B3912C7CB0C4}" type="pres">
      <dgm:prSet presAssocID="{F15FD8BB-D6E9-4420-8BDA-E41B3E6AF892}" presName="text_3" presStyleLbl="node1" presStyleIdx="2" presStyleCnt="5">
        <dgm:presLayoutVars>
          <dgm:bulletEnabled val="1"/>
        </dgm:presLayoutVars>
      </dgm:prSet>
      <dgm:spPr/>
      <dgm:t>
        <a:bodyPr/>
        <a:lstStyle/>
        <a:p>
          <a:endParaRPr lang="en-US"/>
        </a:p>
      </dgm:t>
    </dgm:pt>
    <dgm:pt modelId="{58AE8575-4DE8-4D65-A519-8DCEEC164775}" type="pres">
      <dgm:prSet presAssocID="{F15FD8BB-D6E9-4420-8BDA-E41B3E6AF892}" presName="accent_3" presStyleCnt="0"/>
      <dgm:spPr/>
    </dgm:pt>
    <dgm:pt modelId="{F4605FDF-4D33-4E72-B796-AF24913C6E98}" type="pres">
      <dgm:prSet presAssocID="{F15FD8BB-D6E9-4420-8BDA-E41B3E6AF892}" presName="accentRepeatNode" presStyleLbl="solidFgAcc1" presStyleIdx="2" presStyleCnt="5"/>
      <dgm:spPr/>
    </dgm:pt>
    <dgm:pt modelId="{2E1B0E53-512C-47AD-98A3-21B140F8279E}" type="pres">
      <dgm:prSet presAssocID="{497EEF15-A5F0-4EEE-8C89-1A459C81CC57}" presName="text_4" presStyleLbl="node1" presStyleIdx="3" presStyleCnt="5">
        <dgm:presLayoutVars>
          <dgm:bulletEnabled val="1"/>
        </dgm:presLayoutVars>
      </dgm:prSet>
      <dgm:spPr/>
      <dgm:t>
        <a:bodyPr/>
        <a:lstStyle/>
        <a:p>
          <a:endParaRPr lang="en-US"/>
        </a:p>
      </dgm:t>
    </dgm:pt>
    <dgm:pt modelId="{B6D30DE2-ED9A-40A8-B78A-B9F5E47DF2A2}" type="pres">
      <dgm:prSet presAssocID="{497EEF15-A5F0-4EEE-8C89-1A459C81CC57}" presName="accent_4" presStyleCnt="0"/>
      <dgm:spPr/>
    </dgm:pt>
    <dgm:pt modelId="{B0E138F9-767E-4F5C-ADAC-EC4646E191A1}" type="pres">
      <dgm:prSet presAssocID="{497EEF15-A5F0-4EEE-8C89-1A459C81CC57}" presName="accentRepeatNode" presStyleLbl="solidFgAcc1" presStyleIdx="3" presStyleCnt="5"/>
      <dgm:spPr/>
    </dgm:pt>
    <dgm:pt modelId="{2EAE680A-911D-4F16-AEE5-A9B7A64198A0}" type="pres">
      <dgm:prSet presAssocID="{1FF6664D-0A78-4013-B40E-5F8A5CF37564}" presName="text_5" presStyleLbl="node1" presStyleIdx="4" presStyleCnt="5" custScaleY="182662">
        <dgm:presLayoutVars>
          <dgm:bulletEnabled val="1"/>
        </dgm:presLayoutVars>
      </dgm:prSet>
      <dgm:spPr/>
      <dgm:t>
        <a:bodyPr/>
        <a:lstStyle/>
        <a:p>
          <a:endParaRPr lang="en-ZA"/>
        </a:p>
      </dgm:t>
    </dgm:pt>
    <dgm:pt modelId="{31259F29-03EA-4CAA-84EC-3EA6E6392305}" type="pres">
      <dgm:prSet presAssocID="{1FF6664D-0A78-4013-B40E-5F8A5CF37564}" presName="accent_5" presStyleCnt="0"/>
      <dgm:spPr/>
    </dgm:pt>
    <dgm:pt modelId="{DE4BE478-88F4-4344-B5FD-A5D25663E4B2}" type="pres">
      <dgm:prSet presAssocID="{1FF6664D-0A78-4013-B40E-5F8A5CF37564}" presName="accentRepeatNode" presStyleLbl="solidFgAcc1" presStyleIdx="4" presStyleCnt="5"/>
      <dgm:spPr/>
    </dgm:pt>
  </dgm:ptLst>
  <dgm:cxnLst>
    <dgm:cxn modelId="{599B854B-A4E0-475A-B3E6-4EE73565C1D3}" srcId="{3562E35E-AFB0-4BE0-BDD9-2984C68BA9B0}" destId="{F15FD8BB-D6E9-4420-8BDA-E41B3E6AF892}" srcOrd="2" destOrd="0" parTransId="{1746E65C-8D53-4C83-A482-20840179BF02}" sibTransId="{A17F7857-4591-4C76-B432-727931EF4769}"/>
    <dgm:cxn modelId="{307955B8-F169-489F-9CB2-88FE85A1B445}" type="presOf" srcId="{63C99D0B-1D22-4EDF-AD6B-1ADB7C5EFAAB}" destId="{8E913AB6-65BB-4965-8B4A-FCA50084ED0F}" srcOrd="0" destOrd="0" presId="urn:microsoft.com/office/officeart/2008/layout/VerticalCurvedList"/>
    <dgm:cxn modelId="{5AFEE30B-238C-4A3A-A650-28DF5532AD63}" srcId="{3562E35E-AFB0-4BE0-BDD9-2984C68BA9B0}" destId="{63C99D0B-1D22-4EDF-AD6B-1ADB7C5EFAAB}" srcOrd="1" destOrd="0" parTransId="{17DE46C4-113F-4C36-AC6F-9AE19AD49C01}" sibTransId="{715FCFBF-9998-4996-8446-36BCDE44471B}"/>
    <dgm:cxn modelId="{1D08463D-53D8-4821-AA8D-B70327BA91DE}" type="presOf" srcId="{6E97A63B-F17F-4E67-8C38-3BAFEB0638DB}" destId="{A516073C-5E41-4588-96D0-F73AC5126370}" srcOrd="0" destOrd="0" presId="urn:microsoft.com/office/officeart/2008/layout/VerticalCurvedList"/>
    <dgm:cxn modelId="{BB5F81DD-9DFB-4574-B5AD-71A615AD3E60}" type="presOf" srcId="{70F838FB-C599-4254-834D-F6D9777D9D34}" destId="{4AACF64C-7524-4CA6-9C9C-14152DC49DAE}" srcOrd="0" destOrd="0" presId="urn:microsoft.com/office/officeart/2008/layout/VerticalCurvedList"/>
    <dgm:cxn modelId="{AC2E39E0-5C37-4D32-B80C-03C27E4454EB}" srcId="{3562E35E-AFB0-4BE0-BDD9-2984C68BA9B0}" destId="{1FF6664D-0A78-4013-B40E-5F8A5CF37564}" srcOrd="4" destOrd="0" parTransId="{7952552D-C926-4ECC-A372-874F1C71796D}" sibTransId="{4801FC97-C115-4BC9-A127-4B1E2480FED7}"/>
    <dgm:cxn modelId="{DEBF3773-EA51-461D-81F0-1F816F0FE142}" type="presOf" srcId="{3562E35E-AFB0-4BE0-BDD9-2984C68BA9B0}" destId="{22A233D8-F20A-44AE-A66B-2135ECA86623}" srcOrd="0" destOrd="0" presId="urn:microsoft.com/office/officeart/2008/layout/VerticalCurvedList"/>
    <dgm:cxn modelId="{5EB1857B-E448-45E7-A3F3-7FEFF611E317}" type="presOf" srcId="{1FF6664D-0A78-4013-B40E-5F8A5CF37564}" destId="{2EAE680A-911D-4F16-AEE5-A9B7A64198A0}" srcOrd="0" destOrd="0" presId="urn:microsoft.com/office/officeart/2008/layout/VerticalCurvedList"/>
    <dgm:cxn modelId="{F604A003-D440-45C3-A1DA-C35F8F0061AC}" srcId="{3562E35E-AFB0-4BE0-BDD9-2984C68BA9B0}" destId="{497EEF15-A5F0-4EEE-8C89-1A459C81CC57}" srcOrd="3" destOrd="0" parTransId="{623CC45E-BD25-4365-BB51-701EF8AD66C5}" sibTransId="{176DB84D-FFAF-4756-868F-07DECF15BC0A}"/>
    <dgm:cxn modelId="{EB4FCAFF-2C29-4041-9A20-2810E4DF3014}" type="presOf" srcId="{F15FD8BB-D6E9-4420-8BDA-E41B3E6AF892}" destId="{18E7033D-FEAC-4ED8-A74C-B3912C7CB0C4}" srcOrd="0" destOrd="0" presId="urn:microsoft.com/office/officeart/2008/layout/VerticalCurvedList"/>
    <dgm:cxn modelId="{8615F996-428B-47C6-9185-54A282A00D8C}" srcId="{3562E35E-AFB0-4BE0-BDD9-2984C68BA9B0}" destId="{70F838FB-C599-4254-834D-F6D9777D9D34}" srcOrd="0" destOrd="0" parTransId="{4C4F52DF-EB77-4E26-B0B5-92A81394756F}" sibTransId="{6E97A63B-F17F-4E67-8C38-3BAFEB0638DB}"/>
    <dgm:cxn modelId="{EA7827B5-F152-45AD-B2DF-73DC0BBEB35D}" type="presOf" srcId="{497EEF15-A5F0-4EEE-8C89-1A459C81CC57}" destId="{2E1B0E53-512C-47AD-98A3-21B140F8279E}" srcOrd="0" destOrd="0" presId="urn:microsoft.com/office/officeart/2008/layout/VerticalCurvedList"/>
    <dgm:cxn modelId="{0BF15A61-7DA9-4771-BB27-2AF5CFBE73DA}" type="presParOf" srcId="{22A233D8-F20A-44AE-A66B-2135ECA86623}" destId="{1FFF8172-97CF-406B-853C-7DDF9D864A47}" srcOrd="0" destOrd="0" presId="urn:microsoft.com/office/officeart/2008/layout/VerticalCurvedList"/>
    <dgm:cxn modelId="{7AE4EC96-CD82-4CF9-9DBD-41E4CB7825E6}" type="presParOf" srcId="{1FFF8172-97CF-406B-853C-7DDF9D864A47}" destId="{44BC0620-3890-4877-AD0A-FC2EFCE73C14}" srcOrd="0" destOrd="0" presId="urn:microsoft.com/office/officeart/2008/layout/VerticalCurvedList"/>
    <dgm:cxn modelId="{6931EA1A-65FD-454E-B301-1E3AFE506A29}" type="presParOf" srcId="{44BC0620-3890-4877-AD0A-FC2EFCE73C14}" destId="{6C6B0F0E-5B24-448F-A1A1-82548323727C}" srcOrd="0" destOrd="0" presId="urn:microsoft.com/office/officeart/2008/layout/VerticalCurvedList"/>
    <dgm:cxn modelId="{C41F842A-C97C-4E47-B480-1B5D264AFCB8}" type="presParOf" srcId="{44BC0620-3890-4877-AD0A-FC2EFCE73C14}" destId="{A516073C-5E41-4588-96D0-F73AC5126370}" srcOrd="1" destOrd="0" presId="urn:microsoft.com/office/officeart/2008/layout/VerticalCurvedList"/>
    <dgm:cxn modelId="{DC7B77AB-07C3-43EF-B692-F3E257CE10C7}" type="presParOf" srcId="{44BC0620-3890-4877-AD0A-FC2EFCE73C14}" destId="{132A13E0-C18E-4393-AD7A-5C6C8B5ED14A}" srcOrd="2" destOrd="0" presId="urn:microsoft.com/office/officeart/2008/layout/VerticalCurvedList"/>
    <dgm:cxn modelId="{5E157418-A948-4558-A454-77FE17CC7B74}" type="presParOf" srcId="{44BC0620-3890-4877-AD0A-FC2EFCE73C14}" destId="{9A7D8744-558A-44F5-95CC-D2AC60444CB1}" srcOrd="3" destOrd="0" presId="urn:microsoft.com/office/officeart/2008/layout/VerticalCurvedList"/>
    <dgm:cxn modelId="{C211832C-CF2B-4E64-A878-DD095FAD0B5C}" type="presParOf" srcId="{1FFF8172-97CF-406B-853C-7DDF9D864A47}" destId="{4AACF64C-7524-4CA6-9C9C-14152DC49DAE}" srcOrd="1" destOrd="0" presId="urn:microsoft.com/office/officeart/2008/layout/VerticalCurvedList"/>
    <dgm:cxn modelId="{A1841CF1-1ADF-465C-9EFA-88ED7FF5737F}" type="presParOf" srcId="{1FFF8172-97CF-406B-853C-7DDF9D864A47}" destId="{A27F8806-008D-4F34-BD0A-91DD9CD8A88F}" srcOrd="2" destOrd="0" presId="urn:microsoft.com/office/officeart/2008/layout/VerticalCurvedList"/>
    <dgm:cxn modelId="{8E0558DF-51B5-48B5-A5D1-5DD612BA919A}" type="presParOf" srcId="{A27F8806-008D-4F34-BD0A-91DD9CD8A88F}" destId="{6B505416-E736-4F81-B40D-BA170DA842F8}" srcOrd="0" destOrd="0" presId="urn:microsoft.com/office/officeart/2008/layout/VerticalCurvedList"/>
    <dgm:cxn modelId="{77C06679-C560-40E7-ADFB-29D9885481EA}" type="presParOf" srcId="{1FFF8172-97CF-406B-853C-7DDF9D864A47}" destId="{8E913AB6-65BB-4965-8B4A-FCA50084ED0F}" srcOrd="3" destOrd="0" presId="urn:microsoft.com/office/officeart/2008/layout/VerticalCurvedList"/>
    <dgm:cxn modelId="{91AD1916-1DE6-4E7B-9843-5A99370D4D55}" type="presParOf" srcId="{1FFF8172-97CF-406B-853C-7DDF9D864A47}" destId="{CC28ADC1-E81A-4913-AA4B-1204BE19E3CE}" srcOrd="4" destOrd="0" presId="urn:microsoft.com/office/officeart/2008/layout/VerticalCurvedList"/>
    <dgm:cxn modelId="{D5D4B814-ECB2-4725-9B75-27DF21D3F9CE}" type="presParOf" srcId="{CC28ADC1-E81A-4913-AA4B-1204BE19E3CE}" destId="{D50CB007-1EB8-4D53-A160-081351C919CD}" srcOrd="0" destOrd="0" presId="urn:microsoft.com/office/officeart/2008/layout/VerticalCurvedList"/>
    <dgm:cxn modelId="{3641441A-0060-40D8-BC6F-83FB0C55B1D8}" type="presParOf" srcId="{1FFF8172-97CF-406B-853C-7DDF9D864A47}" destId="{18E7033D-FEAC-4ED8-A74C-B3912C7CB0C4}" srcOrd="5" destOrd="0" presId="urn:microsoft.com/office/officeart/2008/layout/VerticalCurvedList"/>
    <dgm:cxn modelId="{3B23B944-3E5C-4740-B331-2452B33293F8}" type="presParOf" srcId="{1FFF8172-97CF-406B-853C-7DDF9D864A47}" destId="{58AE8575-4DE8-4D65-A519-8DCEEC164775}" srcOrd="6" destOrd="0" presId="urn:microsoft.com/office/officeart/2008/layout/VerticalCurvedList"/>
    <dgm:cxn modelId="{9D00134E-24CB-49E7-AFB7-D87A780C57C9}" type="presParOf" srcId="{58AE8575-4DE8-4D65-A519-8DCEEC164775}" destId="{F4605FDF-4D33-4E72-B796-AF24913C6E98}" srcOrd="0" destOrd="0" presId="urn:microsoft.com/office/officeart/2008/layout/VerticalCurvedList"/>
    <dgm:cxn modelId="{434702C1-1287-4962-AD8A-C8D5A75E4FD8}" type="presParOf" srcId="{1FFF8172-97CF-406B-853C-7DDF9D864A47}" destId="{2E1B0E53-512C-47AD-98A3-21B140F8279E}" srcOrd="7" destOrd="0" presId="urn:microsoft.com/office/officeart/2008/layout/VerticalCurvedList"/>
    <dgm:cxn modelId="{527D8E6E-248D-4209-976C-EFE2A8C49F5E}" type="presParOf" srcId="{1FFF8172-97CF-406B-853C-7DDF9D864A47}" destId="{B6D30DE2-ED9A-40A8-B78A-B9F5E47DF2A2}" srcOrd="8" destOrd="0" presId="urn:microsoft.com/office/officeart/2008/layout/VerticalCurvedList"/>
    <dgm:cxn modelId="{15579EE0-E459-4C78-8AD8-957A5B1604AA}" type="presParOf" srcId="{B6D30DE2-ED9A-40A8-B78A-B9F5E47DF2A2}" destId="{B0E138F9-767E-4F5C-ADAC-EC4646E191A1}" srcOrd="0" destOrd="0" presId="urn:microsoft.com/office/officeart/2008/layout/VerticalCurvedList"/>
    <dgm:cxn modelId="{1F63C538-EDEF-46F4-BB53-7E3EBAA0BC45}" type="presParOf" srcId="{1FFF8172-97CF-406B-853C-7DDF9D864A47}" destId="{2EAE680A-911D-4F16-AEE5-A9B7A64198A0}" srcOrd="9" destOrd="0" presId="urn:microsoft.com/office/officeart/2008/layout/VerticalCurvedList"/>
    <dgm:cxn modelId="{EA5F2401-4901-4744-BC73-2F98C5D58FA5}" type="presParOf" srcId="{1FFF8172-97CF-406B-853C-7DDF9D864A47}" destId="{31259F29-03EA-4CAA-84EC-3EA6E6392305}" srcOrd="10" destOrd="0" presId="urn:microsoft.com/office/officeart/2008/layout/VerticalCurvedList"/>
    <dgm:cxn modelId="{C7F3FF7F-5895-4306-8ECE-2E2C6B2C5C9F}" type="presParOf" srcId="{31259F29-03EA-4CAA-84EC-3EA6E6392305}" destId="{DE4BE478-88F4-4344-B5FD-A5D25663E4B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021CB4-C981-465C-BDA8-466468C658F8}" type="doc">
      <dgm:prSet loTypeId="urn:microsoft.com/office/officeart/2008/layout/VerticalCurvedList" loCatId="list" qsTypeId="urn:microsoft.com/office/officeart/2005/8/quickstyle/simple1" qsCatId="simple" csTypeId="urn:microsoft.com/office/officeart/2005/8/colors/accent1_1" csCatId="accent1" phldr="1"/>
      <dgm:spPr/>
    </dgm:pt>
    <dgm:pt modelId="{24DC95C6-036A-4B6B-8353-F5D875EF0E74}">
      <dgm:prSet phldrT="[Text]" custT="1"/>
      <dgm:spPr/>
      <dgm:t>
        <a:bodyPr/>
        <a:lstStyle/>
        <a:p>
          <a:pPr marL="0" indent="0" algn="l"/>
          <a:r>
            <a:rPr lang="en-US" sz="1400" b="1" dirty="0" smtClean="0"/>
            <a:t>Section 11: </a:t>
          </a:r>
          <a:r>
            <a:rPr lang="en-US" sz="1400" dirty="0" smtClean="0"/>
            <a:t>NUM propose an insertion that empowers the minister to impose an obligation for the transfer of the employment conditions  of the previous holder (inline with Section 197 of LRA)</a:t>
          </a:r>
          <a:endParaRPr lang="en-US" sz="1400" dirty="0"/>
        </a:p>
      </dgm:t>
    </dgm:pt>
    <dgm:pt modelId="{3EF01361-7F57-4817-8EA2-FB2B7F5D26ED}" type="parTrans" cxnId="{5F5EA826-E226-4464-8A00-4A766E5EC426}">
      <dgm:prSet/>
      <dgm:spPr/>
      <dgm:t>
        <a:bodyPr/>
        <a:lstStyle/>
        <a:p>
          <a:endParaRPr lang="en-US" sz="1400"/>
        </a:p>
      </dgm:t>
    </dgm:pt>
    <dgm:pt modelId="{50B8237C-23EE-49A2-9901-2779ED766DBA}" type="sibTrans" cxnId="{5F5EA826-E226-4464-8A00-4A766E5EC426}">
      <dgm:prSet/>
      <dgm:spPr/>
      <dgm:t>
        <a:bodyPr/>
        <a:lstStyle/>
        <a:p>
          <a:endParaRPr lang="en-US" sz="1400"/>
        </a:p>
      </dgm:t>
    </dgm:pt>
    <dgm:pt modelId="{D1EFEC50-6B85-4A58-AFDF-39DFDCEC65B1}">
      <dgm:prSet phldrT="[Text]" custT="1"/>
      <dgm:spPr/>
      <dgm:t>
        <a:bodyPr/>
        <a:lstStyle/>
        <a:p>
          <a:pPr marL="0" indent="0" algn="l"/>
          <a:r>
            <a:rPr lang="en-US" sz="1400" b="1" dirty="0" smtClean="0"/>
            <a:t>Section 23: </a:t>
          </a:r>
          <a:r>
            <a:rPr lang="en-US" sz="1400" dirty="0" smtClean="0"/>
            <a:t>NUM notes the increased prescribed period (from 30 to 60 days) to which could have its negative effects on investment and job creation.   </a:t>
          </a:r>
          <a:endParaRPr lang="en-US" sz="1400" dirty="0"/>
        </a:p>
      </dgm:t>
    </dgm:pt>
    <dgm:pt modelId="{E85EC356-968C-417A-9D7E-FF2CC532F88A}" type="parTrans" cxnId="{05B7B72F-FA3E-4BC9-A0CF-73B9636543D8}">
      <dgm:prSet/>
      <dgm:spPr/>
      <dgm:t>
        <a:bodyPr/>
        <a:lstStyle/>
        <a:p>
          <a:endParaRPr lang="en-US" sz="1400"/>
        </a:p>
      </dgm:t>
    </dgm:pt>
    <dgm:pt modelId="{996ECACA-F22D-49A5-859B-7BBAFAE18049}" type="sibTrans" cxnId="{05B7B72F-FA3E-4BC9-A0CF-73B9636543D8}">
      <dgm:prSet/>
      <dgm:spPr/>
      <dgm:t>
        <a:bodyPr/>
        <a:lstStyle/>
        <a:p>
          <a:endParaRPr lang="en-US" sz="1400"/>
        </a:p>
      </dgm:t>
    </dgm:pt>
    <dgm:pt modelId="{ACE4A200-9933-4CE9-A6AD-F89CA33B2DFC}">
      <dgm:prSet phldrT="[Text]" custT="1"/>
      <dgm:spPr/>
      <dgm:t>
        <a:bodyPr/>
        <a:lstStyle/>
        <a:p>
          <a:pPr marL="0" indent="0" algn="l"/>
          <a:r>
            <a:rPr lang="en-US" sz="1400" b="1" dirty="0" smtClean="0"/>
            <a:t>Section 26</a:t>
          </a:r>
          <a:r>
            <a:rPr lang="en-US" sz="1400" dirty="0" smtClean="0"/>
            <a:t>: The addition on this section are welcomed, the NUM is of the view that both DMR and Dti should collaborate  to develop an inclusive Beneficiation strategy aligned with the current IPAP 2016/17</a:t>
          </a:r>
          <a:endParaRPr lang="en-US" sz="1400" dirty="0"/>
        </a:p>
      </dgm:t>
    </dgm:pt>
    <dgm:pt modelId="{D9E5F40E-4CBB-4EB9-8DDC-434DD167CFC9}" type="parTrans" cxnId="{F767D380-10B1-43D4-A711-E82B1772C55F}">
      <dgm:prSet/>
      <dgm:spPr/>
      <dgm:t>
        <a:bodyPr/>
        <a:lstStyle/>
        <a:p>
          <a:endParaRPr lang="en-US" sz="1400"/>
        </a:p>
      </dgm:t>
    </dgm:pt>
    <dgm:pt modelId="{C5CACF35-40EA-4185-A11A-144C3A088A60}" type="sibTrans" cxnId="{F767D380-10B1-43D4-A711-E82B1772C55F}">
      <dgm:prSet/>
      <dgm:spPr/>
      <dgm:t>
        <a:bodyPr/>
        <a:lstStyle/>
        <a:p>
          <a:endParaRPr lang="en-US" sz="1400"/>
        </a:p>
      </dgm:t>
    </dgm:pt>
    <dgm:pt modelId="{71009F53-8D8E-4A68-AAA7-CD13E3AC62D9}">
      <dgm:prSet custT="1"/>
      <dgm:spPr/>
      <dgm:t>
        <a:bodyPr/>
        <a:lstStyle/>
        <a:p>
          <a:pPr marL="0" indent="0" algn="l"/>
          <a:r>
            <a:rPr lang="en-US" sz="1400" b="1" dirty="0" smtClean="0"/>
            <a:t>Section 28 (3): </a:t>
          </a:r>
          <a:r>
            <a:rPr lang="en-US" sz="1400" dirty="0" smtClean="0"/>
            <a:t>We welcome the addition  which requires mining rights holder to submit report detailing compliance with the act and the charter, it will make compliance with the  SLP’s and the Charter non-negotiable .</a:t>
          </a:r>
          <a:endParaRPr lang="en-US" sz="1400" dirty="0"/>
        </a:p>
      </dgm:t>
    </dgm:pt>
    <dgm:pt modelId="{0999BDCC-D55B-4D6C-9AD1-872F2272F8C1}" type="parTrans" cxnId="{3A55B12B-DF44-4983-97D9-13A2525704BA}">
      <dgm:prSet/>
      <dgm:spPr/>
      <dgm:t>
        <a:bodyPr/>
        <a:lstStyle/>
        <a:p>
          <a:endParaRPr lang="en-US"/>
        </a:p>
      </dgm:t>
    </dgm:pt>
    <dgm:pt modelId="{7AA03C43-A904-4037-8450-219A7395C0C4}" type="sibTrans" cxnId="{3A55B12B-DF44-4983-97D9-13A2525704BA}">
      <dgm:prSet/>
      <dgm:spPr/>
      <dgm:t>
        <a:bodyPr/>
        <a:lstStyle/>
        <a:p>
          <a:endParaRPr lang="en-US"/>
        </a:p>
      </dgm:t>
    </dgm:pt>
    <dgm:pt modelId="{24E2C621-EDD9-49A7-8DBD-A6F0A048DB7F}" type="pres">
      <dgm:prSet presAssocID="{F8021CB4-C981-465C-BDA8-466468C658F8}" presName="Name0" presStyleCnt="0">
        <dgm:presLayoutVars>
          <dgm:chMax val="7"/>
          <dgm:chPref val="7"/>
          <dgm:dir/>
        </dgm:presLayoutVars>
      </dgm:prSet>
      <dgm:spPr/>
    </dgm:pt>
    <dgm:pt modelId="{5CCA18F5-1A87-472F-A193-1A34C70C50EB}" type="pres">
      <dgm:prSet presAssocID="{F8021CB4-C981-465C-BDA8-466468C658F8}" presName="Name1" presStyleCnt="0"/>
      <dgm:spPr/>
    </dgm:pt>
    <dgm:pt modelId="{09C5B1CF-EE59-441E-9343-F877DF980E56}" type="pres">
      <dgm:prSet presAssocID="{F8021CB4-C981-465C-BDA8-466468C658F8}" presName="cycle" presStyleCnt="0"/>
      <dgm:spPr/>
    </dgm:pt>
    <dgm:pt modelId="{8D3E1767-5E4A-494A-B720-2C9301B92CF1}" type="pres">
      <dgm:prSet presAssocID="{F8021CB4-C981-465C-BDA8-466468C658F8}" presName="srcNode" presStyleLbl="node1" presStyleIdx="0" presStyleCnt="4"/>
      <dgm:spPr/>
    </dgm:pt>
    <dgm:pt modelId="{863B31D4-6864-4670-BC44-773DF0996026}" type="pres">
      <dgm:prSet presAssocID="{F8021CB4-C981-465C-BDA8-466468C658F8}" presName="conn" presStyleLbl="parChTrans1D2" presStyleIdx="0" presStyleCnt="1"/>
      <dgm:spPr/>
      <dgm:t>
        <a:bodyPr/>
        <a:lstStyle/>
        <a:p>
          <a:endParaRPr lang="en-US"/>
        </a:p>
      </dgm:t>
    </dgm:pt>
    <dgm:pt modelId="{E290FF19-3F23-4B7E-A60E-32284CE9918F}" type="pres">
      <dgm:prSet presAssocID="{F8021CB4-C981-465C-BDA8-466468C658F8}" presName="extraNode" presStyleLbl="node1" presStyleIdx="0" presStyleCnt="4"/>
      <dgm:spPr/>
    </dgm:pt>
    <dgm:pt modelId="{B82C4742-0260-499D-B0BA-8BB842B70B2A}" type="pres">
      <dgm:prSet presAssocID="{F8021CB4-C981-465C-BDA8-466468C658F8}" presName="dstNode" presStyleLbl="node1" presStyleIdx="0" presStyleCnt="4"/>
      <dgm:spPr/>
    </dgm:pt>
    <dgm:pt modelId="{A3AC1C27-14F7-4EA5-8FB5-0C0DEFE99C52}" type="pres">
      <dgm:prSet presAssocID="{24DC95C6-036A-4B6B-8353-F5D875EF0E74}" presName="text_1" presStyleLbl="node1" presStyleIdx="0" presStyleCnt="4">
        <dgm:presLayoutVars>
          <dgm:bulletEnabled val="1"/>
        </dgm:presLayoutVars>
      </dgm:prSet>
      <dgm:spPr/>
      <dgm:t>
        <a:bodyPr/>
        <a:lstStyle/>
        <a:p>
          <a:endParaRPr lang="en-US"/>
        </a:p>
      </dgm:t>
    </dgm:pt>
    <dgm:pt modelId="{CE965898-E5EE-4FEE-A668-D37A1378845C}" type="pres">
      <dgm:prSet presAssocID="{24DC95C6-036A-4B6B-8353-F5D875EF0E74}" presName="accent_1" presStyleCnt="0"/>
      <dgm:spPr/>
    </dgm:pt>
    <dgm:pt modelId="{EAB38611-3AEF-4DBA-B5E7-07F3C4DD041A}" type="pres">
      <dgm:prSet presAssocID="{24DC95C6-036A-4B6B-8353-F5D875EF0E74}" presName="accentRepeatNode" presStyleLbl="solidFgAcc1" presStyleIdx="0" presStyleCnt="4"/>
      <dgm:spPr/>
    </dgm:pt>
    <dgm:pt modelId="{BB050DDF-8C7F-400B-92A3-FC57A5E325D5}" type="pres">
      <dgm:prSet presAssocID="{D1EFEC50-6B85-4A58-AFDF-39DFDCEC65B1}" presName="text_2" presStyleLbl="node1" presStyleIdx="1" presStyleCnt="4">
        <dgm:presLayoutVars>
          <dgm:bulletEnabled val="1"/>
        </dgm:presLayoutVars>
      </dgm:prSet>
      <dgm:spPr/>
      <dgm:t>
        <a:bodyPr/>
        <a:lstStyle/>
        <a:p>
          <a:endParaRPr lang="en-US"/>
        </a:p>
      </dgm:t>
    </dgm:pt>
    <dgm:pt modelId="{8EFAFD17-94CE-4472-B02F-D7A6F7789965}" type="pres">
      <dgm:prSet presAssocID="{D1EFEC50-6B85-4A58-AFDF-39DFDCEC65B1}" presName="accent_2" presStyleCnt="0"/>
      <dgm:spPr/>
    </dgm:pt>
    <dgm:pt modelId="{BBD684D0-EB03-4A01-AA14-04752E217E00}" type="pres">
      <dgm:prSet presAssocID="{D1EFEC50-6B85-4A58-AFDF-39DFDCEC65B1}" presName="accentRepeatNode" presStyleLbl="solidFgAcc1" presStyleIdx="1" presStyleCnt="4"/>
      <dgm:spPr/>
    </dgm:pt>
    <dgm:pt modelId="{D2E1F203-8E78-4D84-86D9-257C2DE9C93D}" type="pres">
      <dgm:prSet presAssocID="{ACE4A200-9933-4CE9-A6AD-F89CA33B2DFC}" presName="text_3" presStyleLbl="node1" presStyleIdx="2" presStyleCnt="4" custScaleY="121078">
        <dgm:presLayoutVars>
          <dgm:bulletEnabled val="1"/>
        </dgm:presLayoutVars>
      </dgm:prSet>
      <dgm:spPr/>
      <dgm:t>
        <a:bodyPr/>
        <a:lstStyle/>
        <a:p>
          <a:endParaRPr lang="en-US"/>
        </a:p>
      </dgm:t>
    </dgm:pt>
    <dgm:pt modelId="{35B71A6F-0006-4F2B-B4DB-475FCA63454D}" type="pres">
      <dgm:prSet presAssocID="{ACE4A200-9933-4CE9-A6AD-F89CA33B2DFC}" presName="accent_3" presStyleCnt="0"/>
      <dgm:spPr/>
    </dgm:pt>
    <dgm:pt modelId="{ECEFC187-487B-49E5-9FF7-290C1B0EB671}" type="pres">
      <dgm:prSet presAssocID="{ACE4A200-9933-4CE9-A6AD-F89CA33B2DFC}" presName="accentRepeatNode" presStyleLbl="solidFgAcc1" presStyleIdx="2" presStyleCnt="4"/>
      <dgm:spPr/>
    </dgm:pt>
    <dgm:pt modelId="{524ABCF5-B604-4341-9426-6BE744F7555E}" type="pres">
      <dgm:prSet presAssocID="{71009F53-8D8E-4A68-AAA7-CD13E3AC62D9}" presName="text_4" presStyleLbl="node1" presStyleIdx="3" presStyleCnt="4" custScaleY="137131" custLinFactNeighborX="519" custLinFactNeighborY="5645">
        <dgm:presLayoutVars>
          <dgm:bulletEnabled val="1"/>
        </dgm:presLayoutVars>
      </dgm:prSet>
      <dgm:spPr/>
      <dgm:t>
        <a:bodyPr/>
        <a:lstStyle/>
        <a:p>
          <a:endParaRPr lang="en-US"/>
        </a:p>
      </dgm:t>
    </dgm:pt>
    <dgm:pt modelId="{9234A620-107B-4A14-A6D9-5E21D57043B2}" type="pres">
      <dgm:prSet presAssocID="{71009F53-8D8E-4A68-AAA7-CD13E3AC62D9}" presName="accent_4" presStyleCnt="0"/>
      <dgm:spPr/>
    </dgm:pt>
    <dgm:pt modelId="{CC05EE2B-2D5E-4D9D-8786-FFF2171ECA61}" type="pres">
      <dgm:prSet presAssocID="{71009F53-8D8E-4A68-AAA7-CD13E3AC62D9}" presName="accentRepeatNode" presStyleLbl="solidFgAcc1" presStyleIdx="3" presStyleCnt="4" custAng="813836" custScaleY="118654"/>
      <dgm:spPr/>
    </dgm:pt>
  </dgm:ptLst>
  <dgm:cxnLst>
    <dgm:cxn modelId="{05B7B72F-FA3E-4BC9-A0CF-73B9636543D8}" srcId="{F8021CB4-C981-465C-BDA8-466468C658F8}" destId="{D1EFEC50-6B85-4A58-AFDF-39DFDCEC65B1}" srcOrd="1" destOrd="0" parTransId="{E85EC356-968C-417A-9D7E-FF2CC532F88A}" sibTransId="{996ECACA-F22D-49A5-859B-7BBAFAE18049}"/>
    <dgm:cxn modelId="{1B49E782-4201-4662-8E2E-9385CF747173}" type="presOf" srcId="{D1EFEC50-6B85-4A58-AFDF-39DFDCEC65B1}" destId="{BB050DDF-8C7F-400B-92A3-FC57A5E325D5}" srcOrd="0" destOrd="0" presId="urn:microsoft.com/office/officeart/2008/layout/VerticalCurvedList"/>
    <dgm:cxn modelId="{A5659CB2-31BD-469C-99C2-557D5913A06A}" type="presOf" srcId="{ACE4A200-9933-4CE9-A6AD-F89CA33B2DFC}" destId="{D2E1F203-8E78-4D84-86D9-257C2DE9C93D}" srcOrd="0" destOrd="0" presId="urn:microsoft.com/office/officeart/2008/layout/VerticalCurvedList"/>
    <dgm:cxn modelId="{3A55B12B-DF44-4983-97D9-13A2525704BA}" srcId="{F8021CB4-C981-465C-BDA8-466468C658F8}" destId="{71009F53-8D8E-4A68-AAA7-CD13E3AC62D9}" srcOrd="3" destOrd="0" parTransId="{0999BDCC-D55B-4D6C-9AD1-872F2272F8C1}" sibTransId="{7AA03C43-A904-4037-8450-219A7395C0C4}"/>
    <dgm:cxn modelId="{F767D380-10B1-43D4-A711-E82B1772C55F}" srcId="{F8021CB4-C981-465C-BDA8-466468C658F8}" destId="{ACE4A200-9933-4CE9-A6AD-F89CA33B2DFC}" srcOrd="2" destOrd="0" parTransId="{D9E5F40E-4CBB-4EB9-8DDC-434DD167CFC9}" sibTransId="{C5CACF35-40EA-4185-A11A-144C3A088A60}"/>
    <dgm:cxn modelId="{5F5EA826-E226-4464-8A00-4A766E5EC426}" srcId="{F8021CB4-C981-465C-BDA8-466468C658F8}" destId="{24DC95C6-036A-4B6B-8353-F5D875EF0E74}" srcOrd="0" destOrd="0" parTransId="{3EF01361-7F57-4817-8EA2-FB2B7F5D26ED}" sibTransId="{50B8237C-23EE-49A2-9901-2779ED766DBA}"/>
    <dgm:cxn modelId="{F8EFEAE2-AB9D-4C9C-9806-A8425909EF3A}" type="presOf" srcId="{24DC95C6-036A-4B6B-8353-F5D875EF0E74}" destId="{A3AC1C27-14F7-4EA5-8FB5-0C0DEFE99C52}" srcOrd="0" destOrd="0" presId="urn:microsoft.com/office/officeart/2008/layout/VerticalCurvedList"/>
    <dgm:cxn modelId="{75DE5230-7796-429F-9A1F-1A6E36723509}" type="presOf" srcId="{50B8237C-23EE-49A2-9901-2779ED766DBA}" destId="{863B31D4-6864-4670-BC44-773DF0996026}" srcOrd="0" destOrd="0" presId="urn:microsoft.com/office/officeart/2008/layout/VerticalCurvedList"/>
    <dgm:cxn modelId="{61A49FC2-8DD8-4D28-947F-C6B93C444CB2}" type="presOf" srcId="{F8021CB4-C981-465C-BDA8-466468C658F8}" destId="{24E2C621-EDD9-49A7-8DBD-A6F0A048DB7F}" srcOrd="0" destOrd="0" presId="urn:microsoft.com/office/officeart/2008/layout/VerticalCurvedList"/>
    <dgm:cxn modelId="{B4BC5CD4-995F-4D63-9292-265B938C90CA}" type="presOf" srcId="{71009F53-8D8E-4A68-AAA7-CD13E3AC62D9}" destId="{524ABCF5-B604-4341-9426-6BE744F7555E}" srcOrd="0" destOrd="0" presId="urn:microsoft.com/office/officeart/2008/layout/VerticalCurvedList"/>
    <dgm:cxn modelId="{3B8B5A12-FF44-4D22-ADA4-DF55E25D798F}" type="presParOf" srcId="{24E2C621-EDD9-49A7-8DBD-A6F0A048DB7F}" destId="{5CCA18F5-1A87-472F-A193-1A34C70C50EB}" srcOrd="0" destOrd="0" presId="urn:microsoft.com/office/officeart/2008/layout/VerticalCurvedList"/>
    <dgm:cxn modelId="{4773EB6D-15B3-4461-8818-0DD2749BA7F7}" type="presParOf" srcId="{5CCA18F5-1A87-472F-A193-1A34C70C50EB}" destId="{09C5B1CF-EE59-441E-9343-F877DF980E56}" srcOrd="0" destOrd="0" presId="urn:microsoft.com/office/officeart/2008/layout/VerticalCurvedList"/>
    <dgm:cxn modelId="{87821A1C-DC90-4E37-A342-867CFB6B7712}" type="presParOf" srcId="{09C5B1CF-EE59-441E-9343-F877DF980E56}" destId="{8D3E1767-5E4A-494A-B720-2C9301B92CF1}" srcOrd="0" destOrd="0" presId="urn:microsoft.com/office/officeart/2008/layout/VerticalCurvedList"/>
    <dgm:cxn modelId="{3EC4BB12-0695-4E70-B8DF-9C1F9944AE92}" type="presParOf" srcId="{09C5B1CF-EE59-441E-9343-F877DF980E56}" destId="{863B31D4-6864-4670-BC44-773DF0996026}" srcOrd="1" destOrd="0" presId="urn:microsoft.com/office/officeart/2008/layout/VerticalCurvedList"/>
    <dgm:cxn modelId="{E0822494-992B-4545-801D-2A7C08083285}" type="presParOf" srcId="{09C5B1CF-EE59-441E-9343-F877DF980E56}" destId="{E290FF19-3F23-4B7E-A60E-32284CE9918F}" srcOrd="2" destOrd="0" presId="urn:microsoft.com/office/officeart/2008/layout/VerticalCurvedList"/>
    <dgm:cxn modelId="{CD54C804-8D6B-4DF3-ABC4-48A9546340B2}" type="presParOf" srcId="{09C5B1CF-EE59-441E-9343-F877DF980E56}" destId="{B82C4742-0260-499D-B0BA-8BB842B70B2A}" srcOrd="3" destOrd="0" presId="urn:microsoft.com/office/officeart/2008/layout/VerticalCurvedList"/>
    <dgm:cxn modelId="{A8CFBBB3-68F8-47B5-8269-EDE32061D988}" type="presParOf" srcId="{5CCA18F5-1A87-472F-A193-1A34C70C50EB}" destId="{A3AC1C27-14F7-4EA5-8FB5-0C0DEFE99C52}" srcOrd="1" destOrd="0" presId="urn:microsoft.com/office/officeart/2008/layout/VerticalCurvedList"/>
    <dgm:cxn modelId="{6AB15ACF-1795-4771-A8F2-59D6AB394D8C}" type="presParOf" srcId="{5CCA18F5-1A87-472F-A193-1A34C70C50EB}" destId="{CE965898-E5EE-4FEE-A668-D37A1378845C}" srcOrd="2" destOrd="0" presId="urn:microsoft.com/office/officeart/2008/layout/VerticalCurvedList"/>
    <dgm:cxn modelId="{4874315C-9904-4B0E-8B4D-C1AF89D80D84}" type="presParOf" srcId="{CE965898-E5EE-4FEE-A668-D37A1378845C}" destId="{EAB38611-3AEF-4DBA-B5E7-07F3C4DD041A}" srcOrd="0" destOrd="0" presId="urn:microsoft.com/office/officeart/2008/layout/VerticalCurvedList"/>
    <dgm:cxn modelId="{BF7E7268-983E-46D7-898B-6EAF0D373671}" type="presParOf" srcId="{5CCA18F5-1A87-472F-A193-1A34C70C50EB}" destId="{BB050DDF-8C7F-400B-92A3-FC57A5E325D5}" srcOrd="3" destOrd="0" presId="urn:microsoft.com/office/officeart/2008/layout/VerticalCurvedList"/>
    <dgm:cxn modelId="{AB925C77-B350-4B82-B8D7-139EC24B1B87}" type="presParOf" srcId="{5CCA18F5-1A87-472F-A193-1A34C70C50EB}" destId="{8EFAFD17-94CE-4472-B02F-D7A6F7789965}" srcOrd="4" destOrd="0" presId="urn:microsoft.com/office/officeart/2008/layout/VerticalCurvedList"/>
    <dgm:cxn modelId="{97213CB5-B0FF-4930-81BF-47BC2BC72DE2}" type="presParOf" srcId="{8EFAFD17-94CE-4472-B02F-D7A6F7789965}" destId="{BBD684D0-EB03-4A01-AA14-04752E217E00}" srcOrd="0" destOrd="0" presId="urn:microsoft.com/office/officeart/2008/layout/VerticalCurvedList"/>
    <dgm:cxn modelId="{EF98904D-8842-4CC8-8F89-9722EBD3714D}" type="presParOf" srcId="{5CCA18F5-1A87-472F-A193-1A34C70C50EB}" destId="{D2E1F203-8E78-4D84-86D9-257C2DE9C93D}" srcOrd="5" destOrd="0" presId="urn:microsoft.com/office/officeart/2008/layout/VerticalCurvedList"/>
    <dgm:cxn modelId="{53556551-7818-4A39-93AA-F86A64EB894C}" type="presParOf" srcId="{5CCA18F5-1A87-472F-A193-1A34C70C50EB}" destId="{35B71A6F-0006-4F2B-B4DB-475FCA63454D}" srcOrd="6" destOrd="0" presId="urn:microsoft.com/office/officeart/2008/layout/VerticalCurvedList"/>
    <dgm:cxn modelId="{F363347F-0B18-4B4C-9586-C132C46BB17A}" type="presParOf" srcId="{35B71A6F-0006-4F2B-B4DB-475FCA63454D}" destId="{ECEFC187-487B-49E5-9FF7-290C1B0EB671}" srcOrd="0" destOrd="0" presId="urn:microsoft.com/office/officeart/2008/layout/VerticalCurvedList"/>
    <dgm:cxn modelId="{C3E9F876-8C46-4742-809E-ACCE5C7C2332}" type="presParOf" srcId="{5CCA18F5-1A87-472F-A193-1A34C70C50EB}" destId="{524ABCF5-B604-4341-9426-6BE744F7555E}" srcOrd="7" destOrd="0" presId="urn:microsoft.com/office/officeart/2008/layout/VerticalCurvedList"/>
    <dgm:cxn modelId="{4931850A-2841-4003-918A-B9ACFD375F0B}" type="presParOf" srcId="{5CCA18F5-1A87-472F-A193-1A34C70C50EB}" destId="{9234A620-107B-4A14-A6D9-5E21D57043B2}" srcOrd="8" destOrd="0" presId="urn:microsoft.com/office/officeart/2008/layout/VerticalCurvedList"/>
    <dgm:cxn modelId="{75283EA5-CB26-465C-96F1-0BB0AE8A140C}" type="presParOf" srcId="{9234A620-107B-4A14-A6D9-5E21D57043B2}" destId="{CC05EE2B-2D5E-4D9D-8786-FFF2171ECA6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27763C-A4CB-4CB7-900B-714B3CB2FC90}" type="doc">
      <dgm:prSet loTypeId="urn:microsoft.com/office/officeart/2008/layout/VerticalCurvedList" loCatId="list" qsTypeId="urn:microsoft.com/office/officeart/2005/8/quickstyle/simple1" qsCatId="simple" csTypeId="urn:microsoft.com/office/officeart/2005/8/colors/accent1_1" csCatId="accent1" phldr="1"/>
      <dgm:spPr/>
    </dgm:pt>
    <dgm:pt modelId="{616162D0-26D4-4497-A23C-9D9B96297F4B}">
      <dgm:prSet phldrT="[Text]" custT="1"/>
      <dgm:spPr/>
      <dgm:t>
        <a:bodyPr/>
        <a:lstStyle/>
        <a:p>
          <a:pPr marL="53975" indent="-53975" algn="l"/>
          <a:r>
            <a:rPr lang="en-US" sz="1400" b="1" dirty="0" smtClean="0"/>
            <a:t>Section 47 (4) (a): </a:t>
          </a:r>
          <a:r>
            <a:rPr lang="en-US" sz="1400" dirty="0" smtClean="0"/>
            <a:t>We welcome the removal of the word “reasonable opportunity” which has been replaced with 30 days, this insertion will enable enforcement of the legislation compliance</a:t>
          </a:r>
          <a:endParaRPr lang="en-US" sz="1400" dirty="0"/>
        </a:p>
      </dgm:t>
    </dgm:pt>
    <dgm:pt modelId="{9EDB8570-4A4C-4DB3-9A75-D8BC86EF1D74}" type="parTrans" cxnId="{7FEE425B-18A4-43D7-ADED-8D80305BCD1C}">
      <dgm:prSet/>
      <dgm:spPr/>
      <dgm:t>
        <a:bodyPr/>
        <a:lstStyle/>
        <a:p>
          <a:endParaRPr lang="en-US" sz="1400"/>
        </a:p>
      </dgm:t>
    </dgm:pt>
    <dgm:pt modelId="{4E7DFCB3-693D-46E9-9BE4-401887858C38}" type="sibTrans" cxnId="{7FEE425B-18A4-43D7-ADED-8D80305BCD1C}">
      <dgm:prSet/>
      <dgm:spPr/>
      <dgm:t>
        <a:bodyPr/>
        <a:lstStyle/>
        <a:p>
          <a:endParaRPr lang="en-US" sz="1400"/>
        </a:p>
      </dgm:t>
    </dgm:pt>
    <dgm:pt modelId="{5A77805C-731C-4AC3-B7FA-B25D6D8960B0}">
      <dgm:prSet phldrT="[Text]" custT="1"/>
      <dgm:spPr/>
      <dgm:t>
        <a:bodyPr/>
        <a:lstStyle/>
        <a:p>
          <a:pPr marL="0" indent="0" algn="just"/>
          <a:r>
            <a:rPr lang="en-US" sz="1400" dirty="0" smtClean="0"/>
            <a:t>NUM notes the  replacement of the Mineral and Petroleum Board with the Regional Manager throughout the amendment Bill, thus tightening the implementation of 52’s during </a:t>
          </a:r>
          <a:r>
            <a:rPr lang="en-US" sz="1400" dirty="0" err="1" smtClean="0"/>
            <a:t>downscalling</a:t>
          </a:r>
          <a:r>
            <a:rPr lang="en-US" sz="1400" dirty="0" smtClean="0"/>
            <a:t> and retrenchments </a:t>
          </a:r>
          <a:endParaRPr lang="en-US" sz="1400" dirty="0"/>
        </a:p>
      </dgm:t>
    </dgm:pt>
    <dgm:pt modelId="{FCA78C95-E51D-4608-A9B2-0E88B1778D0C}" type="parTrans" cxnId="{93EEA5D9-0E8A-401E-BFC2-A302DDED4B39}">
      <dgm:prSet/>
      <dgm:spPr/>
      <dgm:t>
        <a:bodyPr/>
        <a:lstStyle/>
        <a:p>
          <a:endParaRPr lang="en-US" sz="1400"/>
        </a:p>
      </dgm:t>
    </dgm:pt>
    <dgm:pt modelId="{DBB5C6EB-4D11-4B1A-8E0A-E8CECB4D1CC3}" type="sibTrans" cxnId="{93EEA5D9-0E8A-401E-BFC2-A302DDED4B39}">
      <dgm:prSet/>
      <dgm:spPr/>
      <dgm:t>
        <a:bodyPr/>
        <a:lstStyle/>
        <a:p>
          <a:endParaRPr lang="en-US" sz="1400"/>
        </a:p>
      </dgm:t>
    </dgm:pt>
    <dgm:pt modelId="{311167DA-9B7A-449B-A180-DECC3322EA87}">
      <dgm:prSet phldrT="[Text]" custT="1"/>
      <dgm:spPr/>
      <dgm:t>
        <a:bodyPr/>
        <a:lstStyle/>
        <a:p>
          <a:pPr marL="0" indent="0" algn="just"/>
          <a:r>
            <a:rPr lang="en-US" sz="1400" b="1" dirty="0" smtClean="0"/>
            <a:t>Section 52:  </a:t>
          </a:r>
          <a:r>
            <a:rPr lang="en-US" sz="1400" dirty="0" smtClean="0"/>
            <a:t>The mining industry continue to shed a lot of jobs , therefore the NUM propose insertion of Section 52 (4) (a)  the section 52 consultation should precede the Labour Relations  Act (1995)  section 189 for all mining rights holders. </a:t>
          </a:r>
          <a:endParaRPr lang="en-US" sz="1400" dirty="0"/>
        </a:p>
      </dgm:t>
    </dgm:pt>
    <dgm:pt modelId="{361BBAF8-D6AA-4465-BE36-FB12F0C5DE62}" type="parTrans" cxnId="{4F86A877-3B38-471A-8087-4EE76FAE0FDA}">
      <dgm:prSet/>
      <dgm:spPr/>
      <dgm:t>
        <a:bodyPr/>
        <a:lstStyle/>
        <a:p>
          <a:endParaRPr lang="en-US" sz="1400"/>
        </a:p>
      </dgm:t>
    </dgm:pt>
    <dgm:pt modelId="{6FDF33C0-70AD-4AC1-BE84-A30F012E467E}" type="sibTrans" cxnId="{4F86A877-3B38-471A-8087-4EE76FAE0FDA}">
      <dgm:prSet/>
      <dgm:spPr/>
      <dgm:t>
        <a:bodyPr/>
        <a:lstStyle/>
        <a:p>
          <a:endParaRPr lang="en-US" sz="1400"/>
        </a:p>
      </dgm:t>
    </dgm:pt>
    <dgm:pt modelId="{14634F1D-6A10-4324-8955-7147B602860B}">
      <dgm:prSet custT="1"/>
      <dgm:spPr/>
      <dgm:t>
        <a:bodyPr/>
        <a:lstStyle/>
        <a:p>
          <a:pPr marL="0" indent="0" algn="l"/>
          <a:r>
            <a:rPr lang="en-US" sz="1400" b="1" dirty="0" smtClean="0"/>
            <a:t>Section 44:  E</a:t>
          </a:r>
          <a:r>
            <a:rPr lang="en-US" sz="1400" dirty="0" smtClean="0"/>
            <a:t>mpowers the Minister to establish a council depending on whether he sees the need to do so, however the NUM is of the view that  the Council existence is crucial therefore propose that </a:t>
          </a:r>
          <a:r>
            <a:rPr lang="en-US" sz="1400" b="1" dirty="0" smtClean="0"/>
            <a:t>“MUST” </a:t>
          </a:r>
          <a:r>
            <a:rPr lang="en-US" sz="1400" dirty="0" smtClean="0"/>
            <a:t>should replace “</a:t>
          </a:r>
          <a:r>
            <a:rPr lang="en-US" sz="1400" b="1" dirty="0" smtClean="0"/>
            <a:t>MAY</a:t>
          </a:r>
          <a:r>
            <a:rPr lang="en-US" sz="1400" dirty="0" smtClean="0"/>
            <a:t>”</a:t>
          </a:r>
          <a:endParaRPr lang="en-US" sz="1400" dirty="0"/>
        </a:p>
      </dgm:t>
    </dgm:pt>
    <dgm:pt modelId="{0D123E31-4BC1-4CB2-87A7-346E601BEAFD}" type="parTrans" cxnId="{9C287E41-8DB0-40C9-A14D-1F71ACF69E84}">
      <dgm:prSet/>
      <dgm:spPr/>
      <dgm:t>
        <a:bodyPr/>
        <a:lstStyle/>
        <a:p>
          <a:endParaRPr lang="en-US"/>
        </a:p>
      </dgm:t>
    </dgm:pt>
    <dgm:pt modelId="{5909A47D-929B-41E9-9E9A-7FB52410591A}" type="sibTrans" cxnId="{9C287E41-8DB0-40C9-A14D-1F71ACF69E84}">
      <dgm:prSet/>
      <dgm:spPr/>
      <dgm:t>
        <a:bodyPr/>
        <a:lstStyle/>
        <a:p>
          <a:endParaRPr lang="en-US"/>
        </a:p>
      </dgm:t>
    </dgm:pt>
    <dgm:pt modelId="{77E9EECE-C5FA-4897-B7B9-2D4BE03D7A56}" type="pres">
      <dgm:prSet presAssocID="{2C27763C-A4CB-4CB7-900B-714B3CB2FC90}" presName="Name0" presStyleCnt="0">
        <dgm:presLayoutVars>
          <dgm:chMax val="7"/>
          <dgm:chPref val="7"/>
          <dgm:dir/>
        </dgm:presLayoutVars>
      </dgm:prSet>
      <dgm:spPr/>
    </dgm:pt>
    <dgm:pt modelId="{454FAC92-31D9-41AF-9BAF-4B69861EC04D}" type="pres">
      <dgm:prSet presAssocID="{2C27763C-A4CB-4CB7-900B-714B3CB2FC90}" presName="Name1" presStyleCnt="0"/>
      <dgm:spPr/>
    </dgm:pt>
    <dgm:pt modelId="{111F31FC-F729-4587-86C2-28FB10DC2AEA}" type="pres">
      <dgm:prSet presAssocID="{2C27763C-A4CB-4CB7-900B-714B3CB2FC90}" presName="cycle" presStyleCnt="0"/>
      <dgm:spPr/>
    </dgm:pt>
    <dgm:pt modelId="{A9027066-CE95-4096-83F7-6D6348546F2C}" type="pres">
      <dgm:prSet presAssocID="{2C27763C-A4CB-4CB7-900B-714B3CB2FC90}" presName="srcNode" presStyleLbl="node1" presStyleIdx="0" presStyleCnt="4"/>
      <dgm:spPr/>
    </dgm:pt>
    <dgm:pt modelId="{C1D0838A-F067-41F0-87DC-31D670296A9A}" type="pres">
      <dgm:prSet presAssocID="{2C27763C-A4CB-4CB7-900B-714B3CB2FC90}" presName="conn" presStyleLbl="parChTrans1D2" presStyleIdx="0" presStyleCnt="1"/>
      <dgm:spPr/>
      <dgm:t>
        <a:bodyPr/>
        <a:lstStyle/>
        <a:p>
          <a:endParaRPr lang="en-US"/>
        </a:p>
      </dgm:t>
    </dgm:pt>
    <dgm:pt modelId="{56BCD3FF-57E7-4FD2-9F02-E9352D00585A}" type="pres">
      <dgm:prSet presAssocID="{2C27763C-A4CB-4CB7-900B-714B3CB2FC90}" presName="extraNode" presStyleLbl="node1" presStyleIdx="0" presStyleCnt="4"/>
      <dgm:spPr/>
    </dgm:pt>
    <dgm:pt modelId="{63ACA608-84C4-41F9-BA66-D991E9E9AC52}" type="pres">
      <dgm:prSet presAssocID="{2C27763C-A4CB-4CB7-900B-714B3CB2FC90}" presName="dstNode" presStyleLbl="node1" presStyleIdx="0" presStyleCnt="4"/>
      <dgm:spPr/>
    </dgm:pt>
    <dgm:pt modelId="{7567B17D-983D-4933-ADFA-B25BECF3C8D5}" type="pres">
      <dgm:prSet presAssocID="{616162D0-26D4-4497-A23C-9D9B96297F4B}" presName="text_1" presStyleLbl="node1" presStyleIdx="0" presStyleCnt="4" custScaleY="125269" custLinFactNeighborX="519" custLinFactNeighborY="-9781">
        <dgm:presLayoutVars>
          <dgm:bulletEnabled val="1"/>
        </dgm:presLayoutVars>
      </dgm:prSet>
      <dgm:spPr/>
      <dgm:t>
        <a:bodyPr/>
        <a:lstStyle/>
        <a:p>
          <a:endParaRPr lang="en-US"/>
        </a:p>
      </dgm:t>
    </dgm:pt>
    <dgm:pt modelId="{730EBC2E-366D-40DC-BA8E-13D5264F8581}" type="pres">
      <dgm:prSet presAssocID="{616162D0-26D4-4497-A23C-9D9B96297F4B}" presName="accent_1" presStyleCnt="0"/>
      <dgm:spPr/>
    </dgm:pt>
    <dgm:pt modelId="{D1602C3E-7AA6-4576-B026-AE7A389BD2E7}" type="pres">
      <dgm:prSet presAssocID="{616162D0-26D4-4497-A23C-9D9B96297F4B}" presName="accentRepeatNode" presStyleLbl="solidFgAcc1" presStyleIdx="0" presStyleCnt="4" custLinFactNeighborX="-9214" custLinFactNeighborY="-10433"/>
      <dgm:spPr/>
    </dgm:pt>
    <dgm:pt modelId="{4A94DFF4-2C46-4901-92EF-DC9715532607}" type="pres">
      <dgm:prSet presAssocID="{5A77805C-731C-4AC3-B7FA-B25D6D8960B0}" presName="text_2" presStyleLbl="node1" presStyleIdx="1" presStyleCnt="4" custScaleY="146005">
        <dgm:presLayoutVars>
          <dgm:bulletEnabled val="1"/>
        </dgm:presLayoutVars>
      </dgm:prSet>
      <dgm:spPr/>
      <dgm:t>
        <a:bodyPr/>
        <a:lstStyle/>
        <a:p>
          <a:endParaRPr lang="en-US"/>
        </a:p>
      </dgm:t>
    </dgm:pt>
    <dgm:pt modelId="{27A68B48-6A50-4F9E-9A79-3D76FA5C056C}" type="pres">
      <dgm:prSet presAssocID="{5A77805C-731C-4AC3-B7FA-B25D6D8960B0}" presName="accent_2" presStyleCnt="0"/>
      <dgm:spPr/>
    </dgm:pt>
    <dgm:pt modelId="{E8C9861B-F32D-4A16-8F11-5EE38E64C020}" type="pres">
      <dgm:prSet presAssocID="{5A77805C-731C-4AC3-B7FA-B25D6D8960B0}" presName="accentRepeatNode" presStyleLbl="solidFgAcc1" presStyleIdx="1" presStyleCnt="4" custScaleY="126763"/>
      <dgm:spPr/>
    </dgm:pt>
    <dgm:pt modelId="{16238097-F774-4728-BABD-D3522B6F75FD}" type="pres">
      <dgm:prSet presAssocID="{311167DA-9B7A-449B-A180-DECC3322EA87}" presName="text_3" presStyleLbl="node1" presStyleIdx="2" presStyleCnt="4" custScaleY="131585" custLinFactNeighborX="572" custLinFactNeighborY="21784">
        <dgm:presLayoutVars>
          <dgm:bulletEnabled val="1"/>
        </dgm:presLayoutVars>
      </dgm:prSet>
      <dgm:spPr/>
      <dgm:t>
        <a:bodyPr/>
        <a:lstStyle/>
        <a:p>
          <a:endParaRPr lang="en-US"/>
        </a:p>
      </dgm:t>
    </dgm:pt>
    <dgm:pt modelId="{4C6E8CFE-2C60-4343-BD60-3ED22A5BFB85}" type="pres">
      <dgm:prSet presAssocID="{311167DA-9B7A-449B-A180-DECC3322EA87}" presName="accent_3" presStyleCnt="0"/>
      <dgm:spPr/>
    </dgm:pt>
    <dgm:pt modelId="{7BD10289-A847-487D-A5C2-8FAE4A6348EB}" type="pres">
      <dgm:prSet presAssocID="{311167DA-9B7A-449B-A180-DECC3322EA87}" presName="accentRepeatNode" presStyleLbl="solidFgAcc1" presStyleIdx="2" presStyleCnt="4" custScaleY="106225" custLinFactNeighborX="2490" custLinFactNeighborY="17427"/>
      <dgm:spPr/>
    </dgm:pt>
    <dgm:pt modelId="{D8F5E69B-0A8C-4029-AED2-1F32088DE727}" type="pres">
      <dgm:prSet presAssocID="{14634F1D-6A10-4324-8955-7147B602860B}" presName="text_4" presStyleLbl="node1" presStyleIdx="3" presStyleCnt="4" custScaleY="130801" custLinFactNeighborX="551" custLinFactNeighborY="34574">
        <dgm:presLayoutVars>
          <dgm:bulletEnabled val="1"/>
        </dgm:presLayoutVars>
      </dgm:prSet>
      <dgm:spPr/>
      <dgm:t>
        <a:bodyPr/>
        <a:lstStyle/>
        <a:p>
          <a:endParaRPr lang="en-US"/>
        </a:p>
      </dgm:t>
    </dgm:pt>
    <dgm:pt modelId="{30EF3280-0F4F-4AC8-9FEF-ECC74D4D78A6}" type="pres">
      <dgm:prSet presAssocID="{14634F1D-6A10-4324-8955-7147B602860B}" presName="accent_4" presStyleCnt="0"/>
      <dgm:spPr/>
    </dgm:pt>
    <dgm:pt modelId="{5CC2EFF0-0CBE-4D05-ACBB-CB0A8F95E15D}" type="pres">
      <dgm:prSet presAssocID="{14634F1D-6A10-4324-8955-7147B602860B}" presName="accentRepeatNode" presStyleLbl="solidFgAcc1" presStyleIdx="3" presStyleCnt="4" custLinFactNeighborX="-9147" custLinFactNeighborY="29979"/>
      <dgm:spPr/>
    </dgm:pt>
  </dgm:ptLst>
  <dgm:cxnLst>
    <dgm:cxn modelId="{21AC7155-5662-42A1-A259-52398C2C8F78}" type="presOf" srcId="{4E7DFCB3-693D-46E9-9BE4-401887858C38}" destId="{C1D0838A-F067-41F0-87DC-31D670296A9A}" srcOrd="0" destOrd="0" presId="urn:microsoft.com/office/officeart/2008/layout/VerticalCurvedList"/>
    <dgm:cxn modelId="{A618CD72-4453-4CA0-8568-7340830E7DB5}" type="presOf" srcId="{311167DA-9B7A-449B-A180-DECC3322EA87}" destId="{16238097-F774-4728-BABD-D3522B6F75FD}" srcOrd="0" destOrd="0" presId="urn:microsoft.com/office/officeart/2008/layout/VerticalCurvedList"/>
    <dgm:cxn modelId="{168E32D0-D61D-417E-A9F4-5E6CFFFEC3C6}" type="presOf" srcId="{5A77805C-731C-4AC3-B7FA-B25D6D8960B0}" destId="{4A94DFF4-2C46-4901-92EF-DC9715532607}" srcOrd="0" destOrd="0" presId="urn:microsoft.com/office/officeart/2008/layout/VerticalCurvedList"/>
    <dgm:cxn modelId="{498186DF-8452-44EE-809E-D707C04B6D0C}" type="presOf" srcId="{2C27763C-A4CB-4CB7-900B-714B3CB2FC90}" destId="{77E9EECE-C5FA-4897-B7B9-2D4BE03D7A56}" srcOrd="0" destOrd="0" presId="urn:microsoft.com/office/officeart/2008/layout/VerticalCurvedList"/>
    <dgm:cxn modelId="{7FEE425B-18A4-43D7-ADED-8D80305BCD1C}" srcId="{2C27763C-A4CB-4CB7-900B-714B3CB2FC90}" destId="{616162D0-26D4-4497-A23C-9D9B96297F4B}" srcOrd="0" destOrd="0" parTransId="{9EDB8570-4A4C-4DB3-9A75-D8BC86EF1D74}" sibTransId="{4E7DFCB3-693D-46E9-9BE4-401887858C38}"/>
    <dgm:cxn modelId="{93EEA5D9-0E8A-401E-BFC2-A302DDED4B39}" srcId="{2C27763C-A4CB-4CB7-900B-714B3CB2FC90}" destId="{5A77805C-731C-4AC3-B7FA-B25D6D8960B0}" srcOrd="1" destOrd="0" parTransId="{FCA78C95-E51D-4608-A9B2-0E88B1778D0C}" sibTransId="{DBB5C6EB-4D11-4B1A-8E0A-E8CECB4D1CC3}"/>
    <dgm:cxn modelId="{4F86A877-3B38-471A-8087-4EE76FAE0FDA}" srcId="{2C27763C-A4CB-4CB7-900B-714B3CB2FC90}" destId="{311167DA-9B7A-449B-A180-DECC3322EA87}" srcOrd="2" destOrd="0" parTransId="{361BBAF8-D6AA-4465-BE36-FB12F0C5DE62}" sibTransId="{6FDF33C0-70AD-4AC1-BE84-A30F012E467E}"/>
    <dgm:cxn modelId="{9C287E41-8DB0-40C9-A14D-1F71ACF69E84}" srcId="{2C27763C-A4CB-4CB7-900B-714B3CB2FC90}" destId="{14634F1D-6A10-4324-8955-7147B602860B}" srcOrd="3" destOrd="0" parTransId="{0D123E31-4BC1-4CB2-87A7-346E601BEAFD}" sibTransId="{5909A47D-929B-41E9-9E9A-7FB52410591A}"/>
    <dgm:cxn modelId="{12CBFE47-BC6A-40AD-9DB3-B2E300F7475B}" type="presOf" srcId="{14634F1D-6A10-4324-8955-7147B602860B}" destId="{D8F5E69B-0A8C-4029-AED2-1F32088DE727}" srcOrd="0" destOrd="0" presId="urn:microsoft.com/office/officeart/2008/layout/VerticalCurvedList"/>
    <dgm:cxn modelId="{99AB81C0-E374-4CBE-9222-83FD8016B6FA}" type="presOf" srcId="{616162D0-26D4-4497-A23C-9D9B96297F4B}" destId="{7567B17D-983D-4933-ADFA-B25BECF3C8D5}" srcOrd="0" destOrd="0" presId="urn:microsoft.com/office/officeart/2008/layout/VerticalCurvedList"/>
    <dgm:cxn modelId="{7EA50E06-CDB4-4114-9938-F8E1E11C9CCC}" type="presParOf" srcId="{77E9EECE-C5FA-4897-B7B9-2D4BE03D7A56}" destId="{454FAC92-31D9-41AF-9BAF-4B69861EC04D}" srcOrd="0" destOrd="0" presId="urn:microsoft.com/office/officeart/2008/layout/VerticalCurvedList"/>
    <dgm:cxn modelId="{5ACCC1FE-2B5A-4977-9878-6F5BEDC076A8}" type="presParOf" srcId="{454FAC92-31D9-41AF-9BAF-4B69861EC04D}" destId="{111F31FC-F729-4587-86C2-28FB10DC2AEA}" srcOrd="0" destOrd="0" presId="urn:microsoft.com/office/officeart/2008/layout/VerticalCurvedList"/>
    <dgm:cxn modelId="{38DC54A0-97F1-4219-9A66-AF61CE7A335F}" type="presParOf" srcId="{111F31FC-F729-4587-86C2-28FB10DC2AEA}" destId="{A9027066-CE95-4096-83F7-6D6348546F2C}" srcOrd="0" destOrd="0" presId="urn:microsoft.com/office/officeart/2008/layout/VerticalCurvedList"/>
    <dgm:cxn modelId="{4A43E3EF-2E4A-4C49-8641-AC6CC7C6C2DD}" type="presParOf" srcId="{111F31FC-F729-4587-86C2-28FB10DC2AEA}" destId="{C1D0838A-F067-41F0-87DC-31D670296A9A}" srcOrd="1" destOrd="0" presId="urn:microsoft.com/office/officeart/2008/layout/VerticalCurvedList"/>
    <dgm:cxn modelId="{ED87726C-ECBD-44F4-9EAE-C1492BB90BE1}" type="presParOf" srcId="{111F31FC-F729-4587-86C2-28FB10DC2AEA}" destId="{56BCD3FF-57E7-4FD2-9F02-E9352D00585A}" srcOrd="2" destOrd="0" presId="urn:microsoft.com/office/officeart/2008/layout/VerticalCurvedList"/>
    <dgm:cxn modelId="{0DBD2E79-5D28-441B-83C7-3BDA6036DBC4}" type="presParOf" srcId="{111F31FC-F729-4587-86C2-28FB10DC2AEA}" destId="{63ACA608-84C4-41F9-BA66-D991E9E9AC52}" srcOrd="3" destOrd="0" presId="urn:microsoft.com/office/officeart/2008/layout/VerticalCurvedList"/>
    <dgm:cxn modelId="{59B9C524-99B8-4075-B60A-FA11EF8C0F14}" type="presParOf" srcId="{454FAC92-31D9-41AF-9BAF-4B69861EC04D}" destId="{7567B17D-983D-4933-ADFA-B25BECF3C8D5}" srcOrd="1" destOrd="0" presId="urn:microsoft.com/office/officeart/2008/layout/VerticalCurvedList"/>
    <dgm:cxn modelId="{9F332A15-006E-4512-ACB3-E257B921A118}" type="presParOf" srcId="{454FAC92-31D9-41AF-9BAF-4B69861EC04D}" destId="{730EBC2E-366D-40DC-BA8E-13D5264F8581}" srcOrd="2" destOrd="0" presId="urn:microsoft.com/office/officeart/2008/layout/VerticalCurvedList"/>
    <dgm:cxn modelId="{034CAB6E-22BB-40B0-9CE0-708251A12A92}" type="presParOf" srcId="{730EBC2E-366D-40DC-BA8E-13D5264F8581}" destId="{D1602C3E-7AA6-4576-B026-AE7A389BD2E7}" srcOrd="0" destOrd="0" presId="urn:microsoft.com/office/officeart/2008/layout/VerticalCurvedList"/>
    <dgm:cxn modelId="{B7FD09A7-E42C-4EC8-8B7A-DAF5D434CAF8}" type="presParOf" srcId="{454FAC92-31D9-41AF-9BAF-4B69861EC04D}" destId="{4A94DFF4-2C46-4901-92EF-DC9715532607}" srcOrd="3" destOrd="0" presId="urn:microsoft.com/office/officeart/2008/layout/VerticalCurvedList"/>
    <dgm:cxn modelId="{11021ECA-0D50-4C3D-9EB2-8CE1F7B2E924}" type="presParOf" srcId="{454FAC92-31D9-41AF-9BAF-4B69861EC04D}" destId="{27A68B48-6A50-4F9E-9A79-3D76FA5C056C}" srcOrd="4" destOrd="0" presId="urn:microsoft.com/office/officeart/2008/layout/VerticalCurvedList"/>
    <dgm:cxn modelId="{D15A232B-347F-49E0-B718-D3E697E6DC19}" type="presParOf" srcId="{27A68B48-6A50-4F9E-9A79-3D76FA5C056C}" destId="{E8C9861B-F32D-4A16-8F11-5EE38E64C020}" srcOrd="0" destOrd="0" presId="urn:microsoft.com/office/officeart/2008/layout/VerticalCurvedList"/>
    <dgm:cxn modelId="{FC85692C-9327-4727-8BBC-981B457A90C5}" type="presParOf" srcId="{454FAC92-31D9-41AF-9BAF-4B69861EC04D}" destId="{16238097-F774-4728-BABD-D3522B6F75FD}" srcOrd="5" destOrd="0" presId="urn:microsoft.com/office/officeart/2008/layout/VerticalCurvedList"/>
    <dgm:cxn modelId="{B14BC820-286D-4574-A64B-1BAB1B1358C4}" type="presParOf" srcId="{454FAC92-31D9-41AF-9BAF-4B69861EC04D}" destId="{4C6E8CFE-2C60-4343-BD60-3ED22A5BFB85}" srcOrd="6" destOrd="0" presId="urn:microsoft.com/office/officeart/2008/layout/VerticalCurvedList"/>
    <dgm:cxn modelId="{F9E44DB1-BCA9-4068-A46C-6F834FC58C7E}" type="presParOf" srcId="{4C6E8CFE-2C60-4343-BD60-3ED22A5BFB85}" destId="{7BD10289-A847-487D-A5C2-8FAE4A6348EB}" srcOrd="0" destOrd="0" presId="urn:microsoft.com/office/officeart/2008/layout/VerticalCurvedList"/>
    <dgm:cxn modelId="{0305C3CD-C874-4178-BC6E-5735D7749093}" type="presParOf" srcId="{454FAC92-31D9-41AF-9BAF-4B69861EC04D}" destId="{D8F5E69B-0A8C-4029-AED2-1F32088DE727}" srcOrd="7" destOrd="0" presId="urn:microsoft.com/office/officeart/2008/layout/VerticalCurvedList"/>
    <dgm:cxn modelId="{FCC634D5-9EEB-45A2-916D-131E23253179}" type="presParOf" srcId="{454FAC92-31D9-41AF-9BAF-4B69861EC04D}" destId="{30EF3280-0F4F-4AC8-9FEF-ECC74D4D78A6}" srcOrd="8" destOrd="0" presId="urn:microsoft.com/office/officeart/2008/layout/VerticalCurvedList"/>
    <dgm:cxn modelId="{C32762C8-73A7-4654-8FEA-070D796C303A}" type="presParOf" srcId="{30EF3280-0F4F-4AC8-9FEF-ECC74D4D78A6}" destId="{5CC2EFF0-0CBE-4D05-ACBB-CB0A8F95E15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27763C-A4CB-4CB7-900B-714B3CB2FC90}" type="doc">
      <dgm:prSet loTypeId="urn:microsoft.com/office/officeart/2008/layout/VerticalCurvedList" loCatId="list" qsTypeId="urn:microsoft.com/office/officeart/2005/8/quickstyle/simple1" qsCatId="simple" csTypeId="urn:microsoft.com/office/officeart/2005/8/colors/accent1_1" csCatId="accent1" phldr="1"/>
      <dgm:spPr/>
    </dgm:pt>
    <dgm:pt modelId="{616162D0-26D4-4497-A23C-9D9B96297F4B}">
      <dgm:prSet phldrT="[Text]" custT="1"/>
      <dgm:spPr/>
      <dgm:t>
        <a:bodyPr/>
        <a:lstStyle/>
        <a:p>
          <a:pPr marL="0" indent="0" algn="l"/>
          <a:r>
            <a:rPr lang="en-US" sz="1400" b="1" dirty="0" smtClean="0"/>
            <a:t>Section  56 (A, B, C, D, E, F &amp; G) :</a:t>
          </a:r>
          <a:r>
            <a:rPr lang="en-US" sz="1400" b="0" dirty="0" smtClean="0"/>
            <a:t> N</a:t>
          </a:r>
          <a:r>
            <a:rPr lang="en-US" sz="1400" dirty="0" smtClean="0"/>
            <a:t>omination of the Chairperson  of  the Ministerial Advisory Council to be anyone  except the DG, the NUM is of the view that this will be strenuous on incumbent and that it will be difficult to achieve the council’s objectives </a:t>
          </a:r>
          <a:endParaRPr lang="en-US" sz="1400" dirty="0"/>
        </a:p>
      </dgm:t>
    </dgm:pt>
    <dgm:pt modelId="{9EDB8570-4A4C-4DB3-9A75-D8BC86EF1D74}" type="parTrans" cxnId="{7FEE425B-18A4-43D7-ADED-8D80305BCD1C}">
      <dgm:prSet/>
      <dgm:spPr/>
      <dgm:t>
        <a:bodyPr/>
        <a:lstStyle/>
        <a:p>
          <a:endParaRPr lang="en-US" sz="1400"/>
        </a:p>
      </dgm:t>
    </dgm:pt>
    <dgm:pt modelId="{4E7DFCB3-693D-46E9-9BE4-401887858C38}" type="sibTrans" cxnId="{7FEE425B-18A4-43D7-ADED-8D80305BCD1C}">
      <dgm:prSet/>
      <dgm:spPr/>
      <dgm:t>
        <a:bodyPr/>
        <a:lstStyle/>
        <a:p>
          <a:endParaRPr lang="en-US" sz="1400"/>
        </a:p>
      </dgm:t>
    </dgm:pt>
    <dgm:pt modelId="{5A77805C-731C-4AC3-B7FA-B25D6D8960B0}">
      <dgm:prSet phldrT="[Text]" custT="1"/>
      <dgm:spPr/>
      <dgm:t>
        <a:bodyPr/>
        <a:lstStyle/>
        <a:p>
          <a:pPr marL="0" indent="0" algn="just"/>
          <a:r>
            <a:rPr lang="en-US" sz="1400" b="1" dirty="0" smtClean="0"/>
            <a:t>Section 56 (A):</a:t>
          </a:r>
          <a:r>
            <a:rPr lang="en-US" sz="1400" b="0" dirty="0" smtClean="0"/>
            <a:t> </a:t>
          </a:r>
          <a:r>
            <a:rPr lang="en-US" sz="1400" dirty="0" smtClean="0"/>
            <a:t>We propose that the Ministerial Advisory Council chairperson be elected by a “Secret ballot” on the first meeting to which only members  referred by  (e) and (g) should be legible to nominate and elect. </a:t>
          </a:r>
          <a:endParaRPr lang="en-US" sz="1400" dirty="0"/>
        </a:p>
      </dgm:t>
    </dgm:pt>
    <dgm:pt modelId="{FCA78C95-E51D-4608-A9B2-0E88B1778D0C}" type="parTrans" cxnId="{93EEA5D9-0E8A-401E-BFC2-A302DDED4B39}">
      <dgm:prSet/>
      <dgm:spPr/>
      <dgm:t>
        <a:bodyPr/>
        <a:lstStyle/>
        <a:p>
          <a:endParaRPr lang="en-US" sz="1400"/>
        </a:p>
      </dgm:t>
    </dgm:pt>
    <dgm:pt modelId="{DBB5C6EB-4D11-4B1A-8E0A-E8CECB4D1CC3}" type="sibTrans" cxnId="{93EEA5D9-0E8A-401E-BFC2-A302DDED4B39}">
      <dgm:prSet/>
      <dgm:spPr/>
      <dgm:t>
        <a:bodyPr/>
        <a:lstStyle/>
        <a:p>
          <a:endParaRPr lang="en-US" sz="1400"/>
        </a:p>
      </dgm:t>
    </dgm:pt>
    <dgm:pt modelId="{311167DA-9B7A-449B-A180-DECC3322EA87}">
      <dgm:prSet phldrT="[Text]" custT="1"/>
      <dgm:spPr/>
      <dgm:t>
        <a:bodyPr/>
        <a:lstStyle/>
        <a:p>
          <a:pPr marL="0" indent="0" algn="just"/>
          <a:r>
            <a:rPr lang="en-US" sz="1400" b="1" dirty="0" smtClean="0"/>
            <a:t>Section (26 &amp; 107)</a:t>
          </a:r>
          <a:r>
            <a:rPr lang="en-US" sz="1400" dirty="0" smtClean="0"/>
            <a:t> The NUM propose an establishment of the Mineral Beneficiation Commission , funded and managed by Council for Geosciences. </a:t>
          </a:r>
          <a:endParaRPr lang="en-US" sz="1400" dirty="0"/>
        </a:p>
      </dgm:t>
    </dgm:pt>
    <dgm:pt modelId="{361BBAF8-D6AA-4465-BE36-FB12F0C5DE62}" type="parTrans" cxnId="{4F86A877-3B38-471A-8087-4EE76FAE0FDA}">
      <dgm:prSet/>
      <dgm:spPr/>
      <dgm:t>
        <a:bodyPr/>
        <a:lstStyle/>
        <a:p>
          <a:endParaRPr lang="en-US" sz="1400"/>
        </a:p>
      </dgm:t>
    </dgm:pt>
    <dgm:pt modelId="{6FDF33C0-70AD-4AC1-BE84-A30F012E467E}" type="sibTrans" cxnId="{4F86A877-3B38-471A-8087-4EE76FAE0FDA}">
      <dgm:prSet/>
      <dgm:spPr/>
      <dgm:t>
        <a:bodyPr/>
        <a:lstStyle/>
        <a:p>
          <a:endParaRPr lang="en-US" sz="1400"/>
        </a:p>
      </dgm:t>
    </dgm:pt>
    <dgm:pt modelId="{14634F1D-6A10-4324-8955-7147B602860B}">
      <dgm:prSet custT="1"/>
      <dgm:spPr/>
      <dgm:t>
        <a:bodyPr/>
        <a:lstStyle/>
        <a:p>
          <a:pPr marL="0" indent="0" algn="l"/>
          <a:r>
            <a:rPr lang="en-US" sz="1400" b="1" dirty="0" smtClean="0"/>
            <a:t>Section 73 (z):</a:t>
          </a:r>
          <a:r>
            <a:rPr lang="en-US" sz="1400" dirty="0" smtClean="0"/>
            <a:t> We welcome the strengthened penalties , the replacement of R100 000 with a 10% of the annual turnover and imprisonment from two years to four years , we hope this will yield transformative results.</a:t>
          </a:r>
          <a:endParaRPr lang="en-US" sz="1400" dirty="0"/>
        </a:p>
      </dgm:t>
    </dgm:pt>
    <dgm:pt modelId="{0D123E31-4BC1-4CB2-87A7-346E601BEAFD}" type="parTrans" cxnId="{9C287E41-8DB0-40C9-A14D-1F71ACF69E84}">
      <dgm:prSet/>
      <dgm:spPr/>
      <dgm:t>
        <a:bodyPr/>
        <a:lstStyle/>
        <a:p>
          <a:endParaRPr lang="en-US"/>
        </a:p>
      </dgm:t>
    </dgm:pt>
    <dgm:pt modelId="{5909A47D-929B-41E9-9E9A-7FB52410591A}" type="sibTrans" cxnId="{9C287E41-8DB0-40C9-A14D-1F71ACF69E84}">
      <dgm:prSet/>
      <dgm:spPr/>
      <dgm:t>
        <a:bodyPr/>
        <a:lstStyle/>
        <a:p>
          <a:endParaRPr lang="en-US"/>
        </a:p>
      </dgm:t>
    </dgm:pt>
    <dgm:pt modelId="{46C0D26C-27A9-4AFC-805B-2375B379A0C8}" type="pres">
      <dgm:prSet presAssocID="{2C27763C-A4CB-4CB7-900B-714B3CB2FC90}" presName="Name0" presStyleCnt="0">
        <dgm:presLayoutVars>
          <dgm:chMax val="7"/>
          <dgm:chPref val="7"/>
          <dgm:dir/>
        </dgm:presLayoutVars>
      </dgm:prSet>
      <dgm:spPr/>
    </dgm:pt>
    <dgm:pt modelId="{BF88843E-7D78-46B7-BFD5-5EDEA6226CD2}" type="pres">
      <dgm:prSet presAssocID="{2C27763C-A4CB-4CB7-900B-714B3CB2FC90}" presName="Name1" presStyleCnt="0"/>
      <dgm:spPr/>
    </dgm:pt>
    <dgm:pt modelId="{877EAA4D-F8CA-457D-8E4F-23E3E756E3BE}" type="pres">
      <dgm:prSet presAssocID="{2C27763C-A4CB-4CB7-900B-714B3CB2FC90}" presName="cycle" presStyleCnt="0"/>
      <dgm:spPr/>
    </dgm:pt>
    <dgm:pt modelId="{AA1F58D6-F02B-490B-B907-1F04FC045833}" type="pres">
      <dgm:prSet presAssocID="{2C27763C-A4CB-4CB7-900B-714B3CB2FC90}" presName="srcNode" presStyleLbl="node1" presStyleIdx="0" presStyleCnt="4"/>
      <dgm:spPr/>
    </dgm:pt>
    <dgm:pt modelId="{556CB86A-4910-453D-BAE8-6F0A1D6D74AA}" type="pres">
      <dgm:prSet presAssocID="{2C27763C-A4CB-4CB7-900B-714B3CB2FC90}" presName="conn" presStyleLbl="parChTrans1D2" presStyleIdx="0" presStyleCnt="1"/>
      <dgm:spPr/>
      <dgm:t>
        <a:bodyPr/>
        <a:lstStyle/>
        <a:p>
          <a:endParaRPr lang="en-US"/>
        </a:p>
      </dgm:t>
    </dgm:pt>
    <dgm:pt modelId="{D9E3E571-4186-4E2F-B632-264FFEF21E61}" type="pres">
      <dgm:prSet presAssocID="{2C27763C-A4CB-4CB7-900B-714B3CB2FC90}" presName="extraNode" presStyleLbl="node1" presStyleIdx="0" presStyleCnt="4"/>
      <dgm:spPr/>
    </dgm:pt>
    <dgm:pt modelId="{55173012-318C-40A2-8D4E-2C08A51FC1BD}" type="pres">
      <dgm:prSet presAssocID="{2C27763C-A4CB-4CB7-900B-714B3CB2FC90}" presName="dstNode" presStyleLbl="node1" presStyleIdx="0" presStyleCnt="4"/>
      <dgm:spPr/>
    </dgm:pt>
    <dgm:pt modelId="{C156E2E3-F4DF-49DF-9A5E-D9647026275D}" type="pres">
      <dgm:prSet presAssocID="{616162D0-26D4-4497-A23C-9D9B96297F4B}" presName="text_1" presStyleLbl="node1" presStyleIdx="0" presStyleCnt="4" custScaleY="142077">
        <dgm:presLayoutVars>
          <dgm:bulletEnabled val="1"/>
        </dgm:presLayoutVars>
      </dgm:prSet>
      <dgm:spPr/>
      <dgm:t>
        <a:bodyPr/>
        <a:lstStyle/>
        <a:p>
          <a:endParaRPr lang="en-US"/>
        </a:p>
      </dgm:t>
    </dgm:pt>
    <dgm:pt modelId="{CCCE33DA-EDE4-4BCB-8DD4-2C2C4275E9E6}" type="pres">
      <dgm:prSet presAssocID="{616162D0-26D4-4497-A23C-9D9B96297F4B}" presName="accent_1" presStyleCnt="0"/>
      <dgm:spPr/>
    </dgm:pt>
    <dgm:pt modelId="{A86599CA-9F02-4DC9-A0FA-24B728E2678E}" type="pres">
      <dgm:prSet presAssocID="{616162D0-26D4-4497-A23C-9D9B96297F4B}" presName="accentRepeatNode" presStyleLbl="solidFgAcc1" presStyleIdx="0" presStyleCnt="4" custScaleY="118878"/>
      <dgm:spPr/>
    </dgm:pt>
    <dgm:pt modelId="{98292F3A-15A3-4778-A9C2-55F7C4168BEB}" type="pres">
      <dgm:prSet presAssocID="{5A77805C-731C-4AC3-B7FA-B25D6D8960B0}" presName="text_2" presStyleLbl="node1" presStyleIdx="1" presStyleCnt="4" custScaleY="132563" custLinFactNeighborX="538" custLinFactNeighborY="9781">
        <dgm:presLayoutVars>
          <dgm:bulletEnabled val="1"/>
        </dgm:presLayoutVars>
      </dgm:prSet>
      <dgm:spPr/>
      <dgm:t>
        <a:bodyPr/>
        <a:lstStyle/>
        <a:p>
          <a:endParaRPr lang="en-US"/>
        </a:p>
      </dgm:t>
    </dgm:pt>
    <dgm:pt modelId="{01D4C701-C978-4081-B44B-F288FBE2EC0B}" type="pres">
      <dgm:prSet presAssocID="{5A77805C-731C-4AC3-B7FA-B25D6D8960B0}" presName="accent_2" presStyleCnt="0"/>
      <dgm:spPr/>
    </dgm:pt>
    <dgm:pt modelId="{B934364E-3258-40D0-B1DF-AC5FEDDE8AA0}" type="pres">
      <dgm:prSet presAssocID="{5A77805C-731C-4AC3-B7FA-B25D6D8960B0}" presName="accentRepeatNode" presStyleLbl="solidFgAcc1" presStyleIdx="1" presStyleCnt="4"/>
      <dgm:spPr/>
    </dgm:pt>
    <dgm:pt modelId="{D28E7A25-13B4-4D1B-B56F-83C98FA49DF2}" type="pres">
      <dgm:prSet presAssocID="{311167DA-9B7A-449B-A180-DECC3322EA87}" presName="text_3" presStyleLbl="node1" presStyleIdx="2" presStyleCnt="4" custScaleY="125064" custLinFactNeighborX="538" custLinFactNeighborY="9781">
        <dgm:presLayoutVars>
          <dgm:bulletEnabled val="1"/>
        </dgm:presLayoutVars>
      </dgm:prSet>
      <dgm:spPr/>
      <dgm:t>
        <a:bodyPr/>
        <a:lstStyle/>
        <a:p>
          <a:endParaRPr lang="en-US"/>
        </a:p>
      </dgm:t>
    </dgm:pt>
    <dgm:pt modelId="{36E10788-86D3-409F-86DA-431578EAD359}" type="pres">
      <dgm:prSet presAssocID="{311167DA-9B7A-449B-A180-DECC3322EA87}" presName="accent_3" presStyleCnt="0"/>
      <dgm:spPr/>
    </dgm:pt>
    <dgm:pt modelId="{4F9B3F79-BF8E-4F61-B077-7B2D1B6BD7E9}" type="pres">
      <dgm:prSet presAssocID="{311167DA-9B7A-449B-A180-DECC3322EA87}" presName="accentRepeatNode" presStyleLbl="solidFgAcc1" presStyleIdx="2" presStyleCnt="4" custScaleY="108609"/>
      <dgm:spPr/>
    </dgm:pt>
    <dgm:pt modelId="{FEB40299-44DD-4ECE-AA36-A0B19ED0D8DF}" type="pres">
      <dgm:prSet presAssocID="{14634F1D-6A10-4324-8955-7147B602860B}" presName="text_4" presStyleLbl="node1" presStyleIdx="3" presStyleCnt="4" custScaleY="147735" custLinFactNeighborX="519" custLinFactNeighborY="26107">
        <dgm:presLayoutVars>
          <dgm:bulletEnabled val="1"/>
        </dgm:presLayoutVars>
      </dgm:prSet>
      <dgm:spPr/>
      <dgm:t>
        <a:bodyPr/>
        <a:lstStyle/>
        <a:p>
          <a:endParaRPr lang="en-US"/>
        </a:p>
      </dgm:t>
    </dgm:pt>
    <dgm:pt modelId="{1BA17230-28A5-40B2-8361-E5D8F15D5F75}" type="pres">
      <dgm:prSet presAssocID="{14634F1D-6A10-4324-8955-7147B602860B}" presName="accent_4" presStyleCnt="0"/>
      <dgm:spPr/>
    </dgm:pt>
    <dgm:pt modelId="{679B517D-0D5E-4C6D-AF61-BA4AE53DEAD4}" type="pres">
      <dgm:prSet presAssocID="{14634F1D-6A10-4324-8955-7147B602860B}" presName="accentRepeatNode" presStyleLbl="solidFgAcc1" presStyleIdx="3" presStyleCnt="4" custAng="1565180" custScaleY="122502" custLinFactNeighborX="12626" custLinFactNeighborY="2981"/>
      <dgm:spPr/>
    </dgm:pt>
  </dgm:ptLst>
  <dgm:cxnLst>
    <dgm:cxn modelId="{4A210D8E-BF50-4C29-9DDE-EDD7C37FFCEA}" type="presOf" srcId="{2C27763C-A4CB-4CB7-900B-714B3CB2FC90}" destId="{46C0D26C-27A9-4AFC-805B-2375B379A0C8}" srcOrd="0" destOrd="0" presId="urn:microsoft.com/office/officeart/2008/layout/VerticalCurvedList"/>
    <dgm:cxn modelId="{AD982DF2-6E88-413C-B7AF-CCBB315153BF}" type="presOf" srcId="{14634F1D-6A10-4324-8955-7147B602860B}" destId="{FEB40299-44DD-4ECE-AA36-A0B19ED0D8DF}" srcOrd="0" destOrd="0" presId="urn:microsoft.com/office/officeart/2008/layout/VerticalCurvedList"/>
    <dgm:cxn modelId="{F15BCE29-AB84-4FCF-975D-0B6AE259422D}" type="presOf" srcId="{616162D0-26D4-4497-A23C-9D9B96297F4B}" destId="{C156E2E3-F4DF-49DF-9A5E-D9647026275D}" srcOrd="0" destOrd="0" presId="urn:microsoft.com/office/officeart/2008/layout/VerticalCurvedList"/>
    <dgm:cxn modelId="{7FEE425B-18A4-43D7-ADED-8D80305BCD1C}" srcId="{2C27763C-A4CB-4CB7-900B-714B3CB2FC90}" destId="{616162D0-26D4-4497-A23C-9D9B96297F4B}" srcOrd="0" destOrd="0" parTransId="{9EDB8570-4A4C-4DB3-9A75-D8BC86EF1D74}" sibTransId="{4E7DFCB3-693D-46E9-9BE4-401887858C38}"/>
    <dgm:cxn modelId="{93EEA5D9-0E8A-401E-BFC2-A302DDED4B39}" srcId="{2C27763C-A4CB-4CB7-900B-714B3CB2FC90}" destId="{5A77805C-731C-4AC3-B7FA-B25D6D8960B0}" srcOrd="1" destOrd="0" parTransId="{FCA78C95-E51D-4608-A9B2-0E88B1778D0C}" sibTransId="{DBB5C6EB-4D11-4B1A-8E0A-E8CECB4D1CC3}"/>
    <dgm:cxn modelId="{FB736FC9-91C7-43F5-8FBE-7FF894469392}" type="presOf" srcId="{311167DA-9B7A-449B-A180-DECC3322EA87}" destId="{D28E7A25-13B4-4D1B-B56F-83C98FA49DF2}" srcOrd="0" destOrd="0" presId="urn:microsoft.com/office/officeart/2008/layout/VerticalCurvedList"/>
    <dgm:cxn modelId="{63C944A4-402F-409F-BC68-90EBB8283AA6}" type="presOf" srcId="{5A77805C-731C-4AC3-B7FA-B25D6D8960B0}" destId="{98292F3A-15A3-4778-A9C2-55F7C4168BEB}" srcOrd="0" destOrd="0" presId="urn:microsoft.com/office/officeart/2008/layout/VerticalCurvedList"/>
    <dgm:cxn modelId="{4F86A877-3B38-471A-8087-4EE76FAE0FDA}" srcId="{2C27763C-A4CB-4CB7-900B-714B3CB2FC90}" destId="{311167DA-9B7A-449B-A180-DECC3322EA87}" srcOrd="2" destOrd="0" parTransId="{361BBAF8-D6AA-4465-BE36-FB12F0C5DE62}" sibTransId="{6FDF33C0-70AD-4AC1-BE84-A30F012E467E}"/>
    <dgm:cxn modelId="{656CC240-BD3E-4A3E-B400-F693AA42678C}" type="presOf" srcId="{4E7DFCB3-693D-46E9-9BE4-401887858C38}" destId="{556CB86A-4910-453D-BAE8-6F0A1D6D74AA}" srcOrd="0" destOrd="0" presId="urn:microsoft.com/office/officeart/2008/layout/VerticalCurvedList"/>
    <dgm:cxn modelId="{9C287E41-8DB0-40C9-A14D-1F71ACF69E84}" srcId="{2C27763C-A4CB-4CB7-900B-714B3CB2FC90}" destId="{14634F1D-6A10-4324-8955-7147B602860B}" srcOrd="3" destOrd="0" parTransId="{0D123E31-4BC1-4CB2-87A7-346E601BEAFD}" sibTransId="{5909A47D-929B-41E9-9E9A-7FB52410591A}"/>
    <dgm:cxn modelId="{A7CB147F-8115-4D03-9F92-7DFC6EF214EB}" type="presParOf" srcId="{46C0D26C-27A9-4AFC-805B-2375B379A0C8}" destId="{BF88843E-7D78-46B7-BFD5-5EDEA6226CD2}" srcOrd="0" destOrd="0" presId="urn:microsoft.com/office/officeart/2008/layout/VerticalCurvedList"/>
    <dgm:cxn modelId="{CB818E19-79C5-43D3-A750-903B6E942794}" type="presParOf" srcId="{BF88843E-7D78-46B7-BFD5-5EDEA6226CD2}" destId="{877EAA4D-F8CA-457D-8E4F-23E3E756E3BE}" srcOrd="0" destOrd="0" presId="urn:microsoft.com/office/officeart/2008/layout/VerticalCurvedList"/>
    <dgm:cxn modelId="{DA9D9A5E-3576-4A2F-B2DA-7D72B5BD130D}" type="presParOf" srcId="{877EAA4D-F8CA-457D-8E4F-23E3E756E3BE}" destId="{AA1F58D6-F02B-490B-B907-1F04FC045833}" srcOrd="0" destOrd="0" presId="urn:microsoft.com/office/officeart/2008/layout/VerticalCurvedList"/>
    <dgm:cxn modelId="{E6DD7082-F971-4895-8FA3-486C45B643BE}" type="presParOf" srcId="{877EAA4D-F8CA-457D-8E4F-23E3E756E3BE}" destId="{556CB86A-4910-453D-BAE8-6F0A1D6D74AA}" srcOrd="1" destOrd="0" presId="urn:microsoft.com/office/officeart/2008/layout/VerticalCurvedList"/>
    <dgm:cxn modelId="{FBEF7F92-B690-4159-9342-4B64900FBCC1}" type="presParOf" srcId="{877EAA4D-F8CA-457D-8E4F-23E3E756E3BE}" destId="{D9E3E571-4186-4E2F-B632-264FFEF21E61}" srcOrd="2" destOrd="0" presId="urn:microsoft.com/office/officeart/2008/layout/VerticalCurvedList"/>
    <dgm:cxn modelId="{2A0BC00F-94DD-4BE6-93E8-64F2E72842C8}" type="presParOf" srcId="{877EAA4D-F8CA-457D-8E4F-23E3E756E3BE}" destId="{55173012-318C-40A2-8D4E-2C08A51FC1BD}" srcOrd="3" destOrd="0" presId="urn:microsoft.com/office/officeart/2008/layout/VerticalCurvedList"/>
    <dgm:cxn modelId="{5FB185DF-129A-46F5-A914-EBEF867DF1D4}" type="presParOf" srcId="{BF88843E-7D78-46B7-BFD5-5EDEA6226CD2}" destId="{C156E2E3-F4DF-49DF-9A5E-D9647026275D}" srcOrd="1" destOrd="0" presId="urn:microsoft.com/office/officeart/2008/layout/VerticalCurvedList"/>
    <dgm:cxn modelId="{F7782723-4AFC-4678-A782-C610A2EE36B2}" type="presParOf" srcId="{BF88843E-7D78-46B7-BFD5-5EDEA6226CD2}" destId="{CCCE33DA-EDE4-4BCB-8DD4-2C2C4275E9E6}" srcOrd="2" destOrd="0" presId="urn:microsoft.com/office/officeart/2008/layout/VerticalCurvedList"/>
    <dgm:cxn modelId="{48A67E2B-FD15-45E9-894D-CD89AE27EFBA}" type="presParOf" srcId="{CCCE33DA-EDE4-4BCB-8DD4-2C2C4275E9E6}" destId="{A86599CA-9F02-4DC9-A0FA-24B728E2678E}" srcOrd="0" destOrd="0" presId="urn:microsoft.com/office/officeart/2008/layout/VerticalCurvedList"/>
    <dgm:cxn modelId="{2D52C389-BB00-409F-95C2-FB09CE89A34C}" type="presParOf" srcId="{BF88843E-7D78-46B7-BFD5-5EDEA6226CD2}" destId="{98292F3A-15A3-4778-A9C2-55F7C4168BEB}" srcOrd="3" destOrd="0" presId="urn:microsoft.com/office/officeart/2008/layout/VerticalCurvedList"/>
    <dgm:cxn modelId="{733A71C9-0573-45CA-BE9E-2DB98664153B}" type="presParOf" srcId="{BF88843E-7D78-46B7-BFD5-5EDEA6226CD2}" destId="{01D4C701-C978-4081-B44B-F288FBE2EC0B}" srcOrd="4" destOrd="0" presId="urn:microsoft.com/office/officeart/2008/layout/VerticalCurvedList"/>
    <dgm:cxn modelId="{9A6926D9-D7EE-4906-9775-101BB6B3E7F5}" type="presParOf" srcId="{01D4C701-C978-4081-B44B-F288FBE2EC0B}" destId="{B934364E-3258-40D0-B1DF-AC5FEDDE8AA0}" srcOrd="0" destOrd="0" presId="urn:microsoft.com/office/officeart/2008/layout/VerticalCurvedList"/>
    <dgm:cxn modelId="{B5B66064-0AD0-46FF-BA5C-4E338F0D1A2D}" type="presParOf" srcId="{BF88843E-7D78-46B7-BFD5-5EDEA6226CD2}" destId="{D28E7A25-13B4-4D1B-B56F-83C98FA49DF2}" srcOrd="5" destOrd="0" presId="urn:microsoft.com/office/officeart/2008/layout/VerticalCurvedList"/>
    <dgm:cxn modelId="{197715EC-968D-4F64-87AF-8F8F99F8DE25}" type="presParOf" srcId="{BF88843E-7D78-46B7-BFD5-5EDEA6226CD2}" destId="{36E10788-86D3-409F-86DA-431578EAD359}" srcOrd="6" destOrd="0" presId="urn:microsoft.com/office/officeart/2008/layout/VerticalCurvedList"/>
    <dgm:cxn modelId="{732DB52B-58C5-4621-9619-A857DA06D48F}" type="presParOf" srcId="{36E10788-86D3-409F-86DA-431578EAD359}" destId="{4F9B3F79-BF8E-4F61-B077-7B2D1B6BD7E9}" srcOrd="0" destOrd="0" presId="urn:microsoft.com/office/officeart/2008/layout/VerticalCurvedList"/>
    <dgm:cxn modelId="{B3EC6903-4833-4619-8B49-F2AB12F26BD6}" type="presParOf" srcId="{BF88843E-7D78-46B7-BFD5-5EDEA6226CD2}" destId="{FEB40299-44DD-4ECE-AA36-A0B19ED0D8DF}" srcOrd="7" destOrd="0" presId="urn:microsoft.com/office/officeart/2008/layout/VerticalCurvedList"/>
    <dgm:cxn modelId="{A1A816C0-D314-451C-92FC-48708474ED55}" type="presParOf" srcId="{BF88843E-7D78-46B7-BFD5-5EDEA6226CD2}" destId="{1BA17230-28A5-40B2-8361-E5D8F15D5F75}" srcOrd="8" destOrd="0" presId="urn:microsoft.com/office/officeart/2008/layout/VerticalCurvedList"/>
    <dgm:cxn modelId="{D2A0ED60-42DA-4939-A8D4-E66F8E6006CB}" type="presParOf" srcId="{1BA17230-28A5-40B2-8361-E5D8F15D5F75}" destId="{679B517D-0D5E-4C6D-AF61-BA4AE53DEAD4}"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964800-E1A8-46FE-93C1-827D9C28D8F2}"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25A56FCB-F627-4732-A0E0-6EDAD560B66C}">
      <dgm:prSet phldrT="[Text]" custT="1"/>
      <dgm:spPr/>
      <dgm:t>
        <a:bodyPr/>
        <a:lstStyle/>
        <a:p>
          <a:r>
            <a:rPr lang="en-US" sz="1800" dirty="0" smtClean="0"/>
            <a:t>Section 101: to include clearly determined conditions for outsourcing</a:t>
          </a:r>
          <a:endParaRPr lang="en-US" sz="1800" dirty="0"/>
        </a:p>
      </dgm:t>
    </dgm:pt>
    <dgm:pt modelId="{22E55DEB-9D72-4FB1-8DCD-0E1FD88AFF70}" type="parTrans" cxnId="{88719D19-B45B-4BB6-BC19-5E6E13E00517}">
      <dgm:prSet/>
      <dgm:spPr/>
      <dgm:t>
        <a:bodyPr/>
        <a:lstStyle/>
        <a:p>
          <a:endParaRPr lang="en-US"/>
        </a:p>
      </dgm:t>
    </dgm:pt>
    <dgm:pt modelId="{1F00D703-52FB-4E1A-9BCD-64DBCE0068D7}" type="sibTrans" cxnId="{88719D19-B45B-4BB6-BC19-5E6E13E00517}">
      <dgm:prSet/>
      <dgm:spPr/>
      <dgm:t>
        <a:bodyPr/>
        <a:lstStyle/>
        <a:p>
          <a:endParaRPr lang="en-US"/>
        </a:p>
      </dgm:t>
    </dgm:pt>
    <dgm:pt modelId="{70CEFC9F-C77C-4284-BB6F-DE058626B107}">
      <dgm:prSet phldrT="[Text]" custT="1"/>
      <dgm:spPr/>
      <dgm:t>
        <a:bodyPr/>
        <a:lstStyle/>
        <a:p>
          <a:r>
            <a:rPr lang="en-US" sz="1800" dirty="0" smtClean="0"/>
            <a:t>Approval by the Minister </a:t>
          </a:r>
          <a:endParaRPr lang="en-US" sz="1800" dirty="0"/>
        </a:p>
      </dgm:t>
    </dgm:pt>
    <dgm:pt modelId="{D8DD4D45-B0C5-4BD6-978A-653C5537ED74}" type="parTrans" cxnId="{59242414-E029-4FDD-9706-4C8786B1B5C4}">
      <dgm:prSet/>
      <dgm:spPr/>
      <dgm:t>
        <a:bodyPr/>
        <a:lstStyle/>
        <a:p>
          <a:endParaRPr lang="en-US"/>
        </a:p>
      </dgm:t>
    </dgm:pt>
    <dgm:pt modelId="{73D3737A-407F-48BE-BA53-BA3EE3C57A8D}" type="sibTrans" cxnId="{59242414-E029-4FDD-9706-4C8786B1B5C4}">
      <dgm:prSet/>
      <dgm:spPr/>
      <dgm:t>
        <a:bodyPr/>
        <a:lstStyle/>
        <a:p>
          <a:endParaRPr lang="en-US"/>
        </a:p>
      </dgm:t>
    </dgm:pt>
    <dgm:pt modelId="{C928082C-ECAE-4554-AA95-E115AC35BBBB}">
      <dgm:prSet phldrT="[Text]" custT="1"/>
      <dgm:spPr/>
      <dgm:t>
        <a:bodyPr/>
        <a:lstStyle/>
        <a:p>
          <a:pPr algn="just"/>
          <a:r>
            <a:rPr lang="en-US" sz="1800" dirty="0" smtClean="0"/>
            <a:t>On approval: the salaries and working conditions should remain the same. </a:t>
          </a:r>
          <a:endParaRPr lang="en-US" sz="1800" dirty="0"/>
        </a:p>
      </dgm:t>
    </dgm:pt>
    <dgm:pt modelId="{756A6B61-0B9F-463C-9015-49DB205D0602}" type="parTrans" cxnId="{49B92FEC-427B-47B4-9304-CCBE9C212443}">
      <dgm:prSet/>
      <dgm:spPr/>
      <dgm:t>
        <a:bodyPr/>
        <a:lstStyle/>
        <a:p>
          <a:endParaRPr lang="en-US"/>
        </a:p>
      </dgm:t>
    </dgm:pt>
    <dgm:pt modelId="{08BF5BC0-E622-486C-8734-FE6AFBCD7D9F}" type="sibTrans" cxnId="{49B92FEC-427B-47B4-9304-CCBE9C212443}">
      <dgm:prSet/>
      <dgm:spPr/>
      <dgm:t>
        <a:bodyPr/>
        <a:lstStyle/>
        <a:p>
          <a:endParaRPr lang="en-US"/>
        </a:p>
      </dgm:t>
    </dgm:pt>
    <dgm:pt modelId="{D3304AB6-DFCC-4665-B081-4DB0E352B667}">
      <dgm:prSet phldrT="[Text]" custT="1"/>
      <dgm:spPr/>
      <dgm:t>
        <a:bodyPr/>
        <a:lstStyle/>
        <a:p>
          <a:r>
            <a:rPr lang="en-US" sz="1800" dirty="0" smtClean="0"/>
            <a:t>Implementation</a:t>
          </a:r>
          <a:r>
            <a:rPr lang="en-US" sz="1700" dirty="0" smtClean="0"/>
            <a:t> of “equal pay for work of equal value” </a:t>
          </a:r>
          <a:endParaRPr lang="en-US" sz="1700" dirty="0"/>
        </a:p>
      </dgm:t>
    </dgm:pt>
    <dgm:pt modelId="{A11AEF31-EEA8-474B-B17C-4052652C5553}" type="parTrans" cxnId="{67AC51D2-8715-4A32-AEB6-F43F8A171986}">
      <dgm:prSet/>
      <dgm:spPr/>
      <dgm:t>
        <a:bodyPr/>
        <a:lstStyle/>
        <a:p>
          <a:endParaRPr lang="en-US"/>
        </a:p>
      </dgm:t>
    </dgm:pt>
    <dgm:pt modelId="{50DA3329-175D-4A60-8EF1-132AF17B3729}" type="sibTrans" cxnId="{67AC51D2-8715-4A32-AEB6-F43F8A171986}">
      <dgm:prSet/>
      <dgm:spPr/>
      <dgm:t>
        <a:bodyPr/>
        <a:lstStyle/>
        <a:p>
          <a:endParaRPr lang="en-US"/>
        </a:p>
      </dgm:t>
    </dgm:pt>
    <dgm:pt modelId="{6C74003B-E734-41DB-AB02-DEE5A011F03D}">
      <dgm:prSet phldrT="[Text]"/>
      <dgm:spPr/>
      <dgm:t>
        <a:bodyPr/>
        <a:lstStyle/>
        <a:p>
          <a:r>
            <a:rPr lang="en-US" dirty="0" smtClean="0"/>
            <a:t>Compliance with all commitments made with all other government institution e.g. skills plan </a:t>
          </a:r>
          <a:endParaRPr lang="en-US" dirty="0"/>
        </a:p>
      </dgm:t>
    </dgm:pt>
    <dgm:pt modelId="{22083DA4-E614-41CE-851C-D8811D878DBC}" type="parTrans" cxnId="{4456C2DD-9781-4EFD-B70A-5CB4204834B9}">
      <dgm:prSet/>
      <dgm:spPr/>
      <dgm:t>
        <a:bodyPr/>
        <a:lstStyle/>
        <a:p>
          <a:endParaRPr lang="en-US"/>
        </a:p>
      </dgm:t>
    </dgm:pt>
    <dgm:pt modelId="{81FA4093-6928-4762-A511-529269E3A0EB}" type="sibTrans" cxnId="{4456C2DD-9781-4EFD-B70A-5CB4204834B9}">
      <dgm:prSet/>
      <dgm:spPr/>
      <dgm:t>
        <a:bodyPr/>
        <a:lstStyle/>
        <a:p>
          <a:endParaRPr lang="en-US"/>
        </a:p>
      </dgm:t>
    </dgm:pt>
    <dgm:pt modelId="{40F4D0E5-3BFB-41FF-A47E-89997E32D79D}" type="pres">
      <dgm:prSet presAssocID="{2B964800-E1A8-46FE-93C1-827D9C28D8F2}" presName="outerComposite" presStyleCnt="0">
        <dgm:presLayoutVars>
          <dgm:chMax val="5"/>
          <dgm:dir/>
          <dgm:resizeHandles val="exact"/>
        </dgm:presLayoutVars>
      </dgm:prSet>
      <dgm:spPr/>
      <dgm:t>
        <a:bodyPr/>
        <a:lstStyle/>
        <a:p>
          <a:endParaRPr lang="en-US"/>
        </a:p>
      </dgm:t>
    </dgm:pt>
    <dgm:pt modelId="{D7510CC3-18B0-4D99-8803-D23DA335F963}" type="pres">
      <dgm:prSet presAssocID="{2B964800-E1A8-46FE-93C1-827D9C28D8F2}" presName="dummyMaxCanvas" presStyleCnt="0">
        <dgm:presLayoutVars/>
      </dgm:prSet>
      <dgm:spPr/>
    </dgm:pt>
    <dgm:pt modelId="{92A39F0A-7C7E-4E73-B700-CE52763F1002}" type="pres">
      <dgm:prSet presAssocID="{2B964800-E1A8-46FE-93C1-827D9C28D8F2}" presName="FiveNodes_1" presStyleLbl="node1" presStyleIdx="0" presStyleCnt="5">
        <dgm:presLayoutVars>
          <dgm:bulletEnabled val="1"/>
        </dgm:presLayoutVars>
      </dgm:prSet>
      <dgm:spPr/>
      <dgm:t>
        <a:bodyPr/>
        <a:lstStyle/>
        <a:p>
          <a:endParaRPr lang="en-US"/>
        </a:p>
      </dgm:t>
    </dgm:pt>
    <dgm:pt modelId="{AEE5E1FD-F0B3-4D11-89FB-675A6312B118}" type="pres">
      <dgm:prSet presAssocID="{2B964800-E1A8-46FE-93C1-827D9C28D8F2}" presName="FiveNodes_2" presStyleLbl="node1" presStyleIdx="1" presStyleCnt="5">
        <dgm:presLayoutVars>
          <dgm:bulletEnabled val="1"/>
        </dgm:presLayoutVars>
      </dgm:prSet>
      <dgm:spPr/>
      <dgm:t>
        <a:bodyPr/>
        <a:lstStyle/>
        <a:p>
          <a:endParaRPr lang="en-US"/>
        </a:p>
      </dgm:t>
    </dgm:pt>
    <dgm:pt modelId="{2D26D96D-614D-4F6A-B65F-B26860E4D259}" type="pres">
      <dgm:prSet presAssocID="{2B964800-E1A8-46FE-93C1-827D9C28D8F2}" presName="FiveNodes_3" presStyleLbl="node1" presStyleIdx="2" presStyleCnt="5">
        <dgm:presLayoutVars>
          <dgm:bulletEnabled val="1"/>
        </dgm:presLayoutVars>
      </dgm:prSet>
      <dgm:spPr/>
      <dgm:t>
        <a:bodyPr/>
        <a:lstStyle/>
        <a:p>
          <a:endParaRPr lang="en-US"/>
        </a:p>
      </dgm:t>
    </dgm:pt>
    <dgm:pt modelId="{22CDA8DB-2E5E-45B4-9A2A-135D1DC04AA5}" type="pres">
      <dgm:prSet presAssocID="{2B964800-E1A8-46FE-93C1-827D9C28D8F2}" presName="FiveNodes_4" presStyleLbl="node1" presStyleIdx="3" presStyleCnt="5">
        <dgm:presLayoutVars>
          <dgm:bulletEnabled val="1"/>
        </dgm:presLayoutVars>
      </dgm:prSet>
      <dgm:spPr/>
      <dgm:t>
        <a:bodyPr/>
        <a:lstStyle/>
        <a:p>
          <a:endParaRPr lang="en-US"/>
        </a:p>
      </dgm:t>
    </dgm:pt>
    <dgm:pt modelId="{06542CD5-CD6D-4EFD-B072-C5D83E2A876B}" type="pres">
      <dgm:prSet presAssocID="{2B964800-E1A8-46FE-93C1-827D9C28D8F2}" presName="FiveNodes_5" presStyleLbl="node1" presStyleIdx="4" presStyleCnt="5">
        <dgm:presLayoutVars>
          <dgm:bulletEnabled val="1"/>
        </dgm:presLayoutVars>
      </dgm:prSet>
      <dgm:spPr/>
      <dgm:t>
        <a:bodyPr/>
        <a:lstStyle/>
        <a:p>
          <a:endParaRPr lang="en-US"/>
        </a:p>
      </dgm:t>
    </dgm:pt>
    <dgm:pt modelId="{A4207F47-32CD-4229-8471-5FEF3877F268}" type="pres">
      <dgm:prSet presAssocID="{2B964800-E1A8-46FE-93C1-827D9C28D8F2}" presName="FiveConn_1-2" presStyleLbl="fgAccFollowNode1" presStyleIdx="0" presStyleCnt="4">
        <dgm:presLayoutVars>
          <dgm:bulletEnabled val="1"/>
        </dgm:presLayoutVars>
      </dgm:prSet>
      <dgm:spPr/>
      <dgm:t>
        <a:bodyPr/>
        <a:lstStyle/>
        <a:p>
          <a:endParaRPr lang="en-US"/>
        </a:p>
      </dgm:t>
    </dgm:pt>
    <dgm:pt modelId="{B9AE7256-93FF-492E-AFF6-E11CD9E0E25C}" type="pres">
      <dgm:prSet presAssocID="{2B964800-E1A8-46FE-93C1-827D9C28D8F2}" presName="FiveConn_2-3" presStyleLbl="fgAccFollowNode1" presStyleIdx="1" presStyleCnt="4">
        <dgm:presLayoutVars>
          <dgm:bulletEnabled val="1"/>
        </dgm:presLayoutVars>
      </dgm:prSet>
      <dgm:spPr/>
      <dgm:t>
        <a:bodyPr/>
        <a:lstStyle/>
        <a:p>
          <a:endParaRPr lang="en-US"/>
        </a:p>
      </dgm:t>
    </dgm:pt>
    <dgm:pt modelId="{87C72C36-4FE4-4045-9222-586650CEFC2A}" type="pres">
      <dgm:prSet presAssocID="{2B964800-E1A8-46FE-93C1-827D9C28D8F2}" presName="FiveConn_3-4" presStyleLbl="fgAccFollowNode1" presStyleIdx="2" presStyleCnt="4">
        <dgm:presLayoutVars>
          <dgm:bulletEnabled val="1"/>
        </dgm:presLayoutVars>
      </dgm:prSet>
      <dgm:spPr/>
      <dgm:t>
        <a:bodyPr/>
        <a:lstStyle/>
        <a:p>
          <a:endParaRPr lang="en-US"/>
        </a:p>
      </dgm:t>
    </dgm:pt>
    <dgm:pt modelId="{905AFD7B-CF0D-4AF8-A1A7-043488608615}" type="pres">
      <dgm:prSet presAssocID="{2B964800-E1A8-46FE-93C1-827D9C28D8F2}" presName="FiveConn_4-5" presStyleLbl="fgAccFollowNode1" presStyleIdx="3" presStyleCnt="4">
        <dgm:presLayoutVars>
          <dgm:bulletEnabled val="1"/>
        </dgm:presLayoutVars>
      </dgm:prSet>
      <dgm:spPr/>
      <dgm:t>
        <a:bodyPr/>
        <a:lstStyle/>
        <a:p>
          <a:endParaRPr lang="en-US"/>
        </a:p>
      </dgm:t>
    </dgm:pt>
    <dgm:pt modelId="{D24476BD-611E-46D0-9673-A27F1CEAF3A5}" type="pres">
      <dgm:prSet presAssocID="{2B964800-E1A8-46FE-93C1-827D9C28D8F2}" presName="FiveNodes_1_text" presStyleLbl="node1" presStyleIdx="4" presStyleCnt="5">
        <dgm:presLayoutVars>
          <dgm:bulletEnabled val="1"/>
        </dgm:presLayoutVars>
      </dgm:prSet>
      <dgm:spPr/>
      <dgm:t>
        <a:bodyPr/>
        <a:lstStyle/>
        <a:p>
          <a:endParaRPr lang="en-US"/>
        </a:p>
      </dgm:t>
    </dgm:pt>
    <dgm:pt modelId="{FE296C3E-058A-481F-95AC-86C41B957179}" type="pres">
      <dgm:prSet presAssocID="{2B964800-E1A8-46FE-93C1-827D9C28D8F2}" presName="FiveNodes_2_text" presStyleLbl="node1" presStyleIdx="4" presStyleCnt="5">
        <dgm:presLayoutVars>
          <dgm:bulletEnabled val="1"/>
        </dgm:presLayoutVars>
      </dgm:prSet>
      <dgm:spPr/>
      <dgm:t>
        <a:bodyPr/>
        <a:lstStyle/>
        <a:p>
          <a:endParaRPr lang="en-US"/>
        </a:p>
      </dgm:t>
    </dgm:pt>
    <dgm:pt modelId="{19D7FA3E-4FD9-4E14-BD29-12BB6D521A9A}" type="pres">
      <dgm:prSet presAssocID="{2B964800-E1A8-46FE-93C1-827D9C28D8F2}" presName="FiveNodes_3_text" presStyleLbl="node1" presStyleIdx="4" presStyleCnt="5">
        <dgm:presLayoutVars>
          <dgm:bulletEnabled val="1"/>
        </dgm:presLayoutVars>
      </dgm:prSet>
      <dgm:spPr/>
      <dgm:t>
        <a:bodyPr/>
        <a:lstStyle/>
        <a:p>
          <a:endParaRPr lang="en-US"/>
        </a:p>
      </dgm:t>
    </dgm:pt>
    <dgm:pt modelId="{B06147EF-DA79-435A-8ACD-FF5145BD52F5}" type="pres">
      <dgm:prSet presAssocID="{2B964800-E1A8-46FE-93C1-827D9C28D8F2}" presName="FiveNodes_4_text" presStyleLbl="node1" presStyleIdx="4" presStyleCnt="5">
        <dgm:presLayoutVars>
          <dgm:bulletEnabled val="1"/>
        </dgm:presLayoutVars>
      </dgm:prSet>
      <dgm:spPr/>
      <dgm:t>
        <a:bodyPr/>
        <a:lstStyle/>
        <a:p>
          <a:endParaRPr lang="en-US"/>
        </a:p>
      </dgm:t>
    </dgm:pt>
    <dgm:pt modelId="{CC41A154-DEF3-4F93-AC6D-05B8992946CA}" type="pres">
      <dgm:prSet presAssocID="{2B964800-E1A8-46FE-93C1-827D9C28D8F2}" presName="FiveNodes_5_text" presStyleLbl="node1" presStyleIdx="4" presStyleCnt="5">
        <dgm:presLayoutVars>
          <dgm:bulletEnabled val="1"/>
        </dgm:presLayoutVars>
      </dgm:prSet>
      <dgm:spPr/>
      <dgm:t>
        <a:bodyPr/>
        <a:lstStyle/>
        <a:p>
          <a:endParaRPr lang="en-US"/>
        </a:p>
      </dgm:t>
    </dgm:pt>
  </dgm:ptLst>
  <dgm:cxnLst>
    <dgm:cxn modelId="{9AD8A19C-A53E-4FE3-BD5F-5B5AB94EBDC4}" type="presOf" srcId="{6C74003B-E734-41DB-AB02-DEE5A011F03D}" destId="{06542CD5-CD6D-4EFD-B072-C5D83E2A876B}" srcOrd="0" destOrd="0" presId="urn:microsoft.com/office/officeart/2005/8/layout/vProcess5"/>
    <dgm:cxn modelId="{4456C2DD-9781-4EFD-B70A-5CB4204834B9}" srcId="{2B964800-E1A8-46FE-93C1-827D9C28D8F2}" destId="{6C74003B-E734-41DB-AB02-DEE5A011F03D}" srcOrd="4" destOrd="0" parTransId="{22083DA4-E614-41CE-851C-D8811D878DBC}" sibTransId="{81FA4093-6928-4762-A511-529269E3A0EB}"/>
    <dgm:cxn modelId="{09B38AB0-FC92-4F2F-A7EA-1BAAC207BE4B}" type="presOf" srcId="{25A56FCB-F627-4732-A0E0-6EDAD560B66C}" destId="{D24476BD-611E-46D0-9673-A27F1CEAF3A5}" srcOrd="1" destOrd="0" presId="urn:microsoft.com/office/officeart/2005/8/layout/vProcess5"/>
    <dgm:cxn modelId="{FF775E62-FA8F-4962-B47C-31668FF13F3C}" type="presOf" srcId="{25A56FCB-F627-4732-A0E0-6EDAD560B66C}" destId="{92A39F0A-7C7E-4E73-B700-CE52763F1002}" srcOrd="0" destOrd="0" presId="urn:microsoft.com/office/officeart/2005/8/layout/vProcess5"/>
    <dgm:cxn modelId="{98D49D13-1A4F-4FA9-8CC4-A4265BA41C84}" type="presOf" srcId="{6C74003B-E734-41DB-AB02-DEE5A011F03D}" destId="{CC41A154-DEF3-4F93-AC6D-05B8992946CA}" srcOrd="1" destOrd="0" presId="urn:microsoft.com/office/officeart/2005/8/layout/vProcess5"/>
    <dgm:cxn modelId="{16E075C9-1D97-4A02-82F7-426F77EECC8A}" type="presOf" srcId="{D3304AB6-DFCC-4665-B081-4DB0E352B667}" destId="{22CDA8DB-2E5E-45B4-9A2A-135D1DC04AA5}" srcOrd="0" destOrd="0" presId="urn:microsoft.com/office/officeart/2005/8/layout/vProcess5"/>
    <dgm:cxn modelId="{8EF34D15-0ED8-4B0E-92BC-7903CF63312F}" type="presOf" srcId="{08BF5BC0-E622-486C-8734-FE6AFBCD7D9F}" destId="{87C72C36-4FE4-4045-9222-586650CEFC2A}" srcOrd="0" destOrd="0" presId="urn:microsoft.com/office/officeart/2005/8/layout/vProcess5"/>
    <dgm:cxn modelId="{AA880FEA-0968-45BB-BDE5-CAD98B6F754A}" type="presOf" srcId="{2B964800-E1A8-46FE-93C1-827D9C28D8F2}" destId="{40F4D0E5-3BFB-41FF-A47E-89997E32D79D}" srcOrd="0" destOrd="0" presId="urn:microsoft.com/office/officeart/2005/8/layout/vProcess5"/>
    <dgm:cxn modelId="{BD1D5C16-7076-4029-95F8-889874AC9F9E}" type="presOf" srcId="{C928082C-ECAE-4554-AA95-E115AC35BBBB}" destId="{2D26D96D-614D-4F6A-B65F-B26860E4D259}" srcOrd="0" destOrd="0" presId="urn:microsoft.com/office/officeart/2005/8/layout/vProcess5"/>
    <dgm:cxn modelId="{88719D19-B45B-4BB6-BC19-5E6E13E00517}" srcId="{2B964800-E1A8-46FE-93C1-827D9C28D8F2}" destId="{25A56FCB-F627-4732-A0E0-6EDAD560B66C}" srcOrd="0" destOrd="0" parTransId="{22E55DEB-9D72-4FB1-8DCD-0E1FD88AFF70}" sibTransId="{1F00D703-52FB-4E1A-9BCD-64DBCE0068D7}"/>
    <dgm:cxn modelId="{67AC51D2-8715-4A32-AEB6-F43F8A171986}" srcId="{2B964800-E1A8-46FE-93C1-827D9C28D8F2}" destId="{D3304AB6-DFCC-4665-B081-4DB0E352B667}" srcOrd="3" destOrd="0" parTransId="{A11AEF31-EEA8-474B-B17C-4052652C5553}" sibTransId="{50DA3329-175D-4A60-8EF1-132AF17B3729}"/>
    <dgm:cxn modelId="{CEA2192A-63F0-406F-BAD8-35A7EA869068}" type="presOf" srcId="{70CEFC9F-C77C-4284-BB6F-DE058626B107}" destId="{FE296C3E-058A-481F-95AC-86C41B957179}" srcOrd="1" destOrd="0" presId="urn:microsoft.com/office/officeart/2005/8/layout/vProcess5"/>
    <dgm:cxn modelId="{48A99E4F-ECDA-4FE4-B525-6B5ED477FE30}" type="presOf" srcId="{D3304AB6-DFCC-4665-B081-4DB0E352B667}" destId="{B06147EF-DA79-435A-8ACD-FF5145BD52F5}" srcOrd="1" destOrd="0" presId="urn:microsoft.com/office/officeart/2005/8/layout/vProcess5"/>
    <dgm:cxn modelId="{73076CB8-9F13-401F-A9FE-ECD5E1FE8AFA}" type="presOf" srcId="{C928082C-ECAE-4554-AA95-E115AC35BBBB}" destId="{19D7FA3E-4FD9-4E14-BD29-12BB6D521A9A}" srcOrd="1" destOrd="0" presId="urn:microsoft.com/office/officeart/2005/8/layout/vProcess5"/>
    <dgm:cxn modelId="{59242414-E029-4FDD-9706-4C8786B1B5C4}" srcId="{2B964800-E1A8-46FE-93C1-827D9C28D8F2}" destId="{70CEFC9F-C77C-4284-BB6F-DE058626B107}" srcOrd="1" destOrd="0" parTransId="{D8DD4D45-B0C5-4BD6-978A-653C5537ED74}" sibTransId="{73D3737A-407F-48BE-BA53-BA3EE3C57A8D}"/>
    <dgm:cxn modelId="{35344EAF-9762-4D53-B245-43E29C794474}" type="presOf" srcId="{73D3737A-407F-48BE-BA53-BA3EE3C57A8D}" destId="{B9AE7256-93FF-492E-AFF6-E11CD9E0E25C}" srcOrd="0" destOrd="0" presId="urn:microsoft.com/office/officeart/2005/8/layout/vProcess5"/>
    <dgm:cxn modelId="{A7F90BC1-F008-4486-A352-189B3078043C}" type="presOf" srcId="{70CEFC9F-C77C-4284-BB6F-DE058626B107}" destId="{AEE5E1FD-F0B3-4D11-89FB-675A6312B118}" srcOrd="0" destOrd="0" presId="urn:microsoft.com/office/officeart/2005/8/layout/vProcess5"/>
    <dgm:cxn modelId="{62C78DF1-43D2-4488-8CF2-318AF9EB7C5F}" type="presOf" srcId="{50DA3329-175D-4A60-8EF1-132AF17B3729}" destId="{905AFD7B-CF0D-4AF8-A1A7-043488608615}" srcOrd="0" destOrd="0" presId="urn:microsoft.com/office/officeart/2005/8/layout/vProcess5"/>
    <dgm:cxn modelId="{64EC40E9-59DC-4B2F-8E66-1034EA8CFD57}" type="presOf" srcId="{1F00D703-52FB-4E1A-9BCD-64DBCE0068D7}" destId="{A4207F47-32CD-4229-8471-5FEF3877F268}" srcOrd="0" destOrd="0" presId="urn:microsoft.com/office/officeart/2005/8/layout/vProcess5"/>
    <dgm:cxn modelId="{49B92FEC-427B-47B4-9304-CCBE9C212443}" srcId="{2B964800-E1A8-46FE-93C1-827D9C28D8F2}" destId="{C928082C-ECAE-4554-AA95-E115AC35BBBB}" srcOrd="2" destOrd="0" parTransId="{756A6B61-0B9F-463C-9015-49DB205D0602}" sibTransId="{08BF5BC0-E622-486C-8734-FE6AFBCD7D9F}"/>
    <dgm:cxn modelId="{8D8860C3-E147-4480-877C-3276C499D195}" type="presParOf" srcId="{40F4D0E5-3BFB-41FF-A47E-89997E32D79D}" destId="{D7510CC3-18B0-4D99-8803-D23DA335F963}" srcOrd="0" destOrd="0" presId="urn:microsoft.com/office/officeart/2005/8/layout/vProcess5"/>
    <dgm:cxn modelId="{D7BECDD4-9A78-4DD5-80E9-0B6572AEB98B}" type="presParOf" srcId="{40F4D0E5-3BFB-41FF-A47E-89997E32D79D}" destId="{92A39F0A-7C7E-4E73-B700-CE52763F1002}" srcOrd="1" destOrd="0" presId="urn:microsoft.com/office/officeart/2005/8/layout/vProcess5"/>
    <dgm:cxn modelId="{A1B0CD10-51AA-4C10-832D-8711C16F8050}" type="presParOf" srcId="{40F4D0E5-3BFB-41FF-A47E-89997E32D79D}" destId="{AEE5E1FD-F0B3-4D11-89FB-675A6312B118}" srcOrd="2" destOrd="0" presId="urn:microsoft.com/office/officeart/2005/8/layout/vProcess5"/>
    <dgm:cxn modelId="{A9E1D937-B396-4CBC-AE1F-D2080AA3A73C}" type="presParOf" srcId="{40F4D0E5-3BFB-41FF-A47E-89997E32D79D}" destId="{2D26D96D-614D-4F6A-B65F-B26860E4D259}" srcOrd="3" destOrd="0" presId="urn:microsoft.com/office/officeart/2005/8/layout/vProcess5"/>
    <dgm:cxn modelId="{04B30A42-F724-46B8-B592-678A01A3003E}" type="presParOf" srcId="{40F4D0E5-3BFB-41FF-A47E-89997E32D79D}" destId="{22CDA8DB-2E5E-45B4-9A2A-135D1DC04AA5}" srcOrd="4" destOrd="0" presId="urn:microsoft.com/office/officeart/2005/8/layout/vProcess5"/>
    <dgm:cxn modelId="{4BEBA570-0794-489F-BFEF-AD7578BC1162}" type="presParOf" srcId="{40F4D0E5-3BFB-41FF-A47E-89997E32D79D}" destId="{06542CD5-CD6D-4EFD-B072-C5D83E2A876B}" srcOrd="5" destOrd="0" presId="urn:microsoft.com/office/officeart/2005/8/layout/vProcess5"/>
    <dgm:cxn modelId="{44EE36F2-BA0D-48A8-BF77-BD1246E0C5C3}" type="presParOf" srcId="{40F4D0E5-3BFB-41FF-A47E-89997E32D79D}" destId="{A4207F47-32CD-4229-8471-5FEF3877F268}" srcOrd="6" destOrd="0" presId="urn:microsoft.com/office/officeart/2005/8/layout/vProcess5"/>
    <dgm:cxn modelId="{78E17BB2-6168-45D9-9C7E-6CB11F9E3178}" type="presParOf" srcId="{40F4D0E5-3BFB-41FF-A47E-89997E32D79D}" destId="{B9AE7256-93FF-492E-AFF6-E11CD9E0E25C}" srcOrd="7" destOrd="0" presId="urn:microsoft.com/office/officeart/2005/8/layout/vProcess5"/>
    <dgm:cxn modelId="{D0BF28B3-9429-4882-9987-3989350FB29B}" type="presParOf" srcId="{40F4D0E5-3BFB-41FF-A47E-89997E32D79D}" destId="{87C72C36-4FE4-4045-9222-586650CEFC2A}" srcOrd="8" destOrd="0" presId="urn:microsoft.com/office/officeart/2005/8/layout/vProcess5"/>
    <dgm:cxn modelId="{4462A105-C0E6-416E-867C-BE83945580F3}" type="presParOf" srcId="{40F4D0E5-3BFB-41FF-A47E-89997E32D79D}" destId="{905AFD7B-CF0D-4AF8-A1A7-043488608615}" srcOrd="9" destOrd="0" presId="urn:microsoft.com/office/officeart/2005/8/layout/vProcess5"/>
    <dgm:cxn modelId="{17B15064-E10B-4602-934F-AC872C5E2292}" type="presParOf" srcId="{40F4D0E5-3BFB-41FF-A47E-89997E32D79D}" destId="{D24476BD-611E-46D0-9673-A27F1CEAF3A5}" srcOrd="10" destOrd="0" presId="urn:microsoft.com/office/officeart/2005/8/layout/vProcess5"/>
    <dgm:cxn modelId="{6D51E2FD-7A8B-4BD1-BFC9-E55E4786596F}" type="presParOf" srcId="{40F4D0E5-3BFB-41FF-A47E-89997E32D79D}" destId="{FE296C3E-058A-481F-95AC-86C41B957179}" srcOrd="11" destOrd="0" presId="urn:microsoft.com/office/officeart/2005/8/layout/vProcess5"/>
    <dgm:cxn modelId="{FFD6C9C3-CC1F-4DC0-B0BA-8CBDE34F7980}" type="presParOf" srcId="{40F4D0E5-3BFB-41FF-A47E-89997E32D79D}" destId="{19D7FA3E-4FD9-4E14-BD29-12BB6D521A9A}" srcOrd="12" destOrd="0" presId="urn:microsoft.com/office/officeart/2005/8/layout/vProcess5"/>
    <dgm:cxn modelId="{4747EAE5-2A83-435C-B27B-488EDFF61251}" type="presParOf" srcId="{40F4D0E5-3BFB-41FF-A47E-89997E32D79D}" destId="{B06147EF-DA79-435A-8ACD-FF5145BD52F5}" srcOrd="13" destOrd="0" presId="urn:microsoft.com/office/officeart/2005/8/layout/vProcess5"/>
    <dgm:cxn modelId="{9D46FFFC-937B-4436-B4FF-4C8E6B118F2B}" type="presParOf" srcId="{40F4D0E5-3BFB-41FF-A47E-89997E32D79D}" destId="{CC41A154-DEF3-4F93-AC6D-05B8992946CA}"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8198F4-9094-477C-8B75-D16716F0B9FF}">
      <dsp:nvSpPr>
        <dsp:cNvPr id="0" name=""/>
        <dsp:cNvSpPr/>
      </dsp:nvSpPr>
      <dsp:spPr>
        <a:xfrm>
          <a:off x="4922502" y="1743839"/>
          <a:ext cx="3908634" cy="1842471"/>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63500" lvl="1" indent="0" algn="l" defTabSz="488950">
            <a:lnSpc>
              <a:spcPct val="90000"/>
            </a:lnSpc>
            <a:spcBef>
              <a:spcPct val="0"/>
            </a:spcBef>
            <a:spcAft>
              <a:spcPct val="15000"/>
            </a:spcAft>
            <a:buChar char="••"/>
          </a:pPr>
          <a:r>
            <a:rPr lang="en-US" sz="1100" kern="1200" dirty="0" smtClean="0">
              <a:latin typeface="+mn-lt"/>
            </a:rPr>
            <a:t> Section 1 (m): Labour Sending Area</a:t>
          </a:r>
          <a:endParaRPr lang="en-US" sz="1050" kern="1200" dirty="0">
            <a:latin typeface="+mn-lt"/>
          </a:endParaRPr>
        </a:p>
        <a:p>
          <a:pPr marL="173038" lvl="1" indent="-109538" algn="l" defTabSz="488950">
            <a:lnSpc>
              <a:spcPct val="90000"/>
            </a:lnSpc>
            <a:spcBef>
              <a:spcPct val="0"/>
            </a:spcBef>
            <a:spcAft>
              <a:spcPct val="15000"/>
            </a:spcAft>
            <a:buChar char="••"/>
          </a:pPr>
          <a:r>
            <a:rPr lang="en-US" sz="1100" kern="1200" dirty="0" smtClean="0">
              <a:latin typeface="+mn-lt"/>
            </a:rPr>
            <a:t>Section 10 (A, B, C, D):  Establishment of the RMDE </a:t>
          </a:r>
          <a:r>
            <a:rPr lang="en-US" sz="1050" kern="1200" dirty="0" smtClean="0">
              <a:latin typeface="+mn-lt"/>
            </a:rPr>
            <a:t>Committee</a:t>
          </a:r>
          <a:endParaRPr lang="en-US" sz="1050" kern="1200" dirty="0">
            <a:latin typeface="+mn-lt"/>
          </a:endParaRPr>
        </a:p>
        <a:p>
          <a:pPr marL="57150" lvl="1" indent="0" algn="l" defTabSz="466725">
            <a:lnSpc>
              <a:spcPct val="90000"/>
            </a:lnSpc>
            <a:spcBef>
              <a:spcPct val="0"/>
            </a:spcBef>
            <a:spcAft>
              <a:spcPct val="15000"/>
            </a:spcAft>
            <a:buChar char="••"/>
          </a:pPr>
          <a:r>
            <a:rPr lang="en-US" sz="1050" kern="1200" dirty="0" smtClean="0">
              <a:latin typeface="+mn-lt"/>
            </a:rPr>
            <a:t> Section 11: LRA Section 197</a:t>
          </a:r>
          <a:endParaRPr lang="en-US" sz="1050" kern="1200" dirty="0">
            <a:latin typeface="+mn-lt"/>
          </a:endParaRPr>
        </a:p>
        <a:p>
          <a:pPr marL="57150" lvl="1" indent="0" algn="l" defTabSz="466725">
            <a:lnSpc>
              <a:spcPct val="90000"/>
            </a:lnSpc>
            <a:spcBef>
              <a:spcPct val="0"/>
            </a:spcBef>
            <a:spcAft>
              <a:spcPct val="15000"/>
            </a:spcAft>
            <a:buChar char="••"/>
          </a:pPr>
          <a:r>
            <a:rPr lang="en-US" sz="1050" kern="1200" dirty="0" smtClean="0">
              <a:latin typeface="+mn-lt"/>
            </a:rPr>
            <a:t> Section 23, Section 26 (Compliance matters)</a:t>
          </a:r>
          <a:endParaRPr lang="en-US" sz="1050" kern="1200" dirty="0">
            <a:latin typeface="+mn-lt"/>
          </a:endParaRPr>
        </a:p>
        <a:p>
          <a:pPr marL="57150" lvl="1" indent="0" algn="l" defTabSz="466725">
            <a:lnSpc>
              <a:spcPct val="90000"/>
            </a:lnSpc>
            <a:spcBef>
              <a:spcPct val="0"/>
            </a:spcBef>
            <a:spcAft>
              <a:spcPct val="15000"/>
            </a:spcAft>
            <a:buChar char="••"/>
          </a:pPr>
          <a:r>
            <a:rPr lang="en-US" sz="1050" kern="1200" dirty="0" smtClean="0">
              <a:latin typeface="+mn-lt"/>
            </a:rPr>
            <a:t> Section 28 (3)  (Compliance matters)</a:t>
          </a:r>
          <a:endParaRPr lang="en-US" sz="1050" kern="1200" dirty="0">
            <a:latin typeface="+mn-lt"/>
          </a:endParaRPr>
        </a:p>
        <a:p>
          <a:pPr marL="57150" lvl="1" indent="0" algn="l" defTabSz="466725">
            <a:lnSpc>
              <a:spcPct val="90000"/>
            </a:lnSpc>
            <a:spcBef>
              <a:spcPct val="0"/>
            </a:spcBef>
            <a:spcAft>
              <a:spcPct val="15000"/>
            </a:spcAft>
            <a:buChar char="••"/>
          </a:pPr>
          <a:r>
            <a:rPr lang="en-US" sz="1050" kern="1200" dirty="0" smtClean="0">
              <a:latin typeface="+mn-lt"/>
            </a:rPr>
            <a:t> Section (44, 47 (4) (a), 56, &amp; 73 (2)   </a:t>
          </a:r>
          <a:endParaRPr lang="en-US" sz="1050" kern="1200" dirty="0">
            <a:latin typeface="+mn-lt"/>
          </a:endParaRPr>
        </a:p>
        <a:p>
          <a:pPr marL="173038" lvl="1" indent="-115888" algn="l" defTabSz="466725">
            <a:lnSpc>
              <a:spcPct val="90000"/>
            </a:lnSpc>
            <a:spcBef>
              <a:spcPct val="0"/>
            </a:spcBef>
            <a:spcAft>
              <a:spcPct val="15000"/>
            </a:spcAft>
            <a:buChar char="••"/>
          </a:pPr>
          <a:r>
            <a:rPr lang="en-US" sz="1050" kern="1200" dirty="0" smtClean="0">
              <a:latin typeface="+mn-lt"/>
            </a:rPr>
            <a:t>Alignment of MPRDA Section 52 with LRA Section 189</a:t>
          </a:r>
          <a:endParaRPr lang="en-US" sz="1050" kern="1200" dirty="0">
            <a:latin typeface="+mn-lt"/>
          </a:endParaRPr>
        </a:p>
        <a:p>
          <a:pPr marL="57150" lvl="1" indent="0" algn="l" defTabSz="466725">
            <a:lnSpc>
              <a:spcPct val="90000"/>
            </a:lnSpc>
            <a:spcBef>
              <a:spcPct val="0"/>
            </a:spcBef>
            <a:spcAft>
              <a:spcPct val="15000"/>
            </a:spcAft>
            <a:buChar char="••"/>
          </a:pPr>
          <a:r>
            <a:rPr lang="en-US" sz="1050" kern="1200" dirty="0" smtClean="0">
              <a:latin typeface="+mn-lt"/>
            </a:rPr>
            <a:t> Establishment of the MBC </a:t>
          </a:r>
          <a:endParaRPr lang="en-US" sz="1050" kern="1200" dirty="0">
            <a:latin typeface="+mn-lt"/>
          </a:endParaRPr>
        </a:p>
        <a:p>
          <a:pPr marL="114300" lvl="1" indent="0" algn="l" defTabSz="533400">
            <a:lnSpc>
              <a:spcPct val="90000"/>
            </a:lnSpc>
            <a:spcBef>
              <a:spcPct val="0"/>
            </a:spcBef>
            <a:spcAft>
              <a:spcPct val="15000"/>
            </a:spcAft>
            <a:buChar char="••"/>
          </a:pPr>
          <a:endParaRPr lang="en-US" sz="1200" kern="1200" dirty="0"/>
        </a:p>
        <a:p>
          <a:pPr marL="114300" lvl="1" indent="0" algn="l" defTabSz="533400">
            <a:lnSpc>
              <a:spcPct val="90000"/>
            </a:lnSpc>
            <a:spcBef>
              <a:spcPct val="0"/>
            </a:spcBef>
            <a:spcAft>
              <a:spcPct val="15000"/>
            </a:spcAft>
            <a:buChar char="••"/>
          </a:pPr>
          <a:endParaRPr lang="en-US" sz="1200" kern="1200" dirty="0"/>
        </a:p>
      </dsp:txBody>
      <dsp:txXfrm>
        <a:off x="6095093" y="2204457"/>
        <a:ext cx="2736044" cy="1381853"/>
      </dsp:txXfrm>
    </dsp:sp>
    <dsp:sp modelId="{DD5A8056-4F62-41F1-A422-42022D821C57}">
      <dsp:nvSpPr>
        <dsp:cNvPr id="0" name=""/>
        <dsp:cNvSpPr/>
      </dsp:nvSpPr>
      <dsp:spPr>
        <a:xfrm>
          <a:off x="0" y="2175593"/>
          <a:ext cx="3688199" cy="122852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mn-lt"/>
            </a:rPr>
            <a:t>MPRDA Section 101: aligned with EEA</a:t>
          </a:r>
          <a:endParaRPr lang="en-US" sz="1200" kern="1200" dirty="0">
            <a:latin typeface="+mn-lt"/>
          </a:endParaRPr>
        </a:p>
        <a:p>
          <a:pPr marL="114300" lvl="1" indent="-114300" algn="l" defTabSz="533400">
            <a:lnSpc>
              <a:spcPct val="90000"/>
            </a:lnSpc>
            <a:spcBef>
              <a:spcPct val="0"/>
            </a:spcBef>
            <a:spcAft>
              <a:spcPct val="15000"/>
            </a:spcAft>
            <a:buChar char="••"/>
          </a:pPr>
          <a:r>
            <a:rPr lang="en-US" sz="1200" kern="1200" dirty="0" smtClean="0">
              <a:latin typeface="+mn-lt"/>
            </a:rPr>
            <a:t> MPRDA Section 47, 98, and 99</a:t>
          </a:r>
          <a:endParaRPr lang="en-US" sz="1200" kern="1200" dirty="0">
            <a:latin typeface="+mn-lt"/>
          </a:endParaRPr>
        </a:p>
        <a:p>
          <a:pPr marL="114300" lvl="1" indent="-114300" algn="l" defTabSz="533400">
            <a:lnSpc>
              <a:spcPct val="90000"/>
            </a:lnSpc>
            <a:spcBef>
              <a:spcPct val="0"/>
            </a:spcBef>
            <a:spcAft>
              <a:spcPct val="15000"/>
            </a:spcAft>
            <a:buChar char="••"/>
          </a:pPr>
          <a:r>
            <a:rPr lang="en-US" sz="1200" kern="1200" dirty="0" smtClean="0">
              <a:latin typeface="+mn-lt"/>
            </a:rPr>
            <a:t>SLP Implementation </a:t>
          </a:r>
          <a:endParaRPr lang="en-US" sz="1200" kern="1200" dirty="0">
            <a:latin typeface="+mn-lt"/>
          </a:endParaRPr>
        </a:p>
        <a:p>
          <a:pPr marL="114300" lvl="1" indent="-114300" algn="l" defTabSz="533400">
            <a:lnSpc>
              <a:spcPct val="90000"/>
            </a:lnSpc>
            <a:spcBef>
              <a:spcPct val="0"/>
            </a:spcBef>
            <a:spcAft>
              <a:spcPct val="15000"/>
            </a:spcAft>
            <a:buChar char="••"/>
          </a:pPr>
          <a:endParaRPr lang="en-US" sz="1200" kern="1200" dirty="0"/>
        </a:p>
      </dsp:txBody>
      <dsp:txXfrm>
        <a:off x="0" y="2482725"/>
        <a:ext cx="2581739" cy="921395"/>
      </dsp:txXfrm>
    </dsp:sp>
    <dsp:sp modelId="{007DD506-51CC-4705-A461-943F370C9E15}">
      <dsp:nvSpPr>
        <dsp:cNvPr id="0" name=""/>
        <dsp:cNvSpPr/>
      </dsp:nvSpPr>
      <dsp:spPr>
        <a:xfrm>
          <a:off x="5293617" y="150304"/>
          <a:ext cx="3545447" cy="122852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91440" rIns="0" bIns="0" numCol="1" spcCol="1270" anchor="t" anchorCtr="0">
          <a:noAutofit/>
        </a:bodyPr>
        <a:lstStyle/>
        <a:p>
          <a:pPr marL="0" lvl="1" indent="0" algn="l" defTabSz="119063">
            <a:lnSpc>
              <a:spcPct val="90000"/>
            </a:lnSpc>
            <a:spcBef>
              <a:spcPct val="0"/>
            </a:spcBef>
            <a:spcAft>
              <a:spcPct val="15000"/>
            </a:spcAft>
            <a:buChar char="••"/>
          </a:pPr>
          <a:r>
            <a:rPr lang="en-US" sz="1200" kern="1200" dirty="0" smtClean="0"/>
            <a:t> </a:t>
          </a:r>
          <a:r>
            <a:rPr lang="en-US" sz="1200" kern="1200" dirty="0" smtClean="0">
              <a:latin typeface="+mj-lt"/>
            </a:rPr>
            <a:t>Beneficiation </a:t>
          </a:r>
          <a:endParaRPr lang="en-US" sz="1200" kern="1200" dirty="0">
            <a:latin typeface="+mj-lt"/>
          </a:endParaRPr>
        </a:p>
        <a:p>
          <a:pPr marL="0" lvl="1" indent="0" algn="l" defTabSz="119063">
            <a:lnSpc>
              <a:spcPct val="90000"/>
            </a:lnSpc>
            <a:spcBef>
              <a:spcPct val="0"/>
            </a:spcBef>
            <a:spcAft>
              <a:spcPct val="15000"/>
            </a:spcAft>
            <a:buChar char="••"/>
          </a:pPr>
          <a:r>
            <a:rPr lang="en-US" sz="1200" kern="1200" dirty="0" smtClean="0">
              <a:latin typeface="+mj-lt"/>
            </a:rPr>
            <a:t>Community</a:t>
          </a:r>
          <a:endParaRPr lang="en-US" sz="1200" kern="1200" dirty="0">
            <a:latin typeface="+mj-lt"/>
          </a:endParaRPr>
        </a:p>
        <a:p>
          <a:pPr marL="0" lvl="1" indent="0" algn="l" defTabSz="119063">
            <a:lnSpc>
              <a:spcPct val="90000"/>
            </a:lnSpc>
            <a:spcBef>
              <a:spcPct val="0"/>
            </a:spcBef>
            <a:spcAft>
              <a:spcPct val="15000"/>
            </a:spcAft>
            <a:buChar char="••"/>
          </a:pPr>
          <a:r>
            <a:rPr lang="en-US" sz="1200" kern="1200" dirty="0" smtClean="0">
              <a:latin typeface="+mj-lt"/>
            </a:rPr>
            <a:t> Equitable Access</a:t>
          </a:r>
          <a:endParaRPr lang="en-US" sz="1200" kern="1200" dirty="0">
            <a:latin typeface="+mj-lt"/>
          </a:endParaRPr>
        </a:p>
        <a:p>
          <a:pPr marL="0" lvl="1" indent="0" algn="l" defTabSz="119063">
            <a:lnSpc>
              <a:spcPct val="90000"/>
            </a:lnSpc>
            <a:spcBef>
              <a:spcPct val="0"/>
            </a:spcBef>
            <a:spcAft>
              <a:spcPct val="15000"/>
            </a:spcAft>
            <a:buChar char="••"/>
          </a:pPr>
          <a:r>
            <a:rPr lang="en-US" sz="1200" kern="1200" dirty="0" smtClean="0">
              <a:latin typeface="+mj-lt"/>
            </a:rPr>
            <a:t> Meaningful Consultation</a:t>
          </a:r>
          <a:endParaRPr lang="en-US" sz="1200" kern="1200" dirty="0">
            <a:latin typeface="+mj-lt"/>
          </a:endParaRPr>
        </a:p>
        <a:p>
          <a:pPr marL="0" lvl="1" indent="0" algn="l" defTabSz="119063">
            <a:lnSpc>
              <a:spcPct val="90000"/>
            </a:lnSpc>
            <a:spcBef>
              <a:spcPct val="0"/>
            </a:spcBef>
            <a:spcAft>
              <a:spcPct val="15000"/>
            </a:spcAft>
            <a:buChar char="••"/>
          </a:pPr>
          <a:r>
            <a:rPr lang="en-US" sz="1200" kern="1200" dirty="0" smtClean="0">
              <a:latin typeface="+mj-lt"/>
            </a:rPr>
            <a:t> HDSA  </a:t>
          </a:r>
          <a:endParaRPr lang="en-US" sz="1200" kern="1200" dirty="0">
            <a:latin typeface="+mj-lt"/>
          </a:endParaRPr>
        </a:p>
      </dsp:txBody>
      <dsp:txXfrm>
        <a:off x="6357251" y="150304"/>
        <a:ext cx="2481813" cy="921395"/>
      </dsp:txXfrm>
    </dsp:sp>
    <dsp:sp modelId="{4417F93D-6C8D-4B41-96D3-C37D8A599B43}">
      <dsp:nvSpPr>
        <dsp:cNvPr id="0" name=""/>
        <dsp:cNvSpPr/>
      </dsp:nvSpPr>
      <dsp:spPr>
        <a:xfrm>
          <a:off x="0" y="218733"/>
          <a:ext cx="3749401" cy="1565365"/>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82880" tIns="18288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mn-lt"/>
            </a:rPr>
            <a:t>Sovereignty and Custodianship</a:t>
          </a:r>
          <a:endParaRPr lang="en-US" sz="1100" kern="1200" dirty="0">
            <a:latin typeface="+mn-lt"/>
          </a:endParaRPr>
        </a:p>
        <a:p>
          <a:pPr marL="57150" lvl="1" indent="-57150" algn="l" defTabSz="488950">
            <a:lnSpc>
              <a:spcPct val="90000"/>
            </a:lnSpc>
            <a:spcBef>
              <a:spcPct val="0"/>
            </a:spcBef>
            <a:spcAft>
              <a:spcPct val="15000"/>
            </a:spcAft>
            <a:buChar char="••"/>
          </a:pPr>
          <a:r>
            <a:rPr lang="en-US" sz="1100" kern="1200" dirty="0" smtClean="0">
              <a:latin typeface="+mn-lt"/>
            </a:rPr>
            <a:t> MPRDA Section 52 alignment with Section 189</a:t>
          </a:r>
          <a:endParaRPr lang="en-US" sz="1100" kern="1200" dirty="0">
            <a:latin typeface="+mn-lt"/>
          </a:endParaRPr>
        </a:p>
        <a:p>
          <a:pPr marL="57150" lvl="1" indent="-57150" algn="l" defTabSz="488950">
            <a:lnSpc>
              <a:spcPct val="90000"/>
            </a:lnSpc>
            <a:spcBef>
              <a:spcPct val="0"/>
            </a:spcBef>
            <a:spcAft>
              <a:spcPct val="15000"/>
            </a:spcAft>
            <a:buChar char="••"/>
          </a:pPr>
          <a:r>
            <a:rPr lang="en-US" sz="1100" kern="1200" dirty="0" smtClean="0">
              <a:latin typeface="+mn-lt"/>
            </a:rPr>
            <a:t> Catalyst for Economic Development </a:t>
          </a:r>
          <a:endParaRPr lang="en-US" sz="1100" kern="1200" dirty="0">
            <a:latin typeface="+mn-lt"/>
          </a:endParaRPr>
        </a:p>
        <a:p>
          <a:pPr marL="57150" lvl="1" indent="-57150" algn="l" defTabSz="488950">
            <a:lnSpc>
              <a:spcPct val="90000"/>
            </a:lnSpc>
            <a:spcBef>
              <a:spcPct val="0"/>
            </a:spcBef>
            <a:spcAft>
              <a:spcPct val="15000"/>
            </a:spcAft>
            <a:buChar char="••"/>
          </a:pPr>
          <a:r>
            <a:rPr lang="en-US" sz="1100" kern="1200" dirty="0" smtClean="0">
              <a:latin typeface="+mn-lt"/>
            </a:rPr>
            <a:t>NUM Transformation objectives on inclusive participation (workers and communities)</a:t>
          </a:r>
          <a:endParaRPr lang="en-US" sz="1100" kern="1200" dirty="0">
            <a:latin typeface="+mn-lt"/>
          </a:endParaRPr>
        </a:p>
      </dsp:txBody>
      <dsp:txXfrm>
        <a:off x="0" y="218733"/>
        <a:ext cx="2624580" cy="1174023"/>
      </dsp:txXfrm>
    </dsp:sp>
    <dsp:sp modelId="{68B82229-6324-4DBB-B19C-D28BC9F020C2}">
      <dsp:nvSpPr>
        <dsp:cNvPr id="0" name=""/>
        <dsp:cNvSpPr/>
      </dsp:nvSpPr>
      <dsp:spPr>
        <a:xfrm>
          <a:off x="2727323" y="253469"/>
          <a:ext cx="1662351" cy="1662351"/>
        </a:xfrm>
        <a:prstGeom prst="pieWedg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INTRODUCTION </a:t>
          </a:r>
          <a:endParaRPr lang="en-US" sz="1200" b="1" kern="1200" dirty="0"/>
        </a:p>
      </dsp:txBody>
      <dsp:txXfrm>
        <a:off x="2727323" y="253469"/>
        <a:ext cx="1662351" cy="1662351"/>
      </dsp:txXfrm>
    </dsp:sp>
    <dsp:sp modelId="{D69A43E6-08F5-4C68-AC94-93F1460E857A}">
      <dsp:nvSpPr>
        <dsp:cNvPr id="0" name=""/>
        <dsp:cNvSpPr/>
      </dsp:nvSpPr>
      <dsp:spPr>
        <a:xfrm rot="5400000">
          <a:off x="4466457" y="253469"/>
          <a:ext cx="1662351" cy="1662351"/>
        </a:xfrm>
        <a:prstGeom prst="pieWedg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DEFINISTIONS</a:t>
          </a:r>
          <a:r>
            <a:rPr lang="en-US" sz="1200" kern="1200" dirty="0" smtClean="0"/>
            <a:t> </a:t>
          </a:r>
          <a:endParaRPr lang="en-US" sz="1200" kern="1200" dirty="0"/>
        </a:p>
      </dsp:txBody>
      <dsp:txXfrm rot="5400000">
        <a:off x="4466457" y="253469"/>
        <a:ext cx="1662351" cy="1662351"/>
      </dsp:txXfrm>
    </dsp:sp>
    <dsp:sp modelId="{0178423E-EEFE-4F23-A31E-623FDAEFF970}">
      <dsp:nvSpPr>
        <dsp:cNvPr id="0" name=""/>
        <dsp:cNvSpPr/>
      </dsp:nvSpPr>
      <dsp:spPr>
        <a:xfrm rot="10800000">
          <a:off x="4466457" y="1992603"/>
          <a:ext cx="1662351" cy="1662351"/>
        </a:xfrm>
        <a:prstGeom prst="pieWedg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INDEPTH COMMENTS ON MPRDA BILL </a:t>
          </a:r>
          <a:endParaRPr lang="en-US" sz="1200" b="1" kern="1200" dirty="0"/>
        </a:p>
      </dsp:txBody>
      <dsp:txXfrm rot="10800000">
        <a:off x="4466457" y="1992603"/>
        <a:ext cx="1662351" cy="1662351"/>
      </dsp:txXfrm>
    </dsp:sp>
    <dsp:sp modelId="{FE3AFA25-A578-4D68-B132-F23262219A49}">
      <dsp:nvSpPr>
        <dsp:cNvPr id="0" name=""/>
        <dsp:cNvSpPr/>
      </dsp:nvSpPr>
      <dsp:spPr>
        <a:xfrm rot="16200000">
          <a:off x="2727323" y="1992603"/>
          <a:ext cx="1662351" cy="1662351"/>
        </a:xfrm>
        <a:prstGeom prst="pieWedg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OUTSOURCING</a:t>
          </a:r>
          <a:r>
            <a:rPr lang="en-US" sz="1200" kern="1200" dirty="0" smtClean="0"/>
            <a:t> </a:t>
          </a:r>
          <a:r>
            <a:rPr lang="en-US" sz="1200" b="1" kern="1200" dirty="0" smtClean="0"/>
            <a:t>AND CONCLUSION </a:t>
          </a:r>
          <a:endParaRPr lang="en-US" sz="1200" b="1" kern="1200" dirty="0"/>
        </a:p>
      </dsp:txBody>
      <dsp:txXfrm rot="16200000">
        <a:off x="2727323" y="1992603"/>
        <a:ext cx="1662351" cy="1662351"/>
      </dsp:txXfrm>
    </dsp:sp>
    <dsp:sp modelId="{554D68F2-D28C-4BE4-92AC-75AAFA34EE76}">
      <dsp:nvSpPr>
        <dsp:cNvPr id="0" name=""/>
        <dsp:cNvSpPr/>
      </dsp:nvSpPr>
      <dsp:spPr>
        <a:xfrm>
          <a:off x="4141090" y="1608689"/>
          <a:ext cx="573952" cy="499089"/>
        </a:xfrm>
        <a:prstGeom prst="circularArrow">
          <a:avLst/>
        </a:prstGeom>
        <a:solidFill>
          <a:schemeClr val="dk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6445CCB-E8CB-4F1A-992B-181CCA93D2AB}">
      <dsp:nvSpPr>
        <dsp:cNvPr id="0" name=""/>
        <dsp:cNvSpPr/>
      </dsp:nvSpPr>
      <dsp:spPr>
        <a:xfrm rot="10800000">
          <a:off x="4141090" y="1800646"/>
          <a:ext cx="573952" cy="499089"/>
        </a:xfrm>
        <a:prstGeom prst="circularArrow">
          <a:avLst/>
        </a:prstGeom>
        <a:solidFill>
          <a:schemeClr val="dk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16073C-5E41-4588-96D0-F73AC5126370}">
      <dsp:nvSpPr>
        <dsp:cNvPr id="0" name=""/>
        <dsp:cNvSpPr/>
      </dsp:nvSpPr>
      <dsp:spPr>
        <a:xfrm>
          <a:off x="-4674930" y="-736657"/>
          <a:ext cx="5568557" cy="5568557"/>
        </a:xfrm>
        <a:prstGeom prst="blockArc">
          <a:avLst>
            <a:gd name="adj1" fmla="val 18900000"/>
            <a:gd name="adj2" fmla="val 2700000"/>
            <a:gd name="adj3" fmla="val 38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CF64C-7524-4CA6-9C9C-14152DC49DAE}">
      <dsp:nvSpPr>
        <dsp:cNvPr id="0" name=""/>
        <dsp:cNvSpPr/>
      </dsp:nvSpPr>
      <dsp:spPr>
        <a:xfrm>
          <a:off x="391120" y="238372"/>
          <a:ext cx="7782167" cy="51706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424" tIns="27940" rIns="27940" bIns="27940" numCol="1" spcCol="1270" anchor="ctr" anchorCtr="0">
          <a:noAutofit/>
        </a:bodyPr>
        <a:lstStyle/>
        <a:p>
          <a:pPr lvl="0" algn="l" defTabSz="488950" rtl="0">
            <a:lnSpc>
              <a:spcPct val="90000"/>
            </a:lnSpc>
            <a:spcBef>
              <a:spcPct val="0"/>
            </a:spcBef>
            <a:spcAft>
              <a:spcPct val="35000"/>
            </a:spcAft>
          </a:pPr>
          <a:r>
            <a:rPr lang="en-US" sz="1100" b="1" kern="1200" dirty="0" smtClean="0">
              <a:latin typeface="+mj-lt"/>
            </a:rPr>
            <a:t>Section 1 (m): </a:t>
          </a:r>
          <a:r>
            <a:rPr lang="en-US" sz="1100" kern="1200" dirty="0" smtClean="0">
              <a:latin typeface="+mj-lt"/>
            </a:rPr>
            <a:t>NUM welcomes the inclusion of the Labour Sending Area to ensure economic growth even in rural areas, partnering with municipalities (IDP) and COGTA would be beneficial.</a:t>
          </a:r>
          <a:endParaRPr lang="en-US" sz="1100" kern="1200" dirty="0">
            <a:latin typeface="+mj-lt"/>
          </a:endParaRPr>
        </a:p>
      </dsp:txBody>
      <dsp:txXfrm>
        <a:off x="391120" y="238372"/>
        <a:ext cx="7782167" cy="517069"/>
      </dsp:txXfrm>
    </dsp:sp>
    <dsp:sp modelId="{6B505416-E736-4F81-B40D-BA170DA842F8}">
      <dsp:nvSpPr>
        <dsp:cNvPr id="0" name=""/>
        <dsp:cNvSpPr/>
      </dsp:nvSpPr>
      <dsp:spPr>
        <a:xfrm>
          <a:off x="67952" y="173738"/>
          <a:ext cx="646337" cy="64633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913AB6-65BB-4965-8B4A-FCA50084ED0F}">
      <dsp:nvSpPr>
        <dsp:cNvPr id="0" name=""/>
        <dsp:cNvSpPr/>
      </dsp:nvSpPr>
      <dsp:spPr>
        <a:xfrm>
          <a:off x="761638" y="1013728"/>
          <a:ext cx="7411650" cy="51706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424" tIns="27940" rIns="27940" bIns="27940" numCol="1" spcCol="1270" anchor="ctr" anchorCtr="0">
          <a:noAutofit/>
        </a:bodyPr>
        <a:lstStyle/>
        <a:p>
          <a:pPr marL="0" lvl="0" indent="0" algn="l" defTabSz="488950" rtl="0">
            <a:lnSpc>
              <a:spcPct val="90000"/>
            </a:lnSpc>
            <a:spcBef>
              <a:spcPct val="0"/>
            </a:spcBef>
            <a:spcAft>
              <a:spcPct val="35000"/>
            </a:spcAft>
          </a:pPr>
          <a:r>
            <a:rPr lang="en-US" sz="1100" kern="1200" dirty="0" smtClean="0"/>
            <a:t>We also welcomes the inclusion of Residue stockpile ,this will ensure historic stockpiles fall within the MPRDA. </a:t>
          </a:r>
          <a:r>
            <a:rPr lang="en-US" sz="1100" kern="1200" dirty="0" err="1" smtClean="0"/>
            <a:t>E.g</a:t>
          </a:r>
          <a:r>
            <a:rPr lang="en-US" sz="1100" kern="1200" dirty="0" smtClean="0"/>
            <a:t> </a:t>
          </a:r>
          <a:r>
            <a:rPr lang="en-US" sz="1100" kern="1200" dirty="0" err="1" smtClean="0"/>
            <a:t>Jaggerfontein</a:t>
          </a:r>
          <a:r>
            <a:rPr lang="en-US" sz="1100" kern="1200" dirty="0" smtClean="0"/>
            <a:t> operations</a:t>
          </a:r>
          <a:endParaRPr lang="en-US" sz="1100" kern="1200" dirty="0"/>
        </a:p>
      </dsp:txBody>
      <dsp:txXfrm>
        <a:off x="761638" y="1013728"/>
        <a:ext cx="7411650" cy="517069"/>
      </dsp:txXfrm>
    </dsp:sp>
    <dsp:sp modelId="{D50CB007-1EB8-4D53-A160-081351C919CD}">
      <dsp:nvSpPr>
        <dsp:cNvPr id="0" name=""/>
        <dsp:cNvSpPr/>
      </dsp:nvSpPr>
      <dsp:spPr>
        <a:xfrm>
          <a:off x="438469" y="949095"/>
          <a:ext cx="646337" cy="64633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E7033D-FEAC-4ED8-A74C-B3912C7CB0C4}">
      <dsp:nvSpPr>
        <dsp:cNvPr id="0" name=""/>
        <dsp:cNvSpPr/>
      </dsp:nvSpPr>
      <dsp:spPr>
        <a:xfrm>
          <a:off x="875357" y="1789085"/>
          <a:ext cx="7297931" cy="51706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424" tIns="27940" rIns="27940" bIns="27940" numCol="1" spcCol="1270" anchor="ctr" anchorCtr="0">
          <a:noAutofit/>
        </a:bodyPr>
        <a:lstStyle/>
        <a:p>
          <a:pPr lvl="0" algn="l" defTabSz="488950">
            <a:lnSpc>
              <a:spcPct val="90000"/>
            </a:lnSpc>
            <a:spcBef>
              <a:spcPct val="0"/>
            </a:spcBef>
            <a:spcAft>
              <a:spcPct val="35000"/>
            </a:spcAft>
          </a:pPr>
          <a:r>
            <a:rPr lang="en-US" sz="1100" b="1" kern="1200" dirty="0" smtClean="0"/>
            <a:t>Section 10: </a:t>
          </a:r>
          <a:r>
            <a:rPr lang="en-US" sz="1100" kern="1200" dirty="0" smtClean="0"/>
            <a:t>NUM propose insertion of 10.4:  the regional manager and the mining rights applicant meaningfully consult stakeholders  in the process of developing and approval of social labour plans</a:t>
          </a:r>
          <a:endParaRPr lang="en-US" sz="1100" kern="1200" dirty="0"/>
        </a:p>
      </dsp:txBody>
      <dsp:txXfrm>
        <a:off x="875357" y="1789085"/>
        <a:ext cx="7297931" cy="517069"/>
      </dsp:txXfrm>
    </dsp:sp>
    <dsp:sp modelId="{F4605FDF-4D33-4E72-B796-AF24913C6E98}">
      <dsp:nvSpPr>
        <dsp:cNvPr id="0" name=""/>
        <dsp:cNvSpPr/>
      </dsp:nvSpPr>
      <dsp:spPr>
        <a:xfrm>
          <a:off x="552188" y="1724451"/>
          <a:ext cx="646337" cy="64633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1B0E53-512C-47AD-98A3-21B140F8279E}">
      <dsp:nvSpPr>
        <dsp:cNvPr id="0" name=""/>
        <dsp:cNvSpPr/>
      </dsp:nvSpPr>
      <dsp:spPr>
        <a:xfrm>
          <a:off x="761638" y="2564442"/>
          <a:ext cx="7411650" cy="51706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424" tIns="27940" rIns="27940" bIns="27940" numCol="1" spcCol="1270" anchor="ctr" anchorCtr="0">
          <a:noAutofit/>
        </a:bodyPr>
        <a:lstStyle/>
        <a:p>
          <a:pPr marL="0" lvl="0" indent="0" algn="l" defTabSz="488950">
            <a:lnSpc>
              <a:spcPct val="90000"/>
            </a:lnSpc>
            <a:spcBef>
              <a:spcPct val="0"/>
            </a:spcBef>
            <a:spcAft>
              <a:spcPct val="35000"/>
            </a:spcAft>
          </a:pPr>
          <a:r>
            <a:rPr lang="en-US" sz="1100" b="1" kern="1200" dirty="0" smtClean="0"/>
            <a:t> Section 10 (A, B, C, D): </a:t>
          </a:r>
          <a:r>
            <a:rPr lang="en-US" sz="1100" i="1" kern="1200" dirty="0" smtClean="0"/>
            <a:t>Establishment of Regional Mining Development and Environmental Committee.</a:t>
          </a:r>
          <a:r>
            <a:rPr lang="en-US" sz="1100" kern="1200" dirty="0" smtClean="0"/>
            <a:t> 10C (2d) should provide for a labour representation elected from organized labour in the affected region with voting rights </a:t>
          </a:r>
          <a:endParaRPr lang="en-US" sz="1100" kern="1200" dirty="0"/>
        </a:p>
      </dsp:txBody>
      <dsp:txXfrm>
        <a:off x="761638" y="2564442"/>
        <a:ext cx="7411650" cy="517069"/>
      </dsp:txXfrm>
    </dsp:sp>
    <dsp:sp modelId="{B0E138F9-767E-4F5C-ADAC-EC4646E191A1}">
      <dsp:nvSpPr>
        <dsp:cNvPr id="0" name=""/>
        <dsp:cNvSpPr/>
      </dsp:nvSpPr>
      <dsp:spPr>
        <a:xfrm>
          <a:off x="438469" y="2499808"/>
          <a:ext cx="646337" cy="64633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AE680A-911D-4F16-AEE5-A9B7A64198A0}">
      <dsp:nvSpPr>
        <dsp:cNvPr id="0" name=""/>
        <dsp:cNvSpPr/>
      </dsp:nvSpPr>
      <dsp:spPr>
        <a:xfrm>
          <a:off x="391120" y="3126089"/>
          <a:ext cx="7782167" cy="94449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424" tIns="35560" rIns="35560" bIns="35560" numCol="1" spcCol="1270" anchor="ctr" anchorCtr="0">
          <a:noAutofit/>
        </a:bodyPr>
        <a:lstStyle/>
        <a:p>
          <a:pPr marL="0" lvl="0" indent="0" algn="l" defTabSz="622300">
            <a:lnSpc>
              <a:spcPct val="90000"/>
            </a:lnSpc>
            <a:spcBef>
              <a:spcPct val="0"/>
            </a:spcBef>
            <a:spcAft>
              <a:spcPct val="35000"/>
            </a:spcAft>
          </a:pPr>
          <a:r>
            <a:rPr lang="en-US" sz="1400" kern="1200" dirty="0" smtClean="0"/>
            <a:t>The suggestion that the Chairperson of the Ministerial Advisory Council be the Director General, is constraining on Advisory extent of the Council. The DG by appointment and job description is an advisor of the Minister therefore the incumbent becomes irrelevant for such position. The NUM suggests that the Chairperson of the Ministerial Advisory Council be elected by the appointed council members</a:t>
          </a:r>
          <a:endParaRPr lang="en-US" sz="1400" kern="1200" dirty="0"/>
        </a:p>
      </dsp:txBody>
      <dsp:txXfrm>
        <a:off x="391120" y="3126089"/>
        <a:ext cx="7782167" cy="944490"/>
      </dsp:txXfrm>
    </dsp:sp>
    <dsp:sp modelId="{DE4BE478-88F4-4344-B5FD-A5D25663E4B2}">
      <dsp:nvSpPr>
        <dsp:cNvPr id="0" name=""/>
        <dsp:cNvSpPr/>
      </dsp:nvSpPr>
      <dsp:spPr>
        <a:xfrm>
          <a:off x="67952" y="3275165"/>
          <a:ext cx="646337" cy="64633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3B31D4-6864-4670-BC44-773DF0996026}">
      <dsp:nvSpPr>
        <dsp:cNvPr id="0" name=""/>
        <dsp:cNvSpPr/>
      </dsp:nvSpPr>
      <dsp:spPr>
        <a:xfrm>
          <a:off x="-3552615" y="-546038"/>
          <a:ext cx="4235328" cy="4235328"/>
        </a:xfrm>
        <a:prstGeom prst="blockArc">
          <a:avLst>
            <a:gd name="adj1" fmla="val 18900000"/>
            <a:gd name="adj2" fmla="val 2700000"/>
            <a:gd name="adj3" fmla="val 51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AC1C27-14F7-4EA5-8FB5-0C0DEFE99C52}">
      <dsp:nvSpPr>
        <dsp:cNvPr id="0" name=""/>
        <dsp:cNvSpPr/>
      </dsp:nvSpPr>
      <dsp:spPr>
        <a:xfrm>
          <a:off x="357919" y="241653"/>
          <a:ext cx="7831035" cy="4835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11: </a:t>
          </a:r>
          <a:r>
            <a:rPr lang="en-US" sz="1400" kern="1200" dirty="0" smtClean="0"/>
            <a:t>NUM propose an insertion that empowers the minister to impose an obligation for the transfer of the employment conditions  of the previous holder (inline with Section 197 of LRA)</a:t>
          </a:r>
          <a:endParaRPr lang="en-US" sz="1400" kern="1200" dirty="0"/>
        </a:p>
      </dsp:txBody>
      <dsp:txXfrm>
        <a:off x="357919" y="241653"/>
        <a:ext cx="7831035" cy="483557"/>
      </dsp:txXfrm>
    </dsp:sp>
    <dsp:sp modelId="{EAB38611-3AEF-4DBA-B5E7-07F3C4DD041A}">
      <dsp:nvSpPr>
        <dsp:cNvPr id="0" name=""/>
        <dsp:cNvSpPr/>
      </dsp:nvSpPr>
      <dsp:spPr>
        <a:xfrm>
          <a:off x="55696" y="181208"/>
          <a:ext cx="604446" cy="60444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050DDF-8C7F-400B-92A3-FC57A5E325D5}">
      <dsp:nvSpPr>
        <dsp:cNvPr id="0" name=""/>
        <dsp:cNvSpPr/>
      </dsp:nvSpPr>
      <dsp:spPr>
        <a:xfrm>
          <a:off x="635154" y="967115"/>
          <a:ext cx="7553801" cy="4835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23: </a:t>
          </a:r>
          <a:r>
            <a:rPr lang="en-US" sz="1400" kern="1200" dirty="0" smtClean="0"/>
            <a:t>NUM notes the increased prescribed period (from 30 to 60 days) to which could have its negative effects on investment and job creation.   </a:t>
          </a:r>
          <a:endParaRPr lang="en-US" sz="1400" kern="1200" dirty="0"/>
        </a:p>
      </dsp:txBody>
      <dsp:txXfrm>
        <a:off x="635154" y="967115"/>
        <a:ext cx="7553801" cy="483557"/>
      </dsp:txXfrm>
    </dsp:sp>
    <dsp:sp modelId="{BBD684D0-EB03-4A01-AA14-04752E217E00}">
      <dsp:nvSpPr>
        <dsp:cNvPr id="0" name=""/>
        <dsp:cNvSpPr/>
      </dsp:nvSpPr>
      <dsp:spPr>
        <a:xfrm>
          <a:off x="332930" y="906670"/>
          <a:ext cx="604446" cy="60444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E1F203-8E78-4D84-86D9-257C2DE9C93D}">
      <dsp:nvSpPr>
        <dsp:cNvPr id="0" name=""/>
        <dsp:cNvSpPr/>
      </dsp:nvSpPr>
      <dsp:spPr>
        <a:xfrm>
          <a:off x="635154" y="1641615"/>
          <a:ext cx="7553801" cy="58548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26</a:t>
          </a:r>
          <a:r>
            <a:rPr lang="en-US" sz="1400" kern="1200" dirty="0" smtClean="0"/>
            <a:t>: The addition on this section are welcomed, the NUM is of the view that both DMR and Dti should collaborate  to develop an inclusive Beneficiation strategy aligned with the current IPAP 2016/17</a:t>
          </a:r>
          <a:endParaRPr lang="en-US" sz="1400" kern="1200" dirty="0"/>
        </a:p>
      </dsp:txBody>
      <dsp:txXfrm>
        <a:off x="635154" y="1641615"/>
        <a:ext cx="7553801" cy="585481"/>
      </dsp:txXfrm>
    </dsp:sp>
    <dsp:sp modelId="{ECEFC187-487B-49E5-9FF7-290C1B0EB671}">
      <dsp:nvSpPr>
        <dsp:cNvPr id="0" name=""/>
        <dsp:cNvSpPr/>
      </dsp:nvSpPr>
      <dsp:spPr>
        <a:xfrm>
          <a:off x="332930" y="1632132"/>
          <a:ext cx="604446" cy="60444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4ABCF5-B604-4341-9426-6BE744F7555E}">
      <dsp:nvSpPr>
        <dsp:cNvPr id="0" name=""/>
        <dsp:cNvSpPr/>
      </dsp:nvSpPr>
      <dsp:spPr>
        <a:xfrm>
          <a:off x="398562" y="2355561"/>
          <a:ext cx="7831035" cy="66310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28 (3): </a:t>
          </a:r>
          <a:r>
            <a:rPr lang="en-US" sz="1400" kern="1200" dirty="0" smtClean="0"/>
            <a:t>We welcome the addition  which requires mining rights holder to submit report detailing compliance with the act and the charter, it will make compliance with the  SLP’s and the Charter non-negotiable .</a:t>
          </a:r>
          <a:endParaRPr lang="en-US" sz="1400" kern="1200" dirty="0"/>
        </a:p>
      </dsp:txBody>
      <dsp:txXfrm>
        <a:off x="398562" y="2355561"/>
        <a:ext cx="7831035" cy="663107"/>
      </dsp:txXfrm>
    </dsp:sp>
    <dsp:sp modelId="{CC05EE2B-2D5E-4D9D-8786-FFF2171ECA61}">
      <dsp:nvSpPr>
        <dsp:cNvPr id="0" name=""/>
        <dsp:cNvSpPr/>
      </dsp:nvSpPr>
      <dsp:spPr>
        <a:xfrm rot="813836">
          <a:off x="55696" y="2301217"/>
          <a:ext cx="604446" cy="7172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D0838A-F067-41F0-87DC-31D670296A9A}">
      <dsp:nvSpPr>
        <dsp:cNvPr id="0" name=""/>
        <dsp:cNvSpPr/>
      </dsp:nvSpPr>
      <dsp:spPr>
        <a:xfrm>
          <a:off x="-3722066" y="-571799"/>
          <a:ext cx="4436622" cy="4436622"/>
        </a:xfrm>
        <a:prstGeom prst="blockArc">
          <a:avLst>
            <a:gd name="adj1" fmla="val 18900000"/>
            <a:gd name="adj2" fmla="val 2700000"/>
            <a:gd name="adj3" fmla="val 48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67B17D-983D-4933-ADFA-B25BECF3C8D5}">
      <dsp:nvSpPr>
        <dsp:cNvPr id="0" name=""/>
        <dsp:cNvSpPr/>
      </dsp:nvSpPr>
      <dsp:spPr>
        <a:xfrm>
          <a:off x="415090" y="139610"/>
          <a:ext cx="7812044" cy="63461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2113" tIns="35560" rIns="35560" bIns="35560" numCol="1" spcCol="1270" anchor="ctr" anchorCtr="0">
          <a:noAutofit/>
        </a:bodyPr>
        <a:lstStyle/>
        <a:p>
          <a:pPr marL="53975" lvl="0" indent="-53975" algn="l" defTabSz="622300">
            <a:lnSpc>
              <a:spcPct val="90000"/>
            </a:lnSpc>
            <a:spcBef>
              <a:spcPct val="0"/>
            </a:spcBef>
            <a:spcAft>
              <a:spcPct val="35000"/>
            </a:spcAft>
          </a:pPr>
          <a:r>
            <a:rPr lang="en-US" sz="1400" b="1" kern="1200" dirty="0" smtClean="0"/>
            <a:t>Section 47 (4) (a): </a:t>
          </a:r>
          <a:r>
            <a:rPr lang="en-US" sz="1400" kern="1200" dirty="0" smtClean="0"/>
            <a:t>We welcome the removal of the word “reasonable opportunity” which has been replaced with 30 days, this insertion will enable enforcement of the legislation compliance</a:t>
          </a:r>
          <a:endParaRPr lang="en-US" sz="1400" kern="1200" dirty="0"/>
        </a:p>
      </dsp:txBody>
      <dsp:txXfrm>
        <a:off x="415090" y="139610"/>
        <a:ext cx="7812044" cy="634611"/>
      </dsp:txXfrm>
    </dsp:sp>
    <dsp:sp modelId="{D1602C3E-7AA6-4576-B026-AE7A389BD2E7}">
      <dsp:nvSpPr>
        <dsp:cNvPr id="0" name=""/>
        <dsp:cNvSpPr/>
      </dsp:nvSpPr>
      <dsp:spPr>
        <a:xfrm>
          <a:off x="0" y="123775"/>
          <a:ext cx="633248" cy="63324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94DFF4-2C46-4901-92EF-DC9715532607}">
      <dsp:nvSpPr>
        <dsp:cNvPr id="0" name=""/>
        <dsp:cNvSpPr/>
      </dsp:nvSpPr>
      <dsp:spPr>
        <a:xfrm>
          <a:off x="664990" y="896666"/>
          <a:ext cx="7521600" cy="73965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2113" tIns="35560" rIns="35560" bIns="35560" numCol="1" spcCol="1270" anchor="ctr" anchorCtr="0">
          <a:noAutofit/>
        </a:bodyPr>
        <a:lstStyle/>
        <a:p>
          <a:pPr marL="0" lvl="0" indent="0" algn="just" defTabSz="622300">
            <a:lnSpc>
              <a:spcPct val="90000"/>
            </a:lnSpc>
            <a:spcBef>
              <a:spcPct val="0"/>
            </a:spcBef>
            <a:spcAft>
              <a:spcPct val="35000"/>
            </a:spcAft>
          </a:pPr>
          <a:r>
            <a:rPr lang="en-US" sz="1400" kern="1200" dirty="0" smtClean="0"/>
            <a:t>NUM notes the  replacement of the Mineral and Petroleum Board with the Regional Manager throughout the amendment Bill, thus tightening the implementation of 52’s during </a:t>
          </a:r>
          <a:r>
            <a:rPr lang="en-US" sz="1400" kern="1200" dirty="0" err="1" smtClean="0"/>
            <a:t>downscalling</a:t>
          </a:r>
          <a:r>
            <a:rPr lang="en-US" sz="1400" kern="1200" dirty="0" smtClean="0"/>
            <a:t> and retrenchments </a:t>
          </a:r>
          <a:endParaRPr lang="en-US" sz="1400" kern="1200" dirty="0"/>
        </a:p>
      </dsp:txBody>
      <dsp:txXfrm>
        <a:off x="664990" y="896666"/>
        <a:ext cx="7521600" cy="739659"/>
      </dsp:txXfrm>
    </dsp:sp>
    <dsp:sp modelId="{E8C9861B-F32D-4A16-8F11-5EE38E64C020}">
      <dsp:nvSpPr>
        <dsp:cNvPr id="0" name=""/>
        <dsp:cNvSpPr/>
      </dsp:nvSpPr>
      <dsp:spPr>
        <a:xfrm>
          <a:off x="348365" y="865134"/>
          <a:ext cx="633248" cy="8027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238097-F774-4728-BABD-D3522B6F75FD}">
      <dsp:nvSpPr>
        <dsp:cNvPr id="0" name=""/>
        <dsp:cNvSpPr/>
      </dsp:nvSpPr>
      <dsp:spPr>
        <a:xfrm>
          <a:off x="707999" y="1803579"/>
          <a:ext cx="7521600" cy="66660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2113" tIns="35560" rIns="35560" bIns="35560" numCol="1" spcCol="1270" anchor="ctr" anchorCtr="0">
          <a:noAutofit/>
        </a:bodyPr>
        <a:lstStyle/>
        <a:p>
          <a:pPr marL="0" lvl="0" indent="0" algn="just" defTabSz="622300">
            <a:lnSpc>
              <a:spcPct val="90000"/>
            </a:lnSpc>
            <a:spcBef>
              <a:spcPct val="0"/>
            </a:spcBef>
            <a:spcAft>
              <a:spcPct val="35000"/>
            </a:spcAft>
          </a:pPr>
          <a:r>
            <a:rPr lang="en-US" sz="1400" b="1" kern="1200" dirty="0" smtClean="0"/>
            <a:t>Section 52:  </a:t>
          </a:r>
          <a:r>
            <a:rPr lang="en-US" sz="1400" kern="1200" dirty="0" smtClean="0"/>
            <a:t>The mining industry continue to shed a lot of jobs , therefore the NUM propose insertion of Section 52 (4) (a)  the section 52 consultation should precede the Labour Relations  Act (1995)  section 189 for all mining rights holders. </a:t>
          </a:r>
          <a:endParaRPr lang="en-US" sz="1400" kern="1200" dirty="0"/>
        </a:p>
      </dsp:txBody>
      <dsp:txXfrm>
        <a:off x="707999" y="1803579"/>
        <a:ext cx="7521600" cy="666607"/>
      </dsp:txXfrm>
    </dsp:sp>
    <dsp:sp modelId="{7BD10289-A847-487D-A5C2-8FAE4A6348EB}">
      <dsp:nvSpPr>
        <dsp:cNvPr id="0" name=""/>
        <dsp:cNvSpPr/>
      </dsp:nvSpPr>
      <dsp:spPr>
        <a:xfrm>
          <a:off x="364133" y="1800548"/>
          <a:ext cx="633248" cy="6726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F5E69B-0A8C-4029-AED2-1F32088DE727}">
      <dsp:nvSpPr>
        <dsp:cNvPr id="0" name=""/>
        <dsp:cNvSpPr/>
      </dsp:nvSpPr>
      <dsp:spPr>
        <a:xfrm>
          <a:off x="417555" y="2630386"/>
          <a:ext cx="7812044" cy="66263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2113"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44:  E</a:t>
          </a:r>
          <a:r>
            <a:rPr lang="en-US" sz="1400" kern="1200" dirty="0" smtClean="0"/>
            <a:t>mpowers the Minister to establish a council depending on whether he sees the need to do so, however the NUM is of the view that  the Council existence is crucial therefore propose that </a:t>
          </a:r>
          <a:r>
            <a:rPr lang="en-US" sz="1400" b="1" kern="1200" dirty="0" smtClean="0"/>
            <a:t>“MUST” </a:t>
          </a:r>
          <a:r>
            <a:rPr lang="en-US" sz="1400" kern="1200" dirty="0" smtClean="0"/>
            <a:t>should replace “</a:t>
          </a:r>
          <a:r>
            <a:rPr lang="en-US" sz="1400" b="1" kern="1200" dirty="0" smtClean="0"/>
            <a:t>MAY</a:t>
          </a:r>
          <a:r>
            <a:rPr lang="en-US" sz="1400" kern="1200" dirty="0" smtClean="0"/>
            <a:t>”</a:t>
          </a:r>
          <a:endParaRPr lang="en-US" sz="1400" kern="1200" dirty="0"/>
        </a:p>
      </dsp:txBody>
      <dsp:txXfrm>
        <a:off x="417555" y="2630386"/>
        <a:ext cx="7812044" cy="662636"/>
      </dsp:txXfrm>
    </dsp:sp>
    <dsp:sp modelId="{5CC2EFF0-0CBE-4D05-ACBB-CB0A8F95E15D}">
      <dsp:nvSpPr>
        <dsp:cNvPr id="0" name=""/>
        <dsp:cNvSpPr/>
      </dsp:nvSpPr>
      <dsp:spPr>
        <a:xfrm>
          <a:off x="0" y="2659773"/>
          <a:ext cx="633248" cy="63324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6CB86A-4910-453D-BAE8-6F0A1D6D74AA}">
      <dsp:nvSpPr>
        <dsp:cNvPr id="0" name=""/>
        <dsp:cNvSpPr/>
      </dsp:nvSpPr>
      <dsp:spPr>
        <a:xfrm>
          <a:off x="-3552615" y="-546038"/>
          <a:ext cx="4235328" cy="4235328"/>
        </a:xfrm>
        <a:prstGeom prst="blockArc">
          <a:avLst>
            <a:gd name="adj1" fmla="val 18900000"/>
            <a:gd name="adj2" fmla="val 2700000"/>
            <a:gd name="adj3" fmla="val 51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6E2E3-F4DF-49DF-9A5E-D9647026275D}">
      <dsp:nvSpPr>
        <dsp:cNvPr id="0" name=""/>
        <dsp:cNvSpPr/>
      </dsp:nvSpPr>
      <dsp:spPr>
        <a:xfrm>
          <a:off x="357919" y="139919"/>
          <a:ext cx="7831035" cy="68702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56 (A, B, C, D, E, F &amp; G) :</a:t>
          </a:r>
          <a:r>
            <a:rPr lang="en-US" sz="1400" b="0" kern="1200" dirty="0" smtClean="0"/>
            <a:t> N</a:t>
          </a:r>
          <a:r>
            <a:rPr lang="en-US" sz="1400" kern="1200" dirty="0" smtClean="0"/>
            <a:t>omination of the Chairperson  of  the Ministerial Advisory Council to be anyone  except the DG, the NUM is of the view that this will be strenuous on incumbent and that it will be difficult to achieve the council’s objectives </a:t>
          </a:r>
          <a:endParaRPr lang="en-US" sz="1400" kern="1200" dirty="0"/>
        </a:p>
      </dsp:txBody>
      <dsp:txXfrm>
        <a:off x="357919" y="139919"/>
        <a:ext cx="7831035" cy="687024"/>
      </dsp:txXfrm>
    </dsp:sp>
    <dsp:sp modelId="{A86599CA-9F02-4DC9-A0FA-24B728E2678E}">
      <dsp:nvSpPr>
        <dsp:cNvPr id="0" name=""/>
        <dsp:cNvSpPr/>
      </dsp:nvSpPr>
      <dsp:spPr>
        <a:xfrm>
          <a:off x="55696" y="124154"/>
          <a:ext cx="604446" cy="7185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292F3A-15A3-4778-A9C2-55F7C4168BEB}">
      <dsp:nvSpPr>
        <dsp:cNvPr id="0" name=""/>
        <dsp:cNvSpPr/>
      </dsp:nvSpPr>
      <dsp:spPr>
        <a:xfrm>
          <a:off x="675793" y="935681"/>
          <a:ext cx="7553801" cy="641018"/>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just" defTabSz="622300">
            <a:lnSpc>
              <a:spcPct val="90000"/>
            </a:lnSpc>
            <a:spcBef>
              <a:spcPct val="0"/>
            </a:spcBef>
            <a:spcAft>
              <a:spcPct val="35000"/>
            </a:spcAft>
          </a:pPr>
          <a:r>
            <a:rPr lang="en-US" sz="1400" b="1" kern="1200" dirty="0" smtClean="0"/>
            <a:t>Section 56 (A):</a:t>
          </a:r>
          <a:r>
            <a:rPr lang="en-US" sz="1400" b="0" kern="1200" dirty="0" smtClean="0"/>
            <a:t> </a:t>
          </a:r>
          <a:r>
            <a:rPr lang="en-US" sz="1400" kern="1200" dirty="0" smtClean="0"/>
            <a:t>We propose that the Ministerial Advisory Council chairperson be elected by a “Secret ballot” on the first meeting to which only members  referred by  (e) and (g) should be legible to nominate and elect. </a:t>
          </a:r>
          <a:endParaRPr lang="en-US" sz="1400" kern="1200" dirty="0"/>
        </a:p>
      </dsp:txBody>
      <dsp:txXfrm>
        <a:off x="675793" y="935681"/>
        <a:ext cx="7553801" cy="641018"/>
      </dsp:txXfrm>
    </dsp:sp>
    <dsp:sp modelId="{B934364E-3258-40D0-B1DF-AC5FEDDE8AA0}">
      <dsp:nvSpPr>
        <dsp:cNvPr id="0" name=""/>
        <dsp:cNvSpPr/>
      </dsp:nvSpPr>
      <dsp:spPr>
        <a:xfrm>
          <a:off x="332930" y="906670"/>
          <a:ext cx="604446" cy="60444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8E7A25-13B4-4D1B-B56F-83C98FA49DF2}">
      <dsp:nvSpPr>
        <dsp:cNvPr id="0" name=""/>
        <dsp:cNvSpPr/>
      </dsp:nvSpPr>
      <dsp:spPr>
        <a:xfrm>
          <a:off x="675793" y="1679274"/>
          <a:ext cx="7553801" cy="60475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just" defTabSz="622300">
            <a:lnSpc>
              <a:spcPct val="90000"/>
            </a:lnSpc>
            <a:spcBef>
              <a:spcPct val="0"/>
            </a:spcBef>
            <a:spcAft>
              <a:spcPct val="35000"/>
            </a:spcAft>
          </a:pPr>
          <a:r>
            <a:rPr lang="en-US" sz="1400" b="1" kern="1200" dirty="0" smtClean="0"/>
            <a:t>Section (26 &amp; 107)</a:t>
          </a:r>
          <a:r>
            <a:rPr lang="en-US" sz="1400" kern="1200" dirty="0" smtClean="0"/>
            <a:t> The NUM propose an establishment of the Mineral Beneficiation Commission , funded and managed by Council for Geosciences. </a:t>
          </a:r>
          <a:endParaRPr lang="en-US" sz="1400" kern="1200" dirty="0"/>
        </a:p>
      </dsp:txBody>
      <dsp:txXfrm>
        <a:off x="675793" y="1679274"/>
        <a:ext cx="7553801" cy="604756"/>
      </dsp:txXfrm>
    </dsp:sp>
    <dsp:sp modelId="{4F9B3F79-BF8E-4F61-B077-7B2D1B6BD7E9}">
      <dsp:nvSpPr>
        <dsp:cNvPr id="0" name=""/>
        <dsp:cNvSpPr/>
      </dsp:nvSpPr>
      <dsp:spPr>
        <a:xfrm>
          <a:off x="332930" y="1606114"/>
          <a:ext cx="604446" cy="65648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40299-44DD-4ECE-AA36-A0B19ED0D8DF}">
      <dsp:nvSpPr>
        <dsp:cNvPr id="0" name=""/>
        <dsp:cNvSpPr/>
      </dsp:nvSpPr>
      <dsp:spPr>
        <a:xfrm>
          <a:off x="398562" y="2428866"/>
          <a:ext cx="7831035" cy="714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824" tIns="35560" rIns="35560" bIns="35560" numCol="1" spcCol="1270" anchor="ctr" anchorCtr="0">
          <a:noAutofit/>
        </a:bodyPr>
        <a:lstStyle/>
        <a:p>
          <a:pPr marL="0" lvl="0" indent="0" algn="l" defTabSz="622300">
            <a:lnSpc>
              <a:spcPct val="90000"/>
            </a:lnSpc>
            <a:spcBef>
              <a:spcPct val="0"/>
            </a:spcBef>
            <a:spcAft>
              <a:spcPct val="35000"/>
            </a:spcAft>
          </a:pPr>
          <a:r>
            <a:rPr lang="en-US" sz="1400" b="1" kern="1200" dirty="0" smtClean="0"/>
            <a:t>Section 73 (z):</a:t>
          </a:r>
          <a:r>
            <a:rPr lang="en-US" sz="1400" kern="1200" dirty="0" smtClean="0"/>
            <a:t> We welcome the strengthened penalties , the replacement of R100 000 with a 10% of the annual turnover and imprisonment from two years to four years , we hope this will yield transformative results.</a:t>
          </a:r>
          <a:endParaRPr lang="en-US" sz="1400" kern="1200" dirty="0"/>
        </a:p>
      </dsp:txBody>
      <dsp:txXfrm>
        <a:off x="398562" y="2428866"/>
        <a:ext cx="7831035" cy="714383"/>
      </dsp:txXfrm>
    </dsp:sp>
    <dsp:sp modelId="{679B517D-0D5E-4C6D-AF61-BA4AE53DEAD4}">
      <dsp:nvSpPr>
        <dsp:cNvPr id="0" name=""/>
        <dsp:cNvSpPr/>
      </dsp:nvSpPr>
      <dsp:spPr>
        <a:xfrm rot="1565180">
          <a:off x="132013" y="2307606"/>
          <a:ext cx="604446" cy="74045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A39F0A-7C7E-4E73-B700-CE52763F1002}">
      <dsp:nvSpPr>
        <dsp:cNvPr id="0" name=""/>
        <dsp:cNvSpPr/>
      </dsp:nvSpPr>
      <dsp:spPr>
        <a:xfrm>
          <a:off x="0" y="0"/>
          <a:ext cx="6336792" cy="6532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Section 101: to include clearly determined conditions for outsourcing</a:t>
          </a:r>
          <a:endParaRPr lang="en-US" sz="1800" kern="1200" dirty="0"/>
        </a:p>
      </dsp:txBody>
      <dsp:txXfrm>
        <a:off x="0" y="0"/>
        <a:ext cx="5593749" cy="653224"/>
      </dsp:txXfrm>
    </dsp:sp>
    <dsp:sp modelId="{AEE5E1FD-F0B3-4D11-89FB-675A6312B118}">
      <dsp:nvSpPr>
        <dsp:cNvPr id="0" name=""/>
        <dsp:cNvSpPr/>
      </dsp:nvSpPr>
      <dsp:spPr>
        <a:xfrm>
          <a:off x="473202" y="743949"/>
          <a:ext cx="6336792" cy="6532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Approval by the Minister </a:t>
          </a:r>
          <a:endParaRPr lang="en-US" sz="1800" kern="1200" dirty="0"/>
        </a:p>
      </dsp:txBody>
      <dsp:txXfrm>
        <a:off x="473202" y="743949"/>
        <a:ext cx="5438994" cy="653224"/>
      </dsp:txXfrm>
    </dsp:sp>
    <dsp:sp modelId="{2D26D96D-614D-4F6A-B65F-B26860E4D259}">
      <dsp:nvSpPr>
        <dsp:cNvPr id="0" name=""/>
        <dsp:cNvSpPr/>
      </dsp:nvSpPr>
      <dsp:spPr>
        <a:xfrm>
          <a:off x="946404" y="1487899"/>
          <a:ext cx="6336792" cy="6532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kern="1200" dirty="0" smtClean="0"/>
            <a:t>On approval: the salaries and working conditions should remain the same. </a:t>
          </a:r>
          <a:endParaRPr lang="en-US" sz="1800" kern="1200" dirty="0"/>
        </a:p>
      </dsp:txBody>
      <dsp:txXfrm>
        <a:off x="946404" y="1487899"/>
        <a:ext cx="5438994" cy="653224"/>
      </dsp:txXfrm>
    </dsp:sp>
    <dsp:sp modelId="{22CDA8DB-2E5E-45B4-9A2A-135D1DC04AA5}">
      <dsp:nvSpPr>
        <dsp:cNvPr id="0" name=""/>
        <dsp:cNvSpPr/>
      </dsp:nvSpPr>
      <dsp:spPr>
        <a:xfrm>
          <a:off x="1419605" y="2231849"/>
          <a:ext cx="6336792" cy="6532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Implementation</a:t>
          </a:r>
          <a:r>
            <a:rPr lang="en-US" sz="1700" kern="1200" dirty="0" smtClean="0"/>
            <a:t> of “equal pay for work of equal value” </a:t>
          </a:r>
          <a:endParaRPr lang="en-US" sz="1700" kern="1200" dirty="0"/>
        </a:p>
      </dsp:txBody>
      <dsp:txXfrm>
        <a:off x="1419605" y="2231849"/>
        <a:ext cx="5438994" cy="653224"/>
      </dsp:txXfrm>
    </dsp:sp>
    <dsp:sp modelId="{06542CD5-CD6D-4EFD-B072-C5D83E2A876B}">
      <dsp:nvSpPr>
        <dsp:cNvPr id="0" name=""/>
        <dsp:cNvSpPr/>
      </dsp:nvSpPr>
      <dsp:spPr>
        <a:xfrm>
          <a:off x="1892808" y="2975799"/>
          <a:ext cx="6336792" cy="6532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Compliance with all commitments made with all other government institution e.g. skills plan </a:t>
          </a:r>
          <a:endParaRPr lang="en-US" sz="1700" kern="1200" dirty="0"/>
        </a:p>
      </dsp:txBody>
      <dsp:txXfrm>
        <a:off x="1892808" y="2975799"/>
        <a:ext cx="5438994" cy="653224"/>
      </dsp:txXfrm>
    </dsp:sp>
    <dsp:sp modelId="{A4207F47-32CD-4229-8471-5FEF3877F268}">
      <dsp:nvSpPr>
        <dsp:cNvPr id="0" name=""/>
        <dsp:cNvSpPr/>
      </dsp:nvSpPr>
      <dsp:spPr>
        <a:xfrm>
          <a:off x="5912196" y="477216"/>
          <a:ext cx="424595" cy="42459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US" sz="1900" kern="1200"/>
        </a:p>
      </dsp:txBody>
      <dsp:txXfrm>
        <a:off x="5912196" y="477216"/>
        <a:ext cx="424595" cy="424595"/>
      </dsp:txXfrm>
    </dsp:sp>
    <dsp:sp modelId="{B9AE7256-93FF-492E-AFF6-E11CD9E0E25C}">
      <dsp:nvSpPr>
        <dsp:cNvPr id="0" name=""/>
        <dsp:cNvSpPr/>
      </dsp:nvSpPr>
      <dsp:spPr>
        <a:xfrm>
          <a:off x="6385398" y="1221166"/>
          <a:ext cx="424595" cy="42459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US" sz="1900" kern="1200"/>
        </a:p>
      </dsp:txBody>
      <dsp:txXfrm>
        <a:off x="6385398" y="1221166"/>
        <a:ext cx="424595" cy="424595"/>
      </dsp:txXfrm>
    </dsp:sp>
    <dsp:sp modelId="{87C72C36-4FE4-4045-9222-586650CEFC2A}">
      <dsp:nvSpPr>
        <dsp:cNvPr id="0" name=""/>
        <dsp:cNvSpPr/>
      </dsp:nvSpPr>
      <dsp:spPr>
        <a:xfrm>
          <a:off x="6858600" y="1954229"/>
          <a:ext cx="424595" cy="42459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US" sz="1900" kern="1200"/>
        </a:p>
      </dsp:txBody>
      <dsp:txXfrm>
        <a:off x="6858600" y="1954229"/>
        <a:ext cx="424595" cy="424595"/>
      </dsp:txXfrm>
    </dsp:sp>
    <dsp:sp modelId="{905AFD7B-CF0D-4AF8-A1A7-043488608615}">
      <dsp:nvSpPr>
        <dsp:cNvPr id="0" name=""/>
        <dsp:cNvSpPr/>
      </dsp:nvSpPr>
      <dsp:spPr>
        <a:xfrm>
          <a:off x="7331802" y="2705437"/>
          <a:ext cx="424595" cy="42459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US" sz="1900" kern="1200"/>
        </a:p>
      </dsp:txBody>
      <dsp:txXfrm>
        <a:off x="7331802" y="2705437"/>
        <a:ext cx="424595" cy="424595"/>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1A0A0B8-2EBB-42D2-BA98-9EC1400B589C}" type="datetimeFigureOut">
              <a:rPr lang="en-US" smtClean="0"/>
              <a:pPr/>
              <a:t>6/30/2017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840EB79-0898-4367-BE72-E5A0D6EE9FC0}" type="slidenum">
              <a:rPr lang="en-US" smtClean="0"/>
              <a:pPr/>
              <a:t>‹#›</a:t>
            </a:fld>
            <a:endParaRPr lang="en-US"/>
          </a:p>
        </p:txBody>
      </p:sp>
    </p:spTree>
    <p:extLst>
      <p:ext uri="{BB962C8B-B14F-4D97-AF65-F5344CB8AC3E}">
        <p14:creationId xmlns:p14="http://schemas.microsoft.com/office/powerpoint/2010/main" xmlns="" val="1298671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BD3E48-FB21-44A1-85EB-675C18D7819B}" type="datetimeFigureOut">
              <a:rPr lang="en-ZA" smtClean="0"/>
              <a:pPr/>
              <a:t>2017/06/30</a:t>
            </a:fld>
            <a:endParaRPr lang="en-Z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3C66D0-7316-4654-A530-AFD1CA1F4CD3}" type="slidenum">
              <a:rPr lang="en-ZA" smtClean="0"/>
              <a:pPr/>
              <a:t>‹#›</a:t>
            </a:fld>
            <a:endParaRPr lang="en-ZA"/>
          </a:p>
        </p:txBody>
      </p:sp>
    </p:spTree>
    <p:extLst>
      <p:ext uri="{BB962C8B-B14F-4D97-AF65-F5344CB8AC3E}">
        <p14:creationId xmlns:p14="http://schemas.microsoft.com/office/powerpoint/2010/main" xmlns="" val="18781208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C66D0-7316-4654-A530-AFD1CA1F4CD3}" type="slidenum">
              <a:rPr lang="en-ZA" smtClean="0"/>
              <a:pPr/>
              <a:t>2</a:t>
            </a:fld>
            <a:endParaRPr lang="en-ZA"/>
          </a:p>
        </p:txBody>
      </p:sp>
    </p:spTree>
    <p:extLst>
      <p:ext uri="{BB962C8B-B14F-4D97-AF65-F5344CB8AC3E}">
        <p14:creationId xmlns:p14="http://schemas.microsoft.com/office/powerpoint/2010/main" xmlns="" val="24691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0" y="4773342"/>
            <a:ext cx="2133600" cy="273844"/>
          </a:xfrm>
          <a:prstGeom prst="rect">
            <a:avLst/>
          </a:prstGeom>
        </p:spPr>
        <p:txBody>
          <a:bodyPr/>
          <a:lstStyle/>
          <a:p>
            <a:fld id="{1C83F425-CD81-C844-BA74-999FE37B4A8F}" type="slidenum">
              <a:rPr lang="en-US" smtClean="0"/>
              <a:pPr/>
              <a:t>‹#›</a:t>
            </a:fld>
            <a:endParaRPr lang="en-US" dirty="0"/>
          </a:p>
        </p:txBody>
      </p:sp>
    </p:spTree>
    <p:extLst>
      <p:ext uri="{BB962C8B-B14F-4D97-AF65-F5344CB8AC3E}">
        <p14:creationId xmlns:p14="http://schemas.microsoft.com/office/powerpoint/2010/main" xmlns="" val="25093083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365158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38834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r>
              <a:rPr lang="en-US" dirty="0" smtClean="0"/>
              <a:t>1</a:t>
            </a:r>
            <a:endParaRPr lang="en-US" dirty="0"/>
          </a:p>
        </p:txBody>
      </p:sp>
    </p:spTree>
    <p:extLst>
      <p:ext uri="{BB962C8B-B14F-4D97-AF65-F5344CB8AC3E}">
        <p14:creationId xmlns:p14="http://schemas.microsoft.com/office/powerpoint/2010/main" xmlns="" val="271232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398411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4"/>
            <a:ext cx="2133600" cy="273844"/>
          </a:xfrm>
          <a:prstGeom prst="rect">
            <a:avLst/>
          </a:prstGeom>
        </p:spPr>
        <p:txBody>
          <a:bodyPr/>
          <a:lstStyle/>
          <a:p>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279144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274043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lvl1pPr>
              <a:defRPr sz="4000">
                <a:solidFill>
                  <a:schemeClr val="bg1"/>
                </a:solidFill>
                <a:latin typeface="Century Gothic" panose="020B0502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4767264"/>
            <a:ext cx="2133600" cy="273844"/>
          </a:xfrm>
          <a:prstGeom prst="rect">
            <a:avLst/>
          </a:prstGeom>
        </p:spPr>
        <p:txBody>
          <a:bodyPr/>
          <a:lstStyle/>
          <a:p>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384796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8681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80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978255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1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1C83F425-CD81-C844-BA74-999FE37B4A8F}" type="slidenum">
              <a:rPr lang="en-US" smtClean="0"/>
              <a:pPr/>
              <a:t>‹#›</a:t>
            </a:fld>
            <a:endParaRPr lang="en-US"/>
          </a:p>
        </p:txBody>
      </p:sp>
    </p:spTree>
    <p:extLst>
      <p:ext uri="{BB962C8B-B14F-4D97-AF65-F5344CB8AC3E}">
        <p14:creationId xmlns:p14="http://schemas.microsoft.com/office/powerpoint/2010/main" xmlns="" val="292146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a:solidFill>
            <a:srgbClr val="C00000"/>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1432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Description: numlogo"/>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8407082" y="4457700"/>
            <a:ext cx="559435" cy="588327"/>
          </a:xfrm>
          <a:prstGeom prst="rect">
            <a:avLst/>
          </a:prstGeom>
          <a:noFill/>
          <a:ln>
            <a:noFill/>
          </a:ln>
        </p:spPr>
      </p:pic>
      <p:sp>
        <p:nvSpPr>
          <p:cNvPr id="4" name="Slide Number Placeholder 3"/>
          <p:cNvSpPr>
            <a:spLocks noGrp="1"/>
          </p:cNvSpPr>
          <p:nvPr>
            <p:ph type="sldNum" sz="quarter" idx="4"/>
          </p:nvPr>
        </p:nvSpPr>
        <p:spPr>
          <a:xfrm>
            <a:off x="246993" y="4726409"/>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D08624B6-E25C-4D46-A047-E2841AE374B8}" type="slidenum">
              <a:rPr lang="en-US" smtClean="0"/>
              <a:pPr/>
              <a:t>‹#›</a:t>
            </a:fld>
            <a:endParaRPr lang="en-US" dirty="0"/>
          </a:p>
        </p:txBody>
      </p:sp>
    </p:spTree>
    <p:extLst>
      <p:ext uri="{BB962C8B-B14F-4D97-AF65-F5344CB8AC3E}">
        <p14:creationId xmlns:p14="http://schemas.microsoft.com/office/powerpoint/2010/main" xmlns="" val="328745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hf hdr="0" ftr="0" dt="0"/>
  <p:txStyles>
    <p:titleStyle>
      <a:lvl1pPr algn="ctr" defTabSz="457200" rtl="0" eaLnBrk="1" latinLnBrk="0" hangingPunct="1">
        <a:spcBef>
          <a:spcPct val="0"/>
        </a:spcBef>
        <a:buNone/>
        <a:defRPr sz="4000" b="1" kern="1200">
          <a:solidFill>
            <a:schemeClr val="bg1"/>
          </a:solidFill>
          <a:latin typeface="Century Gothic" panose="020B0502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panose="020B0502020202020204"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Century Gothic" panose="020B0502020202020204" pitchFamily="34" charset="0"/>
          <a:ea typeface="+mn-ea"/>
          <a:cs typeface="+mn-cs"/>
        </a:defRPr>
      </a:lvl2pPr>
      <a:lvl3pPr marL="1143000" indent="-228600" algn="l" defTabSz="457200" rtl="0" eaLnBrk="1" latinLnBrk="0" hangingPunct="1">
        <a:spcBef>
          <a:spcPct val="20000"/>
        </a:spcBef>
        <a:buFont typeface="Arial"/>
        <a:buChar char="•"/>
        <a:defRPr sz="3200" kern="1200">
          <a:solidFill>
            <a:schemeClr val="tx1"/>
          </a:solidFill>
          <a:latin typeface="Century Gothic" panose="020B0502020202020204" pitchFamily="34" charset="0"/>
          <a:ea typeface="+mn-ea"/>
          <a:cs typeface="+mn-cs"/>
        </a:defRPr>
      </a:lvl3pPr>
      <a:lvl4pPr marL="1600200" indent="-228600" algn="l" defTabSz="457200" rtl="0" eaLnBrk="1" latinLnBrk="0" hangingPunct="1">
        <a:spcBef>
          <a:spcPct val="20000"/>
        </a:spcBef>
        <a:buFont typeface="Arial"/>
        <a:buChar char="–"/>
        <a:defRPr sz="3200" kern="1200">
          <a:solidFill>
            <a:schemeClr val="tx1"/>
          </a:solidFill>
          <a:latin typeface="Century Gothic" panose="020B0502020202020204" pitchFamily="34" charset="0"/>
          <a:ea typeface="+mn-ea"/>
          <a:cs typeface="+mn-cs"/>
        </a:defRPr>
      </a:lvl4pPr>
      <a:lvl5pPr marL="2057400" indent="-228600" algn="l" defTabSz="457200" rtl="0" eaLnBrk="1" latinLnBrk="0" hangingPunct="1">
        <a:spcBef>
          <a:spcPct val="20000"/>
        </a:spcBef>
        <a:buFont typeface="Arial"/>
        <a:buChar char="»"/>
        <a:defRPr sz="3200" kern="1200">
          <a:solidFill>
            <a:schemeClr val="tx1"/>
          </a:solidFill>
          <a:latin typeface="Century Gothic" panose="020B0502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3-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572" y="-219445"/>
            <a:ext cx="9216000" cy="5362945"/>
          </a:xfrm>
          <a:prstGeom prst="rect">
            <a:avLst/>
          </a:prstGeom>
        </p:spPr>
      </p:pic>
      <p:sp>
        <p:nvSpPr>
          <p:cNvPr id="7" name="TextBox 6"/>
          <p:cNvSpPr txBox="1"/>
          <p:nvPr/>
        </p:nvSpPr>
        <p:spPr>
          <a:xfrm>
            <a:off x="3429576" y="524004"/>
            <a:ext cx="5714424" cy="707886"/>
          </a:xfrm>
          <a:prstGeom prst="rect">
            <a:avLst/>
          </a:prstGeom>
          <a:noFill/>
        </p:spPr>
        <p:txBody>
          <a:bodyPr wrap="square" rtlCol="0">
            <a:spAutoFit/>
          </a:bodyPr>
          <a:lstStyle/>
          <a:p>
            <a:r>
              <a:rPr lang="en-US" sz="4000" b="1" kern="100" cap="all" spc="-210" baseline="30000" dirty="0" smtClean="0">
                <a:solidFill>
                  <a:schemeClr val="bg1"/>
                </a:solidFill>
                <a:latin typeface="Century Gothic"/>
              </a:rPr>
              <a:t>NATIONAL UNION OF MINEWORKERS</a:t>
            </a:r>
            <a:r>
              <a:rPr lang="en-US" sz="4000" b="1" kern="100" cap="all" spc="-210" dirty="0" smtClean="0">
                <a:solidFill>
                  <a:schemeClr val="bg1"/>
                </a:solidFill>
                <a:latin typeface="Century Gothic"/>
              </a:rPr>
              <a:t> </a:t>
            </a:r>
            <a:endParaRPr lang="en-US" sz="4000" b="1" kern="100" cap="all" spc="-210" baseline="30000" dirty="0" smtClean="0">
              <a:solidFill>
                <a:schemeClr val="bg1"/>
              </a:solidFill>
              <a:latin typeface="Century Gothic"/>
            </a:endParaRPr>
          </a:p>
        </p:txBody>
      </p:sp>
      <p:sp>
        <p:nvSpPr>
          <p:cNvPr id="5" name="TextBox 4"/>
          <p:cNvSpPr txBox="1"/>
          <p:nvPr/>
        </p:nvSpPr>
        <p:spPr>
          <a:xfrm>
            <a:off x="5343524" y="1120822"/>
            <a:ext cx="3559683" cy="584775"/>
          </a:xfrm>
          <a:prstGeom prst="rect">
            <a:avLst/>
          </a:prstGeom>
          <a:noFill/>
        </p:spPr>
        <p:txBody>
          <a:bodyPr wrap="square" rtlCol="0">
            <a:spAutoFit/>
          </a:bodyPr>
          <a:lstStyle/>
          <a:p>
            <a:r>
              <a:rPr lang="en-GB" sz="2400" cap="all" baseline="30000" dirty="0" smtClean="0">
                <a:solidFill>
                  <a:schemeClr val="bg1"/>
                </a:solidFill>
                <a:latin typeface="Century Gothic"/>
              </a:rPr>
              <a:t> RECRUIT</a:t>
            </a:r>
            <a:r>
              <a:rPr lang="en-GB" sz="1600" cap="all" baseline="30000" dirty="0" smtClean="0">
                <a:solidFill>
                  <a:schemeClr val="bg1"/>
                </a:solidFill>
                <a:latin typeface="Century Gothic"/>
              </a:rPr>
              <a:t>,</a:t>
            </a:r>
            <a:r>
              <a:rPr lang="en-GB" sz="1600" cap="all" dirty="0">
                <a:solidFill>
                  <a:schemeClr val="bg1"/>
                </a:solidFill>
                <a:latin typeface="Century Gothic"/>
              </a:rPr>
              <a:t> </a:t>
            </a:r>
            <a:r>
              <a:rPr lang="en-GB" sz="1600" cap="all" dirty="0" smtClean="0">
                <a:solidFill>
                  <a:schemeClr val="bg1"/>
                </a:solidFill>
                <a:latin typeface="Century Gothic"/>
              </a:rPr>
              <a:t>FIGHT RETRENCHMENTS, ASSESS AND FORGE UNITY </a:t>
            </a:r>
            <a:endParaRPr lang="en-GB" sz="1600" cap="all" baseline="30000" dirty="0">
              <a:solidFill>
                <a:schemeClr val="bg1"/>
              </a:solidFill>
              <a:latin typeface="Century Gothic"/>
            </a:endParaRPr>
          </a:p>
        </p:txBody>
      </p:sp>
      <p:sp>
        <p:nvSpPr>
          <p:cNvPr id="6" name="TextBox 5"/>
          <p:cNvSpPr txBox="1"/>
          <p:nvPr/>
        </p:nvSpPr>
        <p:spPr>
          <a:xfrm>
            <a:off x="4365879" y="905379"/>
            <a:ext cx="1124712" cy="101566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Gothic" panose="020B0502020202020204" pitchFamily="34" charset="0"/>
              </a:rPr>
              <a:t>35</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Gothic" panose="020B0502020202020204" pitchFamily="34" charset="0"/>
            </a:endParaRPr>
          </a:p>
        </p:txBody>
      </p:sp>
      <p:sp>
        <p:nvSpPr>
          <p:cNvPr id="9" name="TextBox 8"/>
          <p:cNvSpPr txBox="1"/>
          <p:nvPr/>
        </p:nvSpPr>
        <p:spPr>
          <a:xfrm>
            <a:off x="4531428" y="2914650"/>
            <a:ext cx="4095606" cy="677108"/>
          </a:xfrm>
          <a:prstGeom prst="rect">
            <a:avLst/>
          </a:prstGeom>
          <a:noFill/>
        </p:spPr>
        <p:txBody>
          <a:bodyPr wrap="square" rtlCol="0">
            <a:spAutoFit/>
          </a:bodyPr>
          <a:lstStyle/>
          <a:p>
            <a:pPr algn="ctr"/>
            <a:r>
              <a:rPr lang="en-US" b="1" dirty="0" smtClean="0">
                <a:solidFill>
                  <a:schemeClr val="bg1"/>
                </a:solidFill>
                <a:latin typeface="Century Gothic" panose="020B0502020202020204" pitchFamily="34" charset="0"/>
              </a:rPr>
              <a:t>PRESENTATION ON MPRDA BILL </a:t>
            </a:r>
            <a:r>
              <a:rPr lang="en-US" sz="2000" b="1" dirty="0" smtClean="0">
                <a:solidFill>
                  <a:schemeClr val="bg1"/>
                </a:solidFill>
                <a:latin typeface="Century Gothic" panose="020B0502020202020204" pitchFamily="34" charset="0"/>
              </a:rPr>
              <a:t>(15D 2013) </a:t>
            </a:r>
            <a:endParaRPr lang="en-US" sz="2000" b="1" dirty="0">
              <a:solidFill>
                <a:schemeClr val="bg1"/>
              </a:solidFill>
              <a:latin typeface="Century Gothic" panose="020B0502020202020204" pitchFamily="34" charset="0"/>
            </a:endParaRPr>
          </a:p>
        </p:txBody>
      </p:sp>
      <p:sp>
        <p:nvSpPr>
          <p:cNvPr id="12" name="TextBox 11"/>
          <p:cNvSpPr txBox="1"/>
          <p:nvPr/>
        </p:nvSpPr>
        <p:spPr>
          <a:xfrm>
            <a:off x="4365879" y="3560981"/>
            <a:ext cx="4371779" cy="646331"/>
          </a:xfrm>
          <a:prstGeom prst="rect">
            <a:avLst/>
          </a:prstGeom>
          <a:noFill/>
        </p:spPr>
        <p:txBody>
          <a:bodyPr wrap="square" rtlCol="0">
            <a:spAutoFit/>
          </a:bodyPr>
          <a:lstStyle/>
          <a:p>
            <a:pPr algn="ctr"/>
            <a:r>
              <a:rPr lang="en-US" b="1" dirty="0" smtClean="0">
                <a:solidFill>
                  <a:schemeClr val="bg1"/>
                </a:solidFill>
                <a:latin typeface="Century Gothic" panose="020B0502020202020204" pitchFamily="34" charset="0"/>
              </a:rPr>
              <a:t>SELECTION COMMITTEE ON LAND AND MINERAL RESOURCES </a:t>
            </a:r>
            <a:endParaRPr lang="en-US" b="1" dirty="0">
              <a:solidFill>
                <a:schemeClr val="bg1"/>
              </a:solidFill>
              <a:latin typeface="Century Gothic" panose="020B0502020202020204" pitchFamily="34" charset="0"/>
            </a:endParaRPr>
          </a:p>
        </p:txBody>
      </p:sp>
      <p:sp>
        <p:nvSpPr>
          <p:cNvPr id="13" name="TextBox 12"/>
          <p:cNvSpPr txBox="1"/>
          <p:nvPr/>
        </p:nvSpPr>
        <p:spPr>
          <a:xfrm>
            <a:off x="4580797" y="2002152"/>
            <a:ext cx="4371778" cy="707886"/>
          </a:xfrm>
          <a:prstGeom prst="rect">
            <a:avLst/>
          </a:prstGeom>
          <a:noFill/>
        </p:spPr>
        <p:txBody>
          <a:bodyPr wrap="square" rtlCol="0">
            <a:spAutoFit/>
          </a:bodyPr>
          <a:lstStyle/>
          <a:p>
            <a:pPr algn="ctr"/>
            <a:r>
              <a:rPr lang="en-US" sz="2000" b="1" dirty="0" smtClean="0">
                <a:solidFill>
                  <a:schemeClr val="bg1"/>
                </a:solidFill>
              </a:rPr>
              <a:t>JOSEPH MONTISETSE </a:t>
            </a:r>
          </a:p>
          <a:p>
            <a:pPr algn="ctr"/>
            <a:r>
              <a:rPr lang="en-US" sz="2000" b="1" dirty="0" smtClean="0">
                <a:solidFill>
                  <a:schemeClr val="bg1"/>
                </a:solidFill>
              </a:rPr>
              <a:t>DEPUTY PRESIDENT </a:t>
            </a:r>
            <a:endParaRPr lang="en-US" sz="2000" b="1" dirty="0">
              <a:solidFill>
                <a:schemeClr val="bg1"/>
              </a:solidFill>
            </a:endParaRPr>
          </a:p>
        </p:txBody>
      </p:sp>
      <p:sp>
        <p:nvSpPr>
          <p:cNvPr id="14" name="TextBox 13"/>
          <p:cNvSpPr txBox="1"/>
          <p:nvPr/>
        </p:nvSpPr>
        <p:spPr>
          <a:xfrm>
            <a:off x="5596217" y="4262967"/>
            <a:ext cx="1911101" cy="461665"/>
          </a:xfrm>
          <a:prstGeom prst="rect">
            <a:avLst/>
          </a:prstGeom>
          <a:noFill/>
        </p:spPr>
        <p:txBody>
          <a:bodyPr wrap="none" rtlCol="0">
            <a:spAutoFit/>
          </a:bodyPr>
          <a:lstStyle/>
          <a:p>
            <a:r>
              <a:rPr lang="en-US" sz="2400" b="1" dirty="0" smtClean="0">
                <a:solidFill>
                  <a:schemeClr val="bg1"/>
                </a:solidFill>
              </a:rPr>
              <a:t>27 JUNE 2017</a:t>
            </a:r>
            <a:endParaRPr lang="en-US" sz="2400" b="1" dirty="0">
              <a:solidFill>
                <a:schemeClr val="bg1"/>
              </a:solidFill>
            </a:endParaRPr>
          </a:p>
        </p:txBody>
      </p:sp>
    </p:spTree>
    <p:extLst>
      <p:ext uri="{BB962C8B-B14F-4D97-AF65-F5344CB8AC3E}">
        <p14:creationId xmlns:p14="http://schemas.microsoft.com/office/powerpoint/2010/main" xmlns="" val="8213086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77922" y="764275"/>
            <a:ext cx="7724633" cy="3810000"/>
          </a:xfrm>
          <a:prstGeom prst="ellipse">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
        <p:nvSpPr>
          <p:cNvPr id="2" name="Title 1"/>
          <p:cNvSpPr>
            <a:spLocks noGrp="1"/>
          </p:cNvSpPr>
          <p:nvPr>
            <p:ph type="title"/>
          </p:nvPr>
        </p:nvSpPr>
        <p:spPr>
          <a:xfrm>
            <a:off x="457200" y="205979"/>
            <a:ext cx="8229600" cy="558296"/>
          </a:xfrm>
        </p:spPr>
        <p:txBody>
          <a:bodyPr>
            <a:normAutofit fontScale="90000"/>
          </a:bodyPr>
          <a:lstStyle/>
          <a:p>
            <a:r>
              <a:rPr lang="en-US" sz="3200" dirty="0" smtClean="0"/>
              <a:t>CONCLUSION </a:t>
            </a:r>
            <a:endParaRPr lang="en-US" sz="3200" dirty="0"/>
          </a:p>
        </p:txBody>
      </p:sp>
      <p:sp>
        <p:nvSpPr>
          <p:cNvPr id="3" name="Content Placeholder 2"/>
          <p:cNvSpPr>
            <a:spLocks noGrp="1"/>
          </p:cNvSpPr>
          <p:nvPr>
            <p:ph idx="1"/>
          </p:nvPr>
        </p:nvSpPr>
        <p:spPr>
          <a:xfrm>
            <a:off x="1228299" y="1787005"/>
            <a:ext cx="7001302" cy="1570345"/>
          </a:xfrm>
        </p:spPr>
        <p:txBody>
          <a:bodyPr>
            <a:normAutofit/>
          </a:bodyPr>
          <a:lstStyle/>
          <a:p>
            <a:pPr marL="0" indent="0" algn="just">
              <a:buNone/>
            </a:pPr>
            <a:r>
              <a:rPr lang="en-US" sz="2000" dirty="0">
                <a:solidFill>
                  <a:schemeClr val="bg1"/>
                </a:solidFill>
              </a:rPr>
              <a:t>Racial discrimination, South Africa's economic power, its oppression and exploitation of all the black peoples, are part and parcel of the same </a:t>
            </a:r>
            <a:r>
              <a:rPr lang="en-US" sz="2000" dirty="0" smtClean="0">
                <a:solidFill>
                  <a:schemeClr val="bg1"/>
                </a:solidFill>
              </a:rPr>
              <a:t>thing </a:t>
            </a:r>
          </a:p>
          <a:p>
            <a:pPr marL="0" indent="0" algn="ctr">
              <a:buNone/>
            </a:pPr>
            <a:r>
              <a:rPr lang="en-US" sz="2000" dirty="0" smtClean="0">
                <a:solidFill>
                  <a:schemeClr val="bg1"/>
                </a:solidFill>
              </a:rPr>
              <a:t>~ Cde O.R. TAMBO ~</a:t>
            </a:r>
            <a:endParaRPr lang="en-US" sz="2000" dirty="0">
              <a:solidFill>
                <a:schemeClr val="bg1"/>
              </a:solidFill>
            </a:endParaRPr>
          </a:p>
        </p:txBody>
      </p:sp>
      <p:sp>
        <p:nvSpPr>
          <p:cNvPr id="4" name="Slide Number Placeholder 3"/>
          <p:cNvSpPr>
            <a:spLocks noGrp="1"/>
          </p:cNvSpPr>
          <p:nvPr>
            <p:ph type="sldNum" sz="quarter" idx="12"/>
          </p:nvPr>
        </p:nvSpPr>
        <p:spPr>
          <a:xfrm>
            <a:off x="0" y="4859968"/>
            <a:ext cx="2133600" cy="273844"/>
          </a:xfrm>
        </p:spPr>
        <p:txBody>
          <a:bodyPr/>
          <a:lstStyle/>
          <a:p>
            <a:r>
              <a:rPr lang="en-US" b="1" dirty="0" smtClean="0">
                <a:solidFill>
                  <a:srgbClr val="C00000"/>
                </a:solidFill>
              </a:rPr>
              <a:t>10</a:t>
            </a:r>
            <a:endParaRPr lang="en-US" b="1" dirty="0">
              <a:solidFill>
                <a:srgbClr val="C00000"/>
              </a:solidFill>
            </a:endParaRPr>
          </a:p>
        </p:txBody>
      </p:sp>
    </p:spTree>
    <p:extLst>
      <p:ext uri="{BB962C8B-B14F-4D97-AF65-F5344CB8AC3E}">
        <p14:creationId xmlns:p14="http://schemas.microsoft.com/office/powerpoint/2010/main" xmlns="" val="491593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57654"/>
            <a:ext cx="4303986" cy="4615688"/>
          </a:xfrm>
          <a:prstGeom prst="ellipse">
            <a:avLst/>
          </a:prstGeom>
          <a:ln>
            <a:noFill/>
          </a:ln>
          <a:effectLst>
            <a:outerShdw blurRad="149987" dist="250190" dir="8460000" algn="ctr">
              <a:srgbClr val="000000">
                <a:alpha val="28000"/>
              </a:srgbClr>
            </a:outerShdw>
            <a:softEdge rad="112500"/>
          </a:effectLst>
          <a:scene3d>
            <a:camera prst="orthographicFront">
              <a:rot lat="0" lon="0" rev="0"/>
            </a:camera>
            <a:lightRig rig="contrasting" dir="t">
              <a:rot lat="0" lon="0" rev="1500000"/>
            </a:lightRig>
          </a:scene3d>
          <a:sp3d prstMaterial="metal">
            <a:bevelT w="88900" h="88900"/>
          </a:sp3d>
        </p:spPr>
      </p:pic>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03986" y="157654"/>
            <a:ext cx="4461642" cy="4615687"/>
          </a:xfrm>
          <a:prstGeom prst="ellipse">
            <a:avLst/>
          </a:prstGeom>
          <a:ln>
            <a:noFill/>
          </a:ln>
          <a:effectLst>
            <a:outerShdw blurRad="149987" dist="250190" dir="8460000" algn="ctr">
              <a:srgbClr val="000000">
                <a:alpha val="28000"/>
              </a:srgbClr>
            </a:outerShdw>
            <a:softEdge rad="112500"/>
          </a:effectLst>
          <a:scene3d>
            <a:camera prst="orthographicFront">
              <a:rot lat="0" lon="0" rev="0"/>
            </a:camera>
            <a:lightRig rig="contrasting" dir="t">
              <a:rot lat="0" lon="0" rev="1500000"/>
            </a:lightRig>
          </a:scene3d>
          <a:sp3d prstMaterial="metal">
            <a:bevelT w="88900" h="88900"/>
          </a:sp3d>
        </p:spPr>
      </p:pic>
      <p:sp>
        <p:nvSpPr>
          <p:cNvPr id="2" name="Title 1"/>
          <p:cNvSpPr>
            <a:spLocks noGrp="1"/>
          </p:cNvSpPr>
          <p:nvPr>
            <p:ph type="ctrTitle"/>
          </p:nvPr>
        </p:nvSpPr>
        <p:spPr>
          <a:xfrm>
            <a:off x="662152" y="2967739"/>
            <a:ext cx="7772400" cy="1102519"/>
          </a:xfrm>
        </p:spPr>
        <p:txBody>
          <a:bodyPr/>
          <a:lstStyle/>
          <a:p>
            <a:r>
              <a:rPr lang="en-US" dirty="0" smtClean="0"/>
              <a:t>THANK YOU </a:t>
            </a:r>
            <a:endParaRPr lang="en-US" dirty="0"/>
          </a:p>
        </p:txBody>
      </p:sp>
      <p:sp>
        <p:nvSpPr>
          <p:cNvPr id="4" name="Slide Number Placeholder 3"/>
          <p:cNvSpPr>
            <a:spLocks noGrp="1"/>
          </p:cNvSpPr>
          <p:nvPr>
            <p:ph type="sldNum" sz="quarter" idx="12"/>
          </p:nvPr>
        </p:nvSpPr>
        <p:spPr/>
        <p:txBody>
          <a:bodyPr/>
          <a:lstStyle/>
          <a:p>
            <a:fld id="{1C83F425-CD81-C844-BA74-999FE37B4A8F}" type="slidenum">
              <a:rPr lang="en-US" smtClean="0"/>
              <a:pPr/>
              <a:t>11</a:t>
            </a:fld>
            <a:endParaRPr lang="en-US" dirty="0"/>
          </a:p>
        </p:txBody>
      </p:sp>
    </p:spTree>
    <p:extLst>
      <p:ext uri="{BB962C8B-B14F-4D97-AF65-F5344CB8AC3E}">
        <p14:creationId xmlns:p14="http://schemas.microsoft.com/office/powerpoint/2010/main" xmlns="" val="3217283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03621"/>
          </a:xfrm>
        </p:spPr>
        <p:txBody>
          <a:bodyPr>
            <a:normAutofit fontScale="90000"/>
          </a:bodyPr>
          <a:lstStyle/>
          <a:p>
            <a:r>
              <a:rPr lang="en-US" sz="3100" dirty="0" smtClean="0"/>
              <a:t>OUTLINE</a:t>
            </a:r>
            <a:r>
              <a:rPr lang="en-US" sz="2800" dirty="0" smtClean="0"/>
              <a:t>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12471738"/>
              </p:ext>
            </p:extLst>
          </p:nvPr>
        </p:nvGraphicFramePr>
        <p:xfrm>
          <a:off x="135466" y="785281"/>
          <a:ext cx="8856133" cy="3908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a:xfrm>
            <a:off x="0" y="4870610"/>
            <a:ext cx="2133600" cy="273844"/>
          </a:xfrm>
        </p:spPr>
        <p:txBody>
          <a:bodyPr/>
          <a:lstStyle/>
          <a:p>
            <a:r>
              <a:rPr lang="en-US" b="1" dirty="0">
                <a:solidFill>
                  <a:srgbClr val="C00000"/>
                </a:solidFill>
              </a:rPr>
              <a:t>2</a:t>
            </a:r>
          </a:p>
        </p:txBody>
      </p:sp>
    </p:spTree>
    <p:extLst>
      <p:ext uri="{BB962C8B-B14F-4D97-AF65-F5344CB8AC3E}">
        <p14:creationId xmlns:p14="http://schemas.microsoft.com/office/powerpoint/2010/main" xmlns="" val="8150160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54421"/>
          </a:xfrm>
        </p:spPr>
        <p:txBody>
          <a:bodyPr>
            <a:normAutofit fontScale="90000"/>
          </a:bodyPr>
          <a:lstStyle/>
          <a:p>
            <a:r>
              <a:rPr lang="en-US" sz="3100" dirty="0" smtClean="0"/>
              <a:t>INTRODUCTION</a:t>
            </a:r>
            <a:r>
              <a:rPr lang="en-US" dirty="0" smtClean="0"/>
              <a:t> </a:t>
            </a:r>
            <a:endParaRPr lang="en-US" dirty="0"/>
          </a:p>
        </p:txBody>
      </p:sp>
      <p:sp>
        <p:nvSpPr>
          <p:cNvPr id="3" name="Content Placeholder 2"/>
          <p:cNvSpPr>
            <a:spLocks noGrp="1"/>
          </p:cNvSpPr>
          <p:nvPr>
            <p:ph idx="1"/>
          </p:nvPr>
        </p:nvSpPr>
        <p:spPr>
          <a:xfrm>
            <a:off x="287867" y="965200"/>
            <a:ext cx="8585199" cy="3896782"/>
          </a:xfrm>
        </p:spPr>
        <p:txBody>
          <a:bodyPr>
            <a:normAutofit fontScale="92500"/>
          </a:bodyPr>
          <a:lstStyle/>
          <a:p>
            <a:pPr algn="just">
              <a:buClr>
                <a:srgbClr val="C00000"/>
              </a:buClr>
            </a:pPr>
            <a:r>
              <a:rPr lang="en-US" sz="1900" dirty="0" smtClean="0"/>
              <a:t>The promulgation of the Mining and Petroleum Resource Development Act (28 of 2002) recognize the state’s sovereignty and custodianship over the country’s mineral resources. </a:t>
            </a:r>
          </a:p>
          <a:p>
            <a:pPr marL="0" indent="0" algn="just">
              <a:buClr>
                <a:srgbClr val="C00000"/>
              </a:buClr>
              <a:buNone/>
            </a:pPr>
            <a:endParaRPr lang="en-US" sz="900" dirty="0" smtClean="0"/>
          </a:p>
          <a:p>
            <a:pPr algn="just">
              <a:buClr>
                <a:srgbClr val="C00000"/>
              </a:buClr>
            </a:pPr>
            <a:r>
              <a:rPr lang="en-US" sz="1900" dirty="0" smtClean="0"/>
              <a:t>The delays in the bill have left the workers vulnerable to the LRA Section 189 since Section 52 of the principal Act is open to various interpretation, a process which contributed to the shed jobs</a:t>
            </a:r>
            <a:r>
              <a:rPr lang="en-US" sz="1900" dirty="0"/>
              <a:t> </a:t>
            </a:r>
            <a:r>
              <a:rPr lang="en-US" sz="1900" dirty="0" smtClean="0"/>
              <a:t>in the industry. </a:t>
            </a:r>
          </a:p>
          <a:p>
            <a:pPr marL="0" indent="0" algn="just">
              <a:buClr>
                <a:srgbClr val="C00000"/>
              </a:buClr>
              <a:buNone/>
            </a:pPr>
            <a:endParaRPr lang="en-US" sz="900" dirty="0" smtClean="0"/>
          </a:p>
          <a:p>
            <a:pPr algn="just">
              <a:buClr>
                <a:srgbClr val="C00000"/>
              </a:buClr>
            </a:pPr>
            <a:r>
              <a:rPr lang="en-US" sz="1900" dirty="0" smtClean="0"/>
              <a:t>It is our firm conviction that in our country, transformation and advancement of previously disadvantaged must be seen as means not only to achieve sustainable economy but as a catalyst for economic growth. </a:t>
            </a:r>
          </a:p>
          <a:p>
            <a:pPr algn="just">
              <a:buClr>
                <a:srgbClr val="C00000"/>
              </a:buClr>
            </a:pPr>
            <a:r>
              <a:rPr lang="en-US" sz="2000" dirty="0"/>
              <a:t>The mining industry has a collective responsibility to ensure that mining companies comply </a:t>
            </a:r>
            <a:r>
              <a:rPr lang="en-US" sz="2000" dirty="0" smtClean="0"/>
              <a:t>with relevant legislative prescripts.</a:t>
            </a:r>
            <a:endParaRPr lang="en-US" sz="1900" dirty="0" smtClean="0"/>
          </a:p>
          <a:p>
            <a:pPr algn="just">
              <a:buClr>
                <a:srgbClr val="C00000"/>
              </a:buClr>
            </a:pPr>
            <a:endParaRPr lang="en-US" sz="1900" dirty="0" smtClean="0"/>
          </a:p>
          <a:p>
            <a:pPr algn="just">
              <a:buClr>
                <a:srgbClr val="C00000"/>
              </a:buClr>
            </a:pPr>
            <a:endParaRPr lang="en-US" sz="1900" dirty="0" smtClean="0"/>
          </a:p>
          <a:p>
            <a:pPr algn="just">
              <a:buClr>
                <a:srgbClr val="C00000"/>
              </a:buClr>
            </a:pPr>
            <a:endParaRPr lang="en-US" sz="1900" dirty="0" smtClean="0"/>
          </a:p>
          <a:p>
            <a:pPr algn="just">
              <a:buClr>
                <a:srgbClr val="C00000"/>
              </a:buClr>
            </a:pPr>
            <a:endParaRPr lang="en-US" sz="1900" dirty="0" smtClean="0"/>
          </a:p>
          <a:p>
            <a:pPr algn="just"/>
            <a:endParaRPr lang="en-US" sz="1900" dirty="0" smtClean="0"/>
          </a:p>
          <a:p>
            <a:endParaRPr lang="en-US" sz="2800" dirty="0" smtClean="0"/>
          </a:p>
          <a:p>
            <a:endParaRPr lang="en-US" sz="2800" dirty="0"/>
          </a:p>
        </p:txBody>
      </p:sp>
      <p:sp>
        <p:nvSpPr>
          <p:cNvPr id="5" name="Slide Number Placeholder 4"/>
          <p:cNvSpPr>
            <a:spLocks noGrp="1"/>
          </p:cNvSpPr>
          <p:nvPr>
            <p:ph type="sldNum" sz="quarter" idx="12"/>
          </p:nvPr>
        </p:nvSpPr>
        <p:spPr>
          <a:xfrm>
            <a:off x="0" y="4861982"/>
            <a:ext cx="2133600" cy="273844"/>
          </a:xfrm>
        </p:spPr>
        <p:txBody>
          <a:bodyPr/>
          <a:lstStyle/>
          <a:p>
            <a:r>
              <a:rPr lang="en-US" b="1" dirty="0" smtClean="0">
                <a:solidFill>
                  <a:srgbClr val="C00000"/>
                </a:solidFill>
              </a:rPr>
              <a:t>3</a:t>
            </a:r>
            <a:endParaRPr lang="en-US" b="1" dirty="0">
              <a:solidFill>
                <a:srgbClr val="C00000"/>
              </a:solidFill>
            </a:endParaRPr>
          </a:p>
        </p:txBody>
      </p:sp>
    </p:spTree>
    <p:extLst>
      <p:ext uri="{BB962C8B-B14F-4D97-AF65-F5344CB8AC3E}">
        <p14:creationId xmlns:p14="http://schemas.microsoft.com/office/powerpoint/2010/main" xmlns="" val="79672860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54421"/>
          </a:xfrm>
        </p:spPr>
        <p:txBody>
          <a:bodyPr>
            <a:normAutofit fontScale="90000"/>
          </a:bodyPr>
          <a:lstStyle/>
          <a:p>
            <a:r>
              <a:rPr lang="en-US" sz="3200" dirty="0" smtClean="0"/>
              <a:t>DEFINITIONS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15383589"/>
              </p:ext>
            </p:extLst>
          </p:nvPr>
        </p:nvGraphicFramePr>
        <p:xfrm>
          <a:off x="305812" y="793495"/>
          <a:ext cx="8703733" cy="3986153"/>
        </p:xfrm>
        <a:graphic>
          <a:graphicData uri="http://schemas.openxmlformats.org/drawingml/2006/table">
            <a:tbl>
              <a:tblPr firstRow="1" bandRow="1">
                <a:tableStyleId>{7DF18680-E054-41AD-8BC1-D1AEF772440D}</a:tableStyleId>
              </a:tblPr>
              <a:tblGrid>
                <a:gridCol w="1405466"/>
                <a:gridCol w="7298267"/>
              </a:tblGrid>
              <a:tr h="391414">
                <a:tc>
                  <a:txBody>
                    <a:bodyPr/>
                    <a:lstStyle/>
                    <a:p>
                      <a:r>
                        <a:rPr lang="en-US" dirty="0" smtClean="0"/>
                        <a:t>DEFNITION</a:t>
                      </a:r>
                      <a:r>
                        <a:rPr lang="en-US" baseline="0" dirty="0" smtClean="0"/>
                        <a:t>S </a:t>
                      </a:r>
                      <a:endParaRPr lang="en-US" dirty="0"/>
                    </a:p>
                  </a:txBody>
                  <a:tcPr/>
                </a:tc>
                <a:tc>
                  <a:txBody>
                    <a:bodyPr/>
                    <a:lstStyle/>
                    <a:p>
                      <a:r>
                        <a:rPr lang="en-US" dirty="0" smtClean="0"/>
                        <a:t>COMMENTS </a:t>
                      </a:r>
                      <a:endParaRPr lang="en-US" dirty="0"/>
                    </a:p>
                  </a:txBody>
                  <a:tcPr/>
                </a:tc>
              </a:tr>
              <a:tr h="772104">
                <a:tc>
                  <a:txBody>
                    <a:bodyPr/>
                    <a:lstStyle/>
                    <a:p>
                      <a:r>
                        <a:rPr lang="en-US" sz="1400" dirty="0" smtClean="0"/>
                        <a:t>BENEFICIATION</a:t>
                      </a:r>
                      <a:r>
                        <a:rPr lang="en-US" sz="1400" baseline="0" dirty="0" smtClean="0"/>
                        <a:t> </a:t>
                      </a:r>
                      <a:endParaRPr lang="en-US" sz="1400" dirty="0"/>
                    </a:p>
                  </a:txBody>
                  <a:tcPr/>
                </a:tc>
                <a:tc>
                  <a:txBody>
                    <a:bodyPr/>
                    <a:lstStyle/>
                    <a:p>
                      <a:pPr algn="just"/>
                      <a:r>
                        <a:rPr lang="en-US" sz="1400" dirty="0" smtClean="0"/>
                        <a:t>The</a:t>
                      </a:r>
                      <a:r>
                        <a:rPr lang="en-US" sz="1400" baseline="0" dirty="0" smtClean="0"/>
                        <a:t> NUM believes that there will be greater contributions to the country’s mineral wealth, host community empowerment  and alignment of portable skills  towards the expansion of the manufacturing beneficiation sector. </a:t>
                      </a:r>
                      <a:endParaRPr lang="en-US" sz="1400" dirty="0"/>
                    </a:p>
                  </a:txBody>
                  <a:tcPr/>
                </a:tc>
              </a:tr>
              <a:tr h="772104">
                <a:tc>
                  <a:txBody>
                    <a:bodyPr/>
                    <a:lstStyle/>
                    <a:p>
                      <a:r>
                        <a:rPr lang="en-US" sz="1400" dirty="0" smtClean="0"/>
                        <a:t>COMMUNITY </a:t>
                      </a:r>
                      <a:endParaRPr lang="en-US" sz="1400" dirty="0"/>
                    </a:p>
                  </a:txBody>
                  <a:tcPr/>
                </a:tc>
                <a:tc>
                  <a:txBody>
                    <a:bodyPr/>
                    <a:lstStyle/>
                    <a:p>
                      <a:pPr algn="just"/>
                      <a:r>
                        <a:rPr lang="en-US" sz="1400" dirty="0" smtClean="0"/>
                        <a:t>We welcome and support the amended definition of community  as</a:t>
                      </a:r>
                      <a:r>
                        <a:rPr lang="en-US" sz="1400" baseline="0" dirty="0" smtClean="0"/>
                        <a:t> defined in the municipal structures act (1998),  to enable  easy identification of relevant communities  for SLP’s including 60km radius. </a:t>
                      </a:r>
                      <a:endParaRPr lang="en-US" sz="1400" dirty="0"/>
                    </a:p>
                  </a:txBody>
                  <a:tcPr/>
                </a:tc>
              </a:tr>
              <a:tr h="546907">
                <a:tc>
                  <a:txBody>
                    <a:bodyPr/>
                    <a:lstStyle/>
                    <a:p>
                      <a:r>
                        <a:rPr lang="en-US" sz="1400" dirty="0" smtClean="0"/>
                        <a:t>MEANINGFUL</a:t>
                      </a:r>
                      <a:r>
                        <a:rPr lang="en-US" sz="1400" baseline="0" dirty="0" smtClean="0"/>
                        <a:t> CONSULTATION </a:t>
                      </a:r>
                      <a:endParaRPr lang="en-US" sz="1400" dirty="0"/>
                    </a:p>
                  </a:txBody>
                  <a:tcPr/>
                </a:tc>
                <a:tc>
                  <a:txBody>
                    <a:bodyPr/>
                    <a:lstStyle/>
                    <a:p>
                      <a:r>
                        <a:rPr lang="en-ZA" sz="1400" kern="1200" dirty="0" smtClean="0">
                          <a:solidFill>
                            <a:schemeClr val="dk1"/>
                          </a:solidFill>
                          <a:latin typeface="+mn-lt"/>
                          <a:ea typeface="+mn-ea"/>
                          <a:cs typeface="+mn-cs"/>
                        </a:rPr>
                        <a:t>The NUM is calling for the inclusion of “Meaningful consultation” in the definitions section, as we are currently finding it difficult to be meaningfully consulted in the implementation of charter targets and compilation of the mining charter report before submission to the regulator</a:t>
                      </a:r>
                      <a:endParaRPr lang="en-US" sz="1400" kern="1200" dirty="0">
                        <a:solidFill>
                          <a:schemeClr val="dk1"/>
                        </a:solidFill>
                        <a:latin typeface="+mn-lt"/>
                        <a:ea typeface="+mn-ea"/>
                        <a:cs typeface="+mn-cs"/>
                      </a:endParaRPr>
                    </a:p>
                  </a:txBody>
                  <a:tcPr/>
                </a:tc>
              </a:tr>
              <a:tr h="772104">
                <a:tc>
                  <a:txBody>
                    <a:bodyPr/>
                    <a:lstStyle/>
                    <a:p>
                      <a:r>
                        <a:rPr lang="en-US" sz="1400" dirty="0" smtClean="0"/>
                        <a:t>EQUITABLE ACCESS </a:t>
                      </a:r>
                      <a:endParaRPr lang="en-US" sz="1400" dirty="0"/>
                    </a:p>
                  </a:txBody>
                  <a:tcPr/>
                </a:tc>
                <a:tc>
                  <a:txBody>
                    <a:bodyPr/>
                    <a:lstStyle/>
                    <a:p>
                      <a:r>
                        <a:rPr lang="en-US" sz="1400" dirty="0" smtClean="0"/>
                        <a:t>Fair and impartial or reasonable;</a:t>
                      </a:r>
                      <a:r>
                        <a:rPr lang="en-US" sz="1400" baseline="0" dirty="0" smtClean="0"/>
                        <a:t> just and right while addressing social and economic imbalances of the past. The NUM is making this accession to emphasize inclusivity when it comes to (Women, Youth and People with Disabilities ). </a:t>
                      </a:r>
                      <a:endParaRPr lang="en-US" sz="1400" dirty="0"/>
                    </a:p>
                  </a:txBody>
                  <a:tcPr/>
                </a:tc>
              </a:tr>
              <a:tr h="546907">
                <a:tc>
                  <a:txBody>
                    <a:bodyPr/>
                    <a:lstStyle/>
                    <a:p>
                      <a:r>
                        <a:rPr lang="en-US" sz="1400" dirty="0" smtClean="0"/>
                        <a:t>HDSA </a:t>
                      </a:r>
                      <a:endParaRPr lang="en-US" sz="1400" dirty="0"/>
                    </a:p>
                  </a:txBody>
                  <a:tcPr/>
                </a:tc>
                <a:tc>
                  <a:txBody>
                    <a:bodyPr/>
                    <a:lstStyle/>
                    <a:p>
                      <a:r>
                        <a:rPr lang="en-US" sz="1400" dirty="0" smtClean="0"/>
                        <a:t>The NUM remain resolute on the exclusion of “white women” as historically disadvantaged persons, thus not convinced on the current wording in the Bill or the principal act. </a:t>
                      </a:r>
                      <a:endParaRPr lang="en-US" sz="1400" dirty="0"/>
                    </a:p>
                  </a:txBody>
                  <a:tcPr/>
                </a:tc>
              </a:tr>
            </a:tbl>
          </a:graphicData>
        </a:graphic>
      </p:graphicFrame>
      <p:sp>
        <p:nvSpPr>
          <p:cNvPr id="4" name="Slide Number Placeholder 3"/>
          <p:cNvSpPr>
            <a:spLocks noGrp="1"/>
          </p:cNvSpPr>
          <p:nvPr>
            <p:ph type="sldNum" sz="quarter" idx="12"/>
          </p:nvPr>
        </p:nvSpPr>
        <p:spPr>
          <a:xfrm>
            <a:off x="169334" y="4779648"/>
            <a:ext cx="2133600" cy="273844"/>
          </a:xfrm>
        </p:spPr>
        <p:txBody>
          <a:bodyPr/>
          <a:lstStyle/>
          <a:p>
            <a:r>
              <a:rPr lang="en-US" b="1" dirty="0">
                <a:solidFill>
                  <a:srgbClr val="C00000"/>
                </a:solidFill>
              </a:rPr>
              <a:t>4</a:t>
            </a:r>
          </a:p>
        </p:txBody>
      </p:sp>
    </p:spTree>
    <p:extLst>
      <p:ext uri="{BB962C8B-B14F-4D97-AF65-F5344CB8AC3E}">
        <p14:creationId xmlns:p14="http://schemas.microsoft.com/office/powerpoint/2010/main" xmlns="" val="3966930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22154"/>
          </a:xfrm>
        </p:spPr>
        <p:txBody>
          <a:bodyPr>
            <a:normAutofit/>
          </a:bodyPr>
          <a:lstStyle/>
          <a:p>
            <a:r>
              <a:rPr lang="en-US" sz="2800" dirty="0" smtClean="0"/>
              <a:t>INDEPTH COMMENTS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72934032"/>
              </p:ext>
            </p:extLst>
          </p:nvPr>
        </p:nvGraphicFramePr>
        <p:xfrm>
          <a:off x="457200" y="846667"/>
          <a:ext cx="8229600" cy="4135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a:xfrm>
            <a:off x="0" y="4853413"/>
            <a:ext cx="2133600" cy="273844"/>
          </a:xfrm>
        </p:spPr>
        <p:txBody>
          <a:bodyPr/>
          <a:lstStyle/>
          <a:p>
            <a:r>
              <a:rPr lang="en-US" b="1" dirty="0">
                <a:solidFill>
                  <a:srgbClr val="C00000"/>
                </a:solidFill>
              </a:rPr>
              <a:t>5</a:t>
            </a:r>
          </a:p>
        </p:txBody>
      </p:sp>
    </p:spTree>
    <p:extLst>
      <p:ext uri="{BB962C8B-B14F-4D97-AF65-F5344CB8AC3E}">
        <p14:creationId xmlns:p14="http://schemas.microsoft.com/office/powerpoint/2010/main" xmlns="" val="745804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71261"/>
          </a:xfrm>
        </p:spPr>
        <p:txBody>
          <a:bodyPr>
            <a:noAutofit/>
          </a:bodyPr>
          <a:lstStyle/>
          <a:p>
            <a:r>
              <a:rPr lang="en-US" sz="2800" dirty="0"/>
              <a:t>INDEPTH COMMENTS </a:t>
            </a:r>
            <a:r>
              <a:rPr lang="en-US" sz="2800" dirty="0" smtClean="0"/>
              <a:t>cont…</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14500611"/>
              </p:ext>
            </p:extLst>
          </p:nvPr>
        </p:nvGraphicFramePr>
        <p:xfrm>
          <a:off x="457200" y="993775"/>
          <a:ext cx="8229600" cy="314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0" y="4869656"/>
            <a:ext cx="2133600" cy="273844"/>
          </a:xfrm>
        </p:spPr>
        <p:txBody>
          <a:bodyPr/>
          <a:lstStyle/>
          <a:p>
            <a:r>
              <a:rPr lang="en-US" b="1" dirty="0" smtClean="0">
                <a:solidFill>
                  <a:srgbClr val="C00000"/>
                </a:solidFill>
              </a:rPr>
              <a:t>6</a:t>
            </a:r>
            <a:endParaRPr lang="en-US" b="1" dirty="0">
              <a:solidFill>
                <a:srgbClr val="C00000"/>
              </a:solidFill>
            </a:endParaRPr>
          </a:p>
        </p:txBody>
      </p:sp>
    </p:spTree>
    <p:extLst>
      <p:ext uri="{BB962C8B-B14F-4D97-AF65-F5344CB8AC3E}">
        <p14:creationId xmlns:p14="http://schemas.microsoft.com/office/powerpoint/2010/main" xmlns="" val="3188497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39088"/>
          </a:xfrm>
        </p:spPr>
        <p:txBody>
          <a:bodyPr>
            <a:normAutofit fontScale="90000"/>
          </a:bodyPr>
          <a:lstStyle/>
          <a:p>
            <a:r>
              <a:rPr lang="en-US" sz="3200" dirty="0"/>
              <a:t>INDEPTH </a:t>
            </a:r>
            <a:r>
              <a:rPr lang="en-US" sz="3200" dirty="0" smtClean="0"/>
              <a:t>COMMENTS cont…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37854140"/>
              </p:ext>
            </p:extLst>
          </p:nvPr>
        </p:nvGraphicFramePr>
        <p:xfrm>
          <a:off x="457200" y="1026728"/>
          <a:ext cx="8229600" cy="3293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0" y="4860204"/>
            <a:ext cx="2133600" cy="273844"/>
          </a:xfrm>
        </p:spPr>
        <p:txBody>
          <a:bodyPr/>
          <a:lstStyle/>
          <a:p>
            <a:r>
              <a:rPr lang="en-US" b="1" dirty="0" smtClean="0">
                <a:solidFill>
                  <a:srgbClr val="C00000"/>
                </a:solidFill>
              </a:rPr>
              <a:t>7</a:t>
            </a:r>
            <a:endParaRPr lang="en-US" b="1" dirty="0">
              <a:solidFill>
                <a:srgbClr val="C00000"/>
              </a:solidFill>
            </a:endParaRPr>
          </a:p>
        </p:txBody>
      </p:sp>
    </p:spTree>
    <p:extLst>
      <p:ext uri="{BB962C8B-B14F-4D97-AF65-F5344CB8AC3E}">
        <p14:creationId xmlns:p14="http://schemas.microsoft.com/office/powerpoint/2010/main" xmlns="" val="2309753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13828"/>
          </a:xfrm>
        </p:spPr>
        <p:txBody>
          <a:bodyPr>
            <a:normAutofit/>
          </a:bodyPr>
          <a:lstStyle/>
          <a:p>
            <a:r>
              <a:rPr lang="en-US" sz="2900" dirty="0">
                <a:solidFill>
                  <a:prstClr val="white"/>
                </a:solidFill>
              </a:rPr>
              <a:t>INDEPTH COMMENTS cont… </a:t>
            </a:r>
            <a:endParaRPr lang="en-US" sz="3200" dirty="0"/>
          </a:p>
        </p:txBody>
      </p:sp>
      <p:sp>
        <p:nvSpPr>
          <p:cNvPr id="4" name="Slide Number Placeholder 3"/>
          <p:cNvSpPr>
            <a:spLocks noGrp="1"/>
          </p:cNvSpPr>
          <p:nvPr>
            <p:ph type="sldNum" sz="quarter" idx="12"/>
          </p:nvPr>
        </p:nvSpPr>
        <p:spPr>
          <a:xfrm>
            <a:off x="88710" y="4732734"/>
            <a:ext cx="2133600" cy="273844"/>
          </a:xfrm>
        </p:spPr>
        <p:txBody>
          <a:bodyPr/>
          <a:lstStyle/>
          <a:p>
            <a:r>
              <a:rPr lang="en-US" b="1" dirty="0" smtClean="0">
                <a:solidFill>
                  <a:srgbClr val="C00000"/>
                </a:solidFill>
              </a:rPr>
              <a:t>8</a:t>
            </a:r>
            <a:endParaRPr lang="en-US" b="1" dirty="0">
              <a:solidFill>
                <a:srgbClr val="C00000"/>
              </a:solidFill>
            </a:endParaRPr>
          </a:p>
        </p:txBody>
      </p:sp>
      <p:graphicFrame>
        <p:nvGraphicFramePr>
          <p:cNvPr id="7" name="Content Placeholder 4"/>
          <p:cNvGraphicFramePr>
            <a:graphicFrameLocks noGrp="1"/>
          </p:cNvGraphicFramePr>
          <p:nvPr>
            <p:ph idx="1"/>
            <p:extLst>
              <p:ext uri="{D42A27DB-BD31-4B8C-83A1-F6EECF244321}">
                <p14:modId xmlns:p14="http://schemas.microsoft.com/office/powerpoint/2010/main" xmlns="" val="4261425728"/>
              </p:ext>
            </p:extLst>
          </p:nvPr>
        </p:nvGraphicFramePr>
        <p:xfrm>
          <a:off x="457200" y="1200150"/>
          <a:ext cx="8229600" cy="314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5388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45359"/>
          </a:xfrm>
        </p:spPr>
        <p:txBody>
          <a:bodyPr>
            <a:normAutofit/>
          </a:bodyPr>
          <a:lstStyle/>
          <a:p>
            <a:r>
              <a:rPr lang="en-US" sz="2800" dirty="0" smtClean="0"/>
              <a:t>OUTSOURCING: MINING LICENSE OPERATION</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41807245"/>
              </p:ext>
            </p:extLst>
          </p:nvPr>
        </p:nvGraphicFramePr>
        <p:xfrm>
          <a:off x="457200" y="962026"/>
          <a:ext cx="8229600" cy="36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Slide Number Placeholder 15"/>
          <p:cNvSpPr>
            <a:spLocks noGrp="1"/>
          </p:cNvSpPr>
          <p:nvPr>
            <p:ph type="sldNum" sz="quarter" idx="12"/>
          </p:nvPr>
        </p:nvSpPr>
        <p:spPr>
          <a:xfrm>
            <a:off x="95534" y="4730139"/>
            <a:ext cx="2133600" cy="273844"/>
          </a:xfrm>
        </p:spPr>
        <p:txBody>
          <a:bodyPr/>
          <a:lstStyle/>
          <a:p>
            <a:r>
              <a:rPr lang="en-US" b="1" dirty="0" smtClean="0">
                <a:solidFill>
                  <a:srgbClr val="C00000"/>
                </a:solidFill>
              </a:rPr>
              <a:t>9</a:t>
            </a:r>
            <a:endParaRPr lang="en-US" b="1" dirty="0">
              <a:solidFill>
                <a:srgbClr val="C00000"/>
              </a:solidFill>
            </a:endParaRPr>
          </a:p>
        </p:txBody>
      </p:sp>
    </p:spTree>
    <p:extLst>
      <p:ext uri="{BB962C8B-B14F-4D97-AF65-F5344CB8AC3E}">
        <p14:creationId xmlns:p14="http://schemas.microsoft.com/office/powerpoint/2010/main" xmlns="" val="1400353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2893</TotalTime>
  <Words>1280</Words>
  <Application>Microsoft Office PowerPoint</Application>
  <PresentationFormat>On-screen Show (16:9)</PresentationFormat>
  <Paragraphs>100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OUTLINE </vt:lpstr>
      <vt:lpstr>INTRODUCTION </vt:lpstr>
      <vt:lpstr>DEFINITIONS </vt:lpstr>
      <vt:lpstr>INDEPTH COMMENTS  </vt:lpstr>
      <vt:lpstr>INDEPTH COMMENTS cont…</vt:lpstr>
      <vt:lpstr>INDEPTH COMMENTS cont… </vt:lpstr>
      <vt:lpstr>INDEPTH COMMENTS cont… </vt:lpstr>
      <vt:lpstr>OUTSOURCING: MINING LICENSE OPERATION</vt:lpstr>
      <vt:lpstr>CONCLUSION </vt:lpstr>
      <vt:lpstr>THANK YOU </vt:lpstr>
    </vt:vector>
  </TitlesOfParts>
  <Company>Volcano Advertising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Jackson</dc:creator>
  <cp:lastModifiedBy>PUMZA</cp:lastModifiedBy>
  <cp:revision>115</cp:revision>
  <cp:lastPrinted>2017-06-22T10:51:42Z</cp:lastPrinted>
  <dcterms:created xsi:type="dcterms:W3CDTF">2012-05-16T07:33:13Z</dcterms:created>
  <dcterms:modified xsi:type="dcterms:W3CDTF">2017-06-30T08:09:04Z</dcterms:modified>
</cp:coreProperties>
</file>