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68" r:id="rId2"/>
    <p:sldId id="270" r:id="rId3"/>
    <p:sldId id="288" r:id="rId4"/>
    <p:sldId id="289" r:id="rId5"/>
    <p:sldId id="290" r:id="rId6"/>
    <p:sldId id="321" r:id="rId7"/>
    <p:sldId id="291" r:id="rId8"/>
    <p:sldId id="292" r:id="rId9"/>
    <p:sldId id="293" r:id="rId10"/>
    <p:sldId id="294" r:id="rId11"/>
    <p:sldId id="314" r:id="rId12"/>
    <p:sldId id="298" r:id="rId13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C1C1C"/>
    <a:srgbClr val="CFC6AD"/>
    <a:srgbClr val="E6E6E6"/>
    <a:srgbClr val="ECCFB5"/>
    <a:srgbClr val="FF6666"/>
    <a:srgbClr val="4C4C4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83126" autoAdjust="0"/>
  </p:normalViewPr>
  <p:slideViewPr>
    <p:cSldViewPr>
      <p:cViewPr>
        <p:scale>
          <a:sx n="90" d="100"/>
          <a:sy n="90" d="100"/>
        </p:scale>
        <p:origin x="-2244" y="-234"/>
      </p:cViewPr>
      <p:guideLst>
        <p:guide orient="horz" pos="2160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AC791E10-CD76-4A4F-B08C-4D62E273CD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412F1E0-4A24-463D-B93D-556C57C9F3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EB98D-B9D2-4EB0-86C4-F1A2485062CD}" type="datetimeFigureOut">
              <a:rPr lang="en-ZA" smtClean="0"/>
              <a:pPr/>
              <a:t>2017/07/10</a:t>
            </a:fld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4E07972-AE6C-4292-B74A-1BCE9D5566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762428E-141A-4EDB-91A5-7B354C441DE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3ACBC-7EF2-44A8-B6F7-3642739D88BC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6952917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A6BB80B-FB36-45C9-B45F-AD90709F2BFD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1971028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E71C539-9550-4966-A5F3-2F6D5078655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01F702-DEE5-4EF5-BA1B-16AA53185A1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CF5F55-78CB-455B-85D5-F1F8E213A3E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271429-579B-422D-B179-C70D6C577ED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pic>
        <p:nvPicPr>
          <p:cNvPr id="8" name="Picture 2" descr="\\LRCJHB08\users\avanis\Documents\My Pictures\LRC_Logo_Name_RGB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68244" y="5704499"/>
            <a:ext cx="2297029" cy="115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A0D4B2-5D1C-4B78-AB7C-28EF4EF9F8D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6841B-97C6-49A1-A2B4-B7AD8D4C193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21A61-AC2F-4167-9F13-305C99800DE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FD70C-3295-4326-B0C6-F7A6B20A588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630F76-9924-47D9-86B4-546DB918793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8CD588-0FD9-4C33-B8C8-D1499D6EB6A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E5ACC6B-69E0-48F6-AC45-63F5F5196D1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4158A72-670A-46F2-BE9A-EFB861C74C93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06490"/>
          </a:xfrm>
        </p:spPr>
        <p:txBody>
          <a:bodyPr>
            <a:normAutofit/>
          </a:bodyPr>
          <a:lstStyle/>
          <a:p>
            <a:pPr algn="ctr"/>
            <a:r>
              <a:rPr lang="en-ZA" dirty="0"/>
              <a:t/>
            </a:r>
            <a:br>
              <a:rPr lang="en-ZA" dirty="0"/>
            </a:br>
            <a:r>
              <a:rPr lang="en-ZA" sz="3200" dirty="0">
                <a:effectLst/>
              </a:rPr>
              <a:t>The Unconstitutional Process of</a:t>
            </a:r>
            <a:br>
              <a:rPr lang="en-ZA" sz="3200" dirty="0">
                <a:effectLst/>
              </a:rPr>
            </a:br>
            <a:r>
              <a:rPr lang="en-ZA" sz="3200" dirty="0">
                <a:effectLst/>
              </a:rPr>
              <a:t>Considering the MPRDA Amendment Bill</a:t>
            </a:r>
            <a:endParaRPr lang="en-ZA" dirty="0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79712" y="4375577"/>
            <a:ext cx="51845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ZA" b="1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ZA" sz="2000" b="1" dirty="0">
                <a:latin typeface="Arial" panose="020B0604020202020204" pitchFamily="34" charset="0"/>
                <a:cs typeface="Arial" panose="020B0604020202020204" pitchFamily="34" charset="0"/>
              </a:rPr>
              <a:t>Presentation to NCOP</a:t>
            </a:r>
          </a:p>
          <a:p>
            <a:pPr algn="ctr"/>
            <a:r>
              <a:rPr lang="en-ZA" sz="2000" b="1" dirty="0">
                <a:latin typeface="Arial" panose="020B0604020202020204" pitchFamily="34" charset="0"/>
                <a:cs typeface="Arial" panose="020B0604020202020204" pitchFamily="34" charset="0"/>
              </a:rPr>
              <a:t>28 June 2017</a:t>
            </a:r>
          </a:p>
          <a:p>
            <a:pPr algn="ctr"/>
            <a:r>
              <a:rPr lang="en-ZA" sz="2000" b="1" dirty="0">
                <a:latin typeface="Arial" panose="020B0604020202020204" pitchFamily="34" charset="0"/>
                <a:cs typeface="Arial" panose="020B0604020202020204" pitchFamily="34" charset="0"/>
              </a:rPr>
              <a:t>Michael Bishop</a:t>
            </a:r>
          </a:p>
        </p:txBody>
      </p:sp>
    </p:spTree>
    <p:extLst>
      <p:ext uri="{BB962C8B-B14F-4D97-AF65-F5344CB8AC3E}">
        <p14:creationId xmlns:p14="http://schemas.microsoft.com/office/powerpoint/2010/main" xmlns="" val="4065128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ZA" dirty="0"/>
              <a:t>It is </a:t>
            </a:r>
            <a:r>
              <a:rPr lang="en-ZA" u="sng" dirty="0"/>
              <a:t>impossible</a:t>
            </a:r>
            <a:r>
              <a:rPr lang="en-ZA" dirty="0"/>
              <a:t> for Parliament to cure defect without possibility of amendments</a:t>
            </a:r>
          </a:p>
          <a:p>
            <a:pPr lvl="1" algn="just"/>
            <a:r>
              <a:rPr lang="en-ZA" dirty="0"/>
              <a:t>In order for it to pass constitutional muster, the public participation must have the possibility of amendments</a:t>
            </a:r>
          </a:p>
          <a:p>
            <a:pPr algn="just"/>
            <a:r>
              <a:rPr lang="en-ZA" dirty="0"/>
              <a:t>But the Joint Rules make </a:t>
            </a:r>
            <a:r>
              <a:rPr lang="en-ZA" u="sng" dirty="0"/>
              <a:t>no provision</a:t>
            </a:r>
            <a:r>
              <a:rPr lang="en-ZA" dirty="0"/>
              <a:t> for amendments flowing from procedural defects</a:t>
            </a:r>
          </a:p>
          <a:p>
            <a:pPr algn="just"/>
            <a:r>
              <a:rPr lang="en-ZA" dirty="0"/>
              <a:t>Only option is to reject the Bill and start again</a:t>
            </a:r>
          </a:p>
          <a:p>
            <a:pPr algn="just"/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THE SECOND FLAW</a:t>
            </a:r>
          </a:p>
        </p:txBody>
      </p:sp>
    </p:spTree>
    <p:extLst>
      <p:ext uri="{BB962C8B-B14F-4D97-AF65-F5344CB8AC3E}">
        <p14:creationId xmlns:p14="http://schemas.microsoft.com/office/powerpoint/2010/main" xmlns="" val="256547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Public participation must be meaningful</a:t>
            </a:r>
          </a:p>
          <a:p>
            <a:r>
              <a:rPr lang="en-ZA" dirty="0"/>
              <a:t>Must occur in all nine provinces</a:t>
            </a:r>
          </a:p>
          <a:p>
            <a:r>
              <a:rPr lang="en-ZA" dirty="0"/>
              <a:t>Already know that hearings in Northern Cape were inadequate</a:t>
            </a:r>
          </a:p>
          <a:p>
            <a:pPr lvl="1"/>
            <a:r>
              <a:rPr lang="en-ZA" dirty="0"/>
              <a:t>That is enough to render the process unconstitutional</a:t>
            </a:r>
          </a:p>
          <a:p>
            <a:r>
              <a:rPr lang="en-ZA" dirty="0"/>
              <a:t>There may well be flaws in the process followed in other provinces</a:t>
            </a:r>
          </a:p>
          <a:p>
            <a:r>
              <a:rPr lang="en-ZA" dirty="0"/>
              <a:t>Even if can fix procedural flaw, failed to do so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THIRD FLAW</a:t>
            </a:r>
          </a:p>
        </p:txBody>
      </p:sp>
    </p:spTree>
    <p:extLst>
      <p:ext uri="{BB962C8B-B14F-4D97-AF65-F5344CB8AC3E}">
        <p14:creationId xmlns:p14="http://schemas.microsoft.com/office/powerpoint/2010/main" xmlns="" val="3212952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ZA" dirty="0"/>
              <a:t>Process is fatally flawed</a:t>
            </a:r>
          </a:p>
          <a:p>
            <a:pPr algn="just"/>
            <a:r>
              <a:rPr lang="en-ZA" dirty="0"/>
              <a:t>Cannot be remedied at this stage</a:t>
            </a:r>
          </a:p>
          <a:p>
            <a:pPr algn="just"/>
            <a:r>
              <a:rPr lang="en-ZA" dirty="0"/>
              <a:t>Not NCOP’s fault</a:t>
            </a:r>
          </a:p>
          <a:p>
            <a:pPr algn="just"/>
            <a:r>
              <a:rPr lang="en-ZA" dirty="0"/>
              <a:t>Best option is to reject Bill and start again</a:t>
            </a:r>
          </a:p>
          <a:p>
            <a:pPr lvl="1" algn="just"/>
            <a:r>
              <a:rPr lang="en-ZA" dirty="0"/>
              <a:t>Will allow proper and full consideration of all issues</a:t>
            </a:r>
          </a:p>
          <a:p>
            <a:pPr algn="just"/>
            <a:r>
              <a:rPr lang="en-ZA" dirty="0"/>
              <a:t>Any other course will result in litigation that Parliament will lose</a:t>
            </a:r>
          </a:p>
          <a:p>
            <a:pPr algn="just"/>
            <a:r>
              <a:rPr lang="en-ZA" dirty="0"/>
              <a:t>If NCOP rejects the Bill, will be referred to Mediation Committee (Rule 212(2))</a:t>
            </a:r>
          </a:p>
          <a:p>
            <a:pPr algn="just"/>
            <a:r>
              <a:rPr lang="en-ZA" dirty="0"/>
              <a:t>Suggest also refer to JRC under Rule 211(2)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xmlns="" val="1760081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ZA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ZA" sz="2800" dirty="0"/>
          </a:p>
          <a:p>
            <a:pPr lvl="0"/>
            <a:r>
              <a:rPr lang="en-ZA" sz="2800" dirty="0"/>
              <a:t>The Constitution and the Rules</a:t>
            </a:r>
          </a:p>
          <a:p>
            <a:pPr lvl="0"/>
            <a:r>
              <a:rPr lang="en-ZA" sz="2800" u="sng" dirty="0"/>
              <a:t>The First Flaw</a:t>
            </a:r>
            <a:r>
              <a:rPr lang="en-ZA" sz="2800" dirty="0"/>
              <a:t>: Procedural Reservations</a:t>
            </a:r>
          </a:p>
          <a:p>
            <a:pPr lvl="0"/>
            <a:r>
              <a:rPr lang="en-ZA" sz="2800" u="sng" dirty="0"/>
              <a:t>The Second Flaw</a:t>
            </a:r>
            <a:r>
              <a:rPr lang="en-ZA" sz="2800" dirty="0"/>
              <a:t>: Beyond the Reservation</a:t>
            </a:r>
          </a:p>
          <a:p>
            <a:pPr lvl="0"/>
            <a:r>
              <a:rPr lang="en-ZA" sz="2800" u="sng" dirty="0"/>
              <a:t>The Third Flaw</a:t>
            </a:r>
            <a:r>
              <a:rPr lang="en-ZA" sz="2800" dirty="0"/>
              <a:t>: Public Participation</a:t>
            </a:r>
          </a:p>
          <a:p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</a:p>
        </p:txBody>
      </p:sp>
      <p:pic>
        <p:nvPicPr>
          <p:cNvPr id="4098" name="Picture 2" descr="\\LRCJHB08\users\avanis\Documents\My Pictures\LRC_Logo_Name_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68244" y="5704499"/>
            <a:ext cx="2297029" cy="115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https://encrypted-tbn2.gstatic.com/images?q=tbn:ANd9GcS2Vmg2tmHBwvPkFikuZguKzKvmrTjyDAbAL4ZG1tTOJKY-8za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5" name="AutoShape 8" descr="https://encrypted-tbn2.gstatic.com/images?q=tbn:ANd9GcS2Vmg2tmHBwvPkFikuZguKzKvmrTjyDAbAL4ZG1tTOJKY-8za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36628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ZA" dirty="0"/>
              <a:t>Section 79 permits the President to refer.</a:t>
            </a:r>
          </a:p>
          <a:p>
            <a:pPr algn="just"/>
            <a:r>
              <a:rPr lang="en-ZA" dirty="0"/>
              <a:t>Section 79(2) reads: </a:t>
            </a:r>
          </a:p>
          <a:p>
            <a:pPr lvl="1" algn="just"/>
            <a:r>
              <a:rPr lang="en-ZA" dirty="0"/>
              <a:t>“</a:t>
            </a:r>
            <a:r>
              <a:rPr lang="en-US" dirty="0"/>
              <a:t>The joint rules and orders must provide for the procedure for the reconsideration of a Bill by the National Assembly and the participation of the National Council of Provinces in the process.”</a:t>
            </a:r>
          </a:p>
          <a:p>
            <a:pPr algn="just"/>
            <a:r>
              <a:rPr lang="en-US" dirty="0"/>
              <a:t>Compliance with the Joint Rules is a constitutional requirement</a:t>
            </a:r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600" dirty="0">
                <a:effectLst/>
              </a:rPr>
              <a:t>The Constitution and the Rules</a:t>
            </a:r>
          </a:p>
        </p:txBody>
      </p:sp>
    </p:spTree>
    <p:extLst>
      <p:ext uri="{BB962C8B-B14F-4D97-AF65-F5344CB8AC3E}">
        <p14:creationId xmlns:p14="http://schemas.microsoft.com/office/powerpoint/2010/main" xmlns="" val="3299792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ZA" dirty="0"/>
              <a:t>The Joint Rules are clear: NA and NCOP are confined to President’s reservations</a:t>
            </a:r>
          </a:p>
          <a:p>
            <a:pPr lvl="1" algn="just"/>
            <a:r>
              <a:rPr lang="en-ZA" dirty="0"/>
              <a:t>Rule 209(1): Chairperson refers “</a:t>
            </a:r>
            <a:r>
              <a:rPr lang="en-ZA" i="1" dirty="0"/>
              <a:t>the President’s reservations and the Bill</a:t>
            </a:r>
            <a:r>
              <a:rPr lang="en-ZA" dirty="0"/>
              <a:t>” to committee</a:t>
            </a:r>
          </a:p>
          <a:p>
            <a:pPr lvl="1" algn="just"/>
            <a:r>
              <a:rPr lang="en-ZA" dirty="0"/>
              <a:t>Rule 209(2)(a): “</a:t>
            </a:r>
            <a:r>
              <a:rPr lang="en-US" i="1" dirty="0"/>
              <a:t>The committee must consider, and </a:t>
            </a:r>
            <a:r>
              <a:rPr lang="en-US" i="1" u="sng" dirty="0"/>
              <a:t>confine itself to</a:t>
            </a:r>
            <a:r>
              <a:rPr lang="en-US" i="1" dirty="0"/>
              <a:t>, the President’s reservations</a:t>
            </a:r>
            <a:r>
              <a:rPr lang="en-US" dirty="0"/>
              <a:t>”</a:t>
            </a:r>
          </a:p>
          <a:p>
            <a:pPr lvl="1" algn="just"/>
            <a:r>
              <a:rPr lang="en-US" dirty="0"/>
              <a:t>Rule 209(2)(c): “</a:t>
            </a:r>
            <a:r>
              <a:rPr lang="en-US" i="1" dirty="0"/>
              <a:t>The committee must report </a:t>
            </a:r>
            <a:r>
              <a:rPr lang="en-US" i="1" u="sng" dirty="0"/>
              <a:t>on the President’s reservations</a:t>
            </a:r>
            <a:r>
              <a:rPr lang="en-US" i="1" dirty="0"/>
              <a:t> and, if the Assembly has passed an amended Bill, on the Bill.</a:t>
            </a:r>
            <a:r>
              <a:rPr lang="en-US" dirty="0"/>
              <a:t>”</a:t>
            </a:r>
          </a:p>
          <a:p>
            <a:pPr lvl="1" algn="just"/>
            <a:r>
              <a:rPr lang="en-US" dirty="0"/>
              <a:t>Rule 210(2): “The debate in the Council must be confined to the President’s reservations”, the committee report, and the amended Bill.</a:t>
            </a:r>
          </a:p>
          <a:p>
            <a:pPr algn="just"/>
            <a:r>
              <a:rPr lang="en-US" dirty="0"/>
              <a:t>Same for NA (rules 203 and 204).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/>
              <a:t>The Joint Rules</a:t>
            </a:r>
          </a:p>
        </p:txBody>
      </p:sp>
    </p:spTree>
    <p:extLst>
      <p:ext uri="{BB962C8B-B14F-4D97-AF65-F5344CB8AC3E}">
        <p14:creationId xmlns:p14="http://schemas.microsoft.com/office/powerpoint/2010/main" xmlns="" val="3896735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ZA" dirty="0"/>
              <a:t>Rule 211 deals with procedural defects</a:t>
            </a:r>
          </a:p>
          <a:p>
            <a:pPr lvl="1" algn="just"/>
            <a:r>
              <a:rPr lang="en-ZA" dirty="0"/>
              <a:t>Makes no provision for amendments.</a:t>
            </a:r>
          </a:p>
          <a:p>
            <a:pPr algn="just"/>
            <a:r>
              <a:rPr lang="en-ZA" dirty="0"/>
              <a:t>Rule 212 deals with substantive defects</a:t>
            </a:r>
          </a:p>
          <a:p>
            <a:pPr lvl="1" algn="just"/>
            <a:r>
              <a:rPr lang="en-ZA" dirty="0"/>
              <a:t>Makes provision for amendments.</a:t>
            </a:r>
          </a:p>
          <a:p>
            <a:pPr algn="just"/>
            <a:r>
              <a:rPr lang="en-ZA" dirty="0"/>
              <a:t>Clear implication:</a:t>
            </a:r>
          </a:p>
          <a:p>
            <a:pPr lvl="1" algn="just"/>
            <a:r>
              <a:rPr lang="en-ZA" dirty="0"/>
              <a:t>Only caters for procedural defects that can be cured without amendment, </a:t>
            </a:r>
            <a:r>
              <a:rPr lang="en-ZA" dirty="0" err="1"/>
              <a:t>ie</a:t>
            </a:r>
            <a:r>
              <a:rPr lang="en-ZA" dirty="0"/>
              <a:t>. Insufficient votes</a:t>
            </a:r>
          </a:p>
          <a:p>
            <a:pPr algn="just"/>
            <a:r>
              <a:rPr lang="en-ZA" dirty="0"/>
              <a:t>Good reason</a:t>
            </a:r>
          </a:p>
          <a:p>
            <a:pPr lvl="1" algn="just"/>
            <a:r>
              <a:rPr lang="en-ZA" dirty="0"/>
              <a:t>Confine reconsideration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The Joint Rules</a:t>
            </a:r>
          </a:p>
        </p:txBody>
      </p:sp>
    </p:spTree>
    <p:extLst>
      <p:ext uri="{BB962C8B-B14F-4D97-AF65-F5344CB8AC3E}">
        <p14:creationId xmlns:p14="http://schemas.microsoft.com/office/powerpoint/2010/main" xmlns="" val="3342338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3D4044BF-61E5-4D81-9956-5B7308AA0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ZA" dirty="0"/>
              <a:t>Rule 211(2): Procedural complications must be referred to JRC</a:t>
            </a:r>
          </a:p>
          <a:p>
            <a:pPr algn="just"/>
            <a:r>
              <a:rPr lang="en-ZA" dirty="0"/>
              <a:t>Rule 208: If Bill is so procedurally or </a:t>
            </a:r>
            <a:r>
              <a:rPr lang="en-ZA" dirty="0" err="1"/>
              <a:t>susbstantively</a:t>
            </a:r>
            <a:r>
              <a:rPr lang="en-ZA" dirty="0"/>
              <a:t> defective that it cannot be corrected, must reject.  But can introduce new bill</a:t>
            </a:r>
          </a:p>
          <a:p>
            <a:pPr lvl="1" algn="just"/>
            <a:r>
              <a:rPr lang="en-ZA" dirty="0"/>
              <a:t>No equivalent in NCOP</a:t>
            </a:r>
          </a:p>
          <a:p>
            <a:endParaRPr lang="en-ZA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23E5343D-363F-44D9-B1B9-A1B01F517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Joint Rules</a:t>
            </a:r>
          </a:p>
        </p:txBody>
      </p:sp>
    </p:spTree>
    <p:extLst>
      <p:ext uri="{BB962C8B-B14F-4D97-AF65-F5344CB8AC3E}">
        <p14:creationId xmlns:p14="http://schemas.microsoft.com/office/powerpoint/2010/main" xmlns="" val="545816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First Flaw: Outside the Referral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ZA" dirty="0"/>
              <a:t>The referral was limited to:</a:t>
            </a:r>
          </a:p>
          <a:p>
            <a:pPr lvl="1" algn="just"/>
            <a:r>
              <a:rPr lang="en-ZA" dirty="0"/>
              <a:t>The definition of “this Act”</a:t>
            </a:r>
          </a:p>
          <a:p>
            <a:pPr lvl="1" algn="just"/>
            <a:r>
              <a:rPr lang="en-ZA" dirty="0"/>
              <a:t>Sections 26(2B) and 26(3) and their consistency with international agreements</a:t>
            </a:r>
          </a:p>
          <a:p>
            <a:pPr lvl="1" algn="just"/>
            <a:r>
              <a:rPr lang="en-ZA" dirty="0"/>
              <a:t>Public participation</a:t>
            </a:r>
          </a:p>
          <a:p>
            <a:pPr lvl="1" algn="just"/>
            <a:r>
              <a:rPr lang="en-ZA" dirty="0"/>
              <a:t>Referral to the House of Traditional Leaders</a:t>
            </a:r>
          </a:p>
          <a:p>
            <a:pPr lvl="2" algn="just"/>
            <a:r>
              <a:rPr lang="en-ZA" dirty="0"/>
              <a:t>Entry to land contrary to consent</a:t>
            </a:r>
          </a:p>
          <a:p>
            <a:pPr lvl="2" algn="just"/>
            <a:r>
              <a:rPr lang="en-ZA" dirty="0"/>
              <a:t>Definition of “community”</a:t>
            </a:r>
          </a:p>
          <a:p>
            <a:pPr algn="just"/>
            <a:r>
              <a:rPr lang="en-ZA" dirty="0"/>
              <a:t>Both the NA and the NCOP considered amendments outside the President’s referral</a:t>
            </a:r>
          </a:p>
          <a:p>
            <a:pPr marL="449263" indent="-449263" algn="just"/>
            <a:endParaRPr lang="en-ZA" dirty="0"/>
          </a:p>
          <a:p>
            <a:endParaRPr lang="en-ZA" b="1" u="sng" dirty="0"/>
          </a:p>
        </p:txBody>
      </p:sp>
    </p:spTree>
    <p:extLst>
      <p:ext uri="{BB962C8B-B14F-4D97-AF65-F5344CB8AC3E}">
        <p14:creationId xmlns:p14="http://schemas.microsoft.com/office/powerpoint/2010/main" xmlns="" val="1509851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24284"/>
            <a:ext cx="8229600" cy="4525963"/>
          </a:xfrm>
        </p:spPr>
        <p:txBody>
          <a:bodyPr>
            <a:normAutofit/>
          </a:bodyPr>
          <a:lstStyle/>
          <a:p>
            <a:r>
              <a:rPr lang="en-ZA" dirty="0"/>
              <a:t>The NA concluded that substantive reservations were ill-founded</a:t>
            </a:r>
          </a:p>
          <a:p>
            <a:r>
              <a:rPr lang="en-ZA" dirty="0"/>
              <a:t>Yet made 8 amendments to the Bill</a:t>
            </a:r>
          </a:p>
          <a:p>
            <a:r>
              <a:rPr lang="en-ZA" dirty="0"/>
              <a:t>Impermissible because:</a:t>
            </a:r>
          </a:p>
          <a:p>
            <a:pPr lvl="1"/>
            <a:r>
              <a:rPr lang="en-ZA" dirty="0"/>
              <a:t>Go beyond the President’s reservations; and</a:t>
            </a:r>
          </a:p>
          <a:p>
            <a:pPr lvl="1"/>
            <a:r>
              <a:rPr lang="en-ZA" dirty="0"/>
              <a:t>Cannot make amendments based on NHTL submissions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The NA</a:t>
            </a:r>
          </a:p>
        </p:txBody>
      </p:sp>
    </p:spTree>
    <p:extLst>
      <p:ext uri="{BB962C8B-B14F-4D97-AF65-F5344CB8AC3E}">
        <p14:creationId xmlns:p14="http://schemas.microsoft.com/office/powerpoint/2010/main" xmlns="" val="1271450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/>
          </a:p>
          <a:p>
            <a:pPr algn="just"/>
            <a:endParaRPr lang="en-ZA" dirty="0"/>
          </a:p>
          <a:p>
            <a:pPr algn="just"/>
            <a:r>
              <a:rPr lang="en-ZA" dirty="0"/>
              <a:t>Before this Committee, the Department sought to introduce a further 57 amendments</a:t>
            </a:r>
          </a:p>
          <a:p>
            <a:pPr algn="just"/>
            <a:r>
              <a:rPr lang="en-ZA" dirty="0"/>
              <a:t>The NCOP should not have allowed them:</a:t>
            </a:r>
          </a:p>
          <a:p>
            <a:pPr lvl="1" algn="just"/>
            <a:r>
              <a:rPr lang="en-ZA" dirty="0"/>
              <a:t>Go beyond the President’s reservations; and</a:t>
            </a:r>
          </a:p>
          <a:p>
            <a:pPr lvl="1" algn="just"/>
            <a:r>
              <a:rPr lang="en-ZA" dirty="0"/>
              <a:t>Not part of the public participation process</a:t>
            </a:r>
          </a:p>
          <a:p>
            <a:pPr algn="just"/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The NCOP</a:t>
            </a:r>
          </a:p>
        </p:txBody>
      </p:sp>
    </p:spTree>
    <p:extLst>
      <p:ext uri="{BB962C8B-B14F-4D97-AF65-F5344CB8AC3E}">
        <p14:creationId xmlns:p14="http://schemas.microsoft.com/office/powerpoint/2010/main" xmlns="" val="42670056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5657</TotalTime>
  <Words>611</Words>
  <Application>Microsoft Office PowerPoint</Application>
  <PresentationFormat>On-screen Show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 The Unconstitutional Process of Considering the MPRDA Amendment Bill</vt:lpstr>
      <vt:lpstr>Overview</vt:lpstr>
      <vt:lpstr>The Constitution and the Rules</vt:lpstr>
      <vt:lpstr>The Joint Rules</vt:lpstr>
      <vt:lpstr>The Joint Rules</vt:lpstr>
      <vt:lpstr>Joint Rules</vt:lpstr>
      <vt:lpstr>First Flaw: Outside the Referral</vt:lpstr>
      <vt:lpstr>The NA</vt:lpstr>
      <vt:lpstr>The NCOP</vt:lpstr>
      <vt:lpstr>THE SECOND FLAW</vt:lpstr>
      <vt:lpstr>THIRD FLAW</vt:lpstr>
      <vt:lpstr>CONCLUSION</vt:lpstr>
    </vt:vector>
  </TitlesOfParts>
  <Company>Presentation Magazine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Newspapers Template</dc:title>
  <dc:creator>Presentation Magazine</dc:creator>
  <cp:lastModifiedBy>PUMZA</cp:lastModifiedBy>
  <cp:revision>138</cp:revision>
  <cp:lastPrinted>2017-06-28T12:35:16Z</cp:lastPrinted>
  <dcterms:created xsi:type="dcterms:W3CDTF">2007-10-10T08:29:48Z</dcterms:created>
  <dcterms:modified xsi:type="dcterms:W3CDTF">2017-07-10T08:40:03Z</dcterms:modified>
</cp:coreProperties>
</file>