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3" r:id="rId2"/>
  </p:sldMasterIdLst>
  <p:notesMasterIdLst>
    <p:notesMasterId r:id="rId24"/>
  </p:notesMasterIdLst>
  <p:handoutMasterIdLst>
    <p:handoutMasterId r:id="rId25"/>
  </p:handoutMasterIdLst>
  <p:sldIdLst>
    <p:sldId id="304" r:id="rId3"/>
    <p:sldId id="353" r:id="rId4"/>
    <p:sldId id="318" r:id="rId5"/>
    <p:sldId id="317" r:id="rId6"/>
    <p:sldId id="368" r:id="rId7"/>
    <p:sldId id="302" r:id="rId8"/>
    <p:sldId id="314" r:id="rId9"/>
    <p:sldId id="356" r:id="rId10"/>
    <p:sldId id="357" r:id="rId11"/>
    <p:sldId id="370" r:id="rId12"/>
    <p:sldId id="371" r:id="rId13"/>
    <p:sldId id="372" r:id="rId14"/>
    <p:sldId id="373" r:id="rId15"/>
    <p:sldId id="360" r:id="rId16"/>
    <p:sldId id="361" r:id="rId17"/>
    <p:sldId id="369" r:id="rId18"/>
    <p:sldId id="376" r:id="rId19"/>
    <p:sldId id="377" r:id="rId20"/>
    <p:sldId id="378" r:id="rId21"/>
    <p:sldId id="379" r:id="rId22"/>
    <p:sldId id="351" r:id="rId23"/>
  </p:sldIdLst>
  <p:sldSz cx="9144000" cy="5143500" type="screen16x9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83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274" y="-114"/>
      </p:cViewPr>
      <p:guideLst>
        <p:guide orient="horz" pos="3133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/>
          <a:lstStyle>
            <a:lvl1pPr algn="r">
              <a:defRPr sz="1200"/>
            </a:lvl1pPr>
          </a:lstStyle>
          <a:p>
            <a:fld id="{AF14D5C0-49C2-47A3-9396-DCA663C2416C}" type="datetimeFigureOut">
              <a:rPr lang="en-GB" smtClean="0"/>
              <a:pPr/>
              <a:t>29/06/2017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517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2" y="944517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 anchor="b"/>
          <a:lstStyle>
            <a:lvl1pPr algn="r">
              <a:defRPr sz="1200"/>
            </a:lvl1pPr>
          </a:lstStyle>
          <a:p>
            <a:fld id="{C1C1A35A-2F85-44E6-9053-72D4C29FB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645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/>
          <a:lstStyle>
            <a:lvl1pPr algn="r">
              <a:defRPr sz="1200"/>
            </a:lvl1pPr>
          </a:lstStyle>
          <a:p>
            <a:fld id="{B17693D3-2A68-473A-AD26-797D9247727A}" type="datetimeFigureOut">
              <a:rPr lang="en-GB" smtClean="0"/>
              <a:pPr/>
              <a:t>29/06/2017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634163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45" tIns="45072" rIns="90145" bIns="450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0145" tIns="45072" rIns="90145" bIns="450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517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2" y="9445172"/>
            <a:ext cx="2949099" cy="497205"/>
          </a:xfrm>
          <a:prstGeom prst="rect">
            <a:avLst/>
          </a:prstGeom>
        </p:spPr>
        <p:txBody>
          <a:bodyPr vert="horz" lIns="90145" tIns="45072" rIns="90145" bIns="45072" rtlCol="0" anchor="b"/>
          <a:lstStyle>
            <a:lvl1pPr algn="r">
              <a:defRPr sz="1200"/>
            </a:lvl1pPr>
          </a:lstStyle>
          <a:p>
            <a:fld id="{2D7160B8-5E1D-4662-ACA2-0E0AEBFDAD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458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429" indent="-281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6814" indent="-225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7539" indent="-225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8265" indent="-225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8991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9717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0442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1168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15B55-A422-4401-A135-96A58AD26CDE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15B55-A422-4401-A135-96A58AD26CDE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90" indent="-28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60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4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8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420A05-FAA6-4E99-916D-B808A5E0EDB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90" indent="-28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60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4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8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EE5D2C-C4D0-4CA1-A0B0-48B47866FCD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90" indent="-28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60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4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80" indent="-2289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787D7A-BB92-4A2E-987B-E119BA70BCCD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429" indent="-281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6814" indent="-225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7539" indent="-225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8265" indent="-225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8991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9717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0442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1168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429" indent="-281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6814" indent="-225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7539" indent="-225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8265" indent="-225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8991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9717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0442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1168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3AAF4D-56AD-4143-B080-6771C142EFAD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429" indent="-281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6814" indent="-225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7539" indent="-225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8265" indent="-225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8991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9717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0442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1168" indent="-22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3AAF4D-56AD-4143-B080-6771C142EFAD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F6969-7D32-4305-AAE7-02A20B3685C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863D18-1D41-451E-BA22-2784A44AD145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863D18-1D41-451E-BA22-2784A44AD14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863D18-1D41-451E-BA22-2784A44AD14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863D18-1D41-451E-BA22-2784A44AD145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817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203598"/>
            <a:ext cx="6995120" cy="3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433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884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6995120" cy="425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195486"/>
            <a:ext cx="765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80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16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8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6995120" cy="425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195486"/>
            <a:ext cx="765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9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>
                <a:solidFill>
                  <a:prstClr val="black"/>
                </a:solidFill>
              </a:rPr>
              <a:t>Expenditure as at 30 November 2016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96C31-E70E-44D4-AFB4-411D59B7C5A8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66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5838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6" r:id="rId3"/>
    <p:sldLayoutId id="2147483665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4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8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755576" y="3507854"/>
            <a:ext cx="7992888" cy="1512168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ZA" sz="1600" dirty="0" smtClean="0"/>
              <a:t/>
            </a:r>
            <a:br>
              <a:rPr lang="en-ZA" sz="1600" dirty="0" smtClean="0"/>
            </a:br>
            <a:r>
              <a:rPr lang="en-ZA" sz="1600" dirty="0" smtClean="0"/>
              <a:t>fourth </a:t>
            </a:r>
            <a:r>
              <a:rPr lang="en-ZA" sz="1600" dirty="0"/>
              <a:t>QUARTER 2016/17 PERFORMANCE </a:t>
            </a:r>
            <a:r>
              <a:rPr lang="en-ZA" sz="1600" dirty="0" smtClean="0"/>
              <a:t>REPORT</a:t>
            </a:r>
            <a:br>
              <a:rPr lang="en-ZA" sz="1600" dirty="0" smtClean="0"/>
            </a:br>
            <a:r>
              <a:rPr lang="en-ZA" sz="1600" dirty="0" smtClean="0"/>
              <a:t/>
            </a:r>
            <a:br>
              <a:rPr lang="en-ZA" sz="1600" dirty="0" smtClean="0"/>
            </a:br>
            <a:r>
              <a:rPr lang="en-ZA" sz="1600" dirty="0" smtClean="0"/>
              <a:t>PRESENTATION TO THE PORTFOLIO COMMITTEE ON RURALDEVELOPMENT AND LAND REFORM</a:t>
            </a:r>
            <a:r>
              <a:rPr lang="en-ZA" sz="1600" dirty="0"/>
              <a:t/>
            </a:r>
            <a:br>
              <a:rPr lang="en-ZA" sz="1600" dirty="0"/>
            </a:br>
            <a:r>
              <a:rPr lang="en-ZA" sz="1600" dirty="0"/>
              <a:t/>
            </a:r>
            <a:br>
              <a:rPr lang="en-ZA" sz="1600" dirty="0"/>
            </a:br>
            <a:r>
              <a:rPr lang="en-ZA" sz="1600" dirty="0"/>
              <a:t>28 </a:t>
            </a:r>
            <a:r>
              <a:rPr lang="en-ZA" sz="1600" dirty="0" smtClean="0"/>
              <a:t>JUNE </a:t>
            </a:r>
            <a:r>
              <a:rPr lang="en-ZA" sz="1600" dirty="0"/>
              <a:t>2017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33819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/>
          <a:lstStyle/>
          <a:p>
            <a:pPr fontAlgn="b"/>
            <a:r>
              <a:rPr lang="en-ZA" sz="1600" dirty="0" smtClean="0">
                <a:solidFill>
                  <a:srgbClr val="000000"/>
                </a:solidFill>
                <a:latin typeface="Calibri"/>
              </a:rPr>
              <a:t>                Budget </a:t>
            </a:r>
            <a:r>
              <a:rPr lang="en-ZA" sz="1600" dirty="0">
                <a:solidFill>
                  <a:srgbClr val="000000"/>
                </a:solidFill>
                <a:latin typeface="Calibri"/>
              </a:rPr>
              <a:t>vs expenditure - Per Economic </a:t>
            </a:r>
            <a:r>
              <a:rPr lang="en-ZA" sz="1600" dirty="0" smtClean="0">
                <a:solidFill>
                  <a:srgbClr val="000000"/>
                </a:solidFill>
                <a:latin typeface="Calibri"/>
              </a:rPr>
              <a:t>Classification as of 31 march 2017</a:t>
            </a:r>
            <a:endParaRPr lang="en-ZA" sz="16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286231"/>
              </p:ext>
            </p:extLst>
          </p:nvPr>
        </p:nvGraphicFramePr>
        <p:xfrm>
          <a:off x="251520" y="699542"/>
          <a:ext cx="7992888" cy="3090969"/>
        </p:xfrm>
        <a:graphic>
          <a:graphicData uri="http://schemas.openxmlformats.org/drawingml/2006/table">
            <a:tbl>
              <a:tblPr/>
              <a:tblGrid>
                <a:gridCol w="2768645"/>
                <a:gridCol w="1723798"/>
                <a:gridCol w="1939271"/>
                <a:gridCol w="1561174"/>
              </a:tblGrid>
              <a:tr h="322529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Economic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Classification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Compensation of Employees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336 637 000.00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     325 510 352.13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Goods &amp;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299 974 000.00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198 144 944.19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Interest &amp; Rent on 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             6 000.00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625 757.92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Payments for Financial Assets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756 004.60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1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Provincial &amp; Local Governments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     7 064 000.00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9 563 680.43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Households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2 509 148 000.00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2 678 064 822.63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Machinery &amp; 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   10 973 000.00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7 939 554.08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Land &amp; Subsoil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        4 406 000.00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104 402 875.86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2370%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29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3 168 208 000.00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3 325 007 991.84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061354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/>
          <a:lstStyle/>
          <a:p>
            <a:pPr algn="ctr" eaLnBrk="1" hangingPunct="1"/>
            <a:r>
              <a:rPr lang="en-ZA" altLang="en-US" sz="1600" b="1" dirty="0" smtClean="0"/>
              <a:t>BUDGET VS EXPENDITURE PER PROVINCE: </a:t>
            </a:r>
            <a:r>
              <a:rPr lang="en-ZA" altLang="en-US" sz="1600" dirty="0" smtClean="0"/>
              <a:t>as of 31 march 2017</a:t>
            </a:r>
            <a:endParaRPr lang="en-ZA" altLang="en-US" sz="16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256028"/>
              </p:ext>
            </p:extLst>
          </p:nvPr>
        </p:nvGraphicFramePr>
        <p:xfrm>
          <a:off x="179513" y="699543"/>
          <a:ext cx="8280919" cy="3263492"/>
        </p:xfrm>
        <a:graphic>
          <a:graphicData uri="http://schemas.openxmlformats.org/drawingml/2006/table">
            <a:tbl>
              <a:tblPr/>
              <a:tblGrid>
                <a:gridCol w="1733969"/>
                <a:gridCol w="2074282"/>
                <a:gridCol w="2398386"/>
                <a:gridCol w="2074282"/>
              </a:tblGrid>
              <a:tr h="306226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298 859 000.00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359 302 209.51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  62 501 000.00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54 369 868.38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  81 428 000.00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79 808 929.11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Kwazulu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687 587 000.00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751 189 491.05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651 087 000.00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765 838 430.70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481 868 000.00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395 267 254.02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North 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290 137 000.00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362 069 367.30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 261 291 000.00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308 281 683.55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 186 371 000.00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159 262 159.95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3 001 129 000.00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3 235 389 393.57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effectLst/>
                          <a:latin typeface="Arial"/>
                        </a:rPr>
                        <a:t>108%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07835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altLang="en-US" sz="1600" dirty="0"/>
              <a:t>Household Expenditure Summary per Province: Financial Year 2016/2017</a:t>
            </a:r>
            <a:endParaRPr lang="en-ZA" altLang="en-US" sz="16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900903"/>
              </p:ext>
            </p:extLst>
          </p:nvPr>
        </p:nvGraphicFramePr>
        <p:xfrm>
          <a:off x="251519" y="699537"/>
          <a:ext cx="8064897" cy="3186170"/>
        </p:xfrm>
        <a:graphic>
          <a:graphicData uri="http://schemas.openxmlformats.org/drawingml/2006/table">
            <a:tbl>
              <a:tblPr/>
              <a:tblGrid>
                <a:gridCol w="972533"/>
                <a:gridCol w="1001523"/>
                <a:gridCol w="972533"/>
                <a:gridCol w="1035785"/>
                <a:gridCol w="685252"/>
                <a:gridCol w="1370505"/>
                <a:gridCol w="959354"/>
                <a:gridCol w="1067412"/>
              </a:tblGrid>
              <a:tr h="360045"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Office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Conveyancers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Land Purchase &amp; Land and Subsoil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Legal Fees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Financial Compensation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Re-Cap/Grants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Eastern Cape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7 400.00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12 954 473.60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283 874 158.81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5 861 814.00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302 697 846.41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Free State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66 393.40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91 706.08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23 175 900.40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effectLst/>
                          <a:latin typeface="Arial"/>
                        </a:rPr>
                        <a:t>9 183 842.07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745 920.00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33 263 761.95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Gauteng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13 702.90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123 263.87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4 403 448.90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48 690.00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33 411 321.62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42 000.00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38 042 427.29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Kwazulu Natal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144 446.25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301 461 951.60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334 960 220.28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29 424 804.00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665 991 422.13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Limpopo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53 450.01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21 875.00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136 990 279.50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418 992 132.98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141 385 849.33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697 443 586.82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Mpumalanga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590 628.61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158 403 040.23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40 396 839.31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114 723 526.16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314 114 034.31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Northern Cape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50 000.00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150 178.70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148 702 472.20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136 062 150.73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90 816.00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285 055 617.63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North West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606 183.50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244 545 396.14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66 089 766.02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11 166 243.51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322 407 589.17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9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effectLst/>
                          <a:latin typeface="Arial"/>
                        </a:rPr>
                        <a:t>Western Cape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4 236 814.10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99 332 914.05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19 399 604.71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effectLst/>
                          <a:latin typeface="Arial"/>
                        </a:rPr>
                        <a:t>122 969 332.86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97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190 946.31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1 728 282.01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1 034 873 776.67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48 690.00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1 422 303 345.87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322 840 577.71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effectLst/>
                          <a:latin typeface="Arial"/>
                        </a:rPr>
                        <a:t>2 781 985 618.57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4777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/>
          <a:lstStyle/>
          <a:p>
            <a:pPr algn="ctr" eaLnBrk="1" hangingPunct="1"/>
            <a:r>
              <a:rPr lang="en-ZA" altLang="en-US" sz="1600" b="1" dirty="0" smtClean="0"/>
              <a:t>APPROVALS VS EXPENDITURE: 2016/17</a:t>
            </a:r>
            <a:endParaRPr lang="en-ZA" altLang="en-US" sz="16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2430501"/>
              </p:ext>
            </p:extLst>
          </p:nvPr>
        </p:nvGraphicFramePr>
        <p:xfrm>
          <a:off x="251520" y="699542"/>
          <a:ext cx="7848873" cy="3497415"/>
        </p:xfrm>
        <a:graphic>
          <a:graphicData uri="http://schemas.openxmlformats.org/drawingml/2006/table">
            <a:tbl>
              <a:tblPr/>
              <a:tblGrid>
                <a:gridCol w="1299014"/>
                <a:gridCol w="1645957"/>
                <a:gridCol w="1695988"/>
                <a:gridCol w="1590810"/>
                <a:gridCol w="1617104"/>
              </a:tblGrid>
              <a:tr h="1668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award cost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Balance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336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 processed in Q4 (31/03/2017)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712,998,147.53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91,842,862.01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105,420,289.34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607,577,858.19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35,553,730.12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22,320,000.00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30,119,078.40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5,434,651.72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31,986,179.96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28,300,297.01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31,131,701.29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854,478.67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KwaZulu-Natal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670,793,593.78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317,965,925.36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450,587,444.61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220,206,149.17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460,402,427.52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231,728,402.71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420,065,763.46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40,336,664.06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283,333,976.09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121,846,382.71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161,546,270.26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121,787,705.83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341,242,008.59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231,089,173.75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278,036,454.82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63,205,553.77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351,215,468.98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183,735,832.56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224,119,303.39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127,096,165.59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98,184,291.16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45,811,485.68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60,282,771.20 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37,901,519.96 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01">
                <a:tc>
                  <a:txBody>
                    <a:bodyPr/>
                    <a:lstStyle/>
                    <a:p>
                      <a:pPr algn="l" rtl="0" fontAlgn="ctr"/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2,985,709,823.73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1,274,640,361.79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1,761,309,076.77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R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1,224,400,746.96</a:t>
                      </a:r>
                    </a:p>
                  </a:txBody>
                  <a:tcPr marL="5522" marR="5522" marT="5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08746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200" dirty="0" smtClean="0"/>
              <a:t> FOURTH QUARTER : LEGAL COMPLIANCE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3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395536" y="205978"/>
            <a:ext cx="7848872" cy="42267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ZA" altLang="en-US" sz="1600" b="1" dirty="0" smtClean="0"/>
              <a:t>LEGAL COMPLIANCE: MONITORING AND REDUCTION OF CASES ON THE LITIGATION MONITOR</a:t>
            </a:r>
            <a:endParaRPr lang="en-ZA" altLang="en-US" sz="16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8420557"/>
              </p:ext>
            </p:extLst>
          </p:nvPr>
        </p:nvGraphicFramePr>
        <p:xfrm>
          <a:off x="395536" y="843558"/>
          <a:ext cx="7920881" cy="3024338"/>
        </p:xfrm>
        <a:graphic>
          <a:graphicData uri="http://schemas.openxmlformats.org/drawingml/2006/table">
            <a:tbl>
              <a:tblPr/>
              <a:tblGrid>
                <a:gridCol w="776003"/>
                <a:gridCol w="399957"/>
                <a:gridCol w="619498"/>
                <a:gridCol w="776003"/>
                <a:gridCol w="973808"/>
                <a:gridCol w="634713"/>
                <a:gridCol w="869470"/>
                <a:gridCol w="373873"/>
                <a:gridCol w="721661"/>
                <a:gridCol w="932508"/>
                <a:gridCol w="843387"/>
              </a:tblGrid>
              <a:tr h="714843"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Referral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 Access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Matters to compel payment (Financial compensation, interest etc)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PAIA matters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Declaratory Application (interdict, declaratory order, order to compel)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Rights Management Facility (Maenetja)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 Out Of Court Settlement Matters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Contingency Liability Matters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55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8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 NATAL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3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8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1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481121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200" dirty="0" smtClean="0"/>
              <a:t>COMMUNICATION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0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395536" y="123478"/>
            <a:ext cx="7848872" cy="57606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sz="1600" dirty="0" smtClean="0"/>
              <a:t>TITTLE </a:t>
            </a:r>
            <a:r>
              <a:rPr lang="en-ZA" sz="1600" dirty="0"/>
              <a:t>DEED AND </a:t>
            </a:r>
            <a:r>
              <a:rPr lang="en-ZA" sz="1600" dirty="0" smtClean="0"/>
              <a:t>FINANCIAL COMPENSATION HANDOVER EVENT</a:t>
            </a:r>
            <a:r>
              <a:rPr lang="en-ZA" sz="1600" dirty="0"/>
              <a:t/>
            </a:r>
            <a:br>
              <a:rPr lang="en-ZA" sz="1600" dirty="0"/>
            </a:br>
            <a:r>
              <a:rPr lang="en-ZA" altLang="en-US" sz="1600" dirty="0" smtClean="0">
                <a:solidFill>
                  <a:srgbClr val="00B050"/>
                </a:solidFill>
              </a:rPr>
              <a:t>R EVENT FOR DIFFERENT COMMUNITIES</a:t>
            </a:r>
            <a:endParaRPr lang="en-ZA" altLang="en-US" sz="16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7266408"/>
              </p:ext>
            </p:extLst>
          </p:nvPr>
        </p:nvGraphicFramePr>
        <p:xfrm>
          <a:off x="539552" y="771550"/>
          <a:ext cx="7632848" cy="3384376"/>
        </p:xfrm>
        <a:graphic>
          <a:graphicData uri="http://schemas.openxmlformats.org/drawingml/2006/table">
            <a:tbl>
              <a:tblPr firstRow="1" firstCol="1" bandRow="1"/>
              <a:tblGrid>
                <a:gridCol w="1316392"/>
                <a:gridCol w="1491540"/>
                <a:gridCol w="1490922"/>
                <a:gridCol w="1667306"/>
                <a:gridCol w="1666688"/>
              </a:tblGrid>
              <a:tr h="417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PROVINCE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PROJECTS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DISTRICT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VENUE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DATE 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04406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GAUTENG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Wonderboom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Tweefontein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Tshwane</a:t>
                      </a: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Roodevallei</a:t>
                      </a:r>
                      <a:r>
                        <a:rPr lang="en-GB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Hotel: Plot 81, </a:t>
                      </a:r>
                      <a:r>
                        <a:rPr lang="en-GB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Zeekoegat</a:t>
                      </a:r>
                      <a:r>
                        <a:rPr lang="en-GB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Kameelsdrift</a:t>
                      </a:r>
                      <a:r>
                        <a:rPr lang="en-GB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East, Pretoria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17 January 2017 </a:t>
                      </a: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Klipland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300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Hondfontein</a:t>
                      </a:r>
                      <a:r>
                        <a:rPr lang="en-ZA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Hondspoort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106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Leeuwfontein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106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Langzeekoegat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59" marR="58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1198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200" dirty="0" smtClean="0"/>
              <a:t> SUCCESS AND CHALLENGES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4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01000" cy="514350"/>
          </a:xfrm>
          <a:solidFill>
            <a:srgbClr val="00B050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en-ZA" altLang="en-US" sz="2000" dirty="0" smtClean="0"/>
              <a:t>     SUCCESS OF THE RESTITUTION PROGRAMME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42913" y="1028701"/>
            <a:ext cx="8229600" cy="3394472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300" dirty="0" smtClean="0">
                <a:latin typeface="Arial" charset="0"/>
              </a:rPr>
              <a:t>In the past three financial years the CRLC has exceeded on its Annual Performance Plans Targets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300" dirty="0" smtClean="0">
                <a:latin typeface="Arial" charset="0"/>
              </a:rPr>
              <a:t>2014/15 Financial Year- </a:t>
            </a:r>
            <a:r>
              <a:rPr lang="en-ZA" sz="2400" dirty="0" smtClean="0"/>
              <a:t>The target was exceeded  because the focus was on settling financial compensation. The CRLR settled 428 land claims against the target of 379.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ZA" altLang="en-US" sz="2400" dirty="0" smtClean="0">
                <a:latin typeface="Arial" charset="0"/>
              </a:rPr>
              <a:t>2015/16 financial </a:t>
            </a:r>
            <a:r>
              <a:rPr lang="en-ZA" altLang="en-US" sz="2400" dirty="0">
                <a:latin typeface="Arial" charset="0"/>
              </a:rPr>
              <a:t>y</a:t>
            </a:r>
            <a:r>
              <a:rPr lang="en-ZA" altLang="en-US" sz="2400" dirty="0" smtClean="0">
                <a:latin typeface="Arial" charset="0"/>
              </a:rPr>
              <a:t>ear- The CRLR settled 617 land claims against the target of 463.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ZA" altLang="en-US" sz="2400" dirty="0" smtClean="0">
                <a:latin typeface="Arial" charset="0"/>
              </a:rPr>
              <a:t>In 2016/17 financial year – The CRLR settled 804 land claims against the target of 615.</a:t>
            </a:r>
            <a:endParaRPr lang="en-US" altLang="en-US" sz="2300" dirty="0" smtClean="0">
              <a:latin typeface="Arial" charset="0"/>
            </a:endParaRPr>
          </a:p>
          <a:p>
            <a:pPr algn="just">
              <a:defRPr/>
            </a:pPr>
            <a:endParaRPr lang="en-US" altLang="en-US" sz="2300" dirty="0" smtClean="0">
              <a:latin typeface="Arial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defRPr sz="1600">
                <a:solidFill>
                  <a:srgbClr val="3F3F3F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6E01846-F6A2-41AD-B925-F410BDFDB117}" type="slidenum">
              <a:rPr lang="en-ZA" altLang="en-US" sz="1800" smtClean="0">
                <a:solidFill>
                  <a:schemeClr val="tx1"/>
                </a:solidFill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ZA" altLang="en-US" sz="180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448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131590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ZA" altLang="en-US" dirty="0" smtClean="0"/>
              <a:t>2016/17 Fourth Quarter APP Performance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ZA" altLang="en-US" dirty="0" smtClean="0"/>
              <a:t>2016/17 Financial Performance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ZA" altLang="en-US" dirty="0" smtClean="0"/>
              <a:t>Litigation Monitor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ZA" altLang="en-US" dirty="0" smtClean="0"/>
              <a:t>Success and Challenges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altLang="en-US" b="1" dirty="0">
              <a:latin typeface="Candar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24297" y="195486"/>
            <a:ext cx="7992888" cy="514350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 cap="all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ZA" altLang="en-US" sz="1800" dirty="0" smtClean="0"/>
              <a:t>PRESENTATION </a:t>
            </a:r>
            <a:r>
              <a:rPr lang="en-ZA" altLang="en-US" sz="1800" dirty="0"/>
              <a:t>OUTLINE</a:t>
            </a:r>
            <a:endParaRPr lang="en-ZA" altLang="en-US" sz="1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5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01000" cy="514350"/>
          </a:xfrm>
          <a:solidFill>
            <a:srgbClr val="00B050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en-ZA" altLang="en-US" sz="2000" dirty="0" smtClean="0"/>
              <a:t>    CHALLENGES  IN THE SETTLEMENT OF CLAIMS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7543" y="843558"/>
            <a:ext cx="8204969" cy="3579615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ZA" sz="2400" dirty="0" smtClean="0">
                <a:latin typeface="Arial"/>
                <a:ea typeface="Calibri"/>
                <a:cs typeface="Times New Roman"/>
              </a:rPr>
              <a:t>Research that is complex because of multiple overlapping rights.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Complex claim where the land is surveyed, competing and overlapping rights.</a:t>
            </a:r>
            <a:endParaRPr lang="en-ZA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Claims that were in court</a:t>
            </a:r>
            <a:endParaRPr lang="en-ZA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Land owners challenging the validity of claims</a:t>
            </a:r>
            <a:endParaRPr lang="en-ZA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Disagreements between the claimants and beneficiaries on settlement options or entities to hold the land on how financial compensation is distributed</a:t>
            </a:r>
            <a:endParaRPr lang="en-ZA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Untraceable claimants who we are attempting to locate</a:t>
            </a:r>
          </a:p>
          <a:p>
            <a:pPr marL="342900" indent="-342900" algn="just">
              <a:spcAft>
                <a:spcPts val="0"/>
              </a:spcAft>
              <a:buFont typeface="Symbol"/>
              <a:buChar char=""/>
              <a:tabLst>
                <a:tab pos="90170" algn="l"/>
              </a:tabLst>
              <a:defRPr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Capacity challenges within the office of the OVG.</a:t>
            </a:r>
            <a:endParaRPr lang="en-ZA" sz="2000" dirty="0" smtClean="0">
              <a:latin typeface="Calibri"/>
              <a:ea typeface="Calibri"/>
              <a:cs typeface="Times New Roman"/>
            </a:endParaRPr>
          </a:p>
          <a:p>
            <a:pPr algn="just">
              <a:defRPr/>
            </a:pPr>
            <a:endParaRPr lang="en-US" altLang="en-US" sz="2300" dirty="0" smtClean="0">
              <a:latin typeface="Arial" charset="0"/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defRPr sz="1600">
                <a:solidFill>
                  <a:srgbClr val="3F3F3F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6A94BB3-5D40-4FC9-A01F-472A56A27603}" type="slidenum">
              <a:rPr lang="en-ZA" altLang="en-US" sz="1800" smtClean="0">
                <a:solidFill>
                  <a:schemeClr val="tx1"/>
                </a:solidFill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en-ZA" altLang="en-US" sz="180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79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4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29600" cy="3017292"/>
          </a:xfrm>
        </p:spPr>
        <p:txBody>
          <a:bodyPr/>
          <a:lstStyle/>
          <a:p>
            <a:pPr marL="0" lvl="1" indent="0" algn="just">
              <a:buFont typeface="Arial" pitchFamily="34" charset="0"/>
              <a:buNone/>
              <a:defRPr/>
            </a:pPr>
            <a:endParaRPr lang="en-US" sz="5400" dirty="0"/>
          </a:p>
          <a:p>
            <a:pPr marL="0" lvl="1" indent="0" algn="ctr">
              <a:buFont typeface="Arial" pitchFamily="34" charset="0"/>
              <a:buNone/>
              <a:defRPr/>
            </a:pPr>
            <a:r>
              <a:rPr lang="en-US" sz="4000" b="1" dirty="0" smtClean="0"/>
              <a:t>THANK YOU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n-US" altLang="en-US" sz="2800" dirty="0" smtClean="0"/>
          </a:p>
          <a:p>
            <a:pPr marL="0" indent="0">
              <a:buFont typeface="Arial" pitchFamily="34" charset="0"/>
              <a:buNone/>
              <a:defRPr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7898864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200" dirty="0" smtClean="0"/>
              <a:t> FOURTH QUARTER : ACTUAL PERFORMANCE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b="1" dirty="0" smtClean="0"/>
              <a:t>SUMMARY IN TERMS OF APP PERFORMANCE AGAINST TARGETS</a:t>
            </a:r>
            <a:r>
              <a:rPr lang="en-ZA" altLang="en-US" sz="1200" dirty="0" smtClean="0"/>
              <a:t>:  </a:t>
            </a:r>
            <a:r>
              <a:rPr lang="en-ZA" altLang="en-US" sz="1200" dirty="0"/>
              <a:t>01  January –  31 MARCH 2017 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726868"/>
              </p:ext>
            </p:extLst>
          </p:nvPr>
        </p:nvGraphicFramePr>
        <p:xfrm>
          <a:off x="179512" y="771550"/>
          <a:ext cx="7992887" cy="3471560"/>
        </p:xfrm>
        <a:graphic>
          <a:graphicData uri="http://schemas.openxmlformats.org/drawingml/2006/table">
            <a:tbl>
              <a:tblPr/>
              <a:tblGrid>
                <a:gridCol w="2486393"/>
                <a:gridCol w="1756394"/>
                <a:gridCol w="1875050"/>
                <a:gridCol w="1875050"/>
              </a:tblGrid>
              <a:tr h="3731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Performance indicator</a:t>
                      </a:r>
                      <a:r>
                        <a:rPr lang="en-Z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7327" marR="7327" marT="73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Q4 Quarterly performance</a:t>
                      </a:r>
                    </a:p>
                    <a:p>
                      <a:pPr algn="ctr" rtl="0" fontAlgn="ctr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188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Target 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Actual Performance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Percentage</a:t>
                      </a:r>
                      <a:r>
                        <a:rPr lang="en-ZA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Achieved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6428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land claims settled </a:t>
                      </a:r>
                    </a:p>
                  </a:txBody>
                  <a:tcPr marL="7327" marR="7327" marT="73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382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255 %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428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 land claims finalised </a:t>
                      </a:r>
                    </a:p>
                  </a:txBody>
                  <a:tcPr marL="7327" marR="7327" marT="73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118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357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303%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428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phased  projects approved</a:t>
                      </a:r>
                    </a:p>
                  </a:txBody>
                  <a:tcPr marL="7327" marR="7327" marT="73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140%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428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claims lodged by 1998 to be researched</a:t>
                      </a:r>
                    </a:p>
                  </a:txBody>
                  <a:tcPr marL="7327" marR="7327" marT="73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389</a:t>
                      </a: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157%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27" marR="7327" marT="7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92245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251520" y="114300"/>
            <a:ext cx="8064896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 smtClean="0"/>
              <a:t>SUMMARY PROVINCIAL BREAKDOWN: </a:t>
            </a:r>
            <a:br>
              <a:rPr lang="en-ZA" altLang="en-US" sz="1200" b="1" dirty="0" smtClean="0"/>
            </a:br>
            <a:r>
              <a:rPr lang="en-ZA" altLang="en-US" sz="1200" b="1" dirty="0" smtClean="0"/>
              <a:t>NUMBER  OF  LAND CLAIMS SETTLED:   01 </a:t>
            </a:r>
            <a:r>
              <a:rPr lang="en-ZA" altLang="en-US" sz="1200" dirty="0" smtClean="0"/>
              <a:t> January – </a:t>
            </a:r>
            <a:r>
              <a:rPr lang="en-ZA" altLang="en-US" sz="1200" dirty="0"/>
              <a:t> </a:t>
            </a:r>
            <a:r>
              <a:rPr lang="en-ZA" altLang="en-US" sz="1200" dirty="0" smtClean="0"/>
              <a:t>31 MARCH 2017 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16155"/>
              </p:ext>
            </p:extLst>
          </p:nvPr>
        </p:nvGraphicFramePr>
        <p:xfrm>
          <a:off x="323526" y="843556"/>
          <a:ext cx="7992889" cy="3321710"/>
        </p:xfrm>
        <a:graphic>
          <a:graphicData uri="http://schemas.openxmlformats.org/drawingml/2006/table">
            <a:tbl>
              <a:tblPr/>
              <a:tblGrid>
                <a:gridCol w="1731458"/>
                <a:gridCol w="1832123"/>
                <a:gridCol w="2214654"/>
                <a:gridCol w="2214654"/>
              </a:tblGrid>
              <a:tr h="19921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Quarterly performance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921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917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Achieved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187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KwaZulu-Natal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621341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179512" y="114300"/>
            <a:ext cx="8208912" cy="44122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 smtClean="0"/>
              <a:t>SUMMARY PROVINCIAL BREAKDOWN:  </a:t>
            </a:r>
            <a:br>
              <a:rPr lang="en-ZA" altLang="en-US" sz="1200" b="1" dirty="0" smtClean="0"/>
            </a:br>
            <a:r>
              <a:rPr lang="en-ZA" altLang="en-US" sz="1200" b="1" dirty="0" smtClean="0"/>
              <a:t>NUMBER  OF  phased projects approved :  01 </a:t>
            </a:r>
            <a:r>
              <a:rPr lang="en-ZA" altLang="en-US" sz="1200" dirty="0" err="1" smtClean="0"/>
              <a:t>january</a:t>
            </a:r>
            <a:r>
              <a:rPr lang="en-ZA" altLang="en-US" sz="1200" dirty="0" smtClean="0"/>
              <a:t> </a:t>
            </a:r>
            <a:r>
              <a:rPr lang="en-ZA" altLang="en-US" sz="1200" b="1" dirty="0" smtClean="0"/>
              <a:t>- 31 </a:t>
            </a:r>
            <a:r>
              <a:rPr lang="en-ZA" altLang="en-US" sz="1200" dirty="0" smtClean="0"/>
              <a:t>MARCH 2017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5899528"/>
              </p:ext>
            </p:extLst>
          </p:nvPr>
        </p:nvGraphicFramePr>
        <p:xfrm>
          <a:off x="323528" y="915566"/>
          <a:ext cx="7992889" cy="3168348"/>
        </p:xfrm>
        <a:graphic>
          <a:graphicData uri="http://schemas.openxmlformats.org/drawingml/2006/table">
            <a:tbl>
              <a:tblPr/>
              <a:tblGrid>
                <a:gridCol w="1517637"/>
                <a:gridCol w="2087416"/>
                <a:gridCol w="2193918"/>
                <a:gridCol w="2193918"/>
              </a:tblGrid>
              <a:tr h="24093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Quarterly performance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409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529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Achieved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KwaZulu-Natal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152626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179512" y="114300"/>
            <a:ext cx="8208912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 smtClean="0"/>
              <a:t>SUMMARY PROVINCIAL BREAKDOWN:  </a:t>
            </a:r>
            <a:br>
              <a:rPr lang="en-ZA" altLang="en-US" sz="1200" b="1" dirty="0" smtClean="0"/>
            </a:br>
            <a:r>
              <a:rPr lang="en-ZA" altLang="en-US" sz="1200" b="1" dirty="0" smtClean="0"/>
              <a:t>NUMBER  OF  LAND CLAIMS FINALISED:  01 </a:t>
            </a:r>
            <a:r>
              <a:rPr lang="en-ZA" altLang="en-US" sz="1200" dirty="0" err="1" smtClean="0"/>
              <a:t>january</a:t>
            </a:r>
            <a:r>
              <a:rPr lang="en-ZA" altLang="en-US" sz="1200" dirty="0" smtClean="0"/>
              <a:t> </a:t>
            </a:r>
            <a:r>
              <a:rPr lang="en-ZA" altLang="en-US" sz="1200" b="1" dirty="0" smtClean="0"/>
              <a:t>- 31 </a:t>
            </a:r>
            <a:r>
              <a:rPr lang="en-ZA" altLang="en-US" sz="1200" dirty="0" smtClean="0"/>
              <a:t>MARCH 2017 (PROVISIONAL) 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7308751"/>
              </p:ext>
            </p:extLst>
          </p:nvPr>
        </p:nvGraphicFramePr>
        <p:xfrm>
          <a:off x="323528" y="843558"/>
          <a:ext cx="7992888" cy="3336304"/>
        </p:xfrm>
        <a:graphic>
          <a:graphicData uri="http://schemas.openxmlformats.org/drawingml/2006/table">
            <a:tbl>
              <a:tblPr/>
              <a:tblGrid>
                <a:gridCol w="1899300"/>
                <a:gridCol w="1899300"/>
                <a:gridCol w="2097144"/>
                <a:gridCol w="2097144"/>
              </a:tblGrid>
              <a:tr h="18907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Quarterly performance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9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25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Achieved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2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KwaZulu-Natal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63041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611560" y="114300"/>
            <a:ext cx="7776864" cy="51435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ZA" altLang="en-US" sz="1600" b="1" smtClean="0"/>
              <a:t>SUMMARY PROVINCIAL BREAKDOWN: </a:t>
            </a:r>
            <a:br>
              <a:rPr lang="en-ZA" altLang="en-US" sz="1600" b="1" smtClean="0"/>
            </a:br>
            <a:r>
              <a:rPr lang="en-ZA" altLang="en-US" sz="1300" b="1" smtClean="0"/>
              <a:t>NUMBER OF  CLAIMS LODGED BY 1998 TO BE RESEARCHED:  01 </a:t>
            </a:r>
            <a:r>
              <a:rPr lang="en-ZA" altLang="en-US" sz="1300" smtClean="0"/>
              <a:t>APRIL 2016</a:t>
            </a:r>
            <a:r>
              <a:rPr lang="en-ZA" altLang="en-US" sz="1300" b="1" smtClean="0"/>
              <a:t> to </a:t>
            </a:r>
            <a:r>
              <a:rPr lang="en-ZA" altLang="en-US" sz="1300" smtClean="0"/>
              <a:t>31 MARCH</a:t>
            </a:r>
            <a:r>
              <a:rPr lang="en-ZA" altLang="en-US" sz="1300" b="1" smtClean="0"/>
              <a:t> 2017</a:t>
            </a:r>
            <a:endParaRPr lang="en-ZA" altLang="en-US" sz="13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9170092"/>
              </p:ext>
            </p:extLst>
          </p:nvPr>
        </p:nvGraphicFramePr>
        <p:xfrm>
          <a:off x="539551" y="843560"/>
          <a:ext cx="7704857" cy="3528394"/>
        </p:xfrm>
        <a:graphic>
          <a:graphicData uri="http://schemas.openxmlformats.org/drawingml/2006/table">
            <a:tbl>
              <a:tblPr/>
              <a:tblGrid>
                <a:gridCol w="1830858"/>
                <a:gridCol w="1830858"/>
                <a:gridCol w="2021570"/>
                <a:gridCol w="2021571"/>
              </a:tblGrid>
              <a:tr h="22185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Quarterly performance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2185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380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Achieved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38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KwaZulu-Natal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428" marR="9428" marT="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157%</a:t>
                      </a:r>
                    </a:p>
                  </a:txBody>
                  <a:tcPr marL="9428" marR="9428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47763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200" dirty="0" smtClean="0"/>
              <a:t> FOURTH QUARTER : FINANCIAL PERFORMANCE</a:t>
            </a:r>
            <a:endParaRPr lang="en-ZA" altLang="en-US" sz="1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3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00A94F"/>
      </a:dk2>
      <a:lt2>
        <a:srgbClr val="75C044"/>
      </a:lt2>
      <a:accent1>
        <a:srgbClr val="FFD400"/>
      </a:accent1>
      <a:accent2>
        <a:srgbClr val="F9671C"/>
      </a:accent2>
      <a:accent3>
        <a:srgbClr val="825B32"/>
      </a:accent3>
      <a:accent4>
        <a:srgbClr val="BB8F53"/>
      </a:accent4>
      <a:accent5>
        <a:srgbClr val="ECEDEF"/>
      </a:accent5>
      <a:accent6>
        <a:srgbClr val="E1E31A"/>
      </a:accent6>
      <a:hlink>
        <a:srgbClr val="F9671C"/>
      </a:hlink>
      <a:folHlink>
        <a:srgbClr val="825B3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00A94F"/>
      </a:dk2>
      <a:lt2>
        <a:srgbClr val="75C044"/>
      </a:lt2>
      <a:accent1>
        <a:srgbClr val="FFD400"/>
      </a:accent1>
      <a:accent2>
        <a:srgbClr val="F9671C"/>
      </a:accent2>
      <a:accent3>
        <a:srgbClr val="825B32"/>
      </a:accent3>
      <a:accent4>
        <a:srgbClr val="BB8F53"/>
      </a:accent4>
      <a:accent5>
        <a:srgbClr val="ECEDEF"/>
      </a:accent5>
      <a:accent6>
        <a:srgbClr val="E1E31A"/>
      </a:accent6>
      <a:hlink>
        <a:srgbClr val="F9671C"/>
      </a:hlink>
      <a:folHlink>
        <a:srgbClr val="825B3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1302</Words>
  <Application>Microsoft Office PowerPoint</Application>
  <PresentationFormat>On-screen Show (16:9)</PresentationFormat>
  <Paragraphs>629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2_Office Theme</vt:lpstr>
      <vt:lpstr> fourth QUARTER 2016/17 PERFORMANCE REPORT  PRESENTATION TO THE PORTFOLIO COMMITTEE ON RURALDEVELOPMENT AND LAND REFORM  28 JUNE 2017</vt:lpstr>
      <vt:lpstr>Slide 1</vt:lpstr>
      <vt:lpstr> FOURTH QUARTER : ACTUAL PERFORMANCE</vt:lpstr>
      <vt:lpstr>SUMMARY IN TERMS OF APP PERFORMANCE AGAINST TARGETS:  01  January –  31 MARCH 2017 </vt:lpstr>
      <vt:lpstr>SUMMARY PROVINCIAL BREAKDOWN:  NUMBER  OF  LAND CLAIMS SETTLED:   01  January –  31 MARCH 2017 </vt:lpstr>
      <vt:lpstr>SUMMARY PROVINCIAL BREAKDOWN:   NUMBER  OF  phased projects approved :  01 january - 31 MARCH 2017</vt:lpstr>
      <vt:lpstr>SUMMARY PROVINCIAL BREAKDOWN:   NUMBER  OF  LAND CLAIMS FINALISED:  01 january - 31 MARCH 2017 (PROVISIONAL) </vt:lpstr>
      <vt:lpstr>SUMMARY PROVINCIAL BREAKDOWN:  NUMBER OF  CLAIMS LODGED BY 1998 TO BE RESEARCHED:  01 APRIL 2016 to 31 MARCH 2017</vt:lpstr>
      <vt:lpstr> FOURTH QUARTER : FINANCIAL PERFORMANCE</vt:lpstr>
      <vt:lpstr>                Budget vs expenditure - Per Economic Classification as of 31 march 2017</vt:lpstr>
      <vt:lpstr>BUDGET VS EXPENDITURE PER PROVINCE: as of 31 march 2017</vt:lpstr>
      <vt:lpstr>Household Expenditure Summary per Province: Financial Year 2016/2017</vt:lpstr>
      <vt:lpstr>APPROVALS VS EXPENDITURE: 2016/17</vt:lpstr>
      <vt:lpstr> FOURTH QUARTER : LEGAL COMPLIANCE</vt:lpstr>
      <vt:lpstr>LEGAL COMPLIANCE: MONITORING AND REDUCTION OF CASES ON THE LITIGATION MONITOR</vt:lpstr>
      <vt:lpstr>COMMUNICATION</vt:lpstr>
      <vt:lpstr>TITTLE DEED AND FINANCIAL COMPENSATION HANDOVER EVENT R EVENT FOR DIFFERENT COMMUNITIES</vt:lpstr>
      <vt:lpstr> SUCCESS AND CHALLENGES</vt:lpstr>
      <vt:lpstr>     SUCCESS OF THE RESTITUTION PROGRAMME</vt:lpstr>
      <vt:lpstr>    CHALLENGES  IN THE SETTLEMENT OF CLAIMS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Designer 2</dc:creator>
  <cp:lastModifiedBy>PUMZA</cp:lastModifiedBy>
  <cp:revision>504</cp:revision>
  <cp:lastPrinted>2017-06-27T04:44:07Z</cp:lastPrinted>
  <dcterms:created xsi:type="dcterms:W3CDTF">2016-03-17T15:10:28Z</dcterms:created>
  <dcterms:modified xsi:type="dcterms:W3CDTF">2017-06-29T11:30:58Z</dcterms:modified>
</cp:coreProperties>
</file>