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32" r:id="rId1"/>
  </p:sldMasterIdLst>
  <p:notesMasterIdLst>
    <p:notesMasterId r:id="rId28"/>
  </p:notesMasterIdLst>
  <p:handoutMasterIdLst>
    <p:handoutMasterId r:id="rId29"/>
  </p:handoutMasterIdLst>
  <p:sldIdLst>
    <p:sldId id="445" r:id="rId2"/>
    <p:sldId id="318" r:id="rId3"/>
    <p:sldId id="317" r:id="rId4"/>
    <p:sldId id="446" r:id="rId5"/>
    <p:sldId id="447" r:id="rId6"/>
    <p:sldId id="448" r:id="rId7"/>
    <p:sldId id="449" r:id="rId8"/>
    <p:sldId id="454" r:id="rId9"/>
    <p:sldId id="453" r:id="rId10"/>
    <p:sldId id="451" r:id="rId11"/>
    <p:sldId id="452" r:id="rId12"/>
    <p:sldId id="489" r:id="rId13"/>
    <p:sldId id="490" r:id="rId14"/>
    <p:sldId id="491" r:id="rId15"/>
    <p:sldId id="426" r:id="rId16"/>
    <p:sldId id="477" r:id="rId17"/>
    <p:sldId id="478" r:id="rId18"/>
    <p:sldId id="479" r:id="rId19"/>
    <p:sldId id="480" r:id="rId20"/>
    <p:sldId id="481" r:id="rId21"/>
    <p:sldId id="482" r:id="rId22"/>
    <p:sldId id="462" r:id="rId23"/>
    <p:sldId id="486" r:id="rId24"/>
    <p:sldId id="487" r:id="rId25"/>
    <p:sldId id="456" r:id="rId26"/>
    <p:sldId id="474" r:id="rId27"/>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0" autoAdjust="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448" cy="465194"/>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sz="quarter" idx="1"/>
          </p:nvPr>
        </p:nvSpPr>
        <p:spPr>
          <a:xfrm>
            <a:off x="3883934" y="1"/>
            <a:ext cx="2972448" cy="465194"/>
          </a:xfrm>
          <a:prstGeom prst="rect">
            <a:avLst/>
          </a:prstGeom>
        </p:spPr>
        <p:txBody>
          <a:bodyPr vert="horz" lIns="91440" tIns="45720" rIns="91440" bIns="45720" rtlCol="0"/>
          <a:lstStyle>
            <a:lvl1pPr algn="r">
              <a:defRPr sz="1200"/>
            </a:lvl1pPr>
          </a:lstStyle>
          <a:p>
            <a:pPr>
              <a:defRPr/>
            </a:pPr>
            <a:fld id="{8241AC3B-FF64-4FC2-BB36-9BB489E29215}" type="datetimeFigureOut">
              <a:rPr lang="en-ZA"/>
              <a:pPr>
                <a:defRPr/>
              </a:pPr>
              <a:t>2017/06/02</a:t>
            </a:fld>
            <a:endParaRPr lang="en-ZA"/>
          </a:p>
        </p:txBody>
      </p:sp>
      <p:sp>
        <p:nvSpPr>
          <p:cNvPr id="4" name="Footer Placeholder 3"/>
          <p:cNvSpPr>
            <a:spLocks noGrp="1"/>
          </p:cNvSpPr>
          <p:nvPr>
            <p:ph type="ftr" sz="quarter" idx="2"/>
          </p:nvPr>
        </p:nvSpPr>
        <p:spPr>
          <a:xfrm>
            <a:off x="0" y="8829711"/>
            <a:ext cx="2972448" cy="465193"/>
          </a:xfrm>
          <a:prstGeom prst="rect">
            <a:avLst/>
          </a:prstGeom>
        </p:spPr>
        <p:txBody>
          <a:bodyPr vert="horz" lIns="91440" tIns="45720" rIns="91440" bIns="45720" rtlCol="0" anchor="b"/>
          <a:lstStyle>
            <a:lvl1pPr algn="l">
              <a:defRPr sz="1200"/>
            </a:lvl1pPr>
          </a:lstStyle>
          <a:p>
            <a:pPr>
              <a:defRPr/>
            </a:pPr>
            <a:endParaRPr lang="en-ZA"/>
          </a:p>
        </p:txBody>
      </p:sp>
      <p:sp>
        <p:nvSpPr>
          <p:cNvPr id="5" name="Slide Number Placeholder 4"/>
          <p:cNvSpPr>
            <a:spLocks noGrp="1"/>
          </p:cNvSpPr>
          <p:nvPr>
            <p:ph type="sldNum" sz="quarter" idx="3"/>
          </p:nvPr>
        </p:nvSpPr>
        <p:spPr>
          <a:xfrm>
            <a:off x="3883934" y="8829711"/>
            <a:ext cx="2972448" cy="465193"/>
          </a:xfrm>
          <a:prstGeom prst="rect">
            <a:avLst/>
          </a:prstGeom>
        </p:spPr>
        <p:txBody>
          <a:bodyPr vert="horz" lIns="91440" tIns="45720" rIns="91440" bIns="45720" rtlCol="0" anchor="b"/>
          <a:lstStyle>
            <a:lvl1pPr algn="r">
              <a:defRPr sz="1200"/>
            </a:lvl1pPr>
          </a:lstStyle>
          <a:p>
            <a:pPr>
              <a:defRPr/>
            </a:pPr>
            <a:fld id="{947889C7-F4A1-4DFF-B686-7D27776D39C9}" type="slidenum">
              <a:rPr lang="en-ZA"/>
              <a:pPr>
                <a:defRPr/>
              </a:pPr>
              <a:t>‹#›</a:t>
            </a:fld>
            <a:endParaRPr lang="en-ZA"/>
          </a:p>
        </p:txBody>
      </p:sp>
    </p:spTree>
    <p:extLst>
      <p:ext uri="{BB962C8B-B14F-4D97-AF65-F5344CB8AC3E}">
        <p14:creationId xmlns:p14="http://schemas.microsoft.com/office/powerpoint/2010/main" xmlns="" val="23850067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448" cy="465194"/>
          </a:xfrm>
          <a:prstGeom prst="rect">
            <a:avLst/>
          </a:prstGeom>
        </p:spPr>
        <p:txBody>
          <a:bodyPr vert="horz" lIns="91440" tIns="45720" rIns="91440" bIns="45720" rtlCol="0"/>
          <a:lstStyle>
            <a:lvl1pPr algn="l">
              <a:defRPr sz="1200"/>
            </a:lvl1pPr>
          </a:lstStyle>
          <a:p>
            <a:pPr>
              <a:defRPr/>
            </a:pPr>
            <a:endParaRPr lang="en-ZA"/>
          </a:p>
        </p:txBody>
      </p:sp>
      <p:sp>
        <p:nvSpPr>
          <p:cNvPr id="3" name="Date Placeholder 2"/>
          <p:cNvSpPr>
            <a:spLocks noGrp="1"/>
          </p:cNvSpPr>
          <p:nvPr>
            <p:ph type="dt" idx="1"/>
          </p:nvPr>
        </p:nvSpPr>
        <p:spPr>
          <a:xfrm>
            <a:off x="3883934" y="1"/>
            <a:ext cx="2972448" cy="465194"/>
          </a:xfrm>
          <a:prstGeom prst="rect">
            <a:avLst/>
          </a:prstGeom>
        </p:spPr>
        <p:txBody>
          <a:bodyPr vert="horz" lIns="91440" tIns="45720" rIns="91440" bIns="45720" rtlCol="0"/>
          <a:lstStyle>
            <a:lvl1pPr algn="r">
              <a:defRPr sz="1200"/>
            </a:lvl1pPr>
          </a:lstStyle>
          <a:p>
            <a:pPr>
              <a:defRPr/>
            </a:pPr>
            <a:fld id="{99C785ED-DDBF-4E4C-9A87-339BC7FFE8BA}" type="datetimeFigureOut">
              <a:rPr lang="en-ZA"/>
              <a:pPr>
                <a:defRPr/>
              </a:pPr>
              <a:t>2017/06/02</a:t>
            </a:fld>
            <a:endParaRPr lang="en-ZA"/>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pPr lvl="0"/>
            <a:endParaRPr lang="en-ZA" noProof="0" smtClean="0"/>
          </a:p>
        </p:txBody>
      </p:sp>
      <p:sp>
        <p:nvSpPr>
          <p:cNvPr id="5" name="Notes Placeholder 4"/>
          <p:cNvSpPr>
            <a:spLocks noGrp="1"/>
          </p:cNvSpPr>
          <p:nvPr>
            <p:ph type="body" sz="quarter" idx="3"/>
          </p:nvPr>
        </p:nvSpPr>
        <p:spPr>
          <a:xfrm>
            <a:off x="686448" y="4415603"/>
            <a:ext cx="5485105" cy="4183754"/>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ZA" noProof="0" smtClean="0"/>
          </a:p>
        </p:txBody>
      </p:sp>
      <p:sp>
        <p:nvSpPr>
          <p:cNvPr id="6" name="Footer Placeholder 5"/>
          <p:cNvSpPr>
            <a:spLocks noGrp="1"/>
          </p:cNvSpPr>
          <p:nvPr>
            <p:ph type="ftr" sz="quarter" idx="4"/>
          </p:nvPr>
        </p:nvSpPr>
        <p:spPr>
          <a:xfrm>
            <a:off x="0" y="8829711"/>
            <a:ext cx="2972448" cy="465193"/>
          </a:xfrm>
          <a:prstGeom prst="rect">
            <a:avLst/>
          </a:prstGeom>
        </p:spPr>
        <p:txBody>
          <a:bodyPr vert="horz" lIns="91440" tIns="45720" rIns="91440" bIns="45720" rtlCol="0" anchor="b"/>
          <a:lstStyle>
            <a:lvl1pPr algn="l">
              <a:defRPr sz="1200"/>
            </a:lvl1pPr>
          </a:lstStyle>
          <a:p>
            <a:pPr>
              <a:defRPr/>
            </a:pPr>
            <a:endParaRPr lang="en-ZA"/>
          </a:p>
        </p:txBody>
      </p:sp>
      <p:sp>
        <p:nvSpPr>
          <p:cNvPr id="7" name="Slide Number Placeholder 6"/>
          <p:cNvSpPr>
            <a:spLocks noGrp="1"/>
          </p:cNvSpPr>
          <p:nvPr>
            <p:ph type="sldNum" sz="quarter" idx="5"/>
          </p:nvPr>
        </p:nvSpPr>
        <p:spPr>
          <a:xfrm>
            <a:off x="3883934" y="8829711"/>
            <a:ext cx="2972448" cy="465193"/>
          </a:xfrm>
          <a:prstGeom prst="rect">
            <a:avLst/>
          </a:prstGeom>
        </p:spPr>
        <p:txBody>
          <a:bodyPr vert="horz" lIns="91440" tIns="45720" rIns="91440" bIns="45720" rtlCol="0" anchor="b"/>
          <a:lstStyle>
            <a:lvl1pPr algn="r">
              <a:defRPr sz="1200"/>
            </a:lvl1pPr>
          </a:lstStyle>
          <a:p>
            <a:pPr>
              <a:defRPr/>
            </a:pPr>
            <a:fld id="{5F7B2114-0BEC-41D0-8B5A-A2040338E03B}" type="slidenum">
              <a:rPr lang="en-ZA"/>
              <a:pPr>
                <a:defRPr/>
              </a:pPr>
              <a:t>‹#›</a:t>
            </a:fld>
            <a:endParaRPr lang="en-ZA"/>
          </a:p>
        </p:txBody>
      </p:sp>
    </p:spTree>
    <p:extLst>
      <p:ext uri="{BB962C8B-B14F-4D97-AF65-F5344CB8AC3E}">
        <p14:creationId xmlns:p14="http://schemas.microsoft.com/office/powerpoint/2010/main" xmlns="" val="33307460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31 May 2017</a:t>
            </a:r>
            <a:endParaRPr lang="en-GB"/>
          </a:p>
        </p:txBody>
      </p:sp>
      <p:sp>
        <p:nvSpPr>
          <p:cNvPr id="6" name="Slide Number Placeholder 5"/>
          <p:cNvSpPr>
            <a:spLocks noGrp="1"/>
          </p:cNvSpPr>
          <p:nvPr>
            <p:ph type="sldNum" sz="quarter" idx="12"/>
          </p:nvPr>
        </p:nvSpPr>
        <p:spPr/>
        <p:txBody>
          <a:bodyPr/>
          <a:lstStyle>
            <a:lvl1pPr>
              <a:defRPr/>
            </a:lvl1pPr>
          </a:lstStyle>
          <a:p>
            <a:pPr>
              <a:defRPr/>
            </a:pPr>
            <a:fld id="{C380C6A5-D41B-4D29-82DD-F6C237604FD6}" type="slidenum">
              <a:rPr lang="en-GB"/>
              <a:pPr>
                <a:defRPr/>
              </a:pPr>
              <a:t>‹#›</a:t>
            </a:fld>
            <a:endParaRPr lang="en-GB"/>
          </a:p>
        </p:txBody>
      </p:sp>
    </p:spTree>
    <p:extLst>
      <p:ext uri="{BB962C8B-B14F-4D97-AF65-F5344CB8AC3E}">
        <p14:creationId xmlns:p14="http://schemas.microsoft.com/office/powerpoint/2010/main" xmlns="" val="4294035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31 May 2017</a:t>
            </a:r>
            <a:endParaRPr lang="en-GB"/>
          </a:p>
        </p:txBody>
      </p:sp>
      <p:sp>
        <p:nvSpPr>
          <p:cNvPr id="6" name="Slide Number Placeholder 5"/>
          <p:cNvSpPr>
            <a:spLocks noGrp="1"/>
          </p:cNvSpPr>
          <p:nvPr>
            <p:ph type="sldNum" sz="quarter" idx="12"/>
          </p:nvPr>
        </p:nvSpPr>
        <p:spPr/>
        <p:txBody>
          <a:bodyPr/>
          <a:lstStyle>
            <a:lvl1pPr>
              <a:defRPr/>
            </a:lvl1pPr>
          </a:lstStyle>
          <a:p>
            <a:pPr>
              <a:defRPr/>
            </a:pPr>
            <a:fld id="{94C61A66-43E9-4FDC-BCA5-1C7D89A64359}" type="slidenum">
              <a:rPr lang="en-GB"/>
              <a:pPr>
                <a:defRPr/>
              </a:pPr>
              <a:t>‹#›</a:t>
            </a:fld>
            <a:endParaRPr lang="en-GB"/>
          </a:p>
        </p:txBody>
      </p:sp>
    </p:spTree>
    <p:extLst>
      <p:ext uri="{BB962C8B-B14F-4D97-AF65-F5344CB8AC3E}">
        <p14:creationId xmlns:p14="http://schemas.microsoft.com/office/powerpoint/2010/main" xmlns="" val="42455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31 May 2017</a:t>
            </a:r>
            <a:endParaRPr lang="en-GB"/>
          </a:p>
        </p:txBody>
      </p:sp>
      <p:sp>
        <p:nvSpPr>
          <p:cNvPr id="6" name="Slide Number Placeholder 5"/>
          <p:cNvSpPr>
            <a:spLocks noGrp="1"/>
          </p:cNvSpPr>
          <p:nvPr>
            <p:ph type="sldNum" sz="quarter" idx="12"/>
          </p:nvPr>
        </p:nvSpPr>
        <p:spPr/>
        <p:txBody>
          <a:bodyPr/>
          <a:lstStyle>
            <a:lvl1pPr>
              <a:defRPr/>
            </a:lvl1pPr>
          </a:lstStyle>
          <a:p>
            <a:pPr>
              <a:defRPr/>
            </a:pPr>
            <a:fld id="{CE5A7B8E-4CA4-439F-A2F7-5CD74C431680}" type="slidenum">
              <a:rPr lang="en-GB"/>
              <a:pPr>
                <a:defRPr/>
              </a:pPr>
              <a:t>‹#›</a:t>
            </a:fld>
            <a:endParaRPr lang="en-GB"/>
          </a:p>
        </p:txBody>
      </p:sp>
    </p:spTree>
    <p:extLst>
      <p:ext uri="{BB962C8B-B14F-4D97-AF65-F5344CB8AC3E}">
        <p14:creationId xmlns:p14="http://schemas.microsoft.com/office/powerpoint/2010/main" xmlns="" val="1340557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31 May 2017</a:t>
            </a:r>
            <a:endParaRPr lang="en-GB"/>
          </a:p>
        </p:txBody>
      </p:sp>
      <p:sp>
        <p:nvSpPr>
          <p:cNvPr id="6" name="Slide Number Placeholder 5"/>
          <p:cNvSpPr>
            <a:spLocks noGrp="1"/>
          </p:cNvSpPr>
          <p:nvPr>
            <p:ph type="sldNum" sz="quarter" idx="12"/>
          </p:nvPr>
        </p:nvSpPr>
        <p:spPr/>
        <p:txBody>
          <a:bodyPr/>
          <a:lstStyle>
            <a:lvl1pPr>
              <a:defRPr/>
            </a:lvl1pPr>
          </a:lstStyle>
          <a:p>
            <a:pPr>
              <a:defRPr/>
            </a:pPr>
            <a:fld id="{9CE447C9-ECF0-416B-A5F6-9B8DF6B16205}" type="slidenum">
              <a:rPr lang="en-GB"/>
              <a:pPr>
                <a:defRPr/>
              </a:pPr>
              <a:t>‹#›</a:t>
            </a:fld>
            <a:endParaRPr lang="en-GB"/>
          </a:p>
        </p:txBody>
      </p:sp>
    </p:spTree>
    <p:extLst>
      <p:ext uri="{BB962C8B-B14F-4D97-AF65-F5344CB8AC3E}">
        <p14:creationId xmlns:p14="http://schemas.microsoft.com/office/powerpoint/2010/main" xmlns="" val="1775637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r>
              <a:rPr lang="en-GB" smtClean="0"/>
              <a:t>31 May 2017</a:t>
            </a:r>
            <a:endParaRPr lang="en-GB"/>
          </a:p>
        </p:txBody>
      </p:sp>
      <p:sp>
        <p:nvSpPr>
          <p:cNvPr id="6" name="Slide Number Placeholder 5"/>
          <p:cNvSpPr>
            <a:spLocks noGrp="1"/>
          </p:cNvSpPr>
          <p:nvPr>
            <p:ph type="sldNum" sz="quarter" idx="12"/>
          </p:nvPr>
        </p:nvSpPr>
        <p:spPr/>
        <p:txBody>
          <a:bodyPr/>
          <a:lstStyle>
            <a:lvl1pPr>
              <a:defRPr/>
            </a:lvl1pPr>
          </a:lstStyle>
          <a:p>
            <a:pPr>
              <a:defRPr/>
            </a:pPr>
            <a:fld id="{CB39F0A3-A06C-4FF3-9593-746DAC33A559}" type="slidenum">
              <a:rPr lang="en-GB"/>
              <a:pPr>
                <a:defRPr/>
              </a:pPr>
              <a:t>‹#›</a:t>
            </a:fld>
            <a:endParaRPr lang="en-GB"/>
          </a:p>
        </p:txBody>
      </p:sp>
    </p:spTree>
    <p:extLst>
      <p:ext uri="{BB962C8B-B14F-4D97-AF65-F5344CB8AC3E}">
        <p14:creationId xmlns:p14="http://schemas.microsoft.com/office/powerpoint/2010/main" xmlns="" val="1714053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r>
              <a:rPr lang="en-GB" smtClean="0"/>
              <a:t>31 May 2017</a:t>
            </a:r>
            <a:endParaRPr lang="en-GB"/>
          </a:p>
        </p:txBody>
      </p:sp>
      <p:sp>
        <p:nvSpPr>
          <p:cNvPr id="7" name="Slide Number Placeholder 6"/>
          <p:cNvSpPr>
            <a:spLocks noGrp="1"/>
          </p:cNvSpPr>
          <p:nvPr>
            <p:ph type="sldNum" sz="quarter" idx="12"/>
          </p:nvPr>
        </p:nvSpPr>
        <p:spPr/>
        <p:txBody>
          <a:bodyPr/>
          <a:lstStyle>
            <a:lvl1pPr>
              <a:defRPr/>
            </a:lvl1pPr>
          </a:lstStyle>
          <a:p>
            <a:pPr>
              <a:defRPr/>
            </a:pPr>
            <a:fld id="{2135A1CD-ACFB-4807-AF2C-6BC638A93F8F}" type="slidenum">
              <a:rPr lang="en-GB"/>
              <a:pPr>
                <a:defRPr/>
              </a:pPr>
              <a:t>‹#›</a:t>
            </a:fld>
            <a:endParaRPr lang="en-GB"/>
          </a:p>
        </p:txBody>
      </p:sp>
    </p:spTree>
    <p:extLst>
      <p:ext uri="{BB962C8B-B14F-4D97-AF65-F5344CB8AC3E}">
        <p14:creationId xmlns:p14="http://schemas.microsoft.com/office/powerpoint/2010/main" xmlns="" val="1395499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Footer Placeholder 7"/>
          <p:cNvSpPr>
            <a:spLocks noGrp="1"/>
          </p:cNvSpPr>
          <p:nvPr>
            <p:ph type="ftr" sz="quarter" idx="11"/>
          </p:nvPr>
        </p:nvSpPr>
        <p:spPr/>
        <p:txBody>
          <a:bodyPr/>
          <a:lstStyle>
            <a:lvl1pPr>
              <a:defRPr/>
            </a:lvl1pPr>
          </a:lstStyle>
          <a:p>
            <a:pPr>
              <a:defRPr/>
            </a:pPr>
            <a:r>
              <a:rPr lang="en-GB" smtClean="0"/>
              <a:t>31 May 2017</a:t>
            </a:r>
            <a:endParaRPr lang="en-GB"/>
          </a:p>
        </p:txBody>
      </p:sp>
      <p:sp>
        <p:nvSpPr>
          <p:cNvPr id="9" name="Slide Number Placeholder 8"/>
          <p:cNvSpPr>
            <a:spLocks noGrp="1"/>
          </p:cNvSpPr>
          <p:nvPr>
            <p:ph type="sldNum" sz="quarter" idx="12"/>
          </p:nvPr>
        </p:nvSpPr>
        <p:spPr/>
        <p:txBody>
          <a:bodyPr/>
          <a:lstStyle>
            <a:lvl1pPr>
              <a:defRPr/>
            </a:lvl1pPr>
          </a:lstStyle>
          <a:p>
            <a:pPr>
              <a:defRPr/>
            </a:pPr>
            <a:fld id="{FB0CFA2D-9EB0-4B9F-82C0-4B13BE1FF631}" type="slidenum">
              <a:rPr lang="en-GB"/>
              <a:pPr>
                <a:defRPr/>
              </a:pPr>
              <a:t>‹#›</a:t>
            </a:fld>
            <a:endParaRPr lang="en-GB"/>
          </a:p>
        </p:txBody>
      </p:sp>
    </p:spTree>
    <p:extLst>
      <p:ext uri="{BB962C8B-B14F-4D97-AF65-F5344CB8AC3E}">
        <p14:creationId xmlns:p14="http://schemas.microsoft.com/office/powerpoint/2010/main" xmlns="" val="4196788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lvl1pPr>
              <a:defRPr/>
            </a:lvl1pPr>
          </a:lstStyle>
          <a:p>
            <a:pPr>
              <a:defRPr/>
            </a:pPr>
            <a:endParaRPr lang="en-GB"/>
          </a:p>
        </p:txBody>
      </p:sp>
      <p:sp>
        <p:nvSpPr>
          <p:cNvPr id="4" name="Footer Placeholder 3"/>
          <p:cNvSpPr>
            <a:spLocks noGrp="1"/>
          </p:cNvSpPr>
          <p:nvPr>
            <p:ph type="ftr" sz="quarter" idx="11"/>
          </p:nvPr>
        </p:nvSpPr>
        <p:spPr/>
        <p:txBody>
          <a:bodyPr/>
          <a:lstStyle>
            <a:lvl1pPr>
              <a:defRPr/>
            </a:lvl1pPr>
          </a:lstStyle>
          <a:p>
            <a:pPr>
              <a:defRPr/>
            </a:pPr>
            <a:r>
              <a:rPr lang="en-GB" smtClean="0"/>
              <a:t>31 May 2017</a:t>
            </a:r>
            <a:endParaRPr lang="en-GB"/>
          </a:p>
        </p:txBody>
      </p:sp>
      <p:sp>
        <p:nvSpPr>
          <p:cNvPr id="5" name="Slide Number Placeholder 4"/>
          <p:cNvSpPr>
            <a:spLocks noGrp="1"/>
          </p:cNvSpPr>
          <p:nvPr>
            <p:ph type="sldNum" sz="quarter" idx="12"/>
          </p:nvPr>
        </p:nvSpPr>
        <p:spPr/>
        <p:txBody>
          <a:bodyPr/>
          <a:lstStyle>
            <a:lvl1pPr>
              <a:defRPr/>
            </a:lvl1pPr>
          </a:lstStyle>
          <a:p>
            <a:pPr>
              <a:defRPr/>
            </a:pPr>
            <a:fld id="{0DB6E801-B1EC-4718-BB4B-4A506EEAE605}" type="slidenum">
              <a:rPr lang="en-GB"/>
              <a:pPr>
                <a:defRPr/>
              </a:pPr>
              <a:t>‹#›</a:t>
            </a:fld>
            <a:endParaRPr lang="en-GB"/>
          </a:p>
        </p:txBody>
      </p:sp>
    </p:spTree>
    <p:extLst>
      <p:ext uri="{BB962C8B-B14F-4D97-AF65-F5344CB8AC3E}">
        <p14:creationId xmlns:p14="http://schemas.microsoft.com/office/powerpoint/2010/main" xmlns="" val="195629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GB"/>
          </a:p>
        </p:txBody>
      </p:sp>
      <p:sp>
        <p:nvSpPr>
          <p:cNvPr id="3" name="Footer Placeholder 2"/>
          <p:cNvSpPr>
            <a:spLocks noGrp="1"/>
          </p:cNvSpPr>
          <p:nvPr>
            <p:ph type="ftr" sz="quarter" idx="11"/>
          </p:nvPr>
        </p:nvSpPr>
        <p:spPr/>
        <p:txBody>
          <a:bodyPr/>
          <a:lstStyle>
            <a:lvl1pPr>
              <a:defRPr/>
            </a:lvl1pPr>
          </a:lstStyle>
          <a:p>
            <a:pPr>
              <a:defRPr/>
            </a:pPr>
            <a:r>
              <a:rPr lang="en-GB" smtClean="0"/>
              <a:t>31 May 2017</a:t>
            </a:r>
            <a:endParaRPr lang="en-GB"/>
          </a:p>
        </p:txBody>
      </p:sp>
      <p:sp>
        <p:nvSpPr>
          <p:cNvPr id="4" name="Slide Number Placeholder 3"/>
          <p:cNvSpPr>
            <a:spLocks noGrp="1"/>
          </p:cNvSpPr>
          <p:nvPr>
            <p:ph type="sldNum" sz="quarter" idx="12"/>
          </p:nvPr>
        </p:nvSpPr>
        <p:spPr/>
        <p:txBody>
          <a:bodyPr/>
          <a:lstStyle>
            <a:lvl1pPr>
              <a:defRPr/>
            </a:lvl1pPr>
          </a:lstStyle>
          <a:p>
            <a:pPr>
              <a:defRPr/>
            </a:pPr>
            <a:fld id="{388BE856-BFB6-4E39-A839-22277B7A4049}" type="slidenum">
              <a:rPr lang="en-GB"/>
              <a:pPr>
                <a:defRPr/>
              </a:pPr>
              <a:t>‹#›</a:t>
            </a:fld>
            <a:endParaRPr lang="en-GB"/>
          </a:p>
        </p:txBody>
      </p:sp>
    </p:spTree>
    <p:extLst>
      <p:ext uri="{BB962C8B-B14F-4D97-AF65-F5344CB8AC3E}">
        <p14:creationId xmlns:p14="http://schemas.microsoft.com/office/powerpoint/2010/main" xmlns="" val="3262764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r>
              <a:rPr lang="en-GB" smtClean="0"/>
              <a:t>31 May 2017</a:t>
            </a:r>
            <a:endParaRPr lang="en-GB"/>
          </a:p>
        </p:txBody>
      </p:sp>
      <p:sp>
        <p:nvSpPr>
          <p:cNvPr id="7" name="Slide Number Placeholder 6"/>
          <p:cNvSpPr>
            <a:spLocks noGrp="1"/>
          </p:cNvSpPr>
          <p:nvPr>
            <p:ph type="sldNum" sz="quarter" idx="12"/>
          </p:nvPr>
        </p:nvSpPr>
        <p:spPr/>
        <p:txBody>
          <a:bodyPr/>
          <a:lstStyle>
            <a:lvl1pPr>
              <a:defRPr/>
            </a:lvl1pPr>
          </a:lstStyle>
          <a:p>
            <a:pPr>
              <a:defRPr/>
            </a:pPr>
            <a:fld id="{FFDEA700-0673-42B6-946C-833D3AC7D86D}" type="slidenum">
              <a:rPr lang="en-GB"/>
              <a:pPr>
                <a:defRPr/>
              </a:pPr>
              <a:t>‹#›</a:t>
            </a:fld>
            <a:endParaRPr lang="en-GB"/>
          </a:p>
        </p:txBody>
      </p:sp>
    </p:spTree>
    <p:extLst>
      <p:ext uri="{BB962C8B-B14F-4D97-AF65-F5344CB8AC3E}">
        <p14:creationId xmlns:p14="http://schemas.microsoft.com/office/powerpoint/2010/main" xmlns="" val="3872495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Z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r>
              <a:rPr lang="en-GB" smtClean="0"/>
              <a:t>31 May 2017</a:t>
            </a:r>
            <a:endParaRPr lang="en-GB"/>
          </a:p>
        </p:txBody>
      </p:sp>
      <p:sp>
        <p:nvSpPr>
          <p:cNvPr id="7" name="Slide Number Placeholder 6"/>
          <p:cNvSpPr>
            <a:spLocks noGrp="1"/>
          </p:cNvSpPr>
          <p:nvPr>
            <p:ph type="sldNum" sz="quarter" idx="12"/>
          </p:nvPr>
        </p:nvSpPr>
        <p:spPr/>
        <p:txBody>
          <a:bodyPr/>
          <a:lstStyle>
            <a:lvl1pPr>
              <a:defRPr/>
            </a:lvl1pPr>
          </a:lstStyle>
          <a:p>
            <a:pPr>
              <a:defRPr/>
            </a:pPr>
            <a:fld id="{8BA5E408-5761-4B10-83EE-376AA6C26267}" type="slidenum">
              <a:rPr lang="en-GB"/>
              <a:pPr>
                <a:defRPr/>
              </a:pPr>
              <a:t>‹#›</a:t>
            </a:fld>
            <a:endParaRPr lang="en-GB"/>
          </a:p>
        </p:txBody>
      </p:sp>
    </p:spTree>
    <p:extLst>
      <p:ext uri="{BB962C8B-B14F-4D97-AF65-F5344CB8AC3E}">
        <p14:creationId xmlns:p14="http://schemas.microsoft.com/office/powerpoint/2010/main" xmlns="" val="2970804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ZA" smtClean="0"/>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ZA" smtClean="0"/>
              <a:t>31 May 2017</a:t>
            </a:r>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6FD7D526-70BB-4C69-AD03-0C080E2D03AE}" type="slidenum">
              <a:rPr lang="en-ZA"/>
              <a:pPr>
                <a:defRPr/>
              </a:pPr>
              <a:t>‹#›</a:t>
            </a:fld>
            <a:endParaRPr lang="en-ZA"/>
          </a:p>
        </p:txBody>
      </p:sp>
    </p:spTree>
  </p:cSld>
  <p:clrMap bg1="lt1" tx1="dk1" bg2="lt2" tx2="dk2" accent1="accent1" accent2="accent2" accent3="accent3" accent4="accent4" accent5="accent5" accent6="accent6" hlink="hlink" folHlink="folHlink"/>
  <p:sldLayoutIdLst>
    <p:sldLayoutId id="2147484477" r:id="rId1"/>
    <p:sldLayoutId id="2147484478" r:id="rId2"/>
    <p:sldLayoutId id="2147484479" r:id="rId3"/>
    <p:sldLayoutId id="2147484480" r:id="rId4"/>
    <p:sldLayoutId id="2147484481" r:id="rId5"/>
    <p:sldLayoutId id="2147484482" r:id="rId6"/>
    <p:sldLayoutId id="2147484483" r:id="rId7"/>
    <p:sldLayoutId id="2147484484" r:id="rId8"/>
    <p:sldLayoutId id="2147484485" r:id="rId9"/>
    <p:sldLayoutId id="2147484486" r:id="rId10"/>
    <p:sldLayoutId id="214748448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 presetClass="entr" presetSubtype="0" fill="hold" nodeType="click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
                        </p:tgtEl>
                        <p:attrNameLst>
                          <p:attrName>style.visibility</p:attrName>
                        </p:attrNameLst>
                      </p:cBhvr>
                      <p:to>
                        <p:strVal val="visible"/>
                      </p:to>
                    </p:set>
                  </p:childTnLst>
                </p:cTn>
              </p:par>
            </p:tnLst>
          </p:tmpl>
        </p:tmplLst>
      </p:bldP>
    </p:bldLst>
  </p:timing>
  <p:hf sldNum="0"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GB" smtClean="0"/>
              <a:t>31 May 2017</a:t>
            </a:r>
            <a:endParaRPr lang="en-GB"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45072" y="2852936"/>
            <a:ext cx="4483112" cy="201622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 name="Rectangle 5"/>
          <p:cNvSpPr/>
          <p:nvPr/>
        </p:nvSpPr>
        <p:spPr>
          <a:xfrm>
            <a:off x="683568" y="5229200"/>
            <a:ext cx="8208912" cy="1200329"/>
          </a:xfrm>
          <a:prstGeom prst="rect">
            <a:avLst/>
          </a:prstGeom>
        </p:spPr>
        <p:txBody>
          <a:bodyPr wrap="square">
            <a:spAutoFit/>
          </a:bodyPr>
          <a:lstStyle/>
          <a:p>
            <a:pPr algn="ctr"/>
            <a:r>
              <a:rPr lang="en-US" sz="2400" dirty="0"/>
              <a:t>“REVIEW the past * REFORM the present * ANTICIPATE the future”</a:t>
            </a:r>
            <a:br>
              <a:rPr lang="en-US" sz="2400" dirty="0"/>
            </a:br>
            <a:endParaRPr lang="en-US" sz="2400" dirty="0"/>
          </a:p>
        </p:txBody>
      </p:sp>
      <p:sp>
        <p:nvSpPr>
          <p:cNvPr id="7" name="Rectangle 6"/>
          <p:cNvSpPr/>
          <p:nvPr/>
        </p:nvSpPr>
        <p:spPr>
          <a:xfrm>
            <a:off x="683568" y="692696"/>
            <a:ext cx="8064896" cy="2308324"/>
          </a:xfrm>
          <a:prstGeom prst="rect">
            <a:avLst/>
          </a:prstGeom>
        </p:spPr>
        <p:txBody>
          <a:bodyPr wrap="square">
            <a:spAutoFit/>
          </a:bodyPr>
          <a:lstStyle/>
          <a:p>
            <a:pPr algn="ctr"/>
            <a:r>
              <a:rPr lang="en-US" sz="3600" dirty="0" smtClean="0"/>
              <a:t>Project </a:t>
            </a:r>
            <a:r>
              <a:rPr lang="en-US" sz="3600" dirty="0"/>
              <a:t>107 </a:t>
            </a:r>
            <a:r>
              <a:rPr lang="en-US" sz="3600" dirty="0" smtClean="0"/>
              <a:t>Report: Sexual </a:t>
            </a:r>
            <a:r>
              <a:rPr lang="en-US" sz="3600" dirty="0"/>
              <a:t>Offences </a:t>
            </a:r>
            <a:r>
              <a:rPr lang="en-US" sz="3600" dirty="0" smtClean="0"/>
              <a:t>(Adult Prostitution) </a:t>
            </a:r>
          </a:p>
          <a:p>
            <a:pPr algn="ctr"/>
            <a:r>
              <a:rPr lang="en-US" sz="3600" dirty="0" smtClean="0"/>
              <a:t>Presentation: Joint Multiparty Women’s Caucus </a:t>
            </a:r>
          </a:p>
        </p:txBody>
      </p:sp>
    </p:spTree>
    <p:extLst>
      <p:ext uri="{BB962C8B-B14F-4D97-AF65-F5344CB8AC3E}">
        <p14:creationId xmlns:p14="http://schemas.microsoft.com/office/powerpoint/2010/main" xmlns="" val="30315294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Overview and summary of Report</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800" dirty="0" smtClean="0">
                <a:latin typeface="Arial" pitchFamily="34" charset="0"/>
                <a:cs typeface="Arial" pitchFamily="34" charset="0"/>
              </a:rPr>
              <a:t>Four chapters: overview, seller, buyer &amp; 3</a:t>
            </a:r>
            <a:r>
              <a:rPr lang="en-US" sz="2800" baseline="30000" dirty="0" smtClean="0">
                <a:latin typeface="Arial" pitchFamily="34" charset="0"/>
                <a:cs typeface="Arial" pitchFamily="34" charset="0"/>
              </a:rPr>
              <a:t>rd</a:t>
            </a:r>
            <a:r>
              <a:rPr lang="en-US" sz="2800" dirty="0" smtClean="0">
                <a:latin typeface="Arial" pitchFamily="34" charset="0"/>
                <a:cs typeface="Arial" pitchFamily="34" charset="0"/>
              </a:rPr>
              <a:t> parties</a:t>
            </a:r>
          </a:p>
          <a:p>
            <a:r>
              <a:rPr lang="en-US" sz="2800" dirty="0" smtClean="0">
                <a:latin typeface="Arial" pitchFamily="34" charset="0"/>
                <a:cs typeface="Arial" pitchFamily="34" charset="0"/>
              </a:rPr>
              <a:t>Contains legislative and non-legislative recommendations.  It has two draft amendment Bills as options.</a:t>
            </a:r>
          </a:p>
          <a:p>
            <a:r>
              <a:rPr lang="en-US" sz="2800" dirty="0" smtClean="0">
                <a:latin typeface="Arial" pitchFamily="34" charset="0"/>
                <a:cs typeface="Arial" pitchFamily="34" charset="0"/>
              </a:rPr>
              <a:t>The </a:t>
            </a:r>
            <a:r>
              <a:rPr lang="en-US" sz="2800" dirty="0">
                <a:latin typeface="Arial" pitchFamily="34" charset="0"/>
                <a:cs typeface="Arial" pitchFamily="34" charset="0"/>
              </a:rPr>
              <a:t>debate centers </a:t>
            </a:r>
            <a:r>
              <a:rPr lang="en-US" sz="2800" dirty="0" smtClean="0">
                <a:latin typeface="Arial" pitchFamily="34" charset="0"/>
                <a:cs typeface="Arial" pitchFamily="34" charset="0"/>
              </a:rPr>
              <a:t>around </a:t>
            </a:r>
            <a:r>
              <a:rPr lang="en-US" sz="2800" dirty="0">
                <a:solidFill>
                  <a:srgbClr val="FF0000"/>
                </a:solidFill>
                <a:latin typeface="Arial" pitchFamily="34" charset="0"/>
                <a:cs typeface="Arial" pitchFamily="34" charset="0"/>
              </a:rPr>
              <a:t>3 main topics</a:t>
            </a:r>
            <a:r>
              <a:rPr lang="en-US" sz="2800" dirty="0">
                <a:latin typeface="Arial" pitchFamily="34" charset="0"/>
                <a:cs typeface="Arial" pitchFamily="34" charset="0"/>
              </a:rPr>
              <a:t>: </a:t>
            </a:r>
            <a:endParaRPr lang="en-US" sz="2800" dirty="0" smtClean="0">
              <a:latin typeface="Arial" pitchFamily="34" charset="0"/>
              <a:cs typeface="Arial" pitchFamily="34" charset="0"/>
            </a:endParaRPr>
          </a:p>
          <a:p>
            <a:pPr marL="971550" lvl="1" indent="-514350">
              <a:buFont typeface="+mj-lt"/>
              <a:buAutoNum type="arabicPeriod"/>
            </a:pPr>
            <a:r>
              <a:rPr lang="en-US" dirty="0" smtClean="0">
                <a:latin typeface="Arial" pitchFamily="34" charset="0"/>
                <a:cs typeface="Arial" pitchFamily="34" charset="0"/>
              </a:rPr>
              <a:t>Whether prostitution is work or exploitation;</a:t>
            </a:r>
          </a:p>
          <a:p>
            <a:pPr marL="971550" lvl="1" indent="-514350">
              <a:buFont typeface="+mj-lt"/>
              <a:buAutoNum type="arabicPeriod"/>
            </a:pPr>
            <a:r>
              <a:rPr lang="en-US" dirty="0" smtClean="0">
                <a:latin typeface="Arial" pitchFamily="34" charset="0"/>
                <a:cs typeface="Arial" pitchFamily="34" charset="0"/>
              </a:rPr>
              <a:t>Access to health care </a:t>
            </a:r>
            <a:r>
              <a:rPr lang="en-US" dirty="0">
                <a:latin typeface="Arial" pitchFamily="34" charset="0"/>
                <a:cs typeface="Arial" pitchFamily="34" charset="0"/>
              </a:rPr>
              <a:t>&amp; </a:t>
            </a:r>
            <a:r>
              <a:rPr lang="en-US" dirty="0" smtClean="0">
                <a:latin typeface="Arial" pitchFamily="34" charset="0"/>
                <a:cs typeface="Arial" pitchFamily="34" charset="0"/>
              </a:rPr>
              <a:t>HIV; and</a:t>
            </a:r>
          </a:p>
          <a:p>
            <a:pPr marL="971550" lvl="1" indent="-514350">
              <a:buFont typeface="+mj-lt"/>
              <a:buAutoNum type="arabicPeriod"/>
            </a:pPr>
            <a:r>
              <a:rPr lang="en-US" dirty="0" smtClean="0">
                <a:latin typeface="Arial" pitchFamily="34" charset="0"/>
                <a:cs typeface="Arial" pitchFamily="34" charset="0"/>
              </a:rPr>
              <a:t>Arbitrary </a:t>
            </a:r>
            <a:r>
              <a:rPr lang="en-US" dirty="0">
                <a:latin typeface="Arial" pitchFamily="34" charset="0"/>
                <a:cs typeface="Arial" pitchFamily="34" charset="0"/>
              </a:rPr>
              <a:t>arrest &amp; </a:t>
            </a:r>
            <a:r>
              <a:rPr lang="en-US" dirty="0" smtClean="0">
                <a:latin typeface="Arial" pitchFamily="34" charset="0"/>
                <a:cs typeface="Arial" pitchFamily="34" charset="0"/>
              </a:rPr>
              <a:t>exploitation</a:t>
            </a:r>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2860800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Two legislative options</a:t>
            </a:r>
            <a:endParaRPr lang="en-US" dirty="0">
              <a:solidFill>
                <a:srgbClr val="FF0000"/>
              </a:solidFill>
            </a:endParaRPr>
          </a:p>
        </p:txBody>
      </p:sp>
      <p:sp>
        <p:nvSpPr>
          <p:cNvPr id="3" name="Content Placeholder 2"/>
          <p:cNvSpPr>
            <a:spLocks noGrp="1"/>
          </p:cNvSpPr>
          <p:nvPr>
            <p:ph idx="1"/>
          </p:nvPr>
        </p:nvSpPr>
        <p:spPr>
          <a:xfrm>
            <a:off x="457200" y="1196752"/>
            <a:ext cx="8229600" cy="5112568"/>
          </a:xfrm>
        </p:spPr>
        <p:txBody>
          <a:bodyPr/>
          <a:lstStyle/>
          <a:p>
            <a:r>
              <a:rPr lang="en-US" sz="2800" dirty="0" smtClean="0">
                <a:latin typeface="Arial" pitchFamily="34" charset="0"/>
                <a:cs typeface="Arial" pitchFamily="34" charset="0"/>
              </a:rPr>
              <a:t>Option 1: </a:t>
            </a:r>
            <a:r>
              <a:rPr lang="en-US" sz="2800" dirty="0">
                <a:latin typeface="Arial" pitchFamily="34" charset="0"/>
                <a:cs typeface="Arial" pitchFamily="34" charset="0"/>
              </a:rPr>
              <a:t>Repeal the SOA 1957 and amend SOA 2007 to </a:t>
            </a:r>
            <a:r>
              <a:rPr lang="en-US" sz="2800" dirty="0" err="1">
                <a:latin typeface="Arial" pitchFamily="34" charset="0"/>
                <a:cs typeface="Arial" pitchFamily="34" charset="0"/>
              </a:rPr>
              <a:t>criminalise</a:t>
            </a:r>
            <a:r>
              <a:rPr lang="en-US" sz="2800" dirty="0">
                <a:latin typeface="Arial" pitchFamily="34" charset="0"/>
                <a:cs typeface="Arial" pitchFamily="34" charset="0"/>
              </a:rPr>
              <a:t> all prostitution related offences with the exception of the person selling sexual services i.e. partial </a:t>
            </a:r>
            <a:r>
              <a:rPr lang="en-US" sz="2800" dirty="0" err="1">
                <a:latin typeface="Arial" pitchFamily="34" charset="0"/>
                <a:cs typeface="Arial" pitchFamily="34" charset="0"/>
              </a:rPr>
              <a:t>criminalisation</a:t>
            </a:r>
            <a:endParaRPr lang="en-US" sz="2800" dirty="0">
              <a:latin typeface="Arial" pitchFamily="34" charset="0"/>
              <a:cs typeface="Arial" pitchFamily="34" charset="0"/>
            </a:endParaRP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Option 2: </a:t>
            </a:r>
            <a:r>
              <a:rPr lang="en-US" sz="2800" dirty="0">
                <a:latin typeface="Arial" pitchFamily="34" charset="0"/>
                <a:cs typeface="Arial" pitchFamily="34" charset="0"/>
              </a:rPr>
              <a:t>Repeal the SOA 1957 and amend SOA 2007 to </a:t>
            </a:r>
            <a:r>
              <a:rPr lang="en-US" sz="2800" dirty="0" err="1">
                <a:latin typeface="Arial" pitchFamily="34" charset="0"/>
                <a:cs typeface="Arial" pitchFamily="34" charset="0"/>
              </a:rPr>
              <a:t>criminalise</a:t>
            </a:r>
            <a:r>
              <a:rPr lang="en-US" sz="2800" dirty="0">
                <a:latin typeface="Arial" pitchFamily="34" charset="0"/>
                <a:cs typeface="Arial" pitchFamily="34" charset="0"/>
              </a:rPr>
              <a:t> prostitution and all prostitution related offences.  This option is coupled to diversion to facilitate exit. Preferred </a:t>
            </a:r>
            <a:r>
              <a:rPr lang="en-US" sz="2800" dirty="0" smtClean="0">
                <a:latin typeface="Arial" pitchFamily="34" charset="0"/>
                <a:cs typeface="Arial" pitchFamily="34" charset="0"/>
              </a:rPr>
              <a:t>option</a:t>
            </a:r>
            <a:endParaRPr lang="en-US" sz="28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GB" smtClean="0"/>
              <a:t>31 May 2017</a:t>
            </a:r>
            <a:endParaRPr lang="en-GB" dirty="0"/>
          </a:p>
        </p:txBody>
      </p:sp>
    </p:spTree>
    <p:extLst>
      <p:ext uri="{BB962C8B-B14F-4D97-AF65-F5344CB8AC3E}">
        <p14:creationId xmlns:p14="http://schemas.microsoft.com/office/powerpoint/2010/main" xmlns="" val="5243328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solidFill>
                  <a:srgbClr val="FF0000"/>
                </a:solidFill>
                <a:latin typeface="Arial" pitchFamily="34" charset="0"/>
                <a:cs typeface="Arial" pitchFamily="34" charset="0"/>
              </a:rPr>
              <a:t>Non legislative recommendations</a:t>
            </a:r>
            <a:endParaRPr lang="en-US" sz="40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611560" y="1196752"/>
            <a:ext cx="8157592" cy="5112568"/>
          </a:xfrm>
        </p:spPr>
        <p:txBody>
          <a:bodyPr/>
          <a:lstStyle/>
          <a:p>
            <a:r>
              <a:rPr lang="en-US" sz="2400" dirty="0" smtClean="0">
                <a:latin typeface="Arial" pitchFamily="34" charset="0"/>
                <a:cs typeface="Arial" pitchFamily="34" charset="0"/>
              </a:rPr>
              <a:t>The law is </a:t>
            </a:r>
            <a:r>
              <a:rPr lang="en-US" sz="2400" dirty="0">
                <a:latin typeface="Arial" pitchFamily="34" charset="0"/>
                <a:cs typeface="Arial" pitchFamily="34" charset="0"/>
              </a:rPr>
              <a:t>often a blunt yet necessary instrument </a:t>
            </a:r>
            <a:r>
              <a:rPr lang="en-US" sz="2400" dirty="0" smtClean="0">
                <a:latin typeface="Arial" pitchFamily="34" charset="0"/>
                <a:cs typeface="Arial" pitchFamily="34" charset="0"/>
              </a:rPr>
              <a:t>- not always best </a:t>
            </a:r>
            <a:r>
              <a:rPr lang="en-US" sz="2400" dirty="0">
                <a:latin typeface="Arial" pitchFamily="34" charset="0"/>
                <a:cs typeface="Arial" pitchFamily="34" charset="0"/>
              </a:rPr>
              <a:t>suited </a:t>
            </a:r>
            <a:r>
              <a:rPr lang="en-US" sz="2400" dirty="0" smtClean="0">
                <a:latin typeface="Arial" pitchFamily="34" charset="0"/>
                <a:cs typeface="Arial" pitchFamily="34" charset="0"/>
              </a:rPr>
              <a:t>on its own to address social problems</a:t>
            </a:r>
          </a:p>
          <a:p>
            <a:r>
              <a:rPr lang="en-US" sz="2400" dirty="0" smtClean="0">
                <a:latin typeface="Arial" pitchFamily="34" charset="0"/>
                <a:cs typeface="Arial" pitchFamily="34" charset="0"/>
              </a:rPr>
              <a:t>A clear strategy for dealing with prostitution on a primary preventative level and on a secondary intervention level;</a:t>
            </a:r>
          </a:p>
          <a:p>
            <a:pPr lvl="0"/>
            <a:r>
              <a:rPr lang="en-ZA" sz="2400" dirty="0">
                <a:latin typeface="Arial" pitchFamily="34" charset="0"/>
                <a:cs typeface="Arial" pitchFamily="34" charset="0"/>
              </a:rPr>
              <a:t>National Strategy to leave prostitution: Skills development programmes to enable gradual exit </a:t>
            </a:r>
            <a:r>
              <a:rPr lang="en-ZA" sz="2400" dirty="0" smtClean="0">
                <a:latin typeface="Arial" pitchFamily="34" charset="0"/>
                <a:cs typeface="Arial" pitchFamily="34" charset="0"/>
              </a:rPr>
              <a:t>(MTSF </a:t>
            </a:r>
            <a:r>
              <a:rPr lang="en-ZA" sz="2400" dirty="0">
                <a:latin typeface="Arial" pitchFamily="34" charset="0"/>
                <a:cs typeface="Arial" pitchFamily="34" charset="0"/>
              </a:rPr>
              <a:t>and the National Planning Commission and CEDAW </a:t>
            </a:r>
            <a:r>
              <a:rPr lang="en-ZA" sz="2400" dirty="0" smtClean="0">
                <a:latin typeface="Arial" pitchFamily="34" charset="0"/>
                <a:cs typeface="Arial" pitchFamily="34" charset="0"/>
              </a:rPr>
              <a:t>aim to protect </a:t>
            </a:r>
            <a:r>
              <a:rPr lang="en-ZA" sz="2400" dirty="0">
                <a:latin typeface="Arial" pitchFamily="34" charset="0"/>
                <a:cs typeface="Arial" pitchFamily="34" charset="0"/>
              </a:rPr>
              <a:t>against </a:t>
            </a:r>
            <a:r>
              <a:rPr lang="en-ZA" sz="2400" dirty="0" smtClean="0">
                <a:latin typeface="Arial" pitchFamily="34" charset="0"/>
                <a:cs typeface="Arial" pitchFamily="34" charset="0"/>
              </a:rPr>
              <a:t>GBV)</a:t>
            </a:r>
          </a:p>
          <a:p>
            <a:r>
              <a:rPr lang="en-ZA" sz="2400" dirty="0">
                <a:latin typeface="Arial" pitchFamily="34" charset="0"/>
                <a:cs typeface="Arial" pitchFamily="34" charset="0"/>
              </a:rPr>
              <a:t>Transactional </a:t>
            </a:r>
            <a:r>
              <a:rPr lang="en-ZA" sz="2400" dirty="0" smtClean="0">
                <a:latin typeface="Arial" pitchFamily="34" charset="0"/>
                <a:cs typeface="Arial" pitchFamily="34" charset="0"/>
              </a:rPr>
              <a:t>relationships/“</a:t>
            </a:r>
            <a:r>
              <a:rPr lang="en-ZA" sz="2400" dirty="0" err="1" smtClean="0">
                <a:latin typeface="Arial" pitchFamily="34" charset="0"/>
                <a:cs typeface="Arial" pitchFamily="34" charset="0"/>
              </a:rPr>
              <a:t>amavuso</a:t>
            </a:r>
            <a:r>
              <a:rPr lang="en-ZA" sz="2400" dirty="0" smtClean="0">
                <a:latin typeface="Arial" pitchFamily="34" charset="0"/>
                <a:cs typeface="Arial" pitchFamily="34" charset="0"/>
              </a:rPr>
              <a:t>”/ “</a:t>
            </a:r>
            <a:r>
              <a:rPr lang="en-ZA" sz="2400" dirty="0" err="1" smtClean="0">
                <a:latin typeface="Arial" pitchFamily="34" charset="0"/>
                <a:cs typeface="Arial" pitchFamily="34" charset="0"/>
              </a:rPr>
              <a:t>blessers</a:t>
            </a:r>
            <a:r>
              <a:rPr lang="en-ZA" sz="2400" dirty="0" smtClean="0">
                <a:latin typeface="Arial" pitchFamily="34" charset="0"/>
                <a:cs typeface="Arial" pitchFamily="34" charset="0"/>
              </a:rPr>
              <a:t>” as </a:t>
            </a:r>
            <a:r>
              <a:rPr lang="en-ZA" sz="2400" dirty="0">
                <a:latin typeface="Arial" pitchFamily="34" charset="0"/>
                <a:cs typeface="Arial" pitchFamily="34" charset="0"/>
              </a:rPr>
              <a:t>a growing social phenomenon should be further investigated from a social and gender-based violence intervention perspective</a:t>
            </a:r>
            <a:endParaRPr lang="en-US" sz="2400" dirty="0">
              <a:latin typeface="Arial" pitchFamily="34" charset="0"/>
              <a:cs typeface="Arial" pitchFamily="34" charset="0"/>
            </a:endParaRPr>
          </a:p>
          <a:p>
            <a:pPr marL="0" lvl="0" indent="0">
              <a:buNone/>
            </a:pPr>
            <a:endParaRPr lang="en-US" dirty="0">
              <a:latin typeface="Arial" pitchFamily="34" charset="0"/>
              <a:cs typeface="Arial" pitchFamily="34" charset="0"/>
            </a:endParaRPr>
          </a:p>
          <a:p>
            <a:pPr marL="0" indent="0">
              <a:buNone/>
            </a:pPr>
            <a:endParaRPr lang="en-US" dirty="0" smtClean="0"/>
          </a:p>
        </p:txBody>
      </p:sp>
      <p:sp>
        <p:nvSpPr>
          <p:cNvPr id="4" name="Footer Placeholder 3"/>
          <p:cNvSpPr>
            <a:spLocks noGrp="1"/>
          </p:cNvSpPr>
          <p:nvPr>
            <p:ph type="ftr" sz="quarter" idx="11"/>
          </p:nvPr>
        </p:nvSpPr>
        <p:spPr/>
        <p:txBody>
          <a:bodyPr/>
          <a:lstStyle/>
          <a:p>
            <a:pPr>
              <a:defRPr/>
            </a:pPr>
            <a:r>
              <a:rPr lang="en-GB" smtClean="0"/>
              <a:t>May 2017</a:t>
            </a:r>
            <a:endParaRPr lang="en-GB"/>
          </a:p>
        </p:txBody>
      </p:sp>
    </p:spTree>
    <p:extLst>
      <p:ext uri="{BB962C8B-B14F-4D97-AF65-F5344CB8AC3E}">
        <p14:creationId xmlns:p14="http://schemas.microsoft.com/office/powerpoint/2010/main" xmlns="" val="243150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Continued . . .</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196752"/>
            <a:ext cx="8301608" cy="5184576"/>
          </a:xfrm>
        </p:spPr>
        <p:txBody>
          <a:bodyPr/>
          <a:lstStyle/>
          <a:p>
            <a:pPr lvl="0"/>
            <a:r>
              <a:rPr lang="en-ZA" sz="2400" dirty="0" smtClean="0">
                <a:latin typeface="Arial" pitchFamily="34" charset="0"/>
                <a:cs typeface="Arial" pitchFamily="34" charset="0"/>
              </a:rPr>
              <a:t>Endorse recommendations </a:t>
            </a:r>
            <a:r>
              <a:rPr lang="en-ZA" sz="2400" dirty="0">
                <a:latin typeface="Arial" pitchFamily="34" charset="0"/>
                <a:cs typeface="Arial" pitchFamily="34" charset="0"/>
              </a:rPr>
              <a:t>in WLC &amp;  SWEAT report “every sex worker a human rights defender” (</a:t>
            </a:r>
            <a:r>
              <a:rPr lang="en-ZA" sz="2400" dirty="0" smtClean="0">
                <a:latin typeface="Arial" pitchFamily="34" charset="0"/>
                <a:cs typeface="Arial" pitchFamily="34" charset="0"/>
              </a:rPr>
              <a:t>2012)</a:t>
            </a:r>
          </a:p>
          <a:p>
            <a:pPr lvl="0"/>
            <a:r>
              <a:rPr lang="en-ZA" sz="2400" dirty="0" smtClean="0">
                <a:latin typeface="Arial" pitchFamily="34" charset="0"/>
                <a:cs typeface="Arial" pitchFamily="34" charset="0"/>
              </a:rPr>
              <a:t>CGE </a:t>
            </a:r>
            <a:r>
              <a:rPr lang="en-ZA" sz="2400" dirty="0">
                <a:latin typeface="Arial" pitchFamily="34" charset="0"/>
                <a:cs typeface="Arial" pitchFamily="34" charset="0"/>
              </a:rPr>
              <a:t>&amp; HRC should investigate human rights </a:t>
            </a:r>
            <a:r>
              <a:rPr lang="en-ZA" sz="2400" dirty="0" smtClean="0">
                <a:latin typeface="Arial" pitchFamily="34" charset="0"/>
                <a:cs typeface="Arial" pitchFamily="34" charset="0"/>
              </a:rPr>
              <a:t>violations</a:t>
            </a:r>
          </a:p>
          <a:p>
            <a:pPr lvl="0"/>
            <a:r>
              <a:rPr lang="en-ZA" sz="2400" dirty="0" smtClean="0">
                <a:latin typeface="Arial" pitchFamily="34" charset="0"/>
                <a:cs typeface="Arial" pitchFamily="34" charset="0"/>
              </a:rPr>
              <a:t>SAPS </a:t>
            </a:r>
            <a:r>
              <a:rPr lang="en-ZA" sz="2400" dirty="0">
                <a:latin typeface="Arial" pitchFamily="34" charset="0"/>
                <a:cs typeface="Arial" pitchFamily="34" charset="0"/>
              </a:rPr>
              <a:t>and IPID should investigate reports of violence and unlawful conduct by </a:t>
            </a:r>
            <a:r>
              <a:rPr lang="en-ZA" sz="2400" dirty="0" smtClean="0">
                <a:latin typeface="Arial" pitchFamily="34" charset="0"/>
                <a:cs typeface="Arial" pitchFamily="34" charset="0"/>
              </a:rPr>
              <a:t>officers</a:t>
            </a:r>
          </a:p>
          <a:p>
            <a:pPr lvl="0"/>
            <a:r>
              <a:rPr lang="en-ZA" sz="2400" dirty="0" smtClean="0">
                <a:latin typeface="Arial" pitchFamily="34" charset="0"/>
                <a:cs typeface="Arial" pitchFamily="34" charset="0"/>
              </a:rPr>
              <a:t>SAPS </a:t>
            </a:r>
            <a:r>
              <a:rPr lang="en-ZA" sz="2400" dirty="0">
                <a:latin typeface="Arial" pitchFamily="34" charset="0"/>
                <a:cs typeface="Arial" pitchFamily="34" charset="0"/>
              </a:rPr>
              <a:t>should establish guidelines for police conduct when dealing with </a:t>
            </a:r>
            <a:r>
              <a:rPr lang="en-ZA" sz="2400" dirty="0" smtClean="0">
                <a:latin typeface="Arial" pitchFamily="34" charset="0"/>
                <a:cs typeface="Arial" pitchFamily="34" charset="0"/>
              </a:rPr>
              <a:t>prostitution </a:t>
            </a:r>
            <a:r>
              <a:rPr lang="en-ZA" sz="2400" dirty="0">
                <a:latin typeface="Arial" pitchFamily="34" charset="0"/>
                <a:cs typeface="Arial" pitchFamily="34" charset="0"/>
              </a:rPr>
              <a:t>and issue </a:t>
            </a:r>
            <a:r>
              <a:rPr lang="en-ZA" sz="2400" dirty="0" smtClean="0">
                <a:latin typeface="Arial" pitchFamily="34" charset="0"/>
                <a:cs typeface="Arial" pitchFamily="34" charset="0"/>
              </a:rPr>
              <a:t>instructions</a:t>
            </a:r>
          </a:p>
          <a:p>
            <a:pPr lvl="0"/>
            <a:r>
              <a:rPr lang="en-ZA" sz="2400" dirty="0" smtClean="0">
                <a:latin typeface="Arial" pitchFamily="34" charset="0"/>
                <a:cs typeface="Arial" pitchFamily="34" charset="0"/>
              </a:rPr>
              <a:t>Administrative </a:t>
            </a:r>
            <a:r>
              <a:rPr lang="en-ZA" sz="2400" dirty="0">
                <a:latin typeface="Arial" pitchFamily="34" charset="0"/>
                <a:cs typeface="Arial" pitchFamily="34" charset="0"/>
              </a:rPr>
              <a:t>mechanisms for </a:t>
            </a:r>
            <a:r>
              <a:rPr lang="en-ZA" sz="2400" dirty="0" smtClean="0">
                <a:latin typeface="Arial" pitchFamily="34" charset="0"/>
                <a:cs typeface="Arial" pitchFamily="34" charset="0"/>
              </a:rPr>
              <a:t>monitoring </a:t>
            </a:r>
            <a:r>
              <a:rPr lang="en-ZA" sz="2400" dirty="0">
                <a:latin typeface="Arial" pitchFamily="34" charset="0"/>
                <a:cs typeface="Arial" pitchFamily="34" charset="0"/>
              </a:rPr>
              <a:t>and responding to reports of police violence and unlawful conduct should be developed to help minimise such occurrences, to enable effective responses &amp; to ensure that complainants are protected from further victimisation.</a:t>
            </a:r>
            <a:endParaRPr lang="en-US" sz="2400" dirty="0">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GB" smtClean="0"/>
              <a:t>May 2017</a:t>
            </a:r>
            <a:endParaRPr lang="en-GB"/>
          </a:p>
        </p:txBody>
      </p:sp>
    </p:spTree>
    <p:extLst>
      <p:ext uri="{BB962C8B-B14F-4D97-AF65-F5344CB8AC3E}">
        <p14:creationId xmlns:p14="http://schemas.microsoft.com/office/powerpoint/2010/main" xmlns="" val="18970938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Continued . . .</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539552" y="1196752"/>
            <a:ext cx="8229600" cy="5184576"/>
          </a:xfrm>
        </p:spPr>
        <p:txBody>
          <a:bodyPr/>
          <a:lstStyle/>
          <a:p>
            <a:pPr lvl="0"/>
            <a:r>
              <a:rPr lang="en-ZA" sz="2000" dirty="0">
                <a:latin typeface="Arial" pitchFamily="34" charset="0"/>
                <a:cs typeface="Arial" pitchFamily="34" charset="0"/>
              </a:rPr>
              <a:t>Address and correct discriminatory behaviour of health care workers by means of internal complaints mechanisms or equality legislation (</a:t>
            </a:r>
            <a:r>
              <a:rPr lang="en-ZA" sz="2000" dirty="0" smtClean="0">
                <a:latin typeface="Arial" pitchFamily="34" charset="0"/>
                <a:cs typeface="Arial" pitchFamily="34" charset="0"/>
              </a:rPr>
              <a:t>PEPUDA</a:t>
            </a:r>
            <a:endParaRPr lang="en-US" sz="2000" dirty="0">
              <a:latin typeface="Arial" pitchFamily="34" charset="0"/>
              <a:cs typeface="Arial" pitchFamily="34" charset="0"/>
            </a:endParaRPr>
          </a:p>
          <a:p>
            <a:pPr lvl="0"/>
            <a:r>
              <a:rPr lang="en-ZA" sz="2000" dirty="0">
                <a:latin typeface="Arial" pitchFamily="34" charset="0"/>
                <a:cs typeface="Arial" pitchFamily="34" charset="0"/>
              </a:rPr>
              <a:t>Implementation of the SANAC NSP objectives will improve the use, access and uptake of health services</a:t>
            </a:r>
            <a:endParaRPr lang="en-US" sz="2000" dirty="0">
              <a:latin typeface="Arial" pitchFamily="34" charset="0"/>
              <a:cs typeface="Arial" pitchFamily="34" charset="0"/>
            </a:endParaRPr>
          </a:p>
          <a:p>
            <a:pPr lvl="0"/>
            <a:r>
              <a:rPr lang="en-ZA" sz="2000" dirty="0">
                <a:latin typeface="Arial" pitchFamily="34" charset="0"/>
                <a:cs typeface="Arial" pitchFamily="34" charset="0"/>
              </a:rPr>
              <a:t>Guidelines for health workers on interacting with vulnerable groups</a:t>
            </a:r>
            <a:endParaRPr lang="en-US" sz="2000" dirty="0">
              <a:latin typeface="Arial" pitchFamily="34" charset="0"/>
              <a:cs typeface="Arial" pitchFamily="34" charset="0"/>
            </a:endParaRPr>
          </a:p>
          <a:p>
            <a:pPr lvl="0"/>
            <a:r>
              <a:rPr lang="en-ZA" sz="2000" dirty="0">
                <a:latin typeface="Arial" pitchFamily="34" charset="0"/>
                <a:cs typeface="Arial" pitchFamily="34" charset="0"/>
              </a:rPr>
              <a:t>Substance abuse in the context of prostitution deserves further attention and intervention</a:t>
            </a:r>
            <a:endParaRPr lang="en-US" sz="2000" dirty="0">
              <a:latin typeface="Arial" pitchFamily="34" charset="0"/>
              <a:cs typeface="Arial" pitchFamily="34" charset="0"/>
            </a:endParaRPr>
          </a:p>
          <a:p>
            <a:pPr lvl="0"/>
            <a:r>
              <a:rPr lang="en-ZA" sz="2000" dirty="0">
                <a:latin typeface="Arial" pitchFamily="34" charset="0"/>
                <a:cs typeface="Arial" pitchFamily="34" charset="0"/>
              </a:rPr>
              <a:t>Specialisation by SAPS and development of good practice</a:t>
            </a:r>
            <a:endParaRPr lang="en-US" sz="2000" dirty="0">
              <a:latin typeface="Arial" pitchFamily="34" charset="0"/>
              <a:cs typeface="Arial" pitchFamily="34" charset="0"/>
            </a:endParaRPr>
          </a:p>
          <a:p>
            <a:pPr lvl="0"/>
            <a:r>
              <a:rPr lang="en-ZA" sz="2000" dirty="0">
                <a:latin typeface="Arial" pitchFamily="34" charset="0"/>
                <a:cs typeface="Arial" pitchFamily="34" charset="0"/>
              </a:rPr>
              <a:t>Department of Social Development should be mandated to engage with prostitutes on issues of social security and poverty alleviation, including re-skilling and alternative income generating projects</a:t>
            </a:r>
            <a:endParaRPr lang="en-US" sz="2000" dirty="0">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GB" smtClean="0"/>
              <a:t>May 2017</a:t>
            </a:r>
            <a:endParaRPr lang="en-GB"/>
          </a:p>
        </p:txBody>
      </p:sp>
    </p:spTree>
    <p:extLst>
      <p:ext uri="{BB962C8B-B14F-4D97-AF65-F5344CB8AC3E}">
        <p14:creationId xmlns:p14="http://schemas.microsoft.com/office/powerpoint/2010/main" xmlns="" val="27755334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Chapter 1: Overview</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000" dirty="0" smtClean="0">
                <a:latin typeface="Arial" pitchFamily="34" charset="0"/>
                <a:cs typeface="Arial" pitchFamily="34" charset="0"/>
              </a:rPr>
              <a:t>Legislative and regulatory overview</a:t>
            </a:r>
          </a:p>
          <a:p>
            <a:r>
              <a:rPr lang="en-US" sz="2000" dirty="0" smtClean="0">
                <a:latin typeface="Arial" pitchFamily="34" charset="0"/>
                <a:cs typeface="Arial" pitchFamily="34" charset="0"/>
              </a:rPr>
              <a:t>Discussion of different models : </a:t>
            </a:r>
            <a:r>
              <a:rPr lang="en-US" sz="2000" dirty="0" err="1" smtClean="0">
                <a:latin typeface="Arial" pitchFamily="34" charset="0"/>
                <a:cs typeface="Arial" pitchFamily="34" charset="0"/>
              </a:rPr>
              <a:t>criminalisation</a:t>
            </a:r>
            <a:r>
              <a:rPr lang="en-US" sz="2000" dirty="0" smtClean="0">
                <a:latin typeface="Arial" pitchFamily="34" charset="0"/>
                <a:cs typeface="Arial" pitchFamily="34" charset="0"/>
              </a:rPr>
              <a:t>; partial </a:t>
            </a:r>
            <a:r>
              <a:rPr lang="en-US" sz="2000" dirty="0" err="1" smtClean="0">
                <a:latin typeface="Arial" pitchFamily="34" charset="0"/>
                <a:cs typeface="Arial" pitchFamily="34" charset="0"/>
              </a:rPr>
              <a:t>criminalisation</a:t>
            </a:r>
            <a:r>
              <a:rPr lang="en-US" sz="2000" dirty="0" smtClean="0">
                <a:latin typeface="Arial" pitchFamily="34" charset="0"/>
                <a:cs typeface="Arial" pitchFamily="34" charset="0"/>
              </a:rPr>
              <a:t>; regulation and non-</a:t>
            </a:r>
            <a:r>
              <a:rPr lang="en-US" sz="2000" dirty="0" err="1" smtClean="0">
                <a:latin typeface="Arial" pitchFamily="34" charset="0"/>
                <a:cs typeface="Arial" pitchFamily="34" charset="0"/>
              </a:rPr>
              <a:t>criminalisation</a:t>
            </a:r>
            <a:r>
              <a:rPr lang="en-US" sz="2000" dirty="0" smtClean="0">
                <a:latin typeface="Arial" pitchFamily="34" charset="0"/>
                <a:cs typeface="Arial" pitchFamily="34" charset="0"/>
              </a:rPr>
              <a:t>;</a:t>
            </a:r>
          </a:p>
          <a:p>
            <a:r>
              <a:rPr lang="en-US" sz="2000" dirty="0" smtClean="0">
                <a:latin typeface="Arial" pitchFamily="34" charset="0"/>
                <a:cs typeface="Arial" pitchFamily="34" charset="0"/>
              </a:rPr>
              <a:t>Relevant developments </a:t>
            </a:r>
            <a:r>
              <a:rPr lang="en-US" sz="2000" dirty="0" err="1" smtClean="0">
                <a:latin typeface="Arial" pitchFamily="34" charset="0"/>
                <a:cs typeface="Arial" pitchFamily="34" charset="0"/>
              </a:rPr>
              <a:t>i.e</a:t>
            </a:r>
            <a:r>
              <a:rPr lang="en-US" sz="2000" dirty="0" smtClean="0">
                <a:latin typeface="Arial" pitchFamily="34" charset="0"/>
                <a:cs typeface="Arial" pitchFamily="34" charset="0"/>
              </a:rPr>
              <a:t> SANAC NSP for HIV,STIS and TB 2012-2016, the </a:t>
            </a:r>
            <a:r>
              <a:rPr lang="en-US" sz="2000" dirty="0" err="1" smtClean="0">
                <a:latin typeface="Arial" pitchFamily="34" charset="0"/>
                <a:cs typeface="Arial" pitchFamily="34" charset="0"/>
              </a:rPr>
              <a:t>Cosatu</a:t>
            </a:r>
            <a:r>
              <a:rPr lang="en-US" sz="2000" dirty="0" smtClean="0">
                <a:latin typeface="Arial" pitchFamily="34" charset="0"/>
                <a:cs typeface="Arial" pitchFamily="34" charset="0"/>
              </a:rPr>
              <a:t> Gender Conference 2012; ANC Gender Discussion Document 2012; FEDUSA Policy and Resolution on Prostitution at its 58</a:t>
            </a:r>
            <a:r>
              <a:rPr lang="en-US" sz="2000" baseline="30000" dirty="0" smtClean="0">
                <a:latin typeface="Arial" pitchFamily="34" charset="0"/>
                <a:cs typeface="Arial" pitchFamily="34" charset="0"/>
              </a:rPr>
              <a:t>th</a:t>
            </a:r>
            <a:r>
              <a:rPr lang="en-US" sz="2000" dirty="0" smtClean="0">
                <a:latin typeface="Arial" pitchFamily="34" charset="0"/>
                <a:cs typeface="Arial" pitchFamily="34" charset="0"/>
              </a:rPr>
              <a:t> NEC and the National Sex Work Symposium; CGE Position paper on Sex Work and HSRC SA National HIV Prevalence, Incidence and </a:t>
            </a:r>
            <a:r>
              <a:rPr lang="en-US" sz="2000" dirty="0" err="1" smtClean="0">
                <a:latin typeface="Arial" pitchFamily="34" charset="0"/>
                <a:cs typeface="Arial" pitchFamily="34" charset="0"/>
              </a:rPr>
              <a:t>Behaviour</a:t>
            </a:r>
            <a:r>
              <a:rPr lang="en-US" sz="2000" dirty="0" smtClean="0">
                <a:latin typeface="Arial" pitchFamily="34" charset="0"/>
                <a:cs typeface="Arial" pitchFamily="34" charset="0"/>
              </a:rPr>
              <a:t> Survey 2012</a:t>
            </a:r>
          </a:p>
          <a:p>
            <a:r>
              <a:rPr lang="en-US" sz="2000" dirty="0" smtClean="0">
                <a:latin typeface="Arial" pitchFamily="34" charset="0"/>
                <a:cs typeface="Arial" pitchFamily="34" charset="0"/>
              </a:rPr>
              <a:t>Each chapter: relevant research; salient submissions to questions in the DP; discussion and evaluation and recommendations.</a:t>
            </a:r>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074063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Chapter 2 recommendations . . .</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395536" y="1600200"/>
            <a:ext cx="8291264" cy="4781128"/>
          </a:xfrm>
        </p:spPr>
        <p:txBody>
          <a:bodyPr/>
          <a:lstStyle/>
          <a:p>
            <a:r>
              <a:rPr lang="en-US" sz="2400" dirty="0">
                <a:latin typeface="Arial" pitchFamily="34" charset="0"/>
                <a:cs typeface="Arial" pitchFamily="34" charset="0"/>
              </a:rPr>
              <a:t>Recommend retention of </a:t>
            </a:r>
            <a:r>
              <a:rPr lang="en-US" sz="2400" dirty="0" err="1">
                <a:latin typeface="Arial" pitchFamily="34" charset="0"/>
                <a:cs typeface="Arial" pitchFamily="34" charset="0"/>
              </a:rPr>
              <a:t>criminalised</a:t>
            </a:r>
            <a:r>
              <a:rPr lang="en-US" sz="2400" dirty="0">
                <a:latin typeface="Arial" pitchFamily="34" charset="0"/>
                <a:cs typeface="Arial" pitchFamily="34" charset="0"/>
              </a:rPr>
              <a:t> setting with </a:t>
            </a:r>
            <a:r>
              <a:rPr lang="en-US" sz="2400" dirty="0" smtClean="0">
                <a:latin typeface="Arial" pitchFamily="34" charset="0"/>
                <a:cs typeface="Arial" pitchFamily="34" charset="0"/>
              </a:rPr>
              <a:t>diversion – legal mechanism to remove women from coercive circumstances – opportunity for training, counseling and reintegration of families;</a:t>
            </a:r>
          </a:p>
          <a:p>
            <a:r>
              <a:rPr lang="en-US" sz="2400" dirty="0" smtClean="0">
                <a:latin typeface="Arial" pitchFamily="34" charset="0"/>
                <a:cs typeface="Arial" pitchFamily="34" charset="0"/>
              </a:rPr>
              <a:t>National strategy on prostitution – regional/district </a:t>
            </a:r>
            <a:r>
              <a:rPr lang="en-US" sz="2400" dirty="0" err="1" smtClean="0">
                <a:latin typeface="Arial" pitchFamily="34" charset="0"/>
                <a:cs typeface="Arial" pitchFamily="34" charset="0"/>
              </a:rPr>
              <a:t>intersectoral</a:t>
            </a:r>
            <a:r>
              <a:rPr lang="en-US" sz="2400" dirty="0" smtClean="0">
                <a:latin typeface="Arial" pitchFamily="34" charset="0"/>
                <a:cs typeface="Arial" pitchFamily="34" charset="0"/>
              </a:rPr>
              <a:t> task teams with various professions to provide exit programs/strategies </a:t>
            </a:r>
          </a:p>
          <a:p>
            <a:r>
              <a:rPr lang="en-US" sz="2400" dirty="0" smtClean="0">
                <a:latin typeface="Arial" pitchFamily="34" charset="0"/>
                <a:cs typeface="Arial" pitchFamily="34" charset="0"/>
              </a:rPr>
              <a:t>Following diversion – recommend expunging criminal record;</a:t>
            </a:r>
          </a:p>
          <a:p>
            <a:r>
              <a:rPr lang="en-US" sz="2400" dirty="0" smtClean="0">
                <a:latin typeface="Arial" pitchFamily="34" charset="0"/>
                <a:cs typeface="Arial" pitchFamily="34" charset="0"/>
              </a:rPr>
              <a:t>Second option – partial </a:t>
            </a:r>
            <a:r>
              <a:rPr lang="en-US" sz="2400" dirty="0" err="1" smtClean="0">
                <a:latin typeface="Arial" pitchFamily="34" charset="0"/>
                <a:cs typeface="Arial" pitchFamily="34" charset="0"/>
              </a:rPr>
              <a:t>criminalisation</a:t>
            </a:r>
            <a:r>
              <a:rPr lang="en-US" sz="2400" dirty="0" smtClean="0">
                <a:latin typeface="Arial" pitchFamily="34" charset="0"/>
                <a:cs typeface="Arial" pitchFamily="34" charset="0"/>
              </a:rPr>
              <a:t> where all is </a:t>
            </a:r>
            <a:r>
              <a:rPr lang="en-US" sz="2400" dirty="0" err="1" smtClean="0">
                <a:latin typeface="Arial" pitchFamily="34" charset="0"/>
                <a:cs typeface="Arial" pitchFamily="34" charset="0"/>
              </a:rPr>
              <a:t>criminalised</a:t>
            </a:r>
            <a:r>
              <a:rPr lang="en-US" sz="2400" dirty="0" smtClean="0">
                <a:latin typeface="Arial" pitchFamily="34" charset="0"/>
                <a:cs typeface="Arial" pitchFamily="34" charset="0"/>
              </a:rPr>
              <a:t> with the exception of the person providing sexual services.</a:t>
            </a:r>
          </a:p>
          <a:p>
            <a:pPr marL="0" indent="0">
              <a:buNone/>
            </a:pPr>
            <a:endParaRPr lang="en-US"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7249100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other</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539552" y="1196752"/>
            <a:ext cx="8147248" cy="4929411"/>
          </a:xfrm>
        </p:spPr>
        <p:txBody>
          <a:bodyPr/>
          <a:lstStyle/>
          <a:p>
            <a:r>
              <a:rPr lang="en-US" sz="2000" dirty="0">
                <a:latin typeface="Arial" pitchFamily="34" charset="0"/>
                <a:cs typeface="Arial" pitchFamily="34" charset="0"/>
              </a:rPr>
              <a:t>Sex </a:t>
            </a:r>
            <a:r>
              <a:rPr lang="en-US" sz="2000" b="1" dirty="0">
                <a:latin typeface="Arial" pitchFamily="34" charset="0"/>
                <a:cs typeface="Arial" pitchFamily="34" charset="0"/>
              </a:rPr>
              <a:t>tourism</a:t>
            </a:r>
            <a:r>
              <a:rPr lang="en-US" sz="2000" dirty="0">
                <a:latin typeface="Arial" pitchFamily="34" charset="0"/>
                <a:cs typeface="Arial" pitchFamily="34" charset="0"/>
              </a:rPr>
              <a:t> will affect branding and brand value of SA </a:t>
            </a:r>
            <a:r>
              <a:rPr lang="en-US" sz="2000" dirty="0" smtClean="0">
                <a:latin typeface="Arial" pitchFamily="34" charset="0"/>
                <a:cs typeface="Arial" pitchFamily="34" charset="0"/>
              </a:rPr>
              <a:t> - unintended and serious long term economic consequences (Minister of Tourism submission);</a:t>
            </a:r>
          </a:p>
          <a:p>
            <a:r>
              <a:rPr lang="en-US" sz="2000" dirty="0" smtClean="0">
                <a:latin typeface="Arial" pitchFamily="34" charset="0"/>
                <a:cs typeface="Arial" pitchFamily="34" charset="0"/>
              </a:rPr>
              <a:t>Mandating of the DSD to engage on issues of </a:t>
            </a:r>
            <a:r>
              <a:rPr lang="en-US" sz="2000" b="1" dirty="0" smtClean="0">
                <a:latin typeface="Arial" pitchFamily="34" charset="0"/>
                <a:cs typeface="Arial" pitchFamily="34" charset="0"/>
              </a:rPr>
              <a:t>social security</a:t>
            </a:r>
            <a:r>
              <a:rPr lang="en-US" sz="2000" dirty="0" smtClean="0">
                <a:latin typeface="Arial" pitchFamily="34" charset="0"/>
                <a:cs typeface="Arial" pitchFamily="34" charset="0"/>
              </a:rPr>
              <a:t> and poverty alleviation, including reskilling and alternative income generating projects;</a:t>
            </a:r>
          </a:p>
          <a:p>
            <a:r>
              <a:rPr lang="en-US" sz="2000" dirty="0">
                <a:latin typeface="Arial" pitchFamily="34" charset="0"/>
                <a:cs typeface="Arial" pitchFamily="34" charset="0"/>
              </a:rPr>
              <a:t>Vulnerability exacerbated by substance abuse – needs attention and intervention;</a:t>
            </a:r>
          </a:p>
          <a:p>
            <a:r>
              <a:rPr lang="en-US" sz="2000" dirty="0" smtClean="0">
                <a:latin typeface="Arial" pitchFamily="34" charset="0"/>
                <a:cs typeface="Arial" pitchFamily="34" charset="0"/>
              </a:rPr>
              <a:t>Reform of the law has not been found to erase </a:t>
            </a:r>
            <a:r>
              <a:rPr lang="en-US" sz="2000" b="1" dirty="0" smtClean="0">
                <a:latin typeface="Arial" pitchFamily="34" charset="0"/>
                <a:cs typeface="Arial" pitchFamily="34" charset="0"/>
              </a:rPr>
              <a:t>stigma</a:t>
            </a:r>
            <a:r>
              <a:rPr lang="en-US" sz="2000" dirty="0" smtClean="0">
                <a:latin typeface="Arial" pitchFamily="34" charset="0"/>
                <a:cs typeface="Arial" pitchFamily="34" charset="0"/>
              </a:rPr>
              <a:t> -  makes women more vulnerable as they must sacrifice anonymity to be </a:t>
            </a:r>
            <a:r>
              <a:rPr lang="en-US" sz="2000" dirty="0" err="1" smtClean="0">
                <a:latin typeface="Arial" pitchFamily="34" charset="0"/>
                <a:cs typeface="Arial" pitchFamily="34" charset="0"/>
              </a:rPr>
              <a:t>recognised</a:t>
            </a:r>
            <a:r>
              <a:rPr lang="en-US" sz="2000" dirty="0" smtClean="0">
                <a:latin typeface="Arial" pitchFamily="34" charset="0"/>
                <a:cs typeface="Arial" pitchFamily="34" charset="0"/>
              </a:rPr>
              <a:t> as legal prostitutes; HIV Stigma Index HSRC</a:t>
            </a:r>
          </a:p>
          <a:p>
            <a:r>
              <a:rPr lang="en-US" sz="2000" dirty="0" smtClean="0">
                <a:latin typeface="Arial" pitchFamily="34" charset="0"/>
                <a:cs typeface="Arial" pitchFamily="34" charset="0"/>
              </a:rPr>
              <a:t>Retention with amendments of section 268 of the CPA which deals with competent verdicts;</a:t>
            </a:r>
          </a:p>
          <a:p>
            <a:r>
              <a:rPr lang="en-US" sz="2000" dirty="0" smtClean="0">
                <a:latin typeface="Arial" pitchFamily="34" charset="0"/>
                <a:cs typeface="Arial" pitchFamily="34" charset="0"/>
              </a:rPr>
              <a:t>No amendment of Section 277 of the CPA </a:t>
            </a:r>
            <a:r>
              <a:rPr lang="en-US" sz="2000" dirty="0" err="1" smtClean="0">
                <a:latin typeface="Arial" pitchFamily="34" charset="0"/>
                <a:cs typeface="Arial" pitchFamily="34" charset="0"/>
              </a:rPr>
              <a:t>iro</a:t>
            </a:r>
            <a:r>
              <a:rPr lang="en-US" sz="2000" dirty="0" smtClean="0">
                <a:latin typeface="Arial" pitchFamily="34" charset="0"/>
                <a:cs typeface="Arial" pitchFamily="34" charset="0"/>
              </a:rPr>
              <a:t> character and previous sexual experience – non-specific</a:t>
            </a:r>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11836675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Chapter 3: People </a:t>
            </a:r>
            <a:r>
              <a:rPr lang="en-US" dirty="0">
                <a:solidFill>
                  <a:srgbClr val="FF0000"/>
                </a:solidFill>
                <a:latin typeface="Arial" pitchFamily="34" charset="0"/>
                <a:cs typeface="Arial" pitchFamily="34" charset="0"/>
              </a:rPr>
              <a:t>who </a:t>
            </a:r>
            <a:r>
              <a:rPr lang="en-US" dirty="0" smtClean="0">
                <a:solidFill>
                  <a:srgbClr val="FF0000"/>
                </a:solidFill>
                <a:latin typeface="Arial" pitchFamily="34" charset="0"/>
                <a:cs typeface="Arial" pitchFamily="34" charset="0"/>
              </a:rPr>
              <a:t>pay for </a:t>
            </a:r>
            <a:r>
              <a:rPr lang="en-US" dirty="0">
                <a:solidFill>
                  <a:srgbClr val="FF0000"/>
                </a:solidFill>
                <a:latin typeface="Arial" pitchFamily="34" charset="0"/>
                <a:cs typeface="Arial" pitchFamily="34" charset="0"/>
              </a:rPr>
              <a:t>sexual </a:t>
            </a:r>
            <a:r>
              <a:rPr lang="en-US" dirty="0" smtClean="0">
                <a:solidFill>
                  <a:srgbClr val="FF0000"/>
                </a:solidFill>
                <a:latin typeface="Arial" pitchFamily="34" charset="0"/>
                <a:cs typeface="Arial" pitchFamily="34" charset="0"/>
              </a:rPr>
              <a:t>services: buyers</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000" dirty="0" smtClean="0">
                <a:latin typeface="Arial" pitchFamily="34" charset="0"/>
                <a:cs typeface="Arial" pitchFamily="34" charset="0"/>
              </a:rPr>
              <a:t>Research shows that buyers of sexual services are very violent MRC – there are existing offences but difficult because of nature of the engagement;</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Section 7 Trafficking in Persons Act 7 of 2013 – use the services of a victim of trafficking and knows (ought reasonably to have known) that the person is a victim of trafficking, is guilty of an offence (will include prostitution);</a:t>
            </a:r>
          </a:p>
          <a:p>
            <a:endParaRPr lang="en-US" sz="2000" dirty="0" smtClean="0">
              <a:latin typeface="Arial" pitchFamily="34" charset="0"/>
              <a:cs typeface="Arial" pitchFamily="34" charset="0"/>
            </a:endParaRPr>
          </a:p>
          <a:p>
            <a:r>
              <a:rPr lang="en-US" sz="2000" dirty="0" smtClean="0">
                <a:latin typeface="Arial" pitchFamily="34" charset="0"/>
                <a:cs typeface="Arial" pitchFamily="34" charset="0"/>
              </a:rPr>
              <a:t>If buyer finds out and reports then he faces prosecution for prostitution related offence – therefore suggest a discretion for a court to grant a discharge from prosecution where he has not participated any further;</a:t>
            </a:r>
          </a:p>
          <a:p>
            <a:endParaRPr lang="en-US" sz="2000"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2335722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Arial" pitchFamily="34" charset="0"/>
                <a:cs typeface="Arial" pitchFamily="34" charset="0"/>
              </a:rPr>
              <a:t>c</a:t>
            </a:r>
            <a:r>
              <a:rPr lang="en-US" dirty="0" smtClean="0">
                <a:solidFill>
                  <a:srgbClr val="FF0000"/>
                </a:solidFill>
                <a:latin typeface="Arial" pitchFamily="34" charset="0"/>
                <a:cs typeface="Arial" pitchFamily="34" charset="0"/>
              </a:rPr>
              <a:t>ontinued . . .</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err="1">
                <a:latin typeface="Arial" pitchFamily="34" charset="0"/>
                <a:cs typeface="Arial" pitchFamily="34" charset="0"/>
              </a:rPr>
              <a:t>Legalising</a:t>
            </a:r>
            <a:r>
              <a:rPr lang="en-US" sz="2400" dirty="0">
                <a:latin typeface="Arial" pitchFamily="34" charset="0"/>
                <a:cs typeface="Arial" pitchFamily="34" charset="0"/>
              </a:rPr>
              <a:t> will not address the power imbalance or reduce the demand for unsafe or high-risk sex; it will </a:t>
            </a:r>
            <a:r>
              <a:rPr lang="en-US" sz="2400" dirty="0" err="1">
                <a:latin typeface="Arial" pitchFamily="34" charset="0"/>
                <a:cs typeface="Arial" pitchFamily="34" charset="0"/>
              </a:rPr>
              <a:t>normalise</a:t>
            </a:r>
            <a:r>
              <a:rPr lang="en-US" sz="2400" dirty="0">
                <a:latin typeface="Arial" pitchFamily="34" charset="0"/>
                <a:cs typeface="Arial" pitchFamily="34" charset="0"/>
              </a:rPr>
              <a:t> coercion and the expendability of women; it will further increase demand locally and internationally; </a:t>
            </a:r>
            <a:r>
              <a:rPr lang="en-US" sz="2400" dirty="0" err="1">
                <a:latin typeface="Arial" pitchFamily="34" charset="0"/>
                <a:cs typeface="Arial" pitchFamily="34" charset="0"/>
              </a:rPr>
              <a:t>decrim</a:t>
            </a:r>
            <a:r>
              <a:rPr lang="en-US" sz="2400" dirty="0">
                <a:latin typeface="Arial" pitchFamily="34" charset="0"/>
                <a:cs typeface="Arial" pitchFamily="34" charset="0"/>
              </a:rPr>
              <a:t> lobby acknowledge increase </a:t>
            </a:r>
            <a:r>
              <a:rPr lang="en-US" sz="2400" dirty="0" smtClean="0">
                <a:latin typeface="Arial" pitchFamily="34" charset="0"/>
                <a:cs typeface="Arial" pitchFamily="34" charset="0"/>
              </a:rPr>
              <a:t>– possible plans </a:t>
            </a:r>
            <a:r>
              <a:rPr lang="en-US" sz="2400" dirty="0">
                <a:latin typeface="Arial" pitchFamily="34" charset="0"/>
                <a:cs typeface="Arial" pitchFamily="34" charset="0"/>
              </a:rPr>
              <a:t>towards </a:t>
            </a:r>
            <a:r>
              <a:rPr lang="en-US" sz="2400" dirty="0" err="1">
                <a:latin typeface="Arial" pitchFamily="34" charset="0"/>
                <a:cs typeface="Arial" pitchFamily="34" charset="0"/>
              </a:rPr>
              <a:t>unionising</a:t>
            </a:r>
            <a:r>
              <a:rPr lang="en-US" sz="2400" dirty="0" smtClean="0">
                <a:latin typeface="Arial" pitchFamily="34" charset="0"/>
                <a:cs typeface="Arial" pitchFamily="34" charset="0"/>
              </a:rPr>
              <a:t>.</a:t>
            </a:r>
          </a:p>
          <a:p>
            <a:pPr marL="0" indent="0">
              <a:buNone/>
            </a:pPr>
            <a:endParaRPr lang="en-US" sz="2400" dirty="0">
              <a:latin typeface="Arial" pitchFamily="34" charset="0"/>
              <a:cs typeface="Arial" pitchFamily="34" charset="0"/>
            </a:endParaRPr>
          </a:p>
          <a:p>
            <a:r>
              <a:rPr lang="en-US" sz="2400" dirty="0" err="1">
                <a:latin typeface="Arial" pitchFamily="34" charset="0"/>
                <a:cs typeface="Arial" pitchFamily="34" charset="0"/>
              </a:rPr>
              <a:t>Criminalising</a:t>
            </a:r>
            <a:r>
              <a:rPr lang="en-US" sz="2400" dirty="0">
                <a:latin typeface="Arial" pitchFamily="34" charset="0"/>
                <a:cs typeface="Arial" pitchFamily="34" charset="0"/>
              </a:rPr>
              <a:t> demand will not end prostitution but is aimed at a significant reduction and it would target the demand which drives the selling of sexual services and the provision of unsafe sex CEDAW Gen </a:t>
            </a:r>
            <a:r>
              <a:rPr lang="en-US" sz="2400" dirty="0" err="1">
                <a:latin typeface="Arial" pitchFamily="34" charset="0"/>
                <a:cs typeface="Arial" pitchFamily="34" charset="0"/>
              </a:rPr>
              <a:t>Recom</a:t>
            </a:r>
            <a:r>
              <a:rPr lang="en-US" sz="2400" dirty="0">
                <a:latin typeface="Arial" pitchFamily="34" charset="0"/>
                <a:cs typeface="Arial" pitchFamily="34" charset="0"/>
              </a:rPr>
              <a:t> 24;</a:t>
            </a:r>
          </a:p>
          <a:p>
            <a:endParaRPr lang="en-US" sz="2000"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5021448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solidFill>
                  <a:srgbClr val="FF0000"/>
                </a:solidFill>
                <a:latin typeface="Arial" pitchFamily="34" charset="0"/>
                <a:cs typeface="Arial" pitchFamily="34" charset="0"/>
              </a:rPr>
              <a:t>Placing the report in context . . .</a:t>
            </a:r>
            <a:r>
              <a:rPr lang="en-US" dirty="0" smtClean="0">
                <a:latin typeface="Arial" pitchFamily="34" charset="0"/>
                <a:cs typeface="Arial" pitchFamily="34" charset="0"/>
              </a:rPr>
              <a:t> </a:t>
            </a:r>
            <a:r>
              <a:rPr lang="en-ZA" dirty="0" smtClean="0">
                <a:latin typeface="Arial" pitchFamily="34" charset="0"/>
                <a:cs typeface="Arial" pitchFamily="34" charset="0"/>
              </a:rPr>
              <a:t> </a:t>
            </a:r>
          </a:p>
        </p:txBody>
      </p:sp>
      <p:sp>
        <p:nvSpPr>
          <p:cNvPr id="15363" name="Content Placeholder 2"/>
          <p:cNvSpPr>
            <a:spLocks noGrp="1"/>
          </p:cNvSpPr>
          <p:nvPr>
            <p:ph idx="1"/>
          </p:nvPr>
        </p:nvSpPr>
        <p:spPr>
          <a:xfrm>
            <a:off x="395536" y="1196752"/>
            <a:ext cx="8291264" cy="5112568"/>
          </a:xfrm>
        </p:spPr>
        <p:txBody>
          <a:bodyPr/>
          <a:lstStyle/>
          <a:p>
            <a:pPr eaLnBrk="1" hangingPunct="1"/>
            <a:r>
              <a:rPr lang="en-ZA" sz="2400" dirty="0" smtClean="0">
                <a:latin typeface="Arial" pitchFamily="34" charset="0"/>
                <a:cs typeface="Arial" pitchFamily="34" charset="0"/>
              </a:rPr>
              <a:t>The report is part of the overarching review of all sexual offences in South Africa.</a:t>
            </a:r>
            <a:endParaRPr lang="en-ZA" sz="2400" dirty="0">
              <a:latin typeface="Arial" pitchFamily="34" charset="0"/>
              <a:cs typeface="Arial" pitchFamily="34" charset="0"/>
            </a:endParaRPr>
          </a:p>
          <a:p>
            <a:pPr lvl="1" eaLnBrk="1" hangingPunct="1"/>
            <a:r>
              <a:rPr lang="en-ZA" sz="2400" dirty="0">
                <a:latin typeface="Arial" pitchFamily="34" charset="0"/>
                <a:cs typeface="Arial" pitchFamily="34" charset="0"/>
              </a:rPr>
              <a:t>Comprehensive overhaul of existing statutory and common law sexual </a:t>
            </a:r>
            <a:r>
              <a:rPr lang="en-ZA" sz="2400" dirty="0" smtClean="0">
                <a:latin typeface="Arial" pitchFamily="34" charset="0"/>
                <a:cs typeface="Arial" pitchFamily="34" charset="0"/>
              </a:rPr>
              <a:t>offences – codification of offences into one statute</a:t>
            </a:r>
            <a:endParaRPr lang="en-ZA" sz="2400" dirty="0">
              <a:latin typeface="Arial" pitchFamily="34" charset="0"/>
              <a:cs typeface="Arial" pitchFamily="34" charset="0"/>
            </a:endParaRPr>
          </a:p>
          <a:p>
            <a:pPr lvl="1" eaLnBrk="1" hangingPunct="1"/>
            <a:r>
              <a:rPr lang="en-ZA" sz="2400" dirty="0">
                <a:latin typeface="Arial" pitchFamily="34" charset="0"/>
                <a:cs typeface="Arial" pitchFamily="34" charset="0"/>
              </a:rPr>
              <a:t>Non-legislative recommendations for the reform of processes in the criminal justice system to ensure </a:t>
            </a:r>
            <a:r>
              <a:rPr lang="en-ZA" sz="2400" dirty="0" smtClean="0">
                <a:latin typeface="Arial" pitchFamily="34" charset="0"/>
                <a:cs typeface="Arial" pitchFamily="34" charset="0"/>
              </a:rPr>
              <a:t>implementation</a:t>
            </a:r>
          </a:p>
          <a:p>
            <a:pPr lvl="1" eaLnBrk="1" hangingPunct="1"/>
            <a:r>
              <a:rPr lang="en-ZA" sz="2400" dirty="0">
                <a:latin typeface="Arial" pitchFamily="34" charset="0"/>
                <a:cs typeface="Arial" pitchFamily="34" charset="0"/>
              </a:rPr>
              <a:t>Review the fragmented legislative framework (SOA 1957 and SOA 2007)</a:t>
            </a:r>
          </a:p>
          <a:p>
            <a:pPr lvl="1" eaLnBrk="1" hangingPunct="1"/>
            <a:r>
              <a:rPr lang="en-ZA" sz="2400" dirty="0">
                <a:latin typeface="Arial" pitchFamily="34" charset="0"/>
                <a:cs typeface="Arial" pitchFamily="34" charset="0"/>
              </a:rPr>
              <a:t>Consider need for law reform/identify the need for a legislative response to regulate, prevent, deter or reduce prostitution</a:t>
            </a:r>
          </a:p>
          <a:p>
            <a:pPr marL="457200" lvl="1" indent="0" eaLnBrk="1" hangingPunct="1">
              <a:buNone/>
            </a:pPr>
            <a:endParaRPr lang="en-ZA" sz="2400" dirty="0" smtClean="0"/>
          </a:p>
        </p:txBody>
      </p:sp>
      <p:sp>
        <p:nvSpPr>
          <p:cNvPr id="2" name="Footer Placeholder 1"/>
          <p:cNvSpPr>
            <a:spLocks noGrp="1"/>
          </p:cNvSpPr>
          <p:nvPr>
            <p:ph type="ftr" sz="quarter" idx="11"/>
          </p:nvPr>
        </p:nvSpPr>
        <p:spPr/>
        <p:txBody>
          <a:bodyPr/>
          <a:lstStyle/>
          <a:p>
            <a:pPr>
              <a:defRPr/>
            </a:pPr>
            <a:r>
              <a:rPr lang="en-GB" smtClean="0"/>
              <a:t>31 May 2017</a:t>
            </a:r>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Chapter 4:Third parties</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000" dirty="0" smtClean="0">
                <a:latin typeface="Arial" pitchFamily="34" charset="0"/>
                <a:cs typeface="Arial" pitchFamily="34" charset="0"/>
              </a:rPr>
              <a:t>The fundamental rights to freedom and security are no better for a prostitute working in a brothel compared to a woman who works alone –routine abuse and violence form part of the prostitution experience;</a:t>
            </a:r>
          </a:p>
          <a:p>
            <a:r>
              <a:rPr lang="en-US" sz="2000" dirty="0" smtClean="0">
                <a:latin typeface="Arial" pitchFamily="34" charset="0"/>
                <a:cs typeface="Arial" pitchFamily="34" charset="0"/>
              </a:rPr>
              <a:t>Brothels do not ensure the quality of life of people in prostitution –  problematic to </a:t>
            </a:r>
            <a:r>
              <a:rPr lang="en-US" sz="2000" dirty="0" err="1" smtClean="0">
                <a:latin typeface="Arial" pitchFamily="34" charset="0"/>
                <a:cs typeface="Arial" pitchFamily="34" charset="0"/>
              </a:rPr>
              <a:t>institutionalise</a:t>
            </a:r>
            <a:r>
              <a:rPr lang="en-US" sz="2000" dirty="0" smtClean="0">
                <a:latin typeface="Arial" pitchFamily="34" charset="0"/>
                <a:cs typeface="Arial" pitchFamily="34" charset="0"/>
              </a:rPr>
              <a:t> businesses that </a:t>
            </a:r>
            <a:r>
              <a:rPr lang="en-US" sz="2000" dirty="0" err="1" smtClean="0">
                <a:latin typeface="Arial" pitchFamily="34" charset="0"/>
                <a:cs typeface="Arial" pitchFamily="34" charset="0"/>
              </a:rPr>
              <a:t>specialise</a:t>
            </a:r>
            <a:r>
              <a:rPr lang="en-US" sz="2000" dirty="0" smtClean="0">
                <a:latin typeface="Arial" pitchFamily="34" charset="0"/>
                <a:cs typeface="Arial" pitchFamily="34" charset="0"/>
              </a:rPr>
              <a:t> in facilitating the sale of sex as a legitimate business;</a:t>
            </a:r>
          </a:p>
          <a:p>
            <a:r>
              <a:rPr lang="en-US" sz="2000" dirty="0" smtClean="0">
                <a:latin typeface="Arial" pitchFamily="34" charset="0"/>
                <a:cs typeface="Arial" pitchFamily="34" charset="0"/>
              </a:rPr>
              <a:t>Restricting the commercial exploitation of prostitutes by prohibiting brothels and third party management is a justifiable limitation on the individual rights of third parties to freedom of trade, occupation and profession</a:t>
            </a:r>
            <a:r>
              <a:rPr lang="en-US" sz="1800" dirty="0" smtClean="0">
                <a:latin typeface="Arial" pitchFamily="34" charset="0"/>
                <a:cs typeface="Arial" pitchFamily="34" charset="0"/>
              </a:rPr>
              <a:t>;</a:t>
            </a:r>
          </a:p>
          <a:p>
            <a:r>
              <a:rPr lang="en-US" sz="2000" dirty="0" smtClean="0">
                <a:latin typeface="Arial" pitchFamily="34" charset="0"/>
                <a:cs typeface="Arial" pitchFamily="34" charset="0"/>
              </a:rPr>
              <a:t>Pimps are problematic – there seems to be an established corridor from Mozambique, through Johannesburg to Kimberley and Bloemfontein and in turn to Port Elizabeth and Durban</a:t>
            </a:r>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17567578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Arial" pitchFamily="34" charset="0"/>
                <a:cs typeface="Arial" pitchFamily="34" charset="0"/>
              </a:rPr>
              <a:t>c</a:t>
            </a:r>
            <a:r>
              <a:rPr lang="en-US" dirty="0" smtClean="0">
                <a:solidFill>
                  <a:srgbClr val="FF0000"/>
                </a:solidFill>
                <a:latin typeface="Arial" pitchFamily="34" charset="0"/>
                <a:cs typeface="Arial" pitchFamily="34" charset="0"/>
              </a:rPr>
              <a:t>ontinued . . .</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000" dirty="0">
                <a:latin typeface="Arial" pitchFamily="34" charset="0"/>
                <a:cs typeface="Arial" pitchFamily="34" charset="0"/>
              </a:rPr>
              <a:t>Retain the offence of knowingly living off the earnings of prostitution and extend it to include the offence of benefiting from the prostitution of another person – same </a:t>
            </a:r>
            <a:r>
              <a:rPr lang="en-US" sz="2000" dirty="0" err="1">
                <a:latin typeface="Arial" pitchFamily="34" charset="0"/>
                <a:cs typeface="Arial" pitchFamily="34" charset="0"/>
              </a:rPr>
              <a:t>defences</a:t>
            </a:r>
            <a:r>
              <a:rPr lang="en-US" sz="2000" dirty="0">
                <a:latin typeface="Arial" pitchFamily="34" charset="0"/>
                <a:cs typeface="Arial" pitchFamily="34" charset="0"/>
              </a:rPr>
              <a:t> as the SOA 2007 for children only;</a:t>
            </a:r>
          </a:p>
          <a:p>
            <a:r>
              <a:rPr lang="en-US" sz="2000" dirty="0">
                <a:latin typeface="Arial" pitchFamily="34" charset="0"/>
                <a:cs typeface="Arial" pitchFamily="34" charset="0"/>
              </a:rPr>
              <a:t>Eradication of street solicitation is a pressing and substantial concern – a valid legislative aim;</a:t>
            </a:r>
          </a:p>
          <a:p>
            <a:r>
              <a:rPr lang="en-US" sz="2000" dirty="0">
                <a:latin typeface="Arial" pitchFamily="34" charset="0"/>
                <a:cs typeface="Arial" pitchFamily="34" charset="0"/>
              </a:rPr>
              <a:t>Ban on advertising that premises or persons are available for prostitution NZ;</a:t>
            </a:r>
          </a:p>
          <a:p>
            <a:r>
              <a:rPr lang="en-US" sz="2000" dirty="0">
                <a:latin typeface="Arial" pitchFamily="34" charset="0"/>
                <a:cs typeface="Arial" pitchFamily="34" charset="0"/>
              </a:rPr>
              <a:t>Retention of criminal sanctions for brothels </a:t>
            </a:r>
            <a:r>
              <a:rPr lang="en-US" sz="2000" dirty="0" smtClean="0">
                <a:latin typeface="Arial" pitchFamily="34" charset="0"/>
                <a:cs typeface="Arial" pitchFamily="34" charset="0"/>
              </a:rPr>
              <a:t>and </a:t>
            </a:r>
            <a:r>
              <a:rPr lang="en-US" sz="2000" dirty="0">
                <a:latin typeface="Arial" pitchFamily="34" charset="0"/>
                <a:cs typeface="Arial" pitchFamily="34" charset="0"/>
              </a:rPr>
              <a:t>all third party offences.</a:t>
            </a:r>
          </a:p>
          <a:p>
            <a:endParaRPr lang="en-US" sz="2000"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19991780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rgbClr val="FF0000"/>
                </a:solidFill>
              </a:rPr>
              <a:t>Unpacking the debate – 3 topics</a:t>
            </a:r>
            <a:endParaRPr lang="en-US" dirty="0">
              <a:solidFill>
                <a:srgbClr val="FF0000"/>
              </a:solidFill>
            </a:endParaRPr>
          </a:p>
        </p:txBody>
      </p:sp>
      <p:sp>
        <p:nvSpPr>
          <p:cNvPr id="4" name="Content Placeholder 3"/>
          <p:cNvSpPr>
            <a:spLocks noGrp="1"/>
          </p:cNvSpPr>
          <p:nvPr>
            <p:ph idx="1"/>
          </p:nvPr>
        </p:nvSpPr>
        <p:spPr/>
        <p:txBody>
          <a:bodyPr/>
          <a:lstStyle/>
          <a:p>
            <a:pPr marL="971550" lvl="1" indent="-514350">
              <a:buFont typeface="+mj-lt"/>
              <a:buAutoNum type="arabicPeriod"/>
            </a:pPr>
            <a:r>
              <a:rPr lang="en-US" sz="3200" dirty="0">
                <a:latin typeface="Arial" pitchFamily="34" charset="0"/>
                <a:cs typeface="Arial" pitchFamily="34" charset="0"/>
              </a:rPr>
              <a:t>Whether prostitution is work or </a:t>
            </a:r>
            <a:r>
              <a:rPr lang="en-US" sz="3200" dirty="0" smtClean="0">
                <a:latin typeface="Arial" pitchFamily="34" charset="0"/>
                <a:cs typeface="Arial" pitchFamily="34" charset="0"/>
              </a:rPr>
              <a:t>exploitation;</a:t>
            </a:r>
          </a:p>
          <a:p>
            <a:pPr marL="971550" lvl="1" indent="-514350">
              <a:buFont typeface="+mj-lt"/>
              <a:buAutoNum type="arabicPeriod"/>
            </a:pPr>
            <a:endParaRPr lang="en-US" sz="3200" dirty="0">
              <a:latin typeface="Arial" pitchFamily="34" charset="0"/>
              <a:cs typeface="Arial" pitchFamily="34" charset="0"/>
            </a:endParaRPr>
          </a:p>
          <a:p>
            <a:pPr marL="971550" lvl="1" indent="-514350">
              <a:buFont typeface="+mj-lt"/>
              <a:buAutoNum type="arabicPeriod"/>
            </a:pPr>
            <a:r>
              <a:rPr lang="en-US" sz="3200" dirty="0" smtClean="0">
                <a:latin typeface="Arial" pitchFamily="34" charset="0"/>
                <a:cs typeface="Arial" pitchFamily="34" charset="0"/>
              </a:rPr>
              <a:t>Access </a:t>
            </a:r>
            <a:r>
              <a:rPr lang="en-US" sz="3200" dirty="0">
                <a:latin typeface="Arial" pitchFamily="34" charset="0"/>
                <a:cs typeface="Arial" pitchFamily="34" charset="0"/>
              </a:rPr>
              <a:t>to health care &amp; HIV; </a:t>
            </a:r>
            <a:r>
              <a:rPr lang="en-US" sz="3200" dirty="0" smtClean="0">
                <a:latin typeface="Arial" pitchFamily="34" charset="0"/>
                <a:cs typeface="Arial" pitchFamily="34" charset="0"/>
              </a:rPr>
              <a:t>and</a:t>
            </a:r>
          </a:p>
          <a:p>
            <a:pPr marL="971550" lvl="1" indent="-514350">
              <a:buFont typeface="+mj-lt"/>
              <a:buAutoNum type="arabicPeriod"/>
            </a:pPr>
            <a:endParaRPr lang="en-US" sz="3200" dirty="0">
              <a:latin typeface="Arial" pitchFamily="34" charset="0"/>
              <a:cs typeface="Arial" pitchFamily="34" charset="0"/>
            </a:endParaRPr>
          </a:p>
          <a:p>
            <a:pPr marL="971550" lvl="1" indent="-514350">
              <a:buFont typeface="+mj-lt"/>
              <a:buAutoNum type="arabicPeriod"/>
            </a:pPr>
            <a:r>
              <a:rPr lang="en-US" sz="3200" dirty="0" smtClean="0">
                <a:latin typeface="Arial" pitchFamily="34" charset="0"/>
                <a:cs typeface="Arial" pitchFamily="34" charset="0"/>
              </a:rPr>
              <a:t>Arbitrary </a:t>
            </a:r>
            <a:r>
              <a:rPr lang="en-US" sz="3200" dirty="0">
                <a:latin typeface="Arial" pitchFamily="34" charset="0"/>
                <a:cs typeface="Arial" pitchFamily="34" charset="0"/>
              </a:rPr>
              <a:t>arrest &amp; exploitation</a:t>
            </a:r>
          </a:p>
          <a:p>
            <a:endParaRPr lang="en-US" dirty="0"/>
          </a:p>
        </p:txBody>
      </p:sp>
      <p:sp>
        <p:nvSpPr>
          <p:cNvPr id="2" name="Footer Placeholder 1"/>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542665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FF0000"/>
                </a:solidFill>
                <a:latin typeface="Arial" pitchFamily="34" charset="0"/>
                <a:cs typeface="Arial" pitchFamily="34" charset="0"/>
              </a:rPr>
              <a:t>Prostitution as exploitation . . .  non-</a:t>
            </a:r>
            <a:r>
              <a:rPr lang="en-US" sz="3200" dirty="0" err="1" smtClean="0">
                <a:solidFill>
                  <a:srgbClr val="FF0000"/>
                </a:solidFill>
                <a:latin typeface="Arial" pitchFamily="34" charset="0"/>
                <a:cs typeface="Arial" pitchFamily="34" charset="0"/>
              </a:rPr>
              <a:t>criminalisation</a:t>
            </a:r>
            <a:r>
              <a:rPr lang="en-US" sz="3200" dirty="0" smtClean="0">
                <a:solidFill>
                  <a:srgbClr val="FF0000"/>
                </a:solidFill>
                <a:latin typeface="Arial" pitchFamily="34" charset="0"/>
                <a:cs typeface="Arial" pitchFamily="34" charset="0"/>
              </a:rPr>
              <a:t> a dangerous cultural shift</a:t>
            </a:r>
            <a:endParaRPr lang="en-US" sz="3200"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Changing </a:t>
            </a:r>
            <a:r>
              <a:rPr lang="en-US" sz="2400" dirty="0">
                <a:latin typeface="Arial" pitchFamily="34" charset="0"/>
                <a:cs typeface="Arial" pitchFamily="34" charset="0"/>
              </a:rPr>
              <a:t>the legislative framework could create an extremely dangerous cultural shift juxtaposed against the high rate of sexual crimes already committed against women rendering them even more “expendable” than at </a:t>
            </a:r>
            <a:r>
              <a:rPr lang="en-US" sz="2400" dirty="0" smtClean="0">
                <a:latin typeface="Arial" pitchFamily="34" charset="0"/>
                <a:cs typeface="Arial" pitchFamily="34" charset="0"/>
              </a:rPr>
              <a:t>present;</a:t>
            </a:r>
          </a:p>
          <a:p>
            <a:r>
              <a:rPr lang="en-US" sz="2400" dirty="0" smtClean="0">
                <a:latin typeface="Arial" pitchFamily="34" charset="0"/>
                <a:cs typeface="Arial" pitchFamily="34" charset="0"/>
              </a:rPr>
              <a:t>Comparatively violence continues unabated – non-</a:t>
            </a:r>
            <a:r>
              <a:rPr lang="en-US" sz="2400" dirty="0" err="1" smtClean="0">
                <a:latin typeface="Arial" pitchFamily="34" charset="0"/>
                <a:cs typeface="Arial" pitchFamily="34" charset="0"/>
              </a:rPr>
              <a:t>crim</a:t>
            </a:r>
            <a:r>
              <a:rPr lang="en-US" sz="2400" dirty="0" smtClean="0">
                <a:latin typeface="Arial" pitchFamily="34" charset="0"/>
                <a:cs typeface="Arial" pitchFamily="34" charset="0"/>
              </a:rPr>
              <a:t> does not neatly excise prostitution from other illegal activities – continues to be shaped by the same socio-economic factors that concentrate crime in areas plagued by poverty, inequality and unemployment (</a:t>
            </a:r>
            <a:r>
              <a:rPr lang="en-US" sz="2400" dirty="0" err="1" smtClean="0">
                <a:latin typeface="Arial" pitchFamily="34" charset="0"/>
                <a:cs typeface="Arial" pitchFamily="34" charset="0"/>
              </a:rPr>
              <a:t>Aus</a:t>
            </a:r>
            <a:r>
              <a:rPr lang="en-US" sz="2400" dirty="0" smtClean="0">
                <a:latin typeface="Arial" pitchFamily="34" charset="0"/>
                <a:cs typeface="Arial" pitchFamily="34" charset="0"/>
              </a:rPr>
              <a:t> and </a:t>
            </a:r>
            <a:r>
              <a:rPr lang="en-US" sz="2400" dirty="0" err="1" smtClean="0">
                <a:latin typeface="Arial" pitchFamily="34" charset="0"/>
                <a:cs typeface="Arial" pitchFamily="34" charset="0"/>
              </a:rPr>
              <a:t>Neth</a:t>
            </a:r>
            <a:r>
              <a:rPr lang="en-US" sz="2400" dirty="0" smtClean="0">
                <a:latin typeface="Arial" pitchFamily="34" charset="0"/>
                <a:cs typeface="Arial" pitchFamily="34" charset="0"/>
              </a:rPr>
              <a:t>)</a:t>
            </a:r>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7385430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Further concerns …</a:t>
            </a:r>
            <a:endParaRPr lang="en-US" dirty="0">
              <a:solidFill>
                <a:srgbClr val="FF0000"/>
              </a:solidFill>
            </a:endParaRPr>
          </a:p>
        </p:txBody>
      </p:sp>
      <p:sp>
        <p:nvSpPr>
          <p:cNvPr id="3" name="Content Placeholder 2"/>
          <p:cNvSpPr>
            <a:spLocks noGrp="1"/>
          </p:cNvSpPr>
          <p:nvPr>
            <p:ph idx="1"/>
          </p:nvPr>
        </p:nvSpPr>
        <p:spPr>
          <a:xfrm>
            <a:off x="457200" y="1268760"/>
            <a:ext cx="8219256" cy="5256584"/>
          </a:xfrm>
        </p:spPr>
        <p:txBody>
          <a:bodyPr/>
          <a:lstStyle/>
          <a:p>
            <a:r>
              <a:rPr lang="en-US" sz="2000" dirty="0" smtClean="0">
                <a:latin typeface="Arial" pitchFamily="34" charset="0"/>
                <a:cs typeface="Arial" pitchFamily="34" charset="0"/>
              </a:rPr>
              <a:t>Negative impact on tourism. Identification as a sex tourist destination - </a:t>
            </a:r>
            <a:r>
              <a:rPr lang="en-US" sz="2000" dirty="0">
                <a:latin typeface="Arial" pitchFamily="34" charset="0"/>
                <a:cs typeface="Arial" pitchFamily="34" charset="0"/>
              </a:rPr>
              <a:t>will affect branding and brand value of SA  - unintended and serious long term economic </a:t>
            </a:r>
            <a:r>
              <a:rPr lang="en-US" sz="2000" dirty="0" smtClean="0">
                <a:latin typeface="Arial" pitchFamily="34" charset="0"/>
                <a:cs typeface="Arial" pitchFamily="34" charset="0"/>
              </a:rPr>
              <a:t>consequences;</a:t>
            </a:r>
          </a:p>
          <a:p>
            <a:r>
              <a:rPr lang="en-US" sz="2000" dirty="0" smtClean="0">
                <a:latin typeface="Arial" pitchFamily="34" charset="0"/>
                <a:cs typeface="Arial" pitchFamily="34" charset="0"/>
              </a:rPr>
              <a:t>Increase in stigma and discrimination - makes </a:t>
            </a:r>
            <a:r>
              <a:rPr lang="en-US" sz="2000" dirty="0">
                <a:latin typeface="Arial" pitchFamily="34" charset="0"/>
                <a:cs typeface="Arial" pitchFamily="34" charset="0"/>
              </a:rPr>
              <a:t>women more vulnerable as they must sacrifice anonymity to be </a:t>
            </a:r>
            <a:r>
              <a:rPr lang="en-US" sz="2000" dirty="0" err="1">
                <a:latin typeface="Arial" pitchFamily="34" charset="0"/>
                <a:cs typeface="Arial" pitchFamily="34" charset="0"/>
              </a:rPr>
              <a:t>recognised</a:t>
            </a:r>
            <a:r>
              <a:rPr lang="en-US" sz="2000" dirty="0">
                <a:latin typeface="Arial" pitchFamily="34" charset="0"/>
                <a:cs typeface="Arial" pitchFamily="34" charset="0"/>
              </a:rPr>
              <a:t> as legal prostitutes; HIV Stigma Index </a:t>
            </a:r>
            <a:r>
              <a:rPr lang="en-US" sz="2000" dirty="0" smtClean="0">
                <a:latin typeface="Arial" pitchFamily="34" charset="0"/>
                <a:cs typeface="Arial" pitchFamily="34" charset="0"/>
              </a:rPr>
              <a:t>HSRC;</a:t>
            </a:r>
          </a:p>
          <a:p>
            <a:r>
              <a:rPr lang="en-US" sz="2000" dirty="0" smtClean="0">
                <a:latin typeface="Arial" pitchFamily="34" charset="0"/>
                <a:cs typeface="Arial" pitchFamily="34" charset="0"/>
              </a:rPr>
              <a:t>Increase </a:t>
            </a:r>
            <a:r>
              <a:rPr lang="en-US" sz="2000" dirty="0">
                <a:latin typeface="Arial" pitchFamily="34" charset="0"/>
                <a:cs typeface="Arial" pitchFamily="34" charset="0"/>
              </a:rPr>
              <a:t>in child prostitution – preference younger and cannot strictly </a:t>
            </a:r>
            <a:r>
              <a:rPr lang="en-US" sz="2000" dirty="0" smtClean="0">
                <a:latin typeface="Arial" pitchFamily="34" charset="0"/>
                <a:cs typeface="Arial" pitchFamily="34" charset="0"/>
              </a:rPr>
              <a:t>compartmentalize between child and adult prostitution;</a:t>
            </a:r>
          </a:p>
          <a:p>
            <a:r>
              <a:rPr lang="en-US" sz="2000" dirty="0" smtClean="0">
                <a:latin typeface="Arial" pitchFamily="34" charset="0"/>
                <a:cs typeface="Arial" pitchFamily="34" charset="0"/>
              </a:rPr>
              <a:t>No </a:t>
            </a:r>
            <a:r>
              <a:rPr lang="en-US" sz="2000" dirty="0">
                <a:latin typeface="Arial" pitchFamily="34" charset="0"/>
                <a:cs typeface="Arial" pitchFamily="34" charset="0"/>
              </a:rPr>
              <a:t>social net for able-bodied unemployed working population 18- </a:t>
            </a:r>
            <a:r>
              <a:rPr lang="en-US" sz="2000" dirty="0" smtClean="0">
                <a:latin typeface="Arial" pitchFamily="34" charset="0"/>
                <a:cs typeface="Arial" pitchFamily="34" charset="0"/>
              </a:rPr>
              <a:t>59 if want to leave;</a:t>
            </a:r>
          </a:p>
          <a:p>
            <a:r>
              <a:rPr lang="en-US" sz="2000" dirty="0" smtClean="0">
                <a:latin typeface="Arial" pitchFamily="34" charset="0"/>
                <a:cs typeface="Arial" pitchFamily="34" charset="0"/>
              </a:rPr>
              <a:t>Increase </a:t>
            </a:r>
            <a:r>
              <a:rPr lang="en-US" sz="2000" dirty="0">
                <a:latin typeface="Arial" pitchFamily="34" charset="0"/>
                <a:cs typeface="Arial" pitchFamily="34" charset="0"/>
              </a:rPr>
              <a:t>in legal and illegal migration or trafficking – supply will </a:t>
            </a:r>
            <a:r>
              <a:rPr lang="en-US" sz="2000" dirty="0" smtClean="0">
                <a:latin typeface="Arial" pitchFamily="34" charset="0"/>
                <a:cs typeface="Arial" pitchFamily="34" charset="0"/>
              </a:rPr>
              <a:t>increase;</a:t>
            </a:r>
          </a:p>
          <a:p>
            <a:r>
              <a:rPr lang="en-US" sz="2000" dirty="0" smtClean="0">
                <a:latin typeface="Arial" pitchFamily="34" charset="0"/>
                <a:cs typeface="Arial" pitchFamily="34" charset="0"/>
              </a:rPr>
              <a:t>Undesirable </a:t>
            </a:r>
            <a:r>
              <a:rPr lang="en-US" sz="2000" dirty="0">
                <a:latin typeface="Arial" pitchFamily="34" charset="0"/>
                <a:cs typeface="Arial" pitchFamily="34" charset="0"/>
              </a:rPr>
              <a:t>dual system of legal and </a:t>
            </a:r>
            <a:r>
              <a:rPr lang="en-US" sz="2000" dirty="0" smtClean="0">
                <a:latin typeface="Arial" pitchFamily="34" charset="0"/>
                <a:cs typeface="Arial" pitchFamily="34" charset="0"/>
              </a:rPr>
              <a:t>illegal;</a:t>
            </a:r>
          </a:p>
          <a:p>
            <a:endParaRPr lang="en-US" sz="1800" dirty="0" smtClean="0">
              <a:latin typeface="Arial" pitchFamily="34" charset="0"/>
              <a:cs typeface="Arial" pitchFamily="34" charset="0"/>
            </a:endParaRPr>
          </a:p>
          <a:p>
            <a:pPr marL="457200" lvl="1" indent="0">
              <a:buNone/>
            </a:pPr>
            <a:endParaRPr lang="en-US"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53075899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FF0000"/>
                </a:solidFill>
                <a:latin typeface="Arial" pitchFamily="34" charset="0"/>
                <a:cs typeface="Arial" pitchFamily="34" charset="0"/>
              </a:rPr>
              <a:t>c</a:t>
            </a:r>
            <a:r>
              <a:rPr lang="en-US" dirty="0" smtClean="0">
                <a:solidFill>
                  <a:srgbClr val="FF0000"/>
                </a:solidFill>
                <a:latin typeface="Arial" pitchFamily="34" charset="0"/>
                <a:cs typeface="Arial" pitchFamily="34" charset="0"/>
              </a:rPr>
              <a:t>ontinued . . .</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67544" y="1268760"/>
            <a:ext cx="8280920" cy="5328592"/>
          </a:xfrm>
        </p:spPr>
        <p:txBody>
          <a:bodyPr/>
          <a:lstStyle/>
          <a:p>
            <a:pPr marL="342900" lvl="1" indent="-342900">
              <a:buFont typeface="Arial" charset="0"/>
              <a:buChar char="•"/>
            </a:pPr>
            <a:r>
              <a:rPr lang="en-US" sz="2400" dirty="0">
                <a:latin typeface="Arial" pitchFamily="34" charset="0"/>
                <a:cs typeface="Arial" pitchFamily="34" charset="0"/>
              </a:rPr>
              <a:t>Intrinsic human rights violations (due to prostitution and not framework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e.g</a:t>
            </a:r>
            <a:r>
              <a:rPr lang="en-US" sz="2400" dirty="0" smtClean="0">
                <a:latin typeface="Arial" pitchFamily="34" charset="0"/>
                <a:cs typeface="Arial" pitchFamily="34" charset="0"/>
              </a:rPr>
              <a:t> M2M legislative framework changed but still a vulnerable and key population for HIV</a:t>
            </a:r>
            <a:endParaRPr lang="en-US" sz="2400" dirty="0">
              <a:latin typeface="Arial" pitchFamily="34" charset="0"/>
              <a:cs typeface="Arial" pitchFamily="34" charset="0"/>
            </a:endParaRPr>
          </a:p>
          <a:p>
            <a:r>
              <a:rPr lang="en-US" sz="2400" dirty="0" err="1" smtClean="0">
                <a:latin typeface="Arial" pitchFamily="34" charset="0"/>
                <a:cs typeface="Arial" pitchFamily="34" charset="0"/>
              </a:rPr>
              <a:t>Legalising</a:t>
            </a:r>
            <a:r>
              <a:rPr lang="en-US" sz="2400" dirty="0" smtClean="0">
                <a:latin typeface="Arial" pitchFamily="34" charset="0"/>
                <a:cs typeface="Arial" pitchFamily="34" charset="0"/>
              </a:rPr>
              <a:t> </a:t>
            </a:r>
            <a:r>
              <a:rPr lang="en-US" sz="2400" dirty="0">
                <a:latin typeface="Arial" pitchFamily="34" charset="0"/>
                <a:cs typeface="Arial" pitchFamily="34" charset="0"/>
              </a:rPr>
              <a:t>will not address the power imbalance or reduce the demand for unsafe or high-risk sex; it will </a:t>
            </a:r>
            <a:r>
              <a:rPr lang="en-US" sz="2400" dirty="0" err="1">
                <a:latin typeface="Arial" pitchFamily="34" charset="0"/>
                <a:cs typeface="Arial" pitchFamily="34" charset="0"/>
              </a:rPr>
              <a:t>normalise</a:t>
            </a:r>
            <a:r>
              <a:rPr lang="en-US" sz="2400" dirty="0">
                <a:latin typeface="Arial" pitchFamily="34" charset="0"/>
                <a:cs typeface="Arial" pitchFamily="34" charset="0"/>
              </a:rPr>
              <a:t> coercion and the expendability of women; it will further increase demand locally and internationally; </a:t>
            </a:r>
            <a:r>
              <a:rPr lang="en-US" sz="2400" dirty="0" err="1">
                <a:latin typeface="Arial" pitchFamily="34" charset="0"/>
                <a:cs typeface="Arial" pitchFamily="34" charset="0"/>
              </a:rPr>
              <a:t>decrim</a:t>
            </a:r>
            <a:r>
              <a:rPr lang="en-US" sz="2400" dirty="0">
                <a:latin typeface="Arial" pitchFamily="34" charset="0"/>
                <a:cs typeface="Arial" pitchFamily="34" charset="0"/>
              </a:rPr>
              <a:t> lobby acknowledge </a:t>
            </a:r>
            <a:r>
              <a:rPr lang="en-US" sz="2400" dirty="0" smtClean="0">
                <a:latin typeface="Arial" pitchFamily="34" charset="0"/>
                <a:cs typeface="Arial" pitchFamily="34" charset="0"/>
              </a:rPr>
              <a:t>increase</a:t>
            </a:r>
            <a:endParaRPr lang="en-US" sz="2400" dirty="0">
              <a:latin typeface="Arial" pitchFamily="34" charset="0"/>
              <a:cs typeface="Arial" pitchFamily="34" charset="0"/>
            </a:endParaRPr>
          </a:p>
          <a:p>
            <a:r>
              <a:rPr lang="en-US" sz="2400" dirty="0" smtClean="0">
                <a:latin typeface="Arial" pitchFamily="34" charset="0"/>
                <a:cs typeface="Arial" pitchFamily="34" charset="0"/>
              </a:rPr>
              <a:t>Comparatively </a:t>
            </a:r>
            <a:r>
              <a:rPr lang="en-US" sz="2400" dirty="0">
                <a:latin typeface="Arial" pitchFamily="34" charset="0"/>
                <a:cs typeface="Arial" pitchFamily="34" charset="0"/>
              </a:rPr>
              <a:t>violence continues unabated – non-</a:t>
            </a:r>
            <a:r>
              <a:rPr lang="en-US" sz="2400" dirty="0" err="1">
                <a:latin typeface="Arial" pitchFamily="34" charset="0"/>
                <a:cs typeface="Arial" pitchFamily="34" charset="0"/>
              </a:rPr>
              <a:t>crim</a:t>
            </a:r>
            <a:r>
              <a:rPr lang="en-US" sz="2400" dirty="0">
                <a:latin typeface="Arial" pitchFamily="34" charset="0"/>
                <a:cs typeface="Arial" pitchFamily="34" charset="0"/>
              </a:rPr>
              <a:t> does not neatly excise prostitution from other illegal activities – continues to be shaped by the same socio-economic factors that concentrate crime in areas plagued by poverty, inequality and unemployment (</a:t>
            </a:r>
            <a:r>
              <a:rPr lang="en-US" sz="2400" dirty="0" err="1">
                <a:latin typeface="Arial" pitchFamily="34" charset="0"/>
                <a:cs typeface="Arial" pitchFamily="34" charset="0"/>
              </a:rPr>
              <a:t>Aus</a:t>
            </a:r>
            <a:r>
              <a:rPr lang="en-US" sz="2400" dirty="0">
                <a:latin typeface="Arial" pitchFamily="34" charset="0"/>
                <a:cs typeface="Arial" pitchFamily="34" charset="0"/>
              </a:rPr>
              <a:t> and </a:t>
            </a:r>
            <a:r>
              <a:rPr lang="en-US" sz="2400" dirty="0" err="1">
                <a:latin typeface="Arial" pitchFamily="34" charset="0"/>
                <a:cs typeface="Arial" pitchFamily="34" charset="0"/>
              </a:rPr>
              <a:t>Neth</a:t>
            </a:r>
            <a:r>
              <a:rPr lang="en-US" sz="2400" dirty="0">
                <a:latin typeface="Arial" pitchFamily="34" charset="0"/>
                <a:cs typeface="Arial" pitchFamily="34" charset="0"/>
              </a:rPr>
              <a:t>)</a:t>
            </a:r>
          </a:p>
          <a:p>
            <a:endParaRPr lang="en-US" sz="2000" dirty="0">
              <a:latin typeface="Arial" pitchFamily="34" charset="0"/>
              <a:cs typeface="Arial" pitchFamily="34" charset="0"/>
            </a:endParaRPr>
          </a:p>
          <a:p>
            <a:endParaRPr lang="en-US" sz="2000"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95262262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In conclusion:</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a:xfrm>
            <a:off x="457200" y="1196752"/>
            <a:ext cx="8229600" cy="4929411"/>
          </a:xfrm>
        </p:spPr>
        <p:txBody>
          <a:bodyPr/>
          <a:lstStyle/>
          <a:p>
            <a:r>
              <a:rPr lang="en-US" sz="2800" dirty="0" smtClean="0">
                <a:latin typeface="Arial" pitchFamily="34" charset="0"/>
                <a:cs typeface="Arial" pitchFamily="34" charset="0"/>
              </a:rPr>
              <a:t>Aim of legislative intervention: to protect the </a:t>
            </a:r>
            <a:r>
              <a:rPr lang="en-US" sz="2800" dirty="0">
                <a:latin typeface="Arial" pitchFamily="34" charset="0"/>
                <a:cs typeface="Arial" pitchFamily="34" charset="0"/>
              </a:rPr>
              <a:t>rights of poor and vulnerable persons, particularly women and girls predominantly affected by inequality, poverty, unemployment and </a:t>
            </a:r>
            <a:r>
              <a:rPr lang="en-US" sz="2800" dirty="0" smtClean="0">
                <a:latin typeface="Arial" pitchFamily="34" charset="0"/>
                <a:cs typeface="Arial" pitchFamily="34" charset="0"/>
              </a:rPr>
              <a:t>exploitation. </a:t>
            </a:r>
          </a:p>
          <a:p>
            <a:endParaRPr lang="en-US" sz="2800" dirty="0" smtClean="0">
              <a:latin typeface="Arial" pitchFamily="34" charset="0"/>
              <a:cs typeface="Arial" pitchFamily="34" charset="0"/>
            </a:endParaRPr>
          </a:p>
          <a:p>
            <a:r>
              <a:rPr lang="en-US" sz="2800" dirty="0" smtClean="0">
                <a:latin typeface="Arial" pitchFamily="34" charset="0"/>
                <a:cs typeface="Arial" pitchFamily="34" charset="0"/>
              </a:rPr>
              <a:t>SA needs </a:t>
            </a:r>
            <a:r>
              <a:rPr lang="en-US" sz="2800" dirty="0">
                <a:latin typeface="Arial" pitchFamily="34" charset="0"/>
                <a:cs typeface="Arial" pitchFamily="34" charset="0"/>
              </a:rPr>
              <a:t>to ensure that it has a </a:t>
            </a:r>
            <a:r>
              <a:rPr lang="en-US" sz="2800" dirty="0">
                <a:solidFill>
                  <a:srgbClr val="FF0000"/>
                </a:solidFill>
                <a:latin typeface="Arial" pitchFamily="34" charset="0"/>
                <a:cs typeface="Arial" pitchFamily="34" charset="0"/>
              </a:rPr>
              <a:t>coherent legal framework</a:t>
            </a:r>
            <a:r>
              <a:rPr lang="en-US" sz="2800" dirty="0">
                <a:latin typeface="Arial" pitchFamily="34" charset="0"/>
                <a:cs typeface="Arial" pitchFamily="34" charset="0"/>
              </a:rPr>
              <a:t> to deal with </a:t>
            </a:r>
            <a:r>
              <a:rPr lang="en-US" sz="2800" dirty="0" smtClean="0">
                <a:latin typeface="Arial" pitchFamily="34" charset="0"/>
                <a:cs typeface="Arial" pitchFamily="34" charset="0"/>
              </a:rPr>
              <a:t>prostitution and prostitution related crime which includes money laundering, drugs and trafficking.</a:t>
            </a:r>
            <a:endParaRPr lang="en-US" sz="2800" dirty="0">
              <a:latin typeface="Arial" pitchFamily="34" charset="0"/>
              <a:cs typeface="Arial" pitchFamily="34" charset="0"/>
            </a:endParaRPr>
          </a:p>
          <a:p>
            <a:endParaRPr lang="en-US" dirty="0" smtClean="0">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40781881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hangingPunct="1"/>
            <a:r>
              <a:rPr lang="en-US" dirty="0" smtClean="0">
                <a:solidFill>
                  <a:srgbClr val="FF0000"/>
                </a:solidFill>
                <a:latin typeface="Arial" pitchFamily="34" charset="0"/>
                <a:cs typeface="Arial" pitchFamily="34" charset="0"/>
              </a:rPr>
              <a:t>Consultation process . . .</a:t>
            </a:r>
            <a:endParaRPr lang="en-ZA" dirty="0" smtClean="0">
              <a:solidFill>
                <a:srgbClr val="FF0000"/>
              </a:solidFill>
              <a:latin typeface="Arial" pitchFamily="34" charset="0"/>
              <a:cs typeface="Arial" pitchFamily="34" charset="0"/>
            </a:endParaRPr>
          </a:p>
        </p:txBody>
      </p:sp>
      <p:sp>
        <p:nvSpPr>
          <p:cNvPr id="8195" name="Content Placeholder 2"/>
          <p:cNvSpPr>
            <a:spLocks noGrp="1"/>
          </p:cNvSpPr>
          <p:nvPr>
            <p:ph idx="1"/>
          </p:nvPr>
        </p:nvSpPr>
        <p:spPr/>
        <p:txBody>
          <a:bodyPr rtlCol="0">
            <a:normAutofit fontScale="92500" lnSpcReduction="20000"/>
          </a:bodyPr>
          <a:lstStyle/>
          <a:p>
            <a:pPr eaLnBrk="1" fontAlgn="auto" hangingPunct="1">
              <a:spcAft>
                <a:spcPts val="0"/>
              </a:spcAft>
              <a:buFont typeface="Arial" pitchFamily="34" charset="0"/>
              <a:buChar char="•"/>
              <a:defRPr/>
            </a:pPr>
            <a:r>
              <a:rPr lang="en-GB" sz="2900" dirty="0" smtClean="0">
                <a:latin typeface="Arial" pitchFamily="34" charset="0"/>
                <a:cs typeface="Arial" pitchFamily="34" charset="0"/>
              </a:rPr>
              <a:t>Consultation: </a:t>
            </a:r>
            <a:r>
              <a:rPr lang="en-GB" sz="2900" dirty="0" smtClean="0">
                <a:solidFill>
                  <a:srgbClr val="FF0000"/>
                </a:solidFill>
                <a:latin typeface="Arial" pitchFamily="34" charset="0"/>
                <a:cs typeface="Arial" pitchFamily="34" charset="0"/>
              </a:rPr>
              <a:t>8 formal workshops </a:t>
            </a:r>
            <a:r>
              <a:rPr lang="en-GB" sz="2900" dirty="0" smtClean="0">
                <a:latin typeface="Arial" pitchFamily="34" charset="0"/>
                <a:cs typeface="Arial" pitchFamily="34" charset="0"/>
              </a:rPr>
              <a:t>were held in urban and rural  venues, numerous </a:t>
            </a:r>
            <a:r>
              <a:rPr lang="en-GB" sz="2900" dirty="0" smtClean="0">
                <a:solidFill>
                  <a:srgbClr val="FF0000"/>
                </a:solidFill>
                <a:latin typeface="Arial" pitchFamily="34" charset="0"/>
                <a:cs typeface="Arial" pitchFamily="34" charset="0"/>
              </a:rPr>
              <a:t>focus group </a:t>
            </a:r>
            <a:r>
              <a:rPr lang="en-GB" sz="2900" dirty="0" smtClean="0">
                <a:latin typeface="Arial" pitchFamily="34" charset="0"/>
                <a:cs typeface="Arial" pitchFamily="34" charset="0"/>
              </a:rPr>
              <a:t>meetings with stakeholders, including </a:t>
            </a:r>
            <a:r>
              <a:rPr lang="en-GB" sz="2900" dirty="0" smtClean="0">
                <a:solidFill>
                  <a:srgbClr val="FF0000"/>
                </a:solidFill>
                <a:latin typeface="Arial" pitchFamily="34" charset="0"/>
                <a:cs typeface="Arial" pitchFamily="34" charset="0"/>
              </a:rPr>
              <a:t>facilitated workshops</a:t>
            </a:r>
            <a:r>
              <a:rPr lang="en-GB" sz="2900" dirty="0" smtClean="0">
                <a:latin typeface="Arial" pitchFamily="34" charset="0"/>
                <a:cs typeface="Arial" pitchFamily="34" charset="0"/>
              </a:rPr>
              <a:t> with adults who had engaged or who were currently engaging in prostitution in different areas</a:t>
            </a:r>
            <a:endParaRPr lang="en-ZA" sz="2900" dirty="0" smtClean="0">
              <a:latin typeface="Arial" pitchFamily="34" charset="0"/>
              <a:cs typeface="Arial" pitchFamily="34" charset="0"/>
            </a:endParaRPr>
          </a:p>
          <a:p>
            <a:pPr eaLnBrk="1" fontAlgn="auto" hangingPunct="1">
              <a:spcAft>
                <a:spcPts val="0"/>
              </a:spcAft>
              <a:buFont typeface="Arial" pitchFamily="34" charset="0"/>
              <a:buChar char="•"/>
              <a:defRPr/>
            </a:pPr>
            <a:r>
              <a:rPr lang="en-GB" sz="2900" dirty="0" smtClean="0">
                <a:solidFill>
                  <a:srgbClr val="FF0000"/>
                </a:solidFill>
                <a:latin typeface="Arial" pitchFamily="34" charset="0"/>
                <a:cs typeface="Arial" pitchFamily="34" charset="0"/>
              </a:rPr>
              <a:t>Submissions</a:t>
            </a:r>
            <a:r>
              <a:rPr lang="en-GB" sz="2900" dirty="0" smtClean="0">
                <a:latin typeface="Arial" pitchFamily="34" charset="0"/>
                <a:cs typeface="Arial" pitchFamily="34" charset="0"/>
              </a:rPr>
              <a:t> were received from a combined 1761 individuals and organisations (endorsed by a further 889 individuals or organisations bringing the total to </a:t>
            </a:r>
            <a:r>
              <a:rPr lang="en-GB" sz="2900" dirty="0" smtClean="0">
                <a:solidFill>
                  <a:srgbClr val="FF0000"/>
                </a:solidFill>
                <a:latin typeface="Arial" pitchFamily="34" charset="0"/>
                <a:cs typeface="Arial" pitchFamily="34" charset="0"/>
              </a:rPr>
              <a:t>2650</a:t>
            </a:r>
            <a:r>
              <a:rPr lang="en-GB" sz="2900" dirty="0" smtClean="0">
                <a:latin typeface="Arial" pitchFamily="34" charset="0"/>
                <a:cs typeface="Arial" pitchFamily="34" charset="0"/>
              </a:rPr>
              <a:t> – Annexure B of the Report) </a:t>
            </a:r>
          </a:p>
          <a:p>
            <a:pPr eaLnBrk="1" fontAlgn="auto" hangingPunct="1">
              <a:spcAft>
                <a:spcPts val="0"/>
              </a:spcAft>
              <a:buFont typeface="Arial" pitchFamily="34" charset="0"/>
              <a:buChar char="•"/>
              <a:defRPr/>
            </a:pPr>
            <a:r>
              <a:rPr lang="en-GB" sz="2800" dirty="0" smtClean="0">
                <a:latin typeface="Arial" pitchFamily="34" charset="0"/>
                <a:cs typeface="Arial" pitchFamily="34" charset="0"/>
              </a:rPr>
              <a:t>The </a:t>
            </a:r>
            <a:r>
              <a:rPr lang="en-GB" sz="2800" dirty="0">
                <a:latin typeface="Arial" pitchFamily="34" charset="0"/>
                <a:cs typeface="Arial" pitchFamily="34" charset="0"/>
              </a:rPr>
              <a:t>SA Law Reform Commission submitted the report  to the Ministry in August 2014 and an augmented report in June 2015</a:t>
            </a:r>
          </a:p>
          <a:p>
            <a:pPr eaLnBrk="1" fontAlgn="auto" hangingPunct="1">
              <a:spcAft>
                <a:spcPts val="0"/>
              </a:spcAft>
              <a:buFont typeface="Arial" pitchFamily="34" charset="0"/>
              <a:buChar char="•"/>
              <a:defRPr/>
            </a:pPr>
            <a:endParaRPr lang="en-GB" sz="2900" dirty="0" smtClean="0">
              <a:latin typeface="Arial" pitchFamily="34" charset="0"/>
              <a:cs typeface="Arial" pitchFamily="34" charset="0"/>
            </a:endParaRPr>
          </a:p>
          <a:p>
            <a:pPr marL="0" indent="0" eaLnBrk="1" fontAlgn="auto" hangingPunct="1">
              <a:spcAft>
                <a:spcPts val="0"/>
              </a:spcAft>
              <a:buFont typeface="Arial" pitchFamily="34" charset="0"/>
              <a:buNone/>
              <a:defRPr/>
            </a:pPr>
            <a:endParaRPr lang="en-GB" sz="1900" dirty="0" smtClean="0"/>
          </a:p>
          <a:p>
            <a:pPr marL="0" indent="0" eaLnBrk="1" fontAlgn="auto" hangingPunct="1">
              <a:spcAft>
                <a:spcPts val="0"/>
              </a:spcAft>
              <a:buFont typeface="Arial" pitchFamily="34" charset="0"/>
              <a:buNone/>
              <a:defRPr/>
            </a:pPr>
            <a:endParaRPr lang="en-ZA" dirty="0" smtClean="0"/>
          </a:p>
          <a:p>
            <a:pPr marL="0" indent="0" eaLnBrk="1" fontAlgn="auto" hangingPunct="1">
              <a:spcAft>
                <a:spcPts val="0"/>
              </a:spcAft>
              <a:buFont typeface="Arial" pitchFamily="34" charset="0"/>
              <a:buNone/>
              <a:defRPr/>
            </a:pPr>
            <a:endParaRPr lang="en-ZA" dirty="0" smtClean="0"/>
          </a:p>
        </p:txBody>
      </p:sp>
      <p:sp>
        <p:nvSpPr>
          <p:cNvPr id="2" name="Footer Placeholder 1"/>
          <p:cNvSpPr>
            <a:spLocks noGrp="1"/>
          </p:cNvSpPr>
          <p:nvPr>
            <p:ph type="ftr" sz="quarter" idx="11"/>
          </p:nvPr>
        </p:nvSpPr>
        <p:spPr/>
        <p:txBody>
          <a:bodyPr/>
          <a:lstStyle/>
          <a:p>
            <a:pPr>
              <a:defRPr/>
            </a:pPr>
            <a:r>
              <a:rPr lang="en-GB" smtClean="0"/>
              <a:t>31 May 2017</a:t>
            </a: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600" dirty="0">
                <a:solidFill>
                  <a:srgbClr val="FF0000"/>
                </a:solidFill>
              </a:rPr>
              <a:t>Context </a:t>
            </a:r>
            <a:r>
              <a:rPr lang="en-US" sz="3600" dirty="0" smtClean="0">
                <a:solidFill>
                  <a:srgbClr val="FF0000"/>
                </a:solidFill>
              </a:rPr>
              <a:t>matters…   </a:t>
            </a:r>
            <a:endParaRPr lang="en-US" sz="3600" dirty="0">
              <a:solidFill>
                <a:srgbClr val="FF0000"/>
              </a:solidFill>
            </a:endParaRPr>
          </a:p>
        </p:txBody>
      </p:sp>
      <p:sp>
        <p:nvSpPr>
          <p:cNvPr id="3" name="Content Placeholder 2"/>
          <p:cNvSpPr>
            <a:spLocks noGrp="1"/>
          </p:cNvSpPr>
          <p:nvPr>
            <p:ph idx="1"/>
          </p:nvPr>
        </p:nvSpPr>
        <p:spPr>
          <a:xfrm>
            <a:off x="395536" y="1196752"/>
            <a:ext cx="8280920" cy="5256584"/>
          </a:xfrm>
        </p:spPr>
        <p:txBody>
          <a:bodyPr/>
          <a:lstStyle/>
          <a:p>
            <a:pPr marL="0" indent="0">
              <a:buNone/>
            </a:pPr>
            <a:r>
              <a:rPr lang="en-US" sz="2400" b="1" dirty="0" smtClean="0">
                <a:latin typeface="Arial" pitchFamily="34" charset="0"/>
                <a:cs typeface="Arial" pitchFamily="34" charset="0"/>
              </a:rPr>
              <a:t>Who?</a:t>
            </a:r>
            <a:r>
              <a:rPr lang="en-US" sz="2400" dirty="0" smtClean="0">
                <a:latin typeface="Arial" pitchFamily="34" charset="0"/>
                <a:cs typeface="Arial" pitchFamily="34" charset="0"/>
              </a:rPr>
              <a:t> people (men/women/transgender) citizens and non-citizens over the age of 18 (adults) and all ages </a:t>
            </a:r>
            <a:r>
              <a:rPr lang="en-US" sz="2400" dirty="0" err="1" smtClean="0">
                <a:latin typeface="Arial" pitchFamily="34" charset="0"/>
                <a:cs typeface="Arial" pitchFamily="34" charset="0"/>
              </a:rPr>
              <a:t>iro</a:t>
            </a:r>
            <a:r>
              <a:rPr lang="en-US" sz="2400" dirty="0" smtClean="0">
                <a:latin typeface="Arial" pitchFamily="34" charset="0"/>
                <a:cs typeface="Arial" pitchFamily="34" charset="0"/>
              </a:rPr>
              <a:t> buyers and 3</a:t>
            </a:r>
            <a:r>
              <a:rPr lang="en-US" sz="2400" baseline="30000" dirty="0" smtClean="0">
                <a:latin typeface="Arial" pitchFamily="34" charset="0"/>
                <a:cs typeface="Arial" pitchFamily="34" charset="0"/>
              </a:rPr>
              <a:t>rd</a:t>
            </a:r>
            <a:r>
              <a:rPr lang="en-US" sz="2400" dirty="0" smtClean="0">
                <a:latin typeface="Arial" pitchFamily="34" charset="0"/>
                <a:cs typeface="Arial" pitchFamily="34" charset="0"/>
              </a:rPr>
              <a:t> parties, brothel owners, pimps, families</a:t>
            </a:r>
          </a:p>
          <a:p>
            <a:pPr marL="0" indent="0">
              <a:buNone/>
            </a:pPr>
            <a:r>
              <a:rPr lang="en-US" sz="2400" b="1" dirty="0" smtClean="0">
                <a:latin typeface="Arial" pitchFamily="34" charset="0"/>
                <a:cs typeface="Arial" pitchFamily="34" charset="0"/>
              </a:rPr>
              <a:t>What?</a:t>
            </a:r>
            <a:r>
              <a:rPr lang="en-US" sz="2400" dirty="0" smtClean="0">
                <a:latin typeface="Arial" pitchFamily="34" charset="0"/>
                <a:cs typeface="Arial" pitchFamily="34" charset="0"/>
              </a:rPr>
              <a:t> Core activity: </a:t>
            </a:r>
            <a:r>
              <a:rPr lang="en-US" sz="2400" dirty="0" smtClean="0">
                <a:solidFill>
                  <a:srgbClr val="FF0000"/>
                </a:solidFill>
                <a:latin typeface="Arial" pitchFamily="34" charset="0"/>
                <a:cs typeface="Arial" pitchFamily="34" charset="0"/>
              </a:rPr>
              <a:t>sexual acts</a:t>
            </a:r>
            <a:r>
              <a:rPr lang="en-US" sz="2400" dirty="0" smtClean="0">
                <a:latin typeface="Arial" pitchFamily="34" charset="0"/>
                <a:cs typeface="Arial" pitchFamily="34" charset="0"/>
              </a:rPr>
              <a:t> in </a:t>
            </a:r>
            <a:r>
              <a:rPr lang="en-US" sz="2400" dirty="0" smtClean="0">
                <a:solidFill>
                  <a:srgbClr val="FF0000"/>
                </a:solidFill>
                <a:latin typeface="Arial" pitchFamily="34" charset="0"/>
                <a:cs typeface="Arial" pitchFamily="34" charset="0"/>
              </a:rPr>
              <a:t>exchange</a:t>
            </a:r>
            <a:r>
              <a:rPr lang="en-US" sz="2400" dirty="0" smtClean="0">
                <a:latin typeface="Arial" pitchFamily="34" charset="0"/>
                <a:cs typeface="Arial" pitchFamily="34" charset="0"/>
              </a:rPr>
              <a:t> for </a:t>
            </a:r>
            <a:r>
              <a:rPr lang="en-US" sz="2400" dirty="0" smtClean="0">
                <a:solidFill>
                  <a:srgbClr val="FF0000"/>
                </a:solidFill>
                <a:latin typeface="Arial" pitchFamily="34" charset="0"/>
                <a:cs typeface="Arial" pitchFamily="34" charset="0"/>
              </a:rPr>
              <a:t>reward (money, </a:t>
            </a:r>
            <a:r>
              <a:rPr lang="en-US" sz="2400" dirty="0" err="1" smtClean="0">
                <a:solidFill>
                  <a:srgbClr val="FF0000"/>
                </a:solidFill>
                <a:latin typeface="Arial" pitchFamily="34" charset="0"/>
                <a:cs typeface="Arial" pitchFamily="34" charset="0"/>
              </a:rPr>
              <a:t>favours</a:t>
            </a:r>
            <a:r>
              <a:rPr lang="en-US" sz="2400" dirty="0" smtClean="0">
                <a:solidFill>
                  <a:srgbClr val="FF0000"/>
                </a:solidFill>
                <a:latin typeface="Arial" pitchFamily="34" charset="0"/>
                <a:cs typeface="Arial" pitchFamily="34" charset="0"/>
              </a:rPr>
              <a:t>, food, compensation) </a:t>
            </a:r>
            <a:r>
              <a:rPr lang="en-US" sz="2400" dirty="0" smtClean="0">
                <a:latin typeface="Arial" pitchFamily="34" charset="0"/>
                <a:cs typeface="Arial" pitchFamily="34" charset="0"/>
              </a:rPr>
              <a:t>&amp; peripheral offences</a:t>
            </a:r>
          </a:p>
          <a:p>
            <a:pPr marL="0" indent="0">
              <a:buNone/>
            </a:pPr>
            <a:r>
              <a:rPr lang="en-US" sz="2400" b="1" dirty="0" smtClean="0">
                <a:latin typeface="Arial" pitchFamily="34" charset="0"/>
                <a:cs typeface="Arial" pitchFamily="34" charset="0"/>
              </a:rPr>
              <a:t>Why? Legal: </a:t>
            </a:r>
            <a:r>
              <a:rPr lang="en-US" sz="2400" dirty="0" smtClean="0">
                <a:latin typeface="Arial" pitchFamily="34" charset="0"/>
                <a:cs typeface="Arial" pitchFamily="34" charset="0"/>
              </a:rPr>
              <a:t>codification of law; </a:t>
            </a:r>
            <a:r>
              <a:rPr lang="en-US" sz="2400" b="1" dirty="0" smtClean="0">
                <a:latin typeface="Arial" pitchFamily="34" charset="0"/>
                <a:cs typeface="Arial" pitchFamily="34" charset="0"/>
              </a:rPr>
              <a:t>Societal:</a:t>
            </a:r>
            <a:r>
              <a:rPr lang="en-US" sz="2400" dirty="0" smtClean="0">
                <a:latin typeface="Arial" pitchFamily="34" charset="0"/>
                <a:cs typeface="Arial" pitchFamily="34" charset="0"/>
              </a:rPr>
              <a:t> Identified  problems and lobbied for legal change</a:t>
            </a:r>
          </a:p>
          <a:p>
            <a:pPr marL="0" indent="0">
              <a:buNone/>
            </a:pPr>
            <a:r>
              <a:rPr lang="en-US" sz="2400" b="1" dirty="0" smtClean="0">
                <a:latin typeface="Arial" pitchFamily="34" charset="0"/>
                <a:cs typeface="Arial" pitchFamily="34" charset="0"/>
              </a:rPr>
              <a:t>Drivers?</a:t>
            </a:r>
            <a:r>
              <a:rPr lang="en-US" sz="2400" dirty="0" smtClean="0">
                <a:latin typeface="Arial" pitchFamily="34" charset="0"/>
                <a:cs typeface="Arial" pitchFamily="34" charset="0"/>
              </a:rPr>
              <a:t> Sexual </a:t>
            </a:r>
            <a:r>
              <a:rPr lang="en-US" sz="2400" dirty="0">
                <a:latin typeface="Arial" pitchFamily="34" charset="0"/>
                <a:cs typeface="Arial" pitchFamily="34" charset="0"/>
              </a:rPr>
              <a:t>violence, family breakdown, severely limiting socio-economic circumstances exacerbated by various factors including drug/substance abuse, GBV, migration, targeted exploitation (pseudo boyfriends); </a:t>
            </a:r>
            <a:r>
              <a:rPr lang="en-US" sz="2400" dirty="0" err="1">
                <a:latin typeface="Arial" pitchFamily="34" charset="0"/>
                <a:cs typeface="Arial" pitchFamily="34" charset="0"/>
              </a:rPr>
              <a:t>organised</a:t>
            </a:r>
            <a:r>
              <a:rPr lang="en-US" sz="2400" dirty="0">
                <a:latin typeface="Arial" pitchFamily="34" charset="0"/>
                <a:cs typeface="Arial" pitchFamily="34" charset="0"/>
              </a:rPr>
              <a:t> crime</a:t>
            </a:r>
            <a:endParaRPr lang="en-US" sz="2400" dirty="0" smtClean="0">
              <a:latin typeface="Arial" pitchFamily="34" charset="0"/>
              <a:cs typeface="Arial" pitchFamily="34" charset="0"/>
            </a:endParaRPr>
          </a:p>
          <a:p>
            <a:pPr marL="0" indent="0">
              <a:buNone/>
            </a:pPr>
            <a:r>
              <a:rPr lang="en-US" sz="2400" b="1" dirty="0" smtClean="0">
                <a:latin typeface="Arial" pitchFamily="34" charset="0"/>
                <a:cs typeface="Arial" pitchFamily="34" charset="0"/>
              </a:rPr>
              <a:t>Key drivers</a:t>
            </a:r>
            <a:r>
              <a:rPr lang="en-US" sz="2400" dirty="0" smtClean="0">
                <a:latin typeface="Arial" pitchFamily="34" charset="0"/>
                <a:cs typeface="Arial" pitchFamily="34" charset="0"/>
              </a:rPr>
              <a:t> : poverty</a:t>
            </a:r>
            <a:r>
              <a:rPr lang="en-US" sz="2400" dirty="0">
                <a:latin typeface="Arial" pitchFamily="34" charset="0"/>
                <a:cs typeface="Arial" pitchFamily="34" charset="0"/>
              </a:rPr>
              <a:t>, inequality and </a:t>
            </a:r>
            <a:r>
              <a:rPr lang="en-US" sz="2400" dirty="0" smtClean="0">
                <a:latin typeface="Arial" pitchFamily="34" charset="0"/>
                <a:cs typeface="Arial" pitchFamily="34" charset="0"/>
              </a:rPr>
              <a:t>unemployment</a:t>
            </a:r>
            <a:endParaRPr lang="en-US" sz="2400" b="1"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pPr marL="0" indent="0">
              <a:buNone/>
            </a:pPr>
            <a:endParaRPr lang="en-US" sz="2400" dirty="0" smtClean="0">
              <a:latin typeface="Arial" pitchFamily="34" charset="0"/>
              <a:cs typeface="Arial" pitchFamily="34" charset="0"/>
            </a:endParaRPr>
          </a:p>
          <a:p>
            <a:endParaRPr lang="en-US" sz="1200" dirty="0"/>
          </a:p>
          <a:p>
            <a:pPr marL="0" indent="0">
              <a:buNone/>
            </a:pPr>
            <a:endParaRPr lang="en-US" sz="2000" dirty="0"/>
          </a:p>
          <a:p>
            <a:endParaRPr lang="en-US"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584617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Terminology …</a:t>
            </a:r>
            <a:endParaRPr lang="en-US" dirty="0"/>
          </a:p>
        </p:txBody>
      </p:sp>
      <p:sp>
        <p:nvSpPr>
          <p:cNvPr id="3" name="Content Placeholder 2"/>
          <p:cNvSpPr>
            <a:spLocks noGrp="1"/>
          </p:cNvSpPr>
          <p:nvPr>
            <p:ph idx="1"/>
          </p:nvPr>
        </p:nvSpPr>
        <p:spPr/>
        <p:txBody>
          <a:bodyPr/>
          <a:lstStyle/>
          <a:p>
            <a:pPr marL="0" indent="0">
              <a:buNone/>
            </a:pPr>
            <a:r>
              <a:rPr lang="en-US" sz="1800" b="1" dirty="0">
                <a:latin typeface="Arial" pitchFamily="34" charset="0"/>
                <a:cs typeface="Arial" pitchFamily="34" charset="0"/>
              </a:rPr>
              <a:t>Term ‘sex work</a:t>
            </a:r>
            <a:r>
              <a:rPr lang="en-US" sz="1800" b="1" dirty="0" smtClean="0">
                <a:latin typeface="Arial" pitchFamily="34" charset="0"/>
                <a:cs typeface="Arial" pitchFamily="34" charset="0"/>
              </a:rPr>
              <a:t>’/ ‘adult prostitution’? </a:t>
            </a:r>
            <a:endParaRPr lang="en-US" sz="1800" b="1" dirty="0">
              <a:latin typeface="Arial" pitchFamily="34" charset="0"/>
              <a:cs typeface="Arial" pitchFamily="34" charset="0"/>
            </a:endParaRPr>
          </a:p>
          <a:p>
            <a:r>
              <a:rPr lang="en-US" sz="1800" dirty="0" err="1">
                <a:latin typeface="Arial" pitchFamily="34" charset="0"/>
                <a:cs typeface="Arial" pitchFamily="34" charset="0"/>
              </a:rPr>
              <a:t>popularised</a:t>
            </a:r>
            <a:r>
              <a:rPr lang="en-US" sz="1800" dirty="0">
                <a:latin typeface="Arial" pitchFamily="34" charset="0"/>
                <a:cs typeface="Arial" pitchFamily="34" charset="0"/>
              </a:rPr>
              <a:t> through </a:t>
            </a:r>
            <a:r>
              <a:rPr lang="en-US" sz="1800" dirty="0" err="1" smtClean="0">
                <a:latin typeface="Arial" pitchFamily="34" charset="0"/>
                <a:cs typeface="Arial" pitchFamily="34" charset="0"/>
              </a:rPr>
              <a:t>decriminalisation</a:t>
            </a:r>
            <a:r>
              <a:rPr lang="en-US" sz="1800" dirty="0" smtClean="0">
                <a:latin typeface="Arial" pitchFamily="34" charset="0"/>
                <a:cs typeface="Arial" pitchFamily="34" charset="0"/>
              </a:rPr>
              <a:t> lobbying and media narratives</a:t>
            </a:r>
            <a:r>
              <a:rPr lang="en-US" sz="1800" dirty="0">
                <a:latin typeface="Arial" pitchFamily="34" charset="0"/>
                <a:cs typeface="Arial" pitchFamily="34" charset="0"/>
              </a:rPr>
              <a:t>, but not all who provide sexual services for reward </a:t>
            </a:r>
            <a:r>
              <a:rPr lang="en-US" sz="1800" dirty="0" smtClean="0">
                <a:latin typeface="Arial" pitchFamily="34" charset="0"/>
                <a:cs typeface="Arial" pitchFamily="34" charset="0"/>
              </a:rPr>
              <a:t>identify as ‘sex workers’</a:t>
            </a:r>
            <a:endParaRPr lang="en-US" sz="1800" dirty="0">
              <a:latin typeface="Arial" pitchFamily="34" charset="0"/>
              <a:cs typeface="Arial" pitchFamily="34" charset="0"/>
            </a:endParaRPr>
          </a:p>
          <a:p>
            <a:r>
              <a:rPr lang="en-US" sz="1800" dirty="0" smtClean="0">
                <a:latin typeface="Arial" pitchFamily="34" charset="0"/>
                <a:cs typeface="Arial" pitchFamily="34" charset="0"/>
              </a:rPr>
              <a:t>Anticipates </a:t>
            </a:r>
            <a:r>
              <a:rPr lang="en-US" sz="1800" dirty="0">
                <a:latin typeface="Arial" pitchFamily="34" charset="0"/>
                <a:cs typeface="Arial" pitchFamily="34" charset="0"/>
              </a:rPr>
              <a:t>a particular position in </a:t>
            </a:r>
            <a:r>
              <a:rPr lang="en-US" sz="1800" dirty="0" smtClean="0">
                <a:latin typeface="Arial" pitchFamily="34" charset="0"/>
                <a:cs typeface="Arial" pitchFamily="34" charset="0"/>
              </a:rPr>
              <a:t>policy &amp; law </a:t>
            </a:r>
            <a:r>
              <a:rPr lang="en-US" sz="1800" dirty="0" err="1" smtClean="0">
                <a:latin typeface="Arial" pitchFamily="34" charset="0"/>
                <a:cs typeface="Arial" pitchFamily="34" charset="0"/>
              </a:rPr>
              <a:t>i.e</a:t>
            </a:r>
            <a:r>
              <a:rPr lang="en-US" sz="1800" dirty="0" smtClean="0">
                <a:latin typeface="Arial" pitchFamily="34" charset="0"/>
                <a:cs typeface="Arial" pitchFamily="34" charset="0"/>
              </a:rPr>
              <a:t> </a:t>
            </a:r>
            <a:r>
              <a:rPr lang="en-US" sz="1800" dirty="0" err="1" smtClean="0">
                <a:latin typeface="Arial" pitchFamily="34" charset="0"/>
                <a:cs typeface="Arial" pitchFamily="34" charset="0"/>
              </a:rPr>
              <a:t>decrim</a:t>
            </a:r>
            <a:endParaRPr lang="en-US" sz="1800" dirty="0">
              <a:latin typeface="Arial" pitchFamily="34" charset="0"/>
              <a:cs typeface="Arial" pitchFamily="34" charset="0"/>
            </a:endParaRPr>
          </a:p>
          <a:p>
            <a:r>
              <a:rPr lang="en-US" sz="1800" dirty="0" smtClean="0">
                <a:latin typeface="Arial" pitchFamily="34" charset="0"/>
                <a:cs typeface="Arial" pitchFamily="34" charset="0"/>
              </a:rPr>
              <a:t>‘Work’ creates </a:t>
            </a:r>
            <a:r>
              <a:rPr lang="en-US" sz="1800" dirty="0">
                <a:latin typeface="Arial" pitchFamily="34" charset="0"/>
                <a:cs typeface="Arial" pitchFamily="34" charset="0"/>
              </a:rPr>
              <a:t>the expectation of automatic </a:t>
            </a:r>
            <a:r>
              <a:rPr lang="en-US" sz="1800" dirty="0" err="1">
                <a:latin typeface="Arial" pitchFamily="34" charset="0"/>
                <a:cs typeface="Arial" pitchFamily="34" charset="0"/>
              </a:rPr>
              <a:t>labour</a:t>
            </a:r>
            <a:r>
              <a:rPr lang="en-US" sz="1800" dirty="0">
                <a:latin typeface="Arial" pitchFamily="34" charset="0"/>
                <a:cs typeface="Arial" pitchFamily="34" charset="0"/>
              </a:rPr>
              <a:t> rights </a:t>
            </a:r>
            <a:endParaRPr lang="en-US" sz="1800" dirty="0" smtClean="0">
              <a:latin typeface="Arial" pitchFamily="34" charset="0"/>
              <a:cs typeface="Arial" pitchFamily="34" charset="0"/>
            </a:endParaRPr>
          </a:p>
          <a:p>
            <a:r>
              <a:rPr lang="en-US" sz="1800" dirty="0" smtClean="0">
                <a:latin typeface="Arial" pitchFamily="34" charset="0"/>
                <a:cs typeface="Arial" pitchFamily="34" charset="0"/>
              </a:rPr>
              <a:t>Children from age 15 may enter the </a:t>
            </a:r>
            <a:r>
              <a:rPr lang="en-US" sz="1800" dirty="0" err="1" smtClean="0">
                <a:latin typeface="Arial" pitchFamily="34" charset="0"/>
                <a:cs typeface="Arial" pitchFamily="34" charset="0"/>
              </a:rPr>
              <a:t>labour</a:t>
            </a:r>
            <a:r>
              <a:rPr lang="en-US" sz="1800" dirty="0" smtClean="0">
                <a:latin typeface="Arial" pitchFamily="34" charset="0"/>
                <a:cs typeface="Arial" pitchFamily="34" charset="0"/>
              </a:rPr>
              <a:t> market</a:t>
            </a:r>
          </a:p>
          <a:p>
            <a:pPr marL="0" indent="0">
              <a:buNone/>
            </a:pPr>
            <a:r>
              <a:rPr lang="en-US" sz="1800" b="1" dirty="0">
                <a:latin typeface="Arial" pitchFamily="34" charset="0"/>
                <a:cs typeface="Arial" pitchFamily="34" charset="0"/>
              </a:rPr>
              <a:t>Term </a:t>
            </a:r>
            <a:r>
              <a:rPr lang="en-US" sz="1800" b="1" dirty="0" smtClean="0">
                <a:latin typeface="Arial" pitchFamily="34" charset="0"/>
                <a:cs typeface="Arial" pitchFamily="34" charset="0"/>
              </a:rPr>
              <a:t>‘statutory </a:t>
            </a:r>
            <a:r>
              <a:rPr lang="en-US" sz="1800" b="1" dirty="0">
                <a:latin typeface="Arial" pitchFamily="34" charset="0"/>
                <a:cs typeface="Arial" pitchFamily="34" charset="0"/>
              </a:rPr>
              <a:t>unlawful carnal </a:t>
            </a:r>
            <a:r>
              <a:rPr lang="en-US" sz="1800" b="1" dirty="0" smtClean="0">
                <a:latin typeface="Arial" pitchFamily="34" charset="0"/>
                <a:cs typeface="Arial" pitchFamily="34" charset="0"/>
              </a:rPr>
              <a:t>intercourse’ / sexual act </a:t>
            </a:r>
            <a:endParaRPr lang="en-US" sz="1800" b="1" dirty="0">
              <a:latin typeface="Arial" pitchFamily="34" charset="0"/>
              <a:cs typeface="Arial" pitchFamily="34" charset="0"/>
            </a:endParaRPr>
          </a:p>
          <a:p>
            <a:r>
              <a:rPr lang="en-US" sz="1800" dirty="0">
                <a:latin typeface="Arial" pitchFamily="34" charset="0"/>
                <a:cs typeface="Arial" pitchFamily="34" charset="0"/>
              </a:rPr>
              <a:t>More accurate to refer to </a:t>
            </a:r>
            <a:r>
              <a:rPr lang="en-US" sz="1800" dirty="0" smtClean="0">
                <a:latin typeface="Arial" pitchFamily="34" charset="0"/>
                <a:cs typeface="Arial" pitchFamily="34" charset="0"/>
              </a:rPr>
              <a:t>“</a:t>
            </a:r>
            <a:r>
              <a:rPr lang="en-US" sz="1800" dirty="0">
                <a:latin typeface="Arial" pitchFamily="34" charset="0"/>
                <a:cs typeface="Arial" pitchFamily="34" charset="0"/>
              </a:rPr>
              <a:t>the exchange of any financial or other reward, </a:t>
            </a:r>
            <a:r>
              <a:rPr lang="en-US" sz="1800" dirty="0" err="1">
                <a:latin typeface="Arial" pitchFamily="34" charset="0"/>
                <a:cs typeface="Arial" pitchFamily="34" charset="0"/>
              </a:rPr>
              <a:t>favour</a:t>
            </a:r>
            <a:r>
              <a:rPr lang="en-US" sz="1800" dirty="0">
                <a:latin typeface="Arial" pitchFamily="34" charset="0"/>
                <a:cs typeface="Arial" pitchFamily="34" charset="0"/>
              </a:rPr>
              <a:t> or compensation for the purpose of engaging in a sexual act”</a:t>
            </a:r>
          </a:p>
          <a:p>
            <a:r>
              <a:rPr lang="en-US" sz="1800" dirty="0">
                <a:latin typeface="Arial" pitchFamily="34" charset="0"/>
                <a:cs typeface="Arial" pitchFamily="34" charset="0"/>
              </a:rPr>
              <a:t>Definition of “sexual act” same as SOA </a:t>
            </a:r>
            <a:r>
              <a:rPr lang="en-US" sz="1800" dirty="0" smtClean="0">
                <a:latin typeface="Arial" pitchFamily="34" charset="0"/>
                <a:cs typeface="Arial" pitchFamily="34" charset="0"/>
              </a:rPr>
              <a:t>2007</a:t>
            </a:r>
          </a:p>
          <a:p>
            <a:r>
              <a:rPr lang="en-US" sz="1800" dirty="0" smtClean="0">
                <a:latin typeface="Arial" pitchFamily="34" charset="0"/>
                <a:cs typeface="Arial" pitchFamily="34" charset="0"/>
              </a:rPr>
              <a:t>Sexual act – non penetrative and penetrative acts</a:t>
            </a:r>
          </a:p>
          <a:p>
            <a:r>
              <a:rPr lang="en-US" sz="1800" dirty="0" smtClean="0">
                <a:latin typeface="Arial" pitchFamily="34" charset="0"/>
                <a:cs typeface="Arial" pitchFamily="34" charset="0"/>
              </a:rPr>
              <a:t>“commercial sex” includes pornography industry and sex-based entertainment such as ‘live sex shows’ – prostitution is only a sub-category.</a:t>
            </a:r>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1823510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law and policy</a:t>
            </a:r>
            <a:endParaRPr lang="en-US" dirty="0"/>
          </a:p>
        </p:txBody>
      </p:sp>
      <p:sp>
        <p:nvSpPr>
          <p:cNvPr id="3" name="Content Placeholder 2"/>
          <p:cNvSpPr>
            <a:spLocks noGrp="1"/>
          </p:cNvSpPr>
          <p:nvPr>
            <p:ph idx="1"/>
          </p:nvPr>
        </p:nvSpPr>
        <p:spPr/>
        <p:txBody>
          <a:bodyPr/>
          <a:lstStyle/>
          <a:p>
            <a:r>
              <a:rPr lang="en-US" sz="2400" dirty="0">
                <a:latin typeface="Arial" pitchFamily="34" charset="0"/>
                <a:cs typeface="Arial" pitchFamily="34" charset="0"/>
              </a:rPr>
              <a:t>Selling, buying and prostitution related acts are </a:t>
            </a:r>
            <a:r>
              <a:rPr lang="en-US" sz="2400" dirty="0">
                <a:solidFill>
                  <a:srgbClr val="FF0000"/>
                </a:solidFill>
                <a:latin typeface="Arial" pitchFamily="34" charset="0"/>
                <a:cs typeface="Arial" pitchFamily="34" charset="0"/>
              </a:rPr>
              <a:t>criminal</a:t>
            </a:r>
            <a:r>
              <a:rPr lang="en-US" sz="2400" dirty="0">
                <a:latin typeface="Arial" pitchFamily="34" charset="0"/>
                <a:cs typeface="Arial" pitchFamily="34" charset="0"/>
              </a:rPr>
              <a:t> </a:t>
            </a:r>
            <a:r>
              <a:rPr lang="en-US" sz="2400" dirty="0" err="1">
                <a:latin typeface="Arial" pitchFamily="34" charset="0"/>
                <a:cs typeface="Arial" pitchFamily="34" charset="0"/>
              </a:rPr>
              <a:t>ito</a:t>
            </a:r>
            <a:r>
              <a:rPr lang="en-US" sz="2400" dirty="0">
                <a:latin typeface="Arial" pitchFamily="34" charset="0"/>
                <a:cs typeface="Arial" pitchFamily="34" charset="0"/>
              </a:rPr>
              <a:t> </a:t>
            </a:r>
            <a:r>
              <a:rPr lang="en-US" sz="2400" dirty="0" smtClean="0">
                <a:latin typeface="Arial" pitchFamily="34" charset="0"/>
                <a:cs typeface="Arial" pitchFamily="34" charset="0"/>
              </a:rPr>
              <a:t>Sexual Offences Act 1957 </a:t>
            </a:r>
            <a:r>
              <a:rPr lang="en-US" sz="2400" dirty="0">
                <a:latin typeface="Arial" pitchFamily="34" charset="0"/>
                <a:cs typeface="Arial" pitchFamily="34" charset="0"/>
              </a:rPr>
              <a:t>and </a:t>
            </a:r>
            <a:r>
              <a:rPr lang="en-US" sz="2400" dirty="0" smtClean="0">
                <a:latin typeface="Arial" pitchFamily="34" charset="0"/>
                <a:cs typeface="Arial" pitchFamily="34" charset="0"/>
              </a:rPr>
              <a:t>CL(SORM)A Act </a:t>
            </a:r>
            <a:r>
              <a:rPr lang="en-US" sz="2400" dirty="0">
                <a:latin typeface="Arial" pitchFamily="34" charset="0"/>
                <a:cs typeface="Arial" pitchFamily="34" charset="0"/>
              </a:rPr>
              <a:t>2007</a:t>
            </a:r>
          </a:p>
          <a:p>
            <a:r>
              <a:rPr lang="en-US" sz="2400" dirty="0" smtClean="0">
                <a:latin typeface="Arial" pitchFamily="34" charset="0"/>
                <a:cs typeface="Arial" pitchFamily="34" charset="0"/>
              </a:rPr>
              <a:t>In </a:t>
            </a:r>
            <a:r>
              <a:rPr lang="en-US" sz="2400" i="1" dirty="0">
                <a:latin typeface="Arial" pitchFamily="34" charset="0"/>
                <a:cs typeface="Arial" pitchFamily="34" charset="0"/>
              </a:rPr>
              <a:t>S v Jordan</a:t>
            </a:r>
            <a:r>
              <a:rPr lang="en-US" sz="2400" dirty="0">
                <a:latin typeface="Arial" pitchFamily="34" charset="0"/>
                <a:cs typeface="Arial" pitchFamily="34" charset="0"/>
              </a:rPr>
              <a:t> – the CC found that </a:t>
            </a:r>
            <a:r>
              <a:rPr lang="en-US" sz="2400" dirty="0" err="1">
                <a:latin typeface="Arial" pitchFamily="34" charset="0"/>
                <a:cs typeface="Arial" pitchFamily="34" charset="0"/>
              </a:rPr>
              <a:t>criminalising</a:t>
            </a:r>
            <a:r>
              <a:rPr lang="en-US" sz="2400" dirty="0">
                <a:latin typeface="Arial" pitchFamily="34" charset="0"/>
                <a:cs typeface="Arial" pitchFamily="34" charset="0"/>
              </a:rPr>
              <a:t> prostitution </a:t>
            </a:r>
            <a:r>
              <a:rPr lang="en-US" sz="2400" dirty="0" smtClean="0">
                <a:latin typeface="Arial" pitchFamily="34" charset="0"/>
                <a:cs typeface="Arial" pitchFamily="34" charset="0"/>
              </a:rPr>
              <a:t>is </a:t>
            </a:r>
            <a:r>
              <a:rPr lang="en-US" sz="2400" dirty="0" smtClean="0">
                <a:solidFill>
                  <a:srgbClr val="FF0000"/>
                </a:solidFill>
                <a:latin typeface="Arial" pitchFamily="34" charset="0"/>
                <a:cs typeface="Arial" pitchFamily="34" charset="0"/>
              </a:rPr>
              <a:t>constitutional</a:t>
            </a:r>
            <a:r>
              <a:rPr lang="en-US" sz="2400" dirty="0" smtClean="0">
                <a:latin typeface="Arial" pitchFamily="34" charset="0"/>
                <a:cs typeface="Arial" pitchFamily="34" charset="0"/>
              </a:rPr>
              <a:t>.  SOA 1957 does </a:t>
            </a:r>
            <a:r>
              <a:rPr lang="en-US" sz="2400" dirty="0">
                <a:latin typeface="Arial" pitchFamily="34" charset="0"/>
                <a:cs typeface="Arial" pitchFamily="34" charset="0"/>
              </a:rPr>
              <a:t>not unfairly discriminate against women; nor infringe upon the right to privacy, freedom and security and the right to economic activity</a:t>
            </a:r>
            <a:r>
              <a:rPr lang="en-US" sz="2400" dirty="0" smtClean="0">
                <a:latin typeface="Arial" pitchFamily="34" charset="0"/>
                <a:cs typeface="Arial" pitchFamily="34" charset="0"/>
              </a:rPr>
              <a:t>.</a:t>
            </a:r>
          </a:p>
          <a:p>
            <a:r>
              <a:rPr lang="en-US" sz="2400" dirty="0">
                <a:latin typeface="Arial" pitchFamily="34" charset="0"/>
                <a:cs typeface="Arial" pitchFamily="34" charset="0"/>
              </a:rPr>
              <a:t>There are a range of legal responses possible to address prostitution in open and democratic societies.</a:t>
            </a:r>
          </a:p>
          <a:p>
            <a:r>
              <a:rPr lang="en-US" sz="2400" dirty="0" smtClean="0">
                <a:latin typeface="Arial" pitchFamily="34" charset="0"/>
                <a:cs typeface="Arial" pitchFamily="34" charset="0"/>
              </a:rPr>
              <a:t>To </a:t>
            </a:r>
            <a:r>
              <a:rPr lang="en-US" sz="2400" dirty="0">
                <a:latin typeface="Arial" pitchFamily="34" charset="0"/>
                <a:cs typeface="Arial" pitchFamily="34" charset="0"/>
              </a:rPr>
              <a:t>retain or change the existing law – is a </a:t>
            </a:r>
            <a:r>
              <a:rPr lang="en-US" sz="2400" dirty="0">
                <a:solidFill>
                  <a:srgbClr val="FF0000"/>
                </a:solidFill>
                <a:latin typeface="Arial" pitchFamily="34" charset="0"/>
                <a:cs typeface="Arial" pitchFamily="34" charset="0"/>
              </a:rPr>
              <a:t>policy </a:t>
            </a:r>
            <a:r>
              <a:rPr lang="en-US" sz="2400" dirty="0" smtClean="0">
                <a:solidFill>
                  <a:srgbClr val="FF0000"/>
                </a:solidFill>
                <a:latin typeface="Arial" pitchFamily="34" charset="0"/>
                <a:cs typeface="Arial" pitchFamily="34" charset="0"/>
              </a:rPr>
              <a:t>choice</a:t>
            </a:r>
            <a:endParaRPr lang="en-US" sz="2400" dirty="0">
              <a:solidFill>
                <a:srgbClr val="FF0000"/>
              </a:solidFill>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2351011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 for law reform. . .</a:t>
            </a:r>
            <a:endParaRPr lang="en-US" dirty="0"/>
          </a:p>
        </p:txBody>
      </p:sp>
      <p:sp>
        <p:nvSpPr>
          <p:cNvPr id="3" name="Content Placeholder 2"/>
          <p:cNvSpPr>
            <a:spLocks noGrp="1"/>
          </p:cNvSpPr>
          <p:nvPr>
            <p:ph idx="1"/>
          </p:nvPr>
        </p:nvSpPr>
        <p:spPr/>
        <p:txBody>
          <a:bodyPr/>
          <a:lstStyle/>
          <a:p>
            <a:r>
              <a:rPr lang="en-US" sz="2000" dirty="0" smtClean="0">
                <a:latin typeface="Arial" pitchFamily="34" charset="0"/>
                <a:cs typeface="Arial" pitchFamily="34" charset="0"/>
              </a:rPr>
              <a:t>Currently </a:t>
            </a:r>
            <a:r>
              <a:rPr lang="en-US" sz="2000" dirty="0">
                <a:latin typeface="Arial" pitchFamily="34" charset="0"/>
                <a:cs typeface="Arial" pitchFamily="34" charset="0"/>
              </a:rPr>
              <a:t>there is </a:t>
            </a:r>
            <a:r>
              <a:rPr lang="en-US" sz="2000" dirty="0">
                <a:solidFill>
                  <a:srgbClr val="FF0000"/>
                </a:solidFill>
                <a:latin typeface="Arial" pitchFamily="34" charset="0"/>
                <a:cs typeface="Arial" pitchFamily="34" charset="0"/>
              </a:rPr>
              <a:t>no national strategy</a:t>
            </a:r>
            <a:r>
              <a:rPr lang="en-US" sz="2000" dirty="0">
                <a:latin typeface="Arial" pitchFamily="34" charset="0"/>
                <a:cs typeface="Arial" pitchFamily="34" charset="0"/>
              </a:rPr>
              <a:t> to assist people out of </a:t>
            </a:r>
            <a:r>
              <a:rPr lang="en-US" sz="2000" dirty="0" smtClean="0">
                <a:latin typeface="Arial" pitchFamily="34" charset="0"/>
                <a:cs typeface="Arial" pitchFamily="34" charset="0"/>
              </a:rPr>
              <a:t>prostitution </a:t>
            </a:r>
          </a:p>
          <a:p>
            <a:r>
              <a:rPr lang="en-US" sz="2000" dirty="0" smtClean="0">
                <a:latin typeface="Arial" pitchFamily="34" charset="0"/>
                <a:cs typeface="Arial" pitchFamily="34" charset="0"/>
              </a:rPr>
              <a:t>Child </a:t>
            </a:r>
            <a:r>
              <a:rPr lang="en-US" sz="2000" dirty="0">
                <a:latin typeface="Arial" pitchFamily="34" charset="0"/>
                <a:cs typeface="Arial" pitchFamily="34" charset="0"/>
              </a:rPr>
              <a:t>and adult prostitution dealt with separately in law – but due to social and structural drivers are </a:t>
            </a:r>
            <a:r>
              <a:rPr lang="en-US" sz="2000" dirty="0" smtClean="0">
                <a:latin typeface="Arial" pitchFamily="34" charset="0"/>
                <a:cs typeface="Arial" pitchFamily="34" charset="0"/>
              </a:rPr>
              <a:t>interwoven</a:t>
            </a:r>
          </a:p>
          <a:p>
            <a:r>
              <a:rPr lang="en-US" sz="2000" dirty="0" smtClean="0">
                <a:latin typeface="Arial" pitchFamily="34" charset="0"/>
                <a:cs typeface="Arial" pitchFamily="34" charset="0"/>
              </a:rPr>
              <a:t>Important </a:t>
            </a:r>
            <a:r>
              <a:rPr lang="en-US" sz="2000" dirty="0">
                <a:latin typeface="Arial" pitchFamily="34" charset="0"/>
                <a:cs typeface="Arial" pitchFamily="34" charset="0"/>
              </a:rPr>
              <a:t>consideration </a:t>
            </a:r>
            <a:r>
              <a:rPr lang="en-US" sz="2000" dirty="0" smtClean="0">
                <a:latin typeface="Arial" pitchFamily="34" charset="0"/>
                <a:cs typeface="Arial" pitchFamily="34" charset="0"/>
              </a:rPr>
              <a:t>from a law reform perspective is </a:t>
            </a:r>
            <a:r>
              <a:rPr lang="en-US" sz="2000" dirty="0">
                <a:latin typeface="Arial" pitchFamily="34" charset="0"/>
                <a:cs typeface="Arial" pitchFamily="34" charset="0"/>
              </a:rPr>
              <a:t>whether the current legislative scheme </a:t>
            </a:r>
            <a:r>
              <a:rPr lang="en-US" sz="2000" dirty="0">
                <a:solidFill>
                  <a:srgbClr val="FF0000"/>
                </a:solidFill>
                <a:latin typeface="Arial" pitchFamily="34" charset="0"/>
                <a:cs typeface="Arial" pitchFamily="34" charset="0"/>
              </a:rPr>
              <a:t>exacerbates the social problems </a:t>
            </a:r>
            <a:r>
              <a:rPr lang="en-US" sz="2000" dirty="0">
                <a:latin typeface="Arial" pitchFamily="34" charset="0"/>
                <a:cs typeface="Arial" pitchFamily="34" charset="0"/>
              </a:rPr>
              <a:t>associated with prostitution or </a:t>
            </a:r>
            <a:r>
              <a:rPr lang="en-US" sz="2000" dirty="0">
                <a:solidFill>
                  <a:srgbClr val="FF0000"/>
                </a:solidFill>
                <a:latin typeface="Arial" pitchFamily="34" charset="0"/>
                <a:cs typeface="Arial" pitchFamily="34" charset="0"/>
              </a:rPr>
              <a:t>serves the purpose of countering </a:t>
            </a:r>
            <a:r>
              <a:rPr lang="en-US" sz="2000" dirty="0" smtClean="0">
                <a:solidFill>
                  <a:srgbClr val="FF0000"/>
                </a:solidFill>
                <a:latin typeface="Arial" pitchFamily="34" charset="0"/>
                <a:cs typeface="Arial" pitchFamily="34" charset="0"/>
              </a:rPr>
              <a:t>them</a:t>
            </a:r>
            <a:endParaRPr lang="en-US" sz="2000" dirty="0">
              <a:latin typeface="Arial" pitchFamily="34" charset="0"/>
              <a:cs typeface="Arial" pitchFamily="34" charset="0"/>
            </a:endParaRPr>
          </a:p>
          <a:p>
            <a:r>
              <a:rPr lang="en-US" sz="2000" dirty="0">
                <a:latin typeface="Arial" pitchFamily="34" charset="0"/>
                <a:cs typeface="Arial" pitchFamily="34" charset="0"/>
              </a:rPr>
              <a:t>SA </a:t>
            </a:r>
            <a:r>
              <a:rPr lang="en-US" sz="2000" dirty="0">
                <a:solidFill>
                  <a:srgbClr val="FF0000"/>
                </a:solidFill>
                <a:latin typeface="Arial" pitchFamily="34" charset="0"/>
                <a:cs typeface="Arial" pitchFamily="34" charset="0"/>
              </a:rPr>
              <a:t>context</a:t>
            </a:r>
            <a:r>
              <a:rPr lang="en-US" sz="2000" dirty="0">
                <a:latin typeface="Arial" pitchFamily="34" charset="0"/>
                <a:cs typeface="Arial" pitchFamily="34" charset="0"/>
              </a:rPr>
              <a:t> includes unique societal challenges (population) and geographical specificity (porous borders), high levels of unemployment, poverty, migrant and illegal foreign job seekers, high levels of violence (particularly sexual violence) against women, HIV/AIDS, drug or substance abuse, trafficking, exploitation by unethical authorities and others</a:t>
            </a:r>
            <a:r>
              <a:rPr lang="en-US" sz="2000" dirty="0" smtClean="0">
                <a:latin typeface="Arial" pitchFamily="34" charset="0"/>
                <a:cs typeface="Arial" pitchFamily="34" charset="0"/>
              </a:rPr>
              <a:t>.</a:t>
            </a:r>
            <a:endParaRPr lang="en-US" sz="2400" dirty="0">
              <a:latin typeface="Arial" pitchFamily="34" charset="0"/>
              <a:cs typeface="Arial" pitchFamily="34" charset="0"/>
            </a:endParaRPr>
          </a:p>
          <a:p>
            <a:endParaRPr lang="en-US" dirty="0">
              <a:latin typeface="Arial" pitchFamily="34" charset="0"/>
              <a:cs typeface="Arial" pitchFamily="34" charset="0"/>
            </a:endParaRPr>
          </a:p>
          <a:p>
            <a:endParaRPr lang="en-US" dirty="0">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1856557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Being mindful of </a:t>
            </a:r>
            <a:r>
              <a:rPr lang="en-US" sz="3600" dirty="0" smtClean="0">
                <a:solidFill>
                  <a:srgbClr val="FF0000"/>
                </a:solidFill>
              </a:rPr>
              <a:t>lessons learnt </a:t>
            </a:r>
            <a:r>
              <a:rPr lang="en-US" sz="3600" dirty="0" smtClean="0"/>
              <a:t>elsewhere – the reverse trend of the pendulum </a:t>
            </a:r>
            <a:endParaRPr lang="en-US" sz="3600" dirty="0"/>
          </a:p>
        </p:txBody>
      </p:sp>
      <p:sp>
        <p:nvSpPr>
          <p:cNvPr id="3" name="Content Placeholder 2"/>
          <p:cNvSpPr>
            <a:spLocks noGrp="1"/>
          </p:cNvSpPr>
          <p:nvPr>
            <p:ph idx="1"/>
          </p:nvPr>
        </p:nvSpPr>
        <p:spPr/>
        <p:txBody>
          <a:bodyPr/>
          <a:lstStyle/>
          <a:p>
            <a:r>
              <a:rPr lang="en-US" sz="2800" dirty="0">
                <a:latin typeface="Arial" pitchFamily="34" charset="0"/>
                <a:cs typeface="Arial" pitchFamily="34" charset="0"/>
              </a:rPr>
              <a:t>Internationally </a:t>
            </a:r>
            <a:r>
              <a:rPr lang="en-US" sz="2800" dirty="0" smtClean="0">
                <a:latin typeface="Arial" pitchFamily="34" charset="0"/>
                <a:cs typeface="Arial" pitchFamily="34" charset="0"/>
              </a:rPr>
              <a:t>in previously “</a:t>
            </a:r>
            <a:r>
              <a:rPr lang="en-US" sz="2800" dirty="0" err="1" smtClean="0">
                <a:latin typeface="Arial" pitchFamily="34" charset="0"/>
                <a:cs typeface="Arial" pitchFamily="34" charset="0"/>
              </a:rPr>
              <a:t>liberalised</a:t>
            </a:r>
            <a:r>
              <a:rPr lang="en-US" sz="2800" dirty="0" smtClean="0">
                <a:latin typeface="Arial" pitchFamily="34" charset="0"/>
                <a:cs typeface="Arial" pitchFamily="34" charset="0"/>
              </a:rPr>
              <a:t>” settings the </a:t>
            </a:r>
            <a:r>
              <a:rPr lang="en-US" sz="2800" dirty="0">
                <a:latin typeface="Arial" pitchFamily="34" charset="0"/>
                <a:cs typeface="Arial" pitchFamily="34" charset="0"/>
              </a:rPr>
              <a:t>harm and exploitation of prostitution </a:t>
            </a:r>
            <a:r>
              <a:rPr lang="en-US" sz="2800" dirty="0" smtClean="0">
                <a:latin typeface="Arial" pitchFamily="34" charset="0"/>
                <a:cs typeface="Arial" pitchFamily="34" charset="0"/>
              </a:rPr>
              <a:t>- increasingly </a:t>
            </a:r>
            <a:r>
              <a:rPr lang="en-US" sz="2800" dirty="0" err="1" smtClean="0">
                <a:latin typeface="Arial" pitchFamily="34" charset="0"/>
                <a:cs typeface="Arial" pitchFamily="34" charset="0"/>
              </a:rPr>
              <a:t>recognised</a:t>
            </a:r>
            <a:r>
              <a:rPr lang="en-US" sz="2800" dirty="0" smtClean="0">
                <a:latin typeface="Arial" pitchFamily="34" charset="0"/>
                <a:cs typeface="Arial" pitchFamily="34" charset="0"/>
              </a:rPr>
              <a:t> </a:t>
            </a:r>
          </a:p>
          <a:p>
            <a:r>
              <a:rPr lang="en-US" sz="2800" dirty="0">
                <a:latin typeface="Arial" pitchFamily="34" charset="0"/>
                <a:cs typeface="Arial" pitchFamily="34" charset="0"/>
              </a:rPr>
              <a:t>Claw back measures to move away from </a:t>
            </a:r>
            <a:r>
              <a:rPr lang="en-US" sz="2800" dirty="0" err="1">
                <a:latin typeface="Arial" pitchFamily="34" charset="0"/>
                <a:cs typeface="Arial" pitchFamily="34" charset="0"/>
              </a:rPr>
              <a:t>legalising</a:t>
            </a:r>
            <a:r>
              <a:rPr lang="en-US" sz="2800" dirty="0">
                <a:latin typeface="Arial" pitchFamily="34" charset="0"/>
                <a:cs typeface="Arial" pitchFamily="34" charset="0"/>
              </a:rPr>
              <a:t> and </a:t>
            </a:r>
            <a:r>
              <a:rPr lang="en-US" sz="2800" dirty="0" err="1">
                <a:latin typeface="Arial" pitchFamily="34" charset="0"/>
                <a:cs typeface="Arial" pitchFamily="34" charset="0"/>
              </a:rPr>
              <a:t>decriminalising</a:t>
            </a:r>
            <a:r>
              <a:rPr lang="en-US" sz="2800" dirty="0">
                <a:latin typeface="Arial" pitchFamily="34" charset="0"/>
                <a:cs typeface="Arial" pitchFamily="34" charset="0"/>
              </a:rPr>
              <a:t> to </a:t>
            </a:r>
            <a:r>
              <a:rPr lang="en-US" sz="2800" dirty="0" err="1">
                <a:latin typeface="Arial" pitchFamily="34" charset="0"/>
                <a:cs typeface="Arial" pitchFamily="34" charset="0"/>
              </a:rPr>
              <a:t>criminalised</a:t>
            </a:r>
            <a:r>
              <a:rPr lang="en-US" sz="2800" dirty="0">
                <a:latin typeface="Arial" pitchFamily="34" charset="0"/>
                <a:cs typeface="Arial" pitchFamily="34" charset="0"/>
              </a:rPr>
              <a:t> setting e.g. Netherlands, Germany, Sweden, France, Ireland and </a:t>
            </a:r>
            <a:r>
              <a:rPr lang="en-US" sz="2800" dirty="0" smtClean="0">
                <a:latin typeface="Arial" pitchFamily="34" charset="0"/>
                <a:cs typeface="Arial" pitchFamily="34" charset="0"/>
              </a:rPr>
              <a:t>Canada (2014 – 2017)</a:t>
            </a:r>
            <a:endParaRPr lang="en-US" sz="2800" dirty="0">
              <a:latin typeface="Arial" pitchFamily="34" charset="0"/>
              <a:cs typeface="Arial" pitchFamily="34" charset="0"/>
            </a:endParaRPr>
          </a:p>
          <a:p>
            <a:r>
              <a:rPr lang="en-US" sz="2800" dirty="0" smtClean="0">
                <a:latin typeface="Arial" pitchFamily="34" charset="0"/>
                <a:cs typeface="Arial" pitchFamily="34" charset="0"/>
              </a:rPr>
              <a:t>Prostitution is totally </a:t>
            </a:r>
            <a:r>
              <a:rPr lang="en-US" sz="2800" dirty="0" err="1" smtClean="0">
                <a:latin typeface="Arial" pitchFamily="34" charset="0"/>
                <a:cs typeface="Arial" pitchFamily="34" charset="0"/>
              </a:rPr>
              <a:t>criminalised</a:t>
            </a:r>
            <a:r>
              <a:rPr lang="en-US" sz="2800" dirty="0" smtClean="0">
                <a:latin typeface="Arial" pitchFamily="34" charset="0"/>
                <a:cs typeface="Arial" pitchFamily="34" charset="0"/>
              </a:rPr>
              <a:t> across Africa (not Senegal), USA (not Nevada) &amp; India</a:t>
            </a:r>
          </a:p>
          <a:p>
            <a:r>
              <a:rPr lang="en-US" sz="2800" dirty="0" smtClean="0">
                <a:latin typeface="Arial" pitchFamily="34" charset="0"/>
                <a:cs typeface="Arial" pitchFamily="34" charset="0"/>
              </a:rPr>
              <a:t>New Zealand - </a:t>
            </a:r>
            <a:r>
              <a:rPr lang="en-US" sz="2800" dirty="0" err="1" smtClean="0">
                <a:latin typeface="Arial" pitchFamily="34" charset="0"/>
                <a:cs typeface="Arial" pitchFamily="34" charset="0"/>
              </a:rPr>
              <a:t>decriminalisation</a:t>
            </a:r>
            <a:endParaRPr lang="en-US" sz="2800" dirty="0">
              <a:latin typeface="Arial" pitchFamily="34" charset="0"/>
              <a:cs typeface="Arial" pitchFamily="34" charset="0"/>
            </a:endParaRPr>
          </a:p>
          <a:p>
            <a:endParaRPr lang="en-US" dirty="0"/>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26120249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latin typeface="Arial" pitchFamily="34" charset="0"/>
                <a:cs typeface="Arial" pitchFamily="34" charset="0"/>
              </a:rPr>
              <a:t>Points of agreement in report by all lobby groups</a:t>
            </a:r>
            <a:endParaRPr lang="en-US" dirty="0">
              <a:solidFill>
                <a:srgbClr val="FF0000"/>
              </a:solidFill>
              <a:latin typeface="Arial" pitchFamily="34" charset="0"/>
              <a:cs typeface="Arial" pitchFamily="34" charset="0"/>
            </a:endParaRPr>
          </a:p>
        </p:txBody>
      </p:sp>
      <p:sp>
        <p:nvSpPr>
          <p:cNvPr id="3" name="Content Placeholder 2"/>
          <p:cNvSpPr>
            <a:spLocks noGrp="1"/>
          </p:cNvSpPr>
          <p:nvPr>
            <p:ph idx="1"/>
          </p:nvPr>
        </p:nvSpPr>
        <p:spPr/>
        <p:txBody>
          <a:bodyPr/>
          <a:lstStyle/>
          <a:p>
            <a:r>
              <a:rPr lang="en-US" sz="2400" dirty="0" smtClean="0">
                <a:latin typeface="Arial" pitchFamily="34" charset="0"/>
                <a:cs typeface="Arial" pitchFamily="34" charset="0"/>
              </a:rPr>
              <a:t>The sale of sexual services for reward: result of a choice made in severely limiting socio-economic circumstances, and in a context of social inequality (family breakdown, sexual abuse, rape, poverty)</a:t>
            </a:r>
          </a:p>
          <a:p>
            <a:r>
              <a:rPr lang="en-US" sz="2400" dirty="0" smtClean="0">
                <a:latin typeface="Arial" pitchFamily="34" charset="0"/>
                <a:cs typeface="Arial" pitchFamily="34" charset="0"/>
              </a:rPr>
              <a:t>People who sell </a:t>
            </a:r>
            <a:r>
              <a:rPr lang="en-US" sz="2400" dirty="0">
                <a:latin typeface="Arial" pitchFamily="34" charset="0"/>
                <a:cs typeface="Arial" pitchFamily="34" charset="0"/>
              </a:rPr>
              <a:t>sexual services for reward</a:t>
            </a:r>
            <a:r>
              <a:rPr lang="en-US" sz="2400" dirty="0" smtClean="0">
                <a:latin typeface="Arial" pitchFamily="34" charset="0"/>
                <a:cs typeface="Arial" pitchFamily="34" charset="0"/>
              </a:rPr>
              <a:t>: are vulnerable and experience harm (transcends ideological divides)</a:t>
            </a:r>
          </a:p>
          <a:p>
            <a:r>
              <a:rPr lang="en-US" sz="2400" dirty="0">
                <a:latin typeface="Arial" pitchFamily="34" charset="0"/>
                <a:cs typeface="Arial" pitchFamily="34" charset="0"/>
              </a:rPr>
              <a:t>Opinions on the legislative framework are </a:t>
            </a:r>
            <a:r>
              <a:rPr lang="en-US" sz="2400" dirty="0" err="1">
                <a:solidFill>
                  <a:srgbClr val="FF0000"/>
                </a:solidFill>
                <a:latin typeface="Arial" pitchFamily="34" charset="0"/>
                <a:cs typeface="Arial" pitchFamily="34" charset="0"/>
              </a:rPr>
              <a:t>polarised</a:t>
            </a:r>
            <a:r>
              <a:rPr lang="en-US" sz="2400" dirty="0">
                <a:latin typeface="Arial" pitchFamily="34" charset="0"/>
                <a:cs typeface="Arial" pitchFamily="34" charset="0"/>
              </a:rPr>
              <a:t> with strong lobbying for </a:t>
            </a:r>
            <a:r>
              <a:rPr lang="en-US" sz="2400" dirty="0" err="1">
                <a:latin typeface="Arial" pitchFamily="34" charset="0"/>
                <a:cs typeface="Arial" pitchFamily="34" charset="0"/>
              </a:rPr>
              <a:t>decriminalisation</a:t>
            </a:r>
            <a:r>
              <a:rPr lang="en-US" sz="2400" dirty="0">
                <a:latin typeface="Arial" pitchFamily="34" charset="0"/>
                <a:cs typeface="Arial" pitchFamily="34" charset="0"/>
              </a:rPr>
              <a:t> </a:t>
            </a:r>
            <a:r>
              <a:rPr lang="en-US" sz="2400" dirty="0" err="1">
                <a:latin typeface="Arial" pitchFamily="34" charset="0"/>
                <a:cs typeface="Arial" pitchFamily="34" charset="0"/>
              </a:rPr>
              <a:t>vs</a:t>
            </a:r>
            <a:r>
              <a:rPr lang="en-US" sz="2400" dirty="0">
                <a:latin typeface="Arial" pitchFamily="34" charset="0"/>
                <a:cs typeface="Arial" pitchFamily="34" charset="0"/>
              </a:rPr>
              <a:t> retention of </a:t>
            </a:r>
            <a:r>
              <a:rPr lang="en-US" sz="2400" dirty="0" err="1">
                <a:latin typeface="Arial" pitchFamily="34" charset="0"/>
                <a:cs typeface="Arial" pitchFamily="34" charset="0"/>
              </a:rPr>
              <a:t>criminalisation</a:t>
            </a:r>
            <a:r>
              <a:rPr lang="en-US" sz="2400" dirty="0">
                <a:latin typeface="Arial" pitchFamily="34" charset="0"/>
                <a:cs typeface="Arial" pitchFamily="34" charset="0"/>
              </a:rPr>
              <a:t> – not based on morality but on different solutions to exploitation.</a:t>
            </a:r>
          </a:p>
          <a:p>
            <a:endParaRPr lang="en-US" sz="2800" dirty="0" smtClean="0">
              <a:latin typeface="Arial" pitchFamily="34" charset="0"/>
              <a:cs typeface="Arial" pitchFamily="34" charset="0"/>
            </a:endParaRPr>
          </a:p>
          <a:p>
            <a:endParaRPr lang="en-US" sz="2000" dirty="0">
              <a:latin typeface="Arial" pitchFamily="34" charset="0"/>
              <a:cs typeface="Arial" pitchFamily="34" charset="0"/>
            </a:endParaRPr>
          </a:p>
        </p:txBody>
      </p:sp>
      <p:sp>
        <p:nvSpPr>
          <p:cNvPr id="4" name="Footer Placeholder 3"/>
          <p:cNvSpPr>
            <a:spLocks noGrp="1"/>
          </p:cNvSpPr>
          <p:nvPr>
            <p:ph type="ftr" sz="quarter" idx="11"/>
          </p:nvPr>
        </p:nvSpPr>
        <p:spPr/>
        <p:txBody>
          <a:bodyPr/>
          <a:lstStyle/>
          <a:p>
            <a:pPr>
              <a:defRPr/>
            </a:pPr>
            <a:r>
              <a:rPr lang="en-GB" smtClean="0"/>
              <a:t>31 May 2017</a:t>
            </a:r>
            <a:endParaRPr lang="en-GB"/>
          </a:p>
        </p:txBody>
      </p:sp>
    </p:spTree>
    <p:extLst>
      <p:ext uri="{BB962C8B-B14F-4D97-AF65-F5344CB8AC3E}">
        <p14:creationId xmlns:p14="http://schemas.microsoft.com/office/powerpoint/2010/main" xmlns="" val="3908179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6146</TotalTime>
  <Words>2457</Words>
  <Application>Microsoft Office PowerPoint</Application>
  <PresentationFormat>On-screen Show (4:3)</PresentationFormat>
  <Paragraphs>172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Slide 1</vt:lpstr>
      <vt:lpstr>Placing the report in context . . .  </vt:lpstr>
      <vt:lpstr>Consultation process . . .</vt:lpstr>
      <vt:lpstr>Context matters…   </vt:lpstr>
      <vt:lpstr>Terminology …</vt:lpstr>
      <vt:lpstr>Current law and policy</vt:lpstr>
      <vt:lpstr>Considerations for law reform. . .</vt:lpstr>
      <vt:lpstr>Being mindful of lessons learnt elsewhere – the reverse trend of the pendulum </vt:lpstr>
      <vt:lpstr>Points of agreement in report by all lobby groups</vt:lpstr>
      <vt:lpstr>Overview and summary of Report</vt:lpstr>
      <vt:lpstr>Two legislative options</vt:lpstr>
      <vt:lpstr>Non legislative recommendations</vt:lpstr>
      <vt:lpstr>Continued . . .</vt:lpstr>
      <vt:lpstr>Continued . . .</vt:lpstr>
      <vt:lpstr>Chapter 1: Overview</vt:lpstr>
      <vt:lpstr>Chapter 2 recommendations . . .</vt:lpstr>
      <vt:lpstr>other</vt:lpstr>
      <vt:lpstr>Chapter 3: People who pay for sexual services: buyers</vt:lpstr>
      <vt:lpstr>continued . . .</vt:lpstr>
      <vt:lpstr>Chapter 4:Third parties</vt:lpstr>
      <vt:lpstr>continued . . .</vt:lpstr>
      <vt:lpstr>Unpacking the debate – 3 topics</vt:lpstr>
      <vt:lpstr>Prostitution as exploitation . . .  non-criminalisation a dangerous cultural shift</vt:lpstr>
      <vt:lpstr>Further concerns …</vt:lpstr>
      <vt:lpstr>continued . . .</vt:lpstr>
      <vt:lpstr>In conclusion:</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South African Law Reform Commission</dc:title>
  <dc:creator>DClark</dc:creator>
  <cp:lastModifiedBy>PUMZA</cp:lastModifiedBy>
  <cp:revision>233</cp:revision>
  <cp:lastPrinted>2017-05-30T11:27:25Z</cp:lastPrinted>
  <dcterms:created xsi:type="dcterms:W3CDTF">2003-09-04T16:03:55Z</dcterms:created>
  <dcterms:modified xsi:type="dcterms:W3CDTF">2017-06-02T08:04:36Z</dcterms:modified>
</cp:coreProperties>
</file>