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drawings/drawing3.xml" ContentType="application/vnd.openxmlformats-officedocument.drawingml.chartshap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 id="2147483818" r:id="rId2"/>
    <p:sldMasterId id="2147483890" r:id="rId3"/>
    <p:sldMasterId id="2147483902" r:id="rId4"/>
    <p:sldMasterId id="2147483914" r:id="rId5"/>
    <p:sldMasterId id="2147483926" r:id="rId6"/>
    <p:sldMasterId id="2147483950" r:id="rId7"/>
    <p:sldMasterId id="2147483962" r:id="rId8"/>
    <p:sldMasterId id="2147483974" r:id="rId9"/>
    <p:sldMasterId id="2147483986" r:id="rId10"/>
    <p:sldMasterId id="2147483998" r:id="rId11"/>
    <p:sldMasterId id="2147484010" r:id="rId12"/>
    <p:sldMasterId id="2147484022" r:id="rId13"/>
  </p:sldMasterIdLst>
  <p:notesMasterIdLst>
    <p:notesMasterId r:id="rId80"/>
  </p:notesMasterIdLst>
  <p:handoutMasterIdLst>
    <p:handoutMasterId r:id="rId81"/>
  </p:handoutMasterIdLst>
  <p:sldIdLst>
    <p:sldId id="796" r:id="rId14"/>
    <p:sldId id="1095" r:id="rId15"/>
    <p:sldId id="846" r:id="rId16"/>
    <p:sldId id="848" r:id="rId17"/>
    <p:sldId id="972" r:id="rId18"/>
    <p:sldId id="973" r:id="rId19"/>
    <p:sldId id="1117" r:id="rId20"/>
    <p:sldId id="1086" r:id="rId21"/>
    <p:sldId id="1082" r:id="rId22"/>
    <p:sldId id="1088" r:id="rId23"/>
    <p:sldId id="1083" r:id="rId24"/>
    <p:sldId id="1045" r:id="rId25"/>
    <p:sldId id="1048" r:id="rId26"/>
    <p:sldId id="1047" r:id="rId27"/>
    <p:sldId id="1049" r:id="rId28"/>
    <p:sldId id="1050" r:id="rId29"/>
    <p:sldId id="1051" r:id="rId30"/>
    <p:sldId id="1052" r:id="rId31"/>
    <p:sldId id="1087" r:id="rId32"/>
    <p:sldId id="1096" r:id="rId33"/>
    <p:sldId id="1084" r:id="rId34"/>
    <p:sldId id="1053" r:id="rId35"/>
    <p:sldId id="1055" r:id="rId36"/>
    <p:sldId id="1056" r:id="rId37"/>
    <p:sldId id="1057" r:id="rId38"/>
    <p:sldId id="1058" r:id="rId39"/>
    <p:sldId id="1059" r:id="rId40"/>
    <p:sldId id="1089" r:id="rId41"/>
    <p:sldId id="1097" r:id="rId42"/>
    <p:sldId id="1139" r:id="rId43"/>
    <p:sldId id="1140" r:id="rId44"/>
    <p:sldId id="1141" r:id="rId45"/>
    <p:sldId id="1142" r:id="rId46"/>
    <p:sldId id="1143" r:id="rId47"/>
    <p:sldId id="1144" r:id="rId48"/>
    <p:sldId id="1145" r:id="rId49"/>
    <p:sldId id="1146" r:id="rId50"/>
    <p:sldId id="1147" r:id="rId51"/>
    <p:sldId id="1148" r:id="rId52"/>
    <p:sldId id="1149" r:id="rId53"/>
    <p:sldId id="1150" r:id="rId54"/>
    <p:sldId id="1151" r:id="rId55"/>
    <p:sldId id="1091" r:id="rId56"/>
    <p:sldId id="1118" r:id="rId57"/>
    <p:sldId id="1119" r:id="rId58"/>
    <p:sldId id="1120" r:id="rId59"/>
    <p:sldId id="1121" r:id="rId60"/>
    <p:sldId id="1122" r:id="rId61"/>
    <p:sldId id="1123" r:id="rId62"/>
    <p:sldId id="1124" r:id="rId63"/>
    <p:sldId id="1125" r:id="rId64"/>
    <p:sldId id="1092" r:id="rId65"/>
    <p:sldId id="1126" r:id="rId66"/>
    <p:sldId id="1127" r:id="rId67"/>
    <p:sldId id="1128" r:id="rId68"/>
    <p:sldId id="1129" r:id="rId69"/>
    <p:sldId id="1130" r:id="rId70"/>
    <p:sldId id="1131" r:id="rId71"/>
    <p:sldId id="1132" r:id="rId72"/>
    <p:sldId id="1133" r:id="rId73"/>
    <p:sldId id="1134" r:id="rId74"/>
    <p:sldId id="1135" r:id="rId75"/>
    <p:sldId id="1136" r:id="rId76"/>
    <p:sldId id="1137" r:id="rId77"/>
    <p:sldId id="1138" r:id="rId78"/>
    <p:sldId id="1041" r:id="rId79"/>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Schreiner" initials="J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9" autoAdjust="0"/>
    <p:restoredTop sz="88725" autoAdjust="0"/>
  </p:normalViewPr>
  <p:slideViewPr>
    <p:cSldViewPr snapToGrid="0">
      <p:cViewPr>
        <p:scale>
          <a:sx n="73" d="100"/>
          <a:sy n="73" d="100"/>
        </p:scale>
        <p:origin x="-2880" y="-1038"/>
      </p:cViewPr>
      <p:guideLst>
        <p:guide orient="horz" pos="2160"/>
        <p:guide pos="3120"/>
      </p:guideLst>
    </p:cSldViewPr>
  </p:slideViewPr>
  <p:outlineViewPr>
    <p:cViewPr>
      <p:scale>
        <a:sx n="33" d="100"/>
        <a:sy n="33" d="100"/>
      </p:scale>
      <p:origin x="0" y="14486"/>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commentAuthors" Target="commentAuthor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Chart%20in%20Microsoft%20PowerPoint"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perspective val="30"/>
    </c:view3D>
    <c:sideWall>
      <c:spPr>
        <a:noFill/>
        <a:ln w="25400">
          <a:noFill/>
        </a:ln>
      </c:spPr>
    </c:sideWall>
    <c:backWall>
      <c:spPr>
        <a:noFill/>
        <a:ln w="25400">
          <a:noFill/>
        </a:ln>
      </c:spPr>
    </c:backWall>
    <c:plotArea>
      <c:layout/>
      <c:bar3DChart>
        <c:barDir val="col"/>
        <c:grouping val="stacked"/>
        <c:ser>
          <c:idx val="0"/>
          <c:order val="0"/>
          <c:dPt>
            <c:idx val="1"/>
            <c:spPr>
              <a:solidFill>
                <a:srgbClr val="00B050"/>
              </a:solidFill>
            </c:spPr>
          </c:dPt>
          <c:dPt>
            <c:idx val="2"/>
            <c:spPr>
              <a:solidFill>
                <a:srgbClr val="C00000"/>
              </a:solidFill>
            </c:spPr>
          </c:dPt>
          <c:dLbls>
            <c:dLbl>
              <c:idx val="0"/>
              <c:layout>
                <c:manualLayout>
                  <c:x val="8.3333333333333367E-3"/>
                  <c:y val="-0.36574074074074081"/>
                </c:manualLayout>
              </c:layout>
              <c:tx>
                <c:rich>
                  <a:bodyPr/>
                  <a:lstStyle/>
                  <a:p>
                    <a:r>
                      <a:rPr lang="en-US" b="1"/>
                      <a:t>29 (100%)</a:t>
                    </a:r>
                    <a:endParaRPr lang="en-US"/>
                  </a:p>
                </c:rich>
              </c:tx>
              <c:showVal val="1"/>
            </c:dLbl>
            <c:dLbl>
              <c:idx val="1"/>
              <c:layout>
                <c:manualLayout>
                  <c:x val="1.666666666666667E-2"/>
                  <c:y val="-0.2361111111111111"/>
                </c:manualLayout>
              </c:layout>
              <c:tx>
                <c:rich>
                  <a:bodyPr/>
                  <a:lstStyle/>
                  <a:p>
                    <a:r>
                      <a:rPr lang="en-US" b="1"/>
                      <a:t>13</a:t>
                    </a:r>
                    <a:r>
                      <a:rPr lang="en-US" b="1" baseline="0"/>
                      <a:t> (45%)</a:t>
                    </a:r>
                    <a:endParaRPr lang="en-US"/>
                  </a:p>
                </c:rich>
              </c:tx>
              <c:showVal val="1"/>
            </c:dLbl>
            <c:dLbl>
              <c:idx val="2"/>
              <c:layout>
                <c:manualLayout>
                  <c:x val="5.5555555555555558E-3"/>
                  <c:y val="-0.23611111111111113"/>
                </c:manualLayout>
              </c:layout>
              <c:tx>
                <c:rich>
                  <a:bodyPr/>
                  <a:lstStyle/>
                  <a:p>
                    <a:r>
                      <a:rPr lang="en-US" b="1"/>
                      <a:t>16 (55%)</a:t>
                    </a:r>
                    <a:endParaRPr lang="en-US"/>
                  </a:p>
                </c:rich>
              </c:tx>
              <c:showVal val="1"/>
            </c:dLbl>
            <c:txPr>
              <a:bodyPr/>
              <a:lstStyle/>
              <a:p>
                <a:pPr>
                  <a:defRPr b="1"/>
                </a:pPr>
                <a:endParaRPr lang="en-US"/>
              </a:p>
            </c:txPr>
            <c:showVal val="1"/>
          </c:dLbls>
          <c:cat>
            <c:strRef>
              <c:f>'[Chart in Microsoft PowerPoint]Sheet1'!$A$1:$C$1</c:f>
              <c:strCache>
                <c:ptCount val="3"/>
                <c:pt idx="0">
                  <c:v>Total Targets</c:v>
                </c:pt>
                <c:pt idx="1">
                  <c:v>Achieved</c:v>
                </c:pt>
                <c:pt idx="2">
                  <c:v> Not Achieved </c:v>
                </c:pt>
              </c:strCache>
            </c:strRef>
          </c:cat>
          <c:val>
            <c:numRef>
              <c:f>'[Chart in Microsoft PowerPoint]Sheet1'!$A$2:$C$2</c:f>
              <c:numCache>
                <c:formatCode>General</c:formatCode>
                <c:ptCount val="3"/>
                <c:pt idx="0">
                  <c:v>29</c:v>
                </c:pt>
                <c:pt idx="1">
                  <c:v>13</c:v>
                </c:pt>
                <c:pt idx="2">
                  <c:v>16</c:v>
                </c:pt>
              </c:numCache>
            </c:numRef>
          </c:val>
        </c:ser>
        <c:dLbls/>
        <c:shape val="box"/>
        <c:axId val="65844736"/>
        <c:axId val="65846272"/>
        <c:axId val="0"/>
      </c:bar3DChart>
      <c:catAx>
        <c:axId val="65844736"/>
        <c:scaling>
          <c:orientation val="minMax"/>
        </c:scaling>
        <c:axPos val="b"/>
        <c:tickLblPos val="nextTo"/>
        <c:txPr>
          <a:bodyPr/>
          <a:lstStyle/>
          <a:p>
            <a:pPr>
              <a:defRPr b="1"/>
            </a:pPr>
            <a:endParaRPr lang="en-US"/>
          </a:p>
        </c:txPr>
        <c:crossAx val="65846272"/>
        <c:crosses val="autoZero"/>
        <c:auto val="1"/>
        <c:lblAlgn val="ctr"/>
        <c:lblOffset val="100"/>
      </c:catAx>
      <c:valAx>
        <c:axId val="65846272"/>
        <c:scaling>
          <c:orientation val="minMax"/>
        </c:scaling>
        <c:axPos val="l"/>
        <c:numFmt formatCode="General" sourceLinked="1"/>
        <c:tickLblPos val="nextTo"/>
        <c:crossAx val="65844736"/>
        <c:crosses val="autoZero"/>
        <c:crossBetween val="between"/>
      </c:valAx>
      <c:spPr>
        <a:noFill/>
        <a:ln w="25400">
          <a:noFill/>
        </a:ln>
      </c:spPr>
    </c:plotArea>
    <c:legend>
      <c:legendPos val="r"/>
      <c:layout/>
      <c:txPr>
        <a:bodyPr/>
        <a:lstStyle/>
        <a:p>
          <a:pPr>
            <a:defRPr b="1"/>
          </a:pPr>
          <a:endParaRPr lang="en-US"/>
        </a:p>
      </c:txPr>
    </c:legend>
    <c:plotVisOnly val="1"/>
    <c:dispBlanksAs val="gap"/>
  </c:chart>
  <c:spPr>
    <a:solidFill>
      <a:schemeClr val="bg1">
        <a:lumMod val="85000"/>
      </a:schemeClr>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backWall>
      <c:spPr>
        <a:solidFill>
          <a:schemeClr val="bg1">
            <a:lumMod val="85000"/>
          </a:schemeClr>
        </a:solidFill>
      </c:spPr>
    </c:backWall>
    <c:plotArea>
      <c:layout/>
      <c:bar3DChart>
        <c:barDir val="col"/>
        <c:grouping val="stacked"/>
        <c:ser>
          <c:idx val="0"/>
          <c:order val="0"/>
          <c:dPt>
            <c:idx val="1"/>
            <c:spPr>
              <a:solidFill>
                <a:srgbClr val="00B050"/>
              </a:solidFill>
            </c:spPr>
          </c:dPt>
          <c:dPt>
            <c:idx val="2"/>
            <c:spPr>
              <a:solidFill>
                <a:srgbClr val="C00000"/>
              </a:solidFill>
            </c:spPr>
          </c:dPt>
          <c:dLbls>
            <c:dLbl>
              <c:idx val="0"/>
              <c:layout>
                <c:manualLayout>
                  <c:x val="2.7777777777777796E-3"/>
                  <c:y val="-0.42129629629629628"/>
                </c:manualLayout>
              </c:layout>
              <c:tx>
                <c:rich>
                  <a:bodyPr/>
                  <a:lstStyle/>
                  <a:p>
                    <a:r>
                      <a:rPr lang="en-US"/>
                      <a:t>12 (100%)</a:t>
                    </a:r>
                  </a:p>
                </c:rich>
              </c:tx>
              <c:showVal val="1"/>
            </c:dLbl>
            <c:dLbl>
              <c:idx val="1"/>
              <c:layout>
                <c:manualLayout>
                  <c:x val="1.9444444444444445E-2"/>
                  <c:y val="-0.36574074074074076"/>
                </c:manualLayout>
              </c:layout>
              <c:tx>
                <c:rich>
                  <a:bodyPr/>
                  <a:lstStyle/>
                  <a:p>
                    <a:r>
                      <a:rPr lang="en-US"/>
                      <a:t>10 (83%)</a:t>
                    </a:r>
                  </a:p>
                </c:rich>
              </c:tx>
              <c:showVal val="1"/>
            </c:dLbl>
            <c:dLbl>
              <c:idx val="2"/>
              <c:layout>
                <c:manualLayout>
                  <c:x val="3.3333383826755054E-2"/>
                  <c:y val="-0.14351888305628469"/>
                </c:manualLayout>
              </c:layout>
              <c:tx>
                <c:rich>
                  <a:bodyPr/>
                  <a:lstStyle/>
                  <a:p>
                    <a:r>
                      <a:rPr lang="en-US"/>
                      <a:t>2 (17%)</a:t>
                    </a:r>
                  </a:p>
                </c:rich>
              </c:tx>
              <c:showVal val="1"/>
            </c:dLbl>
            <c:showVal val="1"/>
          </c:dLbls>
          <c:cat>
            <c:strRef>
              <c:f>'[Chart in Microsoft PowerPoint]Sheet1'!$A$26:$C$26</c:f>
              <c:strCache>
                <c:ptCount val="3"/>
                <c:pt idx="0">
                  <c:v>Total Targets</c:v>
                </c:pt>
                <c:pt idx="1">
                  <c:v>Achieved</c:v>
                </c:pt>
                <c:pt idx="2">
                  <c:v> Not Achieved </c:v>
                </c:pt>
              </c:strCache>
            </c:strRef>
          </c:cat>
          <c:val>
            <c:numRef>
              <c:f>'[Chart in Microsoft PowerPoint]Sheet1'!$A$27:$C$27</c:f>
              <c:numCache>
                <c:formatCode>General</c:formatCode>
                <c:ptCount val="3"/>
                <c:pt idx="0">
                  <c:v>12</c:v>
                </c:pt>
                <c:pt idx="1">
                  <c:v>10</c:v>
                </c:pt>
                <c:pt idx="2">
                  <c:v>2</c:v>
                </c:pt>
              </c:numCache>
            </c:numRef>
          </c:val>
        </c:ser>
        <c:dLbls/>
        <c:shape val="box"/>
        <c:axId val="65454848"/>
        <c:axId val="65456384"/>
        <c:axId val="0"/>
      </c:bar3DChart>
      <c:catAx>
        <c:axId val="65454848"/>
        <c:scaling>
          <c:orientation val="minMax"/>
        </c:scaling>
        <c:axPos val="b"/>
        <c:tickLblPos val="nextTo"/>
        <c:txPr>
          <a:bodyPr/>
          <a:lstStyle/>
          <a:p>
            <a:pPr>
              <a:defRPr b="1"/>
            </a:pPr>
            <a:endParaRPr lang="en-US"/>
          </a:p>
        </c:txPr>
        <c:crossAx val="65456384"/>
        <c:crosses val="autoZero"/>
        <c:auto val="1"/>
        <c:lblAlgn val="ctr"/>
        <c:lblOffset val="100"/>
      </c:catAx>
      <c:valAx>
        <c:axId val="65456384"/>
        <c:scaling>
          <c:orientation val="minMax"/>
        </c:scaling>
        <c:axPos val="l"/>
        <c:numFmt formatCode="General" sourceLinked="1"/>
        <c:tickLblPos val="nextTo"/>
        <c:crossAx val="65454848"/>
        <c:crosses val="autoZero"/>
        <c:crossBetween val="between"/>
      </c:valAx>
    </c:plotArea>
    <c:legend>
      <c:legendPos val="r"/>
      <c:layout/>
    </c:legend>
    <c:plotVisOnly val="1"/>
    <c:dispBlanksAs val="gap"/>
  </c:chart>
  <c:spPr>
    <a:solidFill>
      <a:schemeClr val="bg1">
        <a:lumMod val="85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sideWall>
      <c:spPr>
        <a:noFill/>
        <a:ln w="25400">
          <a:noFill/>
        </a:ln>
      </c:spPr>
    </c:sideWall>
    <c:backWall>
      <c:spPr>
        <a:noFill/>
        <a:ln w="25400">
          <a:noFill/>
        </a:ln>
      </c:spPr>
    </c:backWall>
    <c:plotArea>
      <c:layout/>
      <c:bar3DChart>
        <c:barDir val="col"/>
        <c:grouping val="stacked"/>
        <c:ser>
          <c:idx val="0"/>
          <c:order val="0"/>
          <c:dPt>
            <c:idx val="1"/>
            <c:spPr>
              <a:solidFill>
                <a:srgbClr val="00B050"/>
              </a:solidFill>
            </c:spPr>
          </c:dPt>
          <c:dPt>
            <c:idx val="2"/>
            <c:spPr>
              <a:solidFill>
                <a:srgbClr val="C00000"/>
              </a:solidFill>
            </c:spPr>
          </c:dPt>
          <c:dLbls>
            <c:dLbl>
              <c:idx val="0"/>
              <c:layout>
                <c:manualLayout>
                  <c:x val="2.7777734218800233E-2"/>
                  <c:y val="-0.43760201033993662"/>
                </c:manualLayout>
              </c:layout>
              <c:tx>
                <c:rich>
                  <a:bodyPr/>
                  <a:lstStyle/>
                  <a:p>
                    <a:r>
                      <a:rPr lang="en-US"/>
                      <a:t>7 (100%)</a:t>
                    </a:r>
                  </a:p>
                </c:rich>
              </c:tx>
              <c:showVal val="1"/>
            </c:dLbl>
            <c:dLbl>
              <c:idx val="1"/>
              <c:layout>
                <c:manualLayout>
                  <c:x val="3.7921638032974783E-2"/>
                  <c:y val="-0.14890516524992994"/>
                </c:manualLayout>
              </c:layout>
              <c:tx>
                <c:rich>
                  <a:bodyPr/>
                  <a:lstStyle/>
                  <a:p>
                    <a:r>
                      <a:rPr lang="en-US"/>
                      <a:t>1</a:t>
                    </a:r>
                    <a:r>
                      <a:rPr lang="en-US" baseline="0"/>
                      <a:t> </a:t>
                    </a:r>
                    <a:r>
                      <a:rPr lang="en-US"/>
                      <a:t>(14%)</a:t>
                    </a:r>
                  </a:p>
                </c:rich>
              </c:tx>
              <c:showVal val="1"/>
            </c:dLbl>
            <c:dLbl>
              <c:idx val="2"/>
              <c:layout>
                <c:manualLayout>
                  <c:x val="5.5555555555555558E-3"/>
                  <c:y val="-0.38888888888888906"/>
                </c:manualLayout>
              </c:layout>
              <c:tx>
                <c:rich>
                  <a:bodyPr/>
                  <a:lstStyle/>
                  <a:p>
                    <a:r>
                      <a:rPr lang="en-US"/>
                      <a:t>6 (57%)</a:t>
                    </a:r>
                  </a:p>
                </c:rich>
              </c:tx>
              <c:showVal val="1"/>
            </c:dLbl>
            <c:showVal val="1"/>
          </c:dLbls>
          <c:cat>
            <c:strRef>
              <c:f>'[Chart in Microsoft PowerPoint]Sheet1'!$A$47:$C$47</c:f>
              <c:strCache>
                <c:ptCount val="3"/>
                <c:pt idx="0">
                  <c:v>Total Targets</c:v>
                </c:pt>
                <c:pt idx="1">
                  <c:v>Achieved</c:v>
                </c:pt>
                <c:pt idx="2">
                  <c:v> Not Achieved </c:v>
                </c:pt>
              </c:strCache>
            </c:strRef>
          </c:cat>
          <c:val>
            <c:numRef>
              <c:f>'[Chart in Microsoft PowerPoint]Sheet1'!$A$48:$C$48</c:f>
              <c:numCache>
                <c:formatCode>General</c:formatCode>
                <c:ptCount val="3"/>
                <c:pt idx="0">
                  <c:v>7</c:v>
                </c:pt>
                <c:pt idx="1">
                  <c:v>1</c:v>
                </c:pt>
                <c:pt idx="2">
                  <c:v>6</c:v>
                </c:pt>
              </c:numCache>
            </c:numRef>
          </c:val>
        </c:ser>
        <c:dLbls/>
        <c:shape val="box"/>
        <c:axId val="66396160"/>
        <c:axId val="66397696"/>
        <c:axId val="0"/>
      </c:bar3DChart>
      <c:catAx>
        <c:axId val="66396160"/>
        <c:scaling>
          <c:orientation val="minMax"/>
        </c:scaling>
        <c:axPos val="b"/>
        <c:tickLblPos val="nextTo"/>
        <c:txPr>
          <a:bodyPr/>
          <a:lstStyle/>
          <a:p>
            <a:pPr>
              <a:defRPr b="1"/>
            </a:pPr>
            <a:endParaRPr lang="en-US"/>
          </a:p>
        </c:txPr>
        <c:crossAx val="66397696"/>
        <c:crosses val="autoZero"/>
        <c:auto val="1"/>
        <c:lblAlgn val="ctr"/>
        <c:lblOffset val="100"/>
      </c:catAx>
      <c:valAx>
        <c:axId val="66397696"/>
        <c:scaling>
          <c:orientation val="minMax"/>
        </c:scaling>
        <c:axPos val="l"/>
        <c:numFmt formatCode="General" sourceLinked="1"/>
        <c:tickLblPos val="nextTo"/>
        <c:crossAx val="66396160"/>
        <c:crosses val="autoZero"/>
        <c:crossBetween val="between"/>
      </c:valAx>
    </c:plotArea>
    <c:legend>
      <c:legendPos val="r"/>
      <c:layout/>
    </c:legend>
    <c:plotVisOnly val="1"/>
    <c:dispBlanksAs val="gap"/>
  </c:chart>
  <c:spPr>
    <a:solidFill>
      <a:schemeClr val="bg1">
        <a:lumMod val="85000"/>
      </a:scheme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dPt>
            <c:idx val="1"/>
            <c:spPr>
              <a:solidFill>
                <a:srgbClr val="00B050"/>
              </a:solidFill>
            </c:spPr>
          </c:dPt>
          <c:dPt>
            <c:idx val="2"/>
            <c:spPr>
              <a:solidFill>
                <a:srgbClr val="C00000"/>
              </a:solidFill>
            </c:spPr>
          </c:dPt>
          <c:dLbls>
            <c:dLbl>
              <c:idx val="0"/>
              <c:layout>
                <c:manualLayout>
                  <c:x val="8.333333333333335E-3"/>
                  <c:y val="-0.43055555555555558"/>
                </c:manualLayout>
              </c:layout>
              <c:tx>
                <c:rich>
                  <a:bodyPr/>
                  <a:lstStyle/>
                  <a:p>
                    <a:r>
                      <a:rPr lang="en-US"/>
                      <a:t>10 (100%)</a:t>
                    </a:r>
                  </a:p>
                </c:rich>
              </c:tx>
              <c:showVal val="1"/>
            </c:dLbl>
            <c:dLbl>
              <c:idx val="1"/>
              <c:layout>
                <c:manualLayout>
                  <c:x val="2.222222222222223E-2"/>
                  <c:y val="-0.13888888888888881"/>
                </c:manualLayout>
              </c:layout>
              <c:tx>
                <c:rich>
                  <a:bodyPr/>
                  <a:lstStyle/>
                  <a:p>
                    <a:r>
                      <a:rPr lang="en-US"/>
                      <a:t>2 (20%)</a:t>
                    </a:r>
                  </a:p>
                </c:rich>
              </c:tx>
              <c:showVal val="1"/>
            </c:dLbl>
            <c:dLbl>
              <c:idx val="2"/>
              <c:layout>
                <c:manualLayout>
                  <c:x val="1.0199465187446671E-2"/>
                  <c:y val="-0.36418443136876638"/>
                </c:manualLayout>
              </c:layout>
              <c:tx>
                <c:rich>
                  <a:bodyPr/>
                  <a:lstStyle/>
                  <a:p>
                    <a:r>
                      <a:rPr lang="en-US"/>
                      <a:t>8 (80%)</a:t>
                    </a:r>
                  </a:p>
                </c:rich>
              </c:tx>
              <c:showVal val="1"/>
            </c:dLbl>
            <c:showVal val="1"/>
          </c:dLbls>
          <c:cat>
            <c:strRef>
              <c:f>'[Chart in Microsoft PowerPoint]Sheet1'!$A$68:$C$68</c:f>
              <c:strCache>
                <c:ptCount val="3"/>
                <c:pt idx="0">
                  <c:v>Total Targets</c:v>
                </c:pt>
                <c:pt idx="1">
                  <c:v>Achieved</c:v>
                </c:pt>
                <c:pt idx="2">
                  <c:v> Not Achieved </c:v>
                </c:pt>
              </c:strCache>
            </c:strRef>
          </c:cat>
          <c:val>
            <c:numRef>
              <c:f>'[Chart in Microsoft PowerPoint]Sheet1'!$A$69:$C$69</c:f>
              <c:numCache>
                <c:formatCode>General</c:formatCode>
                <c:ptCount val="3"/>
                <c:pt idx="0">
                  <c:v>10</c:v>
                </c:pt>
                <c:pt idx="1">
                  <c:v>2</c:v>
                </c:pt>
                <c:pt idx="2">
                  <c:v>8</c:v>
                </c:pt>
              </c:numCache>
            </c:numRef>
          </c:val>
        </c:ser>
        <c:dLbls/>
        <c:shape val="box"/>
        <c:axId val="66538496"/>
        <c:axId val="66544384"/>
        <c:axId val="0"/>
      </c:bar3DChart>
      <c:catAx>
        <c:axId val="66538496"/>
        <c:scaling>
          <c:orientation val="minMax"/>
        </c:scaling>
        <c:axPos val="b"/>
        <c:tickLblPos val="nextTo"/>
        <c:txPr>
          <a:bodyPr/>
          <a:lstStyle/>
          <a:p>
            <a:pPr>
              <a:defRPr b="1"/>
            </a:pPr>
            <a:endParaRPr lang="en-US"/>
          </a:p>
        </c:txPr>
        <c:crossAx val="66544384"/>
        <c:crosses val="autoZero"/>
        <c:auto val="1"/>
        <c:lblAlgn val="ctr"/>
        <c:lblOffset val="100"/>
      </c:catAx>
      <c:valAx>
        <c:axId val="66544384"/>
        <c:scaling>
          <c:orientation val="minMax"/>
        </c:scaling>
        <c:axPos val="l"/>
        <c:numFmt formatCode="General" sourceLinked="1"/>
        <c:tickLblPos val="nextTo"/>
        <c:crossAx val="66538496"/>
        <c:crosses val="autoZero"/>
        <c:crossBetween val="between"/>
      </c:valAx>
    </c:plotArea>
    <c:legend>
      <c:legendPos val="r"/>
      <c:layout/>
    </c:legend>
    <c:plotVisOnly val="1"/>
    <c:dispBlanksAs val="gap"/>
  </c:chart>
  <c:spPr>
    <a:solidFill>
      <a:schemeClr val="bg1">
        <a:lumMod val="85000"/>
      </a:schemeClr>
    </a:solidFill>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0.51042</cdr:x>
      <cdr:y>0.06424</cdr:y>
    </cdr:from>
    <cdr:to>
      <cdr:x>0.92083</cdr:x>
      <cdr:y>0.15104</cdr:y>
    </cdr:to>
    <cdr:sp macro="" textlink="">
      <cdr:nvSpPr>
        <cdr:cNvPr id="2" name="TextBox 1"/>
        <cdr:cNvSpPr txBox="1"/>
      </cdr:nvSpPr>
      <cdr:spPr>
        <a:xfrm xmlns:a="http://schemas.openxmlformats.org/drawingml/2006/main">
          <a:off x="2333625" y="176213"/>
          <a:ext cx="1876425" cy="23812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100"/>
            <a:t>Q 4 OVERALL</a:t>
          </a:r>
          <a:r>
            <a:rPr lang="en-US" sz="1100" baseline="0"/>
            <a:t>  PREFROMANCE </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0.62003</cdr:x>
      <cdr:y>0.07997</cdr:y>
    </cdr:from>
    <cdr:to>
      <cdr:x>0.91882</cdr:x>
      <cdr:y>0.29425</cdr:y>
    </cdr:to>
    <cdr:sp macro="" textlink="">
      <cdr:nvSpPr>
        <cdr:cNvPr id="2" name="TextBox 1"/>
        <cdr:cNvSpPr txBox="1"/>
      </cdr:nvSpPr>
      <cdr:spPr>
        <a:xfrm xmlns:a="http://schemas.openxmlformats.org/drawingml/2006/main">
          <a:off x="4093133" y="219362"/>
          <a:ext cx="1972492" cy="5878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0.39445</cdr:x>
      <cdr:y>0.02946</cdr:y>
    </cdr:from>
    <cdr:to>
      <cdr:x>1</cdr:x>
      <cdr:y>0.15139</cdr:y>
    </cdr:to>
    <cdr:sp macro="" textlink="">
      <cdr:nvSpPr>
        <cdr:cNvPr id="3" name="TextBox 2"/>
        <cdr:cNvSpPr txBox="1"/>
      </cdr:nvSpPr>
      <cdr:spPr>
        <a:xfrm xmlns:a="http://schemas.openxmlformats.org/drawingml/2006/main">
          <a:off x="2603969" y="80803"/>
          <a:ext cx="3997551" cy="3345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0.56358</cdr:x>
      <cdr:y>0.09901</cdr:y>
    </cdr:from>
    <cdr:to>
      <cdr:x>0.96236</cdr:x>
      <cdr:y>0.19136</cdr:y>
    </cdr:to>
    <cdr:sp macro="" textlink="">
      <cdr:nvSpPr>
        <cdr:cNvPr id="4" name="TextBox 3"/>
        <cdr:cNvSpPr txBox="1"/>
      </cdr:nvSpPr>
      <cdr:spPr>
        <a:xfrm xmlns:a="http://schemas.openxmlformats.org/drawingml/2006/main">
          <a:off x="3720478" y="271613"/>
          <a:ext cx="2632529" cy="253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0.65647</cdr:x>
      <cdr:y>0.0265</cdr:y>
    </cdr:from>
    <cdr:to>
      <cdr:x>0.97522</cdr:x>
      <cdr:y>0.11677</cdr:y>
    </cdr:to>
    <cdr:sp macro="" textlink="">
      <cdr:nvSpPr>
        <cdr:cNvPr id="2" name="TextBox 1"/>
        <cdr:cNvSpPr txBox="1"/>
      </cdr:nvSpPr>
      <cdr:spPr>
        <a:xfrm xmlns:a="http://schemas.openxmlformats.org/drawingml/2006/main">
          <a:off x="4604961" y="82573"/>
          <a:ext cx="2235953" cy="28123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100" dirty="0"/>
            <a:t>Q4:</a:t>
          </a:r>
          <a:r>
            <a:rPr lang="en-US" sz="1100" baseline="0" dirty="0"/>
            <a:t> Programme 2</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0.60625</cdr:x>
      <cdr:y>0.05035</cdr:y>
    </cdr:from>
    <cdr:to>
      <cdr:x>0.95417</cdr:x>
      <cdr:y>0.15104</cdr:y>
    </cdr:to>
    <cdr:sp macro="" textlink="">
      <cdr:nvSpPr>
        <cdr:cNvPr id="2" name="TextBox 1"/>
        <cdr:cNvSpPr txBox="1"/>
      </cdr:nvSpPr>
      <cdr:spPr>
        <a:xfrm xmlns:a="http://schemas.openxmlformats.org/drawingml/2006/main">
          <a:off x="2771775" y="138113"/>
          <a:ext cx="1590675" cy="27622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100"/>
            <a:t>Q3: Programme 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sz="quarter" idx="1"/>
          </p:nvPr>
        </p:nvSpPr>
        <p:spPr>
          <a:xfrm>
            <a:off x="3850446" y="0"/>
            <a:ext cx="2945659" cy="496332"/>
          </a:xfrm>
          <a:prstGeom prst="rect">
            <a:avLst/>
          </a:prstGeom>
        </p:spPr>
        <p:txBody>
          <a:bodyPr vert="horz" lIns="90727" tIns="45363" rIns="90727" bIns="45363" rtlCol="0"/>
          <a:lstStyle>
            <a:lvl1pPr algn="r">
              <a:defRPr sz="1200"/>
            </a:lvl1pPr>
          </a:lstStyle>
          <a:p>
            <a:fld id="{B4FD8950-777C-4CC7-ABA0-9C41C272F7FD}" type="datetimeFigureOut">
              <a:rPr lang="en-ZA" smtClean="0"/>
              <a:pPr/>
              <a:t>2017/06/02</a:t>
            </a:fld>
            <a:endParaRPr lang="en-ZA"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0727" tIns="45363" rIns="90727" bIns="45363"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6" y="9428584"/>
            <a:ext cx="2945659" cy="496332"/>
          </a:xfrm>
          <a:prstGeom prst="rect">
            <a:avLst/>
          </a:prstGeom>
        </p:spPr>
        <p:txBody>
          <a:bodyPr vert="horz" lIns="90727" tIns="45363" rIns="90727" bIns="45363" rtlCol="0" anchor="b"/>
          <a:lstStyle>
            <a:lvl1pPr algn="r">
              <a:defRPr sz="1200"/>
            </a:lvl1pPr>
          </a:lstStyle>
          <a:p>
            <a:fld id="{48BB6BC4-7CBE-42E2-9D8C-21CE0060AE2A}" type="slidenum">
              <a:rPr lang="en-ZA" smtClean="0"/>
              <a:pPr/>
              <a:t>‹#›</a:t>
            </a:fld>
            <a:endParaRPr lang="en-ZA" dirty="0"/>
          </a:p>
        </p:txBody>
      </p:sp>
    </p:spTree>
    <p:extLst>
      <p:ext uri="{BB962C8B-B14F-4D97-AF65-F5344CB8AC3E}">
        <p14:creationId xmlns:p14="http://schemas.microsoft.com/office/powerpoint/2010/main" xmlns="" val="42276552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idx="1"/>
          </p:nvPr>
        </p:nvSpPr>
        <p:spPr>
          <a:xfrm>
            <a:off x="3850446" y="0"/>
            <a:ext cx="2945659" cy="496332"/>
          </a:xfrm>
          <a:prstGeom prst="rect">
            <a:avLst/>
          </a:prstGeom>
        </p:spPr>
        <p:txBody>
          <a:bodyPr vert="horz" lIns="90727" tIns="45363" rIns="90727" bIns="45363" rtlCol="0"/>
          <a:lstStyle>
            <a:lvl1pPr algn="r">
              <a:defRPr sz="1200"/>
            </a:lvl1pPr>
          </a:lstStyle>
          <a:p>
            <a:fld id="{AC0ABB5E-F8F4-4E27-A71F-B8576576C6CB}" type="datetimeFigureOut">
              <a:rPr lang="en-ZA" smtClean="0"/>
              <a:pPr/>
              <a:t>2017/06/02</a:t>
            </a:fld>
            <a:endParaRPr lang="en-ZA" dirty="0"/>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0727" tIns="45363" rIns="90727" bIns="45363" rtlCol="0" anchor="ctr"/>
          <a:lstStyle/>
          <a:p>
            <a:endParaRPr lang="en-ZA" dirty="0"/>
          </a:p>
        </p:txBody>
      </p:sp>
      <p:sp>
        <p:nvSpPr>
          <p:cNvPr id="5" name="Notes Placeholder 4"/>
          <p:cNvSpPr>
            <a:spLocks noGrp="1"/>
          </p:cNvSpPr>
          <p:nvPr>
            <p:ph type="body" sz="quarter" idx="3"/>
          </p:nvPr>
        </p:nvSpPr>
        <p:spPr>
          <a:xfrm>
            <a:off x="679769" y="4715153"/>
            <a:ext cx="5438140" cy="4466987"/>
          </a:xfrm>
          <a:prstGeom prst="rect">
            <a:avLst/>
          </a:prstGeom>
        </p:spPr>
        <p:txBody>
          <a:bodyPr vert="horz" lIns="90727" tIns="45363" rIns="90727" bIns="453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4"/>
            <a:ext cx="2945659" cy="496332"/>
          </a:xfrm>
          <a:prstGeom prst="rect">
            <a:avLst/>
          </a:prstGeom>
        </p:spPr>
        <p:txBody>
          <a:bodyPr vert="horz" lIns="90727" tIns="45363" rIns="90727" bIns="4536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lIns="90727" tIns="45363" rIns="90727" bIns="45363" rtlCol="0" anchor="b"/>
          <a:lstStyle>
            <a:lvl1pPr algn="r">
              <a:defRPr sz="1200"/>
            </a:lvl1pPr>
          </a:lstStyle>
          <a:p>
            <a:fld id="{BF0E69AA-12CB-4446-987B-AC41870218E1}" type="slidenum">
              <a:rPr lang="en-ZA" smtClean="0"/>
              <a:pPr/>
              <a:t>‹#›</a:t>
            </a:fld>
            <a:endParaRPr lang="en-ZA" dirty="0"/>
          </a:p>
        </p:txBody>
      </p:sp>
    </p:spTree>
    <p:extLst>
      <p:ext uri="{BB962C8B-B14F-4D97-AF65-F5344CB8AC3E}">
        <p14:creationId xmlns:p14="http://schemas.microsoft.com/office/powerpoint/2010/main" xmlns="" val="26755280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1</a:t>
            </a:fld>
            <a:endParaRPr lang="en-ZA" dirty="0"/>
          </a:p>
        </p:txBody>
      </p:sp>
    </p:spTree>
    <p:extLst>
      <p:ext uri="{BB962C8B-B14F-4D97-AF65-F5344CB8AC3E}">
        <p14:creationId xmlns:p14="http://schemas.microsoft.com/office/powerpoint/2010/main" xmlns="" val="398113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PROGRAMME 1</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HIGHLIGHTS OF ACHIEVEMENTS</a:t>
            </a:r>
            <a:endParaRPr lang="en-ZA" sz="1200" kern="1200" dirty="0" smtClean="0">
              <a:solidFill>
                <a:schemeClr val="tx1"/>
              </a:solidFill>
              <a:effectLst/>
              <a:latin typeface="+mn-lt"/>
              <a:ea typeface="+mn-ea"/>
              <a:cs typeface="+mn-cs"/>
            </a:endParaRPr>
          </a:p>
          <a:p>
            <a:pPr marL="342900" lvl="0" indent="-342900" algn="just" fontAlgn="base">
              <a:buFont typeface="Wingdings" pitchFamily="2" charset="2"/>
              <a:buChar char="q"/>
              <a:tabLst>
                <a:tab pos="228600" algn="l"/>
              </a:tabLst>
            </a:pPr>
            <a:r>
              <a:rPr lang="en-ZA" sz="1200" dirty="0" smtClean="0">
                <a:solidFill>
                  <a:srgbClr val="000000"/>
                </a:solidFill>
                <a:latin typeface="Arial" pitchFamily="34" charset="0"/>
                <a:cs typeface="Arial" pitchFamily="34" charset="0"/>
              </a:rPr>
              <a:t>1st quarter risk assessment report developed and submitted to Risk and Audit Committee on 15 August 2016. The operational risk register was approved on the 11th of August 2016.</a:t>
            </a:r>
          </a:p>
          <a:p>
            <a:pPr marL="342900" lvl="0" indent="-342900" algn="just" fontAlgn="base">
              <a:buFont typeface="Wingdings" pitchFamily="2" charset="2"/>
              <a:buChar char="q"/>
              <a:tabLst>
                <a:tab pos="228600" algn="l"/>
              </a:tabLst>
            </a:pPr>
            <a:r>
              <a:rPr lang="en-ZA" sz="1200" dirty="0" smtClean="0">
                <a:solidFill>
                  <a:srgbClr val="000000"/>
                </a:solidFill>
                <a:latin typeface="Arial" pitchFamily="34" charset="0"/>
                <a:cs typeface="Arial" pitchFamily="34" charset="0"/>
              </a:rPr>
              <a:t>1st quarter Internal Audit progress report was approved by the Director-General on the 8th July 2016 and presented to the Audit and Risk Committee (ARC) on the15th August 2016 [completed projects- Contract Management ;Predetermined objectives Q1; Interim Financial statements Q1; MPAT, Assets Management , Still in progress – Productivity Management]  </a:t>
            </a:r>
          </a:p>
          <a:p>
            <a:pPr marL="342900" lvl="0" indent="-342900" algn="just" fontAlgn="base">
              <a:buFont typeface="Wingdings" pitchFamily="2" charset="2"/>
              <a:buChar char="q"/>
              <a:tabLst>
                <a:tab pos="228600" algn="l"/>
              </a:tabLst>
            </a:pPr>
            <a:r>
              <a:rPr lang="en-ZA" sz="1200" dirty="0" smtClean="0">
                <a:solidFill>
                  <a:srgbClr val="000000"/>
                </a:solidFill>
                <a:latin typeface="Arial" pitchFamily="34" charset="0"/>
                <a:cs typeface="Arial" pitchFamily="34" charset="0"/>
              </a:rPr>
              <a:t>1st draft APP 17/18 Submitted to DPME and NT on  the 31 August 2016 </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1st quarter 2016/17 performance report developed and submitted to National Treasury and the DPME on the 30 September 2016</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MPAT and PKA coordinators were appointed by the Director-General and attended the DPME MPAT launch on the 27 July 2016</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All required MPAT standards were uploaded and reports were approved by DG</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1st quarter Interim Financial Statements submitted to National Treasury (NT) by 31 July 2016</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Vacancy rate on 30 September 2016 = 6.4%</a:t>
            </a:r>
          </a:p>
          <a:p>
            <a:pPr marL="342900" lvl="0" indent="-342900" algn="just" fontAlgn="base">
              <a:buFont typeface="Wingdings" pitchFamily="2" charset="2"/>
              <a:buChar char="q"/>
              <a:tabLst>
                <a:tab pos="228600" algn="l"/>
              </a:tabLst>
            </a:pPr>
            <a:r>
              <a:rPr lang="en-ZA" sz="1200" dirty="0" smtClean="0">
                <a:latin typeface="Arial" pitchFamily="34" charset="0"/>
                <a:cs typeface="Arial" pitchFamily="34" charset="0"/>
              </a:rPr>
              <a:t>SITA had 1 scheduled downtime in August 2016. All services were restored successful.  Only remote email access was disrupted but user could still have access to emails</a:t>
            </a:r>
          </a:p>
          <a:p>
            <a:pPr marL="0" lvl="0" indent="0" algn="just" fontAlgn="base">
              <a:buFont typeface="Wingdings" pitchFamily="2" charset="2"/>
              <a:buNone/>
              <a:tabLst>
                <a:tab pos="228600" algn="l"/>
              </a:tabLst>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AREAS OF NON-ACHIEVEMENT</a:t>
            </a:r>
            <a:endParaRPr lang="en-ZA" sz="1200" kern="1200" dirty="0" smtClean="0">
              <a:solidFill>
                <a:schemeClr val="tx1"/>
              </a:solidFill>
              <a:effectLst/>
              <a:latin typeface="+mn-lt"/>
              <a:ea typeface="+mn-ea"/>
              <a:cs typeface="+mn-cs"/>
            </a:endParaRPr>
          </a:p>
          <a:p>
            <a:endParaRPr lang="en-ZA" dirty="0" smtClean="0"/>
          </a:p>
          <a:p>
            <a:pPr marL="342900" lvl="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100% of all disciplinary cases resolved within 90 days remains unachieved the Department has to manage compliance with the 90 days turnaround time frame. </a:t>
            </a:r>
          </a:p>
          <a:p>
            <a:pPr marL="342900" lvl="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Business applications implementation plan produced and approved, the engagement with Business did not take place hence the plan was not produced and approved this target remains not achieved in two conservative quarters and the departmental business needs are currently being reviewed to ensure that the plan is customised to departmental needs.</a:t>
            </a:r>
          </a:p>
          <a:p>
            <a:pPr marL="342900" lvl="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The deliverable on execution of 100% payment of all service providers within 30 days, the department only managed to pay 94% out of 1177 invoices were received and 10 were paid outside of 30 days hence is partially achieved. A session with SCM and Finance staff will be convened to establish the cause of non compliance on the part of the department.</a:t>
            </a:r>
          </a:p>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12</a:t>
            </a:fld>
            <a:endParaRPr lang="en-ZA" dirty="0"/>
          </a:p>
        </p:txBody>
      </p:sp>
    </p:spTree>
    <p:extLst>
      <p:ext uri="{BB962C8B-B14F-4D97-AF65-F5344CB8AC3E}">
        <p14:creationId xmlns:p14="http://schemas.microsoft.com/office/powerpoint/2010/main" xmlns="" val="197753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15</a:t>
            </a:fld>
            <a:endParaRPr lang="en-ZA" dirty="0"/>
          </a:p>
        </p:txBody>
      </p:sp>
    </p:spTree>
    <p:extLst>
      <p:ext uri="{BB962C8B-B14F-4D97-AF65-F5344CB8AC3E}">
        <p14:creationId xmlns:p14="http://schemas.microsoft.com/office/powerpoint/2010/main" xmlns="" val="403981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pPr marL="0" lvl="0" indent="0" algn="just" fontAlgn="base">
              <a:spcBef>
                <a:spcPts val="600"/>
              </a:spcBef>
              <a:spcAft>
                <a:spcPts val="600"/>
              </a:spcAft>
              <a:buFont typeface="Wingdings" pitchFamily="2" charset="2"/>
              <a:buNone/>
              <a:tabLst>
                <a:tab pos="228600" algn="l"/>
              </a:tabLst>
            </a:pPr>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17</a:t>
            </a:fld>
            <a:endParaRPr lang="en-ZA" dirty="0"/>
          </a:p>
        </p:txBody>
      </p:sp>
    </p:spTree>
    <p:extLst>
      <p:ext uri="{BB962C8B-B14F-4D97-AF65-F5344CB8AC3E}">
        <p14:creationId xmlns:p14="http://schemas.microsoft.com/office/powerpoint/2010/main" xmlns="" val="264225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pPr lvl="0" algn="just" fontAlgn="base">
              <a:spcBef>
                <a:spcPts val="600"/>
              </a:spcBef>
              <a:spcAft>
                <a:spcPts val="600"/>
              </a:spcAft>
              <a:tabLst>
                <a:tab pos="228600" algn="l"/>
              </a:tabLst>
            </a:pPr>
            <a:r>
              <a:rPr lang="en-ZA" sz="1200" b="1" dirty="0" smtClean="0">
                <a:solidFill>
                  <a:srgbClr val="000000"/>
                </a:solidFill>
                <a:latin typeface="Arial" pitchFamily="34" charset="0"/>
                <a:cs typeface="Arial" pitchFamily="34" charset="0"/>
              </a:rPr>
              <a:t>PROGRAMME 2</a:t>
            </a:r>
          </a:p>
          <a:p>
            <a:pPr lvl="0" algn="just" fontAlgn="base">
              <a:spcBef>
                <a:spcPts val="600"/>
              </a:spcBef>
              <a:spcAft>
                <a:spcPts val="600"/>
              </a:spcAft>
              <a:tabLst>
                <a:tab pos="228600" algn="l"/>
              </a:tabLst>
            </a:pPr>
            <a:endParaRPr lang="en-ZA" sz="1200" b="1" dirty="0" smtClean="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tab pos="228600" algn="l"/>
              </a:tabLst>
              <a:defRPr/>
            </a:pPr>
            <a:r>
              <a:rPr lang="en-ZA" sz="1200" b="1" kern="1200" dirty="0" smtClean="0">
                <a:solidFill>
                  <a:schemeClr val="tx1"/>
                </a:solidFill>
                <a:effectLst/>
                <a:latin typeface="+mn-lt"/>
                <a:ea typeface="+mn-ea"/>
                <a:cs typeface="+mn-cs"/>
              </a:rPr>
              <a:t>HIGHLIGHTS OF ACHIEVEMENTS </a:t>
            </a:r>
            <a:endParaRPr lang="en-ZA" sz="1200" kern="1200" dirty="0" smtClean="0">
              <a:solidFill>
                <a:schemeClr val="tx1"/>
              </a:solidFill>
              <a:effectLst/>
              <a:latin typeface="+mn-lt"/>
              <a:ea typeface="+mn-ea"/>
              <a:cs typeface="+mn-cs"/>
            </a:endParaRPr>
          </a:p>
          <a:p>
            <a:pPr marL="342900" lvl="0" indent="-342900" algn="just" fontAlgn="base">
              <a:spcBef>
                <a:spcPts val="600"/>
              </a:spcBef>
              <a:spcAft>
                <a:spcPts val="600"/>
              </a:spcAft>
              <a:buFont typeface="Wingdings" pitchFamily="2" charset="2"/>
              <a:buChar char="q"/>
              <a:tabLst>
                <a:tab pos="228600" algn="l"/>
              </a:tabLst>
            </a:pPr>
            <a:r>
              <a:rPr lang="en-ZA" sz="1200" dirty="0" smtClean="0">
                <a:latin typeface="Arial" pitchFamily="34" charset="0"/>
                <a:cs typeface="Arial" pitchFamily="34" charset="0"/>
              </a:rPr>
              <a:t>The first Preliminary Report on Departments compliance in Gender Mainstreaming women socio-economic empowerment in SA economy has been produced by end of Q2. The report is scheduled for discussion at the ESEID cluster DG’s meeting during Quarter 3</a:t>
            </a:r>
          </a:p>
          <a:p>
            <a:pPr marL="342900" lvl="0" indent="-342900" algn="just" fontAlgn="base">
              <a:spcBef>
                <a:spcPts val="600"/>
              </a:spcBef>
              <a:spcAft>
                <a:spcPts val="600"/>
              </a:spcAft>
              <a:buFont typeface="Wingdings" pitchFamily="2" charset="2"/>
              <a:buChar char="q"/>
              <a:tabLst>
                <a:tab pos="228600" algn="l"/>
              </a:tabLst>
            </a:pPr>
            <a:r>
              <a:rPr lang="en-ZA" sz="1200" dirty="0" smtClean="0">
                <a:latin typeface="Arial" pitchFamily="34" charset="0"/>
                <a:cs typeface="Arial" pitchFamily="34" charset="0"/>
              </a:rPr>
              <a:t>Internal discussions with the relevant Chief-Directorates of the </a:t>
            </a:r>
            <a:r>
              <a:rPr lang="en-ZA" sz="1200" dirty="0" err="1" smtClean="0">
                <a:latin typeface="Arial" pitchFamily="34" charset="0"/>
                <a:cs typeface="Arial" pitchFamily="34" charset="0"/>
              </a:rPr>
              <a:t>DoW</a:t>
            </a:r>
            <a:r>
              <a:rPr lang="en-ZA" sz="1200" dirty="0" smtClean="0">
                <a:latin typeface="Arial" pitchFamily="34" charset="0"/>
                <a:cs typeface="Arial" pitchFamily="34" charset="0"/>
              </a:rPr>
              <a:t> were undertaken on the approved discussion paper for women’s financial inclusion. The discussion paper will be consulted with at the ESEID cluster DG’s meeting in Q3.</a:t>
            </a:r>
          </a:p>
          <a:p>
            <a:pPr marL="0" marR="0" lvl="0" indent="0" algn="just" defTabSz="914400" rtl="0" eaLnBrk="1" fontAlgn="base" latinLnBrk="0" hangingPunct="1">
              <a:lnSpc>
                <a:spcPct val="100000"/>
              </a:lnSpc>
              <a:spcBef>
                <a:spcPts val="600"/>
              </a:spcBef>
              <a:spcAft>
                <a:spcPts val="600"/>
              </a:spcAft>
              <a:buClrTx/>
              <a:buSzTx/>
              <a:buFont typeface="Wingdings" pitchFamily="2" charset="2"/>
              <a:buNone/>
              <a:tabLst>
                <a:tab pos="228600" algn="l"/>
              </a:tabLst>
              <a:defRPr/>
            </a:pPr>
            <a:endParaRPr lang="en-ZA" sz="1200" b="1" kern="1200" dirty="0" smtClean="0">
              <a:solidFill>
                <a:schemeClr val="tx1"/>
              </a:solidFill>
              <a:effectLst/>
              <a:latin typeface="+mn-lt"/>
              <a:ea typeface="+mn-ea"/>
              <a:cs typeface="+mn-cs"/>
            </a:endParaRPr>
          </a:p>
          <a:p>
            <a:pPr marL="0" marR="0" lvl="0" indent="0" algn="just" defTabSz="914400" rtl="0" eaLnBrk="1" fontAlgn="base" latinLnBrk="0" hangingPunct="1">
              <a:lnSpc>
                <a:spcPct val="100000"/>
              </a:lnSpc>
              <a:spcBef>
                <a:spcPts val="600"/>
              </a:spcBef>
              <a:spcAft>
                <a:spcPts val="600"/>
              </a:spcAft>
              <a:buClrTx/>
              <a:buSzTx/>
              <a:buFont typeface="Wingdings" pitchFamily="2" charset="2"/>
              <a:buNone/>
              <a:tabLst>
                <a:tab pos="228600" algn="l"/>
              </a:tabLst>
              <a:defRPr/>
            </a:pPr>
            <a:r>
              <a:rPr lang="en-ZA" sz="1200" b="1" kern="1200" dirty="0" smtClean="0">
                <a:solidFill>
                  <a:schemeClr val="tx1"/>
                </a:solidFill>
                <a:effectLst/>
                <a:latin typeface="+mn-lt"/>
                <a:ea typeface="+mn-ea"/>
                <a:cs typeface="+mn-cs"/>
              </a:rPr>
              <a:t>AREAS OF NON-ACHIEVEMENT</a:t>
            </a:r>
            <a:endParaRPr lang="en-ZA" sz="1200" kern="1200" dirty="0" smtClean="0">
              <a:solidFill>
                <a:schemeClr val="tx1"/>
              </a:solidFill>
              <a:effectLst/>
              <a:latin typeface="+mn-lt"/>
              <a:ea typeface="+mn-ea"/>
              <a:cs typeface="+mn-cs"/>
            </a:endParaRPr>
          </a:p>
          <a:p>
            <a:pPr marL="0" lvl="0" indent="0" algn="just" fontAlgn="base">
              <a:spcBef>
                <a:spcPts val="600"/>
              </a:spcBef>
              <a:spcAft>
                <a:spcPts val="600"/>
              </a:spcAft>
              <a:buFont typeface="Wingdings" pitchFamily="2" charset="2"/>
              <a:buNone/>
              <a:tabLst>
                <a:tab pos="228600" algn="l"/>
              </a:tabLst>
            </a:pPr>
            <a:endParaRPr lang="en-ZA" sz="1200" dirty="0" smtClean="0">
              <a:latin typeface="Arial" pitchFamily="34" charset="0"/>
              <a:cs typeface="Arial" pitchFamily="34" charset="0"/>
            </a:endParaRPr>
          </a:p>
          <a:p>
            <a:pPr marL="342900" lvl="0" indent="-342900" algn="just" fontAlgn="base">
              <a:spcBef>
                <a:spcPts val="600"/>
              </a:spcBef>
              <a:spcAft>
                <a:spcPts val="600"/>
              </a:spcAft>
              <a:buFont typeface="Wingdings" pitchFamily="2" charset="2"/>
              <a:buChar char="q"/>
              <a:tabLst>
                <a:tab pos="228600" algn="l"/>
              </a:tabLst>
            </a:pPr>
            <a:r>
              <a:rPr lang="en-ZA" sz="1700" dirty="0" smtClean="0">
                <a:solidFill>
                  <a:srgbClr val="000000"/>
                </a:solidFill>
                <a:latin typeface="Arial" pitchFamily="34" charset="0"/>
                <a:cs typeface="Arial" pitchFamily="34" charset="0"/>
              </a:rPr>
              <a:t>The following targets were not achieved:</a:t>
            </a:r>
            <a:endParaRPr lang="en-ZA" sz="1700" b="1" dirty="0" smtClean="0">
              <a:solidFill>
                <a:srgbClr val="000000"/>
              </a:solidFill>
              <a:latin typeface="Arial" pitchFamily="34" charset="0"/>
              <a:cs typeface="Arial" pitchFamily="34" charset="0"/>
            </a:endParaRPr>
          </a:p>
          <a:p>
            <a:pPr marL="800100" lvl="1" indent="-342900" algn="just" fontAlgn="base">
              <a:spcBef>
                <a:spcPts val="600"/>
              </a:spcBef>
              <a:spcAft>
                <a:spcPts val="600"/>
              </a:spcAft>
              <a:buFont typeface="Arial" pitchFamily="34" charset="0"/>
              <a:buChar char="•"/>
              <a:tabLst>
                <a:tab pos="228600" algn="l"/>
              </a:tabLst>
            </a:pPr>
            <a:r>
              <a:rPr lang="en-ZA" sz="1700" dirty="0" smtClean="0">
                <a:solidFill>
                  <a:srgbClr val="000000"/>
                </a:solidFill>
                <a:latin typeface="Arial" pitchFamily="34" charset="0"/>
                <a:cs typeface="Arial" pitchFamily="34" charset="0"/>
              </a:rPr>
              <a:t>Consultation on intervention mechanisms for improved childcare [ </a:t>
            </a:r>
            <a:r>
              <a:rPr lang="en-ZA" sz="1700" dirty="0" err="1" smtClean="0">
                <a:solidFill>
                  <a:srgbClr val="000000"/>
                </a:solidFill>
                <a:latin typeface="Arial" pitchFamily="34" charset="0"/>
                <a:cs typeface="Arial" pitchFamily="34" charset="0"/>
              </a:rPr>
              <a:t>DoW</a:t>
            </a:r>
            <a:r>
              <a:rPr lang="en-ZA" sz="1700" dirty="0" smtClean="0">
                <a:solidFill>
                  <a:srgbClr val="000000"/>
                </a:solidFill>
                <a:latin typeface="Arial" pitchFamily="34" charset="0"/>
                <a:cs typeface="Arial" pitchFamily="34" charset="0"/>
              </a:rPr>
              <a:t> will Analyse DSD and Health policies to assess the policy on ECD to identify gaps on the extent at which ECD as an enabler for Women’s </a:t>
            </a:r>
            <a:r>
              <a:rPr lang="en-ZA" sz="1700" dirty="0" err="1" smtClean="0">
                <a:solidFill>
                  <a:srgbClr val="000000"/>
                </a:solidFill>
                <a:latin typeface="Arial" pitchFamily="34" charset="0"/>
                <a:cs typeface="Arial" pitchFamily="34" charset="0"/>
              </a:rPr>
              <a:t>socioecomonic</a:t>
            </a:r>
            <a:r>
              <a:rPr lang="en-ZA" sz="1700" dirty="0" smtClean="0">
                <a:solidFill>
                  <a:srgbClr val="000000"/>
                </a:solidFill>
                <a:latin typeface="Arial" pitchFamily="34" charset="0"/>
                <a:cs typeface="Arial" pitchFamily="34" charset="0"/>
              </a:rPr>
              <a:t> Empowerment and enrich the report by outcomes from National Dialogues]</a:t>
            </a:r>
          </a:p>
          <a:p>
            <a:pPr marL="800100" lvl="1" indent="-342900" algn="just" fontAlgn="base">
              <a:spcBef>
                <a:spcPts val="600"/>
              </a:spcBef>
              <a:spcAft>
                <a:spcPts val="600"/>
              </a:spcAft>
              <a:buFont typeface="Arial" pitchFamily="34" charset="0"/>
              <a:buChar char="•"/>
              <a:tabLst>
                <a:tab pos="228600" algn="l"/>
              </a:tabLst>
            </a:pPr>
            <a:r>
              <a:rPr lang="en-ZA" sz="1700" dirty="0" smtClean="0">
                <a:solidFill>
                  <a:srgbClr val="000000"/>
                </a:solidFill>
                <a:latin typeface="Arial" pitchFamily="34" charset="0"/>
                <a:cs typeface="Arial" pitchFamily="34" charset="0"/>
              </a:rPr>
              <a:t>Sector consultation on women’s productive contribution to household and community care [ Consultation will be held with Dept. of Labour and assess the impact of unpaid labour on women. Reference will be made to the Employment Equity Commission Reports and STATS SA reports] </a:t>
            </a:r>
          </a:p>
          <a:p>
            <a:pPr marL="800100" lvl="1" indent="-342900" algn="just" fontAlgn="base">
              <a:spcBef>
                <a:spcPts val="600"/>
              </a:spcBef>
              <a:spcAft>
                <a:spcPts val="600"/>
              </a:spcAft>
              <a:buFont typeface="Arial" pitchFamily="34" charset="0"/>
              <a:buChar char="•"/>
              <a:tabLst>
                <a:tab pos="228600" algn="l"/>
              </a:tabLst>
            </a:pPr>
            <a:r>
              <a:rPr lang="en-ZA" sz="1700" dirty="0" smtClean="0">
                <a:solidFill>
                  <a:srgbClr val="000000"/>
                </a:solidFill>
                <a:latin typeface="Arial" pitchFamily="34" charset="0"/>
                <a:cs typeface="Arial" pitchFamily="34" charset="0"/>
              </a:rPr>
              <a:t>Draft discussion document on strategy for gender mainstreaming and GFPs consulted with stakeholders [ The target is work in progress National Dialogues will enrich the government-wide strategy on Gender Mainstreaming and GFP’s] </a:t>
            </a:r>
          </a:p>
          <a:p>
            <a:pPr marL="800100" lvl="1" indent="-342900" algn="just" fontAlgn="base">
              <a:spcBef>
                <a:spcPts val="600"/>
              </a:spcBef>
              <a:spcAft>
                <a:spcPts val="600"/>
              </a:spcAft>
              <a:buFont typeface="Arial" pitchFamily="34" charset="0"/>
              <a:buChar char="•"/>
              <a:tabLst>
                <a:tab pos="228600" algn="l"/>
              </a:tabLst>
            </a:pPr>
            <a:r>
              <a:rPr lang="en-ZA" sz="1700" dirty="0" smtClean="0">
                <a:solidFill>
                  <a:srgbClr val="000000"/>
                </a:solidFill>
                <a:latin typeface="Arial" pitchFamily="34" charset="0"/>
                <a:cs typeface="Arial" pitchFamily="34" charset="0"/>
              </a:rPr>
              <a:t>Draft GRB framework consulted with stakeholders [Two internal consultation meetings were conducted the submission and draft concept paper is presently receiving DG’s and Minister’s attention, external consultations ( NT, DPME and STATS SA)  will be held on 11 November 2016 ]</a:t>
            </a:r>
          </a:p>
          <a:p>
            <a:pPr marL="800100" lvl="1" indent="-342900" algn="just" fontAlgn="base">
              <a:spcBef>
                <a:spcPts val="600"/>
              </a:spcBef>
              <a:spcAft>
                <a:spcPts val="600"/>
              </a:spcAft>
              <a:buFont typeface="Arial" pitchFamily="34" charset="0"/>
              <a:buChar char="•"/>
              <a:tabLst>
                <a:tab pos="228600" algn="l"/>
              </a:tabLst>
            </a:pPr>
            <a:r>
              <a:rPr lang="en-ZA" sz="1900" dirty="0" smtClean="0">
                <a:solidFill>
                  <a:srgbClr val="000000"/>
                </a:solidFill>
                <a:latin typeface="Arial" pitchFamily="34" charset="0"/>
                <a:cs typeface="Arial" pitchFamily="34" charset="0"/>
              </a:rPr>
              <a:t>Discussion document on the prevention strategy on the IPOA on VAWC consulted with stakeholders. [Target to be reported under the National Dialogues by aligning its work under lived experiences of the target groups involved in dialogues]</a:t>
            </a:r>
          </a:p>
          <a:p>
            <a:pPr marL="800100" lvl="1" indent="-342900" algn="just" fontAlgn="base">
              <a:spcBef>
                <a:spcPts val="600"/>
              </a:spcBef>
              <a:spcAft>
                <a:spcPts val="600"/>
              </a:spcAft>
              <a:buFont typeface="Arial" pitchFamily="34" charset="0"/>
              <a:buChar char="•"/>
              <a:tabLst>
                <a:tab pos="228600" algn="l"/>
              </a:tabLst>
            </a:pPr>
            <a:r>
              <a:rPr lang="en-ZA" sz="1900" dirty="0" smtClean="0">
                <a:solidFill>
                  <a:srgbClr val="000000"/>
                </a:solidFill>
                <a:latin typeface="Arial" pitchFamily="34" charset="0"/>
                <a:cs typeface="Arial" pitchFamily="34" charset="0"/>
              </a:rPr>
              <a:t>Analysis of Best Practices on integrated services for GBV survivors discussion paper consulted.[The challenges of the Sexual Offences Act will be assessed including available studies, National Dialogues will also inform the discussion paper]</a:t>
            </a:r>
          </a:p>
          <a:p>
            <a:endParaRPr lang="en-ZA" dirty="0"/>
          </a:p>
        </p:txBody>
      </p:sp>
      <p:sp>
        <p:nvSpPr>
          <p:cNvPr id="4" name="Footer Placeholder 3"/>
          <p:cNvSpPr>
            <a:spLocks noGrp="1"/>
          </p:cNvSpPr>
          <p:nvPr>
            <p:ph type="ft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BF0E69AA-12CB-4446-987B-AC41870218E1}" type="slidenum">
              <a:rPr lang="en-ZA" smtClean="0"/>
              <a:pPr/>
              <a:t>22</a:t>
            </a:fld>
            <a:endParaRPr lang="en-ZA" dirty="0"/>
          </a:p>
        </p:txBody>
      </p:sp>
    </p:spTree>
    <p:extLst>
      <p:ext uri="{BB962C8B-B14F-4D97-AF65-F5344CB8AC3E}">
        <p14:creationId xmlns:p14="http://schemas.microsoft.com/office/powerpoint/2010/main" xmlns="" val="16828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pPr lvl="0"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PROGRAMME 3</a:t>
            </a:r>
          </a:p>
          <a:p>
            <a:pPr lvl="0"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Tx/>
              <a:buNone/>
              <a:tabLst>
                <a:tab pos="228600" algn="l"/>
              </a:tabLst>
              <a:defRPr/>
            </a:pPr>
            <a:r>
              <a:rPr lang="en-ZA" sz="1200" b="1" kern="1200" dirty="0" smtClean="0">
                <a:solidFill>
                  <a:schemeClr val="tx1"/>
                </a:solidFill>
                <a:effectLst/>
                <a:latin typeface="+mn-lt"/>
                <a:ea typeface="+mn-ea"/>
                <a:cs typeface="+mn-cs"/>
              </a:rPr>
              <a:t>HIGHLIGHTS OF ACHIEVEMENTS</a:t>
            </a:r>
            <a:endParaRPr lang="en-ZA" sz="1200" kern="1200" dirty="0" smtClean="0">
              <a:solidFill>
                <a:schemeClr val="tx1"/>
              </a:solidFill>
              <a:effectLst/>
              <a:latin typeface="+mn-lt"/>
              <a:ea typeface="+mn-ea"/>
              <a:cs typeface="+mn-cs"/>
            </a:endParaRPr>
          </a:p>
          <a:p>
            <a:pPr lvl="0"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a:p>
            <a:pPr marL="285750" lvl="0" indent="-285750" algn="just" fontAlgn="base">
              <a:spcBef>
                <a:spcPts val="600"/>
              </a:spcBef>
              <a:spcAft>
                <a:spcPts val="600"/>
              </a:spcAft>
              <a:buFont typeface="Wingdings" pitchFamily="2" charset="2"/>
              <a:buChar char="q"/>
              <a:tabLst>
                <a:tab pos="228600" algn="l"/>
              </a:tabLst>
            </a:pPr>
            <a:r>
              <a:rPr lang="en-ZA" dirty="0" smtClean="0">
                <a:latin typeface="Arial" pitchFamily="34" charset="0"/>
                <a:cs typeface="Arial" pitchFamily="34" charset="0"/>
              </a:rPr>
              <a:t>United Nations Security Council Resolution (UNSCR) 1325 domesticated</a:t>
            </a:r>
          </a:p>
          <a:p>
            <a:pPr marL="285750" lvl="0" indent="-28575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Preparation meeting for SADC Ministers responsible for women and gender was held in Botswana 16-23 June 2016 and an approved report is available.</a:t>
            </a:r>
          </a:p>
          <a:p>
            <a:pPr marL="285750" lvl="0" indent="-28575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Women’s Month outreach activities were held and a report is finalized.</a:t>
            </a:r>
          </a:p>
          <a:p>
            <a:pPr marL="285750" lvl="0" indent="-28575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Three community mobilisation initiatives conducted on socio-economic issues affecting women as follows:</a:t>
            </a:r>
          </a:p>
          <a:p>
            <a:pPr marL="285750" lvl="0" indent="-285750" algn="just" fontAlgn="base">
              <a:spcBef>
                <a:spcPts val="600"/>
              </a:spcBef>
              <a:spcAft>
                <a:spcPts val="600"/>
              </a:spcAft>
              <a:buFont typeface="Wingdings" pitchFamily="2" charset="2"/>
              <a:buChar char="§"/>
              <a:tabLst>
                <a:tab pos="228600" algn="l"/>
              </a:tabLst>
            </a:pPr>
            <a:r>
              <a:rPr lang="en-ZA" dirty="0" smtClean="0">
                <a:solidFill>
                  <a:srgbClr val="000000"/>
                </a:solidFill>
                <a:latin typeface="Arial" pitchFamily="34" charset="0"/>
                <a:cs typeface="Arial" pitchFamily="34" charset="0"/>
              </a:rPr>
              <a:t>International Mandela Day- 21 July 2016;</a:t>
            </a:r>
          </a:p>
          <a:p>
            <a:pPr marL="285750" lvl="0" indent="-285750" algn="just" fontAlgn="base">
              <a:spcBef>
                <a:spcPts val="600"/>
              </a:spcBef>
              <a:spcAft>
                <a:spcPts val="600"/>
              </a:spcAft>
              <a:buFont typeface="Wingdings" pitchFamily="2" charset="2"/>
              <a:buChar char="§"/>
              <a:tabLst>
                <a:tab pos="228600" algn="l"/>
              </a:tabLst>
            </a:pPr>
            <a:r>
              <a:rPr lang="en-ZA" dirty="0" err="1" smtClean="0">
                <a:solidFill>
                  <a:srgbClr val="000000"/>
                </a:solidFill>
                <a:latin typeface="Arial" pitchFamily="34" charset="0"/>
                <a:cs typeface="Arial" pitchFamily="34" charset="0"/>
              </a:rPr>
              <a:t>HerStory</a:t>
            </a:r>
            <a:r>
              <a:rPr lang="en-ZA" dirty="0" smtClean="0">
                <a:solidFill>
                  <a:srgbClr val="000000"/>
                </a:solidFill>
                <a:latin typeface="Arial" pitchFamily="34" charset="0"/>
                <a:cs typeface="Arial" pitchFamily="34" charset="0"/>
              </a:rPr>
              <a:t> Dialogue- 29 July 2016 and </a:t>
            </a:r>
          </a:p>
          <a:p>
            <a:pPr marL="285750" lvl="0" indent="-285750" algn="just" fontAlgn="base">
              <a:spcBef>
                <a:spcPts val="600"/>
              </a:spcBef>
              <a:spcAft>
                <a:spcPts val="600"/>
              </a:spcAft>
              <a:buFont typeface="Wingdings" pitchFamily="2" charset="2"/>
              <a:buChar char="§"/>
              <a:tabLst>
                <a:tab pos="228600" algn="l"/>
              </a:tabLst>
            </a:pPr>
            <a:r>
              <a:rPr lang="en-ZA" dirty="0" smtClean="0">
                <a:solidFill>
                  <a:srgbClr val="000000"/>
                </a:solidFill>
                <a:latin typeface="Arial" pitchFamily="34" charset="0"/>
                <a:cs typeface="Arial" pitchFamily="34" charset="0"/>
              </a:rPr>
              <a:t>National Day of Prayer- 04 August 2016 </a:t>
            </a:r>
          </a:p>
          <a:p>
            <a:pPr marL="285750" lvl="0" indent="-285750" algn="just" fontAlgn="base">
              <a:spcBef>
                <a:spcPts val="600"/>
              </a:spcBef>
              <a:spcAft>
                <a:spcPts val="600"/>
              </a:spcAft>
              <a:buFont typeface="Wingdings" pitchFamily="2" charset="2"/>
              <a:buChar char="§"/>
              <a:tabLst>
                <a:tab pos="228600" algn="l"/>
              </a:tabLst>
            </a:pPr>
            <a:r>
              <a:rPr lang="en-ZA" dirty="0" smtClean="0">
                <a:solidFill>
                  <a:srgbClr val="000000"/>
                </a:solidFill>
                <a:latin typeface="Arial" pitchFamily="34" charset="0"/>
                <a:cs typeface="Arial" pitchFamily="34" charset="0"/>
              </a:rPr>
              <a:t>Approved reports for the three community mobilization are available.</a:t>
            </a:r>
          </a:p>
          <a:p>
            <a:pPr marL="285750" lvl="0" indent="-28575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Draft M &amp; E System  was  developed.</a:t>
            </a:r>
          </a:p>
          <a:p>
            <a:pPr marL="285750" lvl="0" indent="-28575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Women empowerment M&amp;E frameworks approved</a:t>
            </a:r>
          </a:p>
          <a:p>
            <a:pPr marL="0" lvl="0" indent="0" algn="just" fontAlgn="base">
              <a:spcBef>
                <a:spcPts val="600"/>
              </a:spcBef>
              <a:spcAft>
                <a:spcPts val="600"/>
              </a:spcAft>
              <a:buFont typeface="Wingdings" pitchFamily="2" charset="2"/>
              <a:buNone/>
              <a:tabLst>
                <a:tab pos="228600" algn="l"/>
              </a:tabLst>
            </a:pPr>
            <a:endParaRPr lang="en-ZA" dirty="0" smtClean="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 typeface="Wingdings" pitchFamily="2" charset="2"/>
              <a:buNone/>
              <a:tabLst>
                <a:tab pos="228600" algn="l"/>
              </a:tabLst>
              <a:defRPr/>
            </a:pPr>
            <a:r>
              <a:rPr lang="en-ZA" sz="1200" b="1" kern="1200" dirty="0" smtClean="0">
                <a:solidFill>
                  <a:schemeClr val="tx1"/>
                </a:solidFill>
                <a:effectLst/>
                <a:latin typeface="+mn-lt"/>
                <a:ea typeface="+mn-ea"/>
                <a:cs typeface="+mn-cs"/>
              </a:rPr>
              <a:t>AREAS OF NON-ACHIEVEMENT</a:t>
            </a:r>
            <a:endParaRPr lang="en-ZA" sz="1200" kern="1200" dirty="0" smtClean="0">
              <a:solidFill>
                <a:schemeClr val="tx1"/>
              </a:solidFill>
              <a:effectLst/>
              <a:latin typeface="+mn-lt"/>
              <a:ea typeface="+mn-ea"/>
              <a:cs typeface="+mn-cs"/>
            </a:endParaRPr>
          </a:p>
          <a:p>
            <a:pPr marL="0" lvl="0" indent="0" algn="just" fontAlgn="base">
              <a:spcBef>
                <a:spcPts val="600"/>
              </a:spcBef>
              <a:spcAft>
                <a:spcPts val="600"/>
              </a:spcAft>
              <a:buFont typeface="Wingdings" pitchFamily="2" charset="2"/>
              <a:buNone/>
              <a:tabLst>
                <a:tab pos="228600" algn="l"/>
              </a:tabLst>
            </a:pPr>
            <a:endParaRPr lang="en-ZA" dirty="0" smtClean="0">
              <a:solidFill>
                <a:srgbClr val="000000"/>
              </a:solidFill>
              <a:latin typeface="Arial" pitchFamily="34" charset="0"/>
              <a:cs typeface="Arial" pitchFamily="34" charset="0"/>
            </a:endParaRPr>
          </a:p>
          <a:p>
            <a:pPr lvl="0"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The following targets were not achieved:</a:t>
            </a:r>
          </a:p>
          <a:p>
            <a:pPr marL="342900" lvl="0" indent="-34290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Progress report on research analysis of </a:t>
            </a:r>
            <a:r>
              <a:rPr lang="en-ZA" dirty="0" err="1" smtClean="0">
                <a:solidFill>
                  <a:srgbClr val="000000"/>
                </a:solidFill>
                <a:latin typeface="Arial" pitchFamily="34" charset="0"/>
                <a:cs typeface="Arial" pitchFamily="34" charset="0"/>
              </a:rPr>
              <a:t>Agri</a:t>
            </a:r>
            <a:r>
              <a:rPr lang="en-ZA" dirty="0" smtClean="0">
                <a:solidFill>
                  <a:srgbClr val="000000"/>
                </a:solidFill>
                <a:latin typeface="Arial" pitchFamily="34" charset="0"/>
                <a:cs typeface="Arial" pitchFamily="34" charset="0"/>
              </a:rPr>
              <a:t>-parks programme developed [Desktop review of available research has been initiated and analytical review is work in progress. The research analysis will focus on the whole Nine Point plan an erratum of the targets will be tabled in Parliament during Q3 ]</a:t>
            </a:r>
          </a:p>
          <a:p>
            <a:pPr marL="342900" lvl="0" indent="-34290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Research strategy on women’s socio-economic empowerment and gender equality in relation to the Nine-Point Plan finalised [The research strategy will focus on the whole Nine Point plan an erratum of the targets will be tabled in Parliament during Q3 ]</a:t>
            </a:r>
          </a:p>
          <a:p>
            <a:pPr marL="342900" lvl="0" indent="-342900" algn="just" fontAlgn="base">
              <a:spcBef>
                <a:spcPts val="600"/>
              </a:spcBef>
              <a:spcAft>
                <a:spcPts val="600"/>
              </a:spcAft>
              <a:buFont typeface="Wingdings" pitchFamily="2" charset="2"/>
              <a:buChar char="q"/>
              <a:tabLst>
                <a:tab pos="228600" algn="l"/>
              </a:tabLst>
            </a:pPr>
            <a:r>
              <a:rPr lang="en-ZA" dirty="0" smtClean="0">
                <a:solidFill>
                  <a:srgbClr val="000000"/>
                </a:solidFill>
                <a:latin typeface="Arial" pitchFamily="34" charset="0"/>
                <a:cs typeface="Arial" pitchFamily="34" charset="0"/>
              </a:rPr>
              <a:t> Policy paper on gender policy analysis of the land reform programme related to the Nine-Point Plan developed [The Policy Paper on gender analysis will focus on the whole Nine Point plan an erratum of the targets will be tabled in Parliament during Q3 ]</a:t>
            </a:r>
          </a:p>
          <a:p>
            <a:pPr marL="0" lvl="0" indent="0" algn="just" fontAlgn="base">
              <a:spcBef>
                <a:spcPts val="600"/>
              </a:spcBef>
              <a:spcAft>
                <a:spcPts val="600"/>
              </a:spcAft>
              <a:buFont typeface="Wingdings" pitchFamily="2" charset="2"/>
              <a:buNone/>
              <a:tabLst>
                <a:tab pos="228600" algn="l"/>
              </a:tabLst>
            </a:pPr>
            <a:endParaRPr lang="en-ZA" dirty="0" smtClean="0">
              <a:solidFill>
                <a:srgbClr val="000000"/>
              </a:solidFill>
              <a:latin typeface="Arial" pitchFamily="34" charset="0"/>
              <a:cs typeface="Arial" pitchFamily="34" charset="0"/>
            </a:endParaRPr>
          </a:p>
          <a:p>
            <a:pPr lvl="0" algn="just" fontAlgn="base">
              <a:spcBef>
                <a:spcPts val="600"/>
              </a:spcBef>
              <a:spcAft>
                <a:spcPts val="600"/>
              </a:spcAft>
              <a:tabLst>
                <a:tab pos="228600" algn="l"/>
              </a:tabLst>
            </a:pPr>
            <a:r>
              <a:rPr lang="en-ZA" dirty="0" smtClean="0">
                <a:solidFill>
                  <a:srgbClr val="000000"/>
                </a:solidFill>
                <a:latin typeface="Arial" pitchFamily="34" charset="0"/>
                <a:cs typeface="Arial" pitchFamily="34" charset="0"/>
              </a:rPr>
              <a:t>The above targets will be combined  into one target which will be an analysis  of the Nine Point Plan focusing on the different thematic areas to enable the Department to produce a generic Analysis report of the Nine Point Plan.</a:t>
            </a:r>
          </a:p>
          <a:p>
            <a:pPr marL="342900" lvl="0" indent="-342900" algn="just" fontAlgn="base">
              <a:spcBef>
                <a:spcPts val="600"/>
              </a:spcBef>
              <a:spcAft>
                <a:spcPts val="600"/>
              </a:spcAft>
              <a:buFont typeface="Wingdings" pitchFamily="2" charset="2"/>
              <a:buChar char="q"/>
              <a:tabLst>
                <a:tab pos="228600" algn="l"/>
              </a:tabLst>
            </a:pPr>
            <a:endParaRPr lang="en-ZA" sz="1400" dirty="0" smtClean="0">
              <a:solidFill>
                <a:srgbClr val="000000"/>
              </a:solidFill>
              <a:latin typeface="Arial" pitchFamily="34" charset="0"/>
              <a:cs typeface="Arial" pitchFamily="34" charset="0"/>
            </a:endParaRPr>
          </a:p>
          <a:p>
            <a:pPr marL="34290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Progress report on implementation of phase one of the IKM strategy - [Phase one of the IK Audit includes auditing both the internal and external stakeholders due to lack of both human and financial resources, the IKM Unit has only gone as far as developing two of many audit tools; e.g. the IK Taxonomy building and IK Repository.</a:t>
            </a:r>
          </a:p>
          <a:p>
            <a:pPr marL="34290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Analyse prosecuted cases by nature of gender-based violence by National Prosecuting Authority (NPA) – [</a:t>
            </a:r>
            <a:r>
              <a:rPr lang="en-ZA" sz="1200" dirty="0" smtClean="0">
                <a:latin typeface="Arial" pitchFamily="34" charset="0"/>
                <a:cs typeface="Arial" pitchFamily="34" charset="0"/>
              </a:rPr>
              <a:t>The achievement of this target will be within the National Dialogues. The unit is in communication with NPA to obtain reports published in the past two years on prosecuted cases of GBV to obtain data and information to be analysed.  The outcome of analysis should be able to provide information on the average duration taken to prosecute these cases, the effectiveness of protective and support measures,  cancelation and others information that the analysis might reveal.]</a:t>
            </a:r>
            <a:endParaRPr lang="en-ZA" sz="1200" b="1" dirty="0" smtClean="0">
              <a:solidFill>
                <a:srgbClr val="000000"/>
              </a:solidFill>
              <a:latin typeface="Arial" pitchFamily="34" charset="0"/>
              <a:cs typeface="Arial" pitchFamily="34" charset="0"/>
            </a:endParaRPr>
          </a:p>
          <a:p>
            <a:pPr marL="342900" lvl="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Monitor the implementation of the recommendation from the analysis of strategic planning documents of the economic cluster departments – [</a:t>
            </a:r>
            <a:r>
              <a:rPr lang="en-ZA" sz="1200" dirty="0" smtClean="0">
                <a:latin typeface="Arial" pitchFamily="34" charset="0"/>
                <a:cs typeface="Arial" pitchFamily="34" charset="0"/>
              </a:rPr>
              <a:t>The report on the analysis of strategic plan is work in progress the analysis report will be finalised by November 2016 its recommendation will be forwarded to the economic cluster departments for implementation]. </a:t>
            </a:r>
          </a:p>
          <a:p>
            <a:pPr marL="342900" lvl="0" indent="-342900" algn="just" fontAlgn="base">
              <a:spcBef>
                <a:spcPts val="600"/>
              </a:spcBef>
              <a:spcAft>
                <a:spcPts val="600"/>
              </a:spcAft>
              <a:buFont typeface="Wingdings" pitchFamily="2" charset="2"/>
              <a:buChar char="q"/>
              <a:tabLst>
                <a:tab pos="228600" algn="l"/>
              </a:tabLst>
            </a:pPr>
            <a:r>
              <a:rPr lang="en-ZA" sz="1200" dirty="0" smtClean="0">
                <a:solidFill>
                  <a:srgbClr val="000000"/>
                </a:solidFill>
                <a:latin typeface="Arial" pitchFamily="34" charset="0"/>
                <a:cs typeface="Arial" pitchFamily="34" charset="0"/>
              </a:rPr>
              <a:t>One impact assessment report on progress made on women’s economic empowerment in the economic cluster departments compiled – [</a:t>
            </a:r>
            <a:r>
              <a:rPr lang="en-ZA" sz="1200" dirty="0" smtClean="0">
                <a:latin typeface="Arial" pitchFamily="34" charset="0"/>
                <a:cs typeface="Arial" pitchFamily="34" charset="0"/>
              </a:rPr>
              <a:t>The unit has not yet visited projects of the economic cluster to assess the impact on women and have planned to identify and visit projects in Limpopo Province within the preparations for the National Dialogues processes. The projects will be visited and impact on women be assessed. The report will be submitted to the DG by December 2016.]</a:t>
            </a:r>
          </a:p>
        </p:txBody>
      </p:sp>
      <p:sp>
        <p:nvSpPr>
          <p:cNvPr id="4" name="Footer Placeholder 3"/>
          <p:cNvSpPr>
            <a:spLocks noGrp="1"/>
          </p:cNvSpPr>
          <p:nvPr>
            <p:ph type="ftr" sz="quarter" idx="10"/>
          </p:nvPr>
        </p:nvSpPr>
        <p:spPr/>
        <p:txBody>
          <a:bodyPr/>
          <a:lstStyle/>
          <a:p>
            <a:endParaRPr lang="en-ZA" dirty="0">
              <a:solidFill>
                <a:prstClr val="black"/>
              </a:solidFill>
            </a:endParaRPr>
          </a:p>
        </p:txBody>
      </p:sp>
      <p:sp>
        <p:nvSpPr>
          <p:cNvPr id="5" name="Slide Number Placeholder 4"/>
          <p:cNvSpPr>
            <a:spLocks noGrp="1"/>
          </p:cNvSpPr>
          <p:nvPr>
            <p:ph type="sldNum" sz="quarter" idx="11"/>
          </p:nvPr>
        </p:nvSpPr>
        <p:spPr/>
        <p:txBody>
          <a:bodyPr/>
          <a:lstStyle/>
          <a:p>
            <a:fld id="{BF0E69AA-12CB-4446-987B-AC41870218E1}" type="slidenum">
              <a:rPr lang="en-ZA" smtClean="0">
                <a:solidFill>
                  <a:prstClr val="black"/>
                </a:solidFill>
              </a:rPr>
              <a:pPr/>
              <a:t>31</a:t>
            </a:fld>
            <a:endParaRPr lang="en-ZA" dirty="0">
              <a:solidFill>
                <a:prstClr val="black"/>
              </a:solidFill>
            </a:endParaRPr>
          </a:p>
        </p:txBody>
      </p:sp>
    </p:spTree>
    <p:extLst>
      <p:ext uri="{BB962C8B-B14F-4D97-AF65-F5344CB8AC3E}">
        <p14:creationId xmlns:p14="http://schemas.microsoft.com/office/powerpoint/2010/main" xmlns="" val="180046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7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3185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050269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703258A-D6DB-4C14-A444-4D56443648E9}"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472761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1D7F0D-FCA1-4EE0-A6B1-BD44D1A71DD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234679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07336-9B03-455B-A83F-C1D330AD5FEC}"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74532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4AE5A0C-28DC-43B0-A74B-806C5EC77543}"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209447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04014D-63A2-4353-8DE1-5ABD92540BF6}"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397401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F866639-4BEF-4B15-ACB5-227C03A5C061}"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210461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4166-491D-4C13-B271-A9F78BBBD689}"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29355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9CC8-A147-4E62-899C-54AA956C56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029240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101BF-3D3C-41DA-AA9B-70E97673F85C}"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00230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A21A86-4E06-424D-A795-3ED6DF2431B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7537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863927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72DCC1B-1A1B-44C2-8DB1-972AFDBCB1C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195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8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879598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492071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6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342200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499656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536704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926343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169398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38389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0322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42"/>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887285E-A9F5-4861-B9A2-5F6B2A3E5386}"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172528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284857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01341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3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25353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750785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1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464528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50280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05429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292913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913311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0135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4C06014-28F1-422E-A749-4623D6405C29}"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476476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394813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053621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850129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3023174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12592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381291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46357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299952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841839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0527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17"/>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97496-50DB-43ED-9236-FEA7155C1AD4}"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101263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728619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069540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871763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1003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C3FD0B9-6DD9-4E43-B6A3-CF9F254625C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4944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1F636EF-CAC3-4110-8606-31FE8E23DBF9}"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17239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D5F2B79-9E12-4855-9161-3957D25C43AC}"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231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FB747-751E-4842-8E9F-48722EB83FC2}"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4363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DA486-FA90-45FA-AE32-0E7465DC95E1}"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1441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15662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682D3-D5C9-4D6D-A7FE-1BAA12467263}"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91377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1E4F54-F620-48A2-95A6-923D1DC1B149}"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17645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7FE8467-C863-46DB-9CEE-7E5BD4BF325E}"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1164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0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AE03C6F-FB9A-46EF-9D54-CEA595475E84}"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48893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63CE65-C7E1-4F51-BC1D-2865FDB48403}"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21751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7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FF533-891C-4459-9AEF-69BAD5BD902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396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98F0BE-3C04-4886-95B7-66B68EAD5275}"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51048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B01CEB3-B4DC-49A5-94CF-12D16BE2899A}"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74710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EED45F-01B2-4C49-ABA5-BC3F6A72B203}"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47518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6459A-91E3-47B6-87F0-37E98BD4B96E}"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383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4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7307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FA9D3-4A29-4B4F-9A12-59BB68818AF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99805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24300-83F5-44C9-89CF-70F61DCEF59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29318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DBC0BD6-0DBF-4781-ADDD-C48A0E109A83}"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28846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EDCF6F-E655-42D1-BCE9-7B955694CB88}"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2936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77852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3660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4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9993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928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86329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5300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2270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248650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97172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4169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54241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93341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7511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04752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2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468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33879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25032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8141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97989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92357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2512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15128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56592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50025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4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60F280-F8F2-467A-9173-79E9D0DF757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92136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A8E51A-909C-40EC-9F41-EA6997FA51A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88993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1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5B85B-E93C-43D8-8659-B5B8948B57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71195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FFD5633-B941-40E9-9F04-6D4B68B169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7362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846646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CA3E7D2-B65F-477D-9C65-CBC1451F4C3B}"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51302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1338973-0408-43D8-9F9A-AA0A41B116D6}"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12676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F2738-9720-4D15-9EB0-0E58C35B906C}"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31540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4072-1710-4399-A9D8-F93BE8E81D5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7832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5F3AF-C49E-4F9F-93D6-22A3CF95AFB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0903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B382C07-AF39-4761-9B72-6D261689D91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6220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34EE018-24CF-460D-9408-0F5748DB855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75715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86"/>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7BA731-6934-49E4-8DB0-B82E55A19A5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53876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618D997-93FE-4EBA-A3F1-D2E6A46776D4}"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61804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61"/>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9D871-1B13-46B5-A7FE-92359BE1DC26}"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7260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558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C6D21F-2039-4BC7-9194-05612ED47F34}"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0278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D1A486-0DFA-4FE5-97B1-19A50BB10E76}"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46707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4737E54-A483-49AB-A3D7-A52BDD0FFA65}"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937373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B19E-B62B-41D7-85AD-6AF483B42565}"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09824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07132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76768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93EE925-6A74-43F7-93FE-F678A3D9E978}"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566409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954A4-88F0-42B5-9673-83E04BDC301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74831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4"/>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C29AEFA-8E0D-48A1-88AC-3D5EBB8A2A5B}"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06633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602ED6E-3C67-43D1-B3EE-03450B8EA5A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046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70318-03AB-4360-997E-58F6F1FACAF0}"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653477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39"/>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AA48F-2975-484A-949C-641DBA081D69}"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296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F1F3854-ABA8-452F-8BDD-A6B19C2245C9}"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762032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2580131-E4C6-4B0C-9FCB-FECE1DF96B3F}"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253839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57F6373-B1C6-41BB-9B45-FC316E9C20E2}"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59943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DAB02-9DB1-4D28-80EA-F4C25AFFA735}"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84027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7FE5C-9B30-42BB-B413-8E559B330845}"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18198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51FF3-7967-45B4-95C7-9314110A3F6A}"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64003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DB35A77-B184-4B8F-88D8-CA52AA4B97D1}"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52521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F8AA1B1-D12D-4222-900E-1D972BD204A0}"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92311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0"/>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703258A-D6DB-4C14-A444-4D56443648E9}"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4412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713A-C6D8-4C4B-82F2-16FC68324C17}"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DRAFT - V4</a:t>
            </a:r>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84249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1D7F0D-FCA1-4EE0-A6B1-BD44D1A71DD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58613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5"/>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07336-9B03-455B-A83F-C1D330AD5FEC}"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04976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4AE5A0C-28DC-43B0-A74B-806C5EC77543}"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46247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04014D-63A2-4353-8DE1-5ABD92540BF6}" type="datetime1">
              <a:rPr lang="en-ZA" smtClean="0">
                <a:solidFill>
                  <a:prstClr val="black">
                    <a:tint val="75000"/>
                  </a:prstClr>
                </a:solidFill>
              </a:rPr>
              <a:pPr/>
              <a:t>2017/06/02</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3846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F866639-4BEF-4B15-ACB5-227C03A5C061}" type="datetime1">
              <a:rPr lang="en-ZA" smtClean="0">
                <a:solidFill>
                  <a:prstClr val="black">
                    <a:tint val="75000"/>
                  </a:prstClr>
                </a:solidFill>
              </a:rPr>
              <a:pPr/>
              <a:t>2017/06/02</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09847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4166-491D-4C13-B271-A9F78BBBD689}" type="datetime1">
              <a:rPr lang="en-ZA" smtClean="0">
                <a:solidFill>
                  <a:prstClr val="black">
                    <a:tint val="75000"/>
                  </a:prstClr>
                </a:solidFill>
              </a:rPr>
              <a:pPr/>
              <a:t>2017/06/02</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4274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59CC8-A147-4E62-899C-54AA956C5648}"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09578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101BF-3D3C-41DA-AA9B-70E97673F85C}" type="datetime1">
              <a:rPr lang="en-ZA" smtClean="0">
                <a:solidFill>
                  <a:prstClr val="black">
                    <a:tint val="75000"/>
                  </a:prstClr>
                </a:solidFill>
              </a:rPr>
              <a:pPr/>
              <a:t>2017/06/02</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36933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A21A86-4E06-424D-A795-3ED6DF2431BF}"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616582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72DCC1B-1A1B-44C2-8DB1-972AFDBCB1C7}"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9472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97948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92D71-BEBC-47B5-9091-9E3B1F96416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3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37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65169882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1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1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1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3445692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2284050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79AD8-2FC9-45ED-8276-3682289593F0}" type="datetimeFigureOut">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8152365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F45CA-DDE2-40CC-BCA7-64DA671D881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6656978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A5ED7-6CFE-4AAA-BE3E-5C2183CAF7DD}"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2647053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9214607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9141569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EEC28-6329-49B9-A186-353DAB614692}"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4868711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61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68DA-A846-44D7-AEC8-60F63B33B92B}"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61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61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3143695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5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9E3F9-FBD3-4C56-9358-1AE407F9D65D}"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5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DRAFT - V4</a:t>
            </a:r>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5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7979490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95300" y="635639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92D71-BEBC-47B5-9091-9E3B1F964165}" type="datetime1">
              <a:rPr lang="en-ZA" smtClean="0">
                <a:solidFill>
                  <a:prstClr val="black">
                    <a:tint val="75000"/>
                  </a:prstClr>
                </a:solidFill>
              </a:rPr>
              <a:pPr/>
              <a:t>2017/06/02</a:t>
            </a:fld>
            <a:endParaRPr lang="en-ZA">
              <a:solidFill>
                <a:prstClr val="black">
                  <a:tint val="75000"/>
                </a:prstClr>
              </a:solidFill>
            </a:endParaRPr>
          </a:p>
        </p:txBody>
      </p:sp>
      <p:sp>
        <p:nvSpPr>
          <p:cNvPr id="5" name="Footer Placeholder 4"/>
          <p:cNvSpPr>
            <a:spLocks noGrp="1"/>
          </p:cNvSpPr>
          <p:nvPr>
            <p:ph type="ftr" sz="quarter" idx="3"/>
          </p:nvPr>
        </p:nvSpPr>
        <p:spPr>
          <a:xfrm>
            <a:off x="3384550" y="635639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7099300" y="635639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46122791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10.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238126" y="1052736"/>
            <a:ext cx="9473404" cy="3614798"/>
          </a:xfrm>
        </p:spPr>
        <p:txBody>
          <a:bodyPr>
            <a:noAutofit/>
          </a:bodyPr>
          <a:lstStyle/>
          <a:p>
            <a:pPr lvl="0">
              <a:defRPr/>
            </a:pPr>
            <a:r>
              <a:rPr lang="en-US" b="1" dirty="0" smtClean="0">
                <a:solidFill>
                  <a:schemeClr val="tx1"/>
                </a:solidFill>
                <a:latin typeface="Arial" pitchFamily="34" charset="0"/>
                <a:cs typeface="Arial" pitchFamily="34" charset="0"/>
              </a:rPr>
              <a:t>DEPARTMENT OF WOMEN</a:t>
            </a:r>
          </a:p>
          <a:p>
            <a:pPr lvl="0">
              <a:defRPr/>
            </a:pPr>
            <a:r>
              <a:rPr lang="en-US" b="1" dirty="0" smtClean="0">
                <a:solidFill>
                  <a:schemeClr val="tx1"/>
                </a:solidFill>
                <a:latin typeface="Arial" pitchFamily="34" charset="0"/>
                <a:cs typeface="Arial" pitchFamily="34" charset="0"/>
              </a:rPr>
              <a:t> QUARTER 4 PERFORMANCE REPORT 2016/17</a:t>
            </a:r>
          </a:p>
          <a:p>
            <a:pPr lvl="0">
              <a:defRPr/>
            </a:pPr>
            <a:endParaRPr lang="en-US" b="1" dirty="0" smtClean="0">
              <a:solidFill>
                <a:schemeClr val="tx1"/>
              </a:solidFill>
              <a:latin typeface="Arial" pitchFamily="34" charset="0"/>
              <a:cs typeface="Arial" pitchFamily="34" charset="0"/>
            </a:endParaRPr>
          </a:p>
          <a:p>
            <a:pPr lvl="0" algn="l">
              <a:defRPr/>
            </a:pPr>
            <a:r>
              <a:rPr lang="en-US" sz="2400" b="1" dirty="0" smtClean="0">
                <a:solidFill>
                  <a:schemeClr val="tx1"/>
                </a:solidFill>
                <a:latin typeface="Arial" pitchFamily="34" charset="0"/>
                <a:cs typeface="Arial" pitchFamily="34" charset="0"/>
              </a:rPr>
              <a:t>PRESENTATION TO </a:t>
            </a:r>
          </a:p>
          <a:p>
            <a:pPr lvl="0" algn="l">
              <a:defRPr/>
            </a:pPr>
            <a:r>
              <a:rPr lang="en-US" sz="2400" b="1" dirty="0" smtClean="0">
                <a:solidFill>
                  <a:schemeClr val="tx1"/>
                </a:solidFill>
                <a:latin typeface="Arial" pitchFamily="34" charset="0"/>
                <a:cs typeface="Arial" pitchFamily="34" charset="0"/>
              </a:rPr>
              <a:t>PORTFOLIO COMMITTEE ON WOMEN  </a:t>
            </a:r>
          </a:p>
          <a:p>
            <a:pPr lvl="0" algn="l">
              <a:defRPr/>
            </a:pPr>
            <a:r>
              <a:rPr lang="en-US" sz="2400" b="1" dirty="0" smtClean="0">
                <a:solidFill>
                  <a:schemeClr val="tx1"/>
                </a:solidFill>
                <a:latin typeface="Arial" pitchFamily="34" charset="0"/>
                <a:cs typeface="Arial" pitchFamily="34" charset="0"/>
              </a:rPr>
              <a:t>30 MAY 2017</a:t>
            </a:r>
          </a:p>
          <a:p>
            <a:pPr lvl="0" algn="l">
              <a:defRPr/>
            </a:pPr>
            <a:endParaRPr lang="en-US" b="1" dirty="0">
              <a:solidFill>
                <a:schemeClr val="tx1"/>
              </a:solidFill>
              <a:latin typeface="Arial" pitchFamily="34" charset="0"/>
              <a:cs typeface="Arial" pitchFamily="34" charset="0"/>
            </a:endParaRPr>
          </a:p>
          <a:p>
            <a:pPr lvl="0">
              <a:defRPr/>
            </a:pPr>
            <a:r>
              <a:rPr lang="en-GB" b="1" dirty="0">
                <a:solidFill>
                  <a:schemeClr val="bg1"/>
                </a:solidFill>
                <a:latin typeface="Arial" pitchFamily="34" charset="0"/>
                <a:cs typeface="Arial" pitchFamily="34" charset="0"/>
              </a:rPr>
              <a:t/>
            </a:r>
            <a:br>
              <a:rPr lang="en-GB" b="1" dirty="0">
                <a:solidFill>
                  <a:schemeClr val="bg1"/>
                </a:solidFill>
                <a:latin typeface="Arial" pitchFamily="34" charset="0"/>
                <a:cs typeface="Arial" pitchFamily="34" charset="0"/>
              </a:rPr>
            </a:br>
            <a:endParaRPr lang="en-GB" b="1" dirty="0">
              <a:solidFill>
                <a:schemeClr val="bg1"/>
              </a:solidFill>
              <a:latin typeface="Arial" pitchFamily="34" charset="0"/>
              <a:cs typeface="Arial" pitchFamily="34" charset="0"/>
            </a:endParaRPr>
          </a:p>
          <a:p>
            <a:pPr marL="457200" indent="-457200" algn="l">
              <a:buFont typeface="Arial" pitchFamily="34" charset="0"/>
              <a:buChar char="•"/>
            </a:pPr>
            <a:endParaRPr lang="en-ZA" b="1" dirty="0" smtClean="0">
              <a:solidFill>
                <a:srgbClr val="004C00"/>
              </a:solidFill>
              <a:latin typeface="Arial" pitchFamily="34" charset="0"/>
              <a:cs typeface="Arial" pitchFamily="34" charset="0"/>
            </a:endParaRPr>
          </a:p>
        </p:txBody>
      </p:sp>
    </p:spTree>
    <p:extLst>
      <p:ext uri="{BB962C8B-B14F-4D97-AF65-F5344CB8AC3E}">
        <p14:creationId xmlns:p14="http://schemas.microsoft.com/office/powerpoint/2010/main" xmlns="" val="344240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10</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lgn="l">
              <a:lnSpc>
                <a:spcPct val="150000"/>
              </a:lnSpc>
              <a:spcAft>
                <a:spcPts val="0"/>
              </a:spcAft>
              <a:tabLst>
                <a:tab pos="228600" algn="l"/>
              </a:tabLst>
            </a:pPr>
            <a:r>
              <a:rPr lang="en-ZA" sz="1800" b="1" kern="0" dirty="0" smtClean="0">
                <a:solidFill>
                  <a:sysClr val="windowText" lastClr="000000"/>
                </a:solidFill>
              </a:rPr>
              <a:t/>
            </a:r>
            <a:br>
              <a:rPr lang="en-ZA" sz="1800" b="1" kern="0" dirty="0" smtClean="0">
                <a:solidFill>
                  <a:sysClr val="windowText" lastClr="000000"/>
                </a:solidFill>
              </a:rPr>
            </a:br>
            <a:r>
              <a:rPr lang="en-GB" sz="2200" b="1" dirty="0">
                <a:latin typeface="Arial"/>
                <a:ea typeface="+mn-ea"/>
                <a:cs typeface="Times New Roman"/>
              </a:rPr>
              <a:t>Department`s Financial Performance for the 4</a:t>
            </a:r>
            <a:r>
              <a:rPr lang="en-GB" sz="2200" b="1" baseline="30000" dirty="0">
                <a:latin typeface="Arial"/>
                <a:ea typeface="+mn-ea"/>
                <a:cs typeface="Times New Roman"/>
              </a:rPr>
              <a:t>th</a:t>
            </a:r>
            <a:r>
              <a:rPr lang="en-GB" sz="2200" b="1" dirty="0">
                <a:latin typeface="Arial"/>
                <a:ea typeface="+mn-ea"/>
                <a:cs typeface="Times New Roman"/>
              </a:rPr>
              <a:t> Quarter 2016/17</a:t>
            </a:r>
            <a:r>
              <a:rPr lang="en-ZA" sz="2200" dirty="0">
                <a:ea typeface="Calibri"/>
                <a:cs typeface="Times New Roman"/>
              </a:rPr>
              <a:t/>
            </a:r>
            <a:br>
              <a:rPr lang="en-ZA" sz="2200" dirty="0">
                <a:ea typeface="Calibri"/>
                <a:cs typeface="Times New Roman"/>
              </a:rPr>
            </a:br>
            <a:endParaRPr kumimoji="0" lang="en-ZA" sz="2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947068693"/>
              </p:ext>
            </p:extLst>
          </p:nvPr>
        </p:nvGraphicFramePr>
        <p:xfrm>
          <a:off x="1031969" y="1293224"/>
          <a:ext cx="7798524" cy="3840479"/>
        </p:xfrm>
        <a:graphic>
          <a:graphicData uri="http://schemas.openxmlformats.org/drawingml/2006/table">
            <a:tbl>
              <a:tblPr firstRow="1" firstCol="1" bandRow="1"/>
              <a:tblGrid>
                <a:gridCol w="2142308"/>
                <a:gridCol w="1240612"/>
                <a:gridCol w="1189632"/>
                <a:gridCol w="1112729"/>
                <a:gridCol w="1111944"/>
                <a:gridCol w="1001299"/>
              </a:tblGrid>
              <a:tr h="1301319">
                <a:tc>
                  <a:txBody>
                    <a:bodyPr/>
                    <a:lstStyle/>
                    <a:p>
                      <a:pPr>
                        <a:lnSpc>
                          <a:spcPct val="115000"/>
                        </a:lnSpc>
                        <a:spcAft>
                          <a:spcPts val="0"/>
                        </a:spcAft>
                      </a:pPr>
                      <a:r>
                        <a:rPr lang="en-ZA" sz="1400" b="1" dirty="0">
                          <a:solidFill>
                            <a:srgbClr val="FFFFFF"/>
                          </a:solidFill>
                          <a:effectLst/>
                          <a:latin typeface="Calibri"/>
                          <a:ea typeface="Times New Roman"/>
                          <a:cs typeface="Times New Roman"/>
                        </a:rPr>
                        <a:t>Programme</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400" b="1" dirty="0">
                          <a:solidFill>
                            <a:srgbClr val="FFFFFF"/>
                          </a:solidFill>
                          <a:effectLst/>
                          <a:latin typeface="Calibri"/>
                          <a:ea typeface="Times New Roman"/>
                          <a:cs typeface="Times New Roman"/>
                        </a:rPr>
                        <a:t>Adjusted Appropriation</a:t>
                      </a:r>
                      <a:endParaRPr lang="en-ZA"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dirty="0">
                          <a:solidFill>
                            <a:srgbClr val="FFFFFF"/>
                          </a:solidFill>
                          <a:effectLst/>
                          <a:latin typeface="Calibri"/>
                          <a:ea typeface="Times New Roman"/>
                          <a:cs typeface="Times New Roman"/>
                        </a:rPr>
                        <a:t>Projected Expenditure at 31 March 2017</a:t>
                      </a:r>
                      <a:endParaRPr lang="en-ZA"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dirty="0">
                          <a:solidFill>
                            <a:srgbClr val="FFFFFF"/>
                          </a:solidFill>
                          <a:effectLst/>
                          <a:latin typeface="Calibri"/>
                          <a:ea typeface="Times New Roman"/>
                          <a:cs typeface="Times New Roman"/>
                        </a:rPr>
                        <a:t>Actual Expenditure          31 March 2017</a:t>
                      </a:r>
                      <a:endParaRPr lang="en-ZA"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400" b="1" dirty="0">
                          <a:solidFill>
                            <a:srgbClr val="FFFFFF"/>
                          </a:solidFill>
                          <a:effectLst/>
                          <a:latin typeface="Calibri"/>
                          <a:ea typeface="Times New Roman"/>
                          <a:cs typeface="Times New Roman"/>
                        </a:rPr>
                        <a:t>Variance                  Actual vs. Projected</a:t>
                      </a:r>
                      <a:endParaRPr lang="en-ZA"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400" b="1" dirty="0">
                          <a:solidFill>
                            <a:srgbClr val="FFFFFF"/>
                          </a:solidFill>
                          <a:effectLst/>
                          <a:latin typeface="Calibri"/>
                          <a:ea typeface="Times New Roman"/>
                          <a:cs typeface="Times New Roman"/>
                        </a:rPr>
                        <a:t>% Spent</a:t>
                      </a:r>
                      <a:endParaRPr lang="en-ZA"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17395">
                <a:tc>
                  <a:txBody>
                    <a:bodyPr/>
                    <a:lstStyle/>
                    <a:p>
                      <a:pPr>
                        <a:lnSpc>
                          <a:spcPct val="115000"/>
                        </a:lnSpc>
                        <a:spcAft>
                          <a:spcPts val="0"/>
                        </a:spcAft>
                      </a:pPr>
                      <a:r>
                        <a:rPr lang="en-ZA" sz="1400" dirty="0">
                          <a:solidFill>
                            <a:srgbClr val="FFFFFF"/>
                          </a:solidFill>
                          <a:effectLst/>
                          <a:latin typeface="Calibri"/>
                          <a:ea typeface="Times New Roman"/>
                          <a:cs typeface="Times New Roman"/>
                        </a:rPr>
                        <a:t> </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dirty="0">
                          <a:solidFill>
                            <a:srgbClr val="FFFFFF"/>
                          </a:solidFill>
                          <a:effectLst/>
                          <a:latin typeface="Calibri"/>
                          <a:ea typeface="Times New Roman"/>
                          <a:cs typeface="Times New Roman"/>
                        </a:rPr>
                        <a:t>%</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28483">
                <a:tc>
                  <a:txBody>
                    <a:bodyPr/>
                    <a:lstStyle/>
                    <a:p>
                      <a:pPr>
                        <a:lnSpc>
                          <a:spcPct val="115000"/>
                        </a:lnSpc>
                        <a:spcAft>
                          <a:spcPts val="0"/>
                        </a:spcAft>
                      </a:pPr>
                      <a:r>
                        <a:rPr lang="en-ZA" sz="1400">
                          <a:effectLst/>
                          <a:latin typeface="Calibri"/>
                          <a:ea typeface="Times New Roman"/>
                          <a:cs typeface="Times New Roman"/>
                        </a:rPr>
                        <a:t>Administration</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88 680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86 680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88 117</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563</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99.4</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618">
                <a:tc>
                  <a:txBody>
                    <a:bodyPr/>
                    <a:lstStyle/>
                    <a:p>
                      <a:pPr>
                        <a:lnSpc>
                          <a:spcPct val="115000"/>
                        </a:lnSpc>
                        <a:spcAft>
                          <a:spcPts val="0"/>
                        </a:spcAft>
                      </a:pPr>
                      <a:r>
                        <a:rPr lang="en-ZA" sz="1400" dirty="0">
                          <a:effectLst/>
                          <a:latin typeface="Calibri"/>
                          <a:ea typeface="Times New Roman"/>
                          <a:cs typeface="Times New Roman"/>
                        </a:rPr>
                        <a:t>Social Transformation and Economic Empowerment</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80 468</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80 468</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79 548</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920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98.9</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269">
                <a:tc>
                  <a:txBody>
                    <a:bodyPr/>
                    <a:lstStyle/>
                    <a:p>
                      <a:pPr>
                        <a:lnSpc>
                          <a:spcPct val="115000"/>
                        </a:lnSpc>
                        <a:spcAft>
                          <a:spcPts val="0"/>
                        </a:spcAft>
                      </a:pPr>
                      <a:r>
                        <a:rPr lang="en-ZA" sz="1400">
                          <a:effectLst/>
                          <a:latin typeface="Calibri"/>
                          <a:ea typeface="Times New Roman"/>
                          <a:cs typeface="Times New Roman"/>
                        </a:rPr>
                        <a:t>Policy, Stakeholder and Knowledge Management</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27 739</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27 739</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26 732</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1 007</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96.4</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5">
                <a:tc>
                  <a:txBody>
                    <a:bodyPr/>
                    <a:lstStyle/>
                    <a:p>
                      <a:pPr>
                        <a:lnSpc>
                          <a:spcPct val="115000"/>
                        </a:lnSpc>
                        <a:spcAft>
                          <a:spcPts val="0"/>
                        </a:spcAft>
                      </a:pPr>
                      <a:r>
                        <a:rPr lang="en-ZA" sz="1400" b="1">
                          <a:solidFill>
                            <a:srgbClr val="000000"/>
                          </a:solidFill>
                          <a:effectLst/>
                          <a:latin typeface="Calibri"/>
                          <a:ea typeface="Times New Roman"/>
                          <a:cs typeface="Times New Roman"/>
                        </a:rPr>
                        <a:t>Total</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solidFill>
                            <a:srgbClr val="000000"/>
                          </a:solidFill>
                          <a:effectLst/>
                          <a:latin typeface="Calibri"/>
                          <a:ea typeface="Times New Roman"/>
                          <a:cs typeface="Times New Roman"/>
                        </a:rPr>
                        <a:t>196 887</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solidFill>
                            <a:srgbClr val="000000"/>
                          </a:solidFill>
                          <a:effectLst/>
                          <a:latin typeface="Calibri"/>
                          <a:ea typeface="Times New Roman"/>
                          <a:cs typeface="Times New Roman"/>
                        </a:rPr>
                        <a:t>196 887</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solidFill>
                            <a:srgbClr val="000000"/>
                          </a:solidFill>
                          <a:effectLst/>
                          <a:latin typeface="Calibri"/>
                          <a:ea typeface="Times New Roman"/>
                          <a:cs typeface="Times New Roman"/>
                        </a:rPr>
                        <a:t>194 397</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solidFill>
                            <a:srgbClr val="000000"/>
                          </a:solidFill>
                          <a:effectLst/>
                          <a:latin typeface="Calibri"/>
                          <a:ea typeface="Times New Roman"/>
                          <a:cs typeface="Times New Roman"/>
                        </a:rPr>
                        <a:t>2 490</a:t>
                      </a:r>
                      <a:endParaRPr lang="en-ZA"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solidFill>
                            <a:srgbClr val="000000"/>
                          </a:solidFill>
                          <a:effectLst/>
                          <a:latin typeface="Calibri"/>
                          <a:ea typeface="Times New Roman"/>
                          <a:cs typeface="Times New Roman"/>
                        </a:rPr>
                        <a:t>98.7</a:t>
                      </a:r>
                      <a:endParaRPr lang="en-ZA"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0528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11</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800" b="1" kern="0" dirty="0" smtClean="0">
                <a:solidFill>
                  <a:sysClr val="windowText" lastClr="000000"/>
                </a:solidFill>
              </a:rPr>
              <a:t/>
            </a:r>
            <a:br>
              <a:rPr lang="en-ZA" sz="1800" b="1" kern="0" dirty="0" smtClean="0">
                <a:solidFill>
                  <a:sysClr val="windowText" lastClr="000000"/>
                </a:solidFill>
              </a:rPr>
            </a:br>
            <a:r>
              <a:rPr lang="en-ZA" sz="4000" b="1" kern="0" dirty="0" smtClean="0">
                <a:solidFill>
                  <a:sysClr val="windowText" lastClr="000000"/>
                </a:solidFill>
              </a:rPr>
              <a:t>PERFORMANCE INFORMATION PROG 1</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030517"/>
            <a:ext cx="8378372" cy="4062651"/>
          </a:xfrm>
          <a:prstGeom prst="rect">
            <a:avLst/>
          </a:prstGeom>
          <a:noFill/>
        </p:spPr>
        <p:txBody>
          <a:bodyPr wrap="square" rtlCol="0">
            <a:spAutoFit/>
          </a:bodyPr>
          <a:lstStyle/>
          <a:p>
            <a:pPr algn="just"/>
            <a:r>
              <a:rPr lang="en-ZA" sz="2000" dirty="0">
                <a:solidFill>
                  <a:prstClr val="black"/>
                </a:solidFill>
                <a:latin typeface="Arial" pitchFamily="34" charset="0"/>
                <a:cs typeface="Arial" pitchFamily="34" charset="0"/>
              </a:rPr>
              <a:t>Figure below provides a graphic of overall performance of the Programme 1 in relation to set Quarter </a:t>
            </a:r>
            <a:r>
              <a:rPr lang="en-ZA" sz="2000" dirty="0" smtClean="0">
                <a:solidFill>
                  <a:prstClr val="black"/>
                </a:solidFill>
                <a:latin typeface="Arial" pitchFamily="34" charset="0"/>
                <a:cs typeface="Arial" pitchFamily="34" charset="0"/>
              </a:rPr>
              <a:t>4  </a:t>
            </a:r>
            <a:r>
              <a:rPr lang="en-ZA" sz="2000" dirty="0">
                <a:solidFill>
                  <a:prstClr val="black"/>
                </a:solidFill>
                <a:latin typeface="Arial" pitchFamily="34" charset="0"/>
                <a:cs typeface="Arial" pitchFamily="34" charset="0"/>
              </a:rPr>
              <a:t>targets outlined in the 2016/17 Annual Performance Plan. Out of </a:t>
            </a:r>
            <a:r>
              <a:rPr lang="en-ZA" sz="2000" dirty="0" smtClean="0">
                <a:solidFill>
                  <a:prstClr val="black"/>
                </a:solidFill>
                <a:latin typeface="Arial" pitchFamily="34" charset="0"/>
                <a:cs typeface="Arial" pitchFamily="34" charset="0"/>
              </a:rPr>
              <a:t>12 </a:t>
            </a:r>
            <a:r>
              <a:rPr lang="en-ZA" sz="2000" dirty="0">
                <a:solidFill>
                  <a:prstClr val="black"/>
                </a:solidFill>
                <a:latin typeface="Arial" pitchFamily="34" charset="0"/>
                <a:cs typeface="Arial" pitchFamily="34" charset="0"/>
              </a:rPr>
              <a:t>targets planned, </a:t>
            </a:r>
            <a:r>
              <a:rPr lang="en-ZA" sz="2000" dirty="0" smtClean="0">
                <a:solidFill>
                  <a:prstClr val="black"/>
                </a:solidFill>
                <a:latin typeface="Arial" pitchFamily="34" charset="0"/>
                <a:cs typeface="Arial" pitchFamily="34" charset="0"/>
              </a:rPr>
              <a:t>10 (83%) </a:t>
            </a:r>
            <a:r>
              <a:rPr lang="en-ZA" sz="2000" dirty="0">
                <a:solidFill>
                  <a:prstClr val="black"/>
                </a:solidFill>
                <a:latin typeface="Arial" pitchFamily="34" charset="0"/>
                <a:cs typeface="Arial" pitchFamily="34" charset="0"/>
              </a:rPr>
              <a:t>targets were achieved, </a:t>
            </a:r>
            <a:r>
              <a:rPr lang="en-ZA" sz="2000" dirty="0" smtClean="0">
                <a:solidFill>
                  <a:prstClr val="black"/>
                </a:solidFill>
                <a:latin typeface="Arial" pitchFamily="34" charset="0"/>
                <a:cs typeface="Arial" pitchFamily="34" charset="0"/>
              </a:rPr>
              <a:t>while 2  (17%) </a:t>
            </a:r>
            <a:r>
              <a:rPr lang="en-ZA" sz="2000" dirty="0">
                <a:solidFill>
                  <a:prstClr val="black"/>
                </a:solidFill>
                <a:latin typeface="Arial" pitchFamily="34" charset="0"/>
                <a:cs typeface="Arial" pitchFamily="34" charset="0"/>
              </a:rPr>
              <a:t>were not achieved. </a:t>
            </a:r>
            <a:endParaRPr lang="en-US" sz="2000" dirty="0">
              <a:solidFill>
                <a:prstClr val="black"/>
              </a:solidFill>
              <a:latin typeface="Arial" pitchFamily="34" charset="0"/>
              <a:cs typeface="Arial" pitchFamily="34" charset="0"/>
            </a:endParaRPr>
          </a:p>
          <a:p>
            <a:r>
              <a:rPr lang="en-US" dirty="0">
                <a:solidFill>
                  <a:prstClr val="black"/>
                </a:solidFill>
              </a:rPr>
              <a:t>	</a:t>
            </a:r>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3643121322"/>
              </p:ext>
            </p:extLst>
          </p:nvPr>
        </p:nvGraphicFramePr>
        <p:xfrm>
          <a:off x="1092824" y="2536902"/>
          <a:ext cx="66015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359088" y="2618927"/>
            <a:ext cx="3042821" cy="261610"/>
          </a:xfrm>
          <a:prstGeom prst="rect">
            <a:avLst/>
          </a:prstGeom>
        </p:spPr>
        <p:txBody>
          <a:bodyPr wrap="none">
            <a:spAutoFit/>
          </a:bodyPr>
          <a:lstStyle/>
          <a:p>
            <a:pPr lvl="0"/>
            <a:r>
              <a:rPr lang="en-ZA" sz="1100" b="1" kern="0" dirty="0">
                <a:solidFill>
                  <a:sysClr val="windowText" lastClr="000000"/>
                </a:solidFill>
              </a:rPr>
              <a:t>Programme 1</a:t>
            </a:r>
            <a:r>
              <a:rPr lang="en-ZA" sz="1100" b="1" kern="0" dirty="0" smtClean="0">
                <a:solidFill>
                  <a:sysClr val="windowText" lastClr="000000"/>
                </a:solidFill>
              </a:rPr>
              <a:t>: </a:t>
            </a:r>
            <a:r>
              <a:rPr lang="en-ZA" sz="1100" b="1" kern="0" dirty="0">
                <a:solidFill>
                  <a:sysClr val="windowText" lastClr="000000"/>
                </a:solidFill>
              </a:rPr>
              <a:t>External </a:t>
            </a:r>
            <a:r>
              <a:rPr lang="en-ZA" sz="1100" b="1" kern="0" dirty="0" smtClean="0">
                <a:solidFill>
                  <a:sysClr val="windowText" lastClr="000000"/>
                </a:solidFill>
              </a:rPr>
              <a:t>Q4 </a:t>
            </a:r>
            <a:r>
              <a:rPr lang="en-ZA" sz="1100" b="1" kern="0" dirty="0">
                <a:solidFill>
                  <a:sysClr val="windowText" lastClr="000000"/>
                </a:solidFill>
              </a:rPr>
              <a:t>Performance 2016/17</a:t>
            </a:r>
          </a:p>
        </p:txBody>
      </p:sp>
    </p:spTree>
    <p:extLst>
      <p:ext uri="{BB962C8B-B14F-4D97-AF65-F5344CB8AC3E}">
        <p14:creationId xmlns:p14="http://schemas.microsoft.com/office/powerpoint/2010/main" xmlns="" val="3823711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12</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1</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482171245"/>
              </p:ext>
            </p:extLst>
          </p:nvPr>
        </p:nvGraphicFramePr>
        <p:xfrm>
          <a:off x="76247" y="936176"/>
          <a:ext cx="9763125" cy="5402938"/>
        </p:xfrm>
        <a:graphic>
          <a:graphicData uri="http://schemas.openxmlformats.org/drawingml/2006/table">
            <a:tbl>
              <a:tblPr firstRow="1" firstCol="1" bandRow="1">
                <a:tableStyleId>{BC89EF96-8CEA-46FF-86C4-4CE0E7609802}</a:tableStyleId>
              </a:tblPr>
              <a:tblGrid>
                <a:gridCol w="1569692"/>
                <a:gridCol w="1554480"/>
                <a:gridCol w="1959429"/>
                <a:gridCol w="1297823"/>
                <a:gridCol w="1210001"/>
                <a:gridCol w="133350"/>
                <a:gridCol w="1386728"/>
                <a:gridCol w="651622"/>
              </a:tblGrid>
              <a:tr h="1414477">
                <a:tc>
                  <a:txBody>
                    <a:bodyPr/>
                    <a:lstStyle/>
                    <a:p>
                      <a:pPr algn="just">
                        <a:lnSpc>
                          <a:spcPct val="150000"/>
                        </a:lnSpc>
                        <a:spcAft>
                          <a:spcPts val="1000"/>
                        </a:spcAft>
                      </a:pPr>
                      <a:r>
                        <a:rPr lang="en-ZA" sz="1300" dirty="0">
                          <a:effectLst/>
                        </a:rPr>
                        <a:t>Performance Indicator </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300" dirty="0" smtClean="0">
                          <a:effectLst/>
                        </a:rPr>
                        <a:t>Q4</a:t>
                      </a:r>
                      <a:r>
                        <a:rPr lang="en-ZA" sz="1300" baseline="0" dirty="0" smtClean="0">
                          <a:effectLst/>
                        </a:rPr>
                        <a:t> </a:t>
                      </a:r>
                      <a:r>
                        <a:rPr lang="en-ZA" sz="1300" dirty="0" smtClean="0">
                          <a:effectLst/>
                        </a:rPr>
                        <a:t> </a:t>
                      </a:r>
                      <a:r>
                        <a:rPr lang="en-ZA" sz="1300" dirty="0">
                          <a:effectLst/>
                        </a:rPr>
                        <a:t>Target </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300" dirty="0">
                          <a:effectLst/>
                        </a:rPr>
                        <a:t>Description of progress made  for </a:t>
                      </a:r>
                      <a:r>
                        <a:rPr lang="en-ZA" sz="1300" dirty="0" smtClean="0">
                          <a:effectLst/>
                        </a:rPr>
                        <a:t>Q</a:t>
                      </a:r>
                      <a:r>
                        <a:rPr lang="en-ZA" sz="1300" baseline="0" dirty="0" smtClean="0">
                          <a:effectLst/>
                        </a:rPr>
                        <a:t> 4</a:t>
                      </a:r>
                      <a:r>
                        <a:rPr lang="en-ZA" sz="1300" dirty="0" smtClean="0">
                          <a:effectLst/>
                        </a:rPr>
                        <a:t>                                           </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300" dirty="0">
                          <a:effectLst/>
                        </a:rPr>
                        <a:t>Reason for Deviation </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gridSpan="2">
                  <a:txBody>
                    <a:bodyPr/>
                    <a:lstStyle/>
                    <a:p>
                      <a:pPr>
                        <a:lnSpc>
                          <a:spcPct val="150000"/>
                        </a:lnSpc>
                        <a:spcAft>
                          <a:spcPts val="1000"/>
                        </a:spcAft>
                      </a:pPr>
                      <a:r>
                        <a:rPr lang="en-ZA" sz="1300" dirty="0">
                          <a:effectLst/>
                        </a:rPr>
                        <a:t>Interventions and /or corrective actions  to be taken  </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hMerge="1">
                  <a:txBody>
                    <a:bodyPr/>
                    <a:lstStyle/>
                    <a:p>
                      <a:endParaRPr lang="en-ZA"/>
                    </a:p>
                  </a:txBody>
                  <a:tcPr/>
                </a:tc>
                <a:tc>
                  <a:txBody>
                    <a:bodyPr/>
                    <a:lstStyle/>
                    <a:p>
                      <a:pPr>
                        <a:lnSpc>
                          <a:spcPct val="150000"/>
                        </a:lnSpc>
                        <a:spcAft>
                          <a:spcPts val="1000"/>
                        </a:spcAft>
                      </a:pPr>
                      <a:r>
                        <a:rPr lang="en-ZA" sz="1300" dirty="0">
                          <a:effectLst/>
                        </a:rPr>
                        <a:t>Verification Source</a:t>
                      </a:r>
                      <a:endParaRPr lang="en-ZA" sz="13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marL="71755" marR="71755">
                        <a:lnSpc>
                          <a:spcPct val="115000"/>
                        </a:lnSpc>
                        <a:spcAft>
                          <a:spcPts val="1000"/>
                        </a:spcAft>
                      </a:pPr>
                      <a:r>
                        <a:rPr lang="en-ZA" sz="1300" dirty="0">
                          <a:effectLst/>
                        </a:rPr>
                        <a:t>Performance  Status </a:t>
                      </a:r>
                      <a:r>
                        <a:rPr lang="en-ZA" sz="1300" dirty="0" smtClean="0">
                          <a:effectLst/>
                        </a:rPr>
                        <a:t> Q 4</a:t>
                      </a:r>
                      <a:endParaRPr lang="en-ZA" sz="1300" dirty="0">
                        <a:solidFill>
                          <a:schemeClr val="tx1"/>
                        </a:solidFill>
                        <a:effectLst/>
                        <a:latin typeface="Calibri"/>
                        <a:ea typeface="Times New Roman"/>
                        <a:cs typeface="Times New Roman"/>
                      </a:endParaRPr>
                    </a:p>
                  </a:txBody>
                  <a:tcPr marL="65931" marR="65931" marT="0" marB="0" vert="vert">
                    <a:solidFill>
                      <a:schemeClr val="tx2">
                        <a:lumMod val="20000"/>
                        <a:lumOff val="80000"/>
                      </a:schemeClr>
                    </a:solidFill>
                  </a:tcPr>
                </a:tc>
              </a:tr>
              <a:tr h="222564">
                <a:tc gridSpan="8">
                  <a:txBody>
                    <a:bodyPr/>
                    <a:lstStyle/>
                    <a:p>
                      <a:pPr>
                        <a:lnSpc>
                          <a:spcPct val="115000"/>
                        </a:lnSpc>
                        <a:spcAft>
                          <a:spcPts val="1000"/>
                        </a:spcAft>
                      </a:pPr>
                      <a:r>
                        <a:rPr lang="en-ZA" sz="1350" dirty="0">
                          <a:effectLst/>
                        </a:rPr>
                        <a:t>Sub-programme: Departmental Management</a:t>
                      </a:r>
                      <a:endParaRPr lang="en-ZA" sz="1350" dirty="0">
                        <a:solidFill>
                          <a:schemeClr val="tx1"/>
                        </a:solidFill>
                        <a:effectLst/>
                        <a:latin typeface="Calibri"/>
                        <a:ea typeface="Times New Roman"/>
                        <a:cs typeface="Times New Roman"/>
                      </a:endParaRPr>
                    </a:p>
                  </a:txBody>
                  <a:tcPr marL="65931" marR="6593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22469">
                <a:tc>
                  <a:txBody>
                    <a:bodyPr/>
                    <a:lstStyle/>
                    <a:p>
                      <a:pPr marL="0" marR="0" algn="l">
                        <a:lnSpc>
                          <a:spcPct val="115000"/>
                        </a:lnSpc>
                        <a:spcBef>
                          <a:spcPts val="0"/>
                        </a:spcBef>
                        <a:spcAft>
                          <a:spcPts val="1000"/>
                        </a:spcAft>
                      </a:pPr>
                      <a:r>
                        <a:rPr lang="en-ZA" sz="1100">
                          <a:effectLst/>
                          <a:latin typeface="Arial"/>
                          <a:ea typeface="Times New Roman"/>
                          <a:cs typeface="Times New Roman"/>
                        </a:rPr>
                        <a:t>Approved risk plan and quarterly risk mitigation reports</a:t>
                      </a:r>
                      <a:endParaRPr lang="en-US" sz="1100">
                        <a:effectLst/>
                        <a:latin typeface="Calibri"/>
                        <a:ea typeface="Times New Roman"/>
                        <a:cs typeface="Times New Roman"/>
                      </a:endParaRPr>
                    </a:p>
                  </a:txBody>
                  <a:tcPr marL="68580" marR="68580" marT="0" marB="0"/>
                </a:tc>
                <a:tc>
                  <a:txBody>
                    <a:bodyPr/>
                    <a:lstStyle/>
                    <a:p>
                      <a:pPr>
                        <a:lnSpc>
                          <a:spcPct val="115000"/>
                        </a:lnSpc>
                        <a:spcAft>
                          <a:spcPts val="1000"/>
                        </a:spcAft>
                      </a:pPr>
                      <a:r>
                        <a:rPr lang="en-ZA" sz="1100" dirty="0" smtClean="0">
                          <a:effectLst/>
                          <a:latin typeface="Arial"/>
                          <a:ea typeface="Calibri"/>
                          <a:cs typeface="Times New Roman"/>
                        </a:rPr>
                        <a:t>3rd quarter risk assessment report submitted to Risk and Audit committee by 31 December 2015</a:t>
                      </a:r>
                    </a:p>
                    <a:p>
                      <a:pPr>
                        <a:lnSpc>
                          <a:spcPct val="115000"/>
                        </a:lnSpc>
                        <a:spcAft>
                          <a:spcPts val="1000"/>
                        </a:spcAft>
                      </a:pPr>
                      <a:endParaRPr lang="en-ZA" sz="1100" dirty="0" smtClean="0">
                        <a:effectLst/>
                        <a:latin typeface="Arial"/>
                        <a:ea typeface="Calibri"/>
                        <a:cs typeface="Times New Roman"/>
                      </a:endParaRPr>
                    </a:p>
                    <a:p>
                      <a:pPr>
                        <a:lnSpc>
                          <a:spcPct val="115000"/>
                        </a:lnSpc>
                        <a:spcAft>
                          <a:spcPts val="1000"/>
                        </a:spcAft>
                      </a:pPr>
                      <a:r>
                        <a:rPr lang="en-ZA" sz="1100" dirty="0" smtClean="0">
                          <a:effectLst/>
                          <a:latin typeface="Arial"/>
                          <a:ea typeface="Calibri"/>
                          <a:cs typeface="Times New Roman"/>
                        </a:rPr>
                        <a:t>Updated risk register approved by 31 March 2016</a:t>
                      </a:r>
                      <a:endParaRPr lang="en-US"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US" sz="1100" dirty="0" smtClean="0">
                          <a:effectLst/>
                          <a:latin typeface="Arial" pitchFamily="34" charset="0"/>
                          <a:ea typeface="Calibri"/>
                          <a:cs typeface="Arial" pitchFamily="34" charset="0"/>
                        </a:rPr>
                        <a:t>3rd Quarter Report Submitted to the </a:t>
                      </a:r>
                      <a:r>
                        <a:rPr kumimoji="0" lang="en-US" sz="11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Audit and Risk Committee </a:t>
                      </a:r>
                      <a:r>
                        <a:rPr lang="en-US" sz="1100" dirty="0" smtClean="0">
                          <a:effectLst/>
                          <a:latin typeface="Arial" pitchFamily="34" charset="0"/>
                          <a:ea typeface="Calibri"/>
                          <a:cs typeface="Arial" pitchFamily="34" charset="0"/>
                        </a:rPr>
                        <a:t>(ARC) </a:t>
                      </a:r>
                      <a:endParaRPr lang="en-ZA" sz="1100" dirty="0" smtClean="0">
                        <a:effectLst/>
                        <a:latin typeface="Arial" pitchFamily="34" charset="0"/>
                        <a:ea typeface="Calibri"/>
                        <a:cs typeface="Arial" pitchFamily="34" charset="0"/>
                      </a:endParaRPr>
                    </a:p>
                    <a:p>
                      <a:pPr marL="0" marR="0" algn="l">
                        <a:lnSpc>
                          <a:spcPct val="115000"/>
                        </a:lnSpc>
                        <a:spcBef>
                          <a:spcPts val="0"/>
                        </a:spcBef>
                        <a:spcAft>
                          <a:spcPts val="1000"/>
                        </a:spcAft>
                      </a:pPr>
                      <a:endParaRPr lang="en-US" sz="1100" dirty="0" smtClean="0">
                        <a:effectLst/>
                        <a:latin typeface="Arial" pitchFamily="34" charset="0"/>
                        <a:ea typeface="Times New Roman"/>
                        <a:cs typeface="Arial" pitchFamily="34" charset="0"/>
                      </a:endParaRPr>
                    </a:p>
                    <a:p>
                      <a:pPr marL="0" marR="0" algn="l">
                        <a:lnSpc>
                          <a:spcPct val="115000"/>
                        </a:lnSpc>
                        <a:spcBef>
                          <a:spcPts val="0"/>
                        </a:spcBef>
                        <a:spcAft>
                          <a:spcPts val="1000"/>
                        </a:spcAft>
                      </a:pPr>
                      <a:endParaRPr lang="en-US" sz="1100" dirty="0" smtClean="0">
                        <a:effectLst/>
                        <a:latin typeface="Arial" pitchFamily="34" charset="0"/>
                        <a:ea typeface="Times New Roman"/>
                        <a:cs typeface="Arial" pitchFamily="34" charset="0"/>
                      </a:endParaRPr>
                    </a:p>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Risk register in place</a:t>
                      </a:r>
                      <a:endParaRPr lang="en-US" sz="1100" dirty="0">
                        <a:effectLst/>
                        <a:latin typeface="Arial" pitchFamily="34" charset="0"/>
                        <a:ea typeface="Times New Roman"/>
                        <a:cs typeface="Arial"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a:lnSpc>
                          <a:spcPct val="115000"/>
                        </a:lnSpc>
                        <a:spcAft>
                          <a:spcPts val="1000"/>
                        </a:spcAft>
                      </a:pPr>
                      <a:endParaRPr lang="en-ZA" sz="1100" dirty="0" smtClean="0">
                        <a:solidFill>
                          <a:schemeClr val="tx1"/>
                        </a:solidFill>
                        <a:effectLst/>
                        <a:latin typeface="Arial" pitchFamily="34" charset="0"/>
                        <a:ea typeface="Times New Roman"/>
                        <a:cs typeface="Arial" pitchFamily="34" charset="0"/>
                      </a:endParaRPr>
                    </a:p>
                    <a:p>
                      <a:pPr>
                        <a:lnSpc>
                          <a:spcPct val="115000"/>
                        </a:lnSpc>
                        <a:spcAft>
                          <a:spcPts val="1000"/>
                        </a:spcAft>
                      </a:pPr>
                      <a:endParaRPr lang="en-ZA" sz="1100" dirty="0" smtClean="0">
                        <a:solidFill>
                          <a:schemeClr val="tx1"/>
                        </a:solidFill>
                        <a:effectLst/>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a:lnSpc>
                          <a:spcPct val="115000"/>
                        </a:lnSpc>
                        <a:spcAft>
                          <a:spcPts val="1000"/>
                        </a:spcAft>
                      </a:pPr>
                      <a:endParaRPr lang="en-ZA" sz="1100" dirty="0">
                        <a:solidFill>
                          <a:schemeClr val="tx1"/>
                        </a:solidFill>
                        <a:effectLst/>
                        <a:latin typeface="Arial" pitchFamily="34" charset="0"/>
                        <a:ea typeface="Times New Roman"/>
                        <a:cs typeface="Arial" pitchFamily="34" charset="0"/>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100" dirty="0">
                          <a:effectLst/>
                          <a:latin typeface="Arial" pitchFamily="34" charset="0"/>
                          <a:cs typeface="Arial" pitchFamily="34" charset="0"/>
                        </a:rPr>
                        <a:t> </a:t>
                      </a: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a:lnSpc>
                          <a:spcPct val="115000"/>
                        </a:lnSpc>
                        <a:spcAft>
                          <a:spcPts val="1000"/>
                        </a:spcAft>
                      </a:pPr>
                      <a:endParaRPr lang="en-ZA" sz="1100" dirty="0" smtClean="0">
                        <a:solidFill>
                          <a:schemeClr val="tx1"/>
                        </a:solidFill>
                        <a:effectLst/>
                        <a:latin typeface="Arial" pitchFamily="34" charset="0"/>
                        <a:ea typeface="Times New Roman"/>
                        <a:cs typeface="Arial" pitchFamily="34" charset="0"/>
                      </a:endParaRPr>
                    </a:p>
                    <a:p>
                      <a:pPr>
                        <a:lnSpc>
                          <a:spcPct val="115000"/>
                        </a:lnSpc>
                        <a:spcAft>
                          <a:spcPts val="1000"/>
                        </a:spcAft>
                      </a:pPr>
                      <a:endParaRPr lang="en-ZA" sz="1100" dirty="0" smtClean="0">
                        <a:solidFill>
                          <a:schemeClr val="tx1"/>
                        </a:solidFill>
                        <a:effectLst/>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a:lnSpc>
                          <a:spcPct val="115000"/>
                        </a:lnSpc>
                        <a:spcAft>
                          <a:spcPts val="1000"/>
                        </a:spcAft>
                      </a:pPr>
                      <a:endParaRPr lang="en-ZA" sz="1100" dirty="0">
                        <a:solidFill>
                          <a:schemeClr val="tx1"/>
                        </a:solidFill>
                        <a:effectLst/>
                        <a:latin typeface="Arial" pitchFamily="34" charset="0"/>
                        <a:ea typeface="Times New Roman"/>
                        <a:cs typeface="Arial" pitchFamily="34" charset="0"/>
                      </a:endParaRPr>
                    </a:p>
                  </a:txBody>
                  <a:tcPr marL="65931" marR="65931" marT="0" marB="0"/>
                </a:tc>
                <a:tc gridSpan="2">
                  <a:txBody>
                    <a:bodyPr/>
                    <a:lstStyle/>
                    <a:p>
                      <a:pPr>
                        <a:lnSpc>
                          <a:spcPct val="115000"/>
                        </a:lnSpc>
                        <a:spcAft>
                          <a:spcPts val="1000"/>
                        </a:spcAft>
                      </a:pPr>
                      <a:r>
                        <a:rPr lang="en-ZA" sz="1350" dirty="0">
                          <a:effectLst/>
                          <a:latin typeface="Arial" pitchFamily="34" charset="0"/>
                          <a:cs typeface="Arial" pitchFamily="34" charset="0"/>
                        </a:rPr>
                        <a:t> </a:t>
                      </a:r>
                      <a:r>
                        <a:rPr lang="en-US" sz="1400" dirty="0" smtClean="0">
                          <a:effectLst/>
                          <a:latin typeface="+mn-lt"/>
                          <a:ea typeface="Calibri"/>
                          <a:cs typeface="Times New Roman"/>
                        </a:rPr>
                        <a:t>3rd Quarter Risk report</a:t>
                      </a:r>
                      <a:endParaRPr lang="en-ZA" sz="1400" dirty="0" smtClean="0">
                        <a:effectLst/>
                        <a:latin typeface="+mn-lt"/>
                        <a:ea typeface="Calibri"/>
                        <a:cs typeface="Times New Roman"/>
                      </a:endParaRPr>
                    </a:p>
                    <a:p>
                      <a:pPr>
                        <a:lnSpc>
                          <a:spcPct val="115000"/>
                        </a:lnSpc>
                        <a:spcAft>
                          <a:spcPts val="1000"/>
                        </a:spcAft>
                      </a:pPr>
                      <a:endParaRPr lang="en-ZA" sz="1350" dirty="0" smtClean="0">
                        <a:solidFill>
                          <a:schemeClr val="tx1"/>
                        </a:solidFill>
                        <a:effectLst/>
                        <a:latin typeface="Arial" pitchFamily="34" charset="0"/>
                        <a:ea typeface="Times New Roman"/>
                        <a:cs typeface="Arial" pitchFamily="34" charset="0"/>
                      </a:endParaRPr>
                    </a:p>
                    <a:p>
                      <a:pPr>
                        <a:lnSpc>
                          <a:spcPct val="115000"/>
                        </a:lnSpc>
                        <a:spcAft>
                          <a:spcPts val="1000"/>
                        </a:spcAft>
                      </a:pPr>
                      <a:r>
                        <a:rPr lang="en-US" sz="1100" dirty="0" smtClean="0">
                          <a:effectLst/>
                          <a:latin typeface="Arial" pitchFamily="34" charset="0"/>
                          <a:ea typeface="Calibri"/>
                          <a:cs typeface="Arial" pitchFamily="34" charset="0"/>
                        </a:rPr>
                        <a:t>Risk register</a:t>
                      </a:r>
                      <a:endParaRPr lang="en-ZA" sz="1100" dirty="0" smtClean="0">
                        <a:solidFill>
                          <a:schemeClr val="tx1"/>
                        </a:solidFill>
                        <a:effectLst/>
                        <a:latin typeface="Arial" pitchFamily="34" charset="0"/>
                        <a:ea typeface="Times New Roman"/>
                        <a:cs typeface="Arial" pitchFamily="34" charset="0"/>
                      </a:endParaRPr>
                    </a:p>
                    <a:p>
                      <a:pPr>
                        <a:lnSpc>
                          <a:spcPct val="115000"/>
                        </a:lnSpc>
                        <a:spcAft>
                          <a:spcPts val="1000"/>
                        </a:spcAft>
                      </a:pPr>
                      <a:endParaRPr lang="en-ZA" sz="1350" dirty="0">
                        <a:solidFill>
                          <a:schemeClr val="tx1"/>
                        </a:solidFill>
                        <a:effectLst/>
                        <a:latin typeface="Arial" pitchFamily="34" charset="0"/>
                        <a:ea typeface="Times New Roman"/>
                        <a:cs typeface="Arial" pitchFamily="34" charset="0"/>
                      </a:endParaRPr>
                    </a:p>
                  </a:txBody>
                  <a:tcPr marL="65931" marR="65931" marT="0" marB="0"/>
                </a:tc>
                <a:tc hMerge="1">
                  <a:txBody>
                    <a:bodyPr/>
                    <a:lstStyle/>
                    <a:p>
                      <a:pPr>
                        <a:lnSpc>
                          <a:spcPct val="115000"/>
                        </a:lnSpc>
                        <a:spcAft>
                          <a:spcPts val="1000"/>
                        </a:spcAft>
                      </a:pPr>
                      <a:endParaRPr lang="en-ZA" sz="1350" dirty="0">
                        <a:solidFill>
                          <a:schemeClr val="tx1"/>
                        </a:solidFill>
                        <a:effectLst/>
                        <a:latin typeface="Calibri"/>
                        <a:ea typeface="Times New Roman"/>
                        <a:cs typeface="Times New Roman"/>
                      </a:endParaRPr>
                    </a:p>
                  </a:txBody>
                  <a:tcPr marL="65931" marR="65931" marT="0" marB="0"/>
                </a:tc>
                <a:tc>
                  <a:txBody>
                    <a:bodyPr/>
                    <a:lstStyle/>
                    <a:p>
                      <a:pPr marL="71755" marR="71755">
                        <a:lnSpc>
                          <a:spcPct val="115000"/>
                        </a:lnSpc>
                        <a:spcAft>
                          <a:spcPts val="1000"/>
                        </a:spcAft>
                      </a:pPr>
                      <a:r>
                        <a:rPr lang="en-ZA" sz="1350" dirty="0">
                          <a:effectLst/>
                        </a:rPr>
                        <a:t>Achieved</a:t>
                      </a:r>
                      <a:endParaRPr lang="en-ZA" sz="1350" dirty="0">
                        <a:solidFill>
                          <a:schemeClr val="tx1"/>
                        </a:solidFill>
                        <a:effectLst/>
                        <a:latin typeface="Calibri"/>
                        <a:ea typeface="Times New Roman"/>
                        <a:cs typeface="Times New Roman"/>
                      </a:endParaRPr>
                    </a:p>
                  </a:txBody>
                  <a:tcPr marL="65931" marR="65931" marT="0" marB="0" vert="vert">
                    <a:solidFill>
                      <a:srgbClr val="00B050"/>
                    </a:solidFill>
                  </a:tcPr>
                </a:tc>
              </a:tr>
              <a:tr h="1691363">
                <a:tc>
                  <a:txBody>
                    <a:bodyPr/>
                    <a:lstStyle/>
                    <a:p>
                      <a:pPr>
                        <a:lnSpc>
                          <a:spcPct val="115000"/>
                        </a:lnSpc>
                        <a:spcAft>
                          <a:spcPts val="1000"/>
                        </a:spcAft>
                      </a:pPr>
                      <a:r>
                        <a:rPr lang="en-ZA" sz="1350" dirty="0">
                          <a:effectLst/>
                        </a:rPr>
                        <a:t>Approved Internal Audit Plan, quarterly monitoring reports and internal audit reports against the plan</a:t>
                      </a:r>
                      <a:endParaRPr lang="en-ZA" sz="135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ZA" sz="1100" dirty="0" smtClean="0">
                          <a:effectLst/>
                          <a:latin typeface="Arial" pitchFamily="34" charset="0"/>
                          <a:ea typeface="Calibri"/>
                          <a:cs typeface="Arial" pitchFamily="34" charset="0"/>
                        </a:rPr>
                        <a:t>3rd quarter internal audit progress report submitted to the Audit Committee by 31 January 2017</a:t>
                      </a:r>
                      <a:endParaRPr lang="en-US" sz="1100" dirty="0" smtClean="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3</a:t>
                      </a:r>
                      <a:r>
                        <a:rPr lang="en-US" sz="1100" baseline="30000" dirty="0" smtClean="0">
                          <a:effectLst/>
                          <a:latin typeface="Arial" pitchFamily="34" charset="0"/>
                          <a:ea typeface="Calibri"/>
                          <a:cs typeface="Arial" pitchFamily="34" charset="0"/>
                        </a:rPr>
                        <a:t>rd</a:t>
                      </a:r>
                      <a:r>
                        <a:rPr lang="en-US" sz="1100" dirty="0" smtClean="0">
                          <a:effectLst/>
                          <a:latin typeface="Arial" pitchFamily="34" charset="0"/>
                          <a:ea typeface="Calibri"/>
                          <a:cs typeface="Arial" pitchFamily="34" charset="0"/>
                        </a:rPr>
                        <a:t> quarter Internal Audit progress report was approved by the Director-General and presented to the ARC on the 26 January 2017</a:t>
                      </a:r>
                      <a:endParaRPr lang="en-US" sz="1100" dirty="0">
                        <a:effectLst/>
                        <a:latin typeface="Arial" pitchFamily="34" charset="0"/>
                        <a:ea typeface="Times New Roman"/>
                        <a:cs typeface="Arial"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endParaRPr lang="en-ZA" sz="1100" dirty="0">
                        <a:latin typeface="Arial" pitchFamily="34" charset="0"/>
                        <a:cs typeface="Arial" pitchFamily="34" charset="0"/>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a:lnSpc>
                          <a:spcPct val="115000"/>
                        </a:lnSpc>
                        <a:spcAft>
                          <a:spcPts val="1000"/>
                        </a:spcAft>
                      </a:pPr>
                      <a:endParaRPr lang="en-ZA" sz="1100" dirty="0">
                        <a:solidFill>
                          <a:schemeClr val="tx1"/>
                        </a:solidFill>
                        <a:effectLst/>
                        <a:latin typeface="Arial" pitchFamily="34" charset="0"/>
                        <a:ea typeface="Times New Roman"/>
                        <a:cs typeface="Arial" pitchFamily="34" charset="0"/>
                      </a:endParaRPr>
                    </a:p>
                  </a:txBody>
                  <a:tcPr marL="65931" marR="65931" marT="0" marB="0"/>
                </a:tc>
                <a:tc gridSpan="2">
                  <a:txBody>
                    <a:bodyPr/>
                    <a:lstStyle/>
                    <a:p>
                      <a:pPr marL="0" lvl="0" indent="0">
                        <a:lnSpc>
                          <a:spcPct val="115000"/>
                        </a:lnSpc>
                        <a:spcAft>
                          <a:spcPts val="0"/>
                        </a:spcAft>
                        <a:buFont typeface="Symbol"/>
                        <a:buNone/>
                      </a:pPr>
                      <a:r>
                        <a:rPr lang="en-US" sz="1100" dirty="0" smtClean="0">
                          <a:solidFill>
                            <a:schemeClr val="tx1"/>
                          </a:solidFill>
                          <a:effectLst/>
                          <a:latin typeface="Arial" pitchFamily="34" charset="0"/>
                          <a:ea typeface="Calibri"/>
                          <a:cs typeface="Arial" pitchFamily="34" charset="0"/>
                        </a:rPr>
                        <a:t>3</a:t>
                      </a:r>
                      <a:r>
                        <a:rPr lang="en-US" sz="1100" baseline="30000" dirty="0" smtClean="0">
                          <a:solidFill>
                            <a:schemeClr val="tx1"/>
                          </a:solidFill>
                          <a:effectLst/>
                          <a:latin typeface="Arial" pitchFamily="34" charset="0"/>
                          <a:ea typeface="Calibri"/>
                          <a:cs typeface="Arial" pitchFamily="34" charset="0"/>
                        </a:rPr>
                        <a:t>rd</a:t>
                      </a:r>
                      <a:r>
                        <a:rPr lang="en-US" sz="1100" dirty="0" smtClean="0">
                          <a:solidFill>
                            <a:schemeClr val="tx1"/>
                          </a:solidFill>
                          <a:effectLst/>
                          <a:latin typeface="Arial" pitchFamily="34" charset="0"/>
                          <a:ea typeface="Calibri"/>
                          <a:cs typeface="Arial" pitchFamily="34" charset="0"/>
                        </a:rPr>
                        <a:t>   quarter Internal Audit progress report.</a:t>
                      </a:r>
                    </a:p>
                  </a:txBody>
                  <a:tcPr marL="65931" marR="65931" marT="0" marB="0"/>
                </a:tc>
                <a:tc hMerge="1">
                  <a:txBody>
                    <a:bodyPr/>
                    <a:lstStyle/>
                    <a:p>
                      <a:pPr marL="342900" lvl="0" indent="-342900">
                        <a:lnSpc>
                          <a:spcPct val="115000"/>
                        </a:lnSpc>
                        <a:spcAft>
                          <a:spcPts val="0"/>
                        </a:spcAft>
                        <a:buFont typeface="Symbol"/>
                        <a:buChar char=""/>
                      </a:pPr>
                      <a:endParaRPr lang="en-ZA" sz="1350" dirty="0">
                        <a:solidFill>
                          <a:schemeClr val="tx1"/>
                        </a:solidFill>
                        <a:effectLst/>
                        <a:latin typeface="Calibri"/>
                        <a:ea typeface="Calibri"/>
                        <a:cs typeface="Times New Roman"/>
                      </a:endParaRPr>
                    </a:p>
                  </a:txBody>
                  <a:tcPr marL="65931" marR="65931" marT="0" marB="0"/>
                </a:tc>
                <a:tc>
                  <a:txBody>
                    <a:bodyPr/>
                    <a:lstStyle/>
                    <a:p>
                      <a:pPr marL="71755" marR="71755">
                        <a:lnSpc>
                          <a:spcPct val="115000"/>
                        </a:lnSpc>
                        <a:spcAft>
                          <a:spcPts val="1000"/>
                        </a:spcAft>
                      </a:pPr>
                      <a:r>
                        <a:rPr lang="en-ZA" sz="1350" dirty="0">
                          <a:effectLst/>
                        </a:rPr>
                        <a:t>Achieved</a:t>
                      </a:r>
                      <a:endParaRPr lang="en-ZA" sz="1350" dirty="0">
                        <a:solidFill>
                          <a:schemeClr val="tx1"/>
                        </a:solidFill>
                        <a:effectLst/>
                        <a:latin typeface="Calibri"/>
                        <a:ea typeface="Times New Roman"/>
                        <a:cs typeface="Times New Roman"/>
                      </a:endParaRPr>
                    </a:p>
                  </a:txBody>
                  <a:tcPr marL="65931" marR="65931" marT="0" marB="0" vert="vert">
                    <a:solidFill>
                      <a:srgbClr val="00B050"/>
                    </a:solidFill>
                  </a:tcPr>
                </a:tc>
              </a:tr>
            </a:tbl>
          </a:graphicData>
        </a:graphic>
      </p:graphicFrame>
    </p:spTree>
    <p:extLst>
      <p:ext uri="{BB962C8B-B14F-4D97-AF65-F5344CB8AC3E}">
        <p14:creationId xmlns:p14="http://schemas.microsoft.com/office/powerpoint/2010/main" xmlns="" val="126859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13</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89611060"/>
              </p:ext>
            </p:extLst>
          </p:nvPr>
        </p:nvGraphicFramePr>
        <p:xfrm>
          <a:off x="130635" y="968829"/>
          <a:ext cx="9568542" cy="5441496"/>
        </p:xfrm>
        <a:graphic>
          <a:graphicData uri="http://schemas.openxmlformats.org/drawingml/2006/table">
            <a:tbl>
              <a:tblPr firstRow="1" firstCol="1" bandRow="1">
                <a:tableStyleId>{BC89EF96-8CEA-46FF-86C4-4CE0E7609802}</a:tableStyleId>
              </a:tblPr>
              <a:tblGrid>
                <a:gridCol w="1417092"/>
                <a:gridCol w="1630907"/>
                <a:gridCol w="1480457"/>
                <a:gridCol w="1421736"/>
                <a:gridCol w="1511032"/>
                <a:gridCol w="1321821"/>
                <a:gridCol w="785497"/>
              </a:tblGrid>
              <a:tr h="1355550">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00">
                          <a:effectLst/>
                        </a:rPr>
                        <a:t>Interventions and /or corrective actions  to be taken  </a:t>
                      </a:r>
                      <a:endParaRPr lang="en-ZA" sz="140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endParaRPr lang="en-ZA" sz="1400" dirty="0">
                        <a:solidFill>
                          <a:schemeClr val="tx1"/>
                        </a:solidFill>
                        <a:effectLst/>
                        <a:latin typeface="Calibri"/>
                        <a:ea typeface="Times New Roman"/>
                        <a:cs typeface="Times New Roman"/>
                      </a:endParaRPr>
                    </a:p>
                  </a:txBody>
                  <a:tcPr marL="65931" marR="65931" marT="0" marB="0" vert="vert">
                    <a:solidFill>
                      <a:schemeClr val="tx2">
                        <a:lumMod val="20000"/>
                        <a:lumOff val="80000"/>
                      </a:schemeClr>
                    </a:solidFill>
                  </a:tcPr>
                </a:tc>
              </a:tr>
              <a:tr h="342621">
                <a:tc gridSpan="7">
                  <a:txBody>
                    <a:bodyPr/>
                    <a:lstStyle/>
                    <a:p>
                      <a:pPr>
                        <a:lnSpc>
                          <a:spcPct val="115000"/>
                        </a:lnSpc>
                        <a:spcAft>
                          <a:spcPts val="1000"/>
                        </a:spcAft>
                      </a:pPr>
                      <a:r>
                        <a:rPr lang="en-ZA" sz="1400" dirty="0">
                          <a:effectLst/>
                        </a:rPr>
                        <a:t>Sub-programme: Departmental Management</a:t>
                      </a:r>
                      <a:endParaRPr lang="en-ZA" sz="1400" dirty="0">
                        <a:solidFill>
                          <a:schemeClr val="tx1"/>
                        </a:solidFill>
                        <a:effectLst/>
                        <a:latin typeface="Calibri"/>
                        <a:ea typeface="Times New Roman"/>
                        <a:cs typeface="Times New Roman"/>
                      </a:endParaRPr>
                    </a:p>
                  </a:txBody>
                  <a:tcPr marL="65931" marR="6593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00250">
                <a:tc>
                  <a:txBody>
                    <a:bodyPr/>
                    <a:lstStyle/>
                    <a:p>
                      <a:pPr>
                        <a:lnSpc>
                          <a:spcPct val="115000"/>
                        </a:lnSpc>
                        <a:spcAft>
                          <a:spcPts val="1000"/>
                        </a:spcAft>
                      </a:pPr>
                      <a:r>
                        <a:rPr lang="en-ZA" sz="1400" dirty="0" err="1">
                          <a:effectLst/>
                        </a:rPr>
                        <a:t>DoW</a:t>
                      </a:r>
                      <a:r>
                        <a:rPr lang="en-ZA" sz="1400" dirty="0">
                          <a:effectLst/>
                        </a:rPr>
                        <a:t> strategic and annual plans developed</a:t>
                      </a:r>
                      <a:endParaRPr lang="en-ZA" sz="140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400" dirty="0" smtClean="0">
                          <a:effectLst/>
                          <a:latin typeface="+mn-lt"/>
                          <a:ea typeface="Calibri"/>
                          <a:cs typeface="Times New Roman"/>
                        </a:rPr>
                        <a:t>Final Strategic Plan 2016-2021 and APP 2016/2017 submitted to NT and the DPME by February</a:t>
                      </a:r>
                      <a:endParaRPr lang="en-ZA" sz="1400" dirty="0">
                        <a:effectLst/>
                        <a:latin typeface="+mn-lt"/>
                        <a:ea typeface="Calibri"/>
                        <a:cs typeface="Times New Roman"/>
                      </a:endParaRPr>
                    </a:p>
                  </a:txBody>
                  <a:tcPr marL="65931" marR="65931" marT="0" marB="0"/>
                </a:tc>
                <a:tc>
                  <a:txBody>
                    <a:bodyPr/>
                    <a:lstStyle/>
                    <a:p>
                      <a:pPr>
                        <a:lnSpc>
                          <a:spcPct val="115000"/>
                        </a:lnSpc>
                        <a:spcAft>
                          <a:spcPts val="1000"/>
                        </a:spcAft>
                      </a:pPr>
                      <a:r>
                        <a:rPr lang="en-US" sz="1400" dirty="0" smtClean="0">
                          <a:effectLst/>
                          <a:latin typeface="+mn-lt"/>
                          <a:ea typeface="Calibri"/>
                          <a:cs typeface="Times New Roman"/>
                        </a:rPr>
                        <a:t>APP 2017/18 approved by EA and submitted to NT and the DPME</a:t>
                      </a:r>
                      <a:endParaRPr lang="en-ZA" sz="1400" dirty="0">
                        <a:solidFill>
                          <a:schemeClr val="tx1"/>
                        </a:solidFill>
                        <a:effectLst/>
                        <a:latin typeface="Calibri"/>
                        <a:ea typeface="Times New Roman"/>
                        <a:cs typeface="Times New Roman"/>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dirty="0">
                          <a:effectLst/>
                        </a:rPr>
                        <a:t> </a:t>
                      </a: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5931" marR="65931" marT="0" marB="0"/>
                </a:tc>
                <a:tc>
                  <a:txBody>
                    <a:bodyPr/>
                    <a:lstStyle/>
                    <a:p>
                      <a:pPr>
                        <a:lnSpc>
                          <a:spcPct val="115000"/>
                        </a:lnSpc>
                        <a:spcAft>
                          <a:spcPts val="1000"/>
                        </a:spcAft>
                      </a:pPr>
                      <a:r>
                        <a:rPr lang="en-ZA" sz="1400" dirty="0">
                          <a:effectLst/>
                        </a:rPr>
                        <a:t> </a:t>
                      </a:r>
                      <a:r>
                        <a:rPr lang="en-ZA" sz="1400" dirty="0" smtClean="0">
                          <a:effectLst/>
                        </a:rPr>
                        <a:t>Printed APP 2017/18</a:t>
                      </a:r>
                      <a:endParaRPr lang="en-ZA" sz="1400" dirty="0">
                        <a:solidFill>
                          <a:schemeClr val="tx1"/>
                        </a:solidFill>
                        <a:effectLst/>
                        <a:latin typeface="Calibri"/>
                        <a:ea typeface="Times New Roman"/>
                        <a:cs typeface="Times New Roman"/>
                      </a:endParaRPr>
                    </a:p>
                  </a:txBody>
                  <a:tcPr marL="65931" marR="65931" marT="0" marB="0"/>
                </a:tc>
                <a:tc>
                  <a:txBody>
                    <a:bodyPr/>
                    <a:lstStyle/>
                    <a:p>
                      <a:pPr marL="71755" marR="71755">
                        <a:lnSpc>
                          <a:spcPct val="115000"/>
                        </a:lnSpc>
                        <a:spcAft>
                          <a:spcPts val="1000"/>
                        </a:spcAft>
                      </a:pPr>
                      <a:r>
                        <a:rPr lang="en-ZA" sz="1400" dirty="0">
                          <a:effectLst/>
                        </a:rPr>
                        <a:t>Achieved</a:t>
                      </a:r>
                      <a:endParaRPr lang="en-ZA" sz="1400" dirty="0">
                        <a:solidFill>
                          <a:schemeClr val="tx1"/>
                        </a:solidFill>
                        <a:effectLst/>
                        <a:latin typeface="Calibri"/>
                        <a:ea typeface="Times New Roman"/>
                        <a:cs typeface="Times New Roman"/>
                      </a:endParaRPr>
                    </a:p>
                  </a:txBody>
                  <a:tcPr marL="65931" marR="65931" marT="0" marB="0" vert="vert">
                    <a:solidFill>
                      <a:srgbClr val="00B050"/>
                    </a:solidFill>
                  </a:tcPr>
                </a:tc>
              </a:tr>
              <a:tr h="1743075">
                <a:tc>
                  <a:txBody>
                    <a:bodyPr/>
                    <a:lstStyle/>
                    <a:p>
                      <a:pPr>
                        <a:lnSpc>
                          <a:spcPct val="115000"/>
                        </a:lnSpc>
                        <a:spcAft>
                          <a:spcPts val="1000"/>
                        </a:spcAft>
                      </a:pPr>
                      <a:r>
                        <a:rPr lang="en-ZA" sz="1400">
                          <a:effectLst/>
                        </a:rPr>
                        <a:t>Quarterly performance review conducted</a:t>
                      </a:r>
                      <a:endParaRPr lang="en-ZA" sz="140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400" dirty="0" smtClean="0">
                          <a:effectLst/>
                          <a:latin typeface="+mn-lt"/>
                          <a:ea typeface="Calibri"/>
                          <a:cs typeface="Times New Roman"/>
                        </a:rPr>
                        <a:t>3rd quarter 2015/2016 performance report developed and submitted to NT and the DPME</a:t>
                      </a:r>
                      <a:endParaRPr lang="en-ZA" sz="140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400" dirty="0" smtClean="0">
                          <a:effectLst/>
                          <a:latin typeface="+mn-lt"/>
                          <a:ea typeface="Calibri"/>
                          <a:cs typeface="Times New Roman"/>
                        </a:rPr>
                        <a:t>3</a:t>
                      </a:r>
                      <a:r>
                        <a:rPr lang="en-US" sz="1400" baseline="30000" dirty="0" smtClean="0">
                          <a:effectLst/>
                          <a:latin typeface="+mn-lt"/>
                          <a:ea typeface="Calibri"/>
                          <a:cs typeface="Times New Roman"/>
                        </a:rPr>
                        <a:t>rd</a:t>
                      </a:r>
                      <a:r>
                        <a:rPr lang="en-US" sz="1400" dirty="0" smtClean="0">
                          <a:effectLst/>
                          <a:latin typeface="+mn-lt"/>
                          <a:ea typeface="Calibri"/>
                          <a:cs typeface="Times New Roman"/>
                        </a:rPr>
                        <a:t> quarter report submitted to NT &amp; DPME</a:t>
                      </a:r>
                      <a:endParaRPr lang="en-ZA" sz="1400" dirty="0">
                        <a:solidFill>
                          <a:schemeClr val="tx1"/>
                        </a:solidFill>
                        <a:effectLst/>
                        <a:latin typeface="Calibri"/>
                        <a:ea typeface="Times New Roman"/>
                        <a:cs typeface="Times New Roman"/>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dirty="0">
                          <a:effectLst/>
                        </a:rPr>
                        <a:t> </a:t>
                      </a: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5931" marR="65931"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dirty="0">
                          <a:effectLst/>
                        </a:rPr>
                        <a:t> </a:t>
                      </a:r>
                      <a:r>
                        <a:rPr kumimoji="0" lang="en-ZA" sz="145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5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5931" marR="65931" marT="0" marB="0"/>
                </a:tc>
                <a:tc>
                  <a:txBody>
                    <a:bodyPr/>
                    <a:lstStyle/>
                    <a:p>
                      <a:pPr algn="ctr">
                        <a:lnSpc>
                          <a:spcPct val="115000"/>
                        </a:lnSpc>
                        <a:spcAft>
                          <a:spcPts val="1000"/>
                        </a:spcAft>
                      </a:pPr>
                      <a:r>
                        <a:rPr lang="en-US" sz="1400" dirty="0" smtClean="0">
                          <a:effectLst/>
                        </a:rPr>
                        <a:t>Email to National Treasury and the DPME</a:t>
                      </a:r>
                      <a:r>
                        <a:rPr lang="en-ZA" sz="1400" dirty="0">
                          <a:effectLst/>
                        </a:rPr>
                        <a:t> </a:t>
                      </a:r>
                      <a:r>
                        <a:rPr lang="en-ZA" sz="1400" dirty="0" smtClean="0">
                          <a:effectLst/>
                        </a:rPr>
                        <a:t> and Q3 report</a:t>
                      </a:r>
                      <a:endParaRPr lang="en-ZA" sz="1400" dirty="0">
                        <a:solidFill>
                          <a:schemeClr val="tx1"/>
                        </a:solidFill>
                        <a:effectLst/>
                        <a:latin typeface="Calibri"/>
                        <a:ea typeface="Times New Roman"/>
                        <a:cs typeface="Times New Roman"/>
                      </a:endParaRPr>
                    </a:p>
                  </a:txBody>
                  <a:tcPr marL="65931" marR="65931" marT="0" marB="0"/>
                </a:tc>
                <a:tc>
                  <a:txBody>
                    <a:bodyPr/>
                    <a:lstStyle/>
                    <a:p>
                      <a:pPr marL="71755" marR="71755" algn="ctr">
                        <a:lnSpc>
                          <a:spcPct val="115000"/>
                        </a:lnSpc>
                        <a:spcAft>
                          <a:spcPts val="1000"/>
                        </a:spcAft>
                      </a:pPr>
                      <a:r>
                        <a:rPr lang="en-ZA" sz="1400" dirty="0">
                          <a:effectLst/>
                        </a:rPr>
                        <a:t>Achieved</a:t>
                      </a:r>
                      <a:endParaRPr lang="en-ZA" sz="1400" dirty="0">
                        <a:solidFill>
                          <a:schemeClr val="tx1"/>
                        </a:solidFill>
                        <a:effectLst/>
                        <a:latin typeface="Calibri"/>
                        <a:ea typeface="Times New Roman"/>
                        <a:cs typeface="Times New Roman"/>
                      </a:endParaRPr>
                    </a:p>
                  </a:txBody>
                  <a:tcPr marL="65931" marR="65931" marT="0" marB="0" vert="vert">
                    <a:solidFill>
                      <a:srgbClr val="00B050"/>
                    </a:solidFill>
                  </a:tcPr>
                </a:tc>
              </a:tr>
            </a:tbl>
          </a:graphicData>
        </a:graphic>
      </p:graphicFrame>
    </p:spTree>
    <p:extLst>
      <p:ext uri="{BB962C8B-B14F-4D97-AF65-F5344CB8AC3E}">
        <p14:creationId xmlns:p14="http://schemas.microsoft.com/office/powerpoint/2010/main" xmlns="" val="4009676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14</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15452484"/>
              </p:ext>
            </p:extLst>
          </p:nvPr>
        </p:nvGraphicFramePr>
        <p:xfrm>
          <a:off x="97971" y="947062"/>
          <a:ext cx="9590315" cy="5463267"/>
        </p:xfrm>
        <a:graphic>
          <a:graphicData uri="http://schemas.openxmlformats.org/drawingml/2006/table">
            <a:tbl>
              <a:tblPr firstRow="1" firstCol="1" bandRow="1">
                <a:tableStyleId>{BC89EF96-8CEA-46FF-86C4-4CE0E7609802}</a:tableStyleId>
              </a:tblPr>
              <a:tblGrid>
                <a:gridCol w="1420317"/>
                <a:gridCol w="1415413"/>
                <a:gridCol w="1590675"/>
                <a:gridCol w="1537327"/>
                <a:gridCol w="1514471"/>
                <a:gridCol w="1324828"/>
                <a:gridCol w="787284"/>
              </a:tblGrid>
              <a:tr h="1476922">
                <a:tc>
                  <a:txBody>
                    <a:bodyPr/>
                    <a:lstStyle/>
                    <a:p>
                      <a:pPr algn="just">
                        <a:lnSpc>
                          <a:spcPct val="150000"/>
                        </a:lnSpc>
                        <a:spcAft>
                          <a:spcPts val="1000"/>
                        </a:spcAft>
                      </a:pPr>
                      <a:r>
                        <a:rPr lang="en-ZA" sz="1450" dirty="0">
                          <a:effectLst/>
                        </a:rPr>
                        <a:t>Performance Indicator </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450" dirty="0" smtClean="0">
                          <a:effectLst/>
                        </a:rPr>
                        <a:t>Q4</a:t>
                      </a:r>
                      <a:r>
                        <a:rPr lang="en-ZA" sz="1450" baseline="0" dirty="0" smtClean="0">
                          <a:effectLst/>
                        </a:rPr>
                        <a:t> </a:t>
                      </a:r>
                      <a:r>
                        <a:rPr lang="en-ZA" sz="1450" dirty="0" smtClean="0">
                          <a:effectLst/>
                        </a:rPr>
                        <a:t>Target </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50" dirty="0">
                          <a:effectLst/>
                        </a:rPr>
                        <a:t>Description of progress made  for </a:t>
                      </a:r>
                      <a:r>
                        <a:rPr lang="en-ZA" sz="1450" dirty="0" smtClean="0">
                          <a:effectLst/>
                        </a:rPr>
                        <a:t>Q4</a:t>
                      </a:r>
                      <a:r>
                        <a:rPr lang="en-ZA" sz="1450" baseline="0" dirty="0" smtClean="0">
                          <a:effectLst/>
                        </a:rPr>
                        <a:t> </a:t>
                      </a:r>
                      <a:r>
                        <a:rPr lang="en-ZA" sz="1450" dirty="0" smtClean="0">
                          <a:effectLst/>
                        </a:rPr>
                        <a:t>                                           </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gn="just">
                        <a:lnSpc>
                          <a:spcPct val="150000"/>
                        </a:lnSpc>
                        <a:spcAft>
                          <a:spcPts val="1000"/>
                        </a:spcAft>
                      </a:pPr>
                      <a:r>
                        <a:rPr lang="en-ZA" sz="1450" dirty="0">
                          <a:effectLst/>
                        </a:rPr>
                        <a:t>Reason for Deviation </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50" dirty="0">
                          <a:effectLst/>
                        </a:rPr>
                        <a:t>Interventions and /or corrective actions  to be taken  </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a:lnSpc>
                          <a:spcPct val="150000"/>
                        </a:lnSpc>
                        <a:spcAft>
                          <a:spcPts val="1000"/>
                        </a:spcAft>
                      </a:pPr>
                      <a:r>
                        <a:rPr lang="en-ZA" sz="1450" dirty="0">
                          <a:effectLst/>
                        </a:rPr>
                        <a:t>Verification Source</a:t>
                      </a:r>
                      <a:endParaRPr lang="en-ZA" sz="1450" dirty="0">
                        <a:solidFill>
                          <a:schemeClr val="tx1"/>
                        </a:solidFill>
                        <a:effectLst/>
                        <a:latin typeface="Calibri"/>
                        <a:ea typeface="Times New Roman"/>
                        <a:cs typeface="Times New Roman"/>
                      </a:endParaRPr>
                    </a:p>
                  </a:txBody>
                  <a:tcPr marL="65931" marR="65931" marT="0" marB="0">
                    <a:solidFill>
                      <a:schemeClr val="tx2">
                        <a:lumMod val="20000"/>
                        <a:lumOff val="80000"/>
                      </a:schemeClr>
                    </a:solidFill>
                  </a:tcPr>
                </a:tc>
                <a:tc>
                  <a:txBody>
                    <a:bodyPr/>
                    <a:lstStyle/>
                    <a:p>
                      <a:pPr marL="71755" marR="71755">
                        <a:lnSpc>
                          <a:spcPct val="115000"/>
                        </a:lnSpc>
                        <a:spcAft>
                          <a:spcPts val="1000"/>
                        </a:spcAft>
                      </a:pPr>
                      <a:r>
                        <a:rPr lang="en-ZA" sz="1450" dirty="0">
                          <a:effectLst/>
                        </a:rPr>
                        <a:t>Performance  Status </a:t>
                      </a:r>
                      <a:r>
                        <a:rPr lang="en-ZA" sz="1450" dirty="0" smtClean="0">
                          <a:effectLst/>
                        </a:rPr>
                        <a:t> Q 4</a:t>
                      </a:r>
                      <a:endParaRPr lang="en-ZA" sz="1450" dirty="0">
                        <a:solidFill>
                          <a:schemeClr val="tx1"/>
                        </a:solidFill>
                        <a:effectLst/>
                        <a:latin typeface="Calibri"/>
                        <a:ea typeface="Times New Roman"/>
                        <a:cs typeface="Times New Roman"/>
                      </a:endParaRPr>
                    </a:p>
                  </a:txBody>
                  <a:tcPr marL="65931" marR="65931" marT="0" marB="0" vert="vert">
                    <a:solidFill>
                      <a:schemeClr val="tx2">
                        <a:lumMod val="20000"/>
                        <a:lumOff val="80000"/>
                      </a:schemeClr>
                    </a:solidFill>
                  </a:tcPr>
                </a:tc>
              </a:tr>
              <a:tr h="305096">
                <a:tc gridSpan="7">
                  <a:txBody>
                    <a:bodyPr/>
                    <a:lstStyle/>
                    <a:p>
                      <a:pPr>
                        <a:lnSpc>
                          <a:spcPct val="115000"/>
                        </a:lnSpc>
                        <a:spcAft>
                          <a:spcPts val="1000"/>
                        </a:spcAft>
                      </a:pPr>
                      <a:r>
                        <a:rPr lang="en-ZA" sz="1450" dirty="0">
                          <a:effectLst/>
                        </a:rPr>
                        <a:t>Sub-programme: Departmental Management</a:t>
                      </a:r>
                      <a:endParaRPr lang="en-ZA" sz="1450" dirty="0">
                        <a:solidFill>
                          <a:schemeClr val="tx1"/>
                        </a:solidFill>
                        <a:effectLst/>
                        <a:latin typeface="Calibri"/>
                        <a:ea typeface="Times New Roman"/>
                        <a:cs typeface="Times New Roman"/>
                      </a:endParaRPr>
                    </a:p>
                  </a:txBody>
                  <a:tcPr marL="65931" marR="6593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681249">
                <a:tc>
                  <a:txBody>
                    <a:bodyPr/>
                    <a:lstStyle/>
                    <a:p>
                      <a:pPr>
                        <a:lnSpc>
                          <a:spcPct val="115000"/>
                        </a:lnSpc>
                        <a:spcAft>
                          <a:spcPts val="1000"/>
                        </a:spcAft>
                      </a:pPr>
                      <a:r>
                        <a:rPr lang="en-ZA" sz="1450" dirty="0">
                          <a:effectLst/>
                        </a:rPr>
                        <a:t>Improved departmental MPAT scores </a:t>
                      </a:r>
                      <a:endParaRPr lang="en-ZA" sz="1450" dirty="0">
                        <a:solidFill>
                          <a:schemeClr val="tx1"/>
                        </a:solidFill>
                        <a:effectLst/>
                        <a:latin typeface="Calibri"/>
                        <a:ea typeface="Times New Roman"/>
                        <a:cs typeface="Times New Roman"/>
                      </a:endParaRPr>
                    </a:p>
                  </a:txBody>
                  <a:tcPr marL="65931" marR="65931" marT="0" marB="0"/>
                </a:tc>
                <a:tc>
                  <a:txBody>
                    <a:bodyPr/>
                    <a:lstStyle/>
                    <a:p>
                      <a:pPr marL="0" marR="0" algn="l">
                        <a:lnSpc>
                          <a:spcPct val="115000"/>
                        </a:lnSpc>
                        <a:spcBef>
                          <a:spcPts val="0"/>
                        </a:spcBef>
                        <a:spcAft>
                          <a:spcPts val="1000"/>
                        </a:spcAft>
                      </a:pPr>
                      <a:r>
                        <a:rPr lang="en-ZA" sz="1100" dirty="0" smtClean="0">
                          <a:effectLst/>
                          <a:latin typeface="Arial" pitchFamily="34" charset="0"/>
                          <a:ea typeface="Calibri"/>
                          <a:cs typeface="Arial" pitchFamily="34" charset="0"/>
                        </a:rPr>
                        <a:t>Required MPAT standards uploaded during the challenge period</a:t>
                      </a:r>
                      <a:endParaRPr lang="en-US" sz="1100" dirty="0">
                        <a:effectLst/>
                        <a:latin typeface="Arial" pitchFamily="34" charset="0"/>
                        <a:ea typeface="Times New Roman"/>
                        <a:cs typeface="Arial" pitchFamily="34" charset="0"/>
                      </a:endParaRPr>
                    </a:p>
                  </a:txBody>
                  <a:tcPr marL="68580" marR="68580" marT="0" marB="0"/>
                </a:tc>
                <a:tc>
                  <a:txBody>
                    <a:bodyPr/>
                    <a:lstStyle/>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2 MPAT standards were challenged which are 3.2.2 Application of recruitment and retention practices and 3.3.2 Implementation of SMS PMDS</a:t>
                      </a:r>
                      <a:endParaRPr lang="en-US" sz="1100" dirty="0">
                        <a:effectLst/>
                        <a:latin typeface="Arial" pitchFamily="34" charset="0"/>
                        <a:ea typeface="Times New Roman"/>
                        <a:cs typeface="Arial" pitchFamily="34" charset="0"/>
                      </a:endParaRPr>
                    </a:p>
                  </a:txBody>
                  <a:tcPr marL="68580" marR="68580" marT="0" marB="0"/>
                </a:tc>
                <a:tc>
                  <a:txBody>
                    <a:bodyPr/>
                    <a:lstStyle/>
                    <a:p>
                      <a:pPr>
                        <a:lnSpc>
                          <a:spcPct val="115000"/>
                        </a:lnSpc>
                        <a:spcAft>
                          <a:spcPts val="1000"/>
                        </a:spcAft>
                      </a:pPr>
                      <a:r>
                        <a:rPr lang="en-ZA" sz="1450" dirty="0">
                          <a:effectLst/>
                        </a:rPr>
                        <a:t> </a:t>
                      </a:r>
                      <a:r>
                        <a:rPr lang="en-ZA" sz="1450" dirty="0" smtClean="0">
                          <a:effectLst/>
                        </a:rPr>
                        <a:t>None</a:t>
                      </a:r>
                      <a:endParaRPr lang="en-ZA" sz="145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ZA" sz="1450" dirty="0">
                          <a:effectLst/>
                        </a:rPr>
                        <a:t> </a:t>
                      </a:r>
                      <a:r>
                        <a:rPr lang="en-ZA" sz="1450" dirty="0" smtClean="0">
                          <a:effectLst/>
                        </a:rPr>
                        <a:t>None</a:t>
                      </a:r>
                      <a:endParaRPr lang="en-ZA" sz="145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200" dirty="0" smtClean="0">
                          <a:effectLst/>
                          <a:latin typeface="Arial" pitchFamily="34" charset="0"/>
                          <a:ea typeface="Calibri"/>
                          <a:cs typeface="Arial" pitchFamily="34" charset="0"/>
                        </a:rPr>
                        <a:t>MPAT Final Score Report which shows 3.3.3 Implementation of SMS PMDS moved from one to two</a:t>
                      </a:r>
                      <a:endParaRPr lang="en-ZA" sz="1200" dirty="0">
                        <a:solidFill>
                          <a:schemeClr val="tx1"/>
                        </a:solidFill>
                        <a:effectLst/>
                        <a:latin typeface="Arial" pitchFamily="34" charset="0"/>
                        <a:ea typeface="Times New Roman"/>
                        <a:cs typeface="Arial" pitchFamily="34" charset="0"/>
                      </a:endParaRPr>
                    </a:p>
                  </a:txBody>
                  <a:tcPr marL="65931" marR="65931" marT="0" marB="0"/>
                </a:tc>
                <a:tc>
                  <a:txBody>
                    <a:bodyPr/>
                    <a:lstStyle/>
                    <a:p>
                      <a:pPr marL="71755" marR="71755">
                        <a:lnSpc>
                          <a:spcPct val="115000"/>
                        </a:lnSpc>
                        <a:spcAft>
                          <a:spcPts val="1000"/>
                        </a:spcAft>
                      </a:pPr>
                      <a:r>
                        <a:rPr lang="en-ZA" sz="1450" dirty="0">
                          <a:effectLst/>
                        </a:rPr>
                        <a:t>Achieved</a:t>
                      </a:r>
                      <a:endParaRPr lang="en-ZA" sz="1450" dirty="0">
                        <a:solidFill>
                          <a:schemeClr val="tx1"/>
                        </a:solidFill>
                        <a:effectLst/>
                        <a:latin typeface="Calibri"/>
                        <a:ea typeface="Times New Roman"/>
                        <a:cs typeface="Times New Roman"/>
                      </a:endParaRPr>
                    </a:p>
                  </a:txBody>
                  <a:tcPr marL="65931" marR="65931" marT="0" marB="0" vert="vert">
                    <a:solidFill>
                      <a:srgbClr val="00B050"/>
                    </a:solidFill>
                  </a:tcPr>
                </a:tc>
              </a:tr>
            </a:tbl>
          </a:graphicData>
        </a:graphic>
      </p:graphicFrame>
    </p:spTree>
    <p:extLst>
      <p:ext uri="{BB962C8B-B14F-4D97-AF65-F5344CB8AC3E}">
        <p14:creationId xmlns:p14="http://schemas.microsoft.com/office/powerpoint/2010/main" xmlns="" val="118809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15</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883058697"/>
              </p:ext>
            </p:extLst>
          </p:nvPr>
        </p:nvGraphicFramePr>
        <p:xfrm>
          <a:off x="108858" y="936171"/>
          <a:ext cx="9559774" cy="5464630"/>
        </p:xfrm>
        <a:graphic>
          <a:graphicData uri="http://schemas.openxmlformats.org/drawingml/2006/table">
            <a:tbl>
              <a:tblPr firstRow="1" firstCol="1" bandRow="1">
                <a:tableStyleId>{BC89EF96-8CEA-46FF-86C4-4CE0E7609802}</a:tableStyleId>
              </a:tblPr>
              <a:tblGrid>
                <a:gridCol w="120997"/>
                <a:gridCol w="980576"/>
                <a:gridCol w="1023257"/>
                <a:gridCol w="1411513"/>
                <a:gridCol w="2738666"/>
                <a:gridCol w="1401537"/>
                <a:gridCol w="993633"/>
                <a:gridCol w="889595"/>
              </a:tblGrid>
              <a:tr h="1532414">
                <a:tc gridSpan="2">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hMerge="1">
                  <a:txBody>
                    <a:bodyPr/>
                    <a:lstStyle/>
                    <a:p>
                      <a:endParaRPr lang="en-ZA"/>
                    </a:p>
                  </a:txBody>
                  <a:tcPr/>
                </a:tc>
                <a:tc>
                  <a:txBody>
                    <a:bodyPr/>
                    <a:lstStyle/>
                    <a:p>
                      <a:pPr algn="just">
                        <a:lnSpc>
                          <a:spcPct val="150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46740" marR="46740"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endParaRPr lang="en-ZA" sz="1400" dirty="0">
                        <a:solidFill>
                          <a:schemeClr val="tx1"/>
                        </a:solidFill>
                        <a:effectLst/>
                        <a:latin typeface="Calibri"/>
                        <a:ea typeface="Times New Roman"/>
                        <a:cs typeface="Times New Roman"/>
                      </a:endParaRPr>
                    </a:p>
                  </a:txBody>
                  <a:tcPr marL="46740" marR="46740" marT="0" marB="0" vert="vert">
                    <a:solidFill>
                      <a:schemeClr val="tx2">
                        <a:lumMod val="20000"/>
                        <a:lumOff val="80000"/>
                      </a:schemeClr>
                    </a:solidFill>
                  </a:tcPr>
                </a:tc>
              </a:tr>
              <a:tr h="297075">
                <a:tc>
                  <a:txBody>
                    <a:bodyPr/>
                    <a:lstStyle/>
                    <a:p>
                      <a:pPr>
                        <a:lnSpc>
                          <a:spcPct val="115000"/>
                        </a:lnSpc>
                        <a:spcAft>
                          <a:spcPts val="1000"/>
                        </a:spcAft>
                      </a:pPr>
                      <a:r>
                        <a:rPr lang="en-ZA" sz="1400">
                          <a:effectLst/>
                        </a:rPr>
                        <a:t> </a:t>
                      </a:r>
                      <a:endParaRPr lang="en-ZA" sz="1400">
                        <a:solidFill>
                          <a:schemeClr val="tx1"/>
                        </a:solidFill>
                        <a:effectLst/>
                        <a:latin typeface="Calibri"/>
                        <a:ea typeface="Times New Roman"/>
                        <a:cs typeface="Times New Roman"/>
                      </a:endParaRPr>
                    </a:p>
                  </a:txBody>
                  <a:tcPr marL="46740" marR="46740" marT="0" marB="0"/>
                </a:tc>
                <a:tc gridSpan="7">
                  <a:txBody>
                    <a:bodyPr/>
                    <a:lstStyle/>
                    <a:p>
                      <a:pPr>
                        <a:lnSpc>
                          <a:spcPct val="115000"/>
                        </a:lnSpc>
                        <a:spcAft>
                          <a:spcPts val="1000"/>
                        </a:spcAft>
                      </a:pPr>
                      <a:r>
                        <a:rPr lang="en-ZA" sz="1400" b="1" dirty="0">
                          <a:effectLst/>
                        </a:rPr>
                        <a:t>Sub-programme: Financial Management</a:t>
                      </a:r>
                      <a:endParaRPr lang="en-ZA" sz="1400" b="1" dirty="0">
                        <a:solidFill>
                          <a:schemeClr val="tx1"/>
                        </a:solidFill>
                        <a:effectLst/>
                        <a:latin typeface="Calibri"/>
                        <a:ea typeface="Times New Roman"/>
                        <a:cs typeface="Times New Roman"/>
                      </a:endParaRPr>
                    </a:p>
                  </a:txBody>
                  <a:tcPr marL="46740" marR="4674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635141">
                <a:tc gridSpan="2">
                  <a:txBody>
                    <a:bodyPr/>
                    <a:lstStyle/>
                    <a:p>
                      <a:pPr>
                        <a:lnSpc>
                          <a:spcPct val="115000"/>
                        </a:lnSpc>
                        <a:spcAft>
                          <a:spcPts val="1000"/>
                        </a:spcAft>
                      </a:pPr>
                      <a:r>
                        <a:rPr lang="en-ZA" sz="1400" dirty="0">
                          <a:effectLst/>
                        </a:rPr>
                        <a:t>% of invoices paid within 30 days</a:t>
                      </a:r>
                      <a:endParaRPr lang="en-ZA" sz="1400" dirty="0">
                        <a:solidFill>
                          <a:schemeClr val="tx1"/>
                        </a:solidFill>
                        <a:effectLst/>
                        <a:latin typeface="Calibri"/>
                        <a:ea typeface="Times New Roman"/>
                        <a:cs typeface="Times New Roman"/>
                      </a:endParaRPr>
                    </a:p>
                  </a:txBody>
                  <a:tcPr marL="46740" marR="46740" marT="0" marB="0"/>
                </a:tc>
                <a:tc hMerge="1">
                  <a:txBody>
                    <a:bodyPr/>
                    <a:lstStyle/>
                    <a:p>
                      <a:endParaRPr lang="en-ZA"/>
                    </a:p>
                  </a:txBody>
                  <a:tcPr/>
                </a:tc>
                <a:tc>
                  <a:txBody>
                    <a:bodyPr/>
                    <a:lstStyle/>
                    <a:p>
                      <a:pPr>
                        <a:lnSpc>
                          <a:spcPct val="115000"/>
                        </a:lnSpc>
                        <a:spcAft>
                          <a:spcPts val="1000"/>
                        </a:spcAft>
                      </a:pPr>
                      <a:r>
                        <a:rPr lang="en-US" sz="1100" dirty="0" smtClean="0">
                          <a:effectLst/>
                          <a:latin typeface="Arial" pitchFamily="34" charset="0"/>
                          <a:ea typeface="Calibri"/>
                          <a:cs typeface="Arial" pitchFamily="34" charset="0"/>
                        </a:rPr>
                        <a:t>Quarterly report showing trends of payment of suppliers who submitted valid invoices produced</a:t>
                      </a:r>
                      <a:endParaRPr lang="en-ZA" sz="1100" dirty="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1725 invoices were received and 308 were paid outside of 30 days</a:t>
                      </a:r>
                      <a:endParaRPr lang="en-US" sz="1100" dirty="0">
                        <a:effectLst/>
                        <a:latin typeface="Arial" pitchFamily="34" charset="0"/>
                        <a:ea typeface="Times New Roman"/>
                        <a:cs typeface="Arial" pitchFamily="34" charset="0"/>
                      </a:endParaRPr>
                    </a:p>
                  </a:txBody>
                  <a:tcPr marL="68580" marR="68580" marT="0" marB="0"/>
                </a:tc>
                <a:tc>
                  <a:txBody>
                    <a:bodyPr/>
                    <a:lstStyle/>
                    <a:p>
                      <a:pPr marL="0" marR="0" algn="l">
                        <a:lnSpc>
                          <a:spcPct val="115000"/>
                        </a:lnSpc>
                        <a:spcBef>
                          <a:spcPts val="0"/>
                        </a:spcBef>
                        <a:spcAft>
                          <a:spcPts val="1000"/>
                        </a:spcAft>
                      </a:pPr>
                      <a:r>
                        <a:rPr lang="en-US" sz="1100" dirty="0" smtClean="0">
                          <a:effectLst/>
                          <a:latin typeface="+mn-lt"/>
                          <a:ea typeface="Calibri"/>
                          <a:cs typeface="Times New Roman"/>
                        </a:rPr>
                        <a:t>January – 28 invoices: 1 invoice - due to late certification and submission of SBD documents from the suppliers </a:t>
                      </a:r>
                    </a:p>
                    <a:p>
                      <a:pPr marL="0" marR="0" indent="0" algn="l">
                        <a:lnSpc>
                          <a:spcPct val="115000"/>
                        </a:lnSpc>
                        <a:spcBef>
                          <a:spcPts val="0"/>
                        </a:spcBef>
                        <a:spcAft>
                          <a:spcPts val="1000"/>
                        </a:spcAft>
                        <a:buFontTx/>
                        <a:buNone/>
                      </a:pPr>
                      <a:r>
                        <a:rPr lang="en-US" sz="1100" dirty="0" smtClean="0">
                          <a:effectLst/>
                          <a:latin typeface="+mn-lt"/>
                          <a:ea typeface="Calibri"/>
                          <a:cs typeface="Times New Roman"/>
                        </a:rPr>
                        <a:t>5 invoices due to the verification of the banking details on Safety Net </a:t>
                      </a:r>
                    </a:p>
                    <a:p>
                      <a:pPr marL="0" marR="0" indent="0" algn="l">
                        <a:lnSpc>
                          <a:spcPct val="115000"/>
                        </a:lnSpc>
                        <a:spcBef>
                          <a:spcPts val="0"/>
                        </a:spcBef>
                        <a:spcAft>
                          <a:spcPts val="1000"/>
                        </a:spcAft>
                        <a:buFontTx/>
                        <a:buNone/>
                      </a:pPr>
                      <a:r>
                        <a:rPr lang="en-US" sz="1100" dirty="0" smtClean="0">
                          <a:effectLst/>
                          <a:latin typeface="+mn-lt"/>
                          <a:ea typeface="Calibri"/>
                          <a:cs typeface="Times New Roman"/>
                        </a:rPr>
                        <a:t>22 invoices due to the capacity constrain with finance during the festive period.</a:t>
                      </a:r>
                      <a:endParaRPr lang="en-US" sz="11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ZA" sz="1400" dirty="0">
                          <a:effectLst/>
                        </a:rPr>
                        <a:t> </a:t>
                      </a:r>
                      <a:r>
                        <a:rPr lang="en-US" sz="1400" dirty="0" smtClean="0">
                          <a:effectLst/>
                        </a:rPr>
                        <a:t>Consequence management has been implemented as per the Financial Instruction Note issued.</a:t>
                      </a:r>
                      <a:endParaRPr lang="en-ZA" sz="1400" dirty="0">
                        <a:solidFill>
                          <a:schemeClr val="tx1"/>
                        </a:solidFill>
                        <a:effectLst/>
                        <a:latin typeface="Calibri"/>
                        <a:ea typeface="Times New Roman"/>
                        <a:cs typeface="Times New Roman"/>
                      </a:endParaRPr>
                    </a:p>
                  </a:txBody>
                  <a:tcPr marL="46740" marR="46740" marT="0" marB="0"/>
                </a:tc>
                <a:tc>
                  <a:txBody>
                    <a:bodyPr/>
                    <a:lstStyle/>
                    <a:p>
                      <a:pPr>
                        <a:lnSpc>
                          <a:spcPct val="115000"/>
                        </a:lnSpc>
                        <a:spcAft>
                          <a:spcPts val="1000"/>
                        </a:spcAft>
                      </a:pPr>
                      <a:r>
                        <a:rPr lang="en-ZA" sz="1400" dirty="0">
                          <a:effectLst/>
                        </a:rPr>
                        <a:t> </a:t>
                      </a:r>
                      <a:r>
                        <a:rPr lang="en-US" sz="1400" dirty="0" smtClean="0">
                          <a:effectLst/>
                          <a:latin typeface="+mn-lt"/>
                          <a:ea typeface="Calibri"/>
                          <a:cs typeface="Times New Roman"/>
                        </a:rPr>
                        <a:t>Emails &amp; reports</a:t>
                      </a:r>
                      <a:endParaRPr lang="en-ZA" sz="1400" dirty="0">
                        <a:effectLst/>
                        <a:latin typeface="+mn-lt"/>
                        <a:ea typeface="Calibri"/>
                        <a:cs typeface="Times New Roman"/>
                      </a:endParaRPr>
                    </a:p>
                  </a:txBody>
                  <a:tcPr marL="46740" marR="46740" marT="0" marB="0"/>
                </a:tc>
                <a:tc>
                  <a:txBody>
                    <a:bodyPr/>
                    <a:lstStyle/>
                    <a:p>
                      <a:pPr marL="71755" marR="71755">
                        <a:lnSpc>
                          <a:spcPct val="115000"/>
                        </a:lnSpc>
                        <a:spcAft>
                          <a:spcPts val="1000"/>
                        </a:spcAft>
                      </a:pPr>
                      <a:r>
                        <a:rPr lang="en-ZA" sz="1400" dirty="0">
                          <a:effectLst/>
                        </a:rPr>
                        <a:t>Not </a:t>
                      </a:r>
                      <a:r>
                        <a:rPr lang="en-ZA" sz="1400" dirty="0" smtClean="0">
                          <a:effectLst/>
                        </a:rPr>
                        <a:t>achieved</a:t>
                      </a:r>
                      <a:endParaRPr lang="en-ZA" sz="1400" dirty="0">
                        <a:solidFill>
                          <a:schemeClr val="tx1"/>
                        </a:solidFill>
                        <a:effectLst/>
                        <a:latin typeface="Calibri"/>
                        <a:ea typeface="Times New Roman"/>
                        <a:cs typeface="Times New Roman"/>
                      </a:endParaRPr>
                    </a:p>
                  </a:txBody>
                  <a:tcPr marL="46740" marR="46740" marT="0" marB="0" vert="vert">
                    <a:solidFill>
                      <a:srgbClr val="FF0000"/>
                    </a:solidFill>
                  </a:tcPr>
                </a:tc>
              </a:tr>
            </a:tbl>
          </a:graphicData>
        </a:graphic>
      </p:graphicFrame>
    </p:spTree>
    <p:extLst>
      <p:ext uri="{BB962C8B-B14F-4D97-AF65-F5344CB8AC3E}">
        <p14:creationId xmlns:p14="http://schemas.microsoft.com/office/powerpoint/2010/main" xmlns="" val="194433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16</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89556233"/>
              </p:ext>
            </p:extLst>
          </p:nvPr>
        </p:nvGraphicFramePr>
        <p:xfrm>
          <a:off x="152399" y="968829"/>
          <a:ext cx="9617885" cy="4811323"/>
        </p:xfrm>
        <a:graphic>
          <a:graphicData uri="http://schemas.openxmlformats.org/drawingml/2006/table">
            <a:tbl>
              <a:tblPr firstRow="1" firstCol="1" bandRow="1">
                <a:tableStyleId>{BC89EF96-8CEA-46FF-86C4-4CE0E7609802}</a:tableStyleId>
              </a:tblPr>
              <a:tblGrid>
                <a:gridCol w="153823"/>
                <a:gridCol w="956520"/>
                <a:gridCol w="1594757"/>
                <a:gridCol w="1409701"/>
                <a:gridCol w="1075399"/>
                <a:gridCol w="1656915"/>
                <a:gridCol w="1915886"/>
                <a:gridCol w="854884"/>
              </a:tblGrid>
              <a:tr h="1393371">
                <a:tc gridSpan="2">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hMerge="1">
                  <a:txBody>
                    <a:bodyPr/>
                    <a:lstStyle/>
                    <a:p>
                      <a:endParaRPr lang="en-ZA"/>
                    </a:p>
                  </a:txBody>
                  <a:tcPr/>
                </a:tc>
                <a:tc>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Target </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38456" marR="38456"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38456" marR="38456" marT="0" marB="0" vert="vert">
                    <a:solidFill>
                      <a:schemeClr val="tx2">
                        <a:lumMod val="20000"/>
                        <a:lumOff val="80000"/>
                      </a:schemeClr>
                    </a:solidFill>
                  </a:tcPr>
                </a:tc>
              </a:tr>
              <a:tr h="275762">
                <a:tc>
                  <a:txBody>
                    <a:bodyPr/>
                    <a:lstStyle/>
                    <a:p>
                      <a:pPr>
                        <a:lnSpc>
                          <a:spcPct val="115000"/>
                        </a:lnSpc>
                        <a:spcAft>
                          <a:spcPts val="1000"/>
                        </a:spcAft>
                      </a:pPr>
                      <a:r>
                        <a:rPr lang="en-ZA" sz="1400">
                          <a:effectLst/>
                        </a:rPr>
                        <a:t> </a:t>
                      </a:r>
                      <a:endParaRPr lang="en-ZA" sz="1400">
                        <a:solidFill>
                          <a:schemeClr val="tx1"/>
                        </a:solidFill>
                        <a:effectLst/>
                        <a:latin typeface="Calibri"/>
                        <a:ea typeface="Times New Roman"/>
                        <a:cs typeface="Times New Roman"/>
                      </a:endParaRPr>
                    </a:p>
                  </a:txBody>
                  <a:tcPr marL="38456" marR="38456" marT="0" marB="0"/>
                </a:tc>
                <a:tc gridSpan="7">
                  <a:txBody>
                    <a:bodyPr/>
                    <a:lstStyle/>
                    <a:p>
                      <a:pPr>
                        <a:lnSpc>
                          <a:spcPct val="115000"/>
                        </a:lnSpc>
                        <a:spcAft>
                          <a:spcPts val="1000"/>
                        </a:spcAft>
                      </a:pPr>
                      <a:r>
                        <a:rPr lang="en-ZA" sz="1400" b="1" dirty="0">
                          <a:effectLst/>
                        </a:rPr>
                        <a:t>Sub-programme: Financial Management</a:t>
                      </a:r>
                      <a:endParaRPr lang="en-ZA" sz="1400" b="1" dirty="0">
                        <a:solidFill>
                          <a:schemeClr val="tx1"/>
                        </a:solidFill>
                        <a:effectLst/>
                        <a:latin typeface="Calibri"/>
                        <a:ea typeface="Times New Roman"/>
                        <a:cs typeface="Times New Roman"/>
                      </a:endParaRPr>
                    </a:p>
                  </a:txBody>
                  <a:tcPr marL="38456" marR="3845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40313">
                <a:tc gridSpan="2">
                  <a:txBody>
                    <a:bodyPr/>
                    <a:lstStyle/>
                    <a:p>
                      <a:pPr>
                        <a:lnSpc>
                          <a:spcPct val="115000"/>
                        </a:lnSpc>
                        <a:spcAft>
                          <a:spcPts val="1000"/>
                        </a:spcAft>
                      </a:pPr>
                      <a:r>
                        <a:rPr lang="en-ZA" sz="1400">
                          <a:effectLst/>
                        </a:rPr>
                        <a:t>Financial statements and reports</a:t>
                      </a:r>
                      <a:endParaRPr lang="en-ZA" sz="1400">
                        <a:solidFill>
                          <a:schemeClr val="tx1"/>
                        </a:solidFill>
                        <a:effectLst/>
                        <a:latin typeface="Calibri"/>
                        <a:ea typeface="Times New Roman"/>
                        <a:cs typeface="Times New Roman"/>
                      </a:endParaRPr>
                    </a:p>
                  </a:txBody>
                  <a:tcPr marL="38456" marR="38456" marT="0" marB="0"/>
                </a:tc>
                <a:tc hMerge="1">
                  <a:txBody>
                    <a:bodyPr/>
                    <a:lstStyle/>
                    <a:p>
                      <a:endParaRPr lang="en-ZA"/>
                    </a:p>
                  </a:txBody>
                  <a:tcPr/>
                </a:tc>
                <a:tc>
                  <a:txBody>
                    <a:bodyPr/>
                    <a:lstStyle/>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3rd quarter Interim Financial Statements submitted to NT by 31 January 2017</a:t>
                      </a:r>
                      <a:r>
                        <a:rPr lang="en-ZA" sz="1100" dirty="0">
                          <a:effectLst/>
                          <a:latin typeface="Arial"/>
                          <a:ea typeface="Calibri"/>
                          <a:cs typeface="Times New Roman"/>
                        </a:rPr>
                        <a:t> </a:t>
                      </a: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1000"/>
                        </a:spcAft>
                      </a:pPr>
                      <a:r>
                        <a:rPr lang="en-US" sz="1100" dirty="0" smtClean="0">
                          <a:effectLst/>
                          <a:latin typeface="Arial" pitchFamily="34" charset="0"/>
                          <a:ea typeface="Calibri"/>
                          <a:cs typeface="Arial" pitchFamily="34" charset="0"/>
                        </a:rPr>
                        <a:t>3rd quarter financial statements submitted on 31 January 2017</a:t>
                      </a:r>
                      <a:endParaRPr lang="en-US" sz="1100" dirty="0">
                        <a:effectLst/>
                        <a:latin typeface="Arial" pitchFamily="34" charset="0"/>
                        <a:ea typeface="Times New Roman"/>
                        <a:cs typeface="Arial" pitchFamily="34" charset="0"/>
                      </a:endParaRPr>
                    </a:p>
                  </a:txBody>
                  <a:tcPr marL="68580" marR="68580" marT="0" marB="0"/>
                </a:tc>
                <a:tc>
                  <a:txBody>
                    <a:bodyPr/>
                    <a:lstStyle/>
                    <a:p>
                      <a:pPr>
                        <a:lnSpc>
                          <a:spcPct val="115000"/>
                        </a:lnSpc>
                        <a:spcAft>
                          <a:spcPts val="1000"/>
                        </a:spcAft>
                      </a:pPr>
                      <a:r>
                        <a:rPr lang="en-ZA" sz="1400" dirty="0" smtClean="0">
                          <a:effectLst/>
                        </a:rPr>
                        <a:t>None</a:t>
                      </a:r>
                      <a:endParaRPr lang="en-ZA" sz="1400" dirty="0">
                        <a:solidFill>
                          <a:schemeClr val="tx1"/>
                        </a:solidFill>
                        <a:effectLst/>
                        <a:latin typeface="Calibri"/>
                        <a:ea typeface="Times New Roman"/>
                        <a:cs typeface="Times New Roman"/>
                      </a:endParaRPr>
                    </a:p>
                  </a:txBody>
                  <a:tcPr marL="38456" marR="38456" marT="0" marB="0"/>
                </a:tc>
                <a:tc>
                  <a:txBody>
                    <a:bodyPr/>
                    <a:lstStyle/>
                    <a:p>
                      <a:pPr>
                        <a:lnSpc>
                          <a:spcPct val="115000"/>
                        </a:lnSpc>
                        <a:spcAft>
                          <a:spcPts val="1000"/>
                        </a:spcAft>
                      </a:pPr>
                      <a:r>
                        <a:rPr lang="en-ZA" sz="1400" dirty="0" smtClean="0">
                          <a:effectLst/>
                        </a:rPr>
                        <a:t>None</a:t>
                      </a:r>
                      <a:endParaRPr lang="en-ZA" sz="1400" dirty="0">
                        <a:solidFill>
                          <a:schemeClr val="tx1"/>
                        </a:solidFill>
                        <a:effectLst/>
                        <a:latin typeface="Calibri"/>
                        <a:ea typeface="Times New Roman"/>
                        <a:cs typeface="Times New Roman"/>
                      </a:endParaRPr>
                    </a:p>
                  </a:txBody>
                  <a:tcPr marL="38456" marR="38456" marT="0" marB="0"/>
                </a:tc>
                <a:tc>
                  <a:txBody>
                    <a:bodyPr/>
                    <a:lstStyle/>
                    <a:p>
                      <a:pPr>
                        <a:lnSpc>
                          <a:spcPct val="115000"/>
                        </a:lnSpc>
                        <a:spcAft>
                          <a:spcPts val="1000"/>
                        </a:spcAft>
                      </a:pPr>
                      <a:r>
                        <a:rPr lang="en-ZA" sz="1400" dirty="0">
                          <a:effectLst/>
                        </a:rPr>
                        <a:t>Email to National Treasury</a:t>
                      </a:r>
                      <a:endParaRPr lang="en-ZA" sz="1400" dirty="0">
                        <a:solidFill>
                          <a:schemeClr val="tx1"/>
                        </a:solidFill>
                        <a:effectLst/>
                        <a:latin typeface="Calibri"/>
                        <a:ea typeface="Times New Roman"/>
                        <a:cs typeface="Times New Roman"/>
                      </a:endParaRPr>
                    </a:p>
                  </a:txBody>
                  <a:tcPr marL="38456" marR="38456" marT="0" marB="0"/>
                </a:tc>
                <a:tc>
                  <a:txBody>
                    <a:bodyPr/>
                    <a:lstStyle/>
                    <a:p>
                      <a:pPr marL="71755" marR="71755">
                        <a:lnSpc>
                          <a:spcPct val="115000"/>
                        </a:lnSpc>
                        <a:spcAft>
                          <a:spcPts val="1000"/>
                        </a:spcAft>
                      </a:pPr>
                      <a:r>
                        <a:rPr lang="en-ZA" sz="1400" dirty="0">
                          <a:effectLst/>
                        </a:rPr>
                        <a:t>Achieved</a:t>
                      </a:r>
                      <a:endParaRPr lang="en-ZA" sz="1400" dirty="0">
                        <a:solidFill>
                          <a:schemeClr val="tx1"/>
                        </a:solidFill>
                        <a:effectLst/>
                        <a:latin typeface="Calibri"/>
                        <a:ea typeface="Times New Roman"/>
                        <a:cs typeface="Times New Roman"/>
                      </a:endParaRPr>
                    </a:p>
                  </a:txBody>
                  <a:tcPr marL="38456" marR="38456" marT="0" marB="0" vert="vert">
                    <a:solidFill>
                      <a:srgbClr val="00B050"/>
                    </a:solidFill>
                  </a:tcPr>
                </a:tc>
              </a:tr>
              <a:tr h="313603">
                <a:tc gridSpan="8">
                  <a:txBody>
                    <a:bodyPr/>
                    <a:lstStyle/>
                    <a:p>
                      <a:pPr>
                        <a:lnSpc>
                          <a:spcPct val="115000"/>
                        </a:lnSpc>
                        <a:spcAft>
                          <a:spcPts val="1000"/>
                        </a:spcAft>
                      </a:pPr>
                      <a:r>
                        <a:rPr lang="en-ZA" sz="1400" dirty="0">
                          <a:effectLst/>
                        </a:rPr>
                        <a:t>Sub-programme: Corporate  Management</a:t>
                      </a:r>
                      <a:endParaRPr lang="en-ZA" sz="1400" dirty="0">
                        <a:solidFill>
                          <a:schemeClr val="tx1"/>
                        </a:solidFill>
                        <a:effectLst/>
                        <a:latin typeface="Calibri"/>
                        <a:ea typeface="Times New Roman"/>
                        <a:cs typeface="Times New Roman"/>
                      </a:endParaRPr>
                    </a:p>
                  </a:txBody>
                  <a:tcPr marL="38456" marR="3845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388274">
                <a:tc gridSpan="2">
                  <a:txBody>
                    <a:bodyPr/>
                    <a:lstStyle/>
                    <a:p>
                      <a:pPr>
                        <a:lnSpc>
                          <a:spcPct val="115000"/>
                        </a:lnSpc>
                        <a:spcAft>
                          <a:spcPts val="1000"/>
                        </a:spcAft>
                      </a:pPr>
                      <a:r>
                        <a:rPr lang="en-ZA" sz="1400">
                          <a:effectLst/>
                        </a:rPr>
                        <a:t>Reduced vacancy rate</a:t>
                      </a:r>
                      <a:endParaRPr lang="en-ZA" sz="1400">
                        <a:solidFill>
                          <a:schemeClr val="tx1"/>
                        </a:solidFill>
                        <a:effectLst/>
                        <a:latin typeface="Calibri"/>
                        <a:ea typeface="Times New Roman"/>
                        <a:cs typeface="Times New Roman"/>
                      </a:endParaRPr>
                    </a:p>
                  </a:txBody>
                  <a:tcPr marL="38456" marR="38456" marT="0" marB="0"/>
                </a:tc>
                <a:tc hMerge="1">
                  <a:txBody>
                    <a:bodyPr/>
                    <a:lstStyle/>
                    <a:p>
                      <a:endParaRPr lang="en-ZA"/>
                    </a:p>
                  </a:txBody>
                  <a:tcPr/>
                </a:tc>
                <a:tc>
                  <a:txBody>
                    <a:bodyPr/>
                    <a:lstStyle/>
                    <a:p>
                      <a:pPr>
                        <a:lnSpc>
                          <a:spcPct val="115000"/>
                        </a:lnSpc>
                        <a:spcAft>
                          <a:spcPts val="1000"/>
                        </a:spcAft>
                      </a:pPr>
                      <a:r>
                        <a:rPr lang="en-ZA" sz="1400" dirty="0">
                          <a:effectLst/>
                        </a:rPr>
                        <a:t>10% or less on average over the quarter</a:t>
                      </a:r>
                      <a:endParaRPr lang="en-ZA" sz="1400" dirty="0">
                        <a:solidFill>
                          <a:schemeClr val="tx1"/>
                        </a:solidFill>
                        <a:effectLst/>
                        <a:latin typeface="Calibri"/>
                        <a:ea typeface="Times New Roman"/>
                        <a:cs typeface="Times New Roman"/>
                      </a:endParaRPr>
                    </a:p>
                  </a:txBody>
                  <a:tcPr marL="38456" marR="38456" marT="0" marB="0"/>
                </a:tc>
                <a:tc>
                  <a:txBody>
                    <a:bodyPr/>
                    <a:lstStyle/>
                    <a:p>
                      <a:pPr>
                        <a:lnSpc>
                          <a:spcPct val="115000"/>
                        </a:lnSpc>
                        <a:spcAft>
                          <a:spcPts val="1000"/>
                        </a:spcAft>
                      </a:pPr>
                      <a:r>
                        <a:rPr lang="en-US" sz="1400" dirty="0" smtClean="0">
                          <a:effectLst/>
                          <a:latin typeface="+mn-lt"/>
                          <a:ea typeface="Calibri"/>
                          <a:cs typeface="Times New Roman"/>
                        </a:rPr>
                        <a:t>Vacancy rate as on 31 March 2017 was 5.7% of funded posts</a:t>
                      </a:r>
                      <a:r>
                        <a:rPr lang="en-ZA" sz="1400" dirty="0">
                          <a:effectLst/>
                        </a:rPr>
                        <a:t> </a:t>
                      </a:r>
                      <a:endParaRPr lang="en-ZA" sz="1400" dirty="0">
                        <a:solidFill>
                          <a:schemeClr val="tx1"/>
                        </a:solidFill>
                        <a:effectLst/>
                        <a:latin typeface="Calibri"/>
                        <a:ea typeface="Times New Roman"/>
                        <a:cs typeface="Times New Roman"/>
                      </a:endParaRPr>
                    </a:p>
                  </a:txBody>
                  <a:tcPr marL="38456" marR="38456"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38456" marR="38456"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None</a:t>
                      </a:r>
                      <a:endParaRPr kumimoji="0" lang="en-ZA" sz="14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38456" marR="38456" marT="0" marB="0"/>
                </a:tc>
                <a:tc>
                  <a:txBody>
                    <a:bodyPr/>
                    <a:lstStyle/>
                    <a:p>
                      <a:pPr>
                        <a:lnSpc>
                          <a:spcPct val="115000"/>
                        </a:lnSpc>
                        <a:spcAft>
                          <a:spcPts val="1000"/>
                        </a:spcAft>
                      </a:pPr>
                      <a:r>
                        <a:rPr lang="en-ZA" sz="1400" dirty="0">
                          <a:effectLst/>
                        </a:rPr>
                        <a:t>Establishment report for </a:t>
                      </a:r>
                      <a:r>
                        <a:rPr lang="en-ZA" sz="1400" dirty="0" smtClean="0">
                          <a:effectLst/>
                        </a:rPr>
                        <a:t>March  2017</a:t>
                      </a:r>
                      <a:endParaRPr lang="en-ZA" sz="1400" dirty="0">
                        <a:solidFill>
                          <a:schemeClr val="tx1"/>
                        </a:solidFill>
                        <a:effectLst/>
                        <a:latin typeface="Calibri"/>
                        <a:ea typeface="Times New Roman"/>
                        <a:cs typeface="Times New Roman"/>
                      </a:endParaRPr>
                    </a:p>
                  </a:txBody>
                  <a:tcPr marL="38456" marR="38456" marT="0" marB="0"/>
                </a:tc>
                <a:tc>
                  <a:txBody>
                    <a:bodyPr/>
                    <a:lstStyle/>
                    <a:p>
                      <a:pPr marL="71755" marR="71755">
                        <a:lnSpc>
                          <a:spcPct val="115000"/>
                        </a:lnSpc>
                        <a:spcAft>
                          <a:spcPts val="1000"/>
                        </a:spcAft>
                      </a:pPr>
                      <a:r>
                        <a:rPr lang="en-ZA" sz="1400" dirty="0">
                          <a:effectLst/>
                        </a:rPr>
                        <a:t>Achieved</a:t>
                      </a:r>
                      <a:endParaRPr lang="en-ZA" sz="1400" dirty="0">
                        <a:solidFill>
                          <a:schemeClr val="tx1"/>
                        </a:solidFill>
                        <a:effectLst/>
                        <a:latin typeface="Calibri"/>
                        <a:ea typeface="Times New Roman"/>
                        <a:cs typeface="Times New Roman"/>
                      </a:endParaRPr>
                    </a:p>
                  </a:txBody>
                  <a:tcPr marL="38456" marR="38456" marT="0" marB="0" vert="vert">
                    <a:solidFill>
                      <a:srgbClr val="00B050"/>
                    </a:solidFill>
                  </a:tcPr>
                </a:tc>
              </a:tr>
            </a:tbl>
          </a:graphicData>
        </a:graphic>
      </p:graphicFrame>
    </p:spTree>
    <p:extLst>
      <p:ext uri="{BB962C8B-B14F-4D97-AF65-F5344CB8AC3E}">
        <p14:creationId xmlns:p14="http://schemas.microsoft.com/office/powerpoint/2010/main" xmlns="" val="56758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17</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994341325"/>
              </p:ext>
            </p:extLst>
          </p:nvPr>
        </p:nvGraphicFramePr>
        <p:xfrm>
          <a:off x="130627" y="914406"/>
          <a:ext cx="9590315" cy="5446479"/>
        </p:xfrm>
        <a:graphic>
          <a:graphicData uri="http://schemas.openxmlformats.org/drawingml/2006/table">
            <a:tbl>
              <a:tblPr firstRow="1" firstCol="1" bandRow="1">
                <a:tableStyleId>{BC89EF96-8CEA-46FF-86C4-4CE0E7609802}</a:tableStyleId>
              </a:tblPr>
              <a:tblGrid>
                <a:gridCol w="1212398"/>
                <a:gridCol w="962025"/>
                <a:gridCol w="1391739"/>
                <a:gridCol w="1980111"/>
                <a:gridCol w="2447925"/>
                <a:gridCol w="95250"/>
                <a:gridCol w="923925"/>
                <a:gridCol w="576942"/>
              </a:tblGrid>
              <a:tr h="1241852">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a:t>
                      </a:r>
                      <a:r>
                        <a:rPr lang="en-ZA" sz="1400" baseline="0" dirty="0" smtClean="0">
                          <a:effectLst/>
                        </a:rPr>
                        <a:t> </a:t>
                      </a:r>
                      <a:r>
                        <a:rPr lang="en-ZA" sz="1400" dirty="0" smtClean="0">
                          <a:effectLst/>
                        </a:rPr>
                        <a:t>                                            </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gridSpan="2">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hMerge="1">
                  <a:txBody>
                    <a:bodyPr/>
                    <a:lstStyle/>
                    <a:p>
                      <a:endParaRPr lang="en-ZA"/>
                    </a:p>
                  </a:txBody>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50280" marR="50280" marT="0" marB="0" vert="vert">
                    <a:solidFill>
                      <a:schemeClr val="tx2">
                        <a:lumMod val="20000"/>
                        <a:lumOff val="80000"/>
                      </a:schemeClr>
                    </a:solidFill>
                  </a:tcPr>
                </a:tc>
              </a:tr>
              <a:tr h="237659">
                <a:tc gridSpan="8">
                  <a:txBody>
                    <a:bodyPr/>
                    <a:lstStyle/>
                    <a:p>
                      <a:pPr>
                        <a:lnSpc>
                          <a:spcPct val="115000"/>
                        </a:lnSpc>
                        <a:spcAft>
                          <a:spcPts val="1000"/>
                        </a:spcAft>
                      </a:pPr>
                      <a:r>
                        <a:rPr lang="en-ZA" sz="1400" dirty="0">
                          <a:effectLst/>
                        </a:rPr>
                        <a:t>Sub-programme: Corporate  Management</a:t>
                      </a:r>
                      <a:endParaRPr lang="en-ZA" sz="1400" dirty="0">
                        <a:solidFill>
                          <a:schemeClr val="tx1"/>
                        </a:solidFill>
                        <a:effectLst/>
                        <a:latin typeface="Calibri"/>
                        <a:ea typeface="Times New Roman"/>
                        <a:cs typeface="Times New Roman"/>
                      </a:endParaRPr>
                    </a:p>
                  </a:txBody>
                  <a:tcPr marL="50280" marR="502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959263">
                <a:tc>
                  <a:txBody>
                    <a:bodyPr/>
                    <a:lstStyle/>
                    <a:p>
                      <a:pPr>
                        <a:lnSpc>
                          <a:spcPct val="115000"/>
                        </a:lnSpc>
                        <a:spcAft>
                          <a:spcPts val="1000"/>
                        </a:spcAft>
                      </a:pPr>
                      <a:r>
                        <a:rPr lang="en-ZA" sz="1400">
                          <a:effectLst/>
                        </a:rPr>
                        <a:t>% of disciplinary cases finalised within the time frame</a:t>
                      </a:r>
                      <a:endParaRPr lang="en-ZA" sz="1400">
                        <a:solidFill>
                          <a:schemeClr val="tx1"/>
                        </a:solidFill>
                        <a:effectLst/>
                        <a:latin typeface="Calibri"/>
                        <a:ea typeface="Times New Roman"/>
                        <a:cs typeface="Times New Roman"/>
                      </a:endParaRPr>
                    </a:p>
                  </a:txBody>
                  <a:tcPr marL="50280" marR="50280" marT="0" marB="0"/>
                </a:tc>
                <a:tc>
                  <a:txBody>
                    <a:bodyPr/>
                    <a:lstStyle/>
                    <a:p>
                      <a:pPr>
                        <a:lnSpc>
                          <a:spcPct val="115000"/>
                        </a:lnSpc>
                        <a:spcAft>
                          <a:spcPts val="1000"/>
                        </a:spcAft>
                      </a:pPr>
                      <a:r>
                        <a:rPr lang="en-ZA" sz="1400" dirty="0">
                          <a:effectLst/>
                        </a:rPr>
                        <a:t>100% disciplinary cases resolved within 90 days</a:t>
                      </a:r>
                      <a:endParaRPr lang="en-ZA" sz="1400" dirty="0">
                        <a:solidFill>
                          <a:schemeClr val="tx1"/>
                        </a:solidFill>
                        <a:effectLst/>
                        <a:latin typeface="Calibri"/>
                        <a:ea typeface="Times New Roman"/>
                        <a:cs typeface="Times New Roman"/>
                      </a:endParaRPr>
                    </a:p>
                  </a:txBody>
                  <a:tcPr marL="50280" marR="50280" marT="0" marB="0"/>
                </a:tc>
                <a:tc>
                  <a:txBody>
                    <a:bodyPr/>
                    <a:lstStyle/>
                    <a:p>
                      <a:pPr>
                        <a:lnSpc>
                          <a:spcPct val="115000"/>
                        </a:lnSpc>
                        <a:spcAft>
                          <a:spcPts val="1000"/>
                        </a:spcAft>
                      </a:pPr>
                      <a:r>
                        <a:rPr lang="en-US" sz="1400" dirty="0" smtClean="0">
                          <a:effectLst/>
                          <a:latin typeface="+mn-lt"/>
                          <a:ea typeface="Calibri"/>
                          <a:cs typeface="Times New Roman"/>
                        </a:rPr>
                        <a:t>1 case finalized however was not resolved within 90 days due to delays attributed to disciplinary hearing process. 1 disciplinary hearing in process and will most probably be finalized in the first  quarter of 2017/18</a:t>
                      </a:r>
                      <a:endParaRPr lang="en-ZA" sz="1400" dirty="0">
                        <a:solidFill>
                          <a:schemeClr val="tx1"/>
                        </a:solidFill>
                        <a:effectLst/>
                        <a:latin typeface="Calibri"/>
                        <a:ea typeface="Times New Roman"/>
                        <a:cs typeface="Times New Roman"/>
                      </a:endParaRPr>
                    </a:p>
                  </a:txBody>
                  <a:tcPr marL="50280" marR="50280" marT="0" marB="0"/>
                </a:tc>
                <a:tc>
                  <a:txBody>
                    <a:bodyPr/>
                    <a:lstStyle/>
                    <a:p>
                      <a:pPr>
                        <a:lnSpc>
                          <a:spcPct val="115000"/>
                        </a:lnSpc>
                        <a:spcAft>
                          <a:spcPts val="1000"/>
                        </a:spcAft>
                      </a:pPr>
                      <a:r>
                        <a:rPr lang="en-US" sz="1400" dirty="0" smtClean="0">
                          <a:solidFill>
                            <a:schemeClr val="tx1"/>
                          </a:solidFill>
                          <a:effectLst/>
                          <a:latin typeface="+mn-lt"/>
                          <a:ea typeface="Times New Roman"/>
                          <a:cs typeface="Times New Roman"/>
                        </a:rPr>
                        <a:t>Delays attributed to disciplinary hearing processes</a:t>
                      </a:r>
                    </a:p>
                    <a:p>
                      <a:pPr>
                        <a:lnSpc>
                          <a:spcPct val="115000"/>
                        </a:lnSpc>
                        <a:spcAft>
                          <a:spcPts val="1000"/>
                        </a:spcAft>
                      </a:pPr>
                      <a:endParaRPr lang="en-ZA" sz="1400" dirty="0">
                        <a:solidFill>
                          <a:schemeClr val="tx1"/>
                        </a:solidFill>
                        <a:effectLst/>
                        <a:latin typeface="Calibri"/>
                        <a:ea typeface="Times New Roman"/>
                        <a:cs typeface="Times New Roman"/>
                      </a:endParaRPr>
                    </a:p>
                  </a:txBody>
                  <a:tcPr marL="50280" marR="50280" marT="0" marB="0"/>
                </a:tc>
                <a:tc gridSpan="2">
                  <a:txBody>
                    <a:bodyPr/>
                    <a:lstStyle/>
                    <a:p>
                      <a:pPr>
                        <a:lnSpc>
                          <a:spcPct val="115000"/>
                        </a:lnSpc>
                        <a:spcAft>
                          <a:spcPts val="1000"/>
                        </a:spcAft>
                      </a:pPr>
                      <a:r>
                        <a:rPr lang="en-US" sz="1400" dirty="0" smtClean="0">
                          <a:effectLst/>
                          <a:latin typeface="+mn-lt"/>
                          <a:ea typeface="Calibri"/>
                          <a:cs typeface="Times New Roman"/>
                        </a:rPr>
                        <a:t>1 case finalized after holding disciplinary enquiry .1 disciplinary hearing in process. Will most probably be finalized in first  quarter of 2017/18</a:t>
                      </a:r>
                      <a:endParaRPr lang="en-ZA" sz="1400" dirty="0">
                        <a:solidFill>
                          <a:schemeClr val="tx1"/>
                        </a:solidFill>
                        <a:effectLst/>
                        <a:latin typeface="Calibri"/>
                        <a:ea typeface="Times New Roman"/>
                        <a:cs typeface="Times New Roman"/>
                      </a:endParaRPr>
                    </a:p>
                  </a:txBody>
                  <a:tcPr marL="50280" marR="50280" marT="0" marB="0"/>
                </a:tc>
                <a:tc hMerge="1">
                  <a:txBody>
                    <a:bodyPr/>
                    <a:lstStyle/>
                    <a:p>
                      <a:pPr>
                        <a:lnSpc>
                          <a:spcPct val="115000"/>
                        </a:lnSpc>
                        <a:spcAft>
                          <a:spcPts val="1000"/>
                        </a:spcAft>
                      </a:pPr>
                      <a:endParaRPr lang="en-ZA" sz="1400" dirty="0">
                        <a:solidFill>
                          <a:schemeClr val="tx1"/>
                        </a:solidFill>
                        <a:effectLst/>
                        <a:latin typeface="Calibri"/>
                        <a:ea typeface="Times New Roman"/>
                        <a:cs typeface="Times New Roman"/>
                      </a:endParaRPr>
                    </a:p>
                  </a:txBody>
                  <a:tcPr marL="50280" marR="50280" marT="0" marB="0"/>
                </a:tc>
                <a:tc>
                  <a:txBody>
                    <a:bodyPr/>
                    <a:lstStyle/>
                    <a:p>
                      <a:pPr>
                        <a:lnSpc>
                          <a:spcPct val="115000"/>
                        </a:lnSpc>
                        <a:spcAft>
                          <a:spcPts val="1000"/>
                        </a:spcAft>
                      </a:pPr>
                      <a:r>
                        <a:rPr lang="en-ZA" sz="1400" dirty="0" smtClean="0">
                          <a:solidFill>
                            <a:schemeClr val="tx1"/>
                          </a:solidFill>
                          <a:effectLst/>
                          <a:latin typeface="+mn-lt"/>
                          <a:ea typeface="Times New Roman"/>
                          <a:cs typeface="Times New Roman"/>
                        </a:rPr>
                        <a:t>Labour relations database</a:t>
                      </a:r>
                      <a:endParaRPr lang="en-ZA" sz="1400" dirty="0">
                        <a:solidFill>
                          <a:schemeClr val="tx1"/>
                        </a:solidFill>
                        <a:effectLst/>
                        <a:latin typeface="Calibri"/>
                        <a:ea typeface="Times New Roman"/>
                        <a:cs typeface="Times New Roman"/>
                      </a:endParaRPr>
                    </a:p>
                  </a:txBody>
                  <a:tcPr marL="50280" marR="50280" marT="0" marB="0"/>
                </a:tc>
                <a:tc>
                  <a:txBody>
                    <a:bodyPr/>
                    <a:lstStyle/>
                    <a:p>
                      <a:pPr marL="71755" marR="71755">
                        <a:lnSpc>
                          <a:spcPct val="115000"/>
                        </a:lnSpc>
                        <a:spcAft>
                          <a:spcPts val="1000"/>
                        </a:spcAft>
                      </a:pPr>
                      <a:r>
                        <a:rPr lang="en-ZA" sz="1400" dirty="0">
                          <a:effectLst/>
                        </a:rPr>
                        <a:t>Not Achieved</a:t>
                      </a:r>
                      <a:endParaRPr lang="en-ZA" sz="1400" dirty="0">
                        <a:solidFill>
                          <a:schemeClr val="tx1"/>
                        </a:solidFill>
                        <a:effectLst/>
                        <a:latin typeface="Calibri"/>
                        <a:ea typeface="Times New Roman"/>
                        <a:cs typeface="Times New Roman"/>
                      </a:endParaRPr>
                    </a:p>
                  </a:txBody>
                  <a:tcPr marL="50280" marR="50280" marT="0" marB="0" vert="vert">
                    <a:solidFill>
                      <a:srgbClr val="FF0000"/>
                    </a:solidFill>
                  </a:tcPr>
                </a:tc>
              </a:tr>
            </a:tbl>
          </a:graphicData>
        </a:graphic>
      </p:graphicFrame>
    </p:spTree>
    <p:extLst>
      <p:ext uri="{BB962C8B-B14F-4D97-AF65-F5344CB8AC3E}">
        <p14:creationId xmlns:p14="http://schemas.microsoft.com/office/powerpoint/2010/main" xmlns="" val="46554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18</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1 CONT…</a:t>
            </a:r>
            <a:r>
              <a:rPr lang="en-ZA" sz="4000" b="1" dirty="0">
                <a:solidFill>
                  <a:srgbClr val="000000"/>
                </a:solidFill>
                <a:latin typeface="Arial" pitchFamily="34" charset="0"/>
                <a:cs typeface="Arial" pitchFamily="34" charset="0"/>
              </a:rPr>
              <a:t/>
            </a:r>
            <a:br>
              <a:rPr lang="en-ZA" sz="4000" b="1" dirty="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773121179"/>
              </p:ext>
            </p:extLst>
          </p:nvPr>
        </p:nvGraphicFramePr>
        <p:xfrm>
          <a:off x="142880" y="1952626"/>
          <a:ext cx="9582152" cy="4305300"/>
        </p:xfrm>
        <a:graphic>
          <a:graphicData uri="http://schemas.openxmlformats.org/drawingml/2006/table">
            <a:tbl>
              <a:tblPr firstRow="1" firstCol="1" bandRow="1">
                <a:tableStyleId>{BC89EF96-8CEA-46FF-86C4-4CE0E7609802}</a:tableStyleId>
              </a:tblPr>
              <a:tblGrid>
                <a:gridCol w="1430393"/>
                <a:gridCol w="1239406"/>
                <a:gridCol w="1883153"/>
                <a:gridCol w="1676400"/>
                <a:gridCol w="1457325"/>
                <a:gridCol w="1333500"/>
                <a:gridCol w="561975"/>
              </a:tblGrid>
              <a:tr h="236739">
                <a:tc gridSpan="7">
                  <a:txBody>
                    <a:bodyPr/>
                    <a:lstStyle/>
                    <a:p>
                      <a:pPr>
                        <a:lnSpc>
                          <a:spcPct val="115000"/>
                        </a:lnSpc>
                        <a:spcAft>
                          <a:spcPts val="1000"/>
                        </a:spcAft>
                      </a:pPr>
                      <a:r>
                        <a:rPr lang="en-ZA" sz="1300" dirty="0">
                          <a:effectLst/>
                        </a:rPr>
                        <a:t>Sub-programme: Corporate  Management</a:t>
                      </a:r>
                      <a:endParaRPr lang="en-ZA" sz="1300" dirty="0">
                        <a:solidFill>
                          <a:schemeClr val="tx1"/>
                        </a:solidFill>
                        <a:effectLst/>
                        <a:latin typeface="Calibri"/>
                        <a:ea typeface="Times New Roman"/>
                        <a:cs typeface="Times New Roman"/>
                      </a:endParaRPr>
                    </a:p>
                  </a:txBody>
                  <a:tcPr marL="65931" marR="6593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651970">
                <a:tc>
                  <a:txBody>
                    <a:bodyPr/>
                    <a:lstStyle/>
                    <a:p>
                      <a:pPr>
                        <a:lnSpc>
                          <a:spcPct val="115000"/>
                        </a:lnSpc>
                        <a:spcAft>
                          <a:spcPts val="1000"/>
                        </a:spcAft>
                      </a:pPr>
                      <a:r>
                        <a:rPr lang="en-ZA" sz="1300" dirty="0">
                          <a:effectLst/>
                        </a:rPr>
                        <a:t>% of achievement of ICT systems availability</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a:lnSpc>
                          <a:spcPct val="115000"/>
                        </a:lnSpc>
                        <a:spcAft>
                          <a:spcPts val="1000"/>
                        </a:spcAft>
                      </a:pPr>
                      <a:r>
                        <a:rPr lang="en-ZA" sz="1300" dirty="0">
                          <a:effectLst/>
                        </a:rPr>
                        <a:t>95% ICT system’s availability achieved</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a:lnSpc>
                          <a:spcPct val="115000"/>
                        </a:lnSpc>
                        <a:spcAft>
                          <a:spcPts val="1000"/>
                        </a:spcAft>
                      </a:pPr>
                      <a:r>
                        <a:rPr lang="en-US" sz="1400" dirty="0" smtClean="0">
                          <a:effectLst/>
                          <a:latin typeface="+mn-lt"/>
                          <a:ea typeface="Calibri"/>
                          <a:cs typeface="Times New Roman"/>
                        </a:rPr>
                        <a:t>95% availability of ICT systems</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a:lnSpc>
                          <a:spcPct val="115000"/>
                        </a:lnSpc>
                        <a:spcAft>
                          <a:spcPts val="1000"/>
                        </a:spcAft>
                      </a:pPr>
                      <a:r>
                        <a:rPr lang="en-ZA" sz="1300" dirty="0">
                          <a:effectLst/>
                        </a:rPr>
                        <a:t> </a:t>
                      </a:r>
                      <a:r>
                        <a:rPr lang="en-ZA" sz="1300" dirty="0" smtClean="0">
                          <a:effectLst/>
                        </a:rPr>
                        <a:t>None</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a:lnSpc>
                          <a:spcPct val="115000"/>
                        </a:lnSpc>
                        <a:spcAft>
                          <a:spcPts val="1000"/>
                        </a:spcAft>
                      </a:pPr>
                      <a:r>
                        <a:rPr lang="en-ZA" sz="1300" dirty="0">
                          <a:effectLst/>
                        </a:rPr>
                        <a:t> </a:t>
                      </a:r>
                      <a:r>
                        <a:rPr lang="en-ZA" sz="1300" dirty="0" smtClean="0">
                          <a:effectLst/>
                        </a:rPr>
                        <a:t>None</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a:lnSpc>
                          <a:spcPct val="115000"/>
                        </a:lnSpc>
                        <a:spcAft>
                          <a:spcPts val="1000"/>
                        </a:spcAft>
                      </a:pPr>
                      <a:r>
                        <a:rPr lang="en-ZA" sz="1300" dirty="0">
                          <a:effectLst/>
                        </a:rPr>
                        <a:t>SITA </a:t>
                      </a:r>
                      <a:r>
                        <a:rPr lang="en-ZA" sz="1300" dirty="0" smtClean="0">
                          <a:effectLst/>
                        </a:rPr>
                        <a:t>monthly reports.</a:t>
                      </a:r>
                      <a:endParaRPr lang="en-ZA" sz="1300" dirty="0">
                        <a:solidFill>
                          <a:schemeClr val="tx1"/>
                        </a:solidFill>
                        <a:effectLst/>
                        <a:latin typeface="Calibri"/>
                        <a:ea typeface="Times New Roman"/>
                        <a:cs typeface="Times New Roman"/>
                      </a:endParaRPr>
                    </a:p>
                  </a:txBody>
                  <a:tcPr marL="65931" marR="65931" marT="0" marB="0">
                    <a:solidFill>
                      <a:schemeClr val="bg1">
                        <a:alpha val="20000"/>
                      </a:schemeClr>
                    </a:solidFill>
                  </a:tcPr>
                </a:tc>
                <a:tc>
                  <a:txBody>
                    <a:bodyPr/>
                    <a:lstStyle/>
                    <a:p>
                      <a:pPr marL="71755" marR="71755">
                        <a:lnSpc>
                          <a:spcPct val="115000"/>
                        </a:lnSpc>
                        <a:spcAft>
                          <a:spcPts val="1000"/>
                        </a:spcAft>
                      </a:pPr>
                      <a:r>
                        <a:rPr lang="en-ZA" sz="1300" dirty="0">
                          <a:effectLst/>
                        </a:rPr>
                        <a:t>Achieved</a:t>
                      </a:r>
                      <a:endParaRPr lang="en-ZA" sz="1300" dirty="0">
                        <a:solidFill>
                          <a:schemeClr val="tx1"/>
                        </a:solidFill>
                        <a:effectLst/>
                        <a:latin typeface="Calibri"/>
                        <a:ea typeface="Times New Roman"/>
                        <a:cs typeface="Times New Roman"/>
                      </a:endParaRPr>
                    </a:p>
                  </a:txBody>
                  <a:tcPr marL="65931" marR="65931" marT="0" marB="0" vert="vert">
                    <a:solidFill>
                      <a:srgbClr val="00B050"/>
                    </a:solidFill>
                  </a:tcPr>
                </a:tc>
              </a:tr>
              <a:tr h="2416591">
                <a:tc>
                  <a:txBody>
                    <a:bodyPr/>
                    <a:lstStyle/>
                    <a:p>
                      <a:pPr>
                        <a:lnSpc>
                          <a:spcPct val="115000"/>
                        </a:lnSpc>
                        <a:spcAft>
                          <a:spcPts val="1000"/>
                        </a:spcAft>
                      </a:pPr>
                      <a:r>
                        <a:rPr lang="en-ZA" sz="1300">
                          <a:effectLst/>
                        </a:rPr>
                        <a:t>% of business systems implemented</a:t>
                      </a:r>
                      <a:endParaRPr lang="en-ZA" sz="130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400" dirty="0" smtClean="0">
                          <a:effectLst/>
                          <a:latin typeface="+mn-lt"/>
                          <a:ea typeface="Calibri"/>
                          <a:cs typeface="Times New Roman"/>
                        </a:rPr>
                        <a:t>85% achievement of targets in the business applications implementation plan</a:t>
                      </a:r>
                      <a:endParaRPr lang="en-ZA" sz="1400" dirty="0">
                        <a:effectLst/>
                        <a:latin typeface="+mn-lt"/>
                        <a:ea typeface="Calibri"/>
                        <a:cs typeface="Times New Roman"/>
                      </a:endParaRPr>
                    </a:p>
                  </a:txBody>
                  <a:tcPr marL="65931" marR="65931" marT="0" marB="0"/>
                </a:tc>
                <a:tc>
                  <a:txBody>
                    <a:bodyPr/>
                    <a:lstStyle/>
                    <a:p>
                      <a:pPr>
                        <a:lnSpc>
                          <a:spcPct val="115000"/>
                        </a:lnSpc>
                        <a:spcAft>
                          <a:spcPts val="1000"/>
                        </a:spcAft>
                      </a:pPr>
                      <a:r>
                        <a:rPr lang="en-US" sz="1200" dirty="0" smtClean="0">
                          <a:effectLst/>
                          <a:latin typeface="Arial"/>
                          <a:ea typeface="Calibri"/>
                          <a:cs typeface="Times New Roman"/>
                        </a:rPr>
                        <a:t>Review of ICT Business Systems Implementation Plan</a:t>
                      </a:r>
                      <a:endParaRPr lang="en-ZA" sz="1200" dirty="0" smtClean="0">
                        <a:effectLst/>
                        <a:latin typeface="+mn-lt"/>
                        <a:ea typeface="Calibri"/>
                        <a:cs typeface="Times New Roman"/>
                      </a:endParaRPr>
                    </a:p>
                    <a:p>
                      <a:pPr>
                        <a:lnSpc>
                          <a:spcPct val="115000"/>
                        </a:lnSpc>
                        <a:spcAft>
                          <a:spcPts val="1000"/>
                        </a:spcAft>
                      </a:pPr>
                      <a:r>
                        <a:rPr lang="en-US" sz="1400" dirty="0" smtClean="0">
                          <a:effectLst/>
                          <a:latin typeface="Arial"/>
                          <a:ea typeface="Calibri"/>
                          <a:cs typeface="Times New Roman"/>
                        </a:rPr>
                        <a:t> </a:t>
                      </a:r>
                      <a:endParaRPr lang="en-ZA" sz="1400" dirty="0" smtClean="0">
                        <a:effectLst/>
                        <a:latin typeface="+mn-lt"/>
                        <a:ea typeface="Calibri"/>
                        <a:cs typeface="Times New Roman"/>
                      </a:endParaRPr>
                    </a:p>
                    <a:p>
                      <a:pPr>
                        <a:lnSpc>
                          <a:spcPct val="115000"/>
                        </a:lnSpc>
                        <a:spcAft>
                          <a:spcPts val="1000"/>
                        </a:spcAft>
                      </a:pPr>
                      <a:r>
                        <a:rPr lang="en-US" sz="1200" dirty="0" smtClean="0">
                          <a:effectLst/>
                          <a:latin typeface="Arial"/>
                          <a:ea typeface="Calibri"/>
                          <a:cs typeface="Times New Roman"/>
                        </a:rPr>
                        <a:t>ICT Security Policy approved</a:t>
                      </a:r>
                      <a:endParaRPr lang="en-ZA" sz="1200" dirty="0">
                        <a:effectLst/>
                        <a:latin typeface="+mn-lt"/>
                        <a:ea typeface="Calibri"/>
                        <a:cs typeface="Times New Roman"/>
                      </a:endParaRPr>
                    </a:p>
                  </a:txBody>
                  <a:tcPr marL="65931" marR="65931" marT="0" marB="0"/>
                </a:tc>
                <a:tc>
                  <a:txBody>
                    <a:bodyPr/>
                    <a:lstStyle/>
                    <a:p>
                      <a:pPr>
                        <a:lnSpc>
                          <a:spcPct val="115000"/>
                        </a:lnSpc>
                        <a:spcAft>
                          <a:spcPts val="1000"/>
                        </a:spcAft>
                      </a:pPr>
                      <a:r>
                        <a:rPr lang="en-ZA" sz="1300" dirty="0" smtClean="0">
                          <a:solidFill>
                            <a:schemeClr val="tx1"/>
                          </a:solidFill>
                          <a:effectLst/>
                          <a:latin typeface="Calibri"/>
                          <a:ea typeface="Times New Roman"/>
                          <a:cs typeface="Times New Roman"/>
                        </a:rPr>
                        <a:t>None</a:t>
                      </a:r>
                      <a:endParaRPr lang="en-ZA" sz="130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ZA" sz="1300" dirty="0" smtClean="0">
                          <a:solidFill>
                            <a:schemeClr val="tx1"/>
                          </a:solidFill>
                          <a:effectLst/>
                          <a:latin typeface="Calibri"/>
                          <a:ea typeface="Times New Roman"/>
                          <a:cs typeface="Times New Roman"/>
                        </a:rPr>
                        <a:t>None</a:t>
                      </a:r>
                      <a:endParaRPr lang="en-ZA" sz="1300" dirty="0">
                        <a:solidFill>
                          <a:schemeClr val="tx1"/>
                        </a:solidFill>
                        <a:effectLst/>
                        <a:latin typeface="Calibri"/>
                        <a:ea typeface="Times New Roman"/>
                        <a:cs typeface="Times New Roman"/>
                      </a:endParaRPr>
                    </a:p>
                  </a:txBody>
                  <a:tcPr marL="65931" marR="65931" marT="0" marB="0"/>
                </a:tc>
                <a:tc>
                  <a:txBody>
                    <a:bodyPr/>
                    <a:lstStyle/>
                    <a:p>
                      <a:pPr>
                        <a:lnSpc>
                          <a:spcPct val="115000"/>
                        </a:lnSpc>
                        <a:spcAft>
                          <a:spcPts val="1000"/>
                        </a:spcAft>
                      </a:pPr>
                      <a:r>
                        <a:rPr lang="en-US" sz="1300" dirty="0" smtClean="0">
                          <a:effectLst/>
                        </a:rPr>
                        <a:t>ICT Business Implementation Plan</a:t>
                      </a:r>
                    </a:p>
                    <a:p>
                      <a:pPr>
                        <a:lnSpc>
                          <a:spcPct val="115000"/>
                        </a:lnSpc>
                        <a:spcAft>
                          <a:spcPts val="1000"/>
                        </a:spcAft>
                      </a:pPr>
                      <a:r>
                        <a:rPr lang="en-US" sz="1200" dirty="0" smtClean="0">
                          <a:effectLst/>
                          <a:latin typeface="Arial"/>
                          <a:ea typeface="Calibri"/>
                        </a:rPr>
                        <a:t>ICT Security Policy</a:t>
                      </a:r>
                      <a:endParaRPr lang="en-ZA" sz="1200" dirty="0">
                        <a:solidFill>
                          <a:schemeClr val="tx1"/>
                        </a:solidFill>
                        <a:effectLst/>
                        <a:latin typeface="Calibri"/>
                        <a:ea typeface="Times New Roman"/>
                        <a:cs typeface="Times New Roman"/>
                      </a:endParaRPr>
                    </a:p>
                  </a:txBody>
                  <a:tcPr marL="65931" marR="65931" marT="0" marB="0"/>
                </a:tc>
                <a:tc>
                  <a:txBody>
                    <a:bodyPr/>
                    <a:lstStyle/>
                    <a:p>
                      <a:pPr marL="71755" marR="71755">
                        <a:lnSpc>
                          <a:spcPct val="115000"/>
                        </a:lnSpc>
                        <a:spcAft>
                          <a:spcPts val="1000"/>
                        </a:spcAft>
                      </a:pPr>
                      <a:r>
                        <a:rPr lang="en-ZA" sz="1300" dirty="0" smtClean="0">
                          <a:effectLst/>
                        </a:rPr>
                        <a:t>Achieved</a:t>
                      </a:r>
                      <a:endParaRPr lang="en-ZA" sz="1300" dirty="0">
                        <a:solidFill>
                          <a:schemeClr val="tx1"/>
                        </a:solidFill>
                        <a:effectLst/>
                        <a:latin typeface="Calibri"/>
                        <a:ea typeface="Times New Roman"/>
                        <a:cs typeface="Times New Roman"/>
                      </a:endParaRPr>
                    </a:p>
                  </a:txBody>
                  <a:tcPr marL="65931" marR="65931" marT="0" marB="0" vert="vert">
                    <a:solidFill>
                      <a:srgbClr val="00B05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927399650"/>
              </p:ext>
            </p:extLst>
          </p:nvPr>
        </p:nvGraphicFramePr>
        <p:xfrm>
          <a:off x="142879" y="866778"/>
          <a:ext cx="9590316" cy="1057275"/>
        </p:xfrm>
        <a:graphic>
          <a:graphicData uri="http://schemas.openxmlformats.org/drawingml/2006/table">
            <a:tbl>
              <a:tblPr firstRow="1" firstCol="1" bandRow="1">
                <a:tableStyleId>{BC89EF96-8CEA-46FF-86C4-4CE0E7609802}</a:tableStyleId>
              </a:tblPr>
              <a:tblGrid>
                <a:gridCol w="1457325"/>
                <a:gridCol w="1285876"/>
                <a:gridCol w="1828800"/>
                <a:gridCol w="1609725"/>
                <a:gridCol w="1504950"/>
                <a:gridCol w="402773"/>
                <a:gridCol w="923925"/>
                <a:gridCol w="576942"/>
              </a:tblGrid>
              <a:tr h="1057275">
                <a:tc>
                  <a:txBody>
                    <a:bodyPr/>
                    <a:lstStyle/>
                    <a:p>
                      <a:pPr algn="just">
                        <a:lnSpc>
                          <a:spcPct val="150000"/>
                        </a:lnSpc>
                        <a:spcAft>
                          <a:spcPts val="1000"/>
                        </a:spcAft>
                      </a:pPr>
                      <a:r>
                        <a:rPr lang="en-ZA" sz="1300" dirty="0">
                          <a:effectLst/>
                        </a:rPr>
                        <a:t>Performance Indicator </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gn="just">
                        <a:lnSpc>
                          <a:spcPct val="150000"/>
                        </a:lnSpc>
                        <a:spcAft>
                          <a:spcPts val="1000"/>
                        </a:spcAft>
                      </a:pPr>
                      <a:r>
                        <a:rPr lang="en-ZA" sz="1300" dirty="0" smtClean="0">
                          <a:effectLst/>
                        </a:rPr>
                        <a:t>Q4</a:t>
                      </a:r>
                      <a:r>
                        <a:rPr lang="en-ZA" sz="1300" baseline="0" dirty="0" smtClean="0">
                          <a:effectLst/>
                        </a:rPr>
                        <a:t> </a:t>
                      </a:r>
                      <a:r>
                        <a:rPr lang="en-ZA" sz="1300" dirty="0" smtClean="0">
                          <a:effectLst/>
                        </a:rPr>
                        <a:t>Target </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nSpc>
                          <a:spcPct val="150000"/>
                        </a:lnSpc>
                        <a:spcAft>
                          <a:spcPts val="1000"/>
                        </a:spcAft>
                      </a:pPr>
                      <a:r>
                        <a:rPr lang="en-ZA" sz="1300" dirty="0">
                          <a:effectLst/>
                        </a:rPr>
                        <a:t>Description of progress made  for </a:t>
                      </a:r>
                      <a:r>
                        <a:rPr lang="en-ZA" sz="1300" dirty="0" smtClean="0">
                          <a:effectLst/>
                        </a:rPr>
                        <a:t>Q4</a:t>
                      </a:r>
                      <a:r>
                        <a:rPr lang="en-ZA" sz="1300" baseline="0" dirty="0" smtClean="0">
                          <a:effectLst/>
                        </a:rPr>
                        <a:t> </a:t>
                      </a:r>
                      <a:r>
                        <a:rPr lang="en-ZA" sz="1300" dirty="0" smtClean="0">
                          <a:effectLst/>
                        </a:rPr>
                        <a:t>                                             </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gn="just">
                        <a:lnSpc>
                          <a:spcPct val="150000"/>
                        </a:lnSpc>
                        <a:spcAft>
                          <a:spcPts val="1000"/>
                        </a:spcAft>
                      </a:pPr>
                      <a:r>
                        <a:rPr lang="en-ZA" sz="1300" dirty="0">
                          <a:effectLst/>
                        </a:rPr>
                        <a:t>Reason for Deviation </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a:txBody>
                    <a:bodyPr/>
                    <a:lstStyle/>
                    <a:p>
                      <a:pPr>
                        <a:lnSpc>
                          <a:spcPct val="150000"/>
                        </a:lnSpc>
                        <a:spcAft>
                          <a:spcPts val="1000"/>
                        </a:spcAft>
                      </a:pPr>
                      <a:r>
                        <a:rPr lang="en-ZA" sz="1300" dirty="0">
                          <a:effectLst/>
                        </a:rPr>
                        <a:t>Interventions and /or corrective actions  to be taken  </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gridSpan="2">
                  <a:txBody>
                    <a:bodyPr/>
                    <a:lstStyle/>
                    <a:p>
                      <a:pPr>
                        <a:lnSpc>
                          <a:spcPct val="150000"/>
                        </a:lnSpc>
                        <a:spcAft>
                          <a:spcPts val="1000"/>
                        </a:spcAft>
                      </a:pPr>
                      <a:r>
                        <a:rPr lang="en-ZA" sz="1300" dirty="0">
                          <a:effectLst/>
                        </a:rPr>
                        <a:t>Verification Source</a:t>
                      </a:r>
                      <a:endParaRPr lang="en-ZA" sz="1300" dirty="0">
                        <a:solidFill>
                          <a:schemeClr val="tx1"/>
                        </a:solidFill>
                        <a:effectLst/>
                        <a:latin typeface="Calibri"/>
                        <a:ea typeface="Times New Roman"/>
                        <a:cs typeface="Times New Roman"/>
                      </a:endParaRPr>
                    </a:p>
                  </a:txBody>
                  <a:tcPr marL="50280" marR="50280" marT="0" marB="0">
                    <a:solidFill>
                      <a:schemeClr val="tx2">
                        <a:lumMod val="20000"/>
                        <a:lumOff val="80000"/>
                      </a:schemeClr>
                    </a:solidFill>
                  </a:tcPr>
                </a:tc>
                <a:tc hMerge="1">
                  <a:txBody>
                    <a:bodyPr/>
                    <a:lstStyle/>
                    <a:p>
                      <a:endParaRPr lang="en-ZA"/>
                    </a:p>
                  </a:txBody>
                  <a:tcPr/>
                </a:tc>
                <a:tc>
                  <a:txBody>
                    <a:bodyPr/>
                    <a:lstStyle/>
                    <a:p>
                      <a:pPr marL="71755" marR="71755">
                        <a:lnSpc>
                          <a:spcPct val="115000"/>
                        </a:lnSpc>
                        <a:spcAft>
                          <a:spcPts val="1000"/>
                        </a:spcAft>
                      </a:pPr>
                      <a:r>
                        <a:rPr lang="en-ZA" sz="1300" dirty="0">
                          <a:effectLst/>
                        </a:rPr>
                        <a:t>Performance  Status </a:t>
                      </a:r>
                      <a:r>
                        <a:rPr lang="en-ZA" sz="1300" dirty="0" smtClean="0">
                          <a:effectLst/>
                        </a:rPr>
                        <a:t>Q 4</a:t>
                      </a:r>
                      <a:endParaRPr lang="en-ZA" sz="1300" dirty="0">
                        <a:solidFill>
                          <a:schemeClr val="tx1"/>
                        </a:solidFill>
                        <a:effectLst/>
                        <a:latin typeface="Calibri"/>
                        <a:ea typeface="Times New Roman"/>
                        <a:cs typeface="Times New Roman"/>
                      </a:endParaRPr>
                    </a:p>
                  </a:txBody>
                  <a:tcPr marL="50280" marR="50280" marT="0" marB="0" vert="vert">
                    <a:solidFill>
                      <a:schemeClr val="tx2">
                        <a:lumMod val="20000"/>
                        <a:lumOff val="80000"/>
                      </a:schemeClr>
                    </a:solidFill>
                  </a:tcPr>
                </a:tc>
              </a:tr>
            </a:tbl>
          </a:graphicData>
        </a:graphic>
      </p:graphicFrame>
    </p:spTree>
    <p:extLst>
      <p:ext uri="{BB962C8B-B14F-4D97-AF65-F5344CB8AC3E}">
        <p14:creationId xmlns:p14="http://schemas.microsoft.com/office/powerpoint/2010/main" xmlns="" val="195877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19</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a:bodyPr>
          <a:lstStyle/>
          <a:p>
            <a:pPr>
              <a:lnSpc>
                <a:spcPct val="115000"/>
              </a:lnSpc>
              <a:spcAft>
                <a:spcPts val="0"/>
              </a:spcAft>
            </a:pPr>
            <a:r>
              <a:rPr lang="en-GB" sz="2700" b="1" dirty="0" smtClean="0">
                <a:solidFill>
                  <a:prstClr val="black"/>
                </a:solidFill>
                <a:latin typeface="Arial"/>
                <a:ea typeface="Times New Roman"/>
                <a:cs typeface="Times New Roman"/>
              </a:rPr>
              <a:t>Programme 1: </a:t>
            </a:r>
            <a:r>
              <a:rPr lang="en-GB" sz="2700" b="1" dirty="0" smtClean="0">
                <a:latin typeface="Arial"/>
                <a:ea typeface="Times New Roman"/>
                <a:cs typeface="Times New Roman"/>
              </a:rPr>
              <a:t>Financial </a:t>
            </a:r>
            <a:r>
              <a:rPr lang="en-GB" sz="2700" b="1" dirty="0">
                <a:latin typeface="Arial"/>
                <a:ea typeface="Times New Roman"/>
                <a:cs typeface="Times New Roman"/>
              </a:rPr>
              <a:t>Performance </a:t>
            </a:r>
            <a:r>
              <a:rPr lang="en-GB" sz="2700" b="1" dirty="0" smtClean="0">
                <a:latin typeface="Arial"/>
                <a:ea typeface="Times New Roman"/>
                <a:cs typeface="Times New Roman"/>
              </a:rPr>
              <a:t>Q4</a:t>
            </a:r>
            <a:endParaRPr kumimoji="0" lang="en-ZA" sz="27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509539109"/>
              </p:ext>
            </p:extLst>
          </p:nvPr>
        </p:nvGraphicFramePr>
        <p:xfrm>
          <a:off x="1110357" y="1476103"/>
          <a:ext cx="7537267" cy="3644536"/>
        </p:xfrm>
        <a:graphic>
          <a:graphicData uri="http://schemas.openxmlformats.org/drawingml/2006/table">
            <a:tbl>
              <a:tblPr firstRow="1" firstCol="1" bandRow="1"/>
              <a:tblGrid>
                <a:gridCol w="2211362"/>
                <a:gridCol w="1065482"/>
                <a:gridCol w="1171428"/>
                <a:gridCol w="1065482"/>
                <a:gridCol w="1064731"/>
                <a:gridCol w="958782"/>
              </a:tblGrid>
              <a:tr h="1189290">
                <a:tc>
                  <a:txBody>
                    <a:bodyPr/>
                    <a:lstStyle/>
                    <a:p>
                      <a:pPr>
                        <a:lnSpc>
                          <a:spcPct val="115000"/>
                        </a:lnSpc>
                        <a:spcAft>
                          <a:spcPts val="0"/>
                        </a:spcAft>
                      </a:pPr>
                      <a:r>
                        <a:rPr lang="en-ZA" sz="1400" b="1" kern="1200" dirty="0">
                          <a:solidFill>
                            <a:srgbClr val="FFFFFF"/>
                          </a:solidFill>
                          <a:effectLst/>
                          <a:latin typeface="Calibri"/>
                          <a:ea typeface="Times New Roman"/>
                          <a:cs typeface="Times New Roman"/>
                        </a:rPr>
                        <a:t>Sub-Programme</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Adjusted Appropriation</a:t>
                      </a:r>
                      <a:endParaRPr lang="en-ZA"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Projected Expenditure at 31 March 2017</a:t>
                      </a:r>
                      <a:endParaRPr lang="en-ZA"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Actual Expenditure          31 March 2017</a:t>
                      </a:r>
                      <a:endParaRPr lang="en-ZA" sz="14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400" b="1" kern="1200">
                          <a:solidFill>
                            <a:srgbClr val="FFFFFF"/>
                          </a:solidFill>
                          <a:effectLst/>
                          <a:latin typeface="Calibri"/>
                          <a:ea typeface="Times New Roman"/>
                          <a:cs typeface="Times New Roman"/>
                        </a:rPr>
                        <a:t>Variance                  Actual vs. Projected</a:t>
                      </a:r>
                      <a:endParaRPr lang="en-ZA" sz="14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400" b="1" kern="1200">
                          <a:solidFill>
                            <a:srgbClr val="FFFFFF"/>
                          </a:solidFill>
                          <a:effectLst/>
                          <a:latin typeface="Calibri"/>
                          <a:ea typeface="Times New Roman"/>
                          <a:cs typeface="Times New Roman"/>
                        </a:rPr>
                        <a:t>% Spent</a:t>
                      </a:r>
                      <a:endParaRPr lang="en-ZA" sz="14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5896">
                <a:tc>
                  <a:txBody>
                    <a:bodyPr/>
                    <a:lstStyle/>
                    <a:p>
                      <a:pPr>
                        <a:lnSpc>
                          <a:spcPct val="115000"/>
                        </a:lnSpc>
                        <a:spcAft>
                          <a:spcPts val="0"/>
                        </a:spcAft>
                      </a:pPr>
                      <a:r>
                        <a:rPr lang="en-ZA" sz="1400" kern="1200">
                          <a:solidFill>
                            <a:srgbClr val="FFFFFF"/>
                          </a:solidFill>
                          <a:effectLst/>
                          <a:latin typeface="Calibri"/>
                          <a:ea typeface="Times New Roman"/>
                          <a:cs typeface="Times New Roman"/>
                        </a:rPr>
                        <a:t> </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a:solidFill>
                            <a:srgbClr val="FFFFFF"/>
                          </a:solidFill>
                          <a:effectLst/>
                          <a:latin typeface="Calibri"/>
                          <a:ea typeface="Times New Roman"/>
                          <a:cs typeface="Times New Roman"/>
                        </a:rPr>
                        <a:t>R`000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R`000</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R`000</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kern="1200" dirty="0">
                          <a:solidFill>
                            <a:srgbClr val="FFFFFF"/>
                          </a:solidFill>
                          <a:effectLst/>
                          <a:latin typeface="Calibri"/>
                          <a:ea typeface="Times New Roman"/>
                          <a:cs typeface="Times New Roman"/>
                        </a:rPr>
                        <a:t>%</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25405">
                <a:tc>
                  <a:txBody>
                    <a:bodyPr/>
                    <a:lstStyle/>
                    <a:p>
                      <a:pPr>
                        <a:lnSpc>
                          <a:spcPct val="115000"/>
                        </a:lnSpc>
                        <a:spcAft>
                          <a:spcPts val="0"/>
                        </a:spcAft>
                      </a:pPr>
                      <a:r>
                        <a:rPr lang="en-ZA" sz="1400" kern="1200">
                          <a:solidFill>
                            <a:srgbClr val="000000"/>
                          </a:solidFill>
                          <a:effectLst/>
                          <a:latin typeface="Calibri"/>
                          <a:ea typeface="Times New Roman"/>
                          <a:cs typeface="Times New Roman"/>
                        </a:rPr>
                        <a:t>Ministry</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20 670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20 670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21 284</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-614</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103.0</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361">
                <a:tc>
                  <a:txBody>
                    <a:bodyPr/>
                    <a:lstStyle/>
                    <a:p>
                      <a:pPr>
                        <a:lnSpc>
                          <a:spcPct val="115000"/>
                        </a:lnSpc>
                        <a:spcAft>
                          <a:spcPts val="0"/>
                        </a:spcAft>
                      </a:pPr>
                      <a:r>
                        <a:rPr lang="en-ZA" sz="1400" kern="1200">
                          <a:solidFill>
                            <a:srgbClr val="000000"/>
                          </a:solidFill>
                          <a:effectLst/>
                          <a:latin typeface="Calibri"/>
                          <a:ea typeface="Times New Roman"/>
                          <a:cs typeface="Times New Roman"/>
                        </a:rPr>
                        <a:t>Departmental Management</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22 619</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22 619</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22 168</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451</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98.0</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96">
                <a:tc>
                  <a:txBody>
                    <a:bodyPr/>
                    <a:lstStyle/>
                    <a:p>
                      <a:pPr>
                        <a:lnSpc>
                          <a:spcPct val="115000"/>
                        </a:lnSpc>
                        <a:spcAft>
                          <a:spcPts val="0"/>
                        </a:spcAft>
                      </a:pPr>
                      <a:r>
                        <a:rPr lang="en-ZA" sz="1400" kern="1200">
                          <a:solidFill>
                            <a:srgbClr val="000000"/>
                          </a:solidFill>
                          <a:effectLst/>
                          <a:latin typeface="Calibri"/>
                          <a:ea typeface="Times New Roman"/>
                          <a:cs typeface="Times New Roman"/>
                        </a:rPr>
                        <a:t>Corporate Management</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20 944</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20 944</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20 458</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486</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97.7</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96">
                <a:tc>
                  <a:txBody>
                    <a:bodyPr/>
                    <a:lstStyle/>
                    <a:p>
                      <a:pPr>
                        <a:lnSpc>
                          <a:spcPct val="115000"/>
                        </a:lnSpc>
                        <a:spcAft>
                          <a:spcPts val="0"/>
                        </a:spcAft>
                      </a:pPr>
                      <a:r>
                        <a:rPr lang="en-ZA" sz="1400" kern="1200">
                          <a:solidFill>
                            <a:srgbClr val="000000"/>
                          </a:solidFill>
                          <a:effectLst/>
                          <a:latin typeface="Calibri"/>
                          <a:ea typeface="Times New Roman"/>
                          <a:cs typeface="Times New Roman"/>
                        </a:rPr>
                        <a:t>Financial Management</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12 822</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12 822</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12 583</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239</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98.1</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96">
                <a:tc>
                  <a:txBody>
                    <a:bodyPr/>
                    <a:lstStyle/>
                    <a:p>
                      <a:pPr>
                        <a:lnSpc>
                          <a:spcPct val="115000"/>
                        </a:lnSpc>
                        <a:spcAft>
                          <a:spcPts val="0"/>
                        </a:spcAft>
                      </a:pPr>
                      <a:r>
                        <a:rPr lang="en-ZA" sz="1400" kern="1200">
                          <a:solidFill>
                            <a:srgbClr val="000000"/>
                          </a:solidFill>
                          <a:effectLst/>
                          <a:latin typeface="Calibri"/>
                          <a:ea typeface="Times New Roman"/>
                          <a:cs typeface="Times New Roman"/>
                        </a:rPr>
                        <a:t>Office Accommodation</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11 625</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11 625</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11 624</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a:effectLst/>
                          <a:latin typeface="Calibri"/>
                          <a:ea typeface="Times New Roman"/>
                          <a:cs typeface="Times New Roman"/>
                        </a:rPr>
                        <a:t>1</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effectLst/>
                          <a:latin typeface="Calibri"/>
                          <a:ea typeface="Times New Roman"/>
                          <a:cs typeface="Times New Roman"/>
                        </a:rPr>
                        <a:t>100.0</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96">
                <a:tc>
                  <a:txBody>
                    <a:bodyPr/>
                    <a:lstStyle/>
                    <a:p>
                      <a:pPr>
                        <a:lnSpc>
                          <a:spcPct val="115000"/>
                        </a:lnSpc>
                        <a:spcAft>
                          <a:spcPts val="0"/>
                        </a:spcAft>
                      </a:pPr>
                      <a:r>
                        <a:rPr lang="en-ZA" sz="1400" b="1" kern="1200">
                          <a:solidFill>
                            <a:srgbClr val="000000"/>
                          </a:solidFill>
                          <a:effectLst/>
                          <a:latin typeface="Calibri"/>
                          <a:ea typeface="Times New Roman"/>
                          <a:cs typeface="Times New Roman"/>
                        </a:rPr>
                        <a:t>Total</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Times New Roman"/>
                        </a:rPr>
                        <a:t>88 680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Times New Roman"/>
                        </a:rPr>
                        <a:t>88 680</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Times New Roman"/>
                        </a:rPr>
                        <a:t>88 117</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a:effectLst/>
                          <a:latin typeface="Calibri"/>
                          <a:ea typeface="Times New Roman"/>
                          <a:cs typeface="Times New Roman"/>
                        </a:rPr>
                        <a:t>563</a:t>
                      </a:r>
                      <a:endParaRPr lang="en-ZA" sz="14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b="1" dirty="0">
                          <a:effectLst/>
                          <a:latin typeface="Calibri"/>
                          <a:ea typeface="Times New Roman"/>
                          <a:cs typeface="Times New Roman"/>
                        </a:rPr>
                        <a:t>99.4</a:t>
                      </a:r>
                      <a:endParaRPr lang="en-ZA" sz="14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7039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145" y="152066"/>
            <a:ext cx="8450650" cy="628618"/>
          </a:xfrm>
          <a:noFill/>
        </p:spPr>
        <p:txBody>
          <a:bodyPr>
            <a:noAutofit/>
          </a:bodyPr>
          <a:lstStyle/>
          <a:p>
            <a:pPr lvl="0">
              <a:lnSpc>
                <a:spcPct val="100000"/>
              </a:lnSpc>
              <a:spcBef>
                <a:spcPts val="0"/>
              </a:spcBef>
            </a:pPr>
            <a:r>
              <a:rPr lang="en-ZA" sz="3600" b="1" dirty="0" smtClean="0">
                <a:latin typeface="+mn-lt"/>
                <a:cs typeface="Arial" pitchFamily="34" charset="0"/>
              </a:rPr>
              <a:t>PRESENTATION OUTLINE </a:t>
            </a:r>
            <a:endParaRPr lang="en-ZA" sz="3600" dirty="0">
              <a:latin typeface="+mn-lt"/>
              <a:cs typeface="Arial" pitchFamily="34" charset="0"/>
            </a:endParaRPr>
          </a:p>
        </p:txBody>
      </p:sp>
      <p:sp>
        <p:nvSpPr>
          <p:cNvPr id="3" name="Content Placeholder 7"/>
          <p:cNvSpPr txBox="1">
            <a:spLocks/>
          </p:cNvSpPr>
          <p:nvPr/>
        </p:nvSpPr>
        <p:spPr>
          <a:xfrm>
            <a:off x="699247" y="1035424"/>
            <a:ext cx="8558206" cy="5082988"/>
          </a:xfrm>
          <a:prstGeom prst="rect">
            <a:avLst/>
          </a:prstGeom>
          <a:solidFill>
            <a:schemeClr val="bg1"/>
          </a:solidFill>
          <a:ln>
            <a:solidFill>
              <a:srgbClr val="00B050"/>
            </a:solidFill>
          </a:ln>
        </p:spPr>
        <p:txBody>
          <a:bodyPr>
            <a:normAutofit/>
          </a:bodyPr>
          <a:lstStyle/>
          <a:p>
            <a:pPr marL="273050" lvl="1" indent="-273050" eaLnBrk="0" fontAlgn="base" hangingPunct="0">
              <a:spcBef>
                <a:spcPts val="575"/>
              </a:spcBef>
              <a:spcAft>
                <a:spcPct val="0"/>
              </a:spcAft>
              <a:buClr>
                <a:srgbClr val="D34817"/>
              </a:buClr>
              <a:buSzPct val="85000"/>
              <a:buFontTx/>
              <a:buBlip>
                <a:blip r:embed="rId3"/>
              </a:buBlip>
              <a:defRPr/>
            </a:pPr>
            <a:endParaRPr lang="en-ZA" sz="1000" b="1" i="1" dirty="0">
              <a:solidFill>
                <a:prstClr val="black"/>
              </a:solidFill>
              <a:latin typeface="Arial" charset="0"/>
              <a:cs typeface="Arial" charset="0"/>
            </a:endParaRPr>
          </a:p>
          <a:p>
            <a:pPr marL="0" lvl="1"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    			   	</a:t>
            </a:r>
            <a:r>
              <a:rPr lang="en-ZA" sz="2000" dirty="0" smtClean="0">
                <a:solidFill>
                  <a:srgbClr val="00B050"/>
                </a:solidFill>
                <a:latin typeface="Arial" charset="0"/>
                <a:cs typeface="Arial" charset="0"/>
              </a:rPr>
              <a:t>PART A</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Strategic Focus </a:t>
            </a:r>
            <a:r>
              <a:rPr lang="en-ZA" sz="2000" dirty="0">
                <a:solidFill>
                  <a:prstClr val="black"/>
                </a:solidFill>
                <a:latin typeface="Arial" charset="0"/>
                <a:cs typeface="Arial" charset="0"/>
              </a:rPr>
              <a:t>and General Information </a:t>
            </a:r>
            <a:endParaRPr lang="en-ZA" sz="2000" dirty="0" smtClean="0">
              <a:solidFill>
                <a:prstClr val="black"/>
              </a:solidFill>
              <a:latin typeface="Arial" charset="0"/>
              <a:cs typeface="Arial" charset="0"/>
            </a:endParaRPr>
          </a:p>
          <a:p>
            <a:pPr marL="0" lvl="1" algn="ctr" eaLnBrk="0" fontAlgn="base" hangingPunct="0">
              <a:spcBef>
                <a:spcPts val="2400"/>
              </a:spcBef>
              <a:spcAft>
                <a:spcPct val="0"/>
              </a:spcAft>
              <a:buClr>
                <a:srgbClr val="D34817"/>
              </a:buClr>
              <a:buSzPct val="85000"/>
              <a:defRPr/>
            </a:pPr>
            <a:r>
              <a:rPr lang="en-ZA" sz="2000" dirty="0" smtClean="0">
                <a:solidFill>
                  <a:prstClr val="black"/>
                </a:solidFill>
                <a:latin typeface="Arial" charset="0"/>
                <a:cs typeface="Arial" charset="0"/>
              </a:rPr>
              <a:t> </a:t>
            </a:r>
            <a:r>
              <a:rPr lang="en-ZA" sz="2000" dirty="0" smtClean="0">
                <a:solidFill>
                  <a:srgbClr val="00B050"/>
                </a:solidFill>
                <a:latin typeface="Arial" charset="0"/>
                <a:cs typeface="Arial" charset="0"/>
              </a:rPr>
              <a:t>PART B</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Quarter 4 Departmental Performance Information 2016/17</a:t>
            </a:r>
          </a:p>
          <a:p>
            <a:pPr marL="0" lvl="1" algn="ctr" eaLnBrk="0" fontAlgn="base" hangingPunct="0">
              <a:spcBef>
                <a:spcPts val="2400"/>
              </a:spcBef>
              <a:spcAft>
                <a:spcPct val="0"/>
              </a:spcAft>
              <a:buClr>
                <a:srgbClr val="D34817"/>
              </a:buClr>
              <a:buSzPct val="85000"/>
              <a:defRPr/>
            </a:pPr>
            <a:r>
              <a:rPr lang="en-ZA" sz="2000" dirty="0" smtClean="0">
                <a:solidFill>
                  <a:srgbClr val="00B050"/>
                </a:solidFill>
                <a:latin typeface="Arial" charset="0"/>
                <a:cs typeface="Arial" charset="0"/>
              </a:rPr>
              <a:t>PART C</a:t>
            </a:r>
          </a:p>
          <a:p>
            <a:pPr marL="0" lvl="1" algn="ctr" eaLnBrk="0" fontAlgn="base" hangingPunct="0">
              <a:spcBef>
                <a:spcPts val="575"/>
              </a:spcBef>
              <a:spcAft>
                <a:spcPct val="0"/>
              </a:spcAft>
              <a:buClr>
                <a:srgbClr val="D34817"/>
              </a:buClr>
              <a:buSzPct val="85000"/>
              <a:defRPr/>
            </a:pPr>
            <a:r>
              <a:rPr lang="en-ZA" sz="2000" dirty="0" smtClean="0">
                <a:solidFill>
                  <a:prstClr val="black"/>
                </a:solidFill>
                <a:latin typeface="Arial" charset="0"/>
                <a:cs typeface="Arial" charset="0"/>
              </a:rPr>
              <a:t>Human </a:t>
            </a:r>
            <a:r>
              <a:rPr lang="en-ZA" sz="2000" dirty="0">
                <a:solidFill>
                  <a:prstClr val="black"/>
                </a:solidFill>
                <a:latin typeface="Arial" charset="0"/>
                <a:cs typeface="Arial" charset="0"/>
              </a:rPr>
              <a:t>Resource </a:t>
            </a:r>
            <a:r>
              <a:rPr lang="en-ZA" sz="2000" dirty="0" smtClean="0">
                <a:solidFill>
                  <a:prstClr val="black"/>
                </a:solidFill>
                <a:latin typeface="Arial" charset="0"/>
                <a:cs typeface="Arial" charset="0"/>
              </a:rPr>
              <a:t>Oversight</a:t>
            </a:r>
          </a:p>
          <a:p>
            <a:pPr marL="0" lvl="1" algn="ctr" eaLnBrk="0" fontAlgn="base" hangingPunct="0">
              <a:spcBef>
                <a:spcPts val="2400"/>
              </a:spcBef>
              <a:spcAft>
                <a:spcPct val="0"/>
              </a:spcAft>
              <a:buClr>
                <a:srgbClr val="D34817"/>
              </a:buClr>
              <a:buSzPct val="85000"/>
              <a:defRPr/>
            </a:pPr>
            <a:r>
              <a:rPr lang="en-ZA" sz="2000" dirty="0" smtClean="0">
                <a:solidFill>
                  <a:srgbClr val="00B050"/>
                </a:solidFill>
                <a:latin typeface="Arial" charset="0"/>
                <a:cs typeface="Arial" charset="0"/>
              </a:rPr>
              <a:t>PART D</a:t>
            </a:r>
          </a:p>
          <a:p>
            <a:pPr marL="0" lvl="1" algn="ctr" eaLnBrk="0" fontAlgn="base" hangingPunct="0">
              <a:spcBef>
                <a:spcPts val="575"/>
              </a:spcBef>
              <a:spcAft>
                <a:spcPct val="0"/>
              </a:spcAft>
              <a:buClr>
                <a:srgbClr val="D34817"/>
              </a:buClr>
              <a:buSzPct val="85000"/>
              <a:defRPr/>
            </a:pPr>
            <a:r>
              <a:rPr lang="en-ZA" sz="2000" dirty="0">
                <a:solidFill>
                  <a:prstClr val="black"/>
                </a:solidFill>
                <a:latin typeface="Arial" charset="0"/>
                <a:cs typeface="Arial" charset="0"/>
              </a:rPr>
              <a:t>Financial </a:t>
            </a:r>
            <a:r>
              <a:rPr lang="en-ZA" sz="2000" dirty="0" smtClean="0">
                <a:solidFill>
                  <a:prstClr val="black"/>
                </a:solidFill>
                <a:latin typeface="Arial" charset="0"/>
                <a:cs typeface="Arial" charset="0"/>
              </a:rPr>
              <a:t>Information</a:t>
            </a:r>
          </a:p>
          <a:p>
            <a:pPr marL="0" lvl="1" algn="ctr" eaLnBrk="0" fontAlgn="base" hangingPunct="0">
              <a:spcBef>
                <a:spcPts val="575"/>
              </a:spcBef>
              <a:spcAft>
                <a:spcPct val="0"/>
              </a:spcAft>
              <a:buClr>
                <a:srgbClr val="D34817"/>
              </a:buClr>
              <a:buSzPct val="85000"/>
              <a:defRPr/>
            </a:pPr>
            <a:endParaRPr lang="en-ZA" sz="2000" b="1" i="1" dirty="0" smtClean="0">
              <a:solidFill>
                <a:prstClr val="black"/>
              </a:solidFill>
              <a:latin typeface="Arial" charset="0"/>
              <a:cs typeface="Arial" charset="0"/>
            </a:endParaRPr>
          </a:p>
          <a:p>
            <a:pPr marL="0" lvl="1" algn="ctr" eaLnBrk="0" fontAlgn="base" hangingPunct="0">
              <a:spcBef>
                <a:spcPts val="575"/>
              </a:spcBef>
              <a:spcAft>
                <a:spcPct val="0"/>
              </a:spcAft>
              <a:buClr>
                <a:srgbClr val="D34817"/>
              </a:buClr>
              <a:buSzPct val="85000"/>
              <a:defRPr/>
            </a:pPr>
            <a:r>
              <a:rPr lang="en-ZA" sz="2000" b="1" i="1" dirty="0" smtClean="0">
                <a:solidFill>
                  <a:prstClr val="black"/>
                </a:solidFill>
                <a:latin typeface="Arial" charset="0"/>
                <a:cs typeface="Arial" charset="0"/>
              </a:rPr>
              <a:t>END</a:t>
            </a:r>
            <a:endParaRPr lang="en-ZA" sz="2000" b="1" i="1" dirty="0">
              <a:solidFill>
                <a:prstClr val="black"/>
              </a:solidFill>
              <a:latin typeface="Arial" charset="0"/>
              <a:cs typeface="Arial" charset="0"/>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a:p>
            <a:pPr marL="228600" indent="-228600">
              <a:lnSpc>
                <a:spcPct val="90000"/>
              </a:lnSpc>
              <a:spcBef>
                <a:spcPts val="1000"/>
              </a:spcBef>
              <a:buFont typeface="Arial" panose="020B0604020202020204" pitchFamily="34" charset="0"/>
              <a:buNone/>
              <a:defRPr/>
            </a:pP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a:t>
            </a:fld>
            <a:endParaRPr lang="en-ZA" dirty="0">
              <a:solidFill>
                <a:prstClr val="black">
                  <a:tint val="75000"/>
                </a:prstClr>
              </a:solidFill>
            </a:endParaRPr>
          </a:p>
        </p:txBody>
      </p:sp>
    </p:spTree>
    <p:extLst>
      <p:ext uri="{BB962C8B-B14F-4D97-AF65-F5344CB8AC3E}">
        <p14:creationId xmlns:p14="http://schemas.microsoft.com/office/powerpoint/2010/main" xmlns="" val="318270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20</a:t>
            </a:fld>
            <a:endParaRPr lang="en-ZA" dirty="0">
              <a:solidFill>
                <a:prstClr val="black">
                  <a:tint val="75000"/>
                </a:prstClr>
              </a:solidFill>
            </a:endParaRPr>
          </a:p>
        </p:txBody>
      </p:sp>
      <p:sp>
        <p:nvSpPr>
          <p:cNvPr id="7" name="Title 1"/>
          <p:cNvSpPr>
            <a:spLocks noGrp="1"/>
          </p:cNvSpPr>
          <p:nvPr>
            <p:ph type="title"/>
          </p:nvPr>
        </p:nvSpPr>
        <p:spPr>
          <a:xfrm>
            <a:off x="182881" y="1"/>
            <a:ext cx="8661874" cy="847895"/>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dirty="0" smtClean="0">
                <a:solidFill>
                  <a:srgbClr val="000000"/>
                </a:solidFill>
                <a:latin typeface="Arial" pitchFamily="34" charset="0"/>
                <a:cs typeface="Arial" pitchFamily="34" charset="0"/>
              </a:rPr>
              <a:t>AREAS OF NON ACHIEVEMENT </a:t>
            </a:r>
            <a:br>
              <a:rPr lang="en-ZA" sz="3100" b="1" dirty="0" smtClean="0">
                <a:solidFill>
                  <a:srgbClr val="000000"/>
                </a:solidFill>
                <a:latin typeface="Arial" pitchFamily="34" charset="0"/>
                <a:cs typeface="Arial" pitchFamily="34" charset="0"/>
              </a:rPr>
            </a:br>
            <a:r>
              <a:rPr lang="en-ZA" sz="3100" b="1" dirty="0" smtClean="0">
                <a:solidFill>
                  <a:srgbClr val="000000"/>
                </a:solidFill>
                <a:latin typeface="Arial" pitchFamily="34" charset="0"/>
                <a:cs typeface="Arial" pitchFamily="34" charset="0"/>
              </a:rPr>
              <a:t>FOR THE 2016/17 FY - QUARTER 3 </a:t>
            </a:r>
            <a:r>
              <a:rPr lang="en-ZA" sz="4000" b="1" dirty="0" smtClean="0">
                <a:solidFill>
                  <a:srgbClr val="000000"/>
                </a:solidFill>
                <a:latin typeface="Arial" pitchFamily="34" charset="0"/>
                <a:cs typeface="Arial" pitchFamily="34" charset="0"/>
              </a:rPr>
              <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Rectangle 7"/>
          <p:cNvSpPr/>
          <p:nvPr/>
        </p:nvSpPr>
        <p:spPr>
          <a:xfrm>
            <a:off x="276238" y="930652"/>
            <a:ext cx="9324975" cy="2000548"/>
          </a:xfrm>
          <a:prstGeom prst="rect">
            <a:avLst/>
          </a:prstGeom>
        </p:spPr>
        <p:txBody>
          <a:bodyPr wrap="square">
            <a:spAutoFit/>
          </a:bodyPr>
          <a:lstStyle/>
          <a:p>
            <a:pPr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PROGRAMME 1 </a:t>
            </a:r>
          </a:p>
          <a:p>
            <a:pPr marL="0" lvl="1" algn="just" fontAlgn="base">
              <a:spcBef>
                <a:spcPts val="600"/>
              </a:spcBef>
              <a:spcAft>
                <a:spcPts val="600"/>
              </a:spcAft>
              <a:tabLst>
                <a:tab pos="228600" algn="l"/>
              </a:tabLst>
            </a:pPr>
            <a:r>
              <a:rPr lang="en-ZA" sz="2000" dirty="0">
                <a:solidFill>
                  <a:prstClr val="black"/>
                </a:solidFill>
                <a:cs typeface="Arial" pitchFamily="34" charset="0"/>
              </a:rPr>
              <a:t>The table below provides progress of </a:t>
            </a:r>
            <a:r>
              <a:rPr lang="en-ZA" sz="2000" dirty="0" smtClean="0">
                <a:solidFill>
                  <a:prstClr val="black"/>
                </a:solidFill>
                <a:cs typeface="Arial" pitchFamily="34" charset="0"/>
              </a:rPr>
              <a:t>3 </a:t>
            </a:r>
            <a:r>
              <a:rPr lang="en-ZA" sz="2000" dirty="0">
                <a:solidFill>
                  <a:prstClr val="black"/>
                </a:solidFill>
                <a:cs typeface="Arial" pitchFamily="34" charset="0"/>
              </a:rPr>
              <a:t>targets not achieved for Programme 1 in the </a:t>
            </a:r>
            <a:r>
              <a:rPr lang="en-ZA" sz="2000" dirty="0" smtClean="0">
                <a:solidFill>
                  <a:prstClr val="black"/>
                </a:solidFill>
                <a:cs typeface="Arial" pitchFamily="34" charset="0"/>
              </a:rPr>
              <a:t>third quarter </a:t>
            </a:r>
            <a:endParaRPr lang="en-ZA" sz="2000" dirty="0">
              <a:solidFill>
                <a:prstClr val="black"/>
              </a:solidFill>
              <a:cs typeface="Arial" pitchFamily="34" charset="0"/>
            </a:endParaRPr>
          </a:p>
          <a:p>
            <a:pPr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a:p>
            <a:pPr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663283540"/>
              </p:ext>
            </p:extLst>
          </p:nvPr>
        </p:nvGraphicFramePr>
        <p:xfrm>
          <a:off x="276229" y="2143124"/>
          <a:ext cx="9467850" cy="4061678"/>
        </p:xfrm>
        <a:graphic>
          <a:graphicData uri="http://schemas.openxmlformats.org/drawingml/2006/table">
            <a:tbl>
              <a:tblPr firstRow="1" bandRow="1">
                <a:tableStyleId>{5C22544A-7EE6-4342-B048-85BDC9FD1C3A}</a:tableStyleId>
              </a:tblPr>
              <a:tblGrid>
                <a:gridCol w="3848929"/>
                <a:gridCol w="5618921"/>
              </a:tblGrid>
              <a:tr h="266677">
                <a:tc gridSpan="2">
                  <a:txBody>
                    <a:bodyPr/>
                    <a:lstStyle/>
                    <a:p>
                      <a:r>
                        <a:rPr lang="en-ZA" sz="1200" b="1" dirty="0" smtClean="0">
                          <a:solidFill>
                            <a:schemeClr val="tx1"/>
                          </a:solidFill>
                          <a:latin typeface="Arial" pitchFamily="34" charset="0"/>
                          <a:cs typeface="Arial" pitchFamily="34" charset="0"/>
                        </a:rPr>
                        <a:t>PROGRAMME 1</a:t>
                      </a:r>
                      <a:endParaRPr lang="en-ZA" sz="1200" b="1" dirty="0">
                        <a:solidFill>
                          <a:schemeClr val="tx1"/>
                        </a:solidFill>
                        <a:latin typeface="Arial" pitchFamily="34" charset="0"/>
                        <a:cs typeface="Arial" pitchFamily="34" charset="0"/>
                      </a:endParaRPr>
                    </a:p>
                  </a:txBody>
                  <a:tcPr>
                    <a:solidFill>
                      <a:schemeClr val="tx2">
                        <a:lumMod val="20000"/>
                        <a:lumOff val="80000"/>
                      </a:schemeClr>
                    </a:solidFill>
                  </a:tcPr>
                </a:tc>
                <a:tc hMerge="1">
                  <a:txBody>
                    <a:bodyPr/>
                    <a:lstStyle/>
                    <a:p>
                      <a:endParaRPr lang="en-ZA" dirty="0"/>
                    </a:p>
                  </a:txBody>
                  <a:tcPr>
                    <a:solidFill>
                      <a:srgbClr val="00B050"/>
                    </a:solidFill>
                  </a:tcPr>
                </a:tc>
              </a:tr>
              <a:tr h="324457">
                <a:tc>
                  <a:txBody>
                    <a:bodyPr/>
                    <a:lstStyle/>
                    <a:p>
                      <a:r>
                        <a:rPr lang="en-ZA" sz="1200" b="1" dirty="0" smtClean="0">
                          <a:solidFill>
                            <a:schemeClr val="tx1"/>
                          </a:solidFill>
                          <a:latin typeface="Arial" pitchFamily="34" charset="0"/>
                          <a:cs typeface="Arial" pitchFamily="34" charset="0"/>
                        </a:rPr>
                        <a:t>Not Achieved Targets</a:t>
                      </a:r>
                      <a:endParaRPr lang="en-ZA" sz="1200" b="1" dirty="0">
                        <a:solidFill>
                          <a:schemeClr val="tx1"/>
                        </a:solidFill>
                        <a:latin typeface="Arial" pitchFamily="34" charset="0"/>
                        <a:cs typeface="Arial" pitchFamily="34" charset="0"/>
                      </a:endParaRPr>
                    </a:p>
                  </a:txBody>
                  <a:tcPr>
                    <a:solidFill>
                      <a:schemeClr val="tx2">
                        <a:lumMod val="20000"/>
                        <a:lumOff val="80000"/>
                      </a:schemeClr>
                    </a:solidFill>
                  </a:tcPr>
                </a:tc>
                <a:tc>
                  <a:txBody>
                    <a:bodyPr/>
                    <a:lstStyle/>
                    <a:p>
                      <a:r>
                        <a:rPr lang="en-ZA" sz="1200" b="1" dirty="0" smtClean="0">
                          <a:solidFill>
                            <a:schemeClr val="tx1"/>
                          </a:solidFill>
                          <a:latin typeface="Arial" pitchFamily="34" charset="0"/>
                          <a:cs typeface="Arial" pitchFamily="34" charset="0"/>
                        </a:rPr>
                        <a:t>Progress to date</a:t>
                      </a:r>
                    </a:p>
                  </a:txBody>
                  <a:tcPr>
                    <a:solidFill>
                      <a:schemeClr val="tx2">
                        <a:lumMod val="20000"/>
                        <a:lumOff val="80000"/>
                      </a:schemeClr>
                    </a:solidFill>
                  </a:tcPr>
                </a:tc>
              </a:tr>
              <a:tr h="236567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200" b="1" dirty="0" smtClean="0">
                          <a:latin typeface="Arial" pitchFamily="34" charset="0"/>
                          <a:cs typeface="Arial" pitchFamily="34" charset="0"/>
                        </a:rPr>
                        <a:t>Quarterly reporting showing trends of payment of suppliers who submitted a valid invoice produced</a:t>
                      </a:r>
                      <a:endParaRPr lang="en-ZA" sz="1200" b="1" dirty="0">
                        <a:latin typeface="Arial" pitchFamily="34" charset="0"/>
                        <a:cs typeface="Arial"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ZA" sz="1200" b="0" dirty="0" smtClean="0">
                          <a:latin typeface="Arial" pitchFamily="34" charset="0"/>
                          <a:cs typeface="Arial" pitchFamily="34" charset="0"/>
                        </a:rPr>
                        <a:t>Not achieved- October – 10 invoices: due to late certification and submission of after-hours documents by 1 end-user </a:t>
                      </a:r>
                    </a:p>
                    <a:p>
                      <a:pPr marL="0" marR="0" lvl="0" indent="0" algn="l" defTabSz="914400" rtl="0" eaLnBrk="1" fontAlgn="auto" latinLnBrk="0" hangingPunct="1">
                        <a:lnSpc>
                          <a:spcPct val="100000"/>
                        </a:lnSpc>
                        <a:spcBef>
                          <a:spcPts val="0"/>
                        </a:spcBef>
                        <a:spcAft>
                          <a:spcPts val="1000"/>
                        </a:spcAft>
                        <a:buClrTx/>
                        <a:buSzTx/>
                        <a:buFontTx/>
                        <a:buNone/>
                        <a:tabLst/>
                        <a:defRPr/>
                      </a:pPr>
                      <a:r>
                        <a:rPr lang="en-ZA" sz="1200" b="0" dirty="0" smtClean="0">
                          <a:latin typeface="Arial" pitchFamily="34" charset="0"/>
                          <a:cs typeface="Arial" pitchFamily="34" charset="0"/>
                        </a:rPr>
                        <a:t>November – 2 invoices: due to dispute on the exceeding of 15% on the order amount (2 KPMG invoices).</a:t>
                      </a:r>
                    </a:p>
                    <a:p>
                      <a:pPr marL="0" marR="0" lvl="0" indent="0" algn="l" defTabSz="914400" rtl="0" eaLnBrk="1" fontAlgn="auto" latinLnBrk="0" hangingPunct="1">
                        <a:lnSpc>
                          <a:spcPct val="100000"/>
                        </a:lnSpc>
                        <a:spcBef>
                          <a:spcPts val="0"/>
                        </a:spcBef>
                        <a:spcAft>
                          <a:spcPts val="1000"/>
                        </a:spcAft>
                        <a:buClrTx/>
                        <a:buSzTx/>
                        <a:buFontTx/>
                        <a:buNone/>
                        <a:tabLst/>
                        <a:defRPr/>
                      </a:pPr>
                      <a:r>
                        <a:rPr lang="en-ZA" sz="1200" b="0" dirty="0" smtClean="0">
                          <a:latin typeface="Arial" pitchFamily="34" charset="0"/>
                          <a:cs typeface="Arial" pitchFamily="34" charset="0"/>
                        </a:rPr>
                        <a:t>December – 3 invoices: due to late submission of invoices for payment by 1 end-user. </a:t>
                      </a:r>
                    </a:p>
                    <a:p>
                      <a:pPr marL="0" marR="0" lvl="0" indent="0" algn="l" defTabSz="914400" rtl="0" eaLnBrk="1" fontAlgn="auto" latinLnBrk="0" hangingPunct="1">
                        <a:lnSpc>
                          <a:spcPct val="100000"/>
                        </a:lnSpc>
                        <a:spcBef>
                          <a:spcPts val="0"/>
                        </a:spcBef>
                        <a:spcAft>
                          <a:spcPts val="1000"/>
                        </a:spcAft>
                        <a:buClrTx/>
                        <a:buSzTx/>
                        <a:buFontTx/>
                        <a:buNone/>
                        <a:tabLst/>
                        <a:defRPr/>
                      </a:pPr>
                      <a:r>
                        <a:rPr lang="en-ZA" sz="1200" b="0" dirty="0" smtClean="0">
                          <a:latin typeface="Arial" pitchFamily="34" charset="0"/>
                          <a:cs typeface="Arial" pitchFamily="34" charset="0"/>
                        </a:rPr>
                        <a:t>The register for the control and management of invoice tracking has been revised and improved; Invoices with queries are followed up to ensure compliance as far as possible; and consequence Management through warning letters has been implemented.</a:t>
                      </a:r>
                    </a:p>
                  </a:txBody>
                  <a:tcPr>
                    <a:noFill/>
                  </a:tcPr>
                </a:tc>
              </a:tr>
              <a:tr h="40957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100% disciplinary cases resolved within 90 days</a:t>
                      </a:r>
                      <a:endParaRPr kumimoji="0" lang="en-ZA" sz="12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Not achieved- 1 case finalised by mutual termination of contract; 2 disciplinary hearings in process </a:t>
                      </a:r>
                      <a:endParaRPr kumimoji="0" lang="en-Z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noFill/>
                  </a:tcPr>
                </a:tc>
              </a:tr>
              <a:tr h="64002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Business applications implementation plan produced and approved </a:t>
                      </a:r>
                      <a:endParaRPr lang="en-ZA" sz="1200" b="1" dirty="0">
                        <a:solidFill>
                          <a:schemeClr val="tx1"/>
                        </a:solidFill>
                        <a:latin typeface="Arial" pitchFamily="34" charset="0"/>
                        <a:cs typeface="Arial"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Not achieved - Development of ICT Business Implementation Plan is in progress (Achieved in Q4)</a:t>
                      </a:r>
                    </a:p>
                  </a:txBody>
                  <a:tcPr>
                    <a:noFill/>
                  </a:tcPr>
                </a:tc>
              </a:tr>
            </a:tbl>
          </a:graphicData>
        </a:graphic>
      </p:graphicFrame>
    </p:spTree>
    <p:extLst>
      <p:ext uri="{BB962C8B-B14F-4D97-AF65-F5344CB8AC3E}">
        <p14:creationId xmlns:p14="http://schemas.microsoft.com/office/powerpoint/2010/main" xmlns="" val="259844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21</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800" b="1" kern="0" dirty="0" smtClean="0">
                <a:solidFill>
                  <a:sysClr val="windowText" lastClr="000000"/>
                </a:solidFill>
              </a:rPr>
              <a:t/>
            </a:r>
            <a:br>
              <a:rPr lang="en-ZA" sz="1800" b="1" kern="0" dirty="0" smtClean="0">
                <a:solidFill>
                  <a:sysClr val="windowText" lastClr="000000"/>
                </a:solidFill>
              </a:rPr>
            </a:br>
            <a:r>
              <a:rPr lang="en-ZA" sz="4000" b="1" kern="0" dirty="0" smtClean="0">
                <a:solidFill>
                  <a:sysClr val="windowText" lastClr="000000"/>
                </a:solidFill>
              </a:rPr>
              <a:t>PERFORMANCE INFORMATION PROG 2</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030517"/>
            <a:ext cx="8378372" cy="4062651"/>
          </a:xfrm>
          <a:prstGeom prst="rect">
            <a:avLst/>
          </a:prstGeom>
          <a:noFill/>
        </p:spPr>
        <p:txBody>
          <a:bodyPr wrap="square" rtlCol="0">
            <a:spAutoFit/>
          </a:bodyPr>
          <a:lstStyle/>
          <a:p>
            <a:pPr algn="just"/>
            <a:r>
              <a:rPr lang="en-ZA" sz="2000" dirty="0">
                <a:solidFill>
                  <a:prstClr val="black"/>
                </a:solidFill>
                <a:latin typeface="Arial" pitchFamily="34" charset="0"/>
                <a:cs typeface="Arial" pitchFamily="34" charset="0"/>
              </a:rPr>
              <a:t>Figure below provides a graphic of overall performance of the Programme 2</a:t>
            </a:r>
            <a:r>
              <a:rPr lang="en-ZA" sz="2000" dirty="0" smtClean="0">
                <a:solidFill>
                  <a:prstClr val="black"/>
                </a:solidFill>
                <a:latin typeface="Arial" pitchFamily="34" charset="0"/>
                <a:cs typeface="Arial" pitchFamily="34" charset="0"/>
              </a:rPr>
              <a:t> </a:t>
            </a:r>
            <a:r>
              <a:rPr lang="en-ZA" sz="2000" dirty="0">
                <a:solidFill>
                  <a:prstClr val="black"/>
                </a:solidFill>
                <a:latin typeface="Arial" pitchFamily="34" charset="0"/>
                <a:cs typeface="Arial" pitchFamily="34" charset="0"/>
              </a:rPr>
              <a:t>in relation to set </a:t>
            </a:r>
            <a:r>
              <a:rPr lang="en-ZA" sz="2000" dirty="0" smtClean="0">
                <a:solidFill>
                  <a:prstClr val="black"/>
                </a:solidFill>
                <a:latin typeface="Arial" pitchFamily="34" charset="0"/>
                <a:cs typeface="Arial" pitchFamily="34" charset="0"/>
              </a:rPr>
              <a:t>Quarter 4  </a:t>
            </a:r>
            <a:r>
              <a:rPr lang="en-ZA" sz="2000" dirty="0">
                <a:solidFill>
                  <a:prstClr val="black"/>
                </a:solidFill>
                <a:latin typeface="Arial" pitchFamily="34" charset="0"/>
                <a:cs typeface="Arial" pitchFamily="34" charset="0"/>
              </a:rPr>
              <a:t>targets outlined in the 2016/17 Annual Performance Plan. Out of </a:t>
            </a:r>
            <a:r>
              <a:rPr lang="en-ZA" sz="2000" dirty="0" smtClean="0">
                <a:solidFill>
                  <a:prstClr val="black"/>
                </a:solidFill>
                <a:latin typeface="Arial" pitchFamily="34" charset="0"/>
                <a:cs typeface="Arial" pitchFamily="34" charset="0"/>
              </a:rPr>
              <a:t>7 targets </a:t>
            </a:r>
            <a:r>
              <a:rPr lang="en-ZA" sz="2000" dirty="0">
                <a:solidFill>
                  <a:prstClr val="black"/>
                </a:solidFill>
                <a:latin typeface="Arial" pitchFamily="34" charset="0"/>
                <a:cs typeface="Arial" pitchFamily="34" charset="0"/>
              </a:rPr>
              <a:t>planned, </a:t>
            </a:r>
            <a:r>
              <a:rPr lang="en-ZA" sz="2000" dirty="0" smtClean="0">
                <a:solidFill>
                  <a:prstClr val="black"/>
                </a:solidFill>
                <a:latin typeface="Arial" pitchFamily="34" charset="0"/>
                <a:cs typeface="Arial" pitchFamily="34" charset="0"/>
              </a:rPr>
              <a:t>1 (14%) </a:t>
            </a:r>
            <a:r>
              <a:rPr lang="en-ZA" sz="2000" dirty="0">
                <a:solidFill>
                  <a:prstClr val="black"/>
                </a:solidFill>
                <a:latin typeface="Arial" pitchFamily="34" charset="0"/>
                <a:cs typeface="Arial" pitchFamily="34" charset="0"/>
              </a:rPr>
              <a:t>targets were achieved, </a:t>
            </a:r>
            <a:r>
              <a:rPr lang="en-ZA" sz="2000" dirty="0" smtClean="0">
                <a:solidFill>
                  <a:prstClr val="black"/>
                </a:solidFill>
                <a:latin typeface="Arial" pitchFamily="34" charset="0"/>
                <a:cs typeface="Arial" pitchFamily="34" charset="0"/>
              </a:rPr>
              <a:t>while 6 (86%) </a:t>
            </a:r>
            <a:r>
              <a:rPr lang="en-ZA" sz="2000" dirty="0">
                <a:solidFill>
                  <a:prstClr val="black"/>
                </a:solidFill>
                <a:latin typeface="Arial" pitchFamily="34" charset="0"/>
                <a:cs typeface="Arial" pitchFamily="34" charset="0"/>
              </a:rPr>
              <a:t>were not achieved. </a:t>
            </a:r>
            <a:endParaRPr lang="en-US" sz="2000" dirty="0">
              <a:solidFill>
                <a:prstClr val="black"/>
              </a:solidFill>
              <a:latin typeface="Arial" pitchFamily="34" charset="0"/>
              <a:cs typeface="Arial" pitchFamily="34" charset="0"/>
            </a:endParaRPr>
          </a:p>
          <a:p>
            <a:r>
              <a:rPr lang="en-US" dirty="0">
                <a:solidFill>
                  <a:prstClr val="black"/>
                </a:solidFill>
              </a:rPr>
              <a:t>	</a:t>
            </a:r>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1154679627"/>
              </p:ext>
            </p:extLst>
          </p:nvPr>
        </p:nvGraphicFramePr>
        <p:xfrm>
          <a:off x="1058090" y="2475417"/>
          <a:ext cx="7014755" cy="3115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71934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22</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076253757"/>
              </p:ext>
            </p:extLst>
          </p:nvPr>
        </p:nvGraphicFramePr>
        <p:xfrm>
          <a:off x="104777" y="933451"/>
          <a:ext cx="9734548" cy="5038978"/>
        </p:xfrm>
        <a:graphic>
          <a:graphicData uri="http://schemas.openxmlformats.org/drawingml/2006/table">
            <a:tbl>
              <a:tblPr firstRow="1" firstCol="1" bandRow="1">
                <a:tableStyleId>{BC89EF96-8CEA-46FF-86C4-4CE0E7609802}</a:tableStyleId>
              </a:tblPr>
              <a:tblGrid>
                <a:gridCol w="1441678"/>
                <a:gridCol w="1249183"/>
                <a:gridCol w="1841676"/>
                <a:gridCol w="1520885"/>
                <a:gridCol w="1537248"/>
                <a:gridCol w="1344753"/>
                <a:gridCol w="799125"/>
              </a:tblGrid>
              <a:tr h="1362074">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a:t>
                      </a:r>
                      <a:r>
                        <a:rPr lang="en-ZA" sz="1400" baseline="0" dirty="0" smtClean="0">
                          <a:effectLst/>
                        </a:rPr>
                        <a:t> </a:t>
                      </a:r>
                      <a:r>
                        <a:rPr lang="en-ZA" sz="1400" dirty="0" smtClean="0">
                          <a:effectLst/>
                        </a:rPr>
                        <a: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r>
                        <a:rPr lang="en-ZA" sz="1400" baseline="0" dirty="0" smtClean="0">
                          <a:effectLst/>
                        </a:rPr>
                        <a:t> </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360172">
                <a:tc gridSpan="7">
                  <a:txBody>
                    <a:bodyPr/>
                    <a:lstStyle/>
                    <a:p>
                      <a:pPr>
                        <a:lnSpc>
                          <a:spcPct val="115000"/>
                        </a:lnSpc>
                        <a:spcAft>
                          <a:spcPts val="1000"/>
                        </a:spcAft>
                      </a:pPr>
                      <a:r>
                        <a:rPr lang="en-ZA" sz="1400" dirty="0">
                          <a:effectLst/>
                        </a:rPr>
                        <a:t>Sub-programme: Social Empowerment and Transformation</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241560">
                <a:tc>
                  <a:txBody>
                    <a:bodyPr/>
                    <a:lstStyle/>
                    <a:p>
                      <a:pPr marL="0" marR="0" algn="l">
                        <a:lnSpc>
                          <a:spcPct val="115000"/>
                        </a:lnSpc>
                        <a:spcBef>
                          <a:spcPts val="0"/>
                        </a:spcBef>
                        <a:spcAft>
                          <a:spcPts val="1000"/>
                        </a:spcAft>
                      </a:pPr>
                      <a:r>
                        <a:rPr lang="en-ZA" sz="1100" dirty="0">
                          <a:effectLst/>
                          <a:latin typeface="Arial"/>
                          <a:ea typeface="Times New Roman"/>
                          <a:cs typeface="Times New Roman"/>
                        </a:rPr>
                        <a:t>Framework for the  Sanitary Dignity Campaign Coordinated</a:t>
                      </a: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1000"/>
                        </a:spcAft>
                      </a:pPr>
                      <a:r>
                        <a:rPr lang="en-US" sz="1100" kern="1200" dirty="0" smtClean="0">
                          <a:effectLst/>
                          <a:latin typeface="Arial" pitchFamily="34" charset="0"/>
                          <a:ea typeface="Calibri"/>
                          <a:cs typeface="Arial" pitchFamily="34" charset="0"/>
                        </a:rPr>
                        <a:t>Sanitary dignity indaba convened</a:t>
                      </a:r>
                      <a:r>
                        <a:rPr lang="en-US" sz="1100" dirty="0" smtClean="0">
                          <a:effectLst/>
                          <a:latin typeface="Arial" pitchFamily="34" charset="0"/>
                          <a:ea typeface="Calibri"/>
                          <a:cs typeface="Arial" pitchFamily="34" charset="0"/>
                        </a:rPr>
                        <a:t> </a:t>
                      </a:r>
                      <a:r>
                        <a:rPr lang="en-US" sz="1100" dirty="0" smtClean="0">
                          <a:effectLst/>
                          <a:latin typeface="Arial"/>
                          <a:ea typeface="Times New Roman"/>
                          <a:cs typeface="Times New Roman"/>
                        </a:rPr>
                        <a:t>.</a:t>
                      </a:r>
                      <a:endParaRPr lang="en-US" sz="1100" dirty="0">
                        <a:effectLst/>
                        <a:latin typeface="Calibri"/>
                        <a:ea typeface="Times New Roman"/>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Interdepartmental task team established</a:t>
                      </a: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Sanitary Dignity Project plan developed</a:t>
                      </a:r>
                    </a:p>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  </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 typeface="Symbol"/>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Internal Departmental stakeholders were consulted and the planned National Indaba is rescheduled for mid June 2017</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a:lnSpc>
                          <a:spcPct val="115000"/>
                        </a:lnSpc>
                        <a:spcAft>
                          <a:spcPts val="1000"/>
                        </a:spcAft>
                      </a:pP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US" sz="1400" dirty="0" smtClean="0">
                          <a:effectLst/>
                          <a:latin typeface="+mn-lt"/>
                          <a:ea typeface="Calibri"/>
                          <a:cs typeface="Times New Roman"/>
                        </a:rPr>
                        <a:t>The National Sanitary Dignity Indaba due  the preparation for CSW had to be reschedule for mid June 2017</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The National Sanitary Dignity Indaba to be held in the 1</a:t>
                      </a:r>
                      <a:r>
                        <a:rPr lang="en-US" sz="1400" baseline="30000" dirty="0" smtClean="0">
                          <a:effectLst/>
                          <a:latin typeface="+mn-lt"/>
                          <a:ea typeface="Calibri"/>
                          <a:cs typeface="Times New Roman"/>
                        </a:rPr>
                        <a:t>st</a:t>
                      </a:r>
                      <a:r>
                        <a:rPr lang="en-US" sz="1400" dirty="0" smtClean="0">
                          <a:effectLst/>
                          <a:latin typeface="+mn-lt"/>
                          <a:ea typeface="Calibri"/>
                          <a:cs typeface="Times New Roman"/>
                        </a:rPr>
                        <a:t> quarter 2017/18</a:t>
                      </a:r>
                      <a:endParaRPr lang="en-ZA" sz="1400" dirty="0">
                        <a:solidFill>
                          <a:schemeClr val="tx1"/>
                        </a:solidFill>
                        <a:effectLst/>
                        <a:latin typeface="Calibri"/>
                        <a:ea typeface="Times New Roman"/>
                        <a:cs typeface="Times New Roman"/>
                      </a:endParaRPr>
                    </a:p>
                  </a:txBody>
                  <a:tcPr marL="67033" marR="67033" marT="0" marB="0"/>
                </a:tc>
                <a:tc>
                  <a:txBody>
                    <a:bodyPr/>
                    <a:lstStyle/>
                    <a:p>
                      <a:pPr marL="0" lvl="0" indent="0">
                        <a:lnSpc>
                          <a:spcPct val="115000"/>
                        </a:lnSpc>
                        <a:spcAft>
                          <a:spcPts val="1000"/>
                        </a:spcAft>
                        <a:buFont typeface="Symbol"/>
                        <a:buNone/>
                      </a:pPr>
                      <a:r>
                        <a:rPr lang="en-US" sz="1400" dirty="0" smtClean="0">
                          <a:effectLst/>
                          <a:latin typeface="+mn-lt"/>
                          <a:ea typeface="Calibri"/>
                          <a:cs typeface="Times New Roman"/>
                        </a:rPr>
                        <a:t>Sanitary Dignity Project plan developed  </a:t>
                      </a:r>
                      <a:endParaRPr lang="en-ZA" sz="1400" dirty="0" smtClean="0">
                        <a:effectLst/>
                        <a:latin typeface="+mn-lt"/>
                        <a:ea typeface="Calibri"/>
                        <a:cs typeface="Times New Roman"/>
                      </a:endParaRPr>
                    </a:p>
                    <a:p>
                      <a:pPr>
                        <a:lnSpc>
                          <a:spcPct val="115000"/>
                        </a:lnSpc>
                        <a:spcAft>
                          <a:spcPts val="1000"/>
                        </a:spcAft>
                      </a:pPr>
                      <a:endParaRPr lang="en-ZA" sz="1400" dirty="0">
                        <a:solidFill>
                          <a:schemeClr val="tx1"/>
                        </a:solidFill>
                        <a:effectLst/>
                        <a:latin typeface="Calibri"/>
                        <a:ea typeface="Times New Roman"/>
                        <a:cs typeface="Times New Roman"/>
                      </a:endParaRPr>
                    </a:p>
                  </a:txBody>
                  <a:tcPr marL="67033" marR="67033" marT="0" marB="0"/>
                </a:tc>
                <a:tc>
                  <a:txBody>
                    <a:bodyPr/>
                    <a:lstStyle/>
                    <a:p>
                      <a:pPr marL="71755" marR="71755">
                        <a:lnSpc>
                          <a:spcPct val="115000"/>
                        </a:lnSpc>
                        <a:spcAft>
                          <a:spcPts val="1000"/>
                        </a:spcAft>
                      </a:pPr>
                      <a:r>
                        <a:rPr lang="en-US" sz="1400" dirty="0" smtClean="0">
                          <a:effectLst/>
                        </a:rPr>
                        <a:t>Not Achieved </a:t>
                      </a:r>
                      <a:endParaRPr lang="en-ZA" sz="1400" dirty="0">
                        <a:solidFill>
                          <a:schemeClr val="tx1"/>
                        </a:solidFill>
                        <a:effectLst/>
                        <a:latin typeface="Calibri"/>
                        <a:ea typeface="Times New Roman"/>
                        <a:cs typeface="Times New Roman"/>
                      </a:endParaRPr>
                    </a:p>
                  </a:txBody>
                  <a:tcPr marL="67033" marR="67033" marT="0" marB="0" vert="vert">
                    <a:solidFill>
                      <a:srgbClr val="FF0000"/>
                    </a:solidFill>
                  </a:tcPr>
                </a:tc>
              </a:tr>
            </a:tbl>
          </a:graphicData>
        </a:graphic>
      </p:graphicFrame>
    </p:spTree>
    <p:extLst>
      <p:ext uri="{BB962C8B-B14F-4D97-AF65-F5344CB8AC3E}">
        <p14:creationId xmlns:p14="http://schemas.microsoft.com/office/powerpoint/2010/main" xmlns="" val="3209893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23</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09209214"/>
              </p:ext>
            </p:extLst>
          </p:nvPr>
        </p:nvGraphicFramePr>
        <p:xfrm>
          <a:off x="219089" y="952504"/>
          <a:ext cx="9239871" cy="5371271"/>
        </p:xfrm>
        <a:graphic>
          <a:graphicData uri="http://schemas.openxmlformats.org/drawingml/2006/table">
            <a:tbl>
              <a:tblPr firstRow="1" firstCol="1" bandRow="1">
                <a:tableStyleId>{BC89EF96-8CEA-46FF-86C4-4CE0E7609802}</a:tableStyleId>
              </a:tblPr>
              <a:tblGrid>
                <a:gridCol w="1365504"/>
                <a:gridCol w="1183179"/>
                <a:gridCol w="94550"/>
                <a:gridCol w="1978509"/>
                <a:gridCol w="1209073"/>
                <a:gridCol w="1378455"/>
                <a:gridCol w="1273700"/>
                <a:gridCol w="756901"/>
              </a:tblGrid>
              <a:tr h="1240197">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gridSpan="2">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hMerge="1">
                  <a:txBody>
                    <a:bodyPr/>
                    <a:lstStyle/>
                    <a:p>
                      <a:pPr>
                        <a:lnSpc>
                          <a:spcPct val="150000"/>
                        </a:lnSpc>
                        <a:spcAft>
                          <a:spcPts val="1000"/>
                        </a:spcAft>
                      </a:pP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50000"/>
                        </a:lnSpc>
                        <a:spcAft>
                          <a:spcPts val="1000"/>
                        </a:spcAft>
                      </a:pPr>
                      <a:r>
                        <a:rPr lang="en-ZA" sz="1400" dirty="0">
                          <a:effectLst/>
                        </a:rPr>
                        <a:t>Description of progress made  for </a:t>
                      </a:r>
                      <a:r>
                        <a:rPr lang="en-ZA" sz="1400" dirty="0" smtClean="0">
                          <a:effectLst/>
                        </a:rPr>
                        <a:t>Q4</a:t>
                      </a:r>
                      <a:r>
                        <a:rPr lang="en-ZA" sz="1400" baseline="0" dirty="0" smtClean="0">
                          <a:effectLst/>
                        </a:rPr>
                        <a:t> </a:t>
                      </a:r>
                      <a:r>
                        <a:rPr lang="en-ZA" sz="1400" dirty="0" smtClean="0">
                          <a:effectLst/>
                        </a:rPr>
                        <a: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305498">
                <a:tc gridSpan="8">
                  <a:txBody>
                    <a:bodyPr/>
                    <a:lstStyle/>
                    <a:p>
                      <a:pPr>
                        <a:lnSpc>
                          <a:spcPct val="115000"/>
                        </a:lnSpc>
                        <a:spcAft>
                          <a:spcPts val="1000"/>
                        </a:spcAft>
                      </a:pPr>
                      <a:r>
                        <a:rPr lang="en-ZA" sz="1400" dirty="0">
                          <a:effectLst/>
                        </a:rPr>
                        <a:t>Sub-programme:  Economic Empowerment and Transformation</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65573">
                <a:tc>
                  <a:txBody>
                    <a:bodyPr/>
                    <a:lstStyle/>
                    <a:p>
                      <a:pPr>
                        <a:lnSpc>
                          <a:spcPct val="115000"/>
                        </a:lnSpc>
                        <a:spcAft>
                          <a:spcPts val="1000"/>
                        </a:spcAft>
                      </a:pPr>
                      <a:r>
                        <a:rPr lang="en-ZA" sz="1400">
                          <a:effectLst/>
                        </a:rPr>
                        <a:t>Improved women’s socio-economic empowerment through engendering government’s Nine-Point Plan.</a:t>
                      </a:r>
                      <a:endParaRPr lang="en-ZA" sz="140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Report on Interventions to ensure the economic empowerment of women in the Nine Point Plan</a:t>
                      </a:r>
                      <a:endParaRPr lang="en-ZA" sz="1400" dirty="0">
                        <a:solidFill>
                          <a:schemeClr val="tx1"/>
                        </a:solidFill>
                        <a:effectLst/>
                        <a:latin typeface="Calibri"/>
                        <a:ea typeface="Times New Roman"/>
                        <a:cs typeface="Times New Roman"/>
                      </a:endParaRPr>
                    </a:p>
                  </a:txBody>
                  <a:tcPr marL="67033" marR="67033" marT="0" marB="0"/>
                </a:tc>
                <a:tc gridSpan="2">
                  <a:txBody>
                    <a:bodyPr/>
                    <a:lstStyle/>
                    <a:p>
                      <a:pPr marL="0" lvl="0" indent="0">
                        <a:lnSpc>
                          <a:spcPct val="115000"/>
                        </a:lnSpc>
                        <a:spcAft>
                          <a:spcPts val="1000"/>
                        </a:spcAft>
                        <a:buFont typeface="Symbol"/>
                        <a:buNone/>
                      </a:pPr>
                      <a:r>
                        <a:rPr lang="en-ZA" sz="1400" dirty="0" smtClean="0">
                          <a:effectLst/>
                          <a:latin typeface="+mn-lt"/>
                          <a:ea typeface="Calibri"/>
                          <a:cs typeface="Times New Roman"/>
                        </a:rPr>
                        <a:t>Draft Report produced on interventions taken by ESEID Cluster Departments to ensure the economic empowerment of women in Governments Nine Point Plan</a:t>
                      </a:r>
                    </a:p>
                    <a:p>
                      <a:endParaRPr lang="en-ZA" sz="1400" dirty="0" smtClean="0">
                        <a:effectLst/>
                        <a:latin typeface="+mn-lt"/>
                        <a:ea typeface="Calibri"/>
                        <a:cs typeface="Times New Roman"/>
                      </a:endParaRPr>
                    </a:p>
                    <a:p>
                      <a:r>
                        <a:rPr lang="en-ZA" sz="1400" dirty="0" err="1" smtClean="0">
                          <a:effectLst/>
                          <a:latin typeface="+mn-lt"/>
                          <a:ea typeface="Calibri"/>
                          <a:cs typeface="Times New Roman"/>
                        </a:rPr>
                        <a:t>DoW</a:t>
                      </a:r>
                      <a:r>
                        <a:rPr lang="en-ZA" sz="1400" dirty="0" smtClean="0">
                          <a:effectLst/>
                          <a:latin typeface="+mn-lt"/>
                          <a:ea typeface="Calibri"/>
                          <a:cs typeface="Times New Roman"/>
                        </a:rPr>
                        <a:t> workshop held and facilitated by Economic Development Department on mainstreaming women into the economy</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a:txBody>
                    <a:bodyPr/>
                    <a:lstStyle/>
                    <a:p>
                      <a:pPr>
                        <a:lnSpc>
                          <a:spcPct val="115000"/>
                        </a:lnSpc>
                        <a:spcAft>
                          <a:spcPts val="0"/>
                        </a:spcAft>
                      </a:pPr>
                      <a:r>
                        <a:rPr lang="en-ZA" sz="1400" dirty="0" smtClean="0">
                          <a:effectLst/>
                          <a:latin typeface="+mn-lt"/>
                          <a:ea typeface="Calibri"/>
                          <a:cs typeface="Times New Roman"/>
                        </a:rPr>
                        <a:t>Draft report  was submitted for approval and came back with comments to be addressed</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ZA" sz="1400" dirty="0" smtClean="0">
                          <a:effectLst/>
                          <a:latin typeface="+mn-lt"/>
                          <a:ea typeface="Calibri"/>
                          <a:cs typeface="Times New Roman"/>
                        </a:rPr>
                        <a:t>Re-worked report re-submitted for approval. The target will be achieved in Q1 2017/18</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Draft Report on interventions to ensure the economic empowerment of women in the Nine Point Plan </a:t>
                      </a:r>
                      <a:endParaRPr lang="en-ZA" sz="1400" dirty="0">
                        <a:solidFill>
                          <a:schemeClr val="tx1"/>
                        </a:solidFill>
                        <a:effectLst/>
                        <a:latin typeface="Calibri"/>
                        <a:ea typeface="Times New Roman"/>
                        <a:cs typeface="Times New Roman"/>
                      </a:endParaRPr>
                    </a:p>
                  </a:txBody>
                  <a:tcPr marL="67033" marR="67033" marT="0" marB="0"/>
                </a:tc>
                <a:tc>
                  <a:txBody>
                    <a:bodyPr/>
                    <a:lstStyle/>
                    <a:p>
                      <a:pPr marL="71755" marR="71755">
                        <a:lnSpc>
                          <a:spcPct val="115000"/>
                        </a:lnSpc>
                        <a:spcAft>
                          <a:spcPts val="1000"/>
                        </a:spcAft>
                      </a:pPr>
                      <a:r>
                        <a:rPr lang="en-US" sz="1400" dirty="0" smtClean="0">
                          <a:effectLst/>
                        </a:rPr>
                        <a:t>Not Achieved</a:t>
                      </a:r>
                      <a:endParaRPr lang="en-ZA" sz="1400" dirty="0">
                        <a:solidFill>
                          <a:schemeClr val="tx1"/>
                        </a:solidFill>
                        <a:effectLst/>
                        <a:latin typeface="Calibri"/>
                        <a:ea typeface="Times New Roman"/>
                        <a:cs typeface="Times New Roman"/>
                      </a:endParaRPr>
                    </a:p>
                  </a:txBody>
                  <a:tcPr marL="67033" marR="67033" marT="0" marB="0" vert="vert">
                    <a:solidFill>
                      <a:srgbClr val="FF0000"/>
                    </a:solidFill>
                  </a:tcPr>
                </a:tc>
              </a:tr>
            </a:tbl>
          </a:graphicData>
        </a:graphic>
      </p:graphicFrame>
    </p:spTree>
    <p:extLst>
      <p:ext uri="{BB962C8B-B14F-4D97-AF65-F5344CB8AC3E}">
        <p14:creationId xmlns:p14="http://schemas.microsoft.com/office/powerpoint/2010/main" xmlns="" val="3365833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24</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17962314"/>
              </p:ext>
            </p:extLst>
          </p:nvPr>
        </p:nvGraphicFramePr>
        <p:xfrm>
          <a:off x="409591" y="933453"/>
          <a:ext cx="9258301" cy="5030434"/>
        </p:xfrm>
        <a:graphic>
          <a:graphicData uri="http://schemas.openxmlformats.org/drawingml/2006/table">
            <a:tbl>
              <a:tblPr firstRow="1" firstCol="1" bandRow="1">
                <a:tableStyleId>{BC89EF96-8CEA-46FF-86C4-4CE0E7609802}</a:tableStyleId>
              </a:tblPr>
              <a:tblGrid>
                <a:gridCol w="1371146"/>
                <a:gridCol w="1093099"/>
                <a:gridCol w="2076994"/>
                <a:gridCol w="1216030"/>
                <a:gridCol w="1462041"/>
                <a:gridCol w="1278963"/>
                <a:gridCol w="760028"/>
              </a:tblGrid>
              <a:tr h="1551390">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289312">
                <a:tc gridSpan="7">
                  <a:txBody>
                    <a:bodyPr/>
                    <a:lstStyle/>
                    <a:p>
                      <a:pPr>
                        <a:lnSpc>
                          <a:spcPct val="115000"/>
                        </a:lnSpc>
                        <a:spcAft>
                          <a:spcPts val="1000"/>
                        </a:spcAft>
                      </a:pPr>
                      <a:r>
                        <a:rPr lang="en-ZA" sz="1400" dirty="0">
                          <a:effectLst/>
                        </a:rPr>
                        <a:t>Sub-programme:  Economic Empowerment and Transformation</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83721">
                <a:tc>
                  <a:txBody>
                    <a:bodyPr/>
                    <a:lstStyle/>
                    <a:p>
                      <a:pPr>
                        <a:lnSpc>
                          <a:spcPct val="115000"/>
                        </a:lnSpc>
                        <a:spcAft>
                          <a:spcPts val="1000"/>
                        </a:spcAft>
                      </a:pPr>
                      <a:r>
                        <a:rPr lang="en-ZA" sz="1400">
                          <a:effectLst/>
                        </a:rPr>
                        <a:t>Women’s financial inclusion discussion paper.</a:t>
                      </a:r>
                      <a:endParaRPr lang="en-ZA" sz="140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Discussion paper for women’s financial inclusion developed</a:t>
                      </a:r>
                      <a:endParaRPr lang="en-ZA" sz="1400" dirty="0">
                        <a:solidFill>
                          <a:schemeClr val="tx1"/>
                        </a:solidFill>
                        <a:effectLst/>
                        <a:latin typeface="Calibri"/>
                        <a:ea typeface="Times New Roman"/>
                        <a:cs typeface="Times New Roman"/>
                      </a:endParaRPr>
                    </a:p>
                  </a:txBody>
                  <a:tcPr marL="67033" marR="67033" marT="0" marB="0"/>
                </a:tc>
                <a:tc>
                  <a:txBody>
                    <a:bodyPr/>
                    <a:lstStyle/>
                    <a:p>
                      <a:pPr marL="0" lvl="0" indent="0">
                        <a:lnSpc>
                          <a:spcPct val="115000"/>
                        </a:lnSpc>
                        <a:spcAft>
                          <a:spcPts val="0"/>
                        </a:spcAft>
                        <a:buFont typeface="Symbol"/>
                        <a:buNone/>
                      </a:pPr>
                      <a:r>
                        <a:rPr lang="en-US" sz="1400" dirty="0" smtClean="0">
                          <a:effectLst/>
                          <a:latin typeface="+mn-lt"/>
                          <a:ea typeface="Calibri"/>
                          <a:cs typeface="Times New Roman"/>
                        </a:rPr>
                        <a:t>Refined women financial inclusion discussion paper submitted to ODG and EA.</a:t>
                      </a:r>
                      <a:endParaRPr lang="en-ZA" sz="1400" dirty="0" smtClean="0">
                        <a:effectLst/>
                        <a:latin typeface="+mn-lt"/>
                        <a:ea typeface="Calibri"/>
                        <a:cs typeface="Times New Roman"/>
                      </a:endParaRPr>
                    </a:p>
                    <a:p>
                      <a:pPr marL="0" lvl="0" indent="0">
                        <a:lnSpc>
                          <a:spcPct val="115000"/>
                        </a:lnSpc>
                        <a:spcAft>
                          <a:spcPts val="0"/>
                        </a:spcAft>
                        <a:buFont typeface="Symbol"/>
                        <a:buNone/>
                      </a:pPr>
                      <a:r>
                        <a:rPr lang="en-US" sz="1400" dirty="0" smtClean="0">
                          <a:effectLst/>
                          <a:latin typeface="+mn-lt"/>
                          <a:ea typeface="Calibri"/>
                          <a:cs typeface="Times New Roman"/>
                        </a:rPr>
                        <a:t>Women financial inclusion consultations  done with the following: </a:t>
                      </a:r>
                      <a:endParaRPr lang="en-ZA" sz="1400" dirty="0" smtClean="0">
                        <a:effectLst/>
                        <a:latin typeface="+mn-lt"/>
                        <a:ea typeface="Calibri"/>
                        <a:cs typeface="Times New Roman"/>
                      </a:endParaRPr>
                    </a:p>
                    <a:p>
                      <a:pPr marL="0" lvl="0" indent="0">
                        <a:lnSpc>
                          <a:spcPct val="115000"/>
                        </a:lnSpc>
                        <a:spcAft>
                          <a:spcPts val="1000"/>
                        </a:spcAft>
                        <a:buFont typeface="Calibri"/>
                        <a:buNone/>
                      </a:pPr>
                      <a:r>
                        <a:rPr lang="en-US" sz="1400" dirty="0" smtClean="0">
                          <a:effectLst/>
                          <a:latin typeface="+mn-lt"/>
                          <a:ea typeface="Calibri"/>
                          <a:cs typeface="Times New Roman"/>
                        </a:rPr>
                        <a:t>Outcome 4 technical implementation forum (ESEID Cluster, Black Business Council, Women Development Bank, UN Women and Black Women Association South Africa )</a:t>
                      </a:r>
                      <a:endParaRPr lang="en-ZA" sz="1400" dirty="0">
                        <a:effectLst/>
                        <a:latin typeface="+mn-lt"/>
                        <a:ea typeface="Calibri"/>
                        <a:cs typeface="Times New Roman"/>
                      </a:endParaRPr>
                    </a:p>
                  </a:txBody>
                  <a:tcPr marL="67033" marR="67033" marT="0" marB="0"/>
                </a:tc>
                <a:tc>
                  <a:txBody>
                    <a:bodyPr/>
                    <a:lstStyle/>
                    <a:p>
                      <a:pPr marL="0" marR="0" algn="l">
                        <a:lnSpc>
                          <a:spcPct val="115000"/>
                        </a:lnSpc>
                        <a:spcBef>
                          <a:spcPts val="0"/>
                        </a:spcBef>
                        <a:spcAft>
                          <a:spcPts val="0"/>
                        </a:spcAft>
                      </a:pPr>
                      <a:r>
                        <a:rPr lang="en-US" sz="1200" dirty="0" smtClean="0">
                          <a:effectLst/>
                          <a:latin typeface="Calibri"/>
                          <a:ea typeface="Times New Roman"/>
                          <a:cs typeface="Times New Roman"/>
                        </a:rPr>
                        <a:t>None</a:t>
                      </a:r>
                      <a:endParaRPr lang="en-US" sz="1200" dirty="0">
                        <a:effectLst/>
                        <a:latin typeface="Calibri"/>
                        <a:ea typeface="Times New Roman"/>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Times New Roman"/>
                          <a:cs typeface="Times New Roman"/>
                        </a:rPr>
                        <a:t>None</a:t>
                      </a:r>
                      <a:endParaRPr kumimoji="0" lang="en-US" sz="12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8580" marR="68580" marT="0" marB="0"/>
                </a:tc>
                <a:tc>
                  <a:txBody>
                    <a:bodyPr/>
                    <a:lstStyle/>
                    <a:p>
                      <a:pPr marL="0" marR="0" algn="l">
                        <a:lnSpc>
                          <a:spcPct val="115000"/>
                        </a:lnSpc>
                        <a:spcBef>
                          <a:spcPts val="0"/>
                        </a:spcBef>
                        <a:spcAft>
                          <a:spcPts val="1000"/>
                        </a:spcAft>
                      </a:pPr>
                      <a:r>
                        <a:rPr lang="en-US" sz="1200" dirty="0" smtClean="0">
                          <a:effectLst/>
                          <a:latin typeface="+mn-lt"/>
                          <a:ea typeface="Calibri"/>
                          <a:cs typeface="Times New Roman"/>
                        </a:rPr>
                        <a:t>Discussion paper for women Financial Inclusion and submission on financial inclusion </a:t>
                      </a:r>
                      <a:endParaRPr lang="en-US" sz="1200" dirty="0">
                        <a:effectLst/>
                        <a:latin typeface="Calibri"/>
                        <a:ea typeface="Times New Roman"/>
                        <a:cs typeface="Times New Roman"/>
                      </a:endParaRPr>
                    </a:p>
                  </a:txBody>
                  <a:tcPr marL="68580" marR="68580" marT="0" marB="0"/>
                </a:tc>
                <a:tc>
                  <a:txBody>
                    <a:bodyPr/>
                    <a:lstStyle/>
                    <a:p>
                      <a:pPr marL="71755" marR="71755">
                        <a:lnSpc>
                          <a:spcPct val="115000"/>
                        </a:lnSpc>
                        <a:spcAft>
                          <a:spcPts val="1000"/>
                        </a:spcAft>
                      </a:pPr>
                      <a:r>
                        <a:rPr lang="en-US" sz="1400" dirty="0" smtClean="0">
                          <a:effectLst/>
                        </a:rPr>
                        <a:t>Achieved</a:t>
                      </a:r>
                      <a:endParaRPr lang="en-ZA" sz="1400" dirty="0">
                        <a:solidFill>
                          <a:schemeClr val="tx1"/>
                        </a:solidFill>
                        <a:effectLst/>
                        <a:latin typeface="Calibri"/>
                        <a:ea typeface="Times New Roman"/>
                        <a:cs typeface="Times New Roman"/>
                      </a:endParaRPr>
                    </a:p>
                  </a:txBody>
                  <a:tcPr marL="67033" marR="67033" marT="0" marB="0" vert="vert">
                    <a:solidFill>
                      <a:srgbClr val="00B050"/>
                    </a:solidFill>
                  </a:tcPr>
                </a:tc>
              </a:tr>
            </a:tbl>
          </a:graphicData>
        </a:graphic>
      </p:graphicFrame>
    </p:spTree>
    <p:extLst>
      <p:ext uri="{BB962C8B-B14F-4D97-AF65-F5344CB8AC3E}">
        <p14:creationId xmlns:p14="http://schemas.microsoft.com/office/powerpoint/2010/main" xmlns="" val="1810638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25</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1803884"/>
              </p:ext>
            </p:extLst>
          </p:nvPr>
        </p:nvGraphicFramePr>
        <p:xfrm>
          <a:off x="228604" y="962031"/>
          <a:ext cx="9430449" cy="5153025"/>
        </p:xfrm>
        <a:graphic>
          <a:graphicData uri="http://schemas.openxmlformats.org/drawingml/2006/table">
            <a:tbl>
              <a:tblPr firstRow="1" firstCol="1" bandRow="1">
                <a:tableStyleId>{BC89EF96-8CEA-46FF-86C4-4CE0E7609802}</a:tableStyleId>
              </a:tblPr>
              <a:tblGrid>
                <a:gridCol w="1396538"/>
                <a:gridCol w="1210070"/>
                <a:gridCol w="1581693"/>
                <a:gridCol w="1583849"/>
                <a:gridCol w="1581548"/>
                <a:gridCol w="1302648"/>
                <a:gridCol w="774103"/>
              </a:tblGrid>
              <a:tr h="1411104">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a:effectLst/>
                        </a:rPr>
                        <a:t>Interventions and /or corrective actions  to be taken  </a:t>
                      </a:r>
                      <a:endParaRPr lang="en-ZA" sz="140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263151">
                <a:tc gridSpan="7">
                  <a:txBody>
                    <a:bodyPr/>
                    <a:lstStyle/>
                    <a:p>
                      <a:pPr>
                        <a:lnSpc>
                          <a:spcPct val="115000"/>
                        </a:lnSpc>
                        <a:spcAft>
                          <a:spcPts val="1000"/>
                        </a:spcAft>
                      </a:pPr>
                      <a:r>
                        <a:rPr lang="en-ZA" sz="1400" dirty="0">
                          <a:effectLst/>
                        </a:rPr>
                        <a:t>Sub-programme: Governance Transformation, Justice and Security</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78770">
                <a:tc>
                  <a:txBody>
                    <a:bodyPr/>
                    <a:lstStyle/>
                    <a:p>
                      <a:pPr>
                        <a:lnSpc>
                          <a:spcPct val="115000"/>
                        </a:lnSpc>
                        <a:spcAft>
                          <a:spcPts val="1000"/>
                        </a:spcAft>
                      </a:pPr>
                      <a:r>
                        <a:rPr lang="en-ZA" sz="1400" dirty="0">
                          <a:effectLst/>
                        </a:rPr>
                        <a:t>Strategy for gender mainstreaming and GFPs.</a:t>
                      </a:r>
                      <a:endParaRPr lang="en-ZA" sz="1400" dirty="0">
                        <a:solidFill>
                          <a:schemeClr val="tx1"/>
                        </a:solidFill>
                        <a:effectLst/>
                        <a:latin typeface="Calibri"/>
                        <a:ea typeface="Times New Roman"/>
                        <a:cs typeface="Times New Roman"/>
                      </a:endParaRPr>
                    </a:p>
                  </a:txBody>
                  <a:tcPr marL="67033" marR="67033" marT="0" marB="0"/>
                </a:tc>
                <a:tc>
                  <a:txBody>
                    <a:bodyPr/>
                    <a:lstStyle/>
                    <a:p>
                      <a:pPr marL="0" marR="0" algn="l">
                        <a:lnSpc>
                          <a:spcPct val="115000"/>
                        </a:lnSpc>
                        <a:spcBef>
                          <a:spcPts val="0"/>
                        </a:spcBef>
                        <a:spcAft>
                          <a:spcPts val="1000"/>
                        </a:spcAft>
                      </a:pPr>
                      <a:r>
                        <a:rPr lang="en-US" sz="1200" dirty="0" smtClean="0">
                          <a:effectLst/>
                          <a:latin typeface="+mn-lt"/>
                          <a:ea typeface="Calibri"/>
                          <a:cs typeface="Times New Roman"/>
                        </a:rPr>
                        <a:t>Framework on strategy for Gender Mainstreaming and Gender Focal Points developed</a:t>
                      </a:r>
                      <a:endParaRPr lang="en-US" sz="1200" dirty="0">
                        <a:effectLst/>
                        <a:latin typeface="Calibri"/>
                        <a:ea typeface="Times New Roman"/>
                        <a:cs typeface="Times New Roman"/>
                      </a:endParaRPr>
                    </a:p>
                  </a:txBody>
                  <a:tcPr marL="68580" marR="68580" marT="0" marB="0"/>
                </a:tc>
                <a:tc>
                  <a:txBody>
                    <a:bodyPr/>
                    <a:lstStyle/>
                    <a:p>
                      <a:pPr marL="0" lvl="0" indent="0">
                        <a:lnSpc>
                          <a:spcPct val="115000"/>
                        </a:lnSpc>
                        <a:spcAft>
                          <a:spcPts val="0"/>
                        </a:spcAft>
                        <a:buFont typeface="Symbol"/>
                        <a:buNone/>
                      </a:pPr>
                      <a:r>
                        <a:rPr lang="en-US" sz="1200" dirty="0" smtClean="0">
                          <a:effectLst/>
                          <a:latin typeface="+mn-lt"/>
                          <a:ea typeface="Calibri"/>
                          <a:cs typeface="Times New Roman"/>
                        </a:rPr>
                        <a:t>Cabinet Memorandum of the recommendations  on a new accountability mechanism for HODs and functions competencies, and location of GFPs drafted </a:t>
                      </a:r>
                      <a:endParaRPr lang="en-ZA" sz="1200" dirty="0" smtClean="0">
                        <a:effectLst/>
                        <a:latin typeface="+mn-lt"/>
                        <a:ea typeface="Calibri"/>
                        <a:cs typeface="Times New Roman"/>
                      </a:endParaRPr>
                    </a:p>
                    <a:p>
                      <a:pPr marL="0" lvl="0" indent="0">
                        <a:lnSpc>
                          <a:spcPct val="115000"/>
                        </a:lnSpc>
                        <a:spcAft>
                          <a:spcPts val="1000"/>
                        </a:spcAft>
                        <a:buFont typeface="Symbol"/>
                        <a:buNone/>
                      </a:pPr>
                      <a:endParaRPr lang="en-US" sz="1200" dirty="0" smtClean="0">
                        <a:effectLst/>
                        <a:latin typeface="+mn-lt"/>
                        <a:ea typeface="Calibri"/>
                        <a:cs typeface="Times New Roman"/>
                      </a:endParaRPr>
                    </a:p>
                    <a:p>
                      <a:pPr marL="0" lvl="0" indent="0">
                        <a:lnSpc>
                          <a:spcPct val="115000"/>
                        </a:lnSpc>
                        <a:spcAft>
                          <a:spcPts val="1000"/>
                        </a:spcAft>
                        <a:buFont typeface="Symbol"/>
                        <a:buNone/>
                      </a:pPr>
                      <a:r>
                        <a:rPr lang="en-US" sz="1200" dirty="0" smtClean="0">
                          <a:effectLst/>
                          <a:latin typeface="+mn-lt"/>
                          <a:ea typeface="Calibri"/>
                          <a:cs typeface="Times New Roman"/>
                        </a:rPr>
                        <a:t>Consultations  with G &amp; A Technical working Group, Cluster and DPSA</a:t>
                      </a:r>
                      <a:endParaRPr lang="en-ZA" sz="1200" dirty="0">
                        <a:effectLst/>
                        <a:latin typeface="+mn-lt"/>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400" dirty="0" smtClean="0">
                          <a:effectLst/>
                          <a:latin typeface="+mn-lt"/>
                          <a:ea typeface="Calibri"/>
                          <a:cs typeface="Times New Roman"/>
                        </a:rPr>
                        <a:t>Framework deferred to 2017/18 FY for further consultation</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Framework deferred to 2017/18 FY</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Cab Memo Pie charts List of GFP location and positions</a:t>
                      </a:r>
                      <a:endParaRPr lang="en-ZA" sz="1400" dirty="0" smtClean="0">
                        <a:effectLst/>
                        <a:latin typeface="+mn-lt"/>
                        <a:ea typeface="Calibri"/>
                        <a:cs typeface="Times New Roman"/>
                      </a:endParaRPr>
                    </a:p>
                    <a:p>
                      <a:pPr>
                        <a:lnSpc>
                          <a:spcPct val="115000"/>
                        </a:lnSpc>
                        <a:spcAft>
                          <a:spcPts val="1000"/>
                        </a:spcAft>
                      </a:pPr>
                      <a:r>
                        <a:rPr lang="en-US" sz="1400" dirty="0" smtClean="0">
                          <a:effectLst/>
                          <a:latin typeface="+mn-lt"/>
                          <a:ea typeface="Calibri"/>
                          <a:cs typeface="Times New Roman"/>
                        </a:rPr>
                        <a:t>Minister to Minister letter</a:t>
                      </a:r>
                      <a:endParaRPr lang="en-ZA" sz="1400" dirty="0">
                        <a:effectLst/>
                        <a:latin typeface="+mn-lt"/>
                        <a:ea typeface="Calibri"/>
                        <a:cs typeface="Times New Roman"/>
                      </a:endParaRPr>
                    </a:p>
                  </a:txBody>
                  <a:tcPr marL="67033" marR="67033" marT="0" marB="0"/>
                </a:tc>
                <a:tc>
                  <a:txBody>
                    <a:bodyPr/>
                    <a:lstStyle/>
                    <a:p>
                      <a:pPr marL="71755" marR="71755">
                        <a:lnSpc>
                          <a:spcPct val="115000"/>
                        </a:lnSpc>
                        <a:spcAft>
                          <a:spcPts val="1000"/>
                        </a:spcAft>
                      </a:pPr>
                      <a:r>
                        <a:rPr lang="en-US" sz="1400" dirty="0" smtClean="0">
                          <a:effectLst/>
                        </a:rPr>
                        <a:t>Not Achieved</a:t>
                      </a:r>
                      <a:endParaRPr lang="en-ZA" sz="1400" dirty="0">
                        <a:solidFill>
                          <a:schemeClr val="tx1"/>
                        </a:solidFill>
                        <a:effectLst/>
                        <a:latin typeface="Calibri"/>
                        <a:ea typeface="Times New Roman"/>
                        <a:cs typeface="Times New Roman"/>
                      </a:endParaRPr>
                    </a:p>
                  </a:txBody>
                  <a:tcPr marL="67033" marR="67033" marT="0" marB="0" vert="vert">
                    <a:solidFill>
                      <a:srgbClr val="FF0000"/>
                    </a:solidFill>
                  </a:tcPr>
                </a:tc>
              </a:tr>
            </a:tbl>
          </a:graphicData>
        </a:graphic>
      </p:graphicFrame>
    </p:spTree>
    <p:extLst>
      <p:ext uri="{BB962C8B-B14F-4D97-AF65-F5344CB8AC3E}">
        <p14:creationId xmlns:p14="http://schemas.microsoft.com/office/powerpoint/2010/main" xmlns="" val="3490931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26</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7780577"/>
              </p:ext>
            </p:extLst>
          </p:nvPr>
        </p:nvGraphicFramePr>
        <p:xfrm>
          <a:off x="209553" y="923928"/>
          <a:ext cx="9505952" cy="5586246"/>
        </p:xfrm>
        <a:graphic>
          <a:graphicData uri="http://schemas.openxmlformats.org/drawingml/2006/table">
            <a:tbl>
              <a:tblPr firstRow="1" firstCol="1" bandRow="1">
                <a:tableStyleId>{BC89EF96-8CEA-46FF-86C4-4CE0E7609802}</a:tableStyleId>
              </a:tblPr>
              <a:tblGrid>
                <a:gridCol w="1314452"/>
                <a:gridCol w="1057275"/>
                <a:gridCol w="1590675"/>
                <a:gridCol w="1762125"/>
                <a:gridCol w="1485900"/>
                <a:gridCol w="1657351"/>
                <a:gridCol w="638174"/>
              </a:tblGrid>
              <a:tr h="1048805">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algn="just">
                        <a:lnSpc>
                          <a:spcPct val="150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1073" marR="6107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endParaRPr lang="en-ZA" sz="1400" dirty="0">
                        <a:solidFill>
                          <a:schemeClr val="tx1"/>
                        </a:solidFill>
                        <a:effectLst/>
                        <a:latin typeface="Calibri"/>
                        <a:ea typeface="Times New Roman"/>
                        <a:cs typeface="Times New Roman"/>
                      </a:endParaRPr>
                    </a:p>
                  </a:txBody>
                  <a:tcPr marL="61073" marR="61073" marT="0" marB="0" vert="vert">
                    <a:solidFill>
                      <a:schemeClr val="tx2">
                        <a:lumMod val="20000"/>
                        <a:lumOff val="80000"/>
                      </a:schemeClr>
                    </a:solidFill>
                  </a:tcPr>
                </a:tc>
              </a:tr>
              <a:tr h="324547">
                <a:tc gridSpan="7">
                  <a:txBody>
                    <a:bodyPr/>
                    <a:lstStyle/>
                    <a:p>
                      <a:pPr>
                        <a:lnSpc>
                          <a:spcPct val="115000"/>
                        </a:lnSpc>
                        <a:spcAft>
                          <a:spcPts val="1000"/>
                        </a:spcAft>
                      </a:pPr>
                      <a:r>
                        <a:rPr lang="en-ZA" sz="1400" dirty="0">
                          <a:effectLst/>
                        </a:rPr>
                        <a:t>Sub-programme: Governance Transformation, Justice and Security</a:t>
                      </a:r>
                      <a:endParaRPr lang="en-ZA" sz="1400" dirty="0">
                        <a:solidFill>
                          <a:schemeClr val="tx1"/>
                        </a:solidFill>
                        <a:effectLst/>
                        <a:latin typeface="Calibri"/>
                        <a:ea typeface="Times New Roman"/>
                        <a:cs typeface="Times New Roman"/>
                      </a:endParaRPr>
                    </a:p>
                  </a:txBody>
                  <a:tcPr marL="61073" marR="6107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981539">
                <a:tc>
                  <a:txBody>
                    <a:bodyPr/>
                    <a:lstStyle/>
                    <a:p>
                      <a:pPr>
                        <a:lnSpc>
                          <a:spcPct val="115000"/>
                        </a:lnSpc>
                        <a:spcAft>
                          <a:spcPts val="1000"/>
                        </a:spcAft>
                      </a:pPr>
                      <a:r>
                        <a:rPr lang="en-ZA" sz="1400" dirty="0">
                          <a:effectLst/>
                        </a:rPr>
                        <a:t>GRB framework developed.</a:t>
                      </a:r>
                      <a:endParaRPr lang="en-ZA" sz="1400" dirty="0">
                        <a:solidFill>
                          <a:schemeClr val="tx1"/>
                        </a:solidFill>
                        <a:effectLst/>
                        <a:latin typeface="Calibri"/>
                        <a:ea typeface="Times New Roman"/>
                        <a:cs typeface="Times New Roman"/>
                      </a:endParaRPr>
                    </a:p>
                  </a:txBody>
                  <a:tcPr marL="61073" marR="61073" marT="0" marB="0"/>
                </a:tc>
                <a:tc>
                  <a:txBody>
                    <a:bodyPr/>
                    <a:lstStyle/>
                    <a:p>
                      <a:pPr>
                        <a:lnSpc>
                          <a:spcPct val="115000"/>
                        </a:lnSpc>
                        <a:spcAft>
                          <a:spcPts val="1000"/>
                        </a:spcAft>
                      </a:pPr>
                      <a:r>
                        <a:rPr lang="en-ZA" sz="1400" dirty="0">
                          <a:effectLst/>
                        </a:rPr>
                        <a:t>Draft GRB framework consulted with </a:t>
                      </a:r>
                      <a:r>
                        <a:rPr lang="en-ZA" sz="1400" dirty="0" smtClean="0">
                          <a:effectLst/>
                        </a:rPr>
                        <a:t>stakeholders</a:t>
                      </a:r>
                      <a:endParaRPr lang="en-ZA" sz="1400" dirty="0">
                        <a:solidFill>
                          <a:schemeClr val="tx1"/>
                        </a:solidFill>
                        <a:effectLst/>
                        <a:latin typeface="Calibri"/>
                        <a:ea typeface="Times New Roman"/>
                        <a:cs typeface="Times New Roman"/>
                      </a:endParaRPr>
                    </a:p>
                  </a:txBody>
                  <a:tcPr marL="61073" marR="61073" marT="0" marB="0"/>
                </a:tc>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GRB Internal Concept Discussion Paper developed and approved</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Intergovernmental Task Team (</a:t>
                      </a:r>
                      <a:r>
                        <a:rPr kumimoji="0" lang="en-US" sz="1200" b="0" i="0" u="none" strike="noStrike" kern="1200" cap="none" spc="0" normalizeH="0" baseline="0" noProof="0" dirty="0" err="1" smtClean="0">
                          <a:ln>
                            <a:noFill/>
                          </a:ln>
                          <a:solidFill>
                            <a:prstClr val="black"/>
                          </a:solidFill>
                          <a:effectLst/>
                          <a:uLnTx/>
                          <a:uFillTx/>
                          <a:latin typeface="+mn-lt"/>
                          <a:ea typeface="Calibri"/>
                          <a:cs typeface="Times New Roman"/>
                        </a:rPr>
                        <a:t>DoW</a:t>
                      </a: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 NT, DPME, Stats SA) Workshop held</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GRB Business Case developed, </a:t>
                      </a:r>
                      <a:endParaRPr kumimoji="0" lang="en-ZA"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 typeface="Symbol"/>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 typeface="Symbol"/>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Contact with SA experts initiated.</a:t>
                      </a:r>
                      <a:endParaRPr kumimoji="0" lang="en-ZA" sz="1200" b="0" i="0" u="none" strike="noStrike" kern="1200" cap="none" spc="0" normalizeH="0" baseline="0" noProof="0" dirty="0">
                        <a:ln>
                          <a:noFill/>
                        </a:ln>
                        <a:solidFill>
                          <a:prstClr val="black"/>
                        </a:solidFill>
                        <a:effectLst/>
                        <a:uLnTx/>
                        <a:uFillTx/>
                        <a:latin typeface="+mn-lt"/>
                        <a:ea typeface="Calibri"/>
                        <a:cs typeface="Times New Roman"/>
                      </a:endParaRPr>
                    </a:p>
                  </a:txBody>
                  <a:tcPr marL="61073" marR="61073" marT="0" marB="0"/>
                </a:tc>
                <a:tc>
                  <a:txBody>
                    <a:bodyPr/>
                    <a:lstStyle/>
                    <a:p>
                      <a:pPr>
                        <a:lnSpc>
                          <a:spcPct val="115000"/>
                        </a:lnSpc>
                        <a:spcAft>
                          <a:spcPts val="0"/>
                        </a:spcAft>
                      </a:pPr>
                      <a:r>
                        <a:rPr lang="en-US" sz="1400" dirty="0" smtClean="0">
                          <a:effectLst/>
                          <a:latin typeface="+mn-lt"/>
                          <a:ea typeface="Calibri"/>
                          <a:cs typeface="Times New Roman"/>
                        </a:rPr>
                        <a:t>A decision was taken by EA that a Business Case on Gender Responsive  Budgeting to be developed prior the development of framework</a:t>
                      </a:r>
                      <a:endParaRPr lang="en-ZA" sz="1400" dirty="0">
                        <a:solidFill>
                          <a:schemeClr val="tx1"/>
                        </a:solidFill>
                        <a:effectLst/>
                        <a:latin typeface="Calibri"/>
                        <a:ea typeface="Times New Roman"/>
                        <a:cs typeface="Times New Roman"/>
                      </a:endParaRPr>
                    </a:p>
                  </a:txBody>
                  <a:tcPr marL="61073" marR="61073" marT="0" marB="0"/>
                </a:tc>
                <a:tc>
                  <a:txBody>
                    <a:bodyPr/>
                    <a:lstStyle/>
                    <a:p>
                      <a:pPr>
                        <a:lnSpc>
                          <a:spcPct val="115000"/>
                        </a:lnSpc>
                        <a:spcAft>
                          <a:spcPts val="1000"/>
                        </a:spcAft>
                      </a:pPr>
                      <a:r>
                        <a:rPr lang="en-US" sz="1400" dirty="0" smtClean="0">
                          <a:effectLst/>
                          <a:latin typeface="+mn-lt"/>
                          <a:ea typeface="Calibri"/>
                          <a:cs typeface="Times New Roman"/>
                        </a:rPr>
                        <a:t>Business Case developed and  development of GRB framework deferred to 2017/18 FY</a:t>
                      </a:r>
                      <a:endParaRPr lang="en-ZA" sz="1400" dirty="0">
                        <a:solidFill>
                          <a:schemeClr val="tx1"/>
                        </a:solidFill>
                        <a:effectLst/>
                        <a:latin typeface="Calibri"/>
                        <a:ea typeface="Times New Roman"/>
                        <a:cs typeface="Times New Roman"/>
                      </a:endParaRPr>
                    </a:p>
                  </a:txBody>
                  <a:tcPr marL="61073" marR="61073" marT="0" marB="0"/>
                </a:tc>
                <a:tc>
                  <a:txBody>
                    <a:bodyPr/>
                    <a:lstStyle/>
                    <a:p>
                      <a:pPr marL="0" lvl="0" indent="0">
                        <a:lnSpc>
                          <a:spcPct val="115000"/>
                        </a:lnSpc>
                        <a:spcAft>
                          <a:spcPts val="0"/>
                        </a:spcAft>
                        <a:buFont typeface="Symbol"/>
                        <a:buNone/>
                      </a:pPr>
                      <a:r>
                        <a:rPr lang="en-US" sz="1400" dirty="0" smtClean="0">
                          <a:effectLst/>
                          <a:latin typeface="+mn-lt"/>
                          <a:ea typeface="Calibri"/>
                          <a:cs typeface="Times New Roman"/>
                        </a:rPr>
                        <a:t>GRB concept process document</a:t>
                      </a:r>
                      <a:endParaRPr lang="en-ZA" sz="1400" dirty="0" smtClean="0">
                        <a:effectLst/>
                        <a:latin typeface="+mn-lt"/>
                        <a:ea typeface="Calibri"/>
                        <a:cs typeface="Times New Roman"/>
                      </a:endParaRPr>
                    </a:p>
                    <a:p>
                      <a:pPr marL="0" lvl="0" indent="0">
                        <a:lnSpc>
                          <a:spcPct val="115000"/>
                        </a:lnSpc>
                        <a:spcAft>
                          <a:spcPts val="1000"/>
                        </a:spcAft>
                        <a:buFont typeface="Symbol"/>
                        <a:buNone/>
                      </a:pPr>
                      <a:endParaRPr lang="en-US" sz="1400" dirty="0" smtClean="0">
                        <a:effectLst/>
                        <a:latin typeface="+mn-lt"/>
                        <a:ea typeface="Calibri"/>
                        <a:cs typeface="Times New Roman"/>
                      </a:endParaRPr>
                    </a:p>
                    <a:p>
                      <a:pPr marL="0" lvl="0" indent="0">
                        <a:lnSpc>
                          <a:spcPct val="115000"/>
                        </a:lnSpc>
                        <a:spcAft>
                          <a:spcPts val="1000"/>
                        </a:spcAft>
                        <a:buFont typeface="Symbol"/>
                        <a:buNone/>
                      </a:pPr>
                      <a:r>
                        <a:rPr lang="en-US" sz="1400" dirty="0" smtClean="0">
                          <a:effectLst/>
                          <a:latin typeface="+mn-lt"/>
                          <a:ea typeface="Calibri"/>
                          <a:cs typeface="Times New Roman"/>
                        </a:rPr>
                        <a:t>Business Case </a:t>
                      </a:r>
                      <a:endParaRPr lang="en-ZA" sz="1400" dirty="0">
                        <a:effectLst/>
                        <a:latin typeface="+mn-lt"/>
                        <a:ea typeface="Calibri"/>
                        <a:cs typeface="Times New Roman"/>
                      </a:endParaRPr>
                    </a:p>
                  </a:txBody>
                  <a:tcPr marL="61073" marR="61073" marT="0" marB="0"/>
                </a:tc>
                <a:tc>
                  <a:txBody>
                    <a:bodyPr/>
                    <a:lstStyle/>
                    <a:p>
                      <a:pPr marL="71755" marR="71755">
                        <a:lnSpc>
                          <a:spcPct val="115000"/>
                        </a:lnSpc>
                        <a:spcAft>
                          <a:spcPts val="1000"/>
                        </a:spcAft>
                      </a:pPr>
                      <a:r>
                        <a:rPr lang="en-US" sz="1400" dirty="0" smtClean="0">
                          <a:effectLst/>
                        </a:rPr>
                        <a:t>Not Achieved</a:t>
                      </a:r>
                      <a:endParaRPr lang="en-ZA" sz="1400" dirty="0">
                        <a:solidFill>
                          <a:schemeClr val="tx1"/>
                        </a:solidFill>
                        <a:effectLst/>
                        <a:latin typeface="Calibri"/>
                        <a:ea typeface="Times New Roman"/>
                        <a:cs typeface="Times New Roman"/>
                      </a:endParaRPr>
                    </a:p>
                  </a:txBody>
                  <a:tcPr marL="61073" marR="61073" marT="0" marB="0" vert="vert">
                    <a:solidFill>
                      <a:srgbClr val="FF0000"/>
                    </a:solidFill>
                  </a:tcPr>
                </a:tc>
              </a:tr>
            </a:tbl>
          </a:graphicData>
        </a:graphic>
      </p:graphicFrame>
    </p:spTree>
    <p:extLst>
      <p:ext uri="{BB962C8B-B14F-4D97-AF65-F5344CB8AC3E}">
        <p14:creationId xmlns:p14="http://schemas.microsoft.com/office/powerpoint/2010/main" xmlns="" val="968595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27</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2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20774288"/>
              </p:ext>
            </p:extLst>
          </p:nvPr>
        </p:nvGraphicFramePr>
        <p:xfrm>
          <a:off x="142874" y="865027"/>
          <a:ext cx="9539056" cy="5915997"/>
        </p:xfrm>
        <a:graphic>
          <a:graphicData uri="http://schemas.openxmlformats.org/drawingml/2006/table">
            <a:tbl>
              <a:tblPr firstRow="1" firstCol="1" bandRow="1">
                <a:tableStyleId>{BC89EF96-8CEA-46FF-86C4-4CE0E7609802}</a:tableStyleId>
              </a:tblPr>
              <a:tblGrid>
                <a:gridCol w="1228726"/>
                <a:gridCol w="1580606"/>
                <a:gridCol w="1435330"/>
                <a:gridCol w="159331"/>
                <a:gridCol w="1881052"/>
                <a:gridCol w="1266104"/>
                <a:gridCol w="1340207"/>
                <a:gridCol w="647700"/>
              </a:tblGrid>
              <a:tr h="1221830">
                <a:tc>
                  <a:txBody>
                    <a:bodyPr/>
                    <a:lstStyle/>
                    <a:p>
                      <a:pPr algn="just">
                        <a:lnSpc>
                          <a:spcPct val="150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50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gridSpan="2">
                  <a:txBody>
                    <a:bodyPr/>
                    <a:lstStyle/>
                    <a:p>
                      <a:pPr algn="just">
                        <a:lnSpc>
                          <a:spcPct val="150000"/>
                        </a:lnSpc>
                        <a:spcAft>
                          <a:spcPts val="1000"/>
                        </a:spcAft>
                      </a:pPr>
                      <a:r>
                        <a:rPr lang="en-ZA" sz="1400">
                          <a:effectLst/>
                        </a:rPr>
                        <a:t>Reason for Deviation </a:t>
                      </a:r>
                      <a:endParaRPr lang="en-ZA" sz="140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hMerge="1">
                  <a:txBody>
                    <a:bodyPr/>
                    <a:lstStyle/>
                    <a:p>
                      <a:endParaRPr lang="en-ZA"/>
                    </a:p>
                  </a:txBody>
                  <a:tcPr/>
                </a:tc>
                <a:tc>
                  <a:txBody>
                    <a:bodyPr/>
                    <a:lstStyle/>
                    <a:p>
                      <a:pPr>
                        <a:lnSpc>
                          <a:spcPct val="150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50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 Q 4</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297730">
                <a:tc gridSpan="8">
                  <a:txBody>
                    <a:bodyPr/>
                    <a:lstStyle/>
                    <a:p>
                      <a:pPr>
                        <a:lnSpc>
                          <a:spcPct val="115000"/>
                        </a:lnSpc>
                        <a:spcAft>
                          <a:spcPts val="1000"/>
                        </a:spcAft>
                      </a:pPr>
                      <a:r>
                        <a:rPr lang="en-ZA" sz="1400" dirty="0">
                          <a:effectLst/>
                        </a:rPr>
                        <a:t>Sub-programme: Governance Transformation, Justice and Security</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09051">
                <a:tc>
                  <a:txBody>
                    <a:bodyPr/>
                    <a:lstStyle/>
                    <a:p>
                      <a:pPr>
                        <a:lnSpc>
                          <a:spcPct val="115000"/>
                        </a:lnSpc>
                        <a:spcAft>
                          <a:spcPts val="1000"/>
                        </a:spcAft>
                      </a:pPr>
                      <a:r>
                        <a:rPr lang="en-ZA" sz="1400">
                          <a:effectLst/>
                        </a:rPr>
                        <a:t>Discussion paper towards a national prevention strategy for the IPOA on VAWC.</a:t>
                      </a:r>
                      <a:endParaRPr lang="en-ZA" sz="140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1000"/>
                        </a:spcAft>
                      </a:pPr>
                      <a:r>
                        <a:rPr lang="en-US" sz="1400" dirty="0" smtClean="0">
                          <a:effectLst/>
                          <a:latin typeface="+mn-lt"/>
                          <a:ea typeface="Calibri"/>
                          <a:cs typeface="Times New Roman"/>
                        </a:rPr>
                        <a:t>Concept document  on dialogues towards a national prevention strategy for the </a:t>
                      </a:r>
                      <a:r>
                        <a:rPr lang="en-US" sz="1400" dirty="0" err="1" smtClean="0">
                          <a:effectLst/>
                          <a:latin typeface="+mn-lt"/>
                          <a:ea typeface="Calibri"/>
                          <a:cs typeface="Times New Roman"/>
                        </a:rPr>
                        <a:t>IPoA</a:t>
                      </a:r>
                      <a:r>
                        <a:rPr lang="en-US" sz="1400" dirty="0" smtClean="0">
                          <a:effectLst/>
                          <a:latin typeface="+mn-lt"/>
                          <a:ea typeface="Calibri"/>
                          <a:cs typeface="Times New Roman"/>
                        </a:rPr>
                        <a:t> on VAWC approved</a:t>
                      </a:r>
                      <a:endParaRPr lang="en-ZA" sz="1400" dirty="0">
                        <a:solidFill>
                          <a:schemeClr val="tx1"/>
                        </a:solidFill>
                        <a:effectLst/>
                        <a:latin typeface="Calibri"/>
                        <a:ea typeface="Times New Roman"/>
                        <a:cs typeface="Times New Roman"/>
                      </a:endParaRPr>
                    </a:p>
                  </a:txBody>
                  <a:tcPr marL="67033" marR="67033" marT="0" marB="0"/>
                </a:tc>
                <a:tc gridSpan="2">
                  <a:txBody>
                    <a:bodyPr/>
                    <a:lstStyle/>
                    <a:p>
                      <a:pPr marL="0" lvl="0" indent="0">
                        <a:lnSpc>
                          <a:spcPct val="115000"/>
                        </a:lnSpc>
                        <a:spcAft>
                          <a:spcPts val="0"/>
                        </a:spcAft>
                        <a:buFont typeface="Symbol"/>
                        <a:buNone/>
                      </a:pPr>
                      <a:r>
                        <a:rPr lang="en-US" sz="1200" dirty="0" smtClean="0">
                          <a:effectLst/>
                          <a:latin typeface="+mn-lt"/>
                          <a:ea typeface="Calibri"/>
                          <a:cs typeface="Times New Roman"/>
                        </a:rPr>
                        <a:t>- Concept document on prevention strategy for the </a:t>
                      </a:r>
                      <a:r>
                        <a:rPr lang="en-US" sz="1200" dirty="0" err="1" smtClean="0">
                          <a:effectLst/>
                          <a:latin typeface="+mn-lt"/>
                          <a:ea typeface="Calibri"/>
                          <a:cs typeface="Times New Roman"/>
                        </a:rPr>
                        <a:t>IPoA</a:t>
                      </a:r>
                      <a:r>
                        <a:rPr lang="en-US" sz="1200" dirty="0" smtClean="0">
                          <a:effectLst/>
                          <a:latin typeface="+mn-lt"/>
                          <a:ea typeface="Calibri"/>
                          <a:cs typeface="Times New Roman"/>
                        </a:rPr>
                        <a:t> on VAWC drafted</a:t>
                      </a:r>
                      <a:endParaRPr lang="en-ZA" sz="1200" dirty="0" smtClean="0">
                        <a:effectLst/>
                        <a:latin typeface="+mn-lt"/>
                        <a:ea typeface="Calibri"/>
                        <a:cs typeface="Times New Roman"/>
                      </a:endParaRPr>
                    </a:p>
                    <a:p>
                      <a:pPr marL="0" lvl="0" indent="0">
                        <a:lnSpc>
                          <a:spcPct val="115000"/>
                        </a:lnSpc>
                        <a:spcAft>
                          <a:spcPts val="0"/>
                        </a:spcAft>
                        <a:buFont typeface="Symbol"/>
                        <a:buNone/>
                      </a:pPr>
                      <a:r>
                        <a:rPr lang="en-US" sz="1200" dirty="0" smtClean="0">
                          <a:effectLst/>
                          <a:latin typeface="+mn-lt"/>
                          <a:ea typeface="Calibri"/>
                          <a:cs typeface="Times New Roman"/>
                        </a:rPr>
                        <a:t>- Concept document on dialogues  drafted</a:t>
                      </a:r>
                      <a:endParaRPr lang="en-ZA" sz="1200" dirty="0" smtClean="0">
                        <a:effectLst/>
                        <a:latin typeface="+mn-lt"/>
                        <a:ea typeface="Calibri"/>
                        <a:cs typeface="Times New Roman"/>
                      </a:endParaRPr>
                    </a:p>
                    <a:p>
                      <a:pPr marL="0" lvl="0" indent="0">
                        <a:lnSpc>
                          <a:spcPct val="115000"/>
                        </a:lnSpc>
                        <a:spcAft>
                          <a:spcPts val="1000"/>
                        </a:spcAft>
                        <a:buFont typeface="Symbol"/>
                        <a:buNone/>
                      </a:pPr>
                      <a:r>
                        <a:rPr lang="en-US" sz="1200" dirty="0" smtClean="0">
                          <a:effectLst/>
                          <a:latin typeface="+mn-lt"/>
                          <a:ea typeface="Calibri"/>
                          <a:cs typeface="Times New Roman"/>
                        </a:rPr>
                        <a:t>- National Dialogue report drafted and submitted for approval</a:t>
                      </a:r>
                      <a:endParaRPr lang="en-ZA" sz="1200" dirty="0">
                        <a:effectLst/>
                        <a:latin typeface="+mn-lt"/>
                        <a:ea typeface="Calibri"/>
                        <a:cs typeface="Times New Roman"/>
                      </a:endParaRPr>
                    </a:p>
                  </a:txBody>
                  <a:tcPr marL="67033" marR="67033" marT="0" marB="0"/>
                </a:tc>
                <a:tc hMerge="1">
                  <a:txBody>
                    <a:bodyPr/>
                    <a:lstStyle/>
                    <a:p>
                      <a:pPr marL="0" marR="0" algn="l">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smtClean="0">
                          <a:effectLst/>
                          <a:latin typeface="+mn-lt"/>
                          <a:ea typeface="Calibri"/>
                          <a:cs typeface="Times New Roman"/>
                        </a:rPr>
                        <a:t>Draft report on Limpopo pilot project  produced however work on dialogues still in progress</a:t>
                      </a:r>
                      <a:endParaRPr lang="en-US" sz="12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1000"/>
                        </a:spcAft>
                      </a:pPr>
                      <a:r>
                        <a:rPr lang="en-US" sz="1200" dirty="0" smtClean="0">
                          <a:effectLst/>
                          <a:latin typeface="+mn-lt"/>
                          <a:ea typeface="Calibri"/>
                          <a:cs typeface="Times New Roman"/>
                        </a:rPr>
                        <a:t>National Dialogues to continue in 2017/2018 Financial Year in another Province</a:t>
                      </a:r>
                      <a:r>
                        <a:rPr lang="en-US" sz="1200" dirty="0" smtClean="0">
                          <a:effectLst/>
                          <a:latin typeface="+mn-lt"/>
                          <a:ea typeface="Times New Roman"/>
                          <a:cs typeface="Times New Roman"/>
                        </a:rPr>
                        <a:t>.</a:t>
                      </a:r>
                      <a:endParaRPr lang="en-US" sz="1200" dirty="0">
                        <a:effectLst/>
                        <a:latin typeface="+mn-lt"/>
                        <a:ea typeface="Times New Roman"/>
                        <a:cs typeface="Times New Roman"/>
                      </a:endParaRPr>
                    </a:p>
                  </a:txBody>
                  <a:tcPr marL="68580" marR="68580" marT="0" marB="0"/>
                </a:tc>
                <a:tc>
                  <a:txBody>
                    <a:bodyPr/>
                    <a:lstStyle/>
                    <a:p>
                      <a:pPr marL="0" indent="0">
                        <a:lnSpc>
                          <a:spcPct val="115000"/>
                        </a:lnSpc>
                        <a:spcAft>
                          <a:spcPts val="1000"/>
                        </a:spcAft>
                        <a:buFontTx/>
                        <a:buNone/>
                      </a:pPr>
                      <a:r>
                        <a:rPr lang="en-US" sz="1100" dirty="0" smtClean="0">
                          <a:effectLst/>
                          <a:latin typeface="+mn-lt"/>
                          <a:ea typeface="Calibri"/>
                          <a:cs typeface="Times New Roman"/>
                        </a:rPr>
                        <a:t>- Concept document on prevention strategy for the </a:t>
                      </a:r>
                      <a:r>
                        <a:rPr lang="en-US" sz="1100" dirty="0" err="1" smtClean="0">
                          <a:effectLst/>
                          <a:latin typeface="+mn-lt"/>
                          <a:ea typeface="Calibri"/>
                          <a:cs typeface="Times New Roman"/>
                        </a:rPr>
                        <a:t>IPoA</a:t>
                      </a:r>
                      <a:r>
                        <a:rPr lang="en-US" sz="1100" dirty="0" smtClean="0">
                          <a:effectLst/>
                          <a:latin typeface="+mn-lt"/>
                          <a:ea typeface="Calibri"/>
                          <a:cs typeface="Times New Roman"/>
                        </a:rPr>
                        <a:t> on VAWC                     - Pilot report on National dialogues: Limpopo                      - Concept document on national dialogues</a:t>
                      </a:r>
                      <a:endParaRPr lang="en-ZA" sz="1100" dirty="0">
                        <a:effectLst/>
                        <a:latin typeface="+mn-lt"/>
                        <a:ea typeface="Calibri"/>
                        <a:cs typeface="Times New Roman"/>
                      </a:endParaRPr>
                    </a:p>
                  </a:txBody>
                  <a:tcPr marL="68580" marR="68580" marT="0" marB="0"/>
                </a:tc>
                <a:tc>
                  <a:txBody>
                    <a:bodyPr/>
                    <a:lstStyle/>
                    <a:p>
                      <a:pPr marL="71755" marR="71755">
                        <a:lnSpc>
                          <a:spcPct val="115000"/>
                        </a:lnSpc>
                        <a:spcAft>
                          <a:spcPts val="1000"/>
                        </a:spcAft>
                      </a:pPr>
                      <a:r>
                        <a:rPr lang="en-US" sz="1400" dirty="0">
                          <a:effectLst/>
                        </a:rPr>
                        <a:t>Not achieved</a:t>
                      </a:r>
                      <a:endParaRPr lang="en-ZA" sz="1400" dirty="0">
                        <a:solidFill>
                          <a:schemeClr val="tx1"/>
                        </a:solidFill>
                        <a:effectLst/>
                        <a:latin typeface="Calibri"/>
                        <a:ea typeface="Times New Roman"/>
                        <a:cs typeface="Times New Roman"/>
                      </a:endParaRPr>
                    </a:p>
                  </a:txBody>
                  <a:tcPr marL="67033" marR="67033" marT="0" marB="0" vert="vert">
                    <a:solidFill>
                      <a:srgbClr val="FF0000"/>
                    </a:solidFill>
                  </a:tcPr>
                </a:tc>
              </a:tr>
              <a:tr h="2090207">
                <a:tc>
                  <a:txBody>
                    <a:bodyPr/>
                    <a:lstStyle/>
                    <a:p>
                      <a:pPr>
                        <a:lnSpc>
                          <a:spcPct val="115000"/>
                        </a:lnSpc>
                        <a:spcAft>
                          <a:spcPts val="1000"/>
                        </a:spcAft>
                      </a:pPr>
                      <a:r>
                        <a:rPr lang="en-ZA" sz="1400" dirty="0">
                          <a:effectLst/>
                        </a:rPr>
                        <a:t>Assessing the impact of the implementation of the Sexual Offences Act.</a:t>
                      </a:r>
                      <a:endParaRPr lang="en-ZA" sz="1400" dirty="0">
                        <a:solidFill>
                          <a:schemeClr val="tx1"/>
                        </a:solidFill>
                        <a:effectLst/>
                        <a:latin typeface="Calibri"/>
                        <a:ea typeface="Times New Roman"/>
                        <a:cs typeface="Times New Roman"/>
                      </a:endParaRPr>
                    </a:p>
                  </a:txBody>
                  <a:tcPr marL="67033" marR="67033" marT="0" marB="0">
                    <a:solidFill>
                      <a:schemeClr val="bg1">
                        <a:alpha val="20000"/>
                      </a:schemeClr>
                    </a:solidFill>
                  </a:tcPr>
                </a:tc>
                <a:tc>
                  <a:txBody>
                    <a:bodyPr/>
                    <a:lstStyle/>
                    <a:p>
                      <a:pPr>
                        <a:lnSpc>
                          <a:spcPct val="115000"/>
                        </a:lnSpc>
                        <a:spcAft>
                          <a:spcPts val="1000"/>
                        </a:spcAft>
                      </a:pPr>
                      <a:r>
                        <a:rPr lang="en-US" sz="1200" dirty="0" smtClean="0">
                          <a:effectLst/>
                          <a:latin typeface="+mn-lt"/>
                          <a:ea typeface="Calibri"/>
                          <a:cs typeface="Times New Roman"/>
                        </a:rPr>
                        <a:t>Monitor implementation of recommendations of Analysis of Best Practice of integrated services for GBV survivors report</a:t>
                      </a:r>
                      <a:endParaRPr lang="en-ZA" sz="1200" dirty="0">
                        <a:solidFill>
                          <a:schemeClr val="tx1"/>
                        </a:solidFill>
                        <a:effectLst/>
                      </a:endParaRPr>
                    </a:p>
                  </a:txBody>
                  <a:tcPr marL="67033" marR="67033" marT="0" marB="0">
                    <a:solidFill>
                      <a:schemeClr val="bg1">
                        <a:alpha val="20000"/>
                      </a:schemeClr>
                    </a:solidFill>
                  </a:tcPr>
                </a:tc>
                <a:tc gridSpan="2">
                  <a:txBody>
                    <a:bodyPr/>
                    <a:lstStyle/>
                    <a:p>
                      <a:pPr marL="0" lvl="0" indent="0">
                        <a:lnSpc>
                          <a:spcPct val="115000"/>
                        </a:lnSpc>
                        <a:spcAft>
                          <a:spcPts val="1000"/>
                        </a:spcAft>
                        <a:buFont typeface="Symbol"/>
                        <a:buNone/>
                      </a:pPr>
                      <a:r>
                        <a:rPr lang="en-US" sz="1200" dirty="0" smtClean="0">
                          <a:effectLst/>
                          <a:latin typeface="+mn-lt"/>
                          <a:ea typeface="Calibri"/>
                          <a:cs typeface="Times New Roman"/>
                        </a:rPr>
                        <a:t>Discussion document  on best practices on integrated services for gender based violence (GBV) drafted </a:t>
                      </a:r>
                      <a:endParaRPr lang="en-ZA" sz="1200" dirty="0" smtClean="0">
                        <a:effectLst/>
                        <a:latin typeface="+mn-lt"/>
                        <a:ea typeface="Calibri"/>
                        <a:cs typeface="Times New Roman"/>
                      </a:endParaRPr>
                    </a:p>
                    <a:p>
                      <a:r>
                        <a:rPr lang="en-US" sz="1200" dirty="0" smtClean="0">
                          <a:effectLst/>
                          <a:latin typeface="+mn-lt"/>
                          <a:ea typeface="Calibri"/>
                          <a:cs typeface="Times New Roman"/>
                        </a:rPr>
                        <a:t>This KPI was Incorporated into the National Dialogues</a:t>
                      </a:r>
                      <a:endParaRPr lang="en-US" sz="1200" dirty="0">
                        <a:effectLst/>
                      </a:endParaRPr>
                    </a:p>
                  </a:txBody>
                  <a:tcPr marL="67033" marR="67033" marT="0" marB="0">
                    <a:solidFill>
                      <a:schemeClr val="bg1">
                        <a:alpha val="20000"/>
                      </a:schemeClr>
                    </a:solidFill>
                  </a:tcPr>
                </a:tc>
                <a:tc hMerge="1">
                  <a:txBody>
                    <a:bodyPr/>
                    <a:lstStyle/>
                    <a:p>
                      <a:pPr marL="0" marR="0" algn="l">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smtClean="0">
                          <a:effectLst/>
                          <a:latin typeface="+mn-lt"/>
                          <a:ea typeface="Calibri"/>
                          <a:cs typeface="Times New Roman"/>
                        </a:rPr>
                        <a:t>Draft report on Limpopo pilot project produced.  However the work still in progress since the target is linked to National Dialogues</a:t>
                      </a:r>
                      <a:endParaRPr lang="en-US" sz="12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algn="l">
                        <a:lnSpc>
                          <a:spcPct val="115000"/>
                        </a:lnSpc>
                        <a:spcBef>
                          <a:spcPts val="0"/>
                        </a:spcBef>
                        <a:spcAft>
                          <a:spcPts val="1000"/>
                        </a:spcAft>
                      </a:pPr>
                      <a:r>
                        <a:rPr lang="en-US" sz="1200" dirty="0" smtClean="0">
                          <a:effectLst/>
                          <a:latin typeface="+mn-lt"/>
                          <a:ea typeface="Calibri"/>
                          <a:cs typeface="Times New Roman"/>
                        </a:rPr>
                        <a:t>National Dialogues to continue in 2017/18 Financial Year in another Province</a:t>
                      </a:r>
                      <a:endParaRPr lang="en-US" sz="1200" dirty="0">
                        <a:effectLst/>
                        <a:latin typeface="Calibri"/>
                        <a:ea typeface="Times New Roman"/>
                        <a:cs typeface="Times New Roman"/>
                      </a:endParaRPr>
                    </a:p>
                  </a:txBody>
                  <a:tcPr marL="68580" marR="68580" marT="0" marB="0">
                    <a:solidFill>
                      <a:schemeClr val="bg1">
                        <a:alpha val="20000"/>
                      </a:schemeClr>
                    </a:solidFill>
                  </a:tcPr>
                </a:tc>
                <a:tc>
                  <a:txBody>
                    <a:bodyPr/>
                    <a:lstStyle/>
                    <a:p>
                      <a:pPr>
                        <a:lnSpc>
                          <a:spcPct val="115000"/>
                        </a:lnSpc>
                        <a:spcAft>
                          <a:spcPts val="1000"/>
                        </a:spcAft>
                      </a:pPr>
                      <a:r>
                        <a:rPr lang="en-US" sz="1200" dirty="0" smtClean="0">
                          <a:effectLst/>
                          <a:latin typeface="+mn-lt"/>
                          <a:ea typeface="Calibri"/>
                          <a:cs typeface="Times New Roman"/>
                        </a:rPr>
                        <a:t>Pilot report on National dialogues: Limpopo Concept document on national dialogues</a:t>
                      </a:r>
                      <a:endParaRPr lang="en-US" sz="12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71755" marR="71755">
                        <a:lnSpc>
                          <a:spcPct val="115000"/>
                        </a:lnSpc>
                        <a:spcAft>
                          <a:spcPts val="1000"/>
                        </a:spcAft>
                      </a:pPr>
                      <a:r>
                        <a:rPr lang="en-US" sz="1400" dirty="0">
                          <a:effectLst/>
                        </a:rPr>
                        <a:t>Not achieved</a:t>
                      </a:r>
                      <a:endParaRPr lang="en-ZA" sz="1400" dirty="0">
                        <a:solidFill>
                          <a:schemeClr val="tx1"/>
                        </a:solidFill>
                        <a:effectLst/>
                        <a:latin typeface="Calibri"/>
                        <a:ea typeface="Times New Roman"/>
                        <a:cs typeface="Times New Roman"/>
                      </a:endParaRPr>
                    </a:p>
                  </a:txBody>
                  <a:tcPr marL="67033" marR="67033" marT="0" marB="0" vert="vert">
                    <a:solidFill>
                      <a:srgbClr val="FF0000"/>
                    </a:solidFill>
                  </a:tcPr>
                </a:tc>
              </a:tr>
            </a:tbl>
          </a:graphicData>
        </a:graphic>
      </p:graphicFrame>
    </p:spTree>
    <p:extLst>
      <p:ext uri="{BB962C8B-B14F-4D97-AF65-F5344CB8AC3E}">
        <p14:creationId xmlns:p14="http://schemas.microsoft.com/office/powerpoint/2010/main" xmlns="" val="3377385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28</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a:bodyPr>
          <a:lstStyle/>
          <a:p>
            <a:pPr algn="l">
              <a:lnSpc>
                <a:spcPct val="115000"/>
              </a:lnSpc>
              <a:spcAft>
                <a:spcPts val="0"/>
              </a:spcAft>
            </a:pPr>
            <a:r>
              <a:rPr lang="en-GB" sz="3100" b="1" dirty="0" smtClean="0">
                <a:solidFill>
                  <a:prstClr val="black"/>
                </a:solidFill>
                <a:latin typeface="Arial"/>
                <a:ea typeface="Times New Roman"/>
                <a:cs typeface="Times New Roman"/>
              </a:rPr>
              <a:t>Programme 2: </a:t>
            </a:r>
            <a:r>
              <a:rPr lang="en-GB" sz="3100" b="1" dirty="0" smtClean="0">
                <a:latin typeface="Arial"/>
                <a:ea typeface="Times New Roman"/>
                <a:cs typeface="Times New Roman"/>
              </a:rPr>
              <a:t>Financial Performance Q4</a:t>
            </a:r>
            <a:endParaRPr kumimoji="0" lang="en-ZA" sz="3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918252910"/>
              </p:ext>
            </p:extLst>
          </p:nvPr>
        </p:nvGraphicFramePr>
        <p:xfrm>
          <a:off x="1162602" y="1457617"/>
          <a:ext cx="7589519" cy="3545456"/>
        </p:xfrm>
        <a:graphic>
          <a:graphicData uri="http://schemas.openxmlformats.org/drawingml/2006/table">
            <a:tbl>
              <a:tblPr firstRow="1" firstCol="1" bandRow="1"/>
              <a:tblGrid>
                <a:gridCol w="2012573"/>
                <a:gridCol w="1452684"/>
                <a:gridCol w="1134909"/>
                <a:gridCol w="1210571"/>
                <a:gridCol w="1028228"/>
                <a:gridCol w="750554"/>
              </a:tblGrid>
              <a:tr h="687576">
                <a:tc>
                  <a:txBody>
                    <a:bodyPr/>
                    <a:lstStyle/>
                    <a:p>
                      <a:pPr>
                        <a:lnSpc>
                          <a:spcPct val="115000"/>
                        </a:lnSpc>
                        <a:spcAft>
                          <a:spcPts val="0"/>
                        </a:spcAft>
                      </a:pPr>
                      <a:r>
                        <a:rPr lang="en-ZA" sz="1200" b="1" kern="1200" dirty="0">
                          <a:solidFill>
                            <a:srgbClr val="FFFFFF"/>
                          </a:solidFill>
                          <a:effectLst/>
                          <a:latin typeface="Calibri"/>
                          <a:ea typeface="Times New Roman"/>
                          <a:cs typeface="Times New Roman"/>
                        </a:rPr>
                        <a:t>Sub-Programme</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Adjusted Appropriation</a:t>
                      </a:r>
                      <a:endParaRPr lang="en-ZA" sz="12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Projected Expenditure at 31 March 2017</a:t>
                      </a:r>
                      <a:endParaRPr lang="en-ZA" sz="12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a:solidFill>
                            <a:srgbClr val="FFFFFF"/>
                          </a:solidFill>
                          <a:effectLst/>
                          <a:latin typeface="Calibri"/>
                          <a:ea typeface="Times New Roman"/>
                          <a:cs typeface="Times New Roman"/>
                        </a:rPr>
                        <a:t>Actual Expenditure          31 March 2017</a:t>
                      </a:r>
                      <a:endParaRPr lang="en-ZA"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kern="1200">
                          <a:solidFill>
                            <a:srgbClr val="FFFFFF"/>
                          </a:solidFill>
                          <a:effectLst/>
                          <a:latin typeface="Calibri"/>
                          <a:ea typeface="Times New Roman"/>
                          <a:cs typeface="Times New Roman"/>
                        </a:rPr>
                        <a:t>Variance                  Actual vs. Projected</a:t>
                      </a:r>
                      <a:endParaRPr lang="en-ZA"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kern="1200">
                          <a:solidFill>
                            <a:srgbClr val="FFFFFF"/>
                          </a:solidFill>
                          <a:effectLst/>
                          <a:latin typeface="Calibri"/>
                          <a:ea typeface="Times New Roman"/>
                          <a:cs typeface="Times New Roman"/>
                        </a:rPr>
                        <a:t>% Spent</a:t>
                      </a:r>
                      <a:endParaRPr lang="en-ZA"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4740">
                <a:tc>
                  <a:txBody>
                    <a:bodyPr/>
                    <a:lstStyle/>
                    <a:p>
                      <a:pPr>
                        <a:lnSpc>
                          <a:spcPts val="1505"/>
                        </a:lnSpc>
                        <a:spcAft>
                          <a:spcPts val="0"/>
                        </a:spcAft>
                      </a:pPr>
                      <a:r>
                        <a:rPr lang="en-ZA" sz="1200" kern="1200">
                          <a:solidFill>
                            <a:srgbClr val="FFFFFF"/>
                          </a:solidFill>
                          <a:effectLst/>
                          <a:latin typeface="Calibri"/>
                          <a:ea typeface="Times New Roman"/>
                          <a:cs typeface="Times New Roman"/>
                        </a:rPr>
                        <a:t> </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505"/>
                        </a:lnSpc>
                        <a:spcAft>
                          <a:spcPts val="0"/>
                        </a:spcAft>
                      </a:pPr>
                      <a:r>
                        <a:rPr lang="en-ZA" sz="1200" b="1" kern="1200">
                          <a:solidFill>
                            <a:srgbClr val="FFFFFF"/>
                          </a:solidFill>
                          <a:effectLst/>
                          <a:latin typeface="Calibri"/>
                          <a:ea typeface="Times New Roman"/>
                          <a:cs typeface="Times New Roman"/>
                        </a:rPr>
                        <a:t>R`000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505"/>
                        </a:lnSpc>
                        <a:spcAft>
                          <a:spcPts val="0"/>
                        </a:spcAft>
                      </a:pPr>
                      <a:r>
                        <a:rPr lang="en-ZA" sz="1200" b="1" kern="1200" dirty="0">
                          <a:solidFill>
                            <a:srgbClr val="FFFFFF"/>
                          </a:solidFill>
                          <a:effectLst/>
                          <a:latin typeface="Calibri"/>
                          <a:ea typeface="Times New Roman"/>
                          <a:cs typeface="Times New Roman"/>
                        </a:rPr>
                        <a:t>R`000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505"/>
                        </a:lnSpc>
                        <a:spcAft>
                          <a:spcPts val="0"/>
                        </a:spcAft>
                      </a:pPr>
                      <a:r>
                        <a:rPr lang="en-ZA" sz="1200" b="1" kern="1200" dirty="0">
                          <a:solidFill>
                            <a:srgbClr val="FFFFFF"/>
                          </a:solidFill>
                          <a:effectLst/>
                          <a:latin typeface="Calibri"/>
                          <a:ea typeface="Times New Roman"/>
                          <a:cs typeface="Times New Roman"/>
                        </a:rPr>
                        <a:t>R`000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505"/>
                        </a:lnSpc>
                        <a:spcAft>
                          <a:spcPts val="0"/>
                        </a:spcAft>
                      </a:pPr>
                      <a:r>
                        <a:rPr lang="en-ZA" sz="1200" b="1" kern="1200">
                          <a:solidFill>
                            <a:srgbClr val="FFFFFF"/>
                          </a:solidFill>
                          <a:effectLst/>
                          <a:latin typeface="Calibri"/>
                          <a:ea typeface="Times New Roman"/>
                          <a:cs typeface="Times New Roman"/>
                        </a:rPr>
                        <a:t>R`000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505"/>
                        </a:lnSpc>
                        <a:spcAft>
                          <a:spcPts val="0"/>
                        </a:spcAft>
                      </a:pPr>
                      <a:r>
                        <a:rPr lang="en-ZA" sz="1200" b="1" kern="1200">
                          <a:solidFill>
                            <a:srgbClr val="FFFFFF"/>
                          </a:solidFill>
                          <a:effectLst/>
                          <a:latin typeface="Calibri"/>
                          <a:ea typeface="Times New Roman"/>
                          <a:cs typeface="Times New Roman"/>
                        </a:rPr>
                        <a:t>%</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87576">
                <a:tc>
                  <a:txBody>
                    <a:bodyPr/>
                    <a:lstStyle/>
                    <a:p>
                      <a:pPr>
                        <a:lnSpc>
                          <a:spcPct val="115000"/>
                        </a:lnSpc>
                        <a:spcAft>
                          <a:spcPts val="0"/>
                        </a:spcAft>
                      </a:pPr>
                      <a:r>
                        <a:rPr lang="en-ZA" sz="1200" kern="1200">
                          <a:solidFill>
                            <a:srgbClr val="000000"/>
                          </a:solidFill>
                          <a:effectLst/>
                          <a:latin typeface="Calibri"/>
                          <a:ea typeface="Times New Roman"/>
                          <a:cs typeface="Times New Roman"/>
                        </a:rPr>
                        <a:t>Management: Social Transformation and Economic Empowerment</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4 082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4 082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3 769</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313</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92.3</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793">
                <a:tc>
                  <a:txBody>
                    <a:bodyPr/>
                    <a:lstStyle/>
                    <a:p>
                      <a:pPr>
                        <a:lnSpc>
                          <a:spcPct val="115000"/>
                        </a:lnSpc>
                        <a:spcAft>
                          <a:spcPts val="0"/>
                        </a:spcAft>
                      </a:pPr>
                      <a:r>
                        <a:rPr lang="en-ZA" sz="1200" kern="1200">
                          <a:solidFill>
                            <a:srgbClr val="000000"/>
                          </a:solidFill>
                          <a:effectLst/>
                          <a:latin typeface="Calibri"/>
                          <a:ea typeface="Times New Roman"/>
                          <a:cs typeface="Times New Roman"/>
                        </a:rPr>
                        <a:t>Social Empowerment and Transformation</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3 157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3 157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2 845</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312</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90.1</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54">
                <a:tc>
                  <a:txBody>
                    <a:bodyPr/>
                    <a:lstStyle/>
                    <a:p>
                      <a:pPr>
                        <a:lnSpc>
                          <a:spcPts val="1505"/>
                        </a:lnSpc>
                        <a:spcAft>
                          <a:spcPts val="0"/>
                        </a:spcAft>
                      </a:pPr>
                      <a:r>
                        <a:rPr lang="en-ZA" sz="1200" kern="1200">
                          <a:solidFill>
                            <a:srgbClr val="000000"/>
                          </a:solidFill>
                          <a:effectLst/>
                          <a:latin typeface="Calibri"/>
                          <a:ea typeface="Times New Roman"/>
                          <a:cs typeface="Times New Roman"/>
                        </a:rPr>
                        <a:t>Governance Transformation, Justice and Security</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1 862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1 862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1 744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118</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93.7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54">
                <a:tc>
                  <a:txBody>
                    <a:bodyPr/>
                    <a:lstStyle/>
                    <a:p>
                      <a:pPr>
                        <a:lnSpc>
                          <a:spcPts val="1505"/>
                        </a:lnSpc>
                        <a:spcAft>
                          <a:spcPts val="0"/>
                        </a:spcAft>
                      </a:pPr>
                      <a:r>
                        <a:rPr lang="en-ZA" sz="1200">
                          <a:effectLst/>
                          <a:latin typeface="Calibri"/>
                          <a:ea typeface="Times New Roman"/>
                          <a:cs typeface="Arial"/>
                        </a:rPr>
                        <a:t>Economic Empowerment and Participation</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1 476</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1 476</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1 299</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177</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88.0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54">
                <a:tc>
                  <a:txBody>
                    <a:bodyPr/>
                    <a:lstStyle/>
                    <a:p>
                      <a:pPr>
                        <a:lnSpc>
                          <a:spcPts val="1505"/>
                        </a:lnSpc>
                        <a:spcAft>
                          <a:spcPts val="0"/>
                        </a:spcAft>
                      </a:pPr>
                      <a:r>
                        <a:rPr lang="en-ZA" sz="1200" kern="1200">
                          <a:solidFill>
                            <a:srgbClr val="000000"/>
                          </a:solidFill>
                          <a:effectLst/>
                          <a:latin typeface="Calibri"/>
                          <a:ea typeface="Times New Roman"/>
                          <a:cs typeface="Times New Roman"/>
                        </a:rPr>
                        <a:t>Commission for Gender Equality</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69 891</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69 891</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69 891</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100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009">
                <a:tc>
                  <a:txBody>
                    <a:bodyPr/>
                    <a:lstStyle/>
                    <a:p>
                      <a:pPr>
                        <a:lnSpc>
                          <a:spcPts val="1505"/>
                        </a:lnSpc>
                        <a:spcAft>
                          <a:spcPts val="0"/>
                        </a:spcAft>
                      </a:pPr>
                      <a:r>
                        <a:rPr lang="en-ZA" sz="1200" b="1" kern="1200">
                          <a:solidFill>
                            <a:srgbClr val="000000"/>
                          </a:solidFill>
                          <a:effectLst/>
                          <a:latin typeface="Calibri"/>
                          <a:ea typeface="Times New Roman"/>
                          <a:cs typeface="Times New Roman"/>
                        </a:rPr>
                        <a:t>Total</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80 468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80 468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79 548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920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dirty="0">
                          <a:effectLst/>
                          <a:latin typeface="Calibri"/>
                          <a:ea typeface="Times New Roman"/>
                          <a:cs typeface="Times New Roman"/>
                        </a:rPr>
                        <a:t>98.9</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05077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29</a:t>
            </a:fld>
            <a:endParaRPr lang="en-ZA" dirty="0">
              <a:solidFill>
                <a:prstClr val="black">
                  <a:tint val="75000"/>
                </a:prstClr>
              </a:solidFill>
            </a:endParaRPr>
          </a:p>
        </p:txBody>
      </p:sp>
      <p:sp>
        <p:nvSpPr>
          <p:cNvPr id="7" name="Title 1"/>
          <p:cNvSpPr>
            <a:spLocks noGrp="1"/>
          </p:cNvSpPr>
          <p:nvPr>
            <p:ph type="title"/>
          </p:nvPr>
        </p:nvSpPr>
        <p:spPr>
          <a:xfrm>
            <a:off x="182881" y="1"/>
            <a:ext cx="8661874" cy="847895"/>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dirty="0" smtClean="0">
                <a:solidFill>
                  <a:srgbClr val="000000"/>
                </a:solidFill>
                <a:latin typeface="Arial" pitchFamily="34" charset="0"/>
                <a:cs typeface="Arial" pitchFamily="34" charset="0"/>
              </a:rPr>
              <a:t>AREAS OF NON ACHIEVEMENT </a:t>
            </a:r>
            <a:br>
              <a:rPr lang="en-ZA" sz="3100" b="1" dirty="0" smtClean="0">
                <a:solidFill>
                  <a:srgbClr val="000000"/>
                </a:solidFill>
                <a:latin typeface="Arial" pitchFamily="34" charset="0"/>
                <a:cs typeface="Arial" pitchFamily="34" charset="0"/>
              </a:rPr>
            </a:br>
            <a:r>
              <a:rPr lang="en-ZA" sz="3100" b="1" dirty="0" smtClean="0">
                <a:solidFill>
                  <a:srgbClr val="000000"/>
                </a:solidFill>
                <a:latin typeface="Arial" pitchFamily="34" charset="0"/>
                <a:cs typeface="Arial" pitchFamily="34" charset="0"/>
              </a:rPr>
              <a:t>FOR THE 2016/17 FY - QUARTER 3 </a:t>
            </a:r>
            <a:r>
              <a:rPr lang="en-ZA" sz="4000" b="1" dirty="0" smtClean="0">
                <a:solidFill>
                  <a:srgbClr val="000000"/>
                </a:solidFill>
                <a:latin typeface="Arial" pitchFamily="34" charset="0"/>
                <a:cs typeface="Arial" pitchFamily="34" charset="0"/>
              </a:rPr>
              <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Rectangle 7"/>
          <p:cNvSpPr/>
          <p:nvPr/>
        </p:nvSpPr>
        <p:spPr>
          <a:xfrm>
            <a:off x="276238" y="930652"/>
            <a:ext cx="9324975" cy="1261884"/>
          </a:xfrm>
          <a:prstGeom prst="rect">
            <a:avLst/>
          </a:prstGeom>
        </p:spPr>
        <p:txBody>
          <a:bodyPr wrap="square">
            <a:spAutoFit/>
          </a:bodyPr>
          <a:lstStyle/>
          <a:p>
            <a:pPr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PROGRAMME 2</a:t>
            </a:r>
          </a:p>
          <a:p>
            <a:pPr marL="0" lvl="1" algn="just" fontAlgn="base">
              <a:spcBef>
                <a:spcPts val="600"/>
              </a:spcBef>
              <a:spcAft>
                <a:spcPts val="600"/>
              </a:spcAft>
              <a:tabLst>
                <a:tab pos="228600" algn="l"/>
              </a:tabLst>
            </a:pPr>
            <a:r>
              <a:rPr lang="en-ZA" sz="2000" dirty="0">
                <a:solidFill>
                  <a:prstClr val="black"/>
                </a:solidFill>
                <a:cs typeface="Arial" pitchFamily="34" charset="0"/>
              </a:rPr>
              <a:t>The tables progress of </a:t>
            </a:r>
            <a:r>
              <a:rPr lang="en-ZA" sz="2000" dirty="0" smtClean="0">
                <a:solidFill>
                  <a:prstClr val="black"/>
                </a:solidFill>
                <a:cs typeface="Arial" pitchFamily="34" charset="0"/>
              </a:rPr>
              <a:t>3 </a:t>
            </a:r>
            <a:r>
              <a:rPr lang="en-ZA" sz="2000" dirty="0">
                <a:solidFill>
                  <a:prstClr val="black"/>
                </a:solidFill>
                <a:cs typeface="Arial" pitchFamily="34" charset="0"/>
              </a:rPr>
              <a:t>targets not achieved for Programme 2 in the </a:t>
            </a:r>
            <a:r>
              <a:rPr lang="en-ZA" sz="2000" dirty="0" smtClean="0">
                <a:solidFill>
                  <a:prstClr val="black"/>
                </a:solidFill>
                <a:cs typeface="Arial" pitchFamily="34" charset="0"/>
              </a:rPr>
              <a:t>third </a:t>
            </a:r>
            <a:r>
              <a:rPr lang="en-ZA" sz="2000" dirty="0">
                <a:solidFill>
                  <a:prstClr val="black"/>
                </a:solidFill>
                <a:cs typeface="Arial" pitchFamily="34" charset="0"/>
              </a:rPr>
              <a:t>quarter </a:t>
            </a:r>
            <a:endParaRPr lang="en-ZA" b="1" dirty="0" smtClean="0">
              <a:solidFill>
                <a:srgbClr val="000000"/>
              </a:solidFill>
              <a:latin typeface="Arial" pitchFamily="34" charset="0"/>
              <a:cs typeface="Arial" pitchFamily="34" charset="0"/>
            </a:endParaRPr>
          </a:p>
          <a:p>
            <a:pPr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1480440009"/>
              </p:ext>
            </p:extLst>
          </p:nvPr>
        </p:nvGraphicFramePr>
        <p:xfrm>
          <a:off x="276234" y="1819280"/>
          <a:ext cx="9128267" cy="4646102"/>
        </p:xfrm>
        <a:graphic>
          <a:graphicData uri="http://schemas.openxmlformats.org/drawingml/2006/table">
            <a:tbl>
              <a:tblPr firstRow="1" bandRow="1">
                <a:tableStyleId>{5C22544A-7EE6-4342-B048-85BDC9FD1C3A}</a:tableStyleId>
              </a:tblPr>
              <a:tblGrid>
                <a:gridCol w="3743326"/>
                <a:gridCol w="5384941"/>
              </a:tblGrid>
              <a:tr h="381950">
                <a:tc gridSpan="2">
                  <a:txBody>
                    <a:bodyPr/>
                    <a:lstStyle/>
                    <a:p>
                      <a:r>
                        <a:rPr lang="en-ZA" sz="1600" b="1" dirty="0" smtClean="0">
                          <a:solidFill>
                            <a:schemeClr val="tx1"/>
                          </a:solidFill>
                          <a:latin typeface="Arial" pitchFamily="34" charset="0"/>
                          <a:cs typeface="Arial" pitchFamily="34" charset="0"/>
                        </a:rPr>
                        <a:t>PROGRAMME 2</a:t>
                      </a:r>
                      <a:endParaRPr lang="en-ZA" sz="1600" b="1" dirty="0">
                        <a:solidFill>
                          <a:schemeClr val="tx1"/>
                        </a:solidFill>
                        <a:latin typeface="Arial" pitchFamily="34" charset="0"/>
                        <a:cs typeface="Arial" pitchFamily="34" charset="0"/>
                      </a:endParaRPr>
                    </a:p>
                  </a:txBody>
                  <a:tcPr>
                    <a:solidFill>
                      <a:schemeClr val="accent1">
                        <a:lumMod val="40000"/>
                        <a:lumOff val="60000"/>
                      </a:schemeClr>
                    </a:solidFill>
                  </a:tcPr>
                </a:tc>
                <a:tc hMerge="1">
                  <a:txBody>
                    <a:bodyPr/>
                    <a:lstStyle/>
                    <a:p>
                      <a:endParaRPr lang="en-ZA" dirty="0"/>
                    </a:p>
                  </a:txBody>
                  <a:tcPr>
                    <a:solidFill>
                      <a:srgbClr val="00B050"/>
                    </a:solidFill>
                  </a:tcPr>
                </a:tc>
              </a:tr>
              <a:tr h="370840">
                <a:tc>
                  <a:txBody>
                    <a:bodyPr/>
                    <a:lstStyle/>
                    <a:p>
                      <a:r>
                        <a:rPr lang="en-ZA" sz="1600" b="1" dirty="0" smtClean="0">
                          <a:solidFill>
                            <a:schemeClr val="tx1"/>
                          </a:solidFill>
                          <a:latin typeface="Arial" pitchFamily="34" charset="0"/>
                          <a:cs typeface="Arial" pitchFamily="34" charset="0"/>
                        </a:rPr>
                        <a:t>Not Achieved Targets</a:t>
                      </a:r>
                      <a:endParaRPr lang="en-ZA" sz="1600" b="1"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ZA" sz="1600" b="1" dirty="0" smtClean="0">
                          <a:solidFill>
                            <a:schemeClr val="tx1"/>
                          </a:solidFill>
                          <a:latin typeface="Arial" pitchFamily="34" charset="0"/>
                          <a:cs typeface="Arial" pitchFamily="34" charset="0"/>
                        </a:rPr>
                        <a:t>Progress to date</a:t>
                      </a:r>
                    </a:p>
                  </a:txBody>
                  <a:tcPr>
                    <a:solidFill>
                      <a:schemeClr val="accent1">
                        <a:lumMod val="40000"/>
                        <a:lumOff val="60000"/>
                      </a:schemeClr>
                    </a:solidFill>
                  </a:tcPr>
                </a:tc>
              </a:tr>
              <a:tr h="102838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Draft discussion paper on Women’s Financial Inclusion consulted on with ESEID Cluster departments</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600" b="0" dirty="0" smtClean="0">
                          <a:solidFill>
                            <a:schemeClr val="tx1"/>
                          </a:solidFill>
                          <a:latin typeface="Arial" pitchFamily="34" charset="0"/>
                          <a:cs typeface="Arial" pitchFamily="34" charset="0"/>
                        </a:rPr>
                        <a:t>The draft discussion paper on Women Financial Inclusion was withdrawn from ESEID cluster to first undergo consultations at a Technical Working Group of the Economic cluster departments to be convened by the </a:t>
                      </a:r>
                      <a:r>
                        <a:rPr lang="en-ZA" sz="1600" b="0" dirty="0" err="1" smtClean="0">
                          <a:solidFill>
                            <a:schemeClr val="tx1"/>
                          </a:solidFill>
                          <a:latin typeface="Arial" pitchFamily="34" charset="0"/>
                          <a:cs typeface="Arial" pitchFamily="34" charset="0"/>
                        </a:rPr>
                        <a:t>dti</a:t>
                      </a:r>
                      <a:r>
                        <a:rPr lang="en-ZA" sz="1600" b="0" dirty="0" smtClean="0">
                          <a:solidFill>
                            <a:schemeClr val="tx1"/>
                          </a:solidFill>
                          <a:latin typeface="Arial" pitchFamily="34" charset="0"/>
                          <a:cs typeface="Arial" pitchFamily="34" charset="0"/>
                        </a:rPr>
                        <a:t> during 4</a:t>
                      </a:r>
                      <a:r>
                        <a:rPr lang="en-ZA" sz="1600" b="0" baseline="30000" dirty="0" smtClean="0">
                          <a:solidFill>
                            <a:schemeClr val="tx1"/>
                          </a:solidFill>
                          <a:latin typeface="Arial" pitchFamily="34" charset="0"/>
                          <a:cs typeface="Arial" pitchFamily="34" charset="0"/>
                        </a:rPr>
                        <a:t>th</a:t>
                      </a:r>
                      <a:r>
                        <a:rPr lang="en-ZA" sz="1600" b="0" dirty="0" smtClean="0">
                          <a:solidFill>
                            <a:schemeClr val="tx1"/>
                          </a:solidFill>
                          <a:latin typeface="Arial" pitchFamily="34" charset="0"/>
                          <a:cs typeface="Arial" pitchFamily="34" charset="0"/>
                        </a:rPr>
                        <a:t> quarter and it is still work in progress.</a:t>
                      </a:r>
                    </a:p>
                  </a:txBody>
                  <a:tcPr>
                    <a:noFill/>
                  </a:tcPr>
                </a:tc>
              </a:tr>
              <a:tr h="85212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Discussion document on the prevention strategy on the IPOA on VAWC Approved </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600" b="0" dirty="0" smtClean="0">
                          <a:solidFill>
                            <a:schemeClr val="tx1"/>
                          </a:solidFill>
                          <a:latin typeface="Arial" pitchFamily="34" charset="0"/>
                          <a:cs typeface="Arial" pitchFamily="34" charset="0"/>
                        </a:rPr>
                        <a:t>This work stream has been incorporated into National Dialogues programme and it is still work in progress.</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ZA" sz="1600" b="0" dirty="0" smtClean="0">
                        <a:solidFill>
                          <a:schemeClr val="tx1"/>
                        </a:solidFill>
                        <a:latin typeface="Arial" pitchFamily="34" charset="0"/>
                        <a:cs typeface="Arial" pitchFamily="34" charset="0"/>
                      </a:endParaRPr>
                    </a:p>
                  </a:txBody>
                  <a:tcPr>
                    <a:noFill/>
                  </a:tcPr>
                </a:tc>
              </a:tr>
              <a:tr h="85212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Analysis of Best Practices on integrated services for GBV survivors report developed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600" b="0" dirty="0" smtClean="0">
                          <a:solidFill>
                            <a:schemeClr val="tx1"/>
                          </a:solidFill>
                          <a:latin typeface="Arial" pitchFamily="34" charset="0"/>
                          <a:cs typeface="Arial" pitchFamily="34" charset="0"/>
                        </a:rPr>
                        <a:t>The work has been included in the national dialogues and it is still work in progress.</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ZA" sz="1600" b="0" dirty="0" smtClean="0">
                        <a:solidFill>
                          <a:schemeClr val="tx1"/>
                        </a:solidFill>
                        <a:latin typeface="Arial" pitchFamily="34" charset="0"/>
                        <a:cs typeface="Arial" pitchFamily="34" charset="0"/>
                      </a:endParaRPr>
                    </a:p>
                  </a:txBody>
                  <a:tcPr>
                    <a:noFill/>
                  </a:tcPr>
                </a:tc>
              </a:tr>
            </a:tbl>
          </a:graphicData>
        </a:graphic>
      </p:graphicFrame>
    </p:spTree>
    <p:extLst>
      <p:ext uri="{BB962C8B-B14F-4D97-AF65-F5344CB8AC3E}">
        <p14:creationId xmlns:p14="http://schemas.microsoft.com/office/powerpoint/2010/main" xmlns="" val="269218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PART A: STRATEGIC FOCUS</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Content Placeholder 2"/>
          <p:cNvSpPr>
            <a:spLocks noGrp="1"/>
          </p:cNvSpPr>
          <p:nvPr>
            <p:ph sz="half" idx="1"/>
          </p:nvPr>
        </p:nvSpPr>
        <p:spPr>
          <a:xfrm>
            <a:off x="92402" y="2589214"/>
            <a:ext cx="5024581" cy="1396320"/>
          </a:xfrm>
          <a:prstGeom prst="rect">
            <a:avLst/>
          </a:prstGeom>
          <a:ln w="25400" cmpd="sng">
            <a:solidFill>
              <a:srgbClr val="00B050"/>
            </a:solid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ysClr val="windowText" lastClr="000000"/>
                </a:solidFill>
                <a:effectLst/>
                <a:uLnTx/>
                <a:uFillTx/>
                <a:latin typeface="Arial" pitchFamily="34" charset="0"/>
                <a:cs typeface="Arial" pitchFamily="34" charset="0"/>
              </a:rPr>
              <a:t>Vision </a:t>
            </a:r>
            <a:endParaRPr kumimoji="0" lang="en-GB" sz="200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0" marR="0" lvl="0" indent="0" defTabSz="914400" eaLnBrk="1" fontAlgn="ctr"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 </a:t>
            </a:r>
            <a:r>
              <a:rPr kumimoji="0" lang="en-GB"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society that realises the socio-economic empowerment of women and the advancement of gender equality.</a:t>
            </a: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Content Placeholder 3"/>
          <p:cNvSpPr txBox="1">
            <a:spLocks/>
          </p:cNvSpPr>
          <p:nvPr/>
        </p:nvSpPr>
        <p:spPr>
          <a:xfrm>
            <a:off x="83131" y="4422773"/>
            <a:ext cx="5033818" cy="1350035"/>
          </a:xfrm>
          <a:prstGeom prst="rect">
            <a:avLst/>
          </a:prstGeom>
          <a:ln w="25400" cmpd="sng">
            <a:solidFill>
              <a:srgbClr val="00B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1"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Mission</a:t>
            </a:r>
          </a:p>
          <a:p>
            <a:pPr marL="0" marR="0" lvl="0" indent="0" algn="l" defTabSz="914400" rtl="0" eaLnBrk="1" fontAlgn="ctr" latinLnBrk="0" hangingPunct="1">
              <a:lnSpc>
                <a:spcPct val="90000"/>
              </a:lnSpc>
              <a:spcBef>
                <a:spcPts val="1000"/>
              </a:spcBef>
              <a:spcAft>
                <a:spcPts val="0"/>
              </a:spcAft>
              <a:buClrTx/>
              <a:buSzTx/>
              <a:buNone/>
              <a:tabLst/>
              <a:defRPr/>
            </a:pPr>
            <a:r>
              <a:rPr kumimoji="0" lang="en-GB" sz="2000" b="0"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Accelerate socio-economic transformation for women empowerment and the advancement of gender equality.</a:t>
            </a:r>
            <a:endParaRPr kumimoji="0" lang="en-ZA" sz="20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Content Placeholder 7"/>
          <p:cNvSpPr txBox="1">
            <a:spLocks/>
          </p:cNvSpPr>
          <p:nvPr/>
        </p:nvSpPr>
        <p:spPr>
          <a:xfrm>
            <a:off x="83131" y="948785"/>
            <a:ext cx="5033818" cy="1310864"/>
          </a:xfrm>
          <a:prstGeom prst="rect">
            <a:avLst/>
          </a:prstGeom>
          <a:ln w="25400">
            <a:solidFill>
              <a:srgbClr val="00B05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Tx/>
              <a:buNone/>
              <a:defRPr/>
            </a:pPr>
            <a:r>
              <a:rPr lang="en-US" sz="2000" b="1" i="1" kern="0" dirty="0" smtClean="0">
                <a:solidFill>
                  <a:sysClr val="windowText" lastClr="000000"/>
                </a:solidFill>
                <a:latin typeface="Arial" pitchFamily="34" charset="0"/>
                <a:cs typeface="Arial" pitchFamily="34" charset="0"/>
              </a:rPr>
              <a:t>Mandate</a:t>
            </a:r>
          </a:p>
          <a:p>
            <a:pPr marL="0" indent="0">
              <a:spcBef>
                <a:spcPts val="0"/>
              </a:spcBef>
              <a:buFontTx/>
              <a:buNone/>
              <a:defRPr/>
            </a:pPr>
            <a:r>
              <a:rPr lang="en-US" sz="2000" kern="0" dirty="0" smtClean="0">
                <a:solidFill>
                  <a:sysClr val="windowText" lastClr="000000"/>
                </a:solidFill>
                <a:latin typeface="Arial" pitchFamily="34" charset="0"/>
                <a:cs typeface="Arial" pitchFamily="34" charset="0"/>
              </a:rPr>
              <a:t>To </a:t>
            </a:r>
            <a:r>
              <a:rPr lang="en-GB" sz="2000" kern="0" dirty="0" smtClean="0">
                <a:solidFill>
                  <a:sysClr val="windowText" lastClr="000000"/>
                </a:solidFill>
                <a:latin typeface="Arial" pitchFamily="34" charset="0"/>
                <a:cs typeface="Arial" pitchFamily="34" charset="0"/>
              </a:rPr>
              <a:t>champion the advancement of women’s socio-economic empowerment and the promotion of gender equality.</a:t>
            </a:r>
            <a:endParaRPr lang="en-ZA" sz="2000" kern="0" dirty="0" smtClean="0">
              <a:solidFill>
                <a:sysClr val="windowText" lastClr="000000"/>
              </a:solidFill>
              <a:latin typeface="Arial" pitchFamily="34" charset="0"/>
              <a:cs typeface="Arial" pitchFamily="34" charset="0"/>
            </a:endParaRPr>
          </a:p>
          <a:p>
            <a:pPr marL="0" indent="0">
              <a:spcBef>
                <a:spcPts val="0"/>
              </a:spcBef>
              <a:buFontTx/>
              <a:buNone/>
              <a:defRPr/>
            </a:pPr>
            <a:endParaRPr lang="en-ZA" sz="2000" kern="0" dirty="0">
              <a:solidFill>
                <a:sysClr val="windowText" lastClr="0000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16950" y="948785"/>
            <a:ext cx="2043236" cy="2611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4212" y="948785"/>
            <a:ext cx="1712335" cy="1805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17011" y="3559996"/>
            <a:ext cx="2220587" cy="2196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46655" y="4416282"/>
            <a:ext cx="1705462" cy="2257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20996" y="2754188"/>
            <a:ext cx="1756772" cy="2123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6459" y="2754181"/>
            <a:ext cx="1193281" cy="2363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7631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30</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800" b="1" kern="0" dirty="0" smtClean="0">
                <a:solidFill>
                  <a:sysClr val="windowText" lastClr="000000"/>
                </a:solidFill>
              </a:rPr>
              <a:t/>
            </a:r>
            <a:br>
              <a:rPr lang="en-ZA" sz="1800" b="1" kern="0" dirty="0" smtClean="0">
                <a:solidFill>
                  <a:sysClr val="windowText" lastClr="000000"/>
                </a:solidFill>
              </a:rPr>
            </a:br>
            <a:r>
              <a:rPr lang="en-ZA" sz="4000" b="1" kern="0" dirty="0" smtClean="0">
                <a:solidFill>
                  <a:sysClr val="windowText" lastClr="000000"/>
                </a:solidFill>
              </a:rPr>
              <a:t>PERFORMANCE INFORMATION PROG 3</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554808" y="1030517"/>
            <a:ext cx="8378372" cy="4062651"/>
          </a:xfrm>
          <a:prstGeom prst="rect">
            <a:avLst/>
          </a:prstGeom>
          <a:noFill/>
        </p:spPr>
        <p:txBody>
          <a:bodyPr wrap="square" rtlCol="0">
            <a:spAutoFit/>
          </a:bodyPr>
          <a:lstStyle/>
          <a:p>
            <a:pPr algn="just"/>
            <a:r>
              <a:rPr lang="en-ZA" sz="2000" dirty="0">
                <a:solidFill>
                  <a:prstClr val="black"/>
                </a:solidFill>
                <a:latin typeface="Arial" pitchFamily="34" charset="0"/>
                <a:cs typeface="Arial" pitchFamily="34" charset="0"/>
              </a:rPr>
              <a:t>Figure below provides a graphic of overall performance of the Programme </a:t>
            </a:r>
            <a:r>
              <a:rPr lang="en-ZA" sz="2000" dirty="0" smtClean="0">
                <a:solidFill>
                  <a:prstClr val="black"/>
                </a:solidFill>
                <a:latin typeface="Arial" pitchFamily="34" charset="0"/>
                <a:cs typeface="Arial" pitchFamily="34" charset="0"/>
              </a:rPr>
              <a:t>3 </a:t>
            </a:r>
            <a:r>
              <a:rPr lang="en-ZA" sz="2000" dirty="0">
                <a:solidFill>
                  <a:prstClr val="black"/>
                </a:solidFill>
                <a:latin typeface="Arial" pitchFamily="34" charset="0"/>
                <a:cs typeface="Arial" pitchFamily="34" charset="0"/>
              </a:rPr>
              <a:t>in relation to set Quarter </a:t>
            </a:r>
            <a:r>
              <a:rPr lang="en-ZA" sz="2000" dirty="0" smtClean="0">
                <a:solidFill>
                  <a:prstClr val="black"/>
                </a:solidFill>
                <a:latin typeface="Arial" pitchFamily="34" charset="0"/>
                <a:cs typeface="Arial" pitchFamily="34" charset="0"/>
              </a:rPr>
              <a:t>4 </a:t>
            </a:r>
            <a:r>
              <a:rPr lang="en-ZA" sz="2000" dirty="0">
                <a:solidFill>
                  <a:prstClr val="black"/>
                </a:solidFill>
                <a:latin typeface="Arial" pitchFamily="34" charset="0"/>
                <a:cs typeface="Arial" pitchFamily="34" charset="0"/>
              </a:rPr>
              <a:t>targets outlined in the 2016/17 Annual Performance Plan. Out of </a:t>
            </a:r>
            <a:r>
              <a:rPr lang="en-ZA" sz="2000" dirty="0" smtClean="0">
                <a:solidFill>
                  <a:prstClr val="black"/>
                </a:solidFill>
                <a:latin typeface="Arial" pitchFamily="34" charset="0"/>
                <a:cs typeface="Arial" pitchFamily="34" charset="0"/>
              </a:rPr>
              <a:t>10 </a:t>
            </a:r>
            <a:r>
              <a:rPr lang="en-ZA" sz="2000" dirty="0">
                <a:solidFill>
                  <a:prstClr val="black"/>
                </a:solidFill>
                <a:latin typeface="Arial" pitchFamily="34" charset="0"/>
                <a:cs typeface="Arial" pitchFamily="34" charset="0"/>
              </a:rPr>
              <a:t>targets planned, </a:t>
            </a:r>
            <a:r>
              <a:rPr lang="en-ZA" sz="2000" dirty="0" smtClean="0">
                <a:solidFill>
                  <a:prstClr val="black"/>
                </a:solidFill>
                <a:latin typeface="Arial" pitchFamily="34" charset="0"/>
                <a:cs typeface="Arial" pitchFamily="34" charset="0"/>
              </a:rPr>
              <a:t>2 (20%) </a:t>
            </a:r>
            <a:r>
              <a:rPr lang="en-ZA" sz="2000" dirty="0">
                <a:solidFill>
                  <a:prstClr val="black"/>
                </a:solidFill>
                <a:latin typeface="Arial" pitchFamily="34" charset="0"/>
                <a:cs typeface="Arial" pitchFamily="34" charset="0"/>
              </a:rPr>
              <a:t>targets were achieved, while </a:t>
            </a:r>
            <a:r>
              <a:rPr lang="en-ZA" sz="2000" dirty="0" smtClean="0">
                <a:solidFill>
                  <a:prstClr val="black"/>
                </a:solidFill>
                <a:latin typeface="Arial" pitchFamily="34" charset="0"/>
                <a:cs typeface="Arial" pitchFamily="34" charset="0"/>
              </a:rPr>
              <a:t>8 (80%) </a:t>
            </a:r>
            <a:r>
              <a:rPr lang="en-ZA" sz="2000" dirty="0">
                <a:solidFill>
                  <a:prstClr val="black"/>
                </a:solidFill>
                <a:latin typeface="Arial" pitchFamily="34" charset="0"/>
                <a:cs typeface="Arial" pitchFamily="34" charset="0"/>
              </a:rPr>
              <a:t>were not achieved. </a:t>
            </a:r>
            <a:endParaRPr lang="en-US" sz="2000" dirty="0">
              <a:solidFill>
                <a:prstClr val="black"/>
              </a:solidFill>
              <a:latin typeface="Arial" pitchFamily="34" charset="0"/>
              <a:cs typeface="Arial" pitchFamily="34" charset="0"/>
            </a:endParaRPr>
          </a:p>
          <a:p>
            <a:r>
              <a:rPr lang="en-US" dirty="0">
                <a:solidFill>
                  <a:prstClr val="black"/>
                </a:solidFill>
              </a:rPr>
              <a:t>	</a:t>
            </a:r>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985022836"/>
              </p:ext>
            </p:extLst>
          </p:nvPr>
        </p:nvGraphicFramePr>
        <p:xfrm>
          <a:off x="1097280" y="2527663"/>
          <a:ext cx="6805749" cy="3089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56943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31</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6077886"/>
              </p:ext>
            </p:extLst>
          </p:nvPr>
        </p:nvGraphicFramePr>
        <p:xfrm>
          <a:off x="238138" y="914402"/>
          <a:ext cx="9439274" cy="5124209"/>
        </p:xfrm>
        <a:graphic>
          <a:graphicData uri="http://schemas.openxmlformats.org/drawingml/2006/table">
            <a:tbl>
              <a:tblPr firstRow="1" firstCol="1" bandRow="1">
                <a:tableStyleId>{BC89EF96-8CEA-46FF-86C4-4CE0E7609802}</a:tableStyleId>
              </a:tblPr>
              <a:tblGrid>
                <a:gridCol w="1405143"/>
                <a:gridCol w="1075137"/>
                <a:gridCol w="1529744"/>
                <a:gridCol w="1190625"/>
                <a:gridCol w="152116"/>
                <a:gridCol w="1381410"/>
                <a:gridCol w="1926226"/>
                <a:gridCol w="778873"/>
              </a:tblGrid>
              <a:tr h="1142998">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a:txBody>
                    <a:bodyPr/>
                    <a:lstStyle/>
                    <a:p>
                      <a:pPr algn="just">
                        <a:lnSpc>
                          <a:spcPct val="115000"/>
                        </a:lnSpc>
                        <a:spcAft>
                          <a:spcPts val="1000"/>
                        </a:spcAft>
                      </a:pPr>
                      <a:r>
                        <a:rPr lang="en-ZA" sz="1400" dirty="0" smtClean="0">
                          <a:effectLst/>
                        </a:rPr>
                        <a:t>Q4</a:t>
                      </a:r>
                      <a:r>
                        <a:rPr lang="en-ZA" sz="1400" baseline="0" dirty="0" smtClean="0">
                          <a:effectLst/>
                        </a:rPr>
                        <a:t> </a:t>
                      </a:r>
                      <a:r>
                        <a:rPr lang="en-ZA" sz="1400" dirty="0" smtClean="0">
                          <a:effectLst/>
                        </a:rPr>
                        <a:t> </a:t>
                      </a:r>
                      <a:r>
                        <a:rPr lang="en-ZA" sz="1400" dirty="0">
                          <a:effectLst/>
                        </a:rPr>
                        <a:t>Target </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gridSpan="2">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hMerge="1">
                  <a:txBody>
                    <a:bodyPr/>
                    <a:lstStyle/>
                    <a:p>
                      <a:endParaRPr lang="en-ZA"/>
                    </a:p>
                  </a:txBody>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1924" marR="61924" marT="0" marB="0">
                    <a:solidFill>
                      <a:schemeClr val="accent1">
                        <a:lumMod val="40000"/>
                        <a:lumOff val="60000"/>
                      </a:schemeClr>
                    </a:solidFill>
                  </a:tcPr>
                </a:tc>
                <a:tc>
                  <a:txBody>
                    <a:bodyPr/>
                    <a:lstStyle/>
                    <a:p>
                      <a:pPr marL="71755" marR="71755">
                        <a:lnSpc>
                          <a:spcPct val="115000"/>
                        </a:lnSpc>
                        <a:spcAft>
                          <a:spcPts val="1000"/>
                        </a:spcAft>
                      </a:pPr>
                      <a:r>
                        <a:rPr lang="en-ZA" sz="1400" dirty="0">
                          <a:effectLst/>
                        </a:rPr>
                        <a:t>Performance  </a:t>
                      </a:r>
                      <a:r>
                        <a:rPr lang="en-ZA" sz="1400" dirty="0" smtClean="0">
                          <a:effectLst/>
                        </a:rPr>
                        <a:t>Status Q4</a:t>
                      </a:r>
                      <a:endParaRPr lang="en-ZA" sz="1400" dirty="0">
                        <a:solidFill>
                          <a:schemeClr val="tx1"/>
                        </a:solidFill>
                        <a:effectLst/>
                        <a:latin typeface="Calibri"/>
                        <a:ea typeface="Times New Roman"/>
                        <a:cs typeface="Times New Roman"/>
                      </a:endParaRPr>
                    </a:p>
                  </a:txBody>
                  <a:tcPr marL="61924" marR="61924" marT="0" marB="0" vert="vert">
                    <a:solidFill>
                      <a:schemeClr val="accent1">
                        <a:lumMod val="40000"/>
                        <a:lumOff val="60000"/>
                      </a:schemeClr>
                    </a:solidFill>
                  </a:tcPr>
                </a:tc>
              </a:tr>
              <a:tr h="220631">
                <a:tc gridSpan="8">
                  <a:txBody>
                    <a:bodyPr/>
                    <a:lstStyle/>
                    <a:p>
                      <a:pPr>
                        <a:lnSpc>
                          <a:spcPct val="115000"/>
                        </a:lnSpc>
                        <a:spcAft>
                          <a:spcPts val="1000"/>
                        </a:spcAft>
                      </a:pPr>
                      <a:r>
                        <a:rPr lang="en-ZA" sz="1400" dirty="0">
                          <a:effectLst/>
                        </a:rPr>
                        <a:t>Sub-programme: Research and Policy Analysis</a:t>
                      </a:r>
                      <a:endParaRPr lang="en-ZA" sz="1400" dirty="0">
                        <a:solidFill>
                          <a:schemeClr val="tx1"/>
                        </a:solidFill>
                        <a:effectLst/>
                        <a:latin typeface="Calibri"/>
                        <a:ea typeface="Times New Roman"/>
                        <a:cs typeface="Times New Roman"/>
                      </a:endParaRPr>
                    </a:p>
                  </a:txBody>
                  <a:tcPr marL="61924" marR="6192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35847">
                <a:tc>
                  <a:txBody>
                    <a:bodyPr/>
                    <a:lstStyle/>
                    <a:p>
                      <a:pPr>
                        <a:lnSpc>
                          <a:spcPct val="115000"/>
                        </a:lnSpc>
                        <a:spcAft>
                          <a:spcPts val="0"/>
                        </a:spcAft>
                      </a:pPr>
                      <a:r>
                        <a:rPr lang="en-US" sz="1400" dirty="0" smtClean="0">
                          <a:solidFill>
                            <a:schemeClr val="tx1"/>
                          </a:solidFill>
                          <a:effectLst/>
                          <a:latin typeface="+mn-lt"/>
                          <a:ea typeface="Times New Roman"/>
                          <a:cs typeface="Times New Roman"/>
                        </a:rPr>
                        <a:t>Number of desk top research and analytical reports on the Social impact of the Nine-Point Plan on women’s socio-economic empowerment and gender equality developed</a:t>
                      </a:r>
                      <a:endParaRPr lang="en-ZA" sz="1400" dirty="0">
                        <a:solidFill>
                          <a:schemeClr val="tx1"/>
                        </a:solidFill>
                        <a:effectLst/>
                        <a:latin typeface="Calibri"/>
                        <a:ea typeface="Times New Roman"/>
                        <a:cs typeface="Times New Roman"/>
                      </a:endParaRPr>
                    </a:p>
                  </a:txBody>
                  <a:tcPr marL="61924" marR="61924" marT="0" marB="0"/>
                </a:tc>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Desk top Research and  analytical</a:t>
                      </a:r>
                    </a:p>
                    <a:p>
                      <a:pPr>
                        <a:lnSpc>
                          <a:spcPct val="115000"/>
                        </a:lnSpc>
                        <a:spcAft>
                          <a:spcPts val="0"/>
                        </a:spcAft>
                      </a:pPr>
                      <a:r>
                        <a:rPr lang="en-ZA" sz="1400" dirty="0" smtClean="0">
                          <a:solidFill>
                            <a:schemeClr val="tx1"/>
                          </a:solidFill>
                          <a:effectLst/>
                          <a:latin typeface="+mn-lt"/>
                          <a:ea typeface="Times New Roman"/>
                          <a:cs typeface="Times New Roman"/>
                        </a:rPr>
                        <a:t>report on socioeconomic empowerment of women in the thematic areas of the Nine Point Plan developed</a:t>
                      </a:r>
                    </a:p>
                  </a:txBody>
                  <a:tcPr marL="61924" marR="61924" marT="0" marB="0"/>
                </a:tc>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Report on socioeconomic empowerment of women through government’s Nine Point Plan for the period October to December 2016 has been developed and submitted for approval </a:t>
                      </a:r>
                      <a:endParaRPr lang="en-ZA" sz="1400" dirty="0">
                        <a:solidFill>
                          <a:schemeClr val="tx1"/>
                        </a:solidFill>
                        <a:effectLst/>
                        <a:latin typeface="Calibri"/>
                        <a:ea typeface="Times New Roman"/>
                        <a:cs typeface="Times New Roman"/>
                      </a:endParaRPr>
                    </a:p>
                  </a:txBody>
                  <a:tcPr marL="61924" marR="61924" marT="0" marB="0"/>
                </a:tc>
                <a:tc gridSpan="2">
                  <a:txBody>
                    <a:bodyPr/>
                    <a:lstStyle/>
                    <a:p>
                      <a:pPr marL="0" marR="0" algn="l">
                        <a:lnSpc>
                          <a:spcPct val="115000"/>
                        </a:lnSpc>
                        <a:spcBef>
                          <a:spcPts val="0"/>
                        </a:spcBef>
                        <a:spcAft>
                          <a:spcPts val="0"/>
                        </a:spcAft>
                      </a:pPr>
                      <a:r>
                        <a:rPr lang="en-ZA" sz="1200" dirty="0" smtClean="0">
                          <a:solidFill>
                            <a:srgbClr val="000000"/>
                          </a:solidFill>
                          <a:effectLst/>
                          <a:latin typeface="Arial"/>
                          <a:ea typeface="Times New Roman"/>
                          <a:cs typeface="Times New Roman"/>
                        </a:rPr>
                        <a:t>Draft Report on socioeconomic empowerment of women through government’s Nine Point Plan was submitted</a:t>
                      </a:r>
                      <a:r>
                        <a:rPr lang="en-ZA" sz="1200" baseline="0" dirty="0" smtClean="0">
                          <a:solidFill>
                            <a:srgbClr val="000000"/>
                          </a:solidFill>
                          <a:effectLst/>
                          <a:latin typeface="Arial"/>
                          <a:ea typeface="Times New Roman"/>
                          <a:cs typeface="Times New Roman"/>
                        </a:rPr>
                        <a:t> for approval but was referred back with comments to be refined. </a:t>
                      </a:r>
                      <a:r>
                        <a:rPr lang="en-ZA" sz="1100" baseline="0" dirty="0" smtClean="0">
                          <a:solidFill>
                            <a:srgbClr val="000000"/>
                          </a:solidFill>
                          <a:effectLst/>
                          <a:latin typeface="Arial" panose="020B0604020202020204" pitchFamily="34" charset="0"/>
                          <a:ea typeface="Times New Roman"/>
                          <a:cs typeface="Arial" panose="020B0604020202020204" pitchFamily="34" charset="0"/>
                        </a:rPr>
                        <a:t>T</a:t>
                      </a:r>
                      <a:r>
                        <a:rPr lang="en-US" sz="1100" kern="1200" dirty="0" smtClean="0">
                          <a:solidFill>
                            <a:schemeClr val="tx1"/>
                          </a:solidFill>
                          <a:effectLst/>
                          <a:latin typeface="Arial" panose="020B0604020202020204" pitchFamily="34" charset="0"/>
                          <a:ea typeface="+mn-ea"/>
                          <a:cs typeface="Arial" panose="020B0604020202020204" pitchFamily="34" charset="0"/>
                        </a:rPr>
                        <a:t>he   data collection  toolkit will be finalized in conjunction with monitoring and evaluation process </a:t>
                      </a:r>
                      <a:endParaRPr lang="en-US" sz="1100" dirty="0">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pPr marL="0" marR="0" algn="l">
                        <a:lnSpc>
                          <a:spcPct val="115000"/>
                        </a:lnSpc>
                        <a:spcBef>
                          <a:spcPts val="0"/>
                        </a:spcBef>
                        <a:spcAft>
                          <a:spcPts val="0"/>
                        </a:spcAft>
                      </a:pPr>
                      <a:endParaRPr lang="en-US" sz="12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smtClean="0">
                          <a:effectLst/>
                          <a:latin typeface="Arial"/>
                          <a:ea typeface="Calibri"/>
                        </a:rPr>
                        <a:t>The Department  has brought an M&amp;E expert to enhance</a:t>
                      </a:r>
                      <a:r>
                        <a:rPr lang="en-US" sz="1200" baseline="0" dirty="0" smtClean="0">
                          <a:effectLst/>
                          <a:latin typeface="Arial"/>
                          <a:ea typeface="Calibri"/>
                        </a:rPr>
                        <a:t> the M&amp;E Framework and the toolkit will be incorporated in this process.</a:t>
                      </a:r>
                      <a:endParaRPr lang="en-US" sz="12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100" dirty="0" smtClean="0">
                          <a:effectLst/>
                          <a:latin typeface="Arial"/>
                          <a:ea typeface="Calibri"/>
                        </a:rPr>
                        <a:t>Draft Report </a:t>
                      </a:r>
                      <a:endParaRPr lang="en-US" sz="1100" dirty="0">
                        <a:effectLst/>
                        <a:latin typeface="Calibri"/>
                        <a:ea typeface="Times New Roman"/>
                        <a:cs typeface="Times New Roman"/>
                      </a:endParaRPr>
                    </a:p>
                  </a:txBody>
                  <a:tcPr marL="68580" marR="68580" marT="0" marB="0"/>
                </a:tc>
                <a:tc>
                  <a:txBody>
                    <a:bodyPr/>
                    <a:lstStyle/>
                    <a:p>
                      <a:pPr marL="71755" marR="71755">
                        <a:lnSpc>
                          <a:spcPct val="115000"/>
                        </a:lnSpc>
                        <a:spcAft>
                          <a:spcPts val="0"/>
                        </a:spcAft>
                      </a:pPr>
                      <a:r>
                        <a:rPr lang="en-US" sz="1400" dirty="0">
                          <a:effectLst/>
                        </a:rPr>
                        <a:t>Not Achieved </a:t>
                      </a:r>
                      <a:endParaRPr lang="en-ZA" sz="1400" dirty="0">
                        <a:solidFill>
                          <a:schemeClr val="tx1"/>
                        </a:solidFill>
                        <a:effectLst/>
                        <a:latin typeface="Calibri"/>
                        <a:ea typeface="Times New Roman"/>
                        <a:cs typeface="Times New Roman"/>
                      </a:endParaRPr>
                    </a:p>
                  </a:txBody>
                  <a:tcPr marL="61924" marR="61924" marT="0" marB="0" vert="vert">
                    <a:solidFill>
                      <a:srgbClr val="FF0000"/>
                    </a:solidFill>
                  </a:tcPr>
                </a:tc>
              </a:tr>
            </a:tbl>
          </a:graphicData>
        </a:graphic>
      </p:graphicFrame>
    </p:spTree>
    <p:extLst>
      <p:ext uri="{BB962C8B-B14F-4D97-AF65-F5344CB8AC3E}">
        <p14:creationId xmlns:p14="http://schemas.microsoft.com/office/powerpoint/2010/main" xmlns="" val="94633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32</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205510721"/>
              </p:ext>
            </p:extLst>
          </p:nvPr>
        </p:nvGraphicFramePr>
        <p:xfrm>
          <a:off x="190501" y="1143000"/>
          <a:ext cx="9344025" cy="5048251"/>
        </p:xfrm>
        <a:graphic>
          <a:graphicData uri="http://schemas.openxmlformats.org/drawingml/2006/table">
            <a:tbl>
              <a:tblPr firstRow="1" firstCol="1" bandRow="1">
                <a:tableStyleId>{BC89EF96-8CEA-46FF-86C4-4CE0E7609802}</a:tableStyleId>
              </a:tblPr>
              <a:tblGrid>
                <a:gridCol w="1382297"/>
                <a:gridCol w="1151353"/>
                <a:gridCol w="802820"/>
                <a:gridCol w="1807030"/>
                <a:gridCol w="126273"/>
                <a:gridCol w="1388202"/>
                <a:gridCol w="1919841"/>
                <a:gridCol w="766209"/>
              </a:tblGrid>
              <a:tr h="1250885">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gridSpan="2">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hMerge="1">
                  <a:txBody>
                    <a:bodyPr/>
                    <a:lstStyle/>
                    <a:p>
                      <a:endParaRPr lang="en-ZA"/>
                    </a:p>
                  </a:txBody>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7032" marR="67032" marT="0" marB="0">
                    <a:solidFill>
                      <a:schemeClr val="accent1">
                        <a:lumMod val="40000"/>
                        <a:lumOff val="6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Q4</a:t>
                      </a:r>
                      <a:endParaRPr lang="en-ZA" sz="1400" dirty="0">
                        <a:solidFill>
                          <a:schemeClr val="tx1"/>
                        </a:solidFill>
                        <a:effectLst/>
                        <a:latin typeface="Calibri"/>
                        <a:ea typeface="Times New Roman"/>
                        <a:cs typeface="Times New Roman"/>
                      </a:endParaRPr>
                    </a:p>
                  </a:txBody>
                  <a:tcPr marL="67032" marR="67032" marT="0" marB="0" vert="vert">
                    <a:solidFill>
                      <a:schemeClr val="accent1">
                        <a:lumMod val="40000"/>
                        <a:lumOff val="60000"/>
                      </a:schemeClr>
                    </a:solidFill>
                  </a:tcPr>
                </a:tc>
              </a:tr>
              <a:tr h="253158">
                <a:tc gridSpan="8">
                  <a:txBody>
                    <a:bodyPr/>
                    <a:lstStyle/>
                    <a:p>
                      <a:pPr>
                        <a:lnSpc>
                          <a:spcPct val="115000"/>
                        </a:lnSpc>
                        <a:spcAft>
                          <a:spcPts val="0"/>
                        </a:spcAft>
                      </a:pPr>
                      <a:r>
                        <a:rPr lang="en-ZA" sz="1400" dirty="0">
                          <a:effectLst/>
                        </a:rPr>
                        <a:t>Sub-programme: Information and Knowledge Management</a:t>
                      </a:r>
                      <a:endParaRPr lang="en-ZA" sz="1400" dirty="0">
                        <a:solidFill>
                          <a:schemeClr val="tx1"/>
                        </a:solidFill>
                        <a:effectLst/>
                        <a:latin typeface="Calibri"/>
                        <a:ea typeface="Times New Roman"/>
                        <a:cs typeface="Times New Roman"/>
                      </a:endParaRPr>
                    </a:p>
                  </a:txBody>
                  <a:tcPr marL="67032" marR="6703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544208">
                <a:tc>
                  <a:txBody>
                    <a:bodyPr/>
                    <a:lstStyle/>
                    <a:p>
                      <a:pPr>
                        <a:lnSpc>
                          <a:spcPct val="115000"/>
                        </a:lnSpc>
                        <a:spcAft>
                          <a:spcPts val="0"/>
                        </a:spcAft>
                      </a:pPr>
                      <a:r>
                        <a:rPr lang="en-ZA" sz="1400">
                          <a:effectLst/>
                        </a:rPr>
                        <a:t>Information and knowledge gateway to socio-economic empowerment of women and gender equality developed</a:t>
                      </a:r>
                    </a:p>
                    <a:p>
                      <a:pPr>
                        <a:lnSpc>
                          <a:spcPct val="115000"/>
                        </a:lnSpc>
                        <a:spcAft>
                          <a:spcPts val="0"/>
                        </a:spcAft>
                      </a:pPr>
                      <a:r>
                        <a:rPr lang="en-ZA" sz="1400">
                          <a:effectLst/>
                        </a:rPr>
                        <a:t> </a:t>
                      </a:r>
                      <a:endParaRPr lang="en-ZA" sz="1400">
                        <a:solidFill>
                          <a:schemeClr val="tx1"/>
                        </a:solidFill>
                        <a:effectLst/>
                        <a:latin typeface="Calibri"/>
                        <a:ea typeface="Times New Roman"/>
                        <a:cs typeface="Times New Roman"/>
                      </a:endParaRPr>
                    </a:p>
                  </a:txBody>
                  <a:tcPr marL="67032" marR="67032" marT="0" marB="0"/>
                </a:tc>
                <a:tc>
                  <a:txBody>
                    <a:bodyPr/>
                    <a:lstStyle/>
                    <a:p>
                      <a:pPr>
                        <a:lnSpc>
                          <a:spcPct val="115000"/>
                        </a:lnSpc>
                        <a:spcAft>
                          <a:spcPts val="0"/>
                        </a:spcAft>
                      </a:pPr>
                      <a:r>
                        <a:rPr lang="en-ZA" sz="1400" dirty="0" smtClean="0">
                          <a:effectLst/>
                        </a:rPr>
                        <a:t>Phase one of IKM strategy implemented (gateway initiated) </a:t>
                      </a:r>
                      <a:endParaRPr lang="en-ZA" sz="1400" dirty="0">
                        <a:solidFill>
                          <a:schemeClr val="tx1"/>
                        </a:solidFill>
                        <a:effectLst/>
                        <a:latin typeface="Calibri"/>
                        <a:ea typeface="Times New Roman"/>
                        <a:cs typeface="Times New Roman"/>
                      </a:endParaRPr>
                    </a:p>
                  </a:txBody>
                  <a:tcPr marL="67032" marR="67032" marT="0" marB="0"/>
                </a:tc>
                <a:tc>
                  <a:txBody>
                    <a:bodyPr/>
                    <a:lstStyle/>
                    <a:p>
                      <a:pPr>
                        <a:lnSpc>
                          <a:spcPct val="115000"/>
                        </a:lnSpc>
                        <a:spcAft>
                          <a:spcPts val="0"/>
                        </a:spcAft>
                      </a:pPr>
                      <a:r>
                        <a:rPr lang="en-ZA" sz="1400" dirty="0" smtClean="0">
                          <a:solidFill>
                            <a:schemeClr val="tx1"/>
                          </a:solidFill>
                          <a:effectLst/>
                          <a:latin typeface="Calibri"/>
                          <a:ea typeface="Times New Roman"/>
                          <a:cs typeface="Times New Roman"/>
                        </a:rPr>
                        <a:t>None</a:t>
                      </a:r>
                      <a:endParaRPr lang="en-ZA" sz="1400" dirty="0">
                        <a:solidFill>
                          <a:schemeClr val="tx1"/>
                        </a:solidFill>
                        <a:effectLst/>
                        <a:latin typeface="Calibri"/>
                        <a:ea typeface="Times New Roman"/>
                        <a:cs typeface="Times New Roman"/>
                      </a:endParaRPr>
                    </a:p>
                  </a:txBody>
                  <a:tcPr marL="67032" marR="67032" marT="0" marB="0"/>
                </a:tc>
                <a:tc gridSpan="2">
                  <a:txBody>
                    <a:bodyPr/>
                    <a:lstStyle/>
                    <a:p>
                      <a:pPr marL="0" marR="0" algn="l">
                        <a:lnSpc>
                          <a:spcPct val="115000"/>
                        </a:lnSpc>
                        <a:spcBef>
                          <a:spcPts val="0"/>
                        </a:spcBef>
                        <a:spcAft>
                          <a:spcPts val="0"/>
                        </a:spcAft>
                      </a:pPr>
                      <a:r>
                        <a:rPr lang="en-US" sz="1100" dirty="0" smtClean="0">
                          <a:effectLst/>
                          <a:latin typeface="+mn-lt"/>
                          <a:ea typeface="Calibri"/>
                          <a:cs typeface="Times New Roman"/>
                        </a:rPr>
                        <a:t>After the retirement of the IKM CD, the IKM was </a:t>
                      </a:r>
                      <a:r>
                        <a:rPr lang="en-US" sz="1100" dirty="0" err="1" smtClean="0">
                          <a:effectLst/>
                          <a:latin typeface="+mn-lt"/>
                          <a:ea typeface="Calibri"/>
                          <a:cs typeface="Times New Roman"/>
                        </a:rPr>
                        <a:t>repriotised</a:t>
                      </a:r>
                      <a:r>
                        <a:rPr lang="en-US" sz="1100" dirty="0" smtClean="0">
                          <a:effectLst/>
                          <a:latin typeface="+mn-lt"/>
                          <a:ea typeface="Calibri"/>
                          <a:cs typeface="Times New Roman"/>
                        </a:rPr>
                        <a:t> and the data collation and knowledge management</a:t>
                      </a:r>
                      <a:r>
                        <a:rPr lang="en-US" sz="1100" baseline="0" dirty="0" smtClean="0">
                          <a:effectLst/>
                          <a:latin typeface="+mn-lt"/>
                          <a:ea typeface="Calibri"/>
                          <a:cs typeface="Times New Roman"/>
                        </a:rPr>
                        <a:t> function </a:t>
                      </a:r>
                      <a:r>
                        <a:rPr lang="en-US" sz="1100" dirty="0" smtClean="0">
                          <a:effectLst/>
                          <a:latin typeface="+mn-lt"/>
                          <a:ea typeface="Calibri"/>
                          <a:cs typeface="Times New Roman"/>
                        </a:rPr>
                        <a:t>is done through Research and Policy analysis CD. The department’s focus </a:t>
                      </a:r>
                      <a:r>
                        <a:rPr lang="en-US" sz="1100" baseline="0" dirty="0" smtClean="0">
                          <a:effectLst/>
                          <a:latin typeface="+mn-lt"/>
                          <a:ea typeface="Calibri"/>
                          <a:cs typeface="Times New Roman"/>
                        </a:rPr>
                        <a:t> </a:t>
                      </a:r>
                      <a:r>
                        <a:rPr lang="en-US" sz="1100" dirty="0" smtClean="0">
                          <a:effectLst/>
                          <a:latin typeface="+mn-lt"/>
                          <a:ea typeface="Calibri"/>
                          <a:cs typeface="Times New Roman"/>
                        </a:rPr>
                        <a:t>on information and communication  which will be the function of Communication  Unit. The structural changes will be addressed during the national Treasury programme structure amendment in 2017/18 Financial Year</a:t>
                      </a:r>
                      <a:r>
                        <a:rPr lang="en-US" sz="1100" b="1" dirty="0">
                          <a:effectLst/>
                          <a:latin typeface="Arial"/>
                          <a:ea typeface="Times New Roman"/>
                          <a:cs typeface="Times New Roman"/>
                        </a:rPr>
                        <a:t> </a:t>
                      </a:r>
                      <a:endParaRPr lang="en-US" sz="1100" dirty="0">
                        <a:effectLst/>
                        <a:latin typeface="Calibri"/>
                        <a:ea typeface="Times New Roman"/>
                        <a:cs typeface="Times New Roman"/>
                      </a:endParaRPr>
                    </a:p>
                  </a:txBody>
                  <a:tcPr marL="68580" marR="68580" marT="0" marB="0"/>
                </a:tc>
                <a:tc hMerge="1">
                  <a:txBody>
                    <a:bodyPr/>
                    <a:lstStyle/>
                    <a:p>
                      <a:pPr marL="0" marR="0" algn="l">
                        <a:lnSpc>
                          <a:spcPct val="115000"/>
                        </a:lnSpc>
                        <a:spcBef>
                          <a:spcPts val="0"/>
                        </a:spcBef>
                        <a:spcAft>
                          <a:spcPts val="0"/>
                        </a:spcAft>
                      </a:pP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ZA" sz="1200" dirty="0" smtClean="0">
                          <a:effectLst/>
                          <a:latin typeface="Arial"/>
                          <a:ea typeface="Times New Roman"/>
                          <a:cs typeface="Times New Roman"/>
                        </a:rPr>
                        <a:t>NA</a:t>
                      </a:r>
                      <a:endParaRPr lang="en-US" sz="12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ZA" sz="1400" dirty="0" smtClean="0">
                          <a:solidFill>
                            <a:schemeClr val="tx1"/>
                          </a:solidFill>
                          <a:effectLst/>
                          <a:latin typeface="Calibri"/>
                          <a:ea typeface="Times New Roman"/>
                          <a:cs typeface="Times New Roman"/>
                        </a:rPr>
                        <a:t>N/A</a:t>
                      </a:r>
                      <a:endParaRPr lang="en-ZA" sz="1400" dirty="0">
                        <a:solidFill>
                          <a:schemeClr val="tx1"/>
                        </a:solidFill>
                        <a:effectLst/>
                        <a:latin typeface="Calibri"/>
                        <a:ea typeface="Times New Roman"/>
                        <a:cs typeface="Times New Roman"/>
                      </a:endParaRPr>
                    </a:p>
                  </a:txBody>
                  <a:tcPr marL="67032" marR="67032" marT="0" marB="0"/>
                </a:tc>
                <a:tc>
                  <a:txBody>
                    <a:bodyPr/>
                    <a:lstStyle/>
                    <a:p>
                      <a:pPr marL="71755" marR="71755">
                        <a:lnSpc>
                          <a:spcPct val="115000"/>
                        </a:lnSpc>
                        <a:spcAft>
                          <a:spcPts val="1000"/>
                        </a:spcAft>
                      </a:pPr>
                      <a:r>
                        <a:rPr lang="en-US" sz="1400" dirty="0">
                          <a:effectLst/>
                        </a:rPr>
                        <a:t>Not Achieved </a:t>
                      </a:r>
                      <a:endParaRPr lang="en-ZA" sz="1400" dirty="0">
                        <a:effectLst/>
                      </a:endParaRPr>
                    </a:p>
                    <a:p>
                      <a:pPr marL="71755" marR="71755">
                        <a:lnSpc>
                          <a:spcPct val="115000"/>
                        </a:lnSpc>
                        <a:spcAft>
                          <a:spcPts val="1000"/>
                        </a:spcAft>
                      </a:pPr>
                      <a:r>
                        <a:rPr lang="en-US" sz="1400" dirty="0">
                          <a:effectLst/>
                        </a:rPr>
                        <a:t> </a:t>
                      </a:r>
                      <a:endParaRPr lang="en-ZA" sz="1400" dirty="0">
                        <a:solidFill>
                          <a:schemeClr val="tx1"/>
                        </a:solidFill>
                        <a:effectLst/>
                        <a:latin typeface="Calibri"/>
                        <a:ea typeface="Times New Roman"/>
                        <a:cs typeface="Times New Roman"/>
                      </a:endParaRPr>
                    </a:p>
                  </a:txBody>
                  <a:tcPr marL="67032" marR="67032" marT="0" marB="0" vert="vert">
                    <a:solidFill>
                      <a:srgbClr val="FF0000"/>
                    </a:solidFill>
                  </a:tcPr>
                </a:tc>
              </a:tr>
            </a:tbl>
          </a:graphicData>
        </a:graphic>
      </p:graphicFrame>
    </p:spTree>
    <p:extLst>
      <p:ext uri="{BB962C8B-B14F-4D97-AF65-F5344CB8AC3E}">
        <p14:creationId xmlns:p14="http://schemas.microsoft.com/office/powerpoint/2010/main" xmlns="" val="1025445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33</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79867272"/>
              </p:ext>
            </p:extLst>
          </p:nvPr>
        </p:nvGraphicFramePr>
        <p:xfrm>
          <a:off x="219079" y="876301"/>
          <a:ext cx="9391649" cy="3680460"/>
        </p:xfrm>
        <a:graphic>
          <a:graphicData uri="http://schemas.openxmlformats.org/drawingml/2006/table">
            <a:tbl>
              <a:tblPr firstRow="1" firstCol="1" bandRow="1">
                <a:tableStyleId>{BC89EF96-8CEA-46FF-86C4-4CE0E7609802}</a:tableStyleId>
              </a:tblPr>
              <a:tblGrid>
                <a:gridCol w="1390895"/>
                <a:gridCol w="1485656"/>
                <a:gridCol w="1888965"/>
                <a:gridCol w="1130459"/>
                <a:gridCol w="1333961"/>
                <a:gridCol w="1390737"/>
                <a:gridCol w="770976"/>
              </a:tblGrid>
              <a:tr h="1200966">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54326" marR="54326"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Q3</a:t>
                      </a:r>
                      <a:endParaRPr lang="en-ZA" sz="1400" dirty="0">
                        <a:solidFill>
                          <a:schemeClr val="tx1"/>
                        </a:solidFill>
                        <a:effectLst/>
                        <a:latin typeface="Calibri"/>
                        <a:ea typeface="Times New Roman"/>
                        <a:cs typeface="Times New Roman"/>
                      </a:endParaRPr>
                    </a:p>
                  </a:txBody>
                  <a:tcPr marL="54326" marR="54326" marT="0" marB="0" vert="vert">
                    <a:solidFill>
                      <a:schemeClr val="tx2">
                        <a:lumMod val="20000"/>
                        <a:lumOff val="80000"/>
                      </a:schemeClr>
                    </a:solidFill>
                  </a:tcPr>
                </a:tc>
              </a:tr>
              <a:tr h="228771">
                <a:tc gridSpan="7">
                  <a:txBody>
                    <a:bodyPr/>
                    <a:lstStyle/>
                    <a:p>
                      <a:pPr>
                        <a:lnSpc>
                          <a:spcPct val="115000"/>
                        </a:lnSpc>
                        <a:spcAft>
                          <a:spcPts val="0"/>
                        </a:spcAft>
                      </a:pPr>
                      <a:r>
                        <a:rPr lang="en-ZA" sz="1400" dirty="0">
                          <a:effectLst/>
                        </a:rPr>
                        <a:t>Sub-programme: Stakeholder Coordination &amp; Outreach </a:t>
                      </a:r>
                      <a:endParaRPr lang="en-ZA" sz="1400" dirty="0">
                        <a:solidFill>
                          <a:schemeClr val="tx1"/>
                        </a:solidFill>
                        <a:effectLst/>
                        <a:latin typeface="Calibri"/>
                        <a:ea typeface="Times New Roman"/>
                        <a:cs typeface="Times New Roman"/>
                      </a:endParaRPr>
                    </a:p>
                  </a:txBody>
                  <a:tcPr marL="54326" marR="54326" marT="0" marB="0"/>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r>
              <a:tr h="1554442">
                <a:tc>
                  <a:txBody>
                    <a:bodyPr/>
                    <a:lstStyle/>
                    <a:p>
                      <a:pPr>
                        <a:lnSpc>
                          <a:spcPct val="115000"/>
                        </a:lnSpc>
                        <a:spcAft>
                          <a:spcPts val="0"/>
                        </a:spcAft>
                      </a:pPr>
                      <a:r>
                        <a:rPr lang="en-ZA" sz="1400" dirty="0">
                          <a:effectLst/>
                        </a:rPr>
                        <a:t> Number of reports on the domestication of international commitments (SDGs, SADC, AU, and UN)</a:t>
                      </a:r>
                      <a:endParaRPr lang="en-ZA" sz="1400" dirty="0">
                        <a:solidFill>
                          <a:schemeClr val="tx1"/>
                        </a:solidFill>
                        <a:effectLst/>
                        <a:latin typeface="Calibri"/>
                        <a:ea typeface="Times New Roman"/>
                        <a:cs typeface="Times New Roman"/>
                      </a:endParaRPr>
                    </a:p>
                  </a:txBody>
                  <a:tcPr marL="54326" marR="54326" marT="0" marB="0"/>
                </a:tc>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One implementation report</a:t>
                      </a:r>
                    </a:p>
                    <a:p>
                      <a:pPr>
                        <a:lnSpc>
                          <a:spcPct val="115000"/>
                        </a:lnSpc>
                        <a:spcAft>
                          <a:spcPts val="0"/>
                        </a:spcAft>
                      </a:pPr>
                      <a:endParaRPr lang="en-ZA" sz="1400" dirty="0" smtClean="0">
                        <a:solidFill>
                          <a:schemeClr val="tx1"/>
                        </a:solidFill>
                        <a:effectLst/>
                        <a:latin typeface="+mn-lt"/>
                        <a:ea typeface="Times New Roman"/>
                        <a:cs typeface="Times New Roman"/>
                      </a:endParaRPr>
                    </a:p>
                    <a:p>
                      <a:pPr>
                        <a:lnSpc>
                          <a:spcPct val="115000"/>
                        </a:lnSpc>
                        <a:spcAft>
                          <a:spcPts val="0"/>
                        </a:spcAft>
                      </a:pPr>
                      <a:endParaRPr lang="en-ZA" sz="1400" dirty="0" smtClean="0">
                        <a:solidFill>
                          <a:schemeClr val="tx1"/>
                        </a:solidFill>
                        <a:effectLst/>
                        <a:latin typeface="+mn-lt"/>
                        <a:ea typeface="Times New Roman"/>
                        <a:cs typeface="Times New Roman"/>
                      </a:endParaRPr>
                    </a:p>
                    <a:p>
                      <a:pPr>
                        <a:lnSpc>
                          <a:spcPct val="115000"/>
                        </a:lnSpc>
                        <a:spcAft>
                          <a:spcPts val="0"/>
                        </a:spcAft>
                      </a:pPr>
                      <a:endParaRPr lang="en-ZA" sz="1400" dirty="0" smtClean="0">
                        <a:solidFill>
                          <a:schemeClr val="tx1"/>
                        </a:solidFill>
                        <a:effectLst/>
                        <a:latin typeface="+mn-lt"/>
                        <a:ea typeface="Times New Roman"/>
                        <a:cs typeface="Times New Roman"/>
                      </a:endParaRPr>
                    </a:p>
                    <a:p>
                      <a:pPr>
                        <a:lnSpc>
                          <a:spcPct val="115000"/>
                        </a:lnSpc>
                        <a:spcAft>
                          <a:spcPts val="0"/>
                        </a:spcAft>
                      </a:pPr>
                      <a:endParaRPr lang="en-ZA" sz="1400" dirty="0" smtClean="0">
                        <a:solidFill>
                          <a:schemeClr val="tx1"/>
                        </a:solidFill>
                        <a:effectLst/>
                        <a:latin typeface="+mn-lt"/>
                        <a:ea typeface="Times New Roman"/>
                        <a:cs typeface="Times New Roman"/>
                      </a:endParaRPr>
                    </a:p>
                  </a:txBody>
                  <a:tcPr marL="54326" marR="54326"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mn-lt"/>
                          <a:ea typeface="Calibri"/>
                          <a:cs typeface="Times New Roman"/>
                        </a:rPr>
                        <a:t>A draft report was submitted for approval but it was returned with comments for further reworking.</a:t>
                      </a:r>
                      <a:r>
                        <a:rPr lang="en-ZA" sz="1400" baseline="0" dirty="0" smtClean="0">
                          <a:effectLst/>
                          <a:latin typeface="+mn-lt"/>
                          <a:ea typeface="Calibri"/>
                          <a:cs typeface="Times New Roman"/>
                        </a:rPr>
                        <a:t> Letters were sent to Department to provide latest information to strengthen the report</a:t>
                      </a:r>
                      <a:endParaRPr lang="en-ZA" sz="1400" dirty="0">
                        <a:solidFill>
                          <a:schemeClr val="tx1"/>
                        </a:solidFill>
                        <a:effectLst/>
                        <a:latin typeface="Calibri"/>
                        <a:ea typeface="Times New Roman"/>
                        <a:cs typeface="Times New Roman"/>
                      </a:endParaRPr>
                    </a:p>
                  </a:txBody>
                  <a:tcPr marL="54326" marR="54326" marT="0" marB="0">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effectLst/>
                          <a:latin typeface="+mn-lt"/>
                          <a:ea typeface="Times New Roman"/>
                          <a:cs typeface="Arial"/>
                        </a:rPr>
                        <a:t>The draft solemn declaration report is still will be updated in line with the received </a:t>
                      </a:r>
                      <a:r>
                        <a:rPr lang="en-US" sz="1200" dirty="0" smtClean="0">
                          <a:effectLst/>
                          <a:latin typeface="+mn-lt"/>
                          <a:ea typeface="Calibri"/>
                        </a:rPr>
                        <a:t>comments.</a:t>
                      </a:r>
                      <a:endParaRPr lang="en-US" sz="1200" dirty="0">
                        <a:effectLst/>
                        <a:latin typeface="+mn-lt"/>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smtClean="0">
                          <a:effectLst/>
                          <a:latin typeface="+mn-lt"/>
                          <a:ea typeface="Times New Roman"/>
                          <a:cs typeface="Times New Roman"/>
                        </a:rPr>
                        <a:t>The report to be re-routed and submitted for approval in the 1st quarter 2017/18</a:t>
                      </a:r>
                      <a:endParaRPr lang="en-US" sz="12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smtClean="0">
                          <a:effectLst/>
                          <a:latin typeface="+mn-lt"/>
                          <a:ea typeface="Times New Roman"/>
                          <a:cs typeface="Times New Roman"/>
                        </a:rPr>
                        <a:t>Draft Solemn Declaration report with comments</a:t>
                      </a:r>
                      <a:endParaRPr lang="en-US" sz="1200" dirty="0">
                        <a:effectLst/>
                        <a:latin typeface="+mn-lt"/>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71755" marR="71755">
                        <a:lnSpc>
                          <a:spcPct val="115000"/>
                        </a:lnSpc>
                        <a:spcAft>
                          <a:spcPts val="0"/>
                        </a:spcAft>
                      </a:pPr>
                      <a:r>
                        <a:rPr lang="en-US" sz="1400" dirty="0" smtClean="0">
                          <a:effectLst/>
                        </a:rPr>
                        <a:t>Not Achieved</a:t>
                      </a:r>
                      <a:endParaRPr lang="en-ZA" sz="1400" dirty="0">
                        <a:solidFill>
                          <a:schemeClr val="tx1"/>
                        </a:solidFill>
                        <a:effectLst/>
                        <a:latin typeface="Calibri"/>
                        <a:ea typeface="Times New Roman"/>
                        <a:cs typeface="Times New Roman"/>
                      </a:endParaRPr>
                    </a:p>
                  </a:txBody>
                  <a:tcPr marL="54326" marR="54326" marT="0" marB="0" vert="vert">
                    <a:solidFill>
                      <a:srgbClr val="FF0000"/>
                    </a:solidFill>
                  </a:tcPr>
                </a:tc>
              </a:tr>
            </a:tbl>
          </a:graphicData>
        </a:graphic>
      </p:graphicFrame>
    </p:spTree>
    <p:extLst>
      <p:ext uri="{BB962C8B-B14F-4D97-AF65-F5344CB8AC3E}">
        <p14:creationId xmlns:p14="http://schemas.microsoft.com/office/powerpoint/2010/main" xmlns="" val="466864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34</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79331838"/>
              </p:ext>
            </p:extLst>
          </p:nvPr>
        </p:nvGraphicFramePr>
        <p:xfrm>
          <a:off x="219116" y="904877"/>
          <a:ext cx="9467851" cy="5665396"/>
        </p:xfrm>
        <a:graphic>
          <a:graphicData uri="http://schemas.openxmlformats.org/drawingml/2006/table">
            <a:tbl>
              <a:tblPr firstRow="1" firstCol="1" bandRow="1">
                <a:tableStyleId>{BC89EF96-8CEA-46FF-86C4-4CE0E7609802}</a:tableStyleId>
              </a:tblPr>
              <a:tblGrid>
                <a:gridCol w="1402181"/>
                <a:gridCol w="1312444"/>
                <a:gridCol w="1390650"/>
                <a:gridCol w="1133475"/>
                <a:gridCol w="1533962"/>
                <a:gridCol w="1917908"/>
                <a:gridCol w="777231"/>
              </a:tblGrid>
              <a:tr h="946225">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7033" marR="67033"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Q4</a:t>
                      </a:r>
                      <a:endParaRPr lang="en-ZA" sz="1400" dirty="0">
                        <a:solidFill>
                          <a:schemeClr val="tx1"/>
                        </a:solidFill>
                        <a:effectLst/>
                        <a:latin typeface="Calibri"/>
                        <a:ea typeface="Times New Roman"/>
                        <a:cs typeface="Times New Roman"/>
                      </a:endParaRPr>
                    </a:p>
                  </a:txBody>
                  <a:tcPr marL="67033" marR="67033" marT="0" marB="0" vert="vert">
                    <a:solidFill>
                      <a:schemeClr val="tx2">
                        <a:lumMod val="20000"/>
                        <a:lumOff val="80000"/>
                      </a:schemeClr>
                    </a:solidFill>
                  </a:tcPr>
                </a:tc>
              </a:tr>
              <a:tr h="237224">
                <a:tc gridSpan="7">
                  <a:txBody>
                    <a:bodyPr/>
                    <a:lstStyle/>
                    <a:p>
                      <a:pPr>
                        <a:lnSpc>
                          <a:spcPct val="115000"/>
                        </a:lnSpc>
                        <a:spcAft>
                          <a:spcPts val="0"/>
                        </a:spcAft>
                      </a:pPr>
                      <a:r>
                        <a:rPr lang="en-ZA" sz="1400" dirty="0">
                          <a:effectLst/>
                        </a:rPr>
                        <a:t>Sub-programme: Stakeholder Coordination &amp; Outreach </a:t>
                      </a:r>
                      <a:endParaRPr lang="en-ZA" sz="1400" dirty="0">
                        <a:solidFill>
                          <a:schemeClr val="tx1"/>
                        </a:solidFill>
                        <a:effectLst/>
                        <a:latin typeface="Calibri"/>
                        <a:ea typeface="Times New Roman"/>
                        <a:cs typeface="Times New Roman"/>
                      </a:endParaRPr>
                    </a:p>
                  </a:txBody>
                  <a:tcPr marL="67033" marR="6703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r>
              <a:tr h="4438576">
                <a:tc>
                  <a:txBody>
                    <a:bodyPr/>
                    <a:lstStyle/>
                    <a:p>
                      <a:pPr>
                        <a:lnSpc>
                          <a:spcPct val="115000"/>
                        </a:lnSpc>
                        <a:spcAft>
                          <a:spcPts val="0"/>
                        </a:spcAft>
                      </a:pPr>
                      <a:r>
                        <a:rPr lang="en-ZA" sz="1400">
                          <a:effectLst/>
                        </a:rPr>
                        <a:t>Number of outreach initiatives on women (including young women) for the socio-economic empowerment of women and the promotion of human rights in line with the MTSF outcomes</a:t>
                      </a:r>
                      <a:endParaRPr lang="en-ZA" sz="140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ZA" sz="1400" dirty="0" smtClean="0">
                          <a:effectLst/>
                        </a:rPr>
                        <a:t>1 outreach initiative on socio-economic empowerment for  women (international women’s day)</a:t>
                      </a:r>
                      <a:r>
                        <a:rPr lang="en-ZA" sz="1400" dirty="0">
                          <a:effectLst/>
                        </a:rPr>
                        <a:t> </a:t>
                      </a:r>
                    </a:p>
                    <a:p>
                      <a:pPr>
                        <a:lnSpc>
                          <a:spcPct val="115000"/>
                        </a:lnSpc>
                        <a:spcAft>
                          <a:spcPts val="0"/>
                        </a:spcAft>
                      </a:pPr>
                      <a:r>
                        <a:rPr lang="en-ZA" sz="1400" dirty="0">
                          <a:effectLst/>
                        </a:rPr>
                        <a:t> </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Outreach initiated an International Women’s Day on 08 March 2017 at NASREC EXPO.</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US" sz="1400" dirty="0">
                          <a:effectLst/>
                        </a:rPr>
                        <a:t> </a:t>
                      </a:r>
                      <a:r>
                        <a:rPr lang="en-US" sz="1400" dirty="0" smtClean="0">
                          <a:effectLst/>
                        </a:rPr>
                        <a:t>None</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US" sz="1400" dirty="0">
                          <a:effectLst/>
                        </a:rPr>
                        <a:t> </a:t>
                      </a:r>
                      <a:r>
                        <a:rPr lang="en-US" sz="1400" dirty="0" smtClean="0">
                          <a:effectLst/>
                        </a:rPr>
                        <a:t>None</a:t>
                      </a:r>
                      <a:endParaRPr lang="en-ZA" sz="1400" dirty="0">
                        <a:solidFill>
                          <a:schemeClr val="tx1"/>
                        </a:solidFill>
                        <a:effectLst/>
                        <a:latin typeface="Calibri"/>
                        <a:ea typeface="Times New Roman"/>
                        <a:cs typeface="Times New Roman"/>
                      </a:endParaRPr>
                    </a:p>
                  </a:txBody>
                  <a:tcPr marL="67033" marR="67033" marT="0" marB="0"/>
                </a:tc>
                <a:tc>
                  <a:txBody>
                    <a:bodyPr/>
                    <a:lstStyle/>
                    <a:p>
                      <a:pPr>
                        <a:lnSpc>
                          <a:spcPct val="115000"/>
                        </a:lnSpc>
                        <a:spcAft>
                          <a:spcPts val="0"/>
                        </a:spcAft>
                      </a:pPr>
                      <a:r>
                        <a:rPr lang="en-US" sz="1400" dirty="0" smtClean="0">
                          <a:effectLst/>
                        </a:rPr>
                        <a:t>International Women’s Day</a:t>
                      </a:r>
                      <a:endParaRPr lang="en-ZA" sz="1400" dirty="0">
                        <a:solidFill>
                          <a:schemeClr val="tx1"/>
                        </a:solidFill>
                        <a:effectLst/>
                        <a:latin typeface="Calibri"/>
                        <a:ea typeface="Times New Roman"/>
                        <a:cs typeface="Times New Roman"/>
                      </a:endParaRPr>
                    </a:p>
                  </a:txBody>
                  <a:tcPr marL="67033" marR="67033" marT="0" marB="0"/>
                </a:tc>
                <a:tc>
                  <a:txBody>
                    <a:bodyPr/>
                    <a:lstStyle/>
                    <a:p>
                      <a:pPr marL="71755" marR="71755">
                        <a:lnSpc>
                          <a:spcPct val="115000"/>
                        </a:lnSpc>
                        <a:spcAft>
                          <a:spcPts val="0"/>
                        </a:spcAft>
                      </a:pPr>
                      <a:r>
                        <a:rPr lang="en-US" sz="1400" dirty="0">
                          <a:effectLst/>
                        </a:rPr>
                        <a:t>Achieved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effectLst/>
                      </a:endParaRPr>
                    </a:p>
                    <a:p>
                      <a:pPr marL="71755" marR="71755">
                        <a:lnSpc>
                          <a:spcPct val="115000"/>
                        </a:lnSpc>
                        <a:spcAft>
                          <a:spcPts val="0"/>
                        </a:spcAft>
                      </a:pPr>
                      <a:r>
                        <a:rPr lang="en-US" sz="1400" dirty="0">
                          <a:effectLst/>
                        </a:rPr>
                        <a:t> </a:t>
                      </a:r>
                      <a:endParaRPr lang="en-ZA" sz="1400" dirty="0">
                        <a:solidFill>
                          <a:schemeClr val="tx1"/>
                        </a:solidFill>
                        <a:effectLst/>
                        <a:latin typeface="Calibri"/>
                        <a:ea typeface="Times New Roman"/>
                        <a:cs typeface="Times New Roman"/>
                      </a:endParaRPr>
                    </a:p>
                  </a:txBody>
                  <a:tcPr marL="67033" marR="67033" marT="0" marB="0" vert="vert">
                    <a:solidFill>
                      <a:srgbClr val="00B050"/>
                    </a:solidFill>
                  </a:tcPr>
                </a:tc>
              </a:tr>
            </a:tbl>
          </a:graphicData>
        </a:graphic>
      </p:graphicFrame>
    </p:spTree>
    <p:extLst>
      <p:ext uri="{BB962C8B-B14F-4D97-AF65-F5344CB8AC3E}">
        <p14:creationId xmlns:p14="http://schemas.microsoft.com/office/powerpoint/2010/main" xmlns="" val="2145222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35</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028666843"/>
              </p:ext>
            </p:extLst>
          </p:nvPr>
        </p:nvGraphicFramePr>
        <p:xfrm>
          <a:off x="209551" y="955963"/>
          <a:ext cx="9420225" cy="5538216"/>
        </p:xfrm>
        <a:graphic>
          <a:graphicData uri="http://schemas.openxmlformats.org/drawingml/2006/table">
            <a:tbl>
              <a:tblPr firstRow="1" firstCol="1" bandRow="1">
                <a:tableStyleId>{BC89EF96-8CEA-46FF-86C4-4CE0E7609802}</a:tableStyleId>
              </a:tblPr>
              <a:tblGrid>
                <a:gridCol w="1628774"/>
                <a:gridCol w="1200150"/>
                <a:gridCol w="1781175"/>
                <a:gridCol w="1181100"/>
                <a:gridCol w="1276350"/>
                <a:gridCol w="1579354"/>
                <a:gridCol w="773322"/>
              </a:tblGrid>
              <a:tr h="609715">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61924" marR="61924"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61924" marR="61924" marT="0" marB="0" vert="vert">
                    <a:solidFill>
                      <a:schemeClr val="tx2">
                        <a:lumMod val="20000"/>
                        <a:lumOff val="80000"/>
                      </a:schemeClr>
                    </a:solidFill>
                  </a:tcPr>
                </a:tc>
              </a:tr>
              <a:tr h="234183">
                <a:tc gridSpan="7">
                  <a:txBody>
                    <a:bodyPr/>
                    <a:lstStyle/>
                    <a:p>
                      <a:pPr>
                        <a:lnSpc>
                          <a:spcPct val="115000"/>
                        </a:lnSpc>
                        <a:spcAft>
                          <a:spcPts val="0"/>
                        </a:spcAft>
                      </a:pPr>
                      <a:r>
                        <a:rPr lang="en-ZA" sz="1400" dirty="0">
                          <a:effectLst/>
                        </a:rPr>
                        <a:t>Sub-programme: Stakeholder Coordination &amp; Outreach </a:t>
                      </a:r>
                      <a:endParaRPr lang="en-ZA" sz="1400" dirty="0">
                        <a:solidFill>
                          <a:schemeClr val="tx1"/>
                        </a:solidFill>
                        <a:effectLst/>
                        <a:latin typeface="Calibri"/>
                        <a:ea typeface="Times New Roman"/>
                        <a:cs typeface="Times New Roman"/>
                      </a:endParaRPr>
                    </a:p>
                  </a:txBody>
                  <a:tcPr marL="61924" marR="6192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78108">
                <a:tc>
                  <a:txBody>
                    <a:bodyPr/>
                    <a:lstStyle/>
                    <a:p>
                      <a:pPr>
                        <a:lnSpc>
                          <a:spcPct val="115000"/>
                        </a:lnSpc>
                        <a:spcAft>
                          <a:spcPts val="0"/>
                        </a:spcAft>
                      </a:pPr>
                      <a:r>
                        <a:rPr lang="en-ZA" sz="1400" dirty="0">
                          <a:effectLst/>
                        </a:rPr>
                        <a:t>Number of community mobilisation initiatives conducted on socio- economic issues affecting women such as gender-based violence, social cohesion, nation building and other related </a:t>
                      </a:r>
                      <a:r>
                        <a:rPr lang="en-ZA" sz="1400" dirty="0" smtClean="0">
                          <a:effectLst/>
                        </a:rPr>
                        <a:t>intolerances </a:t>
                      </a:r>
                      <a:endParaRPr lang="en-ZA" sz="1400" dirty="0">
                        <a:solidFill>
                          <a:schemeClr val="tx1"/>
                        </a:solidFill>
                        <a:effectLst/>
                        <a:latin typeface="Calibri"/>
                        <a:ea typeface="Times New Roman"/>
                        <a:cs typeface="Times New Roman"/>
                      </a:endParaRPr>
                    </a:p>
                  </a:txBody>
                  <a:tcPr marL="61924" marR="61924" marT="0" marB="0"/>
                </a:tc>
                <a:tc>
                  <a:txBody>
                    <a:bodyPr/>
                    <a:lstStyle/>
                    <a:p>
                      <a:pPr marL="0" marR="0" algn="l">
                        <a:lnSpc>
                          <a:spcPct val="115000"/>
                        </a:lnSpc>
                        <a:spcBef>
                          <a:spcPts val="0"/>
                        </a:spcBef>
                        <a:spcAft>
                          <a:spcPts val="0"/>
                        </a:spcAft>
                      </a:pPr>
                      <a:r>
                        <a:rPr lang="en-ZA" sz="1200" dirty="0" smtClean="0">
                          <a:effectLst/>
                          <a:latin typeface="Arial"/>
                          <a:ea typeface="Calibri"/>
                          <a:cs typeface="Times New Roman"/>
                        </a:rPr>
                        <a:t>1 community mobilization initiatives conducted on socio- economic issues affecting women on gender based violence, social cohesion and nation  building</a:t>
                      </a:r>
                      <a:endParaRPr lang="en-US" sz="12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ZA" sz="1100" dirty="0">
                          <a:effectLst/>
                          <a:latin typeface="Arial"/>
                          <a:ea typeface="Calibri"/>
                          <a:cs typeface="Times New Roman"/>
                        </a:rPr>
                        <a:t> </a:t>
                      </a: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ZA" sz="1200" dirty="0" smtClean="0">
                          <a:effectLst/>
                          <a:latin typeface="Arial"/>
                          <a:ea typeface="Times New Roman"/>
                          <a:cs typeface="Times New Roman"/>
                        </a:rPr>
                        <a:t>A  pilot  dialogue on violence against women and children took place on 21 February 2017 </a:t>
                      </a:r>
                    </a:p>
                    <a:p>
                      <a:pPr marL="0" marR="0" algn="l">
                        <a:lnSpc>
                          <a:spcPct val="115000"/>
                        </a:lnSpc>
                        <a:spcBef>
                          <a:spcPts val="0"/>
                        </a:spcBef>
                        <a:spcAft>
                          <a:spcPts val="0"/>
                        </a:spcAft>
                      </a:pPr>
                      <a:r>
                        <a:rPr lang="en-ZA" sz="1200" dirty="0" smtClean="0">
                          <a:effectLst/>
                          <a:latin typeface="Arial"/>
                          <a:ea typeface="Times New Roman"/>
                          <a:cs typeface="Times New Roman"/>
                        </a:rPr>
                        <a:t>at </a:t>
                      </a:r>
                      <a:r>
                        <a:rPr lang="en-ZA" sz="1200" dirty="0" err="1" smtClean="0">
                          <a:effectLst/>
                          <a:latin typeface="Arial"/>
                          <a:ea typeface="Times New Roman"/>
                          <a:cs typeface="Times New Roman"/>
                        </a:rPr>
                        <a:t>Mkhondo</a:t>
                      </a:r>
                      <a:r>
                        <a:rPr lang="en-ZA" sz="1200" dirty="0" smtClean="0">
                          <a:effectLst/>
                          <a:latin typeface="Arial"/>
                          <a:ea typeface="Times New Roman"/>
                          <a:cs typeface="Times New Roman"/>
                        </a:rPr>
                        <a:t>  Local  Municipality, </a:t>
                      </a:r>
                      <a:r>
                        <a:rPr lang="en-ZA" sz="1200" dirty="0" err="1" smtClean="0">
                          <a:effectLst/>
                          <a:latin typeface="Arial"/>
                          <a:ea typeface="Times New Roman"/>
                          <a:cs typeface="Times New Roman"/>
                        </a:rPr>
                        <a:t>Gert</a:t>
                      </a:r>
                      <a:r>
                        <a:rPr lang="en-ZA" sz="1200" dirty="0" smtClean="0">
                          <a:effectLst/>
                          <a:latin typeface="Arial"/>
                          <a:ea typeface="Times New Roman"/>
                          <a:cs typeface="Times New Roman"/>
                        </a:rPr>
                        <a:t> </a:t>
                      </a:r>
                      <a:r>
                        <a:rPr lang="en-ZA" sz="1200" dirty="0" err="1" smtClean="0">
                          <a:effectLst/>
                          <a:latin typeface="Arial"/>
                          <a:ea typeface="Times New Roman"/>
                          <a:cs typeface="Times New Roman"/>
                        </a:rPr>
                        <a:t>Sibande</a:t>
                      </a:r>
                      <a:r>
                        <a:rPr lang="en-ZA" sz="1200" dirty="0" smtClean="0">
                          <a:effectLst/>
                          <a:latin typeface="Arial"/>
                          <a:ea typeface="Times New Roman"/>
                          <a:cs typeface="Times New Roman"/>
                        </a:rPr>
                        <a:t> District. </a:t>
                      </a:r>
                      <a:endParaRPr lang="en-ZA" sz="1200" dirty="0">
                        <a:effectLst/>
                        <a:latin typeface="Arial"/>
                        <a:ea typeface="Times New Roman"/>
                        <a:cs typeface="Times New Roman"/>
                      </a:endParaRPr>
                    </a:p>
                  </a:txBody>
                  <a:tcPr marL="68580" marR="68580" marT="0" marB="0"/>
                </a:tc>
                <a:tc>
                  <a:txBody>
                    <a:bodyPr/>
                    <a:lstStyle/>
                    <a:p>
                      <a:pPr>
                        <a:lnSpc>
                          <a:spcPct val="115000"/>
                        </a:lnSpc>
                        <a:spcAft>
                          <a:spcPts val="0"/>
                        </a:spcAft>
                      </a:pPr>
                      <a:r>
                        <a:rPr lang="en-US" sz="1400" dirty="0">
                          <a:effectLst/>
                        </a:rPr>
                        <a:t> </a:t>
                      </a:r>
                      <a:r>
                        <a:rPr lang="en-US" sz="1400" dirty="0" smtClean="0">
                          <a:effectLst/>
                        </a:rPr>
                        <a:t>None</a:t>
                      </a:r>
                      <a:endParaRPr lang="en-ZA" sz="1400" dirty="0">
                        <a:solidFill>
                          <a:schemeClr val="tx1"/>
                        </a:solidFill>
                        <a:effectLst/>
                        <a:latin typeface="Calibri"/>
                        <a:ea typeface="Times New Roman"/>
                        <a:cs typeface="Times New Roman"/>
                      </a:endParaRPr>
                    </a:p>
                  </a:txBody>
                  <a:tcPr marL="61924" marR="61924" marT="0" marB="0"/>
                </a:tc>
                <a:tc>
                  <a:txBody>
                    <a:bodyPr/>
                    <a:lstStyle/>
                    <a:p>
                      <a:pPr>
                        <a:lnSpc>
                          <a:spcPct val="115000"/>
                        </a:lnSpc>
                        <a:spcAft>
                          <a:spcPts val="0"/>
                        </a:spcAft>
                      </a:pPr>
                      <a:r>
                        <a:rPr lang="en-ZA" sz="1400" dirty="0">
                          <a:effectLst/>
                        </a:rPr>
                        <a:t> </a:t>
                      </a:r>
                      <a:r>
                        <a:rPr lang="en-ZA" sz="1400" dirty="0" smtClean="0">
                          <a:effectLst/>
                        </a:rPr>
                        <a:t>None</a:t>
                      </a:r>
                      <a:endParaRPr lang="en-ZA" sz="1400" dirty="0">
                        <a:solidFill>
                          <a:schemeClr val="tx1"/>
                        </a:solidFill>
                        <a:effectLst/>
                        <a:latin typeface="Calibri"/>
                        <a:ea typeface="Times New Roman"/>
                        <a:cs typeface="Times New Roman"/>
                      </a:endParaRPr>
                    </a:p>
                  </a:txBody>
                  <a:tcPr marL="61924" marR="61924" marT="0" marB="0"/>
                </a:tc>
                <a:tc>
                  <a:txBody>
                    <a:bodyPr/>
                    <a:lstStyle/>
                    <a:p>
                      <a:pPr>
                        <a:lnSpc>
                          <a:spcPct val="115000"/>
                        </a:lnSpc>
                        <a:spcAft>
                          <a:spcPts val="0"/>
                        </a:spcAft>
                      </a:pPr>
                      <a:r>
                        <a:rPr lang="en-ZA" sz="1400" dirty="0">
                          <a:effectLst/>
                        </a:rPr>
                        <a:t> </a:t>
                      </a:r>
                      <a:r>
                        <a:rPr lang="en-US" sz="1400" dirty="0" err="1" smtClean="0">
                          <a:effectLst/>
                        </a:rPr>
                        <a:t>Mkhondo</a:t>
                      </a:r>
                      <a:r>
                        <a:rPr lang="en-US" sz="1400" dirty="0" smtClean="0">
                          <a:effectLst/>
                        </a:rPr>
                        <a:t> dialogue report and </a:t>
                      </a:r>
                      <a:r>
                        <a:rPr lang="en-US" sz="1400" dirty="0" err="1" smtClean="0">
                          <a:effectLst/>
                        </a:rPr>
                        <a:t>programme</a:t>
                      </a:r>
                      <a:endParaRPr lang="en-ZA" sz="1400" dirty="0">
                        <a:solidFill>
                          <a:schemeClr val="tx1"/>
                        </a:solidFill>
                        <a:effectLst/>
                        <a:latin typeface="Calibri"/>
                        <a:ea typeface="Times New Roman"/>
                        <a:cs typeface="Times New Roman"/>
                      </a:endParaRPr>
                    </a:p>
                  </a:txBody>
                  <a:tcPr marL="61924" marR="61924" marT="0" marB="0"/>
                </a:tc>
                <a:tc>
                  <a:txBody>
                    <a:bodyPr/>
                    <a:lstStyle/>
                    <a:p>
                      <a:pPr marL="71755" marR="71755">
                        <a:lnSpc>
                          <a:spcPct val="115000"/>
                        </a:lnSpc>
                        <a:spcAft>
                          <a:spcPts val="0"/>
                        </a:spcAft>
                      </a:pPr>
                      <a:r>
                        <a:rPr lang="en-US" sz="1400" dirty="0">
                          <a:effectLst/>
                        </a:rPr>
                        <a:t>Achieved </a:t>
                      </a:r>
                      <a:endParaRPr lang="en-ZA" sz="1400" dirty="0">
                        <a:solidFill>
                          <a:schemeClr val="tx1"/>
                        </a:solidFill>
                        <a:effectLst/>
                        <a:latin typeface="Calibri"/>
                        <a:ea typeface="Times New Roman"/>
                        <a:cs typeface="Times New Roman"/>
                      </a:endParaRPr>
                    </a:p>
                  </a:txBody>
                  <a:tcPr marL="61924" marR="61924" marT="0" marB="0" vert="vert">
                    <a:solidFill>
                      <a:srgbClr val="00B050"/>
                    </a:solidFill>
                  </a:tcPr>
                </a:tc>
              </a:tr>
            </a:tbl>
          </a:graphicData>
        </a:graphic>
      </p:graphicFrame>
    </p:spTree>
    <p:extLst>
      <p:ext uri="{BB962C8B-B14F-4D97-AF65-F5344CB8AC3E}">
        <p14:creationId xmlns:p14="http://schemas.microsoft.com/office/powerpoint/2010/main" xmlns="" val="4281627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36</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29766603"/>
              </p:ext>
            </p:extLst>
          </p:nvPr>
        </p:nvGraphicFramePr>
        <p:xfrm>
          <a:off x="222651" y="1049481"/>
          <a:ext cx="9410699" cy="5148464"/>
        </p:xfrm>
        <a:graphic>
          <a:graphicData uri="http://schemas.openxmlformats.org/drawingml/2006/table">
            <a:tbl>
              <a:tblPr firstRow="1" firstCol="1" bandRow="1">
                <a:tableStyleId>{BC89EF96-8CEA-46FF-86C4-4CE0E7609802}</a:tableStyleId>
              </a:tblPr>
              <a:tblGrid>
                <a:gridCol w="1930238"/>
                <a:gridCol w="1213012"/>
                <a:gridCol w="1514475"/>
                <a:gridCol w="1457325"/>
                <a:gridCol w="1504950"/>
                <a:gridCol w="1114425"/>
                <a:gridCol w="676274"/>
              </a:tblGrid>
              <a:tr h="581269">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a:lnSpc>
                          <a:spcPct val="115000"/>
                        </a:lnSpc>
                        <a:spcAft>
                          <a:spcPts val="1000"/>
                        </a:spcAft>
                      </a:pPr>
                      <a:r>
                        <a:rPr lang="en-ZA" sz="1400" dirty="0">
                          <a:effectLst/>
                        </a:rPr>
                        <a:t>Verification Source</a:t>
                      </a:r>
                      <a:endParaRPr lang="en-ZA" sz="1400" dirty="0">
                        <a:solidFill>
                          <a:schemeClr val="tx1"/>
                        </a:solidFill>
                        <a:effectLst/>
                        <a:latin typeface="Calibri"/>
                        <a:ea typeface="Times New Roman"/>
                        <a:cs typeface="Times New Roman"/>
                      </a:endParaRPr>
                    </a:p>
                  </a:txBody>
                  <a:tcPr marL="38334" marR="38334"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Q4</a:t>
                      </a:r>
                      <a:endParaRPr lang="en-ZA" sz="1400" dirty="0">
                        <a:solidFill>
                          <a:schemeClr val="tx1"/>
                        </a:solidFill>
                        <a:effectLst/>
                        <a:latin typeface="Calibri"/>
                        <a:ea typeface="Times New Roman"/>
                        <a:cs typeface="Times New Roman"/>
                      </a:endParaRPr>
                    </a:p>
                  </a:txBody>
                  <a:tcPr marL="38334" marR="38334" marT="0" marB="0" vert="vert">
                    <a:solidFill>
                      <a:schemeClr val="tx2">
                        <a:lumMod val="20000"/>
                        <a:lumOff val="80000"/>
                      </a:schemeClr>
                    </a:solidFill>
                  </a:tcPr>
                </a:tc>
              </a:tr>
              <a:tr h="224390">
                <a:tc gridSpan="7">
                  <a:txBody>
                    <a:bodyPr/>
                    <a:lstStyle/>
                    <a:p>
                      <a:pPr>
                        <a:lnSpc>
                          <a:spcPct val="115000"/>
                        </a:lnSpc>
                        <a:spcAft>
                          <a:spcPts val="0"/>
                        </a:spcAft>
                      </a:pPr>
                      <a:r>
                        <a:rPr lang="en-ZA" sz="1400" dirty="0">
                          <a:effectLst/>
                        </a:rPr>
                        <a:t>Sub-programme: Monitoring and Evaluation</a:t>
                      </a:r>
                      <a:endParaRPr lang="en-ZA" sz="1400" dirty="0">
                        <a:solidFill>
                          <a:schemeClr val="tx1"/>
                        </a:solidFill>
                        <a:effectLst/>
                        <a:latin typeface="Calibri"/>
                        <a:ea typeface="Times New Roman"/>
                        <a:cs typeface="Times New Roman"/>
                      </a:endParaRPr>
                    </a:p>
                  </a:txBody>
                  <a:tcPr marL="38334" marR="3833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763062">
                <a:tc>
                  <a:txBody>
                    <a:bodyPr/>
                    <a:lstStyle/>
                    <a:p>
                      <a:pPr>
                        <a:lnSpc>
                          <a:spcPct val="115000"/>
                        </a:lnSpc>
                        <a:spcAft>
                          <a:spcPts val="0"/>
                        </a:spcAft>
                      </a:pPr>
                      <a:r>
                        <a:rPr lang="en-ZA" sz="1400">
                          <a:effectLst/>
                        </a:rPr>
                        <a:t>Establishment of the M&amp;E system</a:t>
                      </a:r>
                      <a:endParaRPr lang="en-ZA" sz="1400">
                        <a:solidFill>
                          <a:schemeClr val="tx1"/>
                        </a:solidFill>
                        <a:effectLst/>
                        <a:latin typeface="Calibri"/>
                        <a:ea typeface="Times New Roman"/>
                        <a:cs typeface="Times New Roman"/>
                      </a:endParaRPr>
                    </a:p>
                  </a:txBody>
                  <a:tcPr marL="38334" marR="38334" marT="0" marB="0"/>
                </a:tc>
                <a:tc>
                  <a:txBody>
                    <a:bodyPr/>
                    <a:lstStyle/>
                    <a:p>
                      <a:pPr>
                        <a:lnSpc>
                          <a:spcPct val="115000"/>
                        </a:lnSpc>
                        <a:spcAft>
                          <a:spcPts val="0"/>
                        </a:spcAft>
                      </a:pPr>
                      <a:r>
                        <a:rPr lang="en-ZA" sz="1400" dirty="0" smtClean="0">
                          <a:effectLst/>
                        </a:rPr>
                        <a:t>Approved M&amp;E system</a:t>
                      </a:r>
                      <a:endParaRPr lang="en-ZA" sz="1400" dirty="0">
                        <a:solidFill>
                          <a:schemeClr val="tx1"/>
                        </a:solidFill>
                        <a:effectLst/>
                        <a:latin typeface="Calibri"/>
                        <a:ea typeface="Times New Roman"/>
                        <a:cs typeface="Times New Roman"/>
                      </a:endParaRPr>
                    </a:p>
                  </a:txBody>
                  <a:tcPr marL="38334" marR="38334" marT="0" marB="0"/>
                </a:tc>
                <a:tc>
                  <a:txBody>
                    <a:bodyPr/>
                    <a:lstStyle/>
                    <a:p>
                      <a:pPr>
                        <a:lnSpc>
                          <a:spcPct val="115000"/>
                        </a:lnSpc>
                        <a:spcAft>
                          <a:spcPts val="0"/>
                        </a:spcAft>
                      </a:pPr>
                      <a:r>
                        <a:rPr lang="en-US" sz="1400" dirty="0" smtClean="0">
                          <a:solidFill>
                            <a:schemeClr val="tx1"/>
                          </a:solidFill>
                          <a:effectLst/>
                          <a:latin typeface="+mn-lt"/>
                          <a:ea typeface="Times New Roman"/>
                          <a:cs typeface="Times New Roman"/>
                        </a:rPr>
                        <a:t>None </a:t>
                      </a:r>
                      <a:endParaRPr lang="en-ZA" sz="1400" dirty="0">
                        <a:solidFill>
                          <a:schemeClr val="tx1"/>
                        </a:solidFill>
                        <a:effectLst/>
                        <a:latin typeface="Calibri"/>
                        <a:ea typeface="Times New Roman"/>
                        <a:cs typeface="Times New Roman"/>
                      </a:endParaRPr>
                    </a:p>
                  </a:txBody>
                  <a:tcPr marL="38334" marR="38334" marT="0" marB="0"/>
                </a:tc>
                <a:tc>
                  <a:txBody>
                    <a:bodyPr/>
                    <a:lstStyle/>
                    <a:p>
                      <a:pPr marL="0" marR="0" algn="l">
                        <a:lnSpc>
                          <a:spcPct val="115000"/>
                        </a:lnSpc>
                        <a:spcBef>
                          <a:spcPts val="0"/>
                        </a:spcBef>
                        <a:spcAft>
                          <a:spcPts val="0"/>
                        </a:spcAft>
                      </a:pPr>
                      <a:r>
                        <a:rPr lang="en-ZA" sz="1200" dirty="0" smtClean="0">
                          <a:solidFill>
                            <a:srgbClr val="000000"/>
                          </a:solidFill>
                          <a:effectLst/>
                          <a:latin typeface="Arial"/>
                          <a:ea typeface="Times New Roman"/>
                          <a:cs typeface="Times New Roman"/>
                        </a:rPr>
                        <a:t>M&amp;E System forms part of the draft M&amp;E Framework that needs to be strengthened</a:t>
                      </a:r>
                      <a:endParaRPr lang="en-US" sz="1200" dirty="0">
                        <a:effectLst/>
                        <a:latin typeface="Calibri"/>
                        <a:ea typeface="Times New Roman"/>
                        <a:cs typeface="Times New Roman"/>
                      </a:endParaRPr>
                    </a:p>
                    <a:p>
                      <a:pPr marL="0" marR="0" algn="l">
                        <a:lnSpc>
                          <a:spcPct val="115000"/>
                        </a:lnSpc>
                        <a:spcBef>
                          <a:spcPts val="0"/>
                        </a:spcBef>
                        <a:spcAft>
                          <a:spcPts val="0"/>
                        </a:spcAft>
                      </a:pPr>
                      <a:r>
                        <a:rPr lang="en-US" sz="1100" b="1" dirty="0">
                          <a:solidFill>
                            <a:srgbClr val="000000"/>
                          </a:solidFill>
                          <a:effectLst/>
                          <a:latin typeface="Arial"/>
                          <a:ea typeface="Times New Roman"/>
                          <a:cs typeface="Times New Roman"/>
                        </a:rPr>
                        <a:t> </a:t>
                      </a:r>
                      <a:endParaRPr lang="en-US" sz="11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smtClean="0">
                          <a:effectLst/>
                          <a:latin typeface="Arial"/>
                          <a:ea typeface="Calibri"/>
                        </a:rPr>
                        <a:t>The M&amp;E Unit has appointed the M&amp;E Expert to strengthen and </a:t>
                      </a:r>
                      <a:r>
                        <a:rPr lang="en-US" sz="1200" dirty="0" err="1" smtClean="0">
                          <a:effectLst/>
                          <a:latin typeface="Arial"/>
                          <a:ea typeface="Calibri"/>
                        </a:rPr>
                        <a:t>finalise</a:t>
                      </a:r>
                      <a:r>
                        <a:rPr lang="en-US" sz="1200" dirty="0" smtClean="0">
                          <a:effectLst/>
                          <a:latin typeface="Arial"/>
                          <a:ea typeface="Calibri"/>
                        </a:rPr>
                        <a:t> the M&amp;E Framework . </a:t>
                      </a:r>
                      <a:r>
                        <a:rPr lang="en-US" sz="1200" dirty="0" smtClean="0">
                          <a:solidFill>
                            <a:srgbClr val="000000"/>
                          </a:solidFill>
                          <a:effectLst/>
                          <a:latin typeface="Arial"/>
                          <a:ea typeface="Calibri"/>
                        </a:rPr>
                        <a:t>The target will be achieved in the 2</a:t>
                      </a:r>
                      <a:r>
                        <a:rPr lang="en-US" sz="1200" baseline="30000" dirty="0" smtClean="0">
                          <a:solidFill>
                            <a:srgbClr val="000000"/>
                          </a:solidFill>
                          <a:effectLst/>
                          <a:latin typeface="Arial"/>
                          <a:ea typeface="Calibri"/>
                        </a:rPr>
                        <a:t>nd</a:t>
                      </a:r>
                      <a:r>
                        <a:rPr lang="en-US" sz="1200" dirty="0" smtClean="0">
                          <a:solidFill>
                            <a:srgbClr val="000000"/>
                          </a:solidFill>
                          <a:effectLst/>
                          <a:latin typeface="Arial"/>
                          <a:ea typeface="Calibri"/>
                        </a:rPr>
                        <a:t> Quarter of 2017/18 financial year</a:t>
                      </a:r>
                      <a:endParaRPr lang="en-US" sz="12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1200" dirty="0" smtClean="0">
                          <a:effectLst/>
                          <a:latin typeface="Calibri"/>
                          <a:ea typeface="Times New Roman"/>
                          <a:cs typeface="Times New Roman"/>
                        </a:rPr>
                        <a:t>None</a:t>
                      </a:r>
                      <a:endParaRPr lang="en-US" sz="1200" dirty="0">
                        <a:effectLst/>
                        <a:latin typeface="Calibri"/>
                        <a:ea typeface="Times New Roman"/>
                        <a:cs typeface="Times New Roman"/>
                      </a:endParaRPr>
                    </a:p>
                  </a:txBody>
                  <a:tcPr marL="68580" marR="68580" marT="0" marB="0"/>
                </a:tc>
                <a:tc>
                  <a:txBody>
                    <a:bodyPr/>
                    <a:lstStyle/>
                    <a:p>
                      <a:pPr marL="71755" marR="71755">
                        <a:lnSpc>
                          <a:spcPct val="115000"/>
                        </a:lnSpc>
                        <a:spcAft>
                          <a:spcPts val="0"/>
                        </a:spcAft>
                      </a:pPr>
                      <a:r>
                        <a:rPr lang="en-US" sz="1400" dirty="0" smtClean="0">
                          <a:effectLst/>
                        </a:rPr>
                        <a:t>Not Achieved </a:t>
                      </a:r>
                      <a:endParaRPr lang="en-ZA" sz="1400" dirty="0">
                        <a:solidFill>
                          <a:schemeClr val="tx1"/>
                        </a:solidFill>
                        <a:effectLst/>
                        <a:latin typeface="Calibri"/>
                        <a:ea typeface="Times New Roman"/>
                        <a:cs typeface="Times New Roman"/>
                      </a:endParaRPr>
                    </a:p>
                  </a:txBody>
                  <a:tcPr marL="38334" marR="38334" marT="0" marB="0" vert="vert">
                    <a:solidFill>
                      <a:srgbClr val="FF0000"/>
                    </a:solidFill>
                  </a:tcPr>
                </a:tc>
              </a:tr>
              <a:tr h="1818524">
                <a:tc>
                  <a:txBody>
                    <a:bodyPr/>
                    <a:lstStyle/>
                    <a:p>
                      <a:pPr>
                        <a:lnSpc>
                          <a:spcPct val="115000"/>
                        </a:lnSpc>
                        <a:spcAft>
                          <a:spcPts val="0"/>
                        </a:spcAft>
                      </a:pPr>
                      <a:r>
                        <a:rPr lang="en-ZA" sz="1200" dirty="0">
                          <a:effectLst/>
                        </a:rPr>
                        <a:t>Number of reported cases by nature of gender-based violence analysed</a:t>
                      </a:r>
                      <a:endParaRPr lang="en-ZA" sz="1200" dirty="0">
                        <a:solidFill>
                          <a:schemeClr val="tx1"/>
                        </a:solidFill>
                        <a:effectLst/>
                        <a:latin typeface="Calibri"/>
                        <a:ea typeface="Times New Roman"/>
                        <a:cs typeface="Times New Roman"/>
                      </a:endParaRPr>
                    </a:p>
                  </a:txBody>
                  <a:tcPr marL="38334" marR="38334" marT="0" marB="0">
                    <a:solidFill>
                      <a:schemeClr val="bg1">
                        <a:alpha val="20000"/>
                      </a:schemeClr>
                    </a:solidFill>
                  </a:tcPr>
                </a:tc>
                <a:tc>
                  <a:txBody>
                    <a:bodyPr/>
                    <a:lstStyle/>
                    <a:p>
                      <a:r>
                        <a:rPr lang="en-US" sz="1200" dirty="0" smtClean="0">
                          <a:effectLst/>
                          <a:latin typeface="Arial"/>
                        </a:rPr>
                        <a:t>Analysis report on integrated services for GBV survivors as part of monitoring the impact of the Sexual Offences Act</a:t>
                      </a:r>
                      <a:endParaRPr lang="en-ZA" sz="1200" dirty="0">
                        <a:effectLst/>
                      </a:endParaRPr>
                    </a:p>
                  </a:txBody>
                  <a:tcPr marL="68580" marR="68580" marT="0" marB="0">
                    <a:solidFill>
                      <a:schemeClr val="bg1">
                        <a:alpha val="20000"/>
                      </a:schemeClr>
                    </a:solidFill>
                  </a:tcPr>
                </a:tc>
                <a:tc>
                  <a:txBody>
                    <a:bodyPr/>
                    <a:lstStyle/>
                    <a:p>
                      <a:r>
                        <a:rPr lang="en-US" sz="1200" dirty="0" smtClean="0">
                          <a:effectLst/>
                          <a:latin typeface="Arial"/>
                        </a:rPr>
                        <a:t>Draft </a:t>
                      </a:r>
                      <a:r>
                        <a:rPr lang="en-US" sz="1200" dirty="0" smtClean="0">
                          <a:solidFill>
                            <a:srgbClr val="000000"/>
                          </a:solidFill>
                          <a:effectLst/>
                          <a:latin typeface="Arial"/>
                        </a:rPr>
                        <a:t>GBV report was </a:t>
                      </a:r>
                      <a:r>
                        <a:rPr lang="en-US" sz="1200" dirty="0" smtClean="0">
                          <a:effectLst/>
                          <a:latin typeface="Arial"/>
                        </a:rPr>
                        <a:t>submitted  for approval and</a:t>
                      </a:r>
                      <a:r>
                        <a:rPr lang="en-US" sz="1200" baseline="0" dirty="0" smtClean="0">
                          <a:effectLst/>
                          <a:latin typeface="Arial"/>
                        </a:rPr>
                        <a:t> was returned with comments to be implemented</a:t>
                      </a:r>
                      <a:endParaRPr lang="en-ZA" sz="1200" dirty="0" smtClean="0">
                        <a:effectLst/>
                      </a:endParaRPr>
                    </a:p>
                    <a:p>
                      <a:pPr marL="0" marR="0" algn="l">
                        <a:lnSpc>
                          <a:spcPct val="115000"/>
                        </a:lnSpc>
                        <a:spcBef>
                          <a:spcPts val="0"/>
                        </a:spcBef>
                        <a:spcAft>
                          <a:spcPts val="0"/>
                        </a:spcAft>
                      </a:pPr>
                      <a:endParaRPr lang="en-US" sz="1000" dirty="0">
                        <a:effectLst/>
                        <a:latin typeface="Calibri"/>
                        <a:ea typeface="Times New Roman"/>
                        <a:cs typeface="Times New Roman"/>
                      </a:endParaRPr>
                    </a:p>
                  </a:txBody>
                  <a:tcPr marL="68580" marR="68580" marT="0" marB="0">
                    <a:solidFill>
                      <a:schemeClr val="bg1">
                        <a:alpha val="20000"/>
                      </a:schemeClr>
                    </a:solidFill>
                  </a:tcPr>
                </a:tc>
                <a:tc>
                  <a:txBody>
                    <a:bodyPr/>
                    <a:lstStyle/>
                    <a:p>
                      <a:r>
                        <a:rPr lang="en-US" sz="1200" dirty="0" smtClean="0">
                          <a:effectLst/>
                          <a:latin typeface="Arial"/>
                        </a:rPr>
                        <a:t>Draft Report  </a:t>
                      </a:r>
                      <a:r>
                        <a:rPr lang="en-US" sz="1200" baseline="0" dirty="0" smtClean="0">
                          <a:effectLst/>
                          <a:latin typeface="Arial"/>
                        </a:rPr>
                        <a:t>will be updated during the roll out of the national dialogues</a:t>
                      </a:r>
                      <a:endParaRPr lang="en-ZA" sz="1400" dirty="0">
                        <a:solidFill>
                          <a:schemeClr val="tx1"/>
                        </a:solidFill>
                        <a:effectLst/>
                        <a:latin typeface="Calibri"/>
                        <a:ea typeface="Times New Roman"/>
                        <a:cs typeface="Times New Roman"/>
                      </a:endParaRPr>
                    </a:p>
                  </a:txBody>
                  <a:tcPr marL="38334" marR="38334" marT="0" marB="0">
                    <a:solidFill>
                      <a:schemeClr val="bg1">
                        <a:alpha val="20000"/>
                      </a:schemeClr>
                    </a:solidFill>
                  </a:tcPr>
                </a:tc>
                <a:tc>
                  <a:txBody>
                    <a:bodyPr/>
                    <a:lstStyle/>
                    <a:p>
                      <a:pPr marL="20955" marR="0" algn="l">
                        <a:lnSpc>
                          <a:spcPct val="115000"/>
                        </a:lnSpc>
                        <a:spcBef>
                          <a:spcPts val="0"/>
                        </a:spcBef>
                        <a:spcAft>
                          <a:spcPts val="0"/>
                        </a:spcAft>
                      </a:pPr>
                      <a:r>
                        <a:rPr lang="en-ZA" sz="1200" dirty="0" smtClean="0">
                          <a:solidFill>
                            <a:srgbClr val="000000"/>
                          </a:solidFill>
                          <a:effectLst/>
                          <a:latin typeface="Arial"/>
                          <a:ea typeface="Times New Roman"/>
                          <a:cs typeface="Times New Roman"/>
                        </a:rPr>
                        <a:t>Draft  Report will be resubmitted for approval</a:t>
                      </a:r>
                    </a:p>
                    <a:p>
                      <a:pPr marL="20955" marR="0" algn="l">
                        <a:lnSpc>
                          <a:spcPct val="115000"/>
                        </a:lnSpc>
                        <a:spcBef>
                          <a:spcPts val="0"/>
                        </a:spcBef>
                        <a:spcAft>
                          <a:spcPts val="0"/>
                        </a:spcAft>
                      </a:pPr>
                      <a:endParaRPr lang="en-ZA" sz="1200" dirty="0" smtClean="0">
                        <a:solidFill>
                          <a:srgbClr val="000000"/>
                        </a:solidFill>
                        <a:effectLst/>
                        <a:latin typeface="Arial"/>
                        <a:ea typeface="Times New Roman"/>
                        <a:cs typeface="Times New Roman"/>
                      </a:endParaRPr>
                    </a:p>
                    <a:p>
                      <a:pPr marL="20955" marR="0" algn="l">
                        <a:lnSpc>
                          <a:spcPct val="115000"/>
                        </a:lnSpc>
                        <a:spcBef>
                          <a:spcPts val="0"/>
                        </a:spcBef>
                        <a:spcAft>
                          <a:spcPts val="0"/>
                        </a:spcAft>
                      </a:pPr>
                      <a:r>
                        <a:rPr lang="en-ZA" sz="1200" dirty="0" smtClean="0">
                          <a:solidFill>
                            <a:srgbClr val="000000"/>
                          </a:solidFill>
                          <a:effectLst/>
                          <a:latin typeface="Arial"/>
                          <a:ea typeface="Times New Roman"/>
                          <a:cs typeface="Times New Roman"/>
                        </a:rPr>
                        <a:t>The target will be achieved in the 2nd Quarter of 2017/18 financial year</a:t>
                      </a:r>
                      <a:endParaRPr lang="en-ZA" sz="1200" dirty="0">
                        <a:solidFill>
                          <a:srgbClr val="000000"/>
                        </a:solidFill>
                        <a:effectLst/>
                        <a:latin typeface="Arial"/>
                        <a:ea typeface="Times New Roman"/>
                        <a:cs typeface="Times New Roman"/>
                      </a:endParaRPr>
                    </a:p>
                  </a:txBody>
                  <a:tcPr marL="68580" marR="68580" marT="0" marB="0">
                    <a:solidFill>
                      <a:schemeClr val="bg1">
                        <a:alpha val="20000"/>
                      </a:schemeClr>
                    </a:solidFill>
                  </a:tcPr>
                </a:tc>
                <a:tc>
                  <a:txBody>
                    <a:bodyPr/>
                    <a:lstStyle/>
                    <a:p>
                      <a:pPr marL="0" marR="0" algn="l">
                        <a:lnSpc>
                          <a:spcPct val="115000"/>
                        </a:lnSpc>
                        <a:spcBef>
                          <a:spcPts val="0"/>
                        </a:spcBef>
                        <a:spcAft>
                          <a:spcPts val="0"/>
                        </a:spcAft>
                      </a:pPr>
                      <a:r>
                        <a:rPr lang="en-US" sz="1200" dirty="0" smtClean="0">
                          <a:solidFill>
                            <a:srgbClr val="000000"/>
                          </a:solidFill>
                          <a:effectLst/>
                          <a:latin typeface="Arial"/>
                          <a:ea typeface="Times New Roman"/>
                          <a:cs typeface="Times New Roman"/>
                        </a:rPr>
                        <a:t>Draft Report </a:t>
                      </a:r>
                      <a:r>
                        <a:rPr lang="en-US" sz="1100" dirty="0">
                          <a:solidFill>
                            <a:srgbClr val="000000"/>
                          </a:solidFill>
                          <a:effectLst/>
                          <a:latin typeface="Arial"/>
                          <a:ea typeface="Times New Roman"/>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US" sz="1100" dirty="0">
                          <a:solidFill>
                            <a:srgbClr val="000000"/>
                          </a:solidFill>
                          <a:effectLst/>
                          <a:latin typeface="Arial"/>
                          <a:ea typeface="Times New Roman"/>
                          <a:cs typeface="Times New Roman"/>
                        </a:rPr>
                        <a:t> </a:t>
                      </a:r>
                      <a:endParaRPr lang="en-US" sz="1100" dirty="0">
                        <a:effectLst/>
                        <a:latin typeface="Calibri"/>
                        <a:ea typeface="Times New Roman"/>
                        <a:cs typeface="Times New Roman"/>
                      </a:endParaRPr>
                    </a:p>
                    <a:p>
                      <a:pPr marL="0" marR="0" algn="l">
                        <a:lnSpc>
                          <a:spcPct val="115000"/>
                        </a:lnSpc>
                        <a:spcBef>
                          <a:spcPts val="0"/>
                        </a:spcBef>
                        <a:spcAft>
                          <a:spcPts val="0"/>
                        </a:spcAft>
                      </a:pPr>
                      <a:r>
                        <a:rPr lang="en-US" sz="1100" dirty="0">
                          <a:solidFill>
                            <a:srgbClr val="000000"/>
                          </a:solidFill>
                          <a:effectLst/>
                          <a:latin typeface="Arial"/>
                          <a:ea typeface="Times New Roman"/>
                          <a:cs typeface="Times New Roman"/>
                        </a:rPr>
                        <a:t> </a:t>
                      </a:r>
                      <a:endParaRPr lang="en-US" sz="11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71755" marR="71755">
                        <a:lnSpc>
                          <a:spcPct val="115000"/>
                        </a:lnSpc>
                        <a:spcAft>
                          <a:spcPts val="0"/>
                        </a:spcAft>
                      </a:pPr>
                      <a:r>
                        <a:rPr lang="en-US" sz="1400" dirty="0">
                          <a:effectLst/>
                        </a:rPr>
                        <a:t>Not </a:t>
                      </a:r>
                      <a:r>
                        <a:rPr lang="en-US" sz="1400" dirty="0" smtClean="0">
                          <a:effectLst/>
                        </a:rPr>
                        <a:t>achieved</a:t>
                      </a:r>
                      <a:endParaRPr lang="en-ZA" sz="1400" dirty="0">
                        <a:solidFill>
                          <a:schemeClr val="tx1"/>
                        </a:solidFill>
                        <a:effectLst/>
                        <a:latin typeface="Calibri"/>
                        <a:ea typeface="Times New Roman"/>
                        <a:cs typeface="Times New Roman"/>
                      </a:endParaRPr>
                    </a:p>
                  </a:txBody>
                  <a:tcPr marL="38334" marR="38334" marT="0" marB="0" vert="vert">
                    <a:solidFill>
                      <a:srgbClr val="FF0000"/>
                    </a:solidFill>
                  </a:tcPr>
                </a:tc>
              </a:tr>
            </a:tbl>
          </a:graphicData>
        </a:graphic>
      </p:graphicFrame>
    </p:spTree>
    <p:extLst>
      <p:ext uri="{BB962C8B-B14F-4D97-AF65-F5344CB8AC3E}">
        <p14:creationId xmlns:p14="http://schemas.microsoft.com/office/powerpoint/2010/main" xmlns="" val="1489081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37</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93564574"/>
              </p:ext>
            </p:extLst>
          </p:nvPr>
        </p:nvGraphicFramePr>
        <p:xfrm>
          <a:off x="257176" y="933450"/>
          <a:ext cx="9334498" cy="5306949"/>
        </p:xfrm>
        <a:graphic>
          <a:graphicData uri="http://schemas.openxmlformats.org/drawingml/2006/table">
            <a:tbl>
              <a:tblPr firstRow="1" firstCol="1" bandRow="1">
                <a:tableStyleId>{BC89EF96-8CEA-46FF-86C4-4CE0E7609802}</a:tableStyleId>
              </a:tblPr>
              <a:tblGrid>
                <a:gridCol w="1914607"/>
                <a:gridCol w="1328614"/>
                <a:gridCol w="1625662"/>
                <a:gridCol w="1630162"/>
                <a:gridCol w="1073328"/>
                <a:gridCol w="1162051"/>
                <a:gridCol w="600074"/>
              </a:tblGrid>
              <a:tr h="1381125">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a:lnSpc>
                          <a:spcPct val="115000"/>
                        </a:lnSpc>
                        <a:spcAft>
                          <a:spcPts val="1000"/>
                        </a:spcAft>
                      </a:pPr>
                      <a:r>
                        <a:rPr lang="en-ZA" sz="1400">
                          <a:effectLst/>
                        </a:rPr>
                        <a:t>Interventions and /or corrective actions  to be taken  </a:t>
                      </a:r>
                      <a:endParaRPr lang="en-ZA" sz="140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a:lnSpc>
                          <a:spcPct val="115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40251" marR="40251"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Q4</a:t>
                      </a:r>
                      <a:endParaRPr lang="en-ZA" sz="1400" dirty="0">
                        <a:solidFill>
                          <a:schemeClr val="tx1"/>
                        </a:solidFill>
                        <a:effectLst/>
                        <a:latin typeface="Calibri"/>
                        <a:ea typeface="Times New Roman"/>
                        <a:cs typeface="Times New Roman"/>
                      </a:endParaRPr>
                    </a:p>
                  </a:txBody>
                  <a:tcPr marL="40251" marR="40251" marT="0" marB="0" vert="vert">
                    <a:solidFill>
                      <a:schemeClr val="tx2">
                        <a:lumMod val="20000"/>
                        <a:lumOff val="80000"/>
                      </a:schemeClr>
                    </a:solidFill>
                  </a:tcPr>
                </a:tc>
              </a:tr>
              <a:tr h="129818">
                <a:tc gridSpan="7">
                  <a:txBody>
                    <a:bodyPr/>
                    <a:lstStyle/>
                    <a:p>
                      <a:pPr>
                        <a:lnSpc>
                          <a:spcPct val="115000"/>
                        </a:lnSpc>
                        <a:spcAft>
                          <a:spcPts val="0"/>
                        </a:spcAft>
                      </a:pPr>
                      <a:r>
                        <a:rPr lang="en-ZA" sz="1400" dirty="0">
                          <a:effectLst/>
                        </a:rPr>
                        <a:t>Sub-programme: Monitoring and Evaluation</a:t>
                      </a:r>
                      <a:endParaRPr lang="en-ZA" sz="1400" dirty="0">
                        <a:solidFill>
                          <a:schemeClr val="tx1"/>
                        </a:solidFill>
                        <a:effectLst/>
                        <a:latin typeface="Calibri"/>
                        <a:ea typeface="Times New Roman"/>
                        <a:cs typeface="Times New Roman"/>
                      </a:endParaRPr>
                    </a:p>
                  </a:txBody>
                  <a:tcPr marL="40251" marR="40251"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115628">
                <a:tc>
                  <a:txBody>
                    <a:bodyPr/>
                    <a:lstStyle/>
                    <a:p>
                      <a:pPr>
                        <a:lnSpc>
                          <a:spcPct val="115000"/>
                        </a:lnSpc>
                        <a:spcAft>
                          <a:spcPts val="0"/>
                        </a:spcAft>
                      </a:pPr>
                      <a:r>
                        <a:rPr lang="en-ZA" sz="1400">
                          <a:effectLst/>
                        </a:rPr>
                        <a:t>Number of strategic planning documents of the economic cluster departments analysed</a:t>
                      </a:r>
                      <a:endParaRPr lang="en-ZA" sz="1400">
                        <a:solidFill>
                          <a:schemeClr val="tx1"/>
                        </a:solidFill>
                        <a:effectLst/>
                        <a:latin typeface="Calibri"/>
                        <a:ea typeface="Times New Roman"/>
                        <a:cs typeface="Times New Roman"/>
                      </a:endParaRPr>
                    </a:p>
                  </a:txBody>
                  <a:tcPr marL="40251" marR="40251" marT="0" marB="0"/>
                </a:tc>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1 Report on the analysis of Strategic Planning documents of the Economic cluster Departments developed</a:t>
                      </a:r>
                      <a:endParaRPr lang="en-ZA" sz="1400" dirty="0">
                        <a:solidFill>
                          <a:schemeClr val="tx1"/>
                        </a:solidFill>
                        <a:effectLst/>
                        <a:latin typeface="Calibri"/>
                        <a:ea typeface="Times New Roman"/>
                        <a:cs typeface="Times New Roman"/>
                      </a:endParaRPr>
                    </a:p>
                  </a:txBody>
                  <a:tcPr marL="40251" marR="40251" marT="0" marB="0"/>
                </a:tc>
                <a:tc>
                  <a:txBody>
                    <a:bodyPr/>
                    <a:lstStyle/>
                    <a:p>
                      <a:pPr>
                        <a:lnSpc>
                          <a:spcPct val="115000"/>
                        </a:lnSpc>
                        <a:spcAft>
                          <a:spcPts val="0"/>
                        </a:spcAft>
                      </a:pPr>
                      <a:r>
                        <a:rPr lang="en-US" sz="1400" dirty="0" smtClean="0">
                          <a:effectLst/>
                          <a:latin typeface="Arial"/>
                          <a:ea typeface="Calibri"/>
                        </a:rPr>
                        <a:t>The first draft report of the analysis of strategic planning documents of the economic cluster departments was developed in quarter two. However, the target was discontinued to concentrate on monitoring the implementation of the Nine Point Plan </a:t>
                      </a:r>
                      <a:endParaRPr lang="en-ZA" sz="1400" dirty="0">
                        <a:solidFill>
                          <a:schemeClr val="tx1"/>
                        </a:solidFill>
                        <a:effectLst/>
                        <a:latin typeface="Calibri"/>
                        <a:ea typeface="Times New Roman"/>
                        <a:cs typeface="Times New Roman"/>
                      </a:endParaRPr>
                    </a:p>
                  </a:txBody>
                  <a:tcPr marL="40251" marR="40251" marT="0" marB="0"/>
                </a:tc>
                <a:tc>
                  <a:txBody>
                    <a:bodyPr/>
                    <a:lstStyle/>
                    <a:p>
                      <a:pPr>
                        <a:lnSpc>
                          <a:spcPct val="115000"/>
                        </a:lnSpc>
                        <a:spcAft>
                          <a:spcPts val="0"/>
                        </a:spcAft>
                      </a:pPr>
                      <a:r>
                        <a:rPr lang="en-ZA" sz="1400" dirty="0" smtClean="0">
                          <a:solidFill>
                            <a:schemeClr val="tx1"/>
                          </a:solidFill>
                          <a:effectLst/>
                          <a:latin typeface="Calibri"/>
                          <a:ea typeface="Times New Roman"/>
                          <a:cs typeface="Times New Roman"/>
                        </a:rPr>
                        <a:t>This was</a:t>
                      </a:r>
                      <a:r>
                        <a:rPr lang="en-ZA" sz="1400" baseline="0" dirty="0" smtClean="0">
                          <a:solidFill>
                            <a:schemeClr val="tx1"/>
                          </a:solidFill>
                          <a:effectLst/>
                          <a:latin typeface="Calibri"/>
                          <a:ea typeface="Times New Roman"/>
                          <a:cs typeface="Times New Roman"/>
                        </a:rPr>
                        <a:t> discontinued to concentrate  on the monitoring of the implementation of the 9 point plan</a:t>
                      </a:r>
                      <a:endParaRPr lang="en-ZA" sz="1400" dirty="0">
                        <a:solidFill>
                          <a:schemeClr val="tx1"/>
                        </a:solidFill>
                        <a:effectLst/>
                        <a:latin typeface="Calibri"/>
                        <a:ea typeface="Times New Roman"/>
                        <a:cs typeface="Times New Roman"/>
                      </a:endParaRPr>
                    </a:p>
                  </a:txBody>
                  <a:tcPr marL="40251" marR="40251" marT="0" marB="0"/>
                </a:tc>
                <a:tc>
                  <a:txBody>
                    <a:bodyPr/>
                    <a:lstStyle/>
                    <a:p>
                      <a:pPr>
                        <a:lnSpc>
                          <a:spcPct val="115000"/>
                        </a:lnSpc>
                        <a:spcAft>
                          <a:spcPts val="0"/>
                        </a:spcAft>
                      </a:pPr>
                      <a:endParaRPr lang="en-ZA" sz="1400" dirty="0" smtClean="0">
                        <a:solidFill>
                          <a:schemeClr val="tx1"/>
                        </a:solidFill>
                        <a:effectLst/>
                        <a:latin typeface="+mn-lt"/>
                        <a:ea typeface="Times New Roman"/>
                        <a:cs typeface="Times New Roman"/>
                      </a:endParaRPr>
                    </a:p>
                  </a:txBody>
                  <a:tcPr marL="40251" marR="40251" marT="0" marB="0"/>
                </a:tc>
                <a:tc>
                  <a:txBody>
                    <a:bodyPr/>
                    <a:lstStyle/>
                    <a:p>
                      <a:pPr>
                        <a:lnSpc>
                          <a:spcPct val="115000"/>
                        </a:lnSpc>
                        <a:spcAft>
                          <a:spcPts val="0"/>
                        </a:spcAft>
                      </a:pPr>
                      <a:r>
                        <a:rPr lang="en-US" sz="1400" dirty="0" smtClean="0">
                          <a:solidFill>
                            <a:schemeClr val="tx1"/>
                          </a:solidFill>
                          <a:effectLst/>
                          <a:latin typeface="+mn-lt"/>
                          <a:ea typeface="Times New Roman"/>
                          <a:cs typeface="Times New Roman"/>
                        </a:rPr>
                        <a:t>Draft Report</a:t>
                      </a:r>
                      <a:endParaRPr lang="en-ZA" sz="1400" dirty="0">
                        <a:solidFill>
                          <a:schemeClr val="tx1"/>
                        </a:solidFill>
                        <a:effectLst/>
                        <a:latin typeface="Calibri"/>
                        <a:ea typeface="Times New Roman"/>
                        <a:cs typeface="Times New Roman"/>
                      </a:endParaRPr>
                    </a:p>
                  </a:txBody>
                  <a:tcPr marL="40251" marR="40251" marT="0" marB="0"/>
                </a:tc>
                <a:tc>
                  <a:txBody>
                    <a:bodyPr/>
                    <a:lstStyle/>
                    <a:p>
                      <a:pPr marL="71755" marR="71755">
                        <a:lnSpc>
                          <a:spcPct val="115000"/>
                        </a:lnSpc>
                        <a:spcAft>
                          <a:spcPts val="0"/>
                        </a:spcAft>
                      </a:pPr>
                      <a:r>
                        <a:rPr lang="en-US" sz="1400" dirty="0">
                          <a:effectLst/>
                        </a:rPr>
                        <a:t>Not Achieved</a:t>
                      </a:r>
                      <a:endParaRPr lang="en-ZA" sz="1400" dirty="0">
                        <a:solidFill>
                          <a:schemeClr val="tx1"/>
                        </a:solidFill>
                        <a:effectLst/>
                        <a:latin typeface="Calibri"/>
                        <a:ea typeface="Times New Roman"/>
                        <a:cs typeface="Times New Roman"/>
                      </a:endParaRPr>
                    </a:p>
                  </a:txBody>
                  <a:tcPr marL="40251" marR="40251" marT="0" marB="0" vert="vert">
                    <a:solidFill>
                      <a:srgbClr val="FF0000"/>
                    </a:solidFill>
                  </a:tcPr>
                </a:tc>
              </a:tr>
            </a:tbl>
          </a:graphicData>
        </a:graphic>
      </p:graphicFrame>
    </p:spTree>
    <p:extLst>
      <p:ext uri="{BB962C8B-B14F-4D97-AF65-F5344CB8AC3E}">
        <p14:creationId xmlns:p14="http://schemas.microsoft.com/office/powerpoint/2010/main" xmlns="" val="2763272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38</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4000" b="1" dirty="0">
                <a:solidFill>
                  <a:srgbClr val="000000"/>
                </a:solidFill>
                <a:latin typeface="Arial" pitchFamily="34" charset="0"/>
                <a:cs typeface="Arial" pitchFamily="34" charset="0"/>
              </a:rPr>
              <a:t>PROGRAMME </a:t>
            </a:r>
            <a:r>
              <a:rPr lang="en-ZA" sz="4000" b="1" dirty="0" smtClean="0">
                <a:solidFill>
                  <a:srgbClr val="000000"/>
                </a:solidFill>
                <a:latin typeface="Arial" pitchFamily="34" charset="0"/>
                <a:cs typeface="Arial" pitchFamily="34" charset="0"/>
              </a:rPr>
              <a:t>3 CONT…</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01832929"/>
              </p:ext>
            </p:extLst>
          </p:nvPr>
        </p:nvGraphicFramePr>
        <p:xfrm>
          <a:off x="117568" y="872836"/>
          <a:ext cx="9788432" cy="6169152"/>
        </p:xfrm>
        <a:graphic>
          <a:graphicData uri="http://schemas.openxmlformats.org/drawingml/2006/table">
            <a:tbl>
              <a:tblPr firstRow="1" firstCol="1" bandRow="1">
                <a:tableStyleId>{BC89EF96-8CEA-46FF-86C4-4CE0E7609802}</a:tableStyleId>
              </a:tblPr>
              <a:tblGrid>
                <a:gridCol w="1445186"/>
                <a:gridCol w="1621799"/>
                <a:gridCol w="1758085"/>
                <a:gridCol w="1403743"/>
                <a:gridCol w="1989495"/>
                <a:gridCol w="973874"/>
                <a:gridCol w="596250"/>
              </a:tblGrid>
              <a:tr h="326823">
                <a:tc>
                  <a:txBody>
                    <a:bodyPr/>
                    <a:lstStyle/>
                    <a:p>
                      <a:pPr algn="just">
                        <a:lnSpc>
                          <a:spcPct val="115000"/>
                        </a:lnSpc>
                        <a:spcAft>
                          <a:spcPts val="1000"/>
                        </a:spcAft>
                      </a:pPr>
                      <a:r>
                        <a:rPr lang="en-ZA" sz="1400" dirty="0">
                          <a:effectLst/>
                        </a:rPr>
                        <a:t>Performance Indicator </a:t>
                      </a:r>
                      <a:endParaRPr lang="en-ZA" sz="1400" dirty="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algn="just">
                        <a:lnSpc>
                          <a:spcPct val="115000"/>
                        </a:lnSpc>
                        <a:spcAft>
                          <a:spcPts val="1000"/>
                        </a:spcAft>
                      </a:pPr>
                      <a:r>
                        <a:rPr lang="en-ZA" sz="1400" dirty="0" smtClean="0">
                          <a:effectLst/>
                        </a:rPr>
                        <a:t>Q4 </a:t>
                      </a:r>
                      <a:r>
                        <a:rPr lang="en-ZA" sz="1400" dirty="0">
                          <a:effectLst/>
                        </a:rPr>
                        <a:t>Target </a:t>
                      </a:r>
                      <a:endParaRPr lang="en-ZA" sz="1400" dirty="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a:lnSpc>
                          <a:spcPct val="115000"/>
                        </a:lnSpc>
                        <a:spcAft>
                          <a:spcPts val="1000"/>
                        </a:spcAft>
                      </a:pPr>
                      <a:r>
                        <a:rPr lang="en-ZA" sz="1400" dirty="0">
                          <a:effectLst/>
                        </a:rPr>
                        <a:t>Description of progress made   for </a:t>
                      </a:r>
                      <a:r>
                        <a:rPr lang="en-ZA" sz="1400" dirty="0" smtClean="0">
                          <a:effectLst/>
                        </a:rPr>
                        <a:t>Q4                                            </a:t>
                      </a:r>
                      <a:endParaRPr lang="en-ZA" sz="1400" dirty="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algn="just">
                        <a:lnSpc>
                          <a:spcPct val="115000"/>
                        </a:lnSpc>
                        <a:spcAft>
                          <a:spcPts val="1000"/>
                        </a:spcAft>
                      </a:pPr>
                      <a:r>
                        <a:rPr lang="en-ZA" sz="1400" dirty="0">
                          <a:effectLst/>
                        </a:rPr>
                        <a:t>Reason for Deviation </a:t>
                      </a:r>
                      <a:endParaRPr lang="en-ZA" sz="1400" dirty="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a:lnSpc>
                          <a:spcPct val="115000"/>
                        </a:lnSpc>
                        <a:spcAft>
                          <a:spcPts val="1000"/>
                        </a:spcAft>
                      </a:pPr>
                      <a:r>
                        <a:rPr lang="en-ZA" sz="1400" dirty="0">
                          <a:effectLst/>
                        </a:rPr>
                        <a:t>Interventions and /or corrective actions  to be taken  </a:t>
                      </a:r>
                      <a:endParaRPr lang="en-ZA" sz="1400" dirty="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a:lnSpc>
                          <a:spcPct val="115000"/>
                        </a:lnSpc>
                        <a:spcAft>
                          <a:spcPts val="1000"/>
                        </a:spcAft>
                      </a:pPr>
                      <a:r>
                        <a:rPr lang="en-ZA" sz="1400">
                          <a:effectLst/>
                        </a:rPr>
                        <a:t>Verification Source</a:t>
                      </a:r>
                      <a:endParaRPr lang="en-ZA" sz="1400">
                        <a:solidFill>
                          <a:schemeClr val="tx1"/>
                        </a:solidFill>
                        <a:effectLst/>
                        <a:latin typeface="Calibri"/>
                        <a:ea typeface="Times New Roman"/>
                        <a:cs typeface="Times New Roman"/>
                      </a:endParaRPr>
                    </a:p>
                  </a:txBody>
                  <a:tcPr marL="29815" marR="29815" marT="0" marB="0">
                    <a:solidFill>
                      <a:schemeClr val="tx2">
                        <a:lumMod val="20000"/>
                        <a:lumOff val="80000"/>
                      </a:schemeClr>
                    </a:solidFill>
                  </a:tcPr>
                </a:tc>
                <a:tc>
                  <a:txBody>
                    <a:bodyPr/>
                    <a:lstStyle/>
                    <a:p>
                      <a:pPr marL="71755" marR="71755">
                        <a:lnSpc>
                          <a:spcPct val="115000"/>
                        </a:lnSpc>
                        <a:spcAft>
                          <a:spcPts val="1000"/>
                        </a:spcAft>
                      </a:pPr>
                      <a:r>
                        <a:rPr lang="en-ZA" sz="1400" dirty="0">
                          <a:effectLst/>
                        </a:rPr>
                        <a:t>Performance  Status </a:t>
                      </a:r>
                      <a:r>
                        <a:rPr lang="en-ZA" sz="1400" dirty="0" smtClean="0">
                          <a:effectLst/>
                        </a:rPr>
                        <a:t>Q 4</a:t>
                      </a:r>
                      <a:endParaRPr lang="en-ZA" sz="1400" dirty="0">
                        <a:solidFill>
                          <a:schemeClr val="tx1"/>
                        </a:solidFill>
                        <a:effectLst/>
                        <a:latin typeface="Calibri"/>
                        <a:ea typeface="Times New Roman"/>
                        <a:cs typeface="Times New Roman"/>
                      </a:endParaRPr>
                    </a:p>
                  </a:txBody>
                  <a:tcPr marL="29815" marR="29815" marT="0" marB="0" vert="vert">
                    <a:solidFill>
                      <a:schemeClr val="tx2">
                        <a:lumMod val="20000"/>
                        <a:lumOff val="80000"/>
                      </a:schemeClr>
                    </a:solidFill>
                  </a:tcPr>
                </a:tc>
              </a:tr>
              <a:tr h="225086">
                <a:tc gridSpan="7">
                  <a:txBody>
                    <a:bodyPr/>
                    <a:lstStyle/>
                    <a:p>
                      <a:pPr>
                        <a:lnSpc>
                          <a:spcPct val="115000"/>
                        </a:lnSpc>
                        <a:spcAft>
                          <a:spcPts val="0"/>
                        </a:spcAft>
                      </a:pPr>
                      <a:r>
                        <a:rPr lang="en-ZA" sz="1400" dirty="0">
                          <a:effectLst/>
                        </a:rPr>
                        <a:t>Sub-programme: Monitoring and Evaluation</a:t>
                      </a:r>
                      <a:endParaRPr lang="en-ZA" sz="1400" dirty="0">
                        <a:solidFill>
                          <a:schemeClr val="tx1"/>
                        </a:solidFill>
                        <a:effectLst/>
                        <a:latin typeface="Calibri"/>
                        <a:ea typeface="Times New Roman"/>
                        <a:cs typeface="Times New Roman"/>
                      </a:endParaRPr>
                    </a:p>
                  </a:txBody>
                  <a:tcPr marL="29815" marR="29815"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362735">
                <a:tc>
                  <a:txBody>
                    <a:bodyPr/>
                    <a:lstStyle/>
                    <a:p>
                      <a:pPr>
                        <a:lnSpc>
                          <a:spcPct val="115000"/>
                        </a:lnSpc>
                        <a:spcAft>
                          <a:spcPts val="0"/>
                        </a:spcAft>
                      </a:pPr>
                      <a:r>
                        <a:rPr lang="en-ZA" sz="1400" dirty="0" smtClean="0">
                          <a:solidFill>
                            <a:schemeClr val="tx1"/>
                          </a:solidFill>
                          <a:effectLst/>
                          <a:latin typeface="+mn-lt"/>
                          <a:ea typeface="Times New Roman"/>
                          <a:cs typeface="Times New Roman"/>
                        </a:rPr>
                        <a:t>Number of impact assessment reports on progress made on women’s economic empowerment in the economic cluster departments</a:t>
                      </a:r>
                      <a:endParaRPr lang="en-ZA" sz="1400" dirty="0">
                        <a:solidFill>
                          <a:schemeClr val="tx1"/>
                        </a:solidFill>
                        <a:effectLst/>
                        <a:latin typeface="Calibri"/>
                        <a:ea typeface="Times New Roman"/>
                        <a:cs typeface="Times New Roman"/>
                      </a:endParaRPr>
                    </a:p>
                  </a:txBody>
                  <a:tcPr marL="29815" marR="29815" marT="0" marB="0"/>
                </a:tc>
                <a:tc>
                  <a:txBody>
                    <a:bodyPr/>
                    <a:lstStyle/>
                    <a:p>
                      <a:pPr marL="0" marR="0" algn="l">
                        <a:lnSpc>
                          <a:spcPct val="115000"/>
                        </a:lnSpc>
                        <a:spcBef>
                          <a:spcPts val="0"/>
                        </a:spcBef>
                        <a:spcAft>
                          <a:spcPts val="0"/>
                        </a:spcAft>
                      </a:pPr>
                      <a:r>
                        <a:rPr lang="en-ZA" sz="1200" dirty="0" smtClean="0">
                          <a:effectLst/>
                          <a:latin typeface="Arial"/>
                          <a:ea typeface="Calibri"/>
                          <a:cs typeface="Times New Roman"/>
                        </a:rPr>
                        <a:t>1 Impact Assessment report on progress made on women’s economic empowerment in the Economic Cluster Departments compiled</a:t>
                      </a:r>
                      <a:endParaRPr lang="en-US" sz="1200" dirty="0">
                        <a:effectLst/>
                        <a:latin typeface="Calibri"/>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ZA" sz="1200" dirty="0" smtClean="0">
                          <a:effectLst/>
                          <a:latin typeface="Arial"/>
                          <a:ea typeface="Calibri"/>
                        </a:rPr>
                        <a:t>The impact assessment is long term and could not be covered during one Financial Year. This was discontinued  due to the amount of work required to conduct the impact assessment.</a:t>
                      </a:r>
                      <a:endParaRPr lang="en-US" sz="1200" dirty="0">
                        <a:effectLst/>
                        <a:latin typeface="Calibri"/>
                        <a:ea typeface="Times New Roman"/>
                        <a:cs typeface="Times New Roman"/>
                      </a:endParaRPr>
                    </a:p>
                  </a:txBody>
                  <a:tcPr marL="68580" marR="68580" marT="0" marB="0"/>
                </a:tc>
                <a:tc>
                  <a:txBody>
                    <a:bodyPr/>
                    <a:lstStyle/>
                    <a:p>
                      <a:pPr marL="21590" indent="-21590">
                        <a:lnSpc>
                          <a:spcPct val="115000"/>
                        </a:lnSpc>
                        <a:spcAft>
                          <a:spcPts val="0"/>
                        </a:spcAft>
                      </a:pPr>
                      <a:r>
                        <a:rPr lang="en-ZA" sz="1400" dirty="0" smtClean="0">
                          <a:solidFill>
                            <a:schemeClr val="tx1"/>
                          </a:solidFill>
                          <a:effectLst/>
                          <a:latin typeface="+mn-lt"/>
                        </a:rPr>
                        <a:t>Impact assessment is long term and could not be covered during 2016/17 financial year </a:t>
                      </a:r>
                      <a:endParaRPr lang="en-ZA" sz="1400" dirty="0">
                        <a:solidFill>
                          <a:schemeClr val="tx1"/>
                        </a:solidFill>
                        <a:effectLst/>
                        <a:latin typeface="Calibri"/>
                      </a:endParaRPr>
                    </a:p>
                  </a:txBody>
                  <a:tcPr marL="29815" marR="29815" marT="0" marB="0"/>
                </a:tc>
                <a:tc>
                  <a:txBody>
                    <a:bodyPr/>
                    <a:lstStyle/>
                    <a:p>
                      <a:pPr>
                        <a:lnSpc>
                          <a:spcPct val="115000"/>
                        </a:lnSpc>
                        <a:spcAft>
                          <a:spcPts val="0"/>
                        </a:spcAft>
                      </a:pPr>
                      <a:r>
                        <a:rPr kumimoji="0" lang="en-ZA" sz="1200" b="0" i="0" u="none" strike="noStrike" kern="1200" cap="none" spc="0" normalizeH="0" baseline="0" noProof="0" dirty="0" smtClean="0">
                          <a:ln>
                            <a:noFill/>
                          </a:ln>
                          <a:solidFill>
                            <a:prstClr val="black"/>
                          </a:solidFill>
                          <a:effectLst/>
                          <a:uLnTx/>
                          <a:uFillTx/>
                          <a:latin typeface="Arial"/>
                          <a:ea typeface="Calibri"/>
                          <a:cs typeface="+mn-cs"/>
                        </a:rPr>
                        <a:t>This was discontinued  due to the amount of work required to conduct the impact assessment</a:t>
                      </a:r>
                      <a:endParaRPr lang="en-ZA" sz="1400" dirty="0">
                        <a:solidFill>
                          <a:schemeClr val="tx1"/>
                        </a:solidFill>
                        <a:effectLst/>
                        <a:latin typeface="Calibri"/>
                        <a:ea typeface="Times New Roman"/>
                        <a:cs typeface="Times New Roman"/>
                      </a:endParaRPr>
                    </a:p>
                  </a:txBody>
                  <a:tcPr marL="29815" marR="29815" marT="0" marB="0"/>
                </a:tc>
                <a:tc>
                  <a:txBody>
                    <a:bodyPr/>
                    <a:lstStyle/>
                    <a:p>
                      <a:pPr marL="0" marR="0" algn="l">
                        <a:lnSpc>
                          <a:spcPct val="115000"/>
                        </a:lnSpc>
                        <a:spcBef>
                          <a:spcPts val="0"/>
                        </a:spcBef>
                        <a:spcAft>
                          <a:spcPts val="0"/>
                        </a:spcAft>
                      </a:pPr>
                      <a:r>
                        <a:rPr lang="en-US" sz="1100" dirty="0" smtClean="0">
                          <a:solidFill>
                            <a:srgbClr val="000000"/>
                          </a:solidFill>
                          <a:effectLst/>
                          <a:latin typeface="Arial"/>
                          <a:ea typeface="Times New Roman"/>
                          <a:cs typeface="Times New Roman"/>
                        </a:rPr>
                        <a:t>None</a:t>
                      </a:r>
                      <a:endParaRPr lang="en-US" sz="1100" dirty="0">
                        <a:effectLst/>
                        <a:latin typeface="Calibri"/>
                        <a:ea typeface="Times New Roman"/>
                        <a:cs typeface="Times New Roman"/>
                      </a:endParaRPr>
                    </a:p>
                  </a:txBody>
                  <a:tcPr marL="68580" marR="68580" marT="0" marB="0"/>
                </a:tc>
                <a:tc>
                  <a:txBody>
                    <a:bodyPr/>
                    <a:lstStyle/>
                    <a:p>
                      <a:pPr marL="71755" marR="71755">
                        <a:lnSpc>
                          <a:spcPct val="115000"/>
                        </a:lnSpc>
                        <a:spcAft>
                          <a:spcPts val="0"/>
                        </a:spcAft>
                      </a:pPr>
                      <a:r>
                        <a:rPr lang="en-US" sz="1400" dirty="0" smtClean="0">
                          <a:effectLst/>
                        </a:rPr>
                        <a:t>Not Achieved   </a:t>
                      </a:r>
                      <a:endParaRPr lang="en-ZA" sz="1400" dirty="0">
                        <a:solidFill>
                          <a:schemeClr val="tx1"/>
                        </a:solidFill>
                        <a:effectLst/>
                        <a:latin typeface="Calibri"/>
                        <a:ea typeface="Times New Roman"/>
                        <a:cs typeface="Times New Roman"/>
                      </a:endParaRPr>
                    </a:p>
                  </a:txBody>
                  <a:tcPr marL="29815" marR="29815" marT="0" marB="0" vert="vert">
                    <a:solidFill>
                      <a:srgbClr val="FF0000"/>
                    </a:solidFill>
                  </a:tcPr>
                </a:tc>
              </a:tr>
              <a:tr h="1428750">
                <a:tc>
                  <a:txBody>
                    <a:bodyPr/>
                    <a:lstStyle/>
                    <a:p>
                      <a:pPr>
                        <a:lnSpc>
                          <a:spcPct val="115000"/>
                        </a:lnSpc>
                        <a:spcAft>
                          <a:spcPts val="0"/>
                        </a:spcAft>
                      </a:pPr>
                      <a:r>
                        <a:rPr lang="en-ZA" sz="1400" dirty="0">
                          <a:effectLst/>
                        </a:rPr>
                        <a:t>Women empowerment M&amp;E frameworks developed</a:t>
                      </a:r>
                      <a:endParaRPr lang="en-ZA" sz="1400" dirty="0">
                        <a:solidFill>
                          <a:schemeClr val="tx1"/>
                        </a:solidFill>
                        <a:effectLst/>
                        <a:latin typeface="Calibri"/>
                        <a:ea typeface="Times New Roman"/>
                        <a:cs typeface="Times New Roman"/>
                      </a:endParaRPr>
                    </a:p>
                  </a:txBody>
                  <a:tcPr marL="29815" marR="29815" marT="0" marB="0">
                    <a:solidFill>
                      <a:schemeClr val="bg1">
                        <a:alpha val="20000"/>
                      </a:schemeClr>
                    </a:solidFill>
                  </a:tcPr>
                </a:tc>
                <a:tc>
                  <a:txBody>
                    <a:bodyPr/>
                    <a:lstStyle/>
                    <a:p>
                      <a:pPr marL="0" marR="0" algn="l">
                        <a:lnSpc>
                          <a:spcPct val="115000"/>
                        </a:lnSpc>
                        <a:spcBef>
                          <a:spcPts val="0"/>
                        </a:spcBef>
                        <a:spcAft>
                          <a:spcPts val="0"/>
                        </a:spcAft>
                      </a:pPr>
                      <a:r>
                        <a:rPr lang="en-ZA" sz="1200" dirty="0" smtClean="0">
                          <a:effectLst/>
                          <a:latin typeface="Arial"/>
                          <a:ea typeface="Calibri"/>
                          <a:cs typeface="Times New Roman"/>
                        </a:rPr>
                        <a:t>Cascading of the Women Empowerment Monitoring and Evaluation Frameworks to all sector departments and municipalities </a:t>
                      </a:r>
                      <a:endParaRPr lang="en-US" sz="12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Arial"/>
                          <a:ea typeface="Calibri"/>
                        </a:rPr>
                        <a:t>The cascading was put on hold until the finalisation of the M&amp;E Framework. The </a:t>
                      </a:r>
                      <a:r>
                        <a:rPr lang="en-US" sz="1200" kern="1200" dirty="0" smtClean="0">
                          <a:solidFill>
                            <a:srgbClr val="000000"/>
                          </a:solidFill>
                          <a:effectLst/>
                          <a:latin typeface="Arial"/>
                          <a:ea typeface="Calibri"/>
                          <a:cs typeface="+mn-cs"/>
                        </a:rPr>
                        <a:t>M&amp;E Expert has been appointed to assist with the finalization of the draft M&amp;E Framework.  1</a:t>
                      </a:r>
                      <a:r>
                        <a:rPr lang="en-US" sz="1200" kern="1200" baseline="30000" dirty="0" smtClean="0">
                          <a:solidFill>
                            <a:srgbClr val="000000"/>
                          </a:solidFill>
                          <a:effectLst/>
                          <a:latin typeface="Arial"/>
                          <a:ea typeface="Calibri"/>
                          <a:cs typeface="+mn-cs"/>
                        </a:rPr>
                        <a:t>st</a:t>
                      </a:r>
                      <a:r>
                        <a:rPr lang="en-US" sz="1200" kern="1200" dirty="0" smtClean="0">
                          <a:solidFill>
                            <a:srgbClr val="000000"/>
                          </a:solidFill>
                          <a:effectLst/>
                          <a:latin typeface="Arial"/>
                          <a:ea typeface="Calibri"/>
                          <a:cs typeface="+mn-cs"/>
                        </a:rPr>
                        <a:t> quarter 2017/18 and once the Framework is approved, the target will be implemented</a:t>
                      </a:r>
                      <a:endParaRPr lang="en-ZA" sz="1200" dirty="0" smtClean="0">
                        <a:solidFill>
                          <a:schemeClr val="tx1"/>
                        </a:solidFill>
                        <a:effectLst/>
                        <a:latin typeface="+mn-lt"/>
                        <a:ea typeface="Times New Roman"/>
                        <a:cs typeface="Times New Roman"/>
                      </a:endParaRPr>
                    </a:p>
                    <a:p>
                      <a:pPr marL="0" marR="0" algn="l">
                        <a:lnSpc>
                          <a:spcPct val="115000"/>
                        </a:lnSpc>
                        <a:spcBef>
                          <a:spcPts val="0"/>
                        </a:spcBef>
                        <a:spcAft>
                          <a:spcPts val="0"/>
                        </a:spcAft>
                      </a:pPr>
                      <a:endParaRPr lang="en-US" sz="1200" dirty="0">
                        <a:effectLst/>
                        <a:latin typeface="Calibri"/>
                        <a:ea typeface="Times New Roman"/>
                        <a:cs typeface="Times New Roman"/>
                      </a:endParaRPr>
                    </a:p>
                  </a:txBody>
                  <a:tcPr marL="68580" marR="68580" marT="0" marB="0">
                    <a:solidFill>
                      <a:schemeClr val="bg1">
                        <a:alpha val="20000"/>
                      </a:schemeClr>
                    </a:solidFill>
                  </a:tcPr>
                </a:tc>
                <a:tc>
                  <a:txBody>
                    <a:bodyPr/>
                    <a:lstStyle/>
                    <a:p>
                      <a:r>
                        <a:rPr lang="en-ZA" sz="1200" dirty="0" smtClean="0">
                          <a:latin typeface="Arial" panose="020B0604020202020204" pitchFamily="34" charset="0"/>
                          <a:cs typeface="Arial" panose="020B0604020202020204" pitchFamily="34" charset="0"/>
                        </a:rPr>
                        <a:t>Draft M&amp;E Framework still  to be strengthened</a:t>
                      </a:r>
                      <a:r>
                        <a:rPr lang="en-ZA" sz="1200" baseline="0" dirty="0" smtClean="0">
                          <a:latin typeface="Arial" panose="020B0604020202020204" pitchFamily="34" charset="0"/>
                          <a:cs typeface="Arial" panose="020B0604020202020204" pitchFamily="34" charset="0"/>
                        </a:rPr>
                        <a:t> and approved</a:t>
                      </a:r>
                      <a:endParaRPr lang="en-ZA" sz="1200" dirty="0">
                        <a:latin typeface="Arial" panose="020B0604020202020204" pitchFamily="34" charset="0"/>
                        <a:cs typeface="Arial" panose="020B0604020202020204" pitchFamily="34" charset="0"/>
                      </a:endParaRPr>
                    </a:p>
                  </a:txBody>
                  <a:tcPr marL="29815" marR="29815" marT="0" marB="0">
                    <a:solidFill>
                      <a:schemeClr val="bg1">
                        <a:alpha val="20000"/>
                      </a:schemeClr>
                    </a:solidFill>
                  </a:tcPr>
                </a:tc>
                <a:tc>
                  <a:txBody>
                    <a:bodyPr/>
                    <a:lstStyle/>
                    <a:p>
                      <a:pPr marL="0" marR="0" algn="l">
                        <a:lnSpc>
                          <a:spcPct val="115000"/>
                        </a:lnSpc>
                        <a:spcBef>
                          <a:spcPts val="0"/>
                        </a:spcBef>
                        <a:spcAft>
                          <a:spcPts val="0"/>
                        </a:spcAft>
                      </a:pPr>
                      <a:r>
                        <a:rPr kumimoji="0" lang="en-ZA" sz="1100" b="0" i="0" u="none" strike="noStrike" kern="1200" cap="none" spc="0" normalizeH="0" baseline="0" noProof="0" dirty="0" smtClean="0">
                          <a:ln>
                            <a:noFill/>
                          </a:ln>
                          <a:solidFill>
                            <a:prstClr val="black"/>
                          </a:solidFill>
                          <a:effectLst/>
                          <a:uLnTx/>
                          <a:uFillTx/>
                          <a:latin typeface="Arial"/>
                          <a:ea typeface="Calibri"/>
                          <a:cs typeface="+mn-cs"/>
                        </a:rPr>
                        <a:t>The </a:t>
                      </a:r>
                      <a:r>
                        <a:rPr kumimoji="0" lang="en-US" sz="1100" b="0" i="0" u="none" strike="noStrike" kern="1200" cap="none" spc="0" normalizeH="0" baseline="0" noProof="0" dirty="0" smtClean="0">
                          <a:ln>
                            <a:noFill/>
                          </a:ln>
                          <a:solidFill>
                            <a:srgbClr val="000000"/>
                          </a:solidFill>
                          <a:effectLst/>
                          <a:uLnTx/>
                          <a:uFillTx/>
                          <a:latin typeface="Arial"/>
                          <a:ea typeface="Calibri"/>
                          <a:cs typeface="+mn-cs"/>
                        </a:rPr>
                        <a:t>M&amp;E Expert has been appointed to assist with the finalization of the draft M&amp;E Framework. </a:t>
                      </a:r>
                      <a:r>
                        <a:rPr lang="en-ZA" sz="1100" dirty="0" smtClean="0">
                          <a:solidFill>
                            <a:srgbClr val="000000"/>
                          </a:solidFill>
                          <a:effectLst/>
                          <a:latin typeface="Arial"/>
                          <a:ea typeface="Times New Roman"/>
                          <a:cs typeface="Times New Roman"/>
                        </a:rPr>
                        <a:t>The target will be achieved in the 2nd Quarter of 2017/18 financial year.</a:t>
                      </a:r>
                      <a:endParaRPr lang="en-ZA" sz="1100" dirty="0">
                        <a:solidFill>
                          <a:srgbClr val="000000"/>
                        </a:solidFill>
                        <a:effectLst/>
                        <a:latin typeface="Arial"/>
                        <a:ea typeface="Times New Roman"/>
                        <a:cs typeface="Times New Roman"/>
                      </a:endParaRPr>
                    </a:p>
                  </a:txBody>
                  <a:tcPr marL="68580" marR="68580" marT="0" marB="0">
                    <a:solidFill>
                      <a:schemeClr val="bg1">
                        <a:alpha val="20000"/>
                      </a:schemeClr>
                    </a:solidFill>
                  </a:tcPr>
                </a:tc>
                <a:tc>
                  <a:txBody>
                    <a:bodyPr/>
                    <a:lstStyle/>
                    <a:p>
                      <a:pPr marL="0" marR="0" algn="l">
                        <a:lnSpc>
                          <a:spcPct val="115000"/>
                        </a:lnSpc>
                        <a:spcBef>
                          <a:spcPts val="0"/>
                        </a:spcBef>
                        <a:spcAft>
                          <a:spcPts val="0"/>
                        </a:spcAft>
                      </a:pPr>
                      <a:r>
                        <a:rPr lang="en-ZA" sz="1100" smtClean="0">
                          <a:solidFill>
                            <a:srgbClr val="000000"/>
                          </a:solidFill>
                          <a:effectLst/>
                          <a:latin typeface="Arial"/>
                          <a:ea typeface="Times New Roman"/>
                          <a:cs typeface="Times New Roman"/>
                        </a:rPr>
                        <a:t>Approved  </a:t>
                      </a:r>
                      <a:r>
                        <a:rPr lang="en-ZA" sz="1100" dirty="0" smtClean="0">
                          <a:solidFill>
                            <a:srgbClr val="000000"/>
                          </a:solidFill>
                          <a:effectLst/>
                          <a:latin typeface="Arial"/>
                          <a:ea typeface="Times New Roman"/>
                          <a:cs typeface="Times New Roman"/>
                        </a:rPr>
                        <a:t>Terms of Reference  that will enhance the M&amp;E framework developed</a:t>
                      </a:r>
                      <a:endParaRPr lang="en-US" sz="1100" dirty="0">
                        <a:effectLst/>
                        <a:latin typeface="Calibri"/>
                        <a:ea typeface="Times New Roman"/>
                        <a:cs typeface="Times New Roman"/>
                      </a:endParaRPr>
                    </a:p>
                  </a:txBody>
                  <a:tcPr marL="68580" marR="68580" marT="0" marB="0">
                    <a:solidFill>
                      <a:schemeClr val="bg1">
                        <a:alpha val="20000"/>
                      </a:schemeClr>
                    </a:solidFill>
                  </a:tcPr>
                </a:tc>
                <a:tc>
                  <a:txBody>
                    <a:bodyPr/>
                    <a:lstStyle/>
                    <a:p>
                      <a:pPr marL="71755" marR="71755">
                        <a:lnSpc>
                          <a:spcPct val="115000"/>
                        </a:lnSpc>
                        <a:spcAft>
                          <a:spcPts val="0"/>
                        </a:spcAft>
                      </a:pPr>
                      <a:r>
                        <a:rPr lang="en-US" sz="1400" dirty="0" smtClean="0">
                          <a:effectLst/>
                        </a:rPr>
                        <a:t>Not Achieved </a:t>
                      </a:r>
                      <a:endParaRPr lang="en-ZA" sz="1400" dirty="0">
                        <a:solidFill>
                          <a:schemeClr val="tx1"/>
                        </a:solidFill>
                        <a:effectLst/>
                        <a:latin typeface="Calibri"/>
                        <a:ea typeface="Times New Roman"/>
                        <a:cs typeface="Times New Roman"/>
                      </a:endParaRPr>
                    </a:p>
                  </a:txBody>
                  <a:tcPr marL="29815" marR="29815" marT="0" marB="0" vert="vert">
                    <a:solidFill>
                      <a:srgbClr val="FF0000"/>
                    </a:solidFill>
                  </a:tcPr>
                </a:tc>
              </a:tr>
            </a:tbl>
          </a:graphicData>
        </a:graphic>
      </p:graphicFrame>
    </p:spTree>
    <p:extLst>
      <p:ext uri="{BB962C8B-B14F-4D97-AF65-F5344CB8AC3E}">
        <p14:creationId xmlns:p14="http://schemas.microsoft.com/office/powerpoint/2010/main" xmlns="" val="3610720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39</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Rectangle 5"/>
          <p:cNvSpPr/>
          <p:nvPr/>
        </p:nvSpPr>
        <p:spPr>
          <a:xfrm>
            <a:off x="744584" y="123392"/>
            <a:ext cx="7863840" cy="569387"/>
          </a:xfrm>
          <a:prstGeom prst="rect">
            <a:avLst/>
          </a:prstGeom>
        </p:spPr>
        <p:txBody>
          <a:bodyPr wrap="square">
            <a:spAutoFit/>
          </a:bodyPr>
          <a:lstStyle/>
          <a:p>
            <a:r>
              <a:rPr lang="en-GB" sz="3100" b="1" dirty="0">
                <a:solidFill>
                  <a:prstClr val="black"/>
                </a:solidFill>
                <a:latin typeface="Arial"/>
                <a:ea typeface="Times New Roman"/>
                <a:cs typeface="Times New Roman"/>
              </a:rPr>
              <a:t>Programme </a:t>
            </a:r>
            <a:r>
              <a:rPr lang="en-GB" sz="3100" b="1" dirty="0" smtClean="0">
                <a:solidFill>
                  <a:prstClr val="black"/>
                </a:solidFill>
                <a:latin typeface="Arial"/>
                <a:ea typeface="Times New Roman"/>
                <a:cs typeface="Times New Roman"/>
              </a:rPr>
              <a:t>3: </a:t>
            </a:r>
            <a:r>
              <a:rPr lang="en-GB" sz="3100" b="1" dirty="0">
                <a:solidFill>
                  <a:prstClr val="black"/>
                </a:solidFill>
                <a:latin typeface="Arial"/>
                <a:ea typeface="Times New Roman"/>
                <a:cs typeface="Times New Roman"/>
              </a:rPr>
              <a:t>Financial Performance Q4</a:t>
            </a:r>
            <a:endParaRPr lang="en-ZA"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2185087201"/>
              </p:ext>
            </p:extLst>
          </p:nvPr>
        </p:nvGraphicFramePr>
        <p:xfrm>
          <a:off x="1045035" y="1332411"/>
          <a:ext cx="7654834" cy="3592287"/>
        </p:xfrm>
        <a:graphic>
          <a:graphicData uri="http://schemas.openxmlformats.org/drawingml/2006/table">
            <a:tbl>
              <a:tblPr firstRow="1" firstCol="1" bandRow="1"/>
              <a:tblGrid>
                <a:gridCol w="2000379"/>
                <a:gridCol w="1385977"/>
                <a:gridCol w="1172402"/>
                <a:gridCol w="1172402"/>
                <a:gridCol w="1066368"/>
                <a:gridCol w="857306"/>
              </a:tblGrid>
              <a:tr h="758909">
                <a:tc>
                  <a:txBody>
                    <a:bodyPr/>
                    <a:lstStyle/>
                    <a:p>
                      <a:pPr>
                        <a:lnSpc>
                          <a:spcPct val="115000"/>
                        </a:lnSpc>
                        <a:spcAft>
                          <a:spcPts val="0"/>
                        </a:spcAft>
                      </a:pPr>
                      <a:r>
                        <a:rPr lang="en-ZA" sz="1200" b="1" kern="1200" dirty="0">
                          <a:solidFill>
                            <a:srgbClr val="FFFFFF"/>
                          </a:solidFill>
                          <a:effectLst/>
                          <a:latin typeface="Calibri"/>
                          <a:ea typeface="Times New Roman"/>
                          <a:cs typeface="Times New Roman"/>
                        </a:rPr>
                        <a:t>Sub-Programme</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Adjusted Appropriation</a:t>
                      </a:r>
                      <a:endParaRPr lang="en-ZA" sz="12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Projected Expenditure at 31 March 2017</a:t>
                      </a:r>
                      <a:endParaRPr lang="en-ZA" sz="12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Actual Expenditure          31 March 2017</a:t>
                      </a:r>
                      <a:endParaRPr lang="en-ZA" sz="12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kern="1200">
                          <a:solidFill>
                            <a:srgbClr val="FFFFFF"/>
                          </a:solidFill>
                          <a:effectLst/>
                          <a:latin typeface="Calibri"/>
                          <a:ea typeface="Times New Roman"/>
                          <a:cs typeface="Times New Roman"/>
                        </a:rPr>
                        <a:t>Variance                  Actual vs. Projected</a:t>
                      </a:r>
                      <a:endParaRPr lang="en-ZA"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200" b="1" kern="1200">
                          <a:solidFill>
                            <a:srgbClr val="FFFFFF"/>
                          </a:solidFill>
                          <a:effectLst/>
                          <a:latin typeface="Calibri"/>
                          <a:ea typeface="Times New Roman"/>
                          <a:cs typeface="Times New Roman"/>
                        </a:rPr>
                        <a:t>% Spent</a:t>
                      </a:r>
                      <a:endParaRPr lang="en-ZA" sz="12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60493">
                <a:tc>
                  <a:txBody>
                    <a:bodyPr/>
                    <a:lstStyle/>
                    <a:p>
                      <a:pPr>
                        <a:lnSpc>
                          <a:spcPct val="115000"/>
                        </a:lnSpc>
                        <a:spcAft>
                          <a:spcPts val="0"/>
                        </a:spcAft>
                      </a:pPr>
                      <a:r>
                        <a:rPr lang="en-ZA" sz="1200" kern="1200">
                          <a:solidFill>
                            <a:srgbClr val="FFFFFF"/>
                          </a:solidFill>
                          <a:effectLst/>
                          <a:latin typeface="Calibri"/>
                          <a:ea typeface="Times New Roman"/>
                          <a:cs typeface="Times New Roman"/>
                        </a:rPr>
                        <a:t> </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a:solidFill>
                            <a:srgbClr val="FFFFFF"/>
                          </a:solidFill>
                          <a:effectLst/>
                          <a:latin typeface="Calibri"/>
                          <a:ea typeface="Times New Roman"/>
                          <a:cs typeface="Times New Roman"/>
                        </a:rPr>
                        <a:t>R`000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a:solidFill>
                            <a:srgbClr val="FFFFFF"/>
                          </a:solidFill>
                          <a:effectLst/>
                          <a:latin typeface="Calibri"/>
                          <a:ea typeface="Times New Roman"/>
                          <a:cs typeface="Times New Roman"/>
                        </a:rPr>
                        <a:t>R`000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dirty="0">
                          <a:solidFill>
                            <a:srgbClr val="FFFFFF"/>
                          </a:solidFill>
                          <a:effectLst/>
                          <a:latin typeface="Calibri"/>
                          <a:ea typeface="Times New Roman"/>
                          <a:cs typeface="Times New Roman"/>
                        </a:rPr>
                        <a:t>R`000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a:solidFill>
                            <a:srgbClr val="FFFFFF"/>
                          </a:solidFill>
                          <a:effectLst/>
                          <a:latin typeface="Calibri"/>
                          <a:ea typeface="Times New Roman"/>
                          <a:cs typeface="Times New Roman"/>
                        </a:rPr>
                        <a:t>R`000</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kern="1200">
                          <a:solidFill>
                            <a:srgbClr val="FFFFFF"/>
                          </a:solidFill>
                          <a:effectLst/>
                          <a:latin typeface="Calibri"/>
                          <a:ea typeface="Times New Roman"/>
                          <a:cs typeface="Times New Roman"/>
                        </a:rPr>
                        <a:t>%</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8909">
                <a:tc>
                  <a:txBody>
                    <a:bodyPr/>
                    <a:lstStyle/>
                    <a:p>
                      <a:pPr>
                        <a:lnSpc>
                          <a:spcPct val="115000"/>
                        </a:lnSpc>
                        <a:spcAft>
                          <a:spcPts val="0"/>
                        </a:spcAft>
                      </a:pPr>
                      <a:r>
                        <a:rPr lang="en-ZA" sz="1200" kern="1200">
                          <a:solidFill>
                            <a:srgbClr val="000000"/>
                          </a:solidFill>
                          <a:effectLst/>
                          <a:latin typeface="Calibri"/>
                          <a:ea typeface="Times New Roman"/>
                          <a:cs typeface="Times New Roman"/>
                        </a:rPr>
                        <a:t>Management: Policy, Stakeholder and Knowledge Management</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5 378</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5 378</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5 356</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22</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99.6</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58">
                <a:tc>
                  <a:txBody>
                    <a:bodyPr/>
                    <a:lstStyle/>
                    <a:p>
                      <a:pPr>
                        <a:lnSpc>
                          <a:spcPct val="115000"/>
                        </a:lnSpc>
                        <a:spcAft>
                          <a:spcPts val="0"/>
                        </a:spcAft>
                      </a:pPr>
                      <a:r>
                        <a:rPr lang="en-ZA" sz="1200" kern="1200">
                          <a:solidFill>
                            <a:srgbClr val="000000"/>
                          </a:solidFill>
                          <a:effectLst/>
                          <a:latin typeface="Calibri"/>
                          <a:ea typeface="Times New Roman"/>
                          <a:cs typeface="Times New Roman"/>
                        </a:rPr>
                        <a:t>Research and Policy Analysis</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3 328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3 328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3 004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324</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90.3</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01">
                <a:tc>
                  <a:txBody>
                    <a:bodyPr/>
                    <a:lstStyle/>
                    <a:p>
                      <a:pPr>
                        <a:lnSpc>
                          <a:spcPct val="115000"/>
                        </a:lnSpc>
                        <a:spcAft>
                          <a:spcPts val="0"/>
                        </a:spcAft>
                      </a:pPr>
                      <a:r>
                        <a:rPr lang="en-ZA" sz="1200" kern="1200">
                          <a:solidFill>
                            <a:srgbClr val="000000"/>
                          </a:solidFill>
                          <a:effectLst/>
                          <a:latin typeface="Calibri"/>
                          <a:ea typeface="Times New Roman"/>
                          <a:cs typeface="Times New Roman"/>
                        </a:rPr>
                        <a:t>Information and Knowledge Management</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1 624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1 624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1 051</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573</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64.7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01">
                <a:tc>
                  <a:txBody>
                    <a:bodyPr/>
                    <a:lstStyle/>
                    <a:p>
                      <a:pPr>
                        <a:lnSpc>
                          <a:spcPct val="115000"/>
                        </a:lnSpc>
                        <a:spcAft>
                          <a:spcPts val="0"/>
                        </a:spcAft>
                      </a:pPr>
                      <a:r>
                        <a:rPr lang="en-ZA" sz="1200" kern="1200">
                          <a:solidFill>
                            <a:srgbClr val="000000"/>
                          </a:solidFill>
                          <a:effectLst/>
                          <a:latin typeface="Calibri"/>
                          <a:ea typeface="Times New Roman"/>
                          <a:cs typeface="Times New Roman"/>
                        </a:rPr>
                        <a:t>Stakeholder Coordination and Outreach</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13 297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13 297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13 293</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100.0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58">
                <a:tc>
                  <a:txBody>
                    <a:bodyPr/>
                    <a:lstStyle/>
                    <a:p>
                      <a:pPr>
                        <a:lnSpc>
                          <a:spcPct val="115000"/>
                        </a:lnSpc>
                        <a:spcAft>
                          <a:spcPts val="0"/>
                        </a:spcAft>
                      </a:pPr>
                      <a:r>
                        <a:rPr lang="en-ZA" sz="1200" kern="1200">
                          <a:solidFill>
                            <a:srgbClr val="000000"/>
                          </a:solidFill>
                          <a:effectLst/>
                          <a:latin typeface="Calibri"/>
                          <a:ea typeface="Times New Roman"/>
                          <a:cs typeface="Times New Roman"/>
                        </a:rPr>
                        <a:t>Monitoring and Evaluation</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4 112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4 112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4 028</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a:effectLst/>
                          <a:latin typeface="Calibri"/>
                          <a:ea typeface="Times New Roman"/>
                          <a:cs typeface="Times New Roman"/>
                        </a:rPr>
                        <a:t>84</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effectLst/>
                          <a:latin typeface="Calibri"/>
                          <a:ea typeface="Times New Roman"/>
                          <a:cs typeface="Times New Roman"/>
                        </a:rPr>
                        <a:t>98.0</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58">
                <a:tc>
                  <a:txBody>
                    <a:bodyPr/>
                    <a:lstStyle/>
                    <a:p>
                      <a:pPr>
                        <a:lnSpc>
                          <a:spcPct val="115000"/>
                        </a:lnSpc>
                        <a:spcAft>
                          <a:spcPts val="0"/>
                        </a:spcAft>
                      </a:pPr>
                      <a:r>
                        <a:rPr lang="en-ZA" sz="1200" b="1" kern="1200">
                          <a:solidFill>
                            <a:srgbClr val="000000"/>
                          </a:solidFill>
                          <a:effectLst/>
                          <a:latin typeface="Calibri"/>
                          <a:ea typeface="Times New Roman"/>
                          <a:cs typeface="Times New Roman"/>
                        </a:rPr>
                        <a:t>Total</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dirty="0">
                          <a:effectLst/>
                          <a:latin typeface="Calibri"/>
                          <a:ea typeface="Times New Roman"/>
                          <a:cs typeface="Times New Roman"/>
                        </a:rPr>
                        <a:t>27 739</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27 739</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26 732</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a:effectLst/>
                          <a:latin typeface="Calibri"/>
                          <a:ea typeface="Times New Roman"/>
                          <a:cs typeface="Times New Roman"/>
                        </a:rPr>
                        <a:t>1 007</a:t>
                      </a:r>
                      <a:endParaRPr lang="en-ZA" sz="120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b="1" dirty="0">
                          <a:effectLst/>
                          <a:latin typeface="Calibri"/>
                          <a:ea typeface="Times New Roman"/>
                          <a:cs typeface="Times New Roman"/>
                        </a:rPr>
                        <a:t>96.4</a:t>
                      </a:r>
                      <a:endParaRPr lang="en-ZA" sz="1200" dirty="0">
                        <a:effectLst/>
                        <a:latin typeface="Calibri"/>
                        <a:ea typeface="Calibri"/>
                        <a:cs typeface="Times New Roman"/>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5790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STRATEGIC FOCUS</a:t>
            </a:r>
            <a: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321793" y="1139373"/>
            <a:ext cx="9039921" cy="5016758"/>
          </a:xfrm>
          <a:prstGeom prst="rect">
            <a:avLst/>
          </a:prstGeom>
          <a:noFill/>
        </p:spPr>
        <p:txBody>
          <a:bodyPr wrap="square" rtlCol="0">
            <a:spAutoFit/>
          </a:bodyPr>
          <a:lstStyle/>
          <a:p>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Values</a:t>
            </a:r>
            <a:r>
              <a:rPr lang="en-US" sz="2000" dirty="0" smtClean="0">
                <a:latin typeface="Arial" pitchFamily="34" charset="0"/>
                <a:cs typeface="Arial" pitchFamily="34" charset="0"/>
              </a:rPr>
              <a:t> </a:t>
            </a:r>
          </a:p>
          <a:p>
            <a:pPr algn="just"/>
            <a:r>
              <a:rPr lang="en-ZA" sz="2000" dirty="0" smtClean="0">
                <a:latin typeface="Arial" pitchFamily="34" charset="0"/>
                <a:cs typeface="Arial" pitchFamily="34" charset="0"/>
              </a:rPr>
              <a:t>The </a:t>
            </a:r>
            <a:r>
              <a:rPr lang="en-ZA" sz="2000" dirty="0">
                <a:latin typeface="Arial" pitchFamily="34" charset="0"/>
                <a:cs typeface="Arial" pitchFamily="34" charset="0"/>
              </a:rPr>
              <a:t>department will place society at the centre of its work </a:t>
            </a:r>
            <a:r>
              <a:rPr lang="en-ZA" sz="2000" dirty="0" smtClean="0">
                <a:latin typeface="Arial" pitchFamily="34" charset="0"/>
                <a:cs typeface="Arial" pitchFamily="34" charset="0"/>
              </a:rPr>
              <a:t>through:</a:t>
            </a:r>
          </a:p>
          <a:p>
            <a:pPr marL="342900" indent="-342900" algn="just">
              <a:buFont typeface="Wingdings" pitchFamily="2" charset="2"/>
              <a:buChar char="§"/>
            </a:pPr>
            <a:r>
              <a:rPr lang="en-ZA" sz="2000" dirty="0" smtClean="0">
                <a:latin typeface="Arial" pitchFamily="34" charset="0"/>
                <a:cs typeface="Arial" pitchFamily="34" charset="0"/>
              </a:rPr>
              <a:t>treating </a:t>
            </a:r>
            <a:r>
              <a:rPr lang="en-ZA" sz="2000" dirty="0">
                <a:latin typeface="Arial" pitchFamily="34" charset="0"/>
                <a:cs typeface="Arial" pitchFamily="34" charset="0"/>
              </a:rPr>
              <a:t>people with respect; </a:t>
            </a:r>
            <a:endParaRPr lang="en-ZA" sz="2000" dirty="0" smtClean="0">
              <a:latin typeface="Arial" pitchFamily="34" charset="0"/>
              <a:cs typeface="Arial" pitchFamily="34" charset="0"/>
            </a:endParaRPr>
          </a:p>
          <a:p>
            <a:pPr marL="342900" indent="-342900" algn="just">
              <a:buFont typeface="Wingdings" pitchFamily="2" charset="2"/>
              <a:buChar char="§"/>
            </a:pPr>
            <a:r>
              <a:rPr lang="en-ZA" sz="2000" dirty="0" smtClean="0">
                <a:latin typeface="Arial" pitchFamily="34" charset="0"/>
                <a:cs typeface="Arial" pitchFamily="34" charset="0"/>
              </a:rPr>
              <a:t>conducting </a:t>
            </a:r>
            <a:r>
              <a:rPr lang="en-ZA" sz="2000" dirty="0">
                <a:latin typeface="Arial" pitchFamily="34" charset="0"/>
                <a:cs typeface="Arial" pitchFamily="34" charset="0"/>
              </a:rPr>
              <a:t>ourselves with integrity; </a:t>
            </a:r>
            <a:endParaRPr lang="en-ZA" sz="2000" dirty="0" smtClean="0">
              <a:latin typeface="Arial" pitchFamily="34" charset="0"/>
              <a:cs typeface="Arial" pitchFamily="34" charset="0"/>
            </a:endParaRPr>
          </a:p>
          <a:p>
            <a:pPr marL="342900" indent="-342900" algn="just">
              <a:buFont typeface="Wingdings" pitchFamily="2" charset="2"/>
              <a:buChar char="§"/>
            </a:pPr>
            <a:r>
              <a:rPr lang="en-ZA" sz="2000" dirty="0" smtClean="0">
                <a:latin typeface="Arial" pitchFamily="34" charset="0"/>
                <a:cs typeface="Arial" pitchFamily="34" charset="0"/>
              </a:rPr>
              <a:t>being </a:t>
            </a:r>
            <a:r>
              <a:rPr lang="en-ZA" sz="2000" dirty="0">
                <a:latin typeface="Arial" pitchFamily="34" charset="0"/>
                <a:cs typeface="Arial" pitchFamily="34" charset="0"/>
              </a:rPr>
              <a:t>accountable for our actions; and </a:t>
            </a:r>
            <a:endParaRPr lang="en-ZA" sz="2000" dirty="0" smtClean="0">
              <a:latin typeface="Arial" pitchFamily="34" charset="0"/>
              <a:cs typeface="Arial" pitchFamily="34" charset="0"/>
            </a:endParaRPr>
          </a:p>
          <a:p>
            <a:pPr marL="342900" indent="-342900" algn="just">
              <a:buFont typeface="Wingdings" pitchFamily="2" charset="2"/>
              <a:buChar char="§"/>
            </a:pPr>
            <a:r>
              <a:rPr lang="en-ZA" sz="2000" dirty="0" smtClean="0">
                <a:latin typeface="Arial" pitchFamily="34" charset="0"/>
                <a:cs typeface="Arial" pitchFamily="34" charset="0"/>
              </a:rPr>
              <a:t>striving </a:t>
            </a:r>
            <a:r>
              <a:rPr lang="en-ZA" sz="2000" dirty="0">
                <a:latin typeface="Arial" pitchFamily="34" charset="0"/>
                <a:cs typeface="Arial" pitchFamily="34" charset="0"/>
              </a:rPr>
              <a:t>for excellence and equity in all that we do. </a:t>
            </a:r>
            <a:endParaRPr lang="en-ZA" sz="2000" dirty="0" smtClean="0">
              <a:latin typeface="Arial" pitchFamily="34" charset="0"/>
              <a:cs typeface="Arial" pitchFamily="34" charset="0"/>
            </a:endParaRPr>
          </a:p>
          <a:p>
            <a:pPr algn="just"/>
            <a:endParaRPr lang="en-ZA" sz="2000" dirty="0" smtClean="0">
              <a:latin typeface="Arial" pitchFamily="34" charset="0"/>
              <a:cs typeface="Arial" pitchFamily="34" charset="0"/>
            </a:endParaRPr>
          </a:p>
          <a:p>
            <a:pPr algn="just"/>
            <a:r>
              <a:rPr lang="en-ZA" sz="2000" dirty="0" smtClean="0">
                <a:latin typeface="Arial" pitchFamily="34" charset="0"/>
                <a:cs typeface="Arial" pitchFamily="34" charset="0"/>
              </a:rPr>
              <a:t>In </a:t>
            </a:r>
            <a:r>
              <a:rPr lang="en-ZA" sz="2000" dirty="0">
                <a:latin typeface="Arial" pitchFamily="34" charset="0"/>
                <a:cs typeface="Arial" pitchFamily="34" charset="0"/>
              </a:rPr>
              <a:t>interacting with stakeholders, we will act with fairness and respect and demonstrate teamwork and commitment to the cause. </a:t>
            </a:r>
            <a:endParaRPr lang="en-ZA" sz="2000" dirty="0" smtClean="0">
              <a:latin typeface="Arial" pitchFamily="34" charset="0"/>
              <a:cs typeface="Arial" pitchFamily="34" charset="0"/>
            </a:endParaRPr>
          </a:p>
          <a:p>
            <a:pPr algn="just"/>
            <a:endParaRPr lang="en-ZA" sz="2000" dirty="0" smtClean="0">
              <a:latin typeface="Arial" pitchFamily="34" charset="0"/>
              <a:cs typeface="Arial" pitchFamily="34" charset="0"/>
            </a:endParaRPr>
          </a:p>
          <a:p>
            <a:pPr algn="just"/>
            <a:r>
              <a:rPr lang="en-ZA" sz="2000" dirty="0" smtClean="0">
                <a:latin typeface="Arial" pitchFamily="34" charset="0"/>
                <a:cs typeface="Arial" pitchFamily="34" charset="0"/>
              </a:rPr>
              <a:t>In </a:t>
            </a:r>
            <a:r>
              <a:rPr lang="en-ZA" sz="2000" dirty="0">
                <a:latin typeface="Arial" pitchFamily="34" charset="0"/>
                <a:cs typeface="Arial" pitchFamily="34" charset="0"/>
              </a:rPr>
              <a:t>delivering our mandate we will honour the faith that is placed in us as the ministry and department responsible for advancing the cause of women</a:t>
            </a:r>
            <a:r>
              <a:rPr lang="en-ZA" sz="2000" dirty="0" smtClean="0">
                <a:latin typeface="Arial" pitchFamily="34" charset="0"/>
                <a:cs typeface="Arial" pitchFamily="34" charset="0"/>
              </a:rPr>
              <a:t>.</a:t>
            </a:r>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245765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40</a:t>
            </a:fld>
            <a:endParaRPr lang="en-ZA" dirty="0">
              <a:solidFill>
                <a:prstClr val="black">
                  <a:tint val="75000"/>
                </a:prstClr>
              </a:solidFill>
            </a:endParaRPr>
          </a:p>
        </p:txBody>
      </p:sp>
      <p:sp>
        <p:nvSpPr>
          <p:cNvPr id="7" name="Title 1"/>
          <p:cNvSpPr>
            <a:spLocks noGrp="1"/>
          </p:cNvSpPr>
          <p:nvPr>
            <p:ph type="title"/>
          </p:nvPr>
        </p:nvSpPr>
        <p:spPr>
          <a:xfrm>
            <a:off x="182881" y="1"/>
            <a:ext cx="8661874" cy="847895"/>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dirty="0" smtClean="0">
                <a:solidFill>
                  <a:srgbClr val="000000"/>
                </a:solidFill>
                <a:latin typeface="Arial" pitchFamily="34" charset="0"/>
                <a:cs typeface="Arial" pitchFamily="34" charset="0"/>
              </a:rPr>
              <a:t>AREAS OF NON ACHIEVEMENT </a:t>
            </a:r>
            <a:br>
              <a:rPr lang="en-ZA" sz="3100" b="1" dirty="0" smtClean="0">
                <a:solidFill>
                  <a:srgbClr val="000000"/>
                </a:solidFill>
                <a:latin typeface="Arial" pitchFamily="34" charset="0"/>
                <a:cs typeface="Arial" pitchFamily="34" charset="0"/>
              </a:rPr>
            </a:br>
            <a:r>
              <a:rPr lang="en-ZA" sz="3100" b="1" dirty="0" smtClean="0">
                <a:solidFill>
                  <a:srgbClr val="000000"/>
                </a:solidFill>
                <a:latin typeface="Arial" pitchFamily="34" charset="0"/>
                <a:cs typeface="Arial" pitchFamily="34" charset="0"/>
              </a:rPr>
              <a:t>FOR THE 2016/17 FY - QUARTER 3 </a:t>
            </a:r>
            <a:r>
              <a:rPr lang="en-ZA" sz="4000" b="1" dirty="0" smtClean="0">
                <a:solidFill>
                  <a:srgbClr val="000000"/>
                </a:solidFill>
                <a:latin typeface="Arial" pitchFamily="34" charset="0"/>
                <a:cs typeface="Arial" pitchFamily="34" charset="0"/>
              </a:rPr>
              <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Rectangle 7"/>
          <p:cNvSpPr/>
          <p:nvPr/>
        </p:nvSpPr>
        <p:spPr>
          <a:xfrm>
            <a:off x="143705" y="930652"/>
            <a:ext cx="9287691" cy="1261884"/>
          </a:xfrm>
          <a:prstGeom prst="rect">
            <a:avLst/>
          </a:prstGeom>
        </p:spPr>
        <p:txBody>
          <a:bodyPr wrap="square">
            <a:spAutoFit/>
          </a:bodyPr>
          <a:lstStyle/>
          <a:p>
            <a:pPr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PROGRAMME 3</a:t>
            </a:r>
          </a:p>
          <a:p>
            <a:pPr marL="0" lvl="1" algn="just" fontAlgn="base">
              <a:spcBef>
                <a:spcPts val="600"/>
              </a:spcBef>
              <a:spcAft>
                <a:spcPts val="600"/>
              </a:spcAft>
              <a:tabLst>
                <a:tab pos="228600" algn="l"/>
              </a:tabLst>
            </a:pPr>
            <a:r>
              <a:rPr lang="en-ZA" sz="2000" dirty="0">
                <a:solidFill>
                  <a:prstClr val="black"/>
                </a:solidFill>
                <a:cs typeface="Arial" pitchFamily="34" charset="0"/>
              </a:rPr>
              <a:t>The tables progress of </a:t>
            </a:r>
            <a:r>
              <a:rPr lang="en-ZA" sz="2000" dirty="0" smtClean="0">
                <a:solidFill>
                  <a:prstClr val="black"/>
                </a:solidFill>
                <a:cs typeface="Arial" pitchFamily="34" charset="0"/>
              </a:rPr>
              <a:t>7 </a:t>
            </a:r>
            <a:r>
              <a:rPr lang="en-ZA" sz="2000" dirty="0">
                <a:solidFill>
                  <a:prstClr val="black"/>
                </a:solidFill>
                <a:cs typeface="Arial" pitchFamily="34" charset="0"/>
              </a:rPr>
              <a:t>targets not achieved for Programme </a:t>
            </a:r>
            <a:r>
              <a:rPr lang="en-ZA" sz="2000" dirty="0" smtClean="0">
                <a:solidFill>
                  <a:prstClr val="black"/>
                </a:solidFill>
                <a:cs typeface="Arial" pitchFamily="34" charset="0"/>
              </a:rPr>
              <a:t>3 </a:t>
            </a:r>
            <a:r>
              <a:rPr lang="en-ZA" sz="2000" dirty="0">
                <a:solidFill>
                  <a:prstClr val="black"/>
                </a:solidFill>
                <a:cs typeface="Arial" pitchFamily="34" charset="0"/>
              </a:rPr>
              <a:t>in the </a:t>
            </a:r>
            <a:r>
              <a:rPr lang="en-ZA" sz="2000" dirty="0" smtClean="0">
                <a:solidFill>
                  <a:prstClr val="black"/>
                </a:solidFill>
                <a:cs typeface="Arial" pitchFamily="34" charset="0"/>
              </a:rPr>
              <a:t>fourth quarter </a:t>
            </a:r>
            <a:endParaRPr lang="en-ZA" b="1" dirty="0" smtClean="0">
              <a:solidFill>
                <a:srgbClr val="000000"/>
              </a:solidFill>
              <a:latin typeface="Arial" pitchFamily="34" charset="0"/>
              <a:cs typeface="Arial" pitchFamily="34" charset="0"/>
            </a:endParaRPr>
          </a:p>
          <a:p>
            <a:pPr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266891074"/>
              </p:ext>
            </p:extLst>
          </p:nvPr>
        </p:nvGraphicFramePr>
        <p:xfrm>
          <a:off x="10" y="1819280"/>
          <a:ext cx="9797143" cy="4814824"/>
        </p:xfrm>
        <a:graphic>
          <a:graphicData uri="http://schemas.openxmlformats.org/drawingml/2006/table">
            <a:tbl>
              <a:tblPr firstRow="1" bandRow="1">
                <a:tableStyleId>{5C22544A-7EE6-4342-B048-85BDC9FD1C3A}</a:tableStyleId>
              </a:tblPr>
              <a:tblGrid>
                <a:gridCol w="3530996"/>
                <a:gridCol w="6266147"/>
              </a:tblGrid>
              <a:tr h="0">
                <a:tc gridSpan="2">
                  <a:txBody>
                    <a:bodyPr/>
                    <a:lstStyle/>
                    <a:p>
                      <a:r>
                        <a:rPr lang="en-ZA" sz="1600" b="1" dirty="0" smtClean="0">
                          <a:solidFill>
                            <a:schemeClr val="tx1"/>
                          </a:solidFill>
                          <a:latin typeface="Arial" pitchFamily="34" charset="0"/>
                          <a:cs typeface="Arial" pitchFamily="34" charset="0"/>
                        </a:rPr>
                        <a:t>PROGRAMME 3</a:t>
                      </a:r>
                      <a:endParaRPr lang="en-ZA" sz="1600" b="1" dirty="0">
                        <a:solidFill>
                          <a:schemeClr val="tx1"/>
                        </a:solidFill>
                        <a:latin typeface="Arial" pitchFamily="34" charset="0"/>
                        <a:cs typeface="Arial" pitchFamily="34" charset="0"/>
                      </a:endParaRPr>
                    </a:p>
                  </a:txBody>
                  <a:tcPr>
                    <a:solidFill>
                      <a:schemeClr val="accent1">
                        <a:lumMod val="40000"/>
                        <a:lumOff val="60000"/>
                      </a:schemeClr>
                    </a:solidFill>
                  </a:tcPr>
                </a:tc>
                <a:tc hMerge="1">
                  <a:txBody>
                    <a:bodyPr/>
                    <a:lstStyle/>
                    <a:p>
                      <a:endParaRPr lang="en-ZA" dirty="0"/>
                    </a:p>
                  </a:txBody>
                  <a:tcPr>
                    <a:solidFill>
                      <a:srgbClr val="00B050"/>
                    </a:solidFill>
                  </a:tcPr>
                </a:tc>
              </a:tr>
              <a:tr h="370840">
                <a:tc>
                  <a:txBody>
                    <a:bodyPr/>
                    <a:lstStyle/>
                    <a:p>
                      <a:r>
                        <a:rPr lang="en-ZA" sz="1600" b="1" dirty="0" smtClean="0">
                          <a:solidFill>
                            <a:schemeClr val="tx1"/>
                          </a:solidFill>
                          <a:latin typeface="Arial" pitchFamily="34" charset="0"/>
                          <a:cs typeface="Arial" pitchFamily="34" charset="0"/>
                        </a:rPr>
                        <a:t>Not Achieved Targets</a:t>
                      </a:r>
                      <a:endParaRPr lang="en-ZA" sz="1600" b="1"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ZA" sz="1600" b="1" dirty="0" smtClean="0">
                          <a:solidFill>
                            <a:schemeClr val="tx1"/>
                          </a:solidFill>
                          <a:latin typeface="Arial" pitchFamily="34" charset="0"/>
                          <a:cs typeface="Arial" pitchFamily="34" charset="0"/>
                        </a:rPr>
                        <a:t>Progress to date</a:t>
                      </a:r>
                    </a:p>
                  </a:txBody>
                  <a:tcPr>
                    <a:solidFill>
                      <a:schemeClr val="accent1">
                        <a:lumMod val="40000"/>
                        <a:lumOff val="60000"/>
                      </a:schemeClr>
                    </a:solidFill>
                  </a:tcPr>
                </a:tc>
              </a:tr>
              <a:tr h="102838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Desk top research and analytical report on socio-economic empowerment of women in the thematic areas of the Nine-point Plan developed</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dirty="0" smtClean="0">
                          <a:effectLst/>
                          <a:latin typeface="Arial"/>
                          <a:ea typeface="Calibri"/>
                        </a:rPr>
                        <a:t>The original target was discontinued and replaced following the midterm review of targets. The 2 desk top research reports were based on an assessment of the Cabinet progress reports on the implementation of the ESEID cluster outcomes. The first desk top report was based on Cabinet reports for Q1 and 2, while the second report was based on Q3 progress. This target is unachieved as the data contained in the progress reports were not disaggregated according to gender and such data had to be sourced directly from relevant line function departments. However this was not possible in the absence of a data collection matrix. Thus within the time period it was challenging to produce a baseline report with detailed analysis</a:t>
                      </a:r>
                      <a:endParaRPr lang="en-ZA" sz="1400" b="0" dirty="0" smtClean="0">
                        <a:solidFill>
                          <a:schemeClr val="tx1"/>
                        </a:solidFill>
                        <a:latin typeface="Arial" pitchFamily="34" charset="0"/>
                        <a:cs typeface="Arial" pitchFamily="34" charset="0"/>
                      </a:endParaRPr>
                    </a:p>
                  </a:txBody>
                  <a:tcPr>
                    <a:noFill/>
                  </a:tcPr>
                </a:tc>
              </a:tr>
              <a:tr h="85212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Progress report on implementation of phase one of the IKM strategy</a:t>
                      </a:r>
                      <a:endParaRPr lang="en-ZA" sz="1600" b="1" dirty="0">
                        <a:solidFill>
                          <a:srgbClr val="FF0000"/>
                        </a:solidFill>
                        <a:latin typeface="Arial" pitchFamily="34" charset="0"/>
                        <a:cs typeface="Arial" pitchFamily="34" charset="0"/>
                      </a:endParaRPr>
                    </a:p>
                  </a:txBody>
                  <a:tcP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After the retirement of the IKM CD, the IKM was </a:t>
                      </a:r>
                      <a:r>
                        <a:rPr kumimoji="0" lang="en-US" sz="1400" b="0" i="0" u="none" strike="noStrike" kern="1200" cap="none" spc="0" normalizeH="0" baseline="0" noProof="0" dirty="0" err="1" smtClean="0">
                          <a:ln>
                            <a:noFill/>
                          </a:ln>
                          <a:solidFill>
                            <a:prstClr val="black"/>
                          </a:solidFill>
                          <a:effectLst/>
                          <a:uLnTx/>
                          <a:uFillTx/>
                          <a:latin typeface="+mn-lt"/>
                          <a:ea typeface="Calibri"/>
                          <a:cs typeface="Times New Roman"/>
                        </a:rPr>
                        <a:t>repriotised</a:t>
                      </a:r>
                      <a:r>
                        <a:rPr kumimoji="0" lang="en-US" sz="1400" b="0" i="0" u="none" strike="noStrike" kern="1200" cap="none" spc="0" normalizeH="0" baseline="0" noProof="0" dirty="0" smtClean="0">
                          <a:ln>
                            <a:noFill/>
                          </a:ln>
                          <a:solidFill>
                            <a:prstClr val="black"/>
                          </a:solidFill>
                          <a:effectLst/>
                          <a:uLnTx/>
                          <a:uFillTx/>
                          <a:latin typeface="+mn-lt"/>
                          <a:ea typeface="Calibri"/>
                          <a:cs typeface="Times New Roman"/>
                        </a:rPr>
                        <a:t> and the data collation and knowledge management function is done through Research and Policy analysis CD. The department’s focus  on information and communication  which will be the function of Communication  Unit. The structural changes will be addressed during the national Treasury programme structure amendment in 2017/18 Financial Year</a:t>
                      </a:r>
                      <a:r>
                        <a:rPr kumimoji="0" lang="en-US" sz="1400" b="1" i="0"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en-US" sz="140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b="0" dirty="0" smtClean="0">
                          <a:solidFill>
                            <a:schemeClr val="tx1"/>
                          </a:solidFill>
                          <a:latin typeface="Arial" pitchFamily="34" charset="0"/>
                          <a:cs typeface="Arial" pitchFamily="34" charset="0"/>
                        </a:rPr>
                        <a:t>.  </a:t>
                      </a:r>
                    </a:p>
                  </a:txBody>
                  <a:tcPr>
                    <a:noFill/>
                  </a:tcPr>
                </a:tc>
              </a:tr>
            </a:tbl>
          </a:graphicData>
        </a:graphic>
      </p:graphicFrame>
    </p:spTree>
    <p:extLst>
      <p:ext uri="{BB962C8B-B14F-4D97-AF65-F5344CB8AC3E}">
        <p14:creationId xmlns:p14="http://schemas.microsoft.com/office/powerpoint/2010/main" xmlns="" val="1113379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41</a:t>
            </a:fld>
            <a:endParaRPr lang="en-ZA" dirty="0">
              <a:solidFill>
                <a:prstClr val="black">
                  <a:tint val="75000"/>
                </a:prstClr>
              </a:solidFill>
            </a:endParaRPr>
          </a:p>
        </p:txBody>
      </p:sp>
      <p:sp>
        <p:nvSpPr>
          <p:cNvPr id="7" name="Title 1"/>
          <p:cNvSpPr>
            <a:spLocks noGrp="1"/>
          </p:cNvSpPr>
          <p:nvPr>
            <p:ph type="title"/>
          </p:nvPr>
        </p:nvSpPr>
        <p:spPr>
          <a:xfrm>
            <a:off x="182881" y="1"/>
            <a:ext cx="8661874" cy="847895"/>
          </a:xfrm>
          <a:prstGeom prst="rect">
            <a:avLst/>
          </a:prstGeom>
          <a:noFill/>
        </p:spPr>
        <p:txBody>
          <a:bodyPr rtlCol="0">
            <a:normAutofit fontScale="90000"/>
          </a:bodyPr>
          <a:lstStyle/>
          <a:p>
            <a:pPr>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3100" b="1" dirty="0" smtClean="0">
                <a:solidFill>
                  <a:srgbClr val="000000"/>
                </a:solidFill>
                <a:latin typeface="Arial" pitchFamily="34" charset="0"/>
                <a:cs typeface="Arial" pitchFamily="34" charset="0"/>
              </a:rPr>
              <a:t>AREAS OF NON ACHIEVEMENT </a:t>
            </a:r>
            <a:br>
              <a:rPr lang="en-ZA" sz="3100" b="1" dirty="0" smtClean="0">
                <a:solidFill>
                  <a:srgbClr val="000000"/>
                </a:solidFill>
                <a:latin typeface="Arial" pitchFamily="34" charset="0"/>
                <a:cs typeface="Arial" pitchFamily="34" charset="0"/>
              </a:rPr>
            </a:br>
            <a:r>
              <a:rPr lang="en-ZA" sz="3100" b="1" dirty="0" smtClean="0">
                <a:solidFill>
                  <a:srgbClr val="000000"/>
                </a:solidFill>
                <a:latin typeface="Arial" pitchFamily="34" charset="0"/>
                <a:cs typeface="Arial" pitchFamily="34" charset="0"/>
              </a:rPr>
              <a:t>FOR THE 2016/17 FY - QUARTER 4 </a:t>
            </a:r>
            <a:r>
              <a:rPr lang="en-ZA" sz="4000" b="1" dirty="0" smtClean="0">
                <a:solidFill>
                  <a:srgbClr val="000000"/>
                </a:solidFill>
                <a:latin typeface="Arial" pitchFamily="34" charset="0"/>
                <a:cs typeface="Arial" pitchFamily="34" charset="0"/>
              </a:rPr>
              <a:t/>
            </a:r>
            <a:br>
              <a:rPr lang="en-ZA" sz="4000" b="1" dirty="0" smtClean="0">
                <a:solidFill>
                  <a:srgbClr val="000000"/>
                </a:solidFill>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Rectangle 7"/>
          <p:cNvSpPr/>
          <p:nvPr/>
        </p:nvSpPr>
        <p:spPr>
          <a:xfrm>
            <a:off x="117571" y="802771"/>
            <a:ext cx="9653451" cy="1261884"/>
          </a:xfrm>
          <a:prstGeom prst="rect">
            <a:avLst/>
          </a:prstGeom>
        </p:spPr>
        <p:txBody>
          <a:bodyPr wrap="square">
            <a:spAutoFit/>
          </a:bodyPr>
          <a:lstStyle/>
          <a:p>
            <a:pPr algn="just" fontAlgn="base">
              <a:spcBef>
                <a:spcPts val="600"/>
              </a:spcBef>
              <a:spcAft>
                <a:spcPts val="600"/>
              </a:spcAft>
              <a:tabLst>
                <a:tab pos="228600" algn="l"/>
              </a:tabLst>
            </a:pPr>
            <a:r>
              <a:rPr lang="en-ZA" b="1" dirty="0" smtClean="0">
                <a:solidFill>
                  <a:srgbClr val="000000"/>
                </a:solidFill>
                <a:latin typeface="Arial" pitchFamily="34" charset="0"/>
                <a:cs typeface="Arial" pitchFamily="34" charset="0"/>
              </a:rPr>
              <a:t>PROGRAMME 3</a:t>
            </a:r>
          </a:p>
          <a:p>
            <a:pPr marL="0" lvl="1" algn="just" fontAlgn="base">
              <a:spcBef>
                <a:spcPts val="600"/>
              </a:spcBef>
              <a:spcAft>
                <a:spcPts val="600"/>
              </a:spcAft>
              <a:tabLst>
                <a:tab pos="228600" algn="l"/>
              </a:tabLst>
            </a:pPr>
            <a:r>
              <a:rPr lang="en-ZA" sz="2000" dirty="0">
                <a:solidFill>
                  <a:prstClr val="black"/>
                </a:solidFill>
                <a:cs typeface="Arial" pitchFamily="34" charset="0"/>
              </a:rPr>
              <a:t>The tables progress of </a:t>
            </a:r>
            <a:r>
              <a:rPr lang="en-ZA" sz="2000" dirty="0" smtClean="0">
                <a:solidFill>
                  <a:prstClr val="black"/>
                </a:solidFill>
                <a:cs typeface="Arial" pitchFamily="34" charset="0"/>
              </a:rPr>
              <a:t>7 </a:t>
            </a:r>
            <a:r>
              <a:rPr lang="en-ZA" sz="2000" dirty="0">
                <a:solidFill>
                  <a:prstClr val="black"/>
                </a:solidFill>
                <a:cs typeface="Arial" pitchFamily="34" charset="0"/>
              </a:rPr>
              <a:t>targets not achieved for Programme </a:t>
            </a:r>
            <a:r>
              <a:rPr lang="en-ZA" sz="2000" dirty="0" smtClean="0">
                <a:solidFill>
                  <a:prstClr val="black"/>
                </a:solidFill>
                <a:cs typeface="Arial" pitchFamily="34" charset="0"/>
              </a:rPr>
              <a:t>3 </a:t>
            </a:r>
            <a:r>
              <a:rPr lang="en-ZA" sz="2000" dirty="0">
                <a:solidFill>
                  <a:prstClr val="black"/>
                </a:solidFill>
                <a:cs typeface="Arial" pitchFamily="34" charset="0"/>
              </a:rPr>
              <a:t>in the </a:t>
            </a:r>
            <a:r>
              <a:rPr lang="en-ZA" sz="2000" dirty="0" smtClean="0">
                <a:solidFill>
                  <a:prstClr val="black"/>
                </a:solidFill>
                <a:cs typeface="Arial" pitchFamily="34" charset="0"/>
              </a:rPr>
              <a:t>fourth quarter </a:t>
            </a:r>
            <a:endParaRPr lang="en-ZA" b="1" dirty="0" smtClean="0">
              <a:solidFill>
                <a:srgbClr val="000000"/>
              </a:solidFill>
              <a:latin typeface="Arial" pitchFamily="34" charset="0"/>
              <a:cs typeface="Arial" pitchFamily="34" charset="0"/>
            </a:endParaRPr>
          </a:p>
          <a:p>
            <a:pPr algn="just" fontAlgn="base">
              <a:spcBef>
                <a:spcPts val="600"/>
              </a:spcBef>
              <a:spcAft>
                <a:spcPts val="600"/>
              </a:spcAft>
              <a:tabLst>
                <a:tab pos="228600" algn="l"/>
              </a:tabLst>
            </a:pPr>
            <a:endParaRPr lang="en-ZA" b="1" dirty="0" smtClean="0">
              <a:solidFill>
                <a:srgbClr val="000000"/>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013763713"/>
              </p:ext>
            </p:extLst>
          </p:nvPr>
        </p:nvGraphicFramePr>
        <p:xfrm>
          <a:off x="91440" y="1629747"/>
          <a:ext cx="9814560" cy="5250607"/>
        </p:xfrm>
        <a:graphic>
          <a:graphicData uri="http://schemas.openxmlformats.org/drawingml/2006/table">
            <a:tbl>
              <a:tblPr firstRow="1" bandRow="1">
                <a:tableStyleId>{5C22544A-7EE6-4342-B048-85BDC9FD1C3A}</a:tableStyleId>
              </a:tblPr>
              <a:tblGrid>
                <a:gridCol w="4024761"/>
                <a:gridCol w="5789799"/>
              </a:tblGrid>
              <a:tr h="303674">
                <a:tc gridSpan="2">
                  <a:txBody>
                    <a:bodyPr/>
                    <a:lstStyle/>
                    <a:p>
                      <a:r>
                        <a:rPr lang="en-ZA" sz="1500" b="1" dirty="0" smtClean="0">
                          <a:solidFill>
                            <a:schemeClr val="tx1"/>
                          </a:solidFill>
                          <a:latin typeface="Arial" pitchFamily="34" charset="0"/>
                          <a:cs typeface="Arial" pitchFamily="34" charset="0"/>
                        </a:rPr>
                        <a:t>PROGRAMME 3</a:t>
                      </a:r>
                      <a:endParaRPr lang="en-ZA" sz="1500" b="1" dirty="0">
                        <a:solidFill>
                          <a:schemeClr val="tx1"/>
                        </a:solidFill>
                        <a:latin typeface="Arial" pitchFamily="34" charset="0"/>
                        <a:cs typeface="Arial" pitchFamily="34" charset="0"/>
                      </a:endParaRPr>
                    </a:p>
                  </a:txBody>
                  <a:tcPr>
                    <a:solidFill>
                      <a:schemeClr val="accent1">
                        <a:lumMod val="40000"/>
                        <a:lumOff val="60000"/>
                      </a:schemeClr>
                    </a:solidFill>
                  </a:tcPr>
                </a:tc>
                <a:tc hMerge="1">
                  <a:txBody>
                    <a:bodyPr/>
                    <a:lstStyle/>
                    <a:p>
                      <a:endParaRPr lang="en-ZA" dirty="0"/>
                    </a:p>
                  </a:txBody>
                  <a:tcPr>
                    <a:solidFill>
                      <a:srgbClr val="00B050"/>
                    </a:solidFill>
                  </a:tcPr>
                </a:tc>
              </a:tr>
              <a:tr h="303113">
                <a:tc>
                  <a:txBody>
                    <a:bodyPr/>
                    <a:lstStyle/>
                    <a:p>
                      <a:r>
                        <a:rPr lang="en-ZA" sz="1500" b="1" dirty="0" smtClean="0">
                          <a:solidFill>
                            <a:schemeClr val="tx1"/>
                          </a:solidFill>
                          <a:latin typeface="Arial" pitchFamily="34" charset="0"/>
                          <a:cs typeface="Arial" pitchFamily="34" charset="0"/>
                        </a:rPr>
                        <a:t>Not Achieved Targets</a:t>
                      </a:r>
                      <a:endParaRPr lang="en-ZA" sz="1500" b="1" dirty="0">
                        <a:solidFill>
                          <a:schemeClr val="tx1"/>
                        </a:solidFill>
                        <a:latin typeface="Arial" pitchFamily="34" charset="0"/>
                        <a:cs typeface="Arial" pitchFamily="34" charset="0"/>
                      </a:endParaRPr>
                    </a:p>
                  </a:txBody>
                  <a:tcPr>
                    <a:solidFill>
                      <a:schemeClr val="accent1">
                        <a:lumMod val="40000"/>
                        <a:lumOff val="60000"/>
                      </a:schemeClr>
                    </a:solidFill>
                  </a:tcPr>
                </a:tc>
                <a:tc>
                  <a:txBody>
                    <a:bodyPr/>
                    <a:lstStyle/>
                    <a:p>
                      <a:r>
                        <a:rPr lang="en-ZA" sz="1500" b="1" dirty="0" smtClean="0">
                          <a:solidFill>
                            <a:schemeClr val="tx1"/>
                          </a:solidFill>
                          <a:latin typeface="Arial" pitchFamily="34" charset="0"/>
                          <a:cs typeface="Arial" pitchFamily="34" charset="0"/>
                        </a:rPr>
                        <a:t>Progress to date</a:t>
                      </a:r>
                    </a:p>
                  </a:txBody>
                  <a:tcPr>
                    <a:solidFill>
                      <a:schemeClr val="accent1">
                        <a:lumMod val="40000"/>
                        <a:lumOff val="60000"/>
                      </a:schemeClr>
                    </a:solidFill>
                  </a:tcPr>
                </a:tc>
              </a:tr>
              <a:tr h="1080357">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One implementation report</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500" dirty="0" smtClean="0">
                          <a:effectLst/>
                          <a:latin typeface="+mn-lt"/>
                          <a:ea typeface="Calibri"/>
                          <a:cs typeface="Times New Roman"/>
                        </a:rPr>
                        <a:t>A draft Solemn Declaration</a:t>
                      </a:r>
                      <a:r>
                        <a:rPr lang="en-ZA" sz="1500" baseline="0" dirty="0" smtClean="0">
                          <a:effectLst/>
                          <a:latin typeface="+mn-lt"/>
                          <a:ea typeface="Calibri"/>
                          <a:cs typeface="Times New Roman"/>
                        </a:rPr>
                        <a:t> </a:t>
                      </a:r>
                      <a:r>
                        <a:rPr lang="en-ZA" sz="1500" dirty="0" smtClean="0">
                          <a:effectLst/>
                          <a:latin typeface="+mn-lt"/>
                          <a:ea typeface="Calibri"/>
                          <a:cs typeface="Times New Roman"/>
                        </a:rPr>
                        <a:t>report was submitted for approval but it was returned with comments for further reworking.</a:t>
                      </a:r>
                      <a:r>
                        <a:rPr lang="en-ZA" sz="1500" baseline="0" dirty="0" smtClean="0">
                          <a:effectLst/>
                          <a:latin typeface="+mn-lt"/>
                          <a:ea typeface="Calibri"/>
                          <a:cs typeface="Times New Roman"/>
                        </a:rPr>
                        <a:t> Letters were sent to Department to provide latest information to strengthen the report.</a:t>
                      </a:r>
                      <a:r>
                        <a:rPr lang="en-ZA" sz="1500" b="0" dirty="0" smtClean="0">
                          <a:solidFill>
                            <a:schemeClr val="tx1"/>
                          </a:solidFill>
                          <a:latin typeface="Arial" pitchFamily="34" charset="0"/>
                          <a:cs typeface="Arial" pitchFamily="34" charset="0"/>
                        </a:rPr>
                        <a:t>.</a:t>
                      </a:r>
                    </a:p>
                  </a:txBody>
                  <a:tcPr>
                    <a:noFill/>
                  </a:tcPr>
                </a:tc>
              </a:tr>
              <a:tr h="118994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Testing of the M &amp; E system</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dirty="0" smtClean="0">
                          <a:effectLst/>
                          <a:latin typeface="+mj-lt"/>
                          <a:ea typeface="Calibri"/>
                        </a:rPr>
                        <a:t>The M&amp;E Unit has appointed the M&amp;E Expert to strengthen and </a:t>
                      </a:r>
                      <a:r>
                        <a:rPr lang="en-US" sz="1500" dirty="0" err="1" smtClean="0">
                          <a:effectLst/>
                          <a:latin typeface="+mj-lt"/>
                          <a:ea typeface="Calibri"/>
                        </a:rPr>
                        <a:t>finalise</a:t>
                      </a:r>
                      <a:r>
                        <a:rPr lang="en-US" sz="1500" dirty="0" smtClean="0">
                          <a:effectLst/>
                          <a:latin typeface="+mj-lt"/>
                          <a:ea typeface="Calibri"/>
                        </a:rPr>
                        <a:t> the M&amp;E Framework that includes the</a:t>
                      </a:r>
                      <a:r>
                        <a:rPr lang="en-US" sz="1500" baseline="0" dirty="0" smtClean="0">
                          <a:effectLst/>
                          <a:latin typeface="+mj-lt"/>
                          <a:ea typeface="Calibri"/>
                        </a:rPr>
                        <a:t> M&amp;E system</a:t>
                      </a:r>
                      <a:r>
                        <a:rPr lang="en-US" sz="1500" dirty="0" smtClean="0">
                          <a:effectLst/>
                          <a:latin typeface="+mj-lt"/>
                          <a:ea typeface="Calibri"/>
                        </a:rPr>
                        <a:t>. </a:t>
                      </a:r>
                      <a:r>
                        <a:rPr lang="en-US" sz="1500" dirty="0" smtClean="0">
                          <a:solidFill>
                            <a:srgbClr val="000000"/>
                          </a:solidFill>
                          <a:effectLst/>
                          <a:latin typeface="+mj-lt"/>
                          <a:ea typeface="Calibri"/>
                        </a:rPr>
                        <a:t>The target will be achieved in the 2</a:t>
                      </a:r>
                      <a:r>
                        <a:rPr lang="en-US" sz="1500" baseline="30000" dirty="0" smtClean="0">
                          <a:solidFill>
                            <a:srgbClr val="000000"/>
                          </a:solidFill>
                          <a:effectLst/>
                          <a:latin typeface="+mj-lt"/>
                          <a:ea typeface="Calibri"/>
                        </a:rPr>
                        <a:t>nd</a:t>
                      </a:r>
                      <a:r>
                        <a:rPr lang="en-US" sz="1500" dirty="0" smtClean="0">
                          <a:solidFill>
                            <a:srgbClr val="000000"/>
                          </a:solidFill>
                          <a:effectLst/>
                          <a:latin typeface="+mj-lt"/>
                          <a:ea typeface="Calibri"/>
                        </a:rPr>
                        <a:t> Quarter of 2017/18 financial year</a:t>
                      </a:r>
                      <a:endParaRPr lang="en-US" sz="1500" dirty="0" smtClean="0">
                        <a:effectLst/>
                        <a:latin typeface="+mj-lt"/>
                        <a:ea typeface="Times New Roman"/>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ZA" sz="1500" b="0" dirty="0" smtClean="0">
                        <a:solidFill>
                          <a:schemeClr val="tx1"/>
                        </a:solidFill>
                        <a:latin typeface="Arial" pitchFamily="34" charset="0"/>
                        <a:cs typeface="Arial" pitchFamily="34" charset="0"/>
                      </a:endParaRPr>
                    </a:p>
                  </a:txBody>
                  <a:tcPr>
                    <a:noFill/>
                  </a:tcPr>
                </a:tc>
              </a:tr>
              <a:tr h="226017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Analyse turn-around time to conclude cases of gender-based violence.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Monitor programmes developed by justice cluster to prevent gender-based violence</a:t>
                      </a:r>
                    </a:p>
                  </a:txBody>
                  <a:tcP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500" b="0" dirty="0" smtClean="0">
                          <a:solidFill>
                            <a:schemeClr val="tx1"/>
                          </a:solidFill>
                          <a:latin typeface="Arial" pitchFamily="34" charset="0"/>
                          <a:cs typeface="Arial" pitchFamily="34" charset="0"/>
                        </a:rPr>
                        <a:t>The targets will be finalised upon completion of the National Dialogues to continue in 2017/18 financial year</a:t>
                      </a:r>
                    </a:p>
                  </a:txBody>
                  <a:tcPr>
                    <a:noFill/>
                  </a:tcPr>
                </a:tc>
              </a:tr>
            </a:tbl>
          </a:graphicData>
        </a:graphic>
      </p:graphicFrame>
    </p:spTree>
    <p:extLst>
      <p:ext uri="{BB962C8B-B14F-4D97-AF65-F5344CB8AC3E}">
        <p14:creationId xmlns:p14="http://schemas.microsoft.com/office/powerpoint/2010/main" xmlns="" val="3443733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497" y="70406"/>
            <a:ext cx="8915400" cy="822722"/>
          </a:xfrm>
        </p:spPr>
        <p:txBody>
          <a:bodyPr>
            <a:noAutofit/>
          </a:bodyPr>
          <a:lstStyle/>
          <a:p>
            <a:pPr algn="l"/>
            <a:r>
              <a:rPr lang="en-ZA" sz="4000" b="1" dirty="0" smtClean="0"/>
              <a:t>Reports / Frameworks completed</a:t>
            </a:r>
            <a:endParaRPr lang="en-ZA" sz="4000" b="1" dirty="0">
              <a:solidFill>
                <a:srgbClr val="004C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34811928"/>
              </p:ext>
            </p:extLst>
          </p:nvPr>
        </p:nvGraphicFramePr>
        <p:xfrm>
          <a:off x="172035" y="1412776"/>
          <a:ext cx="9206045" cy="3850640"/>
        </p:xfrm>
        <a:graphic>
          <a:graphicData uri="http://schemas.openxmlformats.org/drawingml/2006/table">
            <a:tbl>
              <a:tblPr firstRow="1" bandRow="1">
                <a:tableStyleId>{5C22544A-7EE6-4342-B048-85BDC9FD1C3A}</a:tableStyleId>
              </a:tblPr>
              <a:tblGrid>
                <a:gridCol w="646507"/>
                <a:gridCol w="3354373"/>
                <a:gridCol w="1906389"/>
                <a:gridCol w="3298776"/>
              </a:tblGrid>
              <a:tr h="370840">
                <a:tc>
                  <a:txBody>
                    <a:bodyPr/>
                    <a:lstStyle/>
                    <a:p>
                      <a:pPr algn="ctr"/>
                      <a:r>
                        <a:rPr lang="en-ZA" sz="1500" dirty="0" smtClean="0"/>
                        <a:t>Item no.</a:t>
                      </a:r>
                      <a:endParaRPr lang="en-ZA" sz="1500" dirty="0"/>
                    </a:p>
                  </a:txBody>
                  <a:tcPr marL="99060" marR="99060"/>
                </a:tc>
                <a:tc>
                  <a:txBody>
                    <a:bodyPr/>
                    <a:lstStyle/>
                    <a:p>
                      <a:pPr algn="ctr"/>
                      <a:r>
                        <a:rPr lang="en-ZA" sz="1500" dirty="0" smtClean="0"/>
                        <a:t>Description</a:t>
                      </a:r>
                      <a:endParaRPr lang="en-ZA" sz="1500" dirty="0"/>
                    </a:p>
                  </a:txBody>
                  <a:tcPr marL="99060" marR="99060"/>
                </a:tc>
                <a:tc>
                  <a:txBody>
                    <a:bodyPr/>
                    <a:lstStyle/>
                    <a:p>
                      <a:pPr algn="ctr"/>
                      <a:r>
                        <a:rPr lang="en-ZA" sz="1500" dirty="0" smtClean="0"/>
                        <a:t>Date Submitted to PC on Women</a:t>
                      </a:r>
                      <a:endParaRPr lang="en-ZA" sz="1500" dirty="0"/>
                    </a:p>
                  </a:txBody>
                  <a:tcPr marL="99060" marR="99060"/>
                </a:tc>
                <a:tc>
                  <a:txBody>
                    <a:bodyPr/>
                    <a:lstStyle/>
                    <a:p>
                      <a:pPr algn="ctr"/>
                      <a:r>
                        <a:rPr lang="en-ZA" sz="1500" dirty="0" smtClean="0"/>
                        <a:t>Progress Report</a:t>
                      </a:r>
                      <a:endParaRPr lang="en-ZA" sz="1500" dirty="0"/>
                    </a:p>
                  </a:txBody>
                  <a:tcPr marL="99060" marR="99060"/>
                </a:tc>
              </a:tr>
              <a:tr h="370840">
                <a:tc>
                  <a:txBody>
                    <a:bodyPr/>
                    <a:lstStyle/>
                    <a:p>
                      <a:pPr marL="0" indent="0" algn="ctr">
                        <a:buFont typeface="+mj-lt"/>
                        <a:buNone/>
                      </a:pPr>
                      <a:r>
                        <a:rPr lang="en-ZA" sz="1500" dirty="0" smtClean="0"/>
                        <a:t>1</a:t>
                      </a:r>
                      <a:endParaRPr lang="en-ZA" sz="1500" dirty="0"/>
                    </a:p>
                  </a:txBody>
                  <a:tcPr marL="99060" marR="99060"/>
                </a:tc>
                <a:tc>
                  <a:txBody>
                    <a:bodyPr/>
                    <a:lstStyle/>
                    <a:p>
                      <a:r>
                        <a:rPr lang="en-ZA" sz="1500" dirty="0" smtClean="0"/>
                        <a:t>South Africa’s 5</a:t>
                      </a:r>
                      <a:r>
                        <a:rPr lang="en-ZA" sz="1500" baseline="30000" dirty="0" smtClean="0"/>
                        <a:t>th</a:t>
                      </a:r>
                      <a:r>
                        <a:rPr lang="en-ZA" sz="1500" dirty="0" smtClean="0"/>
                        <a:t> Periodic Report of the Convention on the Elimination of All Forms of Discrimination Against Women (2009 – 2014) - CEDAW Report</a:t>
                      </a:r>
                      <a:endParaRPr lang="en-ZA" sz="1500" dirty="0"/>
                    </a:p>
                  </a:txBody>
                  <a:tcPr marL="99060" marR="99060"/>
                </a:tc>
                <a:tc>
                  <a:txBody>
                    <a:bodyPr/>
                    <a:lstStyle/>
                    <a:p>
                      <a:endParaRPr lang="en-ZA" sz="1500" dirty="0" smtClean="0"/>
                    </a:p>
                    <a:p>
                      <a:r>
                        <a:rPr lang="en-ZA" sz="1500" dirty="0" smtClean="0"/>
                        <a:t>Presentation</a:t>
                      </a:r>
                      <a:r>
                        <a:rPr lang="en-ZA" sz="1500" baseline="0" dirty="0" smtClean="0"/>
                        <a:t> to PC on Women on 24 May 2016</a:t>
                      </a:r>
                      <a:endParaRPr lang="en-ZA" sz="1500" dirty="0"/>
                    </a:p>
                  </a:txBody>
                  <a:tcPr marL="99060" marR="99060"/>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500" dirty="0" smtClean="0"/>
                        <a:t>Tabled to Parliament on 12 February 2016</a:t>
                      </a:r>
                    </a:p>
                    <a:p>
                      <a:pPr marL="285750" indent="-285750">
                        <a:buFont typeface="Arial" pitchFamily="34" charset="0"/>
                        <a:buChar char="•"/>
                      </a:pPr>
                      <a:r>
                        <a:rPr lang="en-ZA" sz="1500" dirty="0" smtClean="0"/>
                        <a:t>Report</a:t>
                      </a:r>
                      <a:r>
                        <a:rPr lang="en-ZA" sz="1500" baseline="0" dirty="0" smtClean="0"/>
                        <a:t> presented to PC on Women and a final copy lodged – copies to be available at the 30 May 2017 briefing session</a:t>
                      </a:r>
                      <a:endParaRPr lang="en-ZA" sz="1500" dirty="0"/>
                    </a:p>
                  </a:txBody>
                  <a:tcPr marL="99060" marR="99060"/>
                </a:tc>
              </a:tr>
              <a:tr h="370840">
                <a:tc>
                  <a:txBody>
                    <a:bodyPr/>
                    <a:lstStyle/>
                    <a:p>
                      <a:pPr marL="0" indent="0" algn="ctr">
                        <a:buFont typeface="+mj-lt"/>
                        <a:buNone/>
                      </a:pPr>
                      <a:r>
                        <a:rPr lang="en-ZA" sz="1500" dirty="0" smtClean="0"/>
                        <a:t>2</a:t>
                      </a:r>
                      <a:endParaRPr lang="en-ZA" sz="1500" dirty="0"/>
                    </a:p>
                  </a:txBody>
                  <a:tcPr marL="99060" marR="99060"/>
                </a:tc>
                <a:tc>
                  <a:txBody>
                    <a:bodyPr/>
                    <a:lstStyle/>
                    <a:p>
                      <a:r>
                        <a:rPr lang="en-ZA" sz="1500" dirty="0" smtClean="0"/>
                        <a:t>61</a:t>
                      </a:r>
                      <a:r>
                        <a:rPr lang="en-ZA" sz="1500" baseline="30000" dirty="0" smtClean="0"/>
                        <a:t>st</a:t>
                      </a:r>
                      <a:r>
                        <a:rPr lang="en-ZA" sz="1500" dirty="0" smtClean="0"/>
                        <a:t> Session of the Commission on the Status of Women – (CSW 61 Report)</a:t>
                      </a:r>
                      <a:endParaRPr lang="en-ZA" sz="1500" dirty="0"/>
                    </a:p>
                  </a:txBody>
                  <a:tcPr marL="99060" marR="99060"/>
                </a:tc>
                <a:tc>
                  <a:txBody>
                    <a:bodyPr/>
                    <a:lstStyle/>
                    <a:p>
                      <a:r>
                        <a:rPr lang="en-ZA" sz="1500" dirty="0" smtClean="0"/>
                        <a:t>09 May 2017</a:t>
                      </a:r>
                      <a:endParaRPr lang="en-ZA" sz="1500" dirty="0"/>
                    </a:p>
                  </a:txBody>
                  <a:tcPr marL="99060" marR="99060"/>
                </a:tc>
                <a:tc>
                  <a:txBody>
                    <a:bodyPr/>
                    <a:lstStyle/>
                    <a:p>
                      <a:r>
                        <a:rPr lang="en-ZA" sz="1500" dirty="0" smtClean="0"/>
                        <a:t>Report submitted to PC</a:t>
                      </a:r>
                      <a:r>
                        <a:rPr lang="en-ZA" sz="1500" baseline="0" dirty="0" smtClean="0"/>
                        <a:t> on Women during the 09 May 2017 briefing session</a:t>
                      </a:r>
                      <a:endParaRPr lang="en-ZA" sz="1500" dirty="0"/>
                    </a:p>
                  </a:txBody>
                  <a:tcPr marL="99060" marR="99060"/>
                </a:tc>
              </a:tr>
              <a:tr h="370840">
                <a:tc>
                  <a:txBody>
                    <a:bodyPr/>
                    <a:lstStyle/>
                    <a:p>
                      <a:pPr marL="0" indent="0" algn="ctr">
                        <a:buFont typeface="+mj-lt"/>
                        <a:buNone/>
                      </a:pPr>
                      <a:r>
                        <a:rPr lang="en-ZA" sz="1500" dirty="0" smtClean="0"/>
                        <a:t>3</a:t>
                      </a:r>
                      <a:endParaRPr lang="en-ZA" sz="1500" dirty="0"/>
                    </a:p>
                  </a:txBody>
                  <a:tcPr marL="99060" marR="99060"/>
                </a:tc>
                <a:tc>
                  <a:txBody>
                    <a:bodyPr/>
                    <a:lstStyle/>
                    <a:p>
                      <a:r>
                        <a:rPr lang="en-ZA" sz="1500" dirty="0" smtClean="0"/>
                        <a:t>National Dialogues  Pilot Report :</a:t>
                      </a:r>
                      <a:r>
                        <a:rPr lang="en-ZA" sz="1500" baseline="0" dirty="0" smtClean="0"/>
                        <a:t> Limpopo Province (Nov – Dec 2016)</a:t>
                      </a:r>
                      <a:endParaRPr lang="en-ZA" sz="1500" dirty="0"/>
                    </a:p>
                  </a:txBody>
                  <a:tcPr marL="99060" marR="99060"/>
                </a:tc>
                <a:tc>
                  <a:txBody>
                    <a:bodyPr/>
                    <a:lstStyle/>
                    <a:p>
                      <a:r>
                        <a:rPr lang="en-ZA" sz="1500" dirty="0" smtClean="0"/>
                        <a:t>09 May 2017</a:t>
                      </a:r>
                      <a:endParaRPr lang="en-ZA" sz="1500" dirty="0"/>
                    </a:p>
                  </a:txBody>
                  <a:tcPr marL="99060" marR="99060"/>
                </a:tc>
                <a:tc>
                  <a:txBody>
                    <a:bodyPr/>
                    <a:lstStyle/>
                    <a:p>
                      <a:r>
                        <a:rPr lang="en-ZA" sz="1500" dirty="0" smtClean="0"/>
                        <a:t>Report submitted to PC</a:t>
                      </a:r>
                      <a:r>
                        <a:rPr lang="en-ZA" sz="1500" baseline="0" dirty="0" smtClean="0"/>
                        <a:t> on Women during the 09 May 2017 briefing session</a:t>
                      </a:r>
                      <a:endParaRPr lang="en-ZA" sz="1500" dirty="0"/>
                    </a:p>
                  </a:txBody>
                  <a:tcPr marL="99060" marR="99060"/>
                </a:tc>
              </a:tr>
              <a:tr h="370840">
                <a:tc>
                  <a:txBody>
                    <a:bodyPr/>
                    <a:lstStyle/>
                    <a:p>
                      <a:pPr marL="0" indent="0" algn="ctr">
                        <a:buFont typeface="+mj-lt"/>
                        <a:buNone/>
                      </a:pPr>
                      <a:r>
                        <a:rPr lang="en-ZA" sz="1500" dirty="0" smtClean="0"/>
                        <a:t>4</a:t>
                      </a:r>
                      <a:endParaRPr lang="en-ZA" sz="1500" dirty="0"/>
                    </a:p>
                  </a:txBody>
                  <a:tcPr marL="99060" marR="99060"/>
                </a:tc>
                <a:tc>
                  <a:txBody>
                    <a:bodyPr/>
                    <a:lstStyle/>
                    <a:p>
                      <a:r>
                        <a:rPr lang="en-ZA" sz="1500" dirty="0" smtClean="0"/>
                        <a:t>Women’s Financial Inclusion</a:t>
                      </a:r>
                      <a:endParaRPr lang="en-ZA" sz="1500" dirty="0"/>
                    </a:p>
                  </a:txBody>
                  <a:tcPr marL="99060" marR="99060"/>
                </a:tc>
                <a:tc>
                  <a:txBody>
                    <a:bodyPr/>
                    <a:lstStyle/>
                    <a:p>
                      <a:r>
                        <a:rPr lang="en-ZA" sz="1500" dirty="0" smtClean="0"/>
                        <a:t>Not</a:t>
                      </a:r>
                      <a:r>
                        <a:rPr lang="en-ZA" sz="1500" baseline="0" dirty="0" smtClean="0"/>
                        <a:t> submitted</a:t>
                      </a:r>
                      <a:endParaRPr lang="en-ZA" sz="1500" dirty="0"/>
                    </a:p>
                  </a:txBody>
                  <a:tcPr marL="99060" marR="99060"/>
                </a:tc>
                <a:tc>
                  <a:txBody>
                    <a:bodyPr/>
                    <a:lstStyle/>
                    <a:p>
                      <a:r>
                        <a:rPr lang="en-ZA" sz="1500" dirty="0" smtClean="0"/>
                        <a:t>Not cleared for external consultation</a:t>
                      </a:r>
                      <a:endParaRPr lang="en-ZA" sz="1500" dirty="0"/>
                    </a:p>
                  </a:txBody>
                  <a:tcPr marL="99060" marR="99060"/>
                </a:tc>
              </a:tr>
              <a:tr h="370840">
                <a:tc>
                  <a:txBody>
                    <a:bodyPr/>
                    <a:lstStyle/>
                    <a:p>
                      <a:pPr marL="0" indent="0" algn="ctr">
                        <a:buFont typeface="+mj-lt"/>
                        <a:buNone/>
                      </a:pPr>
                      <a:r>
                        <a:rPr lang="en-ZA" sz="1500" dirty="0" smtClean="0"/>
                        <a:t>5</a:t>
                      </a:r>
                      <a:endParaRPr lang="en-ZA" sz="1500" dirty="0"/>
                    </a:p>
                  </a:txBody>
                  <a:tcPr marL="99060" marR="99060"/>
                </a:tc>
                <a:tc>
                  <a:txBody>
                    <a:bodyPr/>
                    <a:lstStyle/>
                    <a:p>
                      <a:r>
                        <a:rPr lang="en-ZA" sz="1500" dirty="0" smtClean="0"/>
                        <a:t>Gender Responsive Budgeting - GRB</a:t>
                      </a:r>
                      <a:endParaRPr lang="en-ZA" sz="1500" dirty="0"/>
                    </a:p>
                  </a:txBody>
                  <a:tcPr marL="99060" marR="99060"/>
                </a:tc>
                <a:tc>
                  <a:txBody>
                    <a:bodyPr/>
                    <a:lstStyle/>
                    <a:p>
                      <a:r>
                        <a:rPr lang="en-ZA" sz="1500" dirty="0" smtClean="0"/>
                        <a:t>Not</a:t>
                      </a:r>
                      <a:r>
                        <a:rPr lang="en-ZA" sz="1500" baseline="0" dirty="0" smtClean="0"/>
                        <a:t> submitted</a:t>
                      </a:r>
                      <a:endParaRPr lang="en-ZA" sz="1500" dirty="0"/>
                    </a:p>
                  </a:txBody>
                  <a:tcPr marL="99060" marR="99060"/>
                </a:tc>
                <a:tc>
                  <a:txBody>
                    <a:bodyPr/>
                    <a:lstStyle/>
                    <a:p>
                      <a:r>
                        <a:rPr lang="en-ZA" sz="1500" dirty="0" smtClean="0"/>
                        <a:t>Not cleared for external consultation</a:t>
                      </a:r>
                      <a:endParaRPr lang="en-ZA" sz="1500" dirty="0"/>
                    </a:p>
                  </a:txBody>
                  <a:tcPr marL="99060" marR="99060"/>
                </a:tc>
              </a:tr>
            </a:tbl>
          </a:graphicData>
        </a:graphic>
      </p:graphicFrame>
      <p:sp>
        <p:nvSpPr>
          <p:cNvPr id="4" name="Title 1"/>
          <p:cNvSpPr txBox="1">
            <a:spLocks/>
          </p:cNvSpPr>
          <p:nvPr/>
        </p:nvSpPr>
        <p:spPr>
          <a:xfrm>
            <a:off x="350490" y="692696"/>
            <a:ext cx="8993409" cy="8227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4000" b="1" dirty="0" smtClean="0">
                <a:solidFill>
                  <a:prstClr val="black"/>
                </a:solidFill>
              </a:rPr>
              <a:t> </a:t>
            </a:r>
            <a:r>
              <a:rPr lang="en-ZA" sz="3600" b="1" dirty="0" smtClean="0">
                <a:solidFill>
                  <a:prstClr val="black"/>
                </a:solidFill>
              </a:rPr>
              <a:t>For 2016/17 Financial Year</a:t>
            </a:r>
            <a:endParaRPr lang="en-ZA" sz="3600" b="1" dirty="0">
              <a:solidFill>
                <a:srgbClr val="004C00"/>
              </a:solidFill>
            </a:endParaRPr>
          </a:p>
        </p:txBody>
      </p:sp>
      <p:sp>
        <p:nvSpPr>
          <p:cNvPr id="6" name="Slide Number Placeholder 3"/>
          <p:cNvSpPr>
            <a:spLocks noGrp="1"/>
          </p:cNvSpPr>
          <p:nvPr>
            <p:ph type="sldNum" sz="quarter" idx="12"/>
          </p:nvPr>
        </p:nvSpPr>
        <p:spPr>
          <a:xfrm>
            <a:off x="7099300" y="6356561"/>
            <a:ext cx="2311400" cy="365125"/>
          </a:xfrm>
        </p:spPr>
        <p:txBody>
          <a:bodyPr/>
          <a:lstStyle/>
          <a:p>
            <a:fld id="{ED52D37E-7193-452B-935F-7AF7AE330DC7}" type="slidenum">
              <a:rPr lang="en-ZA" smtClean="0">
                <a:solidFill>
                  <a:prstClr val="black">
                    <a:tint val="75000"/>
                  </a:prstClr>
                </a:solidFill>
              </a:rPr>
              <a:pPr/>
              <a:t>42</a:t>
            </a:fld>
            <a:endParaRPr lang="en-ZA" dirty="0">
              <a:solidFill>
                <a:prstClr val="black">
                  <a:tint val="75000"/>
                </a:prstClr>
              </a:solidFill>
            </a:endParaRPr>
          </a:p>
        </p:txBody>
      </p:sp>
    </p:spTree>
    <p:extLst>
      <p:ext uri="{BB962C8B-B14F-4D97-AF65-F5344CB8AC3E}">
        <p14:creationId xmlns:p14="http://schemas.microsoft.com/office/powerpoint/2010/main" xmlns="" val="1487254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43</a:t>
            </a:fld>
            <a:endParaRPr lang="en-ZA" dirty="0">
              <a:solidFill>
                <a:prstClr val="black">
                  <a:tint val="75000"/>
                </a:prstClr>
              </a:solidFill>
            </a:endParaRPr>
          </a:p>
        </p:txBody>
      </p:sp>
      <p:sp>
        <p:nvSpPr>
          <p:cNvPr id="7" name="Title 1"/>
          <p:cNvSpPr>
            <a:spLocks noGrp="1"/>
          </p:cNvSpPr>
          <p:nvPr>
            <p:ph type="title"/>
          </p:nvPr>
        </p:nvSpPr>
        <p:spPr>
          <a:xfrm>
            <a:off x="153977" y="14514"/>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US" sz="3600" b="1" kern="0" dirty="0" smtClean="0">
                <a:solidFill>
                  <a:sysClr val="windowText" lastClr="000000"/>
                </a:solidFill>
                <a:cs typeface="Arial" pitchFamily="34" charset="0"/>
              </a:rPr>
              <a:t>PART C: HUMAN RESOURCE OVERSIGHT </a:t>
            </a: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2" name="TextBox 1"/>
          <p:cNvSpPr txBox="1"/>
          <p:nvPr/>
        </p:nvSpPr>
        <p:spPr>
          <a:xfrm>
            <a:off x="624114" y="1600200"/>
            <a:ext cx="7721600" cy="3323987"/>
          </a:xfrm>
          <a:prstGeom prst="rect">
            <a:avLst/>
          </a:prstGeom>
          <a:noFill/>
        </p:spPr>
        <p:txBody>
          <a:bodyPr wrap="square" rtlCol="0">
            <a:spAutoFit/>
          </a:bodyPr>
          <a:lstStyle/>
          <a:p>
            <a:r>
              <a:rPr lang="en-US" dirty="0" smtClean="0">
                <a:solidFill>
                  <a:prstClr val="black"/>
                </a:solidFill>
              </a:rPr>
              <a:t>			</a:t>
            </a:r>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0538" y="1600200"/>
            <a:ext cx="3852862" cy="366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44310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44</a:t>
            </a:fld>
            <a:endParaRPr lang="en-ZA" dirty="0">
              <a:solidFill>
                <a:prstClr val="black">
                  <a:tint val="75000"/>
                </a:prstClr>
              </a:solidFill>
            </a:endParaRPr>
          </a:p>
        </p:txBody>
      </p:sp>
      <p:sp>
        <p:nvSpPr>
          <p:cNvPr id="7" name="Title 1"/>
          <p:cNvSpPr>
            <a:spLocks noGrp="1"/>
          </p:cNvSpPr>
          <p:nvPr>
            <p:ph type="title"/>
          </p:nvPr>
        </p:nvSpPr>
        <p:spPr>
          <a:xfrm>
            <a:off x="153977" y="14514"/>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US" sz="3600" b="1" kern="0" dirty="0" smtClean="0">
                <a:solidFill>
                  <a:sysClr val="windowText" lastClr="000000"/>
                </a:solidFill>
                <a:cs typeface="Arial" pitchFamily="34" charset="0"/>
              </a:rPr>
              <a:t>Part C: Human Resource Oversight </a:t>
            </a: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2" name="TextBox 1"/>
          <p:cNvSpPr txBox="1"/>
          <p:nvPr/>
        </p:nvSpPr>
        <p:spPr>
          <a:xfrm>
            <a:off x="624114" y="1600200"/>
            <a:ext cx="7721600" cy="3323987"/>
          </a:xfrm>
          <a:prstGeom prst="rect">
            <a:avLst/>
          </a:prstGeom>
          <a:noFill/>
        </p:spPr>
        <p:txBody>
          <a:bodyPr wrap="square" rtlCol="0">
            <a:spAutoFit/>
          </a:bodyPr>
          <a:lstStyle/>
          <a:p>
            <a:r>
              <a:rPr lang="en-US" dirty="0" smtClean="0">
                <a:solidFill>
                  <a:prstClr val="black"/>
                </a:solidFill>
              </a:rPr>
              <a:t>			</a:t>
            </a:r>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a:p>
            <a:endParaRPr lang="en-US" sz="3200" dirty="0" smtClean="0">
              <a:solidFill>
                <a:prstClr val="black"/>
              </a:solidFill>
            </a:endParaRPr>
          </a:p>
          <a:p>
            <a:endParaRPr lang="en-US" sz="3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645942893"/>
              </p:ext>
            </p:extLst>
          </p:nvPr>
        </p:nvGraphicFramePr>
        <p:xfrm>
          <a:off x="624140" y="1397031"/>
          <a:ext cx="8467633" cy="4298374"/>
        </p:xfrm>
        <a:graphic>
          <a:graphicData uri="http://schemas.openxmlformats.org/drawingml/2006/table">
            <a:tbl>
              <a:tblPr firstRow="1" firstCol="1" bandRow="1" bandCol="1">
                <a:tableStyleId>{5C22544A-7EE6-4342-B048-85BDC9FD1C3A}</a:tableStyleId>
              </a:tblPr>
              <a:tblGrid>
                <a:gridCol w="1766388"/>
                <a:gridCol w="1340249"/>
                <a:gridCol w="1340249"/>
                <a:gridCol w="1340249"/>
                <a:gridCol w="1340249"/>
                <a:gridCol w="1340249"/>
              </a:tblGrid>
              <a:tr h="1820356">
                <a:tc>
                  <a:txBody>
                    <a:bodyPr/>
                    <a:lstStyle/>
                    <a:p>
                      <a:pPr>
                        <a:lnSpc>
                          <a:spcPct val="115000"/>
                        </a:lnSpc>
                        <a:spcAft>
                          <a:spcPts val="0"/>
                        </a:spcAft>
                      </a:pPr>
                      <a:r>
                        <a:rPr lang="en-GB" sz="1600" dirty="0">
                          <a:solidFill>
                            <a:schemeClr val="tx1"/>
                          </a:solidFill>
                          <a:effectLst/>
                          <a:latin typeface="+mn-lt"/>
                        </a:rPr>
                        <a:t>Programme</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dirty="0">
                          <a:solidFill>
                            <a:schemeClr val="tx1"/>
                          </a:solidFill>
                          <a:effectLst/>
                          <a:latin typeface="+mn-lt"/>
                        </a:rPr>
                        <a:t>Total expenditure (R’000)</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dirty="0">
                          <a:solidFill>
                            <a:schemeClr val="tx1"/>
                          </a:solidFill>
                          <a:effectLst/>
                          <a:latin typeface="+mn-lt"/>
                        </a:rPr>
                        <a:t>Personnel expenditure (R’000)</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a:solidFill>
                            <a:schemeClr val="tx1"/>
                          </a:solidFill>
                          <a:effectLst/>
                          <a:latin typeface="+mn-lt"/>
                        </a:rPr>
                        <a:t>Training expenditure</a:t>
                      </a:r>
                    </a:p>
                    <a:p>
                      <a:pPr algn="ctr">
                        <a:lnSpc>
                          <a:spcPct val="115000"/>
                        </a:lnSpc>
                        <a:spcAft>
                          <a:spcPts val="0"/>
                        </a:spcAft>
                      </a:pPr>
                      <a:r>
                        <a:rPr lang="en-GB" sz="1600">
                          <a:solidFill>
                            <a:schemeClr val="tx1"/>
                          </a:solidFill>
                          <a:effectLst/>
                          <a:latin typeface="+mn-lt"/>
                        </a:rPr>
                        <a:t>(R’000)</a:t>
                      </a:r>
                      <a:endParaRPr lang="en-GB" sz="160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Personnel expenditure as a % of total expenditure</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Average personnel cost per employee (R’000)</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91459">
                <a:tc>
                  <a:txBody>
                    <a:bodyPr/>
                    <a:lstStyle/>
                    <a:p>
                      <a:pPr>
                        <a:spcAft>
                          <a:spcPts val="0"/>
                        </a:spcAft>
                      </a:pPr>
                      <a:r>
                        <a:rPr lang="en-GB" sz="1600" dirty="0">
                          <a:solidFill>
                            <a:schemeClr val="tx1"/>
                          </a:solidFill>
                          <a:effectLst/>
                          <a:latin typeface="+mn-lt"/>
                        </a:rPr>
                        <a:t>Administration</a:t>
                      </a:r>
                      <a:endParaRPr lang="en-GB" sz="1600" dirty="0">
                        <a:solidFill>
                          <a:schemeClr val="tx1"/>
                        </a:solidFill>
                        <a:effectLst/>
                        <a:latin typeface="+mn-lt"/>
                        <a:ea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88 117</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49 028</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357</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39.3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989">
                <a:tc>
                  <a:txBody>
                    <a:bodyPr/>
                    <a:lstStyle/>
                    <a:p>
                      <a:pPr>
                        <a:spcAft>
                          <a:spcPts val="0"/>
                        </a:spcAft>
                        <a:tabLst>
                          <a:tab pos="180340" algn="l"/>
                        </a:tabLst>
                      </a:pPr>
                      <a:r>
                        <a:rPr lang="en-GB" sz="1600">
                          <a:solidFill>
                            <a:schemeClr val="tx1"/>
                          </a:solidFill>
                          <a:effectLst/>
                          <a:latin typeface="+mn-lt"/>
                        </a:rPr>
                        <a:t>STEE</a:t>
                      </a:r>
                      <a:endParaRPr lang="en-GB" sz="1600">
                        <a:solidFill>
                          <a:schemeClr val="tx1"/>
                        </a:solidFill>
                        <a:effectLst/>
                        <a:latin typeface="+mn-lt"/>
                        <a:ea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9 657</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7 306</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430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6785">
                <a:tc>
                  <a:txBody>
                    <a:bodyPr/>
                    <a:lstStyle/>
                    <a:p>
                      <a:pPr>
                        <a:lnSpc>
                          <a:spcPct val="115000"/>
                        </a:lnSpc>
                        <a:spcAft>
                          <a:spcPts val="0"/>
                        </a:spcAft>
                        <a:tabLst>
                          <a:tab pos="180340" algn="l"/>
                        </a:tabLst>
                      </a:pPr>
                      <a:r>
                        <a:rPr lang="en-GB" sz="1600">
                          <a:solidFill>
                            <a:schemeClr val="tx1"/>
                          </a:solidFill>
                          <a:effectLst/>
                          <a:latin typeface="+mn-lt"/>
                        </a:rPr>
                        <a:t>PSCKM</a:t>
                      </a:r>
                      <a:endParaRPr lang="en-GB" sz="160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a:solidFill>
                            <a:schemeClr val="tx1"/>
                          </a:solidFill>
                          <a:effectLst/>
                          <a:latin typeface="+mn-lt"/>
                        </a:rPr>
                        <a:t>26 732</a:t>
                      </a:r>
                      <a:endParaRPr lang="en-GB" sz="160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14 287</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n-GB" sz="1600" dirty="0">
                          <a:solidFill>
                            <a:schemeClr val="tx1"/>
                          </a:solidFill>
                          <a:effectLst/>
                          <a:latin typeface="+mn-lt"/>
                        </a:rPr>
                        <a:t>-</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6785">
                <a:tc>
                  <a:txBody>
                    <a:bodyPr/>
                    <a:lstStyle/>
                    <a:p>
                      <a:pPr>
                        <a:lnSpc>
                          <a:spcPct val="115000"/>
                        </a:lnSpc>
                        <a:spcAft>
                          <a:spcPts val="0"/>
                        </a:spcAft>
                      </a:pPr>
                      <a:r>
                        <a:rPr lang="en-GB" sz="1600" dirty="0">
                          <a:solidFill>
                            <a:schemeClr val="tx1"/>
                          </a:solidFill>
                          <a:effectLst/>
                          <a:latin typeface="+mn-lt"/>
                        </a:rPr>
                        <a:t>TOTAL</a:t>
                      </a:r>
                      <a:endParaRPr lang="en-GB" sz="1600"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lnSpc>
                          <a:spcPct val="115000"/>
                        </a:lnSpc>
                        <a:spcAft>
                          <a:spcPts val="0"/>
                        </a:spcAft>
                      </a:pPr>
                      <a:r>
                        <a:rPr lang="en-GB" sz="1600" b="1" dirty="0">
                          <a:solidFill>
                            <a:schemeClr val="tx1"/>
                          </a:solidFill>
                          <a:effectLst/>
                          <a:latin typeface="+mn-lt"/>
                        </a:rPr>
                        <a:t>124 506</a:t>
                      </a:r>
                      <a:endParaRPr lang="en-GB" sz="1600" b="1"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lnSpc>
                          <a:spcPct val="115000"/>
                        </a:lnSpc>
                        <a:spcAft>
                          <a:spcPts val="0"/>
                        </a:spcAft>
                      </a:pPr>
                      <a:r>
                        <a:rPr lang="en-GB" sz="1600" b="1" dirty="0">
                          <a:solidFill>
                            <a:schemeClr val="tx1"/>
                          </a:solidFill>
                          <a:effectLst/>
                          <a:latin typeface="+mn-lt"/>
                        </a:rPr>
                        <a:t>70 621</a:t>
                      </a:r>
                      <a:endParaRPr lang="en-GB" sz="1600" b="1"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lnSpc>
                          <a:spcPct val="115000"/>
                        </a:lnSpc>
                        <a:spcAft>
                          <a:spcPts val="0"/>
                        </a:spcAft>
                      </a:pPr>
                      <a:r>
                        <a:rPr lang="en-GB" sz="1600" b="1" dirty="0">
                          <a:solidFill>
                            <a:schemeClr val="tx1"/>
                          </a:solidFill>
                          <a:effectLst/>
                          <a:latin typeface="+mn-lt"/>
                        </a:rPr>
                        <a:t>357</a:t>
                      </a:r>
                      <a:endParaRPr lang="en-GB" sz="1600" b="1" dirty="0">
                        <a:solidFill>
                          <a:schemeClr val="tx1"/>
                        </a:solidFill>
                        <a:effectLst/>
                        <a:latin typeface="+mn-lt"/>
                        <a:ea typeface="Calibri"/>
                        <a:cs typeface="Times New Roman"/>
                      </a:endParaRPr>
                    </a:p>
                  </a:txBody>
                  <a:tcPr marL="67235" marR="672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56.7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523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Rectangle 5"/>
          <p:cNvSpPr/>
          <p:nvPr/>
        </p:nvSpPr>
        <p:spPr>
          <a:xfrm>
            <a:off x="624116" y="1034875"/>
            <a:ext cx="8415383" cy="369332"/>
          </a:xfrm>
          <a:prstGeom prst="rect">
            <a:avLst/>
          </a:prstGeom>
        </p:spPr>
        <p:txBody>
          <a:bodyPr wrap="square">
            <a:spAutoFit/>
          </a:bodyPr>
          <a:lstStyle/>
          <a:p>
            <a:r>
              <a:rPr lang="en-GB" i="1" u="sng" dirty="0">
                <a:solidFill>
                  <a:prstClr val="black"/>
                </a:solidFill>
              </a:rPr>
              <a:t>Personnel expenditure by programme for the period 1 April 2016 to 31 March </a:t>
            </a:r>
            <a:r>
              <a:rPr lang="en-GB" i="1" u="sng" dirty="0" smtClean="0">
                <a:solidFill>
                  <a:prstClr val="black"/>
                </a:solidFill>
              </a:rPr>
              <a:t>2017</a:t>
            </a:r>
            <a:endParaRPr lang="en-GB" dirty="0">
              <a:solidFill>
                <a:prstClr val="black"/>
              </a:solidFill>
            </a:endParaRPr>
          </a:p>
        </p:txBody>
      </p:sp>
    </p:spTree>
    <p:extLst>
      <p:ext uri="{BB962C8B-B14F-4D97-AF65-F5344CB8AC3E}">
        <p14:creationId xmlns:p14="http://schemas.microsoft.com/office/powerpoint/2010/main" xmlns="" val="3927956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194" y="104504"/>
            <a:ext cx="9162506" cy="666206"/>
          </a:xfrm>
        </p:spPr>
        <p:txBody>
          <a:bodyPr>
            <a:normAutofit/>
          </a:bodyPr>
          <a:lstStyle/>
          <a:p>
            <a:r>
              <a:rPr lang="en-GB" sz="3200" b="1" dirty="0"/>
              <a:t>Employment and vacancies as on 31 March </a:t>
            </a:r>
            <a:r>
              <a:rPr lang="en-GB" sz="3200" b="1" dirty="0" smtClean="0"/>
              <a:t>2017</a:t>
            </a:r>
            <a:endParaRPr lang="en-GB" sz="3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60997711"/>
              </p:ext>
            </p:extLst>
          </p:nvPr>
        </p:nvGraphicFramePr>
        <p:xfrm>
          <a:off x="495300" y="1417318"/>
          <a:ext cx="8915400" cy="3960368"/>
        </p:xfrm>
        <a:graphic>
          <a:graphicData uri="http://schemas.openxmlformats.org/drawingml/2006/table">
            <a:tbl>
              <a:tblPr firstRow="1" bandRow="1">
                <a:tableStyleId>{5C22544A-7EE6-4342-B048-85BDC9FD1C3A}</a:tableStyleId>
              </a:tblPr>
              <a:tblGrid>
                <a:gridCol w="1783080"/>
                <a:gridCol w="1783080"/>
                <a:gridCol w="1783080"/>
                <a:gridCol w="1783080"/>
                <a:gridCol w="1783080"/>
              </a:tblGrid>
              <a:tr h="370840">
                <a:tc>
                  <a:txBody>
                    <a:bodyPr/>
                    <a:lstStyle/>
                    <a:p>
                      <a:pPr>
                        <a:lnSpc>
                          <a:spcPct val="115000"/>
                        </a:lnSpc>
                        <a:spcAft>
                          <a:spcPts val="0"/>
                        </a:spcAft>
                      </a:pPr>
                      <a:r>
                        <a:rPr lang="en-GB" sz="1600" b="1" dirty="0">
                          <a:solidFill>
                            <a:schemeClr val="tx1"/>
                          </a:solidFill>
                          <a:effectLst/>
                          <a:latin typeface="+mn-lt"/>
                          <a:ea typeface="Calibri"/>
                          <a:cs typeface="Times New Roman"/>
                        </a:rPr>
                        <a:t>Programme</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Number of posts on approved establishment</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Number of posts filled</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Vacancy rate (%)</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Number of employees additional to the establishment</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spcAft>
                          <a:spcPts val="0"/>
                        </a:spcAft>
                      </a:pPr>
                      <a:r>
                        <a:rPr lang="en-GB" sz="1600" b="1">
                          <a:solidFill>
                            <a:schemeClr val="tx1"/>
                          </a:solidFill>
                          <a:effectLst/>
                          <a:latin typeface="+mn-lt"/>
                          <a:ea typeface="Times New Roman"/>
                        </a:rPr>
                        <a:t>Administration</a:t>
                      </a:r>
                      <a:endParaRPr lang="en-GB" sz="160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spcAft>
                          <a:spcPts val="0"/>
                        </a:spcAft>
                        <a:tabLst>
                          <a:tab pos="180340" algn="l"/>
                        </a:tabLst>
                      </a:pPr>
                      <a:r>
                        <a:rPr lang="en-GB" sz="1600" b="1">
                          <a:solidFill>
                            <a:schemeClr val="tx1"/>
                          </a:solidFill>
                          <a:effectLst/>
                          <a:latin typeface="+mn-lt"/>
                          <a:ea typeface="Times New Roman"/>
                        </a:rPr>
                        <a:t>Social Transformation and Economic Empowerment</a:t>
                      </a:r>
                      <a:endParaRPr lang="en-GB" sz="1600">
                        <a:solidFill>
                          <a:schemeClr val="tx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23.1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tabLst>
                          <a:tab pos="180340" algn="l"/>
                        </a:tabLst>
                      </a:pPr>
                      <a:r>
                        <a:rPr lang="en-GB" sz="1600" b="1">
                          <a:solidFill>
                            <a:schemeClr val="tx1"/>
                          </a:solidFill>
                          <a:effectLst/>
                          <a:latin typeface="+mn-lt"/>
                          <a:ea typeface="Calibri"/>
                          <a:cs typeface="Times New Roman"/>
                        </a:rPr>
                        <a:t>Policy, Stakeholder Coordination and Knowledge Management</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Total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105</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99</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5.7</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9</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45</a:t>
            </a:fld>
            <a:endParaRPr lang="en-ZA">
              <a:solidFill>
                <a:prstClr val="black">
                  <a:tint val="75000"/>
                </a:prstClr>
              </a:solidFill>
            </a:endParaRPr>
          </a:p>
        </p:txBody>
      </p:sp>
    </p:spTree>
    <p:extLst>
      <p:ext uri="{BB962C8B-B14F-4D97-AF65-F5344CB8AC3E}">
        <p14:creationId xmlns:p14="http://schemas.microsoft.com/office/powerpoint/2010/main" xmlns="" val="2167001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22196"/>
          </a:xfrm>
        </p:spPr>
        <p:txBody>
          <a:bodyPr>
            <a:normAutofit fontScale="90000"/>
          </a:bodyPr>
          <a:lstStyle/>
          <a:p>
            <a:r>
              <a:rPr lang="en-GB" b="1" dirty="0"/>
              <a:t>SMS </a:t>
            </a:r>
            <a:r>
              <a:rPr lang="en-GB" b="1" dirty="0" smtClean="0"/>
              <a:t>posts as </a:t>
            </a:r>
            <a:r>
              <a:rPr lang="en-GB" b="1" dirty="0"/>
              <a:t>on 31 March </a:t>
            </a:r>
            <a:r>
              <a:rPr lang="en-GB" b="1" dirty="0" smtClean="0"/>
              <a:t>2017</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254891098"/>
              </p:ext>
            </p:extLst>
          </p:nvPr>
        </p:nvGraphicFramePr>
        <p:xfrm>
          <a:off x="495300" y="1600200"/>
          <a:ext cx="8915400" cy="2885440"/>
        </p:xfrm>
        <a:graphic>
          <a:graphicData uri="http://schemas.openxmlformats.org/drawingml/2006/table">
            <a:tbl>
              <a:tblPr firstRow="1" bandRow="1">
                <a:tableStyleId>{5C22544A-7EE6-4342-B048-85BDC9FD1C3A}</a:tableStyleId>
              </a:tblPr>
              <a:tblGrid>
                <a:gridCol w="1485900"/>
                <a:gridCol w="1485900"/>
                <a:gridCol w="1485900"/>
                <a:gridCol w="1485900"/>
                <a:gridCol w="1485900"/>
                <a:gridCol w="1485900"/>
              </a:tblGrid>
              <a:tr h="370840">
                <a:tc>
                  <a:txBody>
                    <a:bodyPr/>
                    <a:lstStyle/>
                    <a:p>
                      <a:pPr algn="ctr">
                        <a:lnSpc>
                          <a:spcPct val="115000"/>
                        </a:lnSpc>
                        <a:spcAft>
                          <a:spcPts val="0"/>
                        </a:spcAft>
                      </a:pPr>
                      <a:r>
                        <a:rPr lang="en-GB" sz="1600" b="1" dirty="0">
                          <a:solidFill>
                            <a:schemeClr val="tx1"/>
                          </a:solidFill>
                          <a:effectLst/>
                          <a:latin typeface="+mn-lt"/>
                          <a:ea typeface="Calibri"/>
                          <a:cs typeface="Times New Roman"/>
                        </a:rPr>
                        <a:t>SMS level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Total number of funded SMS posts</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Total number of  SMS posts filled</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 of SMS posts filled</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Total number of SMS posts vacant</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 of SMS posts vacant</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Director-General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Salary level 15</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40.0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Salary level 14</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70.0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30.0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Salary level 13</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95.0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Total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36</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30</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83.3</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6</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16.7</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46</a:t>
            </a:fld>
            <a:endParaRPr lang="en-ZA">
              <a:solidFill>
                <a:prstClr val="black">
                  <a:tint val="75000"/>
                </a:prstClr>
              </a:solidFill>
            </a:endParaRPr>
          </a:p>
        </p:txBody>
      </p:sp>
    </p:spTree>
    <p:extLst>
      <p:ext uri="{BB962C8B-B14F-4D97-AF65-F5344CB8AC3E}">
        <p14:creationId xmlns:p14="http://schemas.microsoft.com/office/powerpoint/2010/main" xmlns="" val="272818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83008"/>
          </a:xfrm>
        </p:spPr>
        <p:txBody>
          <a:bodyPr>
            <a:normAutofit fontScale="90000"/>
          </a:bodyPr>
          <a:lstStyle/>
          <a:p>
            <a:r>
              <a:rPr lang="en-GB" b="1" dirty="0"/>
              <a:t>Job </a:t>
            </a:r>
            <a:r>
              <a:rPr lang="en-GB" b="1" dirty="0" smtClean="0"/>
              <a:t>Evaluations</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87534628"/>
              </p:ext>
            </p:extLst>
          </p:nvPr>
        </p:nvGraphicFramePr>
        <p:xfrm>
          <a:off x="495334" y="1182184"/>
          <a:ext cx="8915399" cy="4748784"/>
        </p:xfrm>
        <a:graphic>
          <a:graphicData uri="http://schemas.openxmlformats.org/drawingml/2006/table">
            <a:tbl>
              <a:tblPr firstRow="1" bandRow="1">
                <a:tableStyleId>{5C22544A-7EE6-4342-B048-85BDC9FD1C3A}</a:tableStyleId>
              </a:tblPr>
              <a:tblGrid>
                <a:gridCol w="3188426"/>
                <a:gridCol w="1908991"/>
                <a:gridCol w="1908991"/>
                <a:gridCol w="1908991"/>
              </a:tblGrid>
              <a:tr h="741680">
                <a:tc>
                  <a:txBody>
                    <a:bodyPr/>
                    <a:lstStyle/>
                    <a:p>
                      <a:pPr>
                        <a:lnSpc>
                          <a:spcPct val="115000"/>
                        </a:lnSpc>
                        <a:spcAft>
                          <a:spcPts val="0"/>
                        </a:spcAft>
                      </a:pPr>
                      <a:r>
                        <a:rPr lang="en-GB" sz="1600" b="1" dirty="0">
                          <a:solidFill>
                            <a:schemeClr val="tx1"/>
                          </a:solidFill>
                          <a:effectLst/>
                          <a:latin typeface="+mn-lt"/>
                          <a:ea typeface="Calibri"/>
                          <a:cs typeface="Times New Roman"/>
                        </a:rPr>
                        <a:t>Salary band</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Number of </a:t>
                      </a:r>
                      <a:r>
                        <a:rPr lang="en-GB" sz="1600" b="1" dirty="0" smtClean="0">
                          <a:solidFill>
                            <a:schemeClr val="tx1"/>
                          </a:solidFill>
                          <a:effectLst/>
                          <a:latin typeface="+mn-lt"/>
                          <a:ea typeface="Calibri"/>
                          <a:cs typeface="Times New Roman"/>
                        </a:rPr>
                        <a:t>relevant posts </a:t>
                      </a:r>
                      <a:r>
                        <a:rPr lang="en-GB" sz="1600" b="1" dirty="0">
                          <a:solidFill>
                            <a:schemeClr val="tx1"/>
                          </a:solidFill>
                          <a:effectLst/>
                          <a:latin typeface="+mn-lt"/>
                          <a:ea typeface="Calibri"/>
                          <a:cs typeface="Times New Roman"/>
                        </a:rPr>
                        <a:t>on approved establishment</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Number of jobs evaluated</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 of posts evaluated by salary bands</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Lower Skilled (levels 1-2)</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Skilled</a:t>
                      </a:r>
                      <a:endParaRPr lang="en-GB" sz="1600" dirty="0">
                        <a:solidFill>
                          <a:schemeClr val="tx1"/>
                        </a:solidFill>
                        <a:effectLst/>
                        <a:latin typeface="+mn-lt"/>
                        <a:ea typeface="Calibri"/>
                        <a:cs typeface="Times New Roman"/>
                      </a:endParaRPr>
                    </a:p>
                    <a:p>
                      <a:pPr>
                        <a:lnSpc>
                          <a:spcPct val="115000"/>
                        </a:lnSpc>
                        <a:spcAft>
                          <a:spcPts val="0"/>
                        </a:spcAft>
                      </a:pPr>
                      <a:r>
                        <a:rPr lang="en-GB" sz="1600" b="1" dirty="0">
                          <a:solidFill>
                            <a:schemeClr val="tx1"/>
                          </a:solidFill>
                          <a:effectLst/>
                          <a:latin typeface="+mn-lt"/>
                          <a:ea typeface="Calibri"/>
                          <a:cs typeface="Times New Roman"/>
                        </a:rPr>
                        <a:t>(levels 3-5)</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80.0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Highly skilled production</a:t>
                      </a:r>
                      <a:endParaRPr lang="en-GB" sz="1600">
                        <a:solidFill>
                          <a:schemeClr val="tx1"/>
                        </a:solidFill>
                        <a:effectLst/>
                        <a:latin typeface="+mn-lt"/>
                        <a:ea typeface="Calibri"/>
                        <a:cs typeface="Times New Roman"/>
                      </a:endParaRPr>
                    </a:p>
                    <a:p>
                      <a:pPr>
                        <a:lnSpc>
                          <a:spcPct val="115000"/>
                        </a:lnSpc>
                        <a:spcAft>
                          <a:spcPts val="0"/>
                        </a:spcAft>
                      </a:pPr>
                      <a:r>
                        <a:rPr lang="en-GB" sz="1600" b="1">
                          <a:solidFill>
                            <a:schemeClr val="tx1"/>
                          </a:solidFill>
                          <a:effectLst/>
                          <a:latin typeface="+mn-lt"/>
                          <a:ea typeface="Calibri"/>
                          <a:cs typeface="Times New Roman"/>
                        </a:rPr>
                        <a:t>(levels 6-8)</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84.4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Highly skilled supervision</a:t>
                      </a:r>
                      <a:endParaRPr lang="en-GB" sz="1600">
                        <a:solidFill>
                          <a:schemeClr val="tx1"/>
                        </a:solidFill>
                        <a:effectLst/>
                        <a:latin typeface="+mn-lt"/>
                        <a:ea typeface="Calibri"/>
                        <a:cs typeface="Times New Roman"/>
                      </a:endParaRPr>
                    </a:p>
                    <a:p>
                      <a:pPr>
                        <a:lnSpc>
                          <a:spcPct val="115000"/>
                        </a:lnSpc>
                        <a:spcAft>
                          <a:spcPts val="0"/>
                        </a:spcAft>
                      </a:pPr>
                      <a:r>
                        <a:rPr lang="en-GB" sz="1600" b="1">
                          <a:solidFill>
                            <a:schemeClr val="tx1"/>
                          </a:solidFill>
                          <a:effectLst/>
                          <a:latin typeface="+mn-lt"/>
                          <a:ea typeface="Calibri"/>
                          <a:cs typeface="Times New Roman"/>
                        </a:rPr>
                        <a:t>(levels 9-12)</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95.8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Senior Management Service Band A</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88.9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Senior Management Service Band B</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Senior Management Service Band C</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Senior Management Service Band D</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Total</a:t>
                      </a:r>
                      <a:endParaRPr lang="en-GB" sz="1600" b="1"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effectLst/>
                          <a:latin typeface="+mn-lt"/>
                          <a:ea typeface="Calibri"/>
                          <a:cs typeface="Times New Roman"/>
                        </a:rPr>
                        <a:t>100</a:t>
                      </a:r>
                      <a:endParaRPr lang="en-GB"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effectLst/>
                          <a:latin typeface="+mn-lt"/>
                          <a:ea typeface="Calibri"/>
                          <a:cs typeface="Times New Roman"/>
                        </a:rPr>
                        <a:t>89</a:t>
                      </a:r>
                      <a:endParaRPr lang="en-GB"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effectLst/>
                          <a:latin typeface="+mn-lt"/>
                          <a:ea typeface="Calibri"/>
                          <a:cs typeface="Times New Roman"/>
                        </a:rPr>
                        <a:t>89.0</a:t>
                      </a:r>
                      <a:endParaRPr lang="en-GB"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47</a:t>
            </a:fld>
            <a:endParaRPr lang="en-ZA">
              <a:solidFill>
                <a:prstClr val="black">
                  <a:tint val="75000"/>
                </a:prstClr>
              </a:solidFill>
            </a:endParaRPr>
          </a:p>
        </p:txBody>
      </p:sp>
    </p:spTree>
    <p:extLst>
      <p:ext uri="{BB962C8B-B14F-4D97-AF65-F5344CB8AC3E}">
        <p14:creationId xmlns:p14="http://schemas.microsoft.com/office/powerpoint/2010/main" xmlns="" val="20451080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452" y="274642"/>
            <a:ext cx="9110254" cy="469945"/>
          </a:xfrm>
        </p:spPr>
        <p:txBody>
          <a:bodyPr>
            <a:normAutofit fontScale="90000"/>
          </a:bodyPr>
          <a:lstStyle/>
          <a:p>
            <a:pPr algn="l"/>
            <a:r>
              <a:rPr lang="en-GB" b="1" dirty="0"/>
              <a:t>Reasons why staff left the Department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89870195"/>
              </p:ext>
            </p:extLst>
          </p:nvPr>
        </p:nvGraphicFramePr>
        <p:xfrm>
          <a:off x="495300" y="1600200"/>
          <a:ext cx="8915400" cy="2785872"/>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pPr>
                        <a:lnSpc>
                          <a:spcPct val="115000"/>
                        </a:lnSpc>
                        <a:spcAft>
                          <a:spcPts val="0"/>
                        </a:spcAft>
                      </a:pPr>
                      <a:r>
                        <a:rPr lang="en-GB" sz="1600" b="1" dirty="0">
                          <a:solidFill>
                            <a:schemeClr val="tx1"/>
                          </a:solidFill>
                          <a:effectLst/>
                          <a:latin typeface="+mn-lt"/>
                          <a:ea typeface="Calibri"/>
                          <a:cs typeface="Times New Roman"/>
                        </a:rPr>
                        <a:t>Termination type</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Number</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 of Total resignations</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Dismissal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Resignation</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35.7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Retirement</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Transfer to other Public Service Departments</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nSpc>
                          <a:spcPct val="115000"/>
                        </a:lnSpc>
                        <a:spcAft>
                          <a:spcPts val="0"/>
                        </a:spcAft>
                      </a:pPr>
                      <a:r>
                        <a:rPr lang="en-GB" sz="1600" b="1">
                          <a:solidFill>
                            <a:schemeClr val="tx1"/>
                          </a:solidFill>
                          <a:effectLst/>
                          <a:latin typeface="+mn-lt"/>
                          <a:ea typeface="Calibri"/>
                          <a:cs typeface="Times New Roman"/>
                        </a:rPr>
                        <a:t>Total</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14</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100.0</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gridSpan="2">
                  <a:txBody>
                    <a:bodyPr/>
                    <a:lstStyle/>
                    <a:p>
                      <a:pPr>
                        <a:lnSpc>
                          <a:spcPct val="115000"/>
                        </a:lnSpc>
                        <a:spcAft>
                          <a:spcPts val="0"/>
                        </a:spcAft>
                      </a:pPr>
                      <a:r>
                        <a:rPr lang="en-GB" sz="1600" b="1">
                          <a:solidFill>
                            <a:schemeClr val="tx1"/>
                          </a:solidFill>
                          <a:effectLst/>
                          <a:latin typeface="+mn-lt"/>
                          <a:ea typeface="Calibri"/>
                          <a:cs typeface="Times New Roman"/>
                        </a:rPr>
                        <a:t>Total number of employees who left as a % of total employment</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12.4</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48</a:t>
            </a:fld>
            <a:endParaRPr lang="en-ZA">
              <a:solidFill>
                <a:prstClr val="black">
                  <a:tint val="75000"/>
                </a:prstClr>
              </a:solidFill>
            </a:endParaRPr>
          </a:p>
        </p:txBody>
      </p:sp>
    </p:spTree>
    <p:extLst>
      <p:ext uri="{BB962C8B-B14F-4D97-AF65-F5344CB8AC3E}">
        <p14:creationId xmlns:p14="http://schemas.microsoft.com/office/powerpoint/2010/main" xmlns="" val="833287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469945"/>
          </a:xfrm>
        </p:spPr>
        <p:txBody>
          <a:bodyPr>
            <a:normAutofit fontScale="90000"/>
          </a:bodyPr>
          <a:lstStyle/>
          <a:p>
            <a:pPr algn="l"/>
            <a:r>
              <a:rPr lang="en-GB" b="1" u="sng" dirty="0" smtClean="0"/>
              <a:t>Employment equity on </a:t>
            </a:r>
            <a:r>
              <a:rPr lang="en-GB" b="1" u="sng" dirty="0"/>
              <a:t>31 March </a:t>
            </a:r>
            <a:r>
              <a:rPr lang="en-GB" b="1" u="sng" dirty="0" smtClean="0"/>
              <a:t>2017</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98348171"/>
              </p:ext>
            </p:extLst>
          </p:nvPr>
        </p:nvGraphicFramePr>
        <p:xfrm>
          <a:off x="495319" y="1143000"/>
          <a:ext cx="8915400" cy="3337560"/>
        </p:xfrm>
        <a:graphic>
          <a:graphicData uri="http://schemas.openxmlformats.org/drawingml/2006/table">
            <a:tbl>
              <a:tblPr firstRow="1" bandRow="1">
                <a:tableStyleId>{5C22544A-7EE6-4342-B048-85BDC9FD1C3A}</a:tableStyleId>
              </a:tblPr>
              <a:tblGrid>
                <a:gridCol w="889362"/>
                <a:gridCol w="891782"/>
                <a:gridCol w="1002332"/>
                <a:gridCol w="836507"/>
                <a:gridCol w="836507"/>
                <a:gridCol w="891782"/>
                <a:gridCol w="988301"/>
                <a:gridCol w="795263"/>
                <a:gridCol w="891782"/>
                <a:gridCol w="891782"/>
              </a:tblGrid>
              <a:tr h="370840">
                <a:tc rowSpan="2">
                  <a:txBody>
                    <a:bodyPr/>
                    <a:lstStyle/>
                    <a:p>
                      <a:pPr>
                        <a:lnSpc>
                          <a:spcPct val="115000"/>
                        </a:lnSpc>
                        <a:spcAft>
                          <a:spcPts val="0"/>
                        </a:spcAft>
                      </a:pPr>
                      <a:r>
                        <a:rPr lang="en-GB" sz="1600" b="1" dirty="0" smtClean="0">
                          <a:solidFill>
                            <a:schemeClr val="tx1"/>
                          </a:solidFill>
                          <a:effectLst/>
                          <a:latin typeface="+mn-lt"/>
                          <a:ea typeface="Calibri"/>
                          <a:cs typeface="Times New Roman"/>
                        </a:rPr>
                        <a:t>Level</a:t>
                      </a:r>
                      <a:endParaRPr lang="en-GB" sz="1600" b="1"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4">
                  <a:txBody>
                    <a:bodyPr/>
                    <a:lstStyle/>
                    <a:p>
                      <a:pPr algn="ctr">
                        <a:lnSpc>
                          <a:spcPct val="115000"/>
                        </a:lnSpc>
                        <a:spcAft>
                          <a:spcPts val="0"/>
                        </a:spcAft>
                      </a:pPr>
                      <a:r>
                        <a:rPr lang="en-GB" sz="1600" b="1" dirty="0">
                          <a:solidFill>
                            <a:schemeClr val="tx1"/>
                          </a:solidFill>
                          <a:effectLst/>
                          <a:latin typeface="+mn-lt"/>
                          <a:ea typeface="Calibri"/>
                          <a:cs typeface="Times New Roman"/>
                        </a:rPr>
                        <a:t>Male</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chemeClr val="tx1"/>
                          </a:solidFill>
                          <a:effectLst/>
                          <a:latin typeface="+mn-lt"/>
                          <a:ea typeface="Calibri"/>
                          <a:cs typeface="Times New Roman"/>
                        </a:rPr>
                        <a:t>Female</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pPr algn="ctr">
                        <a:lnSpc>
                          <a:spcPct val="115000"/>
                        </a:lnSpc>
                        <a:spcAft>
                          <a:spcPts val="0"/>
                        </a:spcAft>
                      </a:pPr>
                      <a:endParaRPr lang="en-GB" sz="11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GB" sz="1600" b="1" dirty="0">
                          <a:solidFill>
                            <a:schemeClr val="tx1"/>
                          </a:solidFill>
                          <a:effectLst/>
                          <a:latin typeface="+mn-lt"/>
                          <a:ea typeface="Calibri"/>
                          <a:cs typeface="Times New Roman"/>
                        </a:rPr>
                        <a:t>Total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vMerge="1">
                  <a:txBody>
                    <a:bodyPr/>
                    <a:lstStyle/>
                    <a:p>
                      <a:endParaRPr lang="en-GB"/>
                    </a:p>
                  </a:txBody>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African</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Coloured</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Indian</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White</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African</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a:solidFill>
                            <a:schemeClr val="tx1"/>
                          </a:solidFill>
                          <a:effectLst/>
                          <a:latin typeface="+mn-lt"/>
                          <a:ea typeface="Calibri"/>
                          <a:cs typeface="Times New Roman"/>
                        </a:rPr>
                        <a:t>Coloured</a:t>
                      </a:r>
                      <a:endParaRPr lang="en-GB" sz="160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Indian</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White</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a:p>
                  </a:txBody>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15-16</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4</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13-14</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chemeClr val="tx1"/>
                          </a:solidFill>
                          <a:effectLst/>
                          <a:latin typeface="+mn-lt"/>
                          <a:ea typeface="Calibri"/>
                          <a:cs typeface="Times New Roman"/>
                        </a:rPr>
                        <a:t>1</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27</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9-12</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23</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6-8</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32</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3-5</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10</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smtClean="0">
                          <a:solidFill>
                            <a:schemeClr val="tx1"/>
                          </a:solidFill>
                          <a:effectLst/>
                          <a:latin typeface="+mn-lt"/>
                          <a:ea typeface="Calibri"/>
                          <a:cs typeface="Times New Roman"/>
                        </a:rPr>
                        <a:t>1-2</a:t>
                      </a:r>
                      <a:endParaRPr lang="en-GB" sz="160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a:solidFill>
                            <a:schemeClr val="tx1"/>
                          </a:solidFill>
                          <a:effectLst/>
                          <a:latin typeface="+mn-lt"/>
                          <a:ea typeface="Calibri"/>
                          <a:cs typeface="Times New Roman"/>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3</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nSpc>
                          <a:spcPct val="115000"/>
                        </a:lnSpc>
                        <a:spcAft>
                          <a:spcPts val="0"/>
                        </a:spcAft>
                      </a:pPr>
                      <a:r>
                        <a:rPr lang="en-GB" sz="1600" b="1" dirty="0">
                          <a:solidFill>
                            <a:schemeClr val="tx1"/>
                          </a:solidFill>
                          <a:effectLst/>
                          <a:latin typeface="+mn-lt"/>
                          <a:ea typeface="Calibri"/>
                          <a:cs typeface="Times New Roman"/>
                        </a:rPr>
                        <a:t>Total</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34</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dirty="0">
                          <a:solidFill>
                            <a:schemeClr val="tx1"/>
                          </a:solidFill>
                          <a:effectLst/>
                          <a:latin typeface="+mn-lt"/>
                          <a:ea typeface="Calibri"/>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2</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58</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1</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2</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dirty="0" smtClean="0">
                          <a:solidFill>
                            <a:schemeClr val="tx1"/>
                          </a:solidFill>
                          <a:effectLst/>
                          <a:latin typeface="+mn-lt"/>
                          <a:ea typeface="Calibri"/>
                          <a:cs typeface="Times New Roman"/>
                        </a:rPr>
                        <a:t>2</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600" b="1" dirty="0">
                          <a:solidFill>
                            <a:schemeClr val="tx1"/>
                          </a:solidFill>
                          <a:effectLst/>
                          <a:latin typeface="+mn-lt"/>
                          <a:ea typeface="Calibri"/>
                          <a:cs typeface="Times New Roman"/>
                        </a:rPr>
                        <a:t>99</a:t>
                      </a:r>
                      <a:endParaRPr lang="en-GB" sz="16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6" name="Slide Number Placeholder 5"/>
          <p:cNvSpPr>
            <a:spLocks noGrp="1"/>
          </p:cNvSpPr>
          <p:nvPr>
            <p:ph type="sldNum" sz="quarter" idx="12"/>
          </p:nvPr>
        </p:nvSpPr>
        <p:spPr>
          <a:xfrm>
            <a:off x="7099300" y="6317422"/>
            <a:ext cx="2311400" cy="365125"/>
          </a:xfrm>
        </p:spPr>
        <p:txBody>
          <a:bodyPr/>
          <a:lstStyle/>
          <a:p>
            <a:fld id="{ED52D37E-7193-452B-935F-7AF7AE330DC7}" type="slidenum">
              <a:rPr lang="en-ZA" smtClean="0">
                <a:solidFill>
                  <a:prstClr val="black">
                    <a:tint val="75000"/>
                  </a:prstClr>
                </a:solidFill>
              </a:rPr>
              <a:pPr/>
              <a:t>49</a:t>
            </a:fld>
            <a:endParaRPr lang="en-ZA">
              <a:solidFill>
                <a:prstClr val="black">
                  <a:tint val="75000"/>
                </a:prstClr>
              </a:solidFill>
            </a:endParaRPr>
          </a:p>
        </p:txBody>
      </p:sp>
    </p:spTree>
    <p:extLst>
      <p:ext uri="{BB962C8B-B14F-4D97-AF65-F5344CB8AC3E}">
        <p14:creationId xmlns:p14="http://schemas.microsoft.com/office/powerpoint/2010/main" xmlns="" val="1864829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a:t>
            </a:fld>
            <a:endParaRPr lang="en-ZA" dirty="0">
              <a:solidFill>
                <a:prstClr val="black">
                  <a:tint val="75000"/>
                </a:prstClr>
              </a:solidFill>
            </a:endParaRPr>
          </a:p>
        </p:txBody>
      </p:sp>
      <p:sp>
        <p:nvSpPr>
          <p:cNvPr id="6" name="Title 1"/>
          <p:cNvSpPr txBox="1">
            <a:spLocks/>
          </p:cNvSpPr>
          <p:nvPr/>
        </p:nvSpPr>
        <p:spPr>
          <a:xfrm>
            <a:off x="5" y="149632"/>
            <a:ext cx="9384066" cy="64839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ORGANISATION &amp; BUDGET PROG </a:t>
            </a:r>
            <a:r>
              <a:rPr lang="en-ZA" sz="3600" b="1" kern="0" dirty="0">
                <a:solidFill>
                  <a:sysClr val="windowText" lastClr="000000"/>
                </a:solidFill>
              </a:rPr>
              <a:t>STRUCTURE</a:t>
            </a:r>
            <a:br>
              <a:rPr lang="en-ZA" sz="3600" b="1" kern="0" dirty="0">
                <a:solidFill>
                  <a:sysClr val="windowText" lastClr="000000"/>
                </a:solidFill>
              </a:rPr>
            </a:br>
            <a:endParaRPr lang="en-ZA" sz="3600" kern="0" dirty="0">
              <a:solidFill>
                <a:sysClr val="windowText" lastClr="000000"/>
              </a:solidFill>
              <a:latin typeface="Arial" pitchFamily="34" charset="0"/>
              <a:cs typeface="Arial" pitchFamily="34" charset="0"/>
            </a:endParaRPr>
          </a:p>
        </p:txBody>
      </p:sp>
      <p:sp>
        <p:nvSpPr>
          <p:cNvPr id="8" name="Content Placeholder 7"/>
          <p:cNvSpPr>
            <a:spLocks noGrp="1"/>
          </p:cNvSpPr>
          <p:nvPr>
            <p:ph idx="1"/>
          </p:nvPr>
        </p:nvSpPr>
        <p:spPr>
          <a:xfrm>
            <a:off x="582711" y="1034144"/>
            <a:ext cx="8801391" cy="5105401"/>
          </a:xfrm>
        </p:spPr>
        <p:txBody>
          <a:bodyPr>
            <a:noAutofit/>
          </a:bodyPr>
          <a:lstStyle/>
          <a:p>
            <a:pPr marL="0" lvl="1" indent="0" algn="just">
              <a:spcBef>
                <a:spcPts val="575"/>
              </a:spcBef>
              <a:buSzPct val="85000"/>
              <a:buNone/>
              <a:defRPr/>
            </a:pPr>
            <a:r>
              <a:rPr lang="en-ZA" sz="1800" dirty="0" smtClean="0">
                <a:latin typeface="Arial" pitchFamily="34" charset="0"/>
                <a:cs typeface="Arial" pitchFamily="34" charset="0"/>
              </a:rPr>
              <a:t>The organisational design of the Department is structured into </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4 components reporting directly to Accounting Officer</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ODG</a:t>
            </a:r>
            <a:r>
              <a:rPr lang="en-ZA" sz="1800" dirty="0">
                <a:latin typeface="Arial" pitchFamily="34" charset="0"/>
                <a:cs typeface="Arial" pitchFamily="34" charset="0"/>
              </a:rPr>
              <a:t>, Ministry staff, Communication and Internal Audit</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3 Divisions reporting directly to the Accounting Officer –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Strategic Management,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Corporate Management</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Financial Management; </a:t>
            </a:r>
          </a:p>
          <a:p>
            <a:pPr marL="342900" lvl="1" indent="-342900" algn="just">
              <a:spcBef>
                <a:spcPts val="575"/>
              </a:spcBef>
              <a:buSzPct val="85000"/>
              <a:buFont typeface="Wingdings" pitchFamily="2" charset="2"/>
              <a:buChar char="q"/>
              <a:defRPr/>
            </a:pPr>
            <a:r>
              <a:rPr lang="en-ZA" sz="1800" dirty="0" smtClean="0">
                <a:latin typeface="Arial" pitchFamily="34" charset="0"/>
                <a:cs typeface="Arial" pitchFamily="34" charset="0"/>
              </a:rPr>
              <a:t>2 Branches reporting directly to the Accounting Officer –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Social Transformation and Economic Empowerment; </a:t>
            </a:r>
          </a:p>
          <a:p>
            <a:pPr marL="742950" lvl="2" indent="-342900" algn="just">
              <a:spcBef>
                <a:spcPts val="575"/>
              </a:spcBef>
              <a:buSzPct val="85000"/>
              <a:buFont typeface="Wingdings" pitchFamily="2" charset="2"/>
              <a:buChar char="§"/>
              <a:defRPr/>
            </a:pPr>
            <a:r>
              <a:rPr lang="en-ZA" sz="1800" dirty="0" smtClean="0">
                <a:latin typeface="Arial" pitchFamily="34" charset="0"/>
                <a:cs typeface="Arial" pitchFamily="34" charset="0"/>
              </a:rPr>
              <a:t>Policy Stakeholder Coordination and Knowledge Management.</a:t>
            </a:r>
          </a:p>
          <a:p>
            <a:pPr marL="0" lvl="1" indent="0" algn="just">
              <a:spcBef>
                <a:spcPts val="575"/>
              </a:spcBef>
              <a:buSzPct val="85000"/>
              <a:buNone/>
              <a:defRPr/>
            </a:pPr>
            <a:r>
              <a:rPr lang="en-ZA" sz="1800" dirty="0" smtClean="0">
                <a:latin typeface="Arial" pitchFamily="34" charset="0"/>
                <a:cs typeface="Arial" pitchFamily="34" charset="0"/>
              </a:rPr>
              <a:t>The </a:t>
            </a:r>
            <a:r>
              <a:rPr lang="en-ZA" sz="1800" dirty="0">
                <a:latin typeface="Arial" pitchFamily="34" charset="0"/>
                <a:cs typeface="Arial" pitchFamily="34" charset="0"/>
              </a:rPr>
              <a:t>budget programme structure </a:t>
            </a:r>
            <a:r>
              <a:rPr lang="en-ZA" sz="1800" dirty="0" smtClean="0">
                <a:latin typeface="Arial" pitchFamily="34" charset="0"/>
                <a:cs typeface="Arial" pitchFamily="34" charset="0"/>
              </a:rPr>
              <a:t>for the 2016/17 FY reports </a:t>
            </a:r>
            <a:r>
              <a:rPr lang="en-ZA" sz="1800" dirty="0">
                <a:latin typeface="Arial" pitchFamily="34" charset="0"/>
                <a:cs typeface="Arial" pitchFamily="34" charset="0"/>
              </a:rPr>
              <a:t>on three programmes: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1. </a:t>
            </a:r>
            <a:r>
              <a:rPr lang="en-ZA" sz="1800" dirty="0">
                <a:latin typeface="Arial" pitchFamily="34" charset="0"/>
                <a:cs typeface="Arial" pitchFamily="34" charset="0"/>
              </a:rPr>
              <a:t>Administration;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2. </a:t>
            </a:r>
            <a:r>
              <a:rPr lang="en-ZA" sz="1800" dirty="0">
                <a:latin typeface="Arial" pitchFamily="34" charset="0"/>
                <a:cs typeface="Arial" pitchFamily="34" charset="0"/>
              </a:rPr>
              <a:t>Social Transformation </a:t>
            </a:r>
            <a:r>
              <a:rPr lang="en-ZA" sz="1800" dirty="0" smtClean="0">
                <a:latin typeface="Arial" pitchFamily="34" charset="0"/>
                <a:cs typeface="Arial" pitchFamily="34" charset="0"/>
              </a:rPr>
              <a:t>and </a:t>
            </a:r>
            <a:r>
              <a:rPr lang="en-ZA" sz="1800" dirty="0">
                <a:latin typeface="Arial" pitchFamily="34" charset="0"/>
                <a:cs typeface="Arial" pitchFamily="34" charset="0"/>
              </a:rPr>
              <a:t>Economic Empowerment; and </a:t>
            </a:r>
            <a:endParaRPr lang="en-ZA" sz="1800" dirty="0" smtClean="0">
              <a:latin typeface="Arial" pitchFamily="34" charset="0"/>
              <a:cs typeface="Arial" pitchFamily="34" charset="0"/>
            </a:endParaRPr>
          </a:p>
          <a:p>
            <a:pPr marL="400050" lvl="2" indent="0" algn="just">
              <a:spcBef>
                <a:spcPts val="575"/>
              </a:spcBef>
              <a:buSzPct val="85000"/>
              <a:buNone/>
              <a:defRPr/>
            </a:pPr>
            <a:r>
              <a:rPr lang="en-ZA" sz="1800" dirty="0" smtClean="0">
                <a:latin typeface="Arial" pitchFamily="34" charset="0"/>
                <a:cs typeface="Arial" pitchFamily="34" charset="0"/>
              </a:rPr>
              <a:t>3. </a:t>
            </a:r>
            <a:r>
              <a:rPr lang="en-ZA" sz="1800" dirty="0">
                <a:latin typeface="Arial" pitchFamily="34" charset="0"/>
                <a:cs typeface="Arial" pitchFamily="34" charset="0"/>
              </a:rPr>
              <a:t>Policy, Stakeholder and Knowledge </a:t>
            </a:r>
            <a:r>
              <a:rPr lang="en-ZA" sz="1800" dirty="0" smtClean="0">
                <a:latin typeface="Arial" pitchFamily="34" charset="0"/>
                <a:cs typeface="Arial" pitchFamily="34" charset="0"/>
              </a:rPr>
              <a:t>Management</a:t>
            </a:r>
          </a:p>
          <a:p>
            <a:pPr marL="0" lvl="1" indent="0" algn="just">
              <a:spcBef>
                <a:spcPts val="575"/>
              </a:spcBef>
              <a:buSzPct val="85000"/>
              <a:buNone/>
              <a:defRPr/>
            </a:pPr>
            <a:r>
              <a:rPr lang="en-GB" sz="1800" b="1" i="1" dirty="0" smtClean="0">
                <a:latin typeface="Arial" pitchFamily="34" charset="0"/>
                <a:cs typeface="Arial" pitchFamily="34" charset="0"/>
              </a:rPr>
              <a:t>   </a:t>
            </a:r>
            <a:endParaRPr lang="en-ZA" sz="1800" dirty="0" smtClean="0">
              <a:latin typeface="Arial" pitchFamily="34" charset="0"/>
              <a:cs typeface="Arial" pitchFamily="34" charset="0"/>
            </a:endParaRPr>
          </a:p>
        </p:txBody>
      </p:sp>
    </p:spTree>
    <p:extLst>
      <p:ext uri="{BB962C8B-B14F-4D97-AF65-F5344CB8AC3E}">
        <p14:creationId xmlns:p14="http://schemas.microsoft.com/office/powerpoint/2010/main" xmlns="" val="1709868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469945"/>
          </a:xfrm>
        </p:spPr>
        <p:txBody>
          <a:bodyPr>
            <a:normAutofit fontScale="90000"/>
          </a:bodyPr>
          <a:lstStyle/>
          <a:p>
            <a:r>
              <a:rPr lang="en-GB" b="1" dirty="0" smtClean="0"/>
              <a:t>Vacancies as on 31 March 2017</a:t>
            </a:r>
            <a:endParaRPr lang="en-GB"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01551924"/>
              </p:ext>
            </p:extLst>
          </p:nvPr>
        </p:nvGraphicFramePr>
        <p:xfrm>
          <a:off x="300445" y="1234436"/>
          <a:ext cx="9313820" cy="4582160"/>
        </p:xfrm>
        <a:graphic>
          <a:graphicData uri="http://schemas.openxmlformats.org/drawingml/2006/table">
            <a:tbl>
              <a:tblPr firstRow="1" bandRow="1">
                <a:tableStyleId>{5C22544A-7EE6-4342-B048-85BDC9FD1C3A}</a:tableStyleId>
              </a:tblPr>
              <a:tblGrid>
                <a:gridCol w="2976100"/>
                <a:gridCol w="1187258"/>
                <a:gridCol w="1282783"/>
                <a:gridCol w="3867679"/>
              </a:tblGrid>
              <a:tr h="370840">
                <a:tc gridSpan="4">
                  <a:txBody>
                    <a:bodyPr/>
                    <a:lstStyle/>
                    <a:p>
                      <a:pPr algn="l"/>
                      <a:r>
                        <a:rPr lang="en-ZA" dirty="0" smtClean="0">
                          <a:solidFill>
                            <a:schemeClr val="tx1"/>
                          </a:solidFill>
                        </a:rPr>
                        <a:t>Vacancy rate = 5.7% (6 vacancies against 105 funded posts)</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gn="l"/>
                      <a:r>
                        <a:rPr lang="en-ZA" dirty="0" smtClean="0">
                          <a:solidFill>
                            <a:schemeClr val="tx1"/>
                          </a:solidFill>
                        </a:rPr>
                        <a:t>Post</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Date</a:t>
                      </a:r>
                      <a:r>
                        <a:rPr lang="en-ZA" baseline="0" dirty="0" smtClean="0">
                          <a:solidFill>
                            <a:schemeClr val="tx1"/>
                          </a:solidFill>
                        </a:rPr>
                        <a:t> of vacancy</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Date advertised</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ZA" dirty="0" smtClean="0">
                          <a:solidFill>
                            <a:schemeClr val="tx1"/>
                          </a:solidFill>
                        </a:rPr>
                        <a:t>Current status</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dirty="0" smtClean="0">
                          <a:solidFill>
                            <a:schemeClr val="tx1"/>
                          </a:solidFill>
                        </a:rPr>
                        <a:t>DDG, Social Transformation and Economic Empowerment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solidFill>
                            <a:schemeClr val="tx1"/>
                          </a:solidFill>
                        </a:rPr>
                        <a:t>Sept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dirty="0" smtClean="0"/>
                        <a:t>04 Sept 2016</a:t>
                      </a:r>
                      <a:endParaRPr lang="en-ZA" sz="15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500" kern="1200" dirty="0" smtClean="0">
                          <a:solidFill>
                            <a:schemeClr val="dk1"/>
                          </a:solidFill>
                          <a:effectLst/>
                          <a:latin typeface="+mn-lt"/>
                          <a:ea typeface="+mn-ea"/>
                          <a:cs typeface="+mn-cs"/>
                        </a:rPr>
                        <a:t>EA has approved headhunting of additional candidates as insufficient number of suitable candidates applied to the advertisement</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500" b="0" dirty="0" smtClean="0"/>
                        <a:t>Special Adviser</a:t>
                      </a:r>
                      <a:endParaRPr lang="en-GB"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b="0" dirty="0" smtClean="0"/>
                        <a:t>March 2017</a:t>
                      </a:r>
                      <a:endParaRPr lang="en-GB"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b="0" dirty="0" smtClean="0"/>
                        <a:t>-</a:t>
                      </a:r>
                      <a:endParaRPr lang="en-GB"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500" b="0" dirty="0" smtClean="0"/>
                        <a:t>At discretion of EA</a:t>
                      </a:r>
                      <a:endParaRPr lang="en-GB"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500" dirty="0" smtClean="0">
                          <a:solidFill>
                            <a:schemeClr val="tx1"/>
                          </a:solidFill>
                        </a:rPr>
                        <a:t>Chief Financial Officer (CFO)</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solidFill>
                            <a:schemeClr val="tx1"/>
                          </a:solidFill>
                        </a:rPr>
                        <a:t>Sept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dirty="0" smtClean="0"/>
                        <a:t>04 Sept 2016</a:t>
                      </a:r>
                      <a:endParaRPr lang="en-ZA" sz="15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500" dirty="0" smtClean="0">
                          <a:solidFill>
                            <a:schemeClr val="tx1"/>
                          </a:solidFill>
                        </a:rPr>
                        <a:t>Held in abeyance </a:t>
                      </a:r>
                      <a:r>
                        <a:rPr lang="en-ZA" sz="1500" baseline="0" dirty="0" smtClean="0">
                          <a:solidFill>
                            <a:schemeClr val="tx1"/>
                          </a:solidFill>
                        </a:rPr>
                        <a:t>till 30 August </a:t>
                      </a:r>
                      <a:r>
                        <a:rPr lang="en-ZA" sz="1500" dirty="0" smtClean="0">
                          <a:solidFill>
                            <a:schemeClr val="tx1"/>
                          </a:solidFill>
                        </a:rPr>
                        <a:t>subject to implementation</a:t>
                      </a:r>
                      <a:r>
                        <a:rPr lang="en-ZA" sz="1500" baseline="0" dirty="0" smtClean="0">
                          <a:solidFill>
                            <a:schemeClr val="tx1"/>
                          </a:solidFill>
                        </a:rPr>
                        <a:t> of internal controls; contractor appointed as interim measure</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500" dirty="0" smtClean="0">
                          <a:solidFill>
                            <a:schemeClr val="tx1"/>
                          </a:solidFill>
                        </a:rPr>
                        <a:t>Chief Director, Governance Transformation, Justice and Security</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t>n/a</a:t>
                      </a:r>
                      <a:endParaRPr lang="en-GB"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t>02 Oct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500" kern="1200" dirty="0" smtClean="0">
                          <a:solidFill>
                            <a:schemeClr val="dk1"/>
                          </a:solidFill>
                          <a:effectLst/>
                          <a:latin typeface="+mn-lt"/>
                          <a:ea typeface="+mn-ea"/>
                          <a:cs typeface="+mn-cs"/>
                        </a:rPr>
                        <a:t>Not</a:t>
                      </a:r>
                      <a:r>
                        <a:rPr lang="en-US" sz="1500" kern="1200" baseline="0" dirty="0" smtClean="0">
                          <a:solidFill>
                            <a:schemeClr val="dk1"/>
                          </a:solidFill>
                          <a:effectLst/>
                          <a:latin typeface="+mn-lt"/>
                          <a:ea typeface="+mn-ea"/>
                          <a:cs typeface="+mn-cs"/>
                        </a:rPr>
                        <a:t> previously filled. </a:t>
                      </a:r>
                      <a:r>
                        <a:rPr lang="en-US" sz="1500" kern="1200" dirty="0" smtClean="0">
                          <a:solidFill>
                            <a:schemeClr val="dk1"/>
                          </a:solidFill>
                          <a:effectLst/>
                          <a:latin typeface="+mn-lt"/>
                          <a:ea typeface="+mn-ea"/>
                          <a:cs typeface="+mn-cs"/>
                        </a:rPr>
                        <a:t>Recruitment underway; interviews anticipated for June 2017</a:t>
                      </a:r>
                      <a:endParaRPr lang="en-GB" sz="15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500" dirty="0" smtClean="0">
                          <a:solidFill>
                            <a:schemeClr val="tx1"/>
                          </a:solidFill>
                        </a:rPr>
                        <a:t>Chief Director, Social</a:t>
                      </a:r>
                      <a:r>
                        <a:rPr lang="en-ZA" sz="1500" baseline="0" dirty="0" smtClean="0">
                          <a:solidFill>
                            <a:schemeClr val="tx1"/>
                          </a:solidFill>
                        </a:rPr>
                        <a:t> Empowerment and Participation</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solidFill>
                            <a:schemeClr val="tx1"/>
                          </a:solidFill>
                        </a:rPr>
                        <a:t>Sept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dirty="0" smtClean="0"/>
                        <a:t>04 Sept 2016</a:t>
                      </a:r>
                      <a:endParaRPr lang="en-ZA" sz="15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500" kern="1200" dirty="0" smtClean="0">
                          <a:solidFill>
                            <a:schemeClr val="dk1"/>
                          </a:solidFill>
                          <a:effectLst/>
                          <a:latin typeface="+mn-lt"/>
                          <a:ea typeface="+mn-ea"/>
                          <a:cs typeface="+mn-cs"/>
                        </a:rPr>
                        <a:t>Has been funded through reprioritisation from post of CD: IKM; post still to be advertised</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ZA" sz="1500" dirty="0" smtClean="0">
                          <a:solidFill>
                            <a:schemeClr val="tx1"/>
                          </a:solidFill>
                        </a:rPr>
                        <a:t>Director, Communications</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solidFill>
                            <a:schemeClr val="tx1"/>
                          </a:solidFill>
                        </a:rPr>
                        <a:t>Aug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500" dirty="0" smtClean="0"/>
                        <a:t>02 Oct 2016</a:t>
                      </a:r>
                      <a:endParaRPr lang="en-ZA"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500" kern="1200" dirty="0" smtClean="0">
                          <a:solidFill>
                            <a:schemeClr val="dk1"/>
                          </a:solidFill>
                          <a:effectLst/>
                          <a:latin typeface="+mn-lt"/>
                          <a:ea typeface="+mn-ea"/>
                          <a:cs typeface="+mn-cs"/>
                        </a:rPr>
                        <a:t>Recruitment underway; interviews anticipated for June 2017</a:t>
                      </a:r>
                      <a:endParaRPr lang="en-GB" sz="15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50</a:t>
            </a:fld>
            <a:endParaRPr lang="en-ZA">
              <a:solidFill>
                <a:prstClr val="black">
                  <a:tint val="75000"/>
                </a:prstClr>
              </a:solidFill>
            </a:endParaRPr>
          </a:p>
        </p:txBody>
      </p:sp>
    </p:spTree>
    <p:extLst>
      <p:ext uri="{BB962C8B-B14F-4D97-AF65-F5344CB8AC3E}">
        <p14:creationId xmlns:p14="http://schemas.microsoft.com/office/powerpoint/2010/main" xmlns="" val="3205963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11" y="274642"/>
            <a:ext cx="9201694" cy="404631"/>
          </a:xfrm>
        </p:spPr>
        <p:txBody>
          <a:bodyPr>
            <a:normAutofit fontScale="90000"/>
          </a:bodyPr>
          <a:lstStyle/>
          <a:p>
            <a:pPr algn="l"/>
            <a:r>
              <a:rPr lang="en-GB" b="1" dirty="0" smtClean="0"/>
              <a:t>Disciplinary matters as on 31 March 2017</a:t>
            </a:r>
            <a:endParaRPr lang="en-GB" b="1" dirty="0"/>
          </a:p>
        </p:txBody>
      </p:sp>
      <p:sp>
        <p:nvSpPr>
          <p:cNvPr id="3" name="Content Placeholder 2"/>
          <p:cNvSpPr>
            <a:spLocks noGrp="1"/>
          </p:cNvSpPr>
          <p:nvPr>
            <p:ph idx="1"/>
          </p:nvPr>
        </p:nvSpPr>
        <p:spPr/>
        <p:txBody>
          <a:bodyPr>
            <a:normAutofit/>
          </a:bodyPr>
          <a:lstStyle/>
          <a:p>
            <a:r>
              <a:rPr lang="en-GB" sz="2000" dirty="0" smtClean="0"/>
              <a:t>1 disciplinary hearing in process.</a:t>
            </a:r>
          </a:p>
          <a:p>
            <a:endParaRPr lang="en-GB" sz="2000" dirty="0" smtClean="0"/>
          </a:p>
          <a:p>
            <a:r>
              <a:rPr lang="en-GB" sz="2000" dirty="0" smtClean="0"/>
              <a:t>1 SMS on precautionary suspension for dereliction of duty and financial misconduct since September 2016; hearing in process; has been postponed till 25/26 May 2017.</a:t>
            </a:r>
            <a:endParaRPr lang="en-GB" sz="2000" dirty="0"/>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51</a:t>
            </a:fld>
            <a:endParaRPr lang="en-ZA">
              <a:solidFill>
                <a:prstClr val="black">
                  <a:tint val="75000"/>
                </a:prstClr>
              </a:solidFill>
            </a:endParaRPr>
          </a:p>
        </p:txBody>
      </p:sp>
    </p:spTree>
    <p:extLst>
      <p:ext uri="{BB962C8B-B14F-4D97-AF65-F5344CB8AC3E}">
        <p14:creationId xmlns:p14="http://schemas.microsoft.com/office/powerpoint/2010/main" xmlns="" val="1840675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52</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US" sz="3600" b="1" kern="0" dirty="0" smtClean="0">
                <a:solidFill>
                  <a:sysClr val="windowText" lastClr="000000"/>
                </a:solidFill>
                <a:cs typeface="Arial" pitchFamily="34" charset="0"/>
              </a:rPr>
              <a:t>PART D: FINANCIAL INFORMATION </a:t>
            </a: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0" y="1470025"/>
            <a:ext cx="5913438" cy="392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0760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53</a:t>
            </a:fld>
            <a:endParaRPr lang="en-ZA" dirty="0">
              <a:solidFill>
                <a:prstClr val="black">
                  <a:tint val="75000"/>
                </a:prstClr>
              </a:solidFill>
            </a:endParaRPr>
          </a:p>
        </p:txBody>
      </p:sp>
      <p:sp>
        <p:nvSpPr>
          <p:cNvPr id="7" name="Title 1"/>
          <p:cNvSpPr>
            <a:spLocks noGrp="1"/>
          </p:cNvSpPr>
          <p:nvPr>
            <p:ph type="title"/>
          </p:nvPr>
        </p:nvSpPr>
        <p:spPr>
          <a:xfrm>
            <a:off x="-1" y="116115"/>
            <a:ext cx="9906001" cy="714891"/>
          </a:xfrm>
          <a:prstGeom prst="rect">
            <a:avLst/>
          </a:prstGeom>
          <a:noFill/>
        </p:spPr>
        <p:txBody>
          <a:bodyPr rtlCol="0">
            <a:noAutofit/>
          </a:bodyPr>
          <a:lstStyle/>
          <a:p>
            <a:pPr lvl="0" algn="l">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cs typeface="Arial" pitchFamily="34" charset="0"/>
              </a:rPr>
              <a:t>EXPENDITURE REPORT ECONOMIC CLASSIFICATION</a:t>
            </a:r>
            <a:r>
              <a:rPr lang="en-ZA" sz="3600" b="1" kern="0" dirty="0" smtClean="0">
                <a:solidFill>
                  <a:sysClr val="windowText" lastClr="000000"/>
                </a:solidFill>
              </a:rPr>
              <a:t/>
            </a:r>
            <a:br>
              <a:rPr lang="en-ZA" sz="3600" b="1" kern="0" dirty="0" smtClean="0">
                <a:solidFill>
                  <a:sysClr val="windowText" lastClr="000000"/>
                </a:solidFill>
              </a:rPr>
            </a:br>
            <a:r>
              <a:rPr lang="en-ZA" sz="3600" b="1" dirty="0" smtClean="0">
                <a:cs typeface="Arial" pitchFamily="34" charset="0"/>
              </a:rPr>
              <a:t/>
            </a:r>
            <a:br>
              <a:rPr lang="en-ZA" sz="3600" b="1" dirty="0" smtClean="0">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879680"/>
            <a:ext cx="8715736" cy="646331"/>
          </a:xfrm>
          <a:prstGeom prst="rect">
            <a:avLst/>
          </a:prstGeom>
        </p:spPr>
        <p:txBody>
          <a:bodyPr wrap="square">
            <a:spAutoFit/>
          </a:bodyPr>
          <a:lstStyle/>
          <a:p>
            <a:endParaRPr lang="en-ZA" dirty="0">
              <a:solidFill>
                <a:prstClr val="black"/>
              </a:solidFill>
            </a:endParaRPr>
          </a:p>
          <a:p>
            <a:endParaRPr lang="en-ZA" dirty="0">
              <a:solidFill>
                <a:prstClr val="black"/>
              </a:solidFill>
            </a:endParaRP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38542929"/>
              </p:ext>
            </p:extLst>
          </p:nvPr>
        </p:nvGraphicFramePr>
        <p:xfrm>
          <a:off x="243072" y="982644"/>
          <a:ext cx="8715737" cy="4961255"/>
        </p:xfrm>
        <a:graphic>
          <a:graphicData uri="http://schemas.openxmlformats.org/drawingml/2006/table">
            <a:tbl>
              <a:tblPr firstRow="1" firstCol="1" bandRow="1"/>
              <a:tblGrid>
                <a:gridCol w="2391233"/>
                <a:gridCol w="1747440"/>
                <a:gridCol w="1955906"/>
                <a:gridCol w="873718"/>
                <a:gridCol w="1747440"/>
              </a:tblGrid>
              <a:tr h="1224983">
                <a:tc>
                  <a:txBody>
                    <a:bodyPr/>
                    <a:lstStyle/>
                    <a:p>
                      <a:pPr algn="ctr">
                        <a:spcAft>
                          <a:spcPts val="0"/>
                        </a:spcAft>
                      </a:pPr>
                      <a:r>
                        <a:rPr lang="en-ZA" sz="1800" b="1" dirty="0">
                          <a:effectLst/>
                          <a:latin typeface="Arial Narrow"/>
                          <a:ea typeface="Calibri"/>
                          <a:cs typeface="Arial"/>
                        </a:rPr>
                        <a:t> </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800" b="1" dirty="0" smtClean="0">
                          <a:effectLst/>
                          <a:latin typeface="Arial Narrow"/>
                          <a:ea typeface="Calibri"/>
                          <a:cs typeface="Arial"/>
                        </a:rPr>
                        <a:t>Final Budget</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800" b="1" dirty="0" err="1" smtClean="0">
                          <a:effectLst/>
                          <a:latin typeface="Arial Narrow"/>
                          <a:ea typeface="Calibri"/>
                          <a:cs typeface="Arial"/>
                        </a:rPr>
                        <a:t>Exp</a:t>
                      </a:r>
                      <a:r>
                        <a:rPr lang="en-ZA" sz="1800" b="1" dirty="0" smtClean="0">
                          <a:effectLst/>
                          <a:latin typeface="Arial Narrow"/>
                          <a:ea typeface="Calibri"/>
                          <a:cs typeface="Arial"/>
                        </a:rPr>
                        <a:t> </a:t>
                      </a:r>
                      <a:r>
                        <a:rPr lang="en-ZA" sz="1800" b="1" dirty="0">
                          <a:effectLst/>
                          <a:latin typeface="Arial Narrow"/>
                          <a:ea typeface="Calibri"/>
                          <a:cs typeface="Arial"/>
                        </a:rPr>
                        <a:t>as at 31 </a:t>
                      </a:r>
                      <a:r>
                        <a:rPr lang="en-ZA" sz="1800" b="1" dirty="0" smtClean="0">
                          <a:effectLst/>
                          <a:latin typeface="Arial Narrow"/>
                          <a:ea typeface="Calibri"/>
                          <a:cs typeface="Arial"/>
                        </a:rPr>
                        <a:t>March 2017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1755" marR="71755" algn="ctr">
                        <a:spcAft>
                          <a:spcPts val="0"/>
                        </a:spcAft>
                      </a:pPr>
                      <a:r>
                        <a:rPr lang="en-ZA" sz="1800" b="1" dirty="0">
                          <a:effectLst/>
                          <a:latin typeface="Arial Narrow"/>
                          <a:ea typeface="Calibri"/>
                          <a:cs typeface="Arial"/>
                        </a:rPr>
                        <a:t> </a:t>
                      </a:r>
                      <a:endParaRPr lang="en-ZA" sz="1800" b="1" dirty="0">
                        <a:effectLst/>
                        <a:latin typeface="Arial"/>
                        <a:ea typeface="Calibri"/>
                        <a:cs typeface="Times New Roman"/>
                      </a:endParaRPr>
                    </a:p>
                  </a:txBody>
                  <a:tcPr marL="68580" marR="68580" marT="0" marB="0" vert="vert2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800" b="1" dirty="0" smtClean="0">
                          <a:effectLst/>
                          <a:latin typeface="Arial Narrow"/>
                          <a:ea typeface="Calibri"/>
                          <a:cs typeface="Arial"/>
                        </a:rPr>
                        <a:t>Balance</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74811">
                <a:tc>
                  <a:txBody>
                    <a:bodyPr/>
                    <a:lstStyle/>
                    <a:p>
                      <a:pPr algn="just">
                        <a:spcAft>
                          <a:spcPts val="0"/>
                        </a:spcAft>
                      </a:pPr>
                      <a:r>
                        <a:rPr lang="en-ZA" sz="1800" b="1">
                          <a:effectLst/>
                          <a:latin typeface="Arial Narrow"/>
                          <a:ea typeface="Calibri"/>
                          <a:cs typeface="Arial"/>
                        </a:rPr>
                        <a:t>Economic Classification</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11">
                <a:tc>
                  <a:txBody>
                    <a:bodyPr/>
                    <a:lstStyle/>
                    <a:p>
                      <a:pPr algn="just">
                        <a:spcAft>
                          <a:spcPts val="0"/>
                        </a:spcAft>
                      </a:pPr>
                      <a:r>
                        <a:rPr lang="en-ZA" sz="1800" b="0" dirty="0">
                          <a:effectLst/>
                          <a:latin typeface="Arial Narrow"/>
                          <a:ea typeface="Calibri"/>
                          <a:cs typeface="Arial"/>
                        </a:rPr>
                        <a:t>Compensation of Employees</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72,270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70,621</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98</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1,649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11">
                <a:tc>
                  <a:txBody>
                    <a:bodyPr/>
                    <a:lstStyle/>
                    <a:p>
                      <a:pPr algn="just">
                        <a:spcAft>
                          <a:spcPts val="0"/>
                        </a:spcAft>
                      </a:pPr>
                      <a:r>
                        <a:rPr lang="en-ZA" sz="1800" b="0" dirty="0">
                          <a:effectLst/>
                          <a:latin typeface="Arial Narrow"/>
                          <a:ea typeface="Calibri"/>
                          <a:cs typeface="Arial"/>
                        </a:rPr>
                        <a:t>Goods and Services</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50,705</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50,527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178</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11">
                <a:tc>
                  <a:txBody>
                    <a:bodyPr/>
                    <a:lstStyle/>
                    <a:p>
                      <a:pPr algn="just">
                        <a:spcAft>
                          <a:spcPts val="0"/>
                        </a:spcAft>
                      </a:pPr>
                      <a:r>
                        <a:rPr lang="en-ZA" sz="1800" b="0" dirty="0">
                          <a:effectLst/>
                          <a:latin typeface="Arial Narrow"/>
                          <a:ea typeface="Calibri"/>
                          <a:cs typeface="Arial"/>
                        </a:rPr>
                        <a:t>Transfers and Subsidies</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70,236</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70,242</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100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(6)</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11">
                <a:tc>
                  <a:txBody>
                    <a:bodyPr/>
                    <a:lstStyle/>
                    <a:p>
                      <a:pPr algn="just">
                        <a:spcAft>
                          <a:spcPts val="0"/>
                        </a:spcAft>
                      </a:pPr>
                      <a:r>
                        <a:rPr lang="en-ZA" sz="1800" b="0" dirty="0">
                          <a:effectLst/>
                          <a:latin typeface="Arial Narrow"/>
                          <a:ea typeface="Calibri"/>
                          <a:cs typeface="Arial"/>
                        </a:rPr>
                        <a:t>Capital Payments</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3,676</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3,290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386</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11">
                <a:tc>
                  <a:txBody>
                    <a:bodyPr/>
                    <a:lstStyle/>
                    <a:p>
                      <a:pPr algn="just">
                        <a:spcAft>
                          <a:spcPts val="0"/>
                        </a:spcAft>
                      </a:pPr>
                      <a:r>
                        <a:rPr lang="en-ZA" sz="1800" b="0" dirty="0" smtClean="0">
                          <a:effectLst/>
                          <a:latin typeface="Arial Narrow" pitchFamily="34" charset="0"/>
                          <a:ea typeface="Calibri"/>
                          <a:cs typeface="Times New Roman"/>
                        </a:rPr>
                        <a:t>Payments for financial assets</a:t>
                      </a:r>
                      <a:endParaRPr lang="en-ZA" sz="1800" b="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pitchFamily="34" charset="0"/>
                          <a:ea typeface="Calibri"/>
                          <a:cs typeface="Times New Roman"/>
                        </a:rPr>
                        <a:t>-</a:t>
                      </a:r>
                      <a:endParaRPr lang="en-ZA" sz="1800" b="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pitchFamily="34" charset="0"/>
                          <a:ea typeface="Calibri"/>
                          <a:cs typeface="Times New Roman"/>
                        </a:rPr>
                        <a:t>59</a:t>
                      </a:r>
                      <a:endParaRPr lang="en-ZA" sz="1800" b="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pitchFamily="34" charset="0"/>
                          <a:ea typeface="Calibri"/>
                          <a:cs typeface="Times New Roman"/>
                        </a:rPr>
                        <a:t>-</a:t>
                      </a:r>
                      <a:endParaRPr lang="en-ZA" sz="1800" b="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pitchFamily="34" charset="0"/>
                          <a:ea typeface="Calibri"/>
                          <a:cs typeface="Times New Roman"/>
                        </a:rPr>
                        <a:t>(59)</a:t>
                      </a:r>
                      <a:endParaRPr lang="en-ZA" sz="1800" b="0" dirty="0">
                        <a:effectLst/>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06">
                <a:tc>
                  <a:txBody>
                    <a:bodyPr/>
                    <a:lstStyle/>
                    <a:p>
                      <a:pPr algn="just">
                        <a:spcAft>
                          <a:spcPts val="0"/>
                        </a:spcAft>
                      </a:pPr>
                      <a:r>
                        <a:rPr lang="en-ZA" sz="1800" b="1" dirty="0">
                          <a:effectLst/>
                          <a:latin typeface="Arial Narrow"/>
                          <a:ea typeface="Calibri"/>
                          <a:cs typeface="Arial"/>
                        </a:rPr>
                        <a:t>Total</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a:effectLst/>
                          <a:latin typeface="Arial Narrow"/>
                          <a:ea typeface="Calibri"/>
                          <a:cs typeface="Arial"/>
                        </a:rPr>
                        <a:t>196,887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194,739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99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2,148</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2722567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54</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t>DEPARTMENTAL </a:t>
            </a:r>
            <a:r>
              <a:rPr lang="en-ZA" sz="3600" b="1" dirty="0">
                <a:solidFill>
                  <a:prstClr val="black"/>
                </a:solidFill>
                <a:cs typeface="Arial" pitchFamily="34" charset="0"/>
              </a:rPr>
              <a:t>FINANCIAL </a:t>
            </a:r>
            <a:r>
              <a:rPr lang="en-ZA" sz="3600" b="1" dirty="0" smtClean="0">
                <a:solidFill>
                  <a:prstClr val="black"/>
                </a:solidFill>
                <a:cs typeface="Arial" pitchFamily="34" charset="0"/>
              </a:rPr>
              <a:t>OVERVIEW</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930698"/>
            <a:ext cx="8750806" cy="5186035"/>
          </a:xfrm>
          <a:prstGeom prst="rect">
            <a:avLst/>
          </a:prstGeom>
        </p:spPr>
        <p:txBody>
          <a:bodyPr wrap="square">
            <a:spAutoFit/>
          </a:bodyPr>
          <a:lstStyle/>
          <a:p>
            <a:pPr marL="342900" indent="-342900" algn="just">
              <a:buFont typeface="Wingdings" pitchFamily="2" charset="2"/>
              <a:buChar char="q"/>
            </a:pPr>
            <a:r>
              <a:rPr lang="en-ZA" sz="1900" dirty="0">
                <a:solidFill>
                  <a:prstClr val="black"/>
                </a:solidFill>
                <a:latin typeface="Arial" pitchFamily="34" charset="0"/>
                <a:cs typeface="Arial" pitchFamily="34" charset="0"/>
              </a:rPr>
              <a:t>The Appropriation for 2016/17 is R196, 9 million and the actual expenditure as at 31 March 2017 amounts to R194, 7 million, which translates to 98.9% of the Appropriation for the Department. </a:t>
            </a:r>
          </a:p>
          <a:p>
            <a:pPr marL="342900" indent="-342900" algn="just">
              <a:buFont typeface="Wingdings" pitchFamily="2" charset="2"/>
              <a:buChar char="q"/>
            </a:pPr>
            <a:r>
              <a:rPr lang="en-ZA" sz="1900" dirty="0">
                <a:solidFill>
                  <a:prstClr val="black"/>
                </a:solidFill>
                <a:latin typeface="Arial" pitchFamily="34" charset="0"/>
                <a:cs typeface="Arial" pitchFamily="34" charset="0"/>
              </a:rPr>
              <a:t>The spending is as follows:</a:t>
            </a:r>
          </a:p>
          <a:p>
            <a:pPr marL="800100" lvl="1" indent="-342900" algn="just">
              <a:buFont typeface="Wingdings" pitchFamily="2" charset="2"/>
              <a:buChar char="q"/>
            </a:pPr>
            <a:r>
              <a:rPr lang="en-ZA" sz="1700" b="1" i="1" dirty="0">
                <a:solidFill>
                  <a:prstClr val="black"/>
                </a:solidFill>
                <a:latin typeface="Arial" pitchFamily="34" charset="0"/>
                <a:cs typeface="Arial" pitchFamily="34" charset="0"/>
              </a:rPr>
              <a:t>Compensation of Employees</a:t>
            </a:r>
            <a:r>
              <a:rPr lang="en-ZA" sz="1700" dirty="0">
                <a:solidFill>
                  <a:prstClr val="black"/>
                </a:solidFill>
                <a:latin typeface="Arial" pitchFamily="34" charset="0"/>
                <a:cs typeface="Arial" pitchFamily="34" charset="0"/>
              </a:rPr>
              <a:t>: The 2.3% under spending is due to vacancies in the Department and part is utilised as </a:t>
            </a:r>
            <a:r>
              <a:rPr lang="en-ZA" sz="1700" dirty="0" err="1">
                <a:solidFill>
                  <a:prstClr val="black"/>
                </a:solidFill>
                <a:latin typeface="Arial" pitchFamily="34" charset="0"/>
                <a:cs typeface="Arial" pitchFamily="34" charset="0"/>
              </a:rPr>
              <a:t>virement</a:t>
            </a:r>
            <a:r>
              <a:rPr lang="en-ZA" sz="1700" dirty="0">
                <a:solidFill>
                  <a:prstClr val="black"/>
                </a:solidFill>
                <a:latin typeface="Arial" pitchFamily="34" charset="0"/>
                <a:cs typeface="Arial" pitchFamily="34" charset="0"/>
              </a:rPr>
              <a:t>. Three hundred and forty three (R343) thousand was moved to transfers and subsidies to defray the over spending relating to the payment of leave gratuities which was applied for approval from National Treasury because it is movement of funds between Economic Classifications. </a:t>
            </a:r>
          </a:p>
          <a:p>
            <a:pPr marL="800100" lvl="1" indent="-342900" algn="just">
              <a:buFont typeface="Wingdings" pitchFamily="2" charset="2"/>
              <a:buChar char="q"/>
            </a:pPr>
            <a:r>
              <a:rPr lang="en-ZA" sz="1700" b="1" i="1" dirty="0">
                <a:solidFill>
                  <a:prstClr val="black"/>
                </a:solidFill>
                <a:latin typeface="Arial" pitchFamily="34" charset="0"/>
                <a:cs typeface="Arial" pitchFamily="34" charset="0"/>
              </a:rPr>
              <a:t>Transfers and Subsidies</a:t>
            </a:r>
            <a:r>
              <a:rPr lang="en-ZA" sz="1700" dirty="0">
                <a:solidFill>
                  <a:prstClr val="black"/>
                </a:solidFill>
                <a:latin typeface="Arial" pitchFamily="34" charset="0"/>
                <a:cs typeface="Arial" pitchFamily="34" charset="0"/>
              </a:rPr>
              <a:t>: All transfers to CGE were done during the 2016/17 financial year. </a:t>
            </a:r>
            <a:r>
              <a:rPr lang="en-ZA" sz="1700" dirty="0" err="1">
                <a:solidFill>
                  <a:prstClr val="black"/>
                </a:solidFill>
                <a:latin typeface="Arial" pitchFamily="34" charset="0"/>
                <a:cs typeface="Arial" pitchFamily="34" charset="0"/>
              </a:rPr>
              <a:t>Virement</a:t>
            </a:r>
            <a:r>
              <a:rPr lang="en-ZA" sz="1700" dirty="0">
                <a:solidFill>
                  <a:prstClr val="black"/>
                </a:solidFill>
                <a:latin typeface="Arial" pitchFamily="34" charset="0"/>
                <a:cs typeface="Arial" pitchFamily="34" charset="0"/>
              </a:rPr>
              <a:t> of R343 thousand was approved by National Treasury to utilise savings under Compensation of Employees to defray excess expenditure due to Leave Gratuities paid. The over spending as at 31 March 2017 is R6 thousand.</a:t>
            </a:r>
          </a:p>
          <a:p>
            <a:pPr marL="800100" lvl="1" indent="-342900" algn="just">
              <a:buFont typeface="Wingdings" pitchFamily="2" charset="2"/>
              <a:buChar char="q"/>
            </a:pPr>
            <a:r>
              <a:rPr lang="en-ZA" sz="1700" b="1" i="1" dirty="0">
                <a:solidFill>
                  <a:prstClr val="black"/>
                </a:solidFill>
                <a:latin typeface="Arial" pitchFamily="34" charset="0"/>
                <a:cs typeface="Arial" pitchFamily="34" charset="0"/>
              </a:rPr>
              <a:t>Capital Expenditure</a:t>
            </a:r>
            <a:r>
              <a:rPr lang="en-ZA" sz="1700" dirty="0">
                <a:solidFill>
                  <a:prstClr val="black"/>
                </a:solidFill>
                <a:latin typeface="Arial" pitchFamily="34" charset="0"/>
                <a:cs typeface="Arial" pitchFamily="34" charset="0"/>
              </a:rPr>
              <a:t>: Under spending on Capital Payments is R441 thousand due to application of Capital asset accounting policy.</a:t>
            </a:r>
          </a:p>
          <a:p>
            <a:pPr marL="800100" lvl="1" indent="-342900" algn="just">
              <a:buFont typeface="Wingdings" pitchFamily="2" charset="2"/>
              <a:buChar char="q"/>
            </a:pPr>
            <a:r>
              <a:rPr lang="en-ZA" sz="1700" b="1" i="1" dirty="0">
                <a:solidFill>
                  <a:prstClr val="black"/>
                </a:solidFill>
                <a:latin typeface="Arial" pitchFamily="34" charset="0"/>
                <a:cs typeface="Arial" pitchFamily="34" charset="0"/>
              </a:rPr>
              <a:t>Payment for financial assets</a:t>
            </a:r>
            <a:r>
              <a:rPr lang="en-ZA" sz="1700" dirty="0">
                <a:solidFill>
                  <a:prstClr val="black"/>
                </a:solidFill>
                <a:latin typeface="Arial" pitchFamily="34" charset="0"/>
                <a:cs typeface="Arial" pitchFamily="34" charset="0"/>
              </a:rPr>
              <a:t>:  Write-off of irrecoverable amounts in terms of NTR 11.4</a:t>
            </a:r>
            <a:r>
              <a:rPr lang="en-ZA" sz="1700" dirty="0" smtClean="0">
                <a:solidFill>
                  <a:prstClr val="black"/>
                </a:solidFill>
                <a:latin typeface="Arial" pitchFamily="34" charset="0"/>
                <a:cs typeface="Arial" pitchFamily="34" charset="0"/>
              </a:rPr>
              <a:t>.</a:t>
            </a:r>
            <a:endParaRPr lang="en-ZA" sz="1700" dirty="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628327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55</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P</a:t>
            </a:r>
            <a:r>
              <a:rPr lang="en-ZA" sz="3600" b="1" kern="0" dirty="0" smtClean="0">
                <a:solidFill>
                  <a:sysClr val="windowText" lastClr="000000"/>
                </a:solidFill>
                <a:cs typeface="Arial" pitchFamily="34" charset="0"/>
              </a:rPr>
              <a:t>ROGRAMME EXPENDITURE</a:t>
            </a: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879680"/>
            <a:ext cx="8715736" cy="646331"/>
          </a:xfrm>
          <a:prstGeom prst="rect">
            <a:avLst/>
          </a:prstGeom>
        </p:spPr>
        <p:txBody>
          <a:bodyPr wrap="square">
            <a:spAutoFit/>
          </a:bodyPr>
          <a:lstStyle/>
          <a:p>
            <a:endParaRPr lang="en-ZA" dirty="0">
              <a:solidFill>
                <a:prstClr val="black"/>
              </a:solidFill>
            </a:endParaRPr>
          </a:p>
          <a:p>
            <a:endParaRPr lang="en-ZA" dirty="0">
              <a:solidFill>
                <a:prstClr val="black"/>
              </a:solidFill>
            </a:endParaRP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125428748"/>
              </p:ext>
            </p:extLst>
          </p:nvPr>
        </p:nvGraphicFramePr>
        <p:xfrm>
          <a:off x="243085" y="1126056"/>
          <a:ext cx="8861739" cy="4401851"/>
        </p:xfrm>
        <a:graphic>
          <a:graphicData uri="http://schemas.openxmlformats.org/drawingml/2006/table">
            <a:tbl>
              <a:tblPr firstRow="1" firstCol="1" bandRow="1"/>
              <a:tblGrid>
                <a:gridCol w="3011390"/>
                <a:gridCol w="1771849"/>
                <a:gridCol w="1594413"/>
                <a:gridCol w="712238"/>
                <a:gridCol w="1771849"/>
              </a:tblGrid>
              <a:tr h="1188522">
                <a:tc>
                  <a:txBody>
                    <a:bodyPr/>
                    <a:lstStyle/>
                    <a:p>
                      <a:pPr algn="ctr">
                        <a:spcAft>
                          <a:spcPts val="0"/>
                        </a:spcAft>
                      </a:pPr>
                      <a:r>
                        <a:rPr lang="en-ZA" sz="1800" b="1" dirty="0">
                          <a:effectLst/>
                          <a:latin typeface="Arial Narrow"/>
                          <a:ea typeface="Calibri"/>
                          <a:cs typeface="Arial"/>
                        </a:rPr>
                        <a:t> </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700" b="1" dirty="0" smtClean="0">
                          <a:effectLst/>
                          <a:latin typeface="Arial Narrow"/>
                          <a:ea typeface="Calibri"/>
                          <a:cs typeface="Arial"/>
                        </a:rPr>
                        <a:t>Final</a:t>
                      </a:r>
                      <a:endParaRPr lang="en-ZA" sz="1700" b="1" dirty="0">
                        <a:effectLst/>
                        <a:latin typeface="Arial"/>
                        <a:ea typeface="Calibri"/>
                        <a:cs typeface="Times New Roman"/>
                      </a:endParaRPr>
                    </a:p>
                    <a:p>
                      <a:pPr algn="ctr">
                        <a:spcAft>
                          <a:spcPts val="0"/>
                        </a:spcAft>
                      </a:pPr>
                      <a:r>
                        <a:rPr lang="en-ZA" sz="1700" b="1" dirty="0">
                          <a:effectLst/>
                          <a:latin typeface="Arial Narrow"/>
                          <a:ea typeface="Calibri"/>
                          <a:cs typeface="Arial"/>
                        </a:rPr>
                        <a:t>Budget</a:t>
                      </a:r>
                      <a:endParaRPr lang="en-ZA" sz="17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700" b="1" dirty="0" err="1" smtClean="0">
                          <a:effectLst/>
                          <a:latin typeface="Arial Narrow"/>
                          <a:ea typeface="Calibri"/>
                          <a:cs typeface="Arial"/>
                        </a:rPr>
                        <a:t>Exp</a:t>
                      </a:r>
                      <a:r>
                        <a:rPr lang="en-ZA" sz="1700" b="1" dirty="0" smtClean="0">
                          <a:effectLst/>
                          <a:latin typeface="Arial Narrow"/>
                          <a:ea typeface="Calibri"/>
                          <a:cs typeface="Arial"/>
                        </a:rPr>
                        <a:t> </a:t>
                      </a:r>
                      <a:r>
                        <a:rPr lang="en-ZA" sz="1700" b="1" dirty="0">
                          <a:effectLst/>
                          <a:latin typeface="Arial Narrow"/>
                          <a:ea typeface="Calibri"/>
                          <a:cs typeface="Arial"/>
                        </a:rPr>
                        <a:t>as at 31 December 2016</a:t>
                      </a:r>
                      <a:endParaRPr lang="en-ZA" sz="17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1755" marR="71755" algn="ctr">
                        <a:spcAft>
                          <a:spcPts val="0"/>
                        </a:spcAft>
                      </a:pPr>
                      <a:r>
                        <a:rPr lang="en-ZA" sz="1700" b="1" dirty="0">
                          <a:effectLst/>
                          <a:latin typeface="Arial Narrow"/>
                          <a:ea typeface="Calibri"/>
                          <a:cs typeface="Arial"/>
                        </a:rPr>
                        <a:t> </a:t>
                      </a:r>
                      <a:endParaRPr lang="en-ZA" sz="1700" b="1" dirty="0">
                        <a:effectLst/>
                        <a:latin typeface="Arial"/>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700" b="1" dirty="0" smtClean="0">
                          <a:effectLst/>
                          <a:latin typeface="Arial Narrow"/>
                          <a:ea typeface="Calibri"/>
                          <a:cs typeface="Arial"/>
                        </a:rPr>
                        <a:t>Balance</a:t>
                      </a:r>
                      <a:endParaRPr lang="en-ZA" sz="17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8744">
                <a:tc>
                  <a:txBody>
                    <a:bodyPr/>
                    <a:lstStyle/>
                    <a:p>
                      <a:pPr algn="just">
                        <a:spcAft>
                          <a:spcPts val="0"/>
                        </a:spcAft>
                      </a:pPr>
                      <a:r>
                        <a:rPr lang="en-ZA" sz="1800" b="1">
                          <a:effectLst/>
                          <a:latin typeface="Arial Narrow"/>
                          <a:ea typeface="Calibri"/>
                          <a:cs typeface="Arial"/>
                        </a:rPr>
                        <a:t>Programme</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800" b="1">
                          <a:effectLst/>
                          <a:latin typeface="Arial Narrow"/>
                          <a:ea typeface="Calibri"/>
                          <a:cs typeface="Arial"/>
                        </a:rPr>
                        <a:t>R`000</a:t>
                      </a:r>
                      <a:endParaRPr lang="en-ZA" sz="1800" b="1">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207">
                <a:tc>
                  <a:txBody>
                    <a:bodyPr/>
                    <a:lstStyle/>
                    <a:p>
                      <a:pPr algn="just">
                        <a:spcAft>
                          <a:spcPts val="0"/>
                        </a:spcAft>
                      </a:pPr>
                      <a:r>
                        <a:rPr lang="en-ZA" sz="1800" b="0" dirty="0">
                          <a:effectLst/>
                          <a:latin typeface="Arial Narrow"/>
                          <a:ea typeface="Calibri"/>
                          <a:cs typeface="Arial"/>
                        </a:rPr>
                        <a:t>Administration</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88,860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88,459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221</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488">
                <a:tc>
                  <a:txBody>
                    <a:bodyPr/>
                    <a:lstStyle/>
                    <a:p>
                      <a:pPr algn="just">
                        <a:spcAft>
                          <a:spcPts val="0"/>
                        </a:spcAft>
                      </a:pPr>
                      <a:r>
                        <a:rPr lang="en-ZA" sz="1800" b="0" dirty="0">
                          <a:effectLst/>
                          <a:latin typeface="Arial Narrow"/>
                          <a:ea typeface="Calibri"/>
                          <a:cs typeface="Arial"/>
                        </a:rPr>
                        <a:t>Social, Political, Economic Participation and Empowerment</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10,577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9,657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91</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920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246">
                <a:tc>
                  <a:txBody>
                    <a:bodyPr/>
                    <a:lstStyle/>
                    <a:p>
                      <a:pPr algn="just">
                        <a:spcAft>
                          <a:spcPts val="0"/>
                        </a:spcAft>
                      </a:pPr>
                      <a:r>
                        <a:rPr lang="en-ZA" sz="1800" b="0" dirty="0">
                          <a:effectLst/>
                          <a:latin typeface="Arial Narrow"/>
                          <a:ea typeface="Calibri"/>
                          <a:cs typeface="Arial"/>
                        </a:rPr>
                        <a:t>Commission for Gender Equality</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a:effectLst/>
                          <a:latin typeface="Arial Narrow"/>
                          <a:ea typeface="Calibri"/>
                          <a:cs typeface="Arial"/>
                        </a:rPr>
                        <a:t>69,891</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69,891</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solidFill>
                            <a:srgbClr val="000000"/>
                          </a:solidFill>
                          <a:effectLst/>
                          <a:latin typeface="Arial Narrow"/>
                          <a:ea typeface="Calibri"/>
                          <a:cs typeface="Arial"/>
                        </a:rPr>
                        <a:t>100</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solidFill>
                            <a:srgbClr val="000000"/>
                          </a:solidFill>
                          <a:effectLst/>
                          <a:latin typeface="Arial Narrow"/>
                          <a:ea typeface="Calibri"/>
                          <a:cs typeface="Arial"/>
                        </a:rPr>
                        <a:t>-</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900">
                <a:tc>
                  <a:txBody>
                    <a:bodyPr/>
                    <a:lstStyle/>
                    <a:p>
                      <a:pPr algn="just">
                        <a:spcAft>
                          <a:spcPts val="0"/>
                        </a:spcAft>
                      </a:pPr>
                      <a:r>
                        <a:rPr lang="en-ZA" sz="1800" b="0" dirty="0">
                          <a:effectLst/>
                          <a:latin typeface="Arial Narrow"/>
                          <a:ea typeface="Calibri"/>
                          <a:cs typeface="Arial"/>
                        </a:rPr>
                        <a:t>Policy Stakeholder Coordination and Knowledge Management</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27,739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effectLst/>
                          <a:latin typeface="Arial Narrow"/>
                          <a:ea typeface="Calibri"/>
                          <a:cs typeface="Arial"/>
                        </a:rPr>
                        <a:t>26,732</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solidFill>
                            <a:srgbClr val="000000"/>
                          </a:solidFill>
                          <a:effectLst/>
                          <a:latin typeface="Arial Narrow"/>
                          <a:ea typeface="Calibri"/>
                          <a:cs typeface="Arial"/>
                        </a:rPr>
                        <a:t>96</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800" b="0" dirty="0" smtClean="0">
                          <a:solidFill>
                            <a:srgbClr val="000000"/>
                          </a:solidFill>
                          <a:effectLst/>
                          <a:latin typeface="Arial Narrow"/>
                          <a:ea typeface="Calibri"/>
                          <a:cs typeface="Arial"/>
                        </a:rPr>
                        <a:t>1,007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44">
                <a:tc>
                  <a:txBody>
                    <a:bodyPr/>
                    <a:lstStyle/>
                    <a:p>
                      <a:pPr algn="just">
                        <a:spcAft>
                          <a:spcPts val="0"/>
                        </a:spcAft>
                      </a:pPr>
                      <a:r>
                        <a:rPr lang="en-ZA" sz="1800" b="1" dirty="0">
                          <a:effectLst/>
                          <a:latin typeface="Arial Narrow"/>
                          <a:ea typeface="Calibri"/>
                          <a:cs typeface="Arial"/>
                        </a:rPr>
                        <a:t>Total</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a:effectLst/>
                          <a:latin typeface="Arial Narrow"/>
                          <a:ea typeface="Calibri"/>
                          <a:cs typeface="Arial"/>
                        </a:rPr>
                        <a:t>196,887</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194739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99</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spcAft>
                          <a:spcPts val="0"/>
                        </a:spcAft>
                      </a:pPr>
                      <a:r>
                        <a:rPr lang="en-ZA" sz="1800" b="1" dirty="0" smtClean="0">
                          <a:effectLst/>
                          <a:latin typeface="Arial Narrow"/>
                          <a:ea typeface="Calibri"/>
                          <a:cs typeface="Arial"/>
                        </a:rPr>
                        <a:t>2,148</a:t>
                      </a:r>
                      <a:endParaRPr lang="en-ZA" sz="1800" b="1"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553542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56</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PROGRAMME FINANCIAL </a:t>
            </a:r>
            <a:r>
              <a:rPr lang="en-ZA" sz="3600" b="1" dirty="0">
                <a:solidFill>
                  <a:prstClr val="black"/>
                </a:solidFill>
                <a:cs typeface="Arial" pitchFamily="34" charset="0"/>
              </a:rPr>
              <a:t>OVERVIEW</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1123229"/>
            <a:ext cx="8715736" cy="2862322"/>
          </a:xfrm>
          <a:prstGeom prst="rect">
            <a:avLst/>
          </a:prstGeom>
        </p:spPr>
        <p:txBody>
          <a:bodyPr wrap="square">
            <a:spAutoFit/>
          </a:bodyPr>
          <a:lstStyle/>
          <a:p>
            <a:pPr marL="342900" indent="-342900">
              <a:buFont typeface="Wingdings" pitchFamily="2" charset="2"/>
              <a:buChar char="q"/>
            </a:pPr>
            <a:r>
              <a:rPr lang="en-ZA" sz="2000" b="1" dirty="0">
                <a:solidFill>
                  <a:prstClr val="black"/>
                </a:solidFill>
                <a:latin typeface="Arial" pitchFamily="34" charset="0"/>
                <a:cs typeface="Arial" pitchFamily="34" charset="0"/>
              </a:rPr>
              <a:t>Programme 1: </a:t>
            </a:r>
            <a:r>
              <a:rPr lang="en-ZA" sz="2000" b="1" dirty="0" smtClean="0">
                <a:solidFill>
                  <a:prstClr val="black"/>
                </a:solidFill>
                <a:latin typeface="Arial" pitchFamily="34" charset="0"/>
                <a:cs typeface="Arial" pitchFamily="34" charset="0"/>
              </a:rPr>
              <a:t>Administration</a:t>
            </a:r>
          </a:p>
          <a:p>
            <a:pPr marL="342900" indent="-342900">
              <a:buFont typeface="Wingdings" pitchFamily="2" charset="2"/>
              <a:buChar char="q"/>
            </a:pPr>
            <a:endParaRPr lang="en-ZA" sz="2000" dirty="0">
              <a:solidFill>
                <a:prstClr val="black"/>
              </a:solidFill>
              <a:latin typeface="Arial" pitchFamily="34" charset="0"/>
              <a:cs typeface="Arial" pitchFamily="34" charset="0"/>
            </a:endParaRPr>
          </a:p>
          <a:p>
            <a:pPr marL="800100" lvl="1" indent="-342900">
              <a:buFont typeface="Wingdings" pitchFamily="2" charset="2"/>
              <a:buChar char="§"/>
            </a:pPr>
            <a:r>
              <a:rPr lang="en-ZA" sz="2000" dirty="0">
                <a:solidFill>
                  <a:prstClr val="black"/>
                </a:solidFill>
                <a:latin typeface="Arial" pitchFamily="34" charset="0"/>
                <a:cs typeface="Arial" pitchFamily="34" charset="0"/>
              </a:rPr>
              <a:t>The programme has spent R88, </a:t>
            </a:r>
            <a:r>
              <a:rPr lang="en-ZA" sz="2000" dirty="0" smtClean="0">
                <a:solidFill>
                  <a:prstClr val="black"/>
                </a:solidFill>
                <a:latin typeface="Arial" pitchFamily="34" charset="0"/>
                <a:cs typeface="Arial" pitchFamily="34" charset="0"/>
              </a:rPr>
              <a:t>5 </a:t>
            </a:r>
            <a:r>
              <a:rPr lang="en-ZA" sz="2000" dirty="0">
                <a:solidFill>
                  <a:prstClr val="black"/>
                </a:solidFill>
                <a:latin typeface="Arial" pitchFamily="34" charset="0"/>
                <a:cs typeface="Arial" pitchFamily="34" charset="0"/>
              </a:rPr>
              <a:t>million which is </a:t>
            </a:r>
            <a:r>
              <a:rPr lang="en-ZA" sz="2000" dirty="0" smtClean="0">
                <a:solidFill>
                  <a:prstClr val="black"/>
                </a:solidFill>
                <a:latin typeface="Arial" pitchFamily="34" charset="0"/>
                <a:cs typeface="Arial" pitchFamily="34" charset="0"/>
              </a:rPr>
              <a:t>99.8% </a:t>
            </a:r>
            <a:r>
              <a:rPr lang="en-ZA" sz="2000" dirty="0">
                <a:solidFill>
                  <a:prstClr val="black"/>
                </a:solidFill>
                <a:latin typeface="Arial" pitchFamily="34" charset="0"/>
                <a:cs typeface="Arial" pitchFamily="34" charset="0"/>
              </a:rPr>
              <a:t>of the Programme’s 2016/2017 adjusted appropriation of R88, 7 million. </a:t>
            </a:r>
            <a:endParaRPr lang="en-ZA" sz="2000" dirty="0" smtClean="0">
              <a:solidFill>
                <a:prstClr val="black"/>
              </a:solidFill>
              <a:latin typeface="Arial" pitchFamily="34" charset="0"/>
              <a:cs typeface="Arial" pitchFamily="34" charset="0"/>
            </a:endParaRPr>
          </a:p>
          <a:p>
            <a:pPr lvl="1"/>
            <a:endParaRPr lang="en-ZA" sz="2000" dirty="0" smtClean="0">
              <a:solidFill>
                <a:prstClr val="black"/>
              </a:solidFill>
              <a:latin typeface="Arial" pitchFamily="34" charset="0"/>
              <a:cs typeface="Arial" pitchFamily="34" charset="0"/>
            </a:endParaRPr>
          </a:p>
          <a:p>
            <a:pPr marL="800100" lvl="1" indent="-342900">
              <a:buFont typeface="Wingdings" pitchFamily="2" charset="2"/>
              <a:buChar char="§"/>
            </a:pPr>
            <a:r>
              <a:rPr lang="en-ZA" sz="2000" dirty="0" smtClean="0">
                <a:solidFill>
                  <a:prstClr val="black"/>
                </a:solidFill>
                <a:latin typeface="Arial" pitchFamily="34" charset="0"/>
                <a:cs typeface="Arial" pitchFamily="34" charset="0"/>
              </a:rPr>
              <a:t>The </a:t>
            </a:r>
            <a:r>
              <a:rPr lang="en-ZA" sz="2000" dirty="0">
                <a:solidFill>
                  <a:prstClr val="black"/>
                </a:solidFill>
                <a:latin typeface="Arial" pitchFamily="34" charset="0"/>
                <a:cs typeface="Arial" pitchFamily="34" charset="0"/>
              </a:rPr>
              <a:t>variance between budget of R88, 7 million and actual expenditure is </a:t>
            </a:r>
            <a:r>
              <a:rPr lang="en-ZA" sz="2000" dirty="0" smtClean="0">
                <a:solidFill>
                  <a:prstClr val="black"/>
                </a:solidFill>
                <a:latin typeface="Arial" pitchFamily="34" charset="0"/>
                <a:cs typeface="Arial" pitchFamily="34" charset="0"/>
              </a:rPr>
              <a:t>R221 </a:t>
            </a:r>
            <a:r>
              <a:rPr lang="en-ZA" sz="2000" dirty="0">
                <a:solidFill>
                  <a:prstClr val="black"/>
                </a:solidFill>
                <a:latin typeface="Arial" pitchFamily="34" charset="0"/>
                <a:cs typeface="Arial" pitchFamily="34" charset="0"/>
              </a:rPr>
              <a:t>thousand under spending is mainly on Compensation of Employees which is due to vacancies in the Department and part was utilised as </a:t>
            </a:r>
            <a:r>
              <a:rPr lang="en-ZA" sz="2000" dirty="0" err="1">
                <a:solidFill>
                  <a:prstClr val="black"/>
                </a:solidFill>
                <a:latin typeface="Arial" pitchFamily="34" charset="0"/>
                <a:cs typeface="Arial" pitchFamily="34" charset="0"/>
              </a:rPr>
              <a:t>virement</a:t>
            </a:r>
            <a:r>
              <a:rPr lang="en-ZA" sz="2000" dirty="0">
                <a:solidFill>
                  <a:prstClr val="black"/>
                </a:solidFill>
                <a:latin typeface="Arial" pitchFamily="34" charset="0"/>
                <a:cs typeface="Arial" pitchFamily="34" charset="0"/>
              </a:rPr>
              <a:t>.</a:t>
            </a: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8132255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57</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PROGRAMME FINANCIAL </a:t>
            </a:r>
            <a:r>
              <a:rPr lang="en-ZA" sz="3600" b="1" dirty="0">
                <a:solidFill>
                  <a:prstClr val="black"/>
                </a:solidFill>
                <a:cs typeface="Arial" pitchFamily="34" charset="0"/>
              </a:rPr>
              <a:t>OVERVIEW</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1001208"/>
            <a:ext cx="8715736" cy="4862870"/>
          </a:xfrm>
          <a:prstGeom prst="rect">
            <a:avLst/>
          </a:prstGeom>
        </p:spPr>
        <p:txBody>
          <a:bodyPr wrap="square">
            <a:spAutoFit/>
          </a:bodyPr>
          <a:lstStyle/>
          <a:p>
            <a:pPr marL="342900" indent="-342900">
              <a:buFont typeface="Wingdings" pitchFamily="2" charset="2"/>
              <a:buChar char="q"/>
            </a:pPr>
            <a:r>
              <a:rPr lang="en-ZA" sz="2000" b="1" dirty="0">
                <a:solidFill>
                  <a:prstClr val="black"/>
                </a:solidFill>
                <a:latin typeface="Arial" pitchFamily="34" charset="0"/>
                <a:cs typeface="Arial" pitchFamily="34" charset="0"/>
              </a:rPr>
              <a:t>Programme 2: Social, Political and Economic Participation and Empowerment</a:t>
            </a:r>
          </a:p>
          <a:p>
            <a:pPr marL="800100" lvl="1" indent="-342900">
              <a:buFont typeface="Wingdings" pitchFamily="2" charset="2"/>
              <a:buChar char="§"/>
            </a:pPr>
            <a:r>
              <a:rPr lang="en-ZA" dirty="0">
                <a:solidFill>
                  <a:prstClr val="black"/>
                </a:solidFill>
                <a:latin typeface="Arial" pitchFamily="34" charset="0"/>
                <a:cs typeface="Arial" pitchFamily="34" charset="0"/>
              </a:rPr>
              <a:t>The net budget, excluding CGE transfer of </a:t>
            </a:r>
            <a:r>
              <a:rPr lang="en-ZA" dirty="0" smtClean="0">
                <a:solidFill>
                  <a:prstClr val="black"/>
                </a:solidFill>
                <a:latin typeface="Arial" pitchFamily="34" charset="0"/>
                <a:cs typeface="Arial" pitchFamily="34" charset="0"/>
              </a:rPr>
              <a:t>R69,9 </a:t>
            </a:r>
            <a:r>
              <a:rPr lang="en-ZA" dirty="0">
                <a:solidFill>
                  <a:prstClr val="black"/>
                </a:solidFill>
                <a:latin typeface="Arial" pitchFamily="34" charset="0"/>
                <a:cs typeface="Arial" pitchFamily="34" charset="0"/>
              </a:rPr>
              <a:t>million is </a:t>
            </a:r>
            <a:r>
              <a:rPr lang="en-ZA" dirty="0" smtClean="0">
                <a:solidFill>
                  <a:prstClr val="black"/>
                </a:solidFill>
                <a:latin typeface="Arial" pitchFamily="34" charset="0"/>
                <a:cs typeface="Arial" pitchFamily="34" charset="0"/>
              </a:rPr>
              <a:t>R10, 5 </a:t>
            </a:r>
            <a:r>
              <a:rPr lang="en-ZA" dirty="0">
                <a:solidFill>
                  <a:prstClr val="black"/>
                </a:solidFill>
                <a:latin typeface="Arial" pitchFamily="34" charset="0"/>
                <a:cs typeface="Arial" pitchFamily="34" charset="0"/>
              </a:rPr>
              <a:t>million for Programme 2</a:t>
            </a:r>
            <a:r>
              <a:rPr lang="en-ZA" dirty="0" smtClean="0">
                <a:solidFill>
                  <a:prstClr val="black"/>
                </a:solidFill>
                <a:latin typeface="Arial" pitchFamily="34" charset="0"/>
                <a:cs typeface="Arial" pitchFamily="34" charset="0"/>
              </a:rPr>
              <a:t>.</a:t>
            </a:r>
          </a:p>
          <a:p>
            <a:pPr marL="800100" lvl="1" indent="-342900">
              <a:buFont typeface="Wingdings" pitchFamily="2" charset="2"/>
              <a:buChar char="§"/>
            </a:pPr>
            <a:endParaRPr lang="en-ZA" dirty="0">
              <a:solidFill>
                <a:prstClr val="black"/>
              </a:solidFill>
              <a:latin typeface="Arial" pitchFamily="34" charset="0"/>
              <a:cs typeface="Arial" pitchFamily="34" charset="0"/>
            </a:endParaRPr>
          </a:p>
          <a:p>
            <a:pPr marL="800100" lvl="1" indent="-342900">
              <a:buFont typeface="Wingdings" pitchFamily="2" charset="2"/>
              <a:buChar char="§"/>
            </a:pPr>
            <a:r>
              <a:rPr lang="en-ZA" dirty="0">
                <a:solidFill>
                  <a:prstClr val="black"/>
                </a:solidFill>
                <a:latin typeface="Arial" pitchFamily="34" charset="0"/>
                <a:cs typeface="Arial" pitchFamily="34" charset="0"/>
              </a:rPr>
              <a:t>The actual expenditure is R9, 6 million which translates to 91.3%. The under spending is R920 thousand, R4 </a:t>
            </a:r>
            <a:r>
              <a:rPr lang="en-ZA" dirty="0" smtClean="0">
                <a:solidFill>
                  <a:prstClr val="black"/>
                </a:solidFill>
                <a:latin typeface="Arial" pitchFamily="34" charset="0"/>
                <a:cs typeface="Arial" pitchFamily="34" charset="0"/>
              </a:rPr>
              <a:t>million </a:t>
            </a:r>
            <a:r>
              <a:rPr lang="en-ZA" dirty="0">
                <a:solidFill>
                  <a:prstClr val="black"/>
                </a:solidFill>
                <a:latin typeface="Arial" pitchFamily="34" charset="0"/>
                <a:cs typeface="Arial" pitchFamily="34" charset="0"/>
              </a:rPr>
              <a:t>from the initial budget was utilised as a </a:t>
            </a:r>
            <a:r>
              <a:rPr lang="en-ZA" dirty="0" err="1">
                <a:solidFill>
                  <a:prstClr val="black"/>
                </a:solidFill>
                <a:latin typeface="Arial" pitchFamily="34" charset="0"/>
                <a:cs typeface="Arial" pitchFamily="34" charset="0"/>
              </a:rPr>
              <a:t>virement</a:t>
            </a:r>
            <a:r>
              <a:rPr lang="en-ZA" dirty="0">
                <a:solidFill>
                  <a:prstClr val="black"/>
                </a:solidFill>
                <a:latin typeface="Arial" pitchFamily="34" charset="0"/>
                <a:cs typeface="Arial" pitchFamily="34" charset="0"/>
              </a:rPr>
              <a:t> to defray excess expenditure in Programme 3 after journalising foreign expenditure from Programme </a:t>
            </a:r>
            <a:r>
              <a:rPr lang="en-ZA" dirty="0" smtClean="0">
                <a:solidFill>
                  <a:prstClr val="black"/>
                </a:solidFill>
                <a:latin typeface="Arial" pitchFamily="34" charset="0"/>
                <a:cs typeface="Arial" pitchFamily="34" charset="0"/>
              </a:rPr>
              <a:t>1. </a:t>
            </a:r>
            <a:endParaRPr lang="en-ZA" dirty="0">
              <a:solidFill>
                <a:prstClr val="black"/>
              </a:solidFill>
              <a:latin typeface="Arial" pitchFamily="34" charset="0"/>
              <a:cs typeface="Arial" pitchFamily="34" charset="0"/>
            </a:endParaRPr>
          </a:p>
          <a:p>
            <a:pPr marL="800100" lvl="1" indent="-342900">
              <a:buFont typeface="Wingdings" pitchFamily="2" charset="2"/>
              <a:buChar char="§"/>
            </a:pPr>
            <a:endParaRPr lang="en-ZA" dirty="0">
              <a:solidFill>
                <a:prstClr val="black"/>
              </a:solidFill>
              <a:latin typeface="Arial" pitchFamily="34" charset="0"/>
              <a:cs typeface="Arial" pitchFamily="34" charset="0"/>
            </a:endParaRPr>
          </a:p>
          <a:p>
            <a:pPr marL="800100" lvl="1" indent="-342900">
              <a:buFont typeface="Wingdings" pitchFamily="2" charset="2"/>
              <a:buChar char="§"/>
            </a:pPr>
            <a:r>
              <a:rPr lang="en-ZA" dirty="0">
                <a:solidFill>
                  <a:prstClr val="black"/>
                </a:solidFill>
                <a:latin typeface="Arial" pitchFamily="34" charset="0"/>
                <a:cs typeface="Arial" pitchFamily="34" charset="0"/>
              </a:rPr>
              <a:t>The under spending under Goods and Services before </a:t>
            </a:r>
            <a:r>
              <a:rPr lang="en-ZA" dirty="0" err="1">
                <a:solidFill>
                  <a:prstClr val="black"/>
                </a:solidFill>
                <a:latin typeface="Arial" pitchFamily="34" charset="0"/>
                <a:cs typeface="Arial" pitchFamily="34" charset="0"/>
              </a:rPr>
              <a:t>virement</a:t>
            </a:r>
            <a:r>
              <a:rPr lang="en-ZA" dirty="0">
                <a:solidFill>
                  <a:prstClr val="black"/>
                </a:solidFill>
                <a:latin typeface="Arial" pitchFamily="34" charset="0"/>
                <a:cs typeface="Arial" pitchFamily="34" charset="0"/>
              </a:rPr>
              <a:t> implementation was mainly due to consultations with Governance &amp; Administration (G&amp;A) Technical working Group Cluster and DPSA not held as anticipated due to the Framework being deferred to 2017/18 financial year. Consultations on GRB are still on due to a decision that was taken by Executive Authority that a Business Case on Gender Responsive Budgeting to be developed prior the development of framework.</a:t>
            </a: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0755085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58</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PROGRAMME FINANCIAL </a:t>
            </a:r>
            <a:r>
              <a:rPr lang="en-ZA" sz="3600" b="1" dirty="0">
                <a:solidFill>
                  <a:prstClr val="black"/>
                </a:solidFill>
                <a:cs typeface="Arial" pitchFamily="34" charset="0"/>
              </a:rPr>
              <a:t>OVERVIEW</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978953"/>
            <a:ext cx="8715736" cy="2554545"/>
          </a:xfrm>
          <a:prstGeom prst="rect">
            <a:avLst/>
          </a:prstGeom>
        </p:spPr>
        <p:txBody>
          <a:bodyPr wrap="square">
            <a:spAutoFit/>
          </a:bodyPr>
          <a:lstStyle/>
          <a:p>
            <a:pPr marL="342900" indent="-342900">
              <a:buFont typeface="Wingdings" pitchFamily="2" charset="2"/>
              <a:buChar char="q"/>
            </a:pPr>
            <a:r>
              <a:rPr lang="en-ZA" sz="2000" b="1" dirty="0">
                <a:solidFill>
                  <a:prstClr val="black"/>
                </a:solidFill>
                <a:latin typeface="Arial" pitchFamily="34" charset="0"/>
                <a:cs typeface="Arial" pitchFamily="34" charset="0"/>
              </a:rPr>
              <a:t>Programme 3: Policy Stakeholder Coordination and Knowledge </a:t>
            </a:r>
            <a:r>
              <a:rPr lang="en-ZA" sz="2000" b="1" dirty="0" smtClean="0">
                <a:solidFill>
                  <a:prstClr val="black"/>
                </a:solidFill>
                <a:latin typeface="Arial" pitchFamily="34" charset="0"/>
                <a:cs typeface="Arial" pitchFamily="34" charset="0"/>
              </a:rPr>
              <a:t>Management</a:t>
            </a:r>
          </a:p>
          <a:p>
            <a:pPr marL="342900" indent="-342900">
              <a:buFont typeface="Wingdings" pitchFamily="2" charset="2"/>
              <a:buChar char="q"/>
            </a:pPr>
            <a:endParaRPr lang="en-ZA" sz="2000" dirty="0">
              <a:solidFill>
                <a:prstClr val="black"/>
              </a:solidFill>
              <a:latin typeface="Arial" pitchFamily="34" charset="0"/>
              <a:cs typeface="Arial" pitchFamily="34" charset="0"/>
            </a:endParaRPr>
          </a:p>
          <a:p>
            <a:pPr marL="800100" lvl="1" indent="-342900">
              <a:buFont typeface="Wingdings" pitchFamily="2" charset="2"/>
              <a:buChar char="§"/>
            </a:pPr>
            <a:r>
              <a:rPr lang="en-ZA" sz="2000" dirty="0">
                <a:solidFill>
                  <a:prstClr val="black"/>
                </a:solidFill>
                <a:latin typeface="Arial" pitchFamily="34" charset="0"/>
                <a:cs typeface="Arial" pitchFamily="34" charset="0"/>
              </a:rPr>
              <a:t>The programme has spent R26, 7 million which translate to 96.4% of the Programme’s adjusted appropriation of R27, 7 million. </a:t>
            </a:r>
            <a:endParaRPr lang="en-ZA" sz="2000" dirty="0" smtClean="0">
              <a:solidFill>
                <a:prstClr val="black"/>
              </a:solidFill>
              <a:latin typeface="Arial" pitchFamily="34" charset="0"/>
              <a:cs typeface="Arial" pitchFamily="34" charset="0"/>
            </a:endParaRPr>
          </a:p>
          <a:p>
            <a:pPr marL="800100" lvl="1" indent="-342900">
              <a:buFont typeface="Wingdings" pitchFamily="2" charset="2"/>
              <a:buChar char="§"/>
            </a:pPr>
            <a:endParaRPr lang="en-ZA" sz="2000" dirty="0">
              <a:solidFill>
                <a:prstClr val="black"/>
              </a:solidFill>
              <a:latin typeface="Arial" pitchFamily="34" charset="0"/>
              <a:cs typeface="Arial" pitchFamily="34" charset="0"/>
            </a:endParaRPr>
          </a:p>
          <a:p>
            <a:pPr marL="800100" lvl="1" indent="-342900">
              <a:buFont typeface="Wingdings" pitchFamily="2" charset="2"/>
              <a:buChar char="§"/>
            </a:pPr>
            <a:r>
              <a:rPr lang="en-ZA" sz="2000" dirty="0" smtClean="0">
                <a:solidFill>
                  <a:prstClr val="black"/>
                </a:solidFill>
                <a:latin typeface="Arial" pitchFamily="34" charset="0"/>
                <a:cs typeface="Arial" pitchFamily="34" charset="0"/>
              </a:rPr>
              <a:t>The </a:t>
            </a:r>
            <a:r>
              <a:rPr lang="en-ZA" sz="2000" dirty="0">
                <a:solidFill>
                  <a:prstClr val="black"/>
                </a:solidFill>
                <a:latin typeface="Arial" pitchFamily="34" charset="0"/>
                <a:cs typeface="Arial" pitchFamily="34" charset="0"/>
              </a:rPr>
              <a:t>under spending is mainly on Compensation of Employees due to vacancies in the Department</a:t>
            </a: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9710124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59</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FINANCIAL ACCOUNTING</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988189"/>
            <a:ext cx="8715736" cy="4801314"/>
          </a:xfrm>
          <a:prstGeom prst="rect">
            <a:avLst/>
          </a:prstGeom>
        </p:spPr>
        <p:txBody>
          <a:bodyPr wrap="square">
            <a:spAutoFit/>
          </a:bodyPr>
          <a:lstStyle/>
          <a:p>
            <a:pPr marL="342900" indent="-342900">
              <a:buFont typeface="Wingdings" pitchFamily="2" charset="2"/>
              <a:buChar char="q"/>
            </a:pPr>
            <a:r>
              <a:rPr lang="en-ZA" sz="1700" b="1" dirty="0">
                <a:solidFill>
                  <a:prstClr val="black"/>
                </a:solidFill>
                <a:latin typeface="Arial" pitchFamily="34" charset="0"/>
                <a:cs typeface="Arial" pitchFamily="34" charset="0"/>
              </a:rPr>
              <a:t>Suspense Accounts:</a:t>
            </a:r>
          </a:p>
          <a:p>
            <a:pPr marL="800100" lvl="1" indent="-342900">
              <a:buFont typeface="Wingdings" pitchFamily="2" charset="2"/>
              <a:buChar char="§"/>
            </a:pPr>
            <a:r>
              <a:rPr lang="en-ZA" sz="1700" dirty="0">
                <a:solidFill>
                  <a:prstClr val="black"/>
                </a:solidFill>
                <a:latin typeface="Arial" pitchFamily="34" charset="0"/>
                <a:cs typeface="Arial" pitchFamily="34" charset="0"/>
              </a:rPr>
              <a:t>Monthly reconciliation are done on the Suspense Accounts. </a:t>
            </a:r>
            <a:r>
              <a:rPr lang="en-ZA" sz="1700" dirty="0" smtClean="0">
                <a:solidFill>
                  <a:prstClr val="black"/>
                </a:solidFill>
                <a:latin typeface="Arial" pitchFamily="34" charset="0"/>
                <a:cs typeface="Arial" pitchFamily="34" charset="0"/>
              </a:rPr>
              <a:t>Additional human resource capacity has been sourced with effect from January 2017. Long </a:t>
            </a:r>
            <a:r>
              <a:rPr lang="en-ZA" sz="1700" dirty="0">
                <a:solidFill>
                  <a:prstClr val="black"/>
                </a:solidFill>
                <a:latin typeface="Arial" pitchFamily="34" charset="0"/>
                <a:cs typeface="Arial" pitchFamily="34" charset="0"/>
              </a:rPr>
              <a:t>outstanding balances have been cleared with supporting documentation. This is an on-going </a:t>
            </a:r>
            <a:r>
              <a:rPr lang="en-ZA" sz="1700" dirty="0" smtClean="0">
                <a:solidFill>
                  <a:prstClr val="black"/>
                </a:solidFill>
                <a:latin typeface="Arial" pitchFamily="34" charset="0"/>
                <a:cs typeface="Arial" pitchFamily="34" charset="0"/>
              </a:rPr>
              <a:t>process.</a:t>
            </a:r>
          </a:p>
          <a:p>
            <a:pPr marL="800100" lvl="1" indent="-342900">
              <a:buFont typeface="Wingdings" pitchFamily="2" charset="2"/>
              <a:buChar char="§"/>
            </a:pPr>
            <a:endParaRPr lang="en-ZA" sz="1700" dirty="0">
              <a:solidFill>
                <a:prstClr val="black"/>
              </a:solidFill>
              <a:latin typeface="Arial" pitchFamily="34" charset="0"/>
              <a:cs typeface="Arial" pitchFamily="34" charset="0"/>
            </a:endParaRPr>
          </a:p>
          <a:p>
            <a:pPr marL="342900" indent="-342900">
              <a:buFont typeface="Wingdings" pitchFamily="2" charset="2"/>
              <a:buChar char="q"/>
            </a:pPr>
            <a:r>
              <a:rPr lang="en-ZA" sz="1700" b="1" dirty="0">
                <a:solidFill>
                  <a:prstClr val="black"/>
                </a:solidFill>
                <a:latin typeface="Arial" pitchFamily="34" charset="0"/>
                <a:cs typeface="Arial" pitchFamily="34" charset="0"/>
              </a:rPr>
              <a:t>Fruitless &amp; Wasteful Expenditure: </a:t>
            </a:r>
            <a:r>
              <a:rPr lang="en-ZA" sz="1700" i="1" dirty="0">
                <a:solidFill>
                  <a:prstClr val="black"/>
                </a:solidFill>
                <a:latin typeface="Arial" pitchFamily="34" charset="0"/>
                <a:cs typeface="Arial" pitchFamily="34" charset="0"/>
              </a:rPr>
              <a:t>(means expenditure which was made in vain and </a:t>
            </a:r>
            <a:r>
              <a:rPr lang="en-ZA" sz="1700" i="1" dirty="0" smtClean="0">
                <a:solidFill>
                  <a:prstClr val="black"/>
                </a:solidFill>
                <a:latin typeface="Arial" pitchFamily="34" charset="0"/>
                <a:cs typeface="Arial" pitchFamily="34" charset="0"/>
              </a:rPr>
              <a:t>would have </a:t>
            </a:r>
            <a:r>
              <a:rPr lang="en-ZA" sz="1700" i="1" dirty="0">
                <a:solidFill>
                  <a:prstClr val="black"/>
                </a:solidFill>
                <a:latin typeface="Arial" pitchFamily="34" charset="0"/>
                <a:cs typeface="Arial" pitchFamily="34" charset="0"/>
              </a:rPr>
              <a:t>been avoided had reasonable care been </a:t>
            </a:r>
            <a:r>
              <a:rPr lang="en-ZA" sz="1700" i="1" dirty="0" smtClean="0">
                <a:solidFill>
                  <a:prstClr val="black"/>
                </a:solidFill>
                <a:latin typeface="Arial" pitchFamily="34" charset="0"/>
                <a:cs typeface="Arial" pitchFamily="34" charset="0"/>
              </a:rPr>
              <a:t>exercised)</a:t>
            </a:r>
            <a:endParaRPr lang="en-ZA" sz="1700" i="1" dirty="0">
              <a:solidFill>
                <a:prstClr val="black"/>
              </a:solidFill>
              <a:latin typeface="Arial" pitchFamily="34" charset="0"/>
              <a:cs typeface="Arial" pitchFamily="34" charset="0"/>
            </a:endParaRPr>
          </a:p>
          <a:p>
            <a:pPr marL="800100" lvl="1" indent="-342900">
              <a:buFont typeface="Wingdings" pitchFamily="2" charset="2"/>
              <a:buChar char="§"/>
            </a:pPr>
            <a:r>
              <a:rPr lang="en-ZA" sz="1700" dirty="0">
                <a:solidFill>
                  <a:prstClr val="black"/>
                </a:solidFill>
                <a:latin typeface="Arial" pitchFamily="34" charset="0"/>
                <a:cs typeface="Arial" pitchFamily="34" charset="0"/>
              </a:rPr>
              <a:t>Fruitless and Wasteful expenditure reported for the period ending 31 March 2017 amounts to R537 thousand for finance charges (interest) on the American Express (AMEX).</a:t>
            </a:r>
            <a:endParaRPr lang="en-ZA" sz="1700" dirty="0" smtClean="0">
              <a:solidFill>
                <a:prstClr val="black"/>
              </a:solidFill>
              <a:latin typeface="Arial" pitchFamily="34" charset="0"/>
              <a:cs typeface="Arial" pitchFamily="34" charset="0"/>
            </a:endParaRPr>
          </a:p>
          <a:p>
            <a:pPr lvl="1"/>
            <a:endParaRPr lang="en-ZA" sz="1700" dirty="0">
              <a:solidFill>
                <a:prstClr val="black"/>
              </a:solidFill>
              <a:latin typeface="Arial" pitchFamily="34" charset="0"/>
              <a:cs typeface="Arial" pitchFamily="34" charset="0"/>
            </a:endParaRPr>
          </a:p>
          <a:p>
            <a:pPr marL="342900" indent="-342900">
              <a:buFont typeface="Wingdings" pitchFamily="2" charset="2"/>
              <a:buChar char="q"/>
            </a:pPr>
            <a:r>
              <a:rPr lang="en-ZA" sz="1700" b="1" dirty="0">
                <a:solidFill>
                  <a:prstClr val="black"/>
                </a:solidFill>
                <a:latin typeface="Arial" pitchFamily="34" charset="0"/>
                <a:cs typeface="Arial" pitchFamily="34" charset="0"/>
              </a:rPr>
              <a:t>Irregular Expenditure:</a:t>
            </a:r>
            <a:r>
              <a:rPr lang="en-ZA" sz="1700" dirty="0">
                <a:solidFill>
                  <a:prstClr val="black"/>
                </a:solidFill>
                <a:latin typeface="Arial" pitchFamily="34" charset="0"/>
                <a:cs typeface="Arial" pitchFamily="34" charset="0"/>
              </a:rPr>
              <a:t> </a:t>
            </a:r>
            <a:r>
              <a:rPr lang="en-ZA" sz="1700" i="1" dirty="0">
                <a:solidFill>
                  <a:prstClr val="black"/>
                </a:solidFill>
                <a:latin typeface="Arial" pitchFamily="34" charset="0"/>
                <a:cs typeface="Arial" pitchFamily="34" charset="0"/>
              </a:rPr>
              <a:t>(means expenditure, other than unauthorised expenditure, incurred </a:t>
            </a:r>
            <a:r>
              <a:rPr lang="en-ZA" sz="1700" i="1" dirty="0" smtClean="0">
                <a:solidFill>
                  <a:prstClr val="black"/>
                </a:solidFill>
                <a:latin typeface="Arial" pitchFamily="34" charset="0"/>
                <a:cs typeface="Arial" pitchFamily="34" charset="0"/>
              </a:rPr>
              <a:t>in contravention </a:t>
            </a:r>
            <a:r>
              <a:rPr lang="en-ZA" sz="1700" i="1" dirty="0">
                <a:solidFill>
                  <a:prstClr val="black"/>
                </a:solidFill>
                <a:latin typeface="Arial" pitchFamily="34" charset="0"/>
                <a:cs typeface="Arial" pitchFamily="34" charset="0"/>
              </a:rPr>
              <a:t>of or that is not in accordance with a requirement of any applicable </a:t>
            </a:r>
            <a:r>
              <a:rPr lang="en-ZA" sz="1700" i="1" dirty="0" smtClean="0">
                <a:solidFill>
                  <a:prstClr val="black"/>
                </a:solidFill>
                <a:latin typeface="Arial" pitchFamily="34" charset="0"/>
                <a:cs typeface="Arial" pitchFamily="34" charset="0"/>
              </a:rPr>
              <a:t>legislation)</a:t>
            </a:r>
            <a:endParaRPr lang="en-ZA" sz="1700" i="1" dirty="0">
              <a:solidFill>
                <a:prstClr val="black"/>
              </a:solidFill>
              <a:latin typeface="Arial" pitchFamily="34" charset="0"/>
              <a:cs typeface="Arial" pitchFamily="34" charset="0"/>
            </a:endParaRPr>
          </a:p>
          <a:p>
            <a:pPr marL="800100" lvl="1" indent="-342900">
              <a:buFont typeface="Wingdings" pitchFamily="2" charset="2"/>
              <a:buChar char="§"/>
            </a:pPr>
            <a:r>
              <a:rPr lang="en-ZA" sz="1700" dirty="0">
                <a:solidFill>
                  <a:prstClr val="black"/>
                </a:solidFill>
                <a:latin typeface="Arial" pitchFamily="34" charset="0"/>
                <a:cs typeface="Arial" pitchFamily="34" charset="0"/>
              </a:rPr>
              <a:t>No Irregular Expenditure transactions reported for March 2017, leaving total Irregular Expenditure reported for the 2016/17 financial year at 16 transactions amounting to R2, 3 million.</a:t>
            </a: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44447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a:t>
            </a:fld>
            <a:endParaRPr lang="en-ZA" dirty="0">
              <a:solidFill>
                <a:prstClr val="black">
                  <a:tint val="75000"/>
                </a:prstClr>
              </a:solidFill>
            </a:endParaRPr>
          </a:p>
        </p:txBody>
      </p:sp>
      <p:sp>
        <p:nvSpPr>
          <p:cNvPr id="5" name="Title 1"/>
          <p:cNvSpPr>
            <a:spLocks noGrp="1"/>
          </p:cNvSpPr>
          <p:nvPr>
            <p:ph type="title"/>
          </p:nvPr>
        </p:nvSpPr>
        <p:spPr>
          <a:xfrm>
            <a:off x="0" y="133350"/>
            <a:ext cx="8705850" cy="664675"/>
          </a:xfrm>
          <a:prstGeom prst="rect">
            <a:avLst/>
          </a:prstGeom>
          <a:noFill/>
        </p:spPr>
        <p:txBody>
          <a:bodyPr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3600" b="1" kern="0" dirty="0" smtClean="0">
                <a:solidFill>
                  <a:sysClr val="windowText" lastClr="000000"/>
                </a:solidFill>
              </a:rPr>
              <a:t>STRATEGIC FOCUS</a:t>
            </a: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Content Placeholder 7"/>
          <p:cNvSpPr>
            <a:spLocks noGrp="1"/>
          </p:cNvSpPr>
          <p:nvPr>
            <p:ph idx="1"/>
          </p:nvPr>
        </p:nvSpPr>
        <p:spPr>
          <a:xfrm>
            <a:off x="0" y="948738"/>
            <a:ext cx="9258782" cy="5103720"/>
          </a:xfrm>
        </p:spPr>
        <p:txBody>
          <a:bodyPr>
            <a:noAutofit/>
          </a:bodyPr>
          <a:lstStyle/>
          <a:p>
            <a:pPr marL="342900" lvl="1" indent="-342900" algn="just">
              <a:spcBef>
                <a:spcPts val="575"/>
              </a:spcBef>
              <a:buSzPct val="85000"/>
              <a:buFont typeface="Wingdings" pitchFamily="2" charset="2"/>
              <a:buChar char="q"/>
              <a:defRPr/>
            </a:pPr>
            <a:r>
              <a:rPr lang="en-ZA" sz="1950" dirty="0" smtClean="0">
                <a:latin typeface="Arial" pitchFamily="34" charset="0"/>
                <a:cs typeface="Arial" pitchFamily="34" charset="0"/>
              </a:rPr>
              <a:t>The </a:t>
            </a:r>
            <a:r>
              <a:rPr lang="en-ZA" sz="1950" dirty="0">
                <a:latin typeface="Arial" pitchFamily="34" charset="0"/>
                <a:cs typeface="Arial" pitchFamily="34" charset="0"/>
              </a:rPr>
              <a:t>D</a:t>
            </a:r>
            <a:r>
              <a:rPr lang="en-ZA" sz="1950" dirty="0" smtClean="0">
                <a:latin typeface="Arial" pitchFamily="34" charset="0"/>
                <a:cs typeface="Arial" pitchFamily="34" charset="0"/>
              </a:rPr>
              <a:t>epartment </a:t>
            </a:r>
            <a:r>
              <a:rPr lang="en-ZA" sz="1950" dirty="0">
                <a:latin typeface="Arial" pitchFamily="34" charset="0"/>
                <a:cs typeface="Arial" pitchFamily="34" charset="0"/>
              </a:rPr>
              <a:t>monitors </a:t>
            </a:r>
            <a:r>
              <a:rPr lang="en-ZA" sz="1950" dirty="0" smtClean="0">
                <a:latin typeface="Arial" pitchFamily="34" charset="0"/>
                <a:cs typeface="Arial" pitchFamily="34" charset="0"/>
              </a:rPr>
              <a:t>the </a:t>
            </a:r>
            <a:r>
              <a:rPr lang="en-ZA" sz="1950" dirty="0">
                <a:latin typeface="Arial" pitchFamily="34" charset="0"/>
                <a:cs typeface="Arial" pitchFamily="34" charset="0"/>
              </a:rPr>
              <a:t>implementation of the Presidential Directive </a:t>
            </a:r>
            <a:r>
              <a:rPr lang="en-ZA" sz="1950" dirty="0" smtClean="0">
                <a:latin typeface="Arial" pitchFamily="34" charset="0"/>
                <a:cs typeface="Arial" pitchFamily="34" charset="0"/>
              </a:rPr>
              <a:t>to ensure the inclusion of women in broader economic plans of government, the implications for women of individual government ESEID departments operational and spending plans, and that the Nine </a:t>
            </a:r>
            <a:r>
              <a:rPr lang="en-ZA" sz="1950" dirty="0">
                <a:latin typeface="Arial" pitchFamily="34" charset="0"/>
                <a:cs typeface="Arial" pitchFamily="34" charset="0"/>
              </a:rPr>
              <a:t>Point Plan and the </a:t>
            </a:r>
            <a:r>
              <a:rPr lang="en-ZA" sz="1950" dirty="0" smtClean="0">
                <a:latin typeface="Arial" pitchFamily="34" charset="0"/>
                <a:cs typeface="Arial" pitchFamily="34" charset="0"/>
              </a:rPr>
              <a:t>Operation Phakisa initiatives launched and those still to be launched, have an explicit gender dimension </a:t>
            </a:r>
            <a:endParaRPr lang="en-ZA" sz="1950" dirty="0">
              <a:latin typeface="Arial" pitchFamily="34" charset="0"/>
              <a:cs typeface="Arial" pitchFamily="34" charset="0"/>
            </a:endParaRPr>
          </a:p>
          <a:p>
            <a:pPr marL="342900" lvl="1" indent="-342900" algn="just">
              <a:spcBef>
                <a:spcPts val="575"/>
              </a:spcBef>
              <a:buSzPct val="85000"/>
              <a:buFont typeface="Wingdings" pitchFamily="2" charset="2"/>
              <a:buChar char="q"/>
              <a:defRPr/>
            </a:pPr>
            <a:r>
              <a:rPr lang="en-ZA" sz="1950" dirty="0" smtClean="0">
                <a:latin typeface="Arial" pitchFamily="34" charset="0"/>
                <a:cs typeface="Arial" pitchFamily="34" charset="0"/>
              </a:rPr>
              <a:t>Through </a:t>
            </a:r>
            <a:r>
              <a:rPr lang="en-ZA" sz="1950" dirty="0">
                <a:latin typeface="Arial" pitchFamily="34" charset="0"/>
                <a:cs typeface="Arial" pitchFamily="34" charset="0"/>
              </a:rPr>
              <a:t>its work and commitments of International </a:t>
            </a:r>
            <a:r>
              <a:rPr lang="en-ZA" sz="1950" dirty="0" smtClean="0">
                <a:latin typeface="Arial" pitchFamily="34" charset="0"/>
                <a:cs typeface="Arial" pitchFamily="34" charset="0"/>
              </a:rPr>
              <a:t>instruments, the Department monitors </a:t>
            </a:r>
            <a:r>
              <a:rPr lang="en-ZA" sz="1950" dirty="0">
                <a:latin typeface="Arial" pitchFamily="34" charset="0"/>
                <a:cs typeface="Arial" pitchFamily="34" charset="0"/>
              </a:rPr>
              <a:t>and reports to various international bodies </a:t>
            </a:r>
            <a:r>
              <a:rPr lang="en-ZA" sz="1950" dirty="0" smtClean="0">
                <a:latin typeface="Arial" pitchFamily="34" charset="0"/>
                <a:cs typeface="Arial" pitchFamily="34" charset="0"/>
              </a:rPr>
              <a:t>on progress </a:t>
            </a:r>
            <a:r>
              <a:rPr lang="en-ZA" sz="1950" dirty="0">
                <a:latin typeface="Arial" pitchFamily="34" charset="0"/>
                <a:cs typeface="Arial" pitchFamily="34" charset="0"/>
              </a:rPr>
              <a:t>made in socio-economic empowerment of women and advocacy against gender-based violence.</a:t>
            </a:r>
          </a:p>
          <a:p>
            <a:pPr marL="342900" lvl="1" indent="-342900" algn="just">
              <a:spcBef>
                <a:spcPts val="575"/>
              </a:spcBef>
              <a:buSzPct val="85000"/>
              <a:buFont typeface="Wingdings" pitchFamily="2" charset="2"/>
              <a:buChar char="q"/>
              <a:defRPr/>
            </a:pPr>
            <a:r>
              <a:rPr lang="en-ZA" sz="1950" dirty="0" smtClean="0">
                <a:latin typeface="Arial" pitchFamily="34" charset="0"/>
                <a:cs typeface="Arial" pitchFamily="34" charset="0"/>
              </a:rPr>
              <a:t>The Department also monitors progress on the </a:t>
            </a:r>
            <a:r>
              <a:rPr lang="en-ZA" sz="1950" dirty="0">
                <a:latin typeface="Arial" pitchFamily="34" charset="0"/>
                <a:cs typeface="Arial" pitchFamily="34" charset="0"/>
              </a:rPr>
              <a:t>implementation of the recommendations of the Status of Women in the Economy </a:t>
            </a:r>
            <a:r>
              <a:rPr lang="en-ZA" sz="1950" dirty="0" smtClean="0">
                <a:latin typeface="Arial" pitchFamily="34" charset="0"/>
                <a:cs typeface="Arial" pitchFamily="34" charset="0"/>
              </a:rPr>
              <a:t>Report by the relevant departments.</a:t>
            </a:r>
          </a:p>
          <a:p>
            <a:pPr marL="342900" lvl="1" indent="-342900" algn="just">
              <a:spcBef>
                <a:spcPts val="575"/>
              </a:spcBef>
              <a:buSzPct val="85000"/>
              <a:buFont typeface="Wingdings" pitchFamily="2" charset="2"/>
              <a:buChar char="q"/>
              <a:defRPr/>
            </a:pPr>
            <a:r>
              <a:rPr lang="en-ZA" sz="1950" dirty="0" smtClean="0">
                <a:latin typeface="Arial" pitchFamily="34" charset="0"/>
                <a:cs typeface="Arial" pitchFamily="34" charset="0"/>
              </a:rPr>
              <a:t>The Department contributes to Outcome 14 on promoting social cohesion and national building through the outreach programmes, communication strategy, partnerships and thought leadership work.</a:t>
            </a:r>
            <a:endParaRPr lang="en-ZA" sz="1950" dirty="0">
              <a:latin typeface="Arial" pitchFamily="34" charset="0"/>
              <a:cs typeface="Arial" pitchFamily="34" charset="0"/>
            </a:endParaRPr>
          </a:p>
          <a:p>
            <a:pPr marL="342900" lvl="1" indent="-342900" algn="just">
              <a:spcBef>
                <a:spcPts val="575"/>
              </a:spcBef>
              <a:buSzPct val="85000"/>
              <a:buFont typeface="Wingdings" pitchFamily="2" charset="2"/>
              <a:buChar char="q"/>
              <a:defRPr/>
            </a:pPr>
            <a:endParaRPr lang="en-GB" sz="2000" dirty="0" smtClean="0">
              <a:latin typeface="Arial" pitchFamily="34" charset="0"/>
              <a:cs typeface="Arial" pitchFamily="34" charset="0"/>
            </a:endParaRPr>
          </a:p>
          <a:p>
            <a:pPr marL="342900" lvl="1" indent="-342900" algn="just">
              <a:spcBef>
                <a:spcPts val="575"/>
              </a:spcBef>
              <a:buSzPct val="85000"/>
              <a:buFont typeface="Wingdings" pitchFamily="2" charset="2"/>
              <a:buChar char="q"/>
              <a:defRPr/>
            </a:pPr>
            <a:endParaRPr lang="en-US" sz="2000" i="1" dirty="0">
              <a:latin typeface="Arial" pitchFamily="34" charset="0"/>
              <a:cs typeface="Arial" pitchFamily="34" charset="0"/>
            </a:endParaRPr>
          </a:p>
          <a:p>
            <a:pPr>
              <a:lnSpc>
                <a:spcPct val="115000"/>
              </a:lnSpc>
              <a:spcBef>
                <a:spcPts val="2400"/>
              </a:spcBef>
              <a:spcAft>
                <a:spcPts val="0"/>
              </a:spcAft>
              <a:buSzPct val="85000"/>
              <a:buFont typeface="Wingdings" pitchFamily="2" charset="2"/>
              <a:buChar char="q"/>
              <a:defRPr/>
            </a:pPr>
            <a:endParaRPr lang="en-ZA" sz="2000" dirty="0">
              <a:latin typeface="Arial" pitchFamily="34" charset="0"/>
              <a:cs typeface="Arial" pitchFamily="34" charset="0"/>
            </a:endParaRPr>
          </a:p>
          <a:p>
            <a:pPr algn="ctr" eaLnBrk="1" hangingPunct="1">
              <a:buFont typeface="Wingdings" pitchFamily="2" charset="2"/>
              <a:buChar char="q"/>
              <a:defRPr/>
            </a:pPr>
            <a:r>
              <a:rPr lang="en-GB" sz="2000" b="1" i="1" dirty="0" smtClean="0">
                <a:latin typeface="Arial" pitchFamily="34" charset="0"/>
                <a:cs typeface="Arial" pitchFamily="34" charset="0"/>
              </a:rPr>
              <a:t>	</a:t>
            </a:r>
            <a:endParaRPr lang="en-ZA" sz="2000" dirty="0" smtClean="0">
              <a:latin typeface="Arial" pitchFamily="34" charset="0"/>
              <a:cs typeface="Arial" pitchFamily="34" charset="0"/>
            </a:endParaRPr>
          </a:p>
        </p:txBody>
      </p:sp>
    </p:spTree>
    <p:extLst>
      <p:ext uri="{BB962C8B-B14F-4D97-AF65-F5344CB8AC3E}">
        <p14:creationId xmlns:p14="http://schemas.microsoft.com/office/powerpoint/2010/main" xmlns="" val="888070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60</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FINANCIAL ACCOUNTING</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43069" y="1095911"/>
            <a:ext cx="8715736" cy="2646878"/>
          </a:xfrm>
          <a:prstGeom prst="rect">
            <a:avLst/>
          </a:prstGeom>
        </p:spPr>
        <p:txBody>
          <a:bodyPr wrap="square">
            <a:spAutoFit/>
          </a:bodyPr>
          <a:lstStyle/>
          <a:p>
            <a:pPr marL="342900" indent="-342900">
              <a:buFont typeface="Wingdings" pitchFamily="2" charset="2"/>
              <a:buChar char="q"/>
            </a:pPr>
            <a:r>
              <a:rPr lang="en-ZA" sz="2000" b="1" dirty="0" smtClean="0">
                <a:solidFill>
                  <a:prstClr val="black"/>
                </a:solidFill>
                <a:latin typeface="Arial" pitchFamily="34" charset="0"/>
                <a:cs typeface="Arial" pitchFamily="34" charset="0"/>
              </a:rPr>
              <a:t>Deviations</a:t>
            </a:r>
            <a:r>
              <a:rPr lang="en-ZA" sz="2000" b="1" dirty="0">
                <a:solidFill>
                  <a:prstClr val="black"/>
                </a:solidFill>
                <a:latin typeface="Arial" pitchFamily="34" charset="0"/>
                <a:cs typeface="Arial" pitchFamily="34" charset="0"/>
              </a:rPr>
              <a:t>:</a:t>
            </a:r>
          </a:p>
          <a:p>
            <a:pPr marL="800100" lvl="1" indent="-342900">
              <a:buFont typeface="Wingdings" pitchFamily="2" charset="2"/>
              <a:buChar char="§"/>
            </a:pPr>
            <a:r>
              <a:rPr lang="en-ZA" dirty="0">
                <a:solidFill>
                  <a:prstClr val="black"/>
                </a:solidFill>
                <a:latin typeface="Arial" pitchFamily="34" charset="0"/>
                <a:cs typeface="Arial" pitchFamily="34" charset="0"/>
              </a:rPr>
              <a:t>No new cases of Deviations were reported for March 2017, leaving the total Deviations reported for the 2016/17 financial year at 19 cases amounting to R3, 7 million.</a:t>
            </a:r>
            <a:endParaRPr lang="en-ZA" dirty="0" smtClean="0">
              <a:solidFill>
                <a:prstClr val="black"/>
              </a:solidFill>
              <a:latin typeface="Arial" pitchFamily="34" charset="0"/>
              <a:cs typeface="Arial" pitchFamily="34" charset="0"/>
            </a:endParaRPr>
          </a:p>
          <a:p>
            <a:pPr marL="800100" lvl="1" indent="-342900">
              <a:buFont typeface="Wingdings" pitchFamily="2" charset="2"/>
              <a:buChar char="§"/>
            </a:pPr>
            <a:endParaRPr lang="en-ZA" dirty="0">
              <a:solidFill>
                <a:prstClr val="black"/>
              </a:solidFill>
              <a:latin typeface="Arial" pitchFamily="34" charset="0"/>
              <a:cs typeface="Arial" pitchFamily="34" charset="0"/>
            </a:endParaRPr>
          </a:p>
          <a:p>
            <a:pPr marL="342900" indent="-342900">
              <a:buFont typeface="Wingdings" pitchFamily="2" charset="2"/>
              <a:buChar char="q"/>
            </a:pPr>
            <a:r>
              <a:rPr lang="en-ZA" sz="2000" b="1" dirty="0">
                <a:solidFill>
                  <a:prstClr val="black"/>
                </a:solidFill>
                <a:latin typeface="Arial" pitchFamily="34" charset="0"/>
                <a:cs typeface="Arial" pitchFamily="34" charset="0"/>
              </a:rPr>
              <a:t>Payment within 30 Days:</a:t>
            </a:r>
          </a:p>
          <a:p>
            <a:pPr marL="800100" lvl="1" indent="-342900">
              <a:buFont typeface="Wingdings" pitchFamily="2" charset="2"/>
              <a:buChar char="§"/>
            </a:pPr>
            <a:r>
              <a:rPr lang="en-ZA" dirty="0">
                <a:solidFill>
                  <a:prstClr val="black"/>
                </a:solidFill>
                <a:latin typeface="Arial" pitchFamily="34" charset="0"/>
                <a:cs typeface="Arial" pitchFamily="34" charset="0"/>
              </a:rPr>
              <a:t>A total of </a:t>
            </a:r>
            <a:r>
              <a:rPr lang="en-ZA" dirty="0" smtClean="0">
                <a:solidFill>
                  <a:prstClr val="black"/>
                </a:solidFill>
                <a:latin typeface="Arial" pitchFamily="34" charset="0"/>
                <a:cs typeface="Arial" pitchFamily="34" charset="0"/>
              </a:rPr>
              <a:t>3,502 invoices </a:t>
            </a:r>
            <a:r>
              <a:rPr lang="en-ZA" dirty="0">
                <a:solidFill>
                  <a:prstClr val="black"/>
                </a:solidFill>
                <a:latin typeface="Arial" pitchFamily="34" charset="0"/>
                <a:cs typeface="Arial" pitchFamily="34" charset="0"/>
              </a:rPr>
              <a:t>were received in </a:t>
            </a:r>
            <a:r>
              <a:rPr lang="en-ZA" dirty="0" smtClean="0">
                <a:solidFill>
                  <a:prstClr val="black"/>
                </a:solidFill>
                <a:latin typeface="Arial" pitchFamily="34" charset="0"/>
                <a:cs typeface="Arial" pitchFamily="34" charset="0"/>
              </a:rPr>
              <a:t>2016/17 of </a:t>
            </a:r>
            <a:r>
              <a:rPr lang="en-ZA" dirty="0">
                <a:solidFill>
                  <a:prstClr val="black"/>
                </a:solidFill>
                <a:latin typeface="Arial" pitchFamily="34" charset="0"/>
                <a:cs typeface="Arial" pitchFamily="34" charset="0"/>
              </a:rPr>
              <a:t>which </a:t>
            </a:r>
            <a:r>
              <a:rPr lang="en-ZA" dirty="0" smtClean="0">
                <a:solidFill>
                  <a:prstClr val="black"/>
                </a:solidFill>
                <a:latin typeface="Arial" pitchFamily="34" charset="0"/>
                <a:cs typeface="Arial" pitchFamily="34" charset="0"/>
              </a:rPr>
              <a:t>350 invoices were </a:t>
            </a:r>
            <a:r>
              <a:rPr lang="en-ZA" dirty="0">
                <a:solidFill>
                  <a:prstClr val="black"/>
                </a:solidFill>
                <a:latin typeface="Arial" pitchFamily="34" charset="0"/>
                <a:cs typeface="Arial" pitchFamily="34" charset="0"/>
              </a:rPr>
              <a:t>paid </a:t>
            </a:r>
            <a:r>
              <a:rPr lang="en-ZA" dirty="0" smtClean="0">
                <a:solidFill>
                  <a:prstClr val="black"/>
                </a:solidFill>
                <a:latin typeface="Arial" pitchFamily="34" charset="0"/>
                <a:cs typeface="Arial" pitchFamily="34" charset="0"/>
              </a:rPr>
              <a:t>outside of 30 </a:t>
            </a:r>
            <a:r>
              <a:rPr lang="en-ZA" dirty="0">
                <a:solidFill>
                  <a:prstClr val="black"/>
                </a:solidFill>
                <a:latin typeface="Arial" pitchFamily="34" charset="0"/>
                <a:cs typeface="Arial" pitchFamily="34" charset="0"/>
              </a:rPr>
              <a:t>days translating to </a:t>
            </a:r>
            <a:r>
              <a:rPr lang="en-ZA" dirty="0" smtClean="0">
                <a:solidFill>
                  <a:prstClr val="black"/>
                </a:solidFill>
                <a:latin typeface="Arial" pitchFamily="34" charset="0"/>
                <a:cs typeface="Arial" pitchFamily="34" charset="0"/>
              </a:rPr>
              <a:t>10.0%. </a:t>
            </a:r>
          </a:p>
          <a:p>
            <a:pPr lvl="1"/>
            <a:endParaRPr lang="en-ZA" dirty="0" smtClean="0">
              <a:solidFill>
                <a:prstClr val="black"/>
              </a:solidFill>
              <a:latin typeface="Arial" pitchFamily="34" charset="0"/>
              <a:cs typeface="Arial" pitchFamily="34" charset="0"/>
            </a:endParaRP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548317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61</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MAJOR EVENTS – 2016/17</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71150" y="1105817"/>
            <a:ext cx="8718470" cy="461665"/>
          </a:xfrm>
          <a:prstGeom prst="rect">
            <a:avLst/>
          </a:prstGeom>
        </p:spPr>
        <p:txBody>
          <a:bodyPr wrap="square">
            <a:spAutoFit/>
          </a:bodyPr>
          <a:lstStyle/>
          <a:p>
            <a:pPr marL="342900" indent="-342900">
              <a:buFont typeface="Wingdings" pitchFamily="2" charset="2"/>
              <a:buChar char="q"/>
            </a:pPr>
            <a:r>
              <a:rPr lang="en-ZA" sz="2400" dirty="0" smtClean="0">
                <a:solidFill>
                  <a:prstClr val="black"/>
                </a:solidFill>
                <a:latin typeface="Arial" pitchFamily="34" charset="0"/>
                <a:cs typeface="Arial" pitchFamily="34" charset="0"/>
              </a:rPr>
              <a:t>There was no major events during quarter 4.</a:t>
            </a: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6370791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10185" y="6323932"/>
            <a:ext cx="2311400" cy="365125"/>
          </a:xfrm>
        </p:spPr>
        <p:txBody>
          <a:bodyPr/>
          <a:lstStyle/>
          <a:p>
            <a:fld id="{ED52D37E-7193-452B-935F-7AF7AE330DC7}" type="slidenum">
              <a:rPr lang="en-ZA" smtClean="0">
                <a:solidFill>
                  <a:prstClr val="black">
                    <a:tint val="75000"/>
                  </a:prstClr>
                </a:solidFill>
              </a:rPr>
              <a:pPr/>
              <a:t>62</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kern="0" dirty="0">
                <a:solidFill>
                  <a:sysClr val="windowText" lastClr="000000"/>
                </a:solidFill>
              </a:rPr>
              <a:t/>
            </a:r>
            <a:br>
              <a:rPr lang="en-ZA" sz="3600" b="1" kern="0" dirty="0">
                <a:solidFill>
                  <a:sysClr val="windowText" lastClr="000000"/>
                </a:solidFill>
              </a:rPr>
            </a:br>
            <a:r>
              <a:rPr lang="en-ZA" sz="3600" b="1" dirty="0" smtClean="0">
                <a:solidFill>
                  <a:prstClr val="black"/>
                </a:solidFill>
                <a:cs typeface="Arial" pitchFamily="34" charset="0"/>
              </a:rPr>
              <a:t>INTERNATIONAL TRIPS – QUARTER 4</a:t>
            </a:r>
            <a:r>
              <a:rPr lang="en-ZA" sz="3600" b="1" dirty="0">
                <a:cs typeface="Arial" pitchFamily="34" charset="0"/>
              </a:rPr>
              <a:t/>
            </a:r>
            <a:br>
              <a:rPr lang="en-ZA" sz="3600" b="1" dirty="0">
                <a:cs typeface="Arial" pitchFamily="34" charset="0"/>
              </a:rPr>
            </a:b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6" name="Rectangle 1"/>
          <p:cNvSpPr>
            <a:spLocks noChangeArrowheads="1"/>
          </p:cNvSpPr>
          <p:nvPr/>
        </p:nvSpPr>
        <p:spPr bwMode="auto">
          <a:xfrm>
            <a:off x="1935234" y="223468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xmlns="" val="1698827965"/>
              </p:ext>
            </p:extLst>
          </p:nvPr>
        </p:nvGraphicFramePr>
        <p:xfrm>
          <a:off x="88241" y="1099459"/>
          <a:ext cx="9654481" cy="4138746"/>
        </p:xfrm>
        <a:graphic>
          <a:graphicData uri="http://schemas.openxmlformats.org/drawingml/2006/table">
            <a:tbl>
              <a:tblPr>
                <a:tableStyleId>{BC89EF96-8CEA-46FF-86C4-4CE0E7609802}</a:tableStyleId>
              </a:tblPr>
              <a:tblGrid>
                <a:gridCol w="368967"/>
                <a:gridCol w="1599581"/>
                <a:gridCol w="893247"/>
                <a:gridCol w="936172"/>
                <a:gridCol w="849085"/>
                <a:gridCol w="1186543"/>
                <a:gridCol w="1306286"/>
                <a:gridCol w="1197429"/>
                <a:gridCol w="1317171"/>
              </a:tblGrid>
              <a:tr h="1049839">
                <a:tc>
                  <a:txBody>
                    <a:bodyPr/>
                    <a:lstStyle/>
                    <a:p>
                      <a:pPr algn="ctr" fontAlgn="b"/>
                      <a:r>
                        <a:rPr lang="en-ZA" sz="1400" u="none" strike="noStrike" dirty="0">
                          <a:effectLst/>
                        </a:rPr>
                        <a:t>#</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Description</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smtClean="0">
                          <a:effectLst/>
                        </a:rPr>
                        <a:t>Destina-tion</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Date</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smtClean="0">
                          <a:effectLst/>
                        </a:rPr>
                        <a:t>Delega-tion </a:t>
                      </a:r>
                      <a:r>
                        <a:rPr lang="en-ZA" sz="1400" u="none" strike="noStrike" dirty="0">
                          <a:effectLst/>
                        </a:rPr>
                        <a:t>size</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Accommodation cost</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Air travel</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S&amp;T</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c>
                  <a:txBody>
                    <a:bodyPr/>
                    <a:lstStyle/>
                    <a:p>
                      <a:pPr algn="ctr" fontAlgn="b"/>
                      <a:r>
                        <a:rPr lang="en-ZA" sz="1400" u="none" strike="noStrike" dirty="0">
                          <a:effectLst/>
                        </a:rPr>
                        <a:t>Total</a:t>
                      </a:r>
                      <a:endParaRPr lang="en-ZA" sz="1400" b="1" i="0" u="none" strike="noStrike" dirty="0">
                        <a:solidFill>
                          <a:srgbClr val="000000"/>
                        </a:solidFill>
                        <a:effectLst/>
                        <a:latin typeface="Calibri"/>
                      </a:endParaRPr>
                    </a:p>
                  </a:txBody>
                  <a:tcPr marL="7466" marR="7466" marT="7466" marB="0" anchor="b">
                    <a:solidFill>
                      <a:schemeClr val="accent1">
                        <a:lumMod val="60000"/>
                        <a:lumOff val="40000"/>
                      </a:schemeClr>
                    </a:solidFill>
                  </a:tcPr>
                </a:tc>
              </a:tr>
              <a:tr h="2205086">
                <a:tc>
                  <a:txBody>
                    <a:bodyPr/>
                    <a:lstStyle/>
                    <a:p>
                      <a:pPr algn="ctr" fontAlgn="b"/>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7466" marR="7466" marT="7466" marB="0" anchor="b"/>
                </a:tc>
                <a:tc>
                  <a:txBody>
                    <a:bodyPr/>
                    <a:lstStyle/>
                    <a:p>
                      <a:pPr algn="l" fontAlgn="b"/>
                      <a:r>
                        <a:rPr lang="en-ZA" sz="1400" b="0" u="none" strike="noStrike" dirty="0" smtClean="0">
                          <a:effectLst/>
                        </a:rPr>
                        <a:t>61</a:t>
                      </a:r>
                      <a:r>
                        <a:rPr lang="en-ZA" sz="1400" b="0" u="none" strike="noStrike" baseline="30000" dirty="0" smtClean="0">
                          <a:effectLst/>
                        </a:rPr>
                        <a:t>st</a:t>
                      </a:r>
                      <a:r>
                        <a:rPr lang="en-ZA" sz="1400" b="0" u="none" strike="noStrike" dirty="0" smtClean="0">
                          <a:effectLst/>
                        </a:rPr>
                        <a:t> Session on the Commission on the Status of Women</a:t>
                      </a:r>
                      <a:endParaRPr lang="en-ZA" sz="1400" b="0" i="0" u="none" strike="noStrike" dirty="0">
                        <a:solidFill>
                          <a:srgbClr val="000000"/>
                        </a:solidFill>
                        <a:effectLst/>
                        <a:latin typeface="Calibri"/>
                      </a:endParaRPr>
                    </a:p>
                  </a:txBody>
                  <a:tcPr marL="7466" marR="7466" marT="7466" marB="0" anchor="b"/>
                </a:tc>
                <a:tc>
                  <a:txBody>
                    <a:bodyPr/>
                    <a:lstStyle/>
                    <a:p>
                      <a:pPr algn="l" fontAlgn="b"/>
                      <a:r>
                        <a:rPr lang="en-ZA" sz="1400" u="none" strike="noStrike" dirty="0" smtClean="0">
                          <a:effectLst/>
                        </a:rPr>
                        <a:t>New York, USA</a:t>
                      </a:r>
                      <a:endParaRPr lang="en-ZA" sz="1400" b="0" i="0" u="none" strike="noStrike" dirty="0">
                        <a:solidFill>
                          <a:srgbClr val="000000"/>
                        </a:solidFill>
                        <a:effectLst/>
                        <a:latin typeface="Calibri"/>
                      </a:endParaRPr>
                    </a:p>
                  </a:txBody>
                  <a:tcPr marL="7466" marR="7466" marT="7466" marB="0" anchor="b"/>
                </a:tc>
                <a:tc>
                  <a:txBody>
                    <a:bodyPr/>
                    <a:lstStyle/>
                    <a:p>
                      <a:pPr algn="ctr" fontAlgn="b"/>
                      <a:r>
                        <a:rPr lang="en-ZA" sz="1400" u="none" strike="noStrike" smtClean="0">
                          <a:effectLst/>
                        </a:rPr>
                        <a:t>13 – 24 March 2017</a:t>
                      </a:r>
                      <a:endParaRPr lang="en-ZA" sz="1400" b="0" i="0" u="none" strike="noStrike" dirty="0">
                        <a:solidFill>
                          <a:srgbClr val="000000"/>
                        </a:solidFill>
                        <a:effectLst/>
                        <a:latin typeface="Calibri"/>
                      </a:endParaRPr>
                    </a:p>
                  </a:txBody>
                  <a:tcPr marL="7466" marR="7466" marT="7466" marB="0" anchor="b"/>
                </a:tc>
                <a:tc>
                  <a:txBody>
                    <a:bodyPr/>
                    <a:lstStyle/>
                    <a:p>
                      <a:pPr algn="ctr" fontAlgn="b"/>
                      <a:r>
                        <a:rPr lang="en-ZA" sz="1400" u="none" strike="noStrike" dirty="0" smtClean="0">
                          <a:effectLst/>
                        </a:rPr>
                        <a:t>9</a:t>
                      </a:r>
                      <a:endParaRPr lang="en-ZA" sz="1400" b="0" i="0" u="none" strike="noStrike" dirty="0">
                        <a:solidFill>
                          <a:srgbClr val="000000"/>
                        </a:solidFill>
                        <a:effectLst/>
                        <a:latin typeface="Calibri"/>
                      </a:endParaRPr>
                    </a:p>
                  </a:txBody>
                  <a:tcPr marL="7466" marR="7466" marT="7466" marB="0" anchor="b"/>
                </a:tc>
                <a:tc>
                  <a:txBody>
                    <a:bodyPr/>
                    <a:lstStyle/>
                    <a:p>
                      <a:pPr algn="r" fontAlgn="b"/>
                      <a:r>
                        <a:rPr lang="en-ZA" sz="1400" u="none" strike="noStrike" dirty="0" smtClean="0">
                          <a:effectLst/>
                        </a:rPr>
                        <a:t>1,300,000.00</a:t>
                      </a:r>
                      <a:endParaRPr lang="en-ZA" sz="1400" b="0" i="0" u="none" strike="noStrike" dirty="0">
                        <a:solidFill>
                          <a:srgbClr val="000000"/>
                        </a:solidFill>
                        <a:effectLst/>
                        <a:latin typeface="Calibri"/>
                      </a:endParaRPr>
                    </a:p>
                  </a:txBody>
                  <a:tcPr marL="7466" marR="7466" marT="7466" marB="0" anchor="b"/>
                </a:tc>
                <a:tc>
                  <a:txBody>
                    <a:bodyPr/>
                    <a:lstStyle/>
                    <a:p>
                      <a:pPr algn="r" fontAlgn="b"/>
                      <a:r>
                        <a:rPr lang="en-ZA" sz="1400" u="none" strike="noStrike" dirty="0" smtClean="0">
                          <a:effectLst/>
                        </a:rPr>
                        <a:t>609,798.30</a:t>
                      </a:r>
                      <a:endParaRPr lang="en-ZA" sz="1400" b="0" i="0" u="none" strike="noStrike" dirty="0">
                        <a:solidFill>
                          <a:srgbClr val="000000"/>
                        </a:solidFill>
                        <a:effectLst/>
                        <a:latin typeface="Calibri"/>
                      </a:endParaRPr>
                    </a:p>
                  </a:txBody>
                  <a:tcPr marL="7466" marR="7466" marT="7466" marB="0" anchor="b"/>
                </a:tc>
                <a:tc>
                  <a:txBody>
                    <a:bodyPr/>
                    <a:lstStyle/>
                    <a:p>
                      <a:pPr algn="r" fontAlgn="b"/>
                      <a:r>
                        <a:rPr lang="en-ZA" sz="1400" u="none" strike="noStrike" dirty="0" smtClean="0">
                          <a:effectLst/>
                        </a:rPr>
                        <a:t>217,223.45</a:t>
                      </a:r>
                      <a:endParaRPr lang="en-ZA" sz="1400" b="0" i="0" u="none" strike="noStrike" dirty="0">
                        <a:solidFill>
                          <a:srgbClr val="000000"/>
                        </a:solidFill>
                        <a:effectLst/>
                        <a:latin typeface="Calibri"/>
                      </a:endParaRPr>
                    </a:p>
                  </a:txBody>
                  <a:tcPr marL="7466" marR="7466" marT="7466" marB="0" anchor="b"/>
                </a:tc>
                <a:tc>
                  <a:txBody>
                    <a:bodyPr/>
                    <a:lstStyle/>
                    <a:p>
                      <a:pPr algn="r" fontAlgn="b"/>
                      <a:r>
                        <a:rPr lang="en-ZA" sz="1400" u="none" strike="noStrike" dirty="0" smtClean="0">
                          <a:effectLst/>
                        </a:rPr>
                        <a:t>2,127,021.75</a:t>
                      </a:r>
                      <a:endParaRPr lang="en-ZA" sz="1400" b="1" i="0" u="none" strike="noStrike" dirty="0">
                        <a:solidFill>
                          <a:srgbClr val="000000"/>
                        </a:solidFill>
                        <a:effectLst/>
                        <a:latin typeface="Calibri"/>
                      </a:endParaRPr>
                    </a:p>
                  </a:txBody>
                  <a:tcPr marL="7466" marR="7466" marT="7466" marB="0" anchor="b"/>
                </a:tc>
              </a:tr>
              <a:tr h="883821">
                <a:tc>
                  <a:txBody>
                    <a:bodyPr/>
                    <a:lstStyle/>
                    <a:p>
                      <a:pPr algn="ctr" fontAlgn="b"/>
                      <a:endParaRPr lang="en-ZA" sz="1400" b="1" i="0" u="none" strike="noStrike" dirty="0">
                        <a:solidFill>
                          <a:srgbClr val="000000"/>
                        </a:solidFill>
                        <a:effectLst/>
                        <a:latin typeface="Calibri"/>
                      </a:endParaRPr>
                    </a:p>
                  </a:txBody>
                  <a:tcPr marL="7466" marR="7466" marT="7466"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smtClean="0">
                          <a:effectLst/>
                        </a:rPr>
                        <a:t>Total</a:t>
                      </a:r>
                      <a:endParaRPr lang="en-ZA" sz="1400" b="1" i="0" u="none" strike="noStrike" dirty="0" smtClean="0">
                        <a:solidFill>
                          <a:srgbClr val="000000"/>
                        </a:solidFill>
                        <a:effectLst/>
                        <a:latin typeface="+mn-lt"/>
                      </a:endParaRPr>
                    </a:p>
                  </a:txBody>
                  <a:tcPr marL="7466" marR="7466" marT="7466" marB="0" anchor="b"/>
                </a:tc>
                <a:tc>
                  <a:txBody>
                    <a:bodyPr/>
                    <a:lstStyle/>
                    <a:p>
                      <a:pPr algn="l" fontAlgn="b"/>
                      <a:endParaRPr lang="en-ZA" sz="1400" b="1" i="0" u="none" strike="noStrike" dirty="0">
                        <a:solidFill>
                          <a:srgbClr val="000000"/>
                        </a:solidFill>
                        <a:effectLst/>
                        <a:latin typeface="Calibri"/>
                      </a:endParaRPr>
                    </a:p>
                  </a:txBody>
                  <a:tcPr marL="7466" marR="7466" marT="7466" marB="0" anchor="b"/>
                </a:tc>
                <a:tc>
                  <a:txBody>
                    <a:bodyPr/>
                    <a:lstStyle/>
                    <a:p>
                      <a:pPr algn="ctr" fontAlgn="b"/>
                      <a:endParaRPr lang="en-ZA" sz="1400" b="1" i="0" u="none" strike="noStrike" dirty="0">
                        <a:solidFill>
                          <a:srgbClr val="000000"/>
                        </a:solidFill>
                        <a:effectLst/>
                        <a:latin typeface="Calibri"/>
                      </a:endParaRPr>
                    </a:p>
                  </a:txBody>
                  <a:tcPr marL="7466" marR="7466" marT="7466" marB="0" anchor="b"/>
                </a:tc>
                <a:tc>
                  <a:txBody>
                    <a:bodyPr/>
                    <a:lstStyle/>
                    <a:p>
                      <a:pPr algn="ctr" fontAlgn="b"/>
                      <a:endParaRPr lang="en-ZA" sz="1400" b="1" i="0" u="none" strike="noStrike" dirty="0">
                        <a:solidFill>
                          <a:srgbClr val="000000"/>
                        </a:solidFill>
                        <a:effectLst/>
                        <a:latin typeface="Calibri"/>
                      </a:endParaRPr>
                    </a:p>
                  </a:txBody>
                  <a:tcPr marL="7466" marR="7466" marT="7466" marB="0" anchor="b"/>
                </a:tc>
                <a:tc>
                  <a:txBody>
                    <a:bodyPr/>
                    <a:lstStyle/>
                    <a:p>
                      <a:pPr algn="r" fontAlgn="b"/>
                      <a:r>
                        <a:rPr lang="en-ZA" sz="1400" b="1" i="0" u="none" strike="noStrike" dirty="0" smtClean="0">
                          <a:solidFill>
                            <a:srgbClr val="000000"/>
                          </a:solidFill>
                          <a:effectLst/>
                          <a:latin typeface="Calibri"/>
                        </a:rPr>
                        <a:t>1,300,000.00</a:t>
                      </a:r>
                      <a:endParaRPr lang="en-ZA" sz="1400" b="1" i="0" u="none" strike="noStrike" dirty="0">
                        <a:solidFill>
                          <a:srgbClr val="000000"/>
                        </a:solidFill>
                        <a:effectLst/>
                        <a:latin typeface="Calibri"/>
                      </a:endParaRPr>
                    </a:p>
                  </a:txBody>
                  <a:tcPr marL="7466" marR="7466" marT="7466" marB="0" anchor="b"/>
                </a:tc>
                <a:tc>
                  <a:txBody>
                    <a:bodyPr/>
                    <a:lstStyle/>
                    <a:p>
                      <a:pPr algn="r" fontAlgn="b"/>
                      <a:r>
                        <a:rPr lang="en-ZA" sz="1400" b="1" i="0" u="none" strike="noStrike" dirty="0" smtClean="0">
                          <a:solidFill>
                            <a:srgbClr val="000000"/>
                          </a:solidFill>
                          <a:effectLst/>
                          <a:latin typeface="Calibri"/>
                        </a:rPr>
                        <a:t>609,798.30</a:t>
                      </a:r>
                      <a:endParaRPr lang="en-ZA" sz="1400" b="1" i="0" u="none" strike="noStrike" dirty="0">
                        <a:solidFill>
                          <a:srgbClr val="000000"/>
                        </a:solidFill>
                        <a:effectLst/>
                        <a:latin typeface="Calibri"/>
                      </a:endParaRPr>
                    </a:p>
                  </a:txBody>
                  <a:tcPr marL="7466" marR="7466" marT="7466" marB="0" anchor="b"/>
                </a:tc>
                <a:tc>
                  <a:txBody>
                    <a:bodyPr/>
                    <a:lstStyle/>
                    <a:p>
                      <a:pPr algn="r" fontAlgn="b"/>
                      <a:r>
                        <a:rPr lang="en-ZA" sz="1400" b="1" i="0" u="none" strike="noStrike" dirty="0" smtClean="0">
                          <a:solidFill>
                            <a:srgbClr val="000000"/>
                          </a:solidFill>
                          <a:effectLst/>
                          <a:latin typeface="Calibri"/>
                        </a:rPr>
                        <a:t>217,223.45</a:t>
                      </a:r>
                      <a:endParaRPr lang="en-ZA" sz="1400" b="1" i="0" u="none" strike="noStrike" dirty="0">
                        <a:solidFill>
                          <a:srgbClr val="000000"/>
                        </a:solidFill>
                        <a:effectLst/>
                        <a:latin typeface="Calibri"/>
                      </a:endParaRPr>
                    </a:p>
                  </a:txBody>
                  <a:tcPr marL="7466" marR="7466" marT="7466" marB="0" anchor="b"/>
                </a:tc>
                <a:tc>
                  <a:txBody>
                    <a:bodyPr/>
                    <a:lstStyle/>
                    <a:p>
                      <a:pPr algn="r" fontAlgn="b"/>
                      <a:r>
                        <a:rPr lang="en-ZA" sz="1400" b="1" i="0" u="none" strike="noStrike" dirty="0" smtClean="0">
                          <a:solidFill>
                            <a:srgbClr val="000000"/>
                          </a:solidFill>
                          <a:effectLst/>
                          <a:latin typeface="Calibri"/>
                        </a:rPr>
                        <a:t>2,127,021.75</a:t>
                      </a:r>
                      <a:endParaRPr lang="en-ZA" sz="1400" b="1" i="0" u="none" strike="noStrike" dirty="0">
                        <a:solidFill>
                          <a:srgbClr val="000000"/>
                        </a:solidFill>
                        <a:effectLst/>
                        <a:latin typeface="Calibri"/>
                      </a:endParaRPr>
                    </a:p>
                  </a:txBody>
                  <a:tcPr marL="7466" marR="7466" marT="7466" marB="0" anchor="b"/>
                </a:tc>
              </a:tr>
            </a:tbl>
          </a:graphicData>
        </a:graphic>
      </p:graphicFrame>
    </p:spTree>
    <p:extLst>
      <p:ext uri="{BB962C8B-B14F-4D97-AF65-F5344CB8AC3E}">
        <p14:creationId xmlns:p14="http://schemas.microsoft.com/office/powerpoint/2010/main" xmlns="" val="26417012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63</a:t>
            </a:fld>
            <a:endParaRPr lang="en-ZA" dirty="0">
              <a:solidFill>
                <a:prstClr val="black">
                  <a:tint val="75000"/>
                </a:prstClr>
              </a:solidFill>
            </a:endParaRPr>
          </a:p>
        </p:txBody>
      </p:sp>
      <p:sp>
        <p:nvSpPr>
          <p:cNvPr id="7" name="Title 1"/>
          <p:cNvSpPr>
            <a:spLocks noGrp="1"/>
          </p:cNvSpPr>
          <p:nvPr>
            <p:ph type="title"/>
          </p:nvPr>
        </p:nvSpPr>
        <p:spPr>
          <a:xfrm>
            <a:off x="217714" y="116115"/>
            <a:ext cx="8661874" cy="714891"/>
          </a:xfrm>
          <a:prstGeom prst="rect">
            <a:avLst/>
          </a:prstGeom>
          <a:noFill/>
        </p:spPr>
        <p:txBody>
          <a:bodyPr rtlCol="0">
            <a:noAutofit/>
          </a:bodyPr>
          <a:lstStyle/>
          <a:p>
            <a:pPr lvl="0">
              <a:spcBef>
                <a:spcPts val="0"/>
              </a:spcBef>
              <a:defRPr/>
            </a:pPr>
            <a:r>
              <a:rPr lang="en-ZA" sz="3600" b="1" kern="0" dirty="0" smtClean="0">
                <a:solidFill>
                  <a:sysClr val="windowText" lastClr="000000"/>
                </a:solidFill>
              </a:rPr>
              <a:t/>
            </a:r>
            <a:br>
              <a:rPr lang="en-ZA" sz="3600" b="1" kern="0" dirty="0" smtClean="0">
                <a:solidFill>
                  <a:sysClr val="windowText" lastClr="000000"/>
                </a:solidFill>
              </a:rPr>
            </a:br>
            <a:r>
              <a:rPr lang="en-ZA" sz="3600" b="1" kern="0" dirty="0" smtClean="0">
                <a:solidFill>
                  <a:sysClr val="windowText" lastClr="000000"/>
                </a:solidFill>
              </a:rPr>
              <a:t/>
            </a:r>
            <a:br>
              <a:rPr lang="en-ZA" sz="3600" b="1" kern="0" dirty="0" smtClean="0">
                <a:solidFill>
                  <a:sysClr val="windowText" lastClr="000000"/>
                </a:solidFill>
              </a:rPr>
            </a:br>
            <a:r>
              <a:rPr lang="en-ZA" sz="3600" b="1" dirty="0" smtClean="0">
                <a:solidFill>
                  <a:prstClr val="black"/>
                </a:solidFill>
                <a:cs typeface="Arial" pitchFamily="34" charset="0"/>
              </a:rPr>
              <a:t>FINANCIAL MISCONDUCT</a:t>
            </a:r>
            <a:r>
              <a:rPr lang="en-ZA" sz="3600" kern="0" dirty="0">
                <a:solidFill>
                  <a:sysClr val="windowText" lastClr="000000"/>
                </a:solidFill>
                <a:cs typeface="Arial" pitchFamily="34" charset="0"/>
              </a:rPr>
              <a:t/>
            </a:r>
            <a:br>
              <a:rPr lang="en-ZA" sz="3600" kern="0" dirty="0">
                <a:solidFill>
                  <a:sysClr val="windowText" lastClr="000000"/>
                </a:solidFill>
                <a:cs typeface="Arial" pitchFamily="34" charset="0"/>
              </a:rPr>
            </a:br>
            <a:r>
              <a:rPr kumimoji="0" lang="en-ZA" sz="3600" b="0" i="0" u="none" strike="noStrike" kern="0" cap="none" spc="0" normalizeH="0" baseline="0" noProof="0" dirty="0">
                <a:ln>
                  <a:noFill/>
                </a:ln>
                <a:solidFill>
                  <a:sysClr val="windowText" lastClr="000000"/>
                </a:solidFill>
                <a:effectLst/>
                <a:uLnTx/>
                <a:uFillTx/>
                <a:cs typeface="Arial" pitchFamily="34" charset="0"/>
              </a:rPr>
              <a:t/>
            </a:r>
            <a:br>
              <a:rPr kumimoji="0" lang="en-ZA" sz="3600" b="0" i="0" u="none" strike="noStrike" kern="0" cap="none" spc="0" normalizeH="0" baseline="0" noProof="0" dirty="0">
                <a:ln>
                  <a:noFill/>
                </a:ln>
                <a:solidFill>
                  <a:sysClr val="windowText" lastClr="000000"/>
                </a:solidFill>
                <a:effectLst/>
                <a:uLnTx/>
                <a:uFillTx/>
                <a:cs typeface="Arial" pitchFamily="34" charset="0"/>
              </a:rPr>
            </a:br>
            <a:endParaRPr kumimoji="0" lang="en-ZA" sz="3600" b="0" i="0" u="none" strike="noStrike" kern="0" cap="none" spc="0" normalizeH="0" baseline="0" noProof="0" dirty="0">
              <a:ln>
                <a:noFill/>
              </a:ln>
              <a:solidFill>
                <a:sysClr val="windowText" lastClr="000000"/>
              </a:solidFill>
              <a:effectLst/>
              <a:uLnTx/>
              <a:uFillTx/>
              <a:cs typeface="Arial" pitchFamily="34" charset="0"/>
            </a:endParaRPr>
          </a:p>
        </p:txBody>
      </p:sp>
      <p:sp>
        <p:nvSpPr>
          <p:cNvPr id="3" name="Rectangle 2"/>
          <p:cNvSpPr/>
          <p:nvPr/>
        </p:nvSpPr>
        <p:spPr>
          <a:xfrm>
            <a:off x="267792" y="1467877"/>
            <a:ext cx="8224284" cy="830997"/>
          </a:xfrm>
          <a:prstGeom prst="rect">
            <a:avLst/>
          </a:prstGeom>
        </p:spPr>
        <p:txBody>
          <a:bodyPr wrap="square">
            <a:spAutoFit/>
          </a:bodyPr>
          <a:lstStyle/>
          <a:p>
            <a:pPr marL="285750" indent="-285750">
              <a:buFont typeface="Arial" pitchFamily="34" charset="0"/>
              <a:buChar char="•"/>
            </a:pPr>
            <a:r>
              <a:rPr lang="en-ZA" sz="2400" dirty="0" smtClean="0">
                <a:solidFill>
                  <a:prstClr val="black"/>
                </a:solidFill>
                <a:latin typeface="Arial" pitchFamily="34" charset="0"/>
                <a:cs typeface="Arial" pitchFamily="34" charset="0"/>
              </a:rPr>
              <a:t>No cases of financial misconduct were reported during the third quarter of 2016/17 financial year.</a:t>
            </a:r>
          </a:p>
        </p:txBody>
      </p:sp>
    </p:spTree>
    <p:extLst>
      <p:ext uri="{BB962C8B-B14F-4D97-AF65-F5344CB8AC3E}">
        <p14:creationId xmlns:p14="http://schemas.microsoft.com/office/powerpoint/2010/main" xmlns="" val="11848841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489" y="1196752"/>
            <a:ext cx="8915400" cy="5472608"/>
          </a:xfrm>
        </p:spPr>
        <p:txBody>
          <a:bodyPr>
            <a:noAutofit/>
          </a:bodyPr>
          <a:lstStyle/>
          <a:p>
            <a:pPr marL="0" indent="0" algn="ctr">
              <a:buNone/>
            </a:pPr>
            <a:endParaRPr lang="en-ZA" sz="4400" dirty="0" smtClean="0"/>
          </a:p>
          <a:p>
            <a:pPr marL="0" indent="0" algn="ctr">
              <a:buNone/>
            </a:pPr>
            <a:endParaRPr lang="en-ZA" sz="4400" dirty="0"/>
          </a:p>
          <a:p>
            <a:pPr marL="0" indent="0" algn="ctr">
              <a:buNone/>
            </a:pPr>
            <a:endParaRPr lang="en-ZA" sz="4400" dirty="0"/>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64</a:t>
            </a:fld>
            <a:endParaRPr lang="en-ZA">
              <a:solidFill>
                <a:prstClr val="black">
                  <a:tint val="75000"/>
                </a:prstClr>
              </a:solidFill>
            </a:endParaRPr>
          </a:p>
        </p:txBody>
      </p:sp>
      <p:sp>
        <p:nvSpPr>
          <p:cNvPr id="4" name="Title 3"/>
          <p:cNvSpPr>
            <a:spLocks noGrp="1"/>
          </p:cNvSpPr>
          <p:nvPr>
            <p:ph type="title"/>
          </p:nvPr>
        </p:nvSpPr>
        <p:spPr>
          <a:xfrm>
            <a:off x="662523" y="274638"/>
            <a:ext cx="8748177" cy="490066"/>
          </a:xfrm>
        </p:spPr>
        <p:txBody>
          <a:bodyPr>
            <a:noAutofit/>
          </a:bodyPr>
          <a:lstStyle/>
          <a:p>
            <a:r>
              <a:rPr lang="en-ZA" sz="3600" b="1" dirty="0" smtClean="0"/>
              <a:t>Action Plan 2015/16</a:t>
            </a:r>
            <a:endParaRPr lang="en-ZA" sz="3600" b="1" dirty="0"/>
          </a:p>
        </p:txBody>
      </p:sp>
      <p:graphicFrame>
        <p:nvGraphicFramePr>
          <p:cNvPr id="7" name="Table 6"/>
          <p:cNvGraphicFramePr>
            <a:graphicFrameLocks noGrp="1"/>
          </p:cNvGraphicFramePr>
          <p:nvPr>
            <p:extLst>
              <p:ext uri="{D42A27DB-BD31-4B8C-83A1-F6EECF244321}">
                <p14:modId xmlns:p14="http://schemas.microsoft.com/office/powerpoint/2010/main" xmlns="" val="121797531"/>
              </p:ext>
            </p:extLst>
          </p:nvPr>
        </p:nvGraphicFramePr>
        <p:xfrm>
          <a:off x="519557" y="1012635"/>
          <a:ext cx="8290986" cy="4888679"/>
        </p:xfrm>
        <a:graphic>
          <a:graphicData uri="http://schemas.openxmlformats.org/drawingml/2006/table">
            <a:tbl>
              <a:tblPr firstRow="1" bandRow="1">
                <a:tableStyleId>{5C22544A-7EE6-4342-B048-85BDC9FD1C3A}</a:tableStyleId>
              </a:tblPr>
              <a:tblGrid>
                <a:gridCol w="2278561"/>
                <a:gridCol w="1329160"/>
                <a:gridCol w="1424101"/>
                <a:gridCol w="1613981"/>
                <a:gridCol w="1645183"/>
              </a:tblGrid>
              <a:tr h="948554">
                <a:tc>
                  <a:txBody>
                    <a:bodyPr/>
                    <a:lstStyle/>
                    <a:p>
                      <a:r>
                        <a:rPr lang="en-ZA" sz="1700" dirty="0" smtClean="0"/>
                        <a:t>Audit finding</a:t>
                      </a:r>
                      <a:endParaRPr lang="en-ZA" sz="1700" dirty="0"/>
                    </a:p>
                  </a:txBody>
                  <a:tcPr marL="99060" marR="99060"/>
                </a:tc>
                <a:tc>
                  <a:txBody>
                    <a:bodyPr/>
                    <a:lstStyle/>
                    <a:p>
                      <a:r>
                        <a:rPr lang="en-ZA" sz="1700" dirty="0" smtClean="0"/>
                        <a:t>Number of findings</a:t>
                      </a:r>
                      <a:endParaRPr lang="en-ZA" sz="1700" dirty="0"/>
                    </a:p>
                  </a:txBody>
                  <a:tcPr marL="99060" marR="99060"/>
                </a:tc>
                <a:tc>
                  <a:txBody>
                    <a:bodyPr/>
                    <a:lstStyle/>
                    <a:p>
                      <a:r>
                        <a:rPr lang="en-ZA" sz="1700" dirty="0" smtClean="0"/>
                        <a:t>Resolved</a:t>
                      </a:r>
                      <a:endParaRPr lang="en-ZA" sz="1700" dirty="0"/>
                    </a:p>
                  </a:txBody>
                  <a:tcPr marL="99060" marR="99060"/>
                </a:tc>
                <a:tc>
                  <a:txBody>
                    <a:bodyPr/>
                    <a:lstStyle/>
                    <a:p>
                      <a:r>
                        <a:rPr lang="en-ZA" sz="1700" dirty="0" smtClean="0"/>
                        <a:t>In progress</a:t>
                      </a:r>
                      <a:endParaRPr lang="en-ZA" sz="1700" dirty="0"/>
                    </a:p>
                  </a:txBody>
                  <a:tcPr marL="99060" marR="99060"/>
                </a:tc>
                <a:tc>
                  <a:txBody>
                    <a:bodyPr/>
                    <a:lstStyle/>
                    <a:p>
                      <a:r>
                        <a:rPr lang="en-ZA" sz="1700" dirty="0" smtClean="0"/>
                        <a:t>Unresolved</a:t>
                      </a:r>
                      <a:endParaRPr lang="en-ZA" sz="1700" dirty="0"/>
                    </a:p>
                  </a:txBody>
                  <a:tcPr marL="99060" marR="99060"/>
                </a:tc>
              </a:tr>
              <a:tr h="694792">
                <a:tc>
                  <a:txBody>
                    <a:bodyPr/>
                    <a:lstStyle/>
                    <a:p>
                      <a:r>
                        <a:rPr lang="en-ZA" sz="1700" dirty="0" smtClean="0"/>
                        <a:t>FINANCE AND </a:t>
                      </a:r>
                      <a:r>
                        <a:rPr lang="en-ZA" sz="1700" baseline="0" dirty="0" smtClean="0"/>
                        <a:t>SCM</a:t>
                      </a:r>
                      <a:endParaRPr lang="en-ZA" sz="1700" dirty="0"/>
                    </a:p>
                  </a:txBody>
                  <a:tcPr marL="99060" marR="99060"/>
                </a:tc>
                <a:tc>
                  <a:txBody>
                    <a:bodyPr/>
                    <a:lstStyle/>
                    <a:p>
                      <a:pPr algn="ctr"/>
                      <a:r>
                        <a:rPr lang="en-ZA" sz="1700" dirty="0" smtClean="0"/>
                        <a:t>53</a:t>
                      </a:r>
                      <a:endParaRPr lang="en-ZA" sz="1700" dirty="0"/>
                    </a:p>
                  </a:txBody>
                  <a:tcPr marL="99060" marR="99060" anchor="ctr"/>
                </a:tc>
                <a:tc>
                  <a:txBody>
                    <a:bodyPr/>
                    <a:lstStyle/>
                    <a:p>
                      <a:pPr algn="ctr"/>
                      <a:r>
                        <a:rPr lang="en-ZA" sz="1700" dirty="0" smtClean="0"/>
                        <a:t>32</a:t>
                      </a:r>
                      <a:endParaRPr lang="en-ZA" sz="1700" dirty="0"/>
                    </a:p>
                  </a:txBody>
                  <a:tcPr marL="99060" marR="99060" anchor="ctr"/>
                </a:tc>
                <a:tc>
                  <a:txBody>
                    <a:bodyPr/>
                    <a:lstStyle/>
                    <a:p>
                      <a:pPr algn="ctr"/>
                      <a:r>
                        <a:rPr lang="en-ZA" sz="1700" dirty="0" smtClean="0"/>
                        <a:t>21</a:t>
                      </a:r>
                      <a:endParaRPr lang="en-ZA" sz="1700" dirty="0"/>
                    </a:p>
                  </a:txBody>
                  <a:tcPr marL="99060" marR="99060" anchor="ctr"/>
                </a:tc>
                <a:tc>
                  <a:txBody>
                    <a:bodyPr/>
                    <a:lstStyle/>
                    <a:p>
                      <a:pPr algn="ctr"/>
                      <a:r>
                        <a:rPr lang="en-ZA" sz="1700" dirty="0" smtClean="0"/>
                        <a:t>0</a:t>
                      </a:r>
                      <a:endParaRPr lang="en-ZA" sz="1700" dirty="0"/>
                    </a:p>
                  </a:txBody>
                  <a:tcPr marL="99060" marR="99060" anchor="ctr"/>
                </a:tc>
              </a:tr>
              <a:tr h="384692">
                <a:tc>
                  <a:txBody>
                    <a:bodyPr/>
                    <a:lstStyle/>
                    <a:p>
                      <a:r>
                        <a:rPr lang="en-ZA" sz="1700" dirty="0" smtClean="0"/>
                        <a:t>HR</a:t>
                      </a:r>
                      <a:endParaRPr lang="en-ZA" sz="1700" dirty="0"/>
                    </a:p>
                  </a:txBody>
                  <a:tcPr marL="99060" marR="99060"/>
                </a:tc>
                <a:tc>
                  <a:txBody>
                    <a:bodyPr/>
                    <a:lstStyle/>
                    <a:p>
                      <a:pPr algn="ctr"/>
                      <a:r>
                        <a:rPr lang="en-ZA" sz="1700" dirty="0" smtClean="0"/>
                        <a:t>14</a:t>
                      </a:r>
                      <a:endParaRPr lang="en-ZA" sz="1700" dirty="0"/>
                    </a:p>
                  </a:txBody>
                  <a:tcPr marL="99060" marR="99060" anchor="ctr"/>
                </a:tc>
                <a:tc>
                  <a:txBody>
                    <a:bodyPr/>
                    <a:lstStyle/>
                    <a:p>
                      <a:pPr algn="ctr"/>
                      <a:r>
                        <a:rPr lang="en-ZA" sz="1700" dirty="0" smtClean="0">
                          <a:sym typeface="Wingdings"/>
                        </a:rPr>
                        <a:t>14</a:t>
                      </a:r>
                      <a:endParaRPr lang="en-ZA" sz="1700" dirty="0"/>
                    </a:p>
                  </a:txBody>
                  <a:tcPr marL="99060" marR="99060" anchor="ctr"/>
                </a:tc>
                <a:tc>
                  <a:txBody>
                    <a:bodyPr/>
                    <a:lstStyle/>
                    <a:p>
                      <a:pPr algn="ctr"/>
                      <a:r>
                        <a:rPr lang="en-ZA" sz="1700" dirty="0" smtClean="0"/>
                        <a:t>0</a:t>
                      </a:r>
                      <a:endParaRPr lang="en-ZA" sz="1700" dirty="0"/>
                    </a:p>
                  </a:txBody>
                  <a:tcPr marL="99060" marR="99060" anchor="ctr"/>
                </a:tc>
                <a:tc>
                  <a:txBody>
                    <a:bodyPr/>
                    <a:lstStyle/>
                    <a:p>
                      <a:pPr algn="ctr"/>
                      <a:r>
                        <a:rPr lang="en-ZA" sz="1700" dirty="0" smtClean="0"/>
                        <a:t>0</a:t>
                      </a:r>
                      <a:endParaRPr lang="en-ZA" sz="1700" dirty="0"/>
                    </a:p>
                  </a:txBody>
                  <a:tcPr marL="99060" marR="99060" anchor="ctr"/>
                </a:tc>
              </a:tr>
              <a:tr h="663987">
                <a:tc>
                  <a:txBody>
                    <a:bodyPr/>
                    <a:lstStyle/>
                    <a:p>
                      <a:r>
                        <a:rPr lang="en-ZA" sz="1700" dirty="0" smtClean="0"/>
                        <a:t>STRATEGIC MANAGEMENT</a:t>
                      </a:r>
                      <a:endParaRPr lang="en-ZA" sz="1700" dirty="0"/>
                    </a:p>
                  </a:txBody>
                  <a:tcPr marL="99060" marR="99060"/>
                </a:tc>
                <a:tc>
                  <a:txBody>
                    <a:bodyPr/>
                    <a:lstStyle/>
                    <a:p>
                      <a:pPr algn="ctr"/>
                      <a:r>
                        <a:rPr lang="en-ZA" sz="1700" dirty="0" smtClean="0"/>
                        <a:t>08</a:t>
                      </a:r>
                      <a:endParaRPr lang="en-ZA" sz="1700" dirty="0"/>
                    </a:p>
                  </a:txBody>
                  <a:tcPr marL="99060" marR="99060" anchor="ctr"/>
                </a:tc>
                <a:tc>
                  <a:txBody>
                    <a:bodyPr/>
                    <a:lstStyle/>
                    <a:p>
                      <a:pPr algn="ctr"/>
                      <a:r>
                        <a:rPr lang="en-ZA" sz="1700" dirty="0" smtClean="0"/>
                        <a:t>08</a:t>
                      </a:r>
                      <a:endParaRPr lang="en-ZA" sz="1700" dirty="0"/>
                    </a:p>
                  </a:txBody>
                  <a:tcPr marL="99060" marR="99060" anchor="ctr"/>
                </a:tc>
                <a:tc>
                  <a:txBody>
                    <a:bodyPr/>
                    <a:lstStyle/>
                    <a:p>
                      <a:pPr algn="ctr"/>
                      <a:r>
                        <a:rPr lang="en-ZA" sz="1700" i="0" dirty="0" smtClean="0"/>
                        <a:t>0</a:t>
                      </a:r>
                      <a:endParaRPr lang="en-ZA" sz="1700" i="0" dirty="0"/>
                    </a:p>
                  </a:txBody>
                  <a:tcPr marL="99060" marR="99060" anchor="ctr"/>
                </a:tc>
                <a:tc>
                  <a:txBody>
                    <a:bodyPr/>
                    <a:lstStyle/>
                    <a:p>
                      <a:pPr algn="ctr"/>
                      <a:r>
                        <a:rPr lang="en-ZA" sz="1700" dirty="0" smtClean="0"/>
                        <a:t>0</a:t>
                      </a:r>
                      <a:endParaRPr lang="en-ZA" sz="1700" dirty="0"/>
                    </a:p>
                  </a:txBody>
                  <a:tcPr marL="99060" marR="99060" anchor="ctr"/>
                </a:tc>
              </a:tr>
              <a:tr h="663987">
                <a:tc>
                  <a:txBody>
                    <a:bodyPr/>
                    <a:lstStyle/>
                    <a:p>
                      <a:r>
                        <a:rPr lang="en-ZA" sz="1700" dirty="0" smtClean="0"/>
                        <a:t>INTERNAL</a:t>
                      </a:r>
                      <a:r>
                        <a:rPr lang="en-ZA" sz="1700" baseline="0" dirty="0" smtClean="0"/>
                        <a:t> AUDIT</a:t>
                      </a:r>
                      <a:endParaRPr lang="en-ZA" sz="1700" dirty="0"/>
                    </a:p>
                  </a:txBody>
                  <a:tcPr marL="99060" marR="99060" anchor="ctr"/>
                </a:tc>
                <a:tc>
                  <a:txBody>
                    <a:bodyPr/>
                    <a:lstStyle/>
                    <a:p>
                      <a:pPr algn="ctr"/>
                      <a:r>
                        <a:rPr lang="en-ZA" sz="1700" dirty="0" smtClean="0"/>
                        <a:t>01</a:t>
                      </a:r>
                      <a:endParaRPr lang="en-ZA" sz="1700" dirty="0"/>
                    </a:p>
                  </a:txBody>
                  <a:tcPr marL="99060" marR="99060" anchor="ctr"/>
                </a:tc>
                <a:tc>
                  <a:txBody>
                    <a:bodyPr/>
                    <a:lstStyle/>
                    <a:p>
                      <a:pPr algn="ctr"/>
                      <a:r>
                        <a:rPr lang="en-ZA" sz="1700" dirty="0" smtClean="0"/>
                        <a:t>01</a:t>
                      </a:r>
                      <a:endParaRPr lang="en-ZA" sz="1700" dirty="0"/>
                    </a:p>
                  </a:txBody>
                  <a:tcPr marL="99060" marR="99060" anchor="ctr"/>
                </a:tc>
                <a:tc>
                  <a:txBody>
                    <a:bodyPr/>
                    <a:lstStyle/>
                    <a:p>
                      <a:pPr algn="ctr"/>
                      <a:r>
                        <a:rPr lang="en-ZA" sz="1700" dirty="0" smtClean="0"/>
                        <a:t>0</a:t>
                      </a:r>
                      <a:endParaRPr lang="en-ZA" sz="1700" dirty="0"/>
                    </a:p>
                  </a:txBody>
                  <a:tcPr marL="99060" marR="99060" anchor="ctr"/>
                </a:tc>
                <a:tc>
                  <a:txBody>
                    <a:bodyPr/>
                    <a:lstStyle/>
                    <a:p>
                      <a:pPr algn="ctr"/>
                      <a:r>
                        <a:rPr lang="en-ZA" sz="1700" dirty="0" smtClean="0"/>
                        <a:t>0</a:t>
                      </a:r>
                      <a:endParaRPr lang="en-ZA" sz="1700" dirty="0"/>
                    </a:p>
                  </a:txBody>
                  <a:tcPr marL="99060" marR="99060" anchor="ctr"/>
                </a:tc>
              </a:tr>
              <a:tr h="663987">
                <a:tc>
                  <a:txBody>
                    <a:bodyPr/>
                    <a:lstStyle/>
                    <a:p>
                      <a:r>
                        <a:rPr lang="en-ZA" sz="1700" dirty="0" smtClean="0"/>
                        <a:t>INFORMATION COMMUNICATION</a:t>
                      </a:r>
                      <a:r>
                        <a:rPr lang="en-ZA" sz="1700" baseline="0" dirty="0" smtClean="0"/>
                        <a:t> TECHNOLOGY</a:t>
                      </a:r>
                      <a:endParaRPr lang="en-ZA" sz="1700" dirty="0"/>
                    </a:p>
                  </a:txBody>
                  <a:tcPr marL="99060" marR="99060"/>
                </a:tc>
                <a:tc>
                  <a:txBody>
                    <a:bodyPr/>
                    <a:lstStyle/>
                    <a:p>
                      <a:pPr algn="ctr"/>
                      <a:r>
                        <a:rPr lang="en-ZA" sz="1700" dirty="0" smtClean="0"/>
                        <a:t>04</a:t>
                      </a:r>
                      <a:endParaRPr lang="en-ZA" sz="1700" dirty="0"/>
                    </a:p>
                  </a:txBody>
                  <a:tcPr marL="99060" marR="99060" anchor="ctr"/>
                </a:tc>
                <a:tc>
                  <a:txBody>
                    <a:bodyPr/>
                    <a:lstStyle/>
                    <a:p>
                      <a:pPr algn="ctr"/>
                      <a:r>
                        <a:rPr lang="en-ZA" sz="1700" dirty="0" smtClean="0"/>
                        <a:t>04</a:t>
                      </a:r>
                      <a:endParaRPr lang="en-ZA" sz="1700" dirty="0"/>
                    </a:p>
                  </a:txBody>
                  <a:tcPr marL="99060" marR="99060" anchor="ctr"/>
                </a:tc>
                <a:tc>
                  <a:txBody>
                    <a:bodyPr/>
                    <a:lstStyle/>
                    <a:p>
                      <a:pPr algn="ctr"/>
                      <a:r>
                        <a:rPr lang="en-ZA" sz="1700" dirty="0" smtClean="0"/>
                        <a:t>0</a:t>
                      </a:r>
                      <a:endParaRPr lang="en-ZA" sz="1700" dirty="0"/>
                    </a:p>
                  </a:txBody>
                  <a:tcPr marL="99060" marR="99060" anchor="ctr"/>
                </a:tc>
                <a:tc>
                  <a:txBody>
                    <a:bodyPr/>
                    <a:lstStyle/>
                    <a:p>
                      <a:pPr algn="ctr"/>
                      <a:r>
                        <a:rPr lang="en-ZA" sz="1700" dirty="0" smtClean="0"/>
                        <a:t>0</a:t>
                      </a:r>
                      <a:endParaRPr lang="en-ZA" sz="1700" dirty="0"/>
                    </a:p>
                  </a:txBody>
                  <a:tcPr marL="99060" marR="99060" anchor="ctr"/>
                </a:tc>
              </a:tr>
              <a:tr h="663987">
                <a:tc>
                  <a:txBody>
                    <a:bodyPr/>
                    <a:lstStyle/>
                    <a:p>
                      <a:r>
                        <a:rPr lang="en-ZA" sz="1700" dirty="0" smtClean="0"/>
                        <a:t>TOTAL</a:t>
                      </a:r>
                      <a:endParaRPr lang="en-ZA" sz="1700" dirty="0"/>
                    </a:p>
                  </a:txBody>
                  <a:tcPr marL="99060" marR="99060" anchor="ctr"/>
                </a:tc>
                <a:tc>
                  <a:txBody>
                    <a:bodyPr/>
                    <a:lstStyle/>
                    <a:p>
                      <a:pPr algn="ctr"/>
                      <a:r>
                        <a:rPr lang="en-ZA" sz="1700" dirty="0" smtClean="0"/>
                        <a:t>80</a:t>
                      </a:r>
                      <a:endParaRPr lang="en-ZA" sz="1700" dirty="0"/>
                    </a:p>
                  </a:txBody>
                  <a:tcPr marL="99060" marR="99060" anchor="ctr"/>
                </a:tc>
                <a:tc>
                  <a:txBody>
                    <a:bodyPr/>
                    <a:lstStyle/>
                    <a:p>
                      <a:pPr algn="ctr"/>
                      <a:r>
                        <a:rPr lang="en-ZA" sz="1700" smtClean="0"/>
                        <a:t>59</a:t>
                      </a:r>
                      <a:endParaRPr lang="en-ZA" sz="1700" dirty="0"/>
                    </a:p>
                  </a:txBody>
                  <a:tcPr marL="99060" marR="99060" anchor="ctr"/>
                </a:tc>
                <a:tc>
                  <a:txBody>
                    <a:bodyPr/>
                    <a:lstStyle/>
                    <a:p>
                      <a:pPr algn="ctr"/>
                      <a:r>
                        <a:rPr lang="en-ZA" sz="1700" dirty="0" smtClean="0"/>
                        <a:t>21</a:t>
                      </a:r>
                      <a:endParaRPr lang="en-ZA" sz="1700" dirty="0"/>
                    </a:p>
                  </a:txBody>
                  <a:tcPr marL="99060" marR="99060" anchor="ctr"/>
                </a:tc>
                <a:tc>
                  <a:txBody>
                    <a:bodyPr/>
                    <a:lstStyle/>
                    <a:p>
                      <a:pPr algn="ctr"/>
                      <a:r>
                        <a:rPr lang="en-ZA" sz="1700" dirty="0" smtClean="0"/>
                        <a:t>0</a:t>
                      </a:r>
                      <a:endParaRPr lang="en-ZA" sz="1700" dirty="0"/>
                    </a:p>
                  </a:txBody>
                  <a:tcPr marL="99060" marR="99060" anchor="ctr"/>
                </a:tc>
              </a:tr>
            </a:tbl>
          </a:graphicData>
        </a:graphic>
      </p:graphicFrame>
    </p:spTree>
    <p:extLst>
      <p:ext uri="{BB962C8B-B14F-4D97-AF65-F5344CB8AC3E}">
        <p14:creationId xmlns:p14="http://schemas.microsoft.com/office/powerpoint/2010/main" xmlns="" val="1420867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489" y="1196752"/>
            <a:ext cx="8915400" cy="5472608"/>
          </a:xfrm>
        </p:spPr>
        <p:txBody>
          <a:bodyPr>
            <a:noAutofit/>
          </a:bodyPr>
          <a:lstStyle/>
          <a:p>
            <a:pPr marL="0" indent="0" algn="ctr">
              <a:buNone/>
            </a:pPr>
            <a:endParaRPr lang="en-ZA" sz="4400" dirty="0" smtClean="0"/>
          </a:p>
          <a:p>
            <a:pPr marL="0" indent="0" algn="ctr">
              <a:buNone/>
            </a:pPr>
            <a:endParaRPr lang="en-ZA" sz="4400" dirty="0"/>
          </a:p>
          <a:p>
            <a:pPr marL="0" indent="0" algn="ctr">
              <a:buNone/>
            </a:pPr>
            <a:endParaRPr lang="en-ZA" sz="4400" dirty="0"/>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65</a:t>
            </a:fld>
            <a:endParaRPr lang="en-ZA">
              <a:solidFill>
                <a:prstClr val="black">
                  <a:tint val="75000"/>
                </a:prstClr>
              </a:solidFill>
            </a:endParaRPr>
          </a:p>
        </p:txBody>
      </p:sp>
      <p:sp>
        <p:nvSpPr>
          <p:cNvPr id="4" name="Title 3"/>
          <p:cNvSpPr>
            <a:spLocks noGrp="1"/>
          </p:cNvSpPr>
          <p:nvPr>
            <p:ph type="title"/>
          </p:nvPr>
        </p:nvSpPr>
        <p:spPr>
          <a:xfrm>
            <a:off x="662523" y="274638"/>
            <a:ext cx="8748177" cy="490066"/>
          </a:xfrm>
        </p:spPr>
        <p:txBody>
          <a:bodyPr>
            <a:noAutofit/>
          </a:bodyPr>
          <a:lstStyle/>
          <a:p>
            <a:r>
              <a:rPr lang="en-ZA" sz="3600" b="1" dirty="0" smtClean="0"/>
              <a:t>Interim Action plan 2016/17</a:t>
            </a:r>
            <a:endParaRPr lang="en-ZA" sz="3600" b="1" dirty="0"/>
          </a:p>
        </p:txBody>
      </p:sp>
      <p:graphicFrame>
        <p:nvGraphicFramePr>
          <p:cNvPr id="7" name="Table 6"/>
          <p:cNvGraphicFramePr>
            <a:graphicFrameLocks noGrp="1"/>
          </p:cNvGraphicFramePr>
          <p:nvPr>
            <p:extLst>
              <p:ext uri="{D42A27DB-BD31-4B8C-83A1-F6EECF244321}">
                <p14:modId xmlns:p14="http://schemas.microsoft.com/office/powerpoint/2010/main" xmlns="" val="2348409673"/>
              </p:ext>
            </p:extLst>
          </p:nvPr>
        </p:nvGraphicFramePr>
        <p:xfrm>
          <a:off x="654628" y="1189275"/>
          <a:ext cx="8323118" cy="3356012"/>
        </p:xfrm>
        <a:graphic>
          <a:graphicData uri="http://schemas.openxmlformats.org/drawingml/2006/table">
            <a:tbl>
              <a:tblPr firstRow="1" bandRow="1">
                <a:tableStyleId>{5C22544A-7EE6-4342-B048-85BDC9FD1C3A}</a:tableStyleId>
              </a:tblPr>
              <a:tblGrid>
                <a:gridCol w="2287393"/>
                <a:gridCol w="1334312"/>
                <a:gridCol w="1429619"/>
                <a:gridCol w="1620237"/>
                <a:gridCol w="1651557"/>
              </a:tblGrid>
              <a:tr h="948554">
                <a:tc>
                  <a:txBody>
                    <a:bodyPr/>
                    <a:lstStyle/>
                    <a:p>
                      <a:r>
                        <a:rPr lang="en-ZA" dirty="0" smtClean="0"/>
                        <a:t>Audit finding</a:t>
                      </a:r>
                      <a:endParaRPr lang="en-ZA" dirty="0"/>
                    </a:p>
                  </a:txBody>
                  <a:tcPr marL="99060" marR="99060"/>
                </a:tc>
                <a:tc>
                  <a:txBody>
                    <a:bodyPr/>
                    <a:lstStyle/>
                    <a:p>
                      <a:r>
                        <a:rPr lang="en-ZA" dirty="0" smtClean="0"/>
                        <a:t>Number of findings</a:t>
                      </a:r>
                      <a:endParaRPr lang="en-ZA" dirty="0"/>
                    </a:p>
                  </a:txBody>
                  <a:tcPr marL="99060" marR="99060"/>
                </a:tc>
                <a:tc>
                  <a:txBody>
                    <a:bodyPr/>
                    <a:lstStyle/>
                    <a:p>
                      <a:r>
                        <a:rPr lang="en-ZA" dirty="0" smtClean="0"/>
                        <a:t>Resolved</a:t>
                      </a:r>
                      <a:endParaRPr lang="en-ZA" dirty="0"/>
                    </a:p>
                  </a:txBody>
                  <a:tcPr marL="99060" marR="99060"/>
                </a:tc>
                <a:tc>
                  <a:txBody>
                    <a:bodyPr/>
                    <a:lstStyle/>
                    <a:p>
                      <a:r>
                        <a:rPr lang="en-ZA" dirty="0" smtClean="0"/>
                        <a:t>In progress</a:t>
                      </a:r>
                      <a:endParaRPr lang="en-ZA" dirty="0"/>
                    </a:p>
                  </a:txBody>
                  <a:tcPr marL="99060" marR="99060"/>
                </a:tc>
                <a:tc>
                  <a:txBody>
                    <a:bodyPr/>
                    <a:lstStyle/>
                    <a:p>
                      <a:r>
                        <a:rPr lang="en-ZA" dirty="0" smtClean="0"/>
                        <a:t>Unresolved</a:t>
                      </a:r>
                      <a:endParaRPr lang="en-ZA" dirty="0"/>
                    </a:p>
                  </a:txBody>
                  <a:tcPr marL="99060" marR="99060"/>
                </a:tc>
              </a:tr>
              <a:tr h="694792">
                <a:tc>
                  <a:txBody>
                    <a:bodyPr/>
                    <a:lstStyle/>
                    <a:p>
                      <a:r>
                        <a:rPr lang="en-ZA" smtClean="0"/>
                        <a:t>FINANCE AND </a:t>
                      </a:r>
                      <a:r>
                        <a:rPr lang="en-ZA" baseline="0" smtClean="0"/>
                        <a:t>SCM</a:t>
                      </a:r>
                      <a:endParaRPr lang="en-ZA" dirty="0"/>
                    </a:p>
                  </a:txBody>
                  <a:tcPr marL="99060" marR="99060"/>
                </a:tc>
                <a:tc>
                  <a:txBody>
                    <a:bodyPr/>
                    <a:lstStyle/>
                    <a:p>
                      <a:pPr algn="ctr"/>
                      <a:r>
                        <a:rPr lang="en-ZA" dirty="0" smtClean="0"/>
                        <a:t>09</a:t>
                      </a:r>
                      <a:endParaRPr lang="en-ZA" dirty="0"/>
                    </a:p>
                  </a:txBody>
                  <a:tcPr marL="99060" marR="99060" anchor="ctr"/>
                </a:tc>
                <a:tc>
                  <a:txBody>
                    <a:bodyPr/>
                    <a:lstStyle/>
                    <a:p>
                      <a:pPr algn="ctr"/>
                      <a:r>
                        <a:rPr lang="en-ZA" dirty="0" smtClean="0"/>
                        <a:t>09</a:t>
                      </a:r>
                      <a:endParaRPr lang="en-ZA" dirty="0"/>
                    </a:p>
                  </a:txBody>
                  <a:tcPr marL="99060" marR="99060" anchor="ctr"/>
                </a:tc>
                <a:tc>
                  <a:txBody>
                    <a:bodyPr/>
                    <a:lstStyle/>
                    <a:p>
                      <a:pPr algn="ctr"/>
                      <a:r>
                        <a:rPr lang="en-ZA" dirty="0" smtClean="0"/>
                        <a:t>0</a:t>
                      </a:r>
                      <a:endParaRPr lang="en-ZA" dirty="0"/>
                    </a:p>
                  </a:txBody>
                  <a:tcPr marL="99060" marR="99060" anchor="ctr"/>
                </a:tc>
                <a:tc>
                  <a:txBody>
                    <a:bodyPr/>
                    <a:lstStyle/>
                    <a:p>
                      <a:pPr algn="ctr"/>
                      <a:r>
                        <a:rPr lang="en-ZA" dirty="0" smtClean="0"/>
                        <a:t>0</a:t>
                      </a:r>
                      <a:endParaRPr lang="en-ZA" dirty="0"/>
                    </a:p>
                  </a:txBody>
                  <a:tcPr marL="99060" marR="99060" anchor="ctr"/>
                </a:tc>
              </a:tr>
              <a:tr h="384692">
                <a:tc>
                  <a:txBody>
                    <a:bodyPr/>
                    <a:lstStyle/>
                    <a:p>
                      <a:r>
                        <a:rPr lang="en-ZA" dirty="0" smtClean="0"/>
                        <a:t>HR</a:t>
                      </a:r>
                      <a:endParaRPr lang="en-ZA" dirty="0"/>
                    </a:p>
                  </a:txBody>
                  <a:tcPr marL="99060" marR="99060"/>
                </a:tc>
                <a:tc>
                  <a:txBody>
                    <a:bodyPr/>
                    <a:lstStyle/>
                    <a:p>
                      <a:pPr algn="ctr"/>
                      <a:r>
                        <a:rPr lang="en-ZA" dirty="0" smtClean="0"/>
                        <a:t>01</a:t>
                      </a:r>
                      <a:endParaRPr lang="en-ZA" dirty="0"/>
                    </a:p>
                  </a:txBody>
                  <a:tcPr marL="99060" marR="99060" anchor="ctr"/>
                </a:tc>
                <a:tc>
                  <a:txBody>
                    <a:bodyPr/>
                    <a:lstStyle/>
                    <a:p>
                      <a:pPr algn="ctr"/>
                      <a:r>
                        <a:rPr lang="en-ZA" dirty="0" smtClean="0">
                          <a:sym typeface="Wingdings"/>
                        </a:rPr>
                        <a:t>0</a:t>
                      </a:r>
                      <a:endParaRPr lang="en-ZA" dirty="0"/>
                    </a:p>
                  </a:txBody>
                  <a:tcPr marL="99060" marR="99060" anchor="ctr"/>
                </a:tc>
                <a:tc>
                  <a:txBody>
                    <a:bodyPr/>
                    <a:lstStyle/>
                    <a:p>
                      <a:pPr algn="ctr"/>
                      <a:r>
                        <a:rPr lang="en-ZA" dirty="0" smtClean="0"/>
                        <a:t>1</a:t>
                      </a:r>
                      <a:endParaRPr lang="en-ZA" dirty="0"/>
                    </a:p>
                  </a:txBody>
                  <a:tcPr marL="99060" marR="99060" anchor="ctr"/>
                </a:tc>
                <a:tc>
                  <a:txBody>
                    <a:bodyPr/>
                    <a:lstStyle/>
                    <a:p>
                      <a:pPr algn="ctr"/>
                      <a:r>
                        <a:rPr lang="en-ZA" dirty="0" smtClean="0"/>
                        <a:t>0</a:t>
                      </a:r>
                      <a:endParaRPr lang="en-ZA" dirty="0"/>
                    </a:p>
                  </a:txBody>
                  <a:tcPr marL="99060" marR="99060" anchor="ctr"/>
                </a:tc>
              </a:tr>
              <a:tr h="663987">
                <a:tc>
                  <a:txBody>
                    <a:bodyPr/>
                    <a:lstStyle/>
                    <a:p>
                      <a:r>
                        <a:rPr lang="en-ZA" dirty="0" smtClean="0"/>
                        <a:t>STRATEGIC MANAGEMENT</a:t>
                      </a:r>
                      <a:endParaRPr lang="en-ZA" dirty="0"/>
                    </a:p>
                  </a:txBody>
                  <a:tcPr marL="99060" marR="99060"/>
                </a:tc>
                <a:tc>
                  <a:txBody>
                    <a:bodyPr/>
                    <a:lstStyle/>
                    <a:p>
                      <a:pPr algn="ctr"/>
                      <a:r>
                        <a:rPr lang="en-ZA" dirty="0" smtClean="0"/>
                        <a:t>05</a:t>
                      </a:r>
                      <a:endParaRPr lang="en-ZA" dirty="0"/>
                    </a:p>
                  </a:txBody>
                  <a:tcPr marL="99060" marR="99060" anchor="ctr"/>
                </a:tc>
                <a:tc>
                  <a:txBody>
                    <a:bodyPr/>
                    <a:lstStyle/>
                    <a:p>
                      <a:pPr algn="ctr"/>
                      <a:r>
                        <a:rPr lang="en-ZA" dirty="0" smtClean="0"/>
                        <a:t>05</a:t>
                      </a:r>
                      <a:endParaRPr lang="en-ZA" dirty="0"/>
                    </a:p>
                  </a:txBody>
                  <a:tcPr marL="99060" marR="99060" anchor="ctr"/>
                </a:tc>
                <a:tc>
                  <a:txBody>
                    <a:bodyPr/>
                    <a:lstStyle/>
                    <a:p>
                      <a:pPr algn="ctr"/>
                      <a:r>
                        <a:rPr lang="en-ZA" i="0" dirty="0" smtClean="0"/>
                        <a:t>0</a:t>
                      </a:r>
                      <a:endParaRPr lang="en-ZA" i="0" dirty="0"/>
                    </a:p>
                  </a:txBody>
                  <a:tcPr marL="99060" marR="99060" anchor="ctr"/>
                </a:tc>
                <a:tc>
                  <a:txBody>
                    <a:bodyPr/>
                    <a:lstStyle/>
                    <a:p>
                      <a:pPr algn="ctr"/>
                      <a:r>
                        <a:rPr lang="en-ZA" dirty="0" smtClean="0"/>
                        <a:t>0</a:t>
                      </a:r>
                      <a:endParaRPr lang="en-ZA" dirty="0"/>
                    </a:p>
                  </a:txBody>
                  <a:tcPr marL="99060" marR="99060" anchor="ctr"/>
                </a:tc>
              </a:tr>
              <a:tr h="663987">
                <a:tc>
                  <a:txBody>
                    <a:bodyPr/>
                    <a:lstStyle/>
                    <a:p>
                      <a:r>
                        <a:rPr lang="en-ZA" dirty="0" smtClean="0"/>
                        <a:t>TOTAL</a:t>
                      </a:r>
                      <a:endParaRPr lang="en-ZA" dirty="0"/>
                    </a:p>
                  </a:txBody>
                  <a:tcPr marL="99060" marR="99060"/>
                </a:tc>
                <a:tc>
                  <a:txBody>
                    <a:bodyPr/>
                    <a:lstStyle/>
                    <a:p>
                      <a:pPr algn="ctr"/>
                      <a:r>
                        <a:rPr lang="en-ZA" dirty="0" smtClean="0"/>
                        <a:t>15</a:t>
                      </a:r>
                      <a:endParaRPr lang="en-ZA" dirty="0"/>
                    </a:p>
                  </a:txBody>
                  <a:tcPr marL="99060" marR="99060" anchor="ctr"/>
                </a:tc>
                <a:tc>
                  <a:txBody>
                    <a:bodyPr/>
                    <a:lstStyle/>
                    <a:p>
                      <a:pPr algn="ctr"/>
                      <a:r>
                        <a:rPr lang="en-ZA" dirty="0" smtClean="0"/>
                        <a:t>15</a:t>
                      </a:r>
                      <a:endParaRPr lang="en-ZA" dirty="0"/>
                    </a:p>
                  </a:txBody>
                  <a:tcPr marL="99060" marR="99060" anchor="ctr"/>
                </a:tc>
                <a:tc>
                  <a:txBody>
                    <a:bodyPr/>
                    <a:lstStyle/>
                    <a:p>
                      <a:pPr algn="ctr"/>
                      <a:r>
                        <a:rPr lang="en-ZA" dirty="0" smtClean="0"/>
                        <a:t>0</a:t>
                      </a:r>
                      <a:endParaRPr lang="en-ZA" dirty="0"/>
                    </a:p>
                  </a:txBody>
                  <a:tcPr marL="99060" marR="99060" anchor="ctr"/>
                </a:tc>
                <a:tc>
                  <a:txBody>
                    <a:bodyPr/>
                    <a:lstStyle/>
                    <a:p>
                      <a:pPr algn="ctr"/>
                      <a:r>
                        <a:rPr lang="en-ZA" dirty="0" smtClean="0"/>
                        <a:t>0</a:t>
                      </a:r>
                      <a:endParaRPr lang="en-ZA" dirty="0"/>
                    </a:p>
                  </a:txBody>
                  <a:tcPr marL="99060" marR="99060" anchor="ctr"/>
                </a:tc>
              </a:tr>
            </a:tbl>
          </a:graphicData>
        </a:graphic>
      </p:graphicFrame>
    </p:spTree>
    <p:extLst>
      <p:ext uri="{BB962C8B-B14F-4D97-AF65-F5344CB8AC3E}">
        <p14:creationId xmlns:p14="http://schemas.microsoft.com/office/powerpoint/2010/main" xmlns="" val="27895202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24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solidFill>
              </a:rPr>
              <a:t>Last Page</a:t>
            </a:r>
            <a:endParaRPr lang="en-ZA" dirty="0">
              <a:solidFill>
                <a:schemeClr val="bg1"/>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66</a:t>
            </a:fld>
            <a:endParaRPr lang="en-ZA" dirty="0">
              <a:solidFill>
                <a:prstClr val="black">
                  <a:tint val="75000"/>
                </a:prstClr>
              </a:solidFill>
            </a:endParaRPr>
          </a:p>
        </p:txBody>
      </p:sp>
    </p:spTree>
    <p:extLst>
      <p:ext uri="{BB962C8B-B14F-4D97-AF65-F5344CB8AC3E}">
        <p14:creationId xmlns:p14="http://schemas.microsoft.com/office/powerpoint/2010/main" xmlns="" val="110730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7</a:t>
            </a:fld>
            <a:endParaRPr lang="en-ZA" dirty="0">
              <a:solidFill>
                <a:prstClr val="black">
                  <a:tint val="75000"/>
                </a:prstClr>
              </a:solidFill>
            </a:endParaRPr>
          </a:p>
        </p:txBody>
      </p:sp>
      <p:sp>
        <p:nvSpPr>
          <p:cNvPr id="5" name="Title 1"/>
          <p:cNvSpPr>
            <a:spLocks noGrp="1"/>
          </p:cNvSpPr>
          <p:nvPr>
            <p:ph type="title"/>
          </p:nvPr>
        </p:nvSpPr>
        <p:spPr>
          <a:xfrm>
            <a:off x="0" y="133350"/>
            <a:ext cx="8705850" cy="664675"/>
          </a:xfrm>
          <a:prstGeom prst="rect">
            <a:avLst/>
          </a:prstGeom>
          <a:noFill/>
        </p:spPr>
        <p:txBody>
          <a:bodyPr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3600" b="1" kern="0" noProof="0" dirty="0" smtClean="0">
                <a:solidFill>
                  <a:sysClr val="windowText" lastClr="000000"/>
                </a:solidFill>
              </a:rPr>
              <a:t>PERFORMANCE COMPARISON Q3 AND Q4</a:t>
            </a:r>
            <a:endParaRPr kumimoji="0" lang="en-ZA" sz="3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Content Placeholder 7"/>
          <p:cNvSpPr>
            <a:spLocks noGrp="1"/>
          </p:cNvSpPr>
          <p:nvPr>
            <p:ph idx="1"/>
          </p:nvPr>
        </p:nvSpPr>
        <p:spPr>
          <a:xfrm>
            <a:off x="0" y="948738"/>
            <a:ext cx="9258782" cy="5103720"/>
          </a:xfrm>
        </p:spPr>
        <p:txBody>
          <a:bodyPr>
            <a:noAutofit/>
          </a:bodyPr>
          <a:lstStyle/>
          <a:p>
            <a:pPr marL="342900" lvl="1" indent="-342900" algn="just">
              <a:spcBef>
                <a:spcPts val="575"/>
              </a:spcBef>
              <a:buSzPct val="85000"/>
              <a:buFont typeface="Wingdings" pitchFamily="2" charset="2"/>
              <a:buChar char="q"/>
              <a:defRPr/>
            </a:pPr>
            <a:r>
              <a:rPr lang="en-ZA" sz="1950" dirty="0" smtClean="0">
                <a:latin typeface="Arial" pitchFamily="34" charset="0"/>
                <a:cs typeface="Arial" pitchFamily="34" charset="0"/>
              </a:rPr>
              <a:t>The </a:t>
            </a:r>
            <a:r>
              <a:rPr lang="en-ZA" sz="1950" dirty="0">
                <a:latin typeface="Arial" pitchFamily="34" charset="0"/>
                <a:cs typeface="Arial" pitchFamily="34" charset="0"/>
              </a:rPr>
              <a:t>Department Out of 29 targets planned, 13 (45%) targets were achieved, while 16 (55%) were not </a:t>
            </a:r>
            <a:r>
              <a:rPr lang="en-ZA" sz="1950" dirty="0" smtClean="0">
                <a:latin typeface="Arial" pitchFamily="34" charset="0"/>
                <a:cs typeface="Arial" pitchFamily="34" charset="0"/>
              </a:rPr>
              <a:t>achieved</a:t>
            </a:r>
            <a:r>
              <a:rPr lang="en-ZA" sz="1950" dirty="0">
                <a:latin typeface="Arial" pitchFamily="34" charset="0"/>
                <a:cs typeface="Arial" pitchFamily="34" charset="0"/>
              </a:rPr>
              <a:t> </a:t>
            </a:r>
            <a:r>
              <a:rPr lang="en-ZA" sz="1950" dirty="0" smtClean="0">
                <a:latin typeface="Arial" pitchFamily="34" charset="0"/>
                <a:cs typeface="Arial" pitchFamily="34" charset="0"/>
              </a:rPr>
              <a:t>in quarter 4 meanwhile </a:t>
            </a:r>
            <a:r>
              <a:rPr lang="en-ZA" sz="1950" dirty="0">
                <a:latin typeface="Arial" pitchFamily="34" charset="0"/>
                <a:cs typeface="Arial" pitchFamily="34" charset="0"/>
              </a:rPr>
              <a:t>in quarter 3 Out of 29 targets planned, 15 (52%) targets were achieved, while 14 (48%) were not achieved. </a:t>
            </a:r>
            <a:r>
              <a:rPr lang="en-ZA" sz="1950" dirty="0" smtClean="0">
                <a:latin typeface="Arial" pitchFamily="34" charset="0"/>
                <a:cs typeface="Arial" pitchFamily="34" charset="0"/>
              </a:rPr>
              <a:t>A decrease in performance in programme 2 and 3.</a:t>
            </a:r>
          </a:p>
          <a:p>
            <a:pPr marL="0" lvl="1" indent="0" algn="just">
              <a:spcBef>
                <a:spcPts val="575"/>
              </a:spcBef>
              <a:buSzPct val="85000"/>
              <a:buNone/>
              <a:defRPr/>
            </a:pPr>
            <a:endParaRPr lang="en-ZA" sz="1950" dirty="0">
              <a:latin typeface="Arial" pitchFamily="34" charset="0"/>
              <a:cs typeface="Arial" pitchFamily="34" charset="0"/>
            </a:endParaRPr>
          </a:p>
          <a:p>
            <a:pPr marL="342900" lvl="1" indent="-342900" algn="just">
              <a:spcBef>
                <a:spcPts val="575"/>
              </a:spcBef>
              <a:buSzPct val="85000"/>
              <a:buFont typeface="Wingdings" pitchFamily="2" charset="2"/>
              <a:buChar char="q"/>
              <a:defRPr/>
            </a:pPr>
            <a:r>
              <a:rPr lang="en-GB" sz="2000" dirty="0" smtClean="0">
                <a:latin typeface="Arial" pitchFamily="34" charset="0"/>
                <a:cs typeface="Arial" pitchFamily="34" charset="0"/>
              </a:rPr>
              <a:t>The department held the Operational Planning retreat to address areas of non performance and improve the day to day execution of work that leads to the achievement of targets.</a:t>
            </a:r>
            <a:endParaRPr lang="en-US" sz="2000" i="1" dirty="0">
              <a:latin typeface="Arial" pitchFamily="34" charset="0"/>
              <a:cs typeface="Arial" pitchFamily="34" charset="0"/>
            </a:endParaRPr>
          </a:p>
          <a:p>
            <a:pPr>
              <a:lnSpc>
                <a:spcPct val="115000"/>
              </a:lnSpc>
              <a:spcBef>
                <a:spcPts val="2400"/>
              </a:spcBef>
              <a:spcAft>
                <a:spcPts val="0"/>
              </a:spcAft>
              <a:buSzPct val="85000"/>
              <a:buFont typeface="Wingdings" pitchFamily="2" charset="2"/>
              <a:buChar char="q"/>
              <a:defRPr/>
            </a:pPr>
            <a:r>
              <a:rPr lang="en-ZA" sz="2000" dirty="0" smtClean="0">
                <a:latin typeface="Arial" pitchFamily="34" charset="0"/>
                <a:cs typeface="Arial" pitchFamily="34" charset="0"/>
              </a:rPr>
              <a:t>Key strategic deliverables were identified in line with planned targets for prioritisation in the execution of work in the core business.</a:t>
            </a:r>
          </a:p>
          <a:p>
            <a:pPr>
              <a:lnSpc>
                <a:spcPct val="115000"/>
              </a:lnSpc>
              <a:spcBef>
                <a:spcPts val="2400"/>
              </a:spcBef>
              <a:spcAft>
                <a:spcPts val="0"/>
              </a:spcAft>
              <a:buSzPct val="85000"/>
              <a:buFont typeface="Wingdings" pitchFamily="2" charset="2"/>
              <a:buChar char="q"/>
              <a:defRPr/>
            </a:pPr>
            <a:r>
              <a:rPr lang="en-ZA" sz="2000" dirty="0" smtClean="0">
                <a:latin typeface="Arial" pitchFamily="34" charset="0"/>
                <a:cs typeface="Arial" pitchFamily="34" charset="0"/>
              </a:rPr>
              <a:t>The key achievement are in programme 3 outreach and stakeholder coordination</a:t>
            </a:r>
            <a:r>
              <a:rPr lang="en-ZA" sz="2000" dirty="0">
                <a:latin typeface="Arial" pitchFamily="34" charset="0"/>
                <a:cs typeface="Arial" pitchFamily="34" charset="0"/>
              </a:rPr>
              <a:t>.</a:t>
            </a:r>
            <a:r>
              <a:rPr lang="en-GB" sz="2000" b="1" i="1" dirty="0" smtClean="0">
                <a:latin typeface="Arial" pitchFamily="34" charset="0"/>
                <a:cs typeface="Arial" pitchFamily="34" charset="0"/>
              </a:rPr>
              <a:t>	</a:t>
            </a:r>
            <a:endParaRPr lang="en-ZA" sz="2000" dirty="0" smtClean="0">
              <a:latin typeface="Arial" pitchFamily="34" charset="0"/>
              <a:cs typeface="Arial" pitchFamily="34" charset="0"/>
            </a:endParaRPr>
          </a:p>
        </p:txBody>
      </p:sp>
    </p:spTree>
    <p:extLst>
      <p:ext uri="{BB962C8B-B14F-4D97-AF65-F5344CB8AC3E}">
        <p14:creationId xmlns:p14="http://schemas.microsoft.com/office/powerpoint/2010/main" xmlns="" val="2897712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8</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ZA" sz="1800" b="1" kern="0" dirty="0" smtClean="0">
                <a:solidFill>
                  <a:sysClr val="windowText" lastClr="000000"/>
                </a:solidFill>
              </a:rPr>
              <a:t/>
            </a:r>
            <a:br>
              <a:rPr lang="en-ZA" sz="1800" b="1" kern="0" dirty="0" smtClean="0">
                <a:solidFill>
                  <a:sysClr val="windowText" lastClr="000000"/>
                </a:solidFill>
              </a:rPr>
            </a:br>
            <a:r>
              <a:rPr lang="en-ZA" sz="4000" b="1" kern="0" dirty="0" smtClean="0">
                <a:solidFill>
                  <a:sysClr val="windowText" lastClr="000000"/>
                </a:solidFill>
              </a:rPr>
              <a:t>PART B: PERFORMANCE INFORMATION </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465946"/>
            <a:ext cx="7721600" cy="3323987"/>
          </a:xfrm>
          <a:prstGeom prst="rect">
            <a:avLst/>
          </a:prstGeom>
          <a:noFill/>
        </p:spPr>
        <p:txBody>
          <a:bodyPr wrap="square" rtlCol="0">
            <a:spAutoFit/>
          </a:bodyPr>
          <a:lstStyle/>
          <a:p>
            <a:r>
              <a:rPr lang="en-US" dirty="0" smtClean="0"/>
              <a:t>			</a:t>
            </a:r>
            <a:r>
              <a:rPr lang="en-US" b="1" dirty="0" smtClean="0"/>
              <a:t>Q4 PERFORMANCE INFORMATION</a:t>
            </a:r>
            <a:endParaRPr lang="en-US" sz="3200" b="1"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5675" y="1915300"/>
            <a:ext cx="5462588" cy="3481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645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9</a:t>
            </a:fld>
            <a:endParaRPr lang="en-ZA" dirty="0">
              <a:solidFill>
                <a:prstClr val="black">
                  <a:tint val="75000"/>
                </a:prstClr>
              </a:solidFill>
            </a:endParaRPr>
          </a:p>
        </p:txBody>
      </p:sp>
      <p:sp>
        <p:nvSpPr>
          <p:cNvPr id="7" name="Title 1"/>
          <p:cNvSpPr>
            <a:spLocks noGrp="1"/>
          </p:cNvSpPr>
          <p:nvPr>
            <p:ph type="title"/>
          </p:nvPr>
        </p:nvSpPr>
        <p:spPr>
          <a:xfrm>
            <a:off x="182881" y="133004"/>
            <a:ext cx="8661874" cy="714891"/>
          </a:xfrm>
          <a:prstGeom prst="rect">
            <a:avLst/>
          </a:prstGeom>
          <a:noFill/>
        </p:spPr>
        <p:txBody>
          <a:bodyPr rtlCol="0">
            <a:normAutofit fontScale="90000"/>
          </a:bodyPr>
          <a:lstStyle/>
          <a:p>
            <a:pPr lvl="0">
              <a:spcBef>
                <a:spcPts val="0"/>
              </a:spcBef>
              <a:defRPr/>
            </a:pPr>
            <a:r>
              <a:rPr lang="en-ZA" sz="1800" b="1" kern="0" dirty="0" smtClean="0">
                <a:solidFill>
                  <a:sysClr val="windowText" lastClr="000000"/>
                </a:solidFill>
              </a:rPr>
              <a:t/>
            </a:r>
            <a:br>
              <a:rPr lang="en-ZA" sz="1800" b="1" kern="0" dirty="0" smtClean="0">
                <a:solidFill>
                  <a:sysClr val="windowText" lastClr="000000"/>
                </a:solidFill>
              </a:rPr>
            </a:br>
            <a:r>
              <a:rPr lang="en-ZA" sz="2700" b="1" kern="0" dirty="0" smtClean="0">
                <a:solidFill>
                  <a:sysClr val="windowText" lastClr="000000"/>
                </a:solidFill>
              </a:rPr>
              <a:t>Q4 DEPARTMENTAL </a:t>
            </a:r>
            <a:r>
              <a:rPr lang="en-ZA" sz="2700" b="1" kern="0" dirty="0">
                <a:solidFill>
                  <a:sysClr val="windowText" lastClr="000000"/>
                </a:solidFill>
              </a:rPr>
              <a:t>OVERALL </a:t>
            </a:r>
            <a:r>
              <a:rPr lang="en-ZA" sz="2700" b="1" kern="0" dirty="0" smtClean="0">
                <a:solidFill>
                  <a:sysClr val="windowText" lastClr="000000"/>
                </a:solidFill>
              </a:rPr>
              <a:t>PERFORMANCE INFORMATION</a:t>
            </a:r>
            <a: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r>
            <a:br>
              <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endParaRPr kumimoji="0" lang="en-ZA"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TextBox 1"/>
          <p:cNvSpPr txBox="1"/>
          <p:nvPr/>
        </p:nvSpPr>
        <p:spPr>
          <a:xfrm>
            <a:off x="624114" y="1030517"/>
            <a:ext cx="8378372" cy="4062651"/>
          </a:xfrm>
          <a:prstGeom prst="rect">
            <a:avLst/>
          </a:prstGeom>
          <a:noFill/>
        </p:spPr>
        <p:txBody>
          <a:bodyPr wrap="square" rtlCol="0">
            <a:spAutoFit/>
          </a:bodyPr>
          <a:lstStyle/>
          <a:p>
            <a:pPr algn="just"/>
            <a:r>
              <a:rPr lang="en-ZA" sz="2000" dirty="0">
                <a:solidFill>
                  <a:prstClr val="black"/>
                </a:solidFill>
                <a:latin typeface="Arial" pitchFamily="34" charset="0"/>
                <a:cs typeface="Arial" pitchFamily="34" charset="0"/>
              </a:rPr>
              <a:t>Figure below provides a graphic of overall performance of the </a:t>
            </a:r>
            <a:r>
              <a:rPr lang="en-ZA" sz="2000" dirty="0" smtClean="0">
                <a:solidFill>
                  <a:prstClr val="black"/>
                </a:solidFill>
                <a:latin typeface="Arial" pitchFamily="34" charset="0"/>
                <a:cs typeface="Arial" pitchFamily="34" charset="0"/>
              </a:rPr>
              <a:t>department </a:t>
            </a:r>
            <a:r>
              <a:rPr lang="en-ZA" sz="2000" dirty="0">
                <a:solidFill>
                  <a:prstClr val="black"/>
                </a:solidFill>
                <a:latin typeface="Arial" pitchFamily="34" charset="0"/>
                <a:cs typeface="Arial" pitchFamily="34" charset="0"/>
              </a:rPr>
              <a:t>in relation to set Quarter </a:t>
            </a:r>
            <a:r>
              <a:rPr lang="en-ZA" sz="2000" dirty="0" smtClean="0">
                <a:solidFill>
                  <a:prstClr val="black"/>
                </a:solidFill>
                <a:latin typeface="Arial" pitchFamily="34" charset="0"/>
                <a:cs typeface="Arial" pitchFamily="34" charset="0"/>
              </a:rPr>
              <a:t>4 </a:t>
            </a:r>
            <a:r>
              <a:rPr lang="en-ZA" sz="2000" dirty="0">
                <a:solidFill>
                  <a:prstClr val="black"/>
                </a:solidFill>
                <a:latin typeface="Arial" pitchFamily="34" charset="0"/>
                <a:cs typeface="Arial" pitchFamily="34" charset="0"/>
              </a:rPr>
              <a:t>targets outlined in the 2016/17 Annual Performance Plan. Out of </a:t>
            </a:r>
            <a:r>
              <a:rPr lang="en-ZA" sz="2000" dirty="0" smtClean="0">
                <a:solidFill>
                  <a:prstClr val="black"/>
                </a:solidFill>
                <a:latin typeface="Arial" pitchFamily="34" charset="0"/>
                <a:cs typeface="Arial" pitchFamily="34" charset="0"/>
              </a:rPr>
              <a:t>29 </a:t>
            </a:r>
            <a:r>
              <a:rPr lang="en-ZA" sz="2000" dirty="0">
                <a:solidFill>
                  <a:prstClr val="black"/>
                </a:solidFill>
                <a:latin typeface="Arial" pitchFamily="34" charset="0"/>
                <a:cs typeface="Arial" pitchFamily="34" charset="0"/>
              </a:rPr>
              <a:t>targets planned, </a:t>
            </a:r>
            <a:r>
              <a:rPr lang="en-ZA" sz="2000" dirty="0" smtClean="0">
                <a:solidFill>
                  <a:prstClr val="black"/>
                </a:solidFill>
                <a:latin typeface="Arial" pitchFamily="34" charset="0"/>
                <a:cs typeface="Arial" pitchFamily="34" charset="0"/>
              </a:rPr>
              <a:t>13 (45%) </a:t>
            </a:r>
            <a:r>
              <a:rPr lang="en-ZA" sz="2000" dirty="0">
                <a:solidFill>
                  <a:prstClr val="black"/>
                </a:solidFill>
                <a:latin typeface="Arial" pitchFamily="34" charset="0"/>
                <a:cs typeface="Arial" pitchFamily="34" charset="0"/>
              </a:rPr>
              <a:t>targets were achieved, while </a:t>
            </a:r>
            <a:r>
              <a:rPr lang="en-ZA" sz="2000" dirty="0" smtClean="0">
                <a:solidFill>
                  <a:prstClr val="black"/>
                </a:solidFill>
                <a:latin typeface="Arial" pitchFamily="34" charset="0"/>
                <a:cs typeface="Arial" pitchFamily="34" charset="0"/>
              </a:rPr>
              <a:t>16 (55%) </a:t>
            </a:r>
            <a:r>
              <a:rPr lang="en-ZA" sz="2000" dirty="0">
                <a:solidFill>
                  <a:prstClr val="black"/>
                </a:solidFill>
                <a:latin typeface="Arial" pitchFamily="34" charset="0"/>
                <a:cs typeface="Arial" pitchFamily="34" charset="0"/>
              </a:rPr>
              <a:t>were not achieved. </a:t>
            </a:r>
            <a:endParaRPr lang="en-US" sz="2000" dirty="0">
              <a:solidFill>
                <a:prstClr val="black"/>
              </a:solidFill>
              <a:latin typeface="Arial" pitchFamily="34" charset="0"/>
              <a:cs typeface="Arial" pitchFamily="34" charset="0"/>
            </a:endParaRPr>
          </a:p>
          <a:p>
            <a:r>
              <a:rPr lang="en-US" dirty="0">
                <a:solidFill>
                  <a:prstClr val="black"/>
                </a:solidFill>
              </a:rPr>
              <a:t>	</a:t>
            </a:r>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a:p>
            <a:endParaRPr lang="en-US" sz="32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830448945"/>
              </p:ext>
            </p:extLst>
          </p:nvPr>
        </p:nvGraphicFramePr>
        <p:xfrm>
          <a:off x="1962615" y="2614961"/>
          <a:ext cx="5475247"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48553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15434</TotalTime>
  <Words>7657</Words>
  <Application>Microsoft Office PowerPoint</Application>
  <PresentationFormat>A4 Paper (210x297 mm)</PresentationFormat>
  <Paragraphs>1477</Paragraphs>
  <Slides>66</Slides>
  <Notes>6</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6_Office Theme</vt:lpstr>
      <vt:lpstr>2_Office Theme</vt:lpstr>
      <vt:lpstr>Office Theme</vt:lpstr>
      <vt:lpstr>7_Office Theme</vt:lpstr>
      <vt:lpstr>9_Office Theme</vt:lpstr>
      <vt:lpstr>10_Office Theme</vt:lpstr>
      <vt:lpstr>8_Office Theme</vt:lpstr>
      <vt:lpstr>12_Office Theme</vt:lpstr>
      <vt:lpstr>1_Office Theme</vt:lpstr>
      <vt:lpstr>3_Office Theme</vt:lpstr>
      <vt:lpstr>11_Office Theme</vt:lpstr>
      <vt:lpstr>13_Office Theme</vt:lpstr>
      <vt:lpstr>4_Office Theme</vt:lpstr>
      <vt:lpstr>Slide 1</vt:lpstr>
      <vt:lpstr>PRESENTATION OUTLINE </vt:lpstr>
      <vt:lpstr> PART A: STRATEGIC FOCUS </vt:lpstr>
      <vt:lpstr> STRATEGIC FOCUS </vt:lpstr>
      <vt:lpstr>Slide 5</vt:lpstr>
      <vt:lpstr>STRATEGIC FOCUS</vt:lpstr>
      <vt:lpstr>PERFORMANCE COMPARISON Q3 AND Q4</vt:lpstr>
      <vt:lpstr> PART B: PERFORMANCE INFORMATION  </vt:lpstr>
      <vt:lpstr> Q4 DEPARTMENTAL OVERALL PERFORMANCE INFORMATION </vt:lpstr>
      <vt:lpstr> Department`s Financial Performance for the 4th Quarter 2016/17 </vt:lpstr>
      <vt:lpstr> PERFORMANCE INFORMATION PROG 1 </vt:lpstr>
      <vt:lpstr> PROGRAMME 1 </vt:lpstr>
      <vt:lpstr> PROGRAMME 1 CONT… </vt:lpstr>
      <vt:lpstr> PROGRAMME 1 CONT… </vt:lpstr>
      <vt:lpstr> PROGRAMME 1 CONT… </vt:lpstr>
      <vt:lpstr> PROGRAMME 1 CONT… </vt:lpstr>
      <vt:lpstr> PROGRAMME 1 CONT… </vt:lpstr>
      <vt:lpstr> PROGRAMME 1 CONT… </vt:lpstr>
      <vt:lpstr>Programme 1: Financial Performance Q4</vt:lpstr>
      <vt:lpstr> AREAS OF NON ACHIEVEMENT  FOR THE 2016/17 FY - QUARTER 3  </vt:lpstr>
      <vt:lpstr> PERFORMANCE INFORMATION PROG 2 </vt:lpstr>
      <vt:lpstr> PROGRAMME 2  </vt:lpstr>
      <vt:lpstr> PROGRAMME 2 CONT… </vt:lpstr>
      <vt:lpstr> PROGRAMME 2 CONT… </vt:lpstr>
      <vt:lpstr> PROGRAMME 2 CONT… </vt:lpstr>
      <vt:lpstr> PROGRAMME 2 CONT… </vt:lpstr>
      <vt:lpstr> PROGRAMME 2 CONT… </vt:lpstr>
      <vt:lpstr>Programme 2: Financial Performance Q4</vt:lpstr>
      <vt:lpstr> AREAS OF NON ACHIEVEMENT  FOR THE 2016/17 FY - QUARTER 3  </vt:lpstr>
      <vt:lpstr> PERFORMANCE INFORMATION PROG 3 </vt:lpstr>
      <vt:lpstr> PROGRAMME 3 </vt:lpstr>
      <vt:lpstr> PROGRAMME 3 CONT… </vt:lpstr>
      <vt:lpstr> PROGRAMME 3 CONT… </vt:lpstr>
      <vt:lpstr> PROGRAMME 3 CONT… </vt:lpstr>
      <vt:lpstr> PROGRAMME 3 CONT… </vt:lpstr>
      <vt:lpstr> PROGRAMME 3 CONT… </vt:lpstr>
      <vt:lpstr> PROGRAMME 3 CONT… </vt:lpstr>
      <vt:lpstr> PROGRAMME 3 CONT… </vt:lpstr>
      <vt:lpstr> </vt:lpstr>
      <vt:lpstr> AREAS OF NON ACHIEVEMENT  FOR THE 2016/17 FY - QUARTER 3  </vt:lpstr>
      <vt:lpstr> AREAS OF NON ACHIEVEMENT  FOR THE 2016/17 FY - QUARTER 4  </vt:lpstr>
      <vt:lpstr>Reports / Frameworks completed</vt:lpstr>
      <vt:lpstr> PART C: HUMAN RESOURCE OVERSIGHT  </vt:lpstr>
      <vt:lpstr> Part C: Human Resource Oversight  </vt:lpstr>
      <vt:lpstr>Employment and vacancies as on 31 March 2017</vt:lpstr>
      <vt:lpstr>SMS posts as on 31 March 2017</vt:lpstr>
      <vt:lpstr>Job Evaluations</vt:lpstr>
      <vt:lpstr>Reasons why staff left the Department </vt:lpstr>
      <vt:lpstr>Employment equity on 31 March 2017</vt:lpstr>
      <vt:lpstr>Vacancies as on 31 March 2017</vt:lpstr>
      <vt:lpstr>Disciplinary matters as on 31 March 2017</vt:lpstr>
      <vt:lpstr> PART D: FINANCIAL INFORMATION  </vt:lpstr>
      <vt:lpstr>  EXPENDITURE REPORT ECONOMIC CLASSIFICATION  </vt:lpstr>
      <vt:lpstr>   DEPARTMENTAL FINANCIAL OVERVIEW   </vt:lpstr>
      <vt:lpstr>PROGRAMME EXPENDITURE</vt:lpstr>
      <vt:lpstr>   PROGRAMME FINANCIAL OVERVIEW   </vt:lpstr>
      <vt:lpstr>   PROGRAMME FINANCIAL OVERVIEW   </vt:lpstr>
      <vt:lpstr>   PROGRAMME FINANCIAL OVERVIEW   </vt:lpstr>
      <vt:lpstr>   FINANCIAL ACCOUNTING   </vt:lpstr>
      <vt:lpstr>   FINANCIAL ACCOUNTING   </vt:lpstr>
      <vt:lpstr>   MAJOR EVENTS – 2016/17   </vt:lpstr>
      <vt:lpstr>   INTERNATIONAL TRIPS – QUARTER 4   </vt:lpstr>
      <vt:lpstr>  FINANCIAL MISCONDUCT  </vt:lpstr>
      <vt:lpstr>Action Plan 2015/16</vt:lpstr>
      <vt:lpstr>Interim Action plan 2016/17</vt:lpstr>
      <vt:lpstr>Last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Session</dc:title>
  <dc:creator>Rashnee</dc:creator>
  <cp:lastModifiedBy>PUMZA</cp:lastModifiedBy>
  <cp:revision>1063</cp:revision>
  <cp:lastPrinted>2017-05-23T12:34:36Z</cp:lastPrinted>
  <dcterms:created xsi:type="dcterms:W3CDTF">2014-08-28T17:31:45Z</dcterms:created>
  <dcterms:modified xsi:type="dcterms:W3CDTF">2017-06-02T09:11:57Z</dcterms:modified>
</cp:coreProperties>
</file>