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561" r:id="rId2"/>
    <p:sldId id="978" r:id="rId3"/>
    <p:sldId id="979" r:id="rId4"/>
    <p:sldId id="980" r:id="rId5"/>
    <p:sldId id="984" r:id="rId6"/>
    <p:sldId id="992" r:id="rId7"/>
    <p:sldId id="983" r:id="rId8"/>
    <p:sldId id="981" r:id="rId9"/>
    <p:sldId id="991" r:id="rId10"/>
    <p:sldId id="989" r:id="rId11"/>
    <p:sldId id="995" r:id="rId12"/>
    <p:sldId id="994" r:id="rId13"/>
    <p:sldId id="878" r:id="rId14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 userDrawn="1">
          <p15:clr>
            <a:srgbClr val="A4A3A4"/>
          </p15:clr>
        </p15:guide>
        <p15:guide id="2" pos="2210" userDrawn="1">
          <p15:clr>
            <a:srgbClr val="A4A3A4"/>
          </p15:clr>
        </p15:guide>
        <p15:guide id="3" orient="horz" pos="2929" userDrawn="1">
          <p15:clr>
            <a:srgbClr val="A4A3A4"/>
          </p15:clr>
        </p15:guide>
        <p15:guide id="4" pos="2209" userDrawn="1">
          <p15:clr>
            <a:srgbClr val="A4A3A4"/>
          </p15:clr>
        </p15:guide>
        <p15:guide id="5" orient="horz" pos="3125">
          <p15:clr>
            <a:srgbClr val="A4A3A4"/>
          </p15:clr>
        </p15:guide>
        <p15:guide id="6" orient="horz" pos="3128">
          <p15:clr>
            <a:srgbClr val="A4A3A4"/>
          </p15:clr>
        </p15:guide>
        <p15:guide id="7" pos="2143">
          <p15:clr>
            <a:srgbClr val="A4A3A4"/>
          </p15:clr>
        </p15:guide>
        <p15:guide id="8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FFD03B"/>
    <a:srgbClr val="595B5A"/>
    <a:srgbClr val="FF3300"/>
    <a:srgbClr val="EEA5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5" autoAdjust="0"/>
    <p:restoredTop sz="94477" autoAdjust="0"/>
  </p:normalViewPr>
  <p:slideViewPr>
    <p:cSldViewPr>
      <p:cViewPr>
        <p:scale>
          <a:sx n="77" d="100"/>
          <a:sy n="77" d="100"/>
        </p:scale>
        <p:origin x="-2358" y="-9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58" y="-108"/>
      </p:cViewPr>
      <p:guideLst>
        <p:guide orient="horz" pos="2927"/>
        <p:guide orient="horz" pos="2929"/>
        <p:guide orient="horz" pos="3125"/>
        <p:guide orient="horz" pos="3128"/>
        <p:guide pos="2210"/>
        <p:guide pos="2209"/>
        <p:guide pos="2143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189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311" y="0"/>
            <a:ext cx="2947777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402"/>
            <a:ext cx="2946189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311" y="9428402"/>
            <a:ext cx="2947777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4DF5D595-DE4C-471E-85C1-9544E45C7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249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189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75" y="0"/>
            <a:ext cx="2944600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9" y="4715789"/>
            <a:ext cx="4983903" cy="446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992"/>
            <a:ext cx="2946189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75" y="9429992"/>
            <a:ext cx="2944600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BD09E0FE-021D-4346-8524-93AA23C2F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4228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D98B2A-A566-4427-A1D0-0B42F717C1A0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31838"/>
            <a:ext cx="5416550" cy="375126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418" y="4728483"/>
            <a:ext cx="5036316" cy="4484124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8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9E0FE-021D-4346-8524-93AA23C2FCE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955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9E0FE-021D-4346-8524-93AA23C2FCE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955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9E0FE-021D-4346-8524-93AA23C2FCE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955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8744" y="1628800"/>
            <a:ext cx="6934200" cy="876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2602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2AA56-800F-40BD-8FE5-8278C47D8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9165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584A8-397B-44C1-B9F2-5011B4233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2413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DCEBD-08C2-4F77-8486-64EF99585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8146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914084" cy="11430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70912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400"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86363" y="6381750"/>
            <a:ext cx="720725" cy="404813"/>
          </a:xfrm>
        </p:spPr>
        <p:txBody>
          <a:bodyPr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5092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BA16-8F2D-45C8-B79C-59F417FD6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63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FD7F-2A85-47ED-AD0B-D42C22625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5079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E99AC-FE5B-4CD6-9631-352FBC738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2029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DCD82-E9CD-4C6B-8903-C88911779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7525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A3A0C-9F9F-4D10-B6F8-0247AD695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98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2F20A-8BC3-4E9C-8376-AFF05A717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0910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72BC4-7A10-4840-A504-221A30DC9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7365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7325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8455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22D4C56C-6C50-4BB9-9672-C38CD6856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presentation top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207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776536" y="4077072"/>
            <a:ext cx="8923337" cy="16560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ZA" sz="3200" b="1" dirty="0" smtClean="0">
                <a:cs typeface="Arial" panose="020B0604020202020204" pitchFamily="34" charset="0"/>
              </a:rPr>
              <a:t>SCOPA MEETING</a:t>
            </a:r>
            <a:br>
              <a:rPr lang="en-ZA" sz="3200" b="1" dirty="0" smtClean="0">
                <a:cs typeface="Arial" panose="020B0604020202020204" pitchFamily="34" charset="0"/>
              </a:rPr>
            </a:br>
            <a:r>
              <a:rPr lang="en-ZA" sz="3200" b="1" dirty="0" smtClean="0">
                <a:cs typeface="Arial" panose="020B0604020202020204" pitchFamily="34" charset="0"/>
              </a:rPr>
              <a:t/>
            </a:r>
            <a:br>
              <a:rPr lang="en-ZA" sz="3200" b="1" dirty="0" smtClean="0">
                <a:cs typeface="Arial" panose="020B0604020202020204" pitchFamily="34" charset="0"/>
              </a:rPr>
            </a:br>
            <a:r>
              <a:rPr lang="en-ZA" sz="3200" b="1" dirty="0" smtClean="0">
                <a:cs typeface="Arial" panose="020B0604020202020204" pitchFamily="34" charset="0"/>
              </a:rPr>
              <a:t>Progress Report on financial misconduct cases</a:t>
            </a:r>
            <a:endParaRPr lang="en-GB" altLang="en-US" sz="3200" b="1" dirty="0" smtClean="0">
              <a:cs typeface="Arial" panose="020B0604020202020204" pitchFamily="34" charset="0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4376936" y="5733256"/>
            <a:ext cx="5207000" cy="731838"/>
          </a:xfrm>
        </p:spPr>
        <p:txBody>
          <a:bodyPr/>
          <a:lstStyle/>
          <a:p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 February 2017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1268760"/>
            <a:ext cx="7914084" cy="1143000"/>
          </a:xfrm>
        </p:spPr>
        <p:txBody>
          <a:bodyPr/>
          <a:lstStyle/>
          <a:p>
            <a:r>
              <a:rPr lang="en-ZA" sz="3200" dirty="0" smtClean="0"/>
              <a:t>Progress on unfinalised cases of damages and losses</a:t>
            </a:r>
            <a:endParaRPr lang="en-ZA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B3D71-1187-4B7A-8BD2-5B30A3034627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84157482"/>
              </p:ext>
            </p:extLst>
          </p:nvPr>
        </p:nvGraphicFramePr>
        <p:xfrm>
          <a:off x="704528" y="2708920"/>
          <a:ext cx="8568952" cy="2304256"/>
        </p:xfrm>
        <a:graphic>
          <a:graphicData uri="http://schemas.openxmlformats.org/presentationml/2006/ole">
            <p:oleObj spid="_x0000_s9283" name="Worksheet" r:id="rId3" imgW="7200833" imgH="92964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918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/>
              <a:t>Progress on recoveries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CCAF0-60BF-44AC-8A0A-C7FD5363DA3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6026099"/>
              </p:ext>
            </p:extLst>
          </p:nvPr>
        </p:nvGraphicFramePr>
        <p:xfrm>
          <a:off x="488504" y="1700809"/>
          <a:ext cx="8640960" cy="4248471"/>
        </p:xfrm>
        <a:graphic>
          <a:graphicData uri="http://schemas.openxmlformats.org/presentationml/2006/ole">
            <p:oleObj spid="_x0000_s10250" name="Worksheet" r:id="rId3" imgW="7962994" imgH="313952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9036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16496" y="1061864"/>
            <a:ext cx="7913688" cy="1143000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cs typeface="Arial" pitchFamily="34" charset="0"/>
              </a:rPr>
              <a:t>Recommendations</a:t>
            </a:r>
            <a:endParaRPr lang="en-GB" altLang="en-US" sz="3200" b="1" dirty="0" smtClean="0">
              <a:cs typeface="Arial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60512" y="2420888"/>
            <a:ext cx="7920880" cy="3384376"/>
          </a:xfrm>
        </p:spPr>
        <p:txBody>
          <a:bodyPr/>
          <a:lstStyle/>
          <a:p>
            <a:pPr marL="0" lvl="0" indent="0" eaLnBrk="1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recommended that the Standing Committee on Public Account note the progress report on financial misconduct cases</a:t>
            </a:r>
          </a:p>
          <a:p>
            <a:pPr marL="0" indent="0" algn="just">
              <a:buNone/>
              <a:defRPr/>
            </a:pPr>
            <a:endParaRPr lang="en-GB" dirty="0" smtClean="0"/>
          </a:p>
          <a:p>
            <a:pPr algn="just">
              <a:defRPr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11209-DC75-4E6D-9D44-E1A820C15D9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27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0672" y="2492896"/>
            <a:ext cx="5832648" cy="1368152"/>
          </a:xfrm>
          <a:prstGeom prst="rect">
            <a:avLst/>
          </a:prstGeom>
          <a:solidFill>
            <a:srgbClr val="FFCC66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800" b="1" dirty="0" smtClean="0">
                <a:cs typeface="Arial" panose="020B0604020202020204" pitchFamily="34" charset="0"/>
              </a:rPr>
              <a:t>Thank you !</a:t>
            </a:r>
            <a:endParaRPr lang="en-US" altLang="en-US" sz="3800" b="1" dirty="0">
              <a:cs typeface="Arial" panose="020B0604020202020204" pitchFamily="34" charset="0"/>
            </a:endParaRPr>
          </a:p>
          <a:p>
            <a:pPr lvl="0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3A0C-9F9F-4D10-B6F8-0247AD695CD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995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16496" y="1061864"/>
            <a:ext cx="7913688" cy="1143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cs typeface="Arial" pitchFamily="34" charset="0"/>
              </a:rPr>
              <a:t>Presentation Outline</a:t>
            </a:r>
            <a:endParaRPr lang="en-GB" altLang="en-US" sz="3200" b="1" dirty="0" smtClean="0">
              <a:cs typeface="Arial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16496" y="2315418"/>
            <a:ext cx="7056784" cy="3777878"/>
          </a:xfrm>
        </p:spPr>
        <p:txBody>
          <a:bodyPr/>
          <a:lstStyle/>
          <a:p>
            <a:pPr lvl="0" ea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 expenditure</a:t>
            </a: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Fruitless expenditure</a:t>
            </a: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Damages and losses</a:t>
            </a: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under recoveries relating to financial misconduct cases</a:t>
            </a: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n-GB" dirty="0" smtClean="0"/>
          </a:p>
          <a:p>
            <a:pPr algn="just">
              <a:defRPr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11209-DC75-4E6D-9D44-E1A820C15D9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547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908720"/>
            <a:ext cx="7914084" cy="1143000"/>
          </a:xfrm>
        </p:spPr>
        <p:txBody>
          <a:bodyPr/>
          <a:lstStyle/>
          <a:p>
            <a:r>
              <a:rPr lang="en-ZA" sz="3200" dirty="0" smtClean="0"/>
              <a:t>Purpose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2276872"/>
            <a:ext cx="8915400" cy="3268960"/>
          </a:xfrm>
        </p:spPr>
        <p:txBody>
          <a:bodyPr/>
          <a:lstStyle/>
          <a:p>
            <a:pPr marL="0" lvl="0" indent="0" algn="just" ea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 summary of the progress on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misconduct cases as at 31 January 2017.</a:t>
            </a:r>
            <a:endParaRPr lang="en-ZA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2B10C-F33F-4452-B7C6-B99830681A5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290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052736"/>
            <a:ext cx="8784976" cy="576065"/>
          </a:xfrm>
        </p:spPr>
        <p:txBody>
          <a:bodyPr/>
          <a:lstStyle/>
          <a:p>
            <a:r>
              <a:rPr lang="en-ZA" sz="3200" dirty="0" smtClean="0"/>
              <a:t>Irregular expenditure as at 31 Jan 2017</a:t>
            </a:r>
            <a:endParaRPr lang="en-ZA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0006046"/>
              </p:ext>
            </p:extLst>
          </p:nvPr>
        </p:nvGraphicFramePr>
        <p:xfrm>
          <a:off x="776536" y="1772816"/>
          <a:ext cx="8904288" cy="4370387"/>
        </p:xfrm>
        <a:graphic>
          <a:graphicData uri="http://schemas.openxmlformats.org/presentationml/2006/ole">
            <p:oleObj spid="_x0000_s1099" name="Worksheet" r:id="rId3" imgW="7726707" imgH="2987141" progId="Excel.Sheet.12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B4E52-BACD-4999-B49F-D67262F9982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96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268760"/>
            <a:ext cx="7914084" cy="1143000"/>
          </a:xfrm>
        </p:spPr>
        <p:txBody>
          <a:bodyPr/>
          <a:lstStyle/>
          <a:p>
            <a:r>
              <a:rPr lang="en-ZA" sz="3200" dirty="0" smtClean="0"/>
              <a:t>Progress on unfinalised cases of irregular expenditure</a:t>
            </a:r>
            <a:endParaRPr lang="en-ZA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0462490"/>
              </p:ext>
            </p:extLst>
          </p:nvPr>
        </p:nvGraphicFramePr>
        <p:xfrm>
          <a:off x="415925" y="2492375"/>
          <a:ext cx="8785225" cy="2374900"/>
        </p:xfrm>
        <a:graphic>
          <a:graphicData uri="http://schemas.openxmlformats.org/presentationml/2006/ole">
            <p:oleObj spid="_x0000_s3145" name="Worksheet" r:id="rId3" imgW="4899673" imgH="937210" progId="Excel.Sheet.12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27937-E34A-43EA-9A27-905FF89243D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67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88504" y="908720"/>
            <a:ext cx="7913688" cy="1143000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cs typeface="Arial" pitchFamily="34" charset="0"/>
              </a:rPr>
              <a:t>Major Irregular expenditure items </a:t>
            </a:r>
            <a:r>
              <a:rPr lang="en-US" altLang="en-US" sz="1800" dirty="0" smtClean="0">
                <a:cs typeface="Arial" pitchFamily="34" charset="0"/>
              </a:rPr>
              <a:t>(part of under investigation in previous slide)</a:t>
            </a:r>
            <a:endParaRPr lang="en-GB" altLang="en-US" sz="1800" b="1" dirty="0" smtClean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11209-DC75-4E6D-9D44-E1A820C15D9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1365897"/>
              </p:ext>
            </p:extLst>
          </p:nvPr>
        </p:nvGraphicFramePr>
        <p:xfrm>
          <a:off x="632520" y="2060848"/>
          <a:ext cx="8424936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800200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Major irregular expenditure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 item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Amount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Progress to date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Extension of physical security (Various companies)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414 050 165.00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The request for condonation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has been submitted to National treasury.  Awaiting the feedback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Lease payments (Trifecta/Delta)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223 466 398.00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The request for condonation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has been submitted to National treasury.  Awaiting the feedback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Forensic investigations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(SAB &amp; T)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74 603 183.00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The Agency is considering the close out report and resolving the contractual dispute with the service provider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Re-registration of grants beneficiaries (CPS)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316 447 361.00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Letter and additional info submitted to National Treasury for reconsideration of condonation withdrawal. Follow up letter sent to National Treasury on 25 Jan 2017.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solidFill>
                            <a:schemeClr val="tx1"/>
                          </a:solidFill>
                        </a:rPr>
                        <a:t>1 028 567 107.00</a:t>
                      </a:r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94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980728"/>
            <a:ext cx="7914084" cy="1143000"/>
          </a:xfrm>
        </p:spPr>
        <p:txBody>
          <a:bodyPr/>
          <a:lstStyle/>
          <a:p>
            <a:r>
              <a:rPr lang="en-ZA" sz="3200" dirty="0" smtClean="0"/>
              <a:t>Summary of fruitless and wasteful expenditure</a:t>
            </a:r>
            <a:endParaRPr lang="en-ZA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392D6-B8E0-4A89-8530-BE1D0ECB72E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8446012"/>
              </p:ext>
            </p:extLst>
          </p:nvPr>
        </p:nvGraphicFramePr>
        <p:xfrm>
          <a:off x="704528" y="2132856"/>
          <a:ext cx="8208912" cy="3672407"/>
        </p:xfrm>
        <a:graphic>
          <a:graphicData uri="http://schemas.openxmlformats.org/presentationml/2006/ole">
            <p:oleObj spid="_x0000_s4166" name="Worksheet" r:id="rId3" imgW="5760666" imgH="2468823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70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1268760"/>
            <a:ext cx="7914084" cy="1143000"/>
          </a:xfrm>
        </p:spPr>
        <p:txBody>
          <a:bodyPr/>
          <a:lstStyle/>
          <a:p>
            <a:r>
              <a:rPr lang="en-ZA" sz="3200" dirty="0" smtClean="0"/>
              <a:t>Progress on unfinalised cases of fruitless expenditure</a:t>
            </a:r>
            <a:endParaRPr lang="en-ZA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FAC65-CCF5-4F4F-B53A-E7E9CEE57AD9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295" y="47251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FF0000"/>
                </a:solidFill>
              </a:rPr>
              <a:t>NB 1: R 3.5 million under investigation relates to VIP protection </a:t>
            </a:r>
            <a:r>
              <a:rPr lang="en-ZA" sz="1600" dirty="0">
                <a:solidFill>
                  <a:srgbClr val="FF0000"/>
                </a:solidFill>
              </a:rPr>
              <a:t> </a:t>
            </a:r>
            <a:r>
              <a:rPr lang="en-ZA" sz="1600" dirty="0" smtClean="0">
                <a:solidFill>
                  <a:srgbClr val="FF0000"/>
                </a:solidFill>
              </a:rPr>
              <a:t>service paid by SASSA. The transaction was approved by the former accounting authority and </a:t>
            </a:r>
            <a:r>
              <a:rPr lang="en-ZA" sz="1600" dirty="0" err="1" smtClean="0">
                <a:solidFill>
                  <a:srgbClr val="FF0000"/>
                </a:solidFill>
              </a:rPr>
              <a:t>DSD</a:t>
            </a:r>
            <a:r>
              <a:rPr lang="en-ZA" sz="1600" dirty="0" smtClean="0">
                <a:solidFill>
                  <a:srgbClr val="FF0000"/>
                </a:solidFill>
              </a:rPr>
              <a:t> and SASSA are  in discussion to finalise the matter</a:t>
            </a:r>
          </a:p>
          <a:p>
            <a:endParaRPr lang="en-ZA" sz="1600" dirty="0" smtClean="0">
              <a:solidFill>
                <a:srgbClr val="FF0000"/>
              </a:solidFill>
            </a:endParaRPr>
          </a:p>
          <a:p>
            <a:r>
              <a:rPr lang="en-ZA" sz="1600" dirty="0" smtClean="0">
                <a:solidFill>
                  <a:srgbClr val="FF0000"/>
                </a:solidFill>
              </a:rPr>
              <a:t>NB 2: R 1 .3 million </a:t>
            </a:r>
            <a:r>
              <a:rPr lang="en-ZA" sz="1600" dirty="0">
                <a:solidFill>
                  <a:srgbClr val="FF0000"/>
                </a:solidFill>
              </a:rPr>
              <a:t> </a:t>
            </a:r>
            <a:r>
              <a:rPr lang="en-ZA" sz="1600" dirty="0" smtClean="0">
                <a:solidFill>
                  <a:srgbClr val="FF0000"/>
                </a:solidFill>
              </a:rPr>
              <a:t>under investigation relates to WC cancelled Mikondzo and SASSA is collating information to finalise its investigation.</a:t>
            </a:r>
            <a:endParaRPr lang="en-ZA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6776413"/>
              </p:ext>
            </p:extLst>
          </p:nvPr>
        </p:nvGraphicFramePr>
        <p:xfrm>
          <a:off x="640295" y="2708920"/>
          <a:ext cx="8136904" cy="1800199"/>
        </p:xfrm>
        <a:graphic>
          <a:graphicData uri="http://schemas.openxmlformats.org/presentationml/2006/ole">
            <p:oleObj spid="_x0000_s6213" name="Worksheet" r:id="rId3" imgW="4922547" imgH="92964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965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1268760"/>
            <a:ext cx="7914084" cy="1143000"/>
          </a:xfrm>
        </p:spPr>
        <p:txBody>
          <a:bodyPr/>
          <a:lstStyle/>
          <a:p>
            <a:r>
              <a:rPr lang="en-ZA" sz="3200" dirty="0" smtClean="0"/>
              <a:t>Summary of cases of damages and losses</a:t>
            </a:r>
            <a:endParaRPr lang="en-ZA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59570D-F482-4E13-A439-3DFF3B2955AF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1326083"/>
              </p:ext>
            </p:extLst>
          </p:nvPr>
        </p:nvGraphicFramePr>
        <p:xfrm>
          <a:off x="632520" y="2420888"/>
          <a:ext cx="7704855" cy="3672408"/>
        </p:xfrm>
        <a:graphic>
          <a:graphicData uri="http://schemas.openxmlformats.org/presentationml/2006/ole">
            <p:oleObj spid="_x0000_s7237" name="Worksheet" r:id="rId3" imgW="5555020" imgH="2461257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163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2004:Templates:Presentations:Designs:Calm Seas</Template>
  <TotalTime>10134</TotalTime>
  <Words>324</Words>
  <Application>Microsoft Office PowerPoint</Application>
  <PresentationFormat>A4 Paper (210x297 mm)</PresentationFormat>
  <Paragraphs>60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Custom Design</vt:lpstr>
      <vt:lpstr>Worksheet</vt:lpstr>
      <vt:lpstr>SCOPA MEETING  Progress Report on financial misconduct cases</vt:lpstr>
      <vt:lpstr>Presentation Outline</vt:lpstr>
      <vt:lpstr>Purpose</vt:lpstr>
      <vt:lpstr>Irregular expenditure as at 31 Jan 2017</vt:lpstr>
      <vt:lpstr>Progress on unfinalised cases of irregular expenditure</vt:lpstr>
      <vt:lpstr>Major Irregular expenditure items (part of under investigation in previous slide)</vt:lpstr>
      <vt:lpstr>Summary of fruitless and wasteful expenditure</vt:lpstr>
      <vt:lpstr>Progress on unfinalised cases of fruitless expenditure</vt:lpstr>
      <vt:lpstr>Summary of cases of damages and losses</vt:lpstr>
      <vt:lpstr>Progress on unfinalised cases of damages and losses</vt:lpstr>
      <vt:lpstr>Progress on recoveries</vt:lpstr>
      <vt:lpstr>Recommendations</vt:lpstr>
      <vt:lpstr>Slide 13</vt:lpstr>
    </vt:vector>
  </TitlesOfParts>
  <Company>de 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headline copy here in Arial 24 point or over two lines like this</dc:title>
  <dc:creator>de mo</dc:creator>
  <cp:lastModifiedBy>PUMZA</cp:lastModifiedBy>
  <cp:revision>1250</cp:revision>
  <cp:lastPrinted>2017-02-24T16:02:16Z</cp:lastPrinted>
  <dcterms:created xsi:type="dcterms:W3CDTF">2007-06-12T08:47:15Z</dcterms:created>
  <dcterms:modified xsi:type="dcterms:W3CDTF">2017-05-17T13:02:00Z</dcterms:modified>
</cp:coreProperties>
</file>