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olors1.xml" ContentType="application/vnd.ms-office.chartcolorstyle+xml"/>
  <Override PartName="/ppt/commentAuthors.xml" ContentType="application/vnd.openxmlformats-officedocument.presentationml.commentAuthors+xml"/>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6.xml" ContentType="application/vnd.ms-office.chartstyle+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338" r:id="rId3"/>
    <p:sldId id="259" r:id="rId4"/>
    <p:sldId id="325" r:id="rId5"/>
    <p:sldId id="268" r:id="rId6"/>
    <p:sldId id="308" r:id="rId7"/>
    <p:sldId id="330" r:id="rId8"/>
    <p:sldId id="331" r:id="rId9"/>
    <p:sldId id="332" r:id="rId10"/>
    <p:sldId id="334" r:id="rId11"/>
    <p:sldId id="337" r:id="rId12"/>
    <p:sldId id="335" r:id="rId13"/>
    <p:sldId id="333" r:id="rId14"/>
    <p:sldId id="336" r:id="rId15"/>
    <p:sldId id="269" r:id="rId16"/>
    <p:sldId id="270" r:id="rId17"/>
    <p:sldId id="309" r:id="rId18"/>
    <p:sldId id="310" r:id="rId19"/>
    <p:sldId id="311" r:id="rId20"/>
    <p:sldId id="312" r:id="rId21"/>
    <p:sldId id="323" r:id="rId22"/>
    <p:sldId id="281" r:id="rId23"/>
    <p:sldId id="299" r:id="rId24"/>
    <p:sldId id="316" r:id="rId25"/>
    <p:sldId id="329" r:id="rId26"/>
    <p:sldId id="284" r:id="rId27"/>
  </p:sldIdLst>
  <p:sldSz cx="9144000" cy="6858000" type="screen4x3"/>
  <p:notesSz cx="6797675" cy="9926638"/>
  <p:defaultTextStyle>
    <a:lvl1pPr>
      <a:defRPr>
        <a:latin typeface="+mn-lt"/>
        <a:ea typeface="+mn-ea"/>
        <a:cs typeface="+mn-cs"/>
        <a:sym typeface="Avenir Roman"/>
      </a:defRPr>
    </a:lvl1pPr>
    <a:lvl2pPr>
      <a:defRPr>
        <a:latin typeface="+mn-lt"/>
        <a:ea typeface="+mn-ea"/>
        <a:cs typeface="+mn-cs"/>
        <a:sym typeface="Avenir Roman"/>
      </a:defRPr>
    </a:lvl2pPr>
    <a:lvl3pPr>
      <a:defRPr>
        <a:latin typeface="+mn-lt"/>
        <a:ea typeface="+mn-ea"/>
        <a:cs typeface="+mn-cs"/>
        <a:sym typeface="Avenir Roman"/>
      </a:defRPr>
    </a:lvl3pPr>
    <a:lvl4pPr>
      <a:defRPr>
        <a:latin typeface="+mn-lt"/>
        <a:ea typeface="+mn-ea"/>
        <a:cs typeface="+mn-cs"/>
        <a:sym typeface="Avenir Roman"/>
      </a:defRPr>
    </a:lvl4pPr>
    <a:lvl5pPr>
      <a:defRPr>
        <a:latin typeface="+mn-lt"/>
        <a:ea typeface="+mn-ea"/>
        <a:cs typeface="+mn-cs"/>
        <a:sym typeface="Avenir Roman"/>
      </a:defRPr>
    </a:lvl5pPr>
    <a:lvl6pPr>
      <a:defRPr>
        <a:latin typeface="+mn-lt"/>
        <a:ea typeface="+mn-ea"/>
        <a:cs typeface="+mn-cs"/>
        <a:sym typeface="Avenir Roman"/>
      </a:defRPr>
    </a:lvl6pPr>
    <a:lvl7pPr>
      <a:defRPr>
        <a:latin typeface="+mn-lt"/>
        <a:ea typeface="+mn-ea"/>
        <a:cs typeface="+mn-cs"/>
        <a:sym typeface="Avenir Roman"/>
      </a:defRPr>
    </a:lvl7pPr>
    <a:lvl8pPr>
      <a:defRPr>
        <a:latin typeface="+mn-lt"/>
        <a:ea typeface="+mn-ea"/>
        <a:cs typeface="+mn-cs"/>
        <a:sym typeface="Avenir Roman"/>
      </a:defRPr>
    </a:lvl8pPr>
    <a:lvl9pPr>
      <a:defRPr>
        <a:latin typeface="+mn-lt"/>
        <a:ea typeface="+mn-ea"/>
        <a:cs typeface="+mn-cs"/>
        <a:sym typeface="Avenir Roman"/>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k" initials="B" lastIdx="5" clrIdx="0"/>
  <p:cmAuthor id="1" name="Bongani Kumalo" initials="BK" lastIdx="29" clrIdx="1">
    <p:extLst>
      <p:ext uri="{19B8F6BF-5375-455C-9EA6-DF929625EA0E}">
        <p15:presenceInfo xmlns:p15="http://schemas.microsoft.com/office/powerpoint/2012/main" xmlns="" userId="Bongani Kumalo" providerId="None"/>
      </p:ext>
    </p:extLst>
  </p:cmAuthor>
  <p:cmAuthor id="2" name="Ghalieb" initials="G" lastIdx="4" clrIdx="2">
    <p:extLst>
      <p:ext uri="{19B8F6BF-5375-455C-9EA6-DF929625EA0E}">
        <p15:presenceInfo xmlns:p15="http://schemas.microsoft.com/office/powerpoint/2012/main" xmlns="" userId="Ghalieb" providerId="None"/>
      </p:ext>
    </p:extLst>
  </p:cmAuthor>
  <p:cmAuthor id="3" name="Ghalieb Dawood" initials="GD" lastIdx="4" clrIdx="3">
    <p:extLst>
      <p:ext uri="{19B8F6BF-5375-455C-9EA6-DF929625EA0E}">
        <p15:presenceInfo xmlns:p15="http://schemas.microsoft.com/office/powerpoint/2012/main" xmlns="" userId="S-1-5-21-1960408961-796845957-839522115-9183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E7653"/>
    <a:srgbClr val="3B7150"/>
    <a:srgbClr val="2153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wholeTbl>
    <a:band2H>
      <a:tcTxStyle/>
      <a:tcStyle>
        <a:tcBdr/>
        <a:fill>
          <a:solidFill>
            <a:srgbClr val="FFFFFF"/>
          </a:solidFill>
        </a:fill>
      </a:tcStyle>
    </a:band2H>
    <a:firstCo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Col>
    <a:la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8510" autoAdjust="0"/>
  </p:normalViewPr>
  <p:slideViewPr>
    <p:cSldViewPr snapToGrid="0">
      <p:cViewPr varScale="1">
        <p:scale>
          <a:sx n="103" d="100"/>
          <a:sy n="103" d="100"/>
        </p:scale>
        <p:origin x="-1902" y="-84"/>
      </p:cViewPr>
      <p:guideLst>
        <p:guide orient="horz" pos="2160"/>
        <p:guide pos="2880"/>
      </p:guideLst>
    </p:cSldViewPr>
  </p:slideViewPr>
  <p:notesTextViewPr>
    <p:cViewPr>
      <p:scale>
        <a:sx n="1" d="1"/>
        <a:sy n="1" d="1"/>
      </p:scale>
      <p:origin x="0" y="0"/>
    </p:cViewPr>
  </p:notesTextViewPr>
  <p:sorterViewPr>
    <p:cViewPr>
      <p:scale>
        <a:sx n="100" d="100"/>
        <a:sy n="100" d="100"/>
      </p:scale>
      <p:origin x="0" y="-37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plotArea>
      <c:layout/>
      <c:lineChart>
        <c:grouping val="standard"/>
        <c:ser>
          <c:idx val="0"/>
          <c:order val="0"/>
          <c:tx>
            <c:strRef>
              <c:f>'economic data'!$A$4</c:f>
              <c:strCache>
                <c:ptCount val="1"/>
                <c:pt idx="0">
                  <c:v>mortality rate under 5 (per 1000)</c:v>
                </c:pt>
              </c:strCache>
            </c:strRef>
          </c:tx>
          <c:spPr>
            <a:ln w="28575" cap="rnd">
              <a:solidFill>
                <a:schemeClr val="accent1"/>
              </a:solidFill>
              <a:round/>
            </a:ln>
            <a:effectLst/>
          </c:spPr>
          <c:marker>
            <c:symbol val="none"/>
          </c:marker>
          <c:cat>
            <c:strRef>
              <c:f>'economic data'!$B$3:$L$3</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'economic data'!$B$4:$L$4</c:f>
              <c:numCache>
                <c:formatCode>General</c:formatCode>
                <c:ptCount val="11"/>
                <c:pt idx="0">
                  <c:v>75.2</c:v>
                </c:pt>
                <c:pt idx="1">
                  <c:v>73.099999999999994</c:v>
                </c:pt>
                <c:pt idx="2">
                  <c:v>71.3</c:v>
                </c:pt>
                <c:pt idx="3">
                  <c:v>68.400000000000006</c:v>
                </c:pt>
                <c:pt idx="4">
                  <c:v>63.5</c:v>
                </c:pt>
                <c:pt idx="5">
                  <c:v>53.8</c:v>
                </c:pt>
                <c:pt idx="6">
                  <c:v>49.8</c:v>
                </c:pt>
                <c:pt idx="7">
                  <c:v>47.7</c:v>
                </c:pt>
                <c:pt idx="8">
                  <c:v>43.4</c:v>
                </c:pt>
                <c:pt idx="9">
                  <c:v>41.4</c:v>
                </c:pt>
                <c:pt idx="10">
                  <c:v>40.5</c:v>
                </c:pt>
              </c:numCache>
            </c:numRef>
          </c:val>
        </c:ser>
        <c:dLbls/>
        <c:marker val="1"/>
        <c:axId val="63225856"/>
        <c:axId val="63227392"/>
      </c:lineChart>
      <c:catAx>
        <c:axId val="632258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27392"/>
        <c:crosses val="autoZero"/>
        <c:auto val="1"/>
        <c:lblAlgn val="ctr"/>
        <c:lblOffset val="100"/>
      </c:catAx>
      <c:valAx>
        <c:axId val="632273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2585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Mortality rate, infant (per </a:t>
            </a:r>
            <a:r>
              <a:rPr lang="en-ZA" dirty="0" smtClean="0"/>
              <a:t>1,000)</a:t>
            </a:r>
            <a:endParaRPr lang="en-ZA" dirty="0"/>
          </a:p>
        </c:rich>
      </c:tx>
      <c:layout/>
      <c:spPr>
        <a:noFill/>
        <a:ln>
          <a:noFill/>
        </a:ln>
        <a:effectLst/>
      </c:spPr>
    </c:title>
    <c:plotArea>
      <c:layout/>
      <c:lineChart>
        <c:grouping val="standard"/>
        <c:ser>
          <c:idx val="0"/>
          <c:order val="0"/>
          <c:tx>
            <c:strRef>
              <c:f>'economic data'!$A$8</c:f>
              <c:strCache>
                <c:ptCount val="1"/>
                <c:pt idx="0">
                  <c:v>Mortality rate, infant (per 1,000 live births)</c:v>
                </c:pt>
              </c:strCache>
            </c:strRef>
          </c:tx>
          <c:spPr>
            <a:ln w="28575" cap="rnd">
              <a:solidFill>
                <a:schemeClr val="accent1"/>
              </a:solidFill>
              <a:round/>
            </a:ln>
            <a:effectLst/>
          </c:spPr>
          <c:marker>
            <c:symbol val="none"/>
          </c:marker>
          <c:cat>
            <c:strRef>
              <c:f>'economic data'!$B$7:$L$7</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'economic data'!$B$8:$L$8</c:f>
              <c:numCache>
                <c:formatCode>General</c:formatCode>
                <c:ptCount val="11"/>
                <c:pt idx="0">
                  <c:v>51.5</c:v>
                </c:pt>
                <c:pt idx="1">
                  <c:v>50</c:v>
                </c:pt>
                <c:pt idx="2">
                  <c:v>48.6</c:v>
                </c:pt>
                <c:pt idx="3">
                  <c:v>46.6</c:v>
                </c:pt>
                <c:pt idx="4">
                  <c:v>41.1</c:v>
                </c:pt>
                <c:pt idx="5">
                  <c:v>38.200000000000003</c:v>
                </c:pt>
                <c:pt idx="6">
                  <c:v>37.1</c:v>
                </c:pt>
                <c:pt idx="7">
                  <c:v>36.800000000000011</c:v>
                </c:pt>
                <c:pt idx="8">
                  <c:v>35.300000000000011</c:v>
                </c:pt>
                <c:pt idx="9">
                  <c:v>34.4</c:v>
                </c:pt>
                <c:pt idx="10">
                  <c:v>33.6</c:v>
                </c:pt>
              </c:numCache>
            </c:numRef>
          </c:val>
        </c:ser>
        <c:dLbls/>
        <c:marker val="1"/>
        <c:axId val="79049856"/>
        <c:axId val="79051392"/>
      </c:lineChart>
      <c:catAx>
        <c:axId val="790498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51392"/>
        <c:crosses val="autoZero"/>
        <c:auto val="1"/>
        <c:lblAlgn val="ctr"/>
        <c:lblOffset val="100"/>
      </c:catAx>
      <c:valAx>
        <c:axId val="790513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4985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plotArea>
      <c:layout/>
      <c:lineChart>
        <c:grouping val="standard"/>
        <c:ser>
          <c:idx val="0"/>
          <c:order val="0"/>
          <c:tx>
            <c:strRef>
              <c:f>'economic data'!$A$6</c:f>
              <c:strCache>
                <c:ptCount val="1"/>
                <c:pt idx="0">
                  <c:v>Life expectancy at birth, total (years)</c:v>
                </c:pt>
              </c:strCache>
            </c:strRef>
          </c:tx>
          <c:spPr>
            <a:ln w="28575" cap="rnd">
              <a:solidFill>
                <a:schemeClr val="accent1"/>
              </a:solidFill>
              <a:round/>
            </a:ln>
            <a:effectLst/>
          </c:spPr>
          <c:marker>
            <c:symbol val="none"/>
          </c:marker>
          <c:cat>
            <c:strRef>
              <c:f>'economic data'!$B$5:$J$5</c:f>
              <c:strCache>
                <c:ptCount val="9"/>
                <c:pt idx="0">
                  <c:v>2005</c:v>
                </c:pt>
                <c:pt idx="1">
                  <c:v>2006</c:v>
                </c:pt>
                <c:pt idx="2">
                  <c:v>2007</c:v>
                </c:pt>
                <c:pt idx="3">
                  <c:v>2008</c:v>
                </c:pt>
                <c:pt idx="4">
                  <c:v>2009</c:v>
                </c:pt>
                <c:pt idx="5">
                  <c:v>2010</c:v>
                </c:pt>
                <c:pt idx="6">
                  <c:v>2011</c:v>
                </c:pt>
                <c:pt idx="7">
                  <c:v>2012</c:v>
                </c:pt>
                <c:pt idx="8">
                  <c:v>2013</c:v>
                </c:pt>
              </c:strCache>
            </c:strRef>
          </c:cat>
          <c:val>
            <c:numRef>
              <c:f>'economic data'!$B$6:$J$6</c:f>
              <c:numCache>
                <c:formatCode>General</c:formatCode>
                <c:ptCount val="9"/>
                <c:pt idx="0">
                  <c:v>51.55734146341463</c:v>
                </c:pt>
                <c:pt idx="1">
                  <c:v>51.613707317073171</c:v>
                </c:pt>
                <c:pt idx="2">
                  <c:v>51.996512195121966</c:v>
                </c:pt>
                <c:pt idx="3">
                  <c:v>52.636024390243904</c:v>
                </c:pt>
                <c:pt idx="4">
                  <c:v>53.46709756097561</c:v>
                </c:pt>
                <c:pt idx="5">
                  <c:v>54.390756097560981</c:v>
                </c:pt>
                <c:pt idx="6">
                  <c:v>55.295658536585385</c:v>
                </c:pt>
                <c:pt idx="7">
                  <c:v>56.098317073170755</c:v>
                </c:pt>
                <c:pt idx="8">
                  <c:v>56.736585365853664</c:v>
                </c:pt>
              </c:numCache>
            </c:numRef>
          </c:val>
        </c:ser>
        <c:dLbls/>
        <c:marker val="1"/>
        <c:axId val="81787136"/>
        <c:axId val="82018304"/>
      </c:lineChart>
      <c:catAx>
        <c:axId val="817871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018304"/>
        <c:crosses val="autoZero"/>
        <c:auto val="1"/>
        <c:lblAlgn val="ctr"/>
        <c:lblOffset val="100"/>
      </c:catAx>
      <c:valAx>
        <c:axId val="820183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8713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'Budget Programmes'!$F$31</c:f>
              <c:strCache>
                <c:ptCount val="1"/>
                <c:pt idx="0">
                  <c:v>20013/14 - 2016/17</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'Budget Programmes'!$E$32:$E$37</c:f>
              <c:strCache>
                <c:ptCount val="6"/>
                <c:pt idx="0">
                  <c:v>Admin.</c:v>
                </c:pt>
                <c:pt idx="1">
                  <c:v>NHI, Health Planning and Systems </c:v>
                </c:pt>
                <c:pt idx="2">
                  <c:v>HIV and AIDS, TB, and Maternal Health</c:v>
                </c:pt>
                <c:pt idx="3">
                  <c:v>Primary Health Care Services</c:v>
                </c:pt>
                <c:pt idx="4">
                  <c:v>Hospitals, THS and HRD</c:v>
                </c:pt>
                <c:pt idx="5">
                  <c:v>Health Reg. and Compliance Mgt.</c:v>
                </c:pt>
              </c:strCache>
            </c:strRef>
          </c:cat>
          <c:val>
            <c:numRef>
              <c:f>'Budget Programmes'!$F$32:$F$37</c:f>
              <c:numCache>
                <c:formatCode>0%</c:formatCode>
                <c:ptCount val="6"/>
                <c:pt idx="0">
                  <c:v>1.1799428379518083E-2</c:v>
                </c:pt>
                <c:pt idx="1">
                  <c:v>1.2025530078028852E-2</c:v>
                </c:pt>
                <c:pt idx="2">
                  <c:v>0.38683074236263404</c:v>
                </c:pt>
                <c:pt idx="3">
                  <c:v>6.1979608033650218E-3</c:v>
                </c:pt>
                <c:pt idx="4">
                  <c:v>0.54091606720567098</c:v>
                </c:pt>
                <c:pt idx="5">
                  <c:v>4.2230271170783137E-2</c:v>
                </c:pt>
              </c:numCache>
            </c:numRef>
          </c:val>
        </c:ser>
        <c:ser>
          <c:idx val="1"/>
          <c:order val="1"/>
          <c:tx>
            <c:strRef>
              <c:f>'Budget Programmes'!$G$31</c:f>
              <c:strCache>
                <c:ptCount val="1"/>
                <c:pt idx="0">
                  <c:v>2017/18 - 2019/20</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'Budget Programmes'!$E$32:$E$37</c:f>
              <c:strCache>
                <c:ptCount val="6"/>
                <c:pt idx="0">
                  <c:v>Admin.</c:v>
                </c:pt>
                <c:pt idx="1">
                  <c:v>NHI, Health Planning and Systems </c:v>
                </c:pt>
                <c:pt idx="2">
                  <c:v>HIV and AIDS, TB, and Maternal Health</c:v>
                </c:pt>
                <c:pt idx="3">
                  <c:v>Primary Health Care Services</c:v>
                </c:pt>
                <c:pt idx="4">
                  <c:v>Hospitals, THS and HRD</c:v>
                </c:pt>
                <c:pt idx="5">
                  <c:v>Health Reg. and Compliance Mgt.</c:v>
                </c:pt>
              </c:strCache>
            </c:strRef>
          </c:cat>
          <c:val>
            <c:numRef>
              <c:f>'Budget Programmes'!$G$32:$G$37</c:f>
              <c:numCache>
                <c:formatCode>0%</c:formatCode>
                <c:ptCount val="6"/>
                <c:pt idx="0">
                  <c:v>1.1774368544135886E-2</c:v>
                </c:pt>
                <c:pt idx="1">
                  <c:v>1.9768916840640562E-2</c:v>
                </c:pt>
                <c:pt idx="2">
                  <c:v>0.44268124704784195</c:v>
                </c:pt>
                <c:pt idx="3">
                  <c:v>6.2447239193551317E-3</c:v>
                </c:pt>
                <c:pt idx="4">
                  <c:v>0.48075974995040416</c:v>
                </c:pt>
                <c:pt idx="5">
                  <c:v>3.8770993697622415E-2</c:v>
                </c:pt>
              </c:numCache>
            </c:numRef>
          </c:val>
        </c:ser>
        <c:dLbls/>
        <c:gapWidth val="219"/>
        <c:overlap val="-27"/>
        <c:axId val="97288576"/>
        <c:axId val="97290112"/>
      </c:barChart>
      <c:catAx>
        <c:axId val="972885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7290112"/>
        <c:crosses val="autoZero"/>
        <c:auto val="1"/>
        <c:lblAlgn val="ctr"/>
        <c:lblOffset val="100"/>
      </c:catAx>
      <c:valAx>
        <c:axId val="9729011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28857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'Budget Programmes'!$F$68</c:f>
              <c:strCache>
                <c:ptCount val="1"/>
                <c:pt idx="0">
                  <c:v>20013/14 - 2016/17</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'Budget Programmes'!$E$69:$E$72</c:f>
              <c:strCache>
                <c:ptCount val="4"/>
                <c:pt idx="0">
                  <c:v>CoE</c:v>
                </c:pt>
                <c:pt idx="1">
                  <c:v>Goods and Services</c:v>
                </c:pt>
                <c:pt idx="2">
                  <c:v>Transfers and Subsidies</c:v>
                </c:pt>
                <c:pt idx="3">
                  <c:v>Payments for Capital Assets</c:v>
                </c:pt>
              </c:strCache>
            </c:strRef>
          </c:cat>
          <c:val>
            <c:numRef>
              <c:f>'Budget Programmes'!$F$69:$F$72</c:f>
              <c:numCache>
                <c:formatCode>0%</c:formatCode>
                <c:ptCount val="4"/>
                <c:pt idx="0">
                  <c:v>2.1087126990287943E-2</c:v>
                </c:pt>
                <c:pt idx="1">
                  <c:v>3.041117857557547E-2</c:v>
                </c:pt>
                <c:pt idx="2">
                  <c:v>0.93759695786659902</c:v>
                </c:pt>
                <c:pt idx="3">
                  <c:v>1.087545406301128E-2</c:v>
                </c:pt>
              </c:numCache>
            </c:numRef>
          </c:val>
        </c:ser>
        <c:ser>
          <c:idx val="1"/>
          <c:order val="1"/>
          <c:tx>
            <c:strRef>
              <c:f>'Budget Programmes'!$G$68</c:f>
              <c:strCache>
                <c:ptCount val="1"/>
                <c:pt idx="0">
                  <c:v>2017/18 - 2019/20</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'Budget Programmes'!$E$69:$E$72</c:f>
              <c:strCache>
                <c:ptCount val="4"/>
                <c:pt idx="0">
                  <c:v>CoE</c:v>
                </c:pt>
                <c:pt idx="1">
                  <c:v>Goods and Services</c:v>
                </c:pt>
                <c:pt idx="2">
                  <c:v>Transfers and Subsidies</c:v>
                </c:pt>
                <c:pt idx="3">
                  <c:v>Payments for Capital Assets</c:v>
                </c:pt>
              </c:strCache>
            </c:strRef>
          </c:cat>
          <c:val>
            <c:numRef>
              <c:f>'Budget Programmes'!$G$69:$G$72</c:f>
              <c:numCache>
                <c:formatCode>0%</c:formatCode>
                <c:ptCount val="4"/>
                <c:pt idx="0">
                  <c:v>1.7780268639099719E-2</c:v>
                </c:pt>
                <c:pt idx="1">
                  <c:v>3.880682768491913E-2</c:v>
                </c:pt>
                <c:pt idx="2">
                  <c:v>0.9241916625820995</c:v>
                </c:pt>
                <c:pt idx="3">
                  <c:v>1.9221241093882017E-2</c:v>
                </c:pt>
              </c:numCache>
            </c:numRef>
          </c:val>
        </c:ser>
        <c:dLbls/>
        <c:gapWidth val="219"/>
        <c:overlap val="-27"/>
        <c:axId val="111315968"/>
        <c:axId val="111325952"/>
      </c:barChart>
      <c:catAx>
        <c:axId val="1113159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1325952"/>
        <c:crosses val="autoZero"/>
        <c:auto val="1"/>
        <c:lblAlgn val="ctr"/>
        <c:lblOffset val="100"/>
      </c:catAx>
      <c:valAx>
        <c:axId val="11132595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31596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Average</a:t>
            </a:r>
            <a:r>
              <a:rPr lang="en-ZA" baseline="0"/>
              <a:t> Annual Spending (2012/13 - 2015/16)</a:t>
            </a:r>
          </a:p>
        </c:rich>
      </c:tx>
      <c:spPr>
        <a:noFill/>
        <a:ln>
          <a:noFill/>
        </a:ln>
        <a:effectLst/>
      </c:spPr>
    </c:title>
    <c:plotArea>
      <c:layout/>
      <c:barChart>
        <c:barDir val="col"/>
        <c:grouping val="clustered"/>
        <c:ser>
          <c:idx val="0"/>
          <c:order val="0"/>
          <c:spPr>
            <a:solidFill>
              <a:srgbClr val="002060"/>
            </a:solidFill>
            <a:ln>
              <a:noFill/>
            </a:ln>
            <a:effectLst/>
          </c:spPr>
          <c:dLbls>
            <c:dLbl>
              <c:idx val="4"/>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705A8BF3-8CAC-43A0-A545-F893CB2A7735}" type="VALUE">
                      <a:rPr lang="en-US" sz="1200"/>
                      <a:pPr>
                        <a:defRPr sz="1200" b="0" i="0" u="none" strike="noStrike" kern="1200" baseline="0">
                          <a:solidFill>
                            <a:schemeClr val="tx1">
                              <a:lumMod val="75000"/>
                              <a:lumOff val="25000"/>
                            </a:schemeClr>
                          </a:solidFill>
                          <a:latin typeface="+mn-lt"/>
                          <a:ea typeface="+mn-ea"/>
                          <a:cs typeface="+mn-cs"/>
                        </a:defRPr>
                      </a:pPr>
                      <a:t>[VALUE]</a:t>
                    </a:fld>
                    <a:r>
                      <a:rPr lang="en-US" sz="1200"/>
                      <a:t> </a:t>
                    </a:r>
                  </a:p>
                </c:rich>
              </c:tx>
              <c:spPr>
                <a:noFill/>
                <a:ln>
                  <a:noFill/>
                </a:ln>
                <a:effectLst/>
              </c:spPr>
              <c:showVal val="1"/>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'Health Grants'!$B$33:$B$37</c:f>
              <c:strCache>
                <c:ptCount val="5"/>
                <c:pt idx="0">
                  <c:v>Comprehensive HIV and Aids</c:v>
                </c:pt>
                <c:pt idx="1">
                  <c:v>Health Facility revitalisation</c:v>
                </c:pt>
                <c:pt idx="2">
                  <c:v>Health professions training &amp; dev.</c:v>
                </c:pt>
                <c:pt idx="3">
                  <c:v>National tertiary services</c:v>
                </c:pt>
                <c:pt idx="4">
                  <c:v>National health insurance</c:v>
                </c:pt>
              </c:strCache>
            </c:strRef>
          </c:cat>
          <c:val>
            <c:numRef>
              <c:f>'Health Grants'!$E$33:$E$37</c:f>
              <c:numCache>
                <c:formatCode>0%</c:formatCode>
                <c:ptCount val="5"/>
                <c:pt idx="0">
                  <c:v>0.99824999999999997</c:v>
                </c:pt>
                <c:pt idx="1">
                  <c:v>0.95700000000000007</c:v>
                </c:pt>
                <c:pt idx="2">
                  <c:v>0.99933333333333341</c:v>
                </c:pt>
                <c:pt idx="3">
                  <c:v>0.99758333333333327</c:v>
                </c:pt>
                <c:pt idx="4">
                  <c:v>0.78</c:v>
                </c:pt>
              </c:numCache>
            </c:numRef>
          </c:val>
        </c:ser>
        <c:dLbls/>
        <c:gapWidth val="219"/>
        <c:overlap val="-27"/>
        <c:axId val="112247936"/>
        <c:axId val="112249472"/>
      </c:barChart>
      <c:catAx>
        <c:axId val="1122479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249472"/>
        <c:crosses val="autoZero"/>
        <c:auto val="1"/>
        <c:lblAlgn val="ctr"/>
        <c:lblOffset val="100"/>
      </c:catAx>
      <c:valAx>
        <c:axId val="11224947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24793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t>Provincial Department of</a:t>
            </a:r>
            <a:r>
              <a:rPr lang="en-US" b="1" baseline="0" dirty="0" smtClean="0"/>
              <a:t> Health </a:t>
            </a:r>
            <a:r>
              <a:rPr lang="en-US" b="1" dirty="0" smtClean="0"/>
              <a:t>Spending </a:t>
            </a:r>
          </a:p>
          <a:p>
            <a:pPr>
              <a:defRPr sz="1400" b="0" i="0" u="none" strike="noStrike" kern="1200" spc="0" baseline="0">
                <a:solidFill>
                  <a:schemeClr val="tx1">
                    <a:lumMod val="65000"/>
                    <a:lumOff val="35000"/>
                  </a:schemeClr>
                </a:solidFill>
                <a:latin typeface="+mn-lt"/>
                <a:ea typeface="+mn-ea"/>
                <a:cs typeface="+mn-cs"/>
              </a:defRPr>
            </a:pPr>
            <a:r>
              <a:rPr lang="en-US" b="1" dirty="0" smtClean="0"/>
              <a:t>(</a:t>
            </a:r>
            <a:r>
              <a:rPr lang="en-US" b="1" dirty="0"/>
              <a:t>2015/16)</a:t>
            </a:r>
          </a:p>
        </c:rich>
      </c:tx>
      <c:spPr>
        <a:noFill/>
        <a:ln>
          <a:noFill/>
        </a:ln>
        <a:effectLst/>
      </c:spPr>
    </c:title>
    <c:plotArea>
      <c:layout/>
      <c:barChart>
        <c:barDir val="col"/>
        <c:grouping val="clustered"/>
        <c:ser>
          <c:idx val="0"/>
          <c:order val="0"/>
          <c:tx>
            <c:strRef>
              <c:f>'Prov allocations'!$D$76</c:f>
              <c:strCache>
                <c:ptCount val="1"/>
                <c:pt idx="0">
                  <c:v>Spending (2015/16)</c:v>
                </c:pt>
              </c:strCache>
            </c:strRef>
          </c:tx>
          <c:spPr>
            <a:solidFill>
              <a:srgbClr val="FF0000"/>
            </a:solidFill>
            <a:ln>
              <a:noFill/>
            </a:ln>
            <a:effectLst/>
          </c:spPr>
          <c:dPt>
            <c:idx val="0"/>
            <c:spPr>
              <a:solidFill>
                <a:srgbClr val="002060"/>
              </a:solidFill>
              <a:ln>
                <a:noFill/>
              </a:ln>
              <a:effectLst/>
            </c:spPr>
          </c:dPt>
          <c:dPt>
            <c:idx val="1"/>
            <c:spPr>
              <a:solidFill>
                <a:srgbClr val="002060"/>
              </a:solidFill>
              <a:ln>
                <a:noFill/>
              </a:ln>
              <a:effectLst/>
            </c:spPr>
          </c:dPt>
          <c:dPt>
            <c:idx val="5"/>
            <c:spPr>
              <a:solidFill>
                <a:srgbClr val="002060"/>
              </a:solidFill>
              <a:ln>
                <a:noFill/>
              </a:ln>
              <a:effectLst/>
            </c:spPr>
          </c:dPt>
          <c:dPt>
            <c:idx val="8"/>
            <c:spPr>
              <a:solidFill>
                <a:srgbClr val="00206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 allocations'!$B$77:$B$85</c:f>
              <c:strCache>
                <c:ptCount val="9"/>
                <c:pt idx="0">
                  <c:v>Eastern Cape</c:v>
                </c:pt>
                <c:pt idx="1">
                  <c:v>Free state</c:v>
                </c:pt>
                <c:pt idx="2">
                  <c:v>Gauteng</c:v>
                </c:pt>
                <c:pt idx="3">
                  <c:v>Kwa-Zulu Natal</c:v>
                </c:pt>
                <c:pt idx="4">
                  <c:v>Limpopo</c:v>
                </c:pt>
                <c:pt idx="5">
                  <c:v>Mpumalanga</c:v>
                </c:pt>
                <c:pt idx="6">
                  <c:v>Northern Cape</c:v>
                </c:pt>
                <c:pt idx="7">
                  <c:v>North West</c:v>
                </c:pt>
                <c:pt idx="8">
                  <c:v>Western Cape</c:v>
                </c:pt>
              </c:strCache>
            </c:strRef>
          </c:cat>
          <c:val>
            <c:numRef>
              <c:f>'Prov allocations'!$D$77:$D$85</c:f>
              <c:numCache>
                <c:formatCode>0.0%</c:formatCode>
                <c:ptCount val="9"/>
                <c:pt idx="0">
                  <c:v>0.99484326453536398</c:v>
                </c:pt>
                <c:pt idx="1">
                  <c:v>1.0001260373013119</c:v>
                </c:pt>
                <c:pt idx="2">
                  <c:v>1.0100176621802472</c:v>
                </c:pt>
                <c:pt idx="3">
                  <c:v>1.0101349155454611</c:v>
                </c:pt>
                <c:pt idx="4">
                  <c:v>1.0160503390741584</c:v>
                </c:pt>
                <c:pt idx="5">
                  <c:v>1</c:v>
                </c:pt>
                <c:pt idx="6">
                  <c:v>1.0195949945290936</c:v>
                </c:pt>
                <c:pt idx="7">
                  <c:v>1.0388811613763329</c:v>
                </c:pt>
                <c:pt idx="8">
                  <c:v>0.99062143139840053</c:v>
                </c:pt>
              </c:numCache>
            </c:numRef>
          </c:val>
        </c:ser>
        <c:dLbls/>
        <c:gapWidth val="219"/>
        <c:overlap val="-27"/>
        <c:axId val="112952064"/>
        <c:axId val="112953600"/>
      </c:barChart>
      <c:catAx>
        <c:axId val="1129520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2953600"/>
        <c:crosses val="autoZero"/>
        <c:auto val="1"/>
        <c:lblAlgn val="ctr"/>
        <c:lblOffset val="100"/>
      </c:catAx>
      <c:valAx>
        <c:axId val="112953600"/>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295206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817F1BB-1068-42D4-BC9B-3AC039B22106}" type="datetimeFigureOut">
              <a:rPr lang="en-ZA" smtClean="0"/>
              <a:pPr/>
              <a:t>2017/03/27</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E194523-5B0C-46A4-A464-99CDA2B3937E}" type="slidenum">
              <a:rPr lang="en-ZA" smtClean="0"/>
              <a:pPr/>
              <a:t>‹#›</a:t>
            </a:fld>
            <a:endParaRPr lang="en-ZA"/>
          </a:p>
        </p:txBody>
      </p:sp>
    </p:spTree>
    <p:extLst>
      <p:ext uri="{BB962C8B-B14F-4D97-AF65-F5344CB8AC3E}">
        <p14:creationId xmlns:p14="http://schemas.microsoft.com/office/powerpoint/2010/main" xmlns="" val="385699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43" name="Shape 43"/>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xmlns="" val="1594407182"/>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ZA" sz="2400" dirty="0" smtClean="0">
                <a:solidFill>
                  <a:schemeClr val="tx1"/>
                </a:solidFill>
              </a:rPr>
              <a:t>namely 90% of people living with HIV will know their status, 90% of those diagnosed will receive antiretroviral therapy and 90% of people receiving therapy will have viral suppression</a:t>
            </a:r>
          </a:p>
          <a:p>
            <a:endParaRPr lang="en-ZA" dirty="0"/>
          </a:p>
        </p:txBody>
      </p:sp>
    </p:spTree>
    <p:extLst>
      <p:ext uri="{BB962C8B-B14F-4D97-AF65-F5344CB8AC3E}">
        <p14:creationId xmlns:p14="http://schemas.microsoft.com/office/powerpoint/2010/main" xmlns="" val="122729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xmlns="" val="2128146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9" name="Shape 9"/>
          <p:cNvSpPr/>
          <p:nvPr/>
        </p:nvSpPr>
        <p:spPr>
          <a:xfrm>
            <a:off x="179387" y="188912"/>
            <a:ext cx="8785226" cy="6480177"/>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10" name="image1.png" descr="C:\Users\Marina\Pictures\logo.png"/>
          <p:cNvPicPr/>
          <p:nvPr/>
        </p:nvPicPr>
        <p:blipFill>
          <a:blip r:embed="rId2" cstate="print">
            <a:extLst/>
          </a:blip>
          <a:stretch>
            <a:fillRect/>
          </a:stretch>
        </p:blipFill>
        <p:spPr>
          <a:xfrm>
            <a:off x="3454400" y="500062"/>
            <a:ext cx="2197100" cy="1992314"/>
          </a:xfrm>
          <a:prstGeom prst="rect">
            <a:avLst/>
          </a:prstGeom>
          <a:ln w="12700">
            <a:miter lim="400000"/>
          </a:ln>
        </p:spPr>
      </p:pic>
      <p:sp>
        <p:nvSpPr>
          <p:cNvPr id="11" name="Shape 11"/>
          <p:cNvSpPr/>
          <p:nvPr/>
        </p:nvSpPr>
        <p:spPr>
          <a:xfrm>
            <a:off x="323850" y="486886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a:p>
        </p:txBody>
      </p:sp>
      <p:sp>
        <p:nvSpPr>
          <p:cNvPr id="12" name="Shape 12"/>
          <p:cNvSpPr>
            <a:spLocks noGrp="1"/>
          </p:cNvSpPr>
          <p:nvPr>
            <p:ph type="title"/>
          </p:nvPr>
        </p:nvSpPr>
        <p:spPr>
          <a:xfrm>
            <a:off x="685800" y="1971103"/>
            <a:ext cx="7772400" cy="3089673"/>
          </a:xfrm>
          <a:prstGeom prst="rect">
            <a:avLst/>
          </a:prstGeom>
        </p:spPr>
        <p:txBody>
          <a:bodyPr/>
          <a:lstStyle>
            <a:lvl1pPr algn="ctr">
              <a:defRPr>
                <a:solidFill>
                  <a:srgbClr val="366C5B"/>
                </a:solidFill>
              </a:defRPr>
            </a:lvl1pPr>
          </a:lstStyle>
          <a:p>
            <a:pPr lvl="0">
              <a:defRPr sz="1800" cap="none">
                <a:solidFill>
                  <a:srgbClr val="000000"/>
                </a:solidFill>
                <a:effectLst/>
              </a:defRPr>
            </a:pPr>
            <a:r>
              <a:rPr sz="4400" cap="small">
                <a:solidFill>
                  <a:srgbClr val="366C5B"/>
                </a:solidFill>
                <a:effectLst>
                  <a:outerShdw blurRad="38100" dist="38100" dir="2700000" rotWithShape="0">
                    <a:srgbClr val="000000">
                      <a:alpha val="43137"/>
                    </a:srgbClr>
                  </a:outerShdw>
                </a:effectLst>
              </a:rPr>
              <a:t>Title Text</a:t>
            </a:r>
          </a:p>
        </p:txBody>
      </p:sp>
      <p:sp>
        <p:nvSpPr>
          <p:cNvPr id="13" name="Shape 13"/>
          <p:cNvSpPr>
            <a:spLocks noGrp="1"/>
          </p:cNvSpPr>
          <p:nvPr>
            <p:ph type="body" idx="1"/>
          </p:nvPr>
        </p:nvSpPr>
        <p:spPr>
          <a:xfrm>
            <a:off x="1371600" y="5060774"/>
            <a:ext cx="6400800" cy="1797226"/>
          </a:xfrm>
          <a:prstGeom prst="rect">
            <a:avLst/>
          </a:prstGeom>
        </p:spPr>
        <p:txBody>
          <a:bodyPr/>
          <a:lstStyle>
            <a:lvl1pPr marL="0" indent="0" algn="ctr">
              <a:buSzTx/>
              <a:buFontTx/>
              <a:buNone/>
              <a:defRPr cap="small"/>
            </a:lvl1pPr>
            <a:lvl2pPr marL="0" indent="0" algn="ctr">
              <a:buSzTx/>
              <a:buFontTx/>
              <a:buNone/>
              <a:defRPr cap="small"/>
            </a:lvl2pPr>
            <a:lvl3pPr marL="0" indent="0" algn="ctr">
              <a:buSzTx/>
              <a:buFontTx/>
              <a:buNone/>
              <a:defRPr cap="small"/>
            </a:lvl3pPr>
            <a:lvl4pPr marL="0" indent="0" algn="ctr">
              <a:buSzTx/>
              <a:buFontTx/>
              <a:buNone/>
              <a:defRPr cap="small"/>
            </a:lvl4pPr>
            <a:lvl5pPr marL="0" indent="0" algn="ctr">
              <a:buSzTx/>
              <a:buFontTx/>
              <a:buNone/>
              <a:defRPr cap="small"/>
            </a:lvl5pPr>
          </a:lstStyle>
          <a:p>
            <a:pPr lvl="0">
              <a:defRPr sz="1800" cap="none"/>
            </a:pPr>
            <a:r>
              <a:rPr sz="3200" cap="small"/>
              <a:t>Body Level One</a:t>
            </a:r>
          </a:p>
          <a:p>
            <a:pPr lvl="1">
              <a:defRPr sz="1800" cap="none"/>
            </a:pPr>
            <a:r>
              <a:rPr sz="3200" cap="small"/>
              <a:t>Body Level Two</a:t>
            </a:r>
          </a:p>
          <a:p>
            <a:pPr lvl="2">
              <a:defRPr sz="1800" cap="none"/>
            </a:pPr>
            <a:r>
              <a:rPr sz="3200" cap="small"/>
              <a:t>Body Level Three</a:t>
            </a:r>
          </a:p>
          <a:p>
            <a:pPr lvl="3">
              <a:defRPr sz="1800" cap="none"/>
            </a:pPr>
            <a:r>
              <a:rPr sz="3200" cap="small"/>
              <a:t>Body Level Four</a:t>
            </a:r>
          </a:p>
          <a:p>
            <a:pPr lvl="4">
              <a:defRPr sz="1800" cap="none"/>
            </a:pPr>
            <a:r>
              <a:rPr sz="3200" cap="small"/>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17" name="Shape 17"/>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0" name="Shape 20"/>
          <p:cNvSpPr/>
          <p:nvPr/>
        </p:nvSpPr>
        <p:spPr>
          <a:xfrm>
            <a:off x="179387" y="188912"/>
            <a:ext cx="8785226" cy="6480177"/>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21" name="image1.png" descr="C:\Users\Marina\Pictures\logo.png"/>
          <p:cNvPicPr/>
          <p:nvPr/>
        </p:nvPicPr>
        <p:blipFill>
          <a:blip r:embed="rId2" cstate="print">
            <a:extLst/>
          </a:blip>
          <a:stretch>
            <a:fillRect/>
          </a:stretch>
        </p:blipFill>
        <p:spPr>
          <a:xfrm>
            <a:off x="3454400" y="500062"/>
            <a:ext cx="2197100" cy="1992314"/>
          </a:xfrm>
          <a:prstGeom prst="rect">
            <a:avLst/>
          </a:prstGeom>
          <a:ln w="12700">
            <a:miter lim="400000"/>
          </a:ln>
        </p:spPr>
      </p:pic>
      <p:sp>
        <p:nvSpPr>
          <p:cNvPr id="22" name="Shape 22"/>
          <p:cNvSpPr>
            <a:spLocks noGrp="1"/>
          </p:cNvSpPr>
          <p:nvPr>
            <p:ph type="body" idx="1"/>
          </p:nvPr>
        </p:nvSpPr>
        <p:spPr>
          <a:xfrm>
            <a:off x="722312" y="1655574"/>
            <a:ext cx="7772401" cy="2637523"/>
          </a:xfrm>
          <a:prstGeom prst="rect">
            <a:avLst/>
          </a:prstGeom>
        </p:spPr>
        <p:txBody>
          <a:bodyPr anchor="b">
            <a:normAutofit/>
          </a:bodyPr>
          <a:lstStyle>
            <a:lvl1pPr marL="0" indent="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1pPr>
            <a:lvl2pPr marL="0" indent="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2pPr>
            <a:lvl3pPr marL="0" indent="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3pPr>
            <a:lvl4pPr marL="0" indent="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4pPr>
            <a:lvl5pPr marL="0" indent="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5pPr>
          </a:lstStyle>
          <a:p>
            <a:pPr lvl="0">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One</a:t>
            </a:r>
          </a:p>
          <a:p>
            <a:pPr lvl="1">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Two</a:t>
            </a:r>
          </a:p>
          <a:p>
            <a:pPr lvl="2">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Three</a:t>
            </a:r>
          </a:p>
          <a:p>
            <a:pPr lvl="3">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Four</a:t>
            </a:r>
          </a:p>
          <a:p>
            <a:pPr lvl="4">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4" name="Shape 24"/>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Calibri"/>
                <a:ea typeface="Calibri"/>
                <a:cs typeface="Calibri"/>
                <a:sym typeface="Calibri"/>
              </a:defRPr>
            </a:pPr>
            <a:endParaRPr/>
          </a:p>
        </p:txBody>
      </p:sp>
      <p:pic>
        <p:nvPicPr>
          <p:cNvPr id="25" name="image1.png" descr="C:\Users\Marina\Pictures\logo.png"/>
          <p:cNvPicPr/>
          <p:nvPr/>
        </p:nvPicPr>
        <p:blipFill>
          <a:blip r:embed="rId2" cstate="print">
            <a:extLst/>
          </a:blip>
          <a:stretch>
            <a:fillRect/>
          </a:stretch>
        </p:blipFill>
        <p:spPr>
          <a:xfrm>
            <a:off x="3454400" y="500062"/>
            <a:ext cx="2197100" cy="1992313"/>
          </a:xfrm>
          <a:prstGeom prst="rect">
            <a:avLst/>
          </a:prstGeom>
          <a:ln w="12700">
            <a:miter lim="400000"/>
          </a:ln>
        </p:spPr>
      </p:pic>
      <p:sp>
        <p:nvSpPr>
          <p:cNvPr id="26" name="Shape 26"/>
          <p:cNvSpPr/>
          <p:nvPr/>
        </p:nvSpPr>
        <p:spPr>
          <a:xfrm>
            <a:off x="323850" y="486886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a:p>
        </p:txBody>
      </p:sp>
      <p:sp>
        <p:nvSpPr>
          <p:cNvPr id="27" name="Shape 27"/>
          <p:cNvSpPr>
            <a:spLocks noGrp="1"/>
          </p:cNvSpPr>
          <p:nvPr>
            <p:ph type="title"/>
          </p:nvPr>
        </p:nvSpPr>
        <p:spPr>
          <a:xfrm>
            <a:off x="685800" y="1971104"/>
            <a:ext cx="7772400" cy="3089672"/>
          </a:xfrm>
          <a:prstGeom prst="rect">
            <a:avLst/>
          </a:prstGeom>
        </p:spPr>
        <p:txBody>
          <a:bodyPr lIns="45719" tIns="45719" rIns="45719" bIns="45719"/>
          <a:lstStyle>
            <a:lvl1pPr algn="ctr">
              <a:defRPr>
                <a:solidFill>
                  <a:srgbClr val="366C5B"/>
                </a:solidFill>
              </a:defRPr>
            </a:lvl1pPr>
          </a:lstStyle>
          <a:p>
            <a:pPr lvl="0">
              <a:defRPr sz="1800" cap="none">
                <a:solidFill>
                  <a:srgbClr val="000000"/>
                </a:solidFill>
                <a:effectLst/>
              </a:defRPr>
            </a:pPr>
            <a:r>
              <a:rPr sz="4400" cap="small">
                <a:solidFill>
                  <a:srgbClr val="366C5B"/>
                </a:solidFill>
                <a:effectLst>
                  <a:outerShdw blurRad="38100" dist="38100" dir="2700000" rotWithShape="0">
                    <a:srgbClr val="000000">
                      <a:alpha val="43137"/>
                    </a:srgbClr>
                  </a:outerShdw>
                </a:effectLst>
              </a:rPr>
              <a:t>Title Text</a:t>
            </a:r>
          </a:p>
        </p:txBody>
      </p:sp>
      <p:sp>
        <p:nvSpPr>
          <p:cNvPr id="28" name="Shape 28"/>
          <p:cNvSpPr>
            <a:spLocks noGrp="1"/>
          </p:cNvSpPr>
          <p:nvPr>
            <p:ph type="body" idx="1"/>
          </p:nvPr>
        </p:nvSpPr>
        <p:spPr>
          <a:xfrm>
            <a:off x="1371600" y="5060775"/>
            <a:ext cx="6400800" cy="1797225"/>
          </a:xfrm>
          <a:prstGeom prst="rect">
            <a:avLst/>
          </a:prstGeom>
        </p:spPr>
        <p:txBody>
          <a:bodyPr lIns="45719" tIns="45719" rIns="45719" bIns="45719"/>
          <a:lstStyle>
            <a:lvl1pPr marL="0" indent="0" algn="ctr">
              <a:buSzTx/>
              <a:buFontTx/>
              <a:buNone/>
              <a:defRPr cap="small"/>
            </a:lvl1pPr>
            <a:lvl2pPr marL="0" indent="457200" algn="ctr">
              <a:buSzTx/>
              <a:buFontTx/>
              <a:buNone/>
              <a:defRPr cap="small"/>
            </a:lvl2pPr>
            <a:lvl3pPr marL="0" indent="914400" algn="ctr">
              <a:buSzTx/>
              <a:buFontTx/>
              <a:buNone/>
              <a:defRPr cap="small"/>
            </a:lvl3pPr>
            <a:lvl4pPr marL="0" indent="1371600" algn="ctr">
              <a:buSzTx/>
              <a:buFontTx/>
              <a:buNone/>
              <a:defRPr cap="small"/>
            </a:lvl4pPr>
            <a:lvl5pPr marL="0" indent="1828800" algn="ctr">
              <a:buSzTx/>
              <a:buFontTx/>
              <a:buNone/>
              <a:defRPr cap="small"/>
            </a:lvl5pPr>
          </a:lstStyle>
          <a:p>
            <a:pPr lvl="0">
              <a:defRPr sz="1800" cap="none"/>
            </a:pPr>
            <a:r>
              <a:rPr sz="3200" cap="small"/>
              <a:t>Body Level One</a:t>
            </a:r>
          </a:p>
          <a:p>
            <a:pPr lvl="1">
              <a:defRPr sz="1800" cap="none"/>
            </a:pPr>
            <a:r>
              <a:rPr sz="3200" cap="small"/>
              <a:t>Body Level Two</a:t>
            </a:r>
          </a:p>
          <a:p>
            <a:pPr lvl="2">
              <a:defRPr sz="1800" cap="none"/>
            </a:pPr>
            <a:r>
              <a:rPr sz="3200" cap="small"/>
              <a:t>Body Level Three</a:t>
            </a:r>
          </a:p>
          <a:p>
            <a:pPr lvl="3">
              <a:defRPr sz="1800" cap="none"/>
            </a:pPr>
            <a:r>
              <a:rPr sz="3200" cap="small"/>
              <a:t>Body Level Four</a:t>
            </a:r>
          </a:p>
          <a:p>
            <a:pPr lvl="4">
              <a:defRPr sz="1800" cap="none"/>
            </a:pPr>
            <a:r>
              <a:rPr sz="3200" cap="small"/>
              <a:t>Body Level Five</a:t>
            </a:r>
          </a:p>
        </p:txBody>
      </p:sp>
      <p:sp>
        <p:nvSpPr>
          <p:cNvPr id="29" name="Shape 29"/>
          <p:cNvSpPr>
            <a:spLocks noGrp="1"/>
          </p:cNvSpPr>
          <p:nvPr>
            <p:ph type="sldNum" sz="quarter" idx="2"/>
          </p:nvPr>
        </p:nvSpPr>
        <p:spPr>
          <a:xfrm>
            <a:off x="6553200" y="6282117"/>
            <a:ext cx="2133600" cy="275467"/>
          </a:xfrm>
          <a:prstGeom prst="rect">
            <a:avLst/>
          </a:prstGeom>
        </p:spPr>
        <p:txBody>
          <a:bodyPr lIns="45719" tIns="45719" rIns="45719" bIns="45719"/>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1" name="image1.png" descr="C:\Users\Marina\Pictures\logo.png"/>
          <p:cNvPicPr/>
          <p:nvPr/>
        </p:nvPicPr>
        <p:blipFill>
          <a:blip r:embed="rId2" cstate="print">
            <a:extLst/>
          </a:blip>
          <a:stretch>
            <a:fillRect/>
          </a:stretch>
        </p:blipFill>
        <p:spPr>
          <a:xfrm>
            <a:off x="155575" y="5732462"/>
            <a:ext cx="1031875" cy="936626"/>
          </a:xfrm>
          <a:prstGeom prst="rect">
            <a:avLst/>
          </a:prstGeom>
          <a:ln w="12700">
            <a:miter lim="400000"/>
          </a:ln>
        </p:spPr>
      </p:pic>
      <p:sp>
        <p:nvSpPr>
          <p:cNvPr id="32" name="Shape 32"/>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33" name="Shape 33"/>
          <p:cNvSpPr/>
          <p:nvPr/>
        </p:nvSpPr>
        <p:spPr>
          <a:xfrm>
            <a:off x="323850" y="148431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a:p>
        </p:txBody>
      </p:sp>
      <p:sp>
        <p:nvSpPr>
          <p:cNvPr id="34" name="Shape 34"/>
          <p:cNvSpPr>
            <a:spLocks noGrp="1"/>
          </p:cNvSpPr>
          <p:nvPr>
            <p:ph type="title"/>
          </p:nvPr>
        </p:nvSpPr>
        <p:spPr>
          <a:xfrm>
            <a:off x="457200" y="92076"/>
            <a:ext cx="8229600" cy="1508125"/>
          </a:xfrm>
          <a:prstGeom prst="rect">
            <a:avLst/>
          </a:prstGeom>
        </p:spPr>
        <p:txBody>
          <a:bodyPr lIns="45719" tIns="45719" rIns="45719" bIns="45719"/>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35" name="Shape 35"/>
          <p:cNvSpPr>
            <a:spLocks noGrp="1"/>
          </p:cNvSpPr>
          <p:nvPr>
            <p:ph type="body" idx="1"/>
          </p:nvPr>
        </p:nvSpPr>
        <p:spPr>
          <a:prstGeom prst="rect">
            <a:avLst/>
          </a:prstGeom>
        </p:spPr>
        <p:txBody>
          <a:bodyPr lIns="45719" tIns="45719" rIns="45719" bIns="45719"/>
          <a:lstStyle>
            <a:lvl2pPr marL="783771" indent="-326571"/>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6" name="Shape 36"/>
          <p:cNvSpPr>
            <a:spLocks noGrp="1"/>
          </p:cNvSpPr>
          <p:nvPr>
            <p:ph type="sldNum" sz="quarter" idx="2"/>
          </p:nvPr>
        </p:nvSpPr>
        <p:spPr>
          <a:xfrm>
            <a:off x="6553200" y="6282117"/>
            <a:ext cx="2133600" cy="275467"/>
          </a:xfrm>
          <a:prstGeom prst="rect">
            <a:avLst/>
          </a:prstGeom>
        </p:spPr>
        <p:txBody>
          <a:bodyPr lIns="45719" tIns="45719" rIns="45719" bIns="45719"/>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C:\Users\Marina\Pictures\logo.png"/>
          <p:cNvPicPr/>
          <p:nvPr/>
        </p:nvPicPr>
        <p:blipFill>
          <a:blip r:embed="rId8" cstate="print">
            <a:extLst/>
          </a:blip>
          <a:stretch>
            <a:fillRect/>
          </a:stretch>
        </p:blipFill>
        <p:spPr>
          <a:xfrm>
            <a:off x="155575" y="5732462"/>
            <a:ext cx="1031875" cy="936627"/>
          </a:xfrm>
          <a:prstGeom prst="rect">
            <a:avLst/>
          </a:prstGeom>
          <a:ln w="12700">
            <a:miter lim="400000"/>
          </a:ln>
        </p:spPr>
      </p:pic>
      <p:sp>
        <p:nvSpPr>
          <p:cNvPr id="3" name="Shape 3"/>
          <p:cNvSpPr/>
          <p:nvPr/>
        </p:nvSpPr>
        <p:spPr>
          <a:xfrm>
            <a:off x="179387" y="188912"/>
            <a:ext cx="8785226" cy="6480177"/>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4" name="Shape 4"/>
          <p:cNvSpPr/>
          <p:nvPr/>
        </p:nvSpPr>
        <p:spPr>
          <a:xfrm>
            <a:off x="323850" y="148431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a:p>
        </p:txBody>
      </p:sp>
      <p:sp>
        <p:nvSpPr>
          <p:cNvPr id="5" name="Shape 5"/>
          <p:cNvSpPr>
            <a:spLocks noGrp="1"/>
          </p:cNvSpPr>
          <p:nvPr>
            <p:ph type="title"/>
          </p:nvPr>
        </p:nvSpPr>
        <p:spPr>
          <a:xfrm>
            <a:off x="457200" y="92075"/>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Shape 7"/>
          <p:cNvSpPr>
            <a:spLocks noGrp="1"/>
          </p:cNvSpPr>
          <p:nvPr>
            <p:ph type="sldNum" sz="quarter" idx="2"/>
          </p:nvPr>
        </p:nvSpPr>
        <p:spPr>
          <a:xfrm>
            <a:off x="6553200" y="6282116"/>
            <a:ext cx="2133600" cy="275465"/>
          </a:xfrm>
          <a:prstGeom prst="rect">
            <a:avLst/>
          </a:prstGeom>
          <a:ln w="12700">
            <a:miter lim="400000"/>
          </a:ln>
        </p:spPr>
        <p:txBody>
          <a:bodyPr lIns="45718" tIns="45718" rIns="45718" bIns="45718" anchor="ctr">
            <a:spAutoFit/>
          </a:bodyPr>
          <a:lstStyle>
            <a:lvl1pPr algn="r">
              <a:defRPr sz="1200">
                <a:solidFill>
                  <a:srgbClr val="3B7150"/>
                </a:solidFill>
                <a:latin typeface="Times New Roman"/>
                <a:ea typeface="Times New Roman"/>
                <a:cs typeface="Times New Roman"/>
                <a:sym typeface="Times New Roman"/>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transition spd="med"/>
  <p:hf hdr="0" ftr="0" dt="0"/>
  <p:txStyles>
    <p:titleStyle>
      <a:lvl1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1pPr>
      <a:lvl2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2pPr>
      <a:lvl3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3pPr>
      <a:lvl4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4pPr>
      <a:lvl5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5pPr>
      <a:lvl6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6pPr>
      <a:lvl7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7pPr>
      <a:lvl8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8pPr>
      <a:lvl9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9pPr>
    </p:titleStyle>
    <p:bodyStyle>
      <a:lvl1pPr marL="342900" indent="-342900">
        <a:spcBef>
          <a:spcPts val="700"/>
        </a:spcBef>
        <a:buSzPct val="100000"/>
        <a:buFont typeface="Arial"/>
        <a:buChar char="•"/>
        <a:defRPr sz="3200">
          <a:latin typeface="Times New Roman"/>
          <a:ea typeface="Times New Roman"/>
          <a:cs typeface="Times New Roman"/>
          <a:sym typeface="Times New Roman"/>
        </a:defRPr>
      </a:lvl1pPr>
      <a:lvl2pPr marL="783771" indent="-326571">
        <a:spcBef>
          <a:spcPts val="700"/>
        </a:spcBef>
        <a:buSzPct val="100000"/>
        <a:buFont typeface="Arial"/>
        <a:buChar char="–"/>
        <a:defRPr sz="3200">
          <a:latin typeface="Times New Roman"/>
          <a:ea typeface="Times New Roman"/>
          <a:cs typeface="Times New Roman"/>
          <a:sym typeface="Times New Roman"/>
        </a:defRPr>
      </a:lvl2pPr>
      <a:lvl3pPr marL="1219200" indent="-304800">
        <a:spcBef>
          <a:spcPts val="700"/>
        </a:spcBef>
        <a:buSzPct val="100000"/>
        <a:buFont typeface="Arial"/>
        <a:buChar char="•"/>
        <a:defRPr sz="3200">
          <a:latin typeface="Times New Roman"/>
          <a:ea typeface="Times New Roman"/>
          <a:cs typeface="Times New Roman"/>
          <a:sym typeface="Times New Roman"/>
        </a:defRPr>
      </a:lvl3pPr>
      <a:lvl4pPr marL="1737360" indent="-365760">
        <a:spcBef>
          <a:spcPts val="700"/>
        </a:spcBef>
        <a:buSzPct val="100000"/>
        <a:buFont typeface="Arial"/>
        <a:buChar char="–"/>
        <a:defRPr sz="3200">
          <a:latin typeface="Times New Roman"/>
          <a:ea typeface="Times New Roman"/>
          <a:cs typeface="Times New Roman"/>
          <a:sym typeface="Times New Roman"/>
        </a:defRPr>
      </a:lvl4pPr>
      <a:lvl5pPr marL="2194560" indent="-365760">
        <a:spcBef>
          <a:spcPts val="700"/>
        </a:spcBef>
        <a:buSzPct val="100000"/>
        <a:buFont typeface="Arial"/>
        <a:buChar char="»"/>
        <a:defRPr sz="3200">
          <a:latin typeface="Times New Roman"/>
          <a:ea typeface="Times New Roman"/>
          <a:cs typeface="Times New Roman"/>
          <a:sym typeface="Times New Roman"/>
        </a:defRPr>
      </a:lvl5pPr>
      <a:lvl6pPr marL="2651760" indent="-365760">
        <a:spcBef>
          <a:spcPts val="700"/>
        </a:spcBef>
        <a:buSzPct val="100000"/>
        <a:buFont typeface="Arial"/>
        <a:buChar char="•"/>
        <a:defRPr sz="3200">
          <a:latin typeface="Times New Roman"/>
          <a:ea typeface="Times New Roman"/>
          <a:cs typeface="Times New Roman"/>
          <a:sym typeface="Times New Roman"/>
        </a:defRPr>
      </a:lvl6pPr>
      <a:lvl7pPr marL="3108960" indent="-365760">
        <a:spcBef>
          <a:spcPts val="700"/>
        </a:spcBef>
        <a:buSzPct val="100000"/>
        <a:buFont typeface="Arial"/>
        <a:buChar char="•"/>
        <a:defRPr sz="3200">
          <a:latin typeface="Times New Roman"/>
          <a:ea typeface="Times New Roman"/>
          <a:cs typeface="Times New Roman"/>
          <a:sym typeface="Times New Roman"/>
        </a:defRPr>
      </a:lvl7pPr>
      <a:lvl8pPr marL="3566159" indent="-365759">
        <a:spcBef>
          <a:spcPts val="700"/>
        </a:spcBef>
        <a:buSzPct val="100000"/>
        <a:buFont typeface="Arial"/>
        <a:buChar char="•"/>
        <a:defRPr sz="3200">
          <a:latin typeface="Times New Roman"/>
          <a:ea typeface="Times New Roman"/>
          <a:cs typeface="Times New Roman"/>
          <a:sym typeface="Times New Roman"/>
        </a:defRPr>
      </a:lvl8pPr>
      <a:lvl9pPr marL="4023359" indent="-365759">
        <a:spcBef>
          <a:spcPts val="700"/>
        </a:spcBef>
        <a:buSzPct val="100000"/>
        <a:buFont typeface="Arial"/>
        <a:buChar char="•"/>
        <a:defRPr sz="3200">
          <a:latin typeface="Times New Roman"/>
          <a:ea typeface="Times New Roman"/>
          <a:cs typeface="Times New Roman"/>
          <a:sym typeface="Times New Roman"/>
        </a:defRPr>
      </a:lvl9pPr>
    </p:bodyStyle>
    <p:otherStyle>
      <a:lvl1pPr algn="r">
        <a:defRPr sz="1200">
          <a:solidFill>
            <a:schemeClr val="tx1"/>
          </a:solidFill>
          <a:latin typeface="+mn-lt"/>
          <a:ea typeface="+mn-ea"/>
          <a:cs typeface="+mn-cs"/>
          <a:sym typeface="Times New Roman"/>
        </a:defRPr>
      </a:lvl1pPr>
      <a:lvl2pPr algn="r">
        <a:defRPr sz="1200">
          <a:solidFill>
            <a:schemeClr val="tx1"/>
          </a:solidFill>
          <a:latin typeface="+mn-lt"/>
          <a:ea typeface="+mn-ea"/>
          <a:cs typeface="+mn-cs"/>
          <a:sym typeface="Times New Roman"/>
        </a:defRPr>
      </a:lvl2pPr>
      <a:lvl3pPr algn="r">
        <a:defRPr sz="1200">
          <a:solidFill>
            <a:schemeClr val="tx1"/>
          </a:solidFill>
          <a:latin typeface="+mn-lt"/>
          <a:ea typeface="+mn-ea"/>
          <a:cs typeface="+mn-cs"/>
          <a:sym typeface="Times New Roman"/>
        </a:defRPr>
      </a:lvl3pPr>
      <a:lvl4pPr algn="r">
        <a:defRPr sz="1200">
          <a:solidFill>
            <a:schemeClr val="tx1"/>
          </a:solidFill>
          <a:latin typeface="+mn-lt"/>
          <a:ea typeface="+mn-ea"/>
          <a:cs typeface="+mn-cs"/>
          <a:sym typeface="Times New Roman"/>
        </a:defRPr>
      </a:lvl4pPr>
      <a:lvl5pPr algn="r">
        <a:defRPr sz="1200">
          <a:solidFill>
            <a:schemeClr val="tx1"/>
          </a:solidFill>
          <a:latin typeface="+mn-lt"/>
          <a:ea typeface="+mn-ea"/>
          <a:cs typeface="+mn-cs"/>
          <a:sym typeface="Times New Roman"/>
        </a:defRPr>
      </a:lvl5pPr>
      <a:lvl6pPr algn="r">
        <a:defRPr sz="1200">
          <a:solidFill>
            <a:schemeClr val="tx1"/>
          </a:solidFill>
          <a:latin typeface="+mn-lt"/>
          <a:ea typeface="+mn-ea"/>
          <a:cs typeface="+mn-cs"/>
          <a:sym typeface="Times New Roman"/>
        </a:defRPr>
      </a:lvl6pPr>
      <a:lvl7pPr algn="r">
        <a:defRPr sz="1200">
          <a:solidFill>
            <a:schemeClr val="tx1"/>
          </a:solidFill>
          <a:latin typeface="+mn-lt"/>
          <a:ea typeface="+mn-ea"/>
          <a:cs typeface="+mn-cs"/>
          <a:sym typeface="Times New Roman"/>
        </a:defRPr>
      </a:lvl7pPr>
      <a:lvl8pPr algn="r">
        <a:defRPr sz="1200">
          <a:solidFill>
            <a:schemeClr val="tx1"/>
          </a:solidFill>
          <a:latin typeface="+mn-lt"/>
          <a:ea typeface="+mn-ea"/>
          <a:cs typeface="+mn-cs"/>
          <a:sym typeface="Times New Roman"/>
        </a:defRPr>
      </a:lvl8pPr>
      <a:lvl9pPr algn="r">
        <a:defRPr sz="1200">
          <a:solidFill>
            <a:schemeClr val="tx1"/>
          </a:solid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251519" y="2780927"/>
            <a:ext cx="8640962" cy="2046402"/>
          </a:xfrm>
          <a:prstGeom prst="rect">
            <a:avLst/>
          </a:prstGeom>
        </p:spPr>
        <p:txBody>
          <a:bodyPr/>
          <a:lstStyle>
            <a:lvl1pPr defTabSz="877822">
              <a:defRPr sz="3600"/>
            </a:lvl1pPr>
          </a:lstStyle>
          <a:p>
            <a:pPr lvl="0">
              <a:defRPr sz="1800" cap="none">
                <a:solidFill>
                  <a:srgbClr val="000000"/>
                </a:solidFill>
                <a:effectLst/>
              </a:defRPr>
            </a:pPr>
            <a:r>
              <a:rPr sz="3600" cap="small" dirty="0">
                <a:solidFill>
                  <a:srgbClr val="366C5B"/>
                </a:solidFill>
                <a:effectLst/>
              </a:rPr>
              <a:t>Briefing to </a:t>
            </a:r>
            <a:r>
              <a:rPr lang="en-ZA" sz="3600" cap="small" dirty="0" smtClean="0">
                <a:solidFill>
                  <a:srgbClr val="366C5B"/>
                </a:solidFill>
                <a:effectLst/>
              </a:rPr>
              <a:t>The standing committee on appropriations and </a:t>
            </a:r>
            <a:r>
              <a:rPr sz="3600" cap="small" dirty="0" smtClean="0">
                <a:solidFill>
                  <a:srgbClr val="366C5B"/>
                </a:solidFill>
                <a:effectLst/>
              </a:rPr>
              <a:t>Portfolio </a:t>
            </a:r>
            <a:r>
              <a:rPr sz="3600" cap="small" dirty="0">
                <a:solidFill>
                  <a:srgbClr val="366C5B"/>
                </a:solidFill>
                <a:effectLst/>
              </a:rPr>
              <a:t>Committee on Health </a:t>
            </a:r>
          </a:p>
        </p:txBody>
      </p:sp>
      <p:sp>
        <p:nvSpPr>
          <p:cNvPr id="46" name="Shape 46"/>
          <p:cNvSpPr>
            <a:spLocks noGrp="1"/>
          </p:cNvSpPr>
          <p:nvPr>
            <p:ph type="body" idx="1"/>
          </p:nvPr>
        </p:nvSpPr>
        <p:spPr>
          <a:xfrm>
            <a:off x="1371600" y="6237311"/>
            <a:ext cx="6400800" cy="360339"/>
          </a:xfrm>
          <a:prstGeom prst="rect">
            <a:avLst/>
          </a:prstGeom>
        </p:spPr>
        <p:txBody>
          <a:bodyPr lIns="0" tIns="0" rIns="0" bIns="0">
            <a:normAutofit/>
          </a:bodyPr>
          <a:lstStyle>
            <a:lvl1pPr>
              <a:spcBef>
                <a:spcPts val="400"/>
              </a:spcBef>
              <a:defRPr sz="1800" i="1" cap="none">
                <a:solidFill>
                  <a:srgbClr val="366C5B"/>
                </a:solidFill>
                <a:effectLst>
                  <a:outerShdw blurRad="38100" dist="38100" dir="2700000" rotWithShape="0">
                    <a:srgbClr val="C0C0C0"/>
                  </a:outerShdw>
                </a:effectLst>
              </a:defRPr>
            </a:lvl1pPr>
          </a:lstStyle>
          <a:p>
            <a:pPr lvl="0">
              <a:defRPr i="0">
                <a:solidFill>
                  <a:srgbClr val="000000"/>
                </a:solidFill>
                <a:effectLst/>
              </a:defRPr>
            </a:pPr>
            <a:r>
              <a:rPr i="1">
                <a:solidFill>
                  <a:srgbClr val="366C5B"/>
                </a:solidFill>
                <a:effectLst>
                  <a:outerShdw blurRad="38100" dist="38100" dir="2700000" rotWithShape="0">
                    <a:srgbClr val="C0C0C0"/>
                  </a:outerShdw>
                </a:effectLst>
              </a:rPr>
              <a:t>For an Equitable Sharing of National Revenue</a:t>
            </a:r>
          </a:p>
        </p:txBody>
      </p:sp>
      <p:sp>
        <p:nvSpPr>
          <p:cNvPr id="47" name="Shape 47"/>
          <p:cNvSpPr/>
          <p:nvPr/>
        </p:nvSpPr>
        <p:spPr>
          <a:xfrm>
            <a:off x="1524000" y="5084762"/>
            <a:ext cx="6400800" cy="461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500"/>
              </a:spcBef>
              <a:defRPr sz="2400">
                <a:latin typeface="Times New Roman"/>
                <a:ea typeface="Times New Roman"/>
                <a:cs typeface="Times New Roman"/>
                <a:sym typeface="Times New Roman"/>
              </a:defRPr>
            </a:lvl1pPr>
          </a:lstStyle>
          <a:p>
            <a:pPr lvl="0">
              <a:defRPr sz="1800"/>
            </a:pPr>
            <a:r>
              <a:rPr lang="en-ZA" sz="2400" dirty="0" smtClean="0"/>
              <a:t>24 March 2017</a:t>
            </a:r>
            <a:endParaRPr sz="2400"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pPr lvl="0"/>
              <a:t>1</a:t>
            </a:fld>
            <a:endParaRPr lang="en-ZA"/>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IGFR issues in Health System</a:t>
            </a:r>
            <a:endParaRPr lang="en-ZA" dirty="0">
              <a:effectLst/>
            </a:endParaRPr>
          </a:p>
        </p:txBody>
      </p:sp>
      <p:sp>
        <p:nvSpPr>
          <p:cNvPr id="3" name="Text Placeholder 2"/>
          <p:cNvSpPr>
            <a:spLocks noGrp="1"/>
          </p:cNvSpPr>
          <p:nvPr>
            <p:ph type="body" idx="1"/>
          </p:nvPr>
        </p:nvSpPr>
        <p:spPr>
          <a:xfrm>
            <a:off x="297712" y="1430079"/>
            <a:ext cx="8654902" cy="5257800"/>
          </a:xfrm>
        </p:spPr>
        <p:txBody>
          <a:bodyPr/>
          <a:lstStyle/>
          <a:p>
            <a:r>
              <a:rPr lang="en-ZA" sz="2800" dirty="0" smtClean="0"/>
              <a:t>Coordinated planning within and across spheres and health entities </a:t>
            </a:r>
          </a:p>
          <a:p>
            <a:r>
              <a:rPr lang="en-ZA" sz="2800" dirty="0" smtClean="0"/>
              <a:t>Decentralisation of funding to hospitals </a:t>
            </a:r>
          </a:p>
          <a:p>
            <a:pPr lvl="1"/>
            <a:r>
              <a:rPr lang="en-ZA" sz="2400" dirty="0" smtClean="0"/>
              <a:t>Successful in the education sector</a:t>
            </a:r>
          </a:p>
          <a:p>
            <a:r>
              <a:rPr lang="en-ZA" sz="2800" dirty="0" smtClean="0"/>
              <a:t>Alignment of health facility allocations to health needs, plans and priorities</a:t>
            </a:r>
          </a:p>
          <a:p>
            <a:r>
              <a:rPr lang="en-ZA" sz="2800" dirty="0" smtClean="0"/>
              <a:t>Multiple grant funding streams for same budget line item </a:t>
            </a:r>
          </a:p>
          <a:p>
            <a:r>
              <a:rPr lang="en-ZA" sz="2800" dirty="0" err="1" smtClean="0"/>
              <a:t>Spillover</a:t>
            </a:r>
            <a:r>
              <a:rPr lang="en-ZA" sz="2800" dirty="0" smtClean="0"/>
              <a:t> effects – central hospitals </a:t>
            </a:r>
          </a:p>
          <a:p>
            <a:r>
              <a:rPr lang="en-ZA" sz="2800" dirty="0" smtClean="0"/>
              <a:t>Skewed distribution of health facilities (across provinces and within districts)</a:t>
            </a:r>
          </a:p>
          <a:p>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10</a:t>
            </a:fld>
            <a:endParaRPr lang="en-ZA"/>
          </a:p>
        </p:txBody>
      </p:sp>
    </p:spTree>
    <p:extLst>
      <p:ext uri="{BB962C8B-B14F-4D97-AF65-F5344CB8AC3E}">
        <p14:creationId xmlns:p14="http://schemas.microsoft.com/office/powerpoint/2010/main" xmlns="" val="13534429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IGFR issues in Health System</a:t>
            </a:r>
            <a:endParaRPr lang="en-ZA" dirty="0"/>
          </a:p>
        </p:txBody>
      </p:sp>
      <p:sp>
        <p:nvSpPr>
          <p:cNvPr id="3" name="Text Placeholder 2"/>
          <p:cNvSpPr>
            <a:spLocks noGrp="1"/>
          </p:cNvSpPr>
          <p:nvPr>
            <p:ph type="body" idx="1"/>
          </p:nvPr>
        </p:nvSpPr>
        <p:spPr/>
        <p:txBody>
          <a:bodyPr/>
          <a:lstStyle/>
          <a:p>
            <a:r>
              <a:rPr lang="en-ZA" dirty="0" smtClean="0"/>
              <a:t>Implications of referral challenges on provincial health budgets </a:t>
            </a:r>
          </a:p>
          <a:p>
            <a:r>
              <a:rPr lang="en-ZA" dirty="0" smtClean="0"/>
              <a:t>Top slicing conditional grants to fund national health entities</a:t>
            </a:r>
          </a:p>
          <a:p>
            <a:r>
              <a:rPr lang="en-ZA" dirty="0" smtClean="0"/>
              <a:t>Funding of municipal health services</a:t>
            </a:r>
          </a:p>
          <a:p>
            <a:r>
              <a:rPr lang="en-ZA" dirty="0" smtClean="0"/>
              <a:t>Effect of function shift reforms on PES</a:t>
            </a:r>
          </a:p>
          <a:p>
            <a:pPr marL="457200" lvl="1" indent="0">
              <a:buNone/>
            </a:pPr>
            <a:r>
              <a:rPr lang="en-ZA" dirty="0" smtClean="0"/>
              <a:t> </a:t>
            </a:r>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11</a:t>
            </a:fld>
            <a:endParaRPr lang="en-ZA"/>
          </a:p>
        </p:txBody>
      </p:sp>
    </p:spTree>
    <p:extLst>
      <p:ext uri="{BB962C8B-B14F-4D97-AF65-F5344CB8AC3E}">
        <p14:creationId xmlns:p14="http://schemas.microsoft.com/office/powerpoint/2010/main" xmlns="" val="11590842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Health planning and coordination</a:t>
            </a:r>
            <a:endParaRPr lang="en-ZA" dirty="0">
              <a:effectLst/>
            </a:endParaRPr>
          </a:p>
        </p:txBody>
      </p:sp>
      <p:sp>
        <p:nvSpPr>
          <p:cNvPr id="3" name="Text Placeholder 2"/>
          <p:cNvSpPr>
            <a:spLocks noGrp="1"/>
          </p:cNvSpPr>
          <p:nvPr>
            <p:ph type="body" idx="1"/>
          </p:nvPr>
        </p:nvSpPr>
        <p:spPr/>
        <p:txBody>
          <a:bodyPr/>
          <a:lstStyle/>
          <a:p>
            <a:r>
              <a:rPr lang="en-ZA" sz="2800" dirty="0" smtClean="0"/>
              <a:t>Challenges of vertical and horizontal coordinated planning persists </a:t>
            </a:r>
          </a:p>
          <a:p>
            <a:r>
              <a:rPr lang="en-ZA" sz="2800" dirty="0" smtClean="0"/>
              <a:t>Provinces occasionally held liable for undermining national policies – raises concerns about imposition of national policies</a:t>
            </a:r>
          </a:p>
          <a:p>
            <a:pPr lvl="1"/>
            <a:r>
              <a:rPr lang="en-ZA" sz="2400" dirty="0" smtClean="0"/>
              <a:t>Highlight weaknesses of intergovernmental forums – PCC, 10X10</a:t>
            </a:r>
          </a:p>
          <a:p>
            <a:r>
              <a:rPr lang="en-ZA" sz="2400" dirty="0" smtClean="0"/>
              <a:t>Coordination problems were evident in the implementation of NHI pilots/ grant</a:t>
            </a:r>
          </a:p>
          <a:p>
            <a:pPr lvl="1"/>
            <a:r>
              <a:rPr lang="en-ZA" sz="2400" dirty="0" smtClean="0"/>
              <a:t>Provinces were unaware of what to use the grants for</a:t>
            </a:r>
          </a:p>
          <a:p>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12</a:t>
            </a:fld>
            <a:endParaRPr lang="en-ZA"/>
          </a:p>
        </p:txBody>
      </p:sp>
    </p:spTree>
    <p:extLst>
      <p:ext uri="{BB962C8B-B14F-4D97-AF65-F5344CB8AC3E}">
        <p14:creationId xmlns:p14="http://schemas.microsoft.com/office/powerpoint/2010/main" xmlns="" val="402865800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Grant Reforms</a:t>
            </a:r>
            <a:endParaRPr lang="en-ZA" dirty="0">
              <a:effectLst/>
            </a:endParaRPr>
          </a:p>
        </p:txBody>
      </p:sp>
      <p:sp>
        <p:nvSpPr>
          <p:cNvPr id="3" name="Text Placeholder 2"/>
          <p:cNvSpPr>
            <a:spLocks noGrp="1"/>
          </p:cNvSpPr>
          <p:nvPr>
            <p:ph type="body" idx="1"/>
          </p:nvPr>
        </p:nvSpPr>
        <p:spPr>
          <a:xfrm>
            <a:off x="148856" y="1499191"/>
            <a:ext cx="8835656" cy="5167423"/>
          </a:xfrm>
        </p:spPr>
        <p:txBody>
          <a:bodyPr/>
          <a:lstStyle/>
          <a:p>
            <a:r>
              <a:rPr lang="en-ZA" sz="2800" dirty="0" smtClean="0"/>
              <a:t>Health sector has some of the oldest conditional grants in the system </a:t>
            </a:r>
          </a:p>
          <a:p>
            <a:pPr lvl="1"/>
            <a:r>
              <a:rPr lang="en-ZA" sz="2400" dirty="0" smtClean="0"/>
              <a:t>HFRG, NTSG, HPTD </a:t>
            </a:r>
          </a:p>
          <a:p>
            <a:r>
              <a:rPr lang="en-ZA" sz="2800" dirty="0" smtClean="0"/>
              <a:t>Conditional grants are only meant to be temporary -addressing specific priorities</a:t>
            </a:r>
          </a:p>
          <a:p>
            <a:r>
              <a:rPr lang="en-ZA" sz="2800" dirty="0" smtClean="0"/>
              <a:t>The NHI grant undergone many changes in a short period of time </a:t>
            </a:r>
          </a:p>
          <a:p>
            <a:pPr lvl="1"/>
            <a:r>
              <a:rPr lang="en-ZA" sz="2400" dirty="0" smtClean="0"/>
              <a:t>Changed from being direct (with an indirect component) into an indirect grant</a:t>
            </a:r>
          </a:p>
          <a:p>
            <a:r>
              <a:rPr lang="en-ZA" sz="2800" dirty="0" smtClean="0"/>
              <a:t>Faster growth in the indirect NHI grant allocations be accompanied by capacity building at health district offices</a:t>
            </a:r>
          </a:p>
          <a:p>
            <a:endParaRPr lang="en-ZA" sz="2800" dirty="0" smtClean="0"/>
          </a:p>
          <a:p>
            <a:endParaRPr lang="en-ZA" sz="2800" dirty="0" smtClean="0"/>
          </a:p>
          <a:p>
            <a:endParaRPr lang="en-ZA" sz="2400" dirty="0" smtClean="0"/>
          </a:p>
          <a:p>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13</a:t>
            </a:fld>
            <a:endParaRPr lang="en-ZA"/>
          </a:p>
        </p:txBody>
      </p:sp>
    </p:spTree>
    <p:extLst>
      <p:ext uri="{BB962C8B-B14F-4D97-AF65-F5344CB8AC3E}">
        <p14:creationId xmlns:p14="http://schemas.microsoft.com/office/powerpoint/2010/main" xmlns="" val="40517349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Grant Performance and IGFR issues</a:t>
            </a:r>
            <a:endParaRPr lang="en-ZA" dirty="0">
              <a:effectLst/>
            </a:endParaRPr>
          </a:p>
        </p:txBody>
      </p:sp>
      <p:sp>
        <p:nvSpPr>
          <p:cNvPr id="3" name="Text Placeholder 2"/>
          <p:cNvSpPr>
            <a:spLocks noGrp="1"/>
          </p:cNvSpPr>
          <p:nvPr>
            <p:ph type="body" idx="1"/>
          </p:nvPr>
        </p:nvSpPr>
        <p:spPr/>
        <p:txBody>
          <a:bodyPr/>
          <a:lstStyle/>
          <a:p>
            <a:r>
              <a:rPr lang="en-ZA" dirty="0" smtClean="0"/>
              <a:t>Conditional grants underperform due to poor planning and poor consultation during introduction</a:t>
            </a:r>
          </a:p>
          <a:p>
            <a:r>
              <a:rPr lang="en-ZA" dirty="0" smtClean="0"/>
              <a:t>Department need to adhere to guidelines for introducing conditional grants </a:t>
            </a:r>
          </a:p>
          <a:p>
            <a:pPr lvl="1"/>
            <a:r>
              <a:rPr lang="en-ZA" dirty="0" smtClean="0"/>
              <a:t>Provide for 3 year lead period</a:t>
            </a:r>
          </a:p>
          <a:p>
            <a:pPr lvl="1"/>
            <a:r>
              <a:rPr lang="en-ZA" dirty="0" smtClean="0"/>
              <a:t>Make provision for capacity building </a:t>
            </a:r>
          </a:p>
          <a:p>
            <a:r>
              <a:rPr lang="en-ZA" dirty="0" smtClean="0"/>
              <a:t>As a general indirect conditional grants should be avoide</a:t>
            </a:r>
            <a:r>
              <a:rPr lang="en-ZA" dirty="0"/>
              <a:t>d</a:t>
            </a:r>
            <a:endParaRPr lang="en-ZA" dirty="0" smtClean="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14</a:t>
            </a:fld>
            <a:endParaRPr lang="en-ZA"/>
          </a:p>
        </p:txBody>
      </p:sp>
    </p:spTree>
    <p:extLst>
      <p:ext uri="{BB962C8B-B14F-4D97-AF65-F5344CB8AC3E}">
        <p14:creationId xmlns:p14="http://schemas.microsoft.com/office/powerpoint/2010/main" xmlns="" val="1709548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body" idx="1"/>
          </p:nvPr>
        </p:nvSpPr>
        <p:spPr>
          <a:xfrm>
            <a:off x="179510" y="2348880"/>
            <a:ext cx="8784980" cy="2016227"/>
          </a:xfrm>
          <a:prstGeom prst="rect">
            <a:avLst/>
          </a:prstGeom>
        </p:spPr>
        <p:txBody>
          <a:bodyPr/>
          <a:lstStyle/>
          <a:p>
            <a:pPr lvl="0">
              <a:spcBef>
                <a:spcPts val="1000"/>
              </a:spcBef>
              <a:defRPr sz="1800" cap="none">
                <a:solidFill>
                  <a:srgbClr val="000000"/>
                </a:solidFill>
                <a:effectLst/>
              </a:defRPr>
            </a:pPr>
            <a:r>
              <a:rPr lang="en-ZA" sz="4400" cap="none" dirty="0">
                <a:solidFill>
                  <a:srgbClr val="3E7653"/>
                </a:solidFill>
                <a:effectLst/>
              </a:rPr>
              <a:t>3</a:t>
            </a:r>
            <a:r>
              <a:rPr sz="4400" cap="none" dirty="0">
                <a:solidFill>
                  <a:srgbClr val="3E7653"/>
                </a:solidFill>
                <a:effectLst/>
              </a:rPr>
              <a:t>.</a:t>
            </a:r>
            <a:r>
              <a:rPr lang="en-ZA" sz="4400" cap="none" dirty="0">
                <a:solidFill>
                  <a:srgbClr val="3E7653"/>
                </a:solidFill>
                <a:effectLst/>
              </a:rPr>
              <a:t> Departmental</a:t>
            </a:r>
            <a:r>
              <a:rPr lang="en-ZA" sz="4400" dirty="0" smtClean="0">
                <a:effectLst>
                  <a:outerShdw blurRad="38100" dist="38100" dir="2700000" algn="tl">
                    <a:srgbClr val="000000">
                      <a:alpha val="43137"/>
                    </a:srgbClr>
                  </a:outerShdw>
                </a:effectLst>
              </a:rPr>
              <a:t> </a:t>
            </a:r>
            <a:r>
              <a:rPr lang="en-ZA" sz="4400" cap="none" dirty="0">
                <a:solidFill>
                  <a:srgbClr val="3E7653"/>
                </a:solidFill>
                <a:effectLst/>
              </a:rPr>
              <a:t>Budget Analysis</a:t>
            </a:r>
            <a:endParaRPr sz="4400" cap="none" dirty="0">
              <a:solidFill>
                <a:srgbClr val="3E7653"/>
              </a:solidFill>
              <a:effectLst/>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prstGeom prst="rect">
            <a:avLst/>
          </a:prstGeom>
        </p:spPr>
        <p:txBody>
          <a:bodyPr/>
          <a:lstStyle>
            <a:lvl1pPr>
              <a:defRPr sz="4000"/>
            </a:lvl1pPr>
          </a:lstStyle>
          <a:p>
            <a:pPr lvl="0">
              <a:defRPr sz="1800" cap="none">
                <a:solidFill>
                  <a:srgbClr val="000000"/>
                </a:solidFill>
                <a:effectLst/>
              </a:defRPr>
            </a:pPr>
            <a:r>
              <a:rPr sz="4000" cap="small" dirty="0">
                <a:solidFill>
                  <a:srgbClr val="3B7150"/>
                </a:solidFill>
                <a:effectLst/>
              </a:rPr>
              <a:t>Departmental Overview</a:t>
            </a:r>
          </a:p>
        </p:txBody>
      </p:sp>
      <p:sp>
        <p:nvSpPr>
          <p:cNvPr id="100" name="Shape 100"/>
          <p:cNvSpPr>
            <a:spLocks noGrp="1"/>
          </p:cNvSpPr>
          <p:nvPr>
            <p:ph type="body" idx="1"/>
          </p:nvPr>
        </p:nvSpPr>
        <p:spPr>
          <a:xfrm>
            <a:off x="290287" y="1632859"/>
            <a:ext cx="8602194" cy="5045622"/>
          </a:xfrm>
          <a:prstGeom prst="rect">
            <a:avLst/>
          </a:prstGeom>
        </p:spPr>
        <p:txBody>
          <a:bodyPr lIns="0" tIns="0" rIns="0" bIns="0">
            <a:normAutofit/>
          </a:bodyPr>
          <a:lstStyle/>
          <a:p>
            <a:pPr marL="214312" lvl="0" indent="-214312">
              <a:defRPr sz="1800"/>
            </a:pPr>
            <a:r>
              <a:rPr sz="2000" dirty="0"/>
              <a:t>The </a:t>
            </a:r>
            <a:r>
              <a:rPr lang="en-ZA" sz="2000" dirty="0" smtClean="0"/>
              <a:t>Department of Health (</a:t>
            </a:r>
            <a:r>
              <a:rPr lang="en-ZA" sz="2000" dirty="0" err="1" smtClean="0"/>
              <a:t>DoH</a:t>
            </a:r>
            <a:r>
              <a:rPr lang="en-ZA" sz="2000" dirty="0" smtClean="0"/>
              <a:t>) </a:t>
            </a:r>
            <a:r>
              <a:rPr sz="2000" dirty="0" smtClean="0"/>
              <a:t>consists </a:t>
            </a:r>
            <a:r>
              <a:rPr sz="2000" dirty="0"/>
              <a:t>of 6 </a:t>
            </a:r>
            <a:r>
              <a:rPr sz="2000" dirty="0" err="1" smtClean="0"/>
              <a:t>programmes</a:t>
            </a:r>
            <a:endParaRPr sz="2000" dirty="0"/>
          </a:p>
          <a:p>
            <a:pPr marL="640896" lvl="1" indent="-183696">
              <a:defRPr sz="1800"/>
            </a:pPr>
            <a:r>
              <a:rPr i="1" dirty="0" smtClean="0"/>
              <a:t>Administration</a:t>
            </a:r>
            <a:r>
              <a:rPr lang="en-ZA" dirty="0" smtClean="0"/>
              <a:t>, </a:t>
            </a:r>
            <a:r>
              <a:rPr i="1" dirty="0" smtClean="0"/>
              <a:t>National </a:t>
            </a:r>
            <a:r>
              <a:rPr i="1" dirty="0"/>
              <a:t>Health Insurance, Health Planning and Systems Enablement</a:t>
            </a:r>
            <a:r>
              <a:rPr dirty="0"/>
              <a:t>, </a:t>
            </a:r>
            <a:r>
              <a:rPr i="1" dirty="0" smtClean="0"/>
              <a:t>HIV </a:t>
            </a:r>
            <a:r>
              <a:rPr i="1" dirty="0"/>
              <a:t>and </a:t>
            </a:r>
            <a:r>
              <a:rPr i="1" dirty="0" smtClean="0"/>
              <a:t>AIDS</a:t>
            </a:r>
            <a:r>
              <a:rPr dirty="0"/>
              <a:t>, </a:t>
            </a:r>
            <a:r>
              <a:rPr i="1" dirty="0"/>
              <a:t>Tuberculosis, and Maternal and Child </a:t>
            </a:r>
            <a:r>
              <a:rPr i="1" dirty="0" smtClean="0"/>
              <a:t>Health</a:t>
            </a:r>
            <a:r>
              <a:rPr lang="en-ZA" dirty="0" smtClean="0"/>
              <a:t>, </a:t>
            </a:r>
            <a:r>
              <a:rPr i="1" dirty="0" smtClean="0"/>
              <a:t>Primary </a:t>
            </a:r>
            <a:r>
              <a:rPr i="1" dirty="0"/>
              <a:t>Health Care </a:t>
            </a:r>
            <a:r>
              <a:rPr i="1" dirty="0" smtClean="0"/>
              <a:t>Services</a:t>
            </a:r>
            <a:r>
              <a:rPr lang="en-ZA" dirty="0" smtClean="0"/>
              <a:t>, </a:t>
            </a:r>
            <a:r>
              <a:rPr i="1" dirty="0" smtClean="0"/>
              <a:t>Hospitals, Tertiary Health Services and Human Resources Development</a:t>
            </a:r>
            <a:r>
              <a:rPr lang="en-ZA" i="1" dirty="0" smtClean="0"/>
              <a:t> </a:t>
            </a:r>
            <a:r>
              <a:rPr lang="en-ZA" dirty="0" smtClean="0"/>
              <a:t>and </a:t>
            </a:r>
            <a:r>
              <a:rPr i="1" dirty="0" smtClean="0"/>
              <a:t>Health </a:t>
            </a:r>
            <a:r>
              <a:rPr i="1" dirty="0"/>
              <a:t>Regulation and </a:t>
            </a:r>
            <a:r>
              <a:rPr i="1" dirty="0" smtClean="0"/>
              <a:t>Compliance </a:t>
            </a:r>
            <a:r>
              <a:rPr i="1" dirty="0"/>
              <a:t>Management</a:t>
            </a:r>
          </a:p>
          <a:p>
            <a:r>
              <a:rPr lang="en-ZA" sz="2000" dirty="0"/>
              <a:t>The department restructured in 2012 to align its organogram with the strategic priorities in the health sector</a:t>
            </a:r>
          </a:p>
          <a:p>
            <a:r>
              <a:rPr lang="en-ZA" sz="2000" dirty="0"/>
              <a:t>The strategic goals and objectives </a:t>
            </a:r>
            <a:r>
              <a:rPr lang="en-ZA" sz="2000" dirty="0" smtClean="0"/>
              <a:t>of the department are </a:t>
            </a:r>
            <a:r>
              <a:rPr lang="en-ZA" sz="2000" dirty="0"/>
              <a:t>well aligned to the nine NDP goals and the sustainable development goals adopted by the UN in 2015</a:t>
            </a:r>
          </a:p>
          <a:p>
            <a:r>
              <a:rPr lang="en-ZA" sz="2000" dirty="0"/>
              <a:t>Critical new priorities that have been enhanced in the department’s strategic plan to address NDP goals include:</a:t>
            </a:r>
          </a:p>
          <a:p>
            <a:pPr lvl="1"/>
            <a:r>
              <a:rPr lang="en-ZA" sz="2000" dirty="0"/>
              <a:t>Re-engineering primary health care, NHI rollout, improving health information systems, monitoring national norms and standards and preventing disease and reduce its burden</a:t>
            </a:r>
          </a:p>
          <a:p>
            <a:pPr marL="655183" lvl="1" indent="-214312">
              <a:defRPr sz="1800"/>
            </a:pPr>
            <a:endParaRPr lang="en-ZA" sz="2000" dirty="0" smtClean="0"/>
          </a:p>
          <a:p>
            <a:pPr marL="214312" lvl="0" indent="-214312">
              <a:defRPr sz="1800"/>
            </a:pPr>
            <a:endParaRPr lang="en-ZA" sz="2000" dirty="0" smtClean="0"/>
          </a:p>
          <a:p>
            <a:pPr marL="214312" lvl="0" indent="-214312">
              <a:defRPr sz="1800"/>
            </a:pPr>
            <a:endParaRPr lang="en-ZA" sz="2000" dirty="0" smtClean="0"/>
          </a:p>
        </p:txBody>
      </p:sp>
      <p:sp>
        <p:nvSpPr>
          <p:cNvPr id="101" name="Shape 101"/>
          <p:cNvSpPr>
            <a:spLocks noGrp="1"/>
          </p:cNvSpPr>
          <p:nvPr>
            <p:ph type="sldNum" sz="quarter" idx="2"/>
          </p:nvPr>
        </p:nvSpPr>
        <p:spPr>
          <a:xfrm>
            <a:off x="6553200" y="6144383"/>
            <a:ext cx="2133600" cy="27546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3B7150"/>
                </a:solidFill>
              </a:rPr>
              <a:pPr lvl="0">
                <a:defRPr sz="1800">
                  <a:solidFill>
                    <a:srgbClr val="000000"/>
                  </a:solidFill>
                </a:defRPr>
              </a:pPr>
              <a:t>16</a:t>
            </a:fld>
            <a:endParaRPr sz="1200" dirty="0">
              <a:solidFill>
                <a:srgbClr val="3B7150"/>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Spending and MTEF Budget by Programmes</a:t>
            </a:r>
          </a:p>
        </p:txBody>
      </p:sp>
      <p:sp>
        <p:nvSpPr>
          <p:cNvPr id="3" name="Text Placeholder 2"/>
          <p:cNvSpPr>
            <a:spLocks noGrp="1"/>
          </p:cNvSpPr>
          <p:nvPr>
            <p:ph type="body" idx="1"/>
          </p:nvPr>
        </p:nvSpPr>
        <p:spPr>
          <a:xfrm>
            <a:off x="270457" y="1506828"/>
            <a:ext cx="8718997" cy="5351171"/>
          </a:xfrm>
        </p:spPr>
        <p:txBody>
          <a:bodyPr/>
          <a:lstStyle/>
          <a:p>
            <a:pPr marL="319251" lvl="0" indent="-319251">
              <a:lnSpc>
                <a:spcPct val="90000"/>
              </a:lnSpc>
              <a:spcBef>
                <a:spcPts val="600"/>
              </a:spcBef>
              <a:defRPr sz="1800"/>
            </a:pPr>
            <a:r>
              <a:rPr lang="en-ZA" sz="1800" dirty="0" smtClean="0">
                <a:solidFill>
                  <a:schemeClr val="tx1"/>
                </a:solidFill>
              </a:rPr>
              <a:t>The </a:t>
            </a:r>
            <a:r>
              <a:rPr lang="en-ZA" sz="1800" dirty="0" err="1" smtClean="0">
                <a:solidFill>
                  <a:schemeClr val="tx1"/>
                </a:solidFill>
              </a:rPr>
              <a:t>DoH</a:t>
            </a:r>
            <a:r>
              <a:rPr lang="en-ZA" sz="1800" dirty="0" smtClean="0">
                <a:solidFill>
                  <a:schemeClr val="tx1"/>
                </a:solidFill>
              </a:rPr>
              <a:t> </a:t>
            </a:r>
            <a:r>
              <a:rPr lang="en-ZA" sz="1800" dirty="0">
                <a:solidFill>
                  <a:schemeClr val="tx1"/>
                </a:solidFill>
              </a:rPr>
              <a:t>is allocated a budget of </a:t>
            </a:r>
            <a:r>
              <a:rPr lang="en-ZA" sz="1800" dirty="0" smtClean="0">
                <a:solidFill>
                  <a:schemeClr val="tx1"/>
                </a:solidFill>
              </a:rPr>
              <a:t>R42.6 billion in 2017/18, which </a:t>
            </a:r>
            <a:r>
              <a:rPr lang="en-ZA" sz="1800" dirty="0">
                <a:solidFill>
                  <a:schemeClr val="tx1"/>
                </a:solidFill>
              </a:rPr>
              <a:t>increases to </a:t>
            </a:r>
            <a:r>
              <a:rPr lang="en-ZA" sz="1800" dirty="0" smtClean="0">
                <a:solidFill>
                  <a:schemeClr val="tx1"/>
                </a:solidFill>
              </a:rPr>
              <a:t>R50.38 </a:t>
            </a:r>
            <a:r>
              <a:rPr lang="en-ZA" sz="1800" dirty="0">
                <a:solidFill>
                  <a:schemeClr val="tx1"/>
                </a:solidFill>
              </a:rPr>
              <a:t>billion in </a:t>
            </a:r>
            <a:r>
              <a:rPr lang="en-ZA" sz="1800" dirty="0" smtClean="0">
                <a:solidFill>
                  <a:schemeClr val="tx1"/>
                </a:solidFill>
              </a:rPr>
              <a:t>2019/20</a:t>
            </a:r>
            <a:endParaRPr lang="en-ZA" sz="1800" dirty="0">
              <a:solidFill>
                <a:schemeClr val="tx1"/>
              </a:solidFill>
            </a:endParaRPr>
          </a:p>
          <a:p>
            <a:pPr marL="760122" lvl="1" indent="-319251">
              <a:lnSpc>
                <a:spcPct val="90000"/>
              </a:lnSpc>
              <a:spcBef>
                <a:spcPts val="600"/>
              </a:spcBef>
              <a:defRPr sz="1800"/>
            </a:pPr>
            <a:r>
              <a:rPr lang="en-ZA" sz="1800" dirty="0">
                <a:solidFill>
                  <a:schemeClr val="tx1"/>
                </a:solidFill>
              </a:rPr>
              <a:t>This represents a real annual average growth of </a:t>
            </a:r>
            <a:r>
              <a:rPr lang="en-ZA" sz="1800" dirty="0" smtClean="0">
                <a:solidFill>
                  <a:schemeClr val="tx1"/>
                </a:solidFill>
              </a:rPr>
              <a:t>3.4% </a:t>
            </a:r>
            <a:r>
              <a:rPr lang="en-ZA" sz="1800" dirty="0">
                <a:solidFill>
                  <a:schemeClr val="tx1"/>
                </a:solidFill>
              </a:rPr>
              <a:t>per annum compared to </a:t>
            </a:r>
            <a:r>
              <a:rPr lang="en-ZA" sz="1800" dirty="0" smtClean="0">
                <a:solidFill>
                  <a:schemeClr val="tx1"/>
                </a:solidFill>
              </a:rPr>
              <a:t>2.9% </a:t>
            </a:r>
            <a:r>
              <a:rPr lang="en-ZA" sz="1800" dirty="0">
                <a:solidFill>
                  <a:schemeClr val="tx1"/>
                </a:solidFill>
              </a:rPr>
              <a:t>for the period </a:t>
            </a:r>
            <a:r>
              <a:rPr lang="en-ZA" sz="1800" dirty="0" smtClean="0">
                <a:solidFill>
                  <a:schemeClr val="tx1"/>
                </a:solidFill>
              </a:rPr>
              <a:t>2013/14 to 2016/17 </a:t>
            </a:r>
            <a:endParaRPr lang="en-ZA" sz="1800" dirty="0">
              <a:solidFill>
                <a:schemeClr val="tx1"/>
              </a:solidFill>
            </a:endParaRPr>
          </a:p>
          <a:p>
            <a:pPr marL="760122" lvl="1" indent="-319251">
              <a:lnSpc>
                <a:spcPct val="90000"/>
              </a:lnSpc>
              <a:spcBef>
                <a:spcPts val="600"/>
              </a:spcBef>
              <a:defRPr sz="1800"/>
            </a:pPr>
            <a:r>
              <a:rPr lang="en-ZA" sz="1800" dirty="0">
                <a:solidFill>
                  <a:schemeClr val="tx1"/>
                </a:solidFill>
              </a:rPr>
              <a:t>The </a:t>
            </a:r>
            <a:r>
              <a:rPr lang="en-ZA" sz="1800" dirty="0" smtClean="0">
                <a:solidFill>
                  <a:schemeClr val="tx1"/>
                </a:solidFill>
              </a:rPr>
              <a:t>higher growth in the budget allocation is as a result of funding the expansion of HIV/AIDS and TB treatment and prevention and revitalising public health care facilities</a:t>
            </a:r>
            <a:endParaRPr lang="en-ZA" sz="1800" dirty="0">
              <a:solidFill>
                <a:schemeClr val="tx1"/>
              </a:solidFill>
            </a:endParaRPr>
          </a:p>
          <a:p>
            <a:pPr marL="0" indent="0">
              <a:buNone/>
            </a:pPr>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17</a:t>
            </a:fld>
            <a:endParaRPr lang="en-ZA"/>
          </a:p>
        </p:txBody>
      </p:sp>
      <p:graphicFrame>
        <p:nvGraphicFramePr>
          <p:cNvPr id="6" name="Table 5"/>
          <p:cNvGraphicFramePr>
            <a:graphicFrameLocks noGrp="1"/>
          </p:cNvGraphicFramePr>
          <p:nvPr>
            <p:extLst>
              <p:ext uri="{D42A27DB-BD31-4B8C-83A1-F6EECF244321}">
                <p14:modId xmlns:p14="http://schemas.microsoft.com/office/powerpoint/2010/main" xmlns="" val="3652303564"/>
              </p:ext>
            </p:extLst>
          </p:nvPr>
        </p:nvGraphicFramePr>
        <p:xfrm>
          <a:off x="515155" y="3474660"/>
          <a:ext cx="8229600" cy="3082921"/>
        </p:xfrm>
        <a:graphic>
          <a:graphicData uri="http://schemas.openxmlformats.org/drawingml/2006/table">
            <a:tbl>
              <a:tblPr/>
              <a:tblGrid>
                <a:gridCol w="2280609"/>
                <a:gridCol w="854015"/>
                <a:gridCol w="662347"/>
                <a:gridCol w="691461"/>
                <a:gridCol w="582283"/>
                <a:gridCol w="582283"/>
                <a:gridCol w="582283"/>
                <a:gridCol w="582283"/>
                <a:gridCol w="691461"/>
                <a:gridCol w="720575"/>
              </a:tblGrid>
              <a:tr h="372604">
                <a:tc>
                  <a:txBody>
                    <a:bodyPr/>
                    <a:lstStyle/>
                    <a:p>
                      <a:pPr algn="l" fontAlgn="b"/>
                      <a:r>
                        <a:rPr lang="en-ZA" sz="1200" b="0" i="0" u="none" strike="noStrike" dirty="0">
                          <a:solidFill>
                            <a:srgbClr val="204517"/>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ctr"/>
                      <a:r>
                        <a:rPr lang="en-ZA" sz="1200" b="1" i="0" u="none" strike="noStrike" dirty="0">
                          <a:solidFill>
                            <a:srgbClr val="FFFFFF"/>
                          </a:solidFill>
                          <a:effectLst/>
                          <a:latin typeface="Calibri" panose="020F0502020204030204" pitchFamily="34" charset="0"/>
                        </a:rPr>
                        <a:t>2013/'14</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2014/'15</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2015/16</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2016/17</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2017/18</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2018/19</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2019/20</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20013/14 - 2016/17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2017/18 - 2019/20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204517"/>
                    </a:solidFill>
                  </a:tcPr>
                </a:tc>
              </a:tr>
              <a:tr h="510623">
                <a:tc>
                  <a:txBody>
                    <a:bodyPr/>
                    <a:lstStyle/>
                    <a:p>
                      <a:pPr algn="l" fontAlgn="b"/>
                      <a:r>
                        <a:rPr lang="en-ZA" sz="1200" b="0" i="0" u="none" strike="noStrike">
                          <a:solidFill>
                            <a:srgbClr val="000000"/>
                          </a:solidFill>
                          <a:effectLst/>
                          <a:latin typeface="Calibri" panose="020F0502020204030204" pitchFamily="34" charset="0"/>
                        </a:rPr>
                        <a:t>R'million</a:t>
                      </a:r>
                    </a:p>
                  </a:txBody>
                  <a:tcPr marL="0" marR="0" marT="0" marB="0" anchor="b">
                    <a:lnL>
                      <a:noFill/>
                    </a:lnL>
                    <a:lnR>
                      <a:noFill/>
                    </a:lnR>
                    <a:lnT>
                      <a:noFill/>
                    </a:lnT>
                    <a:lnB>
                      <a:noFill/>
                    </a:lnB>
                    <a:solidFill>
                      <a:srgbClr val="FFFFFF"/>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dirty="0">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Real Avge Growth P.A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Real Avge Growth PA</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204517"/>
                    </a:solidFill>
                  </a:tcPr>
                </a:tc>
              </a:tr>
              <a:tr h="232879">
                <a:tc>
                  <a:txBody>
                    <a:bodyPr/>
                    <a:lstStyle/>
                    <a:p>
                      <a:pPr algn="r" fontAlgn="b"/>
                      <a:r>
                        <a:rPr lang="en-ZA" sz="1200" b="0" i="1" u="none" strike="noStrike">
                          <a:solidFill>
                            <a:srgbClr val="204517"/>
                          </a:solidFill>
                          <a:effectLst/>
                          <a:latin typeface="Calibri" panose="020F0502020204030204" pitchFamily="34" charset="0"/>
                        </a:rPr>
                        <a:t>Admin.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b"/>
                      <a:r>
                        <a:rPr lang="en-ZA" sz="1200" b="0" i="0" u="none" strike="noStrike">
                          <a:solidFill>
                            <a:srgbClr val="525252"/>
                          </a:solidFill>
                          <a:effectLst/>
                          <a:latin typeface="Calibri" panose="020F0502020204030204" pitchFamily="34" charset="0"/>
                        </a:rPr>
                        <a:t>347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386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439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462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525252"/>
                          </a:solidFill>
                          <a:effectLst/>
                          <a:latin typeface="Calibri" panose="020F0502020204030204" pitchFamily="34" charset="0"/>
                        </a:rPr>
                        <a:t>513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547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582 </a:t>
                      </a:r>
                    </a:p>
                  </a:txBody>
                  <a:tcPr marL="0" marR="0" marT="0" marB="0" anchor="b">
                    <a:lnL>
                      <a:noFill/>
                    </a:lnL>
                    <a:lnR>
                      <a:noFill/>
                    </a:lnR>
                    <a:lnT>
                      <a:noFill/>
                    </a:lnT>
                    <a:lnB>
                      <a:noFill/>
                    </a:lnB>
                    <a:solidFill>
                      <a:srgbClr val="FFFFFF"/>
                    </a:solidFill>
                  </a:tcPr>
                </a:tc>
                <a:tc>
                  <a:txBody>
                    <a:bodyPr/>
                    <a:lstStyle/>
                    <a:p>
                      <a:pPr algn="r" fontAlgn="b"/>
                      <a:r>
                        <a:rPr lang="en-ZA" sz="1200" b="1" i="0" u="none" strike="noStrike">
                          <a:solidFill>
                            <a:srgbClr val="525252"/>
                          </a:solidFill>
                          <a:effectLst/>
                          <a:latin typeface="Tahoma" panose="020B0604030504040204" pitchFamily="34" charset="0"/>
                        </a:rPr>
                        <a:t>4.5%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b"/>
                      <a:r>
                        <a:rPr lang="en-ZA" sz="1200" b="1" i="0" u="none" strike="noStrike">
                          <a:solidFill>
                            <a:srgbClr val="525252"/>
                          </a:solidFill>
                          <a:effectLst/>
                          <a:latin typeface="Tahoma" panose="020B0604030504040204" pitchFamily="34" charset="0"/>
                        </a:rPr>
                        <a:t>2.1%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r>
              <a:tr h="340415">
                <a:tc>
                  <a:txBody>
                    <a:bodyPr/>
                    <a:lstStyle/>
                    <a:p>
                      <a:pPr algn="r" fontAlgn="b"/>
                      <a:r>
                        <a:rPr lang="en-ZA" sz="1200" b="0" i="1" u="none" strike="noStrike">
                          <a:solidFill>
                            <a:srgbClr val="204517"/>
                          </a:solidFill>
                          <a:effectLst/>
                          <a:latin typeface="Calibri" panose="020F0502020204030204" pitchFamily="34" charset="0"/>
                        </a:rPr>
                        <a:t>NHI, Health Planning and Systems Enablement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b"/>
                      <a:r>
                        <a:rPr lang="en-ZA" sz="1200" b="0" i="0" u="none" strike="noStrike">
                          <a:solidFill>
                            <a:srgbClr val="525252"/>
                          </a:solidFill>
                          <a:effectLst/>
                          <a:latin typeface="Calibri" panose="020F0502020204030204" pitchFamily="34" charset="0"/>
                        </a:rPr>
                        <a:t>223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338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553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589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525252"/>
                          </a:solidFill>
                          <a:effectLst/>
                          <a:latin typeface="Calibri" panose="020F0502020204030204" pitchFamily="34" charset="0"/>
                        </a:rPr>
                        <a:t>735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993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1 047 </a:t>
                      </a:r>
                    </a:p>
                  </a:txBody>
                  <a:tcPr marL="0" marR="0" marT="0" marB="0" anchor="b">
                    <a:lnL>
                      <a:noFill/>
                    </a:lnL>
                    <a:lnR>
                      <a:noFill/>
                    </a:lnR>
                    <a:lnT>
                      <a:noFill/>
                    </a:lnT>
                    <a:lnB>
                      <a:noFill/>
                    </a:lnB>
                    <a:solidFill>
                      <a:srgbClr val="FFFFFF"/>
                    </a:solidFill>
                  </a:tcPr>
                </a:tc>
                <a:tc>
                  <a:txBody>
                    <a:bodyPr/>
                    <a:lstStyle/>
                    <a:p>
                      <a:pPr algn="r" fontAlgn="b"/>
                      <a:r>
                        <a:rPr lang="en-ZA" sz="1200" b="1" i="0" u="none" strike="noStrike">
                          <a:solidFill>
                            <a:srgbClr val="525252"/>
                          </a:solidFill>
                          <a:effectLst/>
                          <a:latin typeface="Tahoma" panose="020B0604030504040204" pitchFamily="34" charset="0"/>
                        </a:rPr>
                        <a:t>35.1%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b"/>
                      <a:r>
                        <a:rPr lang="en-ZA" sz="1200" b="1" i="0" u="none" strike="noStrike">
                          <a:solidFill>
                            <a:srgbClr val="525252"/>
                          </a:solidFill>
                          <a:effectLst/>
                          <a:latin typeface="Tahoma" panose="020B0604030504040204" pitchFamily="34" charset="0"/>
                        </a:rPr>
                        <a:t>15.9%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r>
              <a:tr h="340415">
                <a:tc>
                  <a:txBody>
                    <a:bodyPr/>
                    <a:lstStyle/>
                    <a:p>
                      <a:pPr algn="r" fontAlgn="b"/>
                      <a:r>
                        <a:rPr lang="en-ZA" sz="1200" b="0" i="1" u="none" strike="noStrike">
                          <a:solidFill>
                            <a:srgbClr val="204517"/>
                          </a:solidFill>
                          <a:effectLst/>
                          <a:latin typeface="Calibri" panose="020F0502020204030204" pitchFamily="34" charset="0"/>
                        </a:rPr>
                        <a:t>HIV and AIDS, TB, and Maternal Health</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b"/>
                      <a:r>
                        <a:rPr lang="en-ZA" sz="1200" b="0" i="0" u="none" strike="noStrike">
                          <a:solidFill>
                            <a:srgbClr val="525252"/>
                          </a:solidFill>
                          <a:effectLst/>
                          <a:latin typeface="Calibri" panose="020F0502020204030204" pitchFamily="34" charset="0"/>
                        </a:rPr>
                        <a:t>10 764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12 819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14 179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15 980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18 278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525252"/>
                          </a:solidFill>
                          <a:effectLst/>
                          <a:latin typeface="Calibri" panose="020F0502020204030204" pitchFamily="34" charset="0"/>
                        </a:rPr>
                        <a:t>20 746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22 909 </a:t>
                      </a:r>
                    </a:p>
                  </a:txBody>
                  <a:tcPr marL="0" marR="0" marT="0" marB="0" anchor="b">
                    <a:lnL>
                      <a:noFill/>
                    </a:lnL>
                    <a:lnR>
                      <a:noFill/>
                    </a:lnR>
                    <a:lnT>
                      <a:noFill/>
                    </a:lnT>
                    <a:lnB>
                      <a:noFill/>
                    </a:lnB>
                    <a:solidFill>
                      <a:srgbClr val="FFFFFF"/>
                    </a:solidFill>
                  </a:tcPr>
                </a:tc>
                <a:tc>
                  <a:txBody>
                    <a:bodyPr/>
                    <a:lstStyle/>
                    <a:p>
                      <a:pPr algn="r" fontAlgn="b"/>
                      <a:r>
                        <a:rPr lang="en-ZA" sz="1200" b="1" i="0" u="none" strike="noStrike">
                          <a:solidFill>
                            <a:srgbClr val="525252"/>
                          </a:solidFill>
                          <a:effectLst/>
                          <a:latin typeface="Tahoma" panose="020B0604030504040204" pitchFamily="34" charset="0"/>
                        </a:rPr>
                        <a:t>8.6%</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b"/>
                      <a:r>
                        <a:rPr lang="en-ZA" sz="1200" b="1" i="0" u="none" strike="noStrike">
                          <a:solidFill>
                            <a:srgbClr val="525252"/>
                          </a:solidFill>
                          <a:effectLst/>
                          <a:latin typeface="Tahoma" panose="020B0604030504040204" pitchFamily="34" charset="0"/>
                        </a:rPr>
                        <a:t>6.8%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r>
              <a:tr h="232879">
                <a:tc>
                  <a:txBody>
                    <a:bodyPr/>
                    <a:lstStyle/>
                    <a:p>
                      <a:pPr algn="r" fontAlgn="b"/>
                      <a:r>
                        <a:rPr lang="en-ZA" sz="1200" b="0" i="1" u="none" strike="noStrike">
                          <a:solidFill>
                            <a:srgbClr val="204517"/>
                          </a:solidFill>
                          <a:effectLst/>
                          <a:latin typeface="Calibri" panose="020F0502020204030204" pitchFamily="34" charset="0"/>
                        </a:rPr>
                        <a:t>Primary Health Care Services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b"/>
                      <a:r>
                        <a:rPr lang="en-ZA" sz="1200" b="0" i="0" u="none" strike="noStrike">
                          <a:solidFill>
                            <a:srgbClr val="525252"/>
                          </a:solidFill>
                          <a:effectLst/>
                          <a:latin typeface="Calibri" panose="020F0502020204030204" pitchFamily="34" charset="0"/>
                        </a:rPr>
                        <a:t>183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206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213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257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264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525252"/>
                          </a:solidFill>
                          <a:effectLst/>
                          <a:latin typeface="Calibri" panose="020F0502020204030204" pitchFamily="34" charset="0"/>
                        </a:rPr>
                        <a:t>293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315 </a:t>
                      </a:r>
                    </a:p>
                  </a:txBody>
                  <a:tcPr marL="0" marR="0" marT="0" marB="0" anchor="b">
                    <a:lnL>
                      <a:noFill/>
                    </a:lnL>
                    <a:lnR>
                      <a:noFill/>
                    </a:lnR>
                    <a:lnT>
                      <a:noFill/>
                    </a:lnT>
                    <a:lnB>
                      <a:noFill/>
                    </a:lnB>
                    <a:solidFill>
                      <a:srgbClr val="FFFFFF"/>
                    </a:solidFill>
                  </a:tcPr>
                </a:tc>
                <a:tc>
                  <a:txBody>
                    <a:bodyPr/>
                    <a:lstStyle/>
                    <a:p>
                      <a:pPr algn="r" fontAlgn="b"/>
                      <a:r>
                        <a:rPr lang="en-ZA" sz="1200" b="1" i="0" u="none" strike="noStrike">
                          <a:solidFill>
                            <a:srgbClr val="525252"/>
                          </a:solidFill>
                          <a:effectLst/>
                          <a:latin typeface="Tahoma" panose="020B0604030504040204" pitchFamily="34" charset="0"/>
                        </a:rPr>
                        <a:t>6.5%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b"/>
                      <a:r>
                        <a:rPr lang="en-ZA" sz="1200" b="1" i="0" u="none" strike="noStrike">
                          <a:solidFill>
                            <a:srgbClr val="525252"/>
                          </a:solidFill>
                          <a:effectLst/>
                          <a:latin typeface="Tahoma" panose="020B0604030504040204" pitchFamily="34" charset="0"/>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r>
              <a:tr h="340415">
                <a:tc>
                  <a:txBody>
                    <a:bodyPr/>
                    <a:lstStyle/>
                    <a:p>
                      <a:pPr algn="r" fontAlgn="b"/>
                      <a:r>
                        <a:rPr lang="en-ZA" sz="1200" b="0" i="1" u="none" strike="noStrike">
                          <a:solidFill>
                            <a:srgbClr val="204517"/>
                          </a:solidFill>
                          <a:effectLst/>
                          <a:latin typeface="Calibri" panose="020F0502020204030204" pitchFamily="34" charset="0"/>
                        </a:rPr>
                        <a:t>Hospitals, Tertiary Health Services and HRD</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b"/>
                      <a:r>
                        <a:rPr lang="en-ZA" sz="1200" b="0" i="0" u="none" strike="noStrike">
                          <a:solidFill>
                            <a:srgbClr val="525252"/>
                          </a:solidFill>
                          <a:effectLst/>
                          <a:latin typeface="Calibri" panose="020F0502020204030204" pitchFamily="34" charset="0"/>
                        </a:rPr>
                        <a:t>17 493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18 449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19 002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19 514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21 108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525252"/>
                          </a:solidFill>
                          <a:effectLst/>
                          <a:latin typeface="Calibri" panose="020F0502020204030204" pitchFamily="34" charset="0"/>
                        </a:rPr>
                        <a:t>22 301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dirty="0">
                          <a:solidFill>
                            <a:srgbClr val="525252"/>
                          </a:solidFill>
                          <a:effectLst/>
                          <a:latin typeface="Calibri" panose="020F0502020204030204" pitchFamily="34" charset="0"/>
                        </a:rPr>
                        <a:t>23 641 </a:t>
                      </a:r>
                    </a:p>
                  </a:txBody>
                  <a:tcPr marL="0" marR="0" marT="0" marB="0" anchor="b">
                    <a:lnL>
                      <a:noFill/>
                    </a:lnL>
                    <a:lnR>
                      <a:noFill/>
                    </a:lnR>
                    <a:lnT>
                      <a:noFill/>
                    </a:lnT>
                    <a:lnB>
                      <a:noFill/>
                    </a:lnB>
                    <a:solidFill>
                      <a:srgbClr val="FFFFFF"/>
                    </a:solidFill>
                  </a:tcPr>
                </a:tc>
                <a:tc>
                  <a:txBody>
                    <a:bodyPr/>
                    <a:lstStyle/>
                    <a:p>
                      <a:pPr algn="r" fontAlgn="b"/>
                      <a:r>
                        <a:rPr lang="en-ZA" sz="1200" b="1" i="0" u="none" strike="noStrike">
                          <a:solidFill>
                            <a:srgbClr val="525252"/>
                          </a:solidFill>
                          <a:effectLst/>
                          <a:latin typeface="Tahoma" panose="020B0604030504040204" pitchFamily="34" charset="0"/>
                        </a:rPr>
                        <a:t>-1.8%</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b"/>
                      <a:r>
                        <a:rPr lang="en-ZA" sz="1200" b="1" i="0" u="none" strike="noStrike">
                          <a:solidFill>
                            <a:srgbClr val="525252"/>
                          </a:solidFill>
                          <a:effectLst/>
                          <a:latin typeface="Tahoma" panose="020B0604030504040204" pitchFamily="34" charset="0"/>
                        </a:rPr>
                        <a:t>0.7%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r>
              <a:tr h="340415">
                <a:tc>
                  <a:txBody>
                    <a:bodyPr/>
                    <a:lstStyle/>
                    <a:p>
                      <a:pPr algn="r" fontAlgn="b"/>
                      <a:r>
                        <a:rPr lang="en-ZA" sz="1200" b="0" i="1" u="none" strike="noStrike">
                          <a:solidFill>
                            <a:srgbClr val="204517"/>
                          </a:solidFill>
                          <a:effectLst/>
                          <a:latin typeface="Calibri" panose="020F0502020204030204" pitchFamily="34" charset="0"/>
                        </a:rPr>
                        <a:t>Health Regulation and Compliance Management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b"/>
                      <a:r>
                        <a:rPr lang="en-ZA" sz="1200" b="0" i="0" u="none" strike="noStrike">
                          <a:solidFill>
                            <a:srgbClr val="525252"/>
                          </a:solidFill>
                          <a:effectLst/>
                          <a:latin typeface="Calibri" panose="020F0502020204030204" pitchFamily="34" charset="0"/>
                        </a:rPr>
                        <a:t>1 214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1 341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1 599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1 707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1 727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1 787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525252"/>
                          </a:solidFill>
                          <a:effectLst/>
                          <a:latin typeface="Calibri" panose="020F0502020204030204" pitchFamily="34" charset="0"/>
                        </a:rPr>
                        <a:t>1 890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dirty="0">
                          <a:solidFill>
                            <a:srgbClr val="525252"/>
                          </a:solidFill>
                          <a:effectLst/>
                          <a:latin typeface="Tahoma" panose="020B0604030504040204" pitchFamily="34" charset="0"/>
                        </a:rPr>
                        <a:t>6.6%</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ZA" sz="1200" b="1" i="0" u="none" strike="noStrike">
                          <a:solidFill>
                            <a:srgbClr val="525252"/>
                          </a:solidFill>
                          <a:effectLst/>
                          <a:latin typeface="Tahoma" panose="020B0604030504040204" pitchFamily="34" charset="0"/>
                        </a:rPr>
                        <a:t>-2.5%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7E6E6"/>
                    </a:solidFill>
                  </a:tcPr>
                </a:tc>
              </a:tr>
              <a:tr h="232879">
                <a:tc>
                  <a:txBody>
                    <a:bodyPr/>
                    <a:lstStyle/>
                    <a:p>
                      <a:pPr algn="r" fontAlgn="b"/>
                      <a:r>
                        <a:rPr lang="en-ZA" sz="1200" b="1" i="0" u="none" strike="noStrike" dirty="0">
                          <a:solidFill>
                            <a:srgbClr val="204517"/>
                          </a:solidFill>
                          <a:effectLst/>
                          <a:latin typeface="Calibri" panose="020F0502020204030204" pitchFamily="34" charset="0"/>
                        </a:rPr>
                        <a:t>DOH</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b"/>
                      <a:r>
                        <a:rPr lang="en-ZA" sz="1200" b="1" i="0" u="none" strike="noStrike">
                          <a:solidFill>
                            <a:srgbClr val="204517"/>
                          </a:solidFill>
                          <a:effectLst/>
                          <a:latin typeface="Calibri" panose="020F0502020204030204" pitchFamily="34" charset="0"/>
                        </a:rPr>
                        <a:t>30 225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33 539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35 985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38 507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42 626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46 667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ZA" sz="1200" b="1" i="0" u="none" strike="noStrike">
                          <a:solidFill>
                            <a:srgbClr val="204517"/>
                          </a:solidFill>
                          <a:effectLst/>
                          <a:latin typeface="Calibri" panose="020F0502020204030204" pitchFamily="34" charset="0"/>
                        </a:rPr>
                        <a:t>50 385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200" b="1" i="0" u="none" strike="noStrike" dirty="0">
                          <a:solidFill>
                            <a:srgbClr val="525252"/>
                          </a:solidFill>
                          <a:effectLst/>
                          <a:latin typeface="Tahoma" panose="020B0604030504040204" pitchFamily="34" charset="0"/>
                        </a:rPr>
                        <a:t>2.9%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r" fontAlgn="b"/>
                      <a:r>
                        <a:rPr lang="en-ZA" sz="1200" b="1" i="0" u="none" strike="noStrike" dirty="0">
                          <a:solidFill>
                            <a:srgbClr val="525252"/>
                          </a:solidFill>
                          <a:effectLst/>
                          <a:latin typeface="Tahoma" panose="020B0604030504040204" pitchFamily="34" charset="0"/>
                        </a:rPr>
                        <a:t>3.4%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7E6E6"/>
                    </a:solidFill>
                  </a:tcPr>
                </a:tc>
              </a:tr>
            </a:tbl>
          </a:graphicData>
        </a:graphic>
      </p:graphicFrame>
    </p:spTree>
    <p:extLst>
      <p:ext uri="{BB962C8B-B14F-4D97-AF65-F5344CB8AC3E}">
        <p14:creationId xmlns:p14="http://schemas.microsoft.com/office/powerpoint/2010/main" xmlns="" val="37127282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Programme Share of Total Spending and Budget</a:t>
            </a:r>
          </a:p>
        </p:txBody>
      </p:sp>
      <p:sp>
        <p:nvSpPr>
          <p:cNvPr id="3" name="Text Placeholder 2"/>
          <p:cNvSpPr>
            <a:spLocks noGrp="1"/>
          </p:cNvSpPr>
          <p:nvPr>
            <p:ph type="body" idx="1"/>
          </p:nvPr>
        </p:nvSpPr>
        <p:spPr>
          <a:xfrm>
            <a:off x="457200" y="1600200"/>
            <a:ext cx="8396514" cy="5257800"/>
          </a:xfrm>
        </p:spPr>
        <p:txBody>
          <a:bodyPr/>
          <a:lstStyle/>
          <a:p>
            <a:pPr marL="319251" lvl="0" indent="-319251">
              <a:lnSpc>
                <a:spcPct val="90000"/>
              </a:lnSpc>
              <a:spcBef>
                <a:spcPts val="600"/>
              </a:spcBef>
              <a:defRPr sz="1800"/>
            </a:pPr>
            <a:r>
              <a:rPr lang="en-ZA" sz="1800" i="1" dirty="0" smtClean="0">
                <a:solidFill>
                  <a:schemeClr val="tx1"/>
                </a:solidFill>
              </a:rPr>
              <a:t>HIV/AIDS, TB and Maternal Health </a:t>
            </a:r>
            <a:r>
              <a:rPr lang="en-ZA" sz="1800" dirty="0" smtClean="0">
                <a:solidFill>
                  <a:schemeClr val="tx1"/>
                </a:solidFill>
              </a:rPr>
              <a:t>and </a:t>
            </a:r>
            <a:r>
              <a:rPr lang="en-ZA" sz="1800" i="1" dirty="0" smtClean="0">
                <a:solidFill>
                  <a:schemeClr val="tx1"/>
                </a:solidFill>
              </a:rPr>
              <a:t>Hospitals</a:t>
            </a:r>
            <a:r>
              <a:rPr lang="en-ZA" sz="1800" dirty="0" smtClean="0">
                <a:solidFill>
                  <a:schemeClr val="tx1"/>
                </a:solidFill>
              </a:rPr>
              <a:t> consumes the bulk of </a:t>
            </a:r>
            <a:r>
              <a:rPr lang="en-ZA" sz="1800" dirty="0" err="1" smtClean="0">
                <a:solidFill>
                  <a:schemeClr val="tx1"/>
                </a:solidFill>
              </a:rPr>
              <a:t>DoH’s</a:t>
            </a:r>
            <a:r>
              <a:rPr lang="en-ZA" sz="1800" dirty="0" smtClean="0">
                <a:solidFill>
                  <a:schemeClr val="tx1"/>
                </a:solidFill>
              </a:rPr>
              <a:t> </a:t>
            </a:r>
            <a:r>
              <a:rPr lang="en-ZA" sz="1800" dirty="0">
                <a:solidFill>
                  <a:schemeClr val="tx1"/>
                </a:solidFill>
              </a:rPr>
              <a:t>budget over both periods </a:t>
            </a:r>
            <a:r>
              <a:rPr lang="en-ZA" sz="1800" dirty="0" smtClean="0">
                <a:solidFill>
                  <a:schemeClr val="tx1"/>
                </a:solidFill>
              </a:rPr>
              <a:t>reviewed (92% over 2017 MTEF period)</a:t>
            </a:r>
          </a:p>
          <a:p>
            <a:pPr marL="319251" lvl="0" indent="-319251">
              <a:lnSpc>
                <a:spcPct val="90000"/>
              </a:lnSpc>
              <a:spcBef>
                <a:spcPts val="600"/>
              </a:spcBef>
              <a:defRPr sz="1800"/>
            </a:pPr>
            <a:r>
              <a:rPr lang="en-ZA" sz="1800" dirty="0" smtClean="0">
                <a:solidFill>
                  <a:schemeClr val="tx1"/>
                </a:solidFill>
              </a:rPr>
              <a:t>Over the 2017 MTEF period, proportion </a:t>
            </a:r>
            <a:r>
              <a:rPr lang="en-ZA" sz="1800" dirty="0">
                <a:solidFill>
                  <a:schemeClr val="tx1"/>
                </a:solidFill>
              </a:rPr>
              <a:t>of budget allocated to </a:t>
            </a:r>
            <a:r>
              <a:rPr lang="en-ZA" sz="1800" dirty="0" smtClean="0">
                <a:solidFill>
                  <a:schemeClr val="tx1"/>
                </a:solidFill>
              </a:rPr>
              <a:t>HIV/AIDS, TB and Maternal Health highlights </a:t>
            </a:r>
            <a:r>
              <a:rPr lang="en-ZA" sz="1800" dirty="0">
                <a:solidFill>
                  <a:schemeClr val="tx1"/>
                </a:solidFill>
              </a:rPr>
              <a:t>priority attached </a:t>
            </a:r>
            <a:r>
              <a:rPr lang="en-ZA" sz="1800" dirty="0" smtClean="0">
                <a:solidFill>
                  <a:schemeClr val="tx1"/>
                </a:solidFill>
              </a:rPr>
              <a:t>to achieving UNAIDS target for 2020 in order to curb HIV epidemic and reducing TB infections</a:t>
            </a:r>
          </a:p>
          <a:p>
            <a:pPr marL="760122" lvl="1" indent="-319251">
              <a:lnSpc>
                <a:spcPct val="90000"/>
              </a:lnSpc>
              <a:spcBef>
                <a:spcPts val="600"/>
              </a:spcBef>
              <a:defRPr sz="1800"/>
            </a:pPr>
            <a:r>
              <a:rPr lang="en-ZA" sz="1800" dirty="0" smtClean="0">
                <a:solidFill>
                  <a:schemeClr val="tx1"/>
                </a:solidFill>
              </a:rPr>
              <a:t>The increased priority attached to these funding areas is likely to have a positive impact on health outcomes, especially mortality rates and life expectancy</a:t>
            </a: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18</a:t>
            </a:fld>
            <a:endParaRPr lang="en-ZA"/>
          </a:p>
        </p:txBody>
      </p:sp>
      <p:graphicFrame>
        <p:nvGraphicFramePr>
          <p:cNvPr id="6" name="Chart 5"/>
          <p:cNvGraphicFramePr>
            <a:graphicFrameLocks/>
          </p:cNvGraphicFramePr>
          <p:nvPr>
            <p:extLst>
              <p:ext uri="{D42A27DB-BD31-4B8C-83A1-F6EECF244321}">
                <p14:modId xmlns:p14="http://schemas.microsoft.com/office/powerpoint/2010/main" xmlns="" val="3283016472"/>
              </p:ext>
            </p:extLst>
          </p:nvPr>
        </p:nvGraphicFramePr>
        <p:xfrm>
          <a:off x="457200" y="3676648"/>
          <a:ext cx="82296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888136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Spending and MTEF Budget by Economic Classification</a:t>
            </a:r>
          </a:p>
        </p:txBody>
      </p:sp>
      <p:sp>
        <p:nvSpPr>
          <p:cNvPr id="3" name="Text Placeholder 2"/>
          <p:cNvSpPr>
            <a:spLocks noGrp="1"/>
          </p:cNvSpPr>
          <p:nvPr>
            <p:ph type="body" idx="1"/>
          </p:nvPr>
        </p:nvSpPr>
        <p:spPr>
          <a:xfrm>
            <a:off x="268516" y="1600200"/>
            <a:ext cx="8672284" cy="5257800"/>
          </a:xfrm>
        </p:spPr>
        <p:txBody>
          <a:bodyPr/>
          <a:lstStyle/>
          <a:p>
            <a:pPr marL="319251" indent="-319251">
              <a:lnSpc>
                <a:spcPct val="90000"/>
              </a:lnSpc>
              <a:spcBef>
                <a:spcPts val="600"/>
              </a:spcBef>
              <a:defRPr sz="1800"/>
            </a:pPr>
            <a:r>
              <a:rPr lang="en-ZA" sz="1800" dirty="0" smtClean="0"/>
              <a:t>Most budget line items are increasing above inflation over the 2017 MTEF period, with the exception of </a:t>
            </a:r>
            <a:r>
              <a:rPr lang="en-ZA" sz="1800" dirty="0" err="1" smtClean="0"/>
              <a:t>CoE</a:t>
            </a:r>
            <a:r>
              <a:rPr lang="en-ZA" sz="1800" dirty="0" smtClean="0"/>
              <a:t> budget, which is declining by 4.1%</a:t>
            </a:r>
          </a:p>
          <a:p>
            <a:pPr marL="760122" lvl="1" indent="-319251">
              <a:lnSpc>
                <a:spcPct val="90000"/>
              </a:lnSpc>
              <a:spcBef>
                <a:spcPts val="600"/>
              </a:spcBef>
              <a:defRPr sz="1800"/>
            </a:pPr>
            <a:r>
              <a:rPr lang="en-ZA" sz="1700" dirty="0" smtClean="0"/>
              <a:t>A total of 209 employees will be redeployed to work for the newly established South African Health Products Regulatory Authority</a:t>
            </a:r>
            <a:endParaRPr lang="en-ZA" sz="1700" dirty="0" smtClean="0">
              <a:solidFill>
                <a:schemeClr val="tx1"/>
              </a:solidFill>
            </a:endParaRPr>
          </a:p>
          <a:p>
            <a:pPr marL="319251" lvl="0" indent="-319251">
              <a:lnSpc>
                <a:spcPct val="90000"/>
              </a:lnSpc>
              <a:spcBef>
                <a:spcPts val="600"/>
              </a:spcBef>
              <a:defRPr sz="1800"/>
            </a:pPr>
            <a:r>
              <a:rPr lang="en-ZA" sz="1800" dirty="0">
                <a:solidFill>
                  <a:schemeClr val="tx1"/>
                </a:solidFill>
              </a:rPr>
              <a:t>P</a:t>
            </a:r>
            <a:r>
              <a:rPr lang="en-ZA" sz="1800" dirty="0" smtClean="0">
                <a:solidFill>
                  <a:schemeClr val="tx1"/>
                </a:solidFill>
              </a:rPr>
              <a:t>ayments for capital assets increases in real terms by 12.3% and goods and services by 5.7% per annum, which is significantly above the departmental average of 3.4%</a:t>
            </a:r>
          </a:p>
          <a:p>
            <a:pPr marL="760122" lvl="1" indent="-319251">
              <a:lnSpc>
                <a:spcPct val="90000"/>
              </a:lnSpc>
              <a:spcBef>
                <a:spcPts val="600"/>
              </a:spcBef>
              <a:defRPr sz="1800"/>
            </a:pPr>
            <a:r>
              <a:rPr lang="en-ZA" sz="1800" dirty="0" smtClean="0">
                <a:solidFill>
                  <a:schemeClr val="tx1"/>
                </a:solidFill>
              </a:rPr>
              <a:t>These increases most likely reflect the roll-out of NHI and revitalising of public heath care facilities</a:t>
            </a:r>
          </a:p>
        </p:txBody>
      </p:sp>
      <p:sp>
        <p:nvSpPr>
          <p:cNvPr id="5" name="Slide Number Placeholder 4"/>
          <p:cNvSpPr>
            <a:spLocks noGrp="1"/>
          </p:cNvSpPr>
          <p:nvPr>
            <p:ph type="sldNum" sz="quarter" idx="2"/>
          </p:nvPr>
        </p:nvSpPr>
        <p:spPr/>
        <p:txBody>
          <a:bodyPr/>
          <a:lstStyle/>
          <a:p>
            <a:pPr lvl="0"/>
            <a:fld id="{86CB4B4D-7CA3-9044-876B-883B54F8677D}" type="slidenum">
              <a:rPr lang="en-ZA" smtClean="0"/>
              <a:pPr lvl="0"/>
              <a:t>19</a:t>
            </a:fld>
            <a:endParaRPr lang="en-ZA"/>
          </a:p>
        </p:txBody>
      </p:sp>
      <p:graphicFrame>
        <p:nvGraphicFramePr>
          <p:cNvPr id="6" name="Table 5"/>
          <p:cNvGraphicFramePr>
            <a:graphicFrameLocks noGrp="1"/>
          </p:cNvGraphicFramePr>
          <p:nvPr>
            <p:extLst>
              <p:ext uri="{D42A27DB-BD31-4B8C-83A1-F6EECF244321}">
                <p14:modId xmlns:p14="http://schemas.microsoft.com/office/powerpoint/2010/main" xmlns="" val="4057274296"/>
              </p:ext>
            </p:extLst>
          </p:nvPr>
        </p:nvGraphicFramePr>
        <p:xfrm>
          <a:off x="268516" y="4042408"/>
          <a:ext cx="8672284" cy="2377440"/>
        </p:xfrm>
        <a:graphic>
          <a:graphicData uri="http://schemas.openxmlformats.org/drawingml/2006/table">
            <a:tbl>
              <a:tblPr/>
              <a:tblGrid>
                <a:gridCol w="1614720"/>
                <a:gridCol w="1013158"/>
                <a:gridCol w="785773"/>
                <a:gridCol w="820313"/>
                <a:gridCol w="690789"/>
                <a:gridCol w="690789"/>
                <a:gridCol w="690789"/>
                <a:gridCol w="690789"/>
                <a:gridCol w="820313"/>
                <a:gridCol w="854851"/>
              </a:tblGrid>
              <a:tr h="262647">
                <a:tc>
                  <a:txBody>
                    <a:bodyPr/>
                    <a:lstStyle/>
                    <a:p>
                      <a:pPr algn="l" fontAlgn="b"/>
                      <a:r>
                        <a:rPr lang="en-ZA" sz="1200" b="0" i="0" u="none" strike="noStrike" dirty="0">
                          <a:solidFill>
                            <a:srgbClr val="204517"/>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ctr"/>
                      <a:r>
                        <a:rPr lang="en-ZA" sz="1200" b="1" i="0" u="none" strike="noStrike">
                          <a:solidFill>
                            <a:srgbClr val="FFFFFF"/>
                          </a:solidFill>
                          <a:effectLst/>
                          <a:latin typeface="Calibri" panose="020F0502020204030204" pitchFamily="34" charset="0"/>
                        </a:rPr>
                        <a:t>2013/'14</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2014/'15</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2015/16</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2016/17</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2017/18</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2018/19</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2019/20</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20013/14 - 2016/17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2017/18 - 2019/20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204517"/>
                    </a:solidFill>
                  </a:tcPr>
                </a:tc>
              </a:tr>
              <a:tr h="262647">
                <a:tc>
                  <a:txBody>
                    <a:bodyPr/>
                    <a:lstStyle/>
                    <a:p>
                      <a:pPr algn="l" fontAlgn="b"/>
                      <a:r>
                        <a:rPr lang="en-ZA" sz="1200" b="0" i="0" u="none" strike="noStrike">
                          <a:solidFill>
                            <a:srgbClr val="204517"/>
                          </a:solidFill>
                          <a:effectLst/>
                          <a:latin typeface="Calibri" panose="020F0502020204030204" pitchFamily="34" charset="0"/>
                        </a:rPr>
                        <a:t>R'million</a:t>
                      </a:r>
                    </a:p>
                  </a:txBody>
                  <a:tcPr marL="0" marR="0" marT="0" marB="0" anchor="b">
                    <a:lnL>
                      <a:noFill/>
                    </a:lnL>
                    <a:lnR>
                      <a:noFill/>
                    </a:lnR>
                    <a:lnT>
                      <a:noFill/>
                    </a:lnT>
                    <a:lnB>
                      <a:noFill/>
                    </a:lnB>
                    <a:solidFill>
                      <a:srgbClr val="FFFFFF"/>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Real Avge Growth 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204517"/>
                    </a:solidFill>
                  </a:tcPr>
                </a:tc>
                <a:tc>
                  <a:txBody>
                    <a:bodyPr/>
                    <a:lstStyle/>
                    <a:p>
                      <a:pPr algn="ctr" fontAlgn="ctr"/>
                      <a:r>
                        <a:rPr lang="en-ZA" sz="1200" b="1" i="0" u="none" strike="noStrike">
                          <a:solidFill>
                            <a:srgbClr val="FFFFFF"/>
                          </a:solidFill>
                          <a:effectLst/>
                          <a:latin typeface="Calibri" panose="020F0502020204030204" pitchFamily="34" charset="0"/>
                        </a:rPr>
                        <a:t>Real Avge Growth PA</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204517"/>
                    </a:solidFill>
                  </a:tcPr>
                </a:tc>
              </a:tr>
              <a:tr h="164154">
                <a:tc>
                  <a:txBody>
                    <a:bodyPr/>
                    <a:lstStyle/>
                    <a:p>
                      <a:pPr algn="r" fontAlgn="b"/>
                      <a:r>
                        <a:rPr lang="en-ZA" sz="1200" b="0" i="0" u="none" strike="noStrike">
                          <a:solidFill>
                            <a:srgbClr val="204517"/>
                          </a:solidFill>
                          <a:effectLst/>
                          <a:latin typeface="Calibri" panose="020F0502020204030204" pitchFamily="34" charset="0"/>
                        </a:rPr>
                        <a:t>CoE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b"/>
                      <a:r>
                        <a:rPr lang="en-ZA" sz="1200" b="0" i="0" u="none" strike="noStrike">
                          <a:solidFill>
                            <a:srgbClr val="525252"/>
                          </a:solidFill>
                          <a:effectLst/>
                          <a:latin typeface="Calibri" panose="020F0502020204030204" pitchFamily="34" charset="0"/>
                        </a:rPr>
                        <a:t>628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686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750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857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760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829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894 </a:t>
                      </a:r>
                    </a:p>
                  </a:txBody>
                  <a:tcPr marL="0" marR="0" marT="0" marB="0" anchor="b">
                    <a:lnL>
                      <a:noFill/>
                    </a:lnL>
                    <a:lnR>
                      <a:noFill/>
                    </a:lnR>
                    <a:lnT>
                      <a:noFill/>
                    </a:lnT>
                    <a:lnB>
                      <a:noFill/>
                    </a:lnB>
                    <a:solidFill>
                      <a:srgbClr val="FFFFFF"/>
                    </a:solidFill>
                  </a:tcPr>
                </a:tc>
                <a:tc>
                  <a:txBody>
                    <a:bodyPr/>
                    <a:lstStyle/>
                    <a:p>
                      <a:pPr algn="ctr" fontAlgn="b"/>
                      <a:r>
                        <a:rPr lang="en-ZA" sz="1200" b="1" i="0" u="none" strike="noStrike">
                          <a:solidFill>
                            <a:srgbClr val="525252"/>
                          </a:solidFill>
                          <a:effectLst/>
                          <a:latin typeface="Tahoma" panose="020B0604030504040204" pitchFamily="34" charset="0"/>
                        </a:rPr>
                        <a:t>5.4%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ctr" fontAlgn="b"/>
                      <a:r>
                        <a:rPr lang="en-ZA" sz="1200" b="1" i="0" u="none" strike="noStrike">
                          <a:solidFill>
                            <a:srgbClr val="525252"/>
                          </a:solidFill>
                          <a:effectLst/>
                          <a:latin typeface="Tahoma" panose="020B0604030504040204" pitchFamily="34" charset="0"/>
                        </a:rPr>
                        <a:t>-4.1%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r>
              <a:tr h="164154">
                <a:tc>
                  <a:txBody>
                    <a:bodyPr/>
                    <a:lstStyle/>
                    <a:p>
                      <a:pPr algn="r" fontAlgn="b"/>
                      <a:r>
                        <a:rPr lang="en-ZA" sz="1200" b="0" i="0" u="none" strike="noStrike">
                          <a:solidFill>
                            <a:srgbClr val="204517"/>
                          </a:solidFill>
                          <a:effectLst/>
                          <a:latin typeface="Calibri" panose="020F0502020204030204" pitchFamily="34" charset="0"/>
                        </a:rPr>
                        <a:t>Goods and Services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b"/>
                      <a:r>
                        <a:rPr lang="en-ZA" sz="1200" b="0" i="0" u="none" strike="noStrike">
                          <a:solidFill>
                            <a:srgbClr val="525252"/>
                          </a:solidFill>
                          <a:effectLst/>
                          <a:latin typeface="Calibri" panose="020F0502020204030204" pitchFamily="34" charset="0"/>
                        </a:rPr>
                        <a:t>634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1 054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1 184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1 399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1 645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1 835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1 941 </a:t>
                      </a:r>
                    </a:p>
                  </a:txBody>
                  <a:tcPr marL="0" marR="0" marT="0" marB="0" anchor="b">
                    <a:lnL>
                      <a:noFill/>
                    </a:lnL>
                    <a:lnR>
                      <a:noFill/>
                    </a:lnR>
                    <a:lnT>
                      <a:noFill/>
                    </a:lnT>
                    <a:lnB>
                      <a:noFill/>
                    </a:lnB>
                    <a:solidFill>
                      <a:srgbClr val="FFFFFF"/>
                    </a:solidFill>
                  </a:tcPr>
                </a:tc>
                <a:tc>
                  <a:txBody>
                    <a:bodyPr/>
                    <a:lstStyle/>
                    <a:p>
                      <a:pPr algn="ctr" fontAlgn="b"/>
                      <a:r>
                        <a:rPr lang="en-ZA" sz="1200" b="1" i="0" u="none" strike="noStrike">
                          <a:solidFill>
                            <a:srgbClr val="525252"/>
                          </a:solidFill>
                          <a:effectLst/>
                          <a:latin typeface="Tahoma" panose="020B0604030504040204" pitchFamily="34" charset="0"/>
                        </a:rPr>
                        <a:t>26.7%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ctr" fontAlgn="b"/>
                      <a:r>
                        <a:rPr lang="en-ZA" sz="1200" b="1" i="0" u="none" strike="noStrike">
                          <a:solidFill>
                            <a:srgbClr val="525252"/>
                          </a:solidFill>
                          <a:effectLst/>
                          <a:latin typeface="Tahoma" panose="020B0604030504040204" pitchFamily="34" charset="0"/>
                        </a:rPr>
                        <a:t>5.7%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r>
              <a:tr h="164154">
                <a:tc>
                  <a:txBody>
                    <a:bodyPr/>
                    <a:lstStyle/>
                    <a:p>
                      <a:pPr algn="r" fontAlgn="b"/>
                      <a:r>
                        <a:rPr lang="en-ZA" sz="1200" b="0" i="0" u="none" strike="noStrike">
                          <a:solidFill>
                            <a:srgbClr val="204517"/>
                          </a:solidFill>
                          <a:effectLst/>
                          <a:latin typeface="Calibri" panose="020F0502020204030204" pitchFamily="34" charset="0"/>
                        </a:rPr>
                        <a:t>Transfers and Subsidies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b"/>
                      <a:r>
                        <a:rPr lang="en-ZA" sz="1200" b="0" i="0" u="none" strike="noStrike">
                          <a:solidFill>
                            <a:srgbClr val="525252"/>
                          </a:solidFill>
                          <a:effectLst/>
                          <a:latin typeface="Calibri" panose="020F0502020204030204" pitchFamily="34" charset="0"/>
                        </a:rPr>
                        <a:t>28 787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31 571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33 482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35 665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39 355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43 118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46 623 </a:t>
                      </a:r>
                    </a:p>
                  </a:txBody>
                  <a:tcPr marL="0" marR="0" marT="0" marB="0" anchor="b">
                    <a:lnL>
                      <a:noFill/>
                    </a:lnL>
                    <a:lnR>
                      <a:noFill/>
                    </a:lnR>
                    <a:lnT>
                      <a:noFill/>
                    </a:lnT>
                    <a:lnB>
                      <a:noFill/>
                    </a:lnB>
                    <a:solidFill>
                      <a:srgbClr val="FFFFFF"/>
                    </a:solidFill>
                  </a:tcPr>
                </a:tc>
                <a:tc>
                  <a:txBody>
                    <a:bodyPr/>
                    <a:lstStyle/>
                    <a:p>
                      <a:pPr algn="ctr" fontAlgn="b"/>
                      <a:r>
                        <a:rPr lang="en-ZA" sz="1200" b="1" i="0" u="none" strike="noStrike">
                          <a:solidFill>
                            <a:srgbClr val="525252"/>
                          </a:solidFill>
                          <a:effectLst/>
                          <a:latin typeface="Tahoma" panose="020B0604030504040204" pitchFamily="34" charset="0"/>
                        </a:rPr>
                        <a:t>1.9%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ctr" fontAlgn="b"/>
                      <a:r>
                        <a:rPr lang="en-ZA" sz="1200" b="1" i="0" u="none" strike="noStrike">
                          <a:solidFill>
                            <a:srgbClr val="525252"/>
                          </a:solidFill>
                          <a:effectLst/>
                          <a:latin typeface="Tahoma" panose="020B0604030504040204" pitchFamily="34" charset="0"/>
                        </a:rPr>
                        <a:t>3.4%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r>
              <a:tr h="164154">
                <a:tc>
                  <a:txBody>
                    <a:bodyPr/>
                    <a:lstStyle/>
                    <a:p>
                      <a:pPr algn="r" fontAlgn="b"/>
                      <a:r>
                        <a:rPr lang="en-ZA" sz="1200" b="0" i="0" u="none" strike="noStrike">
                          <a:solidFill>
                            <a:srgbClr val="204517"/>
                          </a:solidFill>
                          <a:effectLst/>
                          <a:latin typeface="Calibri" panose="020F0502020204030204" pitchFamily="34" charset="0"/>
                        </a:rPr>
                        <a:t>Payments for Capital Assets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0CECE"/>
                    </a:solidFill>
                  </a:tcPr>
                </a:tc>
                <a:tc>
                  <a:txBody>
                    <a:bodyPr/>
                    <a:lstStyle/>
                    <a:p>
                      <a:pPr algn="ctr" fontAlgn="b"/>
                      <a:r>
                        <a:rPr lang="en-ZA" sz="1200" b="0" i="0" u="none" strike="noStrike">
                          <a:solidFill>
                            <a:srgbClr val="525252"/>
                          </a:solidFill>
                          <a:effectLst/>
                          <a:latin typeface="Calibri" panose="020F0502020204030204" pitchFamily="34" charset="0"/>
                        </a:rPr>
                        <a:t>173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227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568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586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866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885 </a:t>
                      </a:r>
                    </a:p>
                  </a:txBody>
                  <a:tcPr marL="0" marR="0" marT="0" marB="0" anchor="b">
                    <a:lnL>
                      <a:noFill/>
                    </a:lnL>
                    <a:lnR>
                      <a:noFill/>
                    </a:lnR>
                    <a:lnT>
                      <a:noFill/>
                    </a:lnT>
                    <a:lnB>
                      <a:noFill/>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926 </a:t>
                      </a:r>
                    </a:p>
                  </a:txBody>
                  <a:tcPr marL="0" marR="0" marT="0" marB="0" anchor="b">
                    <a:lnL>
                      <a:noFill/>
                    </a:lnL>
                    <a:lnR>
                      <a:noFill/>
                    </a:lnR>
                    <a:lnT>
                      <a:noFill/>
                    </a:lnT>
                    <a:lnB>
                      <a:noFill/>
                    </a:lnB>
                    <a:solidFill>
                      <a:srgbClr val="FFFFFF"/>
                    </a:solidFill>
                  </a:tcPr>
                </a:tc>
                <a:tc>
                  <a:txBody>
                    <a:bodyPr/>
                    <a:lstStyle/>
                    <a:p>
                      <a:pPr algn="ctr" fontAlgn="b"/>
                      <a:r>
                        <a:rPr lang="en-ZA" sz="1200" b="1" i="0" u="none" strike="noStrike">
                          <a:solidFill>
                            <a:srgbClr val="525252"/>
                          </a:solidFill>
                          <a:effectLst/>
                          <a:latin typeface="Tahoma" panose="020B0604030504040204" pitchFamily="34" charset="0"/>
                        </a:rPr>
                        <a:t>55.9%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ctr" fontAlgn="b"/>
                      <a:r>
                        <a:rPr lang="en-ZA" sz="1200" b="1" i="0" u="none" strike="noStrike">
                          <a:solidFill>
                            <a:srgbClr val="525252"/>
                          </a:solidFill>
                          <a:effectLst/>
                          <a:latin typeface="Tahoma" panose="020B0604030504040204" pitchFamily="34" charset="0"/>
                        </a:rPr>
                        <a:t>12.3%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7E6E6"/>
                    </a:solidFill>
                  </a:tcPr>
                </a:tc>
              </a:tr>
              <a:tr h="164154">
                <a:tc>
                  <a:txBody>
                    <a:bodyPr/>
                    <a:lstStyle/>
                    <a:p>
                      <a:pPr algn="r" fontAlgn="b"/>
                      <a:r>
                        <a:rPr lang="en-ZA" sz="1200" b="0" i="0" u="none" strike="noStrike">
                          <a:solidFill>
                            <a:srgbClr val="204517"/>
                          </a:solidFill>
                          <a:effectLst/>
                          <a:latin typeface="Calibri" panose="020F0502020204030204" pitchFamily="34" charset="0"/>
                        </a:rPr>
                        <a:t>Payments for financial Assets</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ZA" sz="1200" b="0" i="0" u="none" strike="noStrike">
                          <a:solidFill>
                            <a:srgbClr val="525252"/>
                          </a:solidFill>
                          <a:effectLst/>
                          <a:latin typeface="Calibri" panose="020F0502020204030204" pitchFamily="34" charset="0"/>
                        </a:rPr>
                        <a:t>2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1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525252"/>
                          </a:solidFill>
                          <a:effectLst/>
                          <a:latin typeface="Calibri" panose="020F0502020204030204" pitchFamily="34" charset="0"/>
                        </a:rPr>
                        <a:t>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1" i="0" u="none" strike="noStrike">
                          <a:solidFill>
                            <a:srgbClr val="525252"/>
                          </a:solidFill>
                          <a:effectLst/>
                          <a:latin typeface="Tahoma" panose="020B0604030504040204" pitchFamily="34" charset="0"/>
                        </a:rPr>
                        <a:t>N/A</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ZA" sz="1200" b="1" i="0" u="none" strike="noStrike">
                          <a:solidFill>
                            <a:srgbClr val="525252"/>
                          </a:solidFill>
                          <a:effectLst/>
                          <a:latin typeface="Tahoma" panose="020B0604030504040204" pitchFamily="34" charset="0"/>
                        </a:rPr>
                        <a:t>N/A</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7E6E6"/>
                    </a:solidFill>
                  </a:tcPr>
                </a:tc>
              </a:tr>
              <a:tr h="172362">
                <a:tc>
                  <a:txBody>
                    <a:bodyPr/>
                    <a:lstStyle/>
                    <a:p>
                      <a:pPr algn="l" fontAlgn="b"/>
                      <a:r>
                        <a:rPr lang="en-ZA" sz="1200" b="0" i="0" u="none" strike="noStrike">
                          <a:solidFill>
                            <a:srgbClr val="204517"/>
                          </a:solidFill>
                          <a:effectLst/>
                          <a:latin typeface="Calibri" panose="020F0502020204030204" pitchFamily="34" charset="0"/>
                        </a:rPr>
                        <a:t>TOTAL DEPT EXP. &amp; ESTIMATES: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0CECE"/>
                    </a:solidFill>
                  </a:tcPr>
                </a:tc>
                <a:tc>
                  <a:txBody>
                    <a:bodyPr/>
                    <a:lstStyle/>
                    <a:p>
                      <a:pPr algn="r" fontAlgn="b"/>
                      <a:r>
                        <a:rPr lang="en-ZA" sz="1200" b="1" i="0" u="none" strike="noStrike">
                          <a:solidFill>
                            <a:srgbClr val="204517"/>
                          </a:solidFill>
                          <a:effectLst/>
                          <a:latin typeface="Calibri" panose="020F0502020204030204" pitchFamily="34" charset="0"/>
                        </a:rPr>
                        <a:t>30 225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dirty="0">
                          <a:solidFill>
                            <a:srgbClr val="204517"/>
                          </a:solidFill>
                          <a:effectLst/>
                          <a:latin typeface="Calibri" panose="020F0502020204030204" pitchFamily="34" charset="0"/>
                        </a:rPr>
                        <a:t>33 539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dirty="0">
                          <a:solidFill>
                            <a:srgbClr val="204517"/>
                          </a:solidFill>
                          <a:effectLst/>
                          <a:latin typeface="Calibri" panose="020F0502020204030204" pitchFamily="34" charset="0"/>
                        </a:rPr>
                        <a:t>35 985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a:solidFill>
                            <a:srgbClr val="204517"/>
                          </a:solidFill>
                          <a:effectLst/>
                          <a:latin typeface="Calibri" panose="020F0502020204030204" pitchFamily="34" charset="0"/>
                        </a:rPr>
                        <a:t>38 507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dirty="0">
                          <a:solidFill>
                            <a:srgbClr val="204517"/>
                          </a:solidFill>
                          <a:effectLst/>
                          <a:latin typeface="Calibri" panose="020F0502020204030204" pitchFamily="34" charset="0"/>
                        </a:rPr>
                        <a:t>42 626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a:solidFill>
                            <a:srgbClr val="204517"/>
                          </a:solidFill>
                          <a:effectLst/>
                          <a:latin typeface="Calibri" panose="020F0502020204030204" pitchFamily="34" charset="0"/>
                        </a:rPr>
                        <a:t>46 667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200" b="1" i="0" u="none" strike="noStrike">
                          <a:solidFill>
                            <a:srgbClr val="204517"/>
                          </a:solidFill>
                          <a:effectLst/>
                          <a:latin typeface="Calibri" panose="020F0502020204030204" pitchFamily="34" charset="0"/>
                        </a:rPr>
                        <a:t>50 385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1" i="0" u="none" strike="noStrike">
                          <a:solidFill>
                            <a:srgbClr val="525252"/>
                          </a:solidFill>
                          <a:effectLst/>
                          <a:latin typeface="Tahoma" panose="020B0604030504040204" pitchFamily="34" charset="0"/>
                        </a:rPr>
                        <a:t>2.9%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b"/>
                      <a:r>
                        <a:rPr lang="en-ZA" sz="1200" b="1" i="0" u="none" strike="noStrike" dirty="0">
                          <a:solidFill>
                            <a:srgbClr val="525252"/>
                          </a:solidFill>
                          <a:effectLst/>
                          <a:latin typeface="Tahoma" panose="020B0604030504040204" pitchFamily="34" charset="0"/>
                        </a:rPr>
                        <a:t>3.4%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7E6E6"/>
                    </a:solidFill>
                  </a:tcPr>
                </a:tc>
              </a:tr>
            </a:tbl>
          </a:graphicData>
        </a:graphic>
      </p:graphicFrame>
    </p:spTree>
    <p:extLst>
      <p:ext uri="{BB962C8B-B14F-4D97-AF65-F5344CB8AC3E}">
        <p14:creationId xmlns:p14="http://schemas.microsoft.com/office/powerpoint/2010/main" xmlns="" val="24263791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Outline</a:t>
            </a:r>
            <a:endParaRPr lang="en-ZA" dirty="0"/>
          </a:p>
        </p:txBody>
      </p:sp>
      <p:sp>
        <p:nvSpPr>
          <p:cNvPr id="3" name="Text Placeholder 2"/>
          <p:cNvSpPr>
            <a:spLocks noGrp="1"/>
          </p:cNvSpPr>
          <p:nvPr>
            <p:ph type="body" idx="1"/>
          </p:nvPr>
        </p:nvSpPr>
        <p:spPr/>
        <p:txBody>
          <a:bodyPr/>
          <a:lstStyle/>
          <a:p>
            <a:r>
              <a:rPr lang="en-ZA" dirty="0" smtClean="0"/>
              <a:t>Health care performance and the economy</a:t>
            </a:r>
          </a:p>
          <a:p>
            <a:r>
              <a:rPr lang="en-ZA" dirty="0" smtClean="0"/>
              <a:t>Health and the IGFR</a:t>
            </a:r>
          </a:p>
          <a:p>
            <a:r>
              <a:rPr lang="en-ZA" dirty="0" smtClean="0"/>
              <a:t>Departmental budget analysis</a:t>
            </a:r>
          </a:p>
          <a:p>
            <a:endParaRPr lang="en-ZA" dirty="0" smtClean="0"/>
          </a:p>
          <a:p>
            <a:endParaRPr lang="en-ZA" dirty="0" smtClean="0"/>
          </a:p>
          <a:p>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2</a:t>
            </a:fld>
            <a:endParaRPr lang="en-ZA"/>
          </a:p>
        </p:txBody>
      </p:sp>
    </p:spTree>
    <p:extLst>
      <p:ext uri="{BB962C8B-B14F-4D97-AF65-F5344CB8AC3E}">
        <p14:creationId xmlns:p14="http://schemas.microsoft.com/office/powerpoint/2010/main" xmlns="" val="333606343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Line Item Share of Total Spending and MTEF Budget</a:t>
            </a:r>
            <a:endParaRPr lang="en-ZA" dirty="0"/>
          </a:p>
        </p:txBody>
      </p:sp>
      <p:sp>
        <p:nvSpPr>
          <p:cNvPr id="3" name="Text Placeholder 2"/>
          <p:cNvSpPr>
            <a:spLocks noGrp="1"/>
          </p:cNvSpPr>
          <p:nvPr>
            <p:ph type="body" idx="1"/>
          </p:nvPr>
        </p:nvSpPr>
        <p:spPr>
          <a:xfrm>
            <a:off x="304801" y="1600200"/>
            <a:ext cx="8490856" cy="5257800"/>
          </a:xfrm>
        </p:spPr>
        <p:txBody>
          <a:bodyPr/>
          <a:lstStyle/>
          <a:p>
            <a:r>
              <a:rPr lang="en-ZA" sz="2000" dirty="0" smtClean="0"/>
              <a:t>The bulk of the department’s resources are allocated to transfers and subsidies in the form of conditional grants disbursed to provincial departments of health and transfers to public entities</a:t>
            </a:r>
          </a:p>
          <a:p>
            <a:pPr lvl="1"/>
            <a:r>
              <a:rPr lang="en-ZA" sz="2000" dirty="0" smtClean="0"/>
              <a:t> </a:t>
            </a:r>
            <a:r>
              <a:rPr lang="en-ZA" sz="1900" dirty="0" smtClean="0"/>
              <a:t>The share of total allocation to transfers declines over the 2017 MTEF period from 94% to 92% while the share of total allocations to goods and services and capital assets show marginal increases over MTEF period</a:t>
            </a:r>
          </a:p>
        </p:txBody>
      </p:sp>
      <p:sp>
        <p:nvSpPr>
          <p:cNvPr id="5" name="Slide Number Placeholder 4"/>
          <p:cNvSpPr>
            <a:spLocks noGrp="1"/>
          </p:cNvSpPr>
          <p:nvPr>
            <p:ph type="sldNum" sz="quarter" idx="2"/>
          </p:nvPr>
        </p:nvSpPr>
        <p:spPr/>
        <p:txBody>
          <a:bodyPr/>
          <a:lstStyle/>
          <a:p>
            <a:pPr lvl="0"/>
            <a:fld id="{86CB4B4D-7CA3-9044-876B-883B54F8677D}" type="slidenum">
              <a:rPr lang="en-ZA" smtClean="0"/>
              <a:pPr lvl="0"/>
              <a:t>20</a:t>
            </a:fld>
            <a:endParaRPr lang="en-ZA"/>
          </a:p>
        </p:txBody>
      </p:sp>
      <p:graphicFrame>
        <p:nvGraphicFramePr>
          <p:cNvPr id="6" name="Chart 5"/>
          <p:cNvGraphicFramePr>
            <a:graphicFrameLocks/>
          </p:cNvGraphicFramePr>
          <p:nvPr>
            <p:extLst>
              <p:ext uri="{D42A27DB-BD31-4B8C-83A1-F6EECF244321}">
                <p14:modId xmlns:p14="http://schemas.microsoft.com/office/powerpoint/2010/main" xmlns="" val="1786262556"/>
              </p:ext>
            </p:extLst>
          </p:nvPr>
        </p:nvGraphicFramePr>
        <p:xfrm>
          <a:off x="616857" y="3676648"/>
          <a:ext cx="7866743"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498272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rPr>
              <a:t>Departmental </a:t>
            </a:r>
            <a:r>
              <a:rPr lang="en-ZA" dirty="0" smtClean="0">
                <a:effectLst/>
              </a:rPr>
              <a:t>Performance</a:t>
            </a:r>
            <a:endParaRPr lang="en-ZA" dirty="0">
              <a:effectLst/>
            </a:endParaRPr>
          </a:p>
        </p:txBody>
      </p:sp>
      <p:sp>
        <p:nvSpPr>
          <p:cNvPr id="3" name="Text Placeholder 2"/>
          <p:cNvSpPr>
            <a:spLocks noGrp="1"/>
          </p:cNvSpPr>
          <p:nvPr>
            <p:ph type="body" idx="1"/>
          </p:nvPr>
        </p:nvSpPr>
        <p:spPr>
          <a:xfrm>
            <a:off x="116114" y="1469571"/>
            <a:ext cx="8694057" cy="5257800"/>
          </a:xfrm>
        </p:spPr>
        <p:txBody>
          <a:bodyPr/>
          <a:lstStyle/>
          <a:p>
            <a:r>
              <a:rPr lang="en-ZA" sz="2000" b="1" dirty="0" smtClean="0">
                <a:solidFill>
                  <a:srgbClr val="FF0000"/>
                </a:solidFill>
              </a:rPr>
              <a:t>Departmental Spending</a:t>
            </a:r>
          </a:p>
          <a:p>
            <a:pPr lvl="1"/>
            <a:r>
              <a:rPr lang="en-ZA" sz="1800" dirty="0" smtClean="0"/>
              <a:t>The </a:t>
            </a:r>
            <a:r>
              <a:rPr lang="en-ZA" sz="1800" dirty="0"/>
              <a:t>spending performance of </a:t>
            </a:r>
            <a:r>
              <a:rPr lang="en-ZA" sz="1800" dirty="0" err="1"/>
              <a:t>DoH</a:t>
            </a:r>
            <a:r>
              <a:rPr lang="en-ZA" sz="1800" dirty="0"/>
              <a:t> has improved from 97.7% in 2014/15 to 99.3% in </a:t>
            </a:r>
            <a:r>
              <a:rPr lang="en-ZA" sz="1800" dirty="0" smtClean="0"/>
              <a:t>2015/16</a:t>
            </a:r>
          </a:p>
          <a:p>
            <a:r>
              <a:rPr lang="en-ZA" sz="2000" b="1" dirty="0" smtClean="0">
                <a:solidFill>
                  <a:srgbClr val="FF0000"/>
                </a:solidFill>
              </a:rPr>
              <a:t>Departmental Performance Indicators</a:t>
            </a:r>
          </a:p>
          <a:p>
            <a:r>
              <a:rPr lang="en-ZA" sz="2000" dirty="0" err="1" smtClean="0"/>
              <a:t>DoH</a:t>
            </a:r>
            <a:r>
              <a:rPr lang="en-ZA" sz="2000" dirty="0" smtClean="0"/>
              <a:t> is set to report against 142 performance indicators for 2016/17</a:t>
            </a:r>
            <a:r>
              <a:rPr lang="en-ZA" sz="2000" dirty="0"/>
              <a:t>,</a:t>
            </a:r>
            <a:r>
              <a:rPr lang="en-ZA" sz="2000" dirty="0" smtClean="0"/>
              <a:t> an increase of 40% against the number of indicators reported on in 2014/15, yet the budget for </a:t>
            </a:r>
            <a:r>
              <a:rPr lang="en-ZA" sz="2000" dirty="0" err="1" smtClean="0"/>
              <a:t>DoH</a:t>
            </a:r>
            <a:r>
              <a:rPr lang="en-ZA" sz="2000" dirty="0" smtClean="0"/>
              <a:t> is only increasing in real terms by 1%</a:t>
            </a:r>
          </a:p>
          <a:p>
            <a:pPr lvl="1">
              <a:spcBef>
                <a:spcPts val="0"/>
              </a:spcBef>
            </a:pPr>
            <a:r>
              <a:rPr lang="en-ZA" sz="1800" dirty="0"/>
              <a:t>A</a:t>
            </a:r>
            <a:r>
              <a:rPr lang="en-ZA" sz="1800" dirty="0" smtClean="0"/>
              <a:t> concern is will the sector be able to achieve all the additional targets with the available resources</a:t>
            </a:r>
          </a:p>
          <a:p>
            <a:pPr lvl="1">
              <a:spcBef>
                <a:spcPts val="0"/>
              </a:spcBef>
            </a:pPr>
            <a:r>
              <a:rPr lang="en-ZA" sz="1800" dirty="0" smtClean="0"/>
              <a:t>With the addition of many new indicators, the department will need to find a way to assess the level of importance of each indicator and how to prioritize indicators for reporting purposes that are more important than others so that critical indicators are not obscured by all the information that is being reported</a:t>
            </a:r>
          </a:p>
          <a:p>
            <a:pPr lvl="1">
              <a:spcBef>
                <a:spcPts val="0"/>
              </a:spcBef>
            </a:pPr>
            <a:r>
              <a:rPr lang="en-ZA" sz="1800" dirty="0"/>
              <a:t>T</a:t>
            </a:r>
            <a:r>
              <a:rPr lang="en-ZA" sz="1800" dirty="0" smtClean="0"/>
              <a:t>he AG raised a concern about the lack of audit information that supports the performance indicators that provinces report on in the DOH’s 2014/15 annual report. However, the department’s strategic plan does not seem to have any intervention in place to address this issue in an explicit way</a:t>
            </a:r>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21</a:t>
            </a:fld>
            <a:endParaRPr lang="en-ZA"/>
          </a:p>
        </p:txBody>
      </p:sp>
    </p:spTree>
    <p:extLst>
      <p:ext uri="{BB962C8B-B14F-4D97-AF65-F5344CB8AC3E}">
        <p14:creationId xmlns:p14="http://schemas.microsoft.com/office/powerpoint/2010/main" xmlns="" val="17802527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lvl1pPr>
              <a:defRPr sz="3600"/>
            </a:lvl1pPr>
          </a:lstStyle>
          <a:p>
            <a:pPr lvl="0">
              <a:defRPr sz="1800" cap="none">
                <a:solidFill>
                  <a:srgbClr val="000000"/>
                </a:solidFill>
                <a:effectLst/>
              </a:defRPr>
            </a:pPr>
            <a:r>
              <a:rPr lang="en-ZA" sz="3600" cap="small" dirty="0" smtClean="0">
                <a:solidFill>
                  <a:srgbClr val="3B7150"/>
                </a:solidFill>
                <a:effectLst/>
              </a:rPr>
              <a:t>Provincial health </a:t>
            </a:r>
            <a:r>
              <a:rPr sz="3600" cap="small" dirty="0" smtClean="0">
                <a:solidFill>
                  <a:srgbClr val="3B7150"/>
                </a:solidFill>
                <a:effectLst/>
              </a:rPr>
              <a:t>Audit Outcomes</a:t>
            </a:r>
            <a:endParaRPr sz="3600" cap="small" dirty="0">
              <a:solidFill>
                <a:srgbClr val="3B7150"/>
              </a:solidFill>
              <a:effectLst/>
            </a:endParaRPr>
          </a:p>
        </p:txBody>
      </p:sp>
      <p:sp>
        <p:nvSpPr>
          <p:cNvPr id="153" name="Shape 153"/>
          <p:cNvSpPr>
            <a:spLocks noGrp="1"/>
          </p:cNvSpPr>
          <p:nvPr>
            <p:ph type="body" idx="1"/>
          </p:nvPr>
        </p:nvSpPr>
        <p:spPr>
          <a:xfrm>
            <a:off x="261257" y="1498600"/>
            <a:ext cx="8621485" cy="5257800"/>
          </a:xfrm>
          <a:prstGeom prst="rect">
            <a:avLst/>
          </a:prstGeom>
        </p:spPr>
        <p:txBody>
          <a:bodyPr lIns="0" tIns="0" rIns="0" bIns="0">
            <a:normAutofit/>
          </a:bodyPr>
          <a:lstStyle>
            <a:lvl1pPr marL="300037" indent="-300037">
              <a:defRPr sz="2800"/>
            </a:lvl1pPr>
            <a:lvl2pPr marL="742949" indent="-285749">
              <a:defRPr sz="2800"/>
            </a:lvl2pPr>
          </a:lstStyle>
          <a:p>
            <a:pPr lvl="0">
              <a:defRPr sz="1800"/>
            </a:pPr>
            <a:r>
              <a:rPr sz="2000" dirty="0"/>
              <a:t>Health audit outcomes are predominately </a:t>
            </a:r>
            <a:r>
              <a:rPr sz="2000" dirty="0" smtClean="0"/>
              <a:t>poo</a:t>
            </a:r>
            <a:r>
              <a:rPr lang="en-ZA" sz="2000" dirty="0" smtClean="0"/>
              <a:t>r, with only 3 provinces receiving unqualified audit outcomes in 2015/16. The situation has remained relatively unchanged over the past few years, with a few exceptions</a:t>
            </a:r>
          </a:p>
          <a:p>
            <a:pPr lvl="1">
              <a:defRPr sz="1800"/>
            </a:pPr>
            <a:r>
              <a:rPr lang="en-ZA" sz="1700" dirty="0" smtClean="0"/>
              <a:t>The </a:t>
            </a:r>
            <a:r>
              <a:rPr lang="en-ZA" sz="1700" dirty="0" err="1" smtClean="0"/>
              <a:t>DoH</a:t>
            </a:r>
            <a:r>
              <a:rPr lang="en-ZA" sz="1700" dirty="0" smtClean="0"/>
              <a:t> has indicated in its latest strategic plan its intension to increase the number of unqualified audits in provinces to 7 by 2018/19, although there is little information about any plan the department intends to adopt to support provinces in this regard</a:t>
            </a:r>
            <a:endParaRPr sz="1700" dirty="0"/>
          </a:p>
        </p:txBody>
      </p:sp>
      <p:sp>
        <p:nvSpPr>
          <p:cNvPr id="154" name="Shape 154"/>
          <p:cNvSpPr>
            <a:spLocks noGrp="1"/>
          </p:cNvSpPr>
          <p:nvPr>
            <p:ph type="sldNum" sz="quarter" idx="2"/>
          </p:nvPr>
        </p:nvSpPr>
        <p:spPr>
          <a:xfrm>
            <a:off x="6553200" y="6144383"/>
            <a:ext cx="2133600" cy="27546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3B7150"/>
                </a:solidFill>
              </a:rPr>
              <a:pPr lvl="0">
                <a:defRPr sz="1800">
                  <a:solidFill>
                    <a:srgbClr val="000000"/>
                  </a:solidFill>
                </a:defRPr>
              </a:pPr>
              <a:t>22</a:t>
            </a:fld>
            <a:endParaRPr sz="1200">
              <a:solidFill>
                <a:srgbClr val="3B71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890448001"/>
              </p:ext>
            </p:extLst>
          </p:nvPr>
        </p:nvGraphicFramePr>
        <p:xfrm>
          <a:off x="457199" y="3500812"/>
          <a:ext cx="8229600" cy="2783873"/>
        </p:xfrm>
        <a:graphic>
          <a:graphicData uri="http://schemas.openxmlformats.org/drawingml/2006/table">
            <a:tbl>
              <a:tblPr firstRow="1" bandRow="1"/>
              <a:tblGrid>
                <a:gridCol w="1363387"/>
                <a:gridCol w="1379813"/>
                <a:gridCol w="1363387"/>
                <a:gridCol w="1461945"/>
                <a:gridCol w="1478371"/>
                <a:gridCol w="1182697"/>
              </a:tblGrid>
              <a:tr h="209744">
                <a:tc>
                  <a:txBody>
                    <a:bodyPr/>
                    <a:lstStyle/>
                    <a:p>
                      <a:pPr algn="l" fontAlgn="ctr"/>
                      <a:r>
                        <a:rPr lang="en-ZA" sz="1200" b="0" i="0" u="none" strike="noStrike">
                          <a:solidFill>
                            <a:srgbClr val="FFFFFF"/>
                          </a:solidFill>
                          <a:effectLst/>
                          <a:latin typeface="Times New Roman Bold" panose="02020803070505020304" pitchFamily="18" charset="0"/>
                        </a:rPr>
                        <a:t>Province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r" fontAlgn="ctr"/>
                      <a:r>
                        <a:rPr lang="en-ZA" sz="1200" b="0" i="0" u="none" strike="noStrike">
                          <a:solidFill>
                            <a:srgbClr val="FFFFFF"/>
                          </a:solidFill>
                          <a:effectLst/>
                          <a:latin typeface="Times New Roman Bold" panose="02020803070505020304" pitchFamily="18" charset="0"/>
                        </a:rPr>
                        <a:t>2011/12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r" fontAlgn="ctr"/>
                      <a:r>
                        <a:rPr lang="en-ZA" sz="1200" b="0" i="0" u="none" strike="noStrike">
                          <a:solidFill>
                            <a:srgbClr val="FFFFFF"/>
                          </a:solidFill>
                          <a:effectLst/>
                          <a:latin typeface="Times New Roman Bold" panose="02020803070505020304" pitchFamily="18" charset="0"/>
                        </a:rPr>
                        <a:t>2012/13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r" fontAlgn="ctr"/>
                      <a:r>
                        <a:rPr lang="en-ZA" sz="1200" b="0" i="0" u="none" strike="noStrike">
                          <a:solidFill>
                            <a:srgbClr val="FFFFFF"/>
                          </a:solidFill>
                          <a:effectLst/>
                          <a:latin typeface="Times New Roman Bold" panose="02020803070505020304" pitchFamily="18" charset="0"/>
                        </a:rPr>
                        <a:t>2013/14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r" fontAlgn="ctr"/>
                      <a:r>
                        <a:rPr lang="en-ZA" sz="1200" b="0" i="0" u="none" strike="noStrike">
                          <a:solidFill>
                            <a:srgbClr val="FFFFFF"/>
                          </a:solidFill>
                          <a:effectLst/>
                          <a:latin typeface="Times New Roman Bold" panose="02020803070505020304" pitchFamily="18" charset="0"/>
                        </a:rPr>
                        <a:t>2014/15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r" fontAlgn="ctr"/>
                      <a:r>
                        <a:rPr lang="en-ZA" sz="1200" b="0" i="0" u="none" strike="noStrike">
                          <a:solidFill>
                            <a:srgbClr val="FFFFFF"/>
                          </a:solidFill>
                          <a:effectLst/>
                          <a:latin typeface="Times New Roman Bold" panose="02020803070505020304" pitchFamily="18" charset="0"/>
                        </a:rPr>
                        <a:t>2015/16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r>
              <a:tr h="419487">
                <a:tc>
                  <a:txBody>
                    <a:bodyPr/>
                    <a:lstStyle/>
                    <a:p>
                      <a:pPr algn="l" fontAlgn="ctr"/>
                      <a:r>
                        <a:rPr lang="en-ZA" sz="1200" b="0" i="0" u="none" strike="noStrike">
                          <a:solidFill>
                            <a:srgbClr val="000000"/>
                          </a:solidFill>
                          <a:effectLst/>
                          <a:latin typeface="Times New Roman Bold" panose="02020803070505020304" pitchFamily="18" charset="0"/>
                        </a:rPr>
                        <a:t>National  department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286014">
                <a:tc>
                  <a:txBody>
                    <a:bodyPr/>
                    <a:lstStyle/>
                    <a:p>
                      <a:pPr algn="l" fontAlgn="ctr"/>
                      <a:r>
                        <a:rPr lang="en-ZA" sz="1200" b="0" i="0" u="none" strike="noStrike">
                          <a:solidFill>
                            <a:srgbClr val="000000"/>
                          </a:solidFill>
                          <a:effectLst/>
                          <a:latin typeface="Times New Roman Bold" panose="02020803070505020304" pitchFamily="18" charset="0"/>
                        </a:rPr>
                        <a:t>Eastern Cape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209744">
                <a:tc>
                  <a:txBody>
                    <a:bodyPr/>
                    <a:lstStyle/>
                    <a:p>
                      <a:pPr algn="l" fontAlgn="ctr"/>
                      <a:r>
                        <a:rPr lang="en-ZA" sz="1200" b="0" i="0" u="none" strike="noStrike">
                          <a:solidFill>
                            <a:srgbClr val="000000"/>
                          </a:solidFill>
                          <a:effectLst/>
                          <a:latin typeface="Times New Roman Bold" panose="02020803070505020304" pitchFamily="18" charset="0"/>
                        </a:rPr>
                        <a:t>Free State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r>
              <a:tr h="257413">
                <a:tc>
                  <a:txBody>
                    <a:bodyPr/>
                    <a:lstStyle/>
                    <a:p>
                      <a:pPr algn="l" fontAlgn="ctr"/>
                      <a:r>
                        <a:rPr lang="en-ZA" sz="1200" b="0" i="0" u="none" strike="noStrike">
                          <a:solidFill>
                            <a:srgbClr val="000000"/>
                          </a:solidFill>
                          <a:effectLst/>
                          <a:latin typeface="Times New Roman Bold" panose="02020803070505020304" pitchFamily="18" charset="0"/>
                        </a:rPr>
                        <a:t>Gauteng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209744">
                <a:tc>
                  <a:txBody>
                    <a:bodyPr/>
                    <a:lstStyle/>
                    <a:p>
                      <a:pPr algn="l" fontAlgn="ctr"/>
                      <a:r>
                        <a:rPr lang="en-ZA" sz="1200" b="0" i="0" u="none" strike="noStrike">
                          <a:solidFill>
                            <a:srgbClr val="000000"/>
                          </a:solidFill>
                          <a:effectLst/>
                          <a:latin typeface="Times New Roman Bold" panose="02020803070505020304" pitchFamily="18" charset="0"/>
                        </a:rPr>
                        <a:t>KwaZulu Natal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r>
              <a:tr h="209744">
                <a:tc>
                  <a:txBody>
                    <a:bodyPr/>
                    <a:lstStyle/>
                    <a:p>
                      <a:pPr algn="l" fontAlgn="ctr"/>
                      <a:r>
                        <a:rPr lang="en-ZA" sz="1200" b="0" i="0" u="none" strike="noStrike">
                          <a:solidFill>
                            <a:srgbClr val="000000"/>
                          </a:solidFill>
                          <a:effectLst/>
                          <a:latin typeface="Times New Roman Bold" panose="02020803070505020304" pitchFamily="18" charset="0"/>
                        </a:rPr>
                        <a:t>Mpumalanga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r>
              <a:tr h="209744">
                <a:tc>
                  <a:txBody>
                    <a:bodyPr/>
                    <a:lstStyle/>
                    <a:p>
                      <a:pPr algn="l" fontAlgn="ctr"/>
                      <a:r>
                        <a:rPr lang="en-ZA" sz="1200" b="0" i="0" u="none" strike="noStrike">
                          <a:solidFill>
                            <a:srgbClr val="000000"/>
                          </a:solidFill>
                          <a:effectLst/>
                          <a:latin typeface="Times New Roman Bold" panose="02020803070505020304" pitchFamily="18" charset="0"/>
                        </a:rPr>
                        <a:t>Limpopo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Disclaimer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Disclaimer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r>
              <a:tr h="209744">
                <a:tc>
                  <a:txBody>
                    <a:bodyPr/>
                    <a:lstStyle/>
                    <a:p>
                      <a:pPr algn="l" fontAlgn="ctr"/>
                      <a:r>
                        <a:rPr lang="en-ZA" sz="1200" b="0" i="0" u="none" strike="noStrike">
                          <a:solidFill>
                            <a:srgbClr val="000000"/>
                          </a:solidFill>
                          <a:effectLst/>
                          <a:latin typeface="Times New Roman Bold" panose="02020803070505020304" pitchFamily="18" charset="0"/>
                        </a:rPr>
                        <a:t>North West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dirty="0">
                          <a:solidFill>
                            <a:srgbClr val="000000"/>
                          </a:solidFill>
                          <a:effectLst/>
                          <a:latin typeface="Times New Roman Bold" panose="02020803070505020304" pitchFamily="18" charset="0"/>
                        </a:rPr>
                        <a:t>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r>
              <a:tr h="209744">
                <a:tc>
                  <a:txBody>
                    <a:bodyPr/>
                    <a:lstStyle/>
                    <a:p>
                      <a:pPr algn="l" fontAlgn="ctr"/>
                      <a:r>
                        <a:rPr lang="en-ZA" sz="1200" b="0" i="0" u="none" strike="noStrike">
                          <a:solidFill>
                            <a:srgbClr val="000000"/>
                          </a:solidFill>
                          <a:effectLst/>
                          <a:latin typeface="Times New Roman Bold" panose="02020803070505020304" pitchFamily="18" charset="0"/>
                        </a:rPr>
                        <a:t>Northern Cape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Disclaimer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l" fontAlgn="ctr"/>
                      <a:r>
                        <a:rPr lang="en-ZA" sz="1200" b="0" i="0" u="none" strike="noStrike">
                          <a:solidFill>
                            <a:srgbClr val="000000"/>
                          </a:solidFill>
                          <a:effectLst/>
                          <a:latin typeface="Times New Roman Bold" panose="02020803070505020304" pitchFamily="18" charset="0"/>
                        </a:rPr>
                        <a:t>Qualified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ctr" fontAlgn="ctr"/>
                      <a:r>
                        <a:rPr lang="en-ZA" sz="1200" b="0" i="0" u="none" strike="noStrike">
                          <a:solidFill>
                            <a:srgbClr val="000000"/>
                          </a:solidFill>
                          <a:effectLst/>
                          <a:latin typeface="Times New Roman Bold" panose="02020803070505020304" pitchFamily="18" charset="0"/>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ctr" fontAlgn="ctr"/>
                      <a:r>
                        <a:rPr lang="en-ZA" sz="1200" b="0" i="0" u="none" strike="noStrike">
                          <a:solidFill>
                            <a:srgbClr val="000000"/>
                          </a:solidFill>
                          <a:effectLst/>
                          <a:latin typeface="Times New Roman Bold" panose="02020803070505020304" pitchFamily="18" charset="0"/>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c>
                  <a:txBody>
                    <a:bodyPr/>
                    <a:lstStyle/>
                    <a:p>
                      <a:pPr algn="ctr" fontAlgn="ctr"/>
                      <a:r>
                        <a:rPr lang="en-ZA" sz="1200" b="0" i="0" u="none" strike="noStrike">
                          <a:solidFill>
                            <a:srgbClr val="000000"/>
                          </a:solidFill>
                          <a:effectLst/>
                          <a:latin typeface="Times New Roman Bold" panose="02020803070505020304" pitchFamily="18" charset="0"/>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0"/>
                    </a:solidFill>
                  </a:tcPr>
                </a:tc>
              </a:tr>
              <a:tr h="352751">
                <a:tc>
                  <a:txBody>
                    <a:bodyPr/>
                    <a:lstStyle/>
                    <a:p>
                      <a:pPr algn="l" fontAlgn="ctr"/>
                      <a:r>
                        <a:rPr lang="en-ZA" sz="1200" b="0" i="0" u="none" strike="noStrike">
                          <a:solidFill>
                            <a:srgbClr val="000000"/>
                          </a:solidFill>
                          <a:effectLst/>
                          <a:latin typeface="Times New Roman Bold" panose="02020803070505020304" pitchFamily="18" charset="0"/>
                        </a:rPr>
                        <a:t>Western Cape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9"/>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ctr"/>
                      <a:r>
                        <a:rPr lang="en-ZA" sz="1200" b="0" i="0" u="none" strike="noStrike" dirty="0">
                          <a:solidFill>
                            <a:srgbClr val="000000"/>
                          </a:solidFill>
                          <a:effectLst/>
                          <a:latin typeface="Times New Roman Bold" panose="02020803070505020304" pitchFamily="18" charset="0"/>
                        </a:rPr>
                        <a:t>Unqualified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117846" y="260647"/>
            <a:ext cx="8568954" cy="1214448"/>
          </a:xfrm>
          <a:prstGeom prst="rect">
            <a:avLst/>
          </a:prstGeom>
        </p:spPr>
        <p:txBody>
          <a:bodyPr>
            <a:normAutofit fontScale="90000"/>
          </a:bodyPr>
          <a:lstStyle>
            <a:lvl1pPr>
              <a:defRPr sz="3600">
                <a:solidFill>
                  <a:srgbClr val="4F6228"/>
                </a:solidFill>
              </a:defRPr>
            </a:lvl1pPr>
          </a:lstStyle>
          <a:p>
            <a:pPr lvl="0">
              <a:defRPr sz="1800" cap="none">
                <a:solidFill>
                  <a:srgbClr val="000000"/>
                </a:solidFill>
                <a:effectLst/>
              </a:defRPr>
            </a:pPr>
            <a:r>
              <a:rPr lang="en-ZA" sz="3100" cap="small" dirty="0" smtClean="0">
                <a:solidFill>
                  <a:srgbClr val="4F6228"/>
                </a:solidFill>
                <a:effectLst/>
              </a:rPr>
              <a:t>Assessment of Conditional Grants transferred to provincial departments of health (1</a:t>
            </a:r>
            <a:r>
              <a:rPr lang="en-ZA" sz="3600" cap="small" dirty="0" smtClean="0">
                <a:solidFill>
                  <a:srgbClr val="4F6228"/>
                </a:solidFill>
                <a:effectLst/>
              </a:rPr>
              <a:t>)</a:t>
            </a:r>
            <a:endParaRPr sz="3600" cap="small" dirty="0">
              <a:solidFill>
                <a:srgbClr val="4F6228"/>
              </a:solidFill>
              <a:effectLst/>
            </a:endParaRPr>
          </a:p>
        </p:txBody>
      </p:sp>
      <p:sp>
        <p:nvSpPr>
          <p:cNvPr id="114" name="Shape 114"/>
          <p:cNvSpPr>
            <a:spLocks noGrp="1"/>
          </p:cNvSpPr>
          <p:nvPr>
            <p:ph type="sldNum" sz="quarter" idx="2"/>
          </p:nvPr>
        </p:nvSpPr>
        <p:spPr>
          <a:xfrm>
            <a:off x="6553200" y="5935557"/>
            <a:ext cx="2133600" cy="184027"/>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23</a:t>
            </a:fld>
            <a:endParaRPr sz="1200">
              <a:solidFill>
                <a:srgbClr val="888888"/>
              </a:solidFill>
            </a:endParaRPr>
          </a:p>
        </p:txBody>
      </p:sp>
      <p:sp>
        <p:nvSpPr>
          <p:cNvPr id="3" name="Rectangle 2"/>
          <p:cNvSpPr/>
          <p:nvPr/>
        </p:nvSpPr>
        <p:spPr>
          <a:xfrm>
            <a:off x="246744" y="1534315"/>
            <a:ext cx="8628742" cy="2308320"/>
          </a:xfrm>
          <a:prstGeom prst="rect">
            <a:avLst/>
          </a:prstGeom>
          <a:solidFill>
            <a:schemeClr val="bg1"/>
          </a:solidFill>
          <a:ln w="25400" cap="flat">
            <a:solidFill>
              <a:schemeClr val="bg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ZA" sz="1600" b="0" i="0" u="none" strike="noStrike" cap="none" spc="0" normalizeH="0" baseline="0" dirty="0" smtClean="0">
                <a:ln>
                  <a:noFill/>
                </a:ln>
                <a:solidFill>
                  <a:srgbClr val="000000"/>
                </a:solidFill>
                <a:effectLst/>
                <a:uFillTx/>
                <a:latin typeface="Times New Roman" panose="02020603050405020304" pitchFamily="18" charset="0"/>
                <a:cs typeface="Times New Roman" panose="02020603050405020304" pitchFamily="18" charset="0"/>
                <a:sym typeface="Avenir Roman"/>
              </a:rPr>
              <a:t>The spending</a:t>
            </a:r>
            <a:r>
              <a:rPr kumimoji="0" lang="en-ZA" sz="1600" b="0" i="0" u="none" strike="noStrike" cap="none" spc="0" normalizeH="0" dirty="0" smtClean="0">
                <a:ln>
                  <a:noFill/>
                </a:ln>
                <a:solidFill>
                  <a:srgbClr val="000000"/>
                </a:solidFill>
                <a:effectLst/>
                <a:uFillTx/>
                <a:latin typeface="Times New Roman" panose="02020603050405020304" pitchFamily="18" charset="0"/>
                <a:cs typeface="Times New Roman" panose="02020603050405020304" pitchFamily="18" charset="0"/>
                <a:sym typeface="Avenir Roman"/>
              </a:rPr>
              <a:t> performance on most </a:t>
            </a:r>
            <a:r>
              <a:rPr kumimoji="0" lang="en-ZA" sz="1600" b="0" i="0" u="none" strike="noStrike" cap="none" spc="0" normalizeH="0" baseline="0" dirty="0" smtClean="0">
                <a:ln>
                  <a:noFill/>
                </a:ln>
                <a:solidFill>
                  <a:srgbClr val="000000"/>
                </a:solidFill>
                <a:effectLst/>
                <a:uFillTx/>
                <a:latin typeface="Times New Roman" panose="02020603050405020304" pitchFamily="18" charset="0"/>
                <a:cs typeface="Times New Roman" panose="02020603050405020304" pitchFamily="18" charset="0"/>
                <a:sym typeface="Avenir Roman"/>
              </a:rPr>
              <a:t>health</a:t>
            </a:r>
            <a:r>
              <a:rPr kumimoji="0" lang="en-ZA" sz="1600" b="0" i="0" u="none" strike="noStrike" cap="none" spc="0" normalizeH="0" dirty="0" smtClean="0">
                <a:ln>
                  <a:noFill/>
                </a:ln>
                <a:solidFill>
                  <a:srgbClr val="000000"/>
                </a:solidFill>
                <a:effectLst/>
                <a:uFillTx/>
                <a:latin typeface="Times New Roman" panose="02020603050405020304" pitchFamily="18" charset="0"/>
                <a:cs typeface="Times New Roman" panose="02020603050405020304" pitchFamily="18" charset="0"/>
                <a:sym typeface="Avenir Roman"/>
              </a:rPr>
              <a:t> grants have been close to 100% for the period reviewed (i.e. 2012/13 – 2015/16) with the exception of the Health Facility Revitalisation and NHI  grants</a:t>
            </a:r>
          </a:p>
          <a:p>
            <a:pPr marL="285750" lvl="1" indent="-285750" algn="l" rtl="0" latinLnBrk="1" hangingPunct="0">
              <a:buFont typeface="Arial" panose="020B0604020202020204" pitchFamily="34" charset="0"/>
              <a:buChar char="•"/>
            </a:pPr>
            <a:r>
              <a:rPr lang="en-ZA" sz="1600" dirty="0" smtClean="0">
                <a:solidFill>
                  <a:srgbClr val="000000"/>
                </a:solidFill>
                <a:latin typeface="Times New Roman" panose="02020603050405020304" pitchFamily="18" charset="0"/>
                <a:cs typeface="Times New Roman" panose="02020603050405020304" pitchFamily="18" charset="0"/>
              </a:rPr>
              <a:t>A review of the NHI grant showed teething problems related to the structuring of the funding </a:t>
            </a:r>
            <a:r>
              <a:rPr lang="en-ZA" sz="1600" dirty="0">
                <a:solidFill>
                  <a:srgbClr val="000000"/>
                </a:solidFill>
                <a:latin typeface="Times New Roman" panose="02020603050405020304" pitchFamily="18" charset="0"/>
                <a:cs typeface="Times New Roman" panose="02020603050405020304" pitchFamily="18" charset="0"/>
              </a:rPr>
              <a:t> </a:t>
            </a:r>
            <a:r>
              <a:rPr lang="en-ZA" sz="1600" dirty="0" smtClean="0">
                <a:solidFill>
                  <a:srgbClr val="000000"/>
                </a:solidFill>
                <a:latin typeface="Times New Roman" panose="02020603050405020304" pitchFamily="18" charset="0"/>
                <a:cs typeface="Times New Roman" panose="02020603050405020304" pitchFamily="18" charset="0"/>
              </a:rPr>
              <a:t>  instrument with little evidence of impact. The grant has been phased out in 2016/17 and will continue through an indirect component of the National Health Grant</a:t>
            </a:r>
          </a:p>
          <a:p>
            <a:pPr marL="285750" lvl="3" indent="-285750" algn="l" rtl="0" latinLnBrk="1" hangingPunct="0">
              <a:buFont typeface="Arial" panose="020B0604020202020204" pitchFamily="34" charset="0"/>
              <a:buChar char="•"/>
            </a:pPr>
            <a:r>
              <a:rPr lang="en-ZA" sz="1600" dirty="0" smtClean="0">
                <a:solidFill>
                  <a:srgbClr val="000000"/>
                </a:solidFill>
                <a:latin typeface="Times New Roman" panose="02020603050405020304" pitchFamily="18" charset="0"/>
                <a:cs typeface="Times New Roman" panose="02020603050405020304" pitchFamily="18" charset="0"/>
              </a:rPr>
              <a:t>In its submission on the 2017 DORB, </a:t>
            </a:r>
            <a:r>
              <a:rPr lang="en-ZA" sz="1600" dirty="0">
                <a:solidFill>
                  <a:srgbClr val="000000"/>
                </a:solidFill>
                <a:latin typeface="Times New Roman" panose="02020603050405020304" pitchFamily="18" charset="0"/>
                <a:cs typeface="Times New Roman" panose="02020603050405020304" pitchFamily="18" charset="0"/>
              </a:rPr>
              <a:t>t</a:t>
            </a:r>
            <a:r>
              <a:rPr lang="en-ZA" sz="1600" dirty="0" smtClean="0">
                <a:solidFill>
                  <a:srgbClr val="000000"/>
                </a:solidFill>
                <a:latin typeface="Times New Roman" panose="02020603050405020304" pitchFamily="18" charset="0"/>
                <a:cs typeface="Times New Roman" panose="02020603050405020304" pitchFamily="18" charset="0"/>
              </a:rPr>
              <a:t>he Commission expressed its concern that allocations alone cannot address the institutional and operational challenges at provincial level and that the indirect NHI grant should be used to build capacity of health district offices as they are central to the implementation of NHI</a:t>
            </a:r>
            <a:endParaRPr kumimoji="0" lang="en-ZA" sz="1600" b="0" i="0" u="none" strike="noStrike" cap="none" spc="0" normalizeH="0" dirty="0" smtClean="0">
              <a:ln>
                <a:noFill/>
              </a:ln>
              <a:solidFill>
                <a:srgbClr val="000000"/>
              </a:solidFill>
              <a:effectLst/>
              <a:uFillTx/>
              <a:latin typeface="Times New Roman" panose="02020603050405020304" pitchFamily="18" charset="0"/>
              <a:cs typeface="Times New Roman" panose="02020603050405020304" pitchFamily="18" charset="0"/>
              <a:sym typeface="Avenir Roman"/>
            </a:endParaRPr>
          </a:p>
        </p:txBody>
      </p:sp>
      <p:graphicFrame>
        <p:nvGraphicFramePr>
          <p:cNvPr id="6" name="Chart 5"/>
          <p:cNvGraphicFramePr>
            <a:graphicFrameLocks/>
          </p:cNvGraphicFramePr>
          <p:nvPr>
            <p:extLst>
              <p:ext uri="{D42A27DB-BD31-4B8C-83A1-F6EECF244321}">
                <p14:modId xmlns:p14="http://schemas.microsoft.com/office/powerpoint/2010/main" xmlns="" val="1896210951"/>
              </p:ext>
            </p:extLst>
          </p:nvPr>
        </p:nvGraphicFramePr>
        <p:xfrm>
          <a:off x="696686" y="3901854"/>
          <a:ext cx="7990114" cy="2622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4550760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solidFill>
                  <a:srgbClr val="4F6228"/>
                </a:solidFill>
                <a:effectLst/>
              </a:rPr>
              <a:t>Assessment of Conditional Grants transferred to provincial departments of health </a:t>
            </a:r>
            <a:r>
              <a:rPr lang="en-ZA" sz="2800" dirty="0" smtClean="0">
                <a:solidFill>
                  <a:srgbClr val="4F6228"/>
                </a:solidFill>
                <a:effectLst/>
              </a:rPr>
              <a:t>(2)</a:t>
            </a:r>
            <a:endParaRPr lang="en-ZA" sz="2800" dirty="0">
              <a:effectLst/>
            </a:endParaRPr>
          </a:p>
        </p:txBody>
      </p:sp>
      <p:sp>
        <p:nvSpPr>
          <p:cNvPr id="3" name="Text Placeholder 2"/>
          <p:cNvSpPr>
            <a:spLocks noGrp="1"/>
          </p:cNvSpPr>
          <p:nvPr>
            <p:ph type="body" idx="1"/>
          </p:nvPr>
        </p:nvSpPr>
        <p:spPr>
          <a:xfrm>
            <a:off x="457200" y="1574802"/>
            <a:ext cx="8229600" cy="5257799"/>
          </a:xfrm>
        </p:spPr>
        <p:txBody>
          <a:bodyPr/>
          <a:lstStyle/>
          <a:p>
            <a:r>
              <a:rPr lang="en-ZA" sz="1900" dirty="0" smtClean="0"/>
              <a:t>Over the 2017 MTEF period, allocations to the Comprehensive HIV/AIDS, National Tertiary Services and Health Facility Revitalisation conditional grants receives the bulk of the transfers from </a:t>
            </a:r>
            <a:r>
              <a:rPr lang="en-ZA" sz="1900" dirty="0" err="1" smtClean="0"/>
              <a:t>DoH</a:t>
            </a:r>
            <a:endParaRPr lang="en-ZA" sz="1900" dirty="0" smtClean="0"/>
          </a:p>
          <a:p>
            <a:pPr lvl="1"/>
            <a:r>
              <a:rPr lang="en-ZA" sz="1700" dirty="0" smtClean="0"/>
              <a:t>Given the poor performance on the Health Facility revitalisation grant, baseline reductions of R248 million effected over the 2017 MTEF period resulting in no real increase</a:t>
            </a:r>
          </a:p>
          <a:p>
            <a:pPr lvl="1"/>
            <a:r>
              <a:rPr lang="en-ZA" sz="1700" dirty="0" smtClean="0"/>
              <a:t>The Commission has previously stated any baseline reductions to grants should be preceded by an expenditure review to determine the extent to which the objectives of the grants are affected</a:t>
            </a:r>
            <a:endParaRPr lang="en-ZA" sz="1700" dirty="0"/>
          </a:p>
        </p:txBody>
      </p:sp>
      <p:sp>
        <p:nvSpPr>
          <p:cNvPr id="5" name="Slide Number Placeholder 4"/>
          <p:cNvSpPr>
            <a:spLocks noGrp="1"/>
          </p:cNvSpPr>
          <p:nvPr>
            <p:ph type="sldNum" sz="quarter" idx="2"/>
          </p:nvPr>
        </p:nvSpPr>
        <p:spPr/>
        <p:txBody>
          <a:bodyPr/>
          <a:lstStyle/>
          <a:p>
            <a:pPr lvl="0"/>
            <a:fld id="{86CB4B4D-7CA3-9044-876B-883B54F8677D}" type="slidenum">
              <a:rPr lang="en-ZA" smtClean="0"/>
              <a:pPr lvl="0"/>
              <a:t>24</a:t>
            </a:fld>
            <a:endParaRPr lang="en-ZA"/>
          </a:p>
        </p:txBody>
      </p:sp>
      <p:graphicFrame>
        <p:nvGraphicFramePr>
          <p:cNvPr id="6" name="Table 5"/>
          <p:cNvGraphicFramePr>
            <a:graphicFrameLocks noGrp="1"/>
          </p:cNvGraphicFramePr>
          <p:nvPr>
            <p:extLst>
              <p:ext uri="{D42A27DB-BD31-4B8C-83A1-F6EECF244321}">
                <p14:modId xmlns:p14="http://schemas.microsoft.com/office/powerpoint/2010/main" xmlns="" val="858444185"/>
              </p:ext>
            </p:extLst>
          </p:nvPr>
        </p:nvGraphicFramePr>
        <p:xfrm>
          <a:off x="304799" y="4455888"/>
          <a:ext cx="8548914" cy="2101697"/>
        </p:xfrm>
        <a:graphic>
          <a:graphicData uri="http://schemas.openxmlformats.org/drawingml/2006/table">
            <a:tbl>
              <a:tblPr/>
              <a:tblGrid>
                <a:gridCol w="2206172"/>
                <a:gridCol w="1393372"/>
                <a:gridCol w="1117600"/>
                <a:gridCol w="1407886"/>
                <a:gridCol w="1090856"/>
                <a:gridCol w="1333028"/>
              </a:tblGrid>
              <a:tr h="600485">
                <a:tc>
                  <a:txBody>
                    <a:bodyPr/>
                    <a:lstStyle/>
                    <a:p>
                      <a:pPr algn="l" fontAlgn="b"/>
                      <a:r>
                        <a:rPr lang="en-ZA" sz="1200" b="1" i="0" u="none" strike="noStrike" dirty="0">
                          <a:solidFill>
                            <a:srgbClr val="000000"/>
                          </a:solidFill>
                          <a:effectLst/>
                          <a:latin typeface="Times New Roman" panose="02020603050405020304" pitchFamily="18" charset="0"/>
                          <a:cs typeface="Times New Roman" panose="02020603050405020304" pitchFamily="18" charset="0"/>
                        </a:rPr>
                        <a:t>R' million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ZA" sz="1200" b="1" i="0" u="none" strike="noStrike">
                          <a:solidFill>
                            <a:srgbClr val="000000"/>
                          </a:solidFill>
                          <a:effectLst/>
                          <a:latin typeface="Times New Roman" panose="02020603050405020304" pitchFamily="18" charset="0"/>
                          <a:cs typeface="Times New Roman" panose="02020603050405020304" pitchFamily="18" charset="0"/>
                        </a:rPr>
                        <a:t>2016/17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ZA" sz="1200" b="1" i="0" u="none" strike="noStrike">
                          <a:solidFill>
                            <a:srgbClr val="000000"/>
                          </a:solidFill>
                          <a:effectLst/>
                          <a:latin typeface="Times New Roman" panose="02020603050405020304" pitchFamily="18" charset="0"/>
                          <a:cs typeface="Times New Roman" panose="02020603050405020304" pitchFamily="18" charset="0"/>
                        </a:rPr>
                        <a:t>2017/18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ZA" sz="1200" b="1" i="0" u="none" strike="noStrike">
                          <a:solidFill>
                            <a:srgbClr val="000000"/>
                          </a:solidFill>
                          <a:effectLst/>
                          <a:latin typeface="Times New Roman" panose="02020603050405020304" pitchFamily="18" charset="0"/>
                          <a:cs typeface="Times New Roman" panose="02020603050405020304" pitchFamily="18" charset="0"/>
                        </a:rPr>
                        <a:t>2018/19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ZA" sz="1200" b="1" i="0" u="none" strike="noStrike">
                          <a:solidFill>
                            <a:srgbClr val="000000"/>
                          </a:solidFill>
                          <a:effectLst/>
                          <a:latin typeface="Times New Roman" panose="02020603050405020304" pitchFamily="18" charset="0"/>
                          <a:cs typeface="Times New Roman" panose="02020603050405020304" pitchFamily="18" charset="0"/>
                        </a:rPr>
                        <a:t>2019/20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ZA" sz="1200" b="1" i="0" u="none" strike="noStrike" dirty="0">
                          <a:solidFill>
                            <a:srgbClr val="000000"/>
                          </a:solidFill>
                          <a:effectLst/>
                          <a:latin typeface="Times New Roman" panose="02020603050405020304" pitchFamily="18" charset="0"/>
                          <a:cs typeface="Times New Roman" panose="02020603050405020304" pitchFamily="18" charset="0"/>
                        </a:rPr>
                        <a:t>Real </a:t>
                      </a:r>
                      <a:r>
                        <a:rPr lang="en-ZA" sz="1200" b="1" i="0" u="none" strike="noStrike" dirty="0" err="1">
                          <a:solidFill>
                            <a:srgbClr val="000000"/>
                          </a:solidFill>
                          <a:effectLst/>
                          <a:latin typeface="Times New Roman" panose="02020603050405020304" pitchFamily="18" charset="0"/>
                          <a:cs typeface="Times New Roman" panose="02020603050405020304" pitchFamily="18" charset="0"/>
                        </a:rPr>
                        <a:t>Avge</a:t>
                      </a:r>
                      <a:r>
                        <a:rPr lang="en-ZA" sz="1200" b="1" i="0" u="none" strike="noStrike" dirty="0">
                          <a:solidFill>
                            <a:srgbClr val="000000"/>
                          </a:solidFill>
                          <a:effectLst/>
                          <a:latin typeface="Times New Roman" panose="02020603050405020304" pitchFamily="18" charset="0"/>
                          <a:cs typeface="Times New Roman" panose="02020603050405020304" pitchFamily="18" charset="0"/>
                        </a:rPr>
                        <a:t>. Annual Growth                  2016/17 - 2019/20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50202">
                <a:tc>
                  <a:txBody>
                    <a:bodyPr/>
                    <a:lstStyle/>
                    <a:p>
                      <a:pPr algn="l" rtl="0"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Comprehensive HIV and Aids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15 291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17 558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19 922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22 039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202">
                <a:tc>
                  <a:txBody>
                    <a:bodyPr/>
                    <a:lstStyle/>
                    <a:p>
                      <a:pPr algn="l" rtl="0"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Health Facility revitalisation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                       5 273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5 654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                         5 916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6 247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202">
                <a:tc>
                  <a:txBody>
                    <a:bodyPr/>
                    <a:lstStyle/>
                    <a:p>
                      <a:pPr algn="l" rtl="0"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Health professions training &amp; dev.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                       2 477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                  2 632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                         2 784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               2 940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202">
                <a:tc>
                  <a:txBody>
                    <a:bodyPr/>
                    <a:lstStyle/>
                    <a:p>
                      <a:pPr algn="l" rtl="0"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Human papillomavirus vaccine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                  211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202">
                <a:tc>
                  <a:txBody>
                    <a:bodyPr/>
                    <a:lstStyle/>
                    <a:p>
                      <a:pPr algn="l" rtl="0"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National tertiary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10 847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11 676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12 395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             13 178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202">
                <a:tc>
                  <a:txBody>
                    <a:bodyPr/>
                    <a:lstStyle/>
                    <a:p>
                      <a:pPr algn="l" rtl="0"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National health insurance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Times New Roman" panose="02020603050405020304" pitchFamily="18" charset="0"/>
                          <a:cs typeface="Times New Roman" panose="02020603050405020304" pitchFamily="18"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1367711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effectLst/>
              </a:rPr>
              <a:t>Spending Assessment of Provincial departments of health </a:t>
            </a:r>
            <a:endParaRPr lang="en-ZA" dirty="0">
              <a:effectLst/>
            </a:endParaRPr>
          </a:p>
        </p:txBody>
      </p:sp>
      <p:sp>
        <p:nvSpPr>
          <p:cNvPr id="3" name="Text Placeholder 2"/>
          <p:cNvSpPr>
            <a:spLocks noGrp="1"/>
          </p:cNvSpPr>
          <p:nvPr>
            <p:ph type="body" idx="1"/>
          </p:nvPr>
        </p:nvSpPr>
        <p:spPr>
          <a:xfrm>
            <a:off x="351971" y="1600200"/>
            <a:ext cx="8559800" cy="5257800"/>
          </a:xfrm>
        </p:spPr>
        <p:txBody>
          <a:bodyPr/>
          <a:lstStyle/>
          <a:p>
            <a:r>
              <a:rPr lang="en-ZA" sz="2200" dirty="0" smtClean="0"/>
              <a:t>Five out of the nine provincial departments of health overspent its budget in 2015/16</a:t>
            </a:r>
          </a:p>
          <a:p>
            <a:pPr lvl="1">
              <a:spcBef>
                <a:spcPts val="0"/>
              </a:spcBef>
            </a:pPr>
            <a:r>
              <a:rPr lang="en-ZA" sz="1600" dirty="0" smtClean="0"/>
              <a:t>For some provinces, overspending has been a persistent problem in the past few years (E.g. North West, KZN)</a:t>
            </a:r>
          </a:p>
          <a:p>
            <a:pPr lvl="1">
              <a:spcBef>
                <a:spcPts val="0"/>
              </a:spcBef>
            </a:pPr>
            <a:r>
              <a:rPr lang="en-ZA" sz="1600" dirty="0" smtClean="0"/>
              <a:t>The major cost pressures on provincial health budgets are goods and services in the main and personnel expenditure</a:t>
            </a:r>
          </a:p>
          <a:p>
            <a:pPr lvl="1">
              <a:spcBef>
                <a:spcPts val="0"/>
              </a:spcBef>
            </a:pPr>
            <a:r>
              <a:rPr lang="en-ZA" sz="1600" dirty="0" smtClean="0"/>
              <a:t>Provinces have reported a significant increase in contingent liabilities over the period concerned, arising from legal action taken due to negligence by health professionals</a:t>
            </a:r>
          </a:p>
        </p:txBody>
      </p:sp>
      <p:sp>
        <p:nvSpPr>
          <p:cNvPr id="5" name="Slide Number Placeholder 4"/>
          <p:cNvSpPr>
            <a:spLocks noGrp="1"/>
          </p:cNvSpPr>
          <p:nvPr>
            <p:ph type="sldNum" sz="quarter" idx="2"/>
          </p:nvPr>
        </p:nvSpPr>
        <p:spPr/>
        <p:txBody>
          <a:bodyPr/>
          <a:lstStyle/>
          <a:p>
            <a:pPr lvl="0"/>
            <a:fld id="{86CB4B4D-7CA3-9044-876B-883B54F8677D}" type="slidenum">
              <a:rPr lang="en-ZA" smtClean="0"/>
              <a:pPr lvl="0"/>
              <a:t>25</a:t>
            </a:fld>
            <a:endParaRPr lang="en-ZA"/>
          </a:p>
        </p:txBody>
      </p:sp>
      <p:graphicFrame>
        <p:nvGraphicFramePr>
          <p:cNvPr id="6" name="Chart 5"/>
          <p:cNvGraphicFramePr>
            <a:graphicFrameLocks/>
          </p:cNvGraphicFramePr>
          <p:nvPr>
            <p:extLst>
              <p:ext uri="{D42A27DB-BD31-4B8C-83A1-F6EECF244321}">
                <p14:modId xmlns:p14="http://schemas.microsoft.com/office/powerpoint/2010/main" xmlns="" val="1870092254"/>
              </p:ext>
            </p:extLst>
          </p:nvPr>
        </p:nvGraphicFramePr>
        <p:xfrm>
          <a:off x="783771" y="4002314"/>
          <a:ext cx="8128000" cy="2555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390932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626875" y="188639"/>
            <a:ext cx="8229601" cy="1267547"/>
          </a:xfrm>
          <a:prstGeom prst="rect">
            <a:avLst/>
          </a:prstGeom>
        </p:spPr>
        <p:txBody>
          <a:bodyPr/>
          <a:lstStyle/>
          <a:p>
            <a:pPr lvl="0">
              <a:defRPr sz="1800" cap="none">
                <a:solidFill>
                  <a:srgbClr val="000000"/>
                </a:solidFill>
                <a:effectLst/>
              </a:defRPr>
            </a:pPr>
            <a:r>
              <a:rPr sz="4400" cap="small" dirty="0">
                <a:solidFill>
                  <a:srgbClr val="3B7150"/>
                </a:solidFill>
                <a:effectLst/>
              </a:rPr>
              <a:t>Concluding Remarks</a:t>
            </a:r>
          </a:p>
        </p:txBody>
      </p:sp>
      <p:sp>
        <p:nvSpPr>
          <p:cNvPr id="167" name="Shape 167"/>
          <p:cNvSpPr>
            <a:spLocks noGrp="1"/>
          </p:cNvSpPr>
          <p:nvPr>
            <p:ph type="body" idx="1"/>
          </p:nvPr>
        </p:nvSpPr>
        <p:spPr>
          <a:xfrm>
            <a:off x="406399" y="1600200"/>
            <a:ext cx="8450077" cy="5002213"/>
          </a:xfrm>
          <a:prstGeom prst="rect">
            <a:avLst/>
          </a:prstGeom>
        </p:spPr>
        <p:txBody>
          <a:bodyPr lIns="0" tIns="0" rIns="0" bIns="0">
            <a:normAutofit/>
          </a:bodyPr>
          <a:lstStyle/>
          <a:p>
            <a:pPr marL="257175" lvl="0" indent="-257175">
              <a:lnSpc>
                <a:spcPct val="90000"/>
              </a:lnSpc>
              <a:spcBef>
                <a:spcPts val="500"/>
              </a:spcBef>
              <a:buClr>
                <a:srgbClr val="191919"/>
              </a:buClr>
              <a:defRPr sz="1800"/>
            </a:pPr>
            <a:r>
              <a:rPr sz="2400" dirty="0">
                <a:solidFill>
                  <a:schemeClr val="tx1"/>
                </a:solidFill>
              </a:rPr>
              <a:t>The </a:t>
            </a:r>
            <a:r>
              <a:rPr lang="en-ZA" sz="2400" dirty="0" err="1" smtClean="0">
                <a:solidFill>
                  <a:schemeClr val="tx1"/>
                </a:solidFill>
              </a:rPr>
              <a:t>DoH</a:t>
            </a:r>
            <a:r>
              <a:rPr lang="en-ZA" sz="2400" dirty="0" smtClean="0">
                <a:solidFill>
                  <a:schemeClr val="tx1"/>
                </a:solidFill>
              </a:rPr>
              <a:t> is receiving significant increase to its baseline budget over the 2017 MTEF</a:t>
            </a:r>
          </a:p>
          <a:p>
            <a:pPr marL="698046" lvl="1" indent="-257175">
              <a:lnSpc>
                <a:spcPct val="90000"/>
              </a:lnSpc>
              <a:spcBef>
                <a:spcPts val="500"/>
              </a:spcBef>
              <a:buClr>
                <a:srgbClr val="191919"/>
              </a:buClr>
              <a:defRPr sz="1800"/>
            </a:pPr>
            <a:r>
              <a:rPr lang="en-ZA" sz="2400" dirty="0" smtClean="0">
                <a:solidFill>
                  <a:schemeClr val="tx1"/>
                </a:solidFill>
              </a:rPr>
              <a:t>These increases are targeting the expanded rollout of HIV/AIDS and TB treatment and prevention, revitalising primary health care facilities and expanding the NHI rollout</a:t>
            </a:r>
            <a:endParaRPr sz="2400" dirty="0">
              <a:solidFill>
                <a:schemeClr val="tx1"/>
              </a:solidFill>
            </a:endParaRPr>
          </a:p>
          <a:p>
            <a:pPr marL="400050" lvl="0" indent="-400050" algn="just">
              <a:lnSpc>
                <a:spcPct val="90000"/>
              </a:lnSpc>
              <a:defRPr sz="1800"/>
            </a:pPr>
            <a:r>
              <a:rPr lang="en-ZA" sz="2400" dirty="0" smtClean="0">
                <a:solidFill>
                  <a:schemeClr val="tx1"/>
                </a:solidFill>
              </a:rPr>
              <a:t>While the allocation of resources are targeting key areas of intervention in line with the NDP, a major concern is addressing the financial and implementation performance of provinces given the significant service delivery role they play in the sector </a:t>
            </a:r>
          </a:p>
          <a:p>
            <a:pPr marL="400050" indent="-400050" algn="just">
              <a:lnSpc>
                <a:spcPct val="90000"/>
              </a:lnSpc>
              <a:defRPr sz="1800"/>
            </a:pPr>
            <a:r>
              <a:rPr lang="en-ZA" sz="2400" dirty="0" smtClean="0">
                <a:solidFill>
                  <a:schemeClr val="tx1"/>
                </a:solidFill>
              </a:rPr>
              <a:t> NHI reforms must address coordination challenges in the sector especially when it comes fostering joint planning and increasing health facility budget autonomy</a:t>
            </a:r>
          </a:p>
          <a:p>
            <a:pPr marL="840921" lvl="1" indent="-400050" algn="just">
              <a:lnSpc>
                <a:spcPct val="90000"/>
              </a:lnSpc>
              <a:defRPr sz="1800"/>
            </a:pPr>
            <a:r>
              <a:rPr lang="en-ZA" sz="2400" dirty="0" smtClean="0">
                <a:solidFill>
                  <a:schemeClr val="tx1"/>
                </a:solidFill>
              </a:rPr>
              <a:t>Learn from the education sector.</a:t>
            </a:r>
            <a:endParaRPr lang="en-ZA" sz="2400" dirty="0">
              <a:solidFill>
                <a:schemeClr val="tx1"/>
              </a:solidFill>
            </a:endParaRPr>
          </a:p>
          <a:p>
            <a:pPr marL="400050" lvl="0" indent="-400050" algn="just">
              <a:lnSpc>
                <a:spcPct val="90000"/>
              </a:lnSpc>
              <a:defRPr sz="1800"/>
            </a:pPr>
            <a:endParaRPr lang="en-ZA" sz="2400" dirty="0">
              <a:solidFill>
                <a:schemeClr val="tx1"/>
              </a:solidFill>
            </a:endParaRPr>
          </a:p>
        </p:txBody>
      </p:sp>
      <p:sp>
        <p:nvSpPr>
          <p:cNvPr id="168" name="Shape 168"/>
          <p:cNvSpPr>
            <a:spLocks noGrp="1"/>
          </p:cNvSpPr>
          <p:nvPr>
            <p:ph type="sldNum" sz="quarter" idx="2"/>
          </p:nvPr>
        </p:nvSpPr>
        <p:spPr>
          <a:xfrm>
            <a:off x="6553200" y="6099554"/>
            <a:ext cx="2133600" cy="275467"/>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solidFill>
                  <a:srgbClr val="888888"/>
                </a:solidFill>
              </a:defRPr>
            </a:lvl1p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26</a:t>
            </a:fld>
            <a:endParaRPr sz="1200">
              <a:solidFill>
                <a:srgbClr val="888888"/>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body" idx="1"/>
          </p:nvPr>
        </p:nvSpPr>
        <p:spPr>
          <a:xfrm>
            <a:off x="539552" y="2348880"/>
            <a:ext cx="7772401" cy="2637523"/>
          </a:xfrm>
          <a:prstGeom prst="rect">
            <a:avLst/>
          </a:prstGeom>
        </p:spPr>
        <p:txBody>
          <a:bodyPr/>
          <a:lstStyle>
            <a:lvl1pPr>
              <a:defRPr sz="4400"/>
            </a:lvl1pPr>
          </a:lstStyle>
          <a:p>
            <a:pPr lvl="0">
              <a:defRPr sz="1800" cap="none">
                <a:solidFill>
                  <a:srgbClr val="000000"/>
                </a:solidFill>
                <a:effectLst/>
              </a:defRPr>
            </a:pPr>
            <a:r>
              <a:rPr lang="en-ZA" sz="3600" dirty="0">
                <a:effectLst/>
              </a:rPr>
              <a:t>1</a:t>
            </a:r>
            <a:r>
              <a:rPr dirty="0">
                <a:effectLst/>
              </a:rPr>
              <a:t>. </a:t>
            </a:r>
            <a:r>
              <a:rPr sz="4400" cap="small" dirty="0">
                <a:solidFill>
                  <a:srgbClr val="3B7150"/>
                </a:solidFill>
                <a:effectLst/>
              </a:rPr>
              <a:t>Relationship between Health Care Performance and the Economy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Background</a:t>
            </a:r>
            <a:endParaRPr lang="en-ZA" dirty="0">
              <a:effectLst/>
            </a:endParaRPr>
          </a:p>
        </p:txBody>
      </p:sp>
      <p:sp>
        <p:nvSpPr>
          <p:cNvPr id="3" name="Text Placeholder 2"/>
          <p:cNvSpPr>
            <a:spLocks noGrp="1"/>
          </p:cNvSpPr>
          <p:nvPr>
            <p:ph type="body" idx="1"/>
          </p:nvPr>
        </p:nvSpPr>
        <p:spPr>
          <a:xfrm>
            <a:off x="457200" y="1600200"/>
            <a:ext cx="4209143" cy="2628900"/>
          </a:xfrm>
        </p:spPr>
        <p:txBody>
          <a:bodyPr/>
          <a:lstStyle/>
          <a:p>
            <a:r>
              <a:rPr lang="en-ZA" sz="2000" dirty="0" smtClean="0"/>
              <a:t>South Africa has consistently improved against all the key health indicators</a:t>
            </a:r>
          </a:p>
          <a:p>
            <a:r>
              <a:rPr lang="en-ZA" sz="2000" dirty="0" smtClean="0"/>
              <a:t>However, speed of improvement was not fast enough to meet the MDG goals for infant mortality, child mortality under 5 and life expectancy</a:t>
            </a:r>
            <a:endParaRPr lang="en-ZA" sz="2000" dirty="0"/>
          </a:p>
        </p:txBody>
      </p:sp>
      <p:graphicFrame>
        <p:nvGraphicFramePr>
          <p:cNvPr id="4" name="Chart 3"/>
          <p:cNvGraphicFramePr>
            <a:graphicFrameLocks/>
          </p:cNvGraphicFramePr>
          <p:nvPr>
            <p:extLst>
              <p:ext uri="{D42A27DB-BD31-4B8C-83A1-F6EECF244321}">
                <p14:modId xmlns:p14="http://schemas.microsoft.com/office/powerpoint/2010/main" xmlns="" val="2655593379"/>
              </p:ext>
            </p:extLst>
          </p:nvPr>
        </p:nvGraphicFramePr>
        <p:xfrm>
          <a:off x="457200" y="4229100"/>
          <a:ext cx="3882572" cy="20936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xmlns="" val="3002315416"/>
              </p:ext>
            </p:extLst>
          </p:nvPr>
        </p:nvGraphicFramePr>
        <p:xfrm>
          <a:off x="4499429" y="4229100"/>
          <a:ext cx="4187371" cy="20936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xmlns="" val="3995468564"/>
              </p:ext>
            </p:extLst>
          </p:nvPr>
        </p:nvGraphicFramePr>
        <p:xfrm>
          <a:off x="4666343" y="1792514"/>
          <a:ext cx="4056743" cy="2064657"/>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2"/>
          </p:nvPr>
        </p:nvSpPr>
        <p:spPr/>
        <p:txBody>
          <a:bodyPr/>
          <a:lstStyle/>
          <a:p>
            <a:pPr lvl="0"/>
            <a:fld id="{86CB4B4D-7CA3-9044-876B-883B54F8677D}" type="slidenum">
              <a:rPr lang="en-ZA" smtClean="0"/>
              <a:pPr lvl="0"/>
              <a:t>4</a:t>
            </a:fld>
            <a:endParaRPr lang="en-ZA"/>
          </a:p>
        </p:txBody>
      </p:sp>
    </p:spTree>
    <p:extLst>
      <p:ext uri="{BB962C8B-B14F-4D97-AF65-F5344CB8AC3E}">
        <p14:creationId xmlns:p14="http://schemas.microsoft.com/office/powerpoint/2010/main" xmlns="" val="28089237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pPr lvl="0">
              <a:defRPr sz="1800" cap="none">
                <a:solidFill>
                  <a:srgbClr val="000000"/>
                </a:solidFill>
                <a:effectLst/>
              </a:defRPr>
            </a:pPr>
            <a:r>
              <a:rPr lang="en-ZA" sz="4400" cap="small" dirty="0" smtClean="0">
                <a:solidFill>
                  <a:srgbClr val="3B7150"/>
                </a:solidFill>
                <a:effectLst/>
              </a:rPr>
              <a:t>Background</a:t>
            </a:r>
            <a:endParaRPr sz="4400" cap="small" dirty="0">
              <a:solidFill>
                <a:srgbClr val="3B7150"/>
              </a:solidFill>
              <a:effectLst/>
            </a:endParaRPr>
          </a:p>
        </p:txBody>
      </p:sp>
      <p:sp>
        <p:nvSpPr>
          <p:cNvPr id="93" name="Shape 93"/>
          <p:cNvSpPr>
            <a:spLocks noGrp="1"/>
          </p:cNvSpPr>
          <p:nvPr>
            <p:ph type="body" idx="1"/>
          </p:nvPr>
        </p:nvSpPr>
        <p:spPr>
          <a:xfrm>
            <a:off x="457200" y="1600200"/>
            <a:ext cx="8483600" cy="5257800"/>
          </a:xfrm>
          <a:prstGeom prst="rect">
            <a:avLst/>
          </a:prstGeom>
        </p:spPr>
        <p:txBody>
          <a:bodyPr lIns="0" tIns="0" rIns="0" bIns="0">
            <a:normAutofit/>
          </a:bodyPr>
          <a:lstStyle/>
          <a:p>
            <a:pPr marL="235743" lvl="0" indent="-235743">
              <a:defRPr sz="1800"/>
            </a:pPr>
            <a:r>
              <a:rPr lang="en-ZA" sz="2800" dirty="0" smtClean="0"/>
              <a:t>The NDP targets acknowledge the huge health challenges facing the country and that achieving the key health indicators will take longer than initially predicted</a:t>
            </a:r>
          </a:p>
        </p:txBody>
      </p:sp>
      <p:sp>
        <p:nvSpPr>
          <p:cNvPr id="94" name="Shape 94"/>
          <p:cNvSpPr>
            <a:spLocks noGrp="1"/>
          </p:cNvSpPr>
          <p:nvPr>
            <p:ph type="sldNum" sz="quarter" idx="2"/>
          </p:nvPr>
        </p:nvSpPr>
        <p:spPr>
          <a:xfrm>
            <a:off x="6553200" y="6144383"/>
            <a:ext cx="2133600" cy="27546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3B7150"/>
                </a:solidFill>
              </a:rPr>
              <a:pPr lvl="0">
                <a:defRPr sz="1800">
                  <a:solidFill>
                    <a:srgbClr val="000000"/>
                  </a:solidFill>
                </a:defRPr>
              </a:pPr>
              <a:t>5</a:t>
            </a:fld>
            <a:endParaRPr sz="1200">
              <a:solidFill>
                <a:srgbClr val="3B7150"/>
              </a:solidFill>
            </a:endParaRPr>
          </a:p>
        </p:txBody>
      </p:sp>
      <p:graphicFrame>
        <p:nvGraphicFramePr>
          <p:cNvPr id="95" name="Table 95"/>
          <p:cNvGraphicFramePr/>
          <p:nvPr>
            <p:extLst>
              <p:ext uri="{D42A27DB-BD31-4B8C-83A1-F6EECF244321}">
                <p14:modId xmlns:p14="http://schemas.microsoft.com/office/powerpoint/2010/main" xmlns="" val="2540403370"/>
              </p:ext>
            </p:extLst>
          </p:nvPr>
        </p:nvGraphicFramePr>
        <p:xfrm>
          <a:off x="575555" y="3420203"/>
          <a:ext cx="7992890" cy="2999645"/>
        </p:xfrm>
        <a:graphic>
          <a:graphicData uri="http://schemas.openxmlformats.org/drawingml/2006/table">
            <a:tbl>
              <a:tblPr firstRow="1" bandRow="1">
                <a:tableStyleId>{4C3C2611-4C71-4FC5-86AE-919BDF0F9419}</a:tableStyleId>
              </a:tblPr>
              <a:tblGrid>
                <a:gridCol w="1598578"/>
                <a:gridCol w="1598578"/>
                <a:gridCol w="1598578"/>
                <a:gridCol w="1598578"/>
                <a:gridCol w="1598578"/>
              </a:tblGrid>
              <a:tr h="764656">
                <a:tc>
                  <a:txBody>
                    <a:bodyPr/>
                    <a:lstStyle/>
                    <a:p>
                      <a:pPr lvl="0">
                        <a:defRPr sz="1800" b="0" i="0">
                          <a:solidFill>
                            <a:srgbClr val="000000"/>
                          </a:solidFill>
                        </a:defRPr>
                      </a:pPr>
                      <a:r>
                        <a:rPr dirty="0">
                          <a:solidFill>
                            <a:srgbClr val="FFFFFF"/>
                          </a:solidFill>
                          <a:latin typeface="Times New Roman"/>
                          <a:ea typeface="Times New Roman"/>
                          <a:cs typeface="Times New Roman"/>
                        </a:rPr>
                        <a:t>Health indicator </a:t>
                      </a:r>
                    </a:p>
                  </a:txBody>
                  <a:tcPr marL="45720" marR="45720" horzOverflow="overflow"/>
                </a:tc>
                <a:tc>
                  <a:txBody>
                    <a:bodyPr/>
                    <a:lstStyle/>
                    <a:p>
                      <a:pPr lvl="0">
                        <a:defRPr sz="1800" b="0" i="0">
                          <a:solidFill>
                            <a:srgbClr val="000000"/>
                          </a:solidFill>
                        </a:defRPr>
                      </a:pPr>
                      <a:r>
                        <a:rPr dirty="0">
                          <a:solidFill>
                            <a:srgbClr val="FFFFFF"/>
                          </a:solidFill>
                          <a:latin typeface="Times New Roman"/>
                          <a:ea typeface="Times New Roman"/>
                          <a:cs typeface="Times New Roman"/>
                        </a:rPr>
                        <a:t>MDG goals </a:t>
                      </a:r>
                      <a:endParaRPr sz="1200" i="1" dirty="0">
                        <a:solidFill>
                          <a:srgbClr val="FFFFFF"/>
                        </a:solidFill>
                        <a:sym typeface="Avenir Book"/>
                      </a:endParaRPr>
                    </a:p>
                    <a:p>
                      <a:pPr lvl="0">
                        <a:defRPr sz="1800" b="0" i="0">
                          <a:solidFill>
                            <a:srgbClr val="000000"/>
                          </a:solidFill>
                        </a:defRPr>
                      </a:pPr>
                      <a:r>
                        <a:rPr dirty="0">
                          <a:solidFill>
                            <a:srgbClr val="FFFFFF"/>
                          </a:solidFill>
                          <a:latin typeface="Times New Roman"/>
                          <a:ea typeface="Times New Roman"/>
                          <a:cs typeface="Times New Roman"/>
                        </a:rPr>
                        <a:t>2015</a:t>
                      </a:r>
                    </a:p>
                  </a:txBody>
                  <a:tcPr marL="45720" marR="45720" horzOverflow="overflow"/>
                </a:tc>
                <a:tc>
                  <a:txBody>
                    <a:bodyPr/>
                    <a:lstStyle/>
                    <a:p>
                      <a:pPr lvl="0">
                        <a:defRPr sz="1800" b="0" i="0">
                          <a:solidFill>
                            <a:srgbClr val="000000"/>
                          </a:solidFill>
                        </a:defRPr>
                      </a:pPr>
                      <a:r>
                        <a:rPr lang="en-ZA" dirty="0" smtClean="0">
                          <a:solidFill>
                            <a:schemeClr val="bg1"/>
                          </a:solidFill>
                          <a:latin typeface="Times New Roman"/>
                          <a:ea typeface="Times New Roman"/>
                          <a:cs typeface="Times New Roman"/>
                        </a:rPr>
                        <a:t>Sustainable</a:t>
                      </a:r>
                      <a:r>
                        <a:rPr lang="en-ZA" baseline="0" dirty="0" smtClean="0">
                          <a:solidFill>
                            <a:schemeClr val="bg1"/>
                          </a:solidFill>
                          <a:latin typeface="Times New Roman"/>
                          <a:ea typeface="Times New Roman"/>
                          <a:cs typeface="Times New Roman"/>
                        </a:rPr>
                        <a:t> Development Goals</a:t>
                      </a:r>
                      <a:endParaRPr dirty="0">
                        <a:solidFill>
                          <a:schemeClr val="bg1"/>
                        </a:solidFill>
                        <a:latin typeface="Times New Roman"/>
                        <a:ea typeface="Times New Roman"/>
                        <a:cs typeface="Times New Roman"/>
                      </a:endParaRPr>
                    </a:p>
                  </a:txBody>
                  <a:tcPr marL="45720" marR="45720" horzOverflow="overflow"/>
                </a:tc>
                <a:tc>
                  <a:txBody>
                    <a:bodyPr/>
                    <a:lstStyle/>
                    <a:p>
                      <a:pPr lvl="0">
                        <a:defRPr sz="1800" b="0" i="0">
                          <a:solidFill>
                            <a:srgbClr val="000000"/>
                          </a:solidFill>
                        </a:defRPr>
                      </a:pPr>
                      <a:r>
                        <a:rPr dirty="0">
                          <a:solidFill>
                            <a:srgbClr val="FFFFFF"/>
                          </a:solidFill>
                          <a:latin typeface="Times New Roman"/>
                          <a:ea typeface="Times New Roman"/>
                          <a:cs typeface="Times New Roman"/>
                        </a:rPr>
                        <a:t>NDP targets </a:t>
                      </a:r>
                      <a:endParaRPr sz="1200" i="1" dirty="0">
                        <a:solidFill>
                          <a:srgbClr val="FFFFFF"/>
                        </a:solidFill>
                        <a:sym typeface="Avenir Book"/>
                      </a:endParaRPr>
                    </a:p>
                    <a:p>
                      <a:pPr lvl="0">
                        <a:defRPr sz="1800" b="0" i="0">
                          <a:solidFill>
                            <a:srgbClr val="000000"/>
                          </a:solidFill>
                        </a:defRPr>
                      </a:pPr>
                      <a:r>
                        <a:rPr dirty="0">
                          <a:solidFill>
                            <a:srgbClr val="FFFFFF"/>
                          </a:solidFill>
                          <a:latin typeface="Times New Roman"/>
                          <a:ea typeface="Times New Roman"/>
                          <a:cs typeface="Times New Roman"/>
                        </a:rPr>
                        <a:t>2030</a:t>
                      </a:r>
                    </a:p>
                  </a:txBody>
                  <a:tcPr marL="45720" marR="45720" horzOverflow="overflow"/>
                </a:tc>
                <a:tc>
                  <a:txBody>
                    <a:bodyPr/>
                    <a:lstStyle/>
                    <a:p>
                      <a:pPr lvl="0">
                        <a:defRPr sz="1800" b="0" i="0">
                          <a:solidFill>
                            <a:srgbClr val="000000"/>
                          </a:solidFill>
                        </a:defRPr>
                      </a:pPr>
                      <a:r>
                        <a:rPr lang="en-ZA" dirty="0" smtClean="0">
                          <a:solidFill>
                            <a:srgbClr val="FFFFFF"/>
                          </a:solidFill>
                          <a:latin typeface="Times New Roman"/>
                          <a:ea typeface="Times New Roman"/>
                          <a:cs typeface="Times New Roman"/>
                        </a:rPr>
                        <a:t>South Africa </a:t>
                      </a:r>
                      <a:endParaRPr dirty="0">
                        <a:solidFill>
                          <a:srgbClr val="FFFFFF"/>
                        </a:solidFill>
                        <a:latin typeface="Times New Roman"/>
                        <a:ea typeface="Times New Roman"/>
                        <a:cs typeface="Times New Roman"/>
                      </a:endParaRPr>
                    </a:p>
                  </a:txBody>
                  <a:tcPr marL="45720" marR="45720" horzOverflow="overflow"/>
                </a:tc>
              </a:tr>
              <a:tr h="535259">
                <a:tc>
                  <a:txBody>
                    <a:bodyPr/>
                    <a:lstStyle/>
                    <a:p>
                      <a:pPr lvl="0">
                        <a:defRPr sz="1800" b="0" i="0"/>
                      </a:pPr>
                      <a:r>
                        <a:rPr dirty="0">
                          <a:latin typeface="Times New Roman"/>
                          <a:ea typeface="Times New Roman"/>
                          <a:cs typeface="Times New Roman"/>
                        </a:rPr>
                        <a:t>Maternal mortality</a:t>
                      </a:r>
                    </a:p>
                  </a:txBody>
                  <a:tcPr marL="45720" marR="45720" horzOverflow="overflow"/>
                </a:tc>
                <a:tc>
                  <a:txBody>
                    <a:bodyPr/>
                    <a:lstStyle/>
                    <a:p>
                      <a:pPr lvl="0">
                        <a:defRPr sz="1800" b="0" i="0"/>
                      </a:pPr>
                      <a:r>
                        <a:rPr>
                          <a:latin typeface="Times New Roman"/>
                          <a:ea typeface="Times New Roman"/>
                          <a:cs typeface="Times New Roman"/>
                        </a:rPr>
                        <a:t>38/1000</a:t>
                      </a:r>
                    </a:p>
                  </a:txBody>
                  <a:tcPr marL="45720" marR="45720" horzOverflow="overflow"/>
                </a:tc>
                <a:tc>
                  <a:txBody>
                    <a:bodyPr/>
                    <a:lstStyle/>
                    <a:p>
                      <a:pPr lvl="0">
                        <a:defRPr sz="1800" b="0" i="0"/>
                      </a:pPr>
                      <a:r>
                        <a:rPr lang="en-ZA" dirty="0" smtClean="0">
                          <a:latin typeface="Times New Roman"/>
                          <a:ea typeface="Times New Roman"/>
                          <a:cs typeface="Times New Roman"/>
                        </a:rPr>
                        <a:t>70</a:t>
                      </a:r>
                      <a:r>
                        <a:rPr dirty="0" smtClean="0">
                          <a:latin typeface="Times New Roman"/>
                          <a:ea typeface="Times New Roman"/>
                          <a:cs typeface="Times New Roman"/>
                        </a:rPr>
                        <a:t>/100 </a:t>
                      </a:r>
                      <a:r>
                        <a:rPr dirty="0">
                          <a:latin typeface="Times New Roman"/>
                          <a:ea typeface="Times New Roman"/>
                          <a:cs typeface="Times New Roman"/>
                        </a:rPr>
                        <a:t>000</a:t>
                      </a:r>
                    </a:p>
                  </a:txBody>
                  <a:tcPr marL="45720" marR="45720" horzOverflow="overflow"/>
                </a:tc>
                <a:tc>
                  <a:txBody>
                    <a:bodyPr/>
                    <a:lstStyle/>
                    <a:p>
                      <a:pPr lvl="0">
                        <a:defRPr sz="1800" b="0" i="0"/>
                      </a:pPr>
                      <a:r>
                        <a:rPr dirty="0">
                          <a:latin typeface="Times New Roman"/>
                          <a:ea typeface="Times New Roman"/>
                          <a:cs typeface="Times New Roman"/>
                        </a:rPr>
                        <a:t>100/100 000 </a:t>
                      </a:r>
                    </a:p>
                  </a:txBody>
                  <a:tcPr marL="45720" marR="45720" horzOverflow="overflow"/>
                </a:tc>
                <a:tc>
                  <a:txBody>
                    <a:bodyPr/>
                    <a:lstStyle/>
                    <a:p>
                      <a:pPr lvl="0">
                        <a:defRPr sz="1800" b="0" i="0"/>
                      </a:pPr>
                      <a:r>
                        <a:rPr lang="en-ZA" dirty="0" smtClean="0">
                          <a:latin typeface="Times New Roman"/>
                          <a:ea typeface="Times New Roman"/>
                          <a:cs typeface="Times New Roman"/>
                        </a:rPr>
                        <a:t>197/100 000 (2011)</a:t>
                      </a:r>
                      <a:endParaRPr dirty="0">
                        <a:latin typeface="Times New Roman"/>
                        <a:ea typeface="Times New Roman"/>
                        <a:cs typeface="Times New Roman"/>
                      </a:endParaRPr>
                    </a:p>
                  </a:txBody>
                  <a:tcPr marL="45720" marR="45720" horzOverflow="overflow"/>
                </a:tc>
              </a:tr>
              <a:tr h="313578">
                <a:tc>
                  <a:txBody>
                    <a:bodyPr/>
                    <a:lstStyle/>
                    <a:p>
                      <a:pPr lvl="0">
                        <a:defRPr sz="1800" b="0" i="0"/>
                      </a:pPr>
                      <a:r>
                        <a:rPr dirty="0">
                          <a:latin typeface="Times New Roman"/>
                          <a:ea typeface="Times New Roman"/>
                          <a:cs typeface="Times New Roman"/>
                        </a:rPr>
                        <a:t>Infant </a:t>
                      </a:r>
                      <a:r>
                        <a:rPr dirty="0" smtClean="0">
                          <a:latin typeface="Times New Roman"/>
                          <a:ea typeface="Times New Roman"/>
                          <a:cs typeface="Times New Roman"/>
                        </a:rPr>
                        <a:t>mortality</a:t>
                      </a:r>
                      <a:endParaRPr dirty="0">
                        <a:latin typeface="Times New Roman"/>
                        <a:ea typeface="Times New Roman"/>
                        <a:cs typeface="Times New Roman"/>
                      </a:endParaRPr>
                    </a:p>
                  </a:txBody>
                  <a:tcPr marL="45720" marR="45720" horzOverflow="overflow"/>
                </a:tc>
                <a:tc>
                  <a:txBody>
                    <a:bodyPr/>
                    <a:lstStyle/>
                    <a:p>
                      <a:pPr lvl="0">
                        <a:defRPr sz="1800" b="0" i="0"/>
                      </a:pPr>
                      <a:r>
                        <a:rPr dirty="0">
                          <a:latin typeface="Times New Roman"/>
                          <a:ea typeface="Times New Roman"/>
                          <a:cs typeface="Times New Roman"/>
                        </a:rPr>
                        <a:t>18/ 1000</a:t>
                      </a:r>
                    </a:p>
                  </a:txBody>
                  <a:tcPr marL="45720" marR="45720" horzOverflow="overflow"/>
                </a:tc>
                <a:tc>
                  <a:txBody>
                    <a:bodyPr/>
                    <a:lstStyle/>
                    <a:p>
                      <a:pPr lvl="0">
                        <a:defRPr sz="1800" b="0" i="0"/>
                      </a:pPr>
                      <a:r>
                        <a:rPr lang="en-ZA" dirty="0" smtClean="0">
                          <a:latin typeface="Times New Roman"/>
                          <a:ea typeface="Times New Roman"/>
                          <a:cs typeface="Times New Roman"/>
                        </a:rPr>
                        <a:t>12</a:t>
                      </a:r>
                      <a:r>
                        <a:rPr dirty="0" smtClean="0">
                          <a:latin typeface="Times New Roman"/>
                          <a:ea typeface="Times New Roman"/>
                          <a:cs typeface="Times New Roman"/>
                        </a:rPr>
                        <a:t>/ </a:t>
                      </a:r>
                      <a:r>
                        <a:rPr dirty="0">
                          <a:latin typeface="Times New Roman"/>
                          <a:ea typeface="Times New Roman"/>
                          <a:cs typeface="Times New Roman"/>
                        </a:rPr>
                        <a:t>1000</a:t>
                      </a:r>
                    </a:p>
                  </a:txBody>
                  <a:tcPr marL="45720" marR="45720" horzOverflow="overflow"/>
                </a:tc>
                <a:tc>
                  <a:txBody>
                    <a:bodyPr/>
                    <a:lstStyle/>
                    <a:p>
                      <a:pPr lvl="0">
                        <a:defRPr sz="1800" b="0" i="0"/>
                      </a:pPr>
                      <a:r>
                        <a:rPr>
                          <a:latin typeface="Times New Roman"/>
                          <a:ea typeface="Times New Roman"/>
                          <a:cs typeface="Times New Roman"/>
                        </a:rPr>
                        <a:t>20/1000</a:t>
                      </a:r>
                    </a:p>
                  </a:txBody>
                  <a:tcPr marL="45720" marR="45720" horzOverflow="overflow"/>
                </a:tc>
                <a:tc>
                  <a:txBody>
                    <a:bodyPr/>
                    <a:lstStyle/>
                    <a:p>
                      <a:pPr lvl="0">
                        <a:defRPr sz="1800" b="0" i="0"/>
                      </a:pPr>
                      <a:r>
                        <a:rPr lang="en-ZA" dirty="0" smtClean="0">
                          <a:latin typeface="Times New Roman"/>
                          <a:ea typeface="Times New Roman"/>
                          <a:cs typeface="Times New Roman"/>
                        </a:rPr>
                        <a:t>34/1000 (2015)</a:t>
                      </a:r>
                      <a:endParaRPr dirty="0">
                        <a:latin typeface="Times New Roman"/>
                        <a:ea typeface="Times New Roman"/>
                        <a:cs typeface="Times New Roman"/>
                      </a:endParaRPr>
                    </a:p>
                  </a:txBody>
                  <a:tcPr marL="45720" marR="45720" horzOverflow="overflow"/>
                </a:tc>
              </a:tr>
              <a:tr h="535259">
                <a:tc>
                  <a:txBody>
                    <a:bodyPr/>
                    <a:lstStyle/>
                    <a:p>
                      <a:pPr lvl="0">
                        <a:defRPr sz="1800" b="0" i="0"/>
                      </a:pPr>
                      <a:r>
                        <a:rPr>
                          <a:latin typeface="Times New Roman"/>
                          <a:ea typeface="Times New Roman"/>
                          <a:cs typeface="Times New Roman"/>
                        </a:rPr>
                        <a:t>Under 5 mortality</a:t>
                      </a:r>
                    </a:p>
                  </a:txBody>
                  <a:tcPr marL="45720" marR="45720" horzOverflow="overflow"/>
                </a:tc>
                <a:tc>
                  <a:txBody>
                    <a:bodyPr/>
                    <a:lstStyle/>
                    <a:p>
                      <a:pPr lvl="0">
                        <a:defRPr sz="1800" b="0" i="0"/>
                      </a:pPr>
                      <a:r>
                        <a:rPr dirty="0">
                          <a:latin typeface="Times New Roman"/>
                          <a:ea typeface="Times New Roman"/>
                          <a:cs typeface="Times New Roman"/>
                        </a:rPr>
                        <a:t>20 or 21/ 1000</a:t>
                      </a:r>
                    </a:p>
                  </a:txBody>
                  <a:tcPr marL="45720" marR="45720" horzOverflow="overflow"/>
                </a:tc>
                <a:tc>
                  <a:txBody>
                    <a:bodyPr/>
                    <a:lstStyle/>
                    <a:p>
                      <a:pPr lvl="0">
                        <a:defRPr sz="1800" b="0" i="0"/>
                      </a:pPr>
                      <a:r>
                        <a:rPr lang="en-ZA" dirty="0" smtClean="0">
                          <a:latin typeface="Times New Roman"/>
                          <a:ea typeface="Times New Roman"/>
                          <a:cs typeface="Times New Roman"/>
                        </a:rPr>
                        <a:t>25</a:t>
                      </a:r>
                      <a:r>
                        <a:rPr dirty="0" smtClean="0">
                          <a:latin typeface="Times New Roman"/>
                          <a:ea typeface="Times New Roman"/>
                          <a:cs typeface="Times New Roman"/>
                        </a:rPr>
                        <a:t>/1000</a:t>
                      </a:r>
                      <a:endParaRPr dirty="0">
                        <a:latin typeface="Times New Roman"/>
                        <a:ea typeface="Times New Roman"/>
                        <a:cs typeface="Times New Roman"/>
                      </a:endParaRPr>
                    </a:p>
                  </a:txBody>
                  <a:tcPr marL="45720" marR="45720" horzOverflow="overflow"/>
                </a:tc>
                <a:tc>
                  <a:txBody>
                    <a:bodyPr/>
                    <a:lstStyle/>
                    <a:p>
                      <a:pPr lvl="0">
                        <a:defRPr sz="1800" b="0" i="0"/>
                      </a:pPr>
                      <a:r>
                        <a:rPr>
                          <a:latin typeface="Times New Roman"/>
                          <a:ea typeface="Times New Roman"/>
                          <a:cs typeface="Times New Roman"/>
                        </a:rPr>
                        <a:t>30/1000</a:t>
                      </a:r>
                    </a:p>
                  </a:txBody>
                  <a:tcPr marL="45720" marR="45720" horzOverflow="overflow"/>
                </a:tc>
                <a:tc>
                  <a:txBody>
                    <a:bodyPr/>
                    <a:lstStyle/>
                    <a:p>
                      <a:pPr lvl="0">
                        <a:defRPr sz="1800" b="0" i="0"/>
                      </a:pPr>
                      <a:r>
                        <a:rPr lang="en-ZA" dirty="0" smtClean="0">
                          <a:latin typeface="Times New Roman"/>
                          <a:ea typeface="Times New Roman"/>
                          <a:cs typeface="Times New Roman"/>
                        </a:rPr>
                        <a:t>41 (2015)</a:t>
                      </a:r>
                      <a:endParaRPr dirty="0">
                        <a:latin typeface="Times New Roman"/>
                        <a:ea typeface="Times New Roman"/>
                        <a:cs typeface="Times New Roman"/>
                      </a:endParaRPr>
                    </a:p>
                  </a:txBody>
                  <a:tcPr marL="45720" marR="45720" horzOverflow="overflow"/>
                </a:tc>
              </a:tr>
              <a:tr h="439325">
                <a:tc>
                  <a:txBody>
                    <a:bodyPr/>
                    <a:lstStyle/>
                    <a:p>
                      <a:pPr lvl="0">
                        <a:defRPr sz="1800" b="0" i="0"/>
                      </a:pPr>
                      <a:r>
                        <a:rPr>
                          <a:latin typeface="Times New Roman"/>
                          <a:ea typeface="Times New Roman"/>
                          <a:cs typeface="Times New Roman"/>
                        </a:rPr>
                        <a:t>Life expectancy</a:t>
                      </a:r>
                    </a:p>
                  </a:txBody>
                  <a:tcPr marL="45720" marR="45720" horzOverflow="overflow"/>
                </a:tc>
                <a:tc>
                  <a:txBody>
                    <a:bodyPr/>
                    <a:lstStyle/>
                    <a:p>
                      <a:pPr lvl="0">
                        <a:defRPr sz="1800" b="0" i="0"/>
                      </a:pPr>
                      <a:r>
                        <a:rPr dirty="0">
                          <a:latin typeface="Times New Roman"/>
                          <a:ea typeface="Times New Roman"/>
                          <a:cs typeface="Times New Roman"/>
                        </a:rPr>
                        <a:t>70 </a:t>
                      </a:r>
                      <a:r>
                        <a:rPr dirty="0" smtClean="0">
                          <a:latin typeface="Times New Roman"/>
                          <a:ea typeface="Times New Roman"/>
                          <a:cs typeface="Times New Roman"/>
                        </a:rPr>
                        <a:t>years</a:t>
                      </a:r>
                      <a:endParaRPr dirty="0">
                        <a:latin typeface="Times New Roman"/>
                        <a:ea typeface="Times New Roman"/>
                        <a:cs typeface="Times New Roman"/>
                      </a:endParaRPr>
                    </a:p>
                  </a:txBody>
                  <a:tcPr marL="45720" marR="45720" horzOverflow="overflow"/>
                </a:tc>
                <a:tc>
                  <a:txBody>
                    <a:bodyPr/>
                    <a:lstStyle/>
                    <a:p>
                      <a:pPr lvl="0">
                        <a:defRPr sz="1800" b="0" i="0"/>
                      </a:pPr>
                      <a:r>
                        <a:rPr lang="en-ZA" dirty="0" smtClean="0">
                          <a:latin typeface="Times New Roman"/>
                          <a:ea typeface="Times New Roman"/>
                          <a:cs typeface="Times New Roman"/>
                        </a:rPr>
                        <a:t>N/A</a:t>
                      </a:r>
                      <a:endParaRPr dirty="0">
                        <a:latin typeface="Times New Roman"/>
                        <a:ea typeface="Times New Roman"/>
                        <a:cs typeface="Times New Roman"/>
                      </a:endParaRPr>
                    </a:p>
                  </a:txBody>
                  <a:tcPr marL="45720" marR="45720" horzOverflow="overflow"/>
                </a:tc>
                <a:tc>
                  <a:txBody>
                    <a:bodyPr/>
                    <a:lstStyle/>
                    <a:p>
                      <a:pPr lvl="0">
                        <a:defRPr sz="1800" b="0" i="0"/>
                      </a:pPr>
                      <a:r>
                        <a:rPr dirty="0">
                          <a:latin typeface="Times New Roman"/>
                          <a:ea typeface="Times New Roman"/>
                          <a:cs typeface="Times New Roman"/>
                        </a:rPr>
                        <a:t>70 years - 2030</a:t>
                      </a:r>
                    </a:p>
                  </a:txBody>
                  <a:tcPr marL="45720" marR="45720" horzOverflow="overflow"/>
                </a:tc>
                <a:tc>
                  <a:txBody>
                    <a:bodyPr/>
                    <a:lstStyle/>
                    <a:p>
                      <a:pPr lvl="0">
                        <a:defRPr sz="1800" b="0" i="0"/>
                      </a:pPr>
                      <a:r>
                        <a:rPr lang="en-ZA" dirty="0" smtClean="0">
                          <a:latin typeface="Times New Roman"/>
                          <a:ea typeface="Times New Roman"/>
                          <a:cs typeface="Times New Roman"/>
                        </a:rPr>
                        <a:t>57 years</a:t>
                      </a:r>
                      <a:r>
                        <a:rPr lang="en-ZA" baseline="0" dirty="0" smtClean="0">
                          <a:latin typeface="Times New Roman"/>
                          <a:ea typeface="Times New Roman"/>
                          <a:cs typeface="Times New Roman"/>
                        </a:rPr>
                        <a:t> (2013)</a:t>
                      </a:r>
                      <a:endParaRPr dirty="0">
                        <a:latin typeface="Times New Roman"/>
                        <a:ea typeface="Times New Roman"/>
                        <a:cs typeface="Times New Roman"/>
                      </a:endParaRPr>
                    </a:p>
                  </a:txBody>
                  <a:tcPr marL="45720" marR="45720" horzOverflow="overflow"/>
                </a:tc>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Main Challenges in the Health Sector</a:t>
            </a:r>
            <a:endParaRPr lang="en-ZA" dirty="0">
              <a:effectLst/>
            </a:endParaRPr>
          </a:p>
        </p:txBody>
      </p:sp>
      <p:sp>
        <p:nvSpPr>
          <p:cNvPr id="3" name="Text Placeholder 2"/>
          <p:cNvSpPr>
            <a:spLocks noGrp="1"/>
          </p:cNvSpPr>
          <p:nvPr>
            <p:ph type="body" idx="1"/>
          </p:nvPr>
        </p:nvSpPr>
        <p:spPr>
          <a:xfrm>
            <a:off x="457200" y="1600201"/>
            <a:ext cx="8411028" cy="4858656"/>
          </a:xfrm>
        </p:spPr>
        <p:txBody>
          <a:bodyPr/>
          <a:lstStyle/>
          <a:p>
            <a:pPr lvl="0"/>
            <a:r>
              <a:rPr lang="en-US" sz="2200" dirty="0" smtClean="0"/>
              <a:t>In a recent study on the efficiency of  primary health care provision, the Commission identified the following main challenges in the health sector</a:t>
            </a:r>
            <a:r>
              <a:rPr lang="en-US" sz="2400" dirty="0" smtClean="0"/>
              <a:t>:</a:t>
            </a:r>
          </a:p>
          <a:p>
            <a:pPr lvl="1"/>
            <a:r>
              <a:rPr lang="en-US" sz="1800" dirty="0" smtClean="0"/>
              <a:t>Suboptimal </a:t>
            </a:r>
            <a:r>
              <a:rPr lang="en-US" sz="1800" dirty="0"/>
              <a:t>quality of care</a:t>
            </a:r>
            <a:endParaRPr lang="en-ZA" sz="1800" dirty="0"/>
          </a:p>
          <a:p>
            <a:pPr lvl="1"/>
            <a:r>
              <a:rPr lang="en-US" sz="1800" dirty="0"/>
              <a:t>Heavy disease burden</a:t>
            </a:r>
            <a:endParaRPr lang="en-ZA" sz="1800" dirty="0"/>
          </a:p>
          <a:p>
            <a:pPr lvl="1"/>
            <a:r>
              <a:rPr lang="en-US" sz="1800" dirty="0"/>
              <a:t>Input cost pressures</a:t>
            </a:r>
            <a:endParaRPr lang="en-ZA" sz="1800" dirty="0"/>
          </a:p>
          <a:p>
            <a:pPr lvl="1"/>
            <a:r>
              <a:rPr lang="en-US" sz="1800" dirty="0"/>
              <a:t>Growing uninsured population</a:t>
            </a:r>
            <a:endParaRPr lang="en-ZA" sz="1800" dirty="0"/>
          </a:p>
          <a:p>
            <a:pPr lvl="1">
              <a:defRPr/>
            </a:pPr>
            <a:r>
              <a:rPr lang="en-ZA" sz="1800" dirty="0"/>
              <a:t>Private sector only serves 17% of the population and imbalances </a:t>
            </a:r>
            <a:r>
              <a:rPr lang="en-ZA" sz="1800" dirty="0" smtClean="0"/>
              <a:t>in spending </a:t>
            </a:r>
            <a:r>
              <a:rPr lang="en-ZA" sz="1800" dirty="0"/>
              <a:t>have skewed the distribution of </a:t>
            </a:r>
            <a:r>
              <a:rPr lang="en-ZA" sz="1800" dirty="0" smtClean="0"/>
              <a:t>services</a:t>
            </a:r>
          </a:p>
          <a:p>
            <a:pPr lvl="1">
              <a:defRPr/>
            </a:pPr>
            <a:r>
              <a:rPr lang="en-ZA" sz="1800" dirty="0" smtClean="0"/>
              <a:t>Wasteful expenditure and inefficiencies in the system (E.g. long average waiting times</a:t>
            </a:r>
            <a:endParaRPr lang="en-ZA" sz="1800" dirty="0"/>
          </a:p>
          <a:p>
            <a:r>
              <a:rPr lang="en-ZA" sz="2200" dirty="0" smtClean="0"/>
              <a:t>The </a:t>
            </a:r>
            <a:r>
              <a:rPr lang="en-ZA" sz="2200" dirty="0" err="1" smtClean="0"/>
              <a:t>DoH</a:t>
            </a:r>
            <a:r>
              <a:rPr lang="en-ZA" sz="2200" dirty="0" smtClean="0"/>
              <a:t> through its programmes has taken steps to address many of these challenges, although uneven implementation at a provincial level is a key area that require further attention</a:t>
            </a:r>
            <a:endParaRPr lang="en-ZA" sz="22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6</a:t>
            </a:fld>
            <a:endParaRPr lang="en-ZA"/>
          </a:p>
        </p:txBody>
      </p:sp>
    </p:spTree>
    <p:extLst>
      <p:ext uri="{BB962C8B-B14F-4D97-AF65-F5344CB8AC3E}">
        <p14:creationId xmlns:p14="http://schemas.microsoft.com/office/powerpoint/2010/main" xmlns="" val="35945420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ZA" dirty="0" smtClean="0"/>
              <a:t>2. Health and IGFR </a:t>
            </a:r>
            <a:endParaRPr lang="en-ZA" dirty="0"/>
          </a:p>
        </p:txBody>
      </p:sp>
    </p:spTree>
    <p:extLst>
      <p:ext uri="{BB962C8B-B14F-4D97-AF65-F5344CB8AC3E}">
        <p14:creationId xmlns:p14="http://schemas.microsoft.com/office/powerpoint/2010/main" xmlns="" val="26975118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Health Delivery Architecture </a:t>
            </a:r>
            <a:endParaRPr lang="en-ZA" dirty="0">
              <a:effectLst/>
            </a:endParaRPr>
          </a:p>
        </p:txBody>
      </p:sp>
      <p:sp>
        <p:nvSpPr>
          <p:cNvPr id="3" name="Text Placeholder 2"/>
          <p:cNvSpPr>
            <a:spLocks noGrp="1"/>
          </p:cNvSpPr>
          <p:nvPr>
            <p:ph type="body" idx="1"/>
          </p:nvPr>
        </p:nvSpPr>
        <p:spPr/>
        <p:txBody>
          <a:bodyPr/>
          <a:lstStyle/>
          <a:p>
            <a:r>
              <a:rPr lang="en-ZA" dirty="0" smtClean="0"/>
              <a:t>Health is a concurrent function between the three spheres of government </a:t>
            </a:r>
          </a:p>
          <a:p>
            <a:pPr lvl="1"/>
            <a:r>
              <a:rPr lang="en-ZA" sz="2400" dirty="0" smtClean="0"/>
              <a:t>National government is responsible for policy making and oversight while provinces and municipalities implement in IGR setting</a:t>
            </a:r>
          </a:p>
          <a:p>
            <a:r>
              <a:rPr lang="en-ZA" dirty="0" smtClean="0"/>
              <a:t>The National Health Act defines the roles and responsibilities allocated to each sphere.</a:t>
            </a:r>
          </a:p>
          <a:p>
            <a:r>
              <a:rPr lang="en-ZA" dirty="0" smtClean="0"/>
              <a:t>Concurrency in some instances present challenges for effective health service delivery</a:t>
            </a:r>
          </a:p>
          <a:p>
            <a:pPr lvl="1"/>
            <a:endParaRPr lang="en-ZA" dirty="0" smtClean="0"/>
          </a:p>
          <a:p>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8</a:t>
            </a:fld>
            <a:endParaRPr lang="en-ZA"/>
          </a:p>
        </p:txBody>
      </p:sp>
    </p:spTree>
    <p:extLst>
      <p:ext uri="{BB962C8B-B14F-4D97-AF65-F5344CB8AC3E}">
        <p14:creationId xmlns:p14="http://schemas.microsoft.com/office/powerpoint/2010/main" xmlns="" val="18185549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rPr>
              <a:t>Health Delivery Architecture </a:t>
            </a:r>
            <a:endParaRPr lang="en-ZA" dirty="0">
              <a:effectLst/>
            </a:endParaRPr>
          </a:p>
        </p:txBody>
      </p:sp>
      <p:sp>
        <p:nvSpPr>
          <p:cNvPr id="3" name="Text Placeholder 2"/>
          <p:cNvSpPr>
            <a:spLocks noGrp="1"/>
          </p:cNvSpPr>
          <p:nvPr>
            <p:ph type="body" idx="1"/>
          </p:nvPr>
        </p:nvSpPr>
        <p:spPr/>
        <p:txBody>
          <a:bodyPr/>
          <a:lstStyle/>
          <a:p>
            <a:r>
              <a:rPr lang="en-ZA" sz="2800" dirty="0" smtClean="0"/>
              <a:t>Placement of health facilities in various sphere often creates coordination problems</a:t>
            </a:r>
          </a:p>
          <a:p>
            <a:pPr lvl="1"/>
            <a:r>
              <a:rPr lang="en-ZA" sz="2400" dirty="0" smtClean="0"/>
              <a:t>Decentralisation of funding</a:t>
            </a:r>
          </a:p>
          <a:p>
            <a:pPr lvl="1"/>
            <a:r>
              <a:rPr lang="en-ZA" sz="2400" dirty="0" smtClean="0"/>
              <a:t>Indicative health facility budgets not guaranteed</a:t>
            </a:r>
          </a:p>
          <a:p>
            <a:pPr lvl="1"/>
            <a:r>
              <a:rPr lang="en-ZA" sz="2400" dirty="0" smtClean="0"/>
              <a:t>Reimbursement for services rendered </a:t>
            </a:r>
          </a:p>
          <a:p>
            <a:pPr marL="0" indent="0">
              <a:buNone/>
            </a:pPr>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pPr lvl="0"/>
              <a:t>9</a:t>
            </a:fld>
            <a:endParaRPr lang="en-ZA"/>
          </a:p>
        </p:txBody>
      </p:sp>
      <p:graphicFrame>
        <p:nvGraphicFramePr>
          <p:cNvPr id="6" name="Table 5"/>
          <p:cNvGraphicFramePr>
            <a:graphicFrameLocks noGrp="1"/>
          </p:cNvGraphicFramePr>
          <p:nvPr>
            <p:extLst>
              <p:ext uri="{D42A27DB-BD31-4B8C-83A1-F6EECF244321}">
                <p14:modId xmlns:p14="http://schemas.microsoft.com/office/powerpoint/2010/main" xmlns="" val="3398650916"/>
              </p:ext>
            </p:extLst>
          </p:nvPr>
        </p:nvGraphicFramePr>
        <p:xfrm>
          <a:off x="457200" y="3987328"/>
          <a:ext cx="8123276" cy="2194560"/>
        </p:xfrm>
        <a:graphic>
          <a:graphicData uri="http://schemas.openxmlformats.org/drawingml/2006/table">
            <a:tbl>
              <a:tblPr firstRow="1" bandRow="1">
                <a:tableStyleId>{5940675A-B579-460E-94D1-54222C63F5DA}</a:tableStyleId>
              </a:tblPr>
              <a:tblGrid>
                <a:gridCol w="2030819"/>
                <a:gridCol w="2030819"/>
                <a:gridCol w="2030819"/>
                <a:gridCol w="2030819"/>
              </a:tblGrid>
              <a:tr h="188378">
                <a:tc>
                  <a:txBody>
                    <a:bodyPr/>
                    <a:lstStyle/>
                    <a:p>
                      <a:pPr algn="l"/>
                      <a:r>
                        <a:rPr lang="en-ZA" b="1" dirty="0" smtClean="0"/>
                        <a:t>National</a:t>
                      </a:r>
                      <a:r>
                        <a:rPr lang="en-ZA" b="1" baseline="0" dirty="0" smtClean="0"/>
                        <a:t> government </a:t>
                      </a:r>
                      <a:endParaRPr lang="en-ZA" b="1" dirty="0"/>
                    </a:p>
                  </a:txBody>
                  <a:tcPr/>
                </a:tc>
                <a:tc>
                  <a:txBody>
                    <a:bodyPr/>
                    <a:lstStyle/>
                    <a:p>
                      <a:pPr algn="l"/>
                      <a:r>
                        <a:rPr lang="en-ZA" b="1" dirty="0" smtClean="0"/>
                        <a:t>Provincial government </a:t>
                      </a:r>
                      <a:endParaRPr lang="en-ZA" b="1" dirty="0"/>
                    </a:p>
                  </a:txBody>
                  <a:tcPr/>
                </a:tc>
                <a:tc>
                  <a:txBody>
                    <a:bodyPr/>
                    <a:lstStyle/>
                    <a:p>
                      <a:pPr algn="l"/>
                      <a:r>
                        <a:rPr lang="en-ZA" b="1" dirty="0" smtClean="0"/>
                        <a:t>Provincial district offices </a:t>
                      </a:r>
                      <a:endParaRPr lang="en-ZA" b="1" dirty="0"/>
                    </a:p>
                  </a:txBody>
                  <a:tcPr/>
                </a:tc>
                <a:tc>
                  <a:txBody>
                    <a:bodyPr/>
                    <a:lstStyle/>
                    <a:p>
                      <a:pPr algn="l"/>
                      <a:r>
                        <a:rPr lang="en-ZA" b="1" dirty="0" smtClean="0"/>
                        <a:t>Local government </a:t>
                      </a:r>
                      <a:endParaRPr lang="en-ZA" b="1" dirty="0"/>
                    </a:p>
                  </a:txBody>
                  <a:tcPr/>
                </a:tc>
              </a:tr>
              <a:tr h="234971">
                <a:tc>
                  <a:txBody>
                    <a:bodyPr/>
                    <a:lstStyle/>
                    <a:p>
                      <a:pPr algn="l"/>
                      <a:r>
                        <a:rPr lang="en-ZA" baseline="0" dirty="0" smtClean="0"/>
                        <a:t>NHLS</a:t>
                      </a:r>
                      <a:endParaRPr lang="en-ZA" dirty="0"/>
                    </a:p>
                  </a:txBody>
                  <a:tcPr/>
                </a:tc>
                <a:tc>
                  <a:txBody>
                    <a:bodyPr/>
                    <a:lstStyle/>
                    <a:p>
                      <a:pPr algn="l"/>
                      <a:r>
                        <a:rPr lang="en-ZA" dirty="0" smtClean="0"/>
                        <a:t>Regional</a:t>
                      </a:r>
                      <a:r>
                        <a:rPr lang="en-ZA" baseline="0" dirty="0" smtClean="0"/>
                        <a:t> hospitals </a:t>
                      </a:r>
                      <a:endParaRPr lang="en-ZA" dirty="0"/>
                    </a:p>
                  </a:txBody>
                  <a:tcPr/>
                </a:tc>
                <a:tc>
                  <a:txBody>
                    <a:bodyPr/>
                    <a:lstStyle/>
                    <a:p>
                      <a:pPr algn="l"/>
                      <a:r>
                        <a:rPr lang="en-ZA" dirty="0" smtClean="0"/>
                        <a:t>District</a:t>
                      </a:r>
                      <a:r>
                        <a:rPr lang="en-ZA" baseline="0" dirty="0" smtClean="0"/>
                        <a:t> hospitals</a:t>
                      </a:r>
                      <a:endParaRPr lang="en-ZA" dirty="0"/>
                    </a:p>
                  </a:txBody>
                  <a:tcPr/>
                </a:tc>
                <a:tc>
                  <a:txBody>
                    <a:bodyPr/>
                    <a:lstStyle/>
                    <a:p>
                      <a:pPr algn="l"/>
                      <a:r>
                        <a:rPr lang="en-ZA" dirty="0" smtClean="0"/>
                        <a:t>Municipal</a:t>
                      </a:r>
                      <a:r>
                        <a:rPr lang="en-ZA" baseline="0" dirty="0" smtClean="0"/>
                        <a:t> clinics</a:t>
                      </a:r>
                      <a:endParaRPr lang="en-ZA" dirty="0"/>
                    </a:p>
                  </a:txBody>
                  <a:tcPr/>
                </a:tc>
              </a:tr>
              <a:tr h="234971">
                <a:tc>
                  <a:txBody>
                    <a:bodyPr/>
                    <a:lstStyle/>
                    <a:p>
                      <a:pPr algn="l"/>
                      <a:r>
                        <a:rPr lang="en-ZA" dirty="0" smtClean="0"/>
                        <a:t>Pathology</a:t>
                      </a:r>
                      <a:r>
                        <a:rPr lang="en-ZA" baseline="0" dirty="0" smtClean="0"/>
                        <a:t> services </a:t>
                      </a:r>
                      <a:endParaRPr lang="en-ZA" dirty="0"/>
                    </a:p>
                  </a:txBody>
                  <a:tcPr/>
                </a:tc>
                <a:tc>
                  <a:txBody>
                    <a:bodyPr/>
                    <a:lstStyle/>
                    <a:p>
                      <a:pPr algn="l"/>
                      <a:r>
                        <a:rPr lang="en-ZA" dirty="0" smtClean="0"/>
                        <a:t>Tertiary hospitals </a:t>
                      </a:r>
                      <a:endParaRPr lang="en-ZA" dirty="0"/>
                    </a:p>
                  </a:txBody>
                  <a:tcPr/>
                </a:tc>
                <a:tc>
                  <a:txBody>
                    <a:bodyPr/>
                    <a:lstStyle/>
                    <a:p>
                      <a:pPr algn="l"/>
                      <a:r>
                        <a:rPr lang="en-ZA" dirty="0" smtClean="0"/>
                        <a:t>Clinics</a:t>
                      </a:r>
                      <a:endParaRPr lang="en-ZA" dirty="0"/>
                    </a:p>
                  </a:txBody>
                  <a:tcPr/>
                </a:tc>
                <a:tc>
                  <a:txBody>
                    <a:bodyPr/>
                    <a:lstStyle/>
                    <a:p>
                      <a:pPr algn="l"/>
                      <a:r>
                        <a:rPr lang="en-ZA" dirty="0" smtClean="0"/>
                        <a:t>EMS</a:t>
                      </a:r>
                      <a:endParaRPr lang="en-ZA" dirty="0"/>
                    </a:p>
                  </a:txBody>
                  <a:tcPr/>
                </a:tc>
              </a:tr>
              <a:tr h="234971">
                <a:tc>
                  <a:txBody>
                    <a:bodyPr/>
                    <a:lstStyle/>
                    <a:p>
                      <a:pPr algn="l"/>
                      <a:endParaRPr lang="en-ZA" dirty="0"/>
                    </a:p>
                  </a:txBody>
                  <a:tcPr/>
                </a:tc>
                <a:tc>
                  <a:txBody>
                    <a:bodyPr/>
                    <a:lstStyle/>
                    <a:p>
                      <a:pPr algn="l"/>
                      <a:r>
                        <a:rPr lang="en-ZA" dirty="0" smtClean="0"/>
                        <a:t>EMS</a:t>
                      </a:r>
                      <a:endParaRPr lang="en-ZA" dirty="0"/>
                    </a:p>
                  </a:txBody>
                  <a:tcPr/>
                </a:tc>
                <a:tc>
                  <a:txBody>
                    <a:bodyPr/>
                    <a:lstStyle/>
                    <a:p>
                      <a:pPr algn="l"/>
                      <a:r>
                        <a:rPr lang="en-ZA" dirty="0" smtClean="0"/>
                        <a:t>Community health</a:t>
                      </a:r>
                      <a:r>
                        <a:rPr lang="en-ZA" baseline="0" dirty="0" smtClean="0"/>
                        <a:t> centres</a:t>
                      </a:r>
                      <a:endParaRPr lang="en-ZA" dirty="0"/>
                    </a:p>
                  </a:txBody>
                  <a:tcPr/>
                </a:tc>
                <a:tc>
                  <a:txBody>
                    <a:bodyPr/>
                    <a:lstStyle/>
                    <a:p>
                      <a:pPr algn="l"/>
                      <a:endParaRPr lang="en-ZA" dirty="0"/>
                    </a:p>
                  </a:txBody>
                  <a:tcPr/>
                </a:tc>
              </a:tr>
              <a:tr h="234971">
                <a:tc>
                  <a:txBody>
                    <a:bodyPr/>
                    <a:lstStyle/>
                    <a:p>
                      <a:pPr algn="l"/>
                      <a:endParaRPr lang="en-ZA" dirty="0"/>
                    </a:p>
                  </a:txBody>
                  <a:tcPr/>
                </a:tc>
                <a:tc>
                  <a:txBody>
                    <a:bodyPr/>
                    <a:lstStyle/>
                    <a:p>
                      <a:pPr algn="l"/>
                      <a:endParaRPr lang="en-ZA" dirty="0"/>
                    </a:p>
                  </a:txBody>
                  <a:tcPr/>
                </a:tc>
                <a:tc>
                  <a:txBody>
                    <a:bodyPr/>
                    <a:lstStyle/>
                    <a:p>
                      <a:pPr algn="l"/>
                      <a:endParaRPr lang="en-ZA" dirty="0"/>
                    </a:p>
                  </a:txBody>
                  <a:tcPr/>
                </a:tc>
                <a:tc>
                  <a:txBody>
                    <a:bodyPr/>
                    <a:lstStyle/>
                    <a:p>
                      <a:pPr algn="l"/>
                      <a:endParaRPr lang="en-ZA" dirty="0"/>
                    </a:p>
                  </a:txBody>
                  <a:tcPr/>
                </a:tc>
              </a:tr>
              <a:tr h="234971">
                <a:tc>
                  <a:txBody>
                    <a:bodyPr/>
                    <a:lstStyle/>
                    <a:p>
                      <a:pPr algn="l"/>
                      <a:endParaRPr lang="en-ZA" dirty="0"/>
                    </a:p>
                  </a:txBody>
                  <a:tcPr/>
                </a:tc>
                <a:tc>
                  <a:txBody>
                    <a:bodyPr/>
                    <a:lstStyle/>
                    <a:p>
                      <a:pPr algn="l"/>
                      <a:endParaRPr lang="en-ZA" dirty="0"/>
                    </a:p>
                  </a:txBody>
                  <a:tcPr/>
                </a:tc>
                <a:tc>
                  <a:txBody>
                    <a:bodyPr/>
                    <a:lstStyle/>
                    <a:p>
                      <a:pPr algn="l"/>
                      <a:endParaRPr lang="en-ZA" dirty="0"/>
                    </a:p>
                  </a:txBody>
                  <a:tcPr/>
                </a:tc>
                <a:tc>
                  <a:txBody>
                    <a:bodyPr/>
                    <a:lstStyle/>
                    <a:p>
                      <a:pPr algn="l"/>
                      <a:endParaRPr lang="en-ZA" dirty="0"/>
                    </a:p>
                  </a:txBody>
                  <a:tcPr/>
                </a:tc>
              </a:tr>
              <a:tr h="234971">
                <a:tc>
                  <a:txBody>
                    <a:bodyPr/>
                    <a:lstStyle/>
                    <a:p>
                      <a:pPr algn="l"/>
                      <a:endParaRPr lang="en-ZA"/>
                    </a:p>
                  </a:txBody>
                  <a:tcPr/>
                </a:tc>
                <a:tc>
                  <a:txBody>
                    <a:bodyPr/>
                    <a:lstStyle/>
                    <a:p>
                      <a:pPr algn="l"/>
                      <a:endParaRPr lang="en-ZA" dirty="0"/>
                    </a:p>
                  </a:txBody>
                  <a:tcPr/>
                </a:tc>
                <a:tc>
                  <a:txBody>
                    <a:bodyPr/>
                    <a:lstStyle/>
                    <a:p>
                      <a:pPr algn="l"/>
                      <a:endParaRPr lang="en-ZA" dirty="0"/>
                    </a:p>
                  </a:txBody>
                  <a:tcPr/>
                </a:tc>
                <a:tc>
                  <a:txBody>
                    <a:bodyPr/>
                    <a:lstStyle/>
                    <a:p>
                      <a:pPr algn="l"/>
                      <a:endParaRPr lang="en-ZA" dirty="0"/>
                    </a:p>
                  </a:txBody>
                  <a:tcPr/>
                </a:tc>
              </a:tr>
              <a:tr h="234971">
                <a:tc>
                  <a:txBody>
                    <a:bodyPr/>
                    <a:lstStyle/>
                    <a:p>
                      <a:pPr algn="l"/>
                      <a:endParaRPr lang="en-ZA" dirty="0"/>
                    </a:p>
                  </a:txBody>
                  <a:tcPr/>
                </a:tc>
                <a:tc>
                  <a:txBody>
                    <a:bodyPr/>
                    <a:lstStyle/>
                    <a:p>
                      <a:pPr algn="l"/>
                      <a:endParaRPr lang="en-ZA" dirty="0"/>
                    </a:p>
                  </a:txBody>
                  <a:tcPr/>
                </a:tc>
                <a:tc>
                  <a:txBody>
                    <a:bodyPr/>
                    <a:lstStyle/>
                    <a:p>
                      <a:pPr algn="l"/>
                      <a:endParaRPr lang="en-ZA" dirty="0"/>
                    </a:p>
                  </a:txBody>
                  <a:tcPr/>
                </a:tc>
                <a:tc>
                  <a:txBody>
                    <a:bodyPr/>
                    <a:lstStyle/>
                    <a:p>
                      <a:pPr algn="l"/>
                      <a:endParaRPr lang="en-ZA" dirty="0"/>
                    </a:p>
                  </a:txBody>
                  <a:tcPr/>
                </a:tc>
              </a:tr>
            </a:tbl>
          </a:graphicData>
        </a:graphic>
      </p:graphicFrame>
    </p:spTree>
    <p:extLst>
      <p:ext uri="{BB962C8B-B14F-4D97-AF65-F5344CB8AC3E}">
        <p14:creationId xmlns:p14="http://schemas.microsoft.com/office/powerpoint/2010/main" xmlns="" val="532512241"/>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2949</TotalTime>
  <Words>2462</Words>
  <Application>Microsoft Office PowerPoint</Application>
  <PresentationFormat>On-screen Show (4:3)</PresentationFormat>
  <Paragraphs>474</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vt:lpstr>
      <vt:lpstr>Briefing to The standing committee on appropriations and Portfolio Committee on Health </vt:lpstr>
      <vt:lpstr>Outline</vt:lpstr>
      <vt:lpstr>Slide 3</vt:lpstr>
      <vt:lpstr>Background</vt:lpstr>
      <vt:lpstr>Background</vt:lpstr>
      <vt:lpstr>Main Challenges in the Health Sector</vt:lpstr>
      <vt:lpstr>Slide 7</vt:lpstr>
      <vt:lpstr>Health Delivery Architecture </vt:lpstr>
      <vt:lpstr>Health Delivery Architecture </vt:lpstr>
      <vt:lpstr>IGFR issues in Health System</vt:lpstr>
      <vt:lpstr>IGFR issues in Health System</vt:lpstr>
      <vt:lpstr>Health planning and coordination</vt:lpstr>
      <vt:lpstr>Grant Reforms</vt:lpstr>
      <vt:lpstr>Grant Performance and IGFR issues</vt:lpstr>
      <vt:lpstr>Slide 15</vt:lpstr>
      <vt:lpstr>Departmental Overview</vt:lpstr>
      <vt:lpstr>Spending and MTEF Budget by Programmes</vt:lpstr>
      <vt:lpstr>Programme Share of Total Spending and Budget</vt:lpstr>
      <vt:lpstr>Spending and MTEF Budget by Economic Classification</vt:lpstr>
      <vt:lpstr>Line Item Share of Total Spending and MTEF Budget</vt:lpstr>
      <vt:lpstr>Departmental Performance</vt:lpstr>
      <vt:lpstr>Provincial health Audit Outcomes</vt:lpstr>
      <vt:lpstr>Assessment of Conditional Grants transferred to provincial departments of health (1)</vt:lpstr>
      <vt:lpstr>Assessment of Conditional Grants transferred to provincial departments of health (2)</vt:lpstr>
      <vt:lpstr>Spending Assessment of Provincial departments of health </vt:lpstr>
      <vt:lpstr>Concluding Remarks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to Portfolio Committee on Health</dc:title>
  <dc:creator>Ramos Mabugu</dc:creator>
  <cp:lastModifiedBy>PUMZA</cp:lastModifiedBy>
  <cp:revision>159</cp:revision>
  <cp:lastPrinted>2017-03-14T13:37:19Z</cp:lastPrinted>
  <dcterms:modified xsi:type="dcterms:W3CDTF">2017-03-27T10:47:50Z</dcterms:modified>
</cp:coreProperties>
</file>