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4"/>
  </p:notesMasterIdLst>
  <p:handoutMasterIdLst>
    <p:handoutMasterId r:id="rId15"/>
  </p:handoutMasterIdLst>
  <p:sldIdLst>
    <p:sldId id="661" r:id="rId2"/>
    <p:sldId id="668" r:id="rId3"/>
    <p:sldId id="875" r:id="rId4"/>
    <p:sldId id="878" r:id="rId5"/>
    <p:sldId id="879" r:id="rId6"/>
    <p:sldId id="902" r:id="rId7"/>
    <p:sldId id="903" r:id="rId8"/>
    <p:sldId id="881" r:id="rId9"/>
    <p:sldId id="910" r:id="rId10"/>
    <p:sldId id="901" r:id="rId11"/>
    <p:sldId id="911" r:id="rId12"/>
    <p:sldId id="545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6EDF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84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4B52-6E17-46D8-8A65-7B6D88827C5C}" type="datetimeFigureOut">
              <a:rPr lang="en-ZA" smtClean="0"/>
              <a:pPr/>
              <a:t>2017/03/23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A3C9D-A2D8-40AE-A1D9-DC9EC9CD400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5660890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1325A-CAC9-4F6C-8237-2DC7952C9F02}" type="datetimeFigureOut">
              <a:rPr lang="en-ZA" smtClean="0"/>
              <a:pPr/>
              <a:t>2017/03/23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A055A-78DC-4B26-918F-609C920E4E85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7613056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A055A-78DC-4B26-918F-609C920E4E85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965219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A055A-78DC-4B26-918F-609C920E4E85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130497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A055A-78DC-4B26-918F-609C920E4E85}" type="slidenum">
              <a:rPr lang="en-ZA" smtClean="0"/>
              <a:pPr/>
              <a:t>10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040509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A055A-78DC-4B26-918F-609C920E4E85}" type="slidenum">
              <a:rPr lang="en-ZA" smtClean="0"/>
              <a:pPr/>
              <a:t>11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57575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43EE-F964-403F-9146-B42238128B1E}" type="datetime1">
              <a:rPr lang="en-ZA" smtClean="0"/>
              <a:pPr/>
              <a:t>2017/03/23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ACQUISITION PLAN 2013/14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DB07-9F8F-4B4D-9DD3-3BC37C347D7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77299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0BBB-B9AB-4E17-A9A6-6D51683CE070}" type="datetime1">
              <a:rPr lang="en-ZA" smtClean="0"/>
              <a:pPr/>
              <a:t>2017/03/23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ACQUISITION PLAN 2013/14</a:t>
            </a:r>
            <a:endParaRPr lang="en-ZA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DB07-9F8F-4B4D-9DD3-3BC37C347D7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62962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05B3-06ED-424C-B0C1-4FC85FF23C9A}" type="datetime1">
              <a:rPr lang="en-ZA" smtClean="0"/>
              <a:pPr/>
              <a:t>2017/03/23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ACQUISITION PLAN 2013/14</a:t>
            </a:r>
            <a:endParaRPr lang="en-ZA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DB07-9F8F-4B4D-9DD3-3BC37C347D7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948428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5966-0BB4-4E96-A55B-AD9E6C4B134B}" type="datetime1">
              <a:rPr lang="en-ZA" smtClean="0"/>
              <a:pPr/>
              <a:t>2017/03/23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ACQUISITION PLAN 2013/14</a:t>
            </a:r>
            <a:endParaRPr lang="en-ZA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DB07-9F8F-4B4D-9DD3-3BC37C347D7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07068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1133-C35F-4316-8FBB-52C44AD1A46C}" type="datetime1">
              <a:rPr lang="en-ZA" smtClean="0"/>
              <a:pPr/>
              <a:t>2017/03/23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ACQUISITION PLAN 2013/14</a:t>
            </a:r>
            <a:endParaRPr lang="en-ZA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DB07-9F8F-4B4D-9DD3-3BC37C347D7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534776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640F-37DC-4927-8D1B-CE7FDE53DEA8}" type="datetime1">
              <a:rPr lang="en-ZA" smtClean="0"/>
              <a:pPr/>
              <a:t>2017/03/23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ACQUISITION PLAN 2013/14</a:t>
            </a:r>
            <a:endParaRPr lang="en-ZA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DB07-9F8F-4B4D-9DD3-3BC37C347D7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22539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4FAC-6F1D-471E-A4C0-51D89B0AA1FF}" type="datetime1">
              <a:rPr lang="en-ZA" smtClean="0"/>
              <a:pPr/>
              <a:t>2017/03/23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ACQUISITION PLAN 2013/14</a:t>
            </a:r>
            <a:endParaRPr lang="en-ZA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DB07-9F8F-4B4D-9DD3-3BC37C347D7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591241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01FB3-409D-4C65-9C27-5AAA49A8CAA8}" type="datetime1">
              <a:rPr lang="en-ZA" smtClean="0"/>
              <a:pPr/>
              <a:t>2017/03/23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ACQUISITION PLAN 2013/14</a:t>
            </a:r>
            <a:endParaRPr lang="en-ZA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DB07-9F8F-4B4D-9DD3-3BC37C347D7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282217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34BF9-221F-4F6B-AB52-0AF2C79E0D06}" type="datetime1">
              <a:rPr lang="en-ZA" smtClean="0"/>
              <a:pPr/>
              <a:t>2017/03/23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ACQUISITION PLAN 2013/14</a:t>
            </a:r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DB07-9F8F-4B4D-9DD3-3BC37C347D7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630992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3EDD-A9CD-4CD2-97DA-7DBC490E5AB5}" type="datetime1">
              <a:rPr lang="en-ZA" smtClean="0"/>
              <a:pPr/>
              <a:t>2017/03/23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ACQUISITION PLAN 2013/14</a:t>
            </a:r>
            <a:endParaRPr lang="en-ZA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DB07-9F8F-4B4D-9DD3-3BC37C347D7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030414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D3B95-AFE0-4A6A-9047-92D079F72709}" type="datetime1">
              <a:rPr lang="en-ZA" smtClean="0"/>
              <a:pPr/>
              <a:t>2017/03/23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ACQUISITION PLAN 2013/14</a:t>
            </a:r>
            <a:endParaRPr lang="en-ZA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DB07-9F8F-4B4D-9DD3-3BC37C347D7E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99762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12210-57EA-4EAE-8A88-85FEEEE1CDD7}" type="datetime1">
              <a:rPr lang="en-ZA" smtClean="0"/>
              <a:pPr/>
              <a:t>2017/03/23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 smtClean="0"/>
              <a:t>ACQUISITION PLAN 2013/14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4DB07-9F8F-4B4D-9DD3-3BC37C347D7E}" type="slidenum">
              <a:rPr lang="en-ZA" smtClean="0"/>
              <a:pPr/>
              <a:t>‹#›</a:t>
            </a:fld>
            <a:endParaRPr lang="en-ZA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92696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" descr="ECDoH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51709"/>
            <a:ext cx="1660889" cy="396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3386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9552" y="23488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EFFECTIVE, CO-ORDINATION AND ALIGNMENT OF NATIONAL &amp; PROVINCIAL SPHERES OF GOVERNMENT IN THE DELIVERY OF HEALTH SERVICES  </a:t>
            </a:r>
            <a:r>
              <a:rPr lang="en-ZA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STANDING COMMITTEE ON APPROPRIATIONS &amp; PORTFOLIO COMMITTEE ON HEALTH</a:t>
            </a:r>
            <a:br>
              <a:rPr lang="en-ZA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22 MARCH 2017</a:t>
            </a:r>
            <a:endParaRPr lang="en-ZA" sz="2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91150"/>
            <a:ext cx="7918648" cy="609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DB07-9F8F-4B4D-9DD3-3BC37C347D7E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405121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6203032" cy="57606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OTHER MATTERS (1)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16" y="722368"/>
            <a:ext cx="9005680" cy="5802976"/>
          </a:xfrm>
        </p:spPr>
        <p:txBody>
          <a:bodyPr>
            <a:normAutofit/>
          </a:bodyPr>
          <a:lstStyle/>
          <a:p>
            <a:pPr marL="285750" lvl="1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 of Medico legal settlements</a:t>
            </a:r>
          </a:p>
          <a:p>
            <a:pPr marL="800100" lvl="2" indent="-342900" algn="just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ever escalating cost of medico legal settlements is causing a significant strain on the department’s budget</a:t>
            </a:r>
          </a:p>
          <a:p>
            <a:pPr marL="800100" lvl="2" indent="-342900" algn="just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Whilst the department has a strategy to deal with medico legal claims, more collaborative efforts to address this scourge are required.</a:t>
            </a:r>
            <a:endParaRPr lang="en-Z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1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 term infrastructure backlogs and cost of infrastructure delivery</a:t>
            </a:r>
          </a:p>
          <a:p>
            <a:pPr marL="800100" lvl="2" indent="-342900" algn="just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province is confronted with significant infrastructure backlogs especially in the former Transkei</a:t>
            </a:r>
          </a:p>
          <a:p>
            <a:pPr marL="800100" lvl="2" indent="-342900" algn="just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cost of infrastructure is very high due to the lack of appropriate skills &amp; rural nature of the province</a:t>
            </a:r>
          </a:p>
          <a:p>
            <a:pPr marL="514350" lvl="1" indent="-45720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of roads leading to health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facilities</a:t>
            </a:r>
          </a:p>
          <a:p>
            <a:pPr marL="914400" lvl="2" indent="-457200" algn="just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affects accessibility of health facilities and continuous breakdown of ambulances</a:t>
            </a:r>
          </a:p>
          <a:p>
            <a:pPr marL="514350" lvl="1" indent="-45720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inflation</a:t>
            </a:r>
          </a:p>
          <a:p>
            <a:pPr marL="914400" lvl="2" indent="-457200" algn="just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impact of medical inflation (drugs &amp; medical equipment) which is significantly higher than normal inflation also places pressure on the department’s budget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1" indent="-45720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1" indent="-45720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Z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1" algn="just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1" algn="just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DB07-9F8F-4B4D-9DD3-3BC37C347D7E}" type="slidenum">
              <a:rPr lang="en-ZA" smtClean="0"/>
              <a:pPr/>
              <a:t>10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82176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6203032" cy="57606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OTHER MATTERS (2)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16" y="722368"/>
            <a:ext cx="9005680" cy="5802976"/>
          </a:xfrm>
        </p:spPr>
        <p:txBody>
          <a:bodyPr>
            <a:normAutofit/>
          </a:bodyPr>
          <a:lstStyle/>
          <a:p>
            <a:pPr marL="285750" lvl="1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underfunding of health services in the province</a:t>
            </a:r>
          </a:p>
          <a:p>
            <a:pPr marL="800100" lvl="2" indent="-342900" algn="just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evidenced by the continuous levels of accruals carried by the department, which at the end of Jan 2017 amounted to R1.4 billion.</a:t>
            </a:r>
          </a:p>
          <a:p>
            <a:pPr marL="800100" lvl="2" indent="-342900" algn="just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individual province decides on the budget allocation to the health sector, therefore there are inconsistencies between the percentage of the total provincial budget allocated to the different provinces</a:t>
            </a:r>
            <a:endParaRPr lang="en-Z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2" indent="-342900" algn="just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" lvl="1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1" indent="-45720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Z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1" algn="just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1" algn="just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DB07-9F8F-4B4D-9DD3-3BC37C347D7E}" type="slidenum">
              <a:rPr lang="en-ZA" smtClean="0"/>
              <a:pPr/>
              <a:t>11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55285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DB07-9F8F-4B4D-9DD3-3BC37C347D7E}" type="slidenum">
              <a:rPr lang="en-ZA" smtClean="0"/>
              <a:pPr/>
              <a:t>12</a:t>
            </a:fld>
            <a:endParaRPr lang="en-ZA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813592"/>
            <a:ext cx="84352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ZA" sz="7200" b="1" dirty="0" smtClean="0"/>
          </a:p>
          <a:p>
            <a:pPr algn="ctr"/>
            <a:endParaRPr lang="en-ZA" sz="7200" b="1" dirty="0"/>
          </a:p>
          <a:p>
            <a:pPr algn="ctr"/>
            <a:r>
              <a:rPr lang="en-ZA" sz="7200" b="1" dirty="0" smtClean="0"/>
              <a:t>THANK YOU!!!!</a:t>
            </a:r>
            <a:endParaRPr lang="en-ZA" sz="7200" b="1" dirty="0"/>
          </a:p>
        </p:txBody>
      </p:sp>
    </p:spTree>
    <p:extLst>
      <p:ext uri="{BB962C8B-B14F-4D97-AF65-F5344CB8AC3E}">
        <p14:creationId xmlns:p14="http://schemas.microsoft.com/office/powerpoint/2010/main" xmlns="" val="126073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0" y="-99392"/>
            <a:ext cx="8229600" cy="1143000"/>
          </a:xfrm>
        </p:spPr>
        <p:txBody>
          <a:bodyPr>
            <a:normAutofit/>
          </a:bodyPr>
          <a:lstStyle/>
          <a:p>
            <a:r>
              <a:rPr lang="en-Z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OUTLINE</a:t>
            </a:r>
            <a:endParaRPr lang="en-Z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22" y="620688"/>
            <a:ext cx="9002378" cy="5519638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Feedback on alignment between the national budget processes and the provincial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processes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ZA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Alignment in health information systems and other ICT systems for effective coordination in the health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sector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ZA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Devolution of procurement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human resources and financial management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designated levels for service delivery efficiencies and better performance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ZA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of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personnel expenditure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Alignment of national and provincial health infrastructure priorities and improving infrastructure budget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expenditure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matters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ZA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ZA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DB07-9F8F-4B4D-9DD3-3BC37C347D7E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266219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DB07-9F8F-4B4D-9DD3-3BC37C347D7E}" type="slidenum">
              <a:rPr lang="en-ZA" smtClean="0"/>
              <a:pPr/>
              <a:t>3</a:t>
            </a:fld>
            <a:endParaRPr lang="en-ZA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7504" y="559108"/>
            <a:ext cx="9036496" cy="643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department aligns its budget processes with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ational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Provincial Treasury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alignment is mainly coordinated by the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rovincial Treasury through a budget process schedule and the department participates in the process same as all provincial departments</a:t>
            </a:r>
            <a:endParaRPr lang="en-Z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Compliance with the budget process deadline dates remains a challenge due to the highly decentralized nature of the EC DOH with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1 000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centers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require consolidation</a:t>
            </a:r>
            <a:endParaRPr lang="en-Z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misalignment between the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benchmark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allocations for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Goods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Services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service delivery needs of the individual cost centers is a cause for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concern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results in a need for early budget shifts &amp;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virements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order to settle accruals &amp; general procurement etc.</a:t>
            </a:r>
            <a:endParaRPr lang="en-Z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Underfunding of health services is a constraint on the provision of quality health care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correct accounting treatment for medico legal settlement payouts remains unresolved</a:t>
            </a:r>
            <a:endParaRPr lang="en-Z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110"/>
            <a:ext cx="8820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ALIGNMENT BETWEEN THE NATIONAL BUDGET </a:t>
            </a:r>
          </a:p>
          <a:p>
            <a:pPr marL="0" lvl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PROCESSES &amp; THE PROVINCIAL PROCESSES (1)</a:t>
            </a:r>
          </a:p>
        </p:txBody>
      </p:sp>
    </p:spTree>
    <p:extLst>
      <p:ext uri="{BB962C8B-B14F-4D97-AF65-F5344CB8AC3E}">
        <p14:creationId xmlns:p14="http://schemas.microsoft.com/office/powerpoint/2010/main" xmlns="" val="16179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4288" cy="792088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/>
            </a:r>
            <a:b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</a:b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/>
            </a:r>
            <a:b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</a:b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ALIGNMENT IN HEALTH INFORMATION SYSTEMS &amp; OTHER ICT SYSTEMS FOR EFFECTIVE COORDINATION IN THE HEALTH SECTOR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/>
            </a:r>
            <a:b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</a:br>
            <a:endParaRPr lang="en-Z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052736"/>
            <a:ext cx="9144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systems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department are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administered through SITA and the National Department of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</a:t>
            </a:r>
            <a:endParaRPr lang="en-Z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1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 DOH is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active participant in the piloting of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Electronic Primary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Care program in hospitals</a:t>
            </a:r>
            <a:endParaRPr lang="en-Z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1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 collaboration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 the department, the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NDOH &amp;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CSIR on the development on the architecture for an electronic hospital health record system, electronic patient records, health patient registration system and patient billing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systems; and these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 rolled out within the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province: </a:t>
            </a:r>
          </a:p>
          <a:p>
            <a:pPr marL="800100" lvl="2" indent="-34290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 DOH, working together with OTP is facilitating broadband connectivity across province in preparation for these initiatives </a:t>
            </a:r>
          </a:p>
          <a:p>
            <a:pPr marL="285750" lvl="1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 uses the transversal systems (Bas,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Persal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well as the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Medsas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for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pharmaceutical management &amp; Delta 9 for revenue management</a:t>
            </a:r>
          </a:p>
          <a:p>
            <a:pPr marL="800100" lvl="2" indent="-342900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Medsas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Delta 9 interface with the transversal accounting system (Bas) </a:t>
            </a:r>
            <a:endParaRPr lang="en-Z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DB07-9F8F-4B4D-9DD3-3BC37C347D7E}" type="slidenum">
              <a:rPr lang="en-ZA" smtClean="0"/>
              <a:pPr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50614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8" y="0"/>
            <a:ext cx="7164288" cy="792088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DEVOLUTION OF PROCUREMENT, HR &amp; FINANCIAL MANAGEMENT IN EC DOH </a:t>
            </a:r>
            <a:endParaRPr lang="en-Z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792088"/>
            <a:ext cx="892899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department has clearly defined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approved procurement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HR, &amp; Financial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anagement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delegations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devolve responsibilities to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Program,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ub program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Facility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anagers</a:t>
            </a:r>
            <a:endParaRPr lang="en-Z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 with the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 &amp; Provincial Treasury guidelines as well as the department’s own Cost Containment measures, certain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delegations pertaining to placing of orders,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 appointments &amp; 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payment of service providers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centralized to program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managers.</a:t>
            </a:r>
          </a:p>
          <a:p>
            <a:pPr marL="800100" lvl="2" indent="-342900" algn="just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often leads to frustrations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raised particularly by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facility managers who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 that this hampers their ability to deliver services and perform better, specifically with regards to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 appointments</a:t>
            </a:r>
          </a:p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department has concluded the process of reviewing its organogram which is intended to strengthen capacity at the frontline level</a:t>
            </a:r>
          </a:p>
          <a:p>
            <a:pPr marL="800100" lvl="2" indent="-342900" algn="just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 the organogram has been implemented, the department will incrementally release the centralized delegations after an assessment of adequate levels of capacity has been determined.  </a:t>
            </a:r>
            <a:endParaRPr lang="en-Z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1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DB07-9F8F-4B4D-9DD3-3BC37C347D7E}" type="slidenum">
              <a:rPr lang="en-ZA" smtClean="0"/>
              <a:pPr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59360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4288" cy="792088"/>
          </a:xfrm>
        </p:spPr>
        <p:txBody>
          <a:bodyPr>
            <a:normAutofit fontScale="90000"/>
          </a:bodyPr>
          <a:lstStyle/>
          <a:p>
            <a:r>
              <a:rPr lang="en-Z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EFFECTIVE MANAGEMENT OF PERSONNEL EXP (1)</a:t>
            </a:r>
            <a:endParaRPr lang="en-Z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620688"/>
            <a:ext cx="892899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Personnel expenditure remains the key cost driver of the EC DOH budget</a:t>
            </a:r>
          </a:p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Z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Z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 allocation for the </a:t>
            </a:r>
            <a:r>
              <a:rPr lang="en-Z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2017/18 MTEF </a:t>
            </a:r>
            <a:r>
              <a:rPr lang="en-Z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continues to be under </a:t>
            </a:r>
            <a:r>
              <a:rPr lang="en-Z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pressure; </a:t>
            </a:r>
            <a:r>
              <a:rPr lang="en-Z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reflecting </a:t>
            </a:r>
            <a:r>
              <a:rPr lang="en-Z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nominal growth of 7.1%, 6.6% and 7.1% </a:t>
            </a:r>
            <a:r>
              <a:rPr lang="en-Z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 the MTEF respectively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2016/17, the weighted </a:t>
            </a:r>
            <a: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cost of </a:t>
            </a:r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ICS was 10.66%, </a:t>
            </a:r>
            <a: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projected at 8.0%, 7.7% and 7.4% in the 2017/18 </a:t>
            </a:r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MTEF, as against the actual budget growth % above.</a:t>
            </a:r>
            <a:endParaRPr lang="en-Z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2016/17, the department has been underfunded by 3.56</a:t>
            </a:r>
            <a: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</a:t>
            </a:r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(about R481 million, being 10.66</a:t>
            </a:r>
            <a: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weighted average -7.1% per AEPRE </a:t>
            </a:r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2016/17 = </a:t>
            </a:r>
            <a:r>
              <a:rPr lang="en-Z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R481 million and 0.9% differential in the 2017/18 financial year = R134 </a:t>
            </a:r>
            <a:r>
              <a:rPr lang="en-Z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million). </a:t>
            </a:r>
            <a:r>
              <a:rPr lang="en-Z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will definitely impact on the department’s ability to provide for critical vacant posts through the 2017/18 Annual </a:t>
            </a:r>
            <a:r>
              <a:rPr lang="en-Z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Recruitment </a:t>
            </a:r>
            <a:r>
              <a:rPr lang="en-Z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Plan.</a:t>
            </a:r>
          </a:p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addition, the impact of the medico legal settlements has seen the department must move funds from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pay for these settlements</a:t>
            </a:r>
          </a:p>
          <a:p>
            <a:pPr marL="800100" lvl="2" indent="-342900" algn="just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has had an impact that the personnel headcount reduced by 1 954 at the end of Dec 2016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DB07-9F8F-4B4D-9DD3-3BC37C347D7E}" type="slidenum">
              <a:rPr lang="en-ZA" smtClean="0"/>
              <a:pPr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4379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4288" cy="792088"/>
          </a:xfrm>
        </p:spPr>
        <p:txBody>
          <a:bodyPr>
            <a:normAutofit fontScale="90000"/>
          </a:bodyPr>
          <a:lstStyle/>
          <a:p>
            <a:r>
              <a:rPr lang="en-Z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EFFECTIVE MANAGEMENT OF PERSONNEL EXP (2)</a:t>
            </a:r>
            <a:endParaRPr lang="en-Z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620688"/>
            <a:ext cx="892899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inadequate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budget has affected on service delivery on the ground and this has been expressed in various engagements between the department, affected facilities, governance structures &amp; surrounding communities.</a:t>
            </a:r>
          </a:p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cuts in budget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 the years have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 the effect of decreasing the number of personnel employed and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ability to replace posts including critical clinical posts</a:t>
            </a:r>
            <a:endParaRPr lang="en-Z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having an adverse impact on the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department’s ability to delivery quality health services to the people of the province</a:t>
            </a:r>
            <a:endParaRPr lang="en-Z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2" indent="-342900" algn="just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DB07-9F8F-4B4D-9DD3-3BC37C347D7E}" type="slidenum">
              <a:rPr lang="en-ZA" smtClean="0"/>
              <a:pPr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74630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12360" cy="792088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HEALTH INFRASTRUCTURE PRIORITIES &amp; IMPROVING INFRASTRUCTURE BUDGET EXPENDITURE (1)</a:t>
            </a:r>
            <a:endParaRPr lang="en-Z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92696"/>
            <a:ext cx="914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2" indent="-342900">
              <a:buFont typeface="Wingdings" panose="05000000000000000000" pitchFamily="2" charset="2"/>
              <a:buChar char="Ø"/>
            </a:pP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infrastructure priorities</a:t>
            </a:r>
          </a:p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Z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Revitalisation of health facilities </a:t>
            </a:r>
          </a:p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Z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Provision </a:t>
            </a:r>
            <a:r>
              <a:rPr lang="en-Z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suitable accommodation for health professionals  </a:t>
            </a:r>
          </a:p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Z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Availability </a:t>
            </a:r>
            <a:r>
              <a:rPr lang="en-Z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appropriate medical equipment (Health Technology)</a:t>
            </a:r>
          </a:p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Z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Eradication </a:t>
            </a:r>
            <a:r>
              <a:rPr lang="en-Z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mud and inappropriate structures </a:t>
            </a:r>
          </a:p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Z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Maintenance </a:t>
            </a:r>
            <a:r>
              <a:rPr lang="en-Z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plant, equipment and machinery (laundry, kitchen, mortuary equipment and ventilation system)</a:t>
            </a:r>
          </a:p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Z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Provision </a:t>
            </a:r>
            <a:r>
              <a:rPr lang="en-Z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infrastructure support services (water, electricity, lifts and sewerage)</a:t>
            </a:r>
          </a:p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Z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Capacitation </a:t>
            </a:r>
            <a:r>
              <a:rPr lang="en-Z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Infrastructure Unit </a:t>
            </a:r>
          </a:p>
          <a:p>
            <a:pPr marL="0" lvl="1" algn="just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DB07-9F8F-4B4D-9DD3-3BC37C347D7E}" type="slidenum">
              <a:rPr lang="en-ZA" smtClean="0"/>
              <a:pPr/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73256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12360" cy="792088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HEALTH INFRASTRUCTURE PRIORITIES &amp; IMPROVING INFRASTRUCTURE BUDGET EXPENDITURE (2)</a:t>
            </a:r>
            <a:endParaRPr lang="en-Z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92696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2" indent="-342900">
              <a:buFont typeface="Wingdings" panose="05000000000000000000" pitchFamily="2" charset="2"/>
              <a:buChar char="Ø"/>
            </a:pP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department is aligned with the national and provincial infrastructure priorities</a:t>
            </a:r>
            <a:endParaRPr lang="en-Z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underfunding of backlog infrastructure projects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remains a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significant challenge</a:t>
            </a:r>
            <a:endParaRPr lang="en-Z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department is focusing on spending more on maintenance and repairs than on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capital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infrastructure</a:t>
            </a:r>
            <a:endParaRPr lang="en-Z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Procurement of health technology remains a challenge specifically with regards to technical specifications and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evaluations; and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impacts the ability to spend the budget</a:t>
            </a:r>
            <a:endParaRPr lang="en-Z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1" indent="-2857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infrastructure MTEC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hearings at national and provincial level should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incorporated into the main budget MTEC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hearings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not held separately as this encourages a silo approach to planning and resource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allocation</a:t>
            </a:r>
          </a:p>
          <a:p>
            <a:pPr marL="800100" lvl="2" indent="-342900" algn="just" fontAlgn="base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within the context that infrastructure is not stand alone, but rather a support to clinical services in the delivery of quality health care</a:t>
            </a:r>
            <a:endParaRPr lang="en-Z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DB07-9F8F-4B4D-9DD3-3BC37C347D7E}" type="slidenum">
              <a:rPr lang="en-ZA" smtClean="0"/>
              <a:pPr/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64479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11082</TotalTime>
  <Words>1232</Words>
  <Application>Microsoft Office PowerPoint</Application>
  <PresentationFormat>On-screen Show (4:3)</PresentationFormat>
  <Paragraphs>103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 EFFECTIVE, CO-ORDINATION AND ALIGNMENT OF NATIONAL &amp; PROVINCIAL SPHERES OF GOVERNMENT IN THE DELIVERY OF HEALTH SERVICES    STANDING COMMITTEE ON APPROPRIATIONS &amp; PORTFOLIO COMMITTEE ON HEALTH  22 MARCH 2017</vt:lpstr>
      <vt:lpstr>PRESENTATION OUTLINE</vt:lpstr>
      <vt:lpstr>Slide 3</vt:lpstr>
      <vt:lpstr>  ALIGNMENT IN HEALTH INFORMATION SYSTEMS &amp; OTHER ICT SYSTEMS FOR EFFECTIVE COORDINATION IN THE HEALTH SECTOR </vt:lpstr>
      <vt:lpstr>DEVOLUTION OF PROCUREMENT, HR &amp; FINANCIAL MANAGEMENT IN EC DOH </vt:lpstr>
      <vt:lpstr>EFFECTIVE MANAGEMENT OF PERSONNEL EXP (1)</vt:lpstr>
      <vt:lpstr>EFFECTIVE MANAGEMENT OF PERSONNEL EXP (2)</vt:lpstr>
      <vt:lpstr>HEALTH INFRASTRUCTURE PRIORITIES &amp; IMPROVING INFRASTRUCTURE BUDGET EXPENDITURE (1)</vt:lpstr>
      <vt:lpstr>HEALTH INFRASTRUCTURE PRIORITIES &amp; IMPROVING INFRASTRUCTURE BUDGET EXPENDITURE (2)</vt:lpstr>
      <vt:lpstr>OTHER MATTERS (1)</vt:lpstr>
      <vt:lpstr>OTHER MATTERS (2)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impela alliances</dc:creator>
  <cp:lastModifiedBy>PUMZA</cp:lastModifiedBy>
  <cp:revision>758</cp:revision>
  <cp:lastPrinted>2017-03-17T09:55:01Z</cp:lastPrinted>
  <dcterms:created xsi:type="dcterms:W3CDTF">2013-04-23T11:30:25Z</dcterms:created>
  <dcterms:modified xsi:type="dcterms:W3CDTF">2017-03-23T12:07:58Z</dcterms:modified>
</cp:coreProperties>
</file>