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1"/>
  </p:notesMasterIdLst>
  <p:handoutMasterIdLst>
    <p:handoutMasterId r:id="rId32"/>
  </p:handoutMasterIdLst>
  <p:sldIdLst>
    <p:sldId id="256" r:id="rId2"/>
    <p:sldId id="258" r:id="rId3"/>
    <p:sldId id="260" r:id="rId4"/>
    <p:sldId id="261" r:id="rId5"/>
    <p:sldId id="291" r:id="rId6"/>
    <p:sldId id="263" r:id="rId7"/>
    <p:sldId id="264" r:id="rId8"/>
    <p:sldId id="304" r:id="rId9"/>
    <p:sldId id="293" r:id="rId10"/>
    <p:sldId id="305" r:id="rId11"/>
    <p:sldId id="268" r:id="rId12"/>
    <p:sldId id="272" r:id="rId13"/>
    <p:sldId id="273" r:id="rId14"/>
    <p:sldId id="274" r:id="rId15"/>
    <p:sldId id="275" r:id="rId16"/>
    <p:sldId id="276" r:id="rId17"/>
    <p:sldId id="277" r:id="rId18"/>
    <p:sldId id="278" r:id="rId19"/>
    <p:sldId id="279" r:id="rId20"/>
    <p:sldId id="280" r:id="rId21"/>
    <p:sldId id="281" r:id="rId22"/>
    <p:sldId id="282" r:id="rId23"/>
    <p:sldId id="303" r:id="rId24"/>
    <p:sldId id="284" r:id="rId25"/>
    <p:sldId id="285" r:id="rId26"/>
    <p:sldId id="286" r:id="rId27"/>
    <p:sldId id="287" r:id="rId28"/>
    <p:sldId id="288" r:id="rId29"/>
    <p:sldId id="30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1500"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796"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70E12F-B282-47DE-B739-E9B6A104A460}" type="datetimeFigureOut">
              <a:rPr lang="en-ZA" smtClean="0"/>
              <a:pPr/>
              <a:t>2017/03/17</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Tree>
    <p:extLst>
      <p:ext uri="{BB962C8B-B14F-4D97-AF65-F5344CB8AC3E}">
        <p14:creationId xmlns:p14="http://schemas.microsoft.com/office/powerpoint/2010/main" xmlns="" val="2139112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22609-C41F-4993-BD5C-09C0E75A98AE}" type="datetimeFigureOut">
              <a:rPr lang="en-ZA" smtClean="0"/>
              <a:pPr/>
              <a:t>2017/03/17</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55F56-179E-4CA5-AC25-10FC38436A37}" type="slidenum">
              <a:rPr lang="en-ZA" smtClean="0"/>
              <a:pPr/>
              <a:t>‹#›</a:t>
            </a:fld>
            <a:endParaRPr lang="en-ZA"/>
          </a:p>
        </p:txBody>
      </p:sp>
    </p:spTree>
    <p:extLst>
      <p:ext uri="{BB962C8B-B14F-4D97-AF65-F5344CB8AC3E}">
        <p14:creationId xmlns:p14="http://schemas.microsoft.com/office/powerpoint/2010/main" xmlns="" val="389559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AC6C5-6D2E-41BE-B546-28D4B1985CE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2547786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22288"/>
            <a:ext cx="5314950" cy="6835712"/>
          </a:xfrm>
          <a:prstGeom prst="rect">
            <a:avLst/>
          </a:prstGeom>
        </p:spPr>
      </p:pic>
      <p:sp>
        <p:nvSpPr>
          <p:cNvPr id="6" name="Rectangle 5"/>
          <p:cNvSpPr/>
          <p:nvPr userDrawn="1"/>
        </p:nvSpPr>
        <p:spPr>
          <a:xfrm>
            <a:off x="7096492" y="5579224"/>
            <a:ext cx="519537" cy="1200329"/>
          </a:xfrm>
          <a:prstGeom prst="rect">
            <a:avLst/>
          </a:prstGeom>
        </p:spPr>
        <p:txBody>
          <a:bodyPr wrap="square">
            <a:spAutoFit/>
          </a:bodyPr>
          <a:lstStyle/>
          <a:p>
            <a:pPr algn="ctr"/>
            <a:r>
              <a:rPr lang="en-ZA" sz="3600" b="1" dirty="0">
                <a:solidFill>
                  <a:schemeClr val="bg1"/>
                </a:solidFill>
              </a:rPr>
              <a:t>20</a:t>
            </a:r>
            <a:endParaRPr lang="en-US" sz="3600" b="1" dirty="0">
              <a:solidFill>
                <a:schemeClr val="bg1"/>
              </a:solidFill>
            </a:endParaRPr>
          </a:p>
        </p:txBody>
      </p:sp>
      <p:pic>
        <p:nvPicPr>
          <p:cNvPr id="8" name="Picture 7"/>
          <p:cNvPicPr>
            <a:picLocks noChangeAspect="1"/>
          </p:cNvPicPr>
          <p:nvPr userDrawn="1"/>
        </p:nvPicPr>
        <p:blipFill>
          <a:blip r:embed="rId3" cstate="print"/>
          <a:stretch>
            <a:fillRect/>
          </a:stretch>
        </p:blipFill>
        <p:spPr>
          <a:xfrm>
            <a:off x="5907930" y="176230"/>
            <a:ext cx="2896660" cy="1562186"/>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6961" r="5419"/>
          <a:stretch/>
        </p:blipFill>
        <p:spPr>
          <a:xfrm>
            <a:off x="5582324" y="4840465"/>
            <a:ext cx="3547872" cy="1939088"/>
          </a:xfrm>
          <a:prstGeom prst="rect">
            <a:avLst/>
          </a:prstGeom>
        </p:spPr>
      </p:pic>
    </p:spTree>
    <p:extLst>
      <p:ext uri="{BB962C8B-B14F-4D97-AF65-F5344CB8AC3E}">
        <p14:creationId xmlns:p14="http://schemas.microsoft.com/office/powerpoint/2010/main" xmlns="" val="7283341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 y="0"/>
            <a:ext cx="9144000" cy="692331"/>
          </a:xfrm>
          <a:prstGeom prst="rect">
            <a:avLst/>
          </a:prstGeom>
          <a:ln/>
        </p:spPr>
        <p:style>
          <a:lnRef idx="1">
            <a:schemeClr val="accent1"/>
          </a:lnRef>
          <a:fillRef idx="3">
            <a:schemeClr val="accent1"/>
          </a:fillRef>
          <a:effectRef idx="2">
            <a:schemeClr val="accent1"/>
          </a:effectRef>
          <a:fontRef idx="none"/>
        </p:style>
        <p:txBody>
          <a:bodyPr/>
          <a:lstStyle>
            <a:lvl1pPr>
              <a:defRPr sz="4000">
                <a:solidFill>
                  <a:schemeClr val="bg1">
                    <a:lumMod val="95000"/>
                  </a:schemeClr>
                </a:solidFill>
              </a:defRPr>
            </a:lvl1pPr>
          </a:lstStyle>
          <a:p>
            <a:r>
              <a:rPr lang="en-US" dirty="0" smtClean="0"/>
              <a:t>Click to edit Master title style</a:t>
            </a:r>
            <a:endParaRPr lang="en-ZA" dirty="0"/>
          </a:p>
        </p:txBody>
      </p:sp>
      <p:pic>
        <p:nvPicPr>
          <p:cNvPr id="11" name="Picture 10"/>
          <p:cNvPicPr>
            <a:picLocks noChangeAspect="1"/>
          </p:cNvPicPr>
          <p:nvPr userDrawn="1"/>
        </p:nvPicPr>
        <p:blipFill>
          <a:blip r:embed="rId2" cstate="print"/>
          <a:stretch>
            <a:fillRect/>
          </a:stretch>
        </p:blipFill>
        <p:spPr>
          <a:xfrm>
            <a:off x="6772848" y="5579224"/>
            <a:ext cx="2371151" cy="1278776"/>
          </a:xfrm>
          <a:prstGeom prst="rect">
            <a:avLst/>
          </a:prstGeom>
        </p:spPr>
      </p:pic>
    </p:spTree>
    <p:extLst>
      <p:ext uri="{BB962C8B-B14F-4D97-AF65-F5344CB8AC3E}">
        <p14:creationId xmlns:p14="http://schemas.microsoft.com/office/powerpoint/2010/main" xmlns="" val="6831565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extBox 7"/>
          <p:cNvSpPr txBox="1"/>
          <p:nvPr userDrawn="1"/>
        </p:nvSpPr>
        <p:spPr>
          <a:xfrm>
            <a:off x="7020273" y="6559460"/>
            <a:ext cx="2016224" cy="253916"/>
          </a:xfrm>
          <a:prstGeom prst="rect">
            <a:avLst/>
          </a:prstGeom>
          <a:solidFill>
            <a:srgbClr val="002663"/>
          </a:solidFill>
        </p:spPr>
        <p:style>
          <a:lnRef idx="0">
            <a:schemeClr val="accent1"/>
          </a:lnRef>
          <a:fillRef idx="3">
            <a:schemeClr val="accent1"/>
          </a:fillRef>
          <a:effectRef idx="3">
            <a:schemeClr val="accent1"/>
          </a:effectRef>
          <a:fontRef idx="minor">
            <a:schemeClr val="lt1"/>
          </a:fontRef>
        </p:style>
        <p:txBody>
          <a:bodyPr wrap="square" rtlCol="0" anchor="t">
            <a:spAutoFit/>
          </a:bodyPr>
          <a:lstStyle/>
          <a:p>
            <a:pPr algn="ctr"/>
            <a:r>
              <a:rPr lang="en-US" sz="1050" dirty="0" smtClean="0">
                <a:solidFill>
                  <a:schemeClr val="bg1"/>
                </a:solidFill>
                <a:latin typeface="+mn-lt"/>
              </a:rPr>
              <a:t>Financier</a:t>
            </a:r>
            <a:r>
              <a:rPr lang="en-US" sz="1050" baseline="0" dirty="0" smtClean="0">
                <a:solidFill>
                  <a:schemeClr val="bg1"/>
                </a:solidFill>
                <a:latin typeface="+mn-lt"/>
              </a:rPr>
              <a:t> ∙ Facilitator ∙ Innovator</a:t>
            </a:r>
            <a:endParaRPr lang="en-US" sz="1050" dirty="0">
              <a:solidFill>
                <a:schemeClr val="bg1"/>
              </a:solidFill>
              <a:latin typeface="+mn-lt"/>
            </a:endParaRPr>
          </a:p>
        </p:txBody>
      </p:sp>
      <p:sp>
        <p:nvSpPr>
          <p:cNvPr id="3" name="Content Placeholder 2"/>
          <p:cNvSpPr>
            <a:spLocks noGrp="1"/>
          </p:cNvSpPr>
          <p:nvPr userDrawn="1">
            <p:ph idx="1"/>
          </p:nvPr>
        </p:nvSpPr>
        <p:spPr>
          <a:xfrm>
            <a:off x="518864" y="1052738"/>
            <a:ext cx="8229600" cy="4525963"/>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userDrawn="1">
            <p:ph type="title"/>
          </p:nvPr>
        </p:nvSpPr>
        <p:spPr>
          <a:xfrm>
            <a:off x="-21522" y="-346"/>
            <a:ext cx="9165522" cy="576000"/>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none"/>
        </p:style>
        <p:txBody>
          <a:bodyPr rtlCol="0">
            <a:scene3d>
              <a:camera prst="orthographicFront"/>
              <a:lightRig rig="soft" dir="t"/>
            </a:scene3d>
            <a:sp3d prstMaterial="softEdge">
              <a:bevelT w="25400" h="25400"/>
            </a:sp3d>
          </a:bodyPr>
          <a:lstStyle>
            <a:lvl1pPr algn="ctr">
              <a:defRPr lang="en-US" sz="3600" kern="1200" dirty="0" smtClean="0">
                <a:solidFill>
                  <a:schemeClr val="lt1"/>
                </a:solidFill>
                <a:latin typeface="Arial" panose="020B0604020202020204" pitchFamily="34" charset="0"/>
                <a:ea typeface="+mn-ea"/>
                <a:cs typeface="Arial" panose="020B0604020202020204" pitchFamily="34" charset="0"/>
              </a:defRPr>
            </a:lvl1pPr>
            <a:extLst/>
          </a:lstStyle>
          <a:p>
            <a:r>
              <a:rPr kumimoji="0" lang="en-US" dirty="0" smtClean="0"/>
              <a:t>Click to edit Master title style</a:t>
            </a:r>
            <a:endParaRPr kumimoji="0"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52738" y="5504262"/>
            <a:ext cx="1834900" cy="1021082"/>
          </a:xfrm>
          <a:prstGeom prst="rect">
            <a:avLst/>
          </a:prstGeom>
        </p:spPr>
      </p:pic>
    </p:spTree>
    <p:extLst>
      <p:ext uri="{BB962C8B-B14F-4D97-AF65-F5344CB8AC3E}">
        <p14:creationId xmlns:p14="http://schemas.microsoft.com/office/powerpoint/2010/main" xmlns="" val="24882541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681203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7106" y="1901326"/>
            <a:ext cx="3701427" cy="2554545"/>
          </a:xfrm>
          <a:prstGeom prst="rect">
            <a:avLst/>
          </a:prstGeom>
          <a:noFill/>
          <a:ln>
            <a:solidFill>
              <a:schemeClr val="bg1"/>
            </a:solidFill>
          </a:ln>
        </p:spPr>
        <p:txBody>
          <a:bodyPr wrap="square" rtlCol="0">
            <a:spAutoFit/>
          </a:bodyPr>
          <a:lstStyle/>
          <a:p>
            <a:pPr algn="ctr"/>
            <a:r>
              <a:rPr lang="en-US" sz="2000" b="1" dirty="0" smtClean="0">
                <a:solidFill>
                  <a:schemeClr val="tx2"/>
                </a:solidFill>
                <a:latin typeface="Arial" pitchFamily="34" charset="0"/>
                <a:cs typeface="Arial" pitchFamily="34" charset="0"/>
              </a:rPr>
              <a:t>PORTFOLIO COMMITTEE ON HUMAN SETTLEMENTS</a:t>
            </a:r>
          </a:p>
          <a:p>
            <a:pPr algn="ctr"/>
            <a:endParaRPr lang="en-US" sz="2000" b="1" dirty="0" smtClean="0">
              <a:solidFill>
                <a:schemeClr val="tx2"/>
              </a:solidFill>
              <a:latin typeface="Arial" pitchFamily="34" charset="0"/>
              <a:cs typeface="Arial" pitchFamily="34" charset="0"/>
            </a:endParaRPr>
          </a:p>
          <a:p>
            <a:pPr algn="ctr"/>
            <a:r>
              <a:rPr lang="en-US" sz="2000" b="1" dirty="0" smtClean="0">
                <a:solidFill>
                  <a:schemeClr val="tx2"/>
                </a:solidFill>
                <a:latin typeface="Arial" pitchFamily="34" charset="0"/>
                <a:cs typeface="Arial" pitchFamily="34" charset="0"/>
              </a:rPr>
              <a:t>NHFC </a:t>
            </a:r>
          </a:p>
          <a:p>
            <a:pPr algn="ctr"/>
            <a:r>
              <a:rPr lang="en-US" sz="2000" b="1" dirty="0" smtClean="0">
                <a:solidFill>
                  <a:schemeClr val="tx2"/>
                </a:solidFill>
                <a:latin typeface="Arial" pitchFamily="34" charset="0"/>
                <a:cs typeface="Arial" pitchFamily="34" charset="0"/>
              </a:rPr>
              <a:t>ANNUAL PERFORMANCE PLAN 2017/18</a:t>
            </a:r>
          </a:p>
          <a:p>
            <a:pPr algn="ctr"/>
            <a:endParaRPr lang="en-US" sz="2000" b="1" dirty="0" smtClean="0">
              <a:solidFill>
                <a:schemeClr val="tx2"/>
              </a:solidFill>
              <a:latin typeface="Arial" pitchFamily="34" charset="0"/>
              <a:cs typeface="Arial" pitchFamily="34" charset="0"/>
            </a:endParaRPr>
          </a:p>
          <a:p>
            <a:pPr algn="ctr"/>
            <a:r>
              <a:rPr lang="en-US" sz="2000" b="1" dirty="0" smtClean="0">
                <a:solidFill>
                  <a:schemeClr val="tx2"/>
                </a:solidFill>
                <a:latin typeface="Arial" pitchFamily="34" charset="0"/>
                <a:cs typeface="Arial" pitchFamily="34" charset="0"/>
              </a:rPr>
              <a:t>17 MARCH 2017</a:t>
            </a:r>
            <a:endParaRPr lang="en-ZA" sz="2000" b="1" dirty="0"/>
          </a:p>
        </p:txBody>
      </p:sp>
    </p:spTree>
    <p:extLst>
      <p:ext uri="{BB962C8B-B14F-4D97-AF65-F5344CB8AC3E}">
        <p14:creationId xmlns:p14="http://schemas.microsoft.com/office/powerpoint/2010/main" xmlns="" val="24084675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 y="0"/>
            <a:ext cx="9143197" cy="69269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algn="ctr">
              <a:defRPr/>
            </a:pPr>
            <a:r>
              <a:rPr lang="en-ZA" b="0" dirty="0" smtClean="0">
                <a:solidFill>
                  <a:prstClr val="white"/>
                </a:solidFill>
                <a:latin typeface="Arial" panose="020B0604020202020204" pitchFamily="34" charset="0"/>
              </a:rPr>
              <a:t>OPERATING ENVIRONMENT</a:t>
            </a:r>
            <a:endParaRPr lang="en-ZA" sz="2800" b="0" dirty="0">
              <a:solidFill>
                <a:prstClr val="white"/>
              </a:solidFill>
              <a:latin typeface="Arial" panose="020B0604020202020204" pitchFamily="34" charset="0"/>
              <a:ea typeface="+mn-ea"/>
              <a:cs typeface="+mn-cs"/>
            </a:endParaRPr>
          </a:p>
        </p:txBody>
      </p:sp>
      <p:sp>
        <p:nvSpPr>
          <p:cNvPr id="6" name="Slide Number Placeholder 1"/>
          <p:cNvSpPr txBox="1">
            <a:spLocks/>
          </p:cNvSpPr>
          <p:nvPr/>
        </p:nvSpPr>
        <p:spPr>
          <a:xfrm>
            <a:off x="3950568" y="635635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200" smtClean="0">
                <a:solidFill>
                  <a:schemeClr val="tx2">
                    <a:lumMod val="50000"/>
                  </a:schemeClr>
                </a:solidFill>
                <a:cs typeface="Arial" pitchFamily="34" charset="0"/>
              </a:rPr>
              <a:pPr algn="ctr"/>
              <a:t>10</a:t>
            </a:fld>
            <a:endParaRPr lang="en-ZA" sz="1200" dirty="0">
              <a:solidFill>
                <a:schemeClr val="tx2">
                  <a:lumMod val="50000"/>
                </a:schemeClr>
              </a:solidFill>
              <a:cs typeface="Arial" pitchFamily="34" charset="0"/>
            </a:endParaRPr>
          </a:p>
        </p:txBody>
      </p:sp>
      <p:sp>
        <p:nvSpPr>
          <p:cNvPr id="24" name="Rectangle 23"/>
          <p:cNvSpPr/>
          <p:nvPr/>
        </p:nvSpPr>
        <p:spPr>
          <a:xfrm>
            <a:off x="442151" y="934851"/>
            <a:ext cx="8330746" cy="507016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53253" y="1040844"/>
            <a:ext cx="2376264" cy="57606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53253" y="1810981"/>
            <a:ext cx="2376264"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53253" y="2579098"/>
            <a:ext cx="2376264" cy="57606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16178" y="1174988"/>
            <a:ext cx="1792245" cy="307777"/>
          </a:xfrm>
          <a:prstGeom prst="rect">
            <a:avLst/>
          </a:prstGeom>
          <a:noFill/>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The Market Context</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29" name="Rectangle 28"/>
          <p:cNvSpPr/>
          <p:nvPr/>
        </p:nvSpPr>
        <p:spPr>
          <a:xfrm>
            <a:off x="553253" y="3425589"/>
            <a:ext cx="2376264" cy="6573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4879" y="4325630"/>
            <a:ext cx="2376264" cy="57606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89454" y="1945126"/>
            <a:ext cx="2253666" cy="307777"/>
          </a:xfrm>
          <a:prstGeom prst="rect">
            <a:avLst/>
          </a:prstGeom>
          <a:noFill/>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Social Housing</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32" name="TextBox 31"/>
          <p:cNvSpPr txBox="1"/>
          <p:nvPr/>
        </p:nvSpPr>
        <p:spPr>
          <a:xfrm>
            <a:off x="614552" y="2784456"/>
            <a:ext cx="2253666" cy="307777"/>
          </a:xfrm>
          <a:prstGeom prst="rect">
            <a:avLst/>
          </a:prstGeom>
          <a:noFill/>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Lack of Bankable Projects</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a:xfrm>
            <a:off x="589454" y="3559733"/>
            <a:ext cx="2253666" cy="523220"/>
          </a:xfrm>
          <a:prstGeom prst="rect">
            <a:avLst/>
          </a:prstGeom>
          <a:noFill/>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Shareholder Funding Support</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616736" y="4480524"/>
            <a:ext cx="2253666" cy="307777"/>
          </a:xfrm>
          <a:prstGeom prst="rect">
            <a:avLst/>
          </a:prstGeom>
          <a:noFill/>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DFI Consolidation</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35" name="TextBox 34"/>
          <p:cNvSpPr txBox="1"/>
          <p:nvPr/>
        </p:nvSpPr>
        <p:spPr>
          <a:xfrm>
            <a:off x="3140112" y="1093688"/>
            <a:ext cx="5424055" cy="523220"/>
          </a:xfrm>
          <a:prstGeom prst="rect">
            <a:avLst/>
          </a:prstGeom>
          <a:noFill/>
        </p:spPr>
        <p:txBody>
          <a:bodyPr wrap="square" rtlCol="0">
            <a:spAutoFit/>
          </a:bodyPr>
          <a:lstStyle/>
          <a:p>
            <a:pPr algn="just"/>
            <a:r>
              <a:rPr lang="en-ZA" sz="1400" dirty="0">
                <a:solidFill>
                  <a:schemeClr val="accent1">
                    <a:lumMod val="50000"/>
                  </a:schemeClr>
                </a:solidFill>
                <a:latin typeface="Arial" pitchFamily="34" charset="0"/>
                <a:cs typeface="Arial" pitchFamily="34" charset="0"/>
              </a:rPr>
              <a:t>Current economic and market conditions negatively </a:t>
            </a:r>
            <a:r>
              <a:rPr lang="en-ZA" sz="1400" dirty="0" smtClean="0">
                <a:solidFill>
                  <a:schemeClr val="accent1">
                    <a:lumMod val="50000"/>
                  </a:schemeClr>
                </a:solidFill>
                <a:latin typeface="Arial" pitchFamily="34" charset="0"/>
                <a:cs typeface="Arial" pitchFamily="34" charset="0"/>
              </a:rPr>
              <a:t>affects </a:t>
            </a:r>
            <a:r>
              <a:rPr lang="en-ZA" sz="1400" dirty="0">
                <a:solidFill>
                  <a:schemeClr val="accent1">
                    <a:lumMod val="50000"/>
                  </a:schemeClr>
                </a:solidFill>
                <a:latin typeface="Arial" pitchFamily="34" charset="0"/>
                <a:cs typeface="Arial" pitchFamily="34" charset="0"/>
              </a:rPr>
              <a:t>both the NHFC’s beneficiaries and clients.</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36" name="TextBox 35"/>
          <p:cNvSpPr txBox="1"/>
          <p:nvPr/>
        </p:nvSpPr>
        <p:spPr>
          <a:xfrm>
            <a:off x="3098310" y="1885104"/>
            <a:ext cx="5398640" cy="307777"/>
          </a:xfrm>
          <a:prstGeom prst="rect">
            <a:avLst/>
          </a:prstGeom>
          <a:noFill/>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Challenges impacting Social Housing.</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37" name="TextBox 36"/>
          <p:cNvSpPr txBox="1"/>
          <p:nvPr/>
        </p:nvSpPr>
        <p:spPr>
          <a:xfrm>
            <a:off x="3098310" y="2353568"/>
            <a:ext cx="5445110" cy="1169551"/>
          </a:xfrm>
          <a:prstGeom prst="rect">
            <a:avLst/>
          </a:prstGeom>
          <a:noFill/>
        </p:spPr>
        <p:txBody>
          <a:bodyPr wrap="square" rtlCol="0">
            <a:spAutoFit/>
          </a:bodyPr>
          <a:lstStyle/>
          <a:p>
            <a:pPr algn="just"/>
            <a:r>
              <a:rPr lang="en-ZA" sz="1400" dirty="0">
                <a:solidFill>
                  <a:schemeClr val="accent1">
                    <a:lumMod val="50000"/>
                  </a:schemeClr>
                </a:solidFill>
                <a:latin typeface="Arial" pitchFamily="34" charset="0"/>
                <a:cs typeface="Arial" pitchFamily="34" charset="0"/>
              </a:rPr>
              <a:t>Graduation of our seasoned clients into the formal banking sector </a:t>
            </a:r>
            <a:r>
              <a:rPr lang="en-ZA" sz="1400" dirty="0" smtClean="0">
                <a:solidFill>
                  <a:schemeClr val="accent1">
                    <a:lumMod val="50000"/>
                  </a:schemeClr>
                </a:solidFill>
                <a:latin typeface="Arial" pitchFamily="34" charset="0"/>
                <a:cs typeface="Arial" pitchFamily="34" charset="0"/>
              </a:rPr>
              <a:t>has resulted in early settlements of loans and a weakened pipeline. The emergence of a high number of start-up </a:t>
            </a:r>
            <a:r>
              <a:rPr lang="en-ZA" sz="1400" dirty="0">
                <a:solidFill>
                  <a:schemeClr val="accent1">
                    <a:lumMod val="50000"/>
                  </a:schemeClr>
                </a:solidFill>
                <a:latin typeface="Arial" pitchFamily="34" charset="0"/>
                <a:cs typeface="Arial" pitchFamily="34" charset="0"/>
              </a:rPr>
              <a:t>or emerging clients </a:t>
            </a:r>
            <a:r>
              <a:rPr lang="en-ZA" sz="1400" dirty="0" smtClean="0">
                <a:solidFill>
                  <a:schemeClr val="accent1">
                    <a:lumMod val="50000"/>
                  </a:schemeClr>
                </a:solidFill>
                <a:latin typeface="Arial" pitchFamily="34" charset="0"/>
                <a:cs typeface="Arial" pitchFamily="34" charset="0"/>
              </a:rPr>
              <a:t>is the order of the day, however, these require significant handholding  to get off the ground with long turn around times.</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38" name="TextBox 37"/>
          <p:cNvSpPr txBox="1"/>
          <p:nvPr/>
        </p:nvSpPr>
        <p:spPr>
          <a:xfrm>
            <a:off x="3135564" y="3513708"/>
            <a:ext cx="5428603" cy="523220"/>
          </a:xfrm>
          <a:prstGeom prst="rect">
            <a:avLst/>
          </a:prstGeom>
          <a:noFill/>
        </p:spPr>
        <p:txBody>
          <a:bodyPr wrap="square" rtlCol="0">
            <a:spAutoFit/>
          </a:bodyPr>
          <a:lstStyle/>
          <a:p>
            <a:pPr algn="just"/>
            <a:r>
              <a:rPr lang="en-US" sz="1400" dirty="0" smtClean="0">
                <a:solidFill>
                  <a:schemeClr val="accent1">
                    <a:lumMod val="50000"/>
                  </a:schemeClr>
                </a:solidFill>
                <a:latin typeface="Arial" panose="020B0604020202020204" pitchFamily="34" charset="0"/>
                <a:cs typeface="Arial" panose="020B0604020202020204" pitchFamily="34" charset="0"/>
              </a:rPr>
              <a:t>Confirmed grant capital over MTEF albeit lower than originally requested. </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39" name="TextBox 38"/>
          <p:cNvSpPr txBox="1"/>
          <p:nvPr/>
        </p:nvSpPr>
        <p:spPr>
          <a:xfrm>
            <a:off x="3151437" y="4319702"/>
            <a:ext cx="5487862" cy="523220"/>
          </a:xfrm>
          <a:prstGeom prst="rect">
            <a:avLst/>
          </a:prstGeom>
          <a:noFill/>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Fast tracking of the process. Impact on staff morale. Delivering on core business.</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40" name="Rectangle 39"/>
          <p:cNvSpPr/>
          <p:nvPr/>
        </p:nvSpPr>
        <p:spPr>
          <a:xfrm>
            <a:off x="554879" y="5218624"/>
            <a:ext cx="2376264" cy="5232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68270" y="5218624"/>
            <a:ext cx="2253666" cy="523220"/>
          </a:xfrm>
          <a:prstGeom prst="rect">
            <a:avLst/>
          </a:prstGeom>
          <a:noFill/>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Drivers of financial sustainability</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42" name="TextBox 41"/>
          <p:cNvSpPr txBox="1"/>
          <p:nvPr/>
        </p:nvSpPr>
        <p:spPr>
          <a:xfrm>
            <a:off x="3236778" y="5151552"/>
            <a:ext cx="5536117" cy="523220"/>
          </a:xfrm>
          <a:prstGeom prst="rect">
            <a:avLst/>
          </a:prstGeom>
          <a:noFill/>
        </p:spPr>
        <p:txBody>
          <a:bodyPr wrap="square" rtlCol="0">
            <a:spAutoFit/>
          </a:bodyPr>
          <a:lstStyle/>
          <a:p>
            <a:r>
              <a:rPr lang="en-US" sz="1400" dirty="0" smtClean="0">
                <a:solidFill>
                  <a:schemeClr val="accent1">
                    <a:lumMod val="50000"/>
                  </a:schemeClr>
                </a:solidFill>
                <a:latin typeface="Arial" panose="020B0604020202020204" pitchFamily="34" charset="0"/>
                <a:cs typeface="Arial" panose="020B0604020202020204" pitchFamily="34" charset="0"/>
              </a:rPr>
              <a:t>Operational efficiencies continue. Management of level of Non-Performing Portfolio.</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705970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91200"/>
          </a:xfrm>
          <a:solidFill>
            <a:schemeClr val="accent1">
              <a:lumMod val="75000"/>
            </a:schemeClr>
          </a:solidFill>
        </p:spPr>
        <p:txBody>
          <a:bodyPr anchor="ctr">
            <a:normAutofit/>
          </a:bodyPr>
          <a:lstStyle/>
          <a:p>
            <a:pPr algn="ctr"/>
            <a:r>
              <a:rPr lang="en-ZA" sz="3200" dirty="0">
                <a:solidFill>
                  <a:schemeClr val="bg1"/>
                </a:solidFill>
                <a:latin typeface="Arial" pitchFamily="34" charset="0"/>
                <a:cs typeface="Arial" pitchFamily="34" charset="0"/>
              </a:rPr>
              <a:t>KEY FACTORS IMPACTING </a:t>
            </a:r>
            <a:r>
              <a:rPr lang="en-ZA" sz="3200" dirty="0" smtClean="0">
                <a:solidFill>
                  <a:schemeClr val="bg1"/>
                </a:solidFill>
                <a:latin typeface="Arial" pitchFamily="34" charset="0"/>
                <a:cs typeface="Arial" pitchFamily="34" charset="0"/>
              </a:rPr>
              <a:t>APP</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11</a:t>
            </a:fld>
            <a:endParaRPr lang="en-ZA" sz="1000" dirty="0">
              <a:solidFill>
                <a:schemeClr val="tx2">
                  <a:lumMod val="50000"/>
                </a:schemeClr>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4274349108"/>
              </p:ext>
            </p:extLst>
          </p:nvPr>
        </p:nvGraphicFramePr>
        <p:xfrm>
          <a:off x="873842" y="28098860"/>
          <a:ext cx="7300452" cy="21315680"/>
        </p:xfrm>
        <a:graphic>
          <a:graphicData uri="http://schemas.openxmlformats.org/drawingml/2006/table">
            <a:tbl>
              <a:tblPr firstRow="1" firstCol="1" bandRow="1">
                <a:tableStyleId>{5C22544A-7EE6-4342-B048-85BDC9FD1C3A}</a:tableStyleId>
              </a:tblPr>
              <a:tblGrid>
                <a:gridCol w="685800"/>
                <a:gridCol w="2529282"/>
                <a:gridCol w="446205"/>
                <a:gridCol w="2610464"/>
                <a:gridCol w="1028701"/>
              </a:tblGrid>
              <a:tr h="0">
                <a:tc gridSpan="5">
                  <a:txBody>
                    <a:bodyPr/>
                    <a:lstStyle/>
                    <a:p>
                      <a:pPr algn="ctr">
                        <a:lnSpc>
                          <a:spcPct val="115000"/>
                        </a:lnSpc>
                        <a:spcAft>
                          <a:spcPts val="1000"/>
                        </a:spcAft>
                      </a:pPr>
                      <a:r>
                        <a:rPr lang="en-US" sz="400" dirty="0">
                          <a:effectLst/>
                        </a:rPr>
                        <a:t>TRANSACTION PHASE RISKS</a:t>
                      </a:r>
                      <a:endParaRPr lang="en-ZA" sz="500" dirty="0">
                        <a:effectLst/>
                        <a:latin typeface="Arial"/>
                        <a:ea typeface="Calibri"/>
                      </a:endParaRPr>
                    </a:p>
                  </a:txBody>
                  <a:tcPr marL="21217" marR="21217"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RISK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RESIDUAL RISK RATING</a:t>
                      </a:r>
                      <a:endParaRPr lang="en-ZA" sz="1400">
                        <a:effectLst/>
                        <a:latin typeface="Arial" pitchFamily="34" charset="0"/>
                        <a:ea typeface="Calibri"/>
                        <a:cs typeface="Arial" pitchFamily="34" charset="0"/>
                      </a:endParaRPr>
                    </a:p>
                  </a:txBody>
                  <a:tcPr marL="21217" marR="21217" marT="0" marB="0"/>
                </a:tc>
              </a:tr>
              <a:tr h="780434">
                <a:tc>
                  <a:txBody>
                    <a:bodyPr/>
                    <a:lstStyle/>
                    <a:p>
                      <a:pPr>
                        <a:lnSpc>
                          <a:spcPct val="115000"/>
                        </a:lnSpc>
                        <a:spcAft>
                          <a:spcPts val="1000"/>
                        </a:spcAft>
                      </a:pPr>
                      <a:r>
                        <a:rPr lang="en-US" sz="400">
                          <a:effectLst/>
                        </a:rPr>
                        <a:t>1</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Transaction Execution Risk</a:t>
                      </a:r>
                      <a:endParaRPr lang="en-ZA" sz="1400" dirty="0">
                        <a:effectLst/>
                        <a:latin typeface="Arial" pitchFamily="34" charset="0"/>
                        <a:cs typeface="Arial" pitchFamily="34" charset="0"/>
                      </a:endParaRPr>
                    </a:p>
                    <a:p>
                      <a:pPr>
                        <a:lnSpc>
                          <a:spcPct val="115000"/>
                        </a:lnSpc>
                        <a:spcAft>
                          <a:spcPts val="1000"/>
                        </a:spcAft>
                      </a:pPr>
                      <a:r>
                        <a:rPr lang="en-US" sz="1400" dirty="0">
                          <a:effectLst/>
                          <a:latin typeface="Arial" pitchFamily="34" charset="0"/>
                          <a:cs typeface="Arial" pitchFamily="34" charset="0"/>
                        </a:rPr>
                        <a:t>Ensuring that the donation of assets and liabilities meets the Tax Act, Companies Act, 2008, PFMA, National Treasury Regulations and any other legislation.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dirty="0">
                          <a:effectLst/>
                          <a:latin typeface="Arial" pitchFamily="34" charset="0"/>
                          <a:cs typeface="Arial" pitchFamily="34" charset="0"/>
                        </a:rPr>
                        <a:t>National Treasury has amended the Tax Act to make NHFC a non-tax paying entity back dated to 1 April 2016.</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tax amendment is to be signed into law by the State President around February 2017</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A law firm (</a:t>
                      </a:r>
                      <a:r>
                        <a:rPr lang="en-US" sz="1400" dirty="0" err="1">
                          <a:effectLst/>
                          <a:latin typeface="Arial" pitchFamily="34" charset="0"/>
                          <a:cs typeface="Arial" pitchFamily="34" charset="0"/>
                        </a:rPr>
                        <a:t>Werksman</a:t>
                      </a:r>
                      <a:r>
                        <a:rPr lang="en-US" sz="1400" dirty="0">
                          <a:effectLst/>
                          <a:latin typeface="Arial" pitchFamily="34" charset="0"/>
                          <a:cs typeface="Arial" pitchFamily="34" charset="0"/>
                        </a:rPr>
                        <a:t>) appointed to draft and submit the Administrative Order to the Companies Tribunal (there is consensus amongst the three entities on going this route.</a:t>
                      </a:r>
                      <a:endParaRPr lang="en-ZA" sz="1400" dirty="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80434">
                <a:tc>
                  <a:txBody>
                    <a:bodyPr/>
                    <a:lstStyle/>
                    <a:p>
                      <a:pPr>
                        <a:lnSpc>
                          <a:spcPct val="115000"/>
                        </a:lnSpc>
                        <a:spcAft>
                          <a:spcPts val="1000"/>
                        </a:spcAft>
                      </a:pPr>
                      <a:r>
                        <a:rPr lang="en-US" sz="400">
                          <a:effectLst/>
                        </a:rPr>
                        <a:t>2</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Governance/Leadership Risk</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Board of the Super NHFC</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Senior Management</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Governance/Leadership Risk</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Shareholder has undertaken to appoint the Interim Board and the CEO.</a:t>
                      </a:r>
                      <a:endParaRPr lang="en-ZA" sz="1400" dirty="0">
                        <a:effectLst/>
                        <a:latin typeface="Arial" pitchFamily="34" charset="0"/>
                        <a:cs typeface="Arial" pitchFamily="34" charset="0"/>
                      </a:endParaRPr>
                    </a:p>
                    <a:p>
                      <a:pPr marL="165100" indent="-165100">
                        <a:lnSpc>
                          <a:spcPct val="115000"/>
                        </a:lnSpc>
                        <a:spcAft>
                          <a:spcPts val="0"/>
                        </a:spcAft>
                      </a:pPr>
                      <a:r>
                        <a:rPr lang="en-US" sz="1400" dirty="0">
                          <a:effectLst/>
                          <a:latin typeface="Arial" pitchFamily="34" charset="0"/>
                          <a:cs typeface="Arial" pitchFamily="34" charset="0"/>
                        </a:rPr>
                        <a:t> </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Establishment of Interim EXCO and delegation of Authority by the board.</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423601">
                <a:tc>
                  <a:txBody>
                    <a:bodyPr/>
                    <a:lstStyle/>
                    <a:p>
                      <a:pPr>
                        <a:lnSpc>
                          <a:spcPct val="115000"/>
                        </a:lnSpc>
                        <a:spcAft>
                          <a:spcPts val="1000"/>
                        </a:spcAft>
                      </a:pPr>
                      <a:r>
                        <a:rPr lang="en-US" sz="400">
                          <a:effectLst/>
                        </a:rPr>
                        <a:t>3</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Asset and Liabilities Fair Value Risk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Accepting Donation of Assets and Liabilities at fair value</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diligence/valuation of assets and liabilities that are donated to it to determine fair value.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17253">
                <a:tc>
                  <a:txBody>
                    <a:bodyPr/>
                    <a:lstStyle/>
                    <a:p>
                      <a:pPr>
                        <a:lnSpc>
                          <a:spcPct val="115000"/>
                        </a:lnSpc>
                        <a:spcAft>
                          <a:spcPts val="1000"/>
                        </a:spcAft>
                      </a:pPr>
                      <a:r>
                        <a:rPr lang="en-US" sz="400">
                          <a:effectLst/>
                        </a:rPr>
                        <a:t>4</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Inflated Cost Structure</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Salary bill</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 on salary bill of all the entities.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RISK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RESIDUAL RISK RATING</a:t>
                      </a:r>
                      <a:endParaRPr lang="en-ZA" sz="1400" dirty="0">
                        <a:effectLst/>
                        <a:latin typeface="Arial" pitchFamily="34" charset="0"/>
                        <a:ea typeface="Calibri"/>
                        <a:cs typeface="Arial" pitchFamily="34" charset="0"/>
                      </a:endParaRPr>
                    </a:p>
                  </a:txBody>
                  <a:tcPr marL="21217" marR="21217" marT="0" marB="0"/>
                </a:tc>
              </a:tr>
              <a:tr h="766227">
                <a:tc>
                  <a:txBody>
                    <a:bodyPr/>
                    <a:lstStyle/>
                    <a:p>
                      <a:pPr>
                        <a:lnSpc>
                          <a:spcPct val="115000"/>
                        </a:lnSpc>
                        <a:spcAft>
                          <a:spcPts val="1000"/>
                        </a:spcAft>
                      </a:pPr>
                      <a:r>
                        <a:rPr lang="en-US" sz="400">
                          <a:effectLst/>
                        </a:rPr>
                        <a:t>5</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HR Risk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Loss of skills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Talent attraction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Culture and service standards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0"/>
                        </a:spcAft>
                        <a:buFont typeface="Symbol"/>
                        <a:buChar char=""/>
                      </a:pPr>
                      <a:r>
                        <a:rPr lang="en-US" sz="1400">
                          <a:effectLst/>
                          <a:latin typeface="Arial" pitchFamily="34" charset="0"/>
                          <a:cs typeface="Arial" pitchFamily="34" charset="0"/>
                        </a:rPr>
                        <a:t>Compliance with Section 197 of the Labour Relations Act (Protection of Jobs).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Draft and obtain approval of the interim organisation organogram</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and implement change management  strategies and plans </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HR policies that will address talent attraction, culture and service standards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Entities to operate under own brand until legislation is passed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Undertake team building workshops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1027473">
                <a:tc>
                  <a:txBody>
                    <a:bodyPr/>
                    <a:lstStyle/>
                    <a:p>
                      <a:pPr>
                        <a:lnSpc>
                          <a:spcPct val="115000"/>
                        </a:lnSpc>
                        <a:spcAft>
                          <a:spcPts val="1000"/>
                        </a:spcAft>
                      </a:pPr>
                      <a:r>
                        <a:rPr lang="en-US" sz="400">
                          <a:effectLst/>
                        </a:rPr>
                        <a:t>6</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Integration Risk (Short-term) - systems, processes and people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Short term Integration to commence 1 November 2016  and 31 March 2017</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Operational policies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Integration policies to be approved by the “Interim Board”.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GTAC providing assistance</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12296">
                <a:tc>
                  <a:txBody>
                    <a:bodyPr/>
                    <a:lstStyle/>
                    <a:p>
                      <a:pPr>
                        <a:lnSpc>
                          <a:spcPct val="115000"/>
                        </a:lnSpc>
                        <a:spcAft>
                          <a:spcPts val="1000"/>
                        </a:spcAft>
                      </a:pPr>
                      <a:r>
                        <a:rPr lang="en-US" sz="400">
                          <a:effectLst/>
                        </a:rPr>
                        <a:t>7</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Communication Risk</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Communicating changes to the market.</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Internal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External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Shareholder</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Develop Communication strategy with input from NDoHS, Minister’s Office and the three entities to be approved by the “interim board”.</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368704">
                <a:tc>
                  <a:txBody>
                    <a:bodyPr/>
                    <a:lstStyle/>
                    <a:p>
                      <a:pPr>
                        <a:lnSpc>
                          <a:spcPct val="115000"/>
                        </a:lnSpc>
                        <a:spcAft>
                          <a:spcPts val="1000"/>
                        </a:spcAft>
                      </a:pPr>
                      <a:r>
                        <a:rPr lang="en-US" sz="400">
                          <a:effectLst/>
                        </a:rPr>
                        <a:t>8</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Brand Risk</a:t>
                      </a:r>
                      <a:endParaRPr lang="en-ZA" sz="1400">
                        <a:effectLst/>
                        <a:latin typeface="Arial" pitchFamily="34" charset="0"/>
                        <a:cs typeface="Arial" pitchFamily="34" charset="0"/>
                      </a:endParaRPr>
                    </a:p>
                    <a:p>
                      <a:pPr algn="just">
                        <a:lnSpc>
                          <a:spcPct val="115000"/>
                        </a:lnSpc>
                        <a:spcAft>
                          <a:spcPts val="1000"/>
                        </a:spcAft>
                      </a:pPr>
                      <a:r>
                        <a:rPr lang="en-US" sz="1400">
                          <a:effectLst/>
                          <a:latin typeface="Arial" pitchFamily="34" charset="0"/>
                          <a:cs typeface="Arial" pitchFamily="34" charset="0"/>
                        </a:rPr>
                        <a:t>Avoiding confusion with regards to each entity’s identity and damage to the brand.</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Maintain NURCH and RLHF brands as divisions of NHFC pending passing of legislation by parliament.</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bl>
          </a:graphicData>
        </a:graphic>
      </p:graphicFrame>
      <p:sp>
        <p:nvSpPr>
          <p:cNvPr id="6" name="Content Placeholder 2"/>
          <p:cNvSpPr txBox="1">
            <a:spLocks/>
          </p:cNvSpPr>
          <p:nvPr/>
        </p:nvSpPr>
        <p:spPr>
          <a:xfrm>
            <a:off x="355600" y="806539"/>
            <a:ext cx="8398933" cy="3600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ZA" sz="1400" b="1" dirty="0">
                <a:solidFill>
                  <a:schemeClr val="accent1">
                    <a:lumMod val="50000"/>
                  </a:schemeClr>
                </a:solidFill>
                <a:latin typeface="Arial" panose="020B0604020202020204" pitchFamily="34" charset="0"/>
                <a:cs typeface="Arial" panose="020B0604020202020204" pitchFamily="34" charset="0"/>
              </a:rPr>
              <a:t>Funding Requirements – </a:t>
            </a:r>
            <a:r>
              <a:rPr lang="en-ZA" sz="1400" dirty="0">
                <a:solidFill>
                  <a:schemeClr val="accent1">
                    <a:lumMod val="50000"/>
                  </a:schemeClr>
                </a:solidFill>
                <a:latin typeface="Arial" panose="020B0604020202020204" pitchFamily="34" charset="0"/>
                <a:cs typeface="Arial" panose="020B0604020202020204" pitchFamily="34" charset="0"/>
              </a:rPr>
              <a:t>APP aligned to r</a:t>
            </a:r>
            <a:r>
              <a:rPr lang="en-US" sz="1400" dirty="0">
                <a:solidFill>
                  <a:schemeClr val="accent1">
                    <a:lumMod val="50000"/>
                  </a:schemeClr>
                </a:solidFill>
                <a:latin typeface="Arial" panose="020B0604020202020204" pitchFamily="34" charset="0"/>
                <a:cs typeface="Arial" panose="020B0604020202020204" pitchFamily="34" charset="0"/>
              </a:rPr>
              <a:t>educed capital allocation over </a:t>
            </a:r>
            <a:r>
              <a:rPr lang="en-US" sz="1400" dirty="0" smtClean="0">
                <a:solidFill>
                  <a:schemeClr val="accent1">
                    <a:lumMod val="50000"/>
                  </a:schemeClr>
                </a:solidFill>
                <a:latin typeface="Arial" panose="020B0604020202020204" pitchFamily="34" charset="0"/>
                <a:cs typeface="Arial" panose="020B0604020202020204" pitchFamily="34" charset="0"/>
              </a:rPr>
              <a:t>MTEF (2018/19  and 2019/20).</a:t>
            </a:r>
          </a:p>
          <a:p>
            <a:pPr marL="0" indent="0" algn="just">
              <a:lnSpc>
                <a:spcPct val="100000"/>
              </a:lnSpc>
              <a:buFont typeface="Arial" panose="020B0604020202020204" pitchFamily="34" charset="0"/>
              <a:buNone/>
            </a:pPr>
            <a:endParaRPr lang="en-ZA" sz="1400" b="1" dirty="0" smtClean="0">
              <a:solidFill>
                <a:schemeClr val="accent1">
                  <a:lumMod val="50000"/>
                </a:schemeClr>
              </a:solidFill>
              <a:latin typeface="Arial" panose="020B0604020202020204" pitchFamily="34" charset="0"/>
              <a:cs typeface="Arial" panose="020B0604020202020204" pitchFamily="34" charset="0"/>
            </a:endParaRPr>
          </a:p>
          <a:p>
            <a:pPr marL="0" indent="0" algn="just">
              <a:lnSpc>
                <a:spcPct val="100000"/>
              </a:lnSpc>
              <a:buFont typeface="Arial" panose="020B0604020202020204" pitchFamily="34" charset="0"/>
              <a:buNone/>
            </a:pPr>
            <a:r>
              <a:rPr lang="en-ZA" sz="1400" b="1" dirty="0" smtClean="0">
                <a:solidFill>
                  <a:schemeClr val="accent1">
                    <a:lumMod val="50000"/>
                  </a:schemeClr>
                </a:solidFill>
                <a:latin typeface="Arial" panose="020B0604020202020204" pitchFamily="34" charset="0"/>
                <a:cs typeface="Arial" panose="020B0604020202020204" pitchFamily="34" charset="0"/>
              </a:rPr>
              <a:t>Business Programmes - </a:t>
            </a:r>
            <a:r>
              <a:rPr lang="en-US" sz="1400" dirty="0" smtClean="0">
                <a:solidFill>
                  <a:schemeClr val="accent1">
                    <a:lumMod val="50000"/>
                  </a:schemeClr>
                </a:solidFill>
                <a:latin typeface="Arial" panose="020B0604020202020204" pitchFamily="34" charset="0"/>
                <a:cs typeface="Arial" panose="020B0604020202020204" pitchFamily="34" charset="0"/>
              </a:rPr>
              <a:t>Changes in prior year and approved on that basis:</a:t>
            </a:r>
          </a:p>
          <a:p>
            <a:pPr marL="541338" lvl="1" indent="-355600" algn="just">
              <a:lnSpc>
                <a:spcPct val="100000"/>
              </a:lnSpc>
              <a:buFont typeface="Courier New" pitchFamily="49" charset="0"/>
              <a:buChar char="o"/>
            </a:pPr>
            <a:r>
              <a:rPr lang="en-US" sz="1400" dirty="0" smtClean="0">
                <a:solidFill>
                  <a:schemeClr val="accent1">
                    <a:lumMod val="50000"/>
                  </a:schemeClr>
                </a:solidFill>
                <a:latin typeface="Arial" panose="020B0604020202020204" pitchFamily="34" charset="0"/>
                <a:cs typeface="Arial" panose="020B0604020202020204" pitchFamily="34" charset="0"/>
              </a:rPr>
              <a:t>Budgeted resources for the Incremental Housing Loan </a:t>
            </a:r>
            <a:r>
              <a:rPr lang="en-US" sz="1400" dirty="0" err="1" smtClean="0">
                <a:solidFill>
                  <a:schemeClr val="accent1">
                    <a:lumMod val="50000"/>
                  </a:schemeClr>
                </a:solidFill>
                <a:latin typeface="Arial" panose="020B0604020202020204" pitchFamily="34" charset="0"/>
                <a:cs typeface="Arial" panose="020B0604020202020204" pitchFamily="34" charset="0"/>
              </a:rPr>
              <a:t>programme</a:t>
            </a:r>
            <a:r>
              <a:rPr lang="en-US" sz="1400" dirty="0" smtClean="0">
                <a:solidFill>
                  <a:schemeClr val="accent1">
                    <a:lumMod val="50000"/>
                  </a:schemeClr>
                </a:solidFill>
                <a:latin typeface="Arial" panose="020B0604020202020204" pitchFamily="34" charset="0"/>
                <a:cs typeface="Arial" panose="020B0604020202020204" pitchFamily="34" charset="0"/>
              </a:rPr>
              <a:t> reallocated to the Private Rental </a:t>
            </a:r>
            <a:r>
              <a:rPr lang="en-US" sz="1400" dirty="0" err="1" smtClean="0">
                <a:solidFill>
                  <a:schemeClr val="accent1">
                    <a:lumMod val="50000"/>
                  </a:schemeClr>
                </a:solidFill>
                <a:latin typeface="Arial" panose="020B0604020202020204" pitchFamily="34" charset="0"/>
                <a:cs typeface="Arial" panose="020B0604020202020204" pitchFamily="34" charset="0"/>
              </a:rPr>
              <a:t>programme</a:t>
            </a:r>
            <a:r>
              <a:rPr lang="en-US" sz="1400" dirty="0" smtClean="0">
                <a:solidFill>
                  <a:schemeClr val="accent1">
                    <a:lumMod val="50000"/>
                  </a:schemeClr>
                </a:solidFill>
                <a:latin typeface="Arial" panose="020B0604020202020204" pitchFamily="34" charset="0"/>
                <a:cs typeface="Arial" panose="020B0604020202020204" pitchFamily="34" charset="0"/>
              </a:rPr>
              <a:t>. NHFC, through an existing facility with a retail intermediary, remains invested in this market and the resultant leveraged impact is expected to contribute to the achievement of the MTSF targets.</a:t>
            </a:r>
          </a:p>
          <a:p>
            <a:pPr marL="541338" lvl="1" indent="-355600" algn="just">
              <a:lnSpc>
                <a:spcPct val="100000"/>
              </a:lnSpc>
              <a:buFont typeface="Courier New" pitchFamily="49" charset="0"/>
              <a:buChar char="o"/>
            </a:pPr>
            <a:r>
              <a:rPr lang="en-US" sz="1400" dirty="0">
                <a:solidFill>
                  <a:schemeClr val="accent1">
                    <a:lumMod val="50000"/>
                  </a:schemeClr>
                </a:solidFill>
                <a:latin typeface="Arial" panose="020B0604020202020204" pitchFamily="34" charset="0"/>
                <a:cs typeface="Arial" panose="020B0604020202020204" pitchFamily="34" charset="0"/>
              </a:rPr>
              <a:t>Social Affordable housing reduced in line with Shareholder Support</a:t>
            </a:r>
            <a:r>
              <a:rPr lang="en-US" sz="1400" dirty="0" smtClean="0">
                <a:solidFill>
                  <a:schemeClr val="accent1">
                    <a:lumMod val="50000"/>
                  </a:schemeClr>
                </a:solidFill>
                <a:latin typeface="Arial" panose="020B0604020202020204" pitchFamily="34" charset="0"/>
                <a:cs typeface="Arial" panose="020B0604020202020204" pitchFamily="34" charset="0"/>
              </a:rPr>
              <a:t>.</a:t>
            </a:r>
          </a:p>
          <a:p>
            <a:pPr marL="541338" lvl="1" indent="-355600" algn="just">
              <a:lnSpc>
                <a:spcPct val="100000"/>
              </a:lnSpc>
              <a:buFont typeface="Courier New" pitchFamily="49" charset="0"/>
              <a:buChar char="o"/>
            </a:pPr>
            <a:endParaRPr lang="en-US" sz="1400" dirty="0">
              <a:solidFill>
                <a:schemeClr val="accent1">
                  <a:lumMod val="50000"/>
                </a:schemeClr>
              </a:solidFill>
              <a:latin typeface="Arial" panose="020B0604020202020204" pitchFamily="34" charset="0"/>
              <a:cs typeface="Arial" panose="020B0604020202020204" pitchFamily="34" charset="0"/>
            </a:endParaRPr>
          </a:p>
          <a:p>
            <a:pPr marL="0" indent="0" algn="just">
              <a:lnSpc>
                <a:spcPct val="100000"/>
              </a:lnSpc>
              <a:buNone/>
            </a:pPr>
            <a:r>
              <a:rPr lang="en-ZA" sz="1400" b="1" dirty="0" smtClean="0">
                <a:solidFill>
                  <a:schemeClr val="accent1">
                    <a:lumMod val="50000"/>
                  </a:schemeClr>
                </a:solidFill>
                <a:latin typeface="Arial" panose="020B0604020202020204" pitchFamily="34" charset="0"/>
                <a:cs typeface="Arial" panose="020B0604020202020204" pitchFamily="34" charset="0"/>
              </a:rPr>
              <a:t>CTCHC </a:t>
            </a:r>
            <a:r>
              <a:rPr lang="en-ZA" sz="1400" b="1" dirty="0">
                <a:solidFill>
                  <a:schemeClr val="accent1">
                    <a:lumMod val="50000"/>
                  </a:schemeClr>
                </a:solidFill>
                <a:latin typeface="Arial" panose="020B0604020202020204" pitchFamily="34" charset="0"/>
                <a:cs typeface="Arial" panose="020B0604020202020204" pitchFamily="34" charset="0"/>
              </a:rPr>
              <a:t>- </a:t>
            </a:r>
            <a:r>
              <a:rPr lang="en-US" sz="1400" dirty="0">
                <a:solidFill>
                  <a:schemeClr val="accent1">
                    <a:lumMod val="50000"/>
                  </a:schemeClr>
                </a:solidFill>
                <a:latin typeface="Arial" panose="020B0604020202020204" pitchFamily="34" charset="0"/>
                <a:cs typeface="Arial" panose="020B0604020202020204" pitchFamily="34" charset="0"/>
              </a:rPr>
              <a:t>Strategic decision to reduce / dispose of the shareholding in CTCHC</a:t>
            </a:r>
            <a:r>
              <a:rPr lang="en-US" sz="1400" dirty="0" smtClean="0">
                <a:solidFill>
                  <a:schemeClr val="accent1">
                    <a:lumMod val="50000"/>
                  </a:schemeClr>
                </a:solidFill>
                <a:latin typeface="Arial" panose="020B0604020202020204" pitchFamily="34" charset="0"/>
                <a:cs typeface="Arial" panose="020B0604020202020204" pitchFamily="34" charset="0"/>
              </a:rPr>
              <a:t>.  </a:t>
            </a:r>
            <a:endParaRPr lang="en-US" sz="1400" dirty="0">
              <a:solidFill>
                <a:schemeClr val="accent1">
                  <a:lumMod val="50000"/>
                </a:schemeClr>
              </a:solidFill>
              <a:latin typeface="Arial" panose="020B0604020202020204" pitchFamily="34" charset="0"/>
              <a:cs typeface="Arial" panose="020B0604020202020204" pitchFamily="34" charset="0"/>
            </a:endParaRPr>
          </a:p>
          <a:p>
            <a:pPr marL="541338" lvl="1" indent="-355600" algn="just">
              <a:lnSpc>
                <a:spcPct val="100000"/>
              </a:lnSpc>
              <a:buFont typeface="Courier New" pitchFamily="49" charset="0"/>
              <a:buChar char="o"/>
            </a:pPr>
            <a:r>
              <a:rPr lang="en-US" sz="1400" dirty="0">
                <a:solidFill>
                  <a:schemeClr val="accent1">
                    <a:lumMod val="50000"/>
                  </a:schemeClr>
                </a:solidFill>
                <a:latin typeface="Arial" panose="020B0604020202020204" pitchFamily="34" charset="0"/>
                <a:cs typeface="Arial" panose="020B0604020202020204" pitchFamily="34" charset="0"/>
              </a:rPr>
              <a:t>APP on basis that CTCHC will continue as a wholly owned subsidiary and considers the strategic re-</a:t>
            </a:r>
            <a:r>
              <a:rPr lang="en-US" sz="1400" dirty="0" err="1">
                <a:solidFill>
                  <a:schemeClr val="accent1">
                    <a:lumMod val="50000"/>
                  </a:schemeClr>
                </a:solidFill>
                <a:latin typeface="Arial" panose="020B0604020202020204" pitchFamily="34" charset="0"/>
                <a:cs typeface="Arial" panose="020B0604020202020204" pitchFamily="34" charset="0"/>
              </a:rPr>
              <a:t>organisation</a:t>
            </a:r>
            <a:r>
              <a:rPr lang="en-US" sz="1400" dirty="0">
                <a:solidFill>
                  <a:schemeClr val="accent1">
                    <a:lumMod val="50000"/>
                  </a:schemeClr>
                </a:solidFill>
                <a:latin typeface="Arial" panose="020B0604020202020204" pitchFamily="34" charset="0"/>
                <a:cs typeface="Arial" panose="020B0604020202020204" pitchFamily="34" charset="0"/>
              </a:rPr>
              <a:t> where new development activities are curtailed</a:t>
            </a:r>
            <a:r>
              <a:rPr lang="en-US" sz="1400" dirty="0" smtClean="0">
                <a:solidFill>
                  <a:schemeClr val="accent1">
                    <a:lumMod val="50000"/>
                  </a:schemeClr>
                </a:solidFill>
                <a:latin typeface="Arial" panose="020B0604020202020204" pitchFamily="34" charset="0"/>
                <a:cs typeface="Arial" panose="020B0604020202020204" pitchFamily="34" charset="0"/>
              </a:rPr>
              <a:t>.</a:t>
            </a:r>
          </a:p>
          <a:p>
            <a:pPr marL="541338" lvl="1" indent="-355600" algn="just">
              <a:lnSpc>
                <a:spcPct val="100000"/>
              </a:lnSpc>
              <a:buFont typeface="Courier New" pitchFamily="49" charset="0"/>
              <a:buChar char="o"/>
            </a:pPr>
            <a:r>
              <a:rPr lang="en-US" sz="1400" dirty="0" smtClean="0">
                <a:solidFill>
                  <a:schemeClr val="accent1">
                    <a:lumMod val="50000"/>
                  </a:schemeClr>
                </a:solidFill>
                <a:latin typeface="Arial" panose="020B0604020202020204" pitchFamily="34" charset="0"/>
                <a:cs typeface="Arial" panose="020B0604020202020204" pitchFamily="34" charset="0"/>
              </a:rPr>
              <a:t>Treatment </a:t>
            </a:r>
            <a:r>
              <a:rPr lang="en-US" sz="1400" dirty="0">
                <a:solidFill>
                  <a:schemeClr val="accent1">
                    <a:lumMod val="50000"/>
                  </a:schemeClr>
                </a:solidFill>
                <a:latin typeface="Arial" panose="020B0604020202020204" pitchFamily="34" charset="0"/>
                <a:cs typeface="Arial" panose="020B0604020202020204" pitchFamily="34" charset="0"/>
              </a:rPr>
              <a:t>will be guided by the progress on the relevant governance and approval processes. </a:t>
            </a:r>
            <a:endParaRPr lang="en-US" sz="1400" dirty="0" smtClean="0">
              <a:solidFill>
                <a:schemeClr val="accent1">
                  <a:lumMod val="50000"/>
                </a:schemeClr>
              </a:solidFill>
              <a:latin typeface="Arial" panose="020B0604020202020204" pitchFamily="34" charset="0"/>
              <a:cs typeface="Arial" panose="020B0604020202020204" pitchFamily="34" charset="0"/>
            </a:endParaRPr>
          </a:p>
          <a:p>
            <a:pPr marL="541338" lvl="1" indent="-355600" algn="just">
              <a:lnSpc>
                <a:spcPct val="100000"/>
              </a:lnSpc>
              <a:buFont typeface="Courier New" pitchFamily="49" charset="0"/>
              <a:buChar char="o"/>
            </a:pPr>
            <a:endParaRPr lang="en-US" sz="1400" dirty="0">
              <a:solidFill>
                <a:schemeClr val="accent1">
                  <a:lumMod val="50000"/>
                </a:schemeClr>
              </a:solidFill>
              <a:latin typeface="Arial" panose="020B0604020202020204" pitchFamily="34" charset="0"/>
              <a:cs typeface="Arial" panose="020B0604020202020204" pitchFamily="34" charset="0"/>
            </a:endParaRPr>
          </a:p>
          <a:p>
            <a:pPr marL="0" indent="0" algn="just">
              <a:lnSpc>
                <a:spcPct val="100000"/>
              </a:lnSpc>
              <a:buNone/>
            </a:pPr>
            <a:r>
              <a:rPr lang="en-ZA" sz="1400" b="1" dirty="0" smtClean="0">
                <a:solidFill>
                  <a:schemeClr val="accent1">
                    <a:lumMod val="50000"/>
                  </a:schemeClr>
                </a:solidFill>
                <a:latin typeface="Arial" panose="020B0604020202020204" pitchFamily="34" charset="0"/>
                <a:cs typeface="Arial" panose="020B0604020202020204" pitchFamily="34" charset="0"/>
              </a:rPr>
              <a:t>Tax </a:t>
            </a:r>
            <a:r>
              <a:rPr lang="en-ZA" sz="1400" b="1" dirty="0">
                <a:solidFill>
                  <a:schemeClr val="accent1">
                    <a:lumMod val="50000"/>
                  </a:schemeClr>
                </a:solidFill>
                <a:latin typeface="Arial" panose="020B0604020202020204" pitchFamily="34" charset="0"/>
                <a:cs typeface="Arial" panose="020B0604020202020204" pitchFamily="34" charset="0"/>
              </a:rPr>
              <a:t>Status of NHFC - </a:t>
            </a:r>
            <a:r>
              <a:rPr lang="en-ZA" sz="1400" dirty="0">
                <a:solidFill>
                  <a:schemeClr val="accent1">
                    <a:lumMod val="50000"/>
                  </a:schemeClr>
                </a:solidFill>
                <a:latin typeface="Arial" panose="020B0604020202020204" pitchFamily="34" charset="0"/>
                <a:cs typeface="Arial" panose="020B0604020202020204" pitchFamily="34" charset="0"/>
              </a:rPr>
              <a:t>NHFC Tax Amendment Bill (Tax Exemption &amp; PBO status enablement), signed by the President Jan 2017</a:t>
            </a:r>
            <a:r>
              <a:rPr lang="en-ZA" sz="1400" dirty="0" smtClean="0">
                <a:solidFill>
                  <a:schemeClr val="accent1">
                    <a:lumMod val="50000"/>
                  </a:schemeClr>
                </a:solidFill>
                <a:latin typeface="Arial" panose="020B0604020202020204" pitchFamily="34" charset="0"/>
                <a:cs typeface="Arial" panose="020B0604020202020204" pitchFamily="34" charset="0"/>
              </a:rPr>
              <a:t>. Not incorporated into APP. Envisaged impact:</a:t>
            </a:r>
          </a:p>
          <a:p>
            <a:pPr marL="998538" lvl="2" indent="-355600" algn="just">
              <a:lnSpc>
                <a:spcPct val="100000"/>
              </a:lnSpc>
              <a:buFont typeface="Courier New" pitchFamily="49" charset="0"/>
              <a:buChar char="o"/>
            </a:pPr>
            <a:r>
              <a:rPr lang="en-US" sz="1400" dirty="0">
                <a:solidFill>
                  <a:schemeClr val="accent1">
                    <a:lumMod val="50000"/>
                  </a:schemeClr>
                </a:solidFill>
                <a:latin typeface="Arial" panose="020B0604020202020204" pitchFamily="34" charset="0"/>
                <a:cs typeface="Arial" panose="020B0604020202020204" pitchFamily="34" charset="0"/>
              </a:rPr>
              <a:t>Increase in cash available for deployment – R40 million (2016/17 to 2019/20)</a:t>
            </a:r>
            <a:endParaRPr lang="en-ZA" sz="1400" dirty="0">
              <a:solidFill>
                <a:schemeClr val="accent1">
                  <a:lumMod val="50000"/>
                </a:schemeClr>
              </a:solidFill>
              <a:latin typeface="Arial" panose="020B0604020202020204" pitchFamily="34" charset="0"/>
              <a:cs typeface="Arial" panose="020B0604020202020204" pitchFamily="34" charset="0"/>
            </a:endParaRPr>
          </a:p>
          <a:p>
            <a:pPr marL="998538" lvl="2" indent="-355600" algn="just">
              <a:lnSpc>
                <a:spcPct val="100000"/>
              </a:lnSpc>
              <a:buFont typeface="Courier New" pitchFamily="49" charset="0"/>
              <a:buChar char="o"/>
            </a:pPr>
            <a:r>
              <a:rPr lang="en-US" sz="1400" dirty="0">
                <a:solidFill>
                  <a:schemeClr val="accent1">
                    <a:lumMod val="50000"/>
                  </a:schemeClr>
                </a:solidFill>
                <a:latin typeface="Arial" panose="020B0604020202020204" pitchFamily="34" charset="0"/>
                <a:cs typeface="Arial" panose="020B0604020202020204" pitchFamily="34" charset="0"/>
              </a:rPr>
              <a:t>Unwinding of Deferred Tax Asset  - R 43.4 million write off. Given the low profitability</a:t>
            </a:r>
          </a:p>
          <a:p>
            <a:pPr marL="982663" lvl="2" indent="-339725" algn="just">
              <a:lnSpc>
                <a:spcPct val="100000"/>
              </a:lnSpc>
              <a:buNone/>
            </a:pPr>
            <a:r>
              <a:rPr lang="en-US" sz="1400" dirty="0" smtClean="0">
                <a:solidFill>
                  <a:schemeClr val="accent1">
                    <a:lumMod val="50000"/>
                  </a:schemeClr>
                </a:solidFill>
                <a:latin typeface="Arial" panose="020B0604020202020204" pitchFamily="34" charset="0"/>
                <a:cs typeface="Arial" panose="020B0604020202020204" pitchFamily="34" charset="0"/>
              </a:rPr>
              <a:t>	levels</a:t>
            </a:r>
            <a:r>
              <a:rPr lang="en-US" sz="1400" dirty="0">
                <a:solidFill>
                  <a:schemeClr val="accent1">
                    <a:lumMod val="50000"/>
                  </a:schemeClr>
                </a:solidFill>
                <a:latin typeface="Arial" panose="020B0604020202020204" pitchFamily="34" charset="0"/>
                <a:cs typeface="Arial" panose="020B0604020202020204" pitchFamily="34" charset="0"/>
              </a:rPr>
              <a:t>, this </a:t>
            </a:r>
            <a:r>
              <a:rPr lang="en-US" sz="1400" dirty="0" smtClean="0">
                <a:solidFill>
                  <a:schemeClr val="accent1">
                    <a:lumMod val="50000"/>
                  </a:schemeClr>
                </a:solidFill>
                <a:latin typeface="Arial" panose="020B0604020202020204" pitchFamily="34" charset="0"/>
                <a:cs typeface="Arial" panose="020B0604020202020204" pitchFamily="34" charset="0"/>
              </a:rPr>
              <a:t>may potentially lead </a:t>
            </a:r>
            <a:r>
              <a:rPr lang="en-US" sz="1400" dirty="0">
                <a:solidFill>
                  <a:schemeClr val="accent1">
                    <a:lumMod val="50000"/>
                  </a:schemeClr>
                </a:solidFill>
                <a:latin typeface="Arial" panose="020B0604020202020204" pitchFamily="34" charset="0"/>
                <a:cs typeface="Arial" panose="020B0604020202020204" pitchFamily="34" charset="0"/>
              </a:rPr>
              <a:t>to a net loss position profit after tax in FY 2016/17.</a:t>
            </a:r>
            <a:endParaRPr lang="en-ZA" sz="1400" dirty="0">
              <a:solidFill>
                <a:schemeClr val="accent1">
                  <a:lumMod val="50000"/>
                </a:schemeClr>
              </a:solidFill>
              <a:latin typeface="Arial" panose="020B0604020202020204" pitchFamily="34" charset="0"/>
              <a:cs typeface="Arial" panose="020B0604020202020204" pitchFamily="34" charset="0"/>
            </a:endParaRPr>
          </a:p>
          <a:p>
            <a:pPr marL="0" indent="0" algn="just">
              <a:lnSpc>
                <a:spcPct val="100000"/>
              </a:lnSpc>
              <a:buNone/>
            </a:pPr>
            <a:endParaRPr lang="en-ZA" sz="600" b="1" dirty="0" smtClean="0">
              <a:solidFill>
                <a:schemeClr val="accent1">
                  <a:lumMod val="50000"/>
                </a:schemeClr>
              </a:solidFill>
              <a:latin typeface="Arial" panose="020B0604020202020204" pitchFamily="34" charset="0"/>
              <a:cs typeface="Arial" panose="020B0604020202020204" pitchFamily="34" charset="0"/>
            </a:endParaRPr>
          </a:p>
          <a:p>
            <a:pPr marL="0" indent="0" algn="just">
              <a:lnSpc>
                <a:spcPct val="100000"/>
              </a:lnSpc>
              <a:buNone/>
            </a:pPr>
            <a:r>
              <a:rPr lang="en-ZA" sz="1400" b="1" dirty="0" smtClean="0">
                <a:solidFill>
                  <a:schemeClr val="accent1">
                    <a:lumMod val="50000"/>
                  </a:schemeClr>
                </a:solidFill>
                <a:latin typeface="Arial" panose="020B0604020202020204" pitchFamily="34" charset="0"/>
                <a:cs typeface="Arial" panose="020B0604020202020204" pitchFamily="34" charset="0"/>
              </a:rPr>
              <a:t>DFI </a:t>
            </a:r>
            <a:r>
              <a:rPr lang="en-ZA" sz="1400" b="1" dirty="0">
                <a:solidFill>
                  <a:schemeClr val="accent1">
                    <a:lumMod val="50000"/>
                  </a:schemeClr>
                </a:solidFill>
                <a:latin typeface="Arial" panose="020B0604020202020204" pitchFamily="34" charset="0"/>
                <a:cs typeface="Arial" panose="020B0604020202020204" pitchFamily="34" charset="0"/>
              </a:rPr>
              <a:t>Consolidation - </a:t>
            </a:r>
            <a:r>
              <a:rPr lang="en-US" sz="1400" dirty="0">
                <a:solidFill>
                  <a:schemeClr val="accent1">
                    <a:lumMod val="50000"/>
                  </a:schemeClr>
                </a:solidFill>
                <a:latin typeface="Arial" panose="020B0604020202020204" pitchFamily="34" charset="0"/>
                <a:cs typeface="Arial" panose="020B0604020202020204" pitchFamily="34" charset="0"/>
              </a:rPr>
              <a:t>NHFC Group and not the consolidated </a:t>
            </a:r>
            <a:r>
              <a:rPr lang="en-US" sz="1400" dirty="0" smtClean="0">
                <a:solidFill>
                  <a:schemeClr val="accent1">
                    <a:lumMod val="50000"/>
                  </a:schemeClr>
                </a:solidFill>
                <a:latin typeface="Arial" panose="020B0604020202020204" pitchFamily="34" charset="0"/>
                <a:cs typeface="Arial" panose="020B0604020202020204" pitchFamily="34" charset="0"/>
              </a:rPr>
              <a:t>HSDB.</a:t>
            </a:r>
            <a:endParaRPr lang="en-US" sz="1400" dirty="0">
              <a:solidFill>
                <a:schemeClr val="accent1">
                  <a:lumMod val="50000"/>
                </a:schemeClr>
              </a:solidFill>
              <a:latin typeface="Arial" panose="020B0604020202020204" pitchFamily="34" charset="0"/>
              <a:cs typeface="Arial" panose="020B0604020202020204" pitchFamily="34" charset="0"/>
            </a:endParaRPr>
          </a:p>
          <a:p>
            <a:pPr marL="0" indent="0" algn="just">
              <a:lnSpc>
                <a:spcPct val="100000"/>
              </a:lnSpc>
              <a:buNone/>
            </a:pPr>
            <a:endParaRPr lang="en-ZA" sz="1400" dirty="0">
              <a:solidFill>
                <a:schemeClr val="accent1">
                  <a:lumMod val="50000"/>
                </a:schemeClr>
              </a:solidFill>
              <a:latin typeface="Arial" panose="020B0604020202020204" pitchFamily="34" charset="0"/>
              <a:cs typeface="Arial" panose="020B0604020202020204" pitchFamily="34" charset="0"/>
            </a:endParaRPr>
          </a:p>
          <a:p>
            <a:pPr marL="457200" lvl="1" indent="0" algn="just">
              <a:lnSpc>
                <a:spcPct val="100000"/>
              </a:lnSpc>
              <a:buNone/>
            </a:pPr>
            <a:r>
              <a:rPr lang="en-US" sz="1400" dirty="0">
                <a:solidFill>
                  <a:srgbClr val="FF0000"/>
                </a:solidFill>
                <a:latin typeface="Arial" panose="020B0604020202020204" pitchFamily="34" charset="0"/>
                <a:cs typeface="Arial" panose="020B0604020202020204" pitchFamily="34" charset="0"/>
              </a:rPr>
              <a:t> </a:t>
            </a:r>
            <a:endParaRPr lang="en-US" sz="1400" dirty="0" smtClean="0">
              <a:solidFill>
                <a:schemeClr val="accent1">
                  <a:lumMod val="50000"/>
                </a:schemeClr>
              </a:solidFill>
              <a:latin typeface="Arial" panose="020B0604020202020204" pitchFamily="34" charset="0"/>
              <a:cs typeface="Arial" panose="020B0604020202020204" pitchFamily="34" charset="0"/>
            </a:endParaRPr>
          </a:p>
          <a:p>
            <a:pPr marL="355600" indent="0" algn="just">
              <a:lnSpc>
                <a:spcPct val="100000"/>
              </a:lnSpc>
              <a:buFont typeface="Arial" panose="020B0604020202020204" pitchFamily="34" charset="0"/>
              <a:buNone/>
            </a:pPr>
            <a:endParaRPr lang="en-ZA" sz="1400" dirty="0" smtClean="0">
              <a:solidFill>
                <a:srgbClr val="FF0000"/>
              </a:solidFill>
              <a:latin typeface="Arial" panose="020B0604020202020204" pitchFamily="34" charset="0"/>
              <a:cs typeface="Arial" panose="020B0604020202020204" pitchFamily="34" charset="0"/>
            </a:endParaRPr>
          </a:p>
          <a:p>
            <a:pPr marL="641350" indent="-285750" algn="just">
              <a:lnSpc>
                <a:spcPct val="100000"/>
              </a:lnSpc>
            </a:pPr>
            <a:endParaRPr lang="en-ZA" sz="1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12418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91200"/>
          </a:xfrm>
          <a:solidFill>
            <a:schemeClr val="accent1">
              <a:lumMod val="75000"/>
            </a:schemeClr>
          </a:solidFill>
        </p:spPr>
        <p:txBody>
          <a:bodyPr anchor="ctr">
            <a:normAutofit fontScale="90000"/>
          </a:bodyPr>
          <a:lstStyle/>
          <a:p>
            <a:pPr algn="ctr"/>
            <a:r>
              <a:rPr lang="en-ZA" sz="3200" dirty="0">
                <a:solidFill>
                  <a:schemeClr val="bg1"/>
                </a:solidFill>
                <a:latin typeface="Arial" pitchFamily="34" charset="0"/>
                <a:cs typeface="Arial" pitchFamily="34" charset="0"/>
              </a:rPr>
              <a:t>OVERVIEW – IMPACT OF APP 2017/18 ON MTSF</a:t>
            </a: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12</a:t>
            </a:fld>
            <a:endParaRPr lang="en-ZA" sz="1000" dirty="0">
              <a:solidFill>
                <a:schemeClr val="tx2">
                  <a:lumMod val="50000"/>
                </a:schemeClr>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885194935"/>
              </p:ext>
            </p:extLst>
          </p:nvPr>
        </p:nvGraphicFramePr>
        <p:xfrm>
          <a:off x="873842" y="28098860"/>
          <a:ext cx="7300452" cy="21315680"/>
        </p:xfrm>
        <a:graphic>
          <a:graphicData uri="http://schemas.openxmlformats.org/drawingml/2006/table">
            <a:tbl>
              <a:tblPr firstRow="1" firstCol="1" bandRow="1">
                <a:tableStyleId>{5C22544A-7EE6-4342-B048-85BDC9FD1C3A}</a:tableStyleId>
              </a:tblPr>
              <a:tblGrid>
                <a:gridCol w="685800"/>
                <a:gridCol w="2529282"/>
                <a:gridCol w="446205"/>
                <a:gridCol w="2610464"/>
                <a:gridCol w="1028701"/>
              </a:tblGrid>
              <a:tr h="0">
                <a:tc gridSpan="5">
                  <a:txBody>
                    <a:bodyPr/>
                    <a:lstStyle/>
                    <a:p>
                      <a:pPr algn="ctr">
                        <a:lnSpc>
                          <a:spcPct val="115000"/>
                        </a:lnSpc>
                        <a:spcAft>
                          <a:spcPts val="1000"/>
                        </a:spcAft>
                      </a:pPr>
                      <a:r>
                        <a:rPr lang="en-US" sz="400" dirty="0">
                          <a:effectLst/>
                        </a:rPr>
                        <a:t>TRANSACTION PHASE RISKS</a:t>
                      </a:r>
                      <a:endParaRPr lang="en-ZA" sz="500" dirty="0">
                        <a:effectLst/>
                        <a:latin typeface="Arial"/>
                        <a:ea typeface="Calibri"/>
                      </a:endParaRPr>
                    </a:p>
                  </a:txBody>
                  <a:tcPr marL="21217" marR="21217"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RISK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RESIDUAL RISK RATING</a:t>
                      </a:r>
                      <a:endParaRPr lang="en-ZA" sz="1400">
                        <a:effectLst/>
                        <a:latin typeface="Arial" pitchFamily="34" charset="0"/>
                        <a:ea typeface="Calibri"/>
                        <a:cs typeface="Arial" pitchFamily="34" charset="0"/>
                      </a:endParaRPr>
                    </a:p>
                  </a:txBody>
                  <a:tcPr marL="21217" marR="21217" marT="0" marB="0"/>
                </a:tc>
              </a:tr>
              <a:tr h="780434">
                <a:tc>
                  <a:txBody>
                    <a:bodyPr/>
                    <a:lstStyle/>
                    <a:p>
                      <a:pPr>
                        <a:lnSpc>
                          <a:spcPct val="115000"/>
                        </a:lnSpc>
                        <a:spcAft>
                          <a:spcPts val="1000"/>
                        </a:spcAft>
                      </a:pPr>
                      <a:r>
                        <a:rPr lang="en-US" sz="400">
                          <a:effectLst/>
                        </a:rPr>
                        <a:t>1</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Transaction Execution Risk</a:t>
                      </a:r>
                      <a:endParaRPr lang="en-ZA" sz="1400" dirty="0">
                        <a:effectLst/>
                        <a:latin typeface="Arial" pitchFamily="34" charset="0"/>
                        <a:cs typeface="Arial" pitchFamily="34" charset="0"/>
                      </a:endParaRPr>
                    </a:p>
                    <a:p>
                      <a:pPr>
                        <a:lnSpc>
                          <a:spcPct val="115000"/>
                        </a:lnSpc>
                        <a:spcAft>
                          <a:spcPts val="1000"/>
                        </a:spcAft>
                      </a:pPr>
                      <a:r>
                        <a:rPr lang="en-US" sz="1400" dirty="0">
                          <a:effectLst/>
                          <a:latin typeface="Arial" pitchFamily="34" charset="0"/>
                          <a:cs typeface="Arial" pitchFamily="34" charset="0"/>
                        </a:rPr>
                        <a:t>Ensuring that the donation of assets and liabilities meets the Tax Act, Companies Act, 2008, PFMA, National Treasury Regulations and any other legislation.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dirty="0">
                          <a:effectLst/>
                          <a:latin typeface="Arial" pitchFamily="34" charset="0"/>
                          <a:cs typeface="Arial" pitchFamily="34" charset="0"/>
                        </a:rPr>
                        <a:t>National Treasury has amended the Tax Act to make NHFC a non-tax paying entity back dated to 1 April 2016.</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tax amendment is to be signed into law by the State President around February 2017</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A law firm (</a:t>
                      </a:r>
                      <a:r>
                        <a:rPr lang="en-US" sz="1400" dirty="0" err="1">
                          <a:effectLst/>
                          <a:latin typeface="Arial" pitchFamily="34" charset="0"/>
                          <a:cs typeface="Arial" pitchFamily="34" charset="0"/>
                        </a:rPr>
                        <a:t>Werksman</a:t>
                      </a:r>
                      <a:r>
                        <a:rPr lang="en-US" sz="1400" dirty="0">
                          <a:effectLst/>
                          <a:latin typeface="Arial" pitchFamily="34" charset="0"/>
                          <a:cs typeface="Arial" pitchFamily="34" charset="0"/>
                        </a:rPr>
                        <a:t>) appointed to draft and submit the Administrative Order to the Companies Tribunal (there is consensus amongst the three entities on going this route.</a:t>
                      </a:r>
                      <a:endParaRPr lang="en-ZA" sz="1400" dirty="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80434">
                <a:tc>
                  <a:txBody>
                    <a:bodyPr/>
                    <a:lstStyle/>
                    <a:p>
                      <a:pPr>
                        <a:lnSpc>
                          <a:spcPct val="115000"/>
                        </a:lnSpc>
                        <a:spcAft>
                          <a:spcPts val="1000"/>
                        </a:spcAft>
                      </a:pPr>
                      <a:r>
                        <a:rPr lang="en-US" sz="400">
                          <a:effectLst/>
                        </a:rPr>
                        <a:t>2</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Governance/Leadership Risk</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Board of the Super NHFC</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Senior Management</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Governance/Leadership Risk</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Shareholder has undertaken to appoint the Interim Board and the CEO.</a:t>
                      </a:r>
                      <a:endParaRPr lang="en-ZA" sz="1400" dirty="0">
                        <a:effectLst/>
                        <a:latin typeface="Arial" pitchFamily="34" charset="0"/>
                        <a:cs typeface="Arial" pitchFamily="34" charset="0"/>
                      </a:endParaRPr>
                    </a:p>
                    <a:p>
                      <a:pPr marL="165100" indent="-165100">
                        <a:lnSpc>
                          <a:spcPct val="115000"/>
                        </a:lnSpc>
                        <a:spcAft>
                          <a:spcPts val="0"/>
                        </a:spcAft>
                      </a:pPr>
                      <a:r>
                        <a:rPr lang="en-US" sz="1400" dirty="0">
                          <a:effectLst/>
                          <a:latin typeface="Arial" pitchFamily="34" charset="0"/>
                          <a:cs typeface="Arial" pitchFamily="34" charset="0"/>
                        </a:rPr>
                        <a:t> </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Establishment of Interim EXCO and delegation of Authority by the board.</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423601">
                <a:tc>
                  <a:txBody>
                    <a:bodyPr/>
                    <a:lstStyle/>
                    <a:p>
                      <a:pPr>
                        <a:lnSpc>
                          <a:spcPct val="115000"/>
                        </a:lnSpc>
                        <a:spcAft>
                          <a:spcPts val="1000"/>
                        </a:spcAft>
                      </a:pPr>
                      <a:r>
                        <a:rPr lang="en-US" sz="400">
                          <a:effectLst/>
                        </a:rPr>
                        <a:t>3</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Asset and Liabilities Fair Value Risk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Accepting Donation of Assets and Liabilities at fair value</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diligence/valuation of assets and liabilities that are donated to it to determine fair value.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17253">
                <a:tc>
                  <a:txBody>
                    <a:bodyPr/>
                    <a:lstStyle/>
                    <a:p>
                      <a:pPr>
                        <a:lnSpc>
                          <a:spcPct val="115000"/>
                        </a:lnSpc>
                        <a:spcAft>
                          <a:spcPts val="1000"/>
                        </a:spcAft>
                      </a:pPr>
                      <a:r>
                        <a:rPr lang="en-US" sz="400">
                          <a:effectLst/>
                        </a:rPr>
                        <a:t>4</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Inflated Cost Structure</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Salary bill</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 on salary bill of all the entities.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RISK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RESIDUAL RISK RATING</a:t>
                      </a:r>
                      <a:endParaRPr lang="en-ZA" sz="1400" dirty="0">
                        <a:effectLst/>
                        <a:latin typeface="Arial" pitchFamily="34" charset="0"/>
                        <a:ea typeface="Calibri"/>
                        <a:cs typeface="Arial" pitchFamily="34" charset="0"/>
                      </a:endParaRPr>
                    </a:p>
                  </a:txBody>
                  <a:tcPr marL="21217" marR="21217" marT="0" marB="0"/>
                </a:tc>
              </a:tr>
              <a:tr h="766227">
                <a:tc>
                  <a:txBody>
                    <a:bodyPr/>
                    <a:lstStyle/>
                    <a:p>
                      <a:pPr>
                        <a:lnSpc>
                          <a:spcPct val="115000"/>
                        </a:lnSpc>
                        <a:spcAft>
                          <a:spcPts val="1000"/>
                        </a:spcAft>
                      </a:pPr>
                      <a:r>
                        <a:rPr lang="en-US" sz="400">
                          <a:effectLst/>
                        </a:rPr>
                        <a:t>5</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HR Risk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Loss of skills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Talent attraction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Culture and service standards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0"/>
                        </a:spcAft>
                        <a:buFont typeface="Symbol"/>
                        <a:buChar char=""/>
                      </a:pPr>
                      <a:r>
                        <a:rPr lang="en-US" sz="1400">
                          <a:effectLst/>
                          <a:latin typeface="Arial" pitchFamily="34" charset="0"/>
                          <a:cs typeface="Arial" pitchFamily="34" charset="0"/>
                        </a:rPr>
                        <a:t>Compliance with Section 197 of the Labour Relations Act (Protection of Jobs).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Draft and obtain approval of the interim organisation organogram</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and implement change management  strategies and plans </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HR policies that will address talent attraction, culture and service standards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Entities to operate under own brand until legislation is passed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Undertake team building workshops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1027473">
                <a:tc>
                  <a:txBody>
                    <a:bodyPr/>
                    <a:lstStyle/>
                    <a:p>
                      <a:pPr>
                        <a:lnSpc>
                          <a:spcPct val="115000"/>
                        </a:lnSpc>
                        <a:spcAft>
                          <a:spcPts val="1000"/>
                        </a:spcAft>
                      </a:pPr>
                      <a:r>
                        <a:rPr lang="en-US" sz="400">
                          <a:effectLst/>
                        </a:rPr>
                        <a:t>6</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Integration Risk (Short-term) - systems, processes and people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Short term Integration to commence 1 November 2016  and 31 March 2017</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Operational policies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Integration policies to be approved by the “Interim Board”.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GTAC providing assistance</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12296">
                <a:tc>
                  <a:txBody>
                    <a:bodyPr/>
                    <a:lstStyle/>
                    <a:p>
                      <a:pPr>
                        <a:lnSpc>
                          <a:spcPct val="115000"/>
                        </a:lnSpc>
                        <a:spcAft>
                          <a:spcPts val="1000"/>
                        </a:spcAft>
                      </a:pPr>
                      <a:r>
                        <a:rPr lang="en-US" sz="400">
                          <a:effectLst/>
                        </a:rPr>
                        <a:t>7</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Communication Risk</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Communicating changes to the market.</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Internal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External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Shareholder</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Develop Communication strategy with input from NDoHS, Minister’s Office and the three entities to be approved by the “interim board”.</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368704">
                <a:tc>
                  <a:txBody>
                    <a:bodyPr/>
                    <a:lstStyle/>
                    <a:p>
                      <a:pPr>
                        <a:lnSpc>
                          <a:spcPct val="115000"/>
                        </a:lnSpc>
                        <a:spcAft>
                          <a:spcPts val="1000"/>
                        </a:spcAft>
                      </a:pPr>
                      <a:r>
                        <a:rPr lang="en-US" sz="400">
                          <a:effectLst/>
                        </a:rPr>
                        <a:t>8</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Brand Risk</a:t>
                      </a:r>
                      <a:endParaRPr lang="en-ZA" sz="1400">
                        <a:effectLst/>
                        <a:latin typeface="Arial" pitchFamily="34" charset="0"/>
                        <a:cs typeface="Arial" pitchFamily="34" charset="0"/>
                      </a:endParaRPr>
                    </a:p>
                    <a:p>
                      <a:pPr algn="just">
                        <a:lnSpc>
                          <a:spcPct val="115000"/>
                        </a:lnSpc>
                        <a:spcAft>
                          <a:spcPts val="1000"/>
                        </a:spcAft>
                      </a:pPr>
                      <a:r>
                        <a:rPr lang="en-US" sz="1400">
                          <a:effectLst/>
                          <a:latin typeface="Arial" pitchFamily="34" charset="0"/>
                          <a:cs typeface="Arial" pitchFamily="34" charset="0"/>
                        </a:rPr>
                        <a:t>Avoiding confusion with regards to each entity’s identity and damage to the brand.</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Maintain NURCH and RLHF brands as divisions of NHFC pending passing of legislation by parliament.</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254786062"/>
              </p:ext>
            </p:extLst>
          </p:nvPr>
        </p:nvGraphicFramePr>
        <p:xfrm>
          <a:off x="928049" y="745381"/>
          <a:ext cx="7124130" cy="4645795"/>
        </p:xfrm>
        <a:graphic>
          <a:graphicData uri="http://schemas.openxmlformats.org/drawingml/2006/table">
            <a:tbl>
              <a:tblPr/>
              <a:tblGrid>
                <a:gridCol w="3070745"/>
                <a:gridCol w="1849058"/>
                <a:gridCol w="2204327"/>
              </a:tblGrid>
              <a:tr h="684737">
                <a:tc rowSpan="2">
                  <a:txBody>
                    <a:bodyPr/>
                    <a:lstStyle/>
                    <a:p>
                      <a:pPr algn="l" rtl="0" fontAlgn="t"/>
                      <a:r>
                        <a:rPr lang="en-US" sz="1200" b="1" i="0" u="none" strike="noStrike" dirty="0">
                          <a:solidFill>
                            <a:srgbClr val="FFFFFF"/>
                          </a:solidFill>
                          <a:effectLst/>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rtl="0" fontAlgn="ctr"/>
                      <a:r>
                        <a:rPr lang="en-US" sz="1200" b="1" i="0" u="none" strike="noStrike" dirty="0" smtClean="0">
                          <a:solidFill>
                            <a:srgbClr val="FFFFFF"/>
                          </a:solidFill>
                          <a:effectLst/>
                          <a:latin typeface="Arial"/>
                        </a:rPr>
                        <a:t>Impact of APP 2017/18 on Strategic</a:t>
                      </a:r>
                      <a:r>
                        <a:rPr lang="en-US" sz="1200" b="1" i="0" u="none" strike="noStrike" baseline="0" dirty="0" smtClean="0">
                          <a:solidFill>
                            <a:srgbClr val="FFFFFF"/>
                          </a:solidFill>
                          <a:effectLst/>
                          <a:latin typeface="Arial"/>
                        </a:rPr>
                        <a:t> Plan</a:t>
                      </a:r>
                      <a:endParaRPr lang="en-US" sz="1200" b="1" i="0" u="none" strike="noStrike" dirty="0">
                        <a:solidFill>
                          <a:srgbClr val="FFFFFF"/>
                        </a:solidFill>
                        <a:effectLst/>
                        <a:latin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808080"/>
                    </a:solidFill>
                  </a:tcPr>
                </a:tc>
                <a:tc>
                  <a:txBody>
                    <a:bodyPr/>
                    <a:lstStyle/>
                    <a:p>
                      <a:pPr algn="ctr" rtl="0" fontAlgn="ctr"/>
                      <a:r>
                        <a:rPr lang="en-US" sz="1200" b="1" i="0" u="none" strike="noStrike" baseline="0" dirty="0" smtClean="0">
                          <a:solidFill>
                            <a:srgbClr val="FFFFFF"/>
                          </a:solidFill>
                          <a:effectLst/>
                          <a:latin typeface="Arial"/>
                        </a:rPr>
                        <a:t>Approved Strategic Plan (February 2015)</a:t>
                      </a:r>
                      <a:endParaRPr lang="en-US" sz="1200" b="1" i="0" u="none" strike="noStrike" dirty="0">
                        <a:solidFill>
                          <a:srgbClr val="FFFFFF"/>
                        </a:solidFill>
                        <a:effectLst/>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808080"/>
                    </a:solidFill>
                  </a:tcPr>
                </a:tc>
              </a:tr>
              <a:tr h="456492">
                <a:tc vMerge="1">
                  <a:txBody>
                    <a:bodyPr/>
                    <a:lstStyle/>
                    <a:p>
                      <a:endParaRPr lang="en-US"/>
                    </a:p>
                  </a:txBody>
                  <a:tcPr/>
                </a:tc>
                <a:tc>
                  <a:txBody>
                    <a:bodyPr/>
                    <a:lstStyle/>
                    <a:p>
                      <a:pPr algn="ctr" rtl="0" fontAlgn="ctr"/>
                      <a:r>
                        <a:rPr lang="en-US" sz="1200" b="1" i="0" u="none" strike="noStrike" dirty="0">
                          <a:solidFill>
                            <a:srgbClr val="FFFFFF"/>
                          </a:solidFill>
                          <a:effectLst/>
                          <a:latin typeface="Arial"/>
                        </a:rPr>
                        <a:t> MTSF </a:t>
                      </a:r>
                      <a:r>
                        <a:rPr lang="en-US" sz="1200" b="1" i="0" u="none" strike="noStrike" dirty="0" smtClean="0">
                          <a:solidFill>
                            <a:srgbClr val="FFFFFF"/>
                          </a:solidFill>
                          <a:effectLst/>
                          <a:latin typeface="Arial"/>
                        </a:rPr>
                        <a:t>2014/15 -2018/19 (five years forecast) </a:t>
                      </a:r>
                      <a:endParaRPr lang="en-US" sz="1200" b="1" i="0" u="none" strike="noStrike" dirty="0">
                        <a:solidFill>
                          <a:srgbClr val="FFFFFF"/>
                        </a:solidFill>
                        <a:effectLst/>
                        <a:latin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80808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FFFFFF"/>
                          </a:solidFill>
                          <a:effectLst/>
                          <a:latin typeface="Arial"/>
                        </a:rPr>
                        <a:t> MTSF 2014/15 -2018/19 (five years)</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808080"/>
                    </a:solidFill>
                  </a:tcPr>
                </a:tc>
              </a:tr>
              <a:tr h="269582">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FFFFFF"/>
                          </a:solidFill>
                          <a:effectLst/>
                          <a:latin typeface="Arial"/>
                        </a:rPr>
                        <a:t>Funding Assumptions</a:t>
                      </a:r>
                      <a:endParaRPr lang="en-US" sz="1200" b="0" i="0" u="none" strike="noStrike" dirty="0">
                        <a:solidFill>
                          <a:schemeClr val="accent1">
                            <a:lumMod val="50000"/>
                          </a:schemeClr>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50000"/>
                      </a:schemeClr>
                    </a:solidFill>
                  </a:tcPr>
                </a:tc>
                <a:tc hMerge="1">
                  <a:txBody>
                    <a:bodyPr/>
                    <a:lstStyle/>
                    <a:p>
                      <a:endParaRPr lang="en-ZA"/>
                    </a:p>
                  </a:txBody>
                  <a:tcPr/>
                </a:tc>
                <a:tc hMerge="1">
                  <a:txBody>
                    <a:bodyPr/>
                    <a:lstStyle/>
                    <a:p>
                      <a:endParaRPr lang="en-ZA"/>
                    </a:p>
                  </a:txBody>
                  <a:tcPr/>
                </a:tc>
              </a:tr>
              <a:tr h="269582">
                <a:tc>
                  <a:txBody>
                    <a:bodyPr/>
                    <a:lstStyle/>
                    <a:p>
                      <a:pPr algn="l" rtl="0" fontAlgn="ctr"/>
                      <a:r>
                        <a:rPr lang="en-US" sz="1200" b="0" i="0" u="none" strike="noStrike" dirty="0">
                          <a:solidFill>
                            <a:schemeClr val="accent1">
                              <a:lumMod val="50000"/>
                            </a:schemeClr>
                          </a:solidFill>
                          <a:effectLst/>
                          <a:latin typeface="Arial"/>
                        </a:rPr>
                        <a:t>Shareholder support  (</a:t>
                      </a:r>
                      <a:r>
                        <a:rPr lang="en-US" sz="1200" b="0" i="0" u="none" strike="noStrike" dirty="0" err="1">
                          <a:solidFill>
                            <a:schemeClr val="accent1">
                              <a:lumMod val="50000"/>
                            </a:schemeClr>
                          </a:solidFill>
                          <a:effectLst/>
                          <a:latin typeface="Arial"/>
                        </a:rPr>
                        <a:t>R'm</a:t>
                      </a:r>
                      <a:r>
                        <a:rPr lang="en-US" sz="1200" b="0" i="0" u="none" strike="noStrike" dirty="0" smtClean="0">
                          <a:solidFill>
                            <a:schemeClr val="accent1">
                              <a:lumMod val="50000"/>
                            </a:schemeClr>
                          </a:solidFill>
                          <a:effectLst/>
                          <a:latin typeface="Arial"/>
                        </a:rPr>
                        <a:t>)</a:t>
                      </a:r>
                      <a:endParaRPr lang="en-US" sz="1200" b="0" i="0" u="none" strike="noStrike" dirty="0">
                        <a:solidFill>
                          <a:schemeClr val="accent1">
                            <a:lumMod val="50000"/>
                          </a:schemeClr>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195580" indent="1270" algn="r">
                        <a:lnSpc>
                          <a:spcPct val="103000"/>
                        </a:lnSpc>
                        <a:spcAft>
                          <a:spcPts val="0"/>
                        </a:spcAft>
                      </a:pPr>
                      <a:r>
                        <a:rPr lang="en-ZA" sz="1200" dirty="0" smtClean="0">
                          <a:solidFill>
                            <a:schemeClr val="accent1">
                              <a:lumMod val="50000"/>
                            </a:schemeClr>
                          </a:solidFill>
                          <a:effectLst/>
                          <a:latin typeface="Arial"/>
                          <a:ea typeface="Times New Roman"/>
                        </a:rPr>
                        <a:t>610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ZA" sz="1200" dirty="0" smtClean="0">
                          <a:solidFill>
                            <a:schemeClr val="accent1">
                              <a:lumMod val="50000"/>
                            </a:schemeClr>
                          </a:solidFill>
                          <a:effectLst/>
                          <a:latin typeface="Arial"/>
                          <a:ea typeface="Arial"/>
                        </a:rPr>
                        <a:t>530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40000"/>
                        <a:lumOff val="60000"/>
                      </a:schemeClr>
                    </a:solidFill>
                  </a:tcPr>
                </a:tc>
              </a:tr>
              <a:tr h="269582">
                <a:tc>
                  <a:txBody>
                    <a:bodyPr/>
                    <a:lstStyle/>
                    <a:p>
                      <a:pPr algn="l" rtl="0" fontAlgn="ctr"/>
                      <a:r>
                        <a:rPr lang="en-US" sz="1200" b="0" i="0" u="none" strike="noStrike" dirty="0">
                          <a:solidFill>
                            <a:schemeClr val="accent1">
                              <a:lumMod val="50000"/>
                            </a:schemeClr>
                          </a:solidFill>
                          <a:effectLst/>
                          <a:latin typeface="Arial"/>
                        </a:rPr>
                        <a:t>Debt funding (</a:t>
                      </a:r>
                      <a:r>
                        <a:rPr lang="en-US" sz="1200" b="0" i="0" u="none" strike="noStrike" dirty="0" err="1">
                          <a:solidFill>
                            <a:schemeClr val="accent1">
                              <a:lumMod val="50000"/>
                            </a:schemeClr>
                          </a:solidFill>
                          <a:effectLst/>
                          <a:latin typeface="Arial"/>
                        </a:rPr>
                        <a:t>R'm</a:t>
                      </a:r>
                      <a:r>
                        <a:rPr lang="en-US" sz="1200" b="0" i="0" u="none" strike="noStrike" dirty="0" smtClean="0">
                          <a:solidFill>
                            <a:schemeClr val="accent1">
                              <a:lumMod val="50000"/>
                            </a:schemeClr>
                          </a:solidFill>
                          <a:effectLst/>
                          <a:latin typeface="Arial"/>
                        </a:rPr>
                        <a:t>)</a:t>
                      </a:r>
                      <a:endParaRPr lang="en-US" sz="1200" b="0" i="0" u="none" strike="noStrike" dirty="0">
                        <a:solidFill>
                          <a:schemeClr val="accent1">
                            <a:lumMod val="50000"/>
                          </a:schemeClr>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195580" indent="1270" algn="r">
                        <a:lnSpc>
                          <a:spcPct val="103000"/>
                        </a:lnSpc>
                        <a:spcAft>
                          <a:spcPts val="0"/>
                        </a:spcAft>
                      </a:pPr>
                      <a:r>
                        <a:rPr lang="en-ZA" sz="1200" dirty="0">
                          <a:solidFill>
                            <a:schemeClr val="accent1">
                              <a:lumMod val="50000"/>
                            </a:schemeClr>
                          </a:solidFill>
                          <a:effectLst/>
                          <a:latin typeface="Arial"/>
                          <a:ea typeface="Times New Roman"/>
                        </a:rPr>
                        <a:t>-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ZA" sz="1200" dirty="0" smtClean="0">
                          <a:solidFill>
                            <a:schemeClr val="accent1">
                              <a:lumMod val="50000"/>
                            </a:schemeClr>
                          </a:solidFill>
                          <a:effectLst/>
                          <a:latin typeface="Arial"/>
                          <a:ea typeface="Arial"/>
                        </a:rPr>
                        <a: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40000"/>
                        <a:lumOff val="60000"/>
                      </a:schemeClr>
                    </a:solidFill>
                  </a:tcPr>
                </a:tc>
              </a:tr>
              <a:tr h="269582">
                <a:tc>
                  <a:txBody>
                    <a:bodyPr/>
                    <a:lstStyle/>
                    <a:p>
                      <a:pPr algn="l" rtl="0" fontAlgn="ctr"/>
                      <a:r>
                        <a:rPr lang="en-US" sz="1200" b="1" i="0" u="none" strike="noStrike" dirty="0">
                          <a:solidFill>
                            <a:schemeClr val="accent1">
                              <a:lumMod val="50000"/>
                            </a:schemeClr>
                          </a:solidFill>
                          <a:effectLst/>
                          <a:latin typeface="Arial"/>
                        </a:rPr>
                        <a:t>Total funding requirements (</a:t>
                      </a:r>
                      <a:r>
                        <a:rPr lang="en-US" sz="1200" b="1" i="0" u="none" strike="noStrike" dirty="0" err="1">
                          <a:solidFill>
                            <a:schemeClr val="accent1">
                              <a:lumMod val="50000"/>
                            </a:schemeClr>
                          </a:solidFill>
                          <a:effectLst/>
                          <a:latin typeface="Arial"/>
                        </a:rPr>
                        <a:t>R'm</a:t>
                      </a:r>
                      <a:r>
                        <a:rPr lang="en-US" sz="1200" b="1" i="0" u="none" strike="noStrike" dirty="0" smtClean="0">
                          <a:solidFill>
                            <a:schemeClr val="accent1">
                              <a:lumMod val="50000"/>
                            </a:schemeClr>
                          </a:solidFill>
                          <a:effectLst/>
                          <a:latin typeface="Arial"/>
                        </a:rPr>
                        <a:t>)</a:t>
                      </a:r>
                      <a:endParaRPr lang="en-US" sz="1200" b="1" i="0" u="none" strike="noStrike" dirty="0">
                        <a:solidFill>
                          <a:schemeClr val="accent1">
                            <a:lumMod val="50000"/>
                          </a:schemeClr>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195580" indent="1270" algn="r">
                        <a:lnSpc>
                          <a:spcPct val="103000"/>
                        </a:lnSpc>
                        <a:spcAft>
                          <a:spcPts val="0"/>
                        </a:spcAft>
                      </a:pPr>
                      <a:r>
                        <a:rPr lang="en-ZA" sz="1200" b="1" dirty="0" smtClean="0">
                          <a:solidFill>
                            <a:schemeClr val="accent1">
                              <a:lumMod val="50000"/>
                            </a:schemeClr>
                          </a:solidFill>
                          <a:effectLst/>
                          <a:latin typeface="Arial"/>
                          <a:ea typeface="Times New Roman"/>
                        </a:rPr>
                        <a:t>610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ZA" sz="1200" b="1" dirty="0" smtClean="0">
                          <a:solidFill>
                            <a:schemeClr val="accent1">
                              <a:lumMod val="50000"/>
                            </a:schemeClr>
                          </a:solidFill>
                          <a:effectLst/>
                          <a:latin typeface="Arial"/>
                          <a:ea typeface="Arial"/>
                        </a:rPr>
                        <a:t>530</a:t>
                      </a:r>
                      <a:endParaRPr lang="en-ZA" sz="1200" b="1"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40000"/>
                        <a:lumOff val="60000"/>
                      </a:schemeClr>
                    </a:solidFill>
                  </a:tcPr>
                </a:tc>
              </a:tr>
              <a:tr h="269582">
                <a:tc gridSpan="3">
                  <a:txBody>
                    <a:bodyPr/>
                    <a:lstStyle/>
                    <a:p>
                      <a:pPr algn="l" rtl="0" fontAlgn="ctr"/>
                      <a:r>
                        <a:rPr lang="en-US" sz="1200" b="1" i="0" u="none" strike="noStrike" dirty="0" smtClean="0">
                          <a:solidFill>
                            <a:srgbClr val="FFFFFF"/>
                          </a:solidFill>
                          <a:effectLst/>
                          <a:latin typeface="Arial"/>
                        </a:rPr>
                        <a:t>Funding Impact</a:t>
                      </a:r>
                      <a:endParaRPr lang="en-US" sz="1200" b="0" i="0" u="none" strike="noStrike" dirty="0">
                        <a:solidFill>
                          <a:schemeClr val="accent1">
                            <a:lumMod val="50000"/>
                          </a:schemeClr>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50000"/>
                      </a:schemeClr>
                    </a:solidFill>
                  </a:tcPr>
                </a:tc>
                <a:tc hMerge="1">
                  <a:txBody>
                    <a:bodyPr/>
                    <a:lstStyle/>
                    <a:p>
                      <a:endParaRPr lang="en-ZA"/>
                    </a:p>
                  </a:txBody>
                  <a:tcPr/>
                </a:tc>
                <a:tc hMerge="1">
                  <a:txBody>
                    <a:bodyPr/>
                    <a:lstStyle/>
                    <a:p>
                      <a:endParaRPr lang="en-ZA"/>
                    </a:p>
                  </a:txBody>
                  <a:tcPr/>
                </a:tc>
              </a:tr>
              <a:tr h="269582">
                <a:tc>
                  <a:txBody>
                    <a:bodyPr/>
                    <a:lstStyle/>
                    <a:p>
                      <a:pPr algn="l" rtl="0" fontAlgn="ctr"/>
                      <a:r>
                        <a:rPr lang="en-US" sz="1200" b="0" i="0" u="none" strike="noStrike" dirty="0">
                          <a:solidFill>
                            <a:schemeClr val="accent1">
                              <a:lumMod val="50000"/>
                            </a:schemeClr>
                          </a:solidFill>
                          <a:effectLst/>
                          <a:latin typeface="Arial"/>
                        </a:rPr>
                        <a:t>Disbursements (</a:t>
                      </a:r>
                      <a:r>
                        <a:rPr lang="en-US" sz="1200" b="0" i="0" u="none" strike="noStrike" dirty="0" err="1">
                          <a:solidFill>
                            <a:schemeClr val="accent1">
                              <a:lumMod val="50000"/>
                            </a:schemeClr>
                          </a:solidFill>
                          <a:effectLst/>
                          <a:latin typeface="Arial"/>
                        </a:rPr>
                        <a:t>R'm</a:t>
                      </a:r>
                      <a:r>
                        <a:rPr lang="en-US" sz="1200" b="0" i="0" u="none" strike="noStrike" dirty="0" smtClean="0">
                          <a:solidFill>
                            <a:schemeClr val="accent1">
                              <a:lumMod val="50000"/>
                            </a:schemeClr>
                          </a:solidFill>
                          <a:effectLst/>
                          <a:latin typeface="Arial"/>
                        </a:rPr>
                        <a:t>)</a:t>
                      </a:r>
                      <a:endParaRPr lang="en-US" sz="1200" b="0" i="0" u="none" strike="noStrike" dirty="0">
                        <a:solidFill>
                          <a:schemeClr val="accent1">
                            <a:lumMod val="50000"/>
                          </a:schemeClr>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195580" indent="1270" algn="r">
                        <a:lnSpc>
                          <a:spcPct val="103000"/>
                        </a:lnSpc>
                        <a:spcAft>
                          <a:spcPts val="0"/>
                        </a:spcAft>
                      </a:pPr>
                      <a:r>
                        <a:rPr lang="en-ZA" sz="1200" dirty="0">
                          <a:solidFill>
                            <a:schemeClr val="accent1">
                              <a:lumMod val="50000"/>
                            </a:schemeClr>
                          </a:solidFill>
                          <a:effectLst/>
                          <a:latin typeface="Arial"/>
                          <a:ea typeface="Times New Roman"/>
                        </a:rPr>
                        <a:t>2 </a:t>
                      </a:r>
                      <a:r>
                        <a:rPr lang="en-ZA" sz="1200" dirty="0" smtClean="0">
                          <a:solidFill>
                            <a:schemeClr val="accent1">
                              <a:lumMod val="50000"/>
                            </a:schemeClr>
                          </a:solidFill>
                          <a:effectLst/>
                          <a:latin typeface="Arial"/>
                          <a:ea typeface="Times New Roman"/>
                        </a:rPr>
                        <a:t>327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580" marR="0" indent="1270" algn="r" defTabSz="914400" rtl="0" eaLnBrk="1" fontAlgn="auto" latinLnBrk="0" hangingPunct="1">
                        <a:lnSpc>
                          <a:spcPct val="103000"/>
                        </a:lnSpc>
                        <a:spcBef>
                          <a:spcPts val="0"/>
                        </a:spcBef>
                        <a:spcAft>
                          <a:spcPts val="0"/>
                        </a:spcAft>
                        <a:buClrTx/>
                        <a:buSzTx/>
                        <a:buFontTx/>
                        <a:buNone/>
                        <a:tabLst/>
                        <a:defRPr/>
                      </a:pPr>
                      <a:r>
                        <a:rPr lang="en-ZA" sz="1200" dirty="0" smtClean="0">
                          <a:solidFill>
                            <a:schemeClr val="accent1">
                              <a:lumMod val="50000"/>
                            </a:schemeClr>
                          </a:solidFill>
                          <a:effectLst/>
                          <a:latin typeface="Arial"/>
                          <a:ea typeface="Times New Roman"/>
                        </a:rPr>
                        <a:t>2 367</a:t>
                      </a:r>
                      <a:endParaRPr lang="en-ZA" sz="1200" dirty="0" smtClean="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40000"/>
                        <a:lumOff val="60000"/>
                      </a:schemeClr>
                    </a:solidFill>
                  </a:tcPr>
                </a:tc>
              </a:tr>
              <a:tr h="269582">
                <a:tc>
                  <a:txBody>
                    <a:bodyPr/>
                    <a:lstStyle/>
                    <a:p>
                      <a:pPr algn="l" rtl="0" fontAlgn="ctr"/>
                      <a:r>
                        <a:rPr lang="en-US" sz="1200" b="0" i="0" u="none" strike="noStrike" dirty="0">
                          <a:solidFill>
                            <a:schemeClr val="accent1">
                              <a:lumMod val="50000"/>
                            </a:schemeClr>
                          </a:solidFill>
                          <a:effectLst/>
                          <a:latin typeface="Arial"/>
                        </a:rPr>
                        <a:t>Leveraged funds (</a:t>
                      </a:r>
                      <a:r>
                        <a:rPr lang="en-US" sz="1200" b="0" i="0" u="none" strike="noStrike" dirty="0" err="1">
                          <a:solidFill>
                            <a:schemeClr val="accent1">
                              <a:lumMod val="50000"/>
                            </a:schemeClr>
                          </a:solidFill>
                          <a:effectLst/>
                          <a:latin typeface="Arial"/>
                        </a:rPr>
                        <a:t>R'm</a:t>
                      </a:r>
                      <a:r>
                        <a:rPr lang="en-US" sz="1200" b="0" i="0" u="none" strike="noStrike" dirty="0" smtClean="0">
                          <a:solidFill>
                            <a:schemeClr val="accent1">
                              <a:lumMod val="50000"/>
                            </a:schemeClr>
                          </a:solidFill>
                          <a:effectLst/>
                          <a:latin typeface="Arial"/>
                        </a:rPr>
                        <a:t>)</a:t>
                      </a:r>
                      <a:endParaRPr lang="en-US" sz="1200" b="0" i="0" u="none" strike="noStrike" dirty="0">
                        <a:solidFill>
                          <a:schemeClr val="accent1">
                            <a:lumMod val="50000"/>
                          </a:schemeClr>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195580" indent="1270" algn="r">
                        <a:lnSpc>
                          <a:spcPct val="103000"/>
                        </a:lnSpc>
                        <a:spcAft>
                          <a:spcPts val="0"/>
                        </a:spcAft>
                      </a:pPr>
                      <a:r>
                        <a:rPr lang="en-ZA" sz="1200" dirty="0" smtClean="0">
                          <a:solidFill>
                            <a:schemeClr val="accent1">
                              <a:lumMod val="50000"/>
                            </a:schemeClr>
                          </a:solidFill>
                          <a:effectLst/>
                          <a:latin typeface="Arial"/>
                          <a:ea typeface="Arial"/>
                        </a:rPr>
                        <a:t>5 938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ZA" sz="1200" dirty="0" smtClean="0">
                          <a:solidFill>
                            <a:schemeClr val="accent1">
                              <a:lumMod val="50000"/>
                            </a:schemeClr>
                          </a:solidFill>
                          <a:effectLst/>
                          <a:latin typeface="Arial"/>
                          <a:ea typeface="Arial"/>
                        </a:rPr>
                        <a:t>3 096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40000"/>
                        <a:lumOff val="60000"/>
                      </a:schemeClr>
                    </a:solidFill>
                  </a:tcPr>
                </a:tc>
              </a:tr>
              <a:tr h="269582">
                <a:tc>
                  <a:txBody>
                    <a:bodyPr/>
                    <a:lstStyle/>
                    <a:p>
                      <a:pPr algn="l" rtl="0" fontAlgn="ctr"/>
                      <a:r>
                        <a:rPr lang="en-US" sz="1200" b="1" i="0" u="none" strike="noStrike" dirty="0">
                          <a:solidFill>
                            <a:schemeClr val="accent1">
                              <a:lumMod val="50000"/>
                            </a:schemeClr>
                          </a:solidFill>
                          <a:effectLst/>
                          <a:latin typeface="Arial"/>
                        </a:rPr>
                        <a:t>Total funding impact (</a:t>
                      </a:r>
                      <a:r>
                        <a:rPr lang="en-US" sz="1200" b="1" i="0" u="none" strike="noStrike" dirty="0" err="1">
                          <a:solidFill>
                            <a:schemeClr val="accent1">
                              <a:lumMod val="50000"/>
                            </a:schemeClr>
                          </a:solidFill>
                          <a:effectLst/>
                          <a:latin typeface="Arial"/>
                        </a:rPr>
                        <a:t>R'm</a:t>
                      </a:r>
                      <a:r>
                        <a:rPr lang="en-US" sz="1200" b="1" i="0" u="none" strike="noStrike" dirty="0">
                          <a:solidFill>
                            <a:schemeClr val="accent1">
                              <a:lumMod val="50000"/>
                            </a:schemeClr>
                          </a:solidFill>
                          <a:effectLst/>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195580" indent="1270" algn="r">
                        <a:lnSpc>
                          <a:spcPct val="103000"/>
                        </a:lnSpc>
                        <a:spcAft>
                          <a:spcPts val="0"/>
                        </a:spcAft>
                      </a:pPr>
                      <a:r>
                        <a:rPr lang="en-ZA" sz="1200" b="1" dirty="0" smtClean="0">
                          <a:solidFill>
                            <a:schemeClr val="accent1">
                              <a:lumMod val="50000"/>
                            </a:schemeClr>
                          </a:solidFill>
                          <a:effectLst/>
                          <a:latin typeface="Arial"/>
                          <a:ea typeface="Arial"/>
                        </a:rPr>
                        <a:t>8 291</a:t>
                      </a:r>
                      <a:endParaRPr lang="en-ZA" sz="1200" b="1"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ZA" sz="1200" b="1" dirty="0" smtClean="0">
                          <a:solidFill>
                            <a:schemeClr val="accent1">
                              <a:lumMod val="50000"/>
                            </a:schemeClr>
                          </a:solidFill>
                          <a:effectLst/>
                          <a:latin typeface="Arial"/>
                          <a:ea typeface="Arial"/>
                        </a:rPr>
                        <a:t>5 463</a:t>
                      </a:r>
                      <a:endParaRPr lang="en-ZA" sz="1200" b="1"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40000"/>
                        <a:lumOff val="60000"/>
                      </a:schemeClr>
                    </a:solidFill>
                  </a:tcPr>
                </a:tc>
              </a:tr>
              <a:tr h="269582">
                <a:tc gridSpan="3">
                  <a:txBody>
                    <a:bodyPr/>
                    <a:lstStyle/>
                    <a:p>
                      <a:pPr algn="l" rtl="0" fontAlgn="ctr"/>
                      <a:r>
                        <a:rPr lang="en-US" sz="1200" b="1" i="0" u="none" strike="noStrike" dirty="0" smtClean="0">
                          <a:solidFill>
                            <a:srgbClr val="FFFFFF"/>
                          </a:solidFill>
                          <a:effectLst/>
                          <a:latin typeface="Arial"/>
                        </a:rPr>
                        <a:t>Developmental</a:t>
                      </a:r>
                      <a:r>
                        <a:rPr lang="en-US" sz="1200" b="1" i="0" u="none" strike="noStrike" baseline="0" dirty="0" smtClean="0">
                          <a:solidFill>
                            <a:srgbClr val="FFFFFF"/>
                          </a:solidFill>
                          <a:effectLst/>
                          <a:latin typeface="Arial"/>
                        </a:rPr>
                        <a:t> Impact</a:t>
                      </a:r>
                      <a:endParaRPr lang="en-ZA" sz="1200" b="0" i="0" u="none" strike="noStrike" dirty="0">
                        <a:solidFill>
                          <a:schemeClr val="accent1">
                            <a:lumMod val="50000"/>
                          </a:schemeClr>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hMerge="1">
                  <a:txBody>
                    <a:bodyPr/>
                    <a:lstStyle/>
                    <a:p>
                      <a:endParaRPr lang="en-ZA"/>
                    </a:p>
                  </a:txBody>
                  <a:tcPr/>
                </a:tc>
                <a:tc hMerge="1">
                  <a:txBody>
                    <a:bodyPr/>
                    <a:lstStyle/>
                    <a:p>
                      <a:endParaRPr lang="en-ZA"/>
                    </a:p>
                  </a:txBody>
                  <a:tcPr/>
                </a:tc>
              </a:tr>
              <a:tr h="269582">
                <a:tc>
                  <a:txBody>
                    <a:bodyPr/>
                    <a:lstStyle/>
                    <a:p>
                      <a:pPr algn="l" rtl="0" fontAlgn="ctr"/>
                      <a:r>
                        <a:rPr lang="en-ZA" sz="1200" b="0" i="0" u="none" strike="noStrike" dirty="0">
                          <a:solidFill>
                            <a:schemeClr val="accent1">
                              <a:lumMod val="50000"/>
                            </a:schemeClr>
                          </a:solidFill>
                          <a:effectLst/>
                          <a:latin typeface="Arial"/>
                        </a:rPr>
                        <a:t>Number of housing opportunities created</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195580" indent="1270" algn="r">
                        <a:lnSpc>
                          <a:spcPct val="103000"/>
                        </a:lnSpc>
                        <a:spcAft>
                          <a:spcPts val="0"/>
                        </a:spcAft>
                      </a:pPr>
                      <a:r>
                        <a:rPr lang="en-ZA" sz="1200" dirty="0" smtClean="0">
                          <a:solidFill>
                            <a:schemeClr val="accent1">
                              <a:lumMod val="50000"/>
                            </a:schemeClr>
                          </a:solidFill>
                          <a:effectLst/>
                          <a:latin typeface="Arial"/>
                          <a:ea typeface="Arial"/>
                        </a:rPr>
                        <a:t>83 164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ZA" sz="1200" dirty="0" smtClean="0">
                          <a:solidFill>
                            <a:schemeClr val="accent1">
                              <a:lumMod val="50000"/>
                            </a:schemeClr>
                          </a:solidFill>
                          <a:effectLst/>
                          <a:latin typeface="Arial"/>
                          <a:ea typeface="Arial"/>
                        </a:rPr>
                        <a:t>47 897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40000"/>
                        <a:lumOff val="60000"/>
                      </a:schemeClr>
                    </a:solidFill>
                  </a:tcPr>
                </a:tc>
              </a:tr>
              <a:tr h="269582">
                <a:tc>
                  <a:txBody>
                    <a:bodyPr/>
                    <a:lstStyle/>
                    <a:p>
                      <a:pPr algn="l" rtl="0" fontAlgn="ctr"/>
                      <a:r>
                        <a:rPr lang="en-US" sz="1200" b="0" i="0" u="none" strike="noStrike" dirty="0" smtClean="0">
                          <a:solidFill>
                            <a:schemeClr val="accent1">
                              <a:lumMod val="50000"/>
                            </a:schemeClr>
                          </a:solidFill>
                          <a:effectLst/>
                          <a:latin typeface="Arial"/>
                        </a:rPr>
                        <a:t>Number of beneficiaries benefitting</a:t>
                      </a:r>
                      <a:endParaRPr lang="en-US" sz="1200" b="0" i="0" u="none" strike="noStrike" dirty="0">
                        <a:solidFill>
                          <a:schemeClr val="accent1">
                            <a:lumMod val="50000"/>
                          </a:schemeClr>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195580" indent="1270" algn="r">
                        <a:lnSpc>
                          <a:spcPct val="103000"/>
                        </a:lnSpc>
                        <a:spcAft>
                          <a:spcPts val="0"/>
                        </a:spcAft>
                      </a:pPr>
                      <a:r>
                        <a:rPr lang="en-ZA" sz="1200" dirty="0" smtClean="0">
                          <a:solidFill>
                            <a:schemeClr val="accent1">
                              <a:lumMod val="50000"/>
                            </a:schemeClr>
                          </a:solidFill>
                          <a:effectLst/>
                          <a:latin typeface="Arial"/>
                          <a:ea typeface="Arial"/>
                        </a:rPr>
                        <a:t>316 023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ZA" sz="1200" dirty="0" smtClean="0">
                          <a:solidFill>
                            <a:schemeClr val="accent1">
                              <a:lumMod val="50000"/>
                            </a:schemeClr>
                          </a:solidFill>
                          <a:effectLst/>
                          <a:latin typeface="Arial"/>
                          <a:ea typeface="Arial"/>
                        </a:rPr>
                        <a:t>182 009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40000"/>
                        <a:lumOff val="60000"/>
                      </a:schemeClr>
                    </a:solidFill>
                  </a:tcPr>
                </a:tc>
              </a:tr>
              <a:tr h="269582">
                <a:tc>
                  <a:txBody>
                    <a:bodyPr/>
                    <a:lstStyle/>
                    <a:p>
                      <a:pPr algn="l" rtl="0" fontAlgn="ctr"/>
                      <a:r>
                        <a:rPr lang="en-US" sz="1200" b="0" i="0" u="none" strike="noStrike" dirty="0">
                          <a:solidFill>
                            <a:schemeClr val="accent1">
                              <a:lumMod val="50000"/>
                            </a:schemeClr>
                          </a:solidFill>
                          <a:effectLst/>
                          <a:latin typeface="Arial"/>
                        </a:rPr>
                        <a:t>Number of jobs facilitated</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195580" indent="1270" algn="r">
                        <a:lnSpc>
                          <a:spcPct val="103000"/>
                        </a:lnSpc>
                        <a:spcAft>
                          <a:spcPts val="0"/>
                        </a:spcAft>
                      </a:pPr>
                      <a:r>
                        <a:rPr lang="en-ZA" sz="1200" dirty="0" smtClean="0">
                          <a:solidFill>
                            <a:schemeClr val="accent1">
                              <a:lumMod val="50000"/>
                            </a:schemeClr>
                          </a:solidFill>
                          <a:effectLst/>
                          <a:latin typeface="Arial"/>
                          <a:ea typeface="Arial"/>
                        </a:rPr>
                        <a:t>45</a:t>
                      </a:r>
                      <a:r>
                        <a:rPr lang="en-ZA" sz="1200" baseline="0" dirty="0" smtClean="0">
                          <a:solidFill>
                            <a:schemeClr val="accent1">
                              <a:lumMod val="50000"/>
                            </a:schemeClr>
                          </a:solidFill>
                          <a:effectLst/>
                          <a:latin typeface="Arial"/>
                          <a:ea typeface="Arial"/>
                        </a:rPr>
                        <a:t> 288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ZA" sz="1200" dirty="0" smtClean="0">
                          <a:solidFill>
                            <a:schemeClr val="accent1">
                              <a:lumMod val="50000"/>
                            </a:schemeClr>
                          </a:solidFill>
                          <a:effectLst/>
                          <a:latin typeface="Arial"/>
                          <a:ea typeface="Arial"/>
                        </a:rPr>
                        <a:t>28 734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40000"/>
                        <a:lumOff val="60000"/>
                      </a:schemeClr>
                    </a:solidFill>
                  </a:tcPr>
                </a:tc>
              </a:tr>
              <a:tr h="269582">
                <a:tc>
                  <a:txBody>
                    <a:bodyPr/>
                    <a:lstStyle/>
                    <a:p>
                      <a:pPr algn="l" rtl="0" fontAlgn="ctr"/>
                      <a:r>
                        <a:rPr lang="en-US" sz="1200" b="0" i="0" u="none" strike="noStrike" dirty="0">
                          <a:solidFill>
                            <a:schemeClr val="accent1">
                              <a:lumMod val="50000"/>
                            </a:schemeClr>
                          </a:solidFill>
                          <a:effectLst/>
                          <a:latin typeface="Arial"/>
                        </a:rPr>
                        <a:t>BEE targeted disbursement (</a:t>
                      </a:r>
                      <a:r>
                        <a:rPr lang="en-US" sz="1200" b="0" i="0" u="none" strike="noStrike" dirty="0" err="1">
                          <a:solidFill>
                            <a:schemeClr val="accent1">
                              <a:lumMod val="50000"/>
                            </a:schemeClr>
                          </a:solidFill>
                          <a:effectLst/>
                          <a:latin typeface="Arial"/>
                        </a:rPr>
                        <a:t>R'm</a:t>
                      </a:r>
                      <a:r>
                        <a:rPr lang="en-US" sz="1200" b="0" i="0" u="none" strike="noStrike" dirty="0">
                          <a:solidFill>
                            <a:schemeClr val="accent1">
                              <a:lumMod val="50000"/>
                            </a:schemeClr>
                          </a:solidFill>
                          <a:effectLst/>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195580" indent="1270" algn="r">
                        <a:lnSpc>
                          <a:spcPct val="103000"/>
                        </a:lnSpc>
                        <a:spcAft>
                          <a:spcPts val="0"/>
                        </a:spcAft>
                      </a:pPr>
                      <a:r>
                        <a:rPr lang="en-ZA" sz="1200" dirty="0" smtClean="0">
                          <a:solidFill>
                            <a:schemeClr val="accent1">
                              <a:lumMod val="50000"/>
                            </a:schemeClr>
                          </a:solidFill>
                          <a:effectLst/>
                          <a:latin typeface="Arial"/>
                          <a:ea typeface="Arial"/>
                        </a:rPr>
                        <a:t>1 133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ZA" sz="1200" dirty="0" smtClean="0">
                          <a:solidFill>
                            <a:schemeClr val="accent1">
                              <a:lumMod val="50000"/>
                            </a:schemeClr>
                          </a:solidFill>
                          <a:effectLst/>
                          <a:latin typeface="Arial"/>
                          <a:ea typeface="Arial"/>
                        </a:rPr>
                        <a:t>474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7" name="Subtitle 2"/>
          <p:cNvSpPr txBox="1">
            <a:spLocks/>
          </p:cNvSpPr>
          <p:nvPr/>
        </p:nvSpPr>
        <p:spPr>
          <a:xfrm>
            <a:off x="808315" y="5418385"/>
            <a:ext cx="8115552" cy="968767"/>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r>
              <a:rPr lang="en-ZA" sz="1200" dirty="0" smtClean="0">
                <a:solidFill>
                  <a:schemeClr val="accent1">
                    <a:lumMod val="50000"/>
                  </a:schemeClr>
                </a:solidFill>
                <a:latin typeface="Arial" pitchFamily="34" charset="0"/>
                <a:cs typeface="Arial" pitchFamily="34" charset="0"/>
              </a:rPr>
              <a:t>Significant </a:t>
            </a:r>
            <a:r>
              <a:rPr lang="en-ZA" sz="1200" dirty="0">
                <a:solidFill>
                  <a:schemeClr val="accent1">
                    <a:lumMod val="50000"/>
                  </a:schemeClr>
                </a:solidFill>
                <a:latin typeface="Arial" pitchFamily="34" charset="0"/>
                <a:cs typeface="Arial" pitchFamily="34" charset="0"/>
              </a:rPr>
              <a:t>increase in </a:t>
            </a:r>
            <a:r>
              <a:rPr lang="en-ZA" sz="1200" dirty="0" smtClean="0">
                <a:solidFill>
                  <a:schemeClr val="accent1">
                    <a:lumMod val="50000"/>
                  </a:schemeClr>
                </a:solidFill>
                <a:latin typeface="Arial" pitchFamily="34" charset="0"/>
                <a:cs typeface="Arial" pitchFamily="34" charset="0"/>
              </a:rPr>
              <a:t>leveraged </a:t>
            </a:r>
            <a:r>
              <a:rPr lang="en-ZA" sz="1200" dirty="0">
                <a:solidFill>
                  <a:schemeClr val="accent1">
                    <a:lumMod val="50000"/>
                  </a:schemeClr>
                </a:solidFill>
                <a:latin typeface="Arial" pitchFamily="34" charset="0"/>
                <a:cs typeface="Arial" pitchFamily="34" charset="0"/>
              </a:rPr>
              <a:t>funds as well as most of the developmental impact </a:t>
            </a:r>
            <a:r>
              <a:rPr lang="en-ZA" sz="1200" dirty="0" smtClean="0">
                <a:solidFill>
                  <a:schemeClr val="accent1">
                    <a:lumMod val="50000"/>
                  </a:schemeClr>
                </a:solidFill>
                <a:latin typeface="Arial" pitchFamily="34" charset="0"/>
                <a:cs typeface="Arial" pitchFamily="34" charset="0"/>
              </a:rPr>
              <a:t>indicators:</a:t>
            </a:r>
            <a:endParaRPr lang="en-ZA" sz="1200" dirty="0">
              <a:solidFill>
                <a:schemeClr val="accent1">
                  <a:lumMod val="50000"/>
                </a:schemeClr>
              </a:solidFill>
              <a:latin typeface="Arial" pitchFamily="34" charset="0"/>
              <a:cs typeface="Arial" pitchFamily="34" charset="0"/>
            </a:endParaRPr>
          </a:p>
          <a:p>
            <a:pPr lvl="1" algn="just">
              <a:buFont typeface="Courier New" pitchFamily="49" charset="0"/>
              <a:buChar char="o"/>
            </a:pPr>
            <a:r>
              <a:rPr lang="en-ZA" sz="1200" dirty="0" smtClean="0">
                <a:solidFill>
                  <a:schemeClr val="accent1">
                    <a:lumMod val="50000"/>
                  </a:schemeClr>
                </a:solidFill>
                <a:latin typeface="Arial" pitchFamily="34" charset="0"/>
                <a:cs typeface="Arial" pitchFamily="34" charset="0"/>
              </a:rPr>
              <a:t>Contribution from strategic partnerships updated to reflect the bearing of the actual performance in the forecast/budget period.</a:t>
            </a:r>
          </a:p>
          <a:p>
            <a:pPr lvl="1" algn="just">
              <a:buFont typeface="Courier New" pitchFamily="49" charset="0"/>
              <a:buChar char="o"/>
            </a:pPr>
            <a:r>
              <a:rPr lang="en-ZA" sz="1200" dirty="0" smtClean="0">
                <a:solidFill>
                  <a:schemeClr val="accent1">
                    <a:lumMod val="50000"/>
                  </a:schemeClr>
                </a:solidFill>
                <a:latin typeface="Arial" pitchFamily="34" charset="0"/>
                <a:cs typeface="Arial" pitchFamily="34" charset="0"/>
              </a:rPr>
              <a:t>Impact </a:t>
            </a:r>
            <a:r>
              <a:rPr lang="en-ZA" sz="1200" dirty="0">
                <a:solidFill>
                  <a:schemeClr val="accent1">
                    <a:lumMod val="50000"/>
                  </a:schemeClr>
                </a:solidFill>
                <a:latin typeface="Arial" pitchFamily="34" charset="0"/>
                <a:cs typeface="Arial" pitchFamily="34" charset="0"/>
              </a:rPr>
              <a:t>of an existing facility with a retail intermediary that was not previously </a:t>
            </a:r>
            <a:r>
              <a:rPr lang="en-ZA" sz="1200" dirty="0" smtClean="0">
                <a:solidFill>
                  <a:schemeClr val="accent1">
                    <a:lumMod val="50000"/>
                  </a:schemeClr>
                </a:solidFill>
                <a:latin typeface="Arial" pitchFamily="34" charset="0"/>
                <a:cs typeface="Arial" pitchFamily="34" charset="0"/>
              </a:rPr>
              <a:t>recognised in the Strategic Plan. </a:t>
            </a:r>
          </a:p>
        </p:txBody>
      </p:sp>
    </p:spTree>
    <p:extLst>
      <p:ext uri="{BB962C8B-B14F-4D97-AF65-F5344CB8AC3E}">
        <p14:creationId xmlns:p14="http://schemas.microsoft.com/office/powerpoint/2010/main" xmlns="" val="2201937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91200"/>
          </a:xfrm>
          <a:solidFill>
            <a:schemeClr val="accent1">
              <a:lumMod val="75000"/>
            </a:schemeClr>
          </a:solidFill>
        </p:spPr>
        <p:txBody>
          <a:bodyPr anchor="ctr">
            <a:normAutofit/>
          </a:bodyPr>
          <a:lstStyle/>
          <a:p>
            <a:pPr algn="ctr"/>
            <a:r>
              <a:rPr lang="en-US" sz="3200" dirty="0">
                <a:solidFill>
                  <a:schemeClr val="bg1"/>
                </a:solidFill>
                <a:latin typeface="Arial" pitchFamily="34" charset="0"/>
                <a:cs typeface="Arial" pitchFamily="34" charset="0"/>
              </a:rPr>
              <a:t>PERFORMANCE AGAINST MTSF: FORECAST</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13</a:t>
            </a:fld>
            <a:endParaRPr lang="en-ZA" sz="1000" dirty="0">
              <a:solidFill>
                <a:schemeClr val="tx2">
                  <a:lumMod val="50000"/>
                </a:schemeClr>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546935917"/>
              </p:ext>
            </p:extLst>
          </p:nvPr>
        </p:nvGraphicFramePr>
        <p:xfrm>
          <a:off x="873842" y="28098860"/>
          <a:ext cx="7300452" cy="21315680"/>
        </p:xfrm>
        <a:graphic>
          <a:graphicData uri="http://schemas.openxmlformats.org/drawingml/2006/table">
            <a:tbl>
              <a:tblPr firstRow="1" firstCol="1" bandRow="1">
                <a:tableStyleId>{5C22544A-7EE6-4342-B048-85BDC9FD1C3A}</a:tableStyleId>
              </a:tblPr>
              <a:tblGrid>
                <a:gridCol w="685800"/>
                <a:gridCol w="2529282"/>
                <a:gridCol w="446205"/>
                <a:gridCol w="2610464"/>
                <a:gridCol w="1028701"/>
              </a:tblGrid>
              <a:tr h="0">
                <a:tc gridSpan="5">
                  <a:txBody>
                    <a:bodyPr/>
                    <a:lstStyle/>
                    <a:p>
                      <a:pPr algn="ctr">
                        <a:lnSpc>
                          <a:spcPct val="115000"/>
                        </a:lnSpc>
                        <a:spcAft>
                          <a:spcPts val="1000"/>
                        </a:spcAft>
                      </a:pPr>
                      <a:r>
                        <a:rPr lang="en-US" sz="400" dirty="0">
                          <a:effectLst/>
                        </a:rPr>
                        <a:t>TRANSACTION PHASE RISKS</a:t>
                      </a:r>
                      <a:endParaRPr lang="en-ZA" sz="500" dirty="0">
                        <a:effectLst/>
                        <a:latin typeface="Arial"/>
                        <a:ea typeface="Calibri"/>
                      </a:endParaRPr>
                    </a:p>
                  </a:txBody>
                  <a:tcPr marL="21217" marR="21217"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RISK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RESIDUAL RISK RATING</a:t>
                      </a:r>
                      <a:endParaRPr lang="en-ZA" sz="1400">
                        <a:effectLst/>
                        <a:latin typeface="Arial" pitchFamily="34" charset="0"/>
                        <a:ea typeface="Calibri"/>
                        <a:cs typeface="Arial" pitchFamily="34" charset="0"/>
                      </a:endParaRPr>
                    </a:p>
                  </a:txBody>
                  <a:tcPr marL="21217" marR="21217" marT="0" marB="0"/>
                </a:tc>
              </a:tr>
              <a:tr h="780434">
                <a:tc>
                  <a:txBody>
                    <a:bodyPr/>
                    <a:lstStyle/>
                    <a:p>
                      <a:pPr>
                        <a:lnSpc>
                          <a:spcPct val="115000"/>
                        </a:lnSpc>
                        <a:spcAft>
                          <a:spcPts val="1000"/>
                        </a:spcAft>
                      </a:pPr>
                      <a:r>
                        <a:rPr lang="en-US" sz="400">
                          <a:effectLst/>
                        </a:rPr>
                        <a:t>1</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Transaction Execution Risk</a:t>
                      </a:r>
                      <a:endParaRPr lang="en-ZA" sz="1400" dirty="0">
                        <a:effectLst/>
                        <a:latin typeface="Arial" pitchFamily="34" charset="0"/>
                        <a:cs typeface="Arial" pitchFamily="34" charset="0"/>
                      </a:endParaRPr>
                    </a:p>
                    <a:p>
                      <a:pPr>
                        <a:lnSpc>
                          <a:spcPct val="115000"/>
                        </a:lnSpc>
                        <a:spcAft>
                          <a:spcPts val="1000"/>
                        </a:spcAft>
                      </a:pPr>
                      <a:r>
                        <a:rPr lang="en-US" sz="1400" dirty="0">
                          <a:effectLst/>
                          <a:latin typeface="Arial" pitchFamily="34" charset="0"/>
                          <a:cs typeface="Arial" pitchFamily="34" charset="0"/>
                        </a:rPr>
                        <a:t>Ensuring that the donation of assets and liabilities meets the Tax Act, Companies Act, 2008, PFMA, National Treasury Regulations and any other legislation.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dirty="0">
                          <a:effectLst/>
                          <a:latin typeface="Arial" pitchFamily="34" charset="0"/>
                          <a:cs typeface="Arial" pitchFamily="34" charset="0"/>
                        </a:rPr>
                        <a:t>National Treasury has amended the Tax Act to make NHFC a non-tax paying entity back dated to 1 April 2016.</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tax amendment is to be signed into law by the State President around February 2017</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A law firm (</a:t>
                      </a:r>
                      <a:r>
                        <a:rPr lang="en-US" sz="1400" dirty="0" err="1">
                          <a:effectLst/>
                          <a:latin typeface="Arial" pitchFamily="34" charset="0"/>
                          <a:cs typeface="Arial" pitchFamily="34" charset="0"/>
                        </a:rPr>
                        <a:t>Werksman</a:t>
                      </a:r>
                      <a:r>
                        <a:rPr lang="en-US" sz="1400" dirty="0">
                          <a:effectLst/>
                          <a:latin typeface="Arial" pitchFamily="34" charset="0"/>
                          <a:cs typeface="Arial" pitchFamily="34" charset="0"/>
                        </a:rPr>
                        <a:t>) appointed to draft and submit the Administrative Order to the Companies Tribunal (there is consensus amongst the three entities on going this route.</a:t>
                      </a:r>
                      <a:endParaRPr lang="en-ZA" sz="1400" dirty="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80434">
                <a:tc>
                  <a:txBody>
                    <a:bodyPr/>
                    <a:lstStyle/>
                    <a:p>
                      <a:pPr>
                        <a:lnSpc>
                          <a:spcPct val="115000"/>
                        </a:lnSpc>
                        <a:spcAft>
                          <a:spcPts val="1000"/>
                        </a:spcAft>
                      </a:pPr>
                      <a:r>
                        <a:rPr lang="en-US" sz="400">
                          <a:effectLst/>
                        </a:rPr>
                        <a:t>2</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Governance/Leadership Risk</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Board of the Super NHFC</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Senior Management</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Governance/Leadership Risk</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Shareholder has undertaken to appoint the Interim Board and the CEO.</a:t>
                      </a:r>
                      <a:endParaRPr lang="en-ZA" sz="1400" dirty="0">
                        <a:effectLst/>
                        <a:latin typeface="Arial" pitchFamily="34" charset="0"/>
                        <a:cs typeface="Arial" pitchFamily="34" charset="0"/>
                      </a:endParaRPr>
                    </a:p>
                    <a:p>
                      <a:pPr marL="165100" indent="-165100">
                        <a:lnSpc>
                          <a:spcPct val="115000"/>
                        </a:lnSpc>
                        <a:spcAft>
                          <a:spcPts val="0"/>
                        </a:spcAft>
                      </a:pPr>
                      <a:r>
                        <a:rPr lang="en-US" sz="1400" dirty="0">
                          <a:effectLst/>
                          <a:latin typeface="Arial" pitchFamily="34" charset="0"/>
                          <a:cs typeface="Arial" pitchFamily="34" charset="0"/>
                        </a:rPr>
                        <a:t> </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Establishment of Interim EXCO and delegation of Authority by the board.</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423601">
                <a:tc>
                  <a:txBody>
                    <a:bodyPr/>
                    <a:lstStyle/>
                    <a:p>
                      <a:pPr>
                        <a:lnSpc>
                          <a:spcPct val="115000"/>
                        </a:lnSpc>
                        <a:spcAft>
                          <a:spcPts val="1000"/>
                        </a:spcAft>
                      </a:pPr>
                      <a:r>
                        <a:rPr lang="en-US" sz="400">
                          <a:effectLst/>
                        </a:rPr>
                        <a:t>3</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Asset and Liabilities Fair Value Risk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Accepting Donation of Assets and Liabilities at fair value</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diligence/valuation of assets and liabilities that are donated to it to determine fair value.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17253">
                <a:tc>
                  <a:txBody>
                    <a:bodyPr/>
                    <a:lstStyle/>
                    <a:p>
                      <a:pPr>
                        <a:lnSpc>
                          <a:spcPct val="115000"/>
                        </a:lnSpc>
                        <a:spcAft>
                          <a:spcPts val="1000"/>
                        </a:spcAft>
                      </a:pPr>
                      <a:r>
                        <a:rPr lang="en-US" sz="400">
                          <a:effectLst/>
                        </a:rPr>
                        <a:t>4</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Inflated Cost Structure</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Salary bill</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 on salary bill of all the entities.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RISK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RESIDUAL RISK RATING</a:t>
                      </a:r>
                      <a:endParaRPr lang="en-ZA" sz="1400" dirty="0">
                        <a:effectLst/>
                        <a:latin typeface="Arial" pitchFamily="34" charset="0"/>
                        <a:ea typeface="Calibri"/>
                        <a:cs typeface="Arial" pitchFamily="34" charset="0"/>
                      </a:endParaRPr>
                    </a:p>
                  </a:txBody>
                  <a:tcPr marL="21217" marR="21217" marT="0" marB="0"/>
                </a:tc>
              </a:tr>
              <a:tr h="766227">
                <a:tc>
                  <a:txBody>
                    <a:bodyPr/>
                    <a:lstStyle/>
                    <a:p>
                      <a:pPr>
                        <a:lnSpc>
                          <a:spcPct val="115000"/>
                        </a:lnSpc>
                        <a:spcAft>
                          <a:spcPts val="1000"/>
                        </a:spcAft>
                      </a:pPr>
                      <a:r>
                        <a:rPr lang="en-US" sz="400">
                          <a:effectLst/>
                        </a:rPr>
                        <a:t>5</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HR Risk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Loss of skills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Talent attraction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Culture and service standards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0"/>
                        </a:spcAft>
                        <a:buFont typeface="Symbol"/>
                        <a:buChar char=""/>
                      </a:pPr>
                      <a:r>
                        <a:rPr lang="en-US" sz="1400">
                          <a:effectLst/>
                          <a:latin typeface="Arial" pitchFamily="34" charset="0"/>
                          <a:cs typeface="Arial" pitchFamily="34" charset="0"/>
                        </a:rPr>
                        <a:t>Compliance with Section 197 of the Labour Relations Act (Protection of Jobs).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Draft and obtain approval of the interim organisation organogram</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and implement change management  strategies and plans </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HR policies that will address talent attraction, culture and service standards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Entities to operate under own brand until legislation is passed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Undertake team building workshops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1027473">
                <a:tc>
                  <a:txBody>
                    <a:bodyPr/>
                    <a:lstStyle/>
                    <a:p>
                      <a:pPr>
                        <a:lnSpc>
                          <a:spcPct val="115000"/>
                        </a:lnSpc>
                        <a:spcAft>
                          <a:spcPts val="1000"/>
                        </a:spcAft>
                      </a:pPr>
                      <a:r>
                        <a:rPr lang="en-US" sz="400">
                          <a:effectLst/>
                        </a:rPr>
                        <a:t>6</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Integration Risk (Short-term) - systems, processes and people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Short term Integration to commence 1 November 2016  and 31 March 2017</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Operational policies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Integration policies to be approved by the “Interim Board”.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GTAC providing assistance</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12296">
                <a:tc>
                  <a:txBody>
                    <a:bodyPr/>
                    <a:lstStyle/>
                    <a:p>
                      <a:pPr>
                        <a:lnSpc>
                          <a:spcPct val="115000"/>
                        </a:lnSpc>
                        <a:spcAft>
                          <a:spcPts val="1000"/>
                        </a:spcAft>
                      </a:pPr>
                      <a:r>
                        <a:rPr lang="en-US" sz="400">
                          <a:effectLst/>
                        </a:rPr>
                        <a:t>7</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Communication Risk</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Communicating changes to the market.</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Internal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External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Shareholder</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Develop Communication strategy with input from NDoHS, Minister’s Office and the three entities to be approved by the “interim board”.</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368704">
                <a:tc>
                  <a:txBody>
                    <a:bodyPr/>
                    <a:lstStyle/>
                    <a:p>
                      <a:pPr>
                        <a:lnSpc>
                          <a:spcPct val="115000"/>
                        </a:lnSpc>
                        <a:spcAft>
                          <a:spcPts val="1000"/>
                        </a:spcAft>
                      </a:pPr>
                      <a:r>
                        <a:rPr lang="en-US" sz="400">
                          <a:effectLst/>
                        </a:rPr>
                        <a:t>8</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Brand Risk</a:t>
                      </a:r>
                      <a:endParaRPr lang="en-ZA" sz="1400">
                        <a:effectLst/>
                        <a:latin typeface="Arial" pitchFamily="34" charset="0"/>
                        <a:cs typeface="Arial" pitchFamily="34" charset="0"/>
                      </a:endParaRPr>
                    </a:p>
                    <a:p>
                      <a:pPr algn="just">
                        <a:lnSpc>
                          <a:spcPct val="115000"/>
                        </a:lnSpc>
                        <a:spcAft>
                          <a:spcPts val="1000"/>
                        </a:spcAft>
                      </a:pPr>
                      <a:r>
                        <a:rPr lang="en-US" sz="1400">
                          <a:effectLst/>
                          <a:latin typeface="Arial" pitchFamily="34" charset="0"/>
                          <a:cs typeface="Arial" pitchFamily="34" charset="0"/>
                        </a:rPr>
                        <a:t>Avoiding confusion with regards to each entity’s identity and damage to the brand.</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Maintain NURCH and RLHF brands as divisions of NHFC pending passing of legislation by parliament.</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298339573"/>
              </p:ext>
            </p:extLst>
          </p:nvPr>
        </p:nvGraphicFramePr>
        <p:xfrm>
          <a:off x="541866" y="795867"/>
          <a:ext cx="8077202" cy="4978404"/>
        </p:xfrm>
        <a:graphic>
          <a:graphicData uri="http://schemas.openxmlformats.org/drawingml/2006/table">
            <a:tbl>
              <a:tblPr/>
              <a:tblGrid>
                <a:gridCol w="2578943"/>
                <a:gridCol w="1314225"/>
                <a:gridCol w="1044179"/>
                <a:gridCol w="846146"/>
                <a:gridCol w="1198494"/>
                <a:gridCol w="1095215"/>
              </a:tblGrid>
              <a:tr h="535402">
                <a:tc>
                  <a:txBody>
                    <a:bodyPr/>
                    <a:lstStyle/>
                    <a:p>
                      <a:pPr algn="l" fontAlgn="t"/>
                      <a:r>
                        <a:rPr lang="en-ZA" sz="1200" b="1" i="0" u="none" strike="noStrike" dirty="0">
                          <a:solidFill>
                            <a:schemeClr val="accent1">
                              <a:lumMod val="50000"/>
                            </a:schemeClr>
                          </a:solidFill>
                          <a:effectLst/>
                          <a:latin typeface="Arial"/>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t"/>
                      <a:r>
                        <a:rPr lang="en-ZA" sz="1200" b="1" i="0" u="none" strike="noStrike" dirty="0">
                          <a:solidFill>
                            <a:schemeClr val="accent1">
                              <a:lumMod val="50000"/>
                            </a:schemeClr>
                          </a:solidFill>
                          <a:effectLst/>
                          <a:latin typeface="Arial"/>
                        </a:rPr>
                        <a:t>NHFC </a:t>
                      </a:r>
                      <a:r>
                        <a:rPr lang="en-ZA" sz="1200" b="1" i="0" u="none" strike="noStrike" dirty="0" smtClean="0">
                          <a:solidFill>
                            <a:schemeClr val="accent1">
                              <a:lumMod val="50000"/>
                            </a:schemeClr>
                          </a:solidFill>
                          <a:effectLst/>
                          <a:latin typeface="Arial"/>
                        </a:rPr>
                        <a:t>Approved Strategic </a:t>
                      </a:r>
                      <a:r>
                        <a:rPr lang="en-ZA" sz="1200" b="1" i="0" u="none" strike="noStrike" dirty="0">
                          <a:solidFill>
                            <a:schemeClr val="accent1">
                              <a:lumMod val="50000"/>
                            </a:schemeClr>
                          </a:solidFill>
                          <a:effectLst/>
                          <a:latin typeface="Arial"/>
                        </a:rPr>
                        <a:t>Plan Target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rowSpan="2">
                  <a:txBody>
                    <a:bodyPr/>
                    <a:lstStyle/>
                    <a:p>
                      <a:pPr algn="ctr" fontAlgn="t"/>
                      <a:r>
                        <a:rPr lang="en-ZA" sz="1200" b="1" i="0" u="none" strike="noStrike" dirty="0">
                          <a:solidFill>
                            <a:schemeClr val="accent1">
                              <a:lumMod val="50000"/>
                            </a:schemeClr>
                          </a:solidFill>
                          <a:effectLst/>
                          <a:latin typeface="Arial"/>
                        </a:rPr>
                        <a:t>NDOHS MTSF Target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2">
                  <a:txBody>
                    <a:bodyPr/>
                    <a:lstStyle/>
                    <a:p>
                      <a:pPr algn="ctr" rtl="0" fontAlgn="ctr"/>
                      <a:r>
                        <a:rPr lang="en-ZA" sz="1200" b="1" i="0" u="none" strike="noStrike" dirty="0">
                          <a:solidFill>
                            <a:schemeClr val="accent1">
                              <a:lumMod val="50000"/>
                            </a:schemeClr>
                          </a:solidFill>
                          <a:effectLst/>
                          <a:latin typeface="Arial"/>
                        </a:rPr>
                        <a:t>% MTSF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rowSpan="2">
                  <a:txBody>
                    <a:bodyPr/>
                    <a:lstStyle/>
                    <a:p>
                      <a:pPr algn="ctr" fontAlgn="t"/>
                      <a:r>
                        <a:rPr lang="en-ZA" sz="1200" b="1" i="0" u="none" strike="noStrike" dirty="0">
                          <a:solidFill>
                            <a:schemeClr val="accent1">
                              <a:lumMod val="50000"/>
                            </a:schemeClr>
                          </a:solidFill>
                          <a:effectLst/>
                          <a:latin typeface="Arial"/>
                        </a:rPr>
                        <a:t>Forecast NHFC </a:t>
                      </a:r>
                      <a:endParaRPr lang="en-ZA" sz="1200" b="1" i="0" u="none" strike="noStrike" dirty="0" smtClean="0">
                        <a:solidFill>
                          <a:schemeClr val="accent1">
                            <a:lumMod val="50000"/>
                          </a:schemeClr>
                        </a:solidFill>
                        <a:effectLst/>
                        <a:latin typeface="Arial"/>
                      </a:endParaRPr>
                    </a:p>
                    <a:p>
                      <a:pPr algn="ctr" fontAlgn="t"/>
                      <a:r>
                        <a:rPr lang="en-ZA" sz="1200" b="1" i="0" u="none" strike="noStrike" dirty="0" smtClean="0">
                          <a:solidFill>
                            <a:schemeClr val="accent1">
                              <a:lumMod val="50000"/>
                            </a:schemeClr>
                          </a:solidFill>
                          <a:effectLst/>
                          <a:latin typeface="Arial"/>
                        </a:rPr>
                        <a:t>MTSF </a:t>
                      </a:r>
                      <a:r>
                        <a:rPr lang="en-ZA" sz="1200" b="1" i="0" u="none" strike="noStrike" dirty="0">
                          <a:solidFill>
                            <a:schemeClr val="accent1">
                              <a:lumMod val="50000"/>
                            </a:schemeClr>
                          </a:solidFill>
                          <a:effectLst/>
                          <a:latin typeface="Arial"/>
                        </a:rPr>
                        <a:t>Target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t"/>
                      <a:r>
                        <a:rPr lang="en-ZA" sz="1200" b="1" i="0" u="none" strike="noStrike" dirty="0">
                          <a:solidFill>
                            <a:schemeClr val="accent1">
                              <a:lumMod val="50000"/>
                            </a:schemeClr>
                          </a:solidFill>
                          <a:effectLst/>
                          <a:latin typeface="Arial"/>
                        </a:rPr>
                        <a:t>Forecast NHFC </a:t>
                      </a:r>
                      <a:r>
                        <a:rPr lang="en-ZA" sz="1200" b="1" i="0" u="none" strike="noStrike" dirty="0" smtClean="0">
                          <a:solidFill>
                            <a:schemeClr val="accent1">
                              <a:lumMod val="50000"/>
                            </a:schemeClr>
                          </a:solidFill>
                          <a:effectLst/>
                          <a:latin typeface="Arial"/>
                        </a:rPr>
                        <a:t>%  </a:t>
                      </a:r>
                      <a:r>
                        <a:rPr lang="en-ZA" sz="1200" b="1" i="0" u="none" strike="noStrike" dirty="0">
                          <a:solidFill>
                            <a:schemeClr val="accent1">
                              <a:lumMod val="50000"/>
                            </a:schemeClr>
                          </a:solidFill>
                          <a:effectLst/>
                          <a:latin typeface="Arial"/>
                        </a:rPr>
                        <a:t>MTSF Target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588664">
                <a:tc>
                  <a:txBody>
                    <a:bodyPr/>
                    <a:lstStyle/>
                    <a:p>
                      <a:pPr algn="l" fontAlgn="t"/>
                      <a:r>
                        <a:rPr lang="en-ZA" sz="1200" b="1" i="0" u="none" strike="noStrike" dirty="0">
                          <a:solidFill>
                            <a:schemeClr val="accent1">
                              <a:lumMod val="50000"/>
                            </a:schemeClr>
                          </a:solidFill>
                          <a:effectLst/>
                          <a:latin typeface="Arial"/>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562033">
                <a:tc>
                  <a:txBody>
                    <a:bodyPr/>
                    <a:lstStyle/>
                    <a:p>
                      <a:pPr algn="l" rtl="0" fontAlgn="ctr"/>
                      <a:r>
                        <a:rPr lang="en-ZA" sz="1200" b="0" i="0" u="none" strike="noStrike" dirty="0">
                          <a:solidFill>
                            <a:schemeClr val="accent1">
                              <a:lumMod val="50000"/>
                            </a:schemeClr>
                          </a:solidFill>
                          <a:effectLst/>
                          <a:latin typeface="Arial"/>
                        </a:rPr>
                        <a:t>Number of Social Housing Units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ZA" sz="1200" b="0" i="0" u="none" strike="noStrike" dirty="0">
                          <a:solidFill>
                            <a:schemeClr val="accent1">
                              <a:lumMod val="50000"/>
                            </a:schemeClr>
                          </a:solidFill>
                          <a:effectLst/>
                          <a:latin typeface="Arial"/>
                        </a:rPr>
                        <a:t>    </a:t>
                      </a:r>
                      <a:r>
                        <a:rPr lang="en-ZA" sz="1200" b="0" i="0" u="none" strike="noStrike" dirty="0" smtClean="0">
                          <a:solidFill>
                            <a:schemeClr val="accent1">
                              <a:lumMod val="50000"/>
                            </a:schemeClr>
                          </a:solidFill>
                          <a:effectLst/>
                          <a:latin typeface="Arial"/>
                        </a:rPr>
                        <a:t>        </a:t>
                      </a:r>
                      <a:r>
                        <a:rPr lang="en-ZA" sz="1200" b="0" i="0" u="none" strike="noStrike" dirty="0">
                          <a:solidFill>
                            <a:schemeClr val="accent1">
                              <a:lumMod val="50000"/>
                            </a:schemeClr>
                          </a:solidFill>
                          <a:effectLst/>
                          <a:latin typeface="Arial"/>
                        </a:rPr>
                        <a:t>5 899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l" rtl="0" fontAlgn="ctr"/>
                      <a:r>
                        <a:rPr lang="en-ZA" sz="1200" b="0" i="0" u="none" strike="noStrike" dirty="0">
                          <a:solidFill>
                            <a:schemeClr val="accent1">
                              <a:lumMod val="50000"/>
                            </a:schemeClr>
                          </a:solidFill>
                          <a:effectLst/>
                          <a:latin typeface="Arial"/>
                        </a:rPr>
                        <a:t>  </a:t>
                      </a:r>
                      <a:r>
                        <a:rPr lang="en-ZA" sz="1200" b="0" i="0" u="none" strike="noStrike" dirty="0" smtClean="0">
                          <a:solidFill>
                            <a:schemeClr val="accent1">
                              <a:lumMod val="50000"/>
                            </a:schemeClr>
                          </a:solidFill>
                          <a:effectLst/>
                          <a:latin typeface="Arial"/>
                        </a:rPr>
                        <a:t>   </a:t>
                      </a:r>
                      <a:r>
                        <a:rPr lang="en-ZA" sz="1200" b="0" i="0" u="none" strike="noStrike" dirty="0">
                          <a:solidFill>
                            <a:schemeClr val="accent1">
                              <a:lumMod val="50000"/>
                            </a:schemeClr>
                          </a:solidFill>
                          <a:effectLst/>
                          <a:latin typeface="Arial"/>
                        </a:rPr>
                        <a:t>27 000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ctr" rtl="0" fontAlgn="ctr"/>
                      <a:r>
                        <a:rPr lang="en-ZA" sz="1200" b="0" i="0" u="none" strike="noStrike" dirty="0">
                          <a:solidFill>
                            <a:schemeClr val="accent1">
                              <a:lumMod val="50000"/>
                            </a:schemeClr>
                          </a:solidFill>
                          <a:effectLst/>
                          <a:latin typeface="Arial"/>
                        </a:rPr>
                        <a:t>22%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ZA" sz="1200" b="0" i="0" u="none" strike="noStrike" dirty="0" smtClean="0">
                          <a:solidFill>
                            <a:schemeClr val="accent1">
                              <a:lumMod val="50000"/>
                            </a:schemeClr>
                          </a:solidFill>
                          <a:effectLst/>
                          <a:latin typeface="Arial"/>
                        </a:rPr>
                        <a:t>       </a:t>
                      </a:r>
                      <a:r>
                        <a:rPr lang="en-ZA" sz="1200" b="0" i="0" u="none" strike="noStrike" dirty="0">
                          <a:solidFill>
                            <a:schemeClr val="accent1">
                              <a:lumMod val="50000"/>
                            </a:schemeClr>
                          </a:solidFill>
                          <a:effectLst/>
                          <a:latin typeface="Arial"/>
                        </a:rPr>
                        <a:t>6 </a:t>
                      </a:r>
                      <a:r>
                        <a:rPr lang="en-ZA" sz="1200" b="0" i="0" u="none" strike="noStrike" dirty="0" smtClean="0">
                          <a:solidFill>
                            <a:schemeClr val="accent1">
                              <a:lumMod val="50000"/>
                            </a:schemeClr>
                          </a:solidFill>
                          <a:effectLst/>
                          <a:latin typeface="Arial"/>
                        </a:rPr>
                        <a:t>535</a:t>
                      </a:r>
                      <a:endParaRPr lang="en-ZA" sz="1200" b="0" i="0" u="none" strike="noStrike" dirty="0">
                        <a:solidFill>
                          <a:schemeClr val="accent1">
                            <a:lumMod val="50000"/>
                          </a:schemeClr>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ZA" sz="1200" b="0" i="0" u="none" strike="noStrike" dirty="0" smtClean="0">
                          <a:solidFill>
                            <a:schemeClr val="accent1">
                              <a:lumMod val="50000"/>
                            </a:schemeClr>
                          </a:solidFill>
                          <a:effectLst/>
                          <a:latin typeface="Arial"/>
                        </a:rPr>
                        <a:t>24%</a:t>
                      </a:r>
                      <a:endParaRPr lang="en-ZA" sz="1200" b="0" i="0" u="none" strike="noStrike" dirty="0">
                        <a:solidFill>
                          <a:schemeClr val="accent1">
                            <a:lumMod val="50000"/>
                          </a:schemeClr>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r h="562033">
                <a:tc>
                  <a:txBody>
                    <a:bodyPr/>
                    <a:lstStyle/>
                    <a:p>
                      <a:pPr algn="l" rtl="0" fontAlgn="ctr"/>
                      <a:r>
                        <a:rPr lang="en-ZA" sz="1200" b="0" i="0" u="none" strike="noStrike" dirty="0">
                          <a:solidFill>
                            <a:schemeClr val="accent1">
                              <a:lumMod val="50000"/>
                            </a:schemeClr>
                          </a:solidFill>
                          <a:effectLst/>
                          <a:latin typeface="Arial"/>
                        </a:rPr>
                        <a:t>Number of Private Rental Housing Units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chemeClr val="accent1">
                              <a:lumMod val="50000"/>
                            </a:schemeClr>
                          </a:solidFill>
                          <a:effectLst/>
                          <a:latin typeface="Arial"/>
                        </a:rPr>
                        <a:t>15 390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ZA" sz="1200" b="0" i="0" u="none" strike="noStrike" dirty="0">
                          <a:solidFill>
                            <a:schemeClr val="accent1">
                              <a:lumMod val="50000"/>
                            </a:schemeClr>
                          </a:solidFill>
                          <a:effectLst/>
                          <a:latin typeface="Arial"/>
                        </a:rPr>
                        <a:t>    </a:t>
                      </a:r>
                      <a:r>
                        <a:rPr lang="en-ZA" sz="1200" b="0" i="0" u="none" strike="noStrike" dirty="0" smtClean="0">
                          <a:solidFill>
                            <a:schemeClr val="accent1">
                              <a:lumMod val="50000"/>
                            </a:schemeClr>
                          </a:solidFill>
                          <a:effectLst/>
                          <a:latin typeface="Arial"/>
                        </a:rPr>
                        <a:t> </a:t>
                      </a:r>
                      <a:r>
                        <a:rPr lang="en-ZA" sz="1200" b="0" i="0" u="none" strike="noStrike" dirty="0">
                          <a:solidFill>
                            <a:schemeClr val="accent1">
                              <a:lumMod val="50000"/>
                            </a:schemeClr>
                          </a:solidFill>
                          <a:effectLst/>
                          <a:latin typeface="Arial"/>
                        </a:rPr>
                        <a:t>25 000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rtl="0" fontAlgn="ctr"/>
                      <a:r>
                        <a:rPr lang="en-ZA" sz="1200" b="0" i="0" u="none" strike="noStrike" dirty="0">
                          <a:solidFill>
                            <a:schemeClr val="accent1">
                              <a:lumMod val="50000"/>
                            </a:schemeClr>
                          </a:solidFill>
                          <a:effectLst/>
                          <a:latin typeface="Arial"/>
                        </a:rPr>
                        <a:t>62%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rtl="0" fontAlgn="ctr"/>
                      <a:r>
                        <a:rPr lang="en-ZA" sz="1200" b="0" i="0" u="none" strike="noStrike" dirty="0">
                          <a:solidFill>
                            <a:schemeClr val="accent1">
                              <a:lumMod val="50000"/>
                            </a:schemeClr>
                          </a:solidFill>
                          <a:effectLst/>
                          <a:latin typeface="Arial"/>
                        </a:rPr>
                        <a:t>    </a:t>
                      </a:r>
                      <a:r>
                        <a:rPr lang="en-ZA" sz="1200" b="0" i="0" u="none" strike="noStrike" dirty="0" smtClean="0">
                          <a:solidFill>
                            <a:schemeClr val="accent1">
                              <a:lumMod val="50000"/>
                            </a:schemeClr>
                          </a:solidFill>
                          <a:effectLst/>
                          <a:latin typeface="Arial"/>
                        </a:rPr>
                        <a:t> 19 718</a:t>
                      </a:r>
                      <a:endParaRPr lang="en-ZA" sz="1200" b="0" i="0" u="none" strike="noStrike" dirty="0">
                        <a:solidFill>
                          <a:schemeClr val="accent1">
                            <a:lumMod val="50000"/>
                          </a:schemeClr>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ZA" sz="1200" b="0" i="0" u="none" strike="noStrike" dirty="0" smtClean="0">
                          <a:solidFill>
                            <a:schemeClr val="accent1">
                              <a:lumMod val="50000"/>
                            </a:schemeClr>
                          </a:solidFill>
                          <a:effectLst/>
                          <a:latin typeface="Arial"/>
                        </a:rPr>
                        <a:t>79%</a:t>
                      </a:r>
                      <a:endParaRPr lang="en-ZA" sz="1200" b="0" i="0" u="none" strike="noStrike" dirty="0">
                        <a:solidFill>
                          <a:schemeClr val="accent1">
                            <a:lumMod val="50000"/>
                          </a:schemeClr>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r>
              <a:tr h="535402">
                <a:tc>
                  <a:txBody>
                    <a:bodyPr/>
                    <a:lstStyle/>
                    <a:p>
                      <a:pPr algn="l" rtl="0" fontAlgn="ctr"/>
                      <a:r>
                        <a:rPr lang="en-ZA" sz="1200" b="1" i="0" u="none" strike="noStrike" dirty="0">
                          <a:solidFill>
                            <a:schemeClr val="accent1">
                              <a:lumMod val="50000"/>
                            </a:schemeClr>
                          </a:solidFill>
                          <a:effectLst/>
                          <a:latin typeface="Arial"/>
                        </a:rPr>
                        <a:t>Total Rental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1" i="0" u="none" strike="noStrike" dirty="0">
                          <a:solidFill>
                            <a:schemeClr val="accent1">
                              <a:lumMod val="50000"/>
                            </a:schemeClr>
                          </a:solidFill>
                          <a:effectLst/>
                          <a:latin typeface="Arial"/>
                        </a:rPr>
                        <a:t>21 289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ZA" sz="1200" b="1" i="0" u="none" strike="noStrike" dirty="0">
                          <a:solidFill>
                            <a:schemeClr val="accent1">
                              <a:lumMod val="50000"/>
                            </a:schemeClr>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rtl="0" fontAlgn="ctr"/>
                      <a:r>
                        <a:rPr lang="en-ZA" sz="1200" b="1" i="0" u="none" strike="noStrike" dirty="0">
                          <a:solidFill>
                            <a:schemeClr val="accent1">
                              <a:lumMod val="50000"/>
                            </a:schemeClr>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rtl="0" fontAlgn="ctr"/>
                      <a:r>
                        <a:rPr lang="en-ZA" sz="1200" b="1" i="0" u="none" strike="noStrike" dirty="0" smtClean="0">
                          <a:solidFill>
                            <a:schemeClr val="accent1">
                              <a:lumMod val="50000"/>
                            </a:schemeClr>
                          </a:solidFill>
                          <a:effectLst/>
                          <a:latin typeface="Arial"/>
                        </a:rPr>
                        <a:t>26</a:t>
                      </a:r>
                      <a:r>
                        <a:rPr lang="en-ZA" sz="1200" b="1" i="0" u="none" strike="noStrike" baseline="0" dirty="0" smtClean="0">
                          <a:solidFill>
                            <a:schemeClr val="accent1">
                              <a:lumMod val="50000"/>
                            </a:schemeClr>
                          </a:solidFill>
                          <a:effectLst/>
                          <a:latin typeface="Arial"/>
                        </a:rPr>
                        <a:t> 253</a:t>
                      </a:r>
                      <a:endParaRPr lang="en-ZA" sz="1200" b="1" i="0" u="none" strike="noStrike" dirty="0">
                        <a:solidFill>
                          <a:schemeClr val="accent1">
                            <a:lumMod val="50000"/>
                          </a:schemeClr>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ZA" sz="1200" b="0" i="0" u="none" strike="noStrike" dirty="0">
                          <a:solidFill>
                            <a:schemeClr val="accent1">
                              <a:lumMod val="50000"/>
                            </a:schemeClr>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r>
              <a:tr h="562033">
                <a:tc>
                  <a:txBody>
                    <a:bodyPr/>
                    <a:lstStyle/>
                    <a:p>
                      <a:pPr algn="l" rtl="0" fontAlgn="ctr"/>
                      <a:r>
                        <a:rPr lang="en-ZA" sz="1200" b="0" i="0" u="none" strike="noStrike" dirty="0">
                          <a:solidFill>
                            <a:schemeClr val="accent1">
                              <a:lumMod val="50000"/>
                            </a:schemeClr>
                          </a:solidFill>
                          <a:effectLst/>
                          <a:latin typeface="Arial"/>
                        </a:rPr>
                        <a:t>Number of Affordable Housing Units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0" fontAlgn="ctr"/>
                      <a:r>
                        <a:rPr lang="en-ZA" sz="1200" b="0" i="0" u="none" strike="noStrike" dirty="0">
                          <a:solidFill>
                            <a:schemeClr val="accent1">
                              <a:lumMod val="50000"/>
                            </a:schemeClr>
                          </a:solidFill>
                          <a:effectLst/>
                          <a:latin typeface="Arial"/>
                        </a:rPr>
                        <a:t>          </a:t>
                      </a:r>
                      <a:r>
                        <a:rPr lang="en-ZA" sz="1200" b="0" i="0" u="none" strike="noStrike" dirty="0" smtClean="0">
                          <a:solidFill>
                            <a:schemeClr val="accent1">
                              <a:lumMod val="50000"/>
                            </a:schemeClr>
                          </a:solidFill>
                          <a:effectLst/>
                          <a:latin typeface="Arial"/>
                        </a:rPr>
                        <a:t>  </a:t>
                      </a:r>
                      <a:r>
                        <a:rPr lang="en-ZA" sz="1200" b="0" i="0" u="none" strike="noStrike" dirty="0">
                          <a:solidFill>
                            <a:schemeClr val="accent1">
                              <a:lumMod val="50000"/>
                            </a:schemeClr>
                          </a:solidFill>
                          <a:effectLst/>
                          <a:latin typeface="Arial"/>
                        </a:rPr>
                        <a:t>9 110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l" rtl="0" fontAlgn="ctr"/>
                      <a:r>
                        <a:rPr lang="en-ZA" sz="1200" b="0" i="0" u="none" strike="noStrike" dirty="0">
                          <a:solidFill>
                            <a:schemeClr val="accent1">
                              <a:lumMod val="50000"/>
                            </a:schemeClr>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rtl="0" fontAlgn="ctr"/>
                      <a:r>
                        <a:rPr lang="en-ZA" sz="1200" b="0" i="0" u="none" strike="noStrike" dirty="0">
                          <a:solidFill>
                            <a:schemeClr val="accent1">
                              <a:lumMod val="50000"/>
                            </a:schemeClr>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r" rtl="0" fontAlgn="ctr"/>
                      <a:r>
                        <a:rPr lang="en-ZA" sz="1200" b="0" i="0" u="none" strike="noStrike" dirty="0" smtClean="0">
                          <a:solidFill>
                            <a:schemeClr val="accent1">
                              <a:lumMod val="50000"/>
                            </a:schemeClr>
                          </a:solidFill>
                          <a:effectLst/>
                          <a:latin typeface="Arial"/>
                        </a:rPr>
                        <a:t>     9 555</a:t>
                      </a:r>
                      <a:endParaRPr lang="en-ZA" sz="1200" b="0" i="0" u="none" strike="noStrike" dirty="0">
                        <a:solidFill>
                          <a:schemeClr val="accent1">
                            <a:lumMod val="50000"/>
                          </a:schemeClr>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ZA" sz="1200" b="0" i="0" u="none" strike="noStrike" dirty="0">
                          <a:solidFill>
                            <a:schemeClr val="accent1">
                              <a:lumMod val="50000"/>
                            </a:schemeClr>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r>
              <a:tr h="562033">
                <a:tc>
                  <a:txBody>
                    <a:bodyPr/>
                    <a:lstStyle/>
                    <a:p>
                      <a:pPr algn="l" rtl="0" fontAlgn="ctr"/>
                      <a:r>
                        <a:rPr lang="en-ZA" sz="1200" b="0" i="0" u="none" strike="noStrike" dirty="0">
                          <a:solidFill>
                            <a:schemeClr val="accent1">
                              <a:lumMod val="50000"/>
                            </a:schemeClr>
                          </a:solidFill>
                          <a:effectLst/>
                          <a:latin typeface="Arial"/>
                        </a:rPr>
                        <a:t>Number of Incremental Housing Loans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chemeClr val="accent1">
                              <a:lumMod val="50000"/>
                            </a:schemeClr>
                          </a:solidFill>
                          <a:effectLst/>
                          <a:latin typeface="Arial"/>
                        </a:rPr>
                        <a:t>       </a:t>
                      </a:r>
                      <a:r>
                        <a:rPr lang="en-ZA" sz="1200" b="0" i="0" u="none" strike="noStrike" dirty="0" smtClean="0">
                          <a:solidFill>
                            <a:schemeClr val="accent1">
                              <a:lumMod val="50000"/>
                            </a:schemeClr>
                          </a:solidFill>
                          <a:effectLst/>
                          <a:latin typeface="Arial"/>
                        </a:rPr>
                        <a:t>   </a:t>
                      </a:r>
                      <a:r>
                        <a:rPr lang="en-ZA" sz="1200" b="0" i="0" u="none" strike="noStrike" dirty="0">
                          <a:solidFill>
                            <a:schemeClr val="accent1">
                              <a:lumMod val="50000"/>
                            </a:schemeClr>
                          </a:solidFill>
                          <a:effectLst/>
                          <a:latin typeface="Arial"/>
                        </a:rPr>
                        <a:t>17 498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ZA" sz="1200" b="0" i="0" u="none" strike="noStrike" dirty="0">
                          <a:solidFill>
                            <a:schemeClr val="accent1">
                              <a:lumMod val="50000"/>
                            </a:schemeClr>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ctr" rtl="0" fontAlgn="ctr"/>
                      <a:r>
                        <a:rPr lang="en-ZA" sz="1200" b="0" i="0" u="none" strike="noStrike" dirty="0">
                          <a:solidFill>
                            <a:schemeClr val="accent1">
                              <a:lumMod val="50000"/>
                            </a:schemeClr>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ZA" sz="1200" b="0" i="0" u="none" strike="noStrike" dirty="0" smtClean="0">
                          <a:solidFill>
                            <a:schemeClr val="accent1">
                              <a:lumMod val="50000"/>
                            </a:schemeClr>
                          </a:solidFill>
                          <a:effectLst/>
                          <a:latin typeface="Arial"/>
                        </a:rPr>
                        <a:t>     47 355</a:t>
                      </a:r>
                      <a:endParaRPr lang="en-ZA" sz="1200" b="0" i="0" u="none" strike="noStrike" dirty="0">
                        <a:solidFill>
                          <a:schemeClr val="accent1">
                            <a:lumMod val="50000"/>
                          </a:schemeClr>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ZA" sz="1200" b="0" i="0" u="none" strike="noStrike" dirty="0">
                          <a:solidFill>
                            <a:schemeClr val="accent1">
                              <a:lumMod val="50000"/>
                            </a:schemeClr>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r>
              <a:tr h="535402">
                <a:tc>
                  <a:txBody>
                    <a:bodyPr/>
                    <a:lstStyle/>
                    <a:p>
                      <a:pPr algn="l" rtl="0" fontAlgn="ctr"/>
                      <a:r>
                        <a:rPr lang="en-ZA" sz="1200" b="1" i="0" u="none" strike="noStrike">
                          <a:solidFill>
                            <a:schemeClr val="accent1">
                              <a:lumMod val="50000"/>
                            </a:schemeClr>
                          </a:solidFill>
                          <a:effectLst/>
                          <a:latin typeface="Arial"/>
                        </a:rPr>
                        <a:t>Total Affordable Housing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1" i="0" u="none" strike="noStrike" dirty="0" smtClean="0">
                          <a:solidFill>
                            <a:schemeClr val="accent1">
                              <a:lumMod val="50000"/>
                            </a:schemeClr>
                          </a:solidFill>
                          <a:effectLst/>
                          <a:latin typeface="Arial"/>
                        </a:rPr>
                        <a:t>          </a:t>
                      </a:r>
                      <a:r>
                        <a:rPr lang="en-ZA" sz="1200" b="1" i="0" u="none" strike="noStrike" dirty="0">
                          <a:solidFill>
                            <a:schemeClr val="accent1">
                              <a:lumMod val="50000"/>
                            </a:schemeClr>
                          </a:solidFill>
                          <a:effectLst/>
                          <a:latin typeface="Arial"/>
                        </a:rPr>
                        <a:t>26 608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ZA" sz="1200" b="1" i="0" u="none" strike="noStrike" dirty="0" smtClean="0">
                          <a:solidFill>
                            <a:schemeClr val="accent1">
                              <a:lumMod val="50000"/>
                            </a:schemeClr>
                          </a:solidFill>
                          <a:effectLst/>
                          <a:latin typeface="Arial"/>
                        </a:rPr>
                        <a:t>   </a:t>
                      </a:r>
                      <a:r>
                        <a:rPr lang="en-ZA" sz="1200" b="1" i="0" u="none" strike="noStrike" dirty="0">
                          <a:solidFill>
                            <a:schemeClr val="accent1">
                              <a:lumMod val="50000"/>
                            </a:schemeClr>
                          </a:solidFill>
                          <a:effectLst/>
                          <a:latin typeface="Arial"/>
                        </a:rPr>
                        <a:t>110 000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rtl="0" fontAlgn="ctr"/>
                      <a:r>
                        <a:rPr lang="en-ZA" sz="1200" b="0" i="0" u="none" strike="noStrike" dirty="0">
                          <a:solidFill>
                            <a:schemeClr val="accent1">
                              <a:lumMod val="50000"/>
                            </a:schemeClr>
                          </a:solidFill>
                          <a:effectLst/>
                          <a:latin typeface="Arial"/>
                        </a:rPr>
                        <a:t>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ZA" sz="1200" b="1" i="0" u="none" strike="noStrike" dirty="0">
                          <a:solidFill>
                            <a:schemeClr val="accent1">
                              <a:lumMod val="50000"/>
                            </a:schemeClr>
                          </a:solidFill>
                          <a:effectLst/>
                          <a:latin typeface="Arial"/>
                        </a:rPr>
                        <a:t>  </a:t>
                      </a:r>
                      <a:r>
                        <a:rPr lang="en-ZA" sz="1200" b="1" i="0" u="none" strike="noStrike" dirty="0" smtClean="0">
                          <a:solidFill>
                            <a:schemeClr val="accent1">
                              <a:lumMod val="50000"/>
                            </a:schemeClr>
                          </a:solidFill>
                          <a:effectLst/>
                          <a:latin typeface="Arial"/>
                        </a:rPr>
                        <a:t>   56 910</a:t>
                      </a:r>
                      <a:endParaRPr lang="en-ZA" sz="1200" b="1" i="0" u="none" strike="noStrike" dirty="0">
                        <a:solidFill>
                          <a:schemeClr val="accent1">
                            <a:lumMod val="50000"/>
                          </a:schemeClr>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ZA" sz="1200" b="0" i="0" u="none" strike="noStrike" dirty="0" smtClean="0">
                          <a:solidFill>
                            <a:schemeClr val="accent1">
                              <a:lumMod val="50000"/>
                            </a:schemeClr>
                          </a:solidFill>
                          <a:effectLst/>
                          <a:latin typeface="Arial"/>
                        </a:rPr>
                        <a:t>52%</a:t>
                      </a:r>
                      <a:endParaRPr lang="en-ZA" sz="1200" b="0" i="0" u="none" strike="noStrike" dirty="0">
                        <a:solidFill>
                          <a:schemeClr val="accent1">
                            <a:lumMod val="50000"/>
                          </a:schemeClr>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r>
              <a:tr h="535402">
                <a:tc>
                  <a:txBody>
                    <a:bodyPr/>
                    <a:lstStyle/>
                    <a:p>
                      <a:pPr algn="l" rtl="0" fontAlgn="ctr"/>
                      <a:r>
                        <a:rPr lang="en-ZA" sz="1200" b="1" i="0" u="none" strike="noStrike">
                          <a:solidFill>
                            <a:schemeClr val="accent1">
                              <a:lumMod val="50000"/>
                            </a:schemeClr>
                          </a:solidFill>
                          <a:effectLst/>
                          <a:latin typeface="Arial"/>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200" b="1" i="0" u="none" strike="noStrike" dirty="0" smtClean="0">
                          <a:solidFill>
                            <a:schemeClr val="accent1">
                              <a:lumMod val="50000"/>
                            </a:schemeClr>
                          </a:solidFill>
                          <a:effectLst/>
                          <a:latin typeface="Arial"/>
                        </a:rPr>
                        <a:t>          </a:t>
                      </a:r>
                      <a:r>
                        <a:rPr lang="en-ZA" sz="1200" b="1" i="0" u="none" strike="noStrike" dirty="0">
                          <a:solidFill>
                            <a:schemeClr val="accent1">
                              <a:lumMod val="50000"/>
                            </a:schemeClr>
                          </a:solidFill>
                          <a:effectLst/>
                          <a:latin typeface="Arial"/>
                        </a:rPr>
                        <a:t>47 897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ZA" sz="1200" b="1" i="0" u="none" strike="noStrike">
                          <a:solidFill>
                            <a:schemeClr val="accent1">
                              <a:lumMod val="50000"/>
                            </a:schemeClr>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l" rtl="0" fontAlgn="ctr"/>
                      <a:r>
                        <a:rPr lang="en-ZA" sz="1200" b="1" i="0" u="none" strike="noStrike" dirty="0">
                          <a:solidFill>
                            <a:schemeClr val="accent1">
                              <a:lumMod val="50000"/>
                            </a:schemeClr>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ZA" sz="1200" b="1" i="0" u="none" strike="noStrike" dirty="0" smtClean="0">
                          <a:solidFill>
                            <a:schemeClr val="accent1">
                              <a:lumMod val="50000"/>
                            </a:schemeClr>
                          </a:solidFill>
                          <a:effectLst/>
                          <a:latin typeface="Arial"/>
                        </a:rPr>
                        <a:t>    83 163</a:t>
                      </a:r>
                      <a:endParaRPr lang="en-ZA" sz="1200" b="1" i="0" u="none" strike="noStrike" dirty="0">
                        <a:solidFill>
                          <a:schemeClr val="accent1">
                            <a:lumMod val="50000"/>
                          </a:schemeClr>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ZA" sz="1200" b="0" i="0" u="none" strike="noStrike" dirty="0">
                          <a:solidFill>
                            <a:schemeClr val="accent1">
                              <a:lumMod val="50000"/>
                            </a:schemeClr>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1766360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91200"/>
          </a:xfrm>
          <a:solidFill>
            <a:schemeClr val="accent1">
              <a:lumMod val="75000"/>
            </a:schemeClr>
          </a:solidFill>
        </p:spPr>
        <p:txBody>
          <a:bodyPr anchor="ctr">
            <a:normAutofit/>
          </a:bodyPr>
          <a:lstStyle/>
          <a:p>
            <a:pPr algn="ctr"/>
            <a:r>
              <a:rPr lang="en-ZA" sz="2800" dirty="0" smtClean="0">
                <a:solidFill>
                  <a:schemeClr val="bg1"/>
                </a:solidFill>
                <a:latin typeface="Arial" pitchFamily="34" charset="0"/>
                <a:cs typeface="Arial" pitchFamily="34" charset="0"/>
              </a:rPr>
              <a:t>KEY PERFORMANCE INDICATORS – PROGRAMME 1</a:t>
            </a:r>
            <a:endParaRPr lang="en-ZA" sz="28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14</a:t>
            </a:fld>
            <a:endParaRPr lang="en-ZA" sz="1000" dirty="0">
              <a:solidFill>
                <a:schemeClr val="tx2">
                  <a:lumMod val="50000"/>
                </a:schemeClr>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158905026"/>
              </p:ext>
            </p:extLst>
          </p:nvPr>
        </p:nvGraphicFramePr>
        <p:xfrm>
          <a:off x="873842" y="28098860"/>
          <a:ext cx="7300452" cy="21315680"/>
        </p:xfrm>
        <a:graphic>
          <a:graphicData uri="http://schemas.openxmlformats.org/drawingml/2006/table">
            <a:tbl>
              <a:tblPr firstRow="1" firstCol="1" bandRow="1">
                <a:tableStyleId>{5C22544A-7EE6-4342-B048-85BDC9FD1C3A}</a:tableStyleId>
              </a:tblPr>
              <a:tblGrid>
                <a:gridCol w="685800"/>
                <a:gridCol w="2529282"/>
                <a:gridCol w="446205"/>
                <a:gridCol w="2610464"/>
                <a:gridCol w="1028701"/>
              </a:tblGrid>
              <a:tr h="0">
                <a:tc gridSpan="5">
                  <a:txBody>
                    <a:bodyPr/>
                    <a:lstStyle/>
                    <a:p>
                      <a:pPr algn="ctr">
                        <a:lnSpc>
                          <a:spcPct val="115000"/>
                        </a:lnSpc>
                        <a:spcAft>
                          <a:spcPts val="1000"/>
                        </a:spcAft>
                      </a:pPr>
                      <a:r>
                        <a:rPr lang="en-US" sz="400" dirty="0">
                          <a:effectLst/>
                        </a:rPr>
                        <a:t>TRANSACTION PHASE RISKS</a:t>
                      </a:r>
                      <a:endParaRPr lang="en-ZA" sz="500" dirty="0">
                        <a:effectLst/>
                        <a:latin typeface="Arial"/>
                        <a:ea typeface="Calibri"/>
                      </a:endParaRPr>
                    </a:p>
                  </a:txBody>
                  <a:tcPr marL="21217" marR="21217"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RISK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RESIDUAL RISK RATING</a:t>
                      </a:r>
                      <a:endParaRPr lang="en-ZA" sz="1400">
                        <a:effectLst/>
                        <a:latin typeface="Arial" pitchFamily="34" charset="0"/>
                        <a:ea typeface="Calibri"/>
                        <a:cs typeface="Arial" pitchFamily="34" charset="0"/>
                      </a:endParaRPr>
                    </a:p>
                  </a:txBody>
                  <a:tcPr marL="21217" marR="21217" marT="0" marB="0"/>
                </a:tc>
              </a:tr>
              <a:tr h="780434">
                <a:tc>
                  <a:txBody>
                    <a:bodyPr/>
                    <a:lstStyle/>
                    <a:p>
                      <a:pPr>
                        <a:lnSpc>
                          <a:spcPct val="115000"/>
                        </a:lnSpc>
                        <a:spcAft>
                          <a:spcPts val="1000"/>
                        </a:spcAft>
                      </a:pPr>
                      <a:r>
                        <a:rPr lang="en-US" sz="400">
                          <a:effectLst/>
                        </a:rPr>
                        <a:t>1</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Transaction Execution Risk</a:t>
                      </a:r>
                      <a:endParaRPr lang="en-ZA" sz="1400" dirty="0">
                        <a:effectLst/>
                        <a:latin typeface="Arial" pitchFamily="34" charset="0"/>
                        <a:cs typeface="Arial" pitchFamily="34" charset="0"/>
                      </a:endParaRPr>
                    </a:p>
                    <a:p>
                      <a:pPr>
                        <a:lnSpc>
                          <a:spcPct val="115000"/>
                        </a:lnSpc>
                        <a:spcAft>
                          <a:spcPts val="1000"/>
                        </a:spcAft>
                      </a:pPr>
                      <a:r>
                        <a:rPr lang="en-US" sz="1400" dirty="0">
                          <a:effectLst/>
                          <a:latin typeface="Arial" pitchFamily="34" charset="0"/>
                          <a:cs typeface="Arial" pitchFamily="34" charset="0"/>
                        </a:rPr>
                        <a:t>Ensuring that the donation of assets and liabilities meets the Tax Act, Companies Act, 2008, PFMA, National Treasury Regulations and any other legislation.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dirty="0">
                          <a:effectLst/>
                          <a:latin typeface="Arial" pitchFamily="34" charset="0"/>
                          <a:cs typeface="Arial" pitchFamily="34" charset="0"/>
                        </a:rPr>
                        <a:t>National Treasury has amended the Tax Act to make NHFC a non-tax paying entity back dated to 1 April 2016.</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tax amendment is to be signed into law by the State President around February 2017</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A law firm (</a:t>
                      </a:r>
                      <a:r>
                        <a:rPr lang="en-US" sz="1400" dirty="0" err="1">
                          <a:effectLst/>
                          <a:latin typeface="Arial" pitchFamily="34" charset="0"/>
                          <a:cs typeface="Arial" pitchFamily="34" charset="0"/>
                        </a:rPr>
                        <a:t>Werksman</a:t>
                      </a:r>
                      <a:r>
                        <a:rPr lang="en-US" sz="1400" dirty="0">
                          <a:effectLst/>
                          <a:latin typeface="Arial" pitchFamily="34" charset="0"/>
                          <a:cs typeface="Arial" pitchFamily="34" charset="0"/>
                        </a:rPr>
                        <a:t>) appointed to draft and submit the Administrative Order to the Companies Tribunal (there is consensus amongst the three entities on going this route.</a:t>
                      </a:r>
                      <a:endParaRPr lang="en-ZA" sz="1400" dirty="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80434">
                <a:tc>
                  <a:txBody>
                    <a:bodyPr/>
                    <a:lstStyle/>
                    <a:p>
                      <a:pPr>
                        <a:lnSpc>
                          <a:spcPct val="115000"/>
                        </a:lnSpc>
                        <a:spcAft>
                          <a:spcPts val="1000"/>
                        </a:spcAft>
                      </a:pPr>
                      <a:r>
                        <a:rPr lang="en-US" sz="400">
                          <a:effectLst/>
                        </a:rPr>
                        <a:t>2</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Governance/Leadership Risk</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Board of the Super NHFC</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Senior Management</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Governance/Leadership Risk</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Shareholder has undertaken to appoint the Interim Board and the CEO.</a:t>
                      </a:r>
                      <a:endParaRPr lang="en-ZA" sz="1400" dirty="0">
                        <a:effectLst/>
                        <a:latin typeface="Arial" pitchFamily="34" charset="0"/>
                        <a:cs typeface="Arial" pitchFamily="34" charset="0"/>
                      </a:endParaRPr>
                    </a:p>
                    <a:p>
                      <a:pPr marL="165100" indent="-165100">
                        <a:lnSpc>
                          <a:spcPct val="115000"/>
                        </a:lnSpc>
                        <a:spcAft>
                          <a:spcPts val="0"/>
                        </a:spcAft>
                      </a:pPr>
                      <a:r>
                        <a:rPr lang="en-US" sz="1400" dirty="0">
                          <a:effectLst/>
                          <a:latin typeface="Arial" pitchFamily="34" charset="0"/>
                          <a:cs typeface="Arial" pitchFamily="34" charset="0"/>
                        </a:rPr>
                        <a:t> </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Establishment of Interim EXCO and delegation of Authority by the board.</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423601">
                <a:tc>
                  <a:txBody>
                    <a:bodyPr/>
                    <a:lstStyle/>
                    <a:p>
                      <a:pPr>
                        <a:lnSpc>
                          <a:spcPct val="115000"/>
                        </a:lnSpc>
                        <a:spcAft>
                          <a:spcPts val="1000"/>
                        </a:spcAft>
                      </a:pPr>
                      <a:r>
                        <a:rPr lang="en-US" sz="400">
                          <a:effectLst/>
                        </a:rPr>
                        <a:t>3</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Asset and Liabilities Fair Value Risk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Accepting Donation of Assets and Liabilities at fair value</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diligence/valuation of assets and liabilities that are donated to it to determine fair value.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17253">
                <a:tc>
                  <a:txBody>
                    <a:bodyPr/>
                    <a:lstStyle/>
                    <a:p>
                      <a:pPr>
                        <a:lnSpc>
                          <a:spcPct val="115000"/>
                        </a:lnSpc>
                        <a:spcAft>
                          <a:spcPts val="1000"/>
                        </a:spcAft>
                      </a:pPr>
                      <a:r>
                        <a:rPr lang="en-US" sz="400">
                          <a:effectLst/>
                        </a:rPr>
                        <a:t>4</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Inflated Cost Structure</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Salary bill</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 on salary bill of all the entities.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RISK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RESIDUAL RISK RATING</a:t>
                      </a:r>
                      <a:endParaRPr lang="en-ZA" sz="1400" dirty="0">
                        <a:effectLst/>
                        <a:latin typeface="Arial" pitchFamily="34" charset="0"/>
                        <a:ea typeface="Calibri"/>
                        <a:cs typeface="Arial" pitchFamily="34" charset="0"/>
                      </a:endParaRPr>
                    </a:p>
                  </a:txBody>
                  <a:tcPr marL="21217" marR="21217" marT="0" marB="0"/>
                </a:tc>
              </a:tr>
              <a:tr h="766227">
                <a:tc>
                  <a:txBody>
                    <a:bodyPr/>
                    <a:lstStyle/>
                    <a:p>
                      <a:pPr>
                        <a:lnSpc>
                          <a:spcPct val="115000"/>
                        </a:lnSpc>
                        <a:spcAft>
                          <a:spcPts val="1000"/>
                        </a:spcAft>
                      </a:pPr>
                      <a:r>
                        <a:rPr lang="en-US" sz="400">
                          <a:effectLst/>
                        </a:rPr>
                        <a:t>5</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HR Risk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Loss of skills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Talent attraction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Culture and service standards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0"/>
                        </a:spcAft>
                        <a:buFont typeface="Symbol"/>
                        <a:buChar char=""/>
                      </a:pPr>
                      <a:r>
                        <a:rPr lang="en-US" sz="1400">
                          <a:effectLst/>
                          <a:latin typeface="Arial" pitchFamily="34" charset="0"/>
                          <a:cs typeface="Arial" pitchFamily="34" charset="0"/>
                        </a:rPr>
                        <a:t>Compliance with Section 197 of the Labour Relations Act (Protection of Jobs).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Draft and obtain approval of the interim organisation organogram</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and implement change management  strategies and plans </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HR policies that will address talent attraction, culture and service standards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Entities to operate under own brand until legislation is passed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Undertake team building workshops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1027473">
                <a:tc>
                  <a:txBody>
                    <a:bodyPr/>
                    <a:lstStyle/>
                    <a:p>
                      <a:pPr>
                        <a:lnSpc>
                          <a:spcPct val="115000"/>
                        </a:lnSpc>
                        <a:spcAft>
                          <a:spcPts val="1000"/>
                        </a:spcAft>
                      </a:pPr>
                      <a:r>
                        <a:rPr lang="en-US" sz="400">
                          <a:effectLst/>
                        </a:rPr>
                        <a:t>6</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Integration Risk (Short-term) - systems, processes and people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Short term Integration to commence 1 November 2016  and 31 March 2017</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Operational policies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Integration policies to be approved by the “Interim Board”.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GTAC providing assistance</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12296">
                <a:tc>
                  <a:txBody>
                    <a:bodyPr/>
                    <a:lstStyle/>
                    <a:p>
                      <a:pPr>
                        <a:lnSpc>
                          <a:spcPct val="115000"/>
                        </a:lnSpc>
                        <a:spcAft>
                          <a:spcPts val="1000"/>
                        </a:spcAft>
                      </a:pPr>
                      <a:r>
                        <a:rPr lang="en-US" sz="400">
                          <a:effectLst/>
                        </a:rPr>
                        <a:t>7</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Communication Risk</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Communicating changes to the market.</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Internal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External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Shareholder</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Develop Communication strategy with input from NDoHS, Minister’s Office and the three entities to be approved by the “interim board”.</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368704">
                <a:tc>
                  <a:txBody>
                    <a:bodyPr/>
                    <a:lstStyle/>
                    <a:p>
                      <a:pPr>
                        <a:lnSpc>
                          <a:spcPct val="115000"/>
                        </a:lnSpc>
                        <a:spcAft>
                          <a:spcPts val="1000"/>
                        </a:spcAft>
                      </a:pPr>
                      <a:r>
                        <a:rPr lang="en-US" sz="400">
                          <a:effectLst/>
                        </a:rPr>
                        <a:t>8</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Brand Risk</a:t>
                      </a:r>
                      <a:endParaRPr lang="en-ZA" sz="1400">
                        <a:effectLst/>
                        <a:latin typeface="Arial" pitchFamily="34" charset="0"/>
                        <a:cs typeface="Arial" pitchFamily="34" charset="0"/>
                      </a:endParaRPr>
                    </a:p>
                    <a:p>
                      <a:pPr algn="just">
                        <a:lnSpc>
                          <a:spcPct val="115000"/>
                        </a:lnSpc>
                        <a:spcAft>
                          <a:spcPts val="1000"/>
                        </a:spcAft>
                      </a:pPr>
                      <a:r>
                        <a:rPr lang="en-US" sz="1400">
                          <a:effectLst/>
                          <a:latin typeface="Arial" pitchFamily="34" charset="0"/>
                          <a:cs typeface="Arial" pitchFamily="34" charset="0"/>
                        </a:rPr>
                        <a:t>Avoiding confusion with regards to each entity’s identity and damage to the brand.</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Maintain NURCH and RLHF brands as divisions of NHFC pending passing of legislation by parliament.</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748955037"/>
              </p:ext>
            </p:extLst>
          </p:nvPr>
        </p:nvGraphicFramePr>
        <p:xfrm>
          <a:off x="330948" y="810637"/>
          <a:ext cx="8575985" cy="4337658"/>
        </p:xfrm>
        <a:graphic>
          <a:graphicData uri="http://schemas.openxmlformats.org/drawingml/2006/table">
            <a:tbl>
              <a:tblPr firstRow="1" firstCol="1" bandRow="1"/>
              <a:tblGrid>
                <a:gridCol w="2865073"/>
                <a:gridCol w="817179"/>
                <a:gridCol w="778933"/>
                <a:gridCol w="774142"/>
                <a:gridCol w="969992"/>
                <a:gridCol w="786130"/>
                <a:gridCol w="754803"/>
                <a:gridCol w="829733"/>
              </a:tblGrid>
              <a:tr h="568133">
                <a:tc>
                  <a:txBody>
                    <a:bodyPr/>
                    <a:lstStyle/>
                    <a:p>
                      <a:pPr marL="195580" indent="1270" algn="l">
                        <a:lnSpc>
                          <a:spcPct val="103000"/>
                        </a:lnSpc>
                        <a:spcAft>
                          <a:spcPts val="0"/>
                        </a:spcAft>
                      </a:pPr>
                      <a:r>
                        <a:rPr lang="en-US" sz="1200" b="1" dirty="0" err="1">
                          <a:solidFill>
                            <a:schemeClr val="accent1">
                              <a:lumMod val="50000"/>
                            </a:schemeClr>
                          </a:solidFill>
                          <a:effectLst/>
                          <a:latin typeface="Arial"/>
                          <a:ea typeface="Times New Roman"/>
                        </a:rPr>
                        <a:t>Programme</a:t>
                      </a:r>
                      <a:endParaRPr lang="en-ZA" sz="1200" dirty="0">
                        <a:solidFill>
                          <a:schemeClr val="accent1">
                            <a:lumMod val="50000"/>
                          </a:schemeClr>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Expand housing finance activities through effective provision of housing finance </a:t>
                      </a:r>
                      <a:r>
                        <a:rPr lang="en-US" sz="1200" dirty="0" smtClean="0">
                          <a:solidFill>
                            <a:schemeClr val="accent1">
                              <a:lumMod val="50000"/>
                            </a:schemeClr>
                          </a:solidFill>
                          <a:effectLst/>
                          <a:latin typeface="Arial"/>
                          <a:ea typeface="Times New Roman"/>
                        </a:rPr>
                        <a:t>opportunities through</a:t>
                      </a:r>
                      <a:r>
                        <a:rPr lang="en-US" sz="1200" baseline="0" dirty="0" smtClean="0">
                          <a:solidFill>
                            <a:schemeClr val="accent1">
                              <a:lumMod val="50000"/>
                            </a:schemeClr>
                          </a:solidFill>
                          <a:effectLst/>
                          <a:latin typeface="Arial"/>
                          <a:ea typeface="Times New Roman"/>
                        </a:rPr>
                        <a:t> disbursements</a:t>
                      </a:r>
                      <a:endParaRPr lang="en-ZA" sz="1200" dirty="0">
                        <a:solidFill>
                          <a:schemeClr val="accent1">
                            <a:lumMod val="50000"/>
                          </a:schemeClr>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54506">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Outcomes</a:t>
                      </a:r>
                      <a:endParaRPr lang="en-ZA" sz="1200" dirty="0">
                        <a:solidFill>
                          <a:schemeClr val="accent1">
                            <a:lumMod val="50000"/>
                          </a:schemeClr>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Adequate housing and improved quality of living environments</a:t>
                      </a:r>
                      <a:endParaRPr lang="en-ZA" sz="1200" dirty="0">
                        <a:solidFill>
                          <a:schemeClr val="accent1">
                            <a:lumMod val="50000"/>
                          </a:schemeClr>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99883">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Performance indicator </a:t>
                      </a:r>
                      <a:endParaRPr lang="en-ZA" sz="1200" dirty="0">
                        <a:solidFill>
                          <a:schemeClr val="accent1">
                            <a:lumMod val="50000"/>
                          </a:schemeClr>
                        </a:solidFill>
                        <a:effectLst/>
                        <a:latin typeface="Arial"/>
                        <a:ea typeface="Arial"/>
                      </a:endParaRPr>
                    </a:p>
                  </a:txBody>
                  <a:tcPr marL="46749" marR="46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marL="195580" indent="-67945" algn="ctr">
                        <a:lnSpc>
                          <a:spcPct val="103000"/>
                        </a:lnSpc>
                        <a:spcAft>
                          <a:spcPts val="0"/>
                        </a:spcAft>
                      </a:pPr>
                      <a:r>
                        <a:rPr lang="en-US" sz="1200" b="1" dirty="0">
                          <a:solidFill>
                            <a:schemeClr val="accent1">
                              <a:lumMod val="50000"/>
                            </a:schemeClr>
                          </a:solidFill>
                          <a:effectLst/>
                          <a:latin typeface="Arial"/>
                          <a:ea typeface="Times New Roman"/>
                        </a:rPr>
                        <a:t>Audited / Actual</a:t>
                      </a:r>
                      <a:endParaRPr lang="en-ZA" sz="1200" dirty="0">
                        <a:solidFill>
                          <a:schemeClr val="accent1">
                            <a:lumMod val="50000"/>
                          </a:schemeClr>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Forecast</a:t>
                      </a:r>
                      <a:endParaRPr lang="en-ZA" sz="1200" dirty="0">
                        <a:solidFill>
                          <a:schemeClr val="accent1">
                            <a:lumMod val="50000"/>
                          </a:schemeClr>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95580" indent="1270" algn="ctr">
                        <a:lnSpc>
                          <a:spcPct val="103000"/>
                        </a:lnSpc>
                        <a:spcAft>
                          <a:spcPts val="0"/>
                        </a:spcAft>
                      </a:pPr>
                      <a:r>
                        <a:rPr lang="en-US" sz="1200" b="1">
                          <a:solidFill>
                            <a:schemeClr val="accent1">
                              <a:lumMod val="50000"/>
                            </a:schemeClr>
                          </a:solidFill>
                          <a:effectLst/>
                          <a:latin typeface="Arial"/>
                          <a:ea typeface="Times New Roman"/>
                        </a:rPr>
                        <a:t>Budget</a:t>
                      </a:r>
                      <a:endParaRPr lang="en-ZA" sz="1200">
                        <a:solidFill>
                          <a:schemeClr val="accent1">
                            <a:lumMod val="50000"/>
                          </a:schemeClr>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594356">
                <a:tc>
                  <a:txBody>
                    <a:bodyPr/>
                    <a:lstStyle/>
                    <a:p>
                      <a:pPr marL="195580" indent="1270" algn="l">
                        <a:lnSpc>
                          <a:spcPct val="103000"/>
                        </a:lnSpc>
                        <a:spcAft>
                          <a:spcPts val="0"/>
                        </a:spcAft>
                      </a:pPr>
                      <a:r>
                        <a:rPr lang="en-US" sz="1200" b="1">
                          <a:solidFill>
                            <a:schemeClr val="accent1">
                              <a:lumMod val="50000"/>
                            </a:schemeClr>
                          </a:solidFill>
                          <a:effectLst/>
                          <a:latin typeface="Arial"/>
                          <a:ea typeface="Times New Roman"/>
                        </a:rPr>
                        <a:t> </a:t>
                      </a:r>
                      <a:endParaRPr lang="en-ZA" sz="1200">
                        <a:solidFill>
                          <a:schemeClr val="accent1">
                            <a:lumMod val="50000"/>
                          </a:schemeClr>
                        </a:solidFill>
                        <a:effectLst/>
                        <a:latin typeface="Arial"/>
                        <a:ea typeface="Arial"/>
                      </a:endParaRPr>
                    </a:p>
                  </a:txBody>
                  <a:tcPr marL="46749" marR="46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2013/14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2014/15</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2015/16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2016/17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93663" indent="-93663" algn="ctr">
                        <a:lnSpc>
                          <a:spcPct val="103000"/>
                        </a:lnSpc>
                        <a:spcAft>
                          <a:spcPts val="0"/>
                        </a:spcAft>
                      </a:pPr>
                      <a:r>
                        <a:rPr lang="en-US" sz="1200" b="1" dirty="0">
                          <a:solidFill>
                            <a:schemeClr val="accent1">
                              <a:lumMod val="50000"/>
                            </a:schemeClr>
                          </a:solidFill>
                          <a:effectLst/>
                          <a:latin typeface="Arial"/>
                          <a:ea typeface="Times New Roman"/>
                        </a:rPr>
                        <a:t>2017/18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2018/19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2019/20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410">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Estimated number of housing opportunities facilitated through </a:t>
                      </a:r>
                      <a:r>
                        <a:rPr lang="en-US" sz="1200" dirty="0" smtClean="0">
                          <a:solidFill>
                            <a:schemeClr val="accent1">
                              <a:lumMod val="50000"/>
                            </a:schemeClr>
                          </a:solidFill>
                          <a:effectLst/>
                          <a:latin typeface="Arial"/>
                          <a:ea typeface="Times New Roman"/>
                        </a:rPr>
                        <a:t>disbursements</a:t>
                      </a:r>
                      <a:endParaRPr lang="en-ZA" sz="1200" dirty="0">
                        <a:solidFill>
                          <a:schemeClr val="accent1">
                            <a:lumMod val="50000"/>
                          </a:schemeClr>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Times New Roman"/>
                        </a:rPr>
                        <a:t>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263" indent="-195263" algn="r">
                        <a:lnSpc>
                          <a:spcPct val="103000"/>
                        </a:lnSpc>
                        <a:spcAft>
                          <a:spcPts val="0"/>
                        </a:spcAft>
                      </a:pPr>
                      <a:r>
                        <a:rPr lang="en-US" sz="1200" dirty="0">
                          <a:solidFill>
                            <a:schemeClr val="accent1">
                              <a:lumMod val="50000"/>
                            </a:schemeClr>
                          </a:solidFill>
                          <a:effectLst/>
                          <a:latin typeface="Arial"/>
                          <a:ea typeface="Arial"/>
                        </a:rPr>
                        <a:t> 4 012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263" indent="-195263" algn="r">
                        <a:lnSpc>
                          <a:spcPct val="103000"/>
                        </a:lnSpc>
                        <a:spcAft>
                          <a:spcPts val="0"/>
                        </a:spcAft>
                      </a:pPr>
                      <a:r>
                        <a:rPr lang="en-US" sz="1200" dirty="0">
                          <a:solidFill>
                            <a:schemeClr val="accent1">
                              <a:lumMod val="50000"/>
                            </a:schemeClr>
                          </a:solidFill>
                          <a:effectLst/>
                          <a:latin typeface="Arial"/>
                          <a:ea typeface="Arial"/>
                        </a:rPr>
                        <a:t> 1 423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580" indent="-109220" algn="r">
                        <a:lnSpc>
                          <a:spcPct val="103000"/>
                        </a:lnSpc>
                        <a:spcAft>
                          <a:spcPts val="15"/>
                        </a:spcAft>
                      </a:pPr>
                      <a:r>
                        <a:rPr lang="en-US" sz="1200" dirty="0">
                          <a:solidFill>
                            <a:schemeClr val="accent1">
                              <a:lumMod val="50000"/>
                            </a:schemeClr>
                          </a:solidFill>
                          <a:effectLst/>
                          <a:latin typeface="Arial"/>
                          <a:ea typeface="Arial"/>
                        </a:rPr>
                        <a:t> 2 534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59385" algn="r">
                        <a:lnSpc>
                          <a:spcPct val="103000"/>
                        </a:lnSpc>
                        <a:spcAft>
                          <a:spcPts val="15"/>
                        </a:spcAft>
                      </a:pPr>
                      <a:r>
                        <a:rPr lang="en-US" sz="1200" dirty="0">
                          <a:solidFill>
                            <a:schemeClr val="accent1">
                              <a:lumMod val="50000"/>
                            </a:schemeClr>
                          </a:solidFill>
                          <a:effectLst/>
                          <a:latin typeface="Arial"/>
                          <a:ea typeface="Arial"/>
                        </a:rPr>
                        <a:t>3 311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marL="195580" indent="-121920" algn="r">
                        <a:lnSpc>
                          <a:spcPct val="103000"/>
                        </a:lnSpc>
                        <a:spcAft>
                          <a:spcPts val="15"/>
                        </a:spcAft>
                      </a:pPr>
                      <a:r>
                        <a:rPr lang="en-US" sz="1200" dirty="0">
                          <a:solidFill>
                            <a:schemeClr val="accent1">
                              <a:lumMod val="50000"/>
                            </a:schemeClr>
                          </a:solidFill>
                          <a:effectLst/>
                          <a:latin typeface="Arial"/>
                          <a:ea typeface="Arial"/>
                        </a:rPr>
                        <a:t>2 013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95580" indent="-154940" algn="r">
                        <a:lnSpc>
                          <a:spcPct val="103000"/>
                        </a:lnSpc>
                        <a:spcAft>
                          <a:spcPts val="15"/>
                        </a:spcAft>
                      </a:pPr>
                      <a:r>
                        <a:rPr lang="en-US" sz="1200" dirty="0">
                          <a:solidFill>
                            <a:schemeClr val="accent1">
                              <a:lumMod val="50000"/>
                            </a:schemeClr>
                          </a:solidFill>
                          <a:effectLst/>
                          <a:latin typeface="Arial"/>
                          <a:ea typeface="Arial"/>
                        </a:rPr>
                        <a:t>1 391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537882">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Number of beneficiaries benefitting</a:t>
                      </a:r>
                      <a:endParaRPr lang="en-ZA" sz="1200" dirty="0">
                        <a:solidFill>
                          <a:schemeClr val="accent1">
                            <a:lumMod val="50000"/>
                          </a:schemeClr>
                        </a:solidFill>
                        <a:effectLst/>
                        <a:latin typeface="Arial"/>
                        <a:ea typeface="Arial"/>
                      </a:endParaRPr>
                    </a:p>
                    <a:p>
                      <a:pPr marL="195580" indent="1270" algn="l">
                        <a:lnSpc>
                          <a:spcPct val="103000"/>
                        </a:lnSpc>
                        <a:spcAft>
                          <a:spcPts val="0"/>
                        </a:spcAft>
                      </a:pPr>
                      <a:r>
                        <a:rPr lang="en-US" sz="1200" dirty="0">
                          <a:solidFill>
                            <a:schemeClr val="accent1">
                              <a:lumMod val="50000"/>
                            </a:schemeClr>
                          </a:solidFill>
                          <a:effectLst/>
                          <a:latin typeface="Arial"/>
                          <a:ea typeface="Times New Roman"/>
                        </a:rPr>
                        <a:t>(factor of 3.8 </a:t>
                      </a:r>
                      <a:r>
                        <a:rPr lang="en-US" sz="1200" dirty="0" err="1">
                          <a:solidFill>
                            <a:schemeClr val="accent1">
                              <a:lumMod val="50000"/>
                            </a:schemeClr>
                          </a:solidFill>
                          <a:effectLst/>
                          <a:latin typeface="Arial"/>
                          <a:ea typeface="Times New Roman"/>
                        </a:rPr>
                        <a:t>utilised</a:t>
                      </a:r>
                      <a:r>
                        <a:rPr lang="en-US" sz="1200" dirty="0">
                          <a:solidFill>
                            <a:schemeClr val="accent1">
                              <a:lumMod val="50000"/>
                            </a:schemeClr>
                          </a:solidFill>
                          <a:effectLst/>
                          <a:latin typeface="Arial"/>
                          <a:ea typeface="Times New Roman"/>
                        </a:rPr>
                        <a:t>)</a:t>
                      </a:r>
                      <a:endParaRPr lang="en-ZA" sz="1200" dirty="0">
                        <a:solidFill>
                          <a:schemeClr val="accent1">
                            <a:lumMod val="50000"/>
                          </a:schemeClr>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Times New Roman"/>
                        </a:rPr>
                        <a:t>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marL="195263" indent="-195263" algn="r">
                        <a:lnSpc>
                          <a:spcPct val="103000"/>
                        </a:lnSpc>
                        <a:spcAft>
                          <a:spcPts val="0"/>
                        </a:spcAft>
                      </a:pPr>
                      <a:r>
                        <a:rPr lang="en-US" sz="1200" dirty="0">
                          <a:solidFill>
                            <a:schemeClr val="accent1">
                              <a:lumMod val="50000"/>
                            </a:schemeClr>
                          </a:solidFill>
                          <a:effectLst/>
                          <a:latin typeface="Arial"/>
                          <a:ea typeface="Arial"/>
                        </a:rPr>
                        <a:t> 15 246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marL="195263" indent="-195263" algn="r">
                        <a:lnSpc>
                          <a:spcPct val="103000"/>
                        </a:lnSpc>
                        <a:spcAft>
                          <a:spcPts val="0"/>
                        </a:spcAft>
                      </a:pPr>
                      <a:r>
                        <a:rPr lang="en-US" sz="1200" dirty="0">
                          <a:solidFill>
                            <a:schemeClr val="accent1">
                              <a:lumMod val="50000"/>
                            </a:schemeClr>
                          </a:solidFill>
                          <a:effectLst/>
                          <a:latin typeface="Arial"/>
                          <a:ea typeface="Arial"/>
                        </a:rPr>
                        <a:t> 5 407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marL="86360" indent="-86360" algn="r">
                        <a:lnSpc>
                          <a:spcPct val="103000"/>
                        </a:lnSpc>
                        <a:spcAft>
                          <a:spcPts val="15"/>
                        </a:spcAft>
                      </a:pPr>
                      <a:r>
                        <a:rPr lang="en-US" sz="1200" dirty="0">
                          <a:solidFill>
                            <a:schemeClr val="accent1">
                              <a:lumMod val="50000"/>
                            </a:schemeClr>
                          </a:solidFill>
                          <a:effectLst/>
                          <a:latin typeface="Arial"/>
                          <a:ea typeface="Arial"/>
                        </a:rPr>
                        <a:t> 9 629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CE6F1"/>
                    </a:solidFill>
                  </a:tcPr>
                </a:tc>
                <a:tc>
                  <a:txBody>
                    <a:bodyPr/>
                    <a:lstStyle/>
                    <a:p>
                      <a:pPr marL="195263" indent="-101600" algn="r">
                        <a:lnSpc>
                          <a:spcPct val="103000"/>
                        </a:lnSpc>
                        <a:spcAft>
                          <a:spcPts val="15"/>
                        </a:spcAft>
                      </a:pPr>
                      <a:r>
                        <a:rPr lang="en-US" sz="1200" dirty="0">
                          <a:solidFill>
                            <a:schemeClr val="accent1">
                              <a:lumMod val="50000"/>
                            </a:schemeClr>
                          </a:solidFill>
                          <a:effectLst/>
                          <a:latin typeface="Arial"/>
                          <a:ea typeface="Arial"/>
                        </a:rPr>
                        <a:t>12 582</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BE4D5"/>
                    </a:solidFill>
                  </a:tcPr>
                </a:tc>
                <a:tc>
                  <a:txBody>
                    <a:bodyPr/>
                    <a:lstStyle/>
                    <a:p>
                      <a:pPr marL="195580" indent="-156210" algn="r">
                        <a:lnSpc>
                          <a:spcPct val="103000"/>
                        </a:lnSpc>
                        <a:spcAft>
                          <a:spcPts val="15"/>
                        </a:spcAft>
                      </a:pPr>
                      <a:r>
                        <a:rPr lang="en-US" sz="1200" dirty="0">
                          <a:solidFill>
                            <a:schemeClr val="accent1">
                              <a:lumMod val="50000"/>
                            </a:schemeClr>
                          </a:solidFill>
                          <a:effectLst/>
                          <a:latin typeface="Arial"/>
                          <a:ea typeface="Arial"/>
                        </a:rPr>
                        <a:t>7 649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76200" indent="-35560" algn="r">
                        <a:lnSpc>
                          <a:spcPct val="103000"/>
                        </a:lnSpc>
                        <a:spcAft>
                          <a:spcPts val="15"/>
                        </a:spcAft>
                      </a:pPr>
                      <a:r>
                        <a:rPr lang="en-US" sz="1200" dirty="0">
                          <a:solidFill>
                            <a:schemeClr val="accent1">
                              <a:lumMod val="50000"/>
                            </a:schemeClr>
                          </a:solidFill>
                          <a:effectLst/>
                          <a:latin typeface="Arial"/>
                          <a:ea typeface="Arial"/>
                        </a:rPr>
                        <a:t>5 286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454506">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Value of funds disbursed( </a:t>
                      </a:r>
                      <a:r>
                        <a:rPr lang="en-US" sz="1200" dirty="0" err="1" smtClean="0">
                          <a:solidFill>
                            <a:schemeClr val="accent1">
                              <a:lumMod val="50000"/>
                            </a:schemeClr>
                          </a:solidFill>
                          <a:effectLst/>
                          <a:latin typeface="Arial"/>
                          <a:ea typeface="Times New Roman"/>
                        </a:rPr>
                        <a:t>R'm</a:t>
                      </a:r>
                      <a:r>
                        <a:rPr lang="en-US" sz="1200" dirty="0" smtClean="0">
                          <a:solidFill>
                            <a:schemeClr val="accent1">
                              <a:lumMod val="50000"/>
                            </a:schemeClr>
                          </a:solidFill>
                          <a:effectLst/>
                          <a:latin typeface="Arial"/>
                          <a:ea typeface="Times New Roman"/>
                        </a:rPr>
                        <a:t>)</a:t>
                      </a:r>
                      <a:endParaRPr lang="en-ZA" sz="1200" dirty="0">
                        <a:solidFill>
                          <a:schemeClr val="accent1">
                            <a:lumMod val="50000"/>
                          </a:schemeClr>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Times New Roman"/>
                        </a:rPr>
                        <a:t>   </a:t>
                      </a:r>
                      <a:r>
                        <a:rPr lang="en-US" sz="1200" dirty="0" smtClean="0">
                          <a:solidFill>
                            <a:schemeClr val="accent1">
                              <a:lumMod val="50000"/>
                            </a:schemeClr>
                          </a:solidFill>
                          <a:effectLst/>
                          <a:latin typeface="Arial"/>
                          <a:ea typeface="Times New Roman"/>
                        </a:rPr>
                        <a:t>675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729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241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467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462</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428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286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54506">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Value of approvals (</a:t>
                      </a:r>
                      <a:r>
                        <a:rPr lang="en-US" sz="1200" dirty="0" err="1">
                          <a:solidFill>
                            <a:schemeClr val="accent1">
                              <a:lumMod val="50000"/>
                            </a:schemeClr>
                          </a:solidFill>
                          <a:effectLst/>
                          <a:latin typeface="Arial"/>
                          <a:ea typeface="Times New Roman"/>
                        </a:rPr>
                        <a:t>R'm</a:t>
                      </a:r>
                      <a:r>
                        <a:rPr lang="en-US" sz="1200" dirty="0" smtClean="0">
                          <a:solidFill>
                            <a:schemeClr val="accent1">
                              <a:lumMod val="50000"/>
                            </a:schemeClr>
                          </a:solidFill>
                          <a:effectLst/>
                          <a:latin typeface="Arial"/>
                          <a:ea typeface="Times New Roman"/>
                        </a:rPr>
                        <a:t>)</a:t>
                      </a:r>
                      <a:endParaRPr lang="en-ZA" sz="1200" dirty="0">
                        <a:solidFill>
                          <a:schemeClr val="accent1">
                            <a:lumMod val="50000"/>
                          </a:schemeClr>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Times New Roman"/>
                        </a:rPr>
                        <a:t>   </a:t>
                      </a:r>
                      <a:endParaRPr lang="en-US" sz="1200" dirty="0" smtClean="0">
                        <a:solidFill>
                          <a:schemeClr val="accent1">
                            <a:lumMod val="50000"/>
                          </a:schemeClr>
                        </a:solidFill>
                        <a:effectLst/>
                        <a:latin typeface="Arial"/>
                        <a:ea typeface="Times New Roman"/>
                      </a:endParaRPr>
                    </a:p>
                    <a:p>
                      <a:pPr marL="195580" indent="1270" algn="r">
                        <a:lnSpc>
                          <a:spcPct val="103000"/>
                        </a:lnSpc>
                        <a:spcAft>
                          <a:spcPts val="0"/>
                        </a:spcAft>
                      </a:pPr>
                      <a:r>
                        <a:rPr lang="en-US" sz="1200" dirty="0" smtClean="0">
                          <a:solidFill>
                            <a:schemeClr val="accent1">
                              <a:lumMod val="50000"/>
                            </a:schemeClr>
                          </a:solidFill>
                          <a:effectLst/>
                          <a:latin typeface="Arial"/>
                          <a:ea typeface="Times New Roman"/>
                        </a:rPr>
                        <a:t>  754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endParaRPr lang="en-US" sz="1200" dirty="0" smtClean="0">
                        <a:solidFill>
                          <a:schemeClr val="accent1">
                            <a:lumMod val="50000"/>
                          </a:schemeClr>
                        </a:solidFill>
                        <a:effectLst/>
                        <a:latin typeface="Arial"/>
                        <a:ea typeface="Arial"/>
                      </a:endParaRPr>
                    </a:p>
                    <a:p>
                      <a:pPr marL="195580" indent="1270" algn="r">
                        <a:lnSpc>
                          <a:spcPct val="103000"/>
                        </a:lnSpc>
                        <a:spcAft>
                          <a:spcPts val="0"/>
                        </a:spcAft>
                      </a:pPr>
                      <a:r>
                        <a:rPr lang="en-US" sz="1200" dirty="0" smtClean="0">
                          <a:solidFill>
                            <a:schemeClr val="accent1">
                              <a:lumMod val="50000"/>
                            </a:schemeClr>
                          </a:solidFill>
                          <a:effectLst/>
                          <a:latin typeface="Arial"/>
                          <a:ea typeface="Arial"/>
                        </a:rPr>
                        <a:t>186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Times New Roman"/>
                        </a:rPr>
                        <a:t>      340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Times New Roman"/>
                        </a:rPr>
                        <a:t>     </a:t>
                      </a:r>
                      <a:endParaRPr lang="en-US" sz="1200" dirty="0" smtClean="0">
                        <a:solidFill>
                          <a:schemeClr val="accent1">
                            <a:lumMod val="50000"/>
                          </a:schemeClr>
                        </a:solidFill>
                        <a:effectLst/>
                        <a:latin typeface="Arial"/>
                        <a:ea typeface="Times New Roman"/>
                      </a:endParaRPr>
                    </a:p>
                    <a:p>
                      <a:pPr marL="195580" indent="1270" algn="r">
                        <a:lnSpc>
                          <a:spcPct val="103000"/>
                        </a:lnSpc>
                        <a:spcAft>
                          <a:spcPts val="0"/>
                        </a:spcAft>
                      </a:pPr>
                      <a:r>
                        <a:rPr lang="en-US" sz="1200" dirty="0" smtClean="0">
                          <a:solidFill>
                            <a:schemeClr val="accent1">
                              <a:lumMod val="50000"/>
                            </a:schemeClr>
                          </a:solidFill>
                          <a:effectLst/>
                          <a:latin typeface="Arial"/>
                          <a:ea typeface="Times New Roman"/>
                        </a:rPr>
                        <a:t> </a:t>
                      </a:r>
                      <a:r>
                        <a:rPr lang="en-US" sz="1200" dirty="0">
                          <a:solidFill>
                            <a:schemeClr val="accent1">
                              <a:lumMod val="50000"/>
                            </a:schemeClr>
                          </a:solidFill>
                          <a:effectLst/>
                          <a:latin typeface="Arial"/>
                          <a:ea typeface="Times New Roman"/>
                        </a:rPr>
                        <a:t>489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Times New Roman"/>
                        </a:rPr>
                        <a:t>      364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Times New Roman"/>
                        </a:rPr>
                        <a:t>      351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Times New Roman"/>
                        </a:rPr>
                        <a:t>       371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r h="253476">
                <a:tc>
                  <a:txBody>
                    <a:bodyPr/>
                    <a:lstStyle/>
                    <a:p>
                      <a:pPr marL="195580" indent="1270" algn="l">
                        <a:lnSpc>
                          <a:spcPct val="103000"/>
                        </a:lnSpc>
                        <a:spcAft>
                          <a:spcPts val="0"/>
                        </a:spcAft>
                      </a:pPr>
                      <a:r>
                        <a:rPr lang="en-US" sz="1400" b="1">
                          <a:solidFill>
                            <a:srgbClr val="000000"/>
                          </a:solidFill>
                          <a:effectLst/>
                          <a:latin typeface="Arial"/>
                          <a:ea typeface="Times New Roman"/>
                        </a:rPr>
                        <a:t> </a:t>
                      </a:r>
                      <a:endParaRPr lang="en-ZA" sz="1400">
                        <a:solidFill>
                          <a:srgbClr val="000000"/>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400" b="1">
                          <a:solidFill>
                            <a:srgbClr val="000000"/>
                          </a:solidFill>
                          <a:effectLst/>
                          <a:latin typeface="Arial"/>
                          <a:ea typeface="Times New Roman"/>
                        </a:rPr>
                        <a:t> </a:t>
                      </a:r>
                      <a:endParaRPr lang="en-ZA" sz="1400">
                        <a:solidFill>
                          <a:srgbClr val="000000"/>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400" b="1">
                          <a:solidFill>
                            <a:srgbClr val="000000"/>
                          </a:solidFill>
                          <a:effectLst/>
                          <a:latin typeface="Arial"/>
                          <a:ea typeface="Times New Roman"/>
                        </a:rPr>
                        <a:t> </a:t>
                      </a:r>
                      <a:endParaRPr lang="en-ZA" sz="1400">
                        <a:solidFill>
                          <a:srgbClr val="000000"/>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400" b="1">
                          <a:solidFill>
                            <a:srgbClr val="000000"/>
                          </a:solidFill>
                          <a:effectLst/>
                          <a:latin typeface="Arial"/>
                          <a:ea typeface="Times New Roman"/>
                        </a:rPr>
                        <a:t> </a:t>
                      </a:r>
                      <a:endParaRPr lang="en-ZA" sz="1400">
                        <a:solidFill>
                          <a:srgbClr val="000000"/>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400" b="1">
                          <a:solidFill>
                            <a:srgbClr val="000000"/>
                          </a:solidFill>
                          <a:effectLst/>
                          <a:latin typeface="Arial"/>
                          <a:ea typeface="Times New Roman"/>
                        </a:rPr>
                        <a:t> </a:t>
                      </a:r>
                      <a:endParaRPr lang="en-ZA" sz="1400">
                        <a:solidFill>
                          <a:srgbClr val="000000"/>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400" b="1">
                          <a:solidFill>
                            <a:srgbClr val="000000"/>
                          </a:solidFill>
                          <a:effectLst/>
                          <a:latin typeface="Arial"/>
                          <a:ea typeface="Times New Roman"/>
                        </a:rPr>
                        <a:t> </a:t>
                      </a:r>
                      <a:endParaRPr lang="en-ZA" sz="1400">
                        <a:solidFill>
                          <a:srgbClr val="000000"/>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400" b="1">
                          <a:solidFill>
                            <a:srgbClr val="000000"/>
                          </a:solidFill>
                          <a:effectLst/>
                          <a:latin typeface="Arial"/>
                          <a:ea typeface="Times New Roman"/>
                        </a:rPr>
                        <a:t> </a:t>
                      </a:r>
                      <a:endParaRPr lang="en-ZA" sz="1400">
                        <a:solidFill>
                          <a:srgbClr val="000000"/>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400" b="1" dirty="0">
                          <a:solidFill>
                            <a:srgbClr val="000000"/>
                          </a:solidFill>
                          <a:effectLst/>
                          <a:latin typeface="Arial"/>
                          <a:ea typeface="Times New Roman"/>
                        </a:rPr>
                        <a:t> </a:t>
                      </a:r>
                      <a:endParaRPr lang="en-ZA" sz="1400" dirty="0">
                        <a:solidFill>
                          <a:srgbClr val="000000"/>
                        </a:solidFill>
                        <a:effectLst/>
                        <a:latin typeface="Arial"/>
                        <a:ea typeface="Arial"/>
                      </a:endParaRPr>
                    </a:p>
                  </a:txBody>
                  <a:tcPr marL="46749" marR="46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63661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91200"/>
          </a:xfrm>
          <a:solidFill>
            <a:schemeClr val="accent1">
              <a:lumMod val="75000"/>
            </a:schemeClr>
          </a:solidFill>
        </p:spPr>
        <p:txBody>
          <a:bodyPr>
            <a:normAutofit/>
          </a:bodyPr>
          <a:lstStyle/>
          <a:p>
            <a:pPr algn="ctr"/>
            <a:r>
              <a:rPr lang="en-ZA" sz="3200" dirty="0">
                <a:solidFill>
                  <a:schemeClr val="bg1"/>
                </a:solidFill>
                <a:latin typeface="Arial" pitchFamily="34" charset="0"/>
                <a:cs typeface="Arial" pitchFamily="34" charset="0"/>
              </a:rPr>
              <a:t>PROGRAMME 1 – HOUSING OPPORTUNITIES</a:t>
            </a: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15</a:t>
            </a:fld>
            <a:endParaRPr lang="en-ZA" sz="1000" dirty="0">
              <a:solidFill>
                <a:schemeClr val="tx2">
                  <a:lumMod val="50000"/>
                </a:schemeClr>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107895973"/>
              </p:ext>
            </p:extLst>
          </p:nvPr>
        </p:nvGraphicFramePr>
        <p:xfrm>
          <a:off x="186267" y="761725"/>
          <a:ext cx="8856133" cy="6096276"/>
        </p:xfrm>
        <a:graphic>
          <a:graphicData uri="http://schemas.openxmlformats.org/drawingml/2006/table">
            <a:tbl>
              <a:tblPr firstRow="1" firstCol="1" bandRow="1"/>
              <a:tblGrid>
                <a:gridCol w="3500458"/>
                <a:gridCol w="933820"/>
                <a:gridCol w="946770"/>
                <a:gridCol w="981835"/>
                <a:gridCol w="806507"/>
                <a:gridCol w="738476"/>
                <a:gridCol w="948267"/>
              </a:tblGrid>
              <a:tr h="229775">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Performance indicator </a:t>
                      </a:r>
                      <a:endParaRPr lang="en-ZA" sz="1200" dirty="0">
                        <a:solidFill>
                          <a:schemeClr val="accent1">
                            <a:lumMod val="50000"/>
                          </a:schemeClr>
                        </a:solidFill>
                        <a:effectLst/>
                        <a:latin typeface="Arial"/>
                        <a:ea typeface="Arial"/>
                      </a:endParaRPr>
                    </a:p>
                  </a:txBody>
                  <a:tcPr marL="31554" marR="31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b="1" dirty="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31554" marR="31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b="1" dirty="0" smtClean="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31554" marR="31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Forecast</a:t>
                      </a:r>
                      <a:endParaRPr lang="en-ZA" sz="1200" dirty="0">
                        <a:solidFill>
                          <a:schemeClr val="accent1">
                            <a:lumMod val="50000"/>
                          </a:schemeClr>
                        </a:solidFill>
                        <a:effectLst/>
                        <a:latin typeface="Arial"/>
                        <a:ea typeface="Arial"/>
                      </a:endParaRPr>
                    </a:p>
                  </a:txBody>
                  <a:tcPr marL="31554" marR="31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95580" indent="1270" algn="ctr">
                        <a:lnSpc>
                          <a:spcPct val="103000"/>
                        </a:lnSpc>
                        <a:spcAft>
                          <a:spcPts val="0"/>
                        </a:spcAft>
                      </a:pPr>
                      <a:r>
                        <a:rPr lang="en-US" sz="1200" b="1" dirty="0">
                          <a:solidFill>
                            <a:schemeClr val="accent1">
                              <a:lumMod val="50000"/>
                            </a:schemeClr>
                          </a:solidFill>
                          <a:effectLst/>
                          <a:latin typeface="Arial"/>
                          <a:ea typeface="Times New Roman"/>
                        </a:rPr>
                        <a:t>Budget</a:t>
                      </a:r>
                      <a:endParaRPr lang="en-ZA" sz="1200" dirty="0">
                        <a:solidFill>
                          <a:schemeClr val="accent1">
                            <a:lumMod val="50000"/>
                          </a:schemeClr>
                        </a:solidFill>
                        <a:effectLst/>
                        <a:latin typeface="Arial"/>
                        <a:ea typeface="Arial"/>
                      </a:endParaRPr>
                    </a:p>
                  </a:txBody>
                  <a:tcPr marL="31554" marR="31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459550">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Number of housing opportunities facilitated through disbursements </a:t>
                      </a:r>
                      <a:endParaRPr lang="en-ZA" sz="1200" dirty="0">
                        <a:solidFill>
                          <a:schemeClr val="accent1">
                            <a:lumMod val="50000"/>
                          </a:schemeClr>
                        </a:solidFill>
                        <a:effectLst/>
                        <a:latin typeface="Arial"/>
                        <a:ea typeface="Arial"/>
                      </a:endParaRPr>
                    </a:p>
                  </a:txBody>
                  <a:tcPr marL="31554" marR="31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2014/15</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2015/16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2016/17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2017/18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2018/19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68580" algn="ctr">
                        <a:lnSpc>
                          <a:spcPct val="103000"/>
                        </a:lnSpc>
                        <a:spcAft>
                          <a:spcPts val="0"/>
                        </a:spcAft>
                      </a:pPr>
                      <a:r>
                        <a:rPr lang="en-US" sz="1400" b="1" dirty="0">
                          <a:solidFill>
                            <a:schemeClr val="accent1">
                              <a:lumMod val="50000"/>
                            </a:schemeClr>
                          </a:solidFill>
                          <a:effectLst/>
                          <a:latin typeface="Arial"/>
                          <a:ea typeface="Times New Roman"/>
                        </a:rPr>
                        <a:t>2019/20</a:t>
                      </a:r>
                      <a:endParaRPr lang="en-ZA" sz="14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550">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Number of Social Affordable Housing Units*</a:t>
                      </a:r>
                      <a:endParaRPr lang="en-ZA" sz="1200" dirty="0">
                        <a:solidFill>
                          <a:schemeClr val="accent1">
                            <a:lumMod val="50000"/>
                          </a:schemeClr>
                        </a:solidFill>
                        <a:effectLst/>
                        <a:latin typeface="Arial"/>
                        <a:ea typeface="Arial"/>
                      </a:endParaRPr>
                    </a:p>
                  </a:txBody>
                  <a:tcPr marL="31554" marR="31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1 195</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580" indent="-109220" algn="r">
                        <a:lnSpc>
                          <a:spcPct val="103000"/>
                        </a:lnSpc>
                        <a:spcAft>
                          <a:spcPts val="15"/>
                        </a:spcAft>
                      </a:pPr>
                      <a:r>
                        <a:rPr lang="en-US" sz="1200" dirty="0">
                          <a:solidFill>
                            <a:schemeClr val="accent1">
                              <a:lumMod val="50000"/>
                            </a:schemeClr>
                          </a:solidFill>
                          <a:effectLst/>
                          <a:latin typeface="Arial"/>
                          <a:ea typeface="Arial"/>
                        </a:rPr>
                        <a:t>    500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580" indent="-109220" algn="r">
                        <a:lnSpc>
                          <a:spcPct val="103000"/>
                        </a:lnSpc>
                        <a:spcAft>
                          <a:spcPts val="15"/>
                        </a:spcAft>
                      </a:pPr>
                      <a:r>
                        <a:rPr lang="en-US" sz="1200">
                          <a:solidFill>
                            <a:schemeClr val="accent1">
                              <a:lumMod val="50000"/>
                            </a:schemeClr>
                          </a:solidFill>
                          <a:effectLst/>
                          <a:latin typeface="Arial"/>
                          <a:ea typeface="Arial"/>
                        </a:rPr>
                        <a:t>  1 600</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58750" algn="r">
                        <a:lnSpc>
                          <a:spcPct val="103000"/>
                        </a:lnSpc>
                        <a:spcAft>
                          <a:spcPts val="15"/>
                        </a:spcAft>
                      </a:pPr>
                      <a:r>
                        <a:rPr lang="en-US" sz="1200">
                          <a:solidFill>
                            <a:schemeClr val="accent1">
                              <a:lumMod val="50000"/>
                            </a:schemeClr>
                          </a:solidFill>
                          <a:effectLst/>
                          <a:latin typeface="Arial"/>
                          <a:ea typeface="Arial"/>
                        </a:rPr>
                        <a:t>2 268</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marL="195580" indent="-156845" algn="r">
                        <a:lnSpc>
                          <a:spcPct val="103000"/>
                        </a:lnSpc>
                        <a:spcAft>
                          <a:spcPts val="15"/>
                        </a:spcAft>
                      </a:pPr>
                      <a:r>
                        <a:rPr lang="en-US" sz="1200">
                          <a:solidFill>
                            <a:schemeClr val="accent1">
                              <a:lumMod val="50000"/>
                            </a:schemeClr>
                          </a:solidFill>
                          <a:effectLst/>
                          <a:latin typeface="Arial"/>
                          <a:ea typeface="Arial"/>
                        </a:rPr>
                        <a:t>972</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580" indent="-154940" algn="r">
                        <a:lnSpc>
                          <a:spcPct val="103000"/>
                        </a:lnSpc>
                        <a:spcAft>
                          <a:spcPts val="15"/>
                        </a:spcAft>
                      </a:pPr>
                      <a:r>
                        <a:rPr lang="en-US" sz="1400" dirty="0">
                          <a:solidFill>
                            <a:schemeClr val="accent1">
                              <a:lumMod val="50000"/>
                            </a:schemeClr>
                          </a:solidFill>
                          <a:effectLst/>
                          <a:latin typeface="Arial"/>
                          <a:ea typeface="Arial"/>
                        </a:rPr>
                        <a:t>546</a:t>
                      </a:r>
                      <a:endParaRPr lang="en-ZA" sz="14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59550">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Number of Private Rental Housing Units*</a:t>
                      </a:r>
                      <a:endParaRPr lang="en-ZA" sz="1200" dirty="0">
                        <a:solidFill>
                          <a:schemeClr val="accent1">
                            <a:lumMod val="50000"/>
                          </a:schemeClr>
                        </a:solidFill>
                        <a:effectLst/>
                        <a:latin typeface="Arial"/>
                        <a:ea typeface="Arial"/>
                      </a:endParaRPr>
                    </a:p>
                  </a:txBody>
                  <a:tcPr marL="31554" marR="31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656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09220" algn="r">
                        <a:lnSpc>
                          <a:spcPct val="103000"/>
                        </a:lnSpc>
                        <a:spcAft>
                          <a:spcPts val="15"/>
                        </a:spcAft>
                      </a:pPr>
                      <a:r>
                        <a:rPr lang="en-US" sz="1200" dirty="0">
                          <a:solidFill>
                            <a:schemeClr val="accent1">
                              <a:lumMod val="50000"/>
                            </a:schemeClr>
                          </a:solidFill>
                          <a:effectLst/>
                          <a:latin typeface="Arial"/>
                          <a:ea typeface="Arial"/>
                        </a:rPr>
                        <a:t>    78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09220" algn="r">
                        <a:lnSpc>
                          <a:spcPct val="103000"/>
                        </a:lnSpc>
                        <a:spcAft>
                          <a:spcPts val="15"/>
                        </a:spcAft>
                      </a:pPr>
                      <a:r>
                        <a:rPr lang="en-US" sz="1200">
                          <a:solidFill>
                            <a:schemeClr val="accent1">
                              <a:lumMod val="50000"/>
                            </a:schemeClr>
                          </a:solidFill>
                          <a:effectLst/>
                          <a:latin typeface="Arial"/>
                          <a:ea typeface="Arial"/>
                        </a:rPr>
                        <a:t>    672</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95580" algn="r">
                        <a:lnSpc>
                          <a:spcPct val="103000"/>
                        </a:lnSpc>
                        <a:spcAft>
                          <a:spcPts val="15"/>
                        </a:spcAft>
                      </a:pPr>
                      <a:r>
                        <a:rPr lang="en-US" sz="1200">
                          <a:solidFill>
                            <a:schemeClr val="accent1">
                              <a:lumMod val="50000"/>
                            </a:schemeClr>
                          </a:solidFill>
                          <a:effectLst/>
                          <a:latin typeface="Arial"/>
                          <a:ea typeface="Arial"/>
                        </a:rPr>
                        <a:t>   725</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95580" algn="r">
                        <a:lnSpc>
                          <a:spcPct val="103000"/>
                        </a:lnSpc>
                        <a:spcAft>
                          <a:spcPts val="15"/>
                        </a:spcAft>
                      </a:pPr>
                      <a:r>
                        <a:rPr lang="en-US" sz="1200">
                          <a:solidFill>
                            <a:schemeClr val="accent1">
                              <a:lumMod val="50000"/>
                            </a:schemeClr>
                          </a:solidFill>
                          <a:effectLst/>
                          <a:latin typeface="Arial"/>
                          <a:ea typeface="Arial"/>
                        </a:rPr>
                        <a:t>   782</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63500" algn="r">
                        <a:lnSpc>
                          <a:spcPct val="103000"/>
                        </a:lnSpc>
                        <a:spcAft>
                          <a:spcPts val="15"/>
                        </a:spcAft>
                      </a:pPr>
                      <a:r>
                        <a:rPr lang="en-US" sz="1400">
                          <a:solidFill>
                            <a:schemeClr val="accent1">
                              <a:lumMod val="50000"/>
                            </a:schemeClr>
                          </a:solidFill>
                          <a:effectLst/>
                          <a:latin typeface="Arial"/>
                          <a:ea typeface="Arial"/>
                        </a:rPr>
                        <a:t>845</a:t>
                      </a:r>
                      <a:endParaRPr lang="en-ZA" sz="14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859">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Total Rental</a:t>
                      </a:r>
                      <a:endParaRPr lang="en-ZA" sz="1200" dirty="0">
                        <a:solidFill>
                          <a:schemeClr val="accent1">
                            <a:lumMod val="50000"/>
                          </a:schemeClr>
                        </a:solidFill>
                        <a:effectLst/>
                        <a:latin typeface="Arial"/>
                        <a:ea typeface="Arial"/>
                      </a:endParaRPr>
                    </a:p>
                  </a:txBody>
                  <a:tcPr marL="31554" marR="31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dirty="0">
                          <a:solidFill>
                            <a:schemeClr val="accent1">
                              <a:lumMod val="50000"/>
                            </a:schemeClr>
                          </a:solidFill>
                          <a:effectLst/>
                          <a:latin typeface="Arial"/>
                          <a:ea typeface="Arial"/>
                        </a:rPr>
                        <a:t> 1 851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15"/>
                        </a:spcAft>
                      </a:pPr>
                      <a:r>
                        <a:rPr lang="en-US" sz="1200" b="1">
                          <a:solidFill>
                            <a:schemeClr val="accent1">
                              <a:lumMod val="50000"/>
                            </a:schemeClr>
                          </a:solidFill>
                          <a:effectLst/>
                          <a:latin typeface="Arial"/>
                          <a:ea typeface="Arial"/>
                        </a:rPr>
                        <a:t>578</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74625" algn="r">
                        <a:lnSpc>
                          <a:spcPct val="103000"/>
                        </a:lnSpc>
                        <a:spcAft>
                          <a:spcPts val="15"/>
                        </a:spcAft>
                      </a:pPr>
                      <a:r>
                        <a:rPr lang="en-US" sz="1200" b="1" dirty="0">
                          <a:solidFill>
                            <a:schemeClr val="accent1">
                              <a:lumMod val="50000"/>
                            </a:schemeClr>
                          </a:solidFill>
                          <a:effectLst/>
                          <a:latin typeface="Arial"/>
                          <a:ea typeface="Arial"/>
                        </a:rPr>
                        <a:t>2 272</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58750" algn="r">
                        <a:lnSpc>
                          <a:spcPct val="103000"/>
                        </a:lnSpc>
                        <a:spcAft>
                          <a:spcPts val="15"/>
                        </a:spcAft>
                      </a:pPr>
                      <a:r>
                        <a:rPr lang="en-US" sz="1200" b="1">
                          <a:solidFill>
                            <a:schemeClr val="accent1">
                              <a:lumMod val="50000"/>
                            </a:schemeClr>
                          </a:solidFill>
                          <a:effectLst/>
                          <a:latin typeface="Arial"/>
                          <a:ea typeface="Arial"/>
                        </a:rPr>
                        <a:t>2 993</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95580" algn="r">
                        <a:lnSpc>
                          <a:spcPct val="103000"/>
                        </a:lnSpc>
                        <a:spcAft>
                          <a:spcPts val="15"/>
                        </a:spcAft>
                      </a:pPr>
                      <a:r>
                        <a:rPr lang="en-US" sz="1200" b="1">
                          <a:solidFill>
                            <a:schemeClr val="accent1">
                              <a:lumMod val="50000"/>
                            </a:schemeClr>
                          </a:solidFill>
                          <a:effectLst/>
                          <a:latin typeface="Arial"/>
                          <a:ea typeface="Arial"/>
                        </a:rPr>
                        <a:t>1 755</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54940" algn="r">
                        <a:lnSpc>
                          <a:spcPct val="103000"/>
                        </a:lnSpc>
                        <a:spcAft>
                          <a:spcPts val="15"/>
                        </a:spcAft>
                      </a:pPr>
                      <a:r>
                        <a:rPr lang="en-US" sz="1400" b="1">
                          <a:solidFill>
                            <a:schemeClr val="accent1">
                              <a:lumMod val="50000"/>
                            </a:schemeClr>
                          </a:solidFill>
                          <a:effectLst/>
                          <a:latin typeface="Arial"/>
                          <a:ea typeface="Arial"/>
                        </a:rPr>
                        <a:t>1 391</a:t>
                      </a:r>
                      <a:endParaRPr lang="en-ZA" sz="14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038">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Number of Affordable Housing Units**</a:t>
                      </a:r>
                      <a:endParaRPr lang="en-ZA" sz="1200" dirty="0">
                        <a:solidFill>
                          <a:schemeClr val="accent1">
                            <a:lumMod val="50000"/>
                          </a:schemeClr>
                        </a:solidFill>
                        <a:effectLst/>
                        <a:latin typeface="Arial"/>
                        <a:ea typeface="Arial"/>
                      </a:endParaRPr>
                    </a:p>
                  </a:txBody>
                  <a:tcPr marL="31554" marR="31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2 161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95580" algn="r">
                        <a:lnSpc>
                          <a:spcPct val="103000"/>
                        </a:lnSpc>
                        <a:spcAft>
                          <a:spcPts val="15"/>
                        </a:spcAft>
                      </a:pPr>
                      <a:r>
                        <a:rPr lang="en-US" sz="1200">
                          <a:solidFill>
                            <a:schemeClr val="accent1">
                              <a:lumMod val="50000"/>
                            </a:schemeClr>
                          </a:solidFill>
                          <a:effectLst/>
                          <a:latin typeface="Arial"/>
                          <a:ea typeface="Arial"/>
                        </a:rPr>
                        <a:t>    845 </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95580" algn="r">
                        <a:lnSpc>
                          <a:spcPct val="103000"/>
                        </a:lnSpc>
                        <a:spcAft>
                          <a:spcPts val="15"/>
                        </a:spcAft>
                      </a:pPr>
                      <a:r>
                        <a:rPr lang="en-US" sz="1200">
                          <a:solidFill>
                            <a:schemeClr val="accent1">
                              <a:lumMod val="50000"/>
                            </a:schemeClr>
                          </a:solidFill>
                          <a:effectLst/>
                          <a:latin typeface="Arial"/>
                          <a:ea typeface="Arial"/>
                        </a:rPr>
                        <a:t>    261</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195580" indent="-99695" algn="r">
                        <a:lnSpc>
                          <a:spcPct val="103000"/>
                        </a:lnSpc>
                        <a:spcAft>
                          <a:spcPts val="15"/>
                        </a:spcAft>
                      </a:pPr>
                      <a:r>
                        <a:rPr lang="en-US" sz="1200" dirty="0">
                          <a:solidFill>
                            <a:schemeClr val="accent1">
                              <a:lumMod val="50000"/>
                            </a:schemeClr>
                          </a:solidFill>
                          <a:effectLst/>
                          <a:latin typeface="Arial"/>
                          <a:ea typeface="Arial"/>
                        </a:rPr>
                        <a:t>  318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a:txBody>
                    <a:bodyPr/>
                    <a:lstStyle/>
                    <a:p>
                      <a:pPr marL="195580" indent="-80645" algn="r">
                        <a:lnSpc>
                          <a:spcPct val="103000"/>
                        </a:lnSpc>
                        <a:spcAft>
                          <a:spcPts val="15"/>
                        </a:spcAft>
                      </a:pPr>
                      <a:r>
                        <a:rPr lang="en-US" sz="1200" dirty="0">
                          <a:solidFill>
                            <a:schemeClr val="accent1">
                              <a:lumMod val="50000"/>
                            </a:schemeClr>
                          </a:solidFill>
                          <a:effectLst/>
                          <a:latin typeface="Arial"/>
                          <a:ea typeface="Arial"/>
                        </a:rPr>
                        <a:t> 259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53035" algn="r">
                        <a:lnSpc>
                          <a:spcPct val="103000"/>
                        </a:lnSpc>
                        <a:spcAft>
                          <a:spcPts val="15"/>
                        </a:spcAft>
                      </a:pPr>
                      <a:r>
                        <a:rPr lang="en-US" sz="1400" dirty="0">
                          <a:solidFill>
                            <a:schemeClr val="accent1">
                              <a:lumMod val="50000"/>
                            </a:schemeClr>
                          </a:solidFill>
                          <a:effectLst/>
                          <a:latin typeface="Arial"/>
                          <a:ea typeface="Arial"/>
                        </a:rPr>
                        <a:t>        -   </a:t>
                      </a:r>
                      <a:endParaRPr lang="en-ZA" sz="14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555">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Total</a:t>
                      </a:r>
                      <a:endParaRPr lang="en-ZA" sz="1200" dirty="0">
                        <a:solidFill>
                          <a:schemeClr val="accent1">
                            <a:lumMod val="50000"/>
                          </a:schemeClr>
                        </a:solidFill>
                        <a:effectLst/>
                        <a:latin typeface="Arial"/>
                        <a:ea typeface="Arial"/>
                      </a:endParaRPr>
                    </a:p>
                  </a:txBody>
                  <a:tcPr marL="31554" marR="31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dirty="0">
                          <a:solidFill>
                            <a:schemeClr val="accent1">
                              <a:lumMod val="50000"/>
                            </a:schemeClr>
                          </a:solidFill>
                          <a:effectLst/>
                          <a:latin typeface="Arial"/>
                          <a:ea typeface="Arial"/>
                        </a:rPr>
                        <a:t> 4 012</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09220" algn="r">
                        <a:lnSpc>
                          <a:spcPct val="103000"/>
                        </a:lnSpc>
                        <a:spcAft>
                          <a:spcPts val="15"/>
                        </a:spcAft>
                      </a:pPr>
                      <a:r>
                        <a:rPr lang="en-US" sz="1200" b="1" dirty="0">
                          <a:solidFill>
                            <a:schemeClr val="accent1">
                              <a:lumMod val="50000"/>
                            </a:schemeClr>
                          </a:solidFill>
                          <a:effectLst/>
                          <a:latin typeface="Arial"/>
                          <a:ea typeface="Arial"/>
                        </a:rPr>
                        <a:t> 1 423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09220" algn="r">
                        <a:lnSpc>
                          <a:spcPct val="103000"/>
                        </a:lnSpc>
                        <a:spcAft>
                          <a:spcPts val="15"/>
                        </a:spcAft>
                      </a:pPr>
                      <a:r>
                        <a:rPr lang="en-US" sz="1200" b="1" dirty="0">
                          <a:solidFill>
                            <a:schemeClr val="accent1">
                              <a:lumMod val="50000"/>
                            </a:schemeClr>
                          </a:solidFill>
                          <a:effectLst/>
                          <a:latin typeface="Arial"/>
                          <a:ea typeface="Arial"/>
                        </a:rPr>
                        <a:t> 2 534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59385" algn="r">
                        <a:lnSpc>
                          <a:spcPct val="103000"/>
                        </a:lnSpc>
                        <a:spcAft>
                          <a:spcPts val="15"/>
                        </a:spcAft>
                      </a:pPr>
                      <a:r>
                        <a:rPr lang="en-US" sz="1200" b="1" dirty="0">
                          <a:solidFill>
                            <a:schemeClr val="accent1">
                              <a:lumMod val="50000"/>
                            </a:schemeClr>
                          </a:solidFill>
                          <a:effectLst/>
                          <a:latin typeface="Arial"/>
                          <a:ea typeface="Arial"/>
                        </a:rPr>
                        <a:t>3 311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1920" algn="r">
                        <a:lnSpc>
                          <a:spcPct val="103000"/>
                        </a:lnSpc>
                        <a:spcAft>
                          <a:spcPts val="15"/>
                        </a:spcAft>
                      </a:pPr>
                      <a:r>
                        <a:rPr lang="en-US" sz="1200" b="1" dirty="0">
                          <a:solidFill>
                            <a:schemeClr val="accent1">
                              <a:lumMod val="50000"/>
                            </a:schemeClr>
                          </a:solidFill>
                          <a:effectLst/>
                          <a:latin typeface="Arial"/>
                          <a:ea typeface="Arial"/>
                        </a:rPr>
                        <a:t>2 013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54940" algn="r">
                        <a:lnSpc>
                          <a:spcPct val="103000"/>
                        </a:lnSpc>
                        <a:spcAft>
                          <a:spcPts val="15"/>
                        </a:spcAft>
                      </a:pPr>
                      <a:r>
                        <a:rPr lang="en-US" sz="1400" b="1" dirty="0">
                          <a:solidFill>
                            <a:schemeClr val="accent1">
                              <a:lumMod val="50000"/>
                            </a:schemeClr>
                          </a:solidFill>
                          <a:effectLst/>
                          <a:latin typeface="Arial"/>
                          <a:ea typeface="Arial"/>
                        </a:rPr>
                        <a:t>1 391</a:t>
                      </a:r>
                      <a:endParaRPr lang="en-ZA" sz="14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550">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Number of beneficiaries benefitting (factor of 3.8 </a:t>
                      </a:r>
                      <a:r>
                        <a:rPr lang="en-US" sz="1200" dirty="0" err="1">
                          <a:solidFill>
                            <a:schemeClr val="accent1">
                              <a:lumMod val="50000"/>
                            </a:schemeClr>
                          </a:solidFill>
                          <a:effectLst/>
                          <a:latin typeface="Arial"/>
                          <a:ea typeface="Times New Roman"/>
                        </a:rPr>
                        <a:t>utilised</a:t>
                      </a:r>
                      <a:r>
                        <a:rPr lang="en-US" sz="1200" dirty="0">
                          <a:solidFill>
                            <a:schemeClr val="accent1">
                              <a:lumMod val="50000"/>
                            </a:schemeClr>
                          </a:solidFill>
                          <a:effectLst/>
                          <a:latin typeface="Arial"/>
                          <a:ea typeface="Times New Roman"/>
                        </a:rPr>
                        <a:t>)</a:t>
                      </a:r>
                      <a:endParaRPr lang="en-ZA" sz="1200" dirty="0">
                        <a:solidFill>
                          <a:schemeClr val="accent1">
                            <a:lumMod val="50000"/>
                          </a:schemeClr>
                        </a:solidFill>
                        <a:effectLst/>
                        <a:latin typeface="Arial"/>
                        <a:ea typeface="Arial"/>
                      </a:endParaRPr>
                    </a:p>
                  </a:txBody>
                  <a:tcPr marL="31554" marR="31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dirty="0">
                          <a:solidFill>
                            <a:schemeClr val="accent1">
                              <a:lumMod val="50000"/>
                            </a:schemeClr>
                          </a:solidFill>
                          <a:effectLst/>
                          <a:latin typeface="Arial"/>
                          <a:ea typeface="Arial"/>
                        </a:rPr>
                        <a:t> 15 246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09220" algn="r">
                        <a:lnSpc>
                          <a:spcPct val="103000"/>
                        </a:lnSpc>
                        <a:spcAft>
                          <a:spcPts val="15"/>
                        </a:spcAft>
                      </a:pPr>
                      <a:r>
                        <a:rPr lang="en-US" sz="1200" b="1" dirty="0">
                          <a:solidFill>
                            <a:schemeClr val="accent1">
                              <a:lumMod val="50000"/>
                            </a:schemeClr>
                          </a:solidFill>
                          <a:effectLst/>
                          <a:latin typeface="Arial"/>
                          <a:ea typeface="Arial"/>
                        </a:rPr>
                        <a:t> 5 407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360" indent="-86360" algn="r">
                        <a:lnSpc>
                          <a:spcPct val="103000"/>
                        </a:lnSpc>
                        <a:spcAft>
                          <a:spcPts val="15"/>
                        </a:spcAft>
                      </a:pPr>
                      <a:r>
                        <a:rPr lang="en-US" sz="1200" b="1" dirty="0">
                          <a:solidFill>
                            <a:schemeClr val="accent1">
                              <a:lumMod val="50000"/>
                            </a:schemeClr>
                          </a:solidFill>
                          <a:effectLst/>
                          <a:latin typeface="Arial"/>
                          <a:ea typeface="Arial"/>
                        </a:rPr>
                        <a:t> 9 629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263" indent="-101600" algn="r">
                        <a:lnSpc>
                          <a:spcPct val="103000"/>
                        </a:lnSpc>
                        <a:spcAft>
                          <a:spcPts val="15"/>
                        </a:spcAft>
                      </a:pPr>
                      <a:r>
                        <a:rPr lang="en-US" sz="1200" b="1" dirty="0">
                          <a:solidFill>
                            <a:schemeClr val="accent1">
                              <a:lumMod val="50000"/>
                            </a:schemeClr>
                          </a:solidFill>
                          <a:effectLst/>
                          <a:latin typeface="Arial"/>
                          <a:ea typeface="Arial"/>
                        </a:rPr>
                        <a:t>12 582</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56210" algn="r">
                        <a:lnSpc>
                          <a:spcPct val="103000"/>
                        </a:lnSpc>
                        <a:spcAft>
                          <a:spcPts val="15"/>
                        </a:spcAft>
                      </a:pPr>
                      <a:r>
                        <a:rPr lang="en-US" sz="1200" b="1" dirty="0">
                          <a:solidFill>
                            <a:schemeClr val="accent1">
                              <a:lumMod val="50000"/>
                            </a:schemeClr>
                          </a:solidFill>
                          <a:effectLst/>
                          <a:latin typeface="Arial"/>
                          <a:ea typeface="Arial"/>
                        </a:rPr>
                        <a:t>7 649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indent="-35560" algn="r">
                        <a:lnSpc>
                          <a:spcPct val="103000"/>
                        </a:lnSpc>
                        <a:spcAft>
                          <a:spcPts val="15"/>
                        </a:spcAft>
                      </a:pPr>
                      <a:r>
                        <a:rPr lang="en-US" sz="1400" b="1" dirty="0">
                          <a:solidFill>
                            <a:schemeClr val="accent1">
                              <a:lumMod val="50000"/>
                            </a:schemeClr>
                          </a:solidFill>
                          <a:effectLst/>
                          <a:latin typeface="Arial"/>
                          <a:ea typeface="Arial"/>
                        </a:rPr>
                        <a:t>5 286</a:t>
                      </a:r>
                      <a:endParaRPr lang="en-ZA" sz="14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8199">
                <a:tc gridSpan="7">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Housing units include completed, transferred or occupied rental units.</a:t>
                      </a:r>
                      <a:endParaRPr lang="en-ZA" sz="1200" dirty="0">
                        <a:solidFill>
                          <a:schemeClr val="accent1">
                            <a:lumMod val="50000"/>
                          </a:schemeClr>
                        </a:solidFill>
                        <a:effectLst/>
                        <a:latin typeface="Arial"/>
                        <a:ea typeface="Arial"/>
                      </a:endParaRPr>
                    </a:p>
                    <a:p>
                      <a:pPr marL="195580" indent="1270" algn="l">
                        <a:lnSpc>
                          <a:spcPct val="103000"/>
                        </a:lnSpc>
                        <a:spcAft>
                          <a:spcPts val="0"/>
                        </a:spcAft>
                      </a:pPr>
                      <a:r>
                        <a:rPr lang="en-US" sz="1200" dirty="0">
                          <a:solidFill>
                            <a:schemeClr val="accent1">
                              <a:lumMod val="50000"/>
                            </a:schemeClr>
                          </a:solidFill>
                          <a:effectLst/>
                          <a:latin typeface="Arial"/>
                          <a:ea typeface="Times New Roman"/>
                        </a:rPr>
                        <a:t> </a:t>
                      </a:r>
                      <a:endParaRPr lang="en-ZA" sz="1200" dirty="0">
                        <a:solidFill>
                          <a:schemeClr val="accent1">
                            <a:lumMod val="50000"/>
                          </a:schemeClr>
                        </a:solidFill>
                        <a:effectLst/>
                        <a:latin typeface="Arial"/>
                        <a:ea typeface="Arial"/>
                      </a:endParaRPr>
                    </a:p>
                    <a:p>
                      <a:pPr marL="195580" indent="1270" algn="just">
                        <a:lnSpc>
                          <a:spcPct val="103000"/>
                        </a:lnSpc>
                        <a:spcAft>
                          <a:spcPts val="0"/>
                        </a:spcAft>
                      </a:pPr>
                      <a:r>
                        <a:rPr lang="en-US" sz="1200" dirty="0">
                          <a:solidFill>
                            <a:schemeClr val="accent1">
                              <a:lumMod val="50000"/>
                            </a:schemeClr>
                          </a:solidFill>
                          <a:effectLst/>
                          <a:latin typeface="Arial"/>
                          <a:ea typeface="Arial"/>
                        </a:rPr>
                        <a:t>The decrease in 2015/16 is driven by a combination of a reduced business pipeline (due to previous funding constraints), the prevailing subdued economic and market </a:t>
                      </a:r>
                      <a:r>
                        <a:rPr lang="en-US" sz="1200" dirty="0" smtClean="0">
                          <a:solidFill>
                            <a:schemeClr val="accent1">
                              <a:lumMod val="50000"/>
                            </a:schemeClr>
                          </a:solidFill>
                          <a:effectLst/>
                          <a:latin typeface="Arial"/>
                          <a:ea typeface="Arial"/>
                        </a:rPr>
                        <a:t>context, </a:t>
                      </a:r>
                      <a:r>
                        <a:rPr lang="en-US" sz="1200" dirty="0">
                          <a:solidFill>
                            <a:schemeClr val="accent1">
                              <a:lumMod val="50000"/>
                            </a:schemeClr>
                          </a:solidFill>
                          <a:effectLst/>
                          <a:latin typeface="Arial"/>
                          <a:ea typeface="Arial"/>
                        </a:rPr>
                        <a:t>challenges impacting the social housing space, lack of bankable projects and challenges in meeting of the Conditions Precedent in approved projects. </a:t>
                      </a:r>
                      <a:endParaRPr lang="en-ZA" sz="1200" dirty="0">
                        <a:solidFill>
                          <a:schemeClr val="accent1">
                            <a:lumMod val="50000"/>
                          </a:schemeClr>
                        </a:solidFill>
                        <a:effectLst/>
                        <a:latin typeface="Arial"/>
                        <a:ea typeface="Arial"/>
                      </a:endParaRPr>
                    </a:p>
                    <a:p>
                      <a:pPr marL="195580" indent="1270" algn="just">
                        <a:lnSpc>
                          <a:spcPct val="103000"/>
                        </a:lnSpc>
                        <a:spcAft>
                          <a:spcPts val="0"/>
                        </a:spcAft>
                      </a:pPr>
                      <a:r>
                        <a:rPr lang="en-US" sz="1200" dirty="0">
                          <a:solidFill>
                            <a:schemeClr val="accent1">
                              <a:lumMod val="50000"/>
                            </a:schemeClr>
                          </a:solidFill>
                          <a:effectLst/>
                          <a:latin typeface="Arial"/>
                          <a:ea typeface="Times New Roman"/>
                        </a:rPr>
                        <a:t> </a:t>
                      </a:r>
                      <a:endParaRPr lang="en-ZA" sz="1200" dirty="0" smtClean="0">
                        <a:solidFill>
                          <a:schemeClr val="accent1">
                            <a:lumMod val="50000"/>
                          </a:schemeClr>
                        </a:solidFill>
                        <a:effectLst/>
                        <a:latin typeface="Arial"/>
                        <a:ea typeface="Arial"/>
                      </a:endParaRPr>
                    </a:p>
                    <a:p>
                      <a:pPr marL="180975" indent="0" algn="l">
                        <a:lnSpc>
                          <a:spcPct val="103000"/>
                        </a:lnSpc>
                        <a:spcAft>
                          <a:spcPts val="0"/>
                        </a:spcAft>
                        <a:buFont typeface="Arial" pitchFamily="34" charset="0"/>
                        <a:buNone/>
                      </a:pPr>
                      <a:r>
                        <a:rPr lang="en-US" sz="1200" dirty="0" smtClean="0">
                          <a:solidFill>
                            <a:schemeClr val="accent1">
                              <a:lumMod val="50000"/>
                            </a:schemeClr>
                          </a:solidFill>
                          <a:effectLst/>
                          <a:latin typeface="Arial"/>
                          <a:ea typeface="Times New Roman"/>
                        </a:rPr>
                        <a:t>*    Social Affordable Housing in line with shareholder support.</a:t>
                      </a:r>
                      <a:endParaRPr lang="en-ZA" sz="1200" dirty="0">
                        <a:solidFill>
                          <a:schemeClr val="accent1">
                            <a:lumMod val="50000"/>
                          </a:schemeClr>
                        </a:solidFill>
                        <a:effectLst/>
                        <a:latin typeface="Arial"/>
                        <a:ea typeface="Arial"/>
                      </a:endParaRPr>
                    </a:p>
                  </a:txBody>
                  <a:tcPr marL="31554" marR="31554"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89325">
                <a:tc gridSpan="7">
                  <a:txBody>
                    <a:bodyPr/>
                    <a:lstStyle/>
                    <a:p>
                      <a:pPr marL="361950" indent="-361950" algn="just">
                        <a:lnSpc>
                          <a:spcPct val="103000"/>
                        </a:lnSpc>
                        <a:spcAft>
                          <a:spcPts val="0"/>
                        </a:spcAft>
                      </a:pPr>
                      <a:r>
                        <a:rPr lang="en-US" sz="1200" dirty="0" smtClean="0">
                          <a:solidFill>
                            <a:schemeClr val="accent1">
                              <a:lumMod val="50000"/>
                            </a:schemeClr>
                          </a:solidFill>
                          <a:effectLst/>
                          <a:latin typeface="Arial"/>
                          <a:ea typeface="Times New Roman"/>
                        </a:rPr>
                        <a:t>     ** Affordable </a:t>
                      </a:r>
                      <a:r>
                        <a:rPr lang="en-US" sz="1200" dirty="0">
                          <a:solidFill>
                            <a:schemeClr val="accent1">
                              <a:lumMod val="50000"/>
                            </a:schemeClr>
                          </a:solidFill>
                          <a:effectLst/>
                          <a:latin typeface="Arial"/>
                          <a:ea typeface="Times New Roman"/>
                        </a:rPr>
                        <a:t>Housing  –  estimated number of mortgage loans originated through Strategic </a:t>
                      </a:r>
                      <a:r>
                        <a:rPr lang="en-US" sz="1200" dirty="0" smtClean="0">
                          <a:solidFill>
                            <a:schemeClr val="accent1">
                              <a:lumMod val="50000"/>
                            </a:schemeClr>
                          </a:solidFill>
                          <a:effectLst/>
                          <a:latin typeface="Arial"/>
                          <a:ea typeface="Times New Roman"/>
                        </a:rPr>
                        <a:t>Partnerships,   average </a:t>
                      </a:r>
                      <a:r>
                        <a:rPr lang="en-US" sz="1200" dirty="0">
                          <a:solidFill>
                            <a:schemeClr val="accent1">
                              <a:lumMod val="50000"/>
                            </a:schemeClr>
                          </a:solidFill>
                          <a:effectLst/>
                          <a:latin typeface="Arial"/>
                          <a:ea typeface="Times New Roman"/>
                        </a:rPr>
                        <a:t>loan size being </a:t>
                      </a:r>
                      <a:r>
                        <a:rPr lang="en-US" sz="1200" dirty="0" smtClean="0">
                          <a:solidFill>
                            <a:schemeClr val="accent1">
                              <a:lumMod val="50000"/>
                            </a:schemeClr>
                          </a:solidFill>
                          <a:effectLst/>
                          <a:latin typeface="Arial"/>
                          <a:ea typeface="Times New Roman"/>
                        </a:rPr>
                        <a:t>R500</a:t>
                      </a:r>
                      <a:r>
                        <a:rPr lang="en-US" sz="1200" dirty="0">
                          <a:solidFill>
                            <a:schemeClr val="accent1">
                              <a:lumMod val="50000"/>
                            </a:schemeClr>
                          </a:solidFill>
                          <a:effectLst/>
                          <a:latin typeface="Arial"/>
                          <a:ea typeface="Times New Roman"/>
                        </a:rPr>
                        <a:t> 000. </a:t>
                      </a:r>
                      <a:r>
                        <a:rPr lang="en-US" sz="1200" dirty="0" err="1">
                          <a:solidFill>
                            <a:schemeClr val="accent1">
                              <a:lumMod val="50000"/>
                            </a:schemeClr>
                          </a:solidFill>
                          <a:effectLst/>
                          <a:latin typeface="Arial"/>
                          <a:ea typeface="Times New Roman"/>
                        </a:rPr>
                        <a:t>Instalment</a:t>
                      </a:r>
                      <a:r>
                        <a:rPr lang="en-US" sz="1200" dirty="0">
                          <a:solidFill>
                            <a:schemeClr val="accent1">
                              <a:lumMod val="50000"/>
                            </a:schemeClr>
                          </a:solidFill>
                          <a:effectLst/>
                          <a:latin typeface="Arial"/>
                          <a:ea typeface="Times New Roman"/>
                        </a:rPr>
                        <a:t> Purchase Agreements originated through intermediaries, units from previously funded integrated developments mainly Space, Mettle and CTCHC.</a:t>
                      </a:r>
                      <a:endParaRPr lang="en-ZA" sz="1200" dirty="0">
                        <a:solidFill>
                          <a:schemeClr val="accent1">
                            <a:lumMod val="50000"/>
                          </a:schemeClr>
                        </a:solidFill>
                        <a:effectLst/>
                        <a:latin typeface="Arial"/>
                        <a:ea typeface="Arial"/>
                      </a:endParaRPr>
                    </a:p>
                  </a:txBody>
                  <a:tcPr marL="31554" marR="31554" marT="0" marB="0">
                    <a:lnL>
                      <a:noFill/>
                    </a:lnL>
                    <a:lnR>
                      <a:noFill/>
                    </a:lnR>
                    <a:lnT>
                      <a:noFill/>
                    </a:lnT>
                    <a:lnB>
                      <a:noFill/>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89325">
                <a:tc gridSpan="7">
                  <a:txBody>
                    <a:bodyPr/>
                    <a:lstStyle/>
                    <a:p>
                      <a:pPr marL="361950" indent="-182563" algn="just">
                        <a:lnSpc>
                          <a:spcPct val="103000"/>
                        </a:lnSpc>
                        <a:spcAft>
                          <a:spcPts val="0"/>
                        </a:spcAft>
                      </a:pPr>
                      <a:r>
                        <a:rPr lang="en-ZA" sz="1200" dirty="0" smtClean="0">
                          <a:solidFill>
                            <a:schemeClr val="accent1">
                              <a:lumMod val="50000"/>
                            </a:schemeClr>
                          </a:solidFill>
                          <a:effectLst/>
                          <a:latin typeface="Arial"/>
                          <a:ea typeface="Arial"/>
                        </a:rPr>
                        <a:t>    The </a:t>
                      </a:r>
                      <a:r>
                        <a:rPr lang="en-ZA" sz="1200" dirty="0">
                          <a:solidFill>
                            <a:schemeClr val="accent1">
                              <a:lumMod val="50000"/>
                            </a:schemeClr>
                          </a:solidFill>
                          <a:effectLst/>
                          <a:latin typeface="Arial"/>
                          <a:ea typeface="Arial"/>
                        </a:rPr>
                        <a:t>decrease over the MTSF is due to market conditions impacting integrated developments and intermediaries as well as the </a:t>
                      </a:r>
                      <a:r>
                        <a:rPr lang="en-ZA" sz="1200" dirty="0" smtClean="0">
                          <a:solidFill>
                            <a:schemeClr val="accent1">
                              <a:lumMod val="50000"/>
                            </a:schemeClr>
                          </a:solidFill>
                          <a:effectLst/>
                          <a:latin typeface="Arial"/>
                          <a:ea typeface="Arial"/>
                        </a:rPr>
                        <a:t>projected </a:t>
                      </a:r>
                      <a:r>
                        <a:rPr lang="en-ZA" sz="1200" dirty="0">
                          <a:solidFill>
                            <a:schemeClr val="accent1">
                              <a:lumMod val="50000"/>
                            </a:schemeClr>
                          </a:solidFill>
                          <a:effectLst/>
                          <a:latin typeface="Arial"/>
                          <a:ea typeface="Arial"/>
                        </a:rPr>
                        <a:t>forecast of key significant existing commitments relating to strategic partnerships which is completed and not repeated at the same scale</a:t>
                      </a:r>
                      <a:r>
                        <a:rPr lang="en-ZA" sz="1200" dirty="0" smtClean="0">
                          <a:solidFill>
                            <a:schemeClr val="accent1">
                              <a:lumMod val="50000"/>
                            </a:schemeClr>
                          </a:solidFill>
                          <a:effectLst/>
                          <a:latin typeface="Arial"/>
                          <a:ea typeface="Arial"/>
                        </a:rPr>
                        <a:t>.</a:t>
                      </a:r>
                      <a:endParaRPr lang="en-ZA" sz="1200" dirty="0">
                        <a:solidFill>
                          <a:schemeClr val="accent1">
                            <a:lumMod val="50000"/>
                          </a:schemeClr>
                        </a:solidFill>
                        <a:effectLst/>
                        <a:latin typeface="Arial"/>
                        <a:ea typeface="Arial"/>
                      </a:endParaRPr>
                    </a:p>
                  </a:txBody>
                  <a:tcPr marL="31554" marR="31554" marT="0" marB="0" anchor="ctr">
                    <a:lnL>
                      <a:noFill/>
                    </a:lnL>
                    <a:lnR>
                      <a:noFill/>
                    </a:lnR>
                    <a:lnT>
                      <a:noFill/>
                    </a:lnT>
                    <a:lnB>
                      <a:noFill/>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bl>
          </a:graphicData>
        </a:graphic>
      </p:graphicFrame>
    </p:spTree>
    <p:extLst>
      <p:ext uri="{BB962C8B-B14F-4D97-AF65-F5344CB8AC3E}">
        <p14:creationId xmlns:p14="http://schemas.microsoft.com/office/powerpoint/2010/main" xmlns="" val="1769961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691200"/>
          </a:xfrm>
          <a:solidFill>
            <a:schemeClr val="accent1">
              <a:lumMod val="75000"/>
            </a:schemeClr>
          </a:solidFill>
        </p:spPr>
        <p:txBody>
          <a:bodyPr>
            <a:normAutofit/>
          </a:bodyPr>
          <a:lstStyle/>
          <a:p>
            <a:pPr algn="ctr"/>
            <a:r>
              <a:rPr lang="en-ZA" sz="3200" dirty="0">
                <a:solidFill>
                  <a:schemeClr val="bg1"/>
                </a:solidFill>
                <a:latin typeface="Arial" pitchFamily="34" charset="0"/>
                <a:cs typeface="Arial" pitchFamily="34" charset="0"/>
              </a:rPr>
              <a:t>PROGRAMME 1 – </a:t>
            </a:r>
            <a:r>
              <a:rPr lang="en-ZA" sz="3200" dirty="0" smtClean="0">
                <a:solidFill>
                  <a:schemeClr val="bg1"/>
                </a:solidFill>
                <a:latin typeface="Arial" pitchFamily="34" charset="0"/>
                <a:cs typeface="Arial" pitchFamily="34" charset="0"/>
              </a:rPr>
              <a:t>DISBURSEMENTS</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16</a:t>
            </a:fld>
            <a:endParaRPr lang="en-ZA" sz="1000" dirty="0">
              <a:solidFill>
                <a:schemeClr val="tx2">
                  <a:lumMod val="50000"/>
                </a:schemeClr>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328874274"/>
              </p:ext>
            </p:extLst>
          </p:nvPr>
        </p:nvGraphicFramePr>
        <p:xfrm>
          <a:off x="558801" y="758937"/>
          <a:ext cx="8263468" cy="2132276"/>
        </p:xfrm>
        <a:graphic>
          <a:graphicData uri="http://schemas.openxmlformats.org/drawingml/2006/table">
            <a:tbl>
              <a:tblPr firstRow="1" firstCol="1" bandRow="1"/>
              <a:tblGrid>
                <a:gridCol w="2611402"/>
                <a:gridCol w="968926"/>
                <a:gridCol w="968926"/>
                <a:gridCol w="968926"/>
                <a:gridCol w="968926"/>
                <a:gridCol w="968926"/>
                <a:gridCol w="807436"/>
              </a:tblGrid>
              <a:tr h="305686">
                <a:tc>
                  <a:txBody>
                    <a:bodyPr/>
                    <a:lstStyle/>
                    <a:p>
                      <a:pPr marL="195263" indent="-195263" algn="l">
                        <a:lnSpc>
                          <a:spcPct val="103000"/>
                        </a:lnSpc>
                        <a:spcAft>
                          <a:spcPts val="0"/>
                        </a:spcAft>
                      </a:pPr>
                      <a:r>
                        <a:rPr lang="en-US" sz="1200" b="1" dirty="0">
                          <a:solidFill>
                            <a:schemeClr val="accent1">
                              <a:lumMod val="50000"/>
                            </a:schemeClr>
                          </a:solidFill>
                          <a:effectLst/>
                          <a:latin typeface="Arial"/>
                          <a:ea typeface="Times New Roman"/>
                        </a:rPr>
                        <a:t>Performance indicator </a:t>
                      </a:r>
                      <a:endParaRPr lang="en-ZA" sz="1200" dirty="0">
                        <a:solidFill>
                          <a:schemeClr val="accent1">
                            <a:lumMod val="50000"/>
                          </a:schemeClr>
                        </a:solidFill>
                        <a:effectLst/>
                        <a:latin typeface="Arial"/>
                        <a:ea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b="1" dirty="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b="1" dirty="0" smtClean="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smtClean="0">
                          <a:solidFill>
                            <a:schemeClr val="accent1">
                              <a:lumMod val="50000"/>
                            </a:schemeClr>
                          </a:solidFill>
                          <a:effectLst/>
                          <a:latin typeface="Arial"/>
                          <a:ea typeface="Times New Roman"/>
                        </a:rPr>
                        <a:t>Forecast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95580" indent="1270" algn="ctr">
                        <a:lnSpc>
                          <a:spcPct val="103000"/>
                        </a:lnSpc>
                        <a:spcAft>
                          <a:spcPts val="0"/>
                        </a:spcAft>
                      </a:pPr>
                      <a:r>
                        <a:rPr lang="en-US" sz="1200" b="1">
                          <a:solidFill>
                            <a:schemeClr val="accent1">
                              <a:lumMod val="50000"/>
                            </a:schemeClr>
                          </a:solidFill>
                          <a:effectLst/>
                          <a:latin typeface="Arial"/>
                          <a:ea typeface="Times New Roman"/>
                        </a:rPr>
                        <a:t>Budget</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267546">
                <a:tc>
                  <a:txBody>
                    <a:bodyPr/>
                    <a:lstStyle/>
                    <a:p>
                      <a:pPr marL="195263" indent="-195263" algn="l">
                        <a:lnSpc>
                          <a:spcPct val="103000"/>
                        </a:lnSpc>
                        <a:spcAft>
                          <a:spcPts val="0"/>
                        </a:spcAft>
                      </a:pPr>
                      <a:r>
                        <a:rPr lang="en-US" sz="1200" b="1" dirty="0">
                          <a:solidFill>
                            <a:schemeClr val="accent1">
                              <a:lumMod val="50000"/>
                            </a:schemeClr>
                          </a:solidFill>
                          <a:effectLst/>
                          <a:latin typeface="Arial"/>
                          <a:ea typeface="Times New Roman"/>
                        </a:rPr>
                        <a:t>Value of disbursements</a:t>
                      </a:r>
                      <a:endParaRPr lang="en-ZA" sz="1200" dirty="0">
                        <a:solidFill>
                          <a:schemeClr val="accent1">
                            <a:lumMod val="50000"/>
                          </a:schemeClr>
                        </a:solidFill>
                        <a:effectLst/>
                        <a:latin typeface="Arial"/>
                        <a:ea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2014/15</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263" indent="-101600" algn="ctr">
                        <a:lnSpc>
                          <a:spcPct val="103000"/>
                        </a:lnSpc>
                        <a:spcAft>
                          <a:spcPts val="0"/>
                        </a:spcAft>
                      </a:pPr>
                      <a:r>
                        <a:rPr lang="en-US" sz="1200" b="1" dirty="0">
                          <a:solidFill>
                            <a:schemeClr val="accent1">
                              <a:lumMod val="50000"/>
                            </a:schemeClr>
                          </a:solidFill>
                          <a:effectLst/>
                          <a:latin typeface="Arial"/>
                          <a:ea typeface="Times New Roman"/>
                        </a:rPr>
                        <a:t>2015/16*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2016/17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195580" indent="-68580" algn="ctr">
                        <a:lnSpc>
                          <a:spcPct val="103000"/>
                        </a:lnSpc>
                        <a:spcAft>
                          <a:spcPts val="0"/>
                        </a:spcAft>
                      </a:pPr>
                      <a:r>
                        <a:rPr lang="en-US" sz="1200" b="1" dirty="0">
                          <a:solidFill>
                            <a:schemeClr val="accent1">
                              <a:lumMod val="50000"/>
                            </a:schemeClr>
                          </a:solidFill>
                          <a:effectLst/>
                          <a:latin typeface="Arial"/>
                          <a:ea typeface="Times New Roman"/>
                        </a:rPr>
                        <a:t>2017/18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a:txBody>
                    <a:bodyPr/>
                    <a:lstStyle/>
                    <a:p>
                      <a:pPr marL="195580" indent="-68580" algn="ctr">
                        <a:lnSpc>
                          <a:spcPct val="103000"/>
                        </a:lnSpc>
                        <a:spcAft>
                          <a:spcPts val="0"/>
                        </a:spcAft>
                      </a:pPr>
                      <a:r>
                        <a:rPr lang="en-US" sz="1200" b="1" dirty="0">
                          <a:solidFill>
                            <a:schemeClr val="accent1">
                              <a:lumMod val="50000"/>
                            </a:schemeClr>
                          </a:solidFill>
                          <a:effectLst/>
                          <a:latin typeface="Arial"/>
                          <a:ea typeface="Times New Roman"/>
                        </a:rPr>
                        <a:t>2018/19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2019/20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546">
                <a:tc>
                  <a:txBody>
                    <a:bodyPr/>
                    <a:lstStyle/>
                    <a:p>
                      <a:pPr marL="195263" indent="-195263" algn="l">
                        <a:lnSpc>
                          <a:spcPct val="103000"/>
                        </a:lnSpc>
                        <a:spcAft>
                          <a:spcPts val="0"/>
                        </a:spcAft>
                      </a:pPr>
                      <a:r>
                        <a:rPr lang="en-US" sz="1200" dirty="0">
                          <a:solidFill>
                            <a:schemeClr val="accent1">
                              <a:lumMod val="50000"/>
                            </a:schemeClr>
                          </a:solidFill>
                          <a:effectLst/>
                          <a:latin typeface="Arial"/>
                          <a:ea typeface="Times New Roman"/>
                        </a:rPr>
                        <a:t>Social Affordable Housing**</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234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580" indent="-109220" algn="r">
                        <a:lnSpc>
                          <a:spcPct val="103000"/>
                        </a:lnSpc>
                        <a:spcAft>
                          <a:spcPts val="15"/>
                        </a:spcAft>
                      </a:pPr>
                      <a:r>
                        <a:rPr lang="en-US" sz="1200" dirty="0">
                          <a:solidFill>
                            <a:schemeClr val="accent1">
                              <a:lumMod val="50000"/>
                            </a:schemeClr>
                          </a:solidFill>
                          <a:effectLst/>
                          <a:latin typeface="Arial"/>
                          <a:ea typeface="Arial"/>
                        </a:rPr>
                        <a:t>23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09220" algn="r">
                        <a:lnSpc>
                          <a:spcPct val="103000"/>
                        </a:lnSpc>
                        <a:spcAft>
                          <a:spcPts val="15"/>
                        </a:spcAft>
                      </a:pPr>
                      <a:r>
                        <a:rPr lang="en-US" sz="1200" dirty="0">
                          <a:solidFill>
                            <a:schemeClr val="accent1">
                              <a:lumMod val="50000"/>
                            </a:schemeClr>
                          </a:solidFill>
                          <a:effectLst/>
                          <a:latin typeface="Arial"/>
                          <a:ea typeface="Arial"/>
                        </a:rPr>
                        <a:t>    271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58750" algn="r">
                        <a:lnSpc>
                          <a:spcPct val="103000"/>
                        </a:lnSpc>
                        <a:spcAft>
                          <a:spcPts val="15"/>
                        </a:spcAft>
                      </a:pPr>
                      <a:r>
                        <a:rPr lang="en-US" sz="1200" dirty="0">
                          <a:solidFill>
                            <a:schemeClr val="accent1">
                              <a:lumMod val="50000"/>
                            </a:schemeClr>
                          </a:solidFill>
                          <a:effectLst/>
                          <a:latin typeface="Arial"/>
                          <a:ea typeface="Arial"/>
                        </a:rPr>
                        <a:t>    101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marL="195580" indent="17145" algn="r">
                        <a:lnSpc>
                          <a:spcPct val="103000"/>
                        </a:lnSpc>
                        <a:spcAft>
                          <a:spcPts val="15"/>
                        </a:spcAft>
                      </a:pPr>
                      <a:r>
                        <a:rPr lang="en-US" sz="1200" dirty="0">
                          <a:solidFill>
                            <a:schemeClr val="accent1">
                              <a:lumMod val="50000"/>
                            </a:schemeClr>
                          </a:solidFill>
                          <a:effectLst/>
                          <a:latin typeface="Arial"/>
                          <a:ea typeface="Arial"/>
                        </a:rPr>
                        <a:t>    80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21590" indent="-154940" algn="r">
                        <a:lnSpc>
                          <a:spcPct val="103000"/>
                        </a:lnSpc>
                        <a:spcAft>
                          <a:spcPts val="15"/>
                        </a:spcAft>
                      </a:pPr>
                      <a:r>
                        <a:rPr lang="en-US" sz="1200" dirty="0">
                          <a:solidFill>
                            <a:schemeClr val="accent1">
                              <a:lumMod val="50000"/>
                            </a:schemeClr>
                          </a:solidFill>
                          <a:effectLst/>
                          <a:latin typeface="Arial"/>
                          <a:ea typeface="Arial"/>
                        </a:rPr>
                        <a:t>         50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67546">
                <a:tc>
                  <a:txBody>
                    <a:bodyPr/>
                    <a:lstStyle/>
                    <a:p>
                      <a:pPr marL="195263" indent="-195263" algn="l">
                        <a:lnSpc>
                          <a:spcPct val="103000"/>
                        </a:lnSpc>
                        <a:spcAft>
                          <a:spcPts val="0"/>
                        </a:spcAft>
                      </a:pPr>
                      <a:r>
                        <a:rPr lang="en-US" sz="1200" dirty="0">
                          <a:solidFill>
                            <a:schemeClr val="accent1">
                              <a:lumMod val="50000"/>
                            </a:schemeClr>
                          </a:solidFill>
                          <a:effectLst/>
                          <a:latin typeface="Arial"/>
                          <a:ea typeface="Times New Roman"/>
                        </a:rPr>
                        <a:t>Private Rental Housing***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133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09220" algn="r">
                        <a:lnSpc>
                          <a:spcPct val="103000"/>
                        </a:lnSpc>
                        <a:spcAft>
                          <a:spcPts val="15"/>
                        </a:spcAft>
                      </a:pPr>
                      <a:r>
                        <a:rPr lang="en-US" sz="1200" dirty="0">
                          <a:solidFill>
                            <a:schemeClr val="accent1">
                              <a:lumMod val="50000"/>
                            </a:schemeClr>
                          </a:solidFill>
                          <a:effectLst/>
                          <a:latin typeface="Arial"/>
                          <a:ea typeface="Arial"/>
                        </a:rPr>
                        <a:t>76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09220" algn="r">
                        <a:lnSpc>
                          <a:spcPct val="103000"/>
                        </a:lnSpc>
                        <a:spcAft>
                          <a:spcPts val="15"/>
                        </a:spcAft>
                      </a:pPr>
                      <a:r>
                        <a:rPr lang="en-US" sz="1200" dirty="0">
                          <a:solidFill>
                            <a:schemeClr val="accent1">
                              <a:lumMod val="50000"/>
                            </a:schemeClr>
                          </a:solidFill>
                          <a:effectLst/>
                          <a:latin typeface="Arial"/>
                          <a:ea typeface="Arial"/>
                        </a:rPr>
                        <a:t>    62</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21590" indent="-195580" algn="r">
                        <a:lnSpc>
                          <a:spcPct val="103000"/>
                        </a:lnSpc>
                        <a:spcAft>
                          <a:spcPts val="15"/>
                        </a:spcAft>
                      </a:pPr>
                      <a:r>
                        <a:rPr lang="en-US" sz="1200" dirty="0">
                          <a:solidFill>
                            <a:schemeClr val="accent1">
                              <a:lumMod val="50000"/>
                            </a:schemeClr>
                          </a:solidFill>
                          <a:effectLst/>
                          <a:latin typeface="Arial"/>
                          <a:ea typeface="Arial"/>
                        </a:rPr>
                        <a:t>        202</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1590" indent="-195580" algn="r">
                        <a:lnSpc>
                          <a:spcPct val="103000"/>
                        </a:lnSpc>
                        <a:spcAft>
                          <a:spcPts val="15"/>
                        </a:spcAft>
                      </a:pPr>
                      <a:r>
                        <a:rPr lang="en-US" sz="1200" dirty="0">
                          <a:solidFill>
                            <a:schemeClr val="accent1">
                              <a:lumMod val="50000"/>
                            </a:schemeClr>
                          </a:solidFill>
                          <a:effectLst/>
                          <a:latin typeface="Arial"/>
                          <a:ea typeface="Arial"/>
                        </a:rPr>
                        <a:t>         219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15"/>
                        </a:spcAft>
                      </a:pPr>
                      <a:r>
                        <a:rPr lang="en-US" sz="1200" dirty="0">
                          <a:solidFill>
                            <a:schemeClr val="accent1">
                              <a:lumMod val="50000"/>
                            </a:schemeClr>
                          </a:solidFill>
                          <a:effectLst/>
                          <a:latin typeface="Arial"/>
                          <a:ea typeface="Arial"/>
                        </a:rPr>
                        <a:t>    236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46">
                <a:tc>
                  <a:txBody>
                    <a:bodyPr/>
                    <a:lstStyle/>
                    <a:p>
                      <a:pPr marL="195263" indent="-195263" algn="l">
                        <a:lnSpc>
                          <a:spcPct val="103000"/>
                        </a:lnSpc>
                        <a:spcAft>
                          <a:spcPts val="0"/>
                        </a:spcAft>
                      </a:pPr>
                      <a:r>
                        <a:rPr lang="en-US" sz="1200" b="1" dirty="0">
                          <a:solidFill>
                            <a:schemeClr val="accent1">
                              <a:lumMod val="50000"/>
                            </a:schemeClr>
                          </a:solidFill>
                          <a:effectLst/>
                          <a:latin typeface="Arial"/>
                          <a:ea typeface="Times New Roman"/>
                        </a:rPr>
                        <a:t>Total Rental Housing</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dirty="0">
                          <a:solidFill>
                            <a:schemeClr val="accent1">
                              <a:lumMod val="50000"/>
                            </a:schemeClr>
                          </a:solidFill>
                          <a:effectLst/>
                          <a:latin typeface="Arial"/>
                          <a:ea typeface="Arial"/>
                        </a:rPr>
                        <a:t>367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15"/>
                        </a:spcAft>
                      </a:pPr>
                      <a:r>
                        <a:rPr lang="en-US" sz="1200" b="1" dirty="0">
                          <a:solidFill>
                            <a:schemeClr val="accent1">
                              <a:lumMod val="50000"/>
                            </a:schemeClr>
                          </a:solidFill>
                          <a:effectLst/>
                          <a:latin typeface="Arial"/>
                          <a:ea typeface="Arial"/>
                        </a:rPr>
                        <a:t>99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20955" indent="-174625" algn="r">
                        <a:lnSpc>
                          <a:spcPct val="103000"/>
                        </a:lnSpc>
                        <a:spcAft>
                          <a:spcPts val="15"/>
                        </a:spcAft>
                      </a:pPr>
                      <a:r>
                        <a:rPr lang="en-US" sz="1200" dirty="0">
                          <a:solidFill>
                            <a:schemeClr val="accent1">
                              <a:lumMod val="50000"/>
                            </a:schemeClr>
                          </a:solidFill>
                          <a:effectLst/>
                          <a:latin typeface="Arial"/>
                          <a:ea typeface="Arial"/>
                        </a:rPr>
                        <a:t>        334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21590" indent="15240" algn="r">
                        <a:lnSpc>
                          <a:spcPct val="103000"/>
                        </a:lnSpc>
                        <a:spcAft>
                          <a:spcPts val="15"/>
                        </a:spcAft>
                      </a:pPr>
                      <a:r>
                        <a:rPr lang="en-US" sz="1200" dirty="0">
                          <a:solidFill>
                            <a:schemeClr val="accent1">
                              <a:lumMod val="50000"/>
                            </a:schemeClr>
                          </a:solidFill>
                          <a:effectLst/>
                          <a:latin typeface="Arial"/>
                          <a:ea typeface="Arial"/>
                        </a:rPr>
                        <a:t>   303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21590" indent="-195580" algn="r">
                        <a:lnSpc>
                          <a:spcPct val="103000"/>
                        </a:lnSpc>
                        <a:spcAft>
                          <a:spcPts val="15"/>
                        </a:spcAft>
                      </a:pPr>
                      <a:r>
                        <a:rPr lang="en-US" sz="1200" dirty="0">
                          <a:solidFill>
                            <a:schemeClr val="accent1">
                              <a:lumMod val="50000"/>
                            </a:schemeClr>
                          </a:solidFill>
                          <a:effectLst/>
                          <a:latin typeface="Arial"/>
                          <a:ea typeface="Arial"/>
                        </a:rPr>
                        <a:t>        299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40640" algn="r">
                        <a:lnSpc>
                          <a:spcPct val="103000"/>
                        </a:lnSpc>
                        <a:spcAft>
                          <a:spcPts val="15"/>
                        </a:spcAft>
                      </a:pPr>
                      <a:r>
                        <a:rPr lang="en-US" sz="1200" dirty="0">
                          <a:solidFill>
                            <a:schemeClr val="accent1">
                              <a:lumMod val="50000"/>
                            </a:schemeClr>
                          </a:solidFill>
                          <a:effectLst/>
                          <a:latin typeface="Arial"/>
                          <a:ea typeface="Arial"/>
                        </a:rPr>
                        <a:t>   286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164">
                <a:tc>
                  <a:txBody>
                    <a:bodyPr/>
                    <a:lstStyle/>
                    <a:p>
                      <a:pPr marL="195263" indent="-195263" algn="l">
                        <a:lnSpc>
                          <a:spcPct val="103000"/>
                        </a:lnSpc>
                        <a:spcAft>
                          <a:spcPts val="0"/>
                        </a:spcAft>
                      </a:pPr>
                      <a:r>
                        <a:rPr lang="en-US" sz="1200" dirty="0">
                          <a:solidFill>
                            <a:schemeClr val="accent1">
                              <a:lumMod val="50000"/>
                            </a:schemeClr>
                          </a:solidFill>
                          <a:effectLst/>
                          <a:latin typeface="Arial"/>
                          <a:ea typeface="Times New Roman"/>
                        </a:rPr>
                        <a:t>Affordable Housing****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362</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95580" algn="r">
                        <a:lnSpc>
                          <a:spcPct val="103000"/>
                        </a:lnSpc>
                        <a:spcAft>
                          <a:spcPts val="15"/>
                        </a:spcAft>
                      </a:pPr>
                      <a:r>
                        <a:rPr lang="en-US" sz="1200" dirty="0">
                          <a:solidFill>
                            <a:schemeClr val="accent1">
                              <a:lumMod val="50000"/>
                            </a:schemeClr>
                          </a:solidFill>
                          <a:effectLst/>
                          <a:latin typeface="Arial"/>
                          <a:ea typeface="Arial"/>
                        </a:rPr>
                        <a:t>   142</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195580" indent="-195580" algn="r">
                        <a:lnSpc>
                          <a:spcPct val="103000"/>
                        </a:lnSpc>
                        <a:spcAft>
                          <a:spcPts val="15"/>
                        </a:spcAft>
                      </a:pPr>
                      <a:r>
                        <a:rPr lang="en-US" sz="1200" dirty="0">
                          <a:solidFill>
                            <a:schemeClr val="accent1">
                              <a:lumMod val="50000"/>
                            </a:schemeClr>
                          </a:solidFill>
                          <a:effectLst/>
                          <a:latin typeface="Arial"/>
                          <a:ea typeface="Arial"/>
                        </a:rPr>
                        <a:t>      133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195580" indent="-99695" algn="r">
                        <a:lnSpc>
                          <a:spcPct val="103000"/>
                        </a:lnSpc>
                        <a:spcAft>
                          <a:spcPts val="15"/>
                        </a:spcAft>
                      </a:pPr>
                      <a:r>
                        <a:rPr lang="en-US" sz="1200" dirty="0">
                          <a:solidFill>
                            <a:schemeClr val="accent1">
                              <a:lumMod val="50000"/>
                            </a:schemeClr>
                          </a:solidFill>
                          <a:effectLst/>
                          <a:latin typeface="Arial"/>
                          <a:ea typeface="Arial"/>
                        </a:rPr>
                        <a:t>  159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a:txBody>
                    <a:bodyPr/>
                    <a:lstStyle/>
                    <a:p>
                      <a:pPr marL="21590" indent="1270" algn="r">
                        <a:lnSpc>
                          <a:spcPct val="103000"/>
                        </a:lnSpc>
                        <a:spcAft>
                          <a:spcPts val="15"/>
                        </a:spcAft>
                      </a:pPr>
                      <a:r>
                        <a:rPr lang="en-US" sz="1200" dirty="0">
                          <a:solidFill>
                            <a:schemeClr val="accent1">
                              <a:lumMod val="50000"/>
                            </a:schemeClr>
                          </a:solidFill>
                          <a:effectLst/>
                          <a:latin typeface="Arial"/>
                          <a:ea typeface="Arial"/>
                        </a:rPr>
                        <a:t>   129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53035" algn="r">
                        <a:lnSpc>
                          <a:spcPct val="103000"/>
                        </a:lnSpc>
                        <a:spcAft>
                          <a:spcPts val="15"/>
                        </a:spcAft>
                      </a:pPr>
                      <a:r>
                        <a:rPr lang="en-US" sz="1200" dirty="0">
                          <a:solidFill>
                            <a:schemeClr val="accent1">
                              <a:lumMod val="50000"/>
                            </a:schemeClr>
                          </a:solidFill>
                          <a:effectLst/>
                          <a:latin typeface="Arial"/>
                          <a:ea typeface="Arial"/>
                        </a:rPr>
                        <a:t>        -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242">
                <a:tc>
                  <a:txBody>
                    <a:bodyPr/>
                    <a:lstStyle/>
                    <a:p>
                      <a:pPr marL="195263" indent="-195263" algn="l">
                        <a:lnSpc>
                          <a:spcPct val="103000"/>
                        </a:lnSpc>
                        <a:spcAft>
                          <a:spcPts val="0"/>
                        </a:spcAft>
                      </a:pPr>
                      <a:r>
                        <a:rPr lang="en-US" sz="1200" b="1" dirty="0">
                          <a:solidFill>
                            <a:schemeClr val="accent1">
                              <a:lumMod val="50000"/>
                            </a:schemeClr>
                          </a:solidFill>
                          <a:effectLst/>
                          <a:latin typeface="Arial"/>
                          <a:ea typeface="Times New Roman"/>
                        </a:rPr>
                        <a:t>Total value of disbursements</a:t>
                      </a:r>
                      <a:endParaRPr lang="en-ZA" sz="1200" b="1"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dirty="0">
                          <a:solidFill>
                            <a:schemeClr val="accent1">
                              <a:lumMod val="50000"/>
                            </a:schemeClr>
                          </a:solidFill>
                          <a:effectLst/>
                          <a:latin typeface="Arial"/>
                          <a:ea typeface="Arial"/>
                        </a:rPr>
                        <a:t>  729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09220" algn="r">
                        <a:lnSpc>
                          <a:spcPct val="103000"/>
                        </a:lnSpc>
                        <a:spcAft>
                          <a:spcPts val="15"/>
                        </a:spcAft>
                      </a:pPr>
                      <a:r>
                        <a:rPr lang="en-US" sz="1200" b="1" dirty="0">
                          <a:solidFill>
                            <a:schemeClr val="accent1">
                              <a:lumMod val="50000"/>
                            </a:schemeClr>
                          </a:solidFill>
                          <a:effectLst/>
                          <a:latin typeface="Arial"/>
                          <a:ea typeface="Arial"/>
                        </a:rPr>
                        <a:t>  241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09220" algn="r">
                        <a:lnSpc>
                          <a:spcPct val="103000"/>
                        </a:lnSpc>
                        <a:spcAft>
                          <a:spcPts val="15"/>
                        </a:spcAft>
                      </a:pPr>
                      <a:r>
                        <a:rPr lang="en-US" sz="1200" dirty="0">
                          <a:solidFill>
                            <a:schemeClr val="accent1">
                              <a:lumMod val="50000"/>
                            </a:schemeClr>
                          </a:solidFill>
                          <a:effectLst/>
                          <a:latin typeface="Arial"/>
                          <a:ea typeface="Arial"/>
                        </a:rPr>
                        <a:t>    467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59385" algn="r">
                        <a:lnSpc>
                          <a:spcPct val="103000"/>
                        </a:lnSpc>
                        <a:spcAft>
                          <a:spcPts val="15"/>
                        </a:spcAft>
                      </a:pPr>
                      <a:r>
                        <a:rPr lang="en-US" sz="1200" dirty="0">
                          <a:solidFill>
                            <a:schemeClr val="accent1">
                              <a:lumMod val="50000"/>
                            </a:schemeClr>
                          </a:solidFill>
                          <a:effectLst/>
                          <a:latin typeface="Arial"/>
                          <a:ea typeface="Arial"/>
                        </a:rPr>
                        <a:t>   462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1920" algn="r">
                        <a:lnSpc>
                          <a:spcPct val="103000"/>
                        </a:lnSpc>
                        <a:spcAft>
                          <a:spcPts val="15"/>
                        </a:spcAft>
                      </a:pPr>
                      <a:r>
                        <a:rPr lang="en-US" sz="1200" dirty="0">
                          <a:solidFill>
                            <a:schemeClr val="accent1">
                              <a:lumMod val="50000"/>
                            </a:schemeClr>
                          </a:solidFill>
                          <a:effectLst/>
                          <a:latin typeface="Arial"/>
                          <a:ea typeface="Arial"/>
                        </a:rPr>
                        <a:t>  428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54940" algn="r">
                        <a:lnSpc>
                          <a:spcPct val="103000"/>
                        </a:lnSpc>
                        <a:spcAft>
                          <a:spcPts val="15"/>
                        </a:spcAft>
                      </a:pPr>
                      <a:r>
                        <a:rPr lang="en-US" sz="1200" dirty="0">
                          <a:solidFill>
                            <a:schemeClr val="accent1">
                              <a:lumMod val="50000"/>
                            </a:schemeClr>
                          </a:solidFill>
                          <a:effectLst/>
                          <a:latin typeface="Arial"/>
                          <a:ea typeface="Arial"/>
                        </a:rPr>
                        <a:t>   286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524934" y="3162970"/>
            <a:ext cx="8297334" cy="1969770"/>
          </a:xfrm>
          <a:prstGeom prst="rect">
            <a:avLst/>
          </a:prstGeom>
        </p:spPr>
        <p:txBody>
          <a:bodyPr wrap="square">
            <a:spAutoFit/>
          </a:bodyPr>
          <a:lstStyle/>
          <a:p>
            <a:pPr marL="363538" indent="-363538"/>
            <a:r>
              <a:rPr lang="en-US" sz="1400" dirty="0" smtClean="0">
                <a:solidFill>
                  <a:schemeClr val="accent1">
                    <a:lumMod val="50000"/>
                  </a:schemeClr>
                </a:solidFill>
                <a:latin typeface="Arial" pitchFamily="34" charset="0"/>
                <a:cs typeface="Arial" pitchFamily="34" charset="0"/>
              </a:rPr>
              <a:t>*	</a:t>
            </a:r>
            <a:r>
              <a:rPr lang="en-US" sz="1200" dirty="0" smtClean="0">
                <a:solidFill>
                  <a:schemeClr val="accent1">
                    <a:lumMod val="50000"/>
                  </a:schemeClr>
                </a:solidFill>
                <a:latin typeface="Arial" pitchFamily="34" charset="0"/>
                <a:cs typeface="Arial" pitchFamily="34" charset="0"/>
              </a:rPr>
              <a:t>The </a:t>
            </a:r>
            <a:r>
              <a:rPr lang="en-US" sz="1200" dirty="0">
                <a:solidFill>
                  <a:schemeClr val="accent1">
                    <a:lumMod val="50000"/>
                  </a:schemeClr>
                </a:solidFill>
                <a:latin typeface="Arial" pitchFamily="34" charset="0"/>
                <a:cs typeface="Arial" pitchFamily="34" charset="0"/>
              </a:rPr>
              <a:t>decrease in 2015/16 is driven by a combination of a reduced business pipeline (due to previous funding constraints), the prevailing subdued economic and market context which negatively affect both the households and clients of NHFC, challenges impacting the social housing space, lack of bankable projects and challenges in meeting of the Conditions Precedent in approved projects</a:t>
            </a:r>
            <a:r>
              <a:rPr lang="en-US" sz="1200" dirty="0" smtClean="0">
                <a:solidFill>
                  <a:schemeClr val="accent1">
                    <a:lumMod val="50000"/>
                  </a:schemeClr>
                </a:solidFill>
                <a:latin typeface="Arial" pitchFamily="34" charset="0"/>
                <a:cs typeface="Arial" pitchFamily="34" charset="0"/>
              </a:rPr>
              <a:t>.</a:t>
            </a:r>
          </a:p>
          <a:p>
            <a:pPr marL="363538" indent="-363538">
              <a:buFont typeface="Arial" pitchFamily="34" charset="0"/>
              <a:buChar char="•"/>
            </a:pPr>
            <a:endParaRPr lang="en-US" sz="1200" dirty="0" smtClean="0">
              <a:solidFill>
                <a:schemeClr val="accent1">
                  <a:lumMod val="50000"/>
                </a:schemeClr>
              </a:solidFill>
              <a:latin typeface="Arial" pitchFamily="34" charset="0"/>
              <a:cs typeface="Arial" pitchFamily="34" charset="0"/>
            </a:endParaRPr>
          </a:p>
          <a:p>
            <a:r>
              <a:rPr lang="en-US" sz="1200" dirty="0" smtClean="0">
                <a:solidFill>
                  <a:schemeClr val="accent1">
                    <a:lumMod val="50000"/>
                  </a:schemeClr>
                </a:solidFill>
                <a:latin typeface="Arial" pitchFamily="34" charset="0"/>
                <a:cs typeface="Arial" pitchFamily="34" charset="0"/>
              </a:rPr>
              <a:t> </a:t>
            </a:r>
            <a:r>
              <a:rPr lang="en-ZA" sz="1200" dirty="0" smtClean="0">
                <a:solidFill>
                  <a:schemeClr val="accent1">
                    <a:lumMod val="50000"/>
                  </a:schemeClr>
                </a:solidFill>
                <a:latin typeface="Arial" pitchFamily="34" charset="0"/>
                <a:cs typeface="Arial" pitchFamily="34" charset="0"/>
              </a:rPr>
              <a:t>** </a:t>
            </a:r>
            <a:r>
              <a:rPr lang="en-US" sz="1200" dirty="0" smtClean="0">
                <a:solidFill>
                  <a:schemeClr val="accent1">
                    <a:lumMod val="50000"/>
                  </a:schemeClr>
                </a:solidFill>
                <a:latin typeface="Arial" pitchFamily="34" charset="0"/>
                <a:cs typeface="Arial" pitchFamily="34" charset="0"/>
              </a:rPr>
              <a:t>   </a:t>
            </a:r>
            <a:r>
              <a:rPr lang="en-US" sz="1200" dirty="0">
                <a:solidFill>
                  <a:schemeClr val="accent1">
                    <a:lumMod val="50000"/>
                  </a:schemeClr>
                </a:solidFill>
                <a:latin typeface="Arial" pitchFamily="34" charset="0"/>
                <a:cs typeface="Arial" pitchFamily="34" charset="0"/>
              </a:rPr>
              <a:t>As in prior year, Social Affordable Housing reduced in outer years in line with shareholder support</a:t>
            </a:r>
            <a:r>
              <a:rPr lang="en-US" sz="1200" dirty="0" smtClean="0">
                <a:solidFill>
                  <a:schemeClr val="accent1">
                    <a:lumMod val="50000"/>
                  </a:schemeClr>
                </a:solidFill>
                <a:latin typeface="Arial" pitchFamily="34" charset="0"/>
                <a:cs typeface="Arial" pitchFamily="34" charset="0"/>
              </a:rPr>
              <a:t>.</a:t>
            </a:r>
          </a:p>
          <a:p>
            <a:endParaRPr lang="en-ZA" sz="1200" dirty="0">
              <a:solidFill>
                <a:schemeClr val="accent1">
                  <a:lumMod val="50000"/>
                </a:schemeClr>
              </a:solidFill>
              <a:latin typeface="Arial" pitchFamily="34" charset="0"/>
              <a:cs typeface="Arial" pitchFamily="34" charset="0"/>
            </a:endParaRPr>
          </a:p>
          <a:p>
            <a:pPr marL="363538" indent="-363538"/>
            <a:r>
              <a:rPr lang="en-ZA" sz="1200" dirty="0">
                <a:solidFill>
                  <a:schemeClr val="accent1">
                    <a:lumMod val="50000"/>
                  </a:schemeClr>
                </a:solidFill>
                <a:latin typeface="Arial" pitchFamily="34" charset="0"/>
                <a:cs typeface="Arial" pitchFamily="34" charset="0"/>
              </a:rPr>
              <a:t>*** </a:t>
            </a:r>
            <a:r>
              <a:rPr lang="en-ZA" sz="1200" dirty="0" smtClean="0">
                <a:solidFill>
                  <a:schemeClr val="accent1">
                    <a:lumMod val="50000"/>
                  </a:schemeClr>
                </a:solidFill>
                <a:latin typeface="Arial" pitchFamily="34" charset="0"/>
                <a:cs typeface="Arial" pitchFamily="34" charset="0"/>
              </a:rPr>
              <a:t>	The </a:t>
            </a:r>
            <a:r>
              <a:rPr lang="en-ZA" sz="1200" dirty="0">
                <a:solidFill>
                  <a:schemeClr val="accent1">
                    <a:lumMod val="50000"/>
                  </a:schemeClr>
                </a:solidFill>
                <a:latin typeface="Arial" pitchFamily="34" charset="0"/>
                <a:cs typeface="Arial" pitchFamily="34" charset="0"/>
              </a:rPr>
              <a:t>decrease over the MTSF is due to market conditions impacting integrated developments and intermediaries as well as the projected forecast of key significant existing commitments relating to strategic partnerships which is forecasted to be completed and not repeated at the same scale.</a:t>
            </a:r>
          </a:p>
        </p:txBody>
      </p:sp>
    </p:spTree>
    <p:extLst>
      <p:ext uri="{BB962C8B-B14F-4D97-AF65-F5344CB8AC3E}">
        <p14:creationId xmlns:p14="http://schemas.microsoft.com/office/powerpoint/2010/main" xmlns="" val="2483323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691200"/>
          </a:xfrm>
          <a:solidFill>
            <a:schemeClr val="accent1">
              <a:lumMod val="75000"/>
            </a:schemeClr>
          </a:solidFill>
        </p:spPr>
        <p:txBody>
          <a:bodyPr>
            <a:normAutofit/>
          </a:bodyPr>
          <a:lstStyle/>
          <a:p>
            <a:pPr algn="ctr"/>
            <a:r>
              <a:rPr lang="en-ZA" sz="3200" dirty="0">
                <a:solidFill>
                  <a:schemeClr val="bg1"/>
                </a:solidFill>
                <a:latin typeface="Arial" pitchFamily="34" charset="0"/>
                <a:cs typeface="Arial" pitchFamily="34" charset="0"/>
              </a:rPr>
              <a:t>PROGRAMME 1 – </a:t>
            </a:r>
            <a:r>
              <a:rPr lang="en-ZA" sz="3200" dirty="0" smtClean="0">
                <a:solidFill>
                  <a:schemeClr val="bg1"/>
                </a:solidFill>
                <a:latin typeface="Arial" pitchFamily="34" charset="0"/>
                <a:cs typeface="Arial" pitchFamily="34" charset="0"/>
              </a:rPr>
              <a:t>APPROVALS</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17</a:t>
            </a:fld>
            <a:endParaRPr lang="en-ZA" sz="1000" dirty="0">
              <a:solidFill>
                <a:schemeClr val="tx2">
                  <a:lumMod val="50000"/>
                </a:schemeClr>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858662531"/>
              </p:ext>
            </p:extLst>
          </p:nvPr>
        </p:nvGraphicFramePr>
        <p:xfrm>
          <a:off x="459539" y="826668"/>
          <a:ext cx="8229605" cy="2132276"/>
        </p:xfrm>
        <a:graphic>
          <a:graphicData uri="http://schemas.openxmlformats.org/drawingml/2006/table">
            <a:tbl>
              <a:tblPr firstRow="1" firstCol="1" bandRow="1"/>
              <a:tblGrid>
                <a:gridCol w="2675281"/>
                <a:gridCol w="952170"/>
                <a:gridCol w="952170"/>
                <a:gridCol w="952170"/>
                <a:gridCol w="952170"/>
                <a:gridCol w="952170"/>
                <a:gridCol w="793474"/>
              </a:tblGrid>
              <a:tr h="305686">
                <a:tc>
                  <a:txBody>
                    <a:bodyPr/>
                    <a:lstStyle/>
                    <a:p>
                      <a:pPr marL="195263" indent="-195263" algn="l">
                        <a:lnSpc>
                          <a:spcPct val="103000"/>
                        </a:lnSpc>
                        <a:spcAft>
                          <a:spcPts val="0"/>
                        </a:spcAft>
                      </a:pPr>
                      <a:r>
                        <a:rPr lang="en-US" sz="1200" b="1" dirty="0">
                          <a:solidFill>
                            <a:schemeClr val="accent1">
                              <a:lumMod val="50000"/>
                            </a:schemeClr>
                          </a:solidFill>
                          <a:effectLst/>
                          <a:latin typeface="Arial"/>
                          <a:ea typeface="Times New Roman"/>
                        </a:rPr>
                        <a:t>Performance indicator </a:t>
                      </a:r>
                      <a:endParaRPr lang="en-ZA" sz="1200" dirty="0">
                        <a:solidFill>
                          <a:schemeClr val="accent1">
                            <a:lumMod val="50000"/>
                          </a:schemeClr>
                        </a:solidFill>
                        <a:effectLst/>
                        <a:latin typeface="Arial"/>
                        <a:ea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b="1" dirty="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b="1" dirty="0" smtClean="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smtClean="0">
                          <a:solidFill>
                            <a:schemeClr val="accent1">
                              <a:lumMod val="50000"/>
                            </a:schemeClr>
                          </a:solidFill>
                          <a:effectLst/>
                          <a:latin typeface="Arial"/>
                          <a:ea typeface="Times New Roman"/>
                        </a:rPr>
                        <a:t>Forecast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95580" indent="1270" algn="ctr">
                        <a:lnSpc>
                          <a:spcPct val="103000"/>
                        </a:lnSpc>
                        <a:spcAft>
                          <a:spcPts val="0"/>
                        </a:spcAft>
                      </a:pPr>
                      <a:r>
                        <a:rPr lang="en-US" sz="1200" b="1">
                          <a:solidFill>
                            <a:schemeClr val="accent1">
                              <a:lumMod val="50000"/>
                            </a:schemeClr>
                          </a:solidFill>
                          <a:effectLst/>
                          <a:latin typeface="Arial"/>
                          <a:ea typeface="Times New Roman"/>
                        </a:rPr>
                        <a:t>Budget</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267546">
                <a:tc>
                  <a:txBody>
                    <a:bodyPr/>
                    <a:lstStyle/>
                    <a:p>
                      <a:pPr marL="195263" indent="-195263" algn="l">
                        <a:lnSpc>
                          <a:spcPct val="103000"/>
                        </a:lnSpc>
                        <a:spcAft>
                          <a:spcPts val="0"/>
                        </a:spcAft>
                      </a:pPr>
                      <a:r>
                        <a:rPr lang="en-US" sz="1200" b="1" dirty="0">
                          <a:solidFill>
                            <a:schemeClr val="accent1">
                              <a:lumMod val="50000"/>
                            </a:schemeClr>
                          </a:solidFill>
                          <a:effectLst/>
                          <a:latin typeface="Arial"/>
                          <a:ea typeface="Times New Roman"/>
                        </a:rPr>
                        <a:t>Value of </a:t>
                      </a:r>
                      <a:r>
                        <a:rPr lang="en-US" sz="1200" b="1" dirty="0" smtClean="0">
                          <a:solidFill>
                            <a:schemeClr val="accent1">
                              <a:lumMod val="50000"/>
                            </a:schemeClr>
                          </a:solidFill>
                          <a:effectLst/>
                          <a:latin typeface="Arial"/>
                          <a:ea typeface="Times New Roman"/>
                        </a:rPr>
                        <a:t>approvals</a:t>
                      </a:r>
                      <a:endParaRPr lang="en-ZA" sz="1200" dirty="0">
                        <a:solidFill>
                          <a:schemeClr val="accent1">
                            <a:lumMod val="50000"/>
                          </a:schemeClr>
                        </a:solidFill>
                        <a:effectLst/>
                        <a:latin typeface="Arial"/>
                        <a:ea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2014/15</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263" indent="-101600" algn="ctr">
                        <a:lnSpc>
                          <a:spcPct val="103000"/>
                        </a:lnSpc>
                        <a:spcAft>
                          <a:spcPts val="0"/>
                        </a:spcAft>
                      </a:pPr>
                      <a:r>
                        <a:rPr lang="en-US" sz="1200" b="1" dirty="0">
                          <a:solidFill>
                            <a:schemeClr val="accent1">
                              <a:lumMod val="50000"/>
                            </a:schemeClr>
                          </a:solidFill>
                          <a:effectLst/>
                          <a:latin typeface="Arial"/>
                          <a:ea typeface="Times New Roman"/>
                        </a:rPr>
                        <a:t>2015/16*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2016/17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195580" indent="-68580" algn="ctr">
                        <a:lnSpc>
                          <a:spcPct val="103000"/>
                        </a:lnSpc>
                        <a:spcAft>
                          <a:spcPts val="0"/>
                        </a:spcAft>
                      </a:pPr>
                      <a:r>
                        <a:rPr lang="en-US" sz="1200" b="1" dirty="0">
                          <a:solidFill>
                            <a:schemeClr val="accent1">
                              <a:lumMod val="50000"/>
                            </a:schemeClr>
                          </a:solidFill>
                          <a:effectLst/>
                          <a:latin typeface="Arial"/>
                          <a:ea typeface="Times New Roman"/>
                        </a:rPr>
                        <a:t>2017/18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a:txBody>
                    <a:bodyPr/>
                    <a:lstStyle/>
                    <a:p>
                      <a:pPr marL="195580" indent="-68580" algn="ctr">
                        <a:lnSpc>
                          <a:spcPct val="103000"/>
                        </a:lnSpc>
                        <a:spcAft>
                          <a:spcPts val="0"/>
                        </a:spcAft>
                      </a:pPr>
                      <a:r>
                        <a:rPr lang="en-US" sz="1200" b="1" dirty="0">
                          <a:solidFill>
                            <a:schemeClr val="accent1">
                              <a:lumMod val="50000"/>
                            </a:schemeClr>
                          </a:solidFill>
                          <a:effectLst/>
                          <a:latin typeface="Arial"/>
                          <a:ea typeface="Times New Roman"/>
                        </a:rPr>
                        <a:t>2018/19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2019/20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546">
                <a:tc>
                  <a:txBody>
                    <a:bodyPr/>
                    <a:lstStyle/>
                    <a:p>
                      <a:pPr marL="195263" indent="-195263" algn="l">
                        <a:lnSpc>
                          <a:spcPct val="103000"/>
                        </a:lnSpc>
                        <a:spcAft>
                          <a:spcPts val="0"/>
                        </a:spcAft>
                      </a:pPr>
                      <a:r>
                        <a:rPr lang="en-US" sz="1200" dirty="0">
                          <a:solidFill>
                            <a:schemeClr val="accent1">
                              <a:lumMod val="50000"/>
                            </a:schemeClr>
                          </a:solidFill>
                          <a:effectLst/>
                          <a:latin typeface="Arial"/>
                          <a:ea typeface="Times New Roman"/>
                        </a:rPr>
                        <a:t>Social Affordable Housing**</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dirty="0" smtClean="0">
                          <a:solidFill>
                            <a:schemeClr val="accent1">
                              <a:lumMod val="50000"/>
                            </a:schemeClr>
                          </a:solidFill>
                          <a:effectLst/>
                          <a:latin typeface="Arial"/>
                          <a:ea typeface="Times New Roman"/>
                        </a:rPr>
                        <a:t>        </a:t>
                      </a:r>
                      <a:r>
                        <a:rPr lang="en-US" sz="1200" dirty="0">
                          <a:solidFill>
                            <a:schemeClr val="accent1">
                              <a:lumMod val="50000"/>
                            </a:schemeClr>
                          </a:solidFill>
                          <a:effectLst/>
                          <a:latin typeface="Arial"/>
                          <a:ea typeface="Times New Roman"/>
                        </a:rPr>
                        <a:t>38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Times New Roman"/>
                        </a:rPr>
                        <a:t>      142</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dirty="0" smtClean="0">
                          <a:solidFill>
                            <a:schemeClr val="accent1">
                              <a:lumMod val="50000"/>
                            </a:schemeClr>
                          </a:solidFill>
                          <a:effectLst/>
                          <a:latin typeface="Arial"/>
                          <a:ea typeface="Times New Roman"/>
                        </a:rPr>
                        <a:t>      </a:t>
                      </a:r>
                      <a:r>
                        <a:rPr lang="en-US" sz="1200" dirty="0">
                          <a:solidFill>
                            <a:schemeClr val="accent1">
                              <a:lumMod val="50000"/>
                            </a:schemeClr>
                          </a:solidFill>
                          <a:effectLst/>
                          <a:latin typeface="Arial"/>
                          <a:ea typeface="Times New Roman"/>
                        </a:rPr>
                        <a:t>101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Times New Roman"/>
                        </a:rPr>
                        <a:t>      80</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Times New Roman"/>
                        </a:rPr>
                        <a:t>     50</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Times New Roman"/>
                        </a:rPr>
                        <a:t>     52</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67546">
                <a:tc>
                  <a:txBody>
                    <a:bodyPr/>
                    <a:lstStyle/>
                    <a:p>
                      <a:pPr marL="195263" indent="-195263" algn="l">
                        <a:lnSpc>
                          <a:spcPct val="103000"/>
                        </a:lnSpc>
                        <a:spcAft>
                          <a:spcPts val="0"/>
                        </a:spcAft>
                      </a:pPr>
                      <a:r>
                        <a:rPr lang="en-US" sz="1200" dirty="0">
                          <a:solidFill>
                            <a:schemeClr val="accent1">
                              <a:lumMod val="50000"/>
                            </a:schemeClr>
                          </a:solidFill>
                          <a:effectLst/>
                          <a:latin typeface="Arial"/>
                          <a:ea typeface="Times New Roman"/>
                        </a:rPr>
                        <a:t>Private Rental Housing***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Times New Roman"/>
                        </a:rPr>
                        <a:t>148</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Times New Roman"/>
                        </a:rPr>
                        <a:t>73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Times New Roman"/>
                        </a:rPr>
                        <a:t>388</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Times New Roman"/>
                        </a:rPr>
                        <a:t>284</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Times New Roman"/>
                        </a:rPr>
                        <a:t>301</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Times New Roman"/>
                        </a:rPr>
                        <a:t>319</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46">
                <a:tc>
                  <a:txBody>
                    <a:bodyPr/>
                    <a:lstStyle/>
                    <a:p>
                      <a:pPr marL="195263" indent="-195263" algn="l">
                        <a:lnSpc>
                          <a:spcPct val="103000"/>
                        </a:lnSpc>
                        <a:spcAft>
                          <a:spcPts val="0"/>
                        </a:spcAft>
                      </a:pPr>
                      <a:r>
                        <a:rPr lang="en-US" sz="1200" b="1" dirty="0">
                          <a:solidFill>
                            <a:schemeClr val="accent1">
                              <a:lumMod val="50000"/>
                            </a:schemeClr>
                          </a:solidFill>
                          <a:effectLst/>
                          <a:latin typeface="Arial"/>
                          <a:ea typeface="Times New Roman"/>
                        </a:rPr>
                        <a:t>Total Rental Housing</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dirty="0">
                          <a:solidFill>
                            <a:schemeClr val="accent1">
                              <a:lumMod val="50000"/>
                            </a:schemeClr>
                          </a:solidFill>
                          <a:effectLst/>
                          <a:latin typeface="Arial"/>
                          <a:ea typeface="Times New Roman"/>
                        </a:rPr>
                        <a:t>186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a:solidFill>
                            <a:schemeClr val="accent1">
                              <a:lumMod val="50000"/>
                            </a:schemeClr>
                          </a:solidFill>
                          <a:effectLst/>
                          <a:latin typeface="Arial"/>
                          <a:ea typeface="Times New Roman"/>
                        </a:rPr>
                        <a:t>215</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b="1">
                          <a:solidFill>
                            <a:schemeClr val="accent1">
                              <a:lumMod val="50000"/>
                            </a:schemeClr>
                          </a:solidFill>
                          <a:effectLst/>
                          <a:latin typeface="Arial"/>
                          <a:ea typeface="Times New Roman"/>
                        </a:rPr>
                        <a:t>489</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b="1" dirty="0">
                          <a:solidFill>
                            <a:schemeClr val="accent1">
                              <a:lumMod val="50000"/>
                            </a:schemeClr>
                          </a:solidFill>
                          <a:effectLst/>
                          <a:latin typeface="Arial"/>
                          <a:ea typeface="Times New Roman"/>
                        </a:rPr>
                        <a:t>364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b="1">
                          <a:solidFill>
                            <a:schemeClr val="accent1">
                              <a:lumMod val="50000"/>
                            </a:schemeClr>
                          </a:solidFill>
                          <a:effectLst/>
                          <a:latin typeface="Arial"/>
                          <a:ea typeface="Times New Roman"/>
                        </a:rPr>
                        <a:t>351</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a:solidFill>
                            <a:schemeClr val="accent1">
                              <a:lumMod val="50000"/>
                            </a:schemeClr>
                          </a:solidFill>
                          <a:effectLst/>
                          <a:latin typeface="Arial"/>
                          <a:ea typeface="Times New Roman"/>
                        </a:rPr>
                        <a:t>371</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164">
                <a:tc>
                  <a:txBody>
                    <a:bodyPr/>
                    <a:lstStyle/>
                    <a:p>
                      <a:pPr marL="195263" indent="-195263" algn="l">
                        <a:lnSpc>
                          <a:spcPct val="103000"/>
                        </a:lnSpc>
                        <a:spcAft>
                          <a:spcPts val="0"/>
                        </a:spcAft>
                      </a:pPr>
                      <a:r>
                        <a:rPr lang="en-US" sz="1200" dirty="0">
                          <a:solidFill>
                            <a:schemeClr val="accent1">
                              <a:lumMod val="50000"/>
                            </a:schemeClr>
                          </a:solidFill>
                          <a:effectLst/>
                          <a:latin typeface="Arial"/>
                          <a:ea typeface="Times New Roman"/>
                        </a:rPr>
                        <a:t>Affordable Housing****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270" algn="r">
                        <a:lnSpc>
                          <a:spcPct val="103000"/>
                        </a:lnSpc>
                        <a:spcAft>
                          <a:spcPts val="0"/>
                        </a:spcAft>
                      </a:pPr>
                      <a:r>
                        <a:rPr lang="en-US" sz="1200" dirty="0" smtClean="0">
                          <a:solidFill>
                            <a:schemeClr val="accent1">
                              <a:lumMod val="50000"/>
                            </a:schemeClr>
                          </a:solidFill>
                          <a:effectLst/>
                          <a:latin typeface="Arial"/>
                          <a:ea typeface="Times New Roman"/>
                        </a:rPr>
                        <a:t>           </a:t>
                      </a:r>
                      <a:r>
                        <a:rPr lang="en-US" sz="1200" dirty="0">
                          <a:solidFill>
                            <a:schemeClr val="accent1">
                              <a:lumMod val="50000"/>
                            </a:schemeClr>
                          </a:solidFill>
                          <a:effectLst/>
                          <a:latin typeface="Arial"/>
                          <a:ea typeface="Times New Roman"/>
                        </a:rPr>
                        <a:t>-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Times New Roman"/>
                        </a:rPr>
                        <a:t>      125</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dirty="0" smtClean="0">
                          <a:solidFill>
                            <a:schemeClr val="accent1">
                              <a:lumMod val="50000"/>
                            </a:schemeClr>
                          </a:solidFill>
                          <a:effectLst/>
                          <a:latin typeface="Arial"/>
                          <a:ea typeface="Times New Roman"/>
                        </a:rPr>
                        <a:t>          </a:t>
                      </a:r>
                      <a:r>
                        <a:rPr lang="en-US" sz="1200" dirty="0">
                          <a:solidFill>
                            <a:schemeClr val="accent1">
                              <a:lumMod val="50000"/>
                            </a:schemeClr>
                          </a:solidFill>
                          <a:effectLst/>
                          <a:latin typeface="Arial"/>
                          <a:ea typeface="Times New Roman"/>
                        </a:rPr>
                        <a:t>-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Times New Roman"/>
                        </a:rPr>
                        <a:t>      </a:t>
                      </a:r>
                      <a:r>
                        <a:rPr lang="en-US" sz="1200" dirty="0" smtClean="0">
                          <a:solidFill>
                            <a:schemeClr val="accent1">
                              <a:lumMod val="50000"/>
                            </a:schemeClr>
                          </a:solidFill>
                          <a:effectLst/>
                          <a:latin typeface="Arial"/>
                          <a:ea typeface="Times New Roman"/>
                        </a:rPr>
                        <a:t>  </a:t>
                      </a:r>
                      <a:r>
                        <a:rPr lang="en-US" sz="1200" dirty="0">
                          <a:solidFill>
                            <a:schemeClr val="accent1">
                              <a:lumMod val="50000"/>
                            </a:schemeClr>
                          </a:solidFill>
                          <a:effectLst/>
                          <a:latin typeface="Arial"/>
                          <a:ea typeface="Times New Roman"/>
                        </a:rPr>
                        <a:t>-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dirty="0" smtClean="0">
                          <a:solidFill>
                            <a:schemeClr val="accent1">
                              <a:lumMod val="50000"/>
                            </a:schemeClr>
                          </a:solidFill>
                          <a:effectLst/>
                          <a:latin typeface="Arial"/>
                          <a:ea typeface="Times New Roman"/>
                        </a:rPr>
                        <a:t>          </a:t>
                      </a:r>
                      <a:r>
                        <a:rPr lang="en-US" sz="1200" dirty="0">
                          <a:solidFill>
                            <a:schemeClr val="accent1">
                              <a:lumMod val="50000"/>
                            </a:schemeClr>
                          </a:solidFill>
                          <a:effectLst/>
                          <a:latin typeface="Arial"/>
                          <a:ea typeface="Times New Roman"/>
                        </a:rPr>
                        <a:t>-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270" algn="r">
                        <a:lnSpc>
                          <a:spcPct val="103000"/>
                        </a:lnSpc>
                        <a:spcAft>
                          <a:spcPts val="0"/>
                        </a:spcAft>
                      </a:pPr>
                      <a:r>
                        <a:rPr lang="en-US" sz="1200" dirty="0" smtClean="0">
                          <a:solidFill>
                            <a:schemeClr val="accent1">
                              <a:lumMod val="50000"/>
                            </a:schemeClr>
                          </a:solidFill>
                          <a:effectLst/>
                          <a:latin typeface="Arial"/>
                          <a:ea typeface="Times New Roman"/>
                        </a:rPr>
                        <a:t>        </a:t>
                      </a:r>
                      <a:r>
                        <a:rPr lang="en-US" sz="1200" dirty="0">
                          <a:solidFill>
                            <a:schemeClr val="accent1">
                              <a:lumMod val="50000"/>
                            </a:schemeClr>
                          </a:solidFill>
                          <a:effectLst/>
                          <a:latin typeface="Arial"/>
                          <a:ea typeface="Times New Roman"/>
                        </a:rPr>
                        <a:t>-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242">
                <a:tc>
                  <a:txBody>
                    <a:bodyPr/>
                    <a:lstStyle/>
                    <a:p>
                      <a:pPr marL="195263" indent="-195263" algn="l">
                        <a:lnSpc>
                          <a:spcPct val="103000"/>
                        </a:lnSpc>
                        <a:spcAft>
                          <a:spcPts val="0"/>
                        </a:spcAft>
                      </a:pPr>
                      <a:r>
                        <a:rPr lang="en-US" sz="1200" b="1" dirty="0">
                          <a:solidFill>
                            <a:schemeClr val="accent1">
                              <a:lumMod val="50000"/>
                            </a:schemeClr>
                          </a:solidFill>
                          <a:effectLst/>
                          <a:latin typeface="Arial"/>
                          <a:ea typeface="Times New Roman"/>
                        </a:rPr>
                        <a:t>Total value of </a:t>
                      </a:r>
                      <a:r>
                        <a:rPr lang="en-US" sz="1200" b="1" dirty="0" smtClean="0">
                          <a:solidFill>
                            <a:schemeClr val="accent1">
                              <a:lumMod val="50000"/>
                            </a:schemeClr>
                          </a:solidFill>
                          <a:effectLst/>
                          <a:latin typeface="Arial"/>
                          <a:ea typeface="Times New Roman"/>
                        </a:rPr>
                        <a:t>approvals</a:t>
                      </a:r>
                      <a:endParaRPr lang="en-ZA" sz="1200" b="1"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dirty="0" smtClean="0">
                          <a:solidFill>
                            <a:schemeClr val="accent1">
                              <a:lumMod val="50000"/>
                            </a:schemeClr>
                          </a:solidFill>
                          <a:effectLst/>
                          <a:latin typeface="Arial"/>
                          <a:ea typeface="Times New Roman"/>
                        </a:rPr>
                        <a:t>      </a:t>
                      </a:r>
                      <a:r>
                        <a:rPr lang="en-US" sz="1200" b="1" dirty="0">
                          <a:solidFill>
                            <a:schemeClr val="accent1">
                              <a:lumMod val="50000"/>
                            </a:schemeClr>
                          </a:solidFill>
                          <a:effectLst/>
                          <a:latin typeface="Arial"/>
                          <a:ea typeface="Times New Roman"/>
                        </a:rPr>
                        <a:t>186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a:solidFill>
                            <a:schemeClr val="accent1">
                              <a:lumMod val="50000"/>
                            </a:schemeClr>
                          </a:solidFill>
                          <a:effectLst/>
                          <a:latin typeface="Arial"/>
                          <a:ea typeface="Times New Roman"/>
                        </a:rPr>
                        <a:t>      340</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b="1" dirty="0" smtClean="0">
                          <a:solidFill>
                            <a:schemeClr val="accent1">
                              <a:lumMod val="50000"/>
                            </a:schemeClr>
                          </a:solidFill>
                          <a:effectLst/>
                          <a:latin typeface="Arial"/>
                          <a:ea typeface="Times New Roman"/>
                        </a:rPr>
                        <a:t>      </a:t>
                      </a:r>
                      <a:r>
                        <a:rPr lang="en-US" sz="1200" b="1" dirty="0">
                          <a:solidFill>
                            <a:schemeClr val="accent1">
                              <a:lumMod val="50000"/>
                            </a:schemeClr>
                          </a:solidFill>
                          <a:effectLst/>
                          <a:latin typeface="Arial"/>
                          <a:ea typeface="Times New Roman"/>
                        </a:rPr>
                        <a:t>489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b="1" dirty="0">
                          <a:solidFill>
                            <a:schemeClr val="accent1">
                              <a:lumMod val="50000"/>
                            </a:schemeClr>
                          </a:solidFill>
                          <a:effectLst/>
                          <a:latin typeface="Arial"/>
                          <a:ea typeface="Times New Roman"/>
                        </a:rPr>
                        <a:t>      364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b="1" dirty="0">
                          <a:solidFill>
                            <a:schemeClr val="accent1">
                              <a:lumMod val="50000"/>
                            </a:schemeClr>
                          </a:solidFill>
                          <a:effectLst/>
                          <a:latin typeface="Arial"/>
                          <a:ea typeface="Times New Roman"/>
                        </a:rPr>
                        <a:t>      412</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dirty="0" smtClean="0">
                          <a:solidFill>
                            <a:schemeClr val="accent1">
                              <a:lumMod val="50000"/>
                            </a:schemeClr>
                          </a:solidFill>
                          <a:effectLst/>
                          <a:latin typeface="Arial"/>
                          <a:ea typeface="Times New Roman"/>
                        </a:rPr>
                        <a:t>   </a:t>
                      </a:r>
                      <a:r>
                        <a:rPr lang="en-US" sz="1200" b="1" dirty="0">
                          <a:solidFill>
                            <a:schemeClr val="accent1">
                              <a:lumMod val="50000"/>
                            </a:schemeClr>
                          </a:solidFill>
                          <a:effectLst/>
                          <a:latin typeface="Arial"/>
                          <a:ea typeface="Times New Roman"/>
                        </a:rPr>
                        <a:t>371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491067" y="3247637"/>
            <a:ext cx="8195733" cy="1969770"/>
          </a:xfrm>
          <a:prstGeom prst="rect">
            <a:avLst/>
          </a:prstGeom>
        </p:spPr>
        <p:txBody>
          <a:bodyPr wrap="square">
            <a:spAutoFit/>
          </a:bodyPr>
          <a:lstStyle/>
          <a:p>
            <a:pPr marL="268288" indent="-268288"/>
            <a:r>
              <a:rPr lang="en-US" sz="1200" dirty="0" smtClean="0">
                <a:solidFill>
                  <a:schemeClr val="accent1">
                    <a:lumMod val="50000"/>
                  </a:schemeClr>
                </a:solidFill>
                <a:latin typeface="Arial" pitchFamily="34" charset="0"/>
                <a:cs typeface="Arial" pitchFamily="34" charset="0"/>
              </a:rPr>
              <a:t>*   	Facilities </a:t>
            </a:r>
            <a:r>
              <a:rPr lang="en-US" sz="1200" dirty="0">
                <a:solidFill>
                  <a:schemeClr val="accent1">
                    <a:lumMod val="50000"/>
                  </a:schemeClr>
                </a:solidFill>
                <a:latin typeface="Arial" pitchFamily="34" charset="0"/>
                <a:cs typeface="Arial" pitchFamily="34" charset="0"/>
              </a:rPr>
              <a:t>approved by the relevant governance structure in line with the delegated authority.</a:t>
            </a:r>
            <a:endParaRPr lang="en-ZA" sz="1200" dirty="0">
              <a:solidFill>
                <a:schemeClr val="accent1">
                  <a:lumMod val="50000"/>
                </a:schemeClr>
              </a:solidFill>
              <a:latin typeface="Arial" pitchFamily="34" charset="0"/>
              <a:cs typeface="Arial" pitchFamily="34" charset="0"/>
            </a:endParaRPr>
          </a:p>
          <a:p>
            <a:pPr marL="268288" indent="-268288"/>
            <a:r>
              <a:rPr lang="en-US" sz="1200" dirty="0">
                <a:solidFill>
                  <a:schemeClr val="accent1">
                    <a:lumMod val="50000"/>
                  </a:schemeClr>
                </a:solidFill>
                <a:latin typeface="Arial" pitchFamily="34" charset="0"/>
                <a:cs typeface="Arial" pitchFamily="34" charset="0"/>
              </a:rPr>
              <a:t>    </a:t>
            </a:r>
            <a:r>
              <a:rPr lang="en-US" sz="1200" dirty="0" smtClean="0">
                <a:solidFill>
                  <a:schemeClr val="accent1">
                    <a:lumMod val="50000"/>
                  </a:schemeClr>
                </a:solidFill>
                <a:latin typeface="Arial" pitchFamily="34" charset="0"/>
                <a:cs typeface="Arial" pitchFamily="34" charset="0"/>
              </a:rPr>
              <a:t>	Facilities </a:t>
            </a:r>
            <a:r>
              <a:rPr lang="en-US" sz="1200" dirty="0">
                <a:solidFill>
                  <a:schemeClr val="accent1">
                    <a:lumMod val="50000"/>
                  </a:schemeClr>
                </a:solidFill>
                <a:latin typeface="Arial" pitchFamily="34" charset="0"/>
                <a:cs typeface="Arial" pitchFamily="34" charset="0"/>
              </a:rPr>
              <a:t>may be withdrawn and/or not taken by the client. </a:t>
            </a:r>
            <a:endParaRPr lang="en-US" sz="1200" dirty="0" smtClean="0">
              <a:solidFill>
                <a:schemeClr val="accent1">
                  <a:lumMod val="50000"/>
                </a:schemeClr>
              </a:solidFill>
              <a:latin typeface="Arial" pitchFamily="34" charset="0"/>
              <a:cs typeface="Arial" pitchFamily="34" charset="0"/>
            </a:endParaRPr>
          </a:p>
          <a:p>
            <a:endParaRPr lang="en-ZA" sz="1200" dirty="0">
              <a:solidFill>
                <a:schemeClr val="accent1">
                  <a:lumMod val="50000"/>
                </a:schemeClr>
              </a:solidFill>
              <a:latin typeface="Arial" pitchFamily="34" charset="0"/>
              <a:cs typeface="Arial" pitchFamily="34" charset="0"/>
            </a:endParaRPr>
          </a:p>
          <a:p>
            <a:pPr marL="268288" indent="-268288"/>
            <a:r>
              <a:rPr lang="en-US" sz="1200" dirty="0">
                <a:solidFill>
                  <a:schemeClr val="accent1">
                    <a:lumMod val="50000"/>
                  </a:schemeClr>
                </a:solidFill>
                <a:latin typeface="Arial" pitchFamily="34" charset="0"/>
                <a:cs typeface="Arial" pitchFamily="34" charset="0"/>
              </a:rPr>
              <a:t>** </a:t>
            </a:r>
            <a:r>
              <a:rPr lang="en-US" sz="1200" dirty="0" smtClean="0">
                <a:solidFill>
                  <a:schemeClr val="accent1">
                    <a:lumMod val="50000"/>
                  </a:schemeClr>
                </a:solidFill>
                <a:latin typeface="Arial" pitchFamily="34" charset="0"/>
                <a:cs typeface="Arial" pitchFamily="34" charset="0"/>
              </a:rPr>
              <a:t>	Budget </a:t>
            </a:r>
            <a:r>
              <a:rPr lang="en-US" sz="1200" dirty="0">
                <a:solidFill>
                  <a:schemeClr val="accent1">
                    <a:lumMod val="50000"/>
                  </a:schemeClr>
                </a:solidFill>
                <a:latin typeface="Arial" pitchFamily="34" charset="0"/>
                <a:cs typeface="Arial" pitchFamily="34" charset="0"/>
              </a:rPr>
              <a:t>for social housing reduced </a:t>
            </a:r>
            <a:r>
              <a:rPr lang="en-US" sz="1200" dirty="0" smtClean="0">
                <a:solidFill>
                  <a:schemeClr val="accent1">
                    <a:lumMod val="50000"/>
                  </a:schemeClr>
                </a:solidFill>
                <a:latin typeface="Arial" pitchFamily="34" charset="0"/>
                <a:cs typeface="Arial" pitchFamily="34" charset="0"/>
              </a:rPr>
              <a:t>in </a:t>
            </a:r>
            <a:r>
              <a:rPr lang="en-US" sz="1200" dirty="0">
                <a:solidFill>
                  <a:schemeClr val="accent1">
                    <a:lumMod val="50000"/>
                  </a:schemeClr>
                </a:solidFill>
                <a:latin typeface="Arial" pitchFamily="34" charset="0"/>
                <a:cs typeface="Arial" pitchFamily="34" charset="0"/>
              </a:rPr>
              <a:t>line </a:t>
            </a:r>
            <a:r>
              <a:rPr lang="en-US" sz="1200" dirty="0" smtClean="0">
                <a:solidFill>
                  <a:schemeClr val="accent1">
                    <a:lumMod val="50000"/>
                  </a:schemeClr>
                </a:solidFill>
                <a:latin typeface="Arial" pitchFamily="34" charset="0"/>
                <a:cs typeface="Arial" pitchFamily="34" charset="0"/>
              </a:rPr>
              <a:t>shareholder support. Current </a:t>
            </a:r>
            <a:r>
              <a:rPr lang="en-US" sz="1200" dirty="0">
                <a:solidFill>
                  <a:schemeClr val="accent1">
                    <a:lumMod val="50000"/>
                  </a:schemeClr>
                </a:solidFill>
                <a:latin typeface="Arial" pitchFamily="34" charset="0"/>
                <a:cs typeface="Arial" pitchFamily="34" charset="0"/>
              </a:rPr>
              <a:t>weak pipeline. Established SHIs </a:t>
            </a:r>
            <a:r>
              <a:rPr lang="en-US" sz="1200" dirty="0" smtClean="0">
                <a:solidFill>
                  <a:schemeClr val="accent1">
                    <a:lumMod val="50000"/>
                  </a:schemeClr>
                </a:solidFill>
                <a:latin typeface="Arial" pitchFamily="34" charset="0"/>
                <a:cs typeface="Arial" pitchFamily="34" charset="0"/>
              </a:rPr>
              <a:t>holding </a:t>
            </a:r>
            <a:r>
              <a:rPr lang="en-US" sz="1200" dirty="0">
                <a:solidFill>
                  <a:schemeClr val="accent1">
                    <a:lumMod val="50000"/>
                  </a:schemeClr>
                </a:solidFill>
                <a:latin typeface="Arial" pitchFamily="34" charset="0"/>
                <a:cs typeface="Arial" pitchFamily="34" charset="0"/>
              </a:rPr>
              <a:t>back new projects in anticipation of increase in the income bands as well as increase in the quantum of the RCG. Applications are being received from Other Delivery Agents, very few of these succeed due lack of social housing knowledge and experience</a:t>
            </a:r>
            <a:r>
              <a:rPr lang="en-US" sz="1200" dirty="0" smtClean="0">
                <a:solidFill>
                  <a:schemeClr val="accent1">
                    <a:lumMod val="50000"/>
                  </a:schemeClr>
                </a:solidFill>
                <a:latin typeface="Arial" pitchFamily="34" charset="0"/>
                <a:cs typeface="Arial" pitchFamily="34" charset="0"/>
              </a:rPr>
              <a:t>.</a:t>
            </a:r>
          </a:p>
          <a:p>
            <a:pPr marL="268288" indent="-268288"/>
            <a:endParaRPr lang="en-ZA" sz="1200" dirty="0">
              <a:solidFill>
                <a:schemeClr val="accent1">
                  <a:lumMod val="50000"/>
                </a:schemeClr>
              </a:solidFill>
              <a:latin typeface="Arial" pitchFamily="34" charset="0"/>
              <a:cs typeface="Arial" pitchFamily="34" charset="0"/>
            </a:endParaRPr>
          </a:p>
          <a:p>
            <a:pPr marL="268288" indent="-268288"/>
            <a:r>
              <a:rPr lang="en-US" sz="1200" dirty="0" smtClean="0">
                <a:solidFill>
                  <a:schemeClr val="accent1">
                    <a:lumMod val="50000"/>
                  </a:schemeClr>
                </a:solidFill>
                <a:latin typeface="Arial" pitchFamily="34" charset="0"/>
                <a:cs typeface="Arial" pitchFamily="34" charset="0"/>
              </a:rPr>
              <a:t>***	No </a:t>
            </a:r>
            <a:r>
              <a:rPr lang="en-US" sz="1200" dirty="0">
                <a:solidFill>
                  <a:schemeClr val="accent1">
                    <a:lumMod val="50000"/>
                  </a:schemeClr>
                </a:solidFill>
                <a:latin typeface="Arial" pitchFamily="34" charset="0"/>
                <a:cs typeface="Arial" pitchFamily="34" charset="0"/>
              </a:rPr>
              <a:t>further approvals in line with risk appetite</a:t>
            </a:r>
            <a:r>
              <a:rPr lang="en-US" sz="1200" dirty="0" smtClean="0">
                <a:solidFill>
                  <a:schemeClr val="accent1">
                    <a:lumMod val="50000"/>
                  </a:schemeClr>
                </a:solidFill>
                <a:latin typeface="Arial" pitchFamily="34" charset="0"/>
                <a:cs typeface="Arial" pitchFamily="34" charset="0"/>
              </a:rPr>
              <a:t>.</a:t>
            </a:r>
          </a:p>
          <a:p>
            <a:pPr marL="363538" indent="-363538"/>
            <a:endParaRPr lang="en-ZA" sz="1400"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52842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691200"/>
          </a:xfrm>
          <a:solidFill>
            <a:schemeClr val="accent1">
              <a:lumMod val="75000"/>
            </a:schemeClr>
          </a:solidFill>
        </p:spPr>
        <p:txBody>
          <a:bodyPr anchor="ctr">
            <a:normAutofit/>
          </a:bodyPr>
          <a:lstStyle/>
          <a:p>
            <a:pPr algn="ctr"/>
            <a:r>
              <a:rPr lang="en-ZA" sz="2600" dirty="0" smtClean="0">
                <a:solidFill>
                  <a:schemeClr val="bg1"/>
                </a:solidFill>
                <a:latin typeface="Arial" pitchFamily="34" charset="0"/>
                <a:cs typeface="Arial" pitchFamily="34" charset="0"/>
              </a:rPr>
              <a:t>KEY PERFORMANCE INDICATORS – PROGRAMME 2</a:t>
            </a:r>
            <a:endParaRPr lang="en-ZA" sz="26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18</a:t>
            </a:fld>
            <a:endParaRPr lang="en-ZA" sz="1000" dirty="0">
              <a:solidFill>
                <a:schemeClr val="tx2">
                  <a:lumMod val="50000"/>
                </a:schemeClr>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039131590"/>
              </p:ext>
            </p:extLst>
          </p:nvPr>
        </p:nvGraphicFramePr>
        <p:xfrm>
          <a:off x="237066" y="853562"/>
          <a:ext cx="8754534" cy="3638550"/>
        </p:xfrm>
        <a:graphic>
          <a:graphicData uri="http://schemas.openxmlformats.org/drawingml/2006/table">
            <a:tbl>
              <a:tblPr firstRow="1" firstCol="1" bandRow="1"/>
              <a:tblGrid>
                <a:gridCol w="3579811"/>
                <a:gridCol w="851067"/>
                <a:gridCol w="851067"/>
                <a:gridCol w="942668"/>
                <a:gridCol w="851656"/>
                <a:gridCol w="814084"/>
                <a:gridCol w="864181"/>
              </a:tblGrid>
              <a:tr h="619125">
                <a:tc>
                  <a:txBody>
                    <a:bodyPr/>
                    <a:lstStyle/>
                    <a:p>
                      <a:pPr marL="195580" indent="1270" algn="l">
                        <a:lnSpc>
                          <a:spcPct val="103000"/>
                        </a:lnSpc>
                        <a:spcAft>
                          <a:spcPts val="0"/>
                        </a:spcAft>
                      </a:pPr>
                      <a:r>
                        <a:rPr lang="en-US" sz="1200" b="1" dirty="0" err="1">
                          <a:solidFill>
                            <a:schemeClr val="accent1">
                              <a:lumMod val="50000"/>
                            </a:schemeClr>
                          </a:solidFill>
                          <a:effectLst/>
                          <a:latin typeface="Arial"/>
                          <a:ea typeface="Times New Roman"/>
                        </a:rPr>
                        <a:t>Programme</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Facilitate the increased and sustained lending by financial institutions</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95300">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Outcomes</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Increased and sustained lending by private sector to human settlement developments</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81000">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Performance indicator </a:t>
                      </a:r>
                      <a:endParaRPr lang="en-ZA" sz="1200" dirty="0">
                        <a:solidFill>
                          <a:schemeClr val="accent1">
                            <a:lumMod val="50000"/>
                          </a:schemeClr>
                        </a:solidFill>
                        <a:effectLst/>
                        <a:latin typeface="Arial"/>
                        <a:ea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95263" indent="-111125" algn="ctr">
                        <a:lnSpc>
                          <a:spcPct val="103000"/>
                        </a:lnSpc>
                        <a:spcAft>
                          <a:spcPts val="0"/>
                        </a:spcAft>
                      </a:pPr>
                      <a:r>
                        <a:rPr lang="en-US" sz="1200" b="1" dirty="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11125" algn="ctr">
                        <a:lnSpc>
                          <a:spcPct val="103000"/>
                        </a:lnSpc>
                        <a:spcAft>
                          <a:spcPts val="0"/>
                        </a:spcAft>
                      </a:pPr>
                      <a:r>
                        <a:rPr lang="en-US" sz="1200" b="1" dirty="0" smtClean="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Forecast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95580" indent="1270" algn="ctr">
                        <a:lnSpc>
                          <a:spcPct val="103000"/>
                        </a:lnSpc>
                        <a:spcAft>
                          <a:spcPts val="0"/>
                        </a:spcAft>
                      </a:pPr>
                      <a:r>
                        <a:rPr lang="en-US" sz="1200" b="1" dirty="0">
                          <a:solidFill>
                            <a:schemeClr val="accent1">
                              <a:lumMod val="50000"/>
                            </a:schemeClr>
                          </a:solidFill>
                          <a:effectLst/>
                          <a:latin typeface="Arial"/>
                          <a:ea typeface="Times New Roman"/>
                        </a:rPr>
                        <a:t>Budget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381000">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 </a:t>
                      </a:r>
                      <a:endParaRPr lang="en-ZA" sz="1200" dirty="0">
                        <a:solidFill>
                          <a:schemeClr val="accent1">
                            <a:lumMod val="50000"/>
                          </a:schemeClr>
                        </a:solidFill>
                        <a:effectLst/>
                        <a:latin typeface="Arial"/>
                        <a:ea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2014/15</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2015/16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b="1">
                          <a:solidFill>
                            <a:schemeClr val="accent1">
                              <a:lumMod val="50000"/>
                            </a:schemeClr>
                          </a:solidFill>
                          <a:effectLst/>
                          <a:latin typeface="Arial"/>
                          <a:ea typeface="Times New Roman"/>
                        </a:rPr>
                        <a:t>2016/17</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2017/18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2018/19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2018/19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Estimated number of housing opportunities facilitated through leveraged funds</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5 100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263" indent="-195263" algn="r">
                        <a:lnSpc>
                          <a:spcPct val="103000"/>
                        </a:lnSpc>
                        <a:spcAft>
                          <a:spcPts val="0"/>
                        </a:spcAft>
                      </a:pPr>
                      <a:r>
                        <a:rPr lang="en-US" sz="1200" dirty="0">
                          <a:solidFill>
                            <a:schemeClr val="accent1">
                              <a:lumMod val="50000"/>
                            </a:schemeClr>
                          </a:solidFill>
                          <a:effectLst/>
                          <a:latin typeface="Arial"/>
                          <a:ea typeface="Arial"/>
                        </a:rPr>
                        <a:t> 28 963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263" indent="-195263" algn="r">
                        <a:lnSpc>
                          <a:spcPct val="103000"/>
                        </a:lnSpc>
                        <a:spcAft>
                          <a:spcPts val="0"/>
                        </a:spcAft>
                      </a:pPr>
                      <a:r>
                        <a:rPr lang="en-US" sz="1200" dirty="0">
                          <a:solidFill>
                            <a:schemeClr val="accent1">
                              <a:lumMod val="50000"/>
                            </a:schemeClr>
                          </a:solidFill>
                          <a:effectLst/>
                          <a:latin typeface="Arial"/>
                          <a:ea typeface="Arial"/>
                        </a:rPr>
                        <a:t>    </a:t>
                      </a: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17 321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195263" indent="-195263" algn="r">
                        <a:lnSpc>
                          <a:spcPct val="103000"/>
                        </a:lnSpc>
                        <a:spcAft>
                          <a:spcPts val="0"/>
                        </a:spcAft>
                      </a:pPr>
                      <a:r>
                        <a:rPr lang="en-US" sz="1200" dirty="0">
                          <a:solidFill>
                            <a:schemeClr val="accent1">
                              <a:lumMod val="50000"/>
                            </a:schemeClr>
                          </a:solidFill>
                          <a:effectLst/>
                          <a:latin typeface="Arial"/>
                          <a:ea typeface="Arial"/>
                        </a:rPr>
                        <a:t>    </a:t>
                      </a:r>
                      <a:r>
                        <a:rPr lang="en-US" sz="1200" dirty="0" smtClean="0">
                          <a:solidFill>
                            <a:schemeClr val="accent1">
                              <a:lumMod val="50000"/>
                            </a:schemeClr>
                          </a:solidFill>
                          <a:effectLst/>
                          <a:latin typeface="Arial"/>
                          <a:ea typeface="Arial"/>
                        </a:rPr>
                        <a:t>14 </a:t>
                      </a:r>
                      <a:r>
                        <a:rPr lang="en-US" sz="1200" dirty="0">
                          <a:solidFill>
                            <a:schemeClr val="accent1">
                              <a:lumMod val="50000"/>
                            </a:schemeClr>
                          </a:solidFill>
                          <a:effectLst/>
                          <a:latin typeface="Arial"/>
                          <a:ea typeface="Arial"/>
                        </a:rPr>
                        <a:t>297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marL="195263" indent="-101600" algn="r">
                        <a:lnSpc>
                          <a:spcPct val="103000"/>
                        </a:lnSpc>
                        <a:spcAft>
                          <a:spcPts val="0"/>
                        </a:spcAft>
                      </a:pP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4 189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95580" indent="-59055" algn="r">
                        <a:lnSpc>
                          <a:spcPct val="103000"/>
                        </a:lnSpc>
                        <a:spcAft>
                          <a:spcPts val="0"/>
                        </a:spcAft>
                      </a:pP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3 406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95300">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Number of beneficiaries benefitting</a:t>
                      </a:r>
                      <a:endParaRPr lang="en-ZA" sz="1200" dirty="0">
                        <a:solidFill>
                          <a:schemeClr val="accent1">
                            <a:lumMod val="50000"/>
                          </a:schemeClr>
                        </a:solidFill>
                        <a:effectLst/>
                        <a:latin typeface="Arial"/>
                        <a:ea typeface="Arial"/>
                      </a:endParaRPr>
                    </a:p>
                    <a:p>
                      <a:pPr marL="195580" indent="1270" algn="l">
                        <a:lnSpc>
                          <a:spcPct val="103000"/>
                        </a:lnSpc>
                        <a:spcAft>
                          <a:spcPts val="0"/>
                        </a:spcAft>
                      </a:pPr>
                      <a:r>
                        <a:rPr lang="en-US" sz="1200" dirty="0">
                          <a:solidFill>
                            <a:schemeClr val="accent1">
                              <a:lumMod val="50000"/>
                            </a:schemeClr>
                          </a:solidFill>
                          <a:effectLst/>
                          <a:latin typeface="Arial"/>
                          <a:ea typeface="Times New Roman"/>
                        </a:rPr>
                        <a:t>(factor of 3.8 </a:t>
                      </a:r>
                      <a:r>
                        <a:rPr lang="en-US" sz="1200" dirty="0" err="1">
                          <a:solidFill>
                            <a:schemeClr val="accent1">
                              <a:lumMod val="50000"/>
                            </a:schemeClr>
                          </a:solidFill>
                          <a:effectLst/>
                          <a:latin typeface="Arial"/>
                          <a:ea typeface="Times New Roman"/>
                        </a:rPr>
                        <a:t>utilised</a:t>
                      </a:r>
                      <a:r>
                        <a:rPr lang="en-US" sz="1200" dirty="0">
                          <a:solidFill>
                            <a:schemeClr val="accent1">
                              <a:lumMod val="50000"/>
                            </a:schemeClr>
                          </a:solidFill>
                          <a:effectLst/>
                          <a:latin typeface="Arial"/>
                          <a:ea typeface="Times New Roman"/>
                        </a:rPr>
                        <a: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5580" indent="1270" algn="r">
                        <a:lnSpc>
                          <a:spcPct val="103000"/>
                        </a:lnSpc>
                        <a:spcAft>
                          <a:spcPts val="0"/>
                        </a:spcAft>
                      </a:pPr>
                      <a:r>
                        <a:rPr lang="en-US" sz="1200" dirty="0" smtClean="0">
                          <a:solidFill>
                            <a:schemeClr val="accent1">
                              <a:lumMod val="50000"/>
                            </a:schemeClr>
                          </a:solidFill>
                          <a:effectLst/>
                          <a:latin typeface="Arial"/>
                          <a:ea typeface="Arial"/>
                        </a:rPr>
                        <a:t>19 </a:t>
                      </a:r>
                      <a:r>
                        <a:rPr lang="en-US" sz="1200" dirty="0">
                          <a:solidFill>
                            <a:schemeClr val="accent1">
                              <a:lumMod val="50000"/>
                            </a:schemeClr>
                          </a:solidFill>
                          <a:effectLst/>
                          <a:latin typeface="Arial"/>
                          <a:ea typeface="Arial"/>
                        </a:rPr>
                        <a:t>380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marL="195263" indent="-195263" algn="r">
                        <a:lnSpc>
                          <a:spcPct val="103000"/>
                        </a:lnSpc>
                        <a:spcAft>
                          <a:spcPts val="0"/>
                        </a:spcAft>
                      </a:pP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110 059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marL="195263" indent="-101600" algn="r">
                        <a:lnSpc>
                          <a:spcPct val="103000"/>
                        </a:lnSpc>
                        <a:spcAft>
                          <a:spcPts val="0"/>
                        </a:spcAft>
                      </a:pPr>
                      <a:r>
                        <a:rPr lang="en-US" sz="1200" dirty="0">
                          <a:solidFill>
                            <a:schemeClr val="accent1">
                              <a:lumMod val="50000"/>
                            </a:schemeClr>
                          </a:solidFill>
                          <a:effectLst/>
                          <a:latin typeface="Arial"/>
                          <a:ea typeface="Arial"/>
                        </a:rPr>
                        <a:t>   </a:t>
                      </a:r>
                      <a:r>
                        <a:rPr lang="en-US" sz="1200" dirty="0" smtClean="0">
                          <a:solidFill>
                            <a:schemeClr val="accent1">
                              <a:lumMod val="50000"/>
                            </a:schemeClr>
                          </a:solidFill>
                          <a:effectLst/>
                          <a:latin typeface="Arial"/>
                          <a:ea typeface="Arial"/>
                        </a:rPr>
                        <a:t>65 </a:t>
                      </a:r>
                      <a:r>
                        <a:rPr lang="en-US" sz="1200" dirty="0">
                          <a:solidFill>
                            <a:schemeClr val="accent1">
                              <a:lumMod val="50000"/>
                            </a:schemeClr>
                          </a:solidFill>
                          <a:effectLst/>
                          <a:latin typeface="Arial"/>
                          <a:ea typeface="Arial"/>
                        </a:rPr>
                        <a:t>820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CE6F1"/>
                    </a:solidFill>
                  </a:tcPr>
                </a:tc>
                <a:tc>
                  <a:txBody>
                    <a:bodyPr/>
                    <a:lstStyle/>
                    <a:p>
                      <a:pPr marL="195263" indent="-195263" algn="r">
                        <a:lnSpc>
                          <a:spcPct val="103000"/>
                        </a:lnSpc>
                        <a:spcAft>
                          <a:spcPts val="0"/>
                        </a:spcAft>
                      </a:pP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54 329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BE4D5"/>
                    </a:solidFill>
                  </a:tcPr>
                </a:tc>
                <a:tc>
                  <a:txBody>
                    <a:bodyPr/>
                    <a:lstStyle/>
                    <a:p>
                      <a:pPr marL="195263" indent="-101600" algn="r">
                        <a:lnSpc>
                          <a:spcPct val="103000"/>
                        </a:lnSpc>
                        <a:spcAft>
                          <a:spcPts val="0"/>
                        </a:spcAft>
                      </a:pPr>
                      <a:r>
                        <a:rPr lang="en-US" sz="1200" dirty="0" smtClean="0">
                          <a:solidFill>
                            <a:schemeClr val="accent1">
                              <a:lumMod val="50000"/>
                            </a:schemeClr>
                          </a:solidFill>
                          <a:effectLst/>
                          <a:latin typeface="Arial"/>
                          <a:ea typeface="Arial"/>
                        </a:rPr>
                        <a:t>15 </a:t>
                      </a:r>
                      <a:r>
                        <a:rPr lang="en-US" sz="1200" dirty="0">
                          <a:solidFill>
                            <a:schemeClr val="accent1">
                              <a:lumMod val="50000"/>
                            </a:schemeClr>
                          </a:solidFill>
                          <a:effectLst/>
                          <a:latin typeface="Arial"/>
                          <a:ea typeface="Arial"/>
                        </a:rPr>
                        <a:t>918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marL="195580" indent="-59055" algn="r">
                        <a:lnSpc>
                          <a:spcPct val="103000"/>
                        </a:lnSpc>
                        <a:spcAft>
                          <a:spcPts val="0"/>
                        </a:spcAft>
                      </a:pPr>
                      <a:r>
                        <a:rPr lang="en-US" sz="1200" dirty="0" smtClean="0">
                          <a:solidFill>
                            <a:schemeClr val="accent1">
                              <a:lumMod val="50000"/>
                            </a:schemeClr>
                          </a:solidFill>
                          <a:effectLst/>
                          <a:latin typeface="Arial"/>
                          <a:ea typeface="Arial"/>
                        </a:rPr>
                        <a:t> 12 </a:t>
                      </a:r>
                      <a:r>
                        <a:rPr lang="en-US" sz="1200" dirty="0">
                          <a:solidFill>
                            <a:schemeClr val="accent1">
                              <a:lumMod val="50000"/>
                            </a:schemeClr>
                          </a:solidFill>
                          <a:effectLst/>
                          <a:latin typeface="Arial"/>
                          <a:ea typeface="Arial"/>
                        </a:rPr>
                        <a:t>943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495300">
                <a:tc>
                  <a:txBody>
                    <a:bodyPr/>
                    <a:lstStyle/>
                    <a:p>
                      <a:pPr marL="195580" indent="1270" algn="l">
                        <a:lnSpc>
                          <a:spcPct val="103000"/>
                        </a:lnSpc>
                        <a:spcAft>
                          <a:spcPts val="0"/>
                        </a:spcAft>
                      </a:pPr>
                      <a:r>
                        <a:rPr lang="en-US" sz="1200">
                          <a:solidFill>
                            <a:schemeClr val="accent1">
                              <a:lumMod val="50000"/>
                            </a:schemeClr>
                          </a:solidFill>
                          <a:effectLst/>
                          <a:latin typeface="Arial"/>
                          <a:ea typeface="Times New Roman"/>
                        </a:rPr>
                        <a:t>Value of leveraged funds from the Private sector (R'm)</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821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 1 509</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 1 476</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1 243</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4D5"/>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890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402</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6225">
                <a:tc>
                  <a:txBody>
                    <a:bodyPr/>
                    <a:lstStyle/>
                    <a:p>
                      <a:pPr marL="195580" indent="1270" algn="l">
                        <a:lnSpc>
                          <a:spcPct val="103000"/>
                        </a:lnSpc>
                        <a:spcAft>
                          <a:spcPts val="0"/>
                        </a:spcAft>
                      </a:pPr>
                      <a:r>
                        <a:rPr lang="en-US" sz="1200" b="1">
                          <a:solidFill>
                            <a:schemeClr val="accent1">
                              <a:lumMod val="50000"/>
                            </a:schemeClr>
                          </a:solidFill>
                          <a:effectLst/>
                          <a:latin typeface="Arial"/>
                          <a:ea typeface="Times New Roman"/>
                        </a:rPr>
                        <a:t> </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95580" indent="1270" algn="l">
                        <a:lnSpc>
                          <a:spcPct val="103000"/>
                        </a:lnSpc>
                        <a:spcAft>
                          <a:spcPts val="0"/>
                        </a:spcAft>
                      </a:pPr>
                      <a:r>
                        <a:rPr lang="en-US" sz="1200" b="1">
                          <a:solidFill>
                            <a:schemeClr val="accent1">
                              <a:lumMod val="50000"/>
                            </a:schemeClr>
                          </a:solidFill>
                          <a:effectLst/>
                          <a:latin typeface="Arial"/>
                          <a:ea typeface="Times New Roman"/>
                        </a:rPr>
                        <a:t> </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95580" indent="1270" algn="l">
                        <a:lnSpc>
                          <a:spcPct val="103000"/>
                        </a:lnSpc>
                        <a:spcAft>
                          <a:spcPts val="0"/>
                        </a:spcAft>
                      </a:pP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a:solidFill>
                            <a:schemeClr val="accent1">
                              <a:lumMod val="50000"/>
                            </a:schemeClr>
                          </a:solidFill>
                          <a:effectLst/>
                          <a:latin typeface="Arial"/>
                          <a:ea typeface="Times New Roman"/>
                        </a:rPr>
                        <a:t> </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b="1">
                          <a:solidFill>
                            <a:schemeClr val="accent1">
                              <a:lumMod val="50000"/>
                            </a:schemeClr>
                          </a:solidFill>
                          <a:effectLst/>
                          <a:latin typeface="Arial"/>
                          <a:ea typeface="Times New Roman"/>
                        </a:rPr>
                        <a:t> </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b="1">
                          <a:solidFill>
                            <a:schemeClr val="accent1">
                              <a:lumMod val="50000"/>
                            </a:schemeClr>
                          </a:solidFill>
                          <a:effectLst/>
                          <a:latin typeface="Arial"/>
                          <a:ea typeface="Times New Roman"/>
                        </a:rPr>
                        <a:t> </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dirty="0">
                          <a:solidFill>
                            <a:schemeClr val="accent1">
                              <a:lumMod val="50000"/>
                            </a:schemeClr>
                          </a:solidFill>
                          <a:effectLst/>
                          <a:latin typeface="Arial"/>
                          <a:ea typeface="Times New Roman"/>
                        </a:rPr>
                        <a:t>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036126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691200"/>
          </a:xfrm>
          <a:solidFill>
            <a:schemeClr val="accent1">
              <a:lumMod val="75000"/>
            </a:schemeClr>
          </a:solidFill>
        </p:spPr>
        <p:txBody>
          <a:bodyPr>
            <a:normAutofit/>
          </a:bodyPr>
          <a:lstStyle/>
          <a:p>
            <a:pPr algn="ctr"/>
            <a:r>
              <a:rPr lang="en-ZA" sz="3200" dirty="0" smtClean="0">
                <a:solidFill>
                  <a:schemeClr val="bg1"/>
                </a:solidFill>
                <a:latin typeface="Arial" pitchFamily="34" charset="0"/>
                <a:cs typeface="Arial" pitchFamily="34" charset="0"/>
              </a:rPr>
              <a:t>PROGRAMME 2 – HOUSING OPPORTUNITIES</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19</a:t>
            </a:fld>
            <a:endParaRPr lang="en-ZA" sz="1000" dirty="0">
              <a:solidFill>
                <a:schemeClr val="tx2">
                  <a:lumMod val="50000"/>
                </a:schemeClr>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809508572"/>
              </p:ext>
            </p:extLst>
          </p:nvPr>
        </p:nvGraphicFramePr>
        <p:xfrm>
          <a:off x="338668" y="815054"/>
          <a:ext cx="8534400" cy="2820890"/>
        </p:xfrm>
        <a:graphic>
          <a:graphicData uri="http://schemas.openxmlformats.org/drawingml/2006/table">
            <a:tbl>
              <a:tblPr firstRow="1" firstCol="1" bandRow="1"/>
              <a:tblGrid>
                <a:gridCol w="3247292"/>
                <a:gridCol w="855785"/>
                <a:gridCol w="914400"/>
                <a:gridCol w="814396"/>
                <a:gridCol w="900842"/>
                <a:gridCol w="930109"/>
                <a:gridCol w="871576"/>
              </a:tblGrid>
              <a:tr h="409184">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Performance indicator </a:t>
                      </a:r>
                      <a:endParaRPr lang="en-ZA" sz="1200" dirty="0">
                        <a:solidFill>
                          <a:schemeClr val="accent1">
                            <a:lumMod val="50000"/>
                          </a:schemeClr>
                        </a:solidFill>
                        <a:effectLst/>
                        <a:latin typeface="Arial"/>
                        <a:ea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68580" algn="ctr">
                        <a:lnSpc>
                          <a:spcPct val="103000"/>
                        </a:lnSpc>
                        <a:spcAft>
                          <a:spcPts val="0"/>
                        </a:spcAft>
                      </a:pPr>
                      <a:r>
                        <a:rPr lang="en-US" sz="1200" b="1" dirty="0" smtClean="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68580" algn="ctr">
                        <a:lnSpc>
                          <a:spcPct val="103000"/>
                        </a:lnSpc>
                        <a:spcAft>
                          <a:spcPts val="0"/>
                        </a:spcAft>
                      </a:pPr>
                      <a:r>
                        <a:rPr lang="en-US" sz="1200" b="1" dirty="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Forecast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95580" indent="1270" algn="ctr">
                        <a:lnSpc>
                          <a:spcPct val="103000"/>
                        </a:lnSpc>
                        <a:spcAft>
                          <a:spcPts val="0"/>
                        </a:spcAft>
                      </a:pPr>
                      <a:r>
                        <a:rPr lang="en-US" sz="1200" b="1">
                          <a:solidFill>
                            <a:schemeClr val="accent1">
                              <a:lumMod val="50000"/>
                            </a:schemeClr>
                          </a:solidFill>
                          <a:effectLst/>
                          <a:latin typeface="Arial"/>
                          <a:ea typeface="Times New Roman"/>
                        </a:rPr>
                        <a:t>Budget</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531939">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Number of housing opportunities facilitated through leveraged funds</a:t>
                      </a:r>
                      <a:endParaRPr lang="en-ZA" sz="1200" dirty="0">
                        <a:solidFill>
                          <a:schemeClr val="accent1">
                            <a:lumMod val="50000"/>
                          </a:schemeClr>
                        </a:solidFill>
                        <a:effectLst/>
                        <a:latin typeface="Arial"/>
                        <a:ea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b="1" dirty="0">
                          <a:solidFill>
                            <a:schemeClr val="accent1">
                              <a:lumMod val="50000"/>
                            </a:schemeClr>
                          </a:solidFill>
                          <a:effectLst/>
                          <a:latin typeface="Arial"/>
                          <a:ea typeface="Times New Roman"/>
                        </a:rPr>
                        <a:t>2014/15</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b="1">
                          <a:solidFill>
                            <a:schemeClr val="accent1">
                              <a:lumMod val="50000"/>
                            </a:schemeClr>
                          </a:solidFill>
                          <a:effectLst/>
                          <a:latin typeface="Arial"/>
                          <a:ea typeface="Times New Roman"/>
                        </a:rPr>
                        <a:t>2015/16</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2016/17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ctr">
                        <a:lnSpc>
                          <a:spcPct val="103000"/>
                        </a:lnSpc>
                        <a:spcAft>
                          <a:spcPts val="0"/>
                        </a:spcAft>
                      </a:pPr>
                      <a:r>
                        <a:rPr lang="en-US" sz="1200" b="1">
                          <a:solidFill>
                            <a:schemeClr val="accent1">
                              <a:lumMod val="50000"/>
                            </a:schemeClr>
                          </a:solidFill>
                          <a:effectLst/>
                          <a:latin typeface="Arial"/>
                          <a:ea typeface="Times New Roman"/>
                        </a:rPr>
                        <a:t>2017/18</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70" algn="ctr">
                        <a:lnSpc>
                          <a:spcPct val="103000"/>
                        </a:lnSpc>
                        <a:spcAft>
                          <a:spcPts val="0"/>
                        </a:spcAft>
                      </a:pPr>
                      <a:r>
                        <a:rPr lang="en-US" sz="1200" b="1">
                          <a:solidFill>
                            <a:schemeClr val="accent1">
                              <a:lumMod val="50000"/>
                            </a:schemeClr>
                          </a:solidFill>
                          <a:effectLst/>
                          <a:latin typeface="Arial"/>
                          <a:ea typeface="Times New Roman"/>
                        </a:rPr>
                        <a:t>2018/19</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b="1">
                          <a:solidFill>
                            <a:schemeClr val="accent1">
                              <a:lumMod val="50000"/>
                            </a:schemeClr>
                          </a:solidFill>
                          <a:effectLst/>
                          <a:latin typeface="Arial"/>
                          <a:ea typeface="Times New Roman"/>
                        </a:rPr>
                        <a:t>2019/20</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143">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Number of Private Rental Housing Units*</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4 050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3 977</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2 704</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2 920</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3 154</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95580" indent="-16510" algn="r">
                        <a:lnSpc>
                          <a:spcPct val="103000"/>
                        </a:lnSpc>
                        <a:spcAft>
                          <a:spcPts val="0"/>
                        </a:spcAft>
                      </a:pPr>
                      <a:r>
                        <a:rPr lang="en-US" sz="1200">
                          <a:solidFill>
                            <a:schemeClr val="accent1">
                              <a:lumMod val="50000"/>
                            </a:schemeClr>
                          </a:solidFill>
                          <a:effectLst/>
                          <a:latin typeface="Arial"/>
                          <a:ea typeface="Arial"/>
                        </a:rPr>
                        <a:t>3 406</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49624">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Number of Affordable Housing Units**</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1 050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1 763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marL="195263" indent="-101600" algn="r">
                        <a:lnSpc>
                          <a:spcPct val="103000"/>
                        </a:lnSpc>
                        <a:spcAft>
                          <a:spcPts val="0"/>
                        </a:spcAft>
                      </a:pP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827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1 035</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1 035</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marL="195580" indent="-83820" algn="r">
                        <a:lnSpc>
                          <a:spcPct val="103000"/>
                        </a:lnSpc>
                        <a:spcAft>
                          <a:spcPts val="0"/>
                        </a:spcAft>
                      </a:pPr>
                      <a:r>
                        <a:rPr lang="en-US" sz="1200">
                          <a:solidFill>
                            <a:schemeClr val="accent1">
                              <a:lumMod val="50000"/>
                            </a:schemeClr>
                          </a:solidFill>
                          <a:effectLst/>
                          <a:latin typeface="Arial"/>
                          <a:ea typeface="Arial"/>
                        </a:rPr>
                        <a:t>            -</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r h="349624">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Number of Incremental Housing Loans***</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 -   </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23 223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11125" algn="r">
                        <a:lnSpc>
                          <a:spcPct val="103000"/>
                        </a:lnSpc>
                        <a:spcAft>
                          <a:spcPts val="0"/>
                        </a:spcAft>
                      </a:pPr>
                      <a:r>
                        <a:rPr lang="en-US" sz="1200" dirty="0" smtClean="0">
                          <a:solidFill>
                            <a:schemeClr val="accent1">
                              <a:lumMod val="50000"/>
                            </a:schemeClr>
                          </a:solidFill>
                          <a:effectLst/>
                          <a:latin typeface="Arial"/>
                          <a:ea typeface="Arial"/>
                        </a:rPr>
                        <a:t>13 </a:t>
                      </a:r>
                      <a:r>
                        <a:rPr lang="en-US" sz="1200" dirty="0">
                          <a:solidFill>
                            <a:schemeClr val="accent1">
                              <a:lumMod val="50000"/>
                            </a:schemeClr>
                          </a:solidFill>
                          <a:effectLst/>
                          <a:latin typeface="Arial"/>
                          <a:ea typeface="Arial"/>
                        </a:rPr>
                        <a:t>790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10 342</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41275" algn="r">
                        <a:lnSpc>
                          <a:spcPct val="103000"/>
                        </a:lnSpc>
                        <a:spcAft>
                          <a:spcPts val="0"/>
                        </a:spcAft>
                      </a:pPr>
                      <a:r>
                        <a:rPr lang="en-US" sz="1200">
                          <a:solidFill>
                            <a:schemeClr val="accent1">
                              <a:lumMod val="50000"/>
                            </a:schemeClr>
                          </a:solidFill>
                          <a:effectLst/>
                          <a:latin typeface="Arial"/>
                          <a:ea typeface="Arial"/>
                        </a:rPr>
                        <a:t>-</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64">
                <a:tc>
                  <a:txBody>
                    <a:bodyPr/>
                    <a:lstStyle/>
                    <a:p>
                      <a:pPr marL="195580" indent="1270" algn="l">
                        <a:lnSpc>
                          <a:spcPct val="103000"/>
                        </a:lnSpc>
                        <a:spcAft>
                          <a:spcPts val="0"/>
                        </a:spcAft>
                      </a:pPr>
                      <a:r>
                        <a:rPr lang="en-US" sz="1200" b="1">
                          <a:solidFill>
                            <a:schemeClr val="accent1">
                              <a:lumMod val="50000"/>
                            </a:schemeClr>
                          </a:solidFill>
                          <a:effectLst/>
                          <a:latin typeface="Arial"/>
                          <a:ea typeface="Times New Roman"/>
                        </a:rPr>
                        <a:t>Total</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 5 100</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28 963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r">
                        <a:lnSpc>
                          <a:spcPct val="103000"/>
                        </a:lnSpc>
                        <a:spcAft>
                          <a:spcPts val="0"/>
                        </a:spcAft>
                      </a:pPr>
                      <a:r>
                        <a:rPr lang="en-US" sz="1200" dirty="0">
                          <a:solidFill>
                            <a:schemeClr val="accent1">
                              <a:lumMod val="50000"/>
                            </a:schemeClr>
                          </a:solidFill>
                          <a:effectLst/>
                          <a:latin typeface="Arial"/>
                          <a:ea typeface="Arial"/>
                        </a:rPr>
                        <a:t> </a:t>
                      </a: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17 321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263" indent="-195263" algn="r">
                        <a:lnSpc>
                          <a:spcPct val="103000"/>
                        </a:lnSpc>
                        <a:spcAft>
                          <a:spcPts val="0"/>
                        </a:spcAft>
                      </a:pPr>
                      <a:r>
                        <a:rPr lang="en-US" sz="1200" dirty="0">
                          <a:solidFill>
                            <a:schemeClr val="accent1">
                              <a:lumMod val="50000"/>
                            </a:schemeClr>
                          </a:solidFill>
                          <a:effectLst/>
                          <a:latin typeface="Arial"/>
                          <a:ea typeface="Arial"/>
                        </a:rPr>
                        <a:t>     14 297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263" indent="-101600" algn="r">
                        <a:lnSpc>
                          <a:spcPct val="103000"/>
                        </a:lnSpc>
                        <a:spcAft>
                          <a:spcPts val="0"/>
                        </a:spcAft>
                      </a:pPr>
                      <a:r>
                        <a:rPr lang="en-US" sz="1200" dirty="0">
                          <a:solidFill>
                            <a:schemeClr val="accent1">
                              <a:lumMod val="50000"/>
                            </a:schemeClr>
                          </a:solidFill>
                          <a:effectLst/>
                          <a:latin typeface="Arial"/>
                          <a:ea typeface="Arial"/>
                        </a:rPr>
                        <a:t>       4 189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r">
                        <a:lnSpc>
                          <a:spcPct val="103000"/>
                        </a:lnSpc>
                        <a:spcAft>
                          <a:spcPts val="0"/>
                        </a:spcAft>
                      </a:pPr>
                      <a:r>
                        <a:rPr lang="en-US" sz="1200" dirty="0">
                          <a:solidFill>
                            <a:schemeClr val="accent1">
                              <a:lumMod val="50000"/>
                            </a:schemeClr>
                          </a:solidFill>
                          <a:effectLst/>
                          <a:latin typeface="Arial"/>
                          <a:ea typeface="Arial"/>
                        </a:rPr>
                        <a:t>     </a:t>
                      </a: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3 406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412">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Number of beneficiaries benefitting</a:t>
                      </a:r>
                      <a:endParaRPr lang="en-ZA" sz="1200" dirty="0">
                        <a:solidFill>
                          <a:schemeClr val="accent1">
                            <a:lumMod val="50000"/>
                          </a:schemeClr>
                        </a:solidFill>
                        <a:effectLst/>
                        <a:latin typeface="Arial"/>
                        <a:ea typeface="Arial"/>
                      </a:endParaRPr>
                    </a:p>
                    <a:p>
                      <a:pPr marL="195580" indent="1270" algn="l">
                        <a:lnSpc>
                          <a:spcPct val="103000"/>
                        </a:lnSpc>
                        <a:spcAft>
                          <a:spcPts val="0"/>
                        </a:spcAft>
                      </a:pPr>
                      <a:r>
                        <a:rPr lang="en-US" sz="1200" dirty="0">
                          <a:solidFill>
                            <a:schemeClr val="accent1">
                              <a:lumMod val="50000"/>
                            </a:schemeClr>
                          </a:solidFill>
                          <a:effectLst/>
                          <a:latin typeface="Arial"/>
                          <a:ea typeface="Times New Roman"/>
                        </a:rPr>
                        <a:t>(factor of 3.8 </a:t>
                      </a:r>
                      <a:r>
                        <a:rPr lang="en-US" sz="1200" dirty="0" err="1">
                          <a:solidFill>
                            <a:schemeClr val="accent1">
                              <a:lumMod val="50000"/>
                            </a:schemeClr>
                          </a:solidFill>
                          <a:effectLst/>
                          <a:latin typeface="Arial"/>
                          <a:ea typeface="Times New Roman"/>
                        </a:rPr>
                        <a:t>utilised</a:t>
                      </a:r>
                      <a:r>
                        <a:rPr lang="en-US" sz="1200" dirty="0">
                          <a:solidFill>
                            <a:schemeClr val="accent1">
                              <a:lumMod val="50000"/>
                            </a:schemeClr>
                          </a:solidFill>
                          <a:effectLst/>
                          <a:latin typeface="Arial"/>
                          <a:ea typeface="Times New Roman"/>
                        </a:rPr>
                        <a: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  19 380</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110 059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65 820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a:t>
                      </a: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54 329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a:t>
                      </a: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15 918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59055" algn="r">
                        <a:lnSpc>
                          <a:spcPct val="103000"/>
                        </a:lnSpc>
                        <a:spcAft>
                          <a:spcPts val="0"/>
                        </a:spcAft>
                      </a:pPr>
                      <a:r>
                        <a:rPr lang="en-US" sz="1200" dirty="0">
                          <a:solidFill>
                            <a:schemeClr val="accent1">
                              <a:lumMod val="50000"/>
                            </a:schemeClr>
                          </a:solidFill>
                          <a:effectLst/>
                          <a:latin typeface="Arial"/>
                          <a:ea typeface="Arial"/>
                        </a:rPr>
                        <a:t> </a:t>
                      </a:r>
                      <a:r>
                        <a:rPr lang="en-US" sz="1200" dirty="0" smtClean="0">
                          <a:solidFill>
                            <a:schemeClr val="accent1">
                              <a:lumMod val="50000"/>
                            </a:schemeClr>
                          </a:solidFill>
                          <a:effectLst/>
                          <a:latin typeface="Arial"/>
                          <a:ea typeface="Arial"/>
                        </a:rPr>
                        <a:t>  </a:t>
                      </a:r>
                      <a:r>
                        <a:rPr lang="en-US" sz="1200" dirty="0">
                          <a:solidFill>
                            <a:schemeClr val="accent1">
                              <a:lumMod val="50000"/>
                            </a:schemeClr>
                          </a:solidFill>
                          <a:effectLst/>
                          <a:latin typeface="Arial"/>
                          <a:ea typeface="Arial"/>
                        </a:rPr>
                        <a:t>12 943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3750323225"/>
              </p:ext>
            </p:extLst>
          </p:nvPr>
        </p:nvGraphicFramePr>
        <p:xfrm>
          <a:off x="389467" y="3832859"/>
          <a:ext cx="8348133" cy="3025141"/>
        </p:xfrm>
        <a:graphic>
          <a:graphicData uri="http://schemas.openxmlformats.org/drawingml/2006/table">
            <a:tbl>
              <a:tblPr firstRow="1" firstCol="1" bandRow="1">
                <a:tableStyleId>{5C22544A-7EE6-4342-B048-85BDC9FD1C3A}</a:tableStyleId>
              </a:tblPr>
              <a:tblGrid>
                <a:gridCol w="8348133"/>
              </a:tblGrid>
              <a:tr h="1163516">
                <a:tc>
                  <a:txBody>
                    <a:bodyPr/>
                    <a:lstStyle/>
                    <a:p>
                      <a:pPr marL="195580" indent="1270" algn="l">
                        <a:lnSpc>
                          <a:spcPct val="103000"/>
                        </a:lnSpc>
                        <a:spcAft>
                          <a:spcPts val="0"/>
                        </a:spcAft>
                      </a:pPr>
                      <a:r>
                        <a:rPr lang="en-US" sz="1200" b="0" dirty="0">
                          <a:solidFill>
                            <a:schemeClr val="accent1">
                              <a:lumMod val="50000"/>
                            </a:schemeClr>
                          </a:solidFill>
                          <a:effectLst/>
                          <a:latin typeface="Arial" pitchFamily="34" charset="0"/>
                          <a:cs typeface="Arial" pitchFamily="34" charset="0"/>
                        </a:rPr>
                        <a:t>Housing units include completed, transferred or occupied rented units.</a:t>
                      </a:r>
                      <a:endParaRPr lang="en-ZA" sz="1200" b="0" dirty="0">
                        <a:solidFill>
                          <a:schemeClr val="accent1">
                            <a:lumMod val="50000"/>
                          </a:schemeClr>
                        </a:solidFill>
                        <a:effectLst/>
                        <a:latin typeface="Arial" pitchFamily="34" charset="0"/>
                        <a:cs typeface="Arial" pitchFamily="34" charset="0"/>
                      </a:endParaRPr>
                    </a:p>
                    <a:p>
                      <a:pPr marL="195580" indent="1270" algn="l">
                        <a:lnSpc>
                          <a:spcPct val="103000"/>
                        </a:lnSpc>
                        <a:spcAft>
                          <a:spcPts val="0"/>
                        </a:spcAft>
                      </a:pPr>
                      <a:r>
                        <a:rPr lang="en-US" sz="1200" b="0" dirty="0">
                          <a:solidFill>
                            <a:schemeClr val="accent1">
                              <a:lumMod val="50000"/>
                            </a:schemeClr>
                          </a:solidFill>
                          <a:effectLst/>
                          <a:latin typeface="Arial" pitchFamily="34" charset="0"/>
                          <a:cs typeface="Arial" pitchFamily="34" charset="0"/>
                        </a:rPr>
                        <a:t> </a:t>
                      </a:r>
                      <a:endParaRPr lang="en-ZA" sz="1200" b="0" dirty="0">
                        <a:solidFill>
                          <a:schemeClr val="accent1">
                            <a:lumMod val="50000"/>
                          </a:schemeClr>
                        </a:solidFill>
                        <a:effectLst/>
                        <a:latin typeface="Arial" pitchFamily="34" charset="0"/>
                        <a:cs typeface="Arial" pitchFamily="34" charset="0"/>
                      </a:endParaRPr>
                    </a:p>
                    <a:p>
                      <a:pPr marL="268288" indent="-266700" algn="l">
                        <a:lnSpc>
                          <a:spcPct val="103000"/>
                        </a:lnSpc>
                        <a:spcAft>
                          <a:spcPts val="0"/>
                        </a:spcAft>
                        <a:buFont typeface="Arial" pitchFamily="34" charset="0"/>
                        <a:buNone/>
                      </a:pPr>
                      <a:r>
                        <a:rPr lang="en-US" sz="1200" b="0" dirty="0" smtClean="0">
                          <a:solidFill>
                            <a:schemeClr val="accent1">
                              <a:lumMod val="50000"/>
                            </a:schemeClr>
                          </a:solidFill>
                          <a:effectLst/>
                          <a:latin typeface="Arial" pitchFamily="34" charset="0"/>
                          <a:cs typeface="Arial" pitchFamily="34" charset="0"/>
                        </a:rPr>
                        <a:t>*    Private </a:t>
                      </a:r>
                      <a:r>
                        <a:rPr lang="en-US" sz="1200" b="0" dirty="0">
                          <a:solidFill>
                            <a:schemeClr val="accent1">
                              <a:lumMod val="50000"/>
                            </a:schemeClr>
                          </a:solidFill>
                          <a:effectLst/>
                          <a:latin typeface="Arial" pitchFamily="34" charset="0"/>
                          <a:cs typeface="Arial" pitchFamily="34" charset="0"/>
                        </a:rPr>
                        <a:t>Rental - estimated number of units arising from Strategic Partnership with TUHF. Decrease in 2016/17 due to </a:t>
                      </a:r>
                      <a:r>
                        <a:rPr lang="en-US" sz="1200" b="0" dirty="0" smtClean="0">
                          <a:solidFill>
                            <a:schemeClr val="accent1">
                              <a:lumMod val="50000"/>
                            </a:schemeClr>
                          </a:solidFill>
                          <a:effectLst/>
                          <a:latin typeface="Arial" pitchFamily="34" charset="0"/>
                          <a:cs typeface="Arial" pitchFamily="34" charset="0"/>
                        </a:rPr>
                        <a:t>   impact </a:t>
                      </a:r>
                      <a:r>
                        <a:rPr lang="en-US" sz="1200" b="0" dirty="0">
                          <a:solidFill>
                            <a:schemeClr val="accent1">
                              <a:lumMod val="50000"/>
                            </a:schemeClr>
                          </a:solidFill>
                          <a:effectLst/>
                          <a:latin typeface="Arial" pitchFamily="34" charset="0"/>
                          <a:cs typeface="Arial" pitchFamily="34" charset="0"/>
                        </a:rPr>
                        <a:t>of entrance of listed property investments vehicles</a:t>
                      </a:r>
                      <a:r>
                        <a:rPr lang="en-US" sz="1200" b="0" dirty="0" smtClean="0">
                          <a:solidFill>
                            <a:schemeClr val="accent1">
                              <a:lumMod val="50000"/>
                            </a:schemeClr>
                          </a:solidFill>
                          <a:effectLst/>
                          <a:latin typeface="Arial" pitchFamily="34" charset="0"/>
                          <a:cs typeface="Arial" pitchFamily="34" charset="0"/>
                        </a:rPr>
                        <a:t>.</a:t>
                      </a:r>
                    </a:p>
                    <a:p>
                      <a:pPr marL="287338" indent="-285750" algn="l">
                        <a:lnSpc>
                          <a:spcPct val="103000"/>
                        </a:lnSpc>
                        <a:spcAft>
                          <a:spcPts val="0"/>
                        </a:spcAft>
                        <a:buFont typeface="Arial" pitchFamily="34" charset="0"/>
                        <a:buChar char="•"/>
                      </a:pPr>
                      <a:endParaRPr lang="en-ZA" sz="1200" b="0" dirty="0">
                        <a:solidFill>
                          <a:schemeClr val="accent1">
                            <a:lumMod val="50000"/>
                          </a:schemeClr>
                        </a:solidFill>
                        <a:effectLst/>
                        <a:latin typeface="Arial" pitchFamily="34" charset="0"/>
                        <a:ea typeface="Arial"/>
                        <a:cs typeface="Arial" pitchFamily="34" charset="0"/>
                      </a:endParaRPr>
                    </a:p>
                  </a:txBody>
                  <a:tcPr marL="51435" marR="51435" marT="0" marB="0" anchor="ctr">
                    <a:solidFill>
                      <a:schemeClr val="bg1"/>
                    </a:solidFill>
                  </a:tcPr>
                </a:tc>
              </a:tr>
              <a:tr h="465406">
                <a:tc>
                  <a:txBody>
                    <a:bodyPr/>
                    <a:lstStyle/>
                    <a:p>
                      <a:pPr marL="268288" indent="-268288" algn="just">
                        <a:lnSpc>
                          <a:spcPct val="103000"/>
                        </a:lnSpc>
                        <a:spcAft>
                          <a:spcPts val="0"/>
                        </a:spcAft>
                      </a:pPr>
                      <a:r>
                        <a:rPr lang="en-US" sz="1200" b="0" dirty="0">
                          <a:solidFill>
                            <a:schemeClr val="accent1">
                              <a:lumMod val="50000"/>
                            </a:schemeClr>
                          </a:solidFill>
                          <a:effectLst/>
                          <a:latin typeface="Arial" pitchFamily="34" charset="0"/>
                          <a:cs typeface="Arial" pitchFamily="34" charset="0"/>
                        </a:rPr>
                        <a:t>** Affordable Housing  –  estimated number of mortgage loans arising through funds leveraged through Strategic Partnerships such as HIP and IHS, the average loan size being R500 000, revised from R400 000. </a:t>
                      </a:r>
                      <a:endParaRPr lang="en-ZA" sz="1200" b="0" dirty="0">
                        <a:solidFill>
                          <a:schemeClr val="accent1">
                            <a:lumMod val="50000"/>
                          </a:schemeClr>
                        </a:solidFill>
                        <a:effectLst/>
                        <a:latin typeface="Arial" pitchFamily="34" charset="0"/>
                        <a:ea typeface="Arial"/>
                        <a:cs typeface="Arial" pitchFamily="34" charset="0"/>
                      </a:endParaRPr>
                    </a:p>
                  </a:txBody>
                  <a:tcPr marL="51435" marR="51435" marT="0" marB="0">
                    <a:solidFill>
                      <a:schemeClr val="bg1"/>
                    </a:solidFill>
                  </a:tcPr>
                </a:tc>
              </a:tr>
              <a:tr h="1396219">
                <a:tc>
                  <a:txBody>
                    <a:bodyPr/>
                    <a:lstStyle/>
                    <a:p>
                      <a:pPr marL="268288" indent="0" algn="just">
                        <a:lnSpc>
                          <a:spcPct val="103000"/>
                        </a:lnSpc>
                        <a:spcAft>
                          <a:spcPts val="0"/>
                        </a:spcAft>
                      </a:pPr>
                      <a:r>
                        <a:rPr lang="en-ZA" sz="1200" b="0" dirty="0">
                          <a:solidFill>
                            <a:schemeClr val="accent1">
                              <a:lumMod val="50000"/>
                            </a:schemeClr>
                          </a:solidFill>
                          <a:effectLst/>
                          <a:latin typeface="Arial" pitchFamily="34" charset="0"/>
                          <a:cs typeface="Arial" pitchFamily="34" charset="0"/>
                        </a:rPr>
                        <a:t>The decrease over the MTSF is due to market conditions impacting integrated developments and intermediaries as well as the projected forecast of key significant existing commitments relating to strategic partnerships which is forecasted to be completed and not repeated at the same scale.</a:t>
                      </a:r>
                    </a:p>
                    <a:p>
                      <a:pPr marL="180975" indent="1270" algn="just">
                        <a:lnSpc>
                          <a:spcPct val="103000"/>
                        </a:lnSpc>
                        <a:spcAft>
                          <a:spcPts val="0"/>
                        </a:spcAft>
                      </a:pPr>
                      <a:r>
                        <a:rPr lang="en-US" sz="1200" b="0" dirty="0">
                          <a:solidFill>
                            <a:schemeClr val="accent1">
                              <a:lumMod val="50000"/>
                            </a:schemeClr>
                          </a:solidFill>
                          <a:effectLst/>
                          <a:latin typeface="Arial" pitchFamily="34" charset="0"/>
                          <a:cs typeface="Arial" pitchFamily="34" charset="0"/>
                        </a:rPr>
                        <a:t> </a:t>
                      </a:r>
                      <a:endParaRPr lang="en-ZA" sz="1200" b="0" dirty="0">
                        <a:solidFill>
                          <a:schemeClr val="accent1">
                            <a:lumMod val="50000"/>
                          </a:schemeClr>
                        </a:solidFill>
                        <a:effectLst/>
                        <a:latin typeface="Arial" pitchFamily="34" charset="0"/>
                        <a:cs typeface="Arial" pitchFamily="34" charset="0"/>
                      </a:endParaRPr>
                    </a:p>
                    <a:p>
                      <a:pPr marL="268288" indent="-268288" algn="just">
                        <a:lnSpc>
                          <a:spcPct val="103000"/>
                        </a:lnSpc>
                        <a:spcAft>
                          <a:spcPts val="0"/>
                        </a:spcAft>
                      </a:pPr>
                      <a:r>
                        <a:rPr lang="en-US" sz="1200" b="0" dirty="0">
                          <a:solidFill>
                            <a:schemeClr val="accent1">
                              <a:lumMod val="50000"/>
                            </a:schemeClr>
                          </a:solidFill>
                          <a:effectLst/>
                          <a:latin typeface="Arial" pitchFamily="34" charset="0"/>
                          <a:cs typeface="Arial" pitchFamily="34" charset="0"/>
                        </a:rPr>
                        <a:t>*** Incremental - estimated number of loans arising from funds leveraged by Intermediaries, the average loan size being R15 000. The facility is repaid in 2018/19 hence no impact in that year.</a:t>
                      </a:r>
                      <a:endParaRPr lang="en-ZA" sz="1200" b="0" dirty="0">
                        <a:solidFill>
                          <a:schemeClr val="accent1">
                            <a:lumMod val="50000"/>
                          </a:schemeClr>
                        </a:solidFill>
                        <a:effectLst/>
                        <a:latin typeface="Arial" pitchFamily="34" charset="0"/>
                        <a:ea typeface="Arial"/>
                        <a:cs typeface="Arial" pitchFamily="34" charset="0"/>
                      </a:endParaRPr>
                    </a:p>
                  </a:txBody>
                  <a:tcPr marL="51435" marR="51435" marT="0" marB="0" anchor="ctr">
                    <a:solidFill>
                      <a:schemeClr val="bg1"/>
                    </a:solidFill>
                  </a:tcPr>
                </a:tc>
              </a:tr>
            </a:tbl>
          </a:graphicData>
        </a:graphic>
      </p:graphicFrame>
    </p:spTree>
    <p:extLst>
      <p:ext uri="{BB962C8B-B14F-4D97-AF65-F5344CB8AC3E}">
        <p14:creationId xmlns:p14="http://schemas.microsoft.com/office/powerpoint/2010/main" xmlns="" val="3065788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1200"/>
          </a:xfrm>
          <a:solidFill>
            <a:schemeClr val="accent1">
              <a:lumMod val="75000"/>
            </a:schemeClr>
          </a:solidFill>
        </p:spPr>
        <p:txBody>
          <a:bodyPr anchor="ctr">
            <a:normAutofit/>
          </a:bodyPr>
          <a:lstStyle/>
          <a:p>
            <a:pPr algn="ctr"/>
            <a:r>
              <a:rPr lang="en-ZA" sz="3200" dirty="0" smtClean="0">
                <a:latin typeface="Arial" pitchFamily="34" charset="0"/>
                <a:cs typeface="Arial" pitchFamily="34" charset="0"/>
              </a:rPr>
              <a:t>CONTENTS</a:t>
            </a:r>
            <a:endParaRPr lang="en-ZA" sz="3200" dirty="0">
              <a:latin typeface="Arial" pitchFamily="34" charset="0"/>
              <a:cs typeface="Arial" pitchFamily="34" charset="0"/>
            </a:endParaRPr>
          </a:p>
        </p:txBody>
      </p:sp>
      <p:pic>
        <p:nvPicPr>
          <p:cNvPr id="3" name="Picture 2" descr="C:\Users\zoniaa\Desktop\Pictures\Arcacia - Par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23328"/>
            <a:ext cx="5076967" cy="61346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076967" y="836862"/>
            <a:ext cx="3863834" cy="5370701"/>
          </a:xfrm>
          <a:prstGeom prst="rect">
            <a:avLst/>
          </a:prstGeom>
          <a:noFill/>
        </p:spPr>
        <p:txBody>
          <a:bodyPr wrap="square" rtlCol="0">
            <a:spAutoFit/>
          </a:bodyPr>
          <a:lstStyle/>
          <a:p>
            <a:pPr marL="539750" lvl="2" indent="-363538">
              <a:buFont typeface="Wingdings" panose="05000000000000000000" pitchFamily="2" charset="2"/>
              <a:buChar char="q"/>
            </a:pPr>
            <a:endParaRPr lang="en-ZA" dirty="0" smtClean="0">
              <a:solidFill>
                <a:schemeClr val="accent1">
                  <a:lumMod val="50000"/>
                </a:schemeClr>
              </a:solidFill>
              <a:latin typeface="Arial" panose="020B0604020202020204" pitchFamily="34" charset="0"/>
              <a:cs typeface="Arial" panose="020B0604020202020204" pitchFamily="34" charset="0"/>
            </a:endParaRPr>
          </a:p>
          <a:p>
            <a:pPr marL="539750" lvl="2" indent="-363538">
              <a:buFont typeface="Wingdings" panose="05000000000000000000" pitchFamily="2" charset="2"/>
              <a:buChar char="q"/>
            </a:pPr>
            <a:endParaRPr lang="en-ZA" dirty="0">
              <a:solidFill>
                <a:schemeClr val="accent1">
                  <a:lumMod val="50000"/>
                </a:schemeClr>
              </a:solidFill>
              <a:latin typeface="Arial" panose="020B0604020202020204" pitchFamily="34" charset="0"/>
              <a:cs typeface="Arial" panose="020B0604020202020204" pitchFamily="34" charset="0"/>
            </a:endParaRPr>
          </a:p>
          <a:p>
            <a:pPr marL="539750" lvl="2" indent="-363538">
              <a:buFont typeface="Wingdings" panose="05000000000000000000" pitchFamily="2" charset="2"/>
              <a:buChar char="q"/>
            </a:pPr>
            <a:r>
              <a:rPr lang="en-ZA" dirty="0" smtClean="0">
                <a:solidFill>
                  <a:schemeClr val="accent1">
                    <a:lumMod val="50000"/>
                  </a:schemeClr>
                </a:solidFill>
                <a:latin typeface="Arial" panose="020B0604020202020204" pitchFamily="34" charset="0"/>
                <a:cs typeface="Arial" panose="020B0604020202020204" pitchFamily="34" charset="0"/>
              </a:rPr>
              <a:t>NHFC </a:t>
            </a:r>
            <a:r>
              <a:rPr lang="en-ZA" dirty="0">
                <a:solidFill>
                  <a:schemeClr val="accent1">
                    <a:lumMod val="50000"/>
                  </a:schemeClr>
                </a:solidFill>
                <a:latin typeface="Arial" panose="020B0604020202020204" pitchFamily="34" charset="0"/>
                <a:cs typeface="Arial" panose="020B0604020202020204" pitchFamily="34" charset="0"/>
              </a:rPr>
              <a:t>Overview</a:t>
            </a:r>
          </a:p>
          <a:p>
            <a:pPr marL="539750" lvl="2" indent="-363538">
              <a:buFont typeface="Wingdings" panose="05000000000000000000" pitchFamily="2" charset="2"/>
              <a:buChar char="q"/>
            </a:pPr>
            <a:endParaRPr lang="en-ZA" dirty="0">
              <a:solidFill>
                <a:schemeClr val="accent1">
                  <a:lumMod val="50000"/>
                </a:schemeClr>
              </a:solidFill>
              <a:latin typeface="Arial" panose="020B0604020202020204" pitchFamily="34" charset="0"/>
              <a:cs typeface="Arial" panose="020B0604020202020204" pitchFamily="34" charset="0"/>
            </a:endParaRPr>
          </a:p>
          <a:p>
            <a:pPr marL="539750" lvl="2" indent="-363538">
              <a:buFont typeface="Wingdings" panose="05000000000000000000" pitchFamily="2" charset="2"/>
              <a:buChar char="q"/>
            </a:pPr>
            <a:r>
              <a:rPr lang="en-ZA" dirty="0">
                <a:solidFill>
                  <a:schemeClr val="accent1">
                    <a:lumMod val="50000"/>
                  </a:schemeClr>
                </a:solidFill>
                <a:latin typeface="Arial" panose="020B0604020202020204" pitchFamily="34" charset="0"/>
                <a:cs typeface="Arial" panose="020B0604020202020204" pitchFamily="34" charset="0"/>
              </a:rPr>
              <a:t>Mandate and Business Model</a:t>
            </a:r>
          </a:p>
          <a:p>
            <a:pPr marL="539750" lvl="2" indent="-363538">
              <a:buFont typeface="Wingdings" panose="05000000000000000000" pitchFamily="2" charset="2"/>
              <a:buChar char="q"/>
            </a:pPr>
            <a:endParaRPr lang="en-ZA" dirty="0">
              <a:solidFill>
                <a:schemeClr val="accent1">
                  <a:lumMod val="50000"/>
                </a:schemeClr>
              </a:solidFill>
              <a:latin typeface="Arial" panose="020B0604020202020204" pitchFamily="34" charset="0"/>
              <a:cs typeface="Arial" panose="020B0604020202020204" pitchFamily="34" charset="0"/>
            </a:endParaRPr>
          </a:p>
          <a:p>
            <a:pPr marL="539750" lvl="2" indent="-363538">
              <a:buFont typeface="Wingdings" panose="05000000000000000000" pitchFamily="2" charset="2"/>
              <a:buChar char="q"/>
            </a:pPr>
            <a:r>
              <a:rPr lang="en-ZA" dirty="0">
                <a:solidFill>
                  <a:schemeClr val="accent1">
                    <a:lumMod val="50000"/>
                  </a:schemeClr>
                </a:solidFill>
                <a:latin typeface="Arial" panose="020B0604020202020204" pitchFamily="34" charset="0"/>
                <a:cs typeface="Arial" panose="020B0604020202020204" pitchFamily="34" charset="0"/>
              </a:rPr>
              <a:t>Overview of APP</a:t>
            </a:r>
          </a:p>
          <a:p>
            <a:pPr marL="539750" lvl="2" indent="-363538">
              <a:buFont typeface="Wingdings" panose="05000000000000000000" pitchFamily="2" charset="2"/>
              <a:buChar char="q"/>
            </a:pPr>
            <a:endParaRPr lang="en-ZA" dirty="0">
              <a:solidFill>
                <a:schemeClr val="accent1">
                  <a:lumMod val="50000"/>
                </a:schemeClr>
              </a:solidFill>
              <a:latin typeface="Arial" panose="020B0604020202020204" pitchFamily="34" charset="0"/>
              <a:cs typeface="Arial" panose="020B0604020202020204" pitchFamily="34" charset="0"/>
            </a:endParaRPr>
          </a:p>
          <a:p>
            <a:pPr marL="539750" lvl="2" indent="-363538">
              <a:buFont typeface="Wingdings" panose="05000000000000000000" pitchFamily="2" charset="2"/>
              <a:buChar char="q"/>
            </a:pPr>
            <a:r>
              <a:rPr lang="en-ZA" dirty="0">
                <a:solidFill>
                  <a:schemeClr val="accent1">
                    <a:lumMod val="50000"/>
                  </a:schemeClr>
                </a:solidFill>
                <a:latin typeface="Arial" panose="020B0604020202020204" pitchFamily="34" charset="0"/>
                <a:cs typeface="Arial" panose="020B0604020202020204" pitchFamily="34" charset="0"/>
              </a:rPr>
              <a:t>Business Performance</a:t>
            </a:r>
          </a:p>
          <a:p>
            <a:pPr marL="539750" lvl="2" indent="-363538">
              <a:buFont typeface="Wingdings" panose="05000000000000000000" pitchFamily="2" charset="2"/>
              <a:buChar char="q"/>
            </a:pPr>
            <a:endParaRPr lang="en-ZA" dirty="0">
              <a:solidFill>
                <a:schemeClr val="accent1">
                  <a:lumMod val="50000"/>
                </a:schemeClr>
              </a:solidFill>
              <a:latin typeface="Arial" panose="020B0604020202020204" pitchFamily="34" charset="0"/>
              <a:cs typeface="Arial" panose="020B0604020202020204" pitchFamily="34" charset="0"/>
            </a:endParaRPr>
          </a:p>
          <a:p>
            <a:pPr marL="539750" lvl="2" indent="-363538">
              <a:buFont typeface="Wingdings" panose="05000000000000000000" pitchFamily="2" charset="2"/>
              <a:buChar char="q"/>
            </a:pPr>
            <a:r>
              <a:rPr lang="en-ZA" dirty="0">
                <a:solidFill>
                  <a:schemeClr val="accent1">
                    <a:lumMod val="50000"/>
                  </a:schemeClr>
                </a:solidFill>
                <a:latin typeface="Arial" panose="020B0604020202020204" pitchFamily="34" charset="0"/>
                <a:cs typeface="Arial" panose="020B0604020202020204" pitchFamily="34" charset="0"/>
              </a:rPr>
              <a:t>NHFC Footprint</a:t>
            </a:r>
          </a:p>
          <a:p>
            <a:pPr marL="539750" lvl="2" indent="-363538">
              <a:buFont typeface="Wingdings" panose="05000000000000000000" pitchFamily="2" charset="2"/>
              <a:buChar char="q"/>
            </a:pPr>
            <a:endParaRPr lang="en-ZA" dirty="0">
              <a:solidFill>
                <a:schemeClr val="accent1">
                  <a:lumMod val="50000"/>
                </a:schemeClr>
              </a:solidFill>
              <a:latin typeface="Arial" panose="020B0604020202020204" pitchFamily="34" charset="0"/>
              <a:cs typeface="Arial" panose="020B0604020202020204" pitchFamily="34" charset="0"/>
            </a:endParaRPr>
          </a:p>
          <a:p>
            <a:pPr marL="539750" lvl="2" indent="-363538">
              <a:buFont typeface="Wingdings" panose="05000000000000000000" pitchFamily="2" charset="2"/>
              <a:buChar char="q"/>
            </a:pPr>
            <a:r>
              <a:rPr lang="en-ZA" dirty="0">
                <a:solidFill>
                  <a:schemeClr val="accent1">
                    <a:lumMod val="50000"/>
                  </a:schemeClr>
                </a:solidFill>
                <a:latin typeface="Arial" panose="020B0604020202020204" pitchFamily="34" charset="0"/>
                <a:cs typeface="Arial" panose="020B0604020202020204" pitchFamily="34" charset="0"/>
              </a:rPr>
              <a:t>Financial Performance</a:t>
            </a:r>
          </a:p>
          <a:p>
            <a:pPr marL="539750" lvl="2" indent="-363538">
              <a:buFont typeface="Wingdings" panose="05000000000000000000" pitchFamily="2" charset="2"/>
              <a:buChar char="q"/>
            </a:pPr>
            <a:endParaRPr lang="en-ZA" dirty="0">
              <a:solidFill>
                <a:schemeClr val="accent1">
                  <a:lumMod val="50000"/>
                </a:schemeClr>
              </a:solidFill>
              <a:latin typeface="Arial" panose="020B0604020202020204" pitchFamily="34" charset="0"/>
              <a:cs typeface="Arial" panose="020B0604020202020204" pitchFamily="34" charset="0"/>
            </a:endParaRPr>
          </a:p>
          <a:p>
            <a:pPr marL="539750" lvl="2" indent="-363538">
              <a:buFont typeface="Wingdings" panose="05000000000000000000" pitchFamily="2" charset="2"/>
              <a:buChar char="q"/>
            </a:pPr>
            <a:r>
              <a:rPr lang="en-ZA" dirty="0" smtClean="0">
                <a:solidFill>
                  <a:schemeClr val="accent1">
                    <a:lumMod val="50000"/>
                  </a:schemeClr>
                </a:solidFill>
                <a:latin typeface="Arial" panose="020B0604020202020204" pitchFamily="34" charset="0"/>
                <a:cs typeface="Arial" panose="020B0604020202020204" pitchFamily="34" charset="0"/>
              </a:rPr>
              <a:t>Governance and Risk  </a:t>
            </a:r>
          </a:p>
          <a:p>
            <a:pPr marL="539750" lvl="2" indent="-363538">
              <a:buFont typeface="Wingdings" panose="05000000000000000000" pitchFamily="2" charset="2"/>
              <a:buChar char="q"/>
            </a:pPr>
            <a:endParaRPr lang="en-ZA" dirty="0">
              <a:solidFill>
                <a:schemeClr val="accent1">
                  <a:lumMod val="50000"/>
                </a:schemeClr>
              </a:solidFill>
              <a:latin typeface="Arial" panose="020B0604020202020204" pitchFamily="34" charset="0"/>
              <a:cs typeface="Arial" panose="020B0604020202020204" pitchFamily="34" charset="0"/>
            </a:endParaRPr>
          </a:p>
          <a:p>
            <a:pPr marL="539750" lvl="2" indent="-363538">
              <a:buFont typeface="Wingdings" panose="05000000000000000000" pitchFamily="2" charset="2"/>
              <a:buChar char="q"/>
            </a:pPr>
            <a:endParaRPr lang="en-ZA" dirty="0" smtClean="0">
              <a:solidFill>
                <a:schemeClr val="accent1">
                  <a:lumMod val="50000"/>
                </a:schemeClr>
              </a:solidFill>
              <a:latin typeface="Arial" panose="020B0604020202020204" pitchFamily="34" charset="0"/>
              <a:cs typeface="Arial" panose="020B0604020202020204" pitchFamily="34" charset="0"/>
            </a:endParaRPr>
          </a:p>
          <a:p>
            <a:pPr marL="539750" lvl="2" indent="-363538">
              <a:buFont typeface="Wingdings" panose="05000000000000000000" pitchFamily="2" charset="2"/>
              <a:buChar char="q"/>
            </a:pPr>
            <a:endParaRPr lang="en-ZA" dirty="0" smtClean="0">
              <a:solidFill>
                <a:schemeClr val="accent1">
                  <a:lumMod val="5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ZA" sz="1900" dirty="0">
              <a:solidFill>
                <a:schemeClr val="accent1">
                  <a:lumMod val="50000"/>
                </a:schemeClr>
              </a:solidFill>
            </a:endParaRPr>
          </a:p>
        </p:txBody>
      </p:sp>
      <p:sp>
        <p:nvSpPr>
          <p:cNvPr id="6" name="Rectangle 5"/>
          <p:cNvSpPr/>
          <p:nvPr/>
        </p:nvSpPr>
        <p:spPr>
          <a:xfrm>
            <a:off x="122830" y="6464803"/>
            <a:ext cx="2745437" cy="286764"/>
          </a:xfrm>
          <a:prstGeom prst="rect">
            <a:avLst/>
          </a:prstGeom>
          <a:solidFill>
            <a:schemeClr val="bg1"/>
          </a:solidFill>
          <a:ln>
            <a:solidFill>
              <a:schemeClr val="bg2"/>
            </a:solidFill>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ZA" sz="900" b="1" dirty="0">
                <a:solidFill>
                  <a:srgbClr val="44546A">
                    <a:lumMod val="50000"/>
                  </a:srgbClr>
                </a:solidFill>
                <a:latin typeface="Arial" panose="020B0604020202020204" pitchFamily="34" charset="0"/>
                <a:cs typeface="Arial" panose="020B0604020202020204" pitchFamily="34" charset="0"/>
              </a:rPr>
              <a:t>Acacia Park, </a:t>
            </a:r>
            <a:r>
              <a:rPr lang="en-ZA" sz="900" b="1" dirty="0" err="1" smtClean="0">
                <a:solidFill>
                  <a:srgbClr val="44546A">
                    <a:lumMod val="50000"/>
                  </a:srgbClr>
                </a:solidFill>
                <a:latin typeface="Arial" panose="020B0604020202020204" pitchFamily="34" charset="0"/>
                <a:cs typeface="Arial" panose="020B0604020202020204" pitchFamily="34" charset="0"/>
              </a:rPr>
              <a:t>M</a:t>
            </a:r>
            <a:r>
              <a:rPr lang="en-ZA" sz="900" b="1" dirty="0" err="1">
                <a:solidFill>
                  <a:srgbClr val="44546A">
                    <a:lumMod val="50000"/>
                  </a:srgbClr>
                </a:solidFill>
                <a:latin typeface="Arial" panose="020B0604020202020204" pitchFamily="34" charset="0"/>
                <a:cs typeface="Arial" panose="020B0604020202020204" pitchFamily="34" charset="0"/>
              </a:rPr>
              <a:t>un</a:t>
            </a:r>
            <a:r>
              <a:rPr lang="en-ZA" sz="900" b="1" dirty="0" err="1" smtClean="0">
                <a:solidFill>
                  <a:srgbClr val="44546A">
                    <a:lumMod val="50000"/>
                  </a:srgbClr>
                </a:solidFill>
                <a:latin typeface="Arial" panose="020B0604020202020204" pitchFamily="34" charset="0"/>
                <a:cs typeface="Arial" panose="020B0604020202020204" pitchFamily="34" charset="0"/>
              </a:rPr>
              <a:t>sduzi</a:t>
            </a:r>
            <a:r>
              <a:rPr lang="en-ZA" sz="900" b="1" dirty="0" smtClean="0">
                <a:solidFill>
                  <a:srgbClr val="44546A">
                    <a:lumMod val="50000"/>
                  </a:srgbClr>
                </a:solidFill>
                <a:latin typeface="Arial" panose="020B0604020202020204" pitchFamily="34" charset="0"/>
                <a:cs typeface="Arial" panose="020B0604020202020204" pitchFamily="34" charset="0"/>
              </a:rPr>
              <a:t> </a:t>
            </a:r>
            <a:r>
              <a:rPr lang="en-ZA" sz="900" b="1" dirty="0">
                <a:solidFill>
                  <a:srgbClr val="44546A">
                    <a:lumMod val="50000"/>
                  </a:srgbClr>
                </a:solidFill>
                <a:latin typeface="Arial" panose="020B0604020202020204" pitchFamily="34" charset="0"/>
                <a:cs typeface="Arial" panose="020B0604020202020204" pitchFamily="34" charset="0"/>
              </a:rPr>
              <a:t>- Pietermaritzburg, KZN</a:t>
            </a:r>
          </a:p>
        </p:txBody>
      </p:sp>
    </p:spTree>
    <p:extLst>
      <p:ext uri="{BB962C8B-B14F-4D97-AF65-F5344CB8AC3E}">
        <p14:creationId xmlns:p14="http://schemas.microsoft.com/office/powerpoint/2010/main" xmlns="" val="157297652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691200"/>
          </a:xfrm>
          <a:solidFill>
            <a:schemeClr val="accent1">
              <a:lumMod val="75000"/>
            </a:schemeClr>
          </a:solidFill>
        </p:spPr>
        <p:txBody>
          <a:bodyPr>
            <a:normAutofit/>
          </a:bodyPr>
          <a:lstStyle/>
          <a:p>
            <a:pPr algn="ctr"/>
            <a:r>
              <a:rPr lang="en-ZA" sz="3200" dirty="0" smtClean="0">
                <a:solidFill>
                  <a:schemeClr val="bg1"/>
                </a:solidFill>
                <a:latin typeface="Arial" pitchFamily="34" charset="0"/>
                <a:cs typeface="Arial" pitchFamily="34" charset="0"/>
              </a:rPr>
              <a:t>PROGRAMME 2 – LEVERAGED FUNDS</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20</a:t>
            </a:fld>
            <a:endParaRPr lang="en-ZA" sz="1000" dirty="0">
              <a:solidFill>
                <a:schemeClr val="tx2">
                  <a:lumMod val="50000"/>
                </a:schemeClr>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85537040"/>
              </p:ext>
            </p:extLst>
          </p:nvPr>
        </p:nvGraphicFramePr>
        <p:xfrm>
          <a:off x="338667" y="836133"/>
          <a:ext cx="8331199" cy="2543175"/>
        </p:xfrm>
        <a:graphic>
          <a:graphicData uri="http://schemas.openxmlformats.org/drawingml/2006/table">
            <a:tbl>
              <a:tblPr firstRow="1" firstCol="1" bandRow="1"/>
              <a:tblGrid>
                <a:gridCol w="3721574"/>
                <a:gridCol w="773917"/>
                <a:gridCol w="715700"/>
                <a:gridCol w="849895"/>
                <a:gridCol w="805163"/>
                <a:gridCol w="782798"/>
                <a:gridCol w="682152"/>
              </a:tblGrid>
              <a:tr h="390525">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Performance indicator </a:t>
                      </a:r>
                      <a:endParaRPr lang="en-ZA" sz="1200" dirty="0">
                        <a:solidFill>
                          <a:schemeClr val="accent1">
                            <a:lumMod val="50000"/>
                          </a:schemeClr>
                        </a:solidFill>
                        <a:effectLst/>
                        <a:latin typeface="Arial"/>
                        <a:ea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b="1" dirty="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smtClean="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01600" algn="ctr">
                        <a:lnSpc>
                          <a:spcPct val="103000"/>
                        </a:lnSpc>
                        <a:spcAft>
                          <a:spcPts val="0"/>
                        </a:spcAft>
                      </a:pPr>
                      <a:r>
                        <a:rPr lang="en-US" sz="1200" b="1" dirty="0">
                          <a:solidFill>
                            <a:schemeClr val="accent1">
                              <a:lumMod val="50000"/>
                            </a:schemeClr>
                          </a:solidFill>
                          <a:effectLst/>
                          <a:latin typeface="Arial"/>
                          <a:ea typeface="Times New Roman"/>
                        </a:rPr>
                        <a:t>Forecast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95580" indent="1270" algn="ctr">
                        <a:lnSpc>
                          <a:spcPct val="103000"/>
                        </a:lnSpc>
                        <a:spcAft>
                          <a:spcPts val="0"/>
                        </a:spcAft>
                      </a:pPr>
                      <a:r>
                        <a:rPr lang="en-US" sz="1200" b="1" dirty="0">
                          <a:solidFill>
                            <a:schemeClr val="accent1">
                              <a:lumMod val="50000"/>
                            </a:schemeClr>
                          </a:solidFill>
                          <a:effectLst/>
                          <a:latin typeface="Arial"/>
                          <a:ea typeface="Times New Roman"/>
                        </a:rPr>
                        <a:t>Budget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295275">
                <a:tc rowSpan="2">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Value of leveraged funds from the Private sector*</a:t>
                      </a:r>
                      <a:endParaRPr lang="en-ZA" sz="1200" dirty="0">
                        <a:solidFill>
                          <a:schemeClr val="accent1">
                            <a:lumMod val="50000"/>
                          </a:schemeClr>
                        </a:solidFill>
                        <a:effectLst/>
                        <a:latin typeface="Arial"/>
                        <a:ea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2014/15</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2015/16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2016/17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2017/18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263" indent="-101600" algn="ctr">
                        <a:lnSpc>
                          <a:spcPct val="103000"/>
                        </a:lnSpc>
                        <a:spcAft>
                          <a:spcPts val="0"/>
                        </a:spcAft>
                      </a:pPr>
                      <a:r>
                        <a:rPr lang="en-US" sz="1200" b="1" dirty="0">
                          <a:solidFill>
                            <a:schemeClr val="accent1">
                              <a:lumMod val="50000"/>
                            </a:schemeClr>
                          </a:solidFill>
                          <a:effectLst/>
                          <a:latin typeface="Arial"/>
                          <a:ea typeface="Times New Roman"/>
                        </a:rPr>
                        <a:t>2018/19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2019/20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75">
                <a:tc vMerge="1">
                  <a:txBody>
                    <a:bodyPr/>
                    <a:lstStyle/>
                    <a:p>
                      <a:endParaRPr lang="en-ZA"/>
                    </a:p>
                  </a:txBody>
                  <a:tcPr/>
                </a:tc>
                <a:tc>
                  <a:txBody>
                    <a:bodyPr/>
                    <a:lstStyle/>
                    <a:p>
                      <a:pPr marL="195580" indent="1270" algn="ctr">
                        <a:lnSpc>
                          <a:spcPct val="103000"/>
                        </a:lnSpc>
                        <a:spcAft>
                          <a:spcPts val="0"/>
                        </a:spcAft>
                      </a:pPr>
                      <a:r>
                        <a:rPr lang="en-US" sz="1200" dirty="0" err="1">
                          <a:solidFill>
                            <a:schemeClr val="accent1">
                              <a:lumMod val="50000"/>
                            </a:schemeClr>
                          </a:solidFill>
                          <a:effectLst/>
                          <a:latin typeface="Arial"/>
                          <a:ea typeface="Times New Roman"/>
                        </a:rPr>
                        <a:t>R'm</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dirty="0" err="1" smtClean="0">
                          <a:solidFill>
                            <a:schemeClr val="accent1">
                              <a:lumMod val="50000"/>
                            </a:schemeClr>
                          </a:solidFill>
                          <a:effectLst/>
                          <a:latin typeface="Arial"/>
                          <a:ea typeface="Times New Roman"/>
                        </a:rPr>
                        <a:t>R'm</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dirty="0" err="1">
                          <a:solidFill>
                            <a:schemeClr val="accent1">
                              <a:lumMod val="50000"/>
                            </a:schemeClr>
                          </a:solidFill>
                          <a:effectLst/>
                          <a:latin typeface="Arial"/>
                          <a:ea typeface="Times New Roman"/>
                        </a:rPr>
                        <a:t>R'm</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ctr">
                        <a:lnSpc>
                          <a:spcPct val="103000"/>
                        </a:lnSpc>
                        <a:spcAft>
                          <a:spcPts val="0"/>
                        </a:spcAft>
                      </a:pPr>
                      <a:r>
                        <a:rPr lang="en-US" sz="1200">
                          <a:solidFill>
                            <a:schemeClr val="accent1">
                              <a:lumMod val="50000"/>
                            </a:schemeClr>
                          </a:solidFill>
                          <a:effectLst/>
                          <a:latin typeface="Arial"/>
                          <a:ea typeface="Times New Roman"/>
                        </a:rPr>
                        <a:t>R'm</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70" algn="ctr">
                        <a:lnSpc>
                          <a:spcPct val="103000"/>
                        </a:lnSpc>
                        <a:spcAft>
                          <a:spcPts val="0"/>
                        </a:spcAft>
                      </a:pPr>
                      <a:r>
                        <a:rPr lang="en-US" sz="1200" dirty="0" err="1">
                          <a:solidFill>
                            <a:schemeClr val="accent1">
                              <a:lumMod val="50000"/>
                            </a:schemeClr>
                          </a:solidFill>
                          <a:effectLst/>
                          <a:latin typeface="Arial"/>
                          <a:ea typeface="Times New Roman"/>
                        </a:rPr>
                        <a:t>R'm</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a:solidFill>
                            <a:schemeClr val="accent1">
                              <a:lumMod val="50000"/>
                            </a:schemeClr>
                          </a:solidFill>
                          <a:effectLst/>
                          <a:latin typeface="Arial"/>
                          <a:ea typeface="Times New Roman"/>
                        </a:rPr>
                        <a:t>R'm</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25">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Rental Housing</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321</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367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304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353</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372</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402</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90525">
                <a:tc>
                  <a:txBody>
                    <a:bodyPr/>
                    <a:lstStyle/>
                    <a:p>
                      <a:pPr marL="195580" indent="1270" algn="l">
                        <a:lnSpc>
                          <a:spcPct val="103000"/>
                        </a:lnSpc>
                        <a:spcAft>
                          <a:spcPts val="0"/>
                        </a:spcAft>
                      </a:pPr>
                      <a:r>
                        <a:rPr lang="en-US" sz="1200">
                          <a:solidFill>
                            <a:schemeClr val="accent1">
                              <a:lumMod val="50000"/>
                            </a:schemeClr>
                          </a:solidFill>
                          <a:effectLst/>
                          <a:latin typeface="Arial"/>
                          <a:ea typeface="Times New Roman"/>
                        </a:rPr>
                        <a:t>Affordable Housing**</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500 </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684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 834</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637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518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 - </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r h="390525">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Incremental Housing***</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458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338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253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525">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Value of total funds leveraged</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a:solidFill>
                            <a:schemeClr val="accent1">
                              <a:lumMod val="50000"/>
                            </a:schemeClr>
                          </a:solidFill>
                          <a:effectLst/>
                          <a:latin typeface="Arial"/>
                          <a:ea typeface="Arial"/>
                        </a:rPr>
                        <a:t> 821 </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r">
                        <a:lnSpc>
                          <a:spcPct val="103000"/>
                        </a:lnSpc>
                        <a:spcAft>
                          <a:spcPts val="0"/>
                        </a:spcAft>
                      </a:pPr>
                      <a:r>
                        <a:rPr lang="en-US" sz="1200" b="1" dirty="0">
                          <a:solidFill>
                            <a:schemeClr val="accent1">
                              <a:lumMod val="50000"/>
                            </a:schemeClr>
                          </a:solidFill>
                          <a:effectLst/>
                          <a:latin typeface="Arial"/>
                          <a:ea typeface="Arial"/>
                        </a:rPr>
                        <a:t> 1 509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a:solidFill>
                            <a:schemeClr val="accent1">
                              <a:lumMod val="50000"/>
                            </a:schemeClr>
                          </a:solidFill>
                          <a:effectLst/>
                          <a:latin typeface="Arial"/>
                          <a:ea typeface="Arial"/>
                        </a:rPr>
                        <a:t> 1 476</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b="1" dirty="0">
                          <a:solidFill>
                            <a:schemeClr val="accent1">
                              <a:lumMod val="50000"/>
                            </a:schemeClr>
                          </a:solidFill>
                          <a:effectLst/>
                          <a:latin typeface="Arial"/>
                          <a:ea typeface="Arial"/>
                        </a:rPr>
                        <a:t>1 243</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b="1" dirty="0">
                          <a:solidFill>
                            <a:schemeClr val="accent1">
                              <a:lumMod val="50000"/>
                            </a:schemeClr>
                          </a:solidFill>
                          <a:effectLst/>
                          <a:latin typeface="Arial"/>
                          <a:ea typeface="Arial"/>
                        </a:rPr>
                        <a:t> 890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b="1" dirty="0">
                          <a:solidFill>
                            <a:schemeClr val="accent1">
                              <a:lumMod val="50000"/>
                            </a:schemeClr>
                          </a:solidFill>
                          <a:effectLst/>
                          <a:latin typeface="Arial"/>
                          <a:ea typeface="Arial"/>
                        </a:rPr>
                        <a:t> 402</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1409787157"/>
              </p:ext>
            </p:extLst>
          </p:nvPr>
        </p:nvGraphicFramePr>
        <p:xfrm>
          <a:off x="558800" y="3857501"/>
          <a:ext cx="7943103" cy="2254885"/>
        </p:xfrm>
        <a:graphic>
          <a:graphicData uri="http://schemas.openxmlformats.org/drawingml/2006/table">
            <a:tbl>
              <a:tblPr firstRow="1" firstCol="1" bandRow="1">
                <a:tableStyleId>{5C22544A-7EE6-4342-B048-85BDC9FD1C3A}</a:tableStyleId>
              </a:tblPr>
              <a:tblGrid>
                <a:gridCol w="7943103"/>
              </a:tblGrid>
              <a:tr h="371475">
                <a:tc>
                  <a:txBody>
                    <a:bodyPr/>
                    <a:lstStyle/>
                    <a:p>
                      <a:pPr marL="363538" indent="-363538" algn="just" defTabSz="914400" rtl="0" eaLnBrk="1" latinLnBrk="0" hangingPunct="1">
                        <a:lnSpc>
                          <a:spcPct val="103000"/>
                        </a:lnSpc>
                        <a:spcAft>
                          <a:spcPts val="0"/>
                        </a:spcAft>
                        <a:buFont typeface="Arial" pitchFamily="34" charset="0"/>
                        <a:buNone/>
                      </a:pPr>
                      <a:r>
                        <a:rPr lang="en-ZA" sz="1200" b="0" kern="1200" dirty="0" smtClean="0">
                          <a:solidFill>
                            <a:schemeClr val="accent1">
                              <a:lumMod val="50000"/>
                            </a:schemeClr>
                          </a:solidFill>
                          <a:effectLst/>
                          <a:latin typeface="Arial" pitchFamily="34" charset="0"/>
                          <a:cs typeface="Arial" pitchFamily="34" charset="0"/>
                        </a:rPr>
                        <a:t>*    </a:t>
                      </a:r>
                      <a:r>
                        <a:rPr lang="en-ZA" sz="1200" b="0" kern="1200" dirty="0" smtClean="0">
                          <a:solidFill>
                            <a:schemeClr val="accent1">
                              <a:lumMod val="50000"/>
                            </a:schemeClr>
                          </a:solidFill>
                          <a:effectLst/>
                          <a:latin typeface="Arial" pitchFamily="34" charset="0"/>
                          <a:ea typeface="+mn-ea"/>
                          <a:cs typeface="Arial" pitchFamily="34" charset="0"/>
                        </a:rPr>
                        <a:t>Formula </a:t>
                      </a:r>
                      <a:r>
                        <a:rPr lang="en-ZA" sz="1200" b="0" kern="1200" dirty="0">
                          <a:solidFill>
                            <a:schemeClr val="accent1">
                              <a:lumMod val="50000"/>
                            </a:schemeClr>
                          </a:solidFill>
                          <a:effectLst/>
                          <a:latin typeface="Arial" pitchFamily="34" charset="0"/>
                          <a:ea typeface="+mn-ea"/>
                          <a:cs typeface="Arial" pitchFamily="34" charset="0"/>
                        </a:rPr>
                        <a:t>applied based on historical observation: </a:t>
                      </a:r>
                      <a:r>
                        <a:rPr lang="en-US" sz="1200" b="0" kern="1200" dirty="0">
                          <a:solidFill>
                            <a:schemeClr val="accent1">
                              <a:lumMod val="50000"/>
                            </a:schemeClr>
                          </a:solidFill>
                          <a:effectLst/>
                          <a:latin typeface="Arial" pitchFamily="34" charset="0"/>
                          <a:ea typeface="+mn-ea"/>
                          <a:cs typeface="Arial" pitchFamily="34" charset="0"/>
                        </a:rPr>
                        <a:t>Rental Housing 1:0,3; Affordable Housing 1:4. </a:t>
                      </a:r>
                      <a:r>
                        <a:rPr lang="en-US" sz="1200" b="0" kern="1200" dirty="0" smtClean="0">
                          <a:solidFill>
                            <a:schemeClr val="accent1">
                              <a:lumMod val="50000"/>
                            </a:schemeClr>
                          </a:solidFill>
                          <a:effectLst/>
                          <a:latin typeface="Arial" pitchFamily="34" charset="0"/>
                          <a:ea typeface="+mn-ea"/>
                          <a:cs typeface="Arial" pitchFamily="34" charset="0"/>
                        </a:rPr>
                        <a:t>Integrated </a:t>
                      </a:r>
                      <a:r>
                        <a:rPr lang="en-US" sz="1200" b="0" kern="1200" dirty="0">
                          <a:solidFill>
                            <a:schemeClr val="accent1">
                              <a:lumMod val="50000"/>
                            </a:schemeClr>
                          </a:solidFill>
                          <a:effectLst/>
                          <a:latin typeface="Arial" pitchFamily="34" charset="0"/>
                          <a:ea typeface="+mn-ea"/>
                          <a:cs typeface="Arial" pitchFamily="34" charset="0"/>
                        </a:rPr>
                        <a:t>developments and </a:t>
                      </a:r>
                      <a:r>
                        <a:rPr lang="en-US" sz="1200" b="0" kern="1200" dirty="0" err="1">
                          <a:solidFill>
                            <a:schemeClr val="accent1">
                              <a:lumMod val="50000"/>
                            </a:schemeClr>
                          </a:solidFill>
                          <a:effectLst/>
                          <a:latin typeface="Arial" pitchFamily="34" charset="0"/>
                          <a:ea typeface="+mn-ea"/>
                          <a:cs typeface="Arial" pitchFamily="34" charset="0"/>
                        </a:rPr>
                        <a:t>Instalments</a:t>
                      </a:r>
                      <a:r>
                        <a:rPr lang="en-US" sz="1200" b="0" kern="1200" dirty="0">
                          <a:solidFill>
                            <a:schemeClr val="accent1">
                              <a:lumMod val="50000"/>
                            </a:schemeClr>
                          </a:solidFill>
                          <a:effectLst/>
                          <a:latin typeface="Arial" pitchFamily="34" charset="0"/>
                          <a:ea typeface="+mn-ea"/>
                          <a:cs typeface="Arial" pitchFamily="34" charset="0"/>
                        </a:rPr>
                        <a:t> Purchase Agreements: existing commitments and projects funded previously and contribution from strategic partnership with TUHF</a:t>
                      </a:r>
                      <a:r>
                        <a:rPr lang="en-US" sz="1200" b="0" kern="1200" dirty="0" smtClean="0">
                          <a:solidFill>
                            <a:schemeClr val="accent1">
                              <a:lumMod val="50000"/>
                            </a:schemeClr>
                          </a:solidFill>
                          <a:effectLst/>
                          <a:latin typeface="Arial" pitchFamily="34" charset="0"/>
                          <a:ea typeface="+mn-ea"/>
                          <a:cs typeface="Arial" pitchFamily="34" charset="0"/>
                        </a:rPr>
                        <a:t>.</a:t>
                      </a:r>
                    </a:p>
                    <a:p>
                      <a:pPr marL="363538" indent="-363538" algn="just">
                        <a:lnSpc>
                          <a:spcPct val="103000"/>
                        </a:lnSpc>
                        <a:spcAft>
                          <a:spcPts val="0"/>
                        </a:spcAft>
                        <a:buFont typeface="Arial" pitchFamily="34" charset="0"/>
                        <a:buChar char="•"/>
                      </a:pPr>
                      <a:endParaRPr lang="en-ZA" sz="1200" b="0" dirty="0">
                        <a:solidFill>
                          <a:schemeClr val="accent1">
                            <a:lumMod val="50000"/>
                          </a:schemeClr>
                        </a:solidFill>
                        <a:effectLst/>
                        <a:latin typeface="Arial" pitchFamily="34" charset="0"/>
                        <a:cs typeface="Arial" pitchFamily="34" charset="0"/>
                      </a:endParaRPr>
                    </a:p>
                    <a:p>
                      <a:pPr marL="363538" indent="-363538" algn="just">
                        <a:lnSpc>
                          <a:spcPct val="103000"/>
                        </a:lnSpc>
                        <a:spcAft>
                          <a:spcPts val="0"/>
                        </a:spcAft>
                      </a:pPr>
                      <a:r>
                        <a:rPr lang="en-ZA" sz="1200" b="0" dirty="0">
                          <a:solidFill>
                            <a:schemeClr val="accent1">
                              <a:lumMod val="50000"/>
                            </a:schemeClr>
                          </a:solidFill>
                          <a:effectLst/>
                          <a:latin typeface="Arial" pitchFamily="34" charset="0"/>
                          <a:cs typeface="Arial" pitchFamily="34" charset="0"/>
                        </a:rPr>
                        <a:t>** </a:t>
                      </a:r>
                      <a:r>
                        <a:rPr lang="en-ZA" sz="1200" b="0" dirty="0" smtClean="0">
                          <a:solidFill>
                            <a:schemeClr val="accent1">
                              <a:lumMod val="50000"/>
                            </a:schemeClr>
                          </a:solidFill>
                          <a:effectLst/>
                          <a:latin typeface="Arial" pitchFamily="34" charset="0"/>
                          <a:cs typeface="Arial" pitchFamily="34" charset="0"/>
                        </a:rPr>
                        <a:t>  The </a:t>
                      </a:r>
                      <a:r>
                        <a:rPr lang="en-ZA" sz="1200" b="0" dirty="0">
                          <a:solidFill>
                            <a:schemeClr val="accent1">
                              <a:lumMod val="50000"/>
                            </a:schemeClr>
                          </a:solidFill>
                          <a:effectLst/>
                          <a:latin typeface="Arial" pitchFamily="34" charset="0"/>
                          <a:cs typeface="Arial" pitchFamily="34" charset="0"/>
                        </a:rPr>
                        <a:t>decrease over the MTSF is due to market conditions impacting integrated developments and intermediaries as well as the projected forecast of key significant existing commitments relating to strategic partnerships to be completed and not repeated at the same scale</a:t>
                      </a:r>
                      <a:r>
                        <a:rPr lang="en-ZA" sz="1200" b="0" dirty="0" smtClean="0">
                          <a:solidFill>
                            <a:schemeClr val="accent1">
                              <a:lumMod val="50000"/>
                            </a:schemeClr>
                          </a:solidFill>
                          <a:effectLst/>
                          <a:latin typeface="Arial" pitchFamily="34" charset="0"/>
                          <a:cs typeface="Arial" pitchFamily="34" charset="0"/>
                        </a:rPr>
                        <a:t>.</a:t>
                      </a:r>
                    </a:p>
                    <a:p>
                      <a:pPr marL="363538" indent="-363538" algn="just">
                        <a:lnSpc>
                          <a:spcPct val="103000"/>
                        </a:lnSpc>
                        <a:spcAft>
                          <a:spcPts val="0"/>
                        </a:spcAft>
                      </a:pPr>
                      <a:endParaRPr lang="en-ZA" sz="1200" b="0" dirty="0">
                        <a:solidFill>
                          <a:schemeClr val="accent1">
                            <a:lumMod val="50000"/>
                          </a:schemeClr>
                        </a:solidFill>
                        <a:effectLst/>
                        <a:latin typeface="Arial" pitchFamily="34" charset="0"/>
                        <a:cs typeface="Arial" pitchFamily="34" charset="0"/>
                      </a:endParaRPr>
                    </a:p>
                    <a:p>
                      <a:pPr marL="363538" indent="-363538" algn="just">
                        <a:lnSpc>
                          <a:spcPct val="103000"/>
                        </a:lnSpc>
                        <a:spcAft>
                          <a:spcPts val="0"/>
                        </a:spcAft>
                      </a:pPr>
                      <a:r>
                        <a:rPr lang="en-ZA" sz="1200" b="0" dirty="0" smtClean="0">
                          <a:solidFill>
                            <a:schemeClr val="accent1">
                              <a:lumMod val="50000"/>
                            </a:schemeClr>
                          </a:solidFill>
                          <a:effectLst/>
                          <a:latin typeface="Arial" pitchFamily="34" charset="0"/>
                          <a:cs typeface="Arial" pitchFamily="34" charset="0"/>
                        </a:rPr>
                        <a:t>***   Funds </a:t>
                      </a:r>
                      <a:r>
                        <a:rPr lang="en-ZA" sz="1200" b="0" dirty="0">
                          <a:solidFill>
                            <a:schemeClr val="accent1">
                              <a:lumMod val="50000"/>
                            </a:schemeClr>
                          </a:solidFill>
                          <a:effectLst/>
                          <a:latin typeface="Arial" pitchFamily="34" charset="0"/>
                          <a:cs typeface="Arial" pitchFamily="34" charset="0"/>
                        </a:rPr>
                        <a:t>leveraged through existing facility with retail intermediary. Facility is fully repaid in 2017/18 hence no impact in that year.</a:t>
                      </a:r>
                      <a:endParaRPr lang="en-ZA" sz="1200" b="0" dirty="0">
                        <a:solidFill>
                          <a:schemeClr val="accent1">
                            <a:lumMod val="50000"/>
                          </a:schemeClr>
                        </a:solidFill>
                        <a:effectLst/>
                        <a:latin typeface="Arial" pitchFamily="34" charset="0"/>
                        <a:ea typeface="Arial"/>
                        <a:cs typeface="Arial" pitchFamily="34" charset="0"/>
                      </a:endParaRPr>
                    </a:p>
                  </a:txBody>
                  <a:tcPr marL="51435" marR="51435" marT="0" marB="0">
                    <a:solidFill>
                      <a:schemeClr val="bg1"/>
                    </a:solidFill>
                  </a:tcPr>
                </a:tc>
              </a:tr>
              <a:tr h="371475">
                <a:tc>
                  <a:txBody>
                    <a:bodyPr/>
                    <a:lstStyle/>
                    <a:p>
                      <a:pPr marL="363538" indent="-363538" algn="just">
                        <a:lnSpc>
                          <a:spcPct val="103000"/>
                        </a:lnSpc>
                        <a:spcAft>
                          <a:spcPts val="0"/>
                        </a:spcAft>
                      </a:pPr>
                      <a:endParaRPr lang="en-ZA" sz="1200" b="0" dirty="0">
                        <a:solidFill>
                          <a:schemeClr val="accent1">
                            <a:lumMod val="50000"/>
                          </a:schemeClr>
                        </a:solidFill>
                        <a:effectLst/>
                        <a:latin typeface="Arial" pitchFamily="34" charset="0"/>
                        <a:ea typeface="Arial"/>
                        <a:cs typeface="Arial" pitchFamily="34" charset="0"/>
                      </a:endParaRPr>
                    </a:p>
                  </a:txBody>
                  <a:tcPr marL="51435" marR="51435" marT="0" marB="0">
                    <a:solidFill>
                      <a:schemeClr val="bg1"/>
                    </a:solidFill>
                  </a:tcPr>
                </a:tc>
              </a:tr>
            </a:tbl>
          </a:graphicData>
        </a:graphic>
      </p:graphicFrame>
    </p:spTree>
    <p:extLst>
      <p:ext uri="{BB962C8B-B14F-4D97-AF65-F5344CB8AC3E}">
        <p14:creationId xmlns:p14="http://schemas.microsoft.com/office/powerpoint/2010/main" xmlns="" val="391183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691200"/>
          </a:xfrm>
          <a:solidFill>
            <a:schemeClr val="accent1">
              <a:lumMod val="75000"/>
            </a:schemeClr>
          </a:solidFill>
        </p:spPr>
        <p:txBody>
          <a:bodyPr>
            <a:normAutofit/>
          </a:bodyPr>
          <a:lstStyle/>
          <a:p>
            <a:pPr algn="ctr"/>
            <a:r>
              <a:rPr lang="en-ZA" sz="3200" dirty="0" smtClean="0">
                <a:solidFill>
                  <a:schemeClr val="bg1"/>
                </a:solidFill>
                <a:latin typeface="Arial" pitchFamily="34" charset="0"/>
                <a:cs typeface="Arial" pitchFamily="34" charset="0"/>
              </a:rPr>
              <a:t>OTHER DEVELOPMENTAL IMPACT</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21</a:t>
            </a:fld>
            <a:endParaRPr lang="en-ZA" sz="1000" dirty="0">
              <a:solidFill>
                <a:schemeClr val="tx2">
                  <a:lumMod val="50000"/>
                </a:schemeClr>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851542933"/>
              </p:ext>
            </p:extLst>
          </p:nvPr>
        </p:nvGraphicFramePr>
        <p:xfrm>
          <a:off x="142936" y="780848"/>
          <a:ext cx="8797864" cy="1638300"/>
        </p:xfrm>
        <a:graphic>
          <a:graphicData uri="http://schemas.openxmlformats.org/drawingml/2006/table">
            <a:tbl>
              <a:tblPr firstRow="1" firstCol="1" bandRow="1"/>
              <a:tblGrid>
                <a:gridCol w="3696032"/>
                <a:gridCol w="755478"/>
                <a:gridCol w="813592"/>
                <a:gridCol w="864764"/>
                <a:gridCol w="762000"/>
                <a:gridCol w="906931"/>
                <a:gridCol w="999067"/>
              </a:tblGrid>
              <a:tr h="304800">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Performance indicator </a:t>
                      </a:r>
                      <a:endParaRPr lang="en-ZA" sz="1200" dirty="0">
                        <a:solidFill>
                          <a:schemeClr val="accent1">
                            <a:lumMod val="50000"/>
                          </a:schemeClr>
                        </a:solidFill>
                        <a:effectLst/>
                        <a:latin typeface="Arial"/>
                        <a:ea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smtClean="0">
                          <a:solidFill>
                            <a:schemeClr val="accent1">
                              <a:lumMod val="50000"/>
                            </a:schemeClr>
                          </a:solidFill>
                          <a:effectLst/>
                          <a:latin typeface="Arial"/>
                          <a:ea typeface="Times New Roman"/>
                        </a:rPr>
                        <a:t>Actual</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Forecast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95580" indent="1270" algn="ctr">
                        <a:lnSpc>
                          <a:spcPct val="103000"/>
                        </a:lnSpc>
                        <a:spcAft>
                          <a:spcPts val="0"/>
                        </a:spcAft>
                      </a:pPr>
                      <a:r>
                        <a:rPr lang="en-US" sz="1200" b="1">
                          <a:solidFill>
                            <a:schemeClr val="accent1">
                              <a:lumMod val="50000"/>
                            </a:schemeClr>
                          </a:solidFill>
                          <a:effectLst/>
                          <a:latin typeface="Arial"/>
                          <a:ea typeface="Times New Roman"/>
                        </a:rPr>
                        <a:t>Budget</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304800">
                <a:tc>
                  <a:txBody>
                    <a:bodyPr/>
                    <a:lstStyle/>
                    <a:p>
                      <a:pPr marL="195580" indent="1270" algn="l">
                        <a:lnSpc>
                          <a:spcPct val="103000"/>
                        </a:lnSpc>
                        <a:spcAft>
                          <a:spcPts val="0"/>
                        </a:spcAft>
                      </a:pPr>
                      <a:r>
                        <a:rPr lang="en-US" sz="1200" b="1" dirty="0">
                          <a:solidFill>
                            <a:schemeClr val="accent1">
                              <a:lumMod val="50000"/>
                            </a:schemeClr>
                          </a:solidFill>
                          <a:effectLst/>
                          <a:latin typeface="Arial"/>
                          <a:ea typeface="Times New Roman"/>
                        </a:rPr>
                        <a:t> </a:t>
                      </a:r>
                      <a:endParaRPr lang="en-ZA" sz="1200" dirty="0">
                        <a:solidFill>
                          <a:schemeClr val="accent1">
                            <a:lumMod val="50000"/>
                          </a:schemeClr>
                        </a:solidFill>
                        <a:effectLst/>
                        <a:latin typeface="Arial"/>
                        <a:ea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2014/15</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2015/16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2016/17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263" indent="-195263" algn="ctr">
                        <a:lnSpc>
                          <a:spcPct val="103000"/>
                        </a:lnSpc>
                        <a:spcAft>
                          <a:spcPts val="0"/>
                        </a:spcAft>
                      </a:pPr>
                      <a:r>
                        <a:rPr lang="en-US" sz="1200" b="1" dirty="0">
                          <a:solidFill>
                            <a:schemeClr val="accent1">
                              <a:lumMod val="50000"/>
                            </a:schemeClr>
                          </a:solidFill>
                          <a:effectLst/>
                          <a:latin typeface="Arial"/>
                          <a:ea typeface="Times New Roman"/>
                        </a:rPr>
                        <a:t>2017/18</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263" indent="-101600" algn="ctr">
                        <a:lnSpc>
                          <a:spcPct val="103000"/>
                        </a:lnSpc>
                        <a:spcAft>
                          <a:spcPts val="0"/>
                        </a:spcAft>
                      </a:pPr>
                      <a:r>
                        <a:rPr lang="en-US" sz="1200" b="1" dirty="0">
                          <a:solidFill>
                            <a:schemeClr val="accent1">
                              <a:lumMod val="50000"/>
                            </a:schemeClr>
                          </a:solidFill>
                          <a:effectLst/>
                          <a:latin typeface="Arial"/>
                          <a:ea typeface="Times New Roman"/>
                        </a:rPr>
                        <a:t>2018/19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ctr">
                        <a:lnSpc>
                          <a:spcPct val="103000"/>
                        </a:lnSpc>
                        <a:spcAft>
                          <a:spcPts val="0"/>
                        </a:spcAft>
                      </a:pPr>
                      <a:r>
                        <a:rPr lang="en-US" sz="1200" b="1" dirty="0">
                          <a:solidFill>
                            <a:schemeClr val="accent1">
                              <a:lumMod val="50000"/>
                            </a:schemeClr>
                          </a:solidFill>
                          <a:effectLst/>
                          <a:latin typeface="Arial"/>
                          <a:ea typeface="Times New Roman"/>
                        </a:rPr>
                        <a:t>2019/20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50">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Estimated number of jobs facilitated*</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4138" indent="-84138" algn="r">
                        <a:lnSpc>
                          <a:spcPct val="103000"/>
                        </a:lnSpc>
                        <a:spcAft>
                          <a:spcPts val="0"/>
                        </a:spcAft>
                      </a:pPr>
                      <a:r>
                        <a:rPr lang="en-US" sz="1200" dirty="0">
                          <a:solidFill>
                            <a:schemeClr val="accent1">
                              <a:lumMod val="50000"/>
                            </a:schemeClr>
                          </a:solidFill>
                          <a:effectLst/>
                          <a:latin typeface="Arial"/>
                          <a:ea typeface="Arial"/>
                        </a:rPr>
                        <a:t>11 887</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9 157</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9 479</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7 301</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 7 463</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a:solidFill>
                            <a:schemeClr val="accent1">
                              <a:lumMod val="50000"/>
                            </a:schemeClr>
                          </a:solidFill>
                          <a:effectLst/>
                          <a:latin typeface="Arial"/>
                          <a:ea typeface="Arial"/>
                        </a:rPr>
                        <a:t> 7 655</a:t>
                      </a:r>
                      <a:endParaRPr lang="en-ZA" sz="120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50">
                <a:tc>
                  <a:txBody>
                    <a:bodyPr/>
                    <a:lstStyle/>
                    <a:p>
                      <a:pPr marL="195580" indent="1270" algn="l">
                        <a:lnSpc>
                          <a:spcPct val="103000"/>
                        </a:lnSpc>
                        <a:spcAft>
                          <a:spcPts val="0"/>
                        </a:spcAft>
                      </a:pPr>
                      <a:r>
                        <a:rPr lang="en-US" sz="1200" dirty="0">
                          <a:solidFill>
                            <a:schemeClr val="accent1">
                              <a:lumMod val="50000"/>
                            </a:schemeClr>
                          </a:solidFill>
                          <a:effectLst/>
                          <a:latin typeface="Arial"/>
                          <a:ea typeface="Times New Roman"/>
                        </a:rPr>
                        <a:t>Value of disbursements targeted towards women, youth &amp; emerging BEE entrepreneurs (</a:t>
                      </a:r>
                      <a:r>
                        <a:rPr lang="en-US" sz="1200" dirty="0" err="1">
                          <a:solidFill>
                            <a:schemeClr val="accent1">
                              <a:lumMod val="50000"/>
                            </a:schemeClr>
                          </a:solidFill>
                          <a:effectLst/>
                          <a:latin typeface="Arial"/>
                          <a:ea typeface="Times New Roman"/>
                        </a:rPr>
                        <a:t>R'm</a:t>
                      </a:r>
                      <a:r>
                        <a:rPr lang="en-US" sz="1200" dirty="0" smtClean="0">
                          <a:solidFill>
                            <a:schemeClr val="accent1">
                              <a:lumMod val="50000"/>
                            </a:schemeClr>
                          </a:solidFill>
                          <a:effectLst/>
                          <a:latin typeface="Arial"/>
                          <a:ea typeface="Times New Roman"/>
                        </a:rPr>
                        <a:t>)**</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 144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226</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240</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254</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269</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indent="1270" algn="r">
                        <a:lnSpc>
                          <a:spcPct val="103000"/>
                        </a:lnSpc>
                        <a:spcAft>
                          <a:spcPts val="0"/>
                        </a:spcAft>
                      </a:pPr>
                      <a:r>
                        <a:rPr lang="en-US" sz="1200" dirty="0">
                          <a:solidFill>
                            <a:schemeClr val="accent1">
                              <a:lumMod val="50000"/>
                            </a:schemeClr>
                          </a:solidFill>
                          <a:effectLst/>
                          <a:latin typeface="Arial"/>
                          <a:ea typeface="Arial"/>
                        </a:rPr>
                        <a:t>291</a:t>
                      </a:r>
                      <a:endParaRPr lang="en-ZA" sz="1200" dirty="0">
                        <a:solidFill>
                          <a:schemeClr val="accent1">
                            <a:lumMod val="50000"/>
                          </a:schemeClr>
                        </a:solidFill>
                        <a:effectLst/>
                        <a:latin typeface="Arial"/>
                        <a:ea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321733" y="2982118"/>
            <a:ext cx="8534400" cy="1569660"/>
          </a:xfrm>
          <a:prstGeom prst="rect">
            <a:avLst/>
          </a:prstGeom>
        </p:spPr>
        <p:txBody>
          <a:bodyPr wrap="square">
            <a:spAutoFit/>
          </a:bodyPr>
          <a:lstStyle/>
          <a:p>
            <a:r>
              <a:rPr lang="en-ZA" sz="1200" dirty="0" smtClean="0">
                <a:solidFill>
                  <a:schemeClr val="accent1">
                    <a:lumMod val="50000"/>
                  </a:schemeClr>
                </a:solidFill>
                <a:latin typeface="Arial" pitchFamily="34" charset="0"/>
                <a:cs typeface="Arial" pitchFamily="34" charset="0"/>
              </a:rPr>
              <a:t>The </a:t>
            </a:r>
            <a:r>
              <a:rPr lang="en-ZA" sz="1200" dirty="0">
                <a:solidFill>
                  <a:schemeClr val="accent1">
                    <a:lumMod val="50000"/>
                  </a:schemeClr>
                </a:solidFill>
                <a:latin typeface="Arial" pitchFamily="34" charset="0"/>
                <a:cs typeface="Arial" pitchFamily="34" charset="0"/>
              </a:rPr>
              <a:t>drivers for both indicators are the level of disbursements, and the contribution from the strategic partnership with TUHF.</a:t>
            </a:r>
          </a:p>
          <a:p>
            <a:r>
              <a:rPr lang="en-ZA" sz="1200" dirty="0">
                <a:solidFill>
                  <a:schemeClr val="accent1">
                    <a:lumMod val="50000"/>
                  </a:schemeClr>
                </a:solidFill>
                <a:latin typeface="Arial" pitchFamily="34" charset="0"/>
                <a:cs typeface="Arial" pitchFamily="34" charset="0"/>
              </a:rPr>
              <a:t> </a:t>
            </a:r>
          </a:p>
          <a:p>
            <a:pPr marL="271463" indent="-271463"/>
            <a:r>
              <a:rPr lang="en-ZA" sz="1200" dirty="0">
                <a:solidFill>
                  <a:schemeClr val="accent1">
                    <a:lumMod val="50000"/>
                  </a:schemeClr>
                </a:solidFill>
                <a:latin typeface="Arial" pitchFamily="34" charset="0"/>
                <a:cs typeface="Arial" pitchFamily="34" charset="0"/>
              </a:rPr>
              <a:t>* </a:t>
            </a:r>
            <a:r>
              <a:rPr lang="en-ZA" sz="1200" dirty="0" smtClean="0">
                <a:solidFill>
                  <a:schemeClr val="accent1">
                    <a:lumMod val="50000"/>
                  </a:schemeClr>
                </a:solidFill>
                <a:latin typeface="Arial" pitchFamily="34" charset="0"/>
                <a:cs typeface="Arial" pitchFamily="34" charset="0"/>
              </a:rPr>
              <a:t>   Formula </a:t>
            </a:r>
            <a:r>
              <a:rPr lang="en-ZA" sz="1200" dirty="0">
                <a:solidFill>
                  <a:schemeClr val="accent1">
                    <a:lumMod val="50000"/>
                  </a:schemeClr>
                </a:solidFill>
                <a:latin typeface="Arial" pitchFamily="34" charset="0"/>
                <a:cs typeface="Arial" pitchFamily="34" charset="0"/>
              </a:rPr>
              <a:t>applied: for every R1 m spent in a project 11.13 jobs created based on outcome of research </a:t>
            </a:r>
            <a:r>
              <a:rPr lang="en-ZA" sz="1200" dirty="0" smtClean="0">
                <a:solidFill>
                  <a:schemeClr val="accent1">
                    <a:lumMod val="50000"/>
                  </a:schemeClr>
                </a:solidFill>
                <a:latin typeface="Arial" pitchFamily="34" charset="0"/>
                <a:cs typeface="Arial" pitchFamily="34" charset="0"/>
              </a:rPr>
              <a:t> by </a:t>
            </a:r>
            <a:r>
              <a:rPr lang="en-ZA" sz="1200" dirty="0">
                <a:solidFill>
                  <a:schemeClr val="accent1">
                    <a:lumMod val="50000"/>
                  </a:schemeClr>
                </a:solidFill>
                <a:latin typeface="Arial" pitchFamily="34" charset="0"/>
                <a:cs typeface="Arial" pitchFamily="34" charset="0"/>
              </a:rPr>
              <a:t>NDOHS.</a:t>
            </a:r>
          </a:p>
          <a:p>
            <a:pPr marL="268288" indent="-268288"/>
            <a:r>
              <a:rPr lang="en-ZA" sz="1200" dirty="0" smtClean="0">
                <a:solidFill>
                  <a:schemeClr val="accent1">
                    <a:lumMod val="50000"/>
                  </a:schemeClr>
                </a:solidFill>
                <a:latin typeface="Arial" pitchFamily="34" charset="0"/>
                <a:cs typeface="Arial" pitchFamily="34" charset="0"/>
              </a:rPr>
              <a:t>	The </a:t>
            </a:r>
            <a:r>
              <a:rPr lang="en-ZA" sz="1200" dirty="0">
                <a:solidFill>
                  <a:schemeClr val="accent1">
                    <a:lumMod val="50000"/>
                  </a:schemeClr>
                </a:solidFill>
                <a:latin typeface="Arial" pitchFamily="34" charset="0"/>
                <a:cs typeface="Arial" pitchFamily="34" charset="0"/>
              </a:rPr>
              <a:t>decrease 2015/16 and 2017/18 is mainly due to the decrease in </a:t>
            </a:r>
            <a:r>
              <a:rPr lang="en-ZA" sz="1200" dirty="0" smtClean="0">
                <a:solidFill>
                  <a:schemeClr val="accent1">
                    <a:lumMod val="50000"/>
                  </a:schemeClr>
                </a:solidFill>
                <a:latin typeface="Arial" pitchFamily="34" charset="0"/>
                <a:cs typeface="Arial" pitchFamily="34" charset="0"/>
              </a:rPr>
              <a:t>disbursements.</a:t>
            </a:r>
            <a:endParaRPr lang="en-ZA" sz="1200" dirty="0">
              <a:solidFill>
                <a:schemeClr val="accent1">
                  <a:lumMod val="50000"/>
                </a:schemeClr>
              </a:solidFill>
              <a:latin typeface="Arial" pitchFamily="34" charset="0"/>
              <a:cs typeface="Arial" pitchFamily="34" charset="0"/>
            </a:endParaRPr>
          </a:p>
          <a:p>
            <a:r>
              <a:rPr lang="en-ZA" sz="1200" dirty="0">
                <a:solidFill>
                  <a:schemeClr val="accent1">
                    <a:lumMod val="50000"/>
                  </a:schemeClr>
                </a:solidFill>
                <a:latin typeface="Arial" pitchFamily="34" charset="0"/>
                <a:cs typeface="Arial" pitchFamily="34" charset="0"/>
              </a:rPr>
              <a:t> </a:t>
            </a:r>
          </a:p>
          <a:p>
            <a:pPr marL="268288" indent="-268288"/>
            <a:r>
              <a:rPr lang="en-ZA" sz="1200" dirty="0" smtClean="0">
                <a:solidFill>
                  <a:schemeClr val="accent1">
                    <a:lumMod val="50000"/>
                  </a:schemeClr>
                </a:solidFill>
                <a:latin typeface="Arial" pitchFamily="34" charset="0"/>
                <a:cs typeface="Arial" pitchFamily="34" charset="0"/>
              </a:rPr>
              <a:t>**   The </a:t>
            </a:r>
            <a:r>
              <a:rPr lang="en-ZA" sz="1200" dirty="0">
                <a:solidFill>
                  <a:schemeClr val="accent1">
                    <a:lumMod val="50000"/>
                  </a:schemeClr>
                </a:solidFill>
                <a:latin typeface="Arial" pitchFamily="34" charset="0"/>
                <a:cs typeface="Arial" pitchFamily="34" charset="0"/>
              </a:rPr>
              <a:t>original APP forecast assumed 20% of funding going to BEE, but per the current position, in terms of the disbursements, 80% of the Private Rental disbursements go to BEE. The APP has been aligned accordingly going forward.</a:t>
            </a:r>
          </a:p>
        </p:txBody>
      </p:sp>
    </p:spTree>
    <p:extLst>
      <p:ext uri="{BB962C8B-B14F-4D97-AF65-F5344CB8AC3E}">
        <p14:creationId xmlns:p14="http://schemas.microsoft.com/office/powerpoint/2010/main" xmlns="" val="22686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691200"/>
          </a:xfrm>
          <a:solidFill>
            <a:schemeClr val="accent1">
              <a:lumMod val="75000"/>
            </a:schemeClr>
          </a:solidFill>
        </p:spPr>
        <p:txBody>
          <a:bodyPr>
            <a:normAutofit/>
          </a:bodyPr>
          <a:lstStyle/>
          <a:p>
            <a:pPr algn="ctr"/>
            <a:r>
              <a:rPr lang="en-ZA" sz="3200" dirty="0" smtClean="0">
                <a:solidFill>
                  <a:schemeClr val="bg1"/>
                </a:solidFill>
                <a:latin typeface="Arial" pitchFamily="34" charset="0"/>
                <a:cs typeface="Arial" pitchFamily="34" charset="0"/>
              </a:rPr>
              <a:t>FOOTPRINT</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22</a:t>
            </a:fld>
            <a:endParaRPr lang="en-ZA" sz="1000" dirty="0">
              <a:solidFill>
                <a:schemeClr val="tx2">
                  <a:lumMod val="50000"/>
                </a:schemeClr>
              </a:solidFill>
              <a:latin typeface="Arial" pitchFamily="34" charset="0"/>
              <a:cs typeface="Arial" pitchFamily="34" charset="0"/>
            </a:endParaRPr>
          </a:p>
        </p:txBody>
      </p:sp>
      <p:pic>
        <p:nvPicPr>
          <p:cNvPr id="6" name="Picture 5"/>
          <p:cNvPicPr>
            <a:picLocks noChangeAspect="1"/>
          </p:cNvPicPr>
          <p:nvPr/>
        </p:nvPicPr>
        <p:blipFill rotWithShape="1">
          <a:blip r:embed="rId2" cstate="print"/>
          <a:srcRect l="7704" t="2643" b="4020"/>
          <a:stretch/>
        </p:blipFill>
        <p:spPr>
          <a:xfrm>
            <a:off x="861717" y="1089012"/>
            <a:ext cx="7331680" cy="4680520"/>
          </a:xfrm>
          <a:prstGeom prst="rect">
            <a:avLst/>
          </a:prstGeom>
        </p:spPr>
      </p:pic>
    </p:spTree>
    <p:extLst>
      <p:ext uri="{BB962C8B-B14F-4D97-AF65-F5344CB8AC3E}">
        <p14:creationId xmlns:p14="http://schemas.microsoft.com/office/powerpoint/2010/main" xmlns="" val="3196896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16807" y="2759585"/>
            <a:ext cx="3399810" cy="1338828"/>
          </a:xfrm>
          <a:prstGeom prst="rect">
            <a:avLst/>
          </a:prstGeom>
          <a:noFill/>
        </p:spPr>
        <p:txBody>
          <a:bodyPr wrap="square" rtlCol="0">
            <a:spAutoFit/>
          </a:bodyPr>
          <a:lstStyle/>
          <a:p>
            <a:pPr marL="0" lvl="2" algn="just">
              <a:lnSpc>
                <a:spcPct val="150000"/>
              </a:lnSpc>
            </a:pPr>
            <a:r>
              <a:rPr lang="en-ZA" b="1" dirty="0">
                <a:solidFill>
                  <a:schemeClr val="tx2"/>
                </a:solidFill>
                <a:latin typeface="Arial" pitchFamily="34" charset="0"/>
                <a:cs typeface="Arial" panose="020B0604020202020204" pitchFamily="34" charset="0"/>
              </a:rPr>
              <a:t>F</a:t>
            </a:r>
            <a:r>
              <a:rPr lang="en-ZA" b="1" dirty="0" smtClean="0">
                <a:solidFill>
                  <a:schemeClr val="tx2"/>
                </a:solidFill>
                <a:latin typeface="Arial" pitchFamily="34" charset="0"/>
                <a:cs typeface="Arial" panose="020B0604020202020204" pitchFamily="34" charset="0"/>
              </a:rPr>
              <a:t>INANCIAL PERFORMANCE,</a:t>
            </a:r>
          </a:p>
          <a:p>
            <a:pPr marL="0" lvl="2" algn="just">
              <a:lnSpc>
                <a:spcPct val="150000"/>
              </a:lnSpc>
            </a:pPr>
            <a:r>
              <a:rPr lang="en-ZA" b="1" dirty="0" smtClean="0">
                <a:solidFill>
                  <a:schemeClr val="tx2"/>
                </a:solidFill>
                <a:latin typeface="Arial" pitchFamily="34" charset="0"/>
                <a:cs typeface="Arial" panose="020B0604020202020204" pitchFamily="34" charset="0"/>
              </a:rPr>
              <a:t>CORPORATE GOVERNANCE &amp; ENTERPRISE WIDE RISK </a:t>
            </a:r>
            <a:endParaRPr lang="en-ZA" sz="1900" dirty="0">
              <a:solidFill>
                <a:schemeClr val="accent1">
                  <a:lumMod val="50000"/>
                </a:schemeClr>
              </a:solidFill>
            </a:endParaRPr>
          </a:p>
        </p:txBody>
      </p:sp>
      <p:pic>
        <p:nvPicPr>
          <p:cNvPr id="6" name="Picture 5" descr="C:\Users\zoniaa\AppData\Local\Microsoft\Windows\Temporary Internet Files\Content.Outlook\AN9MHR62\Slide8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578899"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14789" y="6408365"/>
            <a:ext cx="3101618" cy="382352"/>
          </a:xfrm>
          <a:prstGeom prst="rect">
            <a:avLst/>
          </a:prstGeom>
          <a:solidFill>
            <a:schemeClr val="bg1"/>
          </a:solidFill>
          <a:ln>
            <a:solidFill>
              <a:schemeClr val="bg2"/>
            </a:solidFill>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ZA" sz="1200" b="1" dirty="0" err="1" smtClean="0">
                <a:solidFill>
                  <a:schemeClr val="tx2">
                    <a:lumMod val="50000"/>
                  </a:schemeClr>
                </a:solidFill>
                <a:latin typeface="Arial" panose="020B0604020202020204" pitchFamily="34" charset="0"/>
                <a:cs typeface="Arial" panose="020B0604020202020204" pitchFamily="34" charset="0"/>
              </a:rPr>
              <a:t>Tamaleti</a:t>
            </a:r>
            <a:r>
              <a:rPr lang="en-ZA" sz="1200" b="1" dirty="0" smtClean="0">
                <a:solidFill>
                  <a:schemeClr val="tx2">
                    <a:lumMod val="50000"/>
                  </a:schemeClr>
                </a:solidFill>
                <a:latin typeface="Arial" panose="020B0604020202020204" pitchFamily="34" charset="0"/>
                <a:cs typeface="Arial" panose="020B0604020202020204" pitchFamily="34" charset="0"/>
              </a:rPr>
              <a:t> Flats, Kempton Park, Gauteng</a:t>
            </a:r>
          </a:p>
        </p:txBody>
      </p:sp>
    </p:spTree>
    <p:extLst>
      <p:ext uri="{BB962C8B-B14F-4D97-AF65-F5344CB8AC3E}">
        <p14:creationId xmlns:p14="http://schemas.microsoft.com/office/powerpoint/2010/main" xmlns="" val="307544676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691200"/>
          </a:xfrm>
          <a:solidFill>
            <a:schemeClr val="accent1">
              <a:lumMod val="75000"/>
            </a:schemeClr>
          </a:solidFill>
        </p:spPr>
        <p:txBody>
          <a:bodyPr anchor="ctr">
            <a:noAutofit/>
          </a:bodyPr>
          <a:lstStyle/>
          <a:p>
            <a:pPr algn="ctr"/>
            <a:r>
              <a:rPr lang="en-ZA" sz="2400" dirty="0" smtClean="0">
                <a:solidFill>
                  <a:schemeClr val="bg1"/>
                </a:solidFill>
                <a:latin typeface="Arial" pitchFamily="34" charset="0"/>
                <a:cs typeface="Arial" pitchFamily="34" charset="0"/>
              </a:rPr>
              <a:t>GROUP SUMMARY STATEMENT OF FINANCIAL PERFORMANCE</a:t>
            </a:r>
            <a:endParaRPr lang="en-ZA" sz="24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24</a:t>
            </a:fld>
            <a:endParaRPr lang="en-ZA" sz="1000" dirty="0">
              <a:solidFill>
                <a:schemeClr val="tx2">
                  <a:lumMod val="50000"/>
                </a:schemeClr>
              </a:solidFill>
              <a:latin typeface="Arial" pitchFamily="34" charset="0"/>
              <a:cs typeface="Arial" pitchFamily="34" charset="0"/>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336" y="861647"/>
            <a:ext cx="4776441" cy="4667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826362238"/>
              </p:ext>
            </p:extLst>
          </p:nvPr>
        </p:nvGraphicFramePr>
        <p:xfrm>
          <a:off x="5045982" y="891509"/>
          <a:ext cx="3908841" cy="4607416"/>
        </p:xfrm>
        <a:graphic>
          <a:graphicData uri="http://schemas.openxmlformats.org/drawingml/2006/table">
            <a:tbl>
              <a:tblPr firstRow="1" bandRow="1">
                <a:effectLst>
                  <a:outerShdw blurRad="50800" dist="38100" dir="2700000" algn="tl" rotWithShape="0">
                    <a:prstClr val="black">
                      <a:alpha val="40000"/>
                    </a:prstClr>
                  </a:outerShdw>
                </a:effectLst>
              </a:tblPr>
              <a:tblGrid>
                <a:gridCol w="1323903"/>
                <a:gridCol w="2584938"/>
              </a:tblGrid>
              <a:tr h="106680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indent="0">
                        <a:buFontTx/>
                        <a:buNone/>
                      </a:pPr>
                      <a:r>
                        <a:rPr lang="en-GB" sz="1200" i="1" dirty="0" smtClean="0">
                          <a:solidFill>
                            <a:schemeClr val="accent1">
                              <a:lumMod val="50000"/>
                            </a:schemeClr>
                          </a:solidFill>
                          <a:latin typeface="Arial" pitchFamily="34" charset="0"/>
                          <a:cs typeface="Arial" pitchFamily="34" charset="0"/>
                        </a:rPr>
                        <a:t>Lending income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7800" indent="-177800">
                        <a:buFont typeface="Arial" panose="020B0604020202020204" pitchFamily="34" charset="0"/>
                        <a:buChar char="•"/>
                      </a:pPr>
                      <a:r>
                        <a:rPr lang="en-GB" sz="1200" i="1" baseline="0" dirty="0" smtClean="0">
                          <a:solidFill>
                            <a:schemeClr val="accent1">
                              <a:lumMod val="50000"/>
                            </a:schemeClr>
                          </a:solidFill>
                          <a:latin typeface="Arial" pitchFamily="34" charset="0"/>
                          <a:cs typeface="Arial" pitchFamily="34" charset="0"/>
                        </a:rPr>
                        <a:t>Projected growth in disbursements.</a:t>
                      </a:r>
                    </a:p>
                    <a:p>
                      <a:pPr marL="177800" indent="-177800">
                        <a:buFont typeface="Arial" panose="020B0604020202020204" pitchFamily="34" charset="0"/>
                        <a:buChar char="•"/>
                      </a:pPr>
                      <a:r>
                        <a:rPr lang="en-GB" sz="1200" i="1" baseline="0" dirty="0" smtClean="0">
                          <a:solidFill>
                            <a:schemeClr val="accent1">
                              <a:lumMod val="50000"/>
                            </a:schemeClr>
                          </a:solidFill>
                          <a:latin typeface="Arial" pitchFamily="34" charset="0"/>
                          <a:cs typeface="Arial" pitchFamily="34" charset="0"/>
                        </a:rPr>
                        <a:t>Moderate interest rate increase.</a:t>
                      </a: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smtClean="0">
                          <a:solidFill>
                            <a:schemeClr val="accent1">
                              <a:lumMod val="50000"/>
                            </a:schemeClr>
                          </a:solidFill>
                          <a:latin typeface="Arial" pitchFamily="34" charset="0"/>
                          <a:ea typeface="+mn-ea"/>
                          <a:cs typeface="Arial" pitchFamily="34" charset="0"/>
                        </a:rPr>
                        <a:t>The interest on advances also considers the doubtful revenue following the move of key clients into the non-performing portfolio.</a:t>
                      </a:r>
                      <a:endParaRPr lang="en-GB" sz="1200" i="1" kern="1200" baseline="0" dirty="0" smtClean="0">
                        <a:solidFill>
                          <a:schemeClr val="accent1">
                            <a:lumMod val="50000"/>
                          </a:schemeClr>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72008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indent="0">
                        <a:buFontTx/>
                        <a:buNone/>
                      </a:pPr>
                      <a:r>
                        <a:rPr lang="en-GB" sz="1200" i="1" dirty="0" smtClean="0">
                          <a:solidFill>
                            <a:schemeClr val="accent1">
                              <a:lumMod val="50000"/>
                            </a:schemeClr>
                          </a:solidFill>
                          <a:latin typeface="Arial" pitchFamily="34" charset="0"/>
                          <a:cs typeface="Arial" pitchFamily="34" charset="0"/>
                        </a:rPr>
                        <a:t>Sale</a:t>
                      </a:r>
                      <a:r>
                        <a:rPr lang="en-GB" sz="1200" i="1" baseline="0" dirty="0" smtClean="0">
                          <a:solidFill>
                            <a:schemeClr val="accent1">
                              <a:lumMod val="50000"/>
                            </a:schemeClr>
                          </a:solidFill>
                          <a:latin typeface="Arial" pitchFamily="34" charset="0"/>
                          <a:cs typeface="Arial" pitchFamily="34" charset="0"/>
                        </a:rPr>
                        <a:t> of houses  / Cost of sales</a:t>
                      </a:r>
                      <a:endParaRPr lang="en-GB" sz="1200" i="1" dirty="0" smtClean="0">
                        <a:solidFill>
                          <a:schemeClr val="accent1">
                            <a:lumMod val="50000"/>
                          </a:schemeClr>
                        </a:solidFill>
                        <a:latin typeface="Arial" pitchFamily="34" charset="0"/>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7800" marR="0" lvl="2"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i="1" kern="1200" baseline="0" dirty="0" smtClean="0">
                          <a:solidFill>
                            <a:schemeClr val="accent1">
                              <a:lumMod val="50000"/>
                            </a:schemeClr>
                          </a:solidFill>
                          <a:latin typeface="Arial" pitchFamily="34" charset="0"/>
                          <a:ea typeface=""/>
                          <a:cs typeface="Arial" pitchFamily="34" charset="0"/>
                        </a:rPr>
                        <a:t>Decrease in the sale of houses (cost of sales) over the MTEF in line with the strategic decision to exit the business of CTCHC being a developer after completion of the existing projects.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72008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indent="0">
                        <a:buFontTx/>
                        <a:buNone/>
                      </a:pPr>
                      <a:r>
                        <a:rPr lang="en-GB" sz="1200" i="1" dirty="0" smtClean="0">
                          <a:solidFill>
                            <a:schemeClr val="accent1">
                              <a:lumMod val="50000"/>
                            </a:schemeClr>
                          </a:solidFill>
                          <a:latin typeface="Arial" pitchFamily="34" charset="0"/>
                          <a:cs typeface="Arial" pitchFamily="34" charset="0"/>
                        </a:rPr>
                        <a:t>Impairments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1" kern="1200" dirty="0" smtClean="0">
                          <a:solidFill>
                            <a:schemeClr val="accent1">
                              <a:lumMod val="50000"/>
                            </a:schemeClr>
                          </a:solidFill>
                          <a:latin typeface="Arial" pitchFamily="34" charset="0"/>
                          <a:ea typeface="+mn-ea"/>
                          <a:cs typeface="Arial" pitchFamily="34" charset="0"/>
                        </a:rPr>
                        <a:t>Driven by growth</a:t>
                      </a:r>
                      <a:r>
                        <a:rPr kumimoji="0" lang="en-GB" sz="1200" i="1" kern="1200" baseline="0" dirty="0" smtClean="0">
                          <a:solidFill>
                            <a:schemeClr val="accent1">
                              <a:lumMod val="50000"/>
                            </a:schemeClr>
                          </a:solidFill>
                          <a:latin typeface="Arial" pitchFamily="34" charset="0"/>
                          <a:ea typeface="+mn-ea"/>
                          <a:cs typeface="Arial" pitchFamily="34" charset="0"/>
                        </a:rPr>
                        <a:t> in advances portfolio. C</a:t>
                      </a:r>
                      <a:r>
                        <a:rPr kumimoji="0" lang="en-GB" sz="1200" i="1" kern="1200" dirty="0" smtClean="0">
                          <a:solidFill>
                            <a:schemeClr val="accent1">
                              <a:lumMod val="50000"/>
                            </a:schemeClr>
                          </a:solidFill>
                          <a:latin typeface="Arial" pitchFamily="34" charset="0"/>
                          <a:ea typeface="+mn-ea"/>
                          <a:cs typeface="Arial" pitchFamily="34" charset="0"/>
                        </a:rPr>
                        <a:t>redit loss ratio of 3%</a:t>
                      </a:r>
                      <a:r>
                        <a:rPr kumimoji="0" lang="en-GB" sz="1200" i="1" kern="1200" baseline="0" dirty="0" smtClean="0">
                          <a:solidFill>
                            <a:schemeClr val="accent1">
                              <a:lumMod val="50000"/>
                            </a:schemeClr>
                          </a:solidFill>
                          <a:latin typeface="Arial" pitchFamily="34" charset="0"/>
                          <a:ea typeface="+mn-ea"/>
                          <a:cs typeface="Arial" pitchFamily="34" charset="0"/>
                        </a:rPr>
                        <a:t> a</a:t>
                      </a:r>
                      <a:r>
                        <a:rPr kumimoji="0" lang="en-GB" sz="1200" i="1" kern="1200" dirty="0" smtClean="0">
                          <a:solidFill>
                            <a:schemeClr val="accent1">
                              <a:lumMod val="50000"/>
                            </a:schemeClr>
                          </a:solidFill>
                          <a:latin typeface="Arial" pitchFamily="34" charset="0"/>
                          <a:ea typeface="+mn-ea"/>
                          <a:cs typeface="Arial" pitchFamily="34" charset="0"/>
                        </a:rPr>
                        <a:t>ssumed</a:t>
                      </a:r>
                      <a:r>
                        <a:rPr kumimoji="0" lang="en-GB" sz="1200" i="1" kern="1200" baseline="0" dirty="0" smtClean="0">
                          <a:solidFill>
                            <a:schemeClr val="accent1">
                              <a:lumMod val="50000"/>
                            </a:schemeClr>
                          </a:solidFill>
                          <a:latin typeface="Arial" pitchFamily="34" charset="0"/>
                          <a:ea typeface="+mn-ea"/>
                          <a:cs typeface="Arial" pitchFamily="34" charset="0"/>
                        </a:rPr>
                        <a:t>.</a:t>
                      </a:r>
                      <a:endParaRPr kumimoji="0" lang="en-GB" sz="1200" i="1" kern="1200" dirty="0" smtClean="0">
                        <a:solidFill>
                          <a:schemeClr val="accent1">
                            <a:lumMod val="50000"/>
                          </a:schemeClr>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6322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indent="0">
                        <a:buFontTx/>
                        <a:buNone/>
                      </a:pPr>
                      <a:r>
                        <a:rPr lang="en-GB" sz="1200" i="1" dirty="0" smtClean="0">
                          <a:solidFill>
                            <a:schemeClr val="accent1">
                              <a:lumMod val="50000"/>
                            </a:schemeClr>
                          </a:solidFill>
                          <a:latin typeface="Arial" pitchFamily="34" charset="0"/>
                          <a:cs typeface="Arial" pitchFamily="34" charset="0"/>
                        </a:rPr>
                        <a:t>Operational expenses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7800" marR="0" lvl="0" indent="-177800" algn="l" defTabSz="9142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1" kern="1200" dirty="0" smtClean="0">
                          <a:solidFill>
                            <a:schemeClr val="accent1">
                              <a:lumMod val="50000"/>
                            </a:schemeClr>
                          </a:solidFill>
                          <a:latin typeface="Arial" pitchFamily="34" charset="0"/>
                          <a:ea typeface="+mn-ea"/>
                          <a:cs typeface="Arial" pitchFamily="34" charset="0"/>
                        </a:rPr>
                        <a:t>The overhead structure has improved with the previously concluded re-</a:t>
                      </a:r>
                      <a:r>
                        <a:rPr kumimoji="0" lang="en-US" sz="1200" i="1" kern="1200" dirty="0" err="1" smtClean="0">
                          <a:solidFill>
                            <a:schemeClr val="accent1">
                              <a:lumMod val="50000"/>
                            </a:schemeClr>
                          </a:solidFill>
                          <a:latin typeface="Arial" pitchFamily="34" charset="0"/>
                          <a:ea typeface="+mn-ea"/>
                          <a:cs typeface="Arial" pitchFamily="34" charset="0"/>
                        </a:rPr>
                        <a:t>organisation</a:t>
                      </a:r>
                      <a:r>
                        <a:rPr kumimoji="0" lang="en-ZA" sz="1200" i="1" kern="1200" dirty="0" smtClean="0">
                          <a:solidFill>
                            <a:schemeClr val="accent1">
                              <a:lumMod val="50000"/>
                            </a:schemeClr>
                          </a:solidFill>
                          <a:latin typeface="Arial" pitchFamily="34" charset="0"/>
                          <a:ea typeface="+mn-ea"/>
                          <a:cs typeface="Arial" pitchFamily="34" charset="0"/>
                        </a:rPr>
                        <a:t>.</a:t>
                      </a:r>
                      <a:endParaRPr kumimoji="0" lang="en-GB" sz="1200" i="1" kern="1200" dirty="0" smtClean="0">
                        <a:solidFill>
                          <a:schemeClr val="accent1">
                            <a:lumMod val="50000"/>
                          </a:schemeClr>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04056">
                <a:tc>
                  <a:txBody>
                    <a:bodyPr/>
                    <a:lstStyle/>
                    <a:p>
                      <a:pPr marL="0" indent="0">
                        <a:buFontTx/>
                        <a:buNone/>
                      </a:pPr>
                      <a:r>
                        <a:rPr lang="en-GB" sz="1200" i="1" dirty="0" smtClean="0">
                          <a:solidFill>
                            <a:schemeClr val="accent1">
                              <a:lumMod val="50000"/>
                            </a:schemeClr>
                          </a:solidFill>
                          <a:latin typeface="Arial" pitchFamily="34" charset="0"/>
                          <a:cs typeface="Arial" pitchFamily="34" charset="0"/>
                        </a:rPr>
                        <a:t>Finance</a:t>
                      </a:r>
                      <a:r>
                        <a:rPr lang="en-GB" sz="1200" i="1" baseline="0" dirty="0" smtClean="0">
                          <a:solidFill>
                            <a:schemeClr val="accent1">
                              <a:lumMod val="50000"/>
                            </a:schemeClr>
                          </a:solidFill>
                          <a:latin typeface="Arial" pitchFamily="34" charset="0"/>
                          <a:cs typeface="Arial" pitchFamily="34" charset="0"/>
                        </a:rPr>
                        <a:t> cost</a:t>
                      </a:r>
                      <a:endParaRPr lang="en-GB" sz="1200" i="1" dirty="0" smtClean="0">
                        <a:solidFill>
                          <a:schemeClr val="accent1">
                            <a:lumMod val="50000"/>
                          </a:schemeClr>
                        </a:solidFill>
                        <a:latin typeface="Arial" pitchFamily="34" charset="0"/>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1" kern="1200" dirty="0" smtClean="0">
                          <a:solidFill>
                            <a:schemeClr val="accent1">
                              <a:lumMod val="50000"/>
                            </a:schemeClr>
                          </a:solidFill>
                          <a:latin typeface="Arial" pitchFamily="34" charset="0"/>
                          <a:ea typeface="+mn-ea"/>
                          <a:cs typeface="Arial" pitchFamily="34" charset="0"/>
                        </a:rPr>
                        <a:t>Decrease in line with assumption of no</a:t>
                      </a:r>
                      <a:r>
                        <a:rPr kumimoji="0" lang="en-GB" sz="1200" i="1" kern="1200" baseline="0" dirty="0" smtClean="0">
                          <a:solidFill>
                            <a:schemeClr val="accent1">
                              <a:lumMod val="50000"/>
                            </a:schemeClr>
                          </a:solidFill>
                          <a:latin typeface="Arial" pitchFamily="34" charset="0"/>
                          <a:ea typeface="+mn-ea"/>
                          <a:cs typeface="Arial" pitchFamily="34" charset="0"/>
                        </a:rPr>
                        <a:t> additional borrowings.</a:t>
                      </a:r>
                      <a:endParaRPr kumimoji="0" lang="en-GB" sz="1200" i="1" kern="1200" dirty="0" smtClean="0">
                        <a:solidFill>
                          <a:schemeClr val="accent1">
                            <a:lumMod val="50000"/>
                          </a:schemeClr>
                        </a:solidFill>
                        <a:latin typeface="Arial" pitchFamily="34" charset="0"/>
                        <a:ea typeface="+mn-ea"/>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xmlns="" val="3076317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691200"/>
          </a:xfrm>
          <a:solidFill>
            <a:schemeClr val="accent1">
              <a:lumMod val="75000"/>
            </a:schemeClr>
          </a:solidFill>
        </p:spPr>
        <p:txBody>
          <a:bodyPr>
            <a:noAutofit/>
          </a:bodyPr>
          <a:lstStyle/>
          <a:p>
            <a:pPr algn="ctr"/>
            <a:r>
              <a:rPr lang="en-ZA" sz="2400" dirty="0" smtClean="0">
                <a:solidFill>
                  <a:schemeClr val="bg1"/>
                </a:solidFill>
                <a:latin typeface="Arial" pitchFamily="34" charset="0"/>
                <a:cs typeface="Arial" pitchFamily="34" charset="0"/>
              </a:rPr>
              <a:t>GROUP SUMMARY STATEMENT OF FINANCIAL POSITION</a:t>
            </a:r>
            <a:endParaRPr lang="en-ZA" sz="24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25</a:t>
            </a:fld>
            <a:endParaRPr lang="en-ZA" sz="1000" dirty="0">
              <a:solidFill>
                <a:schemeClr val="tx2">
                  <a:lumMod val="50000"/>
                </a:schemeClr>
              </a:solidFill>
              <a:latin typeface="Arial" pitchFamily="34" charset="0"/>
              <a:cs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313" y="892578"/>
            <a:ext cx="4451352" cy="4421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1183556540"/>
              </p:ext>
            </p:extLst>
          </p:nvPr>
        </p:nvGraphicFramePr>
        <p:xfrm>
          <a:off x="4724242" y="892578"/>
          <a:ext cx="4237280" cy="4421001"/>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307813"/>
                <a:gridCol w="2929467"/>
              </a:tblGrid>
              <a:tr h="809954">
                <a:tc>
                  <a:txBody>
                    <a:bodyPr/>
                    <a:lstStyle/>
                    <a:p>
                      <a:pPr marL="0" indent="0">
                        <a:buFontTx/>
                        <a:buNone/>
                      </a:pPr>
                      <a:r>
                        <a:rPr lang="en-GB" sz="1200" i="1" dirty="0" smtClean="0">
                          <a:solidFill>
                            <a:schemeClr val="accent1">
                              <a:lumMod val="50000"/>
                            </a:schemeClr>
                          </a:solidFill>
                          <a:latin typeface="Arial" pitchFamily="34" charset="0"/>
                          <a:cs typeface="Arial" pitchFamily="34" charset="0"/>
                        </a:rPr>
                        <a:t>Loan assets</a:t>
                      </a:r>
                    </a:p>
                    <a:p>
                      <a:pPr marL="0" indent="0">
                        <a:buFontTx/>
                        <a:buNone/>
                      </a:pPr>
                      <a:endParaRPr lang="en-GB" sz="1200" i="1" dirty="0" smtClean="0">
                        <a:solidFill>
                          <a:schemeClr val="accent1">
                            <a:lumMod val="50000"/>
                          </a:schemeClr>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5725" indent="-85725" algn="l" defTabSz="914400" rtl="0" eaLnBrk="1" latinLnBrk="0" hangingPunct="1">
                        <a:buFont typeface="Arial" panose="020B0604020202020204" pitchFamily="34" charset="0"/>
                        <a:buChar char="•"/>
                      </a:pPr>
                      <a:r>
                        <a:rPr kumimoji="0" lang="en-GB" sz="1200" i="1" kern="1200" dirty="0" smtClean="0">
                          <a:solidFill>
                            <a:schemeClr val="accent1">
                              <a:lumMod val="50000"/>
                            </a:schemeClr>
                          </a:solidFill>
                          <a:latin typeface="Arial" pitchFamily="34" charset="0"/>
                          <a:ea typeface="+mn-ea"/>
                          <a:cs typeface="Arial" pitchFamily="34" charset="0"/>
                        </a:rPr>
                        <a:t>Driven by </a:t>
                      </a:r>
                      <a:r>
                        <a:rPr kumimoji="0" lang="en-GB" sz="1200" i="1" kern="1200" baseline="0" dirty="0" smtClean="0">
                          <a:solidFill>
                            <a:schemeClr val="accent1">
                              <a:lumMod val="50000"/>
                            </a:schemeClr>
                          </a:solidFill>
                          <a:latin typeface="Arial" pitchFamily="34" charset="0"/>
                          <a:ea typeface="+mn-ea"/>
                          <a:cs typeface="Arial" pitchFamily="34" charset="0"/>
                        </a:rPr>
                        <a:t>level of disbursements and quality of the book.</a:t>
                      </a:r>
                    </a:p>
                    <a:p>
                      <a:pPr marL="85725" indent="-85725" algn="l" defTabSz="914400" rtl="0" eaLnBrk="1" latinLnBrk="0" hangingPunct="1">
                        <a:buFont typeface="Arial" panose="020B0604020202020204" pitchFamily="34" charset="0"/>
                        <a:buChar char="•"/>
                      </a:pPr>
                      <a:endParaRPr kumimoji="0" lang="en-GB" sz="1200" i="1" kern="1200" baseline="0" dirty="0" smtClean="0">
                        <a:solidFill>
                          <a:schemeClr val="accent1">
                            <a:lumMod val="50000"/>
                          </a:schemeClr>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54902">
                <a:tc>
                  <a:txBody>
                    <a:bodyPr/>
                    <a:lstStyle/>
                    <a:p>
                      <a:pPr marL="0" indent="0">
                        <a:buFontTx/>
                        <a:buNone/>
                      </a:pPr>
                      <a:r>
                        <a:rPr lang="en-GB" sz="1200" i="1" dirty="0" smtClean="0">
                          <a:solidFill>
                            <a:schemeClr val="accent1">
                              <a:lumMod val="50000"/>
                            </a:schemeClr>
                          </a:solidFill>
                          <a:latin typeface="Arial" pitchFamily="34" charset="0"/>
                          <a:cs typeface="Arial" pitchFamily="34" charset="0"/>
                        </a:rPr>
                        <a:t>Instalment</a:t>
                      </a:r>
                      <a:r>
                        <a:rPr lang="en-GB" sz="1200" i="1" baseline="0" dirty="0" smtClean="0">
                          <a:solidFill>
                            <a:schemeClr val="accent1">
                              <a:lumMod val="50000"/>
                            </a:schemeClr>
                          </a:solidFill>
                          <a:latin typeface="Arial" pitchFamily="34" charset="0"/>
                          <a:cs typeface="Arial" pitchFamily="34" charset="0"/>
                        </a:rPr>
                        <a:t> sale agreements</a:t>
                      </a:r>
                      <a:endParaRPr lang="en-GB" sz="1200" i="1" dirty="0" smtClean="0">
                        <a:solidFill>
                          <a:schemeClr val="accent1">
                            <a:lumMod val="50000"/>
                          </a:schemeClr>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dirty="0" smtClean="0">
                        <a:solidFill>
                          <a:schemeClr val="accent1">
                            <a:lumMod val="50000"/>
                          </a:schemeClr>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accent1">
                              <a:lumMod val="50000"/>
                            </a:schemeClr>
                          </a:solidFill>
                          <a:latin typeface="Arial" pitchFamily="34" charset="0"/>
                          <a:cs typeface="Arial" pitchFamily="34" charset="0"/>
                        </a:rPr>
                        <a:t>Properties developed for</a:t>
                      </a:r>
                      <a:r>
                        <a:rPr lang="en-GB" sz="1200" i="1" baseline="0" dirty="0" smtClean="0">
                          <a:solidFill>
                            <a:schemeClr val="accent1">
                              <a:lumMod val="50000"/>
                            </a:schemeClr>
                          </a:solidFill>
                          <a:latin typeface="Arial" pitchFamily="34" charset="0"/>
                          <a:cs typeface="Arial" pitchFamily="34" charset="0"/>
                        </a:rPr>
                        <a:t> sale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5725" indent="-85725" algn="l" defTabSz="914400" rtl="0" eaLnBrk="1" latinLnBrk="0" hangingPunct="1">
                        <a:buFont typeface="Arial" panose="020B0604020202020204" pitchFamily="34" charset="0"/>
                        <a:buChar char="•"/>
                      </a:pPr>
                      <a:r>
                        <a:rPr kumimoji="0" lang="en-GB" sz="1200" i="1" kern="1200" dirty="0" smtClean="0">
                          <a:solidFill>
                            <a:schemeClr val="accent1">
                              <a:lumMod val="50000"/>
                            </a:schemeClr>
                          </a:solidFill>
                          <a:latin typeface="Arial" pitchFamily="34" charset="0"/>
                          <a:ea typeface="+mn-ea"/>
                          <a:cs typeface="Arial" pitchFamily="34" charset="0"/>
                        </a:rPr>
                        <a:t>Overall reduction in construction  activities of CTCHC. No new investment.</a:t>
                      </a:r>
                    </a:p>
                    <a:p>
                      <a:pPr marL="85725" indent="-85725" algn="l" defTabSz="914400" rtl="0" eaLnBrk="1" latinLnBrk="0" hangingPunct="1">
                        <a:buFont typeface="Arial" panose="020B0604020202020204" pitchFamily="34" charset="0"/>
                        <a:buChar char="•"/>
                      </a:pPr>
                      <a:r>
                        <a:rPr kumimoji="0" lang="en-GB" sz="1200" i="1" kern="1200" dirty="0" smtClean="0">
                          <a:solidFill>
                            <a:schemeClr val="accent1">
                              <a:lumMod val="50000"/>
                            </a:schemeClr>
                          </a:solidFill>
                          <a:latin typeface="Arial" pitchFamily="34" charset="0"/>
                          <a:ea typeface="+mn-ea"/>
                          <a:cs typeface="Arial" pitchFamily="34" charset="0"/>
                        </a:rPr>
                        <a:t>Shareholder approval for sale of</a:t>
                      </a:r>
                      <a:r>
                        <a:rPr kumimoji="0" lang="en-GB" sz="1200" i="1" kern="1200" baseline="0" dirty="0" smtClean="0">
                          <a:solidFill>
                            <a:schemeClr val="accent1">
                              <a:lumMod val="50000"/>
                            </a:schemeClr>
                          </a:solidFill>
                          <a:latin typeface="Arial" pitchFamily="34" charset="0"/>
                          <a:ea typeface="+mn-ea"/>
                          <a:cs typeface="Arial" pitchFamily="34" charset="0"/>
                        </a:rPr>
                        <a:t>  CTCHC remains outstanding.</a:t>
                      </a:r>
                    </a:p>
                    <a:p>
                      <a:pPr marL="85725" indent="-85725" algn="l" defTabSz="914400" rtl="0" eaLnBrk="1" latinLnBrk="0" hangingPunct="1">
                        <a:buFont typeface="Arial" panose="020B0604020202020204" pitchFamily="34" charset="0"/>
                        <a:buChar char="•"/>
                      </a:pPr>
                      <a:endParaRPr kumimoji="0" lang="en-GB" sz="1200" i="1" kern="1200" dirty="0" smtClean="0">
                        <a:solidFill>
                          <a:schemeClr val="accent1">
                            <a:lumMod val="50000"/>
                          </a:schemeClr>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46191">
                <a:tc>
                  <a:txBody>
                    <a:bodyPr/>
                    <a:lstStyle/>
                    <a:p>
                      <a:pPr marL="0" indent="0">
                        <a:buFontTx/>
                        <a:buNone/>
                      </a:pPr>
                      <a:r>
                        <a:rPr lang="en-GB" sz="1200" i="1" dirty="0" smtClean="0">
                          <a:solidFill>
                            <a:schemeClr val="accent1">
                              <a:lumMod val="50000"/>
                            </a:schemeClr>
                          </a:solidFill>
                          <a:latin typeface="Arial" pitchFamily="34" charset="0"/>
                          <a:cs typeface="Arial" pitchFamily="34" charset="0"/>
                        </a:rPr>
                        <a:t>Funds under management</a:t>
                      </a:r>
                    </a:p>
                    <a:p>
                      <a:pPr marL="0" indent="0">
                        <a:buFontTx/>
                        <a:buNone/>
                      </a:pPr>
                      <a:endParaRPr lang="en-GB" sz="1200" i="1" dirty="0" smtClean="0">
                        <a:solidFill>
                          <a:schemeClr val="accent1">
                            <a:lumMod val="50000"/>
                          </a:schemeClr>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5725" indent="-85725" algn="l" defTabSz="914400" rtl="0" eaLnBrk="1" latinLnBrk="0" hangingPunct="1">
                        <a:buFont typeface="Arial" panose="020B0604020202020204" pitchFamily="34" charset="0"/>
                        <a:buChar char="•"/>
                      </a:pPr>
                      <a:r>
                        <a:rPr kumimoji="0" lang="en-US" sz="1200" i="1" kern="1200" dirty="0" smtClean="0">
                          <a:solidFill>
                            <a:schemeClr val="accent1">
                              <a:lumMod val="50000"/>
                            </a:schemeClr>
                          </a:solidFill>
                          <a:latin typeface="Arial" pitchFamily="34" charset="0"/>
                          <a:ea typeface="+mn-ea"/>
                          <a:cs typeface="Arial" pitchFamily="34" charset="0"/>
                        </a:rPr>
                        <a:t>Decrease  driven by FLISP disbursements</a:t>
                      </a:r>
                      <a:r>
                        <a:rPr kumimoji="0" lang="en-GB" sz="1200" i="1" kern="1200" dirty="0" smtClean="0">
                          <a:solidFill>
                            <a:schemeClr val="accent1">
                              <a:lumMod val="50000"/>
                            </a:schemeClr>
                          </a:solidFill>
                          <a:latin typeface="Arial" pitchFamily="34" charset="0"/>
                          <a:ea typeface="+mn-ea"/>
                          <a:cs typeface="Arial" pitchFamily="34" charset="0"/>
                        </a:rPr>
                        <a:t>. No new investment</a:t>
                      </a:r>
                    </a:p>
                    <a:p>
                      <a:pPr marL="85725" indent="-85725" algn="l" defTabSz="914400" rtl="0" eaLnBrk="1" latinLnBrk="0" hangingPunct="1">
                        <a:buFont typeface="Arial" panose="020B0604020202020204" pitchFamily="34" charset="0"/>
                        <a:buChar char="•"/>
                      </a:pPr>
                      <a:endParaRPr kumimoji="0" lang="en-GB" sz="1200" i="1" kern="1200" dirty="0" smtClean="0">
                        <a:solidFill>
                          <a:schemeClr val="accent1">
                            <a:lumMod val="50000"/>
                          </a:schemeClr>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9954">
                <a:tc>
                  <a:txBody>
                    <a:bodyPr/>
                    <a:lstStyle/>
                    <a:p>
                      <a:pPr marL="0" indent="0">
                        <a:buFontTx/>
                        <a:buNone/>
                      </a:pPr>
                      <a:r>
                        <a:rPr lang="en-GB" sz="1200" i="1" dirty="0" smtClean="0">
                          <a:solidFill>
                            <a:schemeClr val="accent1">
                              <a:lumMod val="50000"/>
                            </a:schemeClr>
                          </a:solidFill>
                          <a:latin typeface="Arial" pitchFamily="34" charset="0"/>
                          <a:cs typeface="Arial" pitchFamily="34" charset="0"/>
                        </a:rPr>
                        <a:t>Other financial  liabilities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5725" indent="-85725" algn="l" defTabSz="914400" rtl="0" eaLnBrk="1" latinLnBrk="0" hangingPunct="1">
                        <a:buFont typeface="Arial" panose="020B0604020202020204" pitchFamily="34" charset="0"/>
                        <a:buChar char="•"/>
                      </a:pPr>
                      <a:r>
                        <a:rPr kumimoji="0" lang="en-US" sz="1200" i="1" kern="1200" dirty="0" smtClean="0">
                          <a:solidFill>
                            <a:schemeClr val="accent1">
                              <a:lumMod val="50000"/>
                            </a:schemeClr>
                          </a:solidFill>
                          <a:latin typeface="Arial" pitchFamily="34" charset="0"/>
                          <a:ea typeface="+mn-ea"/>
                          <a:cs typeface="Arial" pitchFamily="34" charset="0"/>
                        </a:rPr>
                        <a:t>In</a:t>
                      </a:r>
                      <a:r>
                        <a:rPr kumimoji="0" lang="en-US" sz="1200" i="1" kern="1200" baseline="0" dirty="0" smtClean="0">
                          <a:solidFill>
                            <a:schemeClr val="accent1">
                              <a:lumMod val="50000"/>
                            </a:schemeClr>
                          </a:solidFill>
                          <a:latin typeface="Arial" pitchFamily="34" charset="0"/>
                          <a:ea typeface="+mn-ea"/>
                          <a:cs typeface="Arial" pitchFamily="34" charset="0"/>
                        </a:rPr>
                        <a:t> line with repayment schedule, n</a:t>
                      </a:r>
                      <a:r>
                        <a:rPr kumimoji="0" lang="en-US" sz="1200" i="1" kern="1200" dirty="0" smtClean="0">
                          <a:solidFill>
                            <a:schemeClr val="accent1">
                              <a:lumMod val="50000"/>
                            </a:schemeClr>
                          </a:solidFill>
                          <a:latin typeface="Arial" pitchFamily="34" charset="0"/>
                          <a:ea typeface="+mn-ea"/>
                          <a:cs typeface="Arial" pitchFamily="34" charset="0"/>
                        </a:rPr>
                        <a:t>o new borrowings.  </a:t>
                      </a:r>
                      <a:endParaRPr kumimoji="0" lang="en-GB" sz="1200" i="1" kern="1200" dirty="0" smtClean="0">
                        <a:solidFill>
                          <a:schemeClr val="accent1">
                            <a:lumMod val="50000"/>
                          </a:schemeClr>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xmlns="" val="2079583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691200"/>
          </a:xfrm>
          <a:solidFill>
            <a:schemeClr val="accent1">
              <a:lumMod val="75000"/>
            </a:schemeClr>
          </a:solidFill>
        </p:spPr>
        <p:txBody>
          <a:bodyPr>
            <a:normAutofit/>
          </a:bodyPr>
          <a:lstStyle/>
          <a:p>
            <a:pPr algn="ctr"/>
            <a:r>
              <a:rPr lang="en-ZA" sz="3200" dirty="0" smtClean="0">
                <a:solidFill>
                  <a:schemeClr val="bg1"/>
                </a:solidFill>
                <a:latin typeface="Arial" pitchFamily="34" charset="0"/>
                <a:cs typeface="Arial" pitchFamily="34" charset="0"/>
              </a:rPr>
              <a:t>KEY PERFORMANCE INDICATORS</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26</a:t>
            </a:fld>
            <a:endParaRPr lang="en-ZA" sz="1000" dirty="0">
              <a:solidFill>
                <a:schemeClr val="tx2">
                  <a:lumMod val="50000"/>
                </a:schemeClr>
              </a:solidFill>
              <a:latin typeface="Arial" pitchFamily="34" charset="0"/>
              <a:cs typeface="Arial" pitchFamily="34" charset="0"/>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2852" y="731308"/>
            <a:ext cx="6115050" cy="5124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3862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691200"/>
          </a:xfrm>
          <a:solidFill>
            <a:schemeClr val="accent1">
              <a:lumMod val="75000"/>
            </a:schemeClr>
          </a:solidFill>
        </p:spPr>
        <p:txBody>
          <a:bodyPr anchor="ctr">
            <a:normAutofit/>
          </a:bodyPr>
          <a:lstStyle/>
          <a:p>
            <a:pPr algn="ctr"/>
            <a:r>
              <a:rPr lang="en-ZA" sz="3200" dirty="0" smtClean="0">
                <a:solidFill>
                  <a:schemeClr val="bg1"/>
                </a:solidFill>
                <a:latin typeface="Arial" pitchFamily="34" charset="0"/>
                <a:cs typeface="Arial" pitchFamily="34" charset="0"/>
              </a:rPr>
              <a:t>CORPORATE GOVERNANCE</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27</a:t>
            </a:fld>
            <a:endParaRPr lang="en-ZA" sz="1000" dirty="0">
              <a:solidFill>
                <a:schemeClr val="tx2">
                  <a:lumMod val="50000"/>
                </a:schemeClr>
              </a:solidFill>
              <a:latin typeface="Arial" pitchFamily="34" charset="0"/>
              <a:cs typeface="Arial" pitchFamily="34" charset="0"/>
            </a:endParaRPr>
          </a:p>
        </p:txBody>
      </p:sp>
      <p:pic>
        <p:nvPicPr>
          <p:cNvPr id="7" name="Picture 6"/>
          <p:cNvPicPr>
            <a:picLocks noChangeAspect="1"/>
          </p:cNvPicPr>
          <p:nvPr/>
        </p:nvPicPr>
        <p:blipFill rotWithShape="1">
          <a:blip r:embed="rId2" cstate="print"/>
          <a:srcRect r="7955"/>
          <a:stretch/>
        </p:blipFill>
        <p:spPr>
          <a:xfrm>
            <a:off x="939647" y="852894"/>
            <a:ext cx="6899563" cy="5443746"/>
          </a:xfrm>
          <a:prstGeom prst="rect">
            <a:avLst/>
          </a:prstGeom>
        </p:spPr>
      </p:pic>
    </p:spTree>
    <p:extLst>
      <p:ext uri="{BB962C8B-B14F-4D97-AF65-F5344CB8AC3E}">
        <p14:creationId xmlns:p14="http://schemas.microsoft.com/office/powerpoint/2010/main" xmlns="" val="856049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753035"/>
          </a:xfrm>
          <a:solidFill>
            <a:schemeClr val="accent1">
              <a:lumMod val="75000"/>
            </a:schemeClr>
          </a:solidFill>
        </p:spPr>
        <p:txBody>
          <a:bodyPr anchor="ctr">
            <a:normAutofit/>
          </a:bodyPr>
          <a:lstStyle/>
          <a:p>
            <a:pPr algn="ctr"/>
            <a:r>
              <a:rPr lang="en-ZA" sz="3200" dirty="0" smtClean="0">
                <a:solidFill>
                  <a:schemeClr val="bg1"/>
                </a:solidFill>
                <a:latin typeface="Arial" pitchFamily="34" charset="0"/>
                <a:cs typeface="Arial" pitchFamily="34" charset="0"/>
              </a:rPr>
              <a:t>ENTERPRISE WIDE RISK</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28</a:t>
            </a:fld>
            <a:endParaRPr lang="en-ZA" sz="1000" dirty="0">
              <a:solidFill>
                <a:schemeClr val="tx2">
                  <a:lumMod val="50000"/>
                </a:schemeClr>
              </a:solidFill>
              <a:latin typeface="Arial" pitchFamily="34" charset="0"/>
              <a:cs typeface="Arial" pitchFamily="34" charset="0"/>
            </a:endParaRPr>
          </a:p>
        </p:txBody>
      </p:sp>
      <p:pic>
        <p:nvPicPr>
          <p:cNvPr id="7" name="Picture 6"/>
          <p:cNvPicPr>
            <a:picLocks noChangeAspect="1"/>
          </p:cNvPicPr>
          <p:nvPr/>
        </p:nvPicPr>
        <p:blipFill rotWithShape="1">
          <a:blip r:embed="rId2" cstate="print"/>
          <a:srcRect l="3226" r="3226" b="6063"/>
          <a:stretch/>
        </p:blipFill>
        <p:spPr>
          <a:xfrm>
            <a:off x="1483822" y="942898"/>
            <a:ext cx="6832499" cy="5077158"/>
          </a:xfrm>
          <a:prstGeom prst="rect">
            <a:avLst/>
          </a:prstGeom>
        </p:spPr>
      </p:pic>
    </p:spTree>
    <p:extLst>
      <p:ext uri="{BB962C8B-B14F-4D97-AF65-F5344CB8AC3E}">
        <p14:creationId xmlns:p14="http://schemas.microsoft.com/office/powerpoint/2010/main" xmlns="" val="4088217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29</a:t>
            </a:fld>
            <a:endParaRPr lang="en-ZA" sz="1000" dirty="0">
              <a:solidFill>
                <a:schemeClr val="tx2">
                  <a:lumMod val="50000"/>
                </a:schemeClr>
              </a:solidFill>
              <a:latin typeface="Arial" pitchFamily="34"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3201" y="1540643"/>
            <a:ext cx="6112934" cy="3192800"/>
          </a:xfrm>
          <a:prstGeom prst="rect">
            <a:avLst/>
          </a:prstGeom>
        </p:spPr>
      </p:pic>
    </p:spTree>
    <p:extLst>
      <p:ext uri="{BB962C8B-B14F-4D97-AF65-F5344CB8AC3E}">
        <p14:creationId xmlns:p14="http://schemas.microsoft.com/office/powerpoint/2010/main" xmlns="" val="1920196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91200"/>
          </a:xfrm>
          <a:solidFill>
            <a:schemeClr val="accent1">
              <a:lumMod val="75000"/>
            </a:schemeClr>
          </a:solidFill>
        </p:spPr>
        <p:txBody>
          <a:bodyPr anchor="ctr">
            <a:normAutofit/>
          </a:bodyPr>
          <a:lstStyle/>
          <a:p>
            <a:pPr algn="ctr"/>
            <a:r>
              <a:rPr lang="en-ZA" sz="3200" dirty="0" smtClean="0">
                <a:solidFill>
                  <a:schemeClr val="bg1"/>
                </a:solidFill>
                <a:latin typeface="Arial" pitchFamily="34" charset="0"/>
                <a:cs typeface="Arial" pitchFamily="34" charset="0"/>
              </a:rPr>
              <a:t>NHFC OVERVIEW</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3</a:t>
            </a:fld>
            <a:endParaRPr lang="en-ZA" sz="1000" dirty="0">
              <a:solidFill>
                <a:schemeClr val="tx2">
                  <a:lumMod val="50000"/>
                </a:schemeClr>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949681698"/>
              </p:ext>
            </p:extLst>
          </p:nvPr>
        </p:nvGraphicFramePr>
        <p:xfrm>
          <a:off x="873842" y="28098860"/>
          <a:ext cx="7300452" cy="21315680"/>
        </p:xfrm>
        <a:graphic>
          <a:graphicData uri="http://schemas.openxmlformats.org/drawingml/2006/table">
            <a:tbl>
              <a:tblPr firstRow="1" firstCol="1" bandRow="1">
                <a:tableStyleId>{5C22544A-7EE6-4342-B048-85BDC9FD1C3A}</a:tableStyleId>
              </a:tblPr>
              <a:tblGrid>
                <a:gridCol w="685800"/>
                <a:gridCol w="2529282"/>
                <a:gridCol w="446205"/>
                <a:gridCol w="2610464"/>
                <a:gridCol w="1028701"/>
              </a:tblGrid>
              <a:tr h="0">
                <a:tc gridSpan="5">
                  <a:txBody>
                    <a:bodyPr/>
                    <a:lstStyle/>
                    <a:p>
                      <a:pPr algn="ctr">
                        <a:lnSpc>
                          <a:spcPct val="115000"/>
                        </a:lnSpc>
                        <a:spcAft>
                          <a:spcPts val="1000"/>
                        </a:spcAft>
                      </a:pPr>
                      <a:r>
                        <a:rPr lang="en-US" sz="400" dirty="0">
                          <a:effectLst/>
                        </a:rPr>
                        <a:t>TRANSACTION PHASE RISKS</a:t>
                      </a:r>
                      <a:endParaRPr lang="en-ZA" sz="500" dirty="0">
                        <a:effectLst/>
                        <a:latin typeface="Arial"/>
                        <a:ea typeface="Calibri"/>
                      </a:endParaRPr>
                    </a:p>
                  </a:txBody>
                  <a:tcPr marL="21217" marR="21217"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RISK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RESIDUAL RISK RATING</a:t>
                      </a:r>
                      <a:endParaRPr lang="en-ZA" sz="1400">
                        <a:effectLst/>
                        <a:latin typeface="Arial" pitchFamily="34" charset="0"/>
                        <a:ea typeface="Calibri"/>
                        <a:cs typeface="Arial" pitchFamily="34" charset="0"/>
                      </a:endParaRPr>
                    </a:p>
                  </a:txBody>
                  <a:tcPr marL="21217" marR="21217" marT="0" marB="0"/>
                </a:tc>
              </a:tr>
              <a:tr h="780434">
                <a:tc>
                  <a:txBody>
                    <a:bodyPr/>
                    <a:lstStyle/>
                    <a:p>
                      <a:pPr>
                        <a:lnSpc>
                          <a:spcPct val="115000"/>
                        </a:lnSpc>
                        <a:spcAft>
                          <a:spcPts val="1000"/>
                        </a:spcAft>
                      </a:pPr>
                      <a:r>
                        <a:rPr lang="en-US" sz="400">
                          <a:effectLst/>
                        </a:rPr>
                        <a:t>1</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Transaction Execution Risk</a:t>
                      </a:r>
                      <a:endParaRPr lang="en-ZA" sz="1400" dirty="0">
                        <a:effectLst/>
                        <a:latin typeface="Arial" pitchFamily="34" charset="0"/>
                        <a:cs typeface="Arial" pitchFamily="34" charset="0"/>
                      </a:endParaRPr>
                    </a:p>
                    <a:p>
                      <a:pPr>
                        <a:lnSpc>
                          <a:spcPct val="115000"/>
                        </a:lnSpc>
                        <a:spcAft>
                          <a:spcPts val="1000"/>
                        </a:spcAft>
                      </a:pPr>
                      <a:r>
                        <a:rPr lang="en-US" sz="1400" dirty="0">
                          <a:effectLst/>
                          <a:latin typeface="Arial" pitchFamily="34" charset="0"/>
                          <a:cs typeface="Arial" pitchFamily="34" charset="0"/>
                        </a:rPr>
                        <a:t>Ensuring that the donation of assets and liabilities meets the Tax Act, Companies Act, 2008, PFMA, National Treasury Regulations and any other legislation.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dirty="0">
                          <a:effectLst/>
                          <a:latin typeface="Arial" pitchFamily="34" charset="0"/>
                          <a:cs typeface="Arial" pitchFamily="34" charset="0"/>
                        </a:rPr>
                        <a:t>National Treasury has amended the Tax Act to make NHFC a non-tax paying entity back dated to 1 April 2016.</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tax amendment is to be signed into law by the State President around February 2017</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A law firm (</a:t>
                      </a:r>
                      <a:r>
                        <a:rPr lang="en-US" sz="1400" dirty="0" err="1">
                          <a:effectLst/>
                          <a:latin typeface="Arial" pitchFamily="34" charset="0"/>
                          <a:cs typeface="Arial" pitchFamily="34" charset="0"/>
                        </a:rPr>
                        <a:t>Werksman</a:t>
                      </a:r>
                      <a:r>
                        <a:rPr lang="en-US" sz="1400" dirty="0">
                          <a:effectLst/>
                          <a:latin typeface="Arial" pitchFamily="34" charset="0"/>
                          <a:cs typeface="Arial" pitchFamily="34" charset="0"/>
                        </a:rPr>
                        <a:t>) appointed to draft and submit the Administrative Order to the Companies Tribunal (there is consensus amongst the three entities on going this route.</a:t>
                      </a:r>
                      <a:endParaRPr lang="en-ZA" sz="1400" dirty="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80434">
                <a:tc>
                  <a:txBody>
                    <a:bodyPr/>
                    <a:lstStyle/>
                    <a:p>
                      <a:pPr>
                        <a:lnSpc>
                          <a:spcPct val="115000"/>
                        </a:lnSpc>
                        <a:spcAft>
                          <a:spcPts val="1000"/>
                        </a:spcAft>
                      </a:pPr>
                      <a:r>
                        <a:rPr lang="en-US" sz="400">
                          <a:effectLst/>
                        </a:rPr>
                        <a:t>2</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Governance/Leadership Risk</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Board of the Super NHFC</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Senior Management</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Governance/Leadership Risk</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Shareholder has undertaken to appoint the Interim Board and the CEO.</a:t>
                      </a:r>
                      <a:endParaRPr lang="en-ZA" sz="1400" dirty="0">
                        <a:effectLst/>
                        <a:latin typeface="Arial" pitchFamily="34" charset="0"/>
                        <a:cs typeface="Arial" pitchFamily="34" charset="0"/>
                      </a:endParaRPr>
                    </a:p>
                    <a:p>
                      <a:pPr marL="165100" indent="-165100">
                        <a:lnSpc>
                          <a:spcPct val="115000"/>
                        </a:lnSpc>
                        <a:spcAft>
                          <a:spcPts val="0"/>
                        </a:spcAft>
                      </a:pPr>
                      <a:r>
                        <a:rPr lang="en-US" sz="1400" dirty="0">
                          <a:effectLst/>
                          <a:latin typeface="Arial" pitchFamily="34" charset="0"/>
                          <a:cs typeface="Arial" pitchFamily="34" charset="0"/>
                        </a:rPr>
                        <a:t> </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Establishment of Interim EXCO and delegation of Authority by the board.</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423601">
                <a:tc>
                  <a:txBody>
                    <a:bodyPr/>
                    <a:lstStyle/>
                    <a:p>
                      <a:pPr>
                        <a:lnSpc>
                          <a:spcPct val="115000"/>
                        </a:lnSpc>
                        <a:spcAft>
                          <a:spcPts val="1000"/>
                        </a:spcAft>
                      </a:pPr>
                      <a:r>
                        <a:rPr lang="en-US" sz="400">
                          <a:effectLst/>
                        </a:rPr>
                        <a:t>3</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Asset and Liabilities Fair Value Risk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Accepting Donation of Assets and Liabilities at fair value</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diligence/valuation of assets and liabilities that are donated to it to determine fair value.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17253">
                <a:tc>
                  <a:txBody>
                    <a:bodyPr/>
                    <a:lstStyle/>
                    <a:p>
                      <a:pPr>
                        <a:lnSpc>
                          <a:spcPct val="115000"/>
                        </a:lnSpc>
                        <a:spcAft>
                          <a:spcPts val="1000"/>
                        </a:spcAft>
                      </a:pPr>
                      <a:r>
                        <a:rPr lang="en-US" sz="400">
                          <a:effectLst/>
                        </a:rPr>
                        <a:t>4</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Inflated Cost Structure</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Salary bill</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 on salary bill of all the entities.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RISK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RESIDUAL RISK RATING</a:t>
                      </a:r>
                      <a:endParaRPr lang="en-ZA" sz="1400" dirty="0">
                        <a:effectLst/>
                        <a:latin typeface="Arial" pitchFamily="34" charset="0"/>
                        <a:ea typeface="Calibri"/>
                        <a:cs typeface="Arial" pitchFamily="34" charset="0"/>
                      </a:endParaRPr>
                    </a:p>
                  </a:txBody>
                  <a:tcPr marL="21217" marR="21217" marT="0" marB="0"/>
                </a:tc>
              </a:tr>
              <a:tr h="766227">
                <a:tc>
                  <a:txBody>
                    <a:bodyPr/>
                    <a:lstStyle/>
                    <a:p>
                      <a:pPr>
                        <a:lnSpc>
                          <a:spcPct val="115000"/>
                        </a:lnSpc>
                        <a:spcAft>
                          <a:spcPts val="1000"/>
                        </a:spcAft>
                      </a:pPr>
                      <a:r>
                        <a:rPr lang="en-US" sz="400">
                          <a:effectLst/>
                        </a:rPr>
                        <a:t>5</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HR Risk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Loss of skills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Talent attraction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Culture and service standards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0"/>
                        </a:spcAft>
                        <a:buFont typeface="Symbol"/>
                        <a:buChar char=""/>
                      </a:pPr>
                      <a:r>
                        <a:rPr lang="en-US" sz="1400">
                          <a:effectLst/>
                          <a:latin typeface="Arial" pitchFamily="34" charset="0"/>
                          <a:cs typeface="Arial" pitchFamily="34" charset="0"/>
                        </a:rPr>
                        <a:t>Compliance with Section 197 of the Labour Relations Act (Protection of Jobs).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Draft and obtain approval of the interim organisation organogram</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and implement change management  strategies and plans </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HR policies that will address talent attraction, culture and service standards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Entities to operate under own brand until legislation is passed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Undertake team building workshops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1027473">
                <a:tc>
                  <a:txBody>
                    <a:bodyPr/>
                    <a:lstStyle/>
                    <a:p>
                      <a:pPr>
                        <a:lnSpc>
                          <a:spcPct val="115000"/>
                        </a:lnSpc>
                        <a:spcAft>
                          <a:spcPts val="1000"/>
                        </a:spcAft>
                      </a:pPr>
                      <a:r>
                        <a:rPr lang="en-US" sz="400">
                          <a:effectLst/>
                        </a:rPr>
                        <a:t>6</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Integration Risk (Short-term) - systems, processes and people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Short term Integration to commence 1 November 2016  and 31 March 2017</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Operational policies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Integration policies to be approved by the “Interim Board”.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GTAC providing assistance</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12296">
                <a:tc>
                  <a:txBody>
                    <a:bodyPr/>
                    <a:lstStyle/>
                    <a:p>
                      <a:pPr>
                        <a:lnSpc>
                          <a:spcPct val="115000"/>
                        </a:lnSpc>
                        <a:spcAft>
                          <a:spcPts val="1000"/>
                        </a:spcAft>
                      </a:pPr>
                      <a:r>
                        <a:rPr lang="en-US" sz="400">
                          <a:effectLst/>
                        </a:rPr>
                        <a:t>7</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Communication Risk</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Communicating changes to the market.</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Internal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External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Shareholder</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Develop Communication strategy with input from NDoHS, Minister’s Office and the three entities to be approved by the “interim board”.</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368704">
                <a:tc>
                  <a:txBody>
                    <a:bodyPr/>
                    <a:lstStyle/>
                    <a:p>
                      <a:pPr>
                        <a:lnSpc>
                          <a:spcPct val="115000"/>
                        </a:lnSpc>
                        <a:spcAft>
                          <a:spcPts val="1000"/>
                        </a:spcAft>
                      </a:pPr>
                      <a:r>
                        <a:rPr lang="en-US" sz="400">
                          <a:effectLst/>
                        </a:rPr>
                        <a:t>8</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Brand Risk</a:t>
                      </a:r>
                      <a:endParaRPr lang="en-ZA" sz="1400">
                        <a:effectLst/>
                        <a:latin typeface="Arial" pitchFamily="34" charset="0"/>
                        <a:cs typeface="Arial" pitchFamily="34" charset="0"/>
                      </a:endParaRPr>
                    </a:p>
                    <a:p>
                      <a:pPr algn="just">
                        <a:lnSpc>
                          <a:spcPct val="115000"/>
                        </a:lnSpc>
                        <a:spcAft>
                          <a:spcPts val="1000"/>
                        </a:spcAft>
                      </a:pPr>
                      <a:r>
                        <a:rPr lang="en-US" sz="1400">
                          <a:effectLst/>
                          <a:latin typeface="Arial" pitchFamily="34" charset="0"/>
                          <a:cs typeface="Arial" pitchFamily="34" charset="0"/>
                        </a:rPr>
                        <a:t>Avoiding confusion with regards to each entity’s identity and damage to the brand.</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Maintain NURCH and RLHF brands as divisions of NHFC pending passing of legislation by parliament.</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bl>
          </a:graphicData>
        </a:graphic>
      </p:graphicFrame>
      <p:sp>
        <p:nvSpPr>
          <p:cNvPr id="7" name="TextBox 6"/>
          <p:cNvSpPr txBox="1"/>
          <p:nvPr/>
        </p:nvSpPr>
        <p:spPr>
          <a:xfrm>
            <a:off x="122831" y="860564"/>
            <a:ext cx="8817969" cy="5078313"/>
          </a:xfrm>
          <a:prstGeom prst="rect">
            <a:avLst/>
          </a:prstGeom>
          <a:noFill/>
        </p:spPr>
        <p:txBody>
          <a:bodyPr wrap="square" rtlCol="0">
            <a:spAutoFit/>
          </a:bodyPr>
          <a:lstStyle/>
          <a:p>
            <a:pPr marL="342900" indent="-342900">
              <a:lnSpc>
                <a:spcPct val="150000"/>
              </a:lnSpc>
              <a:buFont typeface="Wingdings" pitchFamily="2" charset="2"/>
              <a:buChar char="q"/>
            </a:pPr>
            <a:r>
              <a:rPr lang="en-ZA" b="1" dirty="0" smtClean="0">
                <a:solidFill>
                  <a:schemeClr val="accent1">
                    <a:lumMod val="50000"/>
                  </a:schemeClr>
                </a:solidFill>
                <a:latin typeface="Arial" panose="020B0604020202020204" pitchFamily="34" charset="0"/>
                <a:cs typeface="Arial" panose="020B0604020202020204" pitchFamily="34" charset="0"/>
              </a:rPr>
              <a:t>Established: 	    		</a:t>
            </a:r>
            <a:r>
              <a:rPr lang="en-ZA" dirty="0" smtClean="0">
                <a:solidFill>
                  <a:schemeClr val="accent1">
                    <a:lumMod val="50000"/>
                  </a:schemeClr>
                </a:solidFill>
                <a:latin typeface="Arial" panose="020B0604020202020204" pitchFamily="34" charset="0"/>
                <a:cs typeface="Arial" panose="020B0604020202020204" pitchFamily="34" charset="0"/>
              </a:rPr>
              <a:t>1996</a:t>
            </a:r>
          </a:p>
          <a:p>
            <a:pPr marL="342900" indent="-342900">
              <a:lnSpc>
                <a:spcPct val="150000"/>
              </a:lnSpc>
              <a:buFont typeface="Wingdings" pitchFamily="2" charset="2"/>
              <a:buChar char="q"/>
            </a:pPr>
            <a:r>
              <a:rPr lang="en-ZA" b="1" dirty="0" smtClean="0">
                <a:solidFill>
                  <a:schemeClr val="accent1">
                    <a:lumMod val="50000"/>
                  </a:schemeClr>
                </a:solidFill>
                <a:latin typeface="Arial" panose="020B0604020202020204" pitchFamily="34" charset="0"/>
                <a:cs typeface="Arial" panose="020B0604020202020204" pitchFamily="34" charset="0"/>
              </a:rPr>
              <a:t>Type of Organisation:   	</a:t>
            </a:r>
            <a:r>
              <a:rPr lang="en-ZA" dirty="0" smtClean="0">
                <a:solidFill>
                  <a:schemeClr val="accent1">
                    <a:lumMod val="50000"/>
                  </a:schemeClr>
                </a:solidFill>
                <a:latin typeface="Arial" panose="020B0604020202020204" pitchFamily="34" charset="0"/>
                <a:cs typeface="Arial" panose="020B0604020202020204" pitchFamily="34" charset="0"/>
              </a:rPr>
              <a:t>Development Finance Institution (DFI)</a:t>
            </a:r>
          </a:p>
          <a:p>
            <a:pPr marL="342900" indent="-342900">
              <a:lnSpc>
                <a:spcPct val="150000"/>
              </a:lnSpc>
              <a:buFont typeface="Wingdings" pitchFamily="2" charset="2"/>
              <a:buChar char="q"/>
            </a:pPr>
            <a:r>
              <a:rPr lang="en-ZA" b="1" dirty="0" smtClean="0">
                <a:solidFill>
                  <a:schemeClr val="accent1">
                    <a:lumMod val="50000"/>
                  </a:schemeClr>
                </a:solidFill>
                <a:latin typeface="Arial" panose="020B0604020202020204" pitchFamily="34" charset="0"/>
                <a:cs typeface="Arial" panose="020B0604020202020204" pitchFamily="34" charset="0"/>
              </a:rPr>
              <a:t>Ownership: 		   	</a:t>
            </a:r>
            <a:r>
              <a:rPr lang="en-ZA" dirty="0" smtClean="0">
                <a:solidFill>
                  <a:schemeClr val="accent1">
                    <a:lumMod val="50000"/>
                  </a:schemeClr>
                </a:solidFill>
                <a:latin typeface="Arial" panose="020B0604020202020204" pitchFamily="34" charset="0"/>
                <a:cs typeface="Arial" panose="020B0604020202020204" pitchFamily="34" charset="0"/>
              </a:rPr>
              <a:t>State Owned Company, 100% SA government</a:t>
            </a:r>
          </a:p>
          <a:p>
            <a:pPr marL="342900" indent="-342900">
              <a:lnSpc>
                <a:spcPct val="150000"/>
              </a:lnSpc>
              <a:buFont typeface="Wingdings" pitchFamily="2" charset="2"/>
              <a:buChar char="q"/>
            </a:pPr>
            <a:r>
              <a:rPr lang="en-ZA" b="1" dirty="0" smtClean="0">
                <a:solidFill>
                  <a:schemeClr val="accent1">
                    <a:lumMod val="50000"/>
                  </a:schemeClr>
                </a:solidFill>
                <a:latin typeface="Arial" panose="020B0604020202020204" pitchFamily="34" charset="0"/>
                <a:cs typeface="Arial" panose="020B0604020202020204" pitchFamily="34" charset="0"/>
              </a:rPr>
              <a:t>Total Assets: 	      		</a:t>
            </a:r>
            <a:r>
              <a:rPr lang="en-ZA" dirty="0" smtClean="0">
                <a:solidFill>
                  <a:schemeClr val="accent1">
                    <a:lumMod val="50000"/>
                  </a:schemeClr>
                </a:solidFill>
                <a:latin typeface="Arial" panose="020B0604020202020204" pitchFamily="34" charset="0"/>
                <a:cs typeface="Arial" panose="020B0604020202020204" pitchFamily="34" charset="0"/>
              </a:rPr>
              <a:t>R 3,2 billion   (31 Jan 2017 – group)</a:t>
            </a:r>
            <a:endParaRPr lang="en-ZA"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50000"/>
              </a:lnSpc>
              <a:buFont typeface="Wingdings" pitchFamily="2" charset="2"/>
              <a:buChar char="q"/>
            </a:pPr>
            <a:r>
              <a:rPr lang="en-ZA" b="1" dirty="0" smtClean="0">
                <a:solidFill>
                  <a:schemeClr val="accent1">
                    <a:lumMod val="50000"/>
                  </a:schemeClr>
                </a:solidFill>
                <a:latin typeface="Arial" panose="020B0604020202020204" pitchFamily="34" charset="0"/>
                <a:cs typeface="Arial" panose="020B0604020202020204" pitchFamily="34" charset="0"/>
              </a:rPr>
              <a:t>Total liabilities: 	    	</a:t>
            </a:r>
            <a:r>
              <a:rPr lang="en-ZA" dirty="0" smtClean="0">
                <a:solidFill>
                  <a:schemeClr val="accent1">
                    <a:lumMod val="50000"/>
                  </a:schemeClr>
                </a:solidFill>
                <a:latin typeface="Arial" panose="020B0604020202020204" pitchFamily="34" charset="0"/>
                <a:cs typeface="Arial" panose="020B0604020202020204" pitchFamily="34" charset="0"/>
              </a:rPr>
              <a:t>R 335 million (31 Jan 2017 – group)</a:t>
            </a:r>
          </a:p>
          <a:p>
            <a:pPr marL="342900" indent="-342900">
              <a:lnSpc>
                <a:spcPct val="150000"/>
              </a:lnSpc>
              <a:buFont typeface="Wingdings" pitchFamily="2" charset="2"/>
              <a:buChar char="q"/>
            </a:pPr>
            <a:r>
              <a:rPr lang="en-ZA" b="1" dirty="0" smtClean="0">
                <a:solidFill>
                  <a:schemeClr val="accent1">
                    <a:lumMod val="50000"/>
                  </a:schemeClr>
                </a:solidFill>
                <a:latin typeface="Arial" panose="020B0604020202020204" pitchFamily="34" charset="0"/>
                <a:cs typeface="Arial" panose="020B0604020202020204" pitchFamily="34" charset="0"/>
              </a:rPr>
              <a:t>Funding Status: 	     	</a:t>
            </a:r>
            <a:r>
              <a:rPr lang="en-ZA" dirty="0" smtClean="0">
                <a:solidFill>
                  <a:schemeClr val="accent1">
                    <a:lumMod val="50000"/>
                  </a:schemeClr>
                </a:solidFill>
                <a:latin typeface="Arial" panose="020B0604020202020204" pitchFamily="34" charset="0"/>
                <a:cs typeface="Arial" panose="020B0604020202020204" pitchFamily="34" charset="0"/>
              </a:rPr>
              <a:t>Self </a:t>
            </a:r>
            <a:r>
              <a:rPr lang="en-ZA" dirty="0">
                <a:solidFill>
                  <a:schemeClr val="accent1">
                    <a:lumMod val="50000"/>
                  </a:schemeClr>
                </a:solidFill>
                <a:latin typeface="Arial" panose="020B0604020202020204" pitchFamily="34" charset="0"/>
                <a:cs typeface="Arial" panose="020B0604020202020204" pitchFamily="34" charset="0"/>
              </a:rPr>
              <a:t>sustaining, </a:t>
            </a:r>
            <a:r>
              <a:rPr lang="en-ZA" dirty="0" smtClean="0">
                <a:solidFill>
                  <a:schemeClr val="accent1">
                    <a:lumMod val="50000"/>
                  </a:schemeClr>
                </a:solidFill>
                <a:latin typeface="Arial" panose="020B0604020202020204" pitchFamily="34" charset="0"/>
                <a:cs typeface="Arial" panose="020B0604020202020204" pitchFamily="34" charset="0"/>
              </a:rPr>
              <a:t>tax exempt as of 1 April 2016</a:t>
            </a:r>
          </a:p>
          <a:p>
            <a:pPr marL="342900" indent="-342900">
              <a:lnSpc>
                <a:spcPct val="150000"/>
              </a:lnSpc>
              <a:buFont typeface="Wingdings" pitchFamily="2" charset="2"/>
              <a:buChar char="q"/>
            </a:pPr>
            <a:r>
              <a:rPr lang="en-ZA" b="1" dirty="0" smtClean="0">
                <a:solidFill>
                  <a:schemeClr val="accent1">
                    <a:lumMod val="50000"/>
                  </a:schemeClr>
                </a:solidFill>
                <a:latin typeface="Arial" panose="020B0604020202020204" pitchFamily="34" charset="0"/>
                <a:cs typeface="Arial" panose="020B0604020202020204" pitchFamily="34" charset="0"/>
              </a:rPr>
              <a:t>Credit Rating: 	</a:t>
            </a:r>
            <a:r>
              <a:rPr lang="en-ZA" dirty="0">
                <a:solidFill>
                  <a:schemeClr val="accent1">
                    <a:lumMod val="50000"/>
                  </a:schemeClr>
                </a:solidFill>
                <a:latin typeface="Arial" panose="020B0604020202020204" pitchFamily="34" charset="0"/>
                <a:cs typeface="Arial" panose="020B0604020202020204" pitchFamily="34" charset="0"/>
              </a:rPr>
              <a:t> </a:t>
            </a:r>
            <a:r>
              <a:rPr lang="en-ZA" dirty="0" smtClean="0">
                <a:solidFill>
                  <a:schemeClr val="accent1">
                    <a:lumMod val="50000"/>
                  </a:schemeClr>
                </a:solidFill>
                <a:latin typeface="Arial" panose="020B0604020202020204" pitchFamily="34" charset="0"/>
                <a:cs typeface="Arial" panose="020B0604020202020204" pitchFamily="34" charset="0"/>
              </a:rPr>
              <a:t>   	Long term A+, short term A1</a:t>
            </a:r>
          </a:p>
          <a:p>
            <a:pPr marL="355600" indent="-355600">
              <a:lnSpc>
                <a:spcPct val="150000"/>
              </a:lnSpc>
              <a:buFont typeface="Wingdings" pitchFamily="2" charset="2"/>
              <a:buChar char="q"/>
            </a:pPr>
            <a:r>
              <a:rPr lang="en-ZA" b="1" dirty="0" smtClean="0">
                <a:solidFill>
                  <a:schemeClr val="accent1">
                    <a:lumMod val="50000"/>
                  </a:schemeClr>
                </a:solidFill>
                <a:latin typeface="Arial" panose="020B0604020202020204" pitchFamily="34" charset="0"/>
                <a:cs typeface="Arial" panose="020B0604020202020204" pitchFamily="34" charset="0"/>
              </a:rPr>
              <a:t>Main business: 	     	</a:t>
            </a:r>
            <a:r>
              <a:rPr lang="en-ZA" dirty="0" smtClean="0">
                <a:solidFill>
                  <a:schemeClr val="accent1">
                    <a:lumMod val="50000"/>
                  </a:schemeClr>
                </a:solidFill>
                <a:latin typeface="Arial" panose="020B0604020202020204" pitchFamily="34" charset="0"/>
                <a:cs typeface="Arial" panose="020B0604020202020204" pitchFamily="34" charset="0"/>
              </a:rPr>
              <a:t>Broadening and deepening access to</a:t>
            </a:r>
          </a:p>
          <a:p>
            <a:pPr marL="2238375" lvl="6">
              <a:lnSpc>
                <a:spcPct val="150000"/>
              </a:lnSpc>
            </a:pPr>
            <a:r>
              <a:rPr lang="en-ZA" dirty="0">
                <a:solidFill>
                  <a:schemeClr val="accent1">
                    <a:lumMod val="50000"/>
                  </a:schemeClr>
                </a:solidFill>
                <a:latin typeface="Arial" panose="020B0604020202020204" pitchFamily="34" charset="0"/>
                <a:cs typeface="Arial" panose="020B0604020202020204" pitchFamily="34" charset="0"/>
              </a:rPr>
              <a:t>  </a:t>
            </a:r>
            <a:r>
              <a:rPr lang="en-ZA" dirty="0" smtClean="0">
                <a:solidFill>
                  <a:schemeClr val="accent1">
                    <a:lumMod val="50000"/>
                  </a:schemeClr>
                </a:solidFill>
                <a:latin typeface="Arial" panose="020B0604020202020204" pitchFamily="34" charset="0"/>
                <a:cs typeface="Arial" panose="020B0604020202020204" pitchFamily="34" charset="0"/>
              </a:rPr>
              <a:t>           	affordable housing finance for the low-to-    </a:t>
            </a:r>
          </a:p>
          <a:p>
            <a:pPr marL="2238375" lvl="6">
              <a:lnSpc>
                <a:spcPct val="150000"/>
              </a:lnSpc>
            </a:pPr>
            <a:r>
              <a:rPr lang="en-ZA" dirty="0">
                <a:solidFill>
                  <a:schemeClr val="accent1">
                    <a:lumMod val="50000"/>
                  </a:schemeClr>
                </a:solidFill>
                <a:latin typeface="Arial" panose="020B0604020202020204" pitchFamily="34" charset="0"/>
                <a:cs typeface="Arial" panose="020B0604020202020204" pitchFamily="34" charset="0"/>
              </a:rPr>
              <a:t> </a:t>
            </a:r>
            <a:r>
              <a:rPr lang="en-ZA" dirty="0" smtClean="0">
                <a:solidFill>
                  <a:schemeClr val="accent1">
                    <a:lumMod val="50000"/>
                  </a:schemeClr>
                </a:solidFill>
                <a:latin typeface="Arial" panose="020B0604020202020204" pitchFamily="34" charset="0"/>
                <a:cs typeface="Arial" panose="020B0604020202020204" pitchFamily="34" charset="0"/>
              </a:rPr>
              <a:t>            	middle income SA households </a:t>
            </a:r>
          </a:p>
          <a:p>
            <a:pPr marL="342900" indent="-342900">
              <a:lnSpc>
                <a:spcPct val="150000"/>
              </a:lnSpc>
              <a:buFont typeface="Wingdings" pitchFamily="2" charset="2"/>
              <a:buChar char="q"/>
            </a:pPr>
            <a:r>
              <a:rPr lang="en-ZA" b="1" dirty="0" smtClean="0">
                <a:solidFill>
                  <a:schemeClr val="accent1">
                    <a:lumMod val="50000"/>
                  </a:schemeClr>
                </a:solidFill>
                <a:latin typeface="Arial" panose="020B0604020202020204" pitchFamily="34" charset="0"/>
                <a:cs typeface="Arial" panose="020B0604020202020204" pitchFamily="34" charset="0"/>
              </a:rPr>
              <a:t>Geographic activities:   	</a:t>
            </a:r>
            <a:r>
              <a:rPr lang="en-ZA" dirty="0" smtClean="0">
                <a:solidFill>
                  <a:schemeClr val="accent1">
                    <a:lumMod val="50000"/>
                  </a:schemeClr>
                </a:solidFill>
                <a:latin typeface="Arial" panose="020B0604020202020204" pitchFamily="34" charset="0"/>
                <a:cs typeface="Arial" panose="020B0604020202020204" pitchFamily="34" charset="0"/>
              </a:rPr>
              <a:t>National</a:t>
            </a:r>
          </a:p>
          <a:p>
            <a:pPr marL="342900" indent="-342900">
              <a:lnSpc>
                <a:spcPct val="150000"/>
              </a:lnSpc>
              <a:buFont typeface="Wingdings" pitchFamily="2" charset="2"/>
              <a:buChar char="q"/>
            </a:pPr>
            <a:r>
              <a:rPr lang="en-ZA" b="1" dirty="0" smtClean="0">
                <a:solidFill>
                  <a:schemeClr val="accent1">
                    <a:lumMod val="50000"/>
                  </a:schemeClr>
                </a:solidFill>
                <a:latin typeface="Arial" panose="020B0604020202020204" pitchFamily="34" charset="0"/>
                <a:cs typeface="Arial" panose="020B0604020202020204" pitchFamily="34" charset="0"/>
              </a:rPr>
              <a:t>Number of Employees: 	</a:t>
            </a:r>
            <a:r>
              <a:rPr lang="en-ZA" dirty="0" smtClean="0">
                <a:solidFill>
                  <a:schemeClr val="accent1">
                    <a:lumMod val="50000"/>
                  </a:schemeClr>
                </a:solidFill>
                <a:latin typeface="Arial" panose="020B0604020202020204" pitchFamily="34" charset="0"/>
                <a:cs typeface="Arial" panose="020B0604020202020204" pitchFamily="34" charset="0"/>
              </a:rPr>
              <a:t>Group 71	Company 54 </a:t>
            </a:r>
          </a:p>
        </p:txBody>
      </p:sp>
    </p:spTree>
    <p:extLst>
      <p:ext uri="{BB962C8B-B14F-4D97-AF65-F5344CB8AC3E}">
        <p14:creationId xmlns:p14="http://schemas.microsoft.com/office/powerpoint/2010/main" xmlns="" val="2395808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91200"/>
          </a:xfrm>
          <a:solidFill>
            <a:schemeClr val="accent1">
              <a:lumMod val="75000"/>
            </a:schemeClr>
          </a:solidFill>
        </p:spPr>
        <p:txBody>
          <a:bodyPr anchor="ctr">
            <a:normAutofit/>
          </a:bodyPr>
          <a:lstStyle/>
          <a:p>
            <a:pPr algn="ctr"/>
            <a:r>
              <a:rPr lang="en-ZA" sz="3200" dirty="0" smtClean="0">
                <a:solidFill>
                  <a:schemeClr val="bg1"/>
                </a:solidFill>
                <a:latin typeface="Arial" pitchFamily="34" charset="0"/>
                <a:cs typeface="Arial" pitchFamily="34" charset="0"/>
              </a:rPr>
              <a:t>NHFC MANDATE</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4</a:t>
            </a:fld>
            <a:endParaRPr lang="en-ZA" sz="1000" dirty="0">
              <a:solidFill>
                <a:schemeClr val="tx2">
                  <a:lumMod val="50000"/>
                </a:schemeClr>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261243443"/>
              </p:ext>
            </p:extLst>
          </p:nvPr>
        </p:nvGraphicFramePr>
        <p:xfrm>
          <a:off x="873842" y="28098860"/>
          <a:ext cx="7300452" cy="21315680"/>
        </p:xfrm>
        <a:graphic>
          <a:graphicData uri="http://schemas.openxmlformats.org/drawingml/2006/table">
            <a:tbl>
              <a:tblPr firstRow="1" firstCol="1" bandRow="1">
                <a:tableStyleId>{5C22544A-7EE6-4342-B048-85BDC9FD1C3A}</a:tableStyleId>
              </a:tblPr>
              <a:tblGrid>
                <a:gridCol w="685800"/>
                <a:gridCol w="2529282"/>
                <a:gridCol w="446205"/>
                <a:gridCol w="2610464"/>
                <a:gridCol w="1028701"/>
              </a:tblGrid>
              <a:tr h="0">
                <a:tc gridSpan="5">
                  <a:txBody>
                    <a:bodyPr/>
                    <a:lstStyle/>
                    <a:p>
                      <a:pPr algn="ctr">
                        <a:lnSpc>
                          <a:spcPct val="115000"/>
                        </a:lnSpc>
                        <a:spcAft>
                          <a:spcPts val="1000"/>
                        </a:spcAft>
                      </a:pPr>
                      <a:r>
                        <a:rPr lang="en-US" sz="400" dirty="0">
                          <a:effectLst/>
                        </a:rPr>
                        <a:t>TRANSACTION PHASE RISKS</a:t>
                      </a:r>
                      <a:endParaRPr lang="en-ZA" sz="500" dirty="0">
                        <a:effectLst/>
                        <a:latin typeface="Arial"/>
                        <a:ea typeface="Calibri"/>
                      </a:endParaRPr>
                    </a:p>
                  </a:txBody>
                  <a:tcPr marL="21217" marR="21217"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RISK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RESIDUAL RISK RATING</a:t>
                      </a:r>
                      <a:endParaRPr lang="en-ZA" sz="1400">
                        <a:effectLst/>
                        <a:latin typeface="Arial" pitchFamily="34" charset="0"/>
                        <a:ea typeface="Calibri"/>
                        <a:cs typeface="Arial" pitchFamily="34" charset="0"/>
                      </a:endParaRPr>
                    </a:p>
                  </a:txBody>
                  <a:tcPr marL="21217" marR="21217" marT="0" marB="0"/>
                </a:tc>
              </a:tr>
              <a:tr h="780434">
                <a:tc>
                  <a:txBody>
                    <a:bodyPr/>
                    <a:lstStyle/>
                    <a:p>
                      <a:pPr>
                        <a:lnSpc>
                          <a:spcPct val="115000"/>
                        </a:lnSpc>
                        <a:spcAft>
                          <a:spcPts val="1000"/>
                        </a:spcAft>
                      </a:pPr>
                      <a:r>
                        <a:rPr lang="en-US" sz="400">
                          <a:effectLst/>
                        </a:rPr>
                        <a:t>1</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Transaction Execution Risk</a:t>
                      </a:r>
                      <a:endParaRPr lang="en-ZA" sz="1400" dirty="0">
                        <a:effectLst/>
                        <a:latin typeface="Arial" pitchFamily="34" charset="0"/>
                        <a:cs typeface="Arial" pitchFamily="34" charset="0"/>
                      </a:endParaRPr>
                    </a:p>
                    <a:p>
                      <a:pPr>
                        <a:lnSpc>
                          <a:spcPct val="115000"/>
                        </a:lnSpc>
                        <a:spcAft>
                          <a:spcPts val="1000"/>
                        </a:spcAft>
                      </a:pPr>
                      <a:r>
                        <a:rPr lang="en-US" sz="1400" dirty="0">
                          <a:effectLst/>
                          <a:latin typeface="Arial" pitchFamily="34" charset="0"/>
                          <a:cs typeface="Arial" pitchFamily="34" charset="0"/>
                        </a:rPr>
                        <a:t>Ensuring that the donation of assets and liabilities meets the Tax Act, Companies Act, 2008, PFMA, National Treasury Regulations and any other legislation.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dirty="0">
                          <a:effectLst/>
                          <a:latin typeface="Arial" pitchFamily="34" charset="0"/>
                          <a:cs typeface="Arial" pitchFamily="34" charset="0"/>
                        </a:rPr>
                        <a:t>National Treasury has amended the Tax Act to make NHFC a non-tax paying entity back dated to 1 April 2016.</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tax amendment is to be signed into law by the State President around February 2017</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A law firm (</a:t>
                      </a:r>
                      <a:r>
                        <a:rPr lang="en-US" sz="1400" dirty="0" err="1">
                          <a:effectLst/>
                          <a:latin typeface="Arial" pitchFamily="34" charset="0"/>
                          <a:cs typeface="Arial" pitchFamily="34" charset="0"/>
                        </a:rPr>
                        <a:t>Werksman</a:t>
                      </a:r>
                      <a:r>
                        <a:rPr lang="en-US" sz="1400" dirty="0">
                          <a:effectLst/>
                          <a:latin typeface="Arial" pitchFamily="34" charset="0"/>
                          <a:cs typeface="Arial" pitchFamily="34" charset="0"/>
                        </a:rPr>
                        <a:t>) appointed to draft and submit the Administrative Order to the Companies Tribunal (there is consensus amongst the three entities on going this route.</a:t>
                      </a:r>
                      <a:endParaRPr lang="en-ZA" sz="1400" dirty="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80434">
                <a:tc>
                  <a:txBody>
                    <a:bodyPr/>
                    <a:lstStyle/>
                    <a:p>
                      <a:pPr>
                        <a:lnSpc>
                          <a:spcPct val="115000"/>
                        </a:lnSpc>
                        <a:spcAft>
                          <a:spcPts val="1000"/>
                        </a:spcAft>
                      </a:pPr>
                      <a:r>
                        <a:rPr lang="en-US" sz="400">
                          <a:effectLst/>
                        </a:rPr>
                        <a:t>2</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Governance/Leadership Risk</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Board of the Super NHFC</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Senior Management</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Governance/Leadership Risk</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Shareholder has undertaken to appoint the Interim Board and the CEO.</a:t>
                      </a:r>
                      <a:endParaRPr lang="en-ZA" sz="1400" dirty="0">
                        <a:effectLst/>
                        <a:latin typeface="Arial" pitchFamily="34" charset="0"/>
                        <a:cs typeface="Arial" pitchFamily="34" charset="0"/>
                      </a:endParaRPr>
                    </a:p>
                    <a:p>
                      <a:pPr marL="165100" indent="-165100">
                        <a:lnSpc>
                          <a:spcPct val="115000"/>
                        </a:lnSpc>
                        <a:spcAft>
                          <a:spcPts val="0"/>
                        </a:spcAft>
                      </a:pPr>
                      <a:r>
                        <a:rPr lang="en-US" sz="1400" dirty="0">
                          <a:effectLst/>
                          <a:latin typeface="Arial" pitchFamily="34" charset="0"/>
                          <a:cs typeface="Arial" pitchFamily="34" charset="0"/>
                        </a:rPr>
                        <a:t> </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Establishment of Interim EXCO and delegation of Authority by the board.</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423601">
                <a:tc>
                  <a:txBody>
                    <a:bodyPr/>
                    <a:lstStyle/>
                    <a:p>
                      <a:pPr>
                        <a:lnSpc>
                          <a:spcPct val="115000"/>
                        </a:lnSpc>
                        <a:spcAft>
                          <a:spcPts val="1000"/>
                        </a:spcAft>
                      </a:pPr>
                      <a:r>
                        <a:rPr lang="en-US" sz="400">
                          <a:effectLst/>
                        </a:rPr>
                        <a:t>3</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Asset and Liabilities Fair Value Risk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Accepting Donation of Assets and Liabilities at fair value</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diligence/valuation of assets and liabilities that are donated to it to determine fair value.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17253">
                <a:tc>
                  <a:txBody>
                    <a:bodyPr/>
                    <a:lstStyle/>
                    <a:p>
                      <a:pPr>
                        <a:lnSpc>
                          <a:spcPct val="115000"/>
                        </a:lnSpc>
                        <a:spcAft>
                          <a:spcPts val="1000"/>
                        </a:spcAft>
                      </a:pPr>
                      <a:r>
                        <a:rPr lang="en-US" sz="400">
                          <a:effectLst/>
                        </a:rPr>
                        <a:t>4</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Inflated Cost Structure</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Salary bill</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 on salary bill of all the entities.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RISK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RESIDUAL RISK RATING</a:t>
                      </a:r>
                      <a:endParaRPr lang="en-ZA" sz="1400" dirty="0">
                        <a:effectLst/>
                        <a:latin typeface="Arial" pitchFamily="34" charset="0"/>
                        <a:ea typeface="Calibri"/>
                        <a:cs typeface="Arial" pitchFamily="34" charset="0"/>
                      </a:endParaRPr>
                    </a:p>
                  </a:txBody>
                  <a:tcPr marL="21217" marR="21217" marT="0" marB="0"/>
                </a:tc>
              </a:tr>
              <a:tr h="766227">
                <a:tc>
                  <a:txBody>
                    <a:bodyPr/>
                    <a:lstStyle/>
                    <a:p>
                      <a:pPr>
                        <a:lnSpc>
                          <a:spcPct val="115000"/>
                        </a:lnSpc>
                        <a:spcAft>
                          <a:spcPts val="1000"/>
                        </a:spcAft>
                      </a:pPr>
                      <a:r>
                        <a:rPr lang="en-US" sz="400">
                          <a:effectLst/>
                        </a:rPr>
                        <a:t>5</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HR Risk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Loss of skills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Talent attraction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Culture and service standards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0"/>
                        </a:spcAft>
                        <a:buFont typeface="Symbol"/>
                        <a:buChar char=""/>
                      </a:pPr>
                      <a:r>
                        <a:rPr lang="en-US" sz="1400">
                          <a:effectLst/>
                          <a:latin typeface="Arial" pitchFamily="34" charset="0"/>
                          <a:cs typeface="Arial" pitchFamily="34" charset="0"/>
                        </a:rPr>
                        <a:t>Compliance with Section 197 of the Labour Relations Act (Protection of Jobs).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Draft and obtain approval of the interim organisation organogram</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and implement change management  strategies and plans </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HR policies that will address talent attraction, culture and service standards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Entities to operate under own brand until legislation is passed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Undertake team building workshops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1027473">
                <a:tc>
                  <a:txBody>
                    <a:bodyPr/>
                    <a:lstStyle/>
                    <a:p>
                      <a:pPr>
                        <a:lnSpc>
                          <a:spcPct val="115000"/>
                        </a:lnSpc>
                        <a:spcAft>
                          <a:spcPts val="1000"/>
                        </a:spcAft>
                      </a:pPr>
                      <a:r>
                        <a:rPr lang="en-US" sz="400">
                          <a:effectLst/>
                        </a:rPr>
                        <a:t>6</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Integration Risk (Short-term) - systems, processes and people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Short term Integration to commence 1 November 2016  and 31 March 2017</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Operational policies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Integration policies to be approved by the “Interim Board”.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GTAC providing assistance</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12296">
                <a:tc>
                  <a:txBody>
                    <a:bodyPr/>
                    <a:lstStyle/>
                    <a:p>
                      <a:pPr>
                        <a:lnSpc>
                          <a:spcPct val="115000"/>
                        </a:lnSpc>
                        <a:spcAft>
                          <a:spcPts val="1000"/>
                        </a:spcAft>
                      </a:pPr>
                      <a:r>
                        <a:rPr lang="en-US" sz="400">
                          <a:effectLst/>
                        </a:rPr>
                        <a:t>7</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Communication Risk</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Communicating changes to the market.</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Internal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External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Shareholder</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Develop Communication strategy with input from NDoHS, Minister’s Office and the three entities to be approved by the “interim board”.</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368704">
                <a:tc>
                  <a:txBody>
                    <a:bodyPr/>
                    <a:lstStyle/>
                    <a:p>
                      <a:pPr>
                        <a:lnSpc>
                          <a:spcPct val="115000"/>
                        </a:lnSpc>
                        <a:spcAft>
                          <a:spcPts val="1000"/>
                        </a:spcAft>
                      </a:pPr>
                      <a:r>
                        <a:rPr lang="en-US" sz="400">
                          <a:effectLst/>
                        </a:rPr>
                        <a:t>8</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Brand Risk</a:t>
                      </a:r>
                      <a:endParaRPr lang="en-ZA" sz="1400">
                        <a:effectLst/>
                        <a:latin typeface="Arial" pitchFamily="34" charset="0"/>
                        <a:cs typeface="Arial" pitchFamily="34" charset="0"/>
                      </a:endParaRPr>
                    </a:p>
                    <a:p>
                      <a:pPr algn="just">
                        <a:lnSpc>
                          <a:spcPct val="115000"/>
                        </a:lnSpc>
                        <a:spcAft>
                          <a:spcPts val="1000"/>
                        </a:spcAft>
                      </a:pPr>
                      <a:r>
                        <a:rPr lang="en-US" sz="1400">
                          <a:effectLst/>
                          <a:latin typeface="Arial" pitchFamily="34" charset="0"/>
                          <a:cs typeface="Arial" pitchFamily="34" charset="0"/>
                        </a:rPr>
                        <a:t>Avoiding confusion with regards to each entity’s identity and damage to the brand.</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Maintain NURCH and RLHF brands as divisions of NHFC pending passing of legislation by parliament.</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bl>
          </a:graphicData>
        </a:graphic>
      </p:graphicFrame>
      <p:sp>
        <p:nvSpPr>
          <p:cNvPr id="6" name="Rectangle 4"/>
          <p:cNvSpPr>
            <a:spLocks noChangeArrowheads="1"/>
          </p:cNvSpPr>
          <p:nvPr/>
        </p:nvSpPr>
        <p:spPr bwMode="auto">
          <a:xfrm>
            <a:off x="355601" y="1141784"/>
            <a:ext cx="8415866" cy="1703030"/>
          </a:xfrm>
          <a:prstGeom prst="rect">
            <a:avLst/>
          </a:prstGeom>
          <a:solidFill>
            <a:schemeClr val="bg1"/>
          </a:solidFill>
          <a:ln w="3175">
            <a:solidFill>
              <a:schemeClr val="accent1">
                <a:lumMod val="75000"/>
              </a:schemeClr>
            </a:solidFill>
            <a:miter lim="800000"/>
            <a:headEnd/>
            <a:tailEnd/>
          </a:ln>
          <a:effectLst>
            <a:outerShdw blurRad="50800" dist="38100" dir="5400000" algn="t" rotWithShape="0">
              <a:prstClr val="black">
                <a:alpha val="40000"/>
              </a:prstClr>
            </a:outerShdw>
          </a:effectLst>
        </p:spPr>
        <p:txBody>
          <a:bodyPr wrap="square" anchor="ctr">
            <a:spAutoFit/>
          </a:bodyPr>
          <a:lstStyle/>
          <a:p>
            <a:pPr algn="ctr">
              <a:lnSpc>
                <a:spcPct val="150000"/>
              </a:lnSpc>
              <a:buClr>
                <a:schemeClr val="accent1"/>
              </a:buClr>
              <a:buSzPct val="68000"/>
            </a:pPr>
            <a:r>
              <a:rPr lang="en-ZA" dirty="0" smtClean="0">
                <a:solidFill>
                  <a:srgbClr val="002060"/>
                </a:solidFill>
                <a:latin typeface="Arial" panose="020B0604020202020204" pitchFamily="34" charset="0"/>
                <a:cs typeface="Arial" panose="020B0604020202020204" pitchFamily="34" charset="0"/>
              </a:rPr>
              <a:t>The </a:t>
            </a:r>
            <a:r>
              <a:rPr lang="en-ZA" b="1" dirty="0" smtClean="0">
                <a:solidFill>
                  <a:srgbClr val="002060"/>
                </a:solidFill>
                <a:latin typeface="Arial" panose="020B0604020202020204" pitchFamily="34" charset="0"/>
                <a:cs typeface="Arial" panose="020B0604020202020204" pitchFamily="34" charset="0"/>
              </a:rPr>
              <a:t>National Housing Finance Corporation </a:t>
            </a:r>
            <a:r>
              <a:rPr lang="en-ZA" b="1" dirty="0" err="1" smtClean="0">
                <a:solidFill>
                  <a:srgbClr val="002060"/>
                </a:solidFill>
                <a:latin typeface="Arial" panose="020B0604020202020204" pitchFamily="34" charset="0"/>
                <a:cs typeface="Arial" panose="020B0604020202020204" pitchFamily="34" charset="0"/>
              </a:rPr>
              <a:t>Soc</a:t>
            </a:r>
            <a:r>
              <a:rPr lang="en-ZA" b="1" dirty="0" smtClean="0">
                <a:solidFill>
                  <a:srgbClr val="002060"/>
                </a:solidFill>
                <a:latin typeface="Arial" panose="020B0604020202020204" pitchFamily="34" charset="0"/>
                <a:cs typeface="Arial" panose="020B0604020202020204" pitchFamily="34" charset="0"/>
              </a:rPr>
              <a:t> Ltd </a:t>
            </a:r>
            <a:r>
              <a:rPr lang="en-ZA" dirty="0" smtClean="0">
                <a:solidFill>
                  <a:srgbClr val="002060"/>
                </a:solidFill>
                <a:latin typeface="Arial" panose="020B0604020202020204" pitchFamily="34" charset="0"/>
                <a:cs typeface="Arial" panose="020B0604020202020204" pitchFamily="34" charset="0"/>
              </a:rPr>
              <a:t>(NHFC) is a state owned Development Finance </a:t>
            </a:r>
            <a:r>
              <a:rPr lang="en-ZA" dirty="0">
                <a:solidFill>
                  <a:srgbClr val="002060"/>
                </a:solidFill>
                <a:latin typeface="Arial" panose="020B0604020202020204" pitchFamily="34" charset="0"/>
                <a:cs typeface="Arial" panose="020B0604020202020204" pitchFamily="34" charset="0"/>
              </a:rPr>
              <a:t>I</a:t>
            </a:r>
            <a:r>
              <a:rPr lang="en-ZA" dirty="0" smtClean="0">
                <a:solidFill>
                  <a:srgbClr val="002060"/>
                </a:solidFill>
                <a:latin typeface="Arial" panose="020B0604020202020204" pitchFamily="34" charset="0"/>
                <a:cs typeface="Arial" panose="020B0604020202020204" pitchFamily="34" charset="0"/>
              </a:rPr>
              <a:t>nstitution with a principal mandate to </a:t>
            </a:r>
            <a:r>
              <a:rPr lang="en-ZA" b="1" dirty="0" smtClean="0">
                <a:solidFill>
                  <a:srgbClr val="002060"/>
                </a:solidFill>
                <a:latin typeface="Arial" panose="020B0604020202020204" pitchFamily="34" charset="0"/>
                <a:cs typeface="Arial" panose="020B0604020202020204" pitchFamily="34" charset="0"/>
              </a:rPr>
              <a:t>broaden and deepen access to affordable housing finance </a:t>
            </a:r>
            <a:r>
              <a:rPr lang="en-ZA" dirty="0" smtClean="0">
                <a:solidFill>
                  <a:srgbClr val="002060"/>
                </a:solidFill>
                <a:latin typeface="Arial" panose="020B0604020202020204" pitchFamily="34" charset="0"/>
                <a:cs typeface="Arial" panose="020B0604020202020204" pitchFamily="34" charset="0"/>
              </a:rPr>
              <a:t>for the low- and middle-income households. </a:t>
            </a:r>
            <a:r>
              <a:rPr lang="en-US" dirty="0" smtClean="0">
                <a:solidFill>
                  <a:srgbClr val="002060"/>
                </a:solidFill>
                <a:latin typeface="Arial" panose="020B0604020202020204" pitchFamily="34" charset="0"/>
                <a:cs typeface="Arial" panose="020B0604020202020204" pitchFamily="34" charset="0"/>
              </a:rPr>
              <a:t> </a:t>
            </a:r>
          </a:p>
        </p:txBody>
      </p:sp>
      <p:sp>
        <p:nvSpPr>
          <p:cNvPr id="9" name="Rectangle 8"/>
          <p:cNvSpPr/>
          <p:nvPr/>
        </p:nvSpPr>
        <p:spPr>
          <a:xfrm>
            <a:off x="355601" y="3269883"/>
            <a:ext cx="8415865" cy="3096344"/>
          </a:xfrm>
          <a:prstGeom prst="rect">
            <a:avLst/>
          </a:prstGeom>
          <a:solidFill>
            <a:schemeClr val="accent1">
              <a:lumMod val="20000"/>
              <a:lumOff val="80000"/>
              <a:alpha val="29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wrap="square" anchor="ctr">
            <a:noAutofit/>
          </a:bodyPr>
          <a:lstStyle/>
          <a:p>
            <a:pPr marL="265113" indent="-155575">
              <a:lnSpc>
                <a:spcPct val="130000"/>
              </a:lnSpc>
              <a:spcBef>
                <a:spcPts val="800"/>
              </a:spcBef>
              <a:buClr>
                <a:schemeClr val="accent1"/>
              </a:buClr>
              <a:buSzPct val="68000"/>
              <a:buFont typeface="Calibri" pitchFamily="34" charset="0"/>
              <a:buChar char="−"/>
              <a:defRPr/>
            </a:pPr>
            <a:r>
              <a:rPr lang="en-US" dirty="0" smtClean="0">
                <a:solidFill>
                  <a:srgbClr val="002060"/>
                </a:solidFill>
                <a:latin typeface="Arial" panose="020B0604020202020204" pitchFamily="34" charset="0"/>
                <a:cs typeface="Arial" panose="020B0604020202020204" pitchFamily="34" charset="0"/>
              </a:rPr>
              <a:t>The </a:t>
            </a:r>
            <a:r>
              <a:rPr lang="en-US" dirty="0">
                <a:solidFill>
                  <a:srgbClr val="002060"/>
                </a:solidFill>
                <a:latin typeface="Arial" panose="020B0604020202020204" pitchFamily="34" charset="0"/>
                <a:cs typeface="Arial" panose="020B0604020202020204" pitchFamily="34" charset="0"/>
              </a:rPr>
              <a:t>low- to middle-income housing </a:t>
            </a:r>
            <a:r>
              <a:rPr lang="en-US" dirty="0" smtClean="0">
                <a:solidFill>
                  <a:srgbClr val="002060"/>
                </a:solidFill>
                <a:latin typeface="Arial" panose="020B0604020202020204" pitchFamily="34" charset="0"/>
                <a:cs typeface="Arial" panose="020B0604020202020204" pitchFamily="34" charset="0"/>
              </a:rPr>
              <a:t>market </a:t>
            </a:r>
            <a:r>
              <a:rPr lang="en-US" dirty="0">
                <a:solidFill>
                  <a:srgbClr val="002060"/>
                </a:solidFill>
                <a:latin typeface="Arial" panose="020B0604020202020204" pitchFamily="34" charset="0"/>
                <a:cs typeface="Arial" panose="020B0604020202020204" pitchFamily="34" charset="0"/>
              </a:rPr>
              <a:t>is any South African household </a:t>
            </a:r>
            <a:r>
              <a:rPr lang="en-US" dirty="0" smtClean="0">
                <a:solidFill>
                  <a:srgbClr val="002060"/>
                </a:solidFill>
                <a:latin typeface="Arial" panose="020B0604020202020204" pitchFamily="34" charset="0"/>
                <a:cs typeface="Arial" panose="020B0604020202020204" pitchFamily="34" charset="0"/>
              </a:rPr>
              <a:t>with </a:t>
            </a:r>
            <a:r>
              <a:rPr lang="en-US" dirty="0">
                <a:solidFill>
                  <a:srgbClr val="002060"/>
                </a:solidFill>
                <a:latin typeface="Arial" panose="020B0604020202020204" pitchFamily="34" charset="0"/>
                <a:cs typeface="Arial" panose="020B0604020202020204" pitchFamily="34" charset="0"/>
              </a:rPr>
              <a:t>a regular </a:t>
            </a:r>
            <a:r>
              <a:rPr lang="en-US" b="1" dirty="0">
                <a:solidFill>
                  <a:srgbClr val="002060"/>
                </a:solidFill>
                <a:latin typeface="Arial" panose="020B0604020202020204" pitchFamily="34" charset="0"/>
                <a:cs typeface="Arial" panose="020B0604020202020204" pitchFamily="34" charset="0"/>
              </a:rPr>
              <a:t>monthly income between R1 500 and R15 </a:t>
            </a:r>
            <a:r>
              <a:rPr lang="en-US" b="1" dirty="0" smtClean="0">
                <a:solidFill>
                  <a:srgbClr val="002060"/>
                </a:solidFill>
                <a:latin typeface="Arial" panose="020B0604020202020204" pitchFamily="34" charset="0"/>
                <a:cs typeface="Arial" panose="020B0604020202020204" pitchFamily="34" charset="0"/>
              </a:rPr>
              <a:t>000. </a:t>
            </a:r>
            <a:endParaRPr lang="en-US" b="1" dirty="0">
              <a:solidFill>
                <a:srgbClr val="002060"/>
              </a:solidFill>
              <a:latin typeface="Arial" panose="020B0604020202020204" pitchFamily="34" charset="0"/>
              <a:cs typeface="Arial" panose="020B0604020202020204" pitchFamily="34" charset="0"/>
            </a:endParaRPr>
          </a:p>
          <a:p>
            <a:pPr marL="265113" indent="-155575">
              <a:lnSpc>
                <a:spcPct val="130000"/>
              </a:lnSpc>
              <a:spcBef>
                <a:spcPts val="800"/>
              </a:spcBef>
              <a:buClr>
                <a:schemeClr val="accent1"/>
              </a:buClr>
              <a:buSzPct val="68000"/>
              <a:buFont typeface="Calibri" pitchFamily="34" charset="0"/>
              <a:buChar char="−"/>
              <a:defRPr/>
            </a:pPr>
            <a:r>
              <a:rPr lang="en-US" dirty="0" smtClean="0">
                <a:solidFill>
                  <a:srgbClr val="002060"/>
                </a:solidFill>
                <a:latin typeface="Arial" panose="020B0604020202020204" pitchFamily="34" charset="0"/>
                <a:cs typeface="Arial" panose="020B0604020202020204" pitchFamily="34" charset="0"/>
              </a:rPr>
              <a:t>The </a:t>
            </a:r>
            <a:r>
              <a:rPr lang="en-US" b="1" dirty="0">
                <a:solidFill>
                  <a:srgbClr val="002060"/>
                </a:solidFill>
                <a:latin typeface="Arial" panose="020B0604020202020204" pitchFamily="34" charset="0"/>
                <a:cs typeface="Arial" panose="020B0604020202020204" pitchFamily="34" charset="0"/>
              </a:rPr>
              <a:t>market </a:t>
            </a:r>
            <a:r>
              <a:rPr lang="en-US" b="1" dirty="0" smtClean="0">
                <a:solidFill>
                  <a:srgbClr val="002060"/>
                </a:solidFill>
                <a:latin typeface="Arial" panose="020B0604020202020204" pitchFamily="34" charset="0"/>
                <a:cs typeface="Arial" panose="020B0604020202020204" pitchFamily="34" charset="0"/>
              </a:rPr>
              <a:t>segment </a:t>
            </a:r>
            <a:r>
              <a:rPr lang="en-US" dirty="0">
                <a:solidFill>
                  <a:srgbClr val="002060"/>
                </a:solidFill>
                <a:latin typeface="Arial" panose="020B0604020202020204" pitchFamily="34" charset="0"/>
                <a:cs typeface="Arial" panose="020B0604020202020204" pitchFamily="34" charset="0"/>
              </a:rPr>
              <a:t>is able to contribute towards its housing costs, but </a:t>
            </a:r>
            <a:r>
              <a:rPr lang="en-US" dirty="0" smtClean="0">
                <a:solidFill>
                  <a:srgbClr val="002060"/>
                </a:solidFill>
                <a:latin typeface="Arial" panose="020B0604020202020204" pitchFamily="34" charset="0"/>
                <a:cs typeface="Arial" panose="020B0604020202020204" pitchFamily="34" charset="0"/>
              </a:rPr>
              <a:t>unable </a:t>
            </a:r>
            <a:r>
              <a:rPr lang="en-US" b="1" dirty="0" smtClean="0">
                <a:solidFill>
                  <a:srgbClr val="002060"/>
                </a:solidFill>
                <a:latin typeface="Arial" panose="020B0604020202020204" pitchFamily="34" charset="0"/>
                <a:cs typeface="Arial" panose="020B0604020202020204" pitchFamily="34" charset="0"/>
              </a:rPr>
              <a:t>to </a:t>
            </a:r>
            <a:r>
              <a:rPr lang="en-US" b="1" dirty="0">
                <a:solidFill>
                  <a:srgbClr val="002060"/>
                </a:solidFill>
                <a:latin typeface="Arial" panose="020B0604020202020204" pitchFamily="34" charset="0"/>
                <a:cs typeface="Arial" panose="020B0604020202020204" pitchFamily="34" charset="0"/>
              </a:rPr>
              <a:t>access </a:t>
            </a:r>
            <a:r>
              <a:rPr lang="en-US" b="1" dirty="0" smtClean="0">
                <a:solidFill>
                  <a:srgbClr val="002060"/>
                </a:solidFill>
                <a:latin typeface="Arial" panose="020B0604020202020204" pitchFamily="34" charset="0"/>
                <a:cs typeface="Arial" panose="020B0604020202020204" pitchFamily="34" charset="0"/>
              </a:rPr>
              <a:t>housing finance from </a:t>
            </a:r>
            <a:r>
              <a:rPr lang="en-US" b="1" dirty="0">
                <a:solidFill>
                  <a:srgbClr val="002060"/>
                </a:solidFill>
                <a:latin typeface="Arial" panose="020B0604020202020204" pitchFamily="34" charset="0"/>
                <a:cs typeface="Arial" panose="020B0604020202020204" pitchFamily="34" charset="0"/>
              </a:rPr>
              <a:t>F</a:t>
            </a:r>
            <a:r>
              <a:rPr lang="en-US" b="1" dirty="0" smtClean="0">
                <a:solidFill>
                  <a:srgbClr val="002060"/>
                </a:solidFill>
                <a:latin typeface="Arial" panose="020B0604020202020204" pitchFamily="34" charset="0"/>
                <a:cs typeface="Arial" panose="020B0604020202020204" pitchFamily="34" charset="0"/>
              </a:rPr>
              <a:t>inancial Institutions.</a:t>
            </a:r>
            <a:endParaRPr lang="en-US" b="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508001" y="3368812"/>
            <a:ext cx="2167517" cy="446277"/>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nSpc>
                <a:spcPct val="120000"/>
              </a:lnSpc>
              <a:spcBef>
                <a:spcPts val="800"/>
              </a:spcBef>
              <a:spcAft>
                <a:spcPts val="400"/>
              </a:spcAft>
              <a:buClr>
                <a:srgbClr val="8E0000"/>
              </a:buClr>
              <a:defRPr/>
            </a:pPr>
            <a:r>
              <a:rPr lang="en-ZA" sz="1600" b="1" spc="300" dirty="0" smtClean="0">
                <a:solidFill>
                  <a:schemeClr val="bg1"/>
                </a:solidFill>
                <a:latin typeface="Arial" panose="020B0604020202020204" pitchFamily="34" charset="0"/>
                <a:cs typeface="Arial" panose="020B0604020202020204" pitchFamily="34" charset="0"/>
              </a:rPr>
              <a:t>Target Market:</a:t>
            </a:r>
            <a:endParaRPr lang="en-ZA" sz="1600"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46821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91200"/>
          </a:xfrm>
          <a:solidFill>
            <a:schemeClr val="accent1">
              <a:lumMod val="75000"/>
            </a:schemeClr>
          </a:solidFill>
        </p:spPr>
        <p:txBody>
          <a:bodyPr anchor="ctr">
            <a:normAutofit/>
          </a:bodyPr>
          <a:lstStyle/>
          <a:p>
            <a:pPr algn="ctr"/>
            <a:r>
              <a:rPr lang="en-ZA" sz="3200" dirty="0" smtClean="0">
                <a:solidFill>
                  <a:schemeClr val="bg1"/>
                </a:solidFill>
                <a:latin typeface="Arial" pitchFamily="34" charset="0"/>
                <a:cs typeface="Arial" pitchFamily="34" charset="0"/>
              </a:rPr>
              <a:t>VISION, MISSION, VALUES</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5</a:t>
            </a:fld>
            <a:endParaRPr lang="en-ZA" sz="1000" dirty="0">
              <a:solidFill>
                <a:schemeClr val="tx2">
                  <a:lumMod val="50000"/>
                </a:schemeClr>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890173089"/>
              </p:ext>
            </p:extLst>
          </p:nvPr>
        </p:nvGraphicFramePr>
        <p:xfrm>
          <a:off x="873842" y="28098860"/>
          <a:ext cx="7300452" cy="21315680"/>
        </p:xfrm>
        <a:graphic>
          <a:graphicData uri="http://schemas.openxmlformats.org/drawingml/2006/table">
            <a:tbl>
              <a:tblPr firstRow="1" firstCol="1" bandRow="1">
                <a:tableStyleId>{5C22544A-7EE6-4342-B048-85BDC9FD1C3A}</a:tableStyleId>
              </a:tblPr>
              <a:tblGrid>
                <a:gridCol w="685800"/>
                <a:gridCol w="2529282"/>
                <a:gridCol w="446205"/>
                <a:gridCol w="2610464"/>
                <a:gridCol w="1028701"/>
              </a:tblGrid>
              <a:tr h="0">
                <a:tc gridSpan="5">
                  <a:txBody>
                    <a:bodyPr/>
                    <a:lstStyle/>
                    <a:p>
                      <a:pPr algn="ctr">
                        <a:lnSpc>
                          <a:spcPct val="115000"/>
                        </a:lnSpc>
                        <a:spcAft>
                          <a:spcPts val="1000"/>
                        </a:spcAft>
                      </a:pPr>
                      <a:r>
                        <a:rPr lang="en-US" sz="400" dirty="0">
                          <a:effectLst/>
                        </a:rPr>
                        <a:t>TRANSACTION PHASE RISKS</a:t>
                      </a:r>
                      <a:endParaRPr lang="en-ZA" sz="500" dirty="0">
                        <a:effectLst/>
                        <a:latin typeface="Arial"/>
                        <a:ea typeface="Calibri"/>
                      </a:endParaRPr>
                    </a:p>
                  </a:txBody>
                  <a:tcPr marL="21217" marR="21217"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RISK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RESIDUAL RISK RATING</a:t>
                      </a:r>
                      <a:endParaRPr lang="en-ZA" sz="1400">
                        <a:effectLst/>
                        <a:latin typeface="Arial" pitchFamily="34" charset="0"/>
                        <a:ea typeface="Calibri"/>
                        <a:cs typeface="Arial" pitchFamily="34" charset="0"/>
                      </a:endParaRPr>
                    </a:p>
                  </a:txBody>
                  <a:tcPr marL="21217" marR="21217" marT="0" marB="0"/>
                </a:tc>
              </a:tr>
              <a:tr h="780434">
                <a:tc>
                  <a:txBody>
                    <a:bodyPr/>
                    <a:lstStyle/>
                    <a:p>
                      <a:pPr>
                        <a:lnSpc>
                          <a:spcPct val="115000"/>
                        </a:lnSpc>
                        <a:spcAft>
                          <a:spcPts val="1000"/>
                        </a:spcAft>
                      </a:pPr>
                      <a:r>
                        <a:rPr lang="en-US" sz="400">
                          <a:effectLst/>
                        </a:rPr>
                        <a:t>1</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Transaction Execution Risk</a:t>
                      </a:r>
                      <a:endParaRPr lang="en-ZA" sz="1400" dirty="0">
                        <a:effectLst/>
                        <a:latin typeface="Arial" pitchFamily="34" charset="0"/>
                        <a:cs typeface="Arial" pitchFamily="34" charset="0"/>
                      </a:endParaRPr>
                    </a:p>
                    <a:p>
                      <a:pPr>
                        <a:lnSpc>
                          <a:spcPct val="115000"/>
                        </a:lnSpc>
                        <a:spcAft>
                          <a:spcPts val="1000"/>
                        </a:spcAft>
                      </a:pPr>
                      <a:r>
                        <a:rPr lang="en-US" sz="1400" dirty="0">
                          <a:effectLst/>
                          <a:latin typeface="Arial" pitchFamily="34" charset="0"/>
                          <a:cs typeface="Arial" pitchFamily="34" charset="0"/>
                        </a:rPr>
                        <a:t>Ensuring that the donation of assets and liabilities meets the Tax Act, Companies Act, 2008, PFMA, National Treasury Regulations and any other legislation.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dirty="0">
                          <a:effectLst/>
                          <a:latin typeface="Arial" pitchFamily="34" charset="0"/>
                          <a:cs typeface="Arial" pitchFamily="34" charset="0"/>
                        </a:rPr>
                        <a:t>National Treasury has amended the Tax Act to make NHFC a non-tax paying entity back dated to 1 April 2016.</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tax amendment is to be signed into law by the State President around February 2017</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A law firm (</a:t>
                      </a:r>
                      <a:r>
                        <a:rPr lang="en-US" sz="1400" dirty="0" err="1">
                          <a:effectLst/>
                          <a:latin typeface="Arial" pitchFamily="34" charset="0"/>
                          <a:cs typeface="Arial" pitchFamily="34" charset="0"/>
                        </a:rPr>
                        <a:t>Werksman</a:t>
                      </a:r>
                      <a:r>
                        <a:rPr lang="en-US" sz="1400" dirty="0">
                          <a:effectLst/>
                          <a:latin typeface="Arial" pitchFamily="34" charset="0"/>
                          <a:cs typeface="Arial" pitchFamily="34" charset="0"/>
                        </a:rPr>
                        <a:t>) appointed to draft and submit the Administrative Order to the Companies Tribunal (there is consensus amongst the three entities on going this route.</a:t>
                      </a:r>
                      <a:endParaRPr lang="en-ZA" sz="1400" dirty="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80434">
                <a:tc>
                  <a:txBody>
                    <a:bodyPr/>
                    <a:lstStyle/>
                    <a:p>
                      <a:pPr>
                        <a:lnSpc>
                          <a:spcPct val="115000"/>
                        </a:lnSpc>
                        <a:spcAft>
                          <a:spcPts val="1000"/>
                        </a:spcAft>
                      </a:pPr>
                      <a:r>
                        <a:rPr lang="en-US" sz="400">
                          <a:effectLst/>
                        </a:rPr>
                        <a:t>2</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Governance/Leadership Risk</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Board of the Super NHFC</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Senior Management</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Governance/Leadership Risk</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Shareholder has undertaken to appoint the Interim Board and the CEO.</a:t>
                      </a:r>
                      <a:endParaRPr lang="en-ZA" sz="1400" dirty="0">
                        <a:effectLst/>
                        <a:latin typeface="Arial" pitchFamily="34" charset="0"/>
                        <a:cs typeface="Arial" pitchFamily="34" charset="0"/>
                      </a:endParaRPr>
                    </a:p>
                    <a:p>
                      <a:pPr marL="165100" indent="-165100">
                        <a:lnSpc>
                          <a:spcPct val="115000"/>
                        </a:lnSpc>
                        <a:spcAft>
                          <a:spcPts val="0"/>
                        </a:spcAft>
                      </a:pPr>
                      <a:r>
                        <a:rPr lang="en-US" sz="1400" dirty="0">
                          <a:effectLst/>
                          <a:latin typeface="Arial" pitchFamily="34" charset="0"/>
                          <a:cs typeface="Arial" pitchFamily="34" charset="0"/>
                        </a:rPr>
                        <a:t> </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Establishment of Interim EXCO and delegation of Authority by the board.</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423601">
                <a:tc>
                  <a:txBody>
                    <a:bodyPr/>
                    <a:lstStyle/>
                    <a:p>
                      <a:pPr>
                        <a:lnSpc>
                          <a:spcPct val="115000"/>
                        </a:lnSpc>
                        <a:spcAft>
                          <a:spcPts val="1000"/>
                        </a:spcAft>
                      </a:pPr>
                      <a:r>
                        <a:rPr lang="en-US" sz="400">
                          <a:effectLst/>
                        </a:rPr>
                        <a:t>3</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Asset and Liabilities Fair Value Risk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Accepting Donation of Assets and Liabilities at fair value</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diligence/valuation of assets and liabilities that are donated to it to determine fair value.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17253">
                <a:tc>
                  <a:txBody>
                    <a:bodyPr/>
                    <a:lstStyle/>
                    <a:p>
                      <a:pPr>
                        <a:lnSpc>
                          <a:spcPct val="115000"/>
                        </a:lnSpc>
                        <a:spcAft>
                          <a:spcPts val="1000"/>
                        </a:spcAft>
                      </a:pPr>
                      <a:r>
                        <a:rPr lang="en-US" sz="400">
                          <a:effectLst/>
                        </a:rPr>
                        <a:t>4</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Inflated Cost Structure</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Salary bill</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 on salary bill of all the entities.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RISK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RESIDUAL RISK RATING</a:t>
                      </a:r>
                      <a:endParaRPr lang="en-ZA" sz="1400" dirty="0">
                        <a:effectLst/>
                        <a:latin typeface="Arial" pitchFamily="34" charset="0"/>
                        <a:ea typeface="Calibri"/>
                        <a:cs typeface="Arial" pitchFamily="34" charset="0"/>
                      </a:endParaRPr>
                    </a:p>
                  </a:txBody>
                  <a:tcPr marL="21217" marR="21217" marT="0" marB="0"/>
                </a:tc>
              </a:tr>
              <a:tr h="766227">
                <a:tc>
                  <a:txBody>
                    <a:bodyPr/>
                    <a:lstStyle/>
                    <a:p>
                      <a:pPr>
                        <a:lnSpc>
                          <a:spcPct val="115000"/>
                        </a:lnSpc>
                        <a:spcAft>
                          <a:spcPts val="1000"/>
                        </a:spcAft>
                      </a:pPr>
                      <a:r>
                        <a:rPr lang="en-US" sz="400">
                          <a:effectLst/>
                        </a:rPr>
                        <a:t>5</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HR Risk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Loss of skills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Talent attraction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Culture and service standards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0"/>
                        </a:spcAft>
                        <a:buFont typeface="Symbol"/>
                        <a:buChar char=""/>
                      </a:pPr>
                      <a:r>
                        <a:rPr lang="en-US" sz="1400">
                          <a:effectLst/>
                          <a:latin typeface="Arial" pitchFamily="34" charset="0"/>
                          <a:cs typeface="Arial" pitchFamily="34" charset="0"/>
                        </a:rPr>
                        <a:t>Compliance with Section 197 of the Labour Relations Act (Protection of Jobs).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Draft and obtain approval of the interim organisation organogram</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and implement change management  strategies and plans </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HR policies that will address talent attraction, culture and service standards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Entities to operate under own brand until legislation is passed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Undertake team building workshops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1027473">
                <a:tc>
                  <a:txBody>
                    <a:bodyPr/>
                    <a:lstStyle/>
                    <a:p>
                      <a:pPr>
                        <a:lnSpc>
                          <a:spcPct val="115000"/>
                        </a:lnSpc>
                        <a:spcAft>
                          <a:spcPts val="1000"/>
                        </a:spcAft>
                      </a:pPr>
                      <a:r>
                        <a:rPr lang="en-US" sz="400">
                          <a:effectLst/>
                        </a:rPr>
                        <a:t>6</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Integration Risk (Short-term) - systems, processes and people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Short term Integration to commence 1 November 2016  and 31 March 2017</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Operational policies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Integration policies to be approved by the “Interim Board”.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GTAC providing assistance</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12296">
                <a:tc>
                  <a:txBody>
                    <a:bodyPr/>
                    <a:lstStyle/>
                    <a:p>
                      <a:pPr>
                        <a:lnSpc>
                          <a:spcPct val="115000"/>
                        </a:lnSpc>
                        <a:spcAft>
                          <a:spcPts val="1000"/>
                        </a:spcAft>
                      </a:pPr>
                      <a:r>
                        <a:rPr lang="en-US" sz="400">
                          <a:effectLst/>
                        </a:rPr>
                        <a:t>7</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Communication Risk</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Communicating changes to the market.</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Internal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External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Shareholder</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Develop Communication strategy with input from NDoHS, Minister’s Office and the three entities to be approved by the “interim board”.</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368704">
                <a:tc>
                  <a:txBody>
                    <a:bodyPr/>
                    <a:lstStyle/>
                    <a:p>
                      <a:pPr>
                        <a:lnSpc>
                          <a:spcPct val="115000"/>
                        </a:lnSpc>
                        <a:spcAft>
                          <a:spcPts val="1000"/>
                        </a:spcAft>
                      </a:pPr>
                      <a:r>
                        <a:rPr lang="en-US" sz="400">
                          <a:effectLst/>
                        </a:rPr>
                        <a:t>8</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Brand Risk</a:t>
                      </a:r>
                      <a:endParaRPr lang="en-ZA" sz="1400">
                        <a:effectLst/>
                        <a:latin typeface="Arial" pitchFamily="34" charset="0"/>
                        <a:cs typeface="Arial" pitchFamily="34" charset="0"/>
                      </a:endParaRPr>
                    </a:p>
                    <a:p>
                      <a:pPr algn="just">
                        <a:lnSpc>
                          <a:spcPct val="115000"/>
                        </a:lnSpc>
                        <a:spcAft>
                          <a:spcPts val="1000"/>
                        </a:spcAft>
                      </a:pPr>
                      <a:r>
                        <a:rPr lang="en-US" sz="1400">
                          <a:effectLst/>
                          <a:latin typeface="Arial" pitchFamily="34" charset="0"/>
                          <a:cs typeface="Arial" pitchFamily="34" charset="0"/>
                        </a:rPr>
                        <a:t>Avoiding confusion with regards to each entity’s identity and damage to the brand.</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Maintain NURCH and RLHF brands as divisions of NHFC pending passing of legislation by parliament.</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bl>
          </a:graphicData>
        </a:graphic>
      </p:graphicFrame>
      <p:grpSp>
        <p:nvGrpSpPr>
          <p:cNvPr id="10" name="Group 9"/>
          <p:cNvGrpSpPr/>
          <p:nvPr/>
        </p:nvGrpSpPr>
        <p:grpSpPr>
          <a:xfrm>
            <a:off x="149634" y="738048"/>
            <a:ext cx="8811718" cy="6056505"/>
            <a:chOff x="179512" y="620688"/>
            <a:chExt cx="8841698" cy="6071495"/>
          </a:xfrm>
        </p:grpSpPr>
        <p:sp>
          <p:nvSpPr>
            <p:cNvPr id="11" name="Rectangle 10"/>
            <p:cNvSpPr/>
            <p:nvPr/>
          </p:nvSpPr>
          <p:spPr>
            <a:xfrm>
              <a:off x="539552" y="1556792"/>
              <a:ext cx="8481658" cy="1080119"/>
            </a:xfrm>
            <a:prstGeom prst="rect">
              <a:avLst/>
            </a:prstGeom>
            <a:solidFill>
              <a:schemeClr val="bg1">
                <a:alpha val="37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ZA" sz="1600" dirty="0">
                  <a:solidFill>
                    <a:schemeClr val="accent1">
                      <a:lumMod val="50000"/>
                    </a:schemeClr>
                  </a:solidFill>
                  <a:latin typeface="Arial" panose="020B0604020202020204" pitchFamily="34" charset="0"/>
                  <a:cs typeface="Arial" panose="020B0604020202020204" pitchFamily="34" charset="0"/>
                </a:rPr>
                <a:t>Provide innovative and affordable housing finance solutions to the low –to-middle income market</a:t>
              </a:r>
              <a:endParaRPr lang="en-ZA" sz="1600" b="1" dirty="0">
                <a:solidFill>
                  <a:schemeClr val="accent1">
                    <a:lumMod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632830" y="2747283"/>
              <a:ext cx="2664000" cy="425455"/>
            </a:xfrm>
            <a:prstGeom prst="rect">
              <a:avLst/>
            </a:prstGeom>
            <a:solidFill>
              <a:schemeClr val="bg2">
                <a:alpha val="4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1400" dirty="0" smtClean="0">
                  <a:solidFill>
                    <a:schemeClr val="accent1">
                      <a:lumMod val="50000"/>
                    </a:schemeClr>
                  </a:solidFill>
                  <a:latin typeface="Arial" panose="020B0604020202020204" pitchFamily="34" charset="0"/>
                  <a:cs typeface="Arial" panose="020B0604020202020204" pitchFamily="34" charset="0"/>
                </a:rPr>
                <a:t>OWNERSHIP</a:t>
              </a:r>
              <a:endParaRPr lang="en-ZA" sz="1400" dirty="0">
                <a:solidFill>
                  <a:schemeClr val="accent1">
                    <a:lumMod val="50000"/>
                  </a:schemeClr>
                </a:solidFill>
                <a:latin typeface="Arial" panose="020B0604020202020204" pitchFamily="34" charset="0"/>
                <a:cs typeface="Arial" panose="020B0604020202020204" pitchFamily="34" charset="0"/>
              </a:endParaRPr>
            </a:p>
          </p:txBody>
        </p:sp>
        <p:sp>
          <p:nvSpPr>
            <p:cNvPr id="13" name="Rectangle 12"/>
            <p:cNvSpPr/>
            <p:nvPr/>
          </p:nvSpPr>
          <p:spPr>
            <a:xfrm>
              <a:off x="539552" y="3836595"/>
              <a:ext cx="8481658" cy="2855587"/>
            </a:xfrm>
            <a:prstGeom prst="rect">
              <a:avLst/>
            </a:prstGeom>
            <a:solidFill>
              <a:schemeClr val="bg1">
                <a:alpha val="37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smtClean="0">
                  <a:solidFill>
                    <a:schemeClr val="accent1">
                      <a:lumMod val="50000"/>
                    </a:schemeClr>
                  </a:solidFill>
                  <a:latin typeface="Arial" panose="020B0604020202020204" pitchFamily="34" charset="0"/>
                  <a:cs typeface="Arial" panose="020B0604020202020204" pitchFamily="34" charset="0"/>
                </a:rPr>
                <a:t>Expand housing finance activities, through the effective provision of housing finance solutions, thus enabling low-to-middle income households to have choice of renting or owning or incrementally building, to meet their housing needs;</a:t>
              </a:r>
              <a:endParaRPr lang="en-ZA" sz="1400" dirty="0" smtClean="0">
                <a:solidFill>
                  <a:schemeClr val="accent1">
                    <a:lumMod val="50000"/>
                  </a:schemeClr>
                </a:solidFill>
                <a:latin typeface="Arial" panose="020B0604020202020204" pitchFamily="34" charset="0"/>
                <a:cs typeface="Arial" panose="020B0604020202020204" pitchFamily="34" charset="0"/>
              </a:endParaRPr>
            </a:p>
            <a:p>
              <a:r>
                <a:rPr lang="en-US" sz="1400" dirty="0" smtClean="0">
                  <a:solidFill>
                    <a:schemeClr val="accent1">
                      <a:lumMod val="50000"/>
                    </a:schemeClr>
                  </a:solidFill>
                  <a:latin typeface="Arial" panose="020B0604020202020204" pitchFamily="34" charset="0"/>
                  <a:cs typeface="Arial" panose="020B0604020202020204" pitchFamily="34" charset="0"/>
                </a:rPr>
                <a:t> </a:t>
              </a:r>
              <a:endParaRPr lang="en-ZA" sz="1400" dirty="0" smtClean="0">
                <a:solidFill>
                  <a:schemeClr val="accent1">
                    <a:lumMod val="50000"/>
                  </a:schemeClr>
                </a:solidFill>
                <a:latin typeface="Arial" panose="020B0604020202020204" pitchFamily="34" charset="0"/>
                <a:cs typeface="Arial" panose="020B0604020202020204" pitchFamily="34" charset="0"/>
              </a:endParaRPr>
            </a:p>
            <a:p>
              <a:pPr lvl="0"/>
              <a:r>
                <a:rPr lang="en-US" sz="1400" dirty="0" smtClean="0">
                  <a:solidFill>
                    <a:schemeClr val="accent1">
                      <a:lumMod val="50000"/>
                    </a:schemeClr>
                  </a:solidFill>
                  <a:latin typeface="Arial" panose="020B0604020202020204" pitchFamily="34" charset="0"/>
                  <a:cs typeface="Arial" panose="020B0604020202020204" pitchFamily="34" charset="0"/>
                </a:rPr>
                <a:t>Facilitate the increased and sustained lending by financial institutions to the affordable housing market;</a:t>
              </a:r>
              <a:endParaRPr lang="en-ZA" sz="1400" dirty="0" smtClean="0">
                <a:solidFill>
                  <a:schemeClr val="accent1">
                    <a:lumMod val="50000"/>
                  </a:schemeClr>
                </a:solidFill>
                <a:latin typeface="Arial" panose="020B0604020202020204" pitchFamily="34" charset="0"/>
                <a:cs typeface="Arial" panose="020B0604020202020204" pitchFamily="34" charset="0"/>
              </a:endParaRPr>
            </a:p>
            <a:p>
              <a:r>
                <a:rPr lang="en-US" sz="1400" dirty="0" smtClean="0">
                  <a:solidFill>
                    <a:schemeClr val="accent1">
                      <a:lumMod val="50000"/>
                    </a:schemeClr>
                  </a:solidFill>
                  <a:latin typeface="Arial" panose="020B0604020202020204" pitchFamily="34" charset="0"/>
                  <a:cs typeface="Arial" panose="020B0604020202020204" pitchFamily="34" charset="0"/>
                </a:rPr>
                <a:t> </a:t>
              </a:r>
              <a:endParaRPr lang="en-ZA" sz="1400" dirty="0" smtClean="0">
                <a:solidFill>
                  <a:schemeClr val="accent1">
                    <a:lumMod val="50000"/>
                  </a:schemeClr>
                </a:solidFill>
                <a:latin typeface="Arial" panose="020B0604020202020204" pitchFamily="34" charset="0"/>
                <a:cs typeface="Arial" panose="020B0604020202020204" pitchFamily="34" charset="0"/>
              </a:endParaRPr>
            </a:p>
            <a:p>
              <a:pPr lvl="0"/>
              <a:r>
                <a:rPr lang="en-US" sz="1400" dirty="0" err="1" smtClean="0">
                  <a:solidFill>
                    <a:schemeClr val="accent1">
                      <a:lumMod val="50000"/>
                    </a:schemeClr>
                  </a:solidFill>
                  <a:latin typeface="Arial" panose="020B0604020202020204" pitchFamily="34" charset="0"/>
                  <a:cs typeface="Arial" panose="020B0604020202020204" pitchFamily="34" charset="0"/>
                </a:rPr>
                <a:t>Mobilise</a:t>
              </a:r>
              <a:r>
                <a:rPr lang="en-US" sz="1400" dirty="0" smtClean="0">
                  <a:solidFill>
                    <a:schemeClr val="accent1">
                      <a:lumMod val="50000"/>
                    </a:schemeClr>
                  </a:solidFill>
                  <a:latin typeface="Arial" panose="020B0604020202020204" pitchFamily="34" charset="0"/>
                  <a:cs typeface="Arial" panose="020B0604020202020204" pitchFamily="34" charset="0"/>
                </a:rPr>
                <a:t> funding into the human settlement space, on a sustainable basis, in partnership with the broadest range of institutions;</a:t>
              </a:r>
              <a:endParaRPr lang="en-ZA" sz="1400" dirty="0" smtClean="0">
                <a:solidFill>
                  <a:schemeClr val="accent1">
                    <a:lumMod val="50000"/>
                  </a:schemeClr>
                </a:solidFill>
                <a:latin typeface="Arial" panose="020B0604020202020204" pitchFamily="34" charset="0"/>
                <a:cs typeface="Arial" panose="020B0604020202020204" pitchFamily="34" charset="0"/>
              </a:endParaRPr>
            </a:p>
            <a:p>
              <a:r>
                <a:rPr lang="en-US" sz="1400" dirty="0" smtClean="0">
                  <a:solidFill>
                    <a:schemeClr val="accent1">
                      <a:lumMod val="50000"/>
                    </a:schemeClr>
                  </a:solidFill>
                  <a:latin typeface="Arial" panose="020B0604020202020204" pitchFamily="34" charset="0"/>
                  <a:cs typeface="Arial" panose="020B0604020202020204" pitchFamily="34" charset="0"/>
                </a:rPr>
                <a:t> </a:t>
              </a:r>
              <a:endParaRPr lang="en-ZA" sz="1400" dirty="0" smtClean="0">
                <a:solidFill>
                  <a:schemeClr val="accent1">
                    <a:lumMod val="50000"/>
                  </a:schemeClr>
                </a:solidFill>
                <a:latin typeface="Arial" panose="020B0604020202020204" pitchFamily="34" charset="0"/>
                <a:cs typeface="Arial" panose="020B0604020202020204" pitchFamily="34" charset="0"/>
              </a:endParaRPr>
            </a:p>
            <a:p>
              <a:pPr lvl="0"/>
              <a:r>
                <a:rPr lang="en-US" sz="1400" dirty="0" smtClean="0">
                  <a:solidFill>
                    <a:schemeClr val="accent1">
                      <a:lumMod val="50000"/>
                    </a:schemeClr>
                  </a:solidFill>
                  <a:latin typeface="Arial" panose="020B0604020202020204" pitchFamily="34" charset="0"/>
                  <a:cs typeface="Arial" panose="020B0604020202020204" pitchFamily="34" charset="0"/>
                </a:rPr>
                <a:t>Conduct the business activities of the NHFC in a manner that ensures the continued economic sustainability of the NHFC whilst promoting lasting social, ethical and environmental development; and</a:t>
              </a:r>
              <a:endParaRPr lang="en-ZA" sz="1400" dirty="0" smtClean="0">
                <a:solidFill>
                  <a:schemeClr val="accent1">
                    <a:lumMod val="50000"/>
                  </a:schemeClr>
                </a:solidFill>
                <a:latin typeface="Arial" panose="020B0604020202020204" pitchFamily="34" charset="0"/>
                <a:cs typeface="Arial" panose="020B0604020202020204" pitchFamily="34" charset="0"/>
              </a:endParaRPr>
            </a:p>
            <a:p>
              <a:r>
                <a:rPr lang="en-US" sz="1400" dirty="0" smtClean="0">
                  <a:solidFill>
                    <a:schemeClr val="accent1">
                      <a:lumMod val="50000"/>
                    </a:schemeClr>
                  </a:solidFill>
                  <a:latin typeface="Arial" panose="020B0604020202020204" pitchFamily="34" charset="0"/>
                  <a:cs typeface="Arial" panose="020B0604020202020204" pitchFamily="34" charset="0"/>
                </a:rPr>
                <a:t> </a:t>
              </a:r>
              <a:endParaRPr lang="en-ZA" sz="1400" dirty="0" smtClean="0">
                <a:solidFill>
                  <a:schemeClr val="accent1">
                    <a:lumMod val="50000"/>
                  </a:schemeClr>
                </a:solidFill>
                <a:latin typeface="Arial" panose="020B0604020202020204" pitchFamily="34" charset="0"/>
                <a:cs typeface="Arial" panose="020B0604020202020204" pitchFamily="34" charset="0"/>
              </a:endParaRPr>
            </a:p>
            <a:p>
              <a:r>
                <a:rPr lang="en-US" sz="1400" dirty="0" smtClean="0">
                  <a:solidFill>
                    <a:schemeClr val="accent1">
                      <a:lumMod val="50000"/>
                    </a:schemeClr>
                  </a:solidFill>
                  <a:latin typeface="Arial" panose="020B0604020202020204" pitchFamily="34" charset="0"/>
                  <a:cs typeface="Arial" panose="020B0604020202020204" pitchFamily="34" charset="0"/>
                </a:rPr>
                <a:t>Provide robust, timely and relevant market research</a:t>
              </a:r>
              <a:endParaRPr lang="en-ZA" sz="1400" b="1" dirty="0">
                <a:solidFill>
                  <a:schemeClr val="accent1">
                    <a:lumMod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632830" y="3261287"/>
              <a:ext cx="2664000" cy="425455"/>
            </a:xfrm>
            <a:prstGeom prst="rect">
              <a:avLst/>
            </a:prstGeom>
            <a:solidFill>
              <a:schemeClr val="bg2">
                <a:alpha val="4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1400" dirty="0" smtClean="0">
                  <a:solidFill>
                    <a:schemeClr val="accent1">
                      <a:lumMod val="50000"/>
                    </a:schemeClr>
                  </a:solidFill>
                  <a:latin typeface="Arial" panose="020B0604020202020204" pitchFamily="34" charset="0"/>
                  <a:cs typeface="Arial" panose="020B0604020202020204" pitchFamily="34" charset="0"/>
                </a:rPr>
                <a:t>INTEGRITY</a:t>
              </a:r>
              <a:endParaRPr lang="en-ZA" sz="1400" dirty="0">
                <a:solidFill>
                  <a:schemeClr val="accent1">
                    <a:lumMod val="50000"/>
                  </a:schemeClr>
                </a:solidFill>
                <a:latin typeface="Arial" panose="020B0604020202020204" pitchFamily="34" charset="0"/>
                <a:cs typeface="Arial" panose="020B0604020202020204" pitchFamily="34" charset="0"/>
              </a:endParaRPr>
            </a:p>
          </p:txBody>
        </p:sp>
        <p:sp>
          <p:nvSpPr>
            <p:cNvPr id="15" name="Rectangle 14"/>
            <p:cNvSpPr/>
            <p:nvPr/>
          </p:nvSpPr>
          <p:spPr>
            <a:xfrm>
              <a:off x="3475532" y="2745183"/>
              <a:ext cx="2664000" cy="425455"/>
            </a:xfrm>
            <a:prstGeom prst="rect">
              <a:avLst/>
            </a:prstGeom>
            <a:solidFill>
              <a:schemeClr val="bg2">
                <a:alpha val="4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1400" dirty="0" smtClean="0">
                  <a:solidFill>
                    <a:schemeClr val="accent1">
                      <a:lumMod val="50000"/>
                    </a:schemeClr>
                  </a:solidFill>
                  <a:latin typeface="Arial" panose="020B0604020202020204" pitchFamily="34" charset="0"/>
                  <a:cs typeface="Arial" panose="020B0604020202020204" pitchFamily="34" charset="0"/>
                </a:rPr>
                <a:t>PASSION FOR PURPOSE</a:t>
              </a:r>
              <a:endParaRPr lang="en-ZA" sz="1400" dirty="0">
                <a:solidFill>
                  <a:schemeClr val="accent1">
                    <a:lumMod val="50000"/>
                  </a:schemeClr>
                </a:solidFill>
                <a:latin typeface="Arial" panose="020B0604020202020204" pitchFamily="34" charset="0"/>
                <a:cs typeface="Arial" panose="020B0604020202020204" pitchFamily="34" charset="0"/>
              </a:endParaRPr>
            </a:p>
          </p:txBody>
        </p:sp>
        <p:sp>
          <p:nvSpPr>
            <p:cNvPr id="16" name="Rectangle 15"/>
            <p:cNvSpPr/>
            <p:nvPr/>
          </p:nvSpPr>
          <p:spPr>
            <a:xfrm>
              <a:off x="3475532" y="3259187"/>
              <a:ext cx="2664000" cy="425455"/>
            </a:xfrm>
            <a:prstGeom prst="rect">
              <a:avLst/>
            </a:prstGeom>
            <a:solidFill>
              <a:schemeClr val="bg2">
                <a:alpha val="4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1400" dirty="0" smtClean="0">
                  <a:solidFill>
                    <a:schemeClr val="accent1">
                      <a:lumMod val="50000"/>
                    </a:schemeClr>
                  </a:solidFill>
                  <a:latin typeface="Arial" panose="020B0604020202020204" pitchFamily="34" charset="0"/>
                  <a:cs typeface="Arial" panose="020B0604020202020204" pitchFamily="34" charset="0"/>
                </a:rPr>
                <a:t>CREATIVITY</a:t>
              </a:r>
              <a:endParaRPr lang="en-ZA" sz="1400" dirty="0">
                <a:solidFill>
                  <a:schemeClr val="accent1">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6327230" y="2747283"/>
              <a:ext cx="2664000" cy="425455"/>
            </a:xfrm>
            <a:prstGeom prst="rect">
              <a:avLst/>
            </a:prstGeom>
            <a:solidFill>
              <a:schemeClr val="bg2">
                <a:alpha val="4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1400" dirty="0" smtClean="0">
                  <a:solidFill>
                    <a:schemeClr val="accent1">
                      <a:lumMod val="50000"/>
                    </a:schemeClr>
                  </a:solidFill>
                  <a:latin typeface="Arial" panose="020B0604020202020204" pitchFamily="34" charset="0"/>
                  <a:cs typeface="Arial" panose="020B0604020202020204" pitchFamily="34" charset="0"/>
                </a:rPr>
                <a:t>TEAMWORK</a:t>
              </a:r>
              <a:endParaRPr lang="en-ZA" sz="1400" dirty="0">
                <a:solidFill>
                  <a:schemeClr val="accent1">
                    <a:lumMod val="50000"/>
                  </a:schemeClr>
                </a:solidFill>
                <a:latin typeface="Arial" panose="020B0604020202020204" pitchFamily="34" charset="0"/>
                <a:cs typeface="Arial" panose="020B0604020202020204" pitchFamily="34" charset="0"/>
              </a:endParaRPr>
            </a:p>
          </p:txBody>
        </p:sp>
        <p:sp>
          <p:nvSpPr>
            <p:cNvPr id="18" name="Rectangle 17"/>
            <p:cNvSpPr/>
            <p:nvPr/>
          </p:nvSpPr>
          <p:spPr>
            <a:xfrm>
              <a:off x="6327230" y="3261287"/>
              <a:ext cx="2664000" cy="425455"/>
            </a:xfrm>
            <a:prstGeom prst="rect">
              <a:avLst/>
            </a:prstGeom>
            <a:solidFill>
              <a:schemeClr val="bg2">
                <a:alpha val="4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1400" dirty="0" smtClean="0">
                  <a:solidFill>
                    <a:schemeClr val="accent1">
                      <a:lumMod val="50000"/>
                    </a:schemeClr>
                  </a:solidFill>
                  <a:latin typeface="Arial" panose="020B0604020202020204" pitchFamily="34" charset="0"/>
                  <a:cs typeface="Arial" panose="020B0604020202020204" pitchFamily="34" charset="0"/>
                </a:rPr>
                <a:t>ACHIEVEMENT</a:t>
              </a:r>
              <a:endParaRPr lang="en-ZA" sz="1400" dirty="0">
                <a:solidFill>
                  <a:schemeClr val="accent1">
                    <a:lumMod val="50000"/>
                  </a:schemeClr>
                </a:solidFill>
                <a:latin typeface="Arial" panose="020B0604020202020204" pitchFamily="34" charset="0"/>
                <a:cs typeface="Arial" panose="020B0604020202020204" pitchFamily="34" charset="0"/>
              </a:endParaRPr>
            </a:p>
          </p:txBody>
        </p:sp>
        <p:sp>
          <p:nvSpPr>
            <p:cNvPr id="19" name="Rectangle 18"/>
            <p:cNvSpPr/>
            <p:nvPr/>
          </p:nvSpPr>
          <p:spPr>
            <a:xfrm>
              <a:off x="539552" y="635678"/>
              <a:ext cx="8481658" cy="849106"/>
            </a:xfrm>
            <a:prstGeom prst="rect">
              <a:avLst/>
            </a:prstGeom>
            <a:solidFill>
              <a:schemeClr val="bg1">
                <a:alpha val="37000"/>
              </a:schemeClr>
            </a:solidFill>
          </p:spPr>
          <p:style>
            <a:lnRef idx="2">
              <a:schemeClr val="accent1"/>
            </a:lnRef>
            <a:fillRef idx="1">
              <a:schemeClr val="lt1"/>
            </a:fillRef>
            <a:effectRef idx="0">
              <a:schemeClr val="accent1"/>
            </a:effectRef>
            <a:fontRef idx="minor">
              <a:schemeClr val="dk1"/>
            </a:fontRef>
          </p:style>
          <p:txBody>
            <a:bodyPr rtlCol="0" anchor="ctr"/>
            <a:lstStyle/>
            <a:p>
              <a:pPr>
                <a:defRPr/>
              </a:pPr>
              <a:r>
                <a:rPr lang="en-ZA" sz="1600" dirty="0">
                  <a:solidFill>
                    <a:schemeClr val="accent1">
                      <a:lumMod val="50000"/>
                    </a:schemeClr>
                  </a:solidFill>
                  <a:latin typeface="Arial" panose="020B0604020202020204" pitchFamily="34" charset="0"/>
                  <a:cs typeface="Arial" panose="020B0604020202020204" pitchFamily="34" charset="0"/>
                </a:rPr>
                <a:t>To be the leader in development finance for the low-to-middle income housing market</a:t>
              </a:r>
            </a:p>
          </p:txBody>
        </p:sp>
        <p:sp>
          <p:nvSpPr>
            <p:cNvPr id="20" name="Rectangle 19"/>
            <p:cNvSpPr/>
            <p:nvPr/>
          </p:nvSpPr>
          <p:spPr>
            <a:xfrm>
              <a:off x="179512" y="620688"/>
              <a:ext cx="360040" cy="864096"/>
            </a:xfrm>
            <a:prstGeom prst="rect">
              <a:avLst/>
            </a:prstGeom>
            <a:solidFill>
              <a:schemeClr val="tx2">
                <a:lumMod val="60000"/>
                <a:lumOff val="40000"/>
              </a:schemeClr>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ZA" sz="1600" dirty="0" smtClean="0">
                  <a:latin typeface="Arial" pitchFamily="34" charset="0"/>
                  <a:cs typeface="Arial" pitchFamily="34" charset="0"/>
                </a:rPr>
                <a:t>VISION</a:t>
              </a:r>
              <a:endParaRPr lang="en-ZA" sz="1600" dirty="0">
                <a:latin typeface="Arial" pitchFamily="34" charset="0"/>
                <a:cs typeface="Arial" pitchFamily="34" charset="0"/>
              </a:endParaRPr>
            </a:p>
          </p:txBody>
        </p:sp>
        <p:sp>
          <p:nvSpPr>
            <p:cNvPr id="21" name="Rectangle 20"/>
            <p:cNvSpPr/>
            <p:nvPr/>
          </p:nvSpPr>
          <p:spPr>
            <a:xfrm>
              <a:off x="179512" y="1556792"/>
              <a:ext cx="360040" cy="1080120"/>
            </a:xfrm>
            <a:prstGeom prst="rect">
              <a:avLst/>
            </a:prstGeom>
            <a:solidFill>
              <a:schemeClr val="tx2">
                <a:lumMod val="60000"/>
                <a:lumOff val="40000"/>
              </a:schemeClr>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ZA" sz="1600" dirty="0" smtClean="0">
                  <a:latin typeface="Arial" pitchFamily="34" charset="0"/>
                  <a:cs typeface="Arial" pitchFamily="34" charset="0"/>
                </a:rPr>
                <a:t>MISSION</a:t>
              </a:r>
              <a:endParaRPr lang="en-ZA" sz="1600" dirty="0">
                <a:latin typeface="Arial" pitchFamily="34" charset="0"/>
                <a:cs typeface="Arial" pitchFamily="34" charset="0"/>
              </a:endParaRPr>
            </a:p>
          </p:txBody>
        </p:sp>
        <p:sp>
          <p:nvSpPr>
            <p:cNvPr id="22" name="Rectangle 21"/>
            <p:cNvSpPr/>
            <p:nvPr/>
          </p:nvSpPr>
          <p:spPr>
            <a:xfrm>
              <a:off x="179512" y="2678940"/>
              <a:ext cx="360040" cy="1080120"/>
            </a:xfrm>
            <a:prstGeom prst="rect">
              <a:avLst/>
            </a:prstGeom>
            <a:solidFill>
              <a:schemeClr val="tx2">
                <a:lumMod val="60000"/>
                <a:lumOff val="40000"/>
              </a:schemeClr>
            </a:solidFill>
            <a:ln>
              <a:solidFill>
                <a:schemeClr val="accent1"/>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ZA" sz="1600" dirty="0" smtClean="0">
                  <a:latin typeface="Arial" pitchFamily="34" charset="0"/>
                  <a:cs typeface="Arial" pitchFamily="34" charset="0"/>
                </a:rPr>
                <a:t>VALUES</a:t>
              </a:r>
              <a:endParaRPr lang="en-ZA" sz="1600" dirty="0">
                <a:latin typeface="Arial" pitchFamily="34" charset="0"/>
                <a:cs typeface="Arial" pitchFamily="34" charset="0"/>
              </a:endParaRPr>
            </a:p>
          </p:txBody>
        </p:sp>
        <p:sp>
          <p:nvSpPr>
            <p:cNvPr id="23" name="Rectangle 22"/>
            <p:cNvSpPr/>
            <p:nvPr/>
          </p:nvSpPr>
          <p:spPr>
            <a:xfrm>
              <a:off x="179512" y="3816904"/>
              <a:ext cx="360040" cy="2875279"/>
            </a:xfrm>
            <a:prstGeom prst="rect">
              <a:avLst/>
            </a:prstGeom>
            <a:solidFill>
              <a:schemeClr val="tx2">
                <a:lumMod val="60000"/>
                <a:lumOff val="40000"/>
              </a:schemeClr>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ZA" sz="1600" dirty="0" smtClean="0">
                  <a:latin typeface="Arial" pitchFamily="34" charset="0"/>
                  <a:cs typeface="Arial" pitchFamily="34" charset="0"/>
                </a:rPr>
                <a:t>STRATEGIC OBJECTIVES</a:t>
              </a:r>
              <a:endParaRPr lang="en-ZA" sz="1600" dirty="0">
                <a:latin typeface="Arial" pitchFamily="34" charset="0"/>
                <a:cs typeface="Arial" pitchFamily="34" charset="0"/>
              </a:endParaRPr>
            </a:p>
          </p:txBody>
        </p:sp>
      </p:grpSp>
    </p:spTree>
    <p:extLst>
      <p:ext uri="{BB962C8B-B14F-4D97-AF65-F5344CB8AC3E}">
        <p14:creationId xmlns:p14="http://schemas.microsoft.com/office/powerpoint/2010/main" xmlns="" val="3611890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91200"/>
          </a:xfrm>
          <a:solidFill>
            <a:schemeClr val="accent1">
              <a:lumMod val="75000"/>
            </a:schemeClr>
          </a:solidFill>
        </p:spPr>
        <p:txBody>
          <a:bodyPr anchor="ctr">
            <a:normAutofit/>
          </a:bodyPr>
          <a:lstStyle/>
          <a:p>
            <a:pPr algn="ctr"/>
            <a:r>
              <a:rPr lang="en-ZA" sz="3200" dirty="0" smtClean="0">
                <a:solidFill>
                  <a:schemeClr val="bg1"/>
                </a:solidFill>
                <a:latin typeface="Arial" pitchFamily="34" charset="0"/>
                <a:cs typeface="Arial" pitchFamily="34" charset="0"/>
              </a:rPr>
              <a:t>BUSINESS MODEL</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6</a:t>
            </a:fld>
            <a:endParaRPr lang="en-ZA" sz="1000" dirty="0">
              <a:solidFill>
                <a:schemeClr val="tx2">
                  <a:lumMod val="50000"/>
                </a:schemeClr>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590721426"/>
              </p:ext>
            </p:extLst>
          </p:nvPr>
        </p:nvGraphicFramePr>
        <p:xfrm>
          <a:off x="873842" y="28098860"/>
          <a:ext cx="7300452" cy="21315680"/>
        </p:xfrm>
        <a:graphic>
          <a:graphicData uri="http://schemas.openxmlformats.org/drawingml/2006/table">
            <a:tbl>
              <a:tblPr firstRow="1" firstCol="1" bandRow="1">
                <a:tableStyleId>{5C22544A-7EE6-4342-B048-85BDC9FD1C3A}</a:tableStyleId>
              </a:tblPr>
              <a:tblGrid>
                <a:gridCol w="685800"/>
                <a:gridCol w="2529282"/>
                <a:gridCol w="446205"/>
                <a:gridCol w="2610464"/>
                <a:gridCol w="1028701"/>
              </a:tblGrid>
              <a:tr h="0">
                <a:tc gridSpan="5">
                  <a:txBody>
                    <a:bodyPr/>
                    <a:lstStyle/>
                    <a:p>
                      <a:pPr algn="ctr">
                        <a:lnSpc>
                          <a:spcPct val="115000"/>
                        </a:lnSpc>
                        <a:spcAft>
                          <a:spcPts val="1000"/>
                        </a:spcAft>
                      </a:pPr>
                      <a:r>
                        <a:rPr lang="en-US" sz="400" dirty="0">
                          <a:effectLst/>
                        </a:rPr>
                        <a:t>TRANSACTION PHASE RISKS</a:t>
                      </a:r>
                      <a:endParaRPr lang="en-ZA" sz="500" dirty="0">
                        <a:effectLst/>
                        <a:latin typeface="Arial"/>
                        <a:ea typeface="Calibri"/>
                      </a:endParaRPr>
                    </a:p>
                  </a:txBody>
                  <a:tcPr marL="21217" marR="21217"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RISK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RESIDUAL RISK RATING</a:t>
                      </a:r>
                      <a:endParaRPr lang="en-ZA" sz="1400">
                        <a:effectLst/>
                        <a:latin typeface="Arial" pitchFamily="34" charset="0"/>
                        <a:ea typeface="Calibri"/>
                        <a:cs typeface="Arial" pitchFamily="34" charset="0"/>
                      </a:endParaRPr>
                    </a:p>
                  </a:txBody>
                  <a:tcPr marL="21217" marR="21217" marT="0" marB="0"/>
                </a:tc>
              </a:tr>
              <a:tr h="780434">
                <a:tc>
                  <a:txBody>
                    <a:bodyPr/>
                    <a:lstStyle/>
                    <a:p>
                      <a:pPr>
                        <a:lnSpc>
                          <a:spcPct val="115000"/>
                        </a:lnSpc>
                        <a:spcAft>
                          <a:spcPts val="1000"/>
                        </a:spcAft>
                      </a:pPr>
                      <a:r>
                        <a:rPr lang="en-US" sz="400">
                          <a:effectLst/>
                        </a:rPr>
                        <a:t>1</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Transaction Execution Risk</a:t>
                      </a:r>
                      <a:endParaRPr lang="en-ZA" sz="1400" dirty="0">
                        <a:effectLst/>
                        <a:latin typeface="Arial" pitchFamily="34" charset="0"/>
                        <a:cs typeface="Arial" pitchFamily="34" charset="0"/>
                      </a:endParaRPr>
                    </a:p>
                    <a:p>
                      <a:pPr>
                        <a:lnSpc>
                          <a:spcPct val="115000"/>
                        </a:lnSpc>
                        <a:spcAft>
                          <a:spcPts val="1000"/>
                        </a:spcAft>
                      </a:pPr>
                      <a:r>
                        <a:rPr lang="en-US" sz="1400" dirty="0">
                          <a:effectLst/>
                          <a:latin typeface="Arial" pitchFamily="34" charset="0"/>
                          <a:cs typeface="Arial" pitchFamily="34" charset="0"/>
                        </a:rPr>
                        <a:t>Ensuring that the donation of assets and liabilities meets the Tax Act, Companies Act, 2008, PFMA, National Treasury Regulations and any other legislation.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dirty="0">
                          <a:effectLst/>
                          <a:latin typeface="Arial" pitchFamily="34" charset="0"/>
                          <a:cs typeface="Arial" pitchFamily="34" charset="0"/>
                        </a:rPr>
                        <a:t>National Treasury has amended the Tax Act to make NHFC a non-tax paying entity back dated to 1 April 2016.</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tax amendment is to be signed into law by the State President around February 2017</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A law firm (</a:t>
                      </a:r>
                      <a:r>
                        <a:rPr lang="en-US" sz="1400" dirty="0" err="1">
                          <a:effectLst/>
                          <a:latin typeface="Arial" pitchFamily="34" charset="0"/>
                          <a:cs typeface="Arial" pitchFamily="34" charset="0"/>
                        </a:rPr>
                        <a:t>Werksman</a:t>
                      </a:r>
                      <a:r>
                        <a:rPr lang="en-US" sz="1400" dirty="0">
                          <a:effectLst/>
                          <a:latin typeface="Arial" pitchFamily="34" charset="0"/>
                          <a:cs typeface="Arial" pitchFamily="34" charset="0"/>
                        </a:rPr>
                        <a:t>) appointed to draft and submit the Administrative Order to the Companies Tribunal (there is consensus amongst the three entities on going this route.</a:t>
                      </a:r>
                      <a:endParaRPr lang="en-ZA" sz="1400" dirty="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80434">
                <a:tc>
                  <a:txBody>
                    <a:bodyPr/>
                    <a:lstStyle/>
                    <a:p>
                      <a:pPr>
                        <a:lnSpc>
                          <a:spcPct val="115000"/>
                        </a:lnSpc>
                        <a:spcAft>
                          <a:spcPts val="1000"/>
                        </a:spcAft>
                      </a:pPr>
                      <a:r>
                        <a:rPr lang="en-US" sz="400">
                          <a:effectLst/>
                        </a:rPr>
                        <a:t>2</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Governance/Leadership Risk</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Board of the Super NHFC</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Senior Management</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Governance/Leadership Risk</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Shareholder has undertaken to appoint the Interim Board and the CEO.</a:t>
                      </a:r>
                      <a:endParaRPr lang="en-ZA" sz="1400" dirty="0">
                        <a:effectLst/>
                        <a:latin typeface="Arial" pitchFamily="34" charset="0"/>
                        <a:cs typeface="Arial" pitchFamily="34" charset="0"/>
                      </a:endParaRPr>
                    </a:p>
                    <a:p>
                      <a:pPr marL="165100" indent="-165100">
                        <a:lnSpc>
                          <a:spcPct val="115000"/>
                        </a:lnSpc>
                        <a:spcAft>
                          <a:spcPts val="0"/>
                        </a:spcAft>
                      </a:pPr>
                      <a:r>
                        <a:rPr lang="en-US" sz="1400" dirty="0">
                          <a:effectLst/>
                          <a:latin typeface="Arial" pitchFamily="34" charset="0"/>
                          <a:cs typeface="Arial" pitchFamily="34" charset="0"/>
                        </a:rPr>
                        <a:t> </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Establishment of Interim EXCO and delegation of Authority by the board.</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423601">
                <a:tc>
                  <a:txBody>
                    <a:bodyPr/>
                    <a:lstStyle/>
                    <a:p>
                      <a:pPr>
                        <a:lnSpc>
                          <a:spcPct val="115000"/>
                        </a:lnSpc>
                        <a:spcAft>
                          <a:spcPts val="1000"/>
                        </a:spcAft>
                      </a:pPr>
                      <a:r>
                        <a:rPr lang="en-US" sz="400">
                          <a:effectLst/>
                        </a:rPr>
                        <a:t>3</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Asset and Liabilities Fair Value Risk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Accepting Donation of Assets and Liabilities at fair value</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diligence/valuation of assets and liabilities that are donated to it to determine fair value.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17253">
                <a:tc>
                  <a:txBody>
                    <a:bodyPr/>
                    <a:lstStyle/>
                    <a:p>
                      <a:pPr>
                        <a:lnSpc>
                          <a:spcPct val="115000"/>
                        </a:lnSpc>
                        <a:spcAft>
                          <a:spcPts val="1000"/>
                        </a:spcAft>
                      </a:pPr>
                      <a:r>
                        <a:rPr lang="en-US" sz="400">
                          <a:effectLst/>
                        </a:rPr>
                        <a:t>4</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Inflated Cost Structure</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Salary bill</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 on salary bill of all the entities.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RISK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RESIDUAL RISK RATING</a:t>
                      </a:r>
                      <a:endParaRPr lang="en-ZA" sz="1400" dirty="0">
                        <a:effectLst/>
                        <a:latin typeface="Arial" pitchFamily="34" charset="0"/>
                        <a:ea typeface="Calibri"/>
                        <a:cs typeface="Arial" pitchFamily="34" charset="0"/>
                      </a:endParaRPr>
                    </a:p>
                  </a:txBody>
                  <a:tcPr marL="21217" marR="21217" marT="0" marB="0"/>
                </a:tc>
              </a:tr>
              <a:tr h="766227">
                <a:tc>
                  <a:txBody>
                    <a:bodyPr/>
                    <a:lstStyle/>
                    <a:p>
                      <a:pPr>
                        <a:lnSpc>
                          <a:spcPct val="115000"/>
                        </a:lnSpc>
                        <a:spcAft>
                          <a:spcPts val="1000"/>
                        </a:spcAft>
                      </a:pPr>
                      <a:r>
                        <a:rPr lang="en-US" sz="400">
                          <a:effectLst/>
                        </a:rPr>
                        <a:t>5</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HR Risk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Loss of skills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Talent attraction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Culture and service standards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0"/>
                        </a:spcAft>
                        <a:buFont typeface="Symbol"/>
                        <a:buChar char=""/>
                      </a:pPr>
                      <a:r>
                        <a:rPr lang="en-US" sz="1400">
                          <a:effectLst/>
                          <a:latin typeface="Arial" pitchFamily="34" charset="0"/>
                          <a:cs typeface="Arial" pitchFamily="34" charset="0"/>
                        </a:rPr>
                        <a:t>Compliance with Section 197 of the Labour Relations Act (Protection of Jobs).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Draft and obtain approval of the interim organisation organogram</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and implement change management  strategies and plans </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HR policies that will address talent attraction, culture and service standards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Entities to operate under own brand until legislation is passed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Undertake team building workshops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1027473">
                <a:tc>
                  <a:txBody>
                    <a:bodyPr/>
                    <a:lstStyle/>
                    <a:p>
                      <a:pPr>
                        <a:lnSpc>
                          <a:spcPct val="115000"/>
                        </a:lnSpc>
                        <a:spcAft>
                          <a:spcPts val="1000"/>
                        </a:spcAft>
                      </a:pPr>
                      <a:r>
                        <a:rPr lang="en-US" sz="400">
                          <a:effectLst/>
                        </a:rPr>
                        <a:t>6</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Integration Risk (Short-term) - systems, processes and people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Short term Integration to commence 1 November 2016  and 31 March 2017</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Operational policies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Integration policies to be approved by the “Interim Board”.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GTAC providing assistance</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12296">
                <a:tc>
                  <a:txBody>
                    <a:bodyPr/>
                    <a:lstStyle/>
                    <a:p>
                      <a:pPr>
                        <a:lnSpc>
                          <a:spcPct val="115000"/>
                        </a:lnSpc>
                        <a:spcAft>
                          <a:spcPts val="1000"/>
                        </a:spcAft>
                      </a:pPr>
                      <a:r>
                        <a:rPr lang="en-US" sz="400">
                          <a:effectLst/>
                        </a:rPr>
                        <a:t>7</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Communication Risk</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Communicating changes to the market.</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Internal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External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Shareholder</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Develop Communication strategy with input from NDoHS, Minister’s Office and the three entities to be approved by the “interim board”.</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368704">
                <a:tc>
                  <a:txBody>
                    <a:bodyPr/>
                    <a:lstStyle/>
                    <a:p>
                      <a:pPr>
                        <a:lnSpc>
                          <a:spcPct val="115000"/>
                        </a:lnSpc>
                        <a:spcAft>
                          <a:spcPts val="1000"/>
                        </a:spcAft>
                      </a:pPr>
                      <a:r>
                        <a:rPr lang="en-US" sz="400">
                          <a:effectLst/>
                        </a:rPr>
                        <a:t>8</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Brand Risk</a:t>
                      </a:r>
                      <a:endParaRPr lang="en-ZA" sz="1400">
                        <a:effectLst/>
                        <a:latin typeface="Arial" pitchFamily="34" charset="0"/>
                        <a:cs typeface="Arial" pitchFamily="34" charset="0"/>
                      </a:endParaRPr>
                    </a:p>
                    <a:p>
                      <a:pPr algn="just">
                        <a:lnSpc>
                          <a:spcPct val="115000"/>
                        </a:lnSpc>
                        <a:spcAft>
                          <a:spcPts val="1000"/>
                        </a:spcAft>
                      </a:pPr>
                      <a:r>
                        <a:rPr lang="en-US" sz="1400">
                          <a:effectLst/>
                          <a:latin typeface="Arial" pitchFamily="34" charset="0"/>
                          <a:cs typeface="Arial" pitchFamily="34" charset="0"/>
                        </a:rPr>
                        <a:t>Avoiding confusion with regards to each entity’s identity and damage to the brand.</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Maintain NURCH and RLHF brands as divisions of NHFC pending passing of legislation by parliament.</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bl>
          </a:graphicData>
        </a:graphic>
      </p:graphicFrame>
      <p:pic>
        <p:nvPicPr>
          <p:cNvPr id="6" name="Picture 5"/>
          <p:cNvPicPr>
            <a:picLocks noChangeAspect="1"/>
          </p:cNvPicPr>
          <p:nvPr/>
        </p:nvPicPr>
        <p:blipFill rotWithShape="1">
          <a:blip r:embed="rId2" cstate="print"/>
          <a:srcRect l="2504" r="1258"/>
          <a:stretch/>
        </p:blipFill>
        <p:spPr>
          <a:xfrm>
            <a:off x="368487" y="923934"/>
            <a:ext cx="8246431" cy="4416121"/>
          </a:xfrm>
          <a:prstGeom prst="rect">
            <a:avLst/>
          </a:prstGeom>
        </p:spPr>
      </p:pic>
    </p:spTree>
    <p:extLst>
      <p:ext uri="{BB962C8B-B14F-4D97-AF65-F5344CB8AC3E}">
        <p14:creationId xmlns:p14="http://schemas.microsoft.com/office/powerpoint/2010/main" xmlns="" val="2253458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91200"/>
          </a:xfrm>
          <a:solidFill>
            <a:schemeClr val="accent1">
              <a:lumMod val="75000"/>
            </a:schemeClr>
          </a:solidFill>
        </p:spPr>
        <p:txBody>
          <a:bodyPr anchor="ctr">
            <a:normAutofit/>
          </a:bodyPr>
          <a:lstStyle/>
          <a:p>
            <a:pPr algn="ctr"/>
            <a:r>
              <a:rPr lang="en-ZA" sz="3200" dirty="0">
                <a:solidFill>
                  <a:schemeClr val="bg1"/>
                </a:solidFill>
                <a:latin typeface="Arial" panose="020B0604020202020204" pitchFamily="34" charset="0"/>
                <a:cs typeface="Arial" panose="020B0604020202020204" pitchFamily="34" charset="0"/>
              </a:rPr>
              <a:t>CUMULATIVE DEVELOPMENTAL IMPACT</a:t>
            </a: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7</a:t>
            </a:fld>
            <a:endParaRPr lang="en-ZA" sz="1000" dirty="0">
              <a:solidFill>
                <a:schemeClr val="tx2">
                  <a:lumMod val="50000"/>
                </a:schemeClr>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649690093"/>
              </p:ext>
            </p:extLst>
          </p:nvPr>
        </p:nvGraphicFramePr>
        <p:xfrm>
          <a:off x="873842" y="28098860"/>
          <a:ext cx="7300452" cy="21315680"/>
        </p:xfrm>
        <a:graphic>
          <a:graphicData uri="http://schemas.openxmlformats.org/drawingml/2006/table">
            <a:tbl>
              <a:tblPr firstRow="1" firstCol="1" bandRow="1">
                <a:tableStyleId>{5C22544A-7EE6-4342-B048-85BDC9FD1C3A}</a:tableStyleId>
              </a:tblPr>
              <a:tblGrid>
                <a:gridCol w="685800"/>
                <a:gridCol w="2529282"/>
                <a:gridCol w="446205"/>
                <a:gridCol w="2610464"/>
                <a:gridCol w="1028701"/>
              </a:tblGrid>
              <a:tr h="0">
                <a:tc gridSpan="5">
                  <a:txBody>
                    <a:bodyPr/>
                    <a:lstStyle/>
                    <a:p>
                      <a:pPr algn="ctr">
                        <a:lnSpc>
                          <a:spcPct val="115000"/>
                        </a:lnSpc>
                        <a:spcAft>
                          <a:spcPts val="1000"/>
                        </a:spcAft>
                      </a:pPr>
                      <a:r>
                        <a:rPr lang="en-US" sz="400" dirty="0">
                          <a:effectLst/>
                        </a:rPr>
                        <a:t>TRANSACTION PHASE RISKS</a:t>
                      </a:r>
                      <a:endParaRPr lang="en-ZA" sz="500" dirty="0">
                        <a:effectLst/>
                        <a:latin typeface="Arial"/>
                        <a:ea typeface="Calibri"/>
                      </a:endParaRPr>
                    </a:p>
                  </a:txBody>
                  <a:tcPr marL="21217" marR="21217"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RISK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RESIDUAL RISK RATING</a:t>
                      </a:r>
                      <a:endParaRPr lang="en-ZA" sz="1400">
                        <a:effectLst/>
                        <a:latin typeface="Arial" pitchFamily="34" charset="0"/>
                        <a:ea typeface="Calibri"/>
                        <a:cs typeface="Arial" pitchFamily="34" charset="0"/>
                      </a:endParaRPr>
                    </a:p>
                  </a:txBody>
                  <a:tcPr marL="21217" marR="21217" marT="0" marB="0"/>
                </a:tc>
              </a:tr>
              <a:tr h="780434">
                <a:tc>
                  <a:txBody>
                    <a:bodyPr/>
                    <a:lstStyle/>
                    <a:p>
                      <a:pPr>
                        <a:lnSpc>
                          <a:spcPct val="115000"/>
                        </a:lnSpc>
                        <a:spcAft>
                          <a:spcPts val="1000"/>
                        </a:spcAft>
                      </a:pPr>
                      <a:r>
                        <a:rPr lang="en-US" sz="400">
                          <a:effectLst/>
                        </a:rPr>
                        <a:t>1</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Transaction Execution Risk</a:t>
                      </a:r>
                      <a:endParaRPr lang="en-ZA" sz="1400" dirty="0">
                        <a:effectLst/>
                        <a:latin typeface="Arial" pitchFamily="34" charset="0"/>
                        <a:cs typeface="Arial" pitchFamily="34" charset="0"/>
                      </a:endParaRPr>
                    </a:p>
                    <a:p>
                      <a:pPr>
                        <a:lnSpc>
                          <a:spcPct val="115000"/>
                        </a:lnSpc>
                        <a:spcAft>
                          <a:spcPts val="1000"/>
                        </a:spcAft>
                      </a:pPr>
                      <a:r>
                        <a:rPr lang="en-US" sz="1400" dirty="0">
                          <a:effectLst/>
                          <a:latin typeface="Arial" pitchFamily="34" charset="0"/>
                          <a:cs typeface="Arial" pitchFamily="34" charset="0"/>
                        </a:rPr>
                        <a:t>Ensuring that the donation of assets and liabilities meets the Tax Act, Companies Act, 2008, PFMA, National Treasury Regulations and any other legislation.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dirty="0">
                          <a:effectLst/>
                          <a:latin typeface="Arial" pitchFamily="34" charset="0"/>
                          <a:cs typeface="Arial" pitchFamily="34" charset="0"/>
                        </a:rPr>
                        <a:t>National Treasury has amended the Tax Act to make NHFC a non-tax paying entity back dated to 1 April 2016.</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tax amendment is to be signed into law by the State President around February 2017</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A law firm (</a:t>
                      </a:r>
                      <a:r>
                        <a:rPr lang="en-US" sz="1400" dirty="0" err="1">
                          <a:effectLst/>
                          <a:latin typeface="Arial" pitchFamily="34" charset="0"/>
                          <a:cs typeface="Arial" pitchFamily="34" charset="0"/>
                        </a:rPr>
                        <a:t>Werksman</a:t>
                      </a:r>
                      <a:r>
                        <a:rPr lang="en-US" sz="1400" dirty="0">
                          <a:effectLst/>
                          <a:latin typeface="Arial" pitchFamily="34" charset="0"/>
                          <a:cs typeface="Arial" pitchFamily="34" charset="0"/>
                        </a:rPr>
                        <a:t>) appointed to draft and submit the Administrative Order to the Companies Tribunal (there is consensus amongst the three entities on going this route.</a:t>
                      </a:r>
                      <a:endParaRPr lang="en-ZA" sz="1400" dirty="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80434">
                <a:tc>
                  <a:txBody>
                    <a:bodyPr/>
                    <a:lstStyle/>
                    <a:p>
                      <a:pPr>
                        <a:lnSpc>
                          <a:spcPct val="115000"/>
                        </a:lnSpc>
                        <a:spcAft>
                          <a:spcPts val="1000"/>
                        </a:spcAft>
                      </a:pPr>
                      <a:r>
                        <a:rPr lang="en-US" sz="400">
                          <a:effectLst/>
                        </a:rPr>
                        <a:t>2</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Governance/Leadership Risk</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Board of the Super NHFC</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Senior Management</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Governance/Leadership Risk</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Shareholder has undertaken to appoint the Interim Board and the CEO.</a:t>
                      </a:r>
                      <a:endParaRPr lang="en-ZA" sz="1400" dirty="0">
                        <a:effectLst/>
                        <a:latin typeface="Arial" pitchFamily="34" charset="0"/>
                        <a:cs typeface="Arial" pitchFamily="34" charset="0"/>
                      </a:endParaRPr>
                    </a:p>
                    <a:p>
                      <a:pPr marL="165100" indent="-165100">
                        <a:lnSpc>
                          <a:spcPct val="115000"/>
                        </a:lnSpc>
                        <a:spcAft>
                          <a:spcPts val="0"/>
                        </a:spcAft>
                      </a:pPr>
                      <a:r>
                        <a:rPr lang="en-US" sz="1400" dirty="0">
                          <a:effectLst/>
                          <a:latin typeface="Arial" pitchFamily="34" charset="0"/>
                          <a:cs typeface="Arial" pitchFamily="34" charset="0"/>
                        </a:rPr>
                        <a:t> </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Establishment of Interim EXCO and delegation of Authority by the board.</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423601">
                <a:tc>
                  <a:txBody>
                    <a:bodyPr/>
                    <a:lstStyle/>
                    <a:p>
                      <a:pPr>
                        <a:lnSpc>
                          <a:spcPct val="115000"/>
                        </a:lnSpc>
                        <a:spcAft>
                          <a:spcPts val="1000"/>
                        </a:spcAft>
                      </a:pPr>
                      <a:r>
                        <a:rPr lang="en-US" sz="400">
                          <a:effectLst/>
                        </a:rPr>
                        <a:t>3</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Asset and Liabilities Fair Value Risk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Accepting Donation of Assets and Liabilities at fair value</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diligence/valuation of assets and liabilities that are donated to it to determine fair value.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17253">
                <a:tc>
                  <a:txBody>
                    <a:bodyPr/>
                    <a:lstStyle/>
                    <a:p>
                      <a:pPr>
                        <a:lnSpc>
                          <a:spcPct val="115000"/>
                        </a:lnSpc>
                        <a:spcAft>
                          <a:spcPts val="1000"/>
                        </a:spcAft>
                      </a:pPr>
                      <a:r>
                        <a:rPr lang="en-US" sz="400">
                          <a:effectLst/>
                        </a:rPr>
                        <a:t>4</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Inflated Cost Structure</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Salary bill</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 on salary bill of all the entities.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RISK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RESIDUAL RISK RATING</a:t>
                      </a:r>
                      <a:endParaRPr lang="en-ZA" sz="1400" dirty="0">
                        <a:effectLst/>
                        <a:latin typeface="Arial" pitchFamily="34" charset="0"/>
                        <a:ea typeface="Calibri"/>
                        <a:cs typeface="Arial" pitchFamily="34" charset="0"/>
                      </a:endParaRPr>
                    </a:p>
                  </a:txBody>
                  <a:tcPr marL="21217" marR="21217" marT="0" marB="0"/>
                </a:tc>
              </a:tr>
              <a:tr h="766227">
                <a:tc>
                  <a:txBody>
                    <a:bodyPr/>
                    <a:lstStyle/>
                    <a:p>
                      <a:pPr>
                        <a:lnSpc>
                          <a:spcPct val="115000"/>
                        </a:lnSpc>
                        <a:spcAft>
                          <a:spcPts val="1000"/>
                        </a:spcAft>
                      </a:pPr>
                      <a:r>
                        <a:rPr lang="en-US" sz="400">
                          <a:effectLst/>
                        </a:rPr>
                        <a:t>5</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HR Risk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Loss of skills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Talent attraction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Culture and service standards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0"/>
                        </a:spcAft>
                        <a:buFont typeface="Symbol"/>
                        <a:buChar char=""/>
                      </a:pPr>
                      <a:r>
                        <a:rPr lang="en-US" sz="1400">
                          <a:effectLst/>
                          <a:latin typeface="Arial" pitchFamily="34" charset="0"/>
                          <a:cs typeface="Arial" pitchFamily="34" charset="0"/>
                        </a:rPr>
                        <a:t>Compliance with Section 197 of the Labour Relations Act (Protection of Jobs).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Draft and obtain approval of the interim organisation organogram</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and implement change management  strategies and plans </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HR policies that will address talent attraction, culture and service standards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Entities to operate under own brand until legislation is passed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Undertake team building workshops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1027473">
                <a:tc>
                  <a:txBody>
                    <a:bodyPr/>
                    <a:lstStyle/>
                    <a:p>
                      <a:pPr>
                        <a:lnSpc>
                          <a:spcPct val="115000"/>
                        </a:lnSpc>
                        <a:spcAft>
                          <a:spcPts val="1000"/>
                        </a:spcAft>
                      </a:pPr>
                      <a:r>
                        <a:rPr lang="en-US" sz="400">
                          <a:effectLst/>
                        </a:rPr>
                        <a:t>6</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Integration Risk (Short-term) - systems, processes and people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Short term Integration to commence 1 November 2016  and 31 March 2017</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Operational policies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Integration policies to be approved by the “Interim Board”.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GTAC providing assistance</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12296">
                <a:tc>
                  <a:txBody>
                    <a:bodyPr/>
                    <a:lstStyle/>
                    <a:p>
                      <a:pPr>
                        <a:lnSpc>
                          <a:spcPct val="115000"/>
                        </a:lnSpc>
                        <a:spcAft>
                          <a:spcPts val="1000"/>
                        </a:spcAft>
                      </a:pPr>
                      <a:r>
                        <a:rPr lang="en-US" sz="400">
                          <a:effectLst/>
                        </a:rPr>
                        <a:t>7</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Communication Risk</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Communicating changes to the market.</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Internal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External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Shareholder</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Develop Communication strategy with input from NDoHS, Minister’s Office and the three entities to be approved by the “interim board”.</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368704">
                <a:tc>
                  <a:txBody>
                    <a:bodyPr/>
                    <a:lstStyle/>
                    <a:p>
                      <a:pPr>
                        <a:lnSpc>
                          <a:spcPct val="115000"/>
                        </a:lnSpc>
                        <a:spcAft>
                          <a:spcPts val="1000"/>
                        </a:spcAft>
                      </a:pPr>
                      <a:r>
                        <a:rPr lang="en-US" sz="400">
                          <a:effectLst/>
                        </a:rPr>
                        <a:t>8</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Brand Risk</a:t>
                      </a:r>
                      <a:endParaRPr lang="en-ZA" sz="1400">
                        <a:effectLst/>
                        <a:latin typeface="Arial" pitchFamily="34" charset="0"/>
                        <a:cs typeface="Arial" pitchFamily="34" charset="0"/>
                      </a:endParaRPr>
                    </a:p>
                    <a:p>
                      <a:pPr algn="just">
                        <a:lnSpc>
                          <a:spcPct val="115000"/>
                        </a:lnSpc>
                        <a:spcAft>
                          <a:spcPts val="1000"/>
                        </a:spcAft>
                      </a:pPr>
                      <a:r>
                        <a:rPr lang="en-US" sz="1400">
                          <a:effectLst/>
                          <a:latin typeface="Arial" pitchFamily="34" charset="0"/>
                          <a:cs typeface="Arial" pitchFamily="34" charset="0"/>
                        </a:rPr>
                        <a:t>Avoiding confusion with regards to each entity’s identity and damage to the brand.</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Maintain NURCH and RLHF brands as divisions of NHFC pending passing of legislation by parliament.</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bl>
          </a:graphicData>
        </a:graphic>
      </p:graphicFrame>
      <p:pic>
        <p:nvPicPr>
          <p:cNvPr id="9" name="Picture 8"/>
          <p:cNvPicPr>
            <a:picLocks noChangeAspect="1"/>
          </p:cNvPicPr>
          <p:nvPr/>
        </p:nvPicPr>
        <p:blipFill rotWithShape="1">
          <a:blip r:embed="rId2" cstate="print"/>
          <a:srcRect b="69052"/>
          <a:stretch/>
        </p:blipFill>
        <p:spPr>
          <a:xfrm>
            <a:off x="673278" y="735745"/>
            <a:ext cx="3650292" cy="2880000"/>
          </a:xfrm>
          <a:prstGeom prst="rect">
            <a:avLst/>
          </a:prstGeom>
        </p:spPr>
      </p:pic>
      <p:pic>
        <p:nvPicPr>
          <p:cNvPr id="10" name="Picture 9"/>
          <p:cNvPicPr>
            <a:picLocks noChangeAspect="1"/>
          </p:cNvPicPr>
          <p:nvPr/>
        </p:nvPicPr>
        <p:blipFill rotWithShape="1">
          <a:blip r:embed="rId2" cstate="print"/>
          <a:srcRect l="300" t="32093" r="-300" b="36960"/>
          <a:stretch/>
        </p:blipFill>
        <p:spPr>
          <a:xfrm>
            <a:off x="4522461" y="735745"/>
            <a:ext cx="3650409" cy="2880000"/>
          </a:xfrm>
          <a:prstGeom prst="rect">
            <a:avLst/>
          </a:prstGeom>
        </p:spPr>
      </p:pic>
      <p:pic>
        <p:nvPicPr>
          <p:cNvPr id="11" name="Picture 10"/>
          <p:cNvPicPr>
            <a:picLocks noChangeAspect="1"/>
          </p:cNvPicPr>
          <p:nvPr/>
        </p:nvPicPr>
        <p:blipFill rotWithShape="1">
          <a:blip r:embed="rId3" cstate="print"/>
          <a:srcRect l="-512" t="65335" r="512" b="3717"/>
          <a:stretch/>
        </p:blipFill>
        <p:spPr>
          <a:xfrm>
            <a:off x="673278" y="3664419"/>
            <a:ext cx="3650292" cy="3031200"/>
          </a:xfrm>
          <a:prstGeom prst="rect">
            <a:avLst/>
          </a:prstGeom>
        </p:spPr>
      </p:pic>
      <p:pic>
        <p:nvPicPr>
          <p:cNvPr id="12" name="Picture 11"/>
          <p:cNvPicPr>
            <a:picLocks noChangeAspect="1"/>
          </p:cNvPicPr>
          <p:nvPr/>
        </p:nvPicPr>
        <p:blipFill rotWithShape="1">
          <a:blip r:embed="rId4" cstate="print"/>
          <a:srcRect l="27988"/>
          <a:stretch/>
        </p:blipFill>
        <p:spPr>
          <a:xfrm>
            <a:off x="4522461" y="3664419"/>
            <a:ext cx="3954412" cy="2990837"/>
          </a:xfrm>
          <a:prstGeom prst="rect">
            <a:avLst/>
          </a:prstGeom>
        </p:spPr>
      </p:pic>
      <p:sp>
        <p:nvSpPr>
          <p:cNvPr id="13" name="Slide Number Placeholder 1"/>
          <p:cNvSpPr txBox="1">
            <a:spLocks/>
          </p:cNvSpPr>
          <p:nvPr/>
        </p:nvSpPr>
        <p:spPr>
          <a:xfrm>
            <a:off x="3903883" y="66452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7</a:t>
            </a:fld>
            <a:endParaRPr lang="en-ZA" sz="1000"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110509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16807" y="2959639"/>
            <a:ext cx="3399810" cy="1215717"/>
          </a:xfrm>
          <a:prstGeom prst="rect">
            <a:avLst/>
          </a:prstGeom>
          <a:noFill/>
        </p:spPr>
        <p:txBody>
          <a:bodyPr wrap="square" rtlCol="0">
            <a:spAutoFit/>
          </a:bodyPr>
          <a:lstStyle/>
          <a:p>
            <a:pPr marL="539750" lvl="2" indent="-363538">
              <a:buFont typeface="Wingdings" panose="05000000000000000000" pitchFamily="2" charset="2"/>
              <a:buChar char="q"/>
            </a:pPr>
            <a:endParaRPr lang="en-ZA" dirty="0">
              <a:solidFill>
                <a:schemeClr val="accent1">
                  <a:lumMod val="50000"/>
                </a:schemeClr>
              </a:solidFill>
              <a:latin typeface="Arial" panose="020B0604020202020204" pitchFamily="34" charset="0"/>
              <a:cs typeface="Arial" panose="020B0604020202020204" pitchFamily="34" charset="0"/>
            </a:endParaRPr>
          </a:p>
          <a:p>
            <a:pPr marL="88900" lvl="2" algn="just"/>
            <a:r>
              <a:rPr lang="en-ZA" b="1" dirty="0">
                <a:solidFill>
                  <a:schemeClr val="tx2"/>
                </a:solidFill>
                <a:latin typeface="Arial" pitchFamily="34" charset="0"/>
                <a:cs typeface="Arial" panose="020B0604020202020204" pitchFamily="34" charset="0"/>
              </a:rPr>
              <a:t>OVERVIEW OF ANNUAL PERFORMANCE PLAN</a:t>
            </a:r>
            <a:endParaRPr lang="en-ZA" sz="1900" dirty="0">
              <a:solidFill>
                <a:schemeClr val="accent1">
                  <a:lumMod val="50000"/>
                </a:schemeClr>
              </a:solidFill>
            </a:endParaRPr>
          </a:p>
          <a:p>
            <a:pPr marL="285750" indent="-285750">
              <a:buFont typeface="Wingdings" panose="05000000000000000000" pitchFamily="2" charset="2"/>
              <a:buChar char="q"/>
            </a:pPr>
            <a:endParaRPr lang="en-ZA" sz="1900" dirty="0">
              <a:solidFill>
                <a:schemeClr val="accent1">
                  <a:lumMod val="50000"/>
                </a:schemeClr>
              </a:solidFill>
            </a:endParaRPr>
          </a:p>
        </p:txBody>
      </p:sp>
      <p:pic>
        <p:nvPicPr>
          <p:cNvPr id="7" name="Picture 6" descr="C:\Users\zoniaa\AppData\Local\Microsoft\Windows\Temporary Internet Files\Content.Outlook\AN9MHR62\Slide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
            <a:ext cx="561680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214788" y="6408365"/>
            <a:ext cx="3466345" cy="382352"/>
          </a:xfrm>
          <a:prstGeom prst="rect">
            <a:avLst/>
          </a:prstGeom>
          <a:solidFill>
            <a:schemeClr val="bg1"/>
          </a:solidFill>
          <a:ln>
            <a:solidFill>
              <a:schemeClr val="bg2"/>
            </a:solidFill>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ZA" sz="1200" b="1" dirty="0" smtClean="0">
                <a:solidFill>
                  <a:schemeClr val="tx2">
                    <a:lumMod val="50000"/>
                  </a:schemeClr>
                </a:solidFill>
                <a:latin typeface="Arial" panose="020B0604020202020204" pitchFamily="34" charset="0"/>
                <a:cs typeface="Arial" panose="020B0604020202020204" pitchFamily="34" charset="0"/>
              </a:rPr>
              <a:t>Mountain View Villas, Maitland, Cape Town, Western Cape</a:t>
            </a:r>
          </a:p>
        </p:txBody>
      </p:sp>
    </p:spTree>
    <p:extLst>
      <p:ext uri="{BB962C8B-B14F-4D97-AF65-F5344CB8AC3E}">
        <p14:creationId xmlns:p14="http://schemas.microsoft.com/office/powerpoint/2010/main" xmlns="" val="231198937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08720"/>
          </a:xfrm>
          <a:solidFill>
            <a:schemeClr val="accent1">
              <a:lumMod val="75000"/>
            </a:schemeClr>
          </a:solidFill>
        </p:spPr>
        <p:txBody>
          <a:bodyPr anchor="ctr">
            <a:normAutofit fontScale="90000"/>
          </a:bodyPr>
          <a:lstStyle/>
          <a:p>
            <a:pPr algn="ctr"/>
            <a:r>
              <a:rPr lang="en-ZA" sz="3200" dirty="0" smtClean="0">
                <a:solidFill>
                  <a:schemeClr val="bg1"/>
                </a:solidFill>
                <a:latin typeface="Arial" pitchFamily="34" charset="0"/>
                <a:cs typeface="Arial" pitchFamily="34" charset="0"/>
              </a:rPr>
              <a:t>ALIGNMENT TO GOVERNMENTAL POLICIES AND PLANS</a:t>
            </a:r>
            <a:endParaRPr lang="en-ZA" sz="3200" dirty="0">
              <a:solidFill>
                <a:schemeClr val="bg1"/>
              </a:solidFill>
              <a:latin typeface="Arial" pitchFamily="34" charset="0"/>
              <a:cs typeface="Arial" pitchFamily="34" charset="0"/>
            </a:endParaRPr>
          </a:p>
        </p:txBody>
      </p:sp>
      <p:sp>
        <p:nvSpPr>
          <p:cNvPr id="4" name="Slide Number Placeholder 1"/>
          <p:cNvSpPr txBox="1">
            <a:spLocks/>
          </p:cNvSpPr>
          <p:nvPr/>
        </p:nvSpPr>
        <p:spPr>
          <a:xfrm>
            <a:off x="4092677" y="6492876"/>
            <a:ext cx="1600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3F2004-2D7A-4DF2-9E8B-17092CE0E4FE}" type="slidenum">
              <a:rPr lang="en-ZA" sz="1000" smtClean="0">
                <a:solidFill>
                  <a:schemeClr val="tx2">
                    <a:lumMod val="50000"/>
                  </a:schemeClr>
                </a:solidFill>
                <a:latin typeface="Arial" pitchFamily="34" charset="0"/>
                <a:cs typeface="Arial" pitchFamily="34" charset="0"/>
              </a:rPr>
              <a:pPr algn="ctr"/>
              <a:t>9</a:t>
            </a:fld>
            <a:endParaRPr lang="en-ZA" sz="1000" dirty="0">
              <a:solidFill>
                <a:schemeClr val="tx2">
                  <a:lumMod val="50000"/>
                </a:schemeClr>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911419004"/>
              </p:ext>
            </p:extLst>
          </p:nvPr>
        </p:nvGraphicFramePr>
        <p:xfrm>
          <a:off x="873842" y="28098860"/>
          <a:ext cx="7300452" cy="21315680"/>
        </p:xfrm>
        <a:graphic>
          <a:graphicData uri="http://schemas.openxmlformats.org/drawingml/2006/table">
            <a:tbl>
              <a:tblPr firstRow="1" firstCol="1" bandRow="1">
                <a:tableStyleId>{5C22544A-7EE6-4342-B048-85BDC9FD1C3A}</a:tableStyleId>
              </a:tblPr>
              <a:tblGrid>
                <a:gridCol w="685800"/>
                <a:gridCol w="2529282"/>
                <a:gridCol w="446205"/>
                <a:gridCol w="2610464"/>
                <a:gridCol w="1028701"/>
              </a:tblGrid>
              <a:tr h="0">
                <a:tc gridSpan="5">
                  <a:txBody>
                    <a:bodyPr/>
                    <a:lstStyle/>
                    <a:p>
                      <a:pPr algn="ctr">
                        <a:lnSpc>
                          <a:spcPct val="115000"/>
                        </a:lnSpc>
                        <a:spcAft>
                          <a:spcPts val="1000"/>
                        </a:spcAft>
                      </a:pPr>
                      <a:r>
                        <a:rPr lang="en-US" sz="400" dirty="0">
                          <a:effectLst/>
                        </a:rPr>
                        <a:t>TRANSACTION PHASE RISKS</a:t>
                      </a:r>
                      <a:endParaRPr lang="en-ZA" sz="500" dirty="0">
                        <a:effectLst/>
                        <a:latin typeface="Arial"/>
                        <a:ea typeface="Calibri"/>
                      </a:endParaRPr>
                    </a:p>
                  </a:txBody>
                  <a:tcPr marL="21217" marR="21217"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RISK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RESIDUAL RISK RATING</a:t>
                      </a:r>
                      <a:endParaRPr lang="en-ZA" sz="1400">
                        <a:effectLst/>
                        <a:latin typeface="Arial" pitchFamily="34" charset="0"/>
                        <a:ea typeface="Calibri"/>
                        <a:cs typeface="Arial" pitchFamily="34" charset="0"/>
                      </a:endParaRPr>
                    </a:p>
                  </a:txBody>
                  <a:tcPr marL="21217" marR="21217" marT="0" marB="0"/>
                </a:tc>
              </a:tr>
              <a:tr h="780434">
                <a:tc>
                  <a:txBody>
                    <a:bodyPr/>
                    <a:lstStyle/>
                    <a:p>
                      <a:pPr>
                        <a:lnSpc>
                          <a:spcPct val="115000"/>
                        </a:lnSpc>
                        <a:spcAft>
                          <a:spcPts val="1000"/>
                        </a:spcAft>
                      </a:pPr>
                      <a:r>
                        <a:rPr lang="en-US" sz="400">
                          <a:effectLst/>
                        </a:rPr>
                        <a:t>1</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dirty="0">
                          <a:effectLst/>
                          <a:latin typeface="Arial" pitchFamily="34" charset="0"/>
                          <a:cs typeface="Arial" pitchFamily="34" charset="0"/>
                        </a:rPr>
                        <a:t>Transaction Execution Risk</a:t>
                      </a:r>
                      <a:endParaRPr lang="en-ZA" sz="1400" dirty="0">
                        <a:effectLst/>
                        <a:latin typeface="Arial" pitchFamily="34" charset="0"/>
                        <a:cs typeface="Arial" pitchFamily="34" charset="0"/>
                      </a:endParaRPr>
                    </a:p>
                    <a:p>
                      <a:pPr>
                        <a:lnSpc>
                          <a:spcPct val="115000"/>
                        </a:lnSpc>
                        <a:spcAft>
                          <a:spcPts val="1000"/>
                        </a:spcAft>
                      </a:pPr>
                      <a:r>
                        <a:rPr lang="en-US" sz="1400" dirty="0">
                          <a:effectLst/>
                          <a:latin typeface="Arial" pitchFamily="34" charset="0"/>
                          <a:cs typeface="Arial" pitchFamily="34" charset="0"/>
                        </a:rPr>
                        <a:t>Ensuring that the donation of assets and liabilities meets the Tax Act, Companies Act, 2008, PFMA, National Treasury Regulations and any other legislation. </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dirty="0">
                          <a:effectLst/>
                          <a:latin typeface="Arial" pitchFamily="34" charset="0"/>
                          <a:cs typeface="Arial" pitchFamily="34" charset="0"/>
                        </a:rPr>
                        <a:t>National Treasury has amended the Tax Act to make NHFC a non-tax paying entity back dated to 1 April 2016.</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tax amendment is to be signed into law by the State President around February 2017</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A law firm (</a:t>
                      </a:r>
                      <a:r>
                        <a:rPr lang="en-US" sz="1400" dirty="0" err="1">
                          <a:effectLst/>
                          <a:latin typeface="Arial" pitchFamily="34" charset="0"/>
                          <a:cs typeface="Arial" pitchFamily="34" charset="0"/>
                        </a:rPr>
                        <a:t>Werksman</a:t>
                      </a:r>
                      <a:r>
                        <a:rPr lang="en-US" sz="1400" dirty="0">
                          <a:effectLst/>
                          <a:latin typeface="Arial" pitchFamily="34" charset="0"/>
                          <a:cs typeface="Arial" pitchFamily="34" charset="0"/>
                        </a:rPr>
                        <a:t>) appointed to draft and submit the Administrative Order to the Companies Tribunal (there is consensus amongst the three entities on going this route.</a:t>
                      </a:r>
                      <a:endParaRPr lang="en-ZA" sz="1400" dirty="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80434">
                <a:tc>
                  <a:txBody>
                    <a:bodyPr/>
                    <a:lstStyle/>
                    <a:p>
                      <a:pPr>
                        <a:lnSpc>
                          <a:spcPct val="115000"/>
                        </a:lnSpc>
                        <a:spcAft>
                          <a:spcPts val="1000"/>
                        </a:spcAft>
                      </a:pPr>
                      <a:r>
                        <a:rPr lang="en-US" sz="400">
                          <a:effectLst/>
                        </a:rPr>
                        <a:t>2</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Governance/Leadership Risk</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Board of the Super NHFC</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Appointment of Senior Management</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Governance/Leadership Risk</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The Shareholder has undertaken to appoint the Interim Board and the CEO.</a:t>
                      </a:r>
                      <a:endParaRPr lang="en-ZA" sz="1400" dirty="0">
                        <a:effectLst/>
                        <a:latin typeface="Arial" pitchFamily="34" charset="0"/>
                        <a:cs typeface="Arial" pitchFamily="34" charset="0"/>
                      </a:endParaRPr>
                    </a:p>
                    <a:p>
                      <a:pPr marL="165100" indent="-165100">
                        <a:lnSpc>
                          <a:spcPct val="115000"/>
                        </a:lnSpc>
                        <a:spcAft>
                          <a:spcPts val="0"/>
                        </a:spcAft>
                      </a:pPr>
                      <a:r>
                        <a:rPr lang="en-US" sz="1400" dirty="0">
                          <a:effectLst/>
                          <a:latin typeface="Arial" pitchFamily="34" charset="0"/>
                          <a:cs typeface="Arial" pitchFamily="34" charset="0"/>
                        </a:rPr>
                        <a:t> </a:t>
                      </a:r>
                      <a:endParaRPr lang="en-ZA" sz="1400" dirty="0">
                        <a:effectLst/>
                        <a:latin typeface="Arial" pitchFamily="34" charset="0"/>
                        <a:cs typeface="Arial" pitchFamily="34" charset="0"/>
                      </a:endParaRPr>
                    </a:p>
                    <a:p>
                      <a:pPr marL="342900" lvl="0" indent="-342900">
                        <a:lnSpc>
                          <a:spcPct val="115000"/>
                        </a:lnSpc>
                        <a:spcAft>
                          <a:spcPts val="0"/>
                        </a:spcAft>
                        <a:buFont typeface="Symbol"/>
                        <a:buChar char=""/>
                      </a:pPr>
                      <a:r>
                        <a:rPr lang="en-US" sz="1400" dirty="0">
                          <a:effectLst/>
                          <a:latin typeface="Arial" pitchFamily="34" charset="0"/>
                          <a:cs typeface="Arial" pitchFamily="34" charset="0"/>
                        </a:rPr>
                        <a:t>Establishment of Interim EXCO and delegation of Authority by the board.</a:t>
                      </a:r>
                      <a:endParaRPr lang="en-ZA" sz="1400" dirty="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423601">
                <a:tc>
                  <a:txBody>
                    <a:bodyPr/>
                    <a:lstStyle/>
                    <a:p>
                      <a:pPr>
                        <a:lnSpc>
                          <a:spcPct val="115000"/>
                        </a:lnSpc>
                        <a:spcAft>
                          <a:spcPts val="1000"/>
                        </a:spcAft>
                      </a:pPr>
                      <a:r>
                        <a:rPr lang="en-US" sz="400">
                          <a:effectLst/>
                        </a:rPr>
                        <a:t>3</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Asset and Liabilities Fair Value Risk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Accepting Donation of Assets and Liabilities at fair value</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diligence/valuation of assets and liabilities that are donated to it to determine fair value.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17253">
                <a:tc>
                  <a:txBody>
                    <a:bodyPr/>
                    <a:lstStyle/>
                    <a:p>
                      <a:pPr>
                        <a:lnSpc>
                          <a:spcPct val="115000"/>
                        </a:lnSpc>
                        <a:spcAft>
                          <a:spcPts val="1000"/>
                        </a:spcAft>
                      </a:pPr>
                      <a:r>
                        <a:rPr lang="en-US" sz="400">
                          <a:effectLst/>
                        </a:rPr>
                        <a:t>4</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Inflated Cost Structure</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Salary bill</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NHFC to conduct due diligence on salary bill of all the entities.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Transitional arrangements agreed by three CEOs.</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244701">
                <a:tc>
                  <a:txBody>
                    <a:bodyPr/>
                    <a:lstStyle/>
                    <a:p>
                      <a:pPr>
                        <a:lnSpc>
                          <a:spcPct val="115000"/>
                        </a:lnSpc>
                        <a:spcAft>
                          <a:spcPts val="1000"/>
                        </a:spcAft>
                      </a:pPr>
                      <a:r>
                        <a:rPr lang="en-US" sz="400">
                          <a:effectLst/>
                        </a:rPr>
                        <a:t>#</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RISK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INHERENT RISK RATING</a:t>
                      </a:r>
                      <a:endParaRPr lang="en-ZA" sz="1400">
                        <a:effectLst/>
                        <a:latin typeface="Arial" pitchFamily="34" charset="0"/>
                        <a:ea typeface="Calibri"/>
                        <a:cs typeface="Arial" pitchFamily="34" charset="0"/>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MITIGATION STRATEGIES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RESIDUAL RISK RATING</a:t>
                      </a:r>
                      <a:endParaRPr lang="en-ZA" sz="1400" dirty="0">
                        <a:effectLst/>
                        <a:latin typeface="Arial" pitchFamily="34" charset="0"/>
                        <a:ea typeface="Calibri"/>
                        <a:cs typeface="Arial" pitchFamily="34" charset="0"/>
                      </a:endParaRPr>
                    </a:p>
                  </a:txBody>
                  <a:tcPr marL="21217" marR="21217" marT="0" marB="0"/>
                </a:tc>
              </a:tr>
              <a:tr h="766227">
                <a:tc>
                  <a:txBody>
                    <a:bodyPr/>
                    <a:lstStyle/>
                    <a:p>
                      <a:pPr>
                        <a:lnSpc>
                          <a:spcPct val="115000"/>
                        </a:lnSpc>
                        <a:spcAft>
                          <a:spcPts val="1000"/>
                        </a:spcAft>
                      </a:pPr>
                      <a:r>
                        <a:rPr lang="en-US" sz="400">
                          <a:effectLst/>
                        </a:rPr>
                        <a:t>5</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HR Risk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Loss of skills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Talent attraction </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Culture and service standards </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 </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0"/>
                        </a:spcAft>
                        <a:buFont typeface="Symbol"/>
                        <a:buChar char=""/>
                      </a:pPr>
                      <a:r>
                        <a:rPr lang="en-US" sz="1400">
                          <a:effectLst/>
                          <a:latin typeface="Arial" pitchFamily="34" charset="0"/>
                          <a:cs typeface="Arial" pitchFamily="34" charset="0"/>
                        </a:rPr>
                        <a:t>Compliance with Section 197 of the Labour Relations Act (Protection of Jobs).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Draft and obtain approval of the interim organisation organogram</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and implement change management  strategies and plans </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Develop HR policies that will address talent attraction, culture and service standards</a:t>
                      </a:r>
                      <a:endParaRPr lang="en-ZA" sz="140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400">
                          <a:effectLst/>
                          <a:latin typeface="Arial" pitchFamily="34" charset="0"/>
                          <a:cs typeface="Arial" pitchFamily="34" charset="0"/>
                        </a:rPr>
                        <a:t>Entities to operate under own brand until legislation is passed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Undertake team building workshops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1027473">
                <a:tc>
                  <a:txBody>
                    <a:bodyPr/>
                    <a:lstStyle/>
                    <a:p>
                      <a:pPr>
                        <a:lnSpc>
                          <a:spcPct val="115000"/>
                        </a:lnSpc>
                        <a:spcAft>
                          <a:spcPts val="1000"/>
                        </a:spcAft>
                      </a:pPr>
                      <a:r>
                        <a:rPr lang="en-US" sz="400">
                          <a:effectLst/>
                        </a:rPr>
                        <a:t>6</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Integration Risk (Short-term) - systems, processes and people</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Short term Integration to commence 1 November 2016  and 31 March 2017</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Operational policies</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nSpc>
                          <a:spcPct val="115000"/>
                        </a:lnSpc>
                        <a:spcAft>
                          <a:spcPts val="0"/>
                        </a:spcAft>
                        <a:buFont typeface="Symbol"/>
                        <a:buChar char=""/>
                      </a:pPr>
                      <a:r>
                        <a:rPr lang="en-US" sz="1400">
                          <a:effectLst/>
                          <a:latin typeface="Arial" pitchFamily="34" charset="0"/>
                          <a:cs typeface="Arial" pitchFamily="34" charset="0"/>
                        </a:rPr>
                        <a:t>Integration policies to be approved by the “Interim Board”.</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GTAC providing assistance</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712296">
                <a:tc>
                  <a:txBody>
                    <a:bodyPr/>
                    <a:lstStyle/>
                    <a:p>
                      <a:pPr>
                        <a:lnSpc>
                          <a:spcPct val="115000"/>
                        </a:lnSpc>
                        <a:spcAft>
                          <a:spcPts val="1000"/>
                        </a:spcAft>
                      </a:pPr>
                      <a:r>
                        <a:rPr lang="en-US" sz="400">
                          <a:effectLst/>
                        </a:rPr>
                        <a:t>7</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Communication Risk</a:t>
                      </a:r>
                      <a:endParaRPr lang="en-ZA" sz="1400">
                        <a:effectLst/>
                        <a:latin typeface="Arial" pitchFamily="34" charset="0"/>
                        <a:cs typeface="Arial" pitchFamily="34" charset="0"/>
                      </a:endParaRPr>
                    </a:p>
                    <a:p>
                      <a:pPr>
                        <a:lnSpc>
                          <a:spcPct val="115000"/>
                        </a:lnSpc>
                        <a:spcAft>
                          <a:spcPts val="1000"/>
                        </a:spcAft>
                      </a:pPr>
                      <a:r>
                        <a:rPr lang="en-US" sz="1400">
                          <a:effectLst/>
                          <a:latin typeface="Arial" pitchFamily="34" charset="0"/>
                          <a:cs typeface="Arial" pitchFamily="34" charset="0"/>
                        </a:rPr>
                        <a:t>Communicating changes to the market.</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Internal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External Stakeholders</a:t>
                      </a:r>
                      <a:endParaRPr lang="en-ZA" sz="1400">
                        <a:effectLst/>
                        <a:latin typeface="Arial" pitchFamily="34" charset="0"/>
                        <a:cs typeface="Arial" pitchFamily="34" charset="0"/>
                      </a:endParaRPr>
                    </a:p>
                    <a:p>
                      <a:pPr marL="342900" lvl="0" indent="-342900">
                        <a:lnSpc>
                          <a:spcPct val="115000"/>
                        </a:lnSpc>
                        <a:spcAft>
                          <a:spcPts val="0"/>
                        </a:spcAft>
                        <a:buFont typeface="Symbol"/>
                        <a:buChar char=""/>
                      </a:pPr>
                      <a:r>
                        <a:rPr lang="en-US" sz="1400">
                          <a:effectLst/>
                          <a:latin typeface="Arial" pitchFamily="34" charset="0"/>
                          <a:cs typeface="Arial" pitchFamily="34" charset="0"/>
                        </a:rPr>
                        <a:t>Shareholder</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Develop Communication strategy with input from NDoHS, Minister’s Office and the three entities to be approved by the “interim board”.</a:t>
                      </a:r>
                      <a:endParaRPr lang="en-ZA" sz="1400">
                        <a:effectLst/>
                        <a:latin typeface="Arial" pitchFamily="34" charset="0"/>
                        <a:ea typeface="Calibri"/>
                        <a:cs typeface="Arial" pitchFamily="34" charset="0"/>
                      </a:endParaRPr>
                    </a:p>
                  </a:txBody>
                  <a:tcPr marL="21217" marR="21217" marT="0" marB="0" anchor="ctr"/>
                </a:tc>
                <a:tc>
                  <a:txBody>
                    <a:bodyPr/>
                    <a:lstStyle/>
                    <a:p>
                      <a:pPr algn="ct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r h="368704">
                <a:tc>
                  <a:txBody>
                    <a:bodyPr/>
                    <a:lstStyle/>
                    <a:p>
                      <a:pPr>
                        <a:lnSpc>
                          <a:spcPct val="115000"/>
                        </a:lnSpc>
                        <a:spcAft>
                          <a:spcPts val="1000"/>
                        </a:spcAft>
                      </a:pPr>
                      <a:r>
                        <a:rPr lang="en-US" sz="400">
                          <a:effectLst/>
                        </a:rPr>
                        <a:t>8</a:t>
                      </a:r>
                      <a:endParaRPr lang="en-ZA" sz="500">
                        <a:effectLst/>
                        <a:latin typeface="Arial"/>
                        <a:ea typeface="Calibri"/>
                      </a:endParaRPr>
                    </a:p>
                  </a:txBody>
                  <a:tcPr marL="21217" marR="21217" marT="0" marB="0"/>
                </a:tc>
                <a:tc>
                  <a:txBody>
                    <a:bodyPr/>
                    <a:lstStyle/>
                    <a:p>
                      <a:pPr>
                        <a:lnSpc>
                          <a:spcPct val="115000"/>
                        </a:lnSpc>
                        <a:spcAft>
                          <a:spcPts val="1000"/>
                        </a:spcAft>
                      </a:pPr>
                      <a:r>
                        <a:rPr lang="en-US" sz="1400">
                          <a:effectLst/>
                          <a:latin typeface="Arial" pitchFamily="34" charset="0"/>
                          <a:cs typeface="Arial" pitchFamily="34" charset="0"/>
                        </a:rPr>
                        <a:t>Brand Risk</a:t>
                      </a:r>
                      <a:endParaRPr lang="en-ZA" sz="1400">
                        <a:effectLst/>
                        <a:latin typeface="Arial" pitchFamily="34" charset="0"/>
                        <a:cs typeface="Arial" pitchFamily="34" charset="0"/>
                      </a:endParaRPr>
                    </a:p>
                    <a:p>
                      <a:pPr algn="just">
                        <a:lnSpc>
                          <a:spcPct val="115000"/>
                        </a:lnSpc>
                        <a:spcAft>
                          <a:spcPts val="1000"/>
                        </a:spcAft>
                      </a:pPr>
                      <a:r>
                        <a:rPr lang="en-US" sz="1400">
                          <a:effectLst/>
                          <a:latin typeface="Arial" pitchFamily="34" charset="0"/>
                          <a:cs typeface="Arial" pitchFamily="34" charset="0"/>
                        </a:rPr>
                        <a:t>Avoiding confusion with regards to each entity’s identity and damage to the brand.</a:t>
                      </a:r>
                      <a:endParaRPr lang="en-ZA" sz="1400">
                        <a:effectLst/>
                        <a:latin typeface="Arial" pitchFamily="34" charset="0"/>
                        <a:ea typeface="Calibri"/>
                        <a:cs typeface="Arial" pitchFamily="34" charset="0"/>
                      </a:endParaRPr>
                    </a:p>
                  </a:txBody>
                  <a:tcPr marL="21217" marR="21217" marT="0" marB="0"/>
                </a:tc>
                <a:tc>
                  <a:txBody>
                    <a:bodyPr/>
                    <a:lstStyle/>
                    <a:p>
                      <a:pPr algn="ctr">
                        <a:lnSpc>
                          <a:spcPct val="115000"/>
                        </a:lnSpc>
                        <a:spcAft>
                          <a:spcPts val="1000"/>
                        </a:spcAft>
                      </a:pPr>
                      <a:r>
                        <a:rPr lang="en-US" sz="1400">
                          <a:effectLst/>
                          <a:latin typeface="Arial" pitchFamily="34" charset="0"/>
                          <a:cs typeface="Arial" pitchFamily="34" charset="0"/>
                        </a:rPr>
                        <a:t>HIGH</a:t>
                      </a:r>
                      <a:endParaRPr lang="en-ZA" sz="1400">
                        <a:effectLst/>
                        <a:latin typeface="Arial" pitchFamily="34" charset="0"/>
                        <a:ea typeface="Calibri"/>
                        <a:cs typeface="Arial" pitchFamily="34" charset="0"/>
                      </a:endParaRPr>
                    </a:p>
                  </a:txBody>
                  <a:tcPr marL="21217" marR="21217" marT="0" marB="0" anchor="ctr"/>
                </a:tc>
                <a:tc>
                  <a:txBody>
                    <a:bodyPr/>
                    <a:lstStyle/>
                    <a:p>
                      <a:pPr marL="342900" lvl="0" indent="-342900" algn="just">
                        <a:lnSpc>
                          <a:spcPct val="115000"/>
                        </a:lnSpc>
                        <a:spcAft>
                          <a:spcPts val="1000"/>
                        </a:spcAft>
                        <a:buFont typeface="Symbol"/>
                        <a:buChar char=""/>
                      </a:pPr>
                      <a:r>
                        <a:rPr lang="en-US" sz="1400">
                          <a:effectLst/>
                          <a:latin typeface="Arial" pitchFamily="34" charset="0"/>
                          <a:cs typeface="Arial" pitchFamily="34" charset="0"/>
                        </a:rPr>
                        <a:t>Maintain NURCH and RLHF brands as divisions of NHFC pending passing of legislation by parliament.</a:t>
                      </a:r>
                      <a:endParaRPr lang="en-ZA" sz="1400">
                        <a:effectLst/>
                        <a:latin typeface="Arial" pitchFamily="34" charset="0"/>
                        <a:ea typeface="Calibri"/>
                        <a:cs typeface="Arial" pitchFamily="34" charset="0"/>
                      </a:endParaRPr>
                    </a:p>
                  </a:txBody>
                  <a:tcPr marL="21217" marR="21217" marT="0" marB="0" anchor="ctr"/>
                </a:tc>
                <a:tc>
                  <a:txBody>
                    <a:bodyPr/>
                    <a:lstStyle/>
                    <a:p>
                      <a:pPr>
                        <a:lnSpc>
                          <a:spcPct val="115000"/>
                        </a:lnSpc>
                        <a:spcAft>
                          <a:spcPts val="1000"/>
                        </a:spcAft>
                      </a:pPr>
                      <a:r>
                        <a:rPr lang="en-US" sz="1400" dirty="0">
                          <a:effectLst/>
                          <a:latin typeface="Arial" pitchFamily="34" charset="0"/>
                          <a:cs typeface="Arial" pitchFamily="34" charset="0"/>
                        </a:rPr>
                        <a:t>MEDIUM</a:t>
                      </a:r>
                      <a:endParaRPr lang="en-ZA" sz="1400" dirty="0">
                        <a:effectLst/>
                        <a:latin typeface="Arial" pitchFamily="34" charset="0"/>
                        <a:ea typeface="Calibri"/>
                        <a:cs typeface="Arial" pitchFamily="34" charset="0"/>
                      </a:endParaRPr>
                    </a:p>
                  </a:txBody>
                  <a:tcPr marL="21217" marR="21217" marT="0" marB="0" anchor="ctr"/>
                </a:tc>
              </a:tr>
            </a:tbl>
          </a:graphicData>
        </a:graphic>
      </p:graphicFrame>
      <p:sp>
        <p:nvSpPr>
          <p:cNvPr id="6" name="Content Placeholder 2"/>
          <p:cNvSpPr txBox="1">
            <a:spLocks/>
          </p:cNvSpPr>
          <p:nvPr/>
        </p:nvSpPr>
        <p:spPr>
          <a:xfrm>
            <a:off x="423333" y="993304"/>
            <a:ext cx="8195734" cy="3600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ZA" sz="1400" dirty="0" smtClean="0">
                <a:solidFill>
                  <a:schemeClr val="accent1">
                    <a:lumMod val="50000"/>
                  </a:schemeClr>
                </a:solidFill>
                <a:latin typeface="Arial" panose="020B0604020202020204" pitchFamily="34" charset="0"/>
                <a:cs typeface="Arial" panose="020B0604020202020204" pitchFamily="34" charset="0"/>
              </a:rPr>
              <a:t>The Annual Performance Plan (APP) for 2017/18 is aligned to the Medium Term Strategic Framework (MTSF), Outcome 8 and the approved Strategic Plan which covers the period 2014/15 to 2018/19 (5 year cycle).</a:t>
            </a:r>
          </a:p>
          <a:p>
            <a:pPr algn="just">
              <a:lnSpc>
                <a:spcPct val="150000"/>
              </a:lnSpc>
            </a:pPr>
            <a:endParaRPr lang="en-ZA" sz="1400" dirty="0" smtClean="0">
              <a:solidFill>
                <a:schemeClr val="accent1">
                  <a:lumMod val="50000"/>
                </a:schemeClr>
              </a:solidFill>
              <a:latin typeface="Arial" panose="020B0604020202020204" pitchFamily="34" charset="0"/>
              <a:cs typeface="Arial" panose="020B0604020202020204" pitchFamily="34" charset="0"/>
            </a:endParaRPr>
          </a:p>
          <a:p>
            <a:pPr algn="just">
              <a:lnSpc>
                <a:spcPct val="150000"/>
              </a:lnSpc>
            </a:pPr>
            <a:r>
              <a:rPr lang="en-ZA" sz="1400" dirty="0" smtClean="0">
                <a:solidFill>
                  <a:schemeClr val="accent1">
                    <a:lumMod val="50000"/>
                  </a:schemeClr>
                </a:solidFill>
                <a:latin typeface="Arial" panose="020B0604020202020204" pitchFamily="34" charset="0"/>
                <a:cs typeface="Arial" panose="020B0604020202020204" pitchFamily="34" charset="0"/>
              </a:rPr>
              <a:t>The NHFC, through its programmes as well as other interventions, such as its equity investments, is supportive of the National Development Plan (NDP) commitment of revising the housing system. Examples of these are:</a:t>
            </a:r>
          </a:p>
          <a:p>
            <a:pPr lvl="1" algn="just">
              <a:lnSpc>
                <a:spcPct val="150000"/>
              </a:lnSpc>
              <a:buFont typeface="Courier New" panose="02070309020205020404" pitchFamily="49" charset="0"/>
              <a:buChar char="o"/>
            </a:pPr>
            <a:r>
              <a:rPr lang="en-ZA" sz="1400" dirty="0" smtClean="0">
                <a:solidFill>
                  <a:schemeClr val="accent1">
                    <a:lumMod val="50000"/>
                  </a:schemeClr>
                </a:solidFill>
                <a:latin typeface="Arial" panose="020B0604020202020204" pitchFamily="34" charset="0"/>
                <a:cs typeface="Arial" panose="020B0604020202020204" pitchFamily="34" charset="0"/>
              </a:rPr>
              <a:t>Provision of housing finance options (private and social rental, home ownership, instalment sale agreements, incremental loans);</a:t>
            </a:r>
          </a:p>
          <a:p>
            <a:pPr lvl="1" algn="just">
              <a:lnSpc>
                <a:spcPct val="150000"/>
              </a:lnSpc>
              <a:buFont typeface="Courier New" panose="02070309020205020404" pitchFamily="49" charset="0"/>
              <a:buChar char="o"/>
            </a:pPr>
            <a:r>
              <a:rPr lang="en-ZA" sz="1400" dirty="0" smtClean="0">
                <a:solidFill>
                  <a:schemeClr val="accent1">
                    <a:lumMod val="50000"/>
                  </a:schemeClr>
                </a:solidFill>
                <a:latin typeface="Arial" panose="020B0604020202020204" pitchFamily="34" charset="0"/>
                <a:cs typeface="Arial" panose="020B0604020202020204" pitchFamily="34" charset="0"/>
              </a:rPr>
              <a:t>Inner-city developments; and</a:t>
            </a:r>
          </a:p>
          <a:p>
            <a:pPr lvl="1" algn="just">
              <a:lnSpc>
                <a:spcPct val="150000"/>
              </a:lnSpc>
              <a:buFont typeface="Courier New" panose="02070309020205020404" pitchFamily="49" charset="0"/>
              <a:buChar char="o"/>
            </a:pPr>
            <a:r>
              <a:rPr lang="en-ZA" sz="1400" dirty="0" smtClean="0">
                <a:solidFill>
                  <a:schemeClr val="accent1">
                    <a:lumMod val="50000"/>
                  </a:schemeClr>
                </a:solidFill>
                <a:latin typeface="Arial" panose="020B0604020202020204" pitchFamily="34" charset="0"/>
                <a:cs typeface="Arial" panose="020B0604020202020204" pitchFamily="34" charset="0"/>
              </a:rPr>
              <a:t>Leveraging of private sector funding into the affordable market.</a:t>
            </a:r>
          </a:p>
          <a:p>
            <a:pPr marL="0" indent="0" algn="just">
              <a:buFont typeface="Arial" panose="020B0604020202020204" pitchFamily="34" charset="0"/>
              <a:buNone/>
            </a:pPr>
            <a:endParaRPr lang="en-ZA" sz="1400" dirty="0" smtClean="0">
              <a:solidFill>
                <a:schemeClr val="accent1">
                  <a:lumMod val="50000"/>
                </a:schemeClr>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ZA" sz="1600" dirty="0" smtClean="0">
              <a:solidFill>
                <a:schemeClr val="accent1">
                  <a:lumMod val="50000"/>
                </a:schemeClr>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ZA" sz="1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68967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4850</TotalTime>
  <Words>6509</Words>
  <Application>Microsoft Office PowerPoint</Application>
  <PresentationFormat>On-screen Show (4:3)</PresentationFormat>
  <Paragraphs>1478</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CONTENTS</vt:lpstr>
      <vt:lpstr>NHFC OVERVIEW</vt:lpstr>
      <vt:lpstr>NHFC MANDATE</vt:lpstr>
      <vt:lpstr>VISION, MISSION, VALUES</vt:lpstr>
      <vt:lpstr>BUSINESS MODEL</vt:lpstr>
      <vt:lpstr>CUMULATIVE DEVELOPMENTAL IMPACT</vt:lpstr>
      <vt:lpstr>Slide 8</vt:lpstr>
      <vt:lpstr>ALIGNMENT TO GOVERNMENTAL POLICIES AND PLANS</vt:lpstr>
      <vt:lpstr>Slide 10</vt:lpstr>
      <vt:lpstr>KEY FACTORS IMPACTING APP</vt:lpstr>
      <vt:lpstr>OVERVIEW – IMPACT OF APP 2017/18 ON MTSF</vt:lpstr>
      <vt:lpstr>PERFORMANCE AGAINST MTSF: FORECAST</vt:lpstr>
      <vt:lpstr>KEY PERFORMANCE INDICATORS – PROGRAMME 1</vt:lpstr>
      <vt:lpstr>PROGRAMME 1 – HOUSING OPPORTUNITIES</vt:lpstr>
      <vt:lpstr>PROGRAMME 1 – DISBURSEMENTS</vt:lpstr>
      <vt:lpstr>PROGRAMME 1 – APPROVALS</vt:lpstr>
      <vt:lpstr>KEY PERFORMANCE INDICATORS – PROGRAMME 2</vt:lpstr>
      <vt:lpstr>PROGRAMME 2 – HOUSING OPPORTUNITIES</vt:lpstr>
      <vt:lpstr>PROGRAMME 2 – LEVERAGED FUNDS</vt:lpstr>
      <vt:lpstr>OTHER DEVELOPMENTAL IMPACT</vt:lpstr>
      <vt:lpstr>FOOTPRINT</vt:lpstr>
      <vt:lpstr>Slide 23</vt:lpstr>
      <vt:lpstr>GROUP SUMMARY STATEMENT OF FINANCIAL PERFORMANCE</vt:lpstr>
      <vt:lpstr>GROUP SUMMARY STATEMENT OF FINANCIAL POSITION</vt:lpstr>
      <vt:lpstr>KEY PERFORMANCE INDICATORS</vt:lpstr>
      <vt:lpstr>CORPORATE GOVERNANCE</vt:lpstr>
      <vt:lpstr>ENTERPRISE WIDE RISK</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Govender</dc:creator>
  <cp:lastModifiedBy>PUMZA</cp:lastModifiedBy>
  <cp:revision>167</cp:revision>
  <dcterms:created xsi:type="dcterms:W3CDTF">2016-10-04T21:16:17Z</dcterms:created>
  <dcterms:modified xsi:type="dcterms:W3CDTF">2017-03-17T12:08:57Z</dcterms:modified>
</cp:coreProperties>
</file>