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3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500" r:id="rId2"/>
    <p:sldId id="611" r:id="rId3"/>
    <p:sldId id="502" r:id="rId4"/>
    <p:sldId id="571" r:id="rId5"/>
    <p:sldId id="582" r:id="rId6"/>
    <p:sldId id="642" r:id="rId7"/>
    <p:sldId id="643" r:id="rId8"/>
    <p:sldId id="629" r:id="rId9"/>
    <p:sldId id="651" r:id="rId10"/>
    <p:sldId id="630" r:id="rId11"/>
    <p:sldId id="637" r:id="rId12"/>
    <p:sldId id="644" r:id="rId13"/>
    <p:sldId id="645" r:id="rId14"/>
    <p:sldId id="631" r:id="rId15"/>
    <p:sldId id="632" r:id="rId16"/>
    <p:sldId id="635" r:id="rId17"/>
    <p:sldId id="633" r:id="rId18"/>
    <p:sldId id="634" r:id="rId19"/>
    <p:sldId id="585" r:id="rId20"/>
    <p:sldId id="646" r:id="rId21"/>
    <p:sldId id="609" r:id="rId22"/>
    <p:sldId id="610" r:id="rId23"/>
    <p:sldId id="588" r:id="rId24"/>
    <p:sldId id="556" r:id="rId25"/>
    <p:sldId id="608" r:id="rId26"/>
    <p:sldId id="605" r:id="rId27"/>
    <p:sldId id="526" r:id="rId28"/>
    <p:sldId id="618" r:id="rId29"/>
    <p:sldId id="619" r:id="rId30"/>
    <p:sldId id="649" r:id="rId31"/>
    <p:sldId id="620" r:id="rId32"/>
    <p:sldId id="621" r:id="rId33"/>
    <p:sldId id="623" r:id="rId34"/>
    <p:sldId id="624" r:id="rId35"/>
    <p:sldId id="622" r:id="rId36"/>
    <p:sldId id="626" r:id="rId37"/>
    <p:sldId id="627" r:id="rId38"/>
    <p:sldId id="612" r:id="rId39"/>
    <p:sldId id="613" r:id="rId40"/>
    <p:sldId id="614" r:id="rId41"/>
    <p:sldId id="615" r:id="rId42"/>
    <p:sldId id="616" r:id="rId43"/>
    <p:sldId id="617" r:id="rId44"/>
    <p:sldId id="546" r:id="rId45"/>
    <p:sldId id="547" r:id="rId46"/>
    <p:sldId id="581" r:id="rId47"/>
    <p:sldId id="549" r:id="rId48"/>
    <p:sldId id="553" r:id="rId49"/>
    <p:sldId id="555" r:id="rId50"/>
    <p:sldId id="514" r:id="rId51"/>
    <p:sldId id="535" r:id="rId52"/>
    <p:sldId id="536" r:id="rId53"/>
    <p:sldId id="648" r:id="rId54"/>
    <p:sldId id="521" r:id="rId55"/>
    <p:sldId id="258" r:id="rId5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874" y="-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latshwayo.m\Desktop\2016%20annual%20report\Graphs%20for%20report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Sheet1!$B$3</c:f>
              <c:strCache>
                <c:ptCount val="1"/>
                <c:pt idx="0">
                  <c:v>Number of Public Schools</c:v>
                </c:pt>
              </c:strCache>
            </c:strRef>
          </c:tx>
          <c:cat>
            <c:strRef>
              <c:f>Sheet1!$A$4:$A$13</c:f>
              <c:strCache>
                <c:ptCount val="10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 West</c:v>
                </c:pt>
                <c:pt idx="7">
                  <c:v>Northern Cape</c:v>
                </c:pt>
                <c:pt idx="8">
                  <c:v>Western Cape</c:v>
                </c:pt>
                <c:pt idx="9">
                  <c:v>TOTAL</c:v>
                </c:pt>
              </c:strCache>
            </c:strRef>
          </c:cat>
          <c:val>
            <c:numRef>
              <c:f>Sheet1!$B$4:$B$13</c:f>
              <c:numCache>
                <c:formatCode>#,##0</c:formatCode>
                <c:ptCount val="10"/>
                <c:pt idx="0">
                  <c:v>5469</c:v>
                </c:pt>
                <c:pt idx="1">
                  <c:v>1214</c:v>
                </c:pt>
                <c:pt idx="2">
                  <c:v>2083</c:v>
                </c:pt>
                <c:pt idx="3">
                  <c:v>5895</c:v>
                </c:pt>
                <c:pt idx="4">
                  <c:v>3867</c:v>
                </c:pt>
                <c:pt idx="5">
                  <c:v>1725</c:v>
                </c:pt>
                <c:pt idx="6">
                  <c:v>545</c:v>
                </c:pt>
                <c:pt idx="7" formatCode="General">
                  <c:v>1471</c:v>
                </c:pt>
                <c:pt idx="8">
                  <c:v>1450</c:v>
                </c:pt>
                <c:pt idx="9">
                  <c:v>23719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Number of Rural Schools</c:v>
                </c:pt>
              </c:strCache>
            </c:strRef>
          </c:tx>
          <c:cat>
            <c:strRef>
              <c:f>Sheet1!$A$4:$A$13</c:f>
              <c:strCache>
                <c:ptCount val="10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 West</c:v>
                </c:pt>
                <c:pt idx="7">
                  <c:v>Northern Cape</c:v>
                </c:pt>
                <c:pt idx="8">
                  <c:v>Western Cape</c:v>
                </c:pt>
                <c:pt idx="9">
                  <c:v>TOTAL</c:v>
                </c:pt>
              </c:strCache>
            </c:strRef>
          </c:cat>
          <c:val>
            <c:numRef>
              <c:f>Sheet1!$C$4:$C$13</c:f>
              <c:numCache>
                <c:formatCode>General</c:formatCode>
                <c:ptCount val="10"/>
                <c:pt idx="0" formatCode="#,##0">
                  <c:v>1832</c:v>
                </c:pt>
                <c:pt idx="1">
                  <c:v>480</c:v>
                </c:pt>
                <c:pt idx="2">
                  <c:v>155</c:v>
                </c:pt>
                <c:pt idx="3" formatCode="#,##0">
                  <c:v>4040</c:v>
                </c:pt>
                <c:pt idx="4" formatCode="#,##0">
                  <c:v>3342</c:v>
                </c:pt>
                <c:pt idx="5">
                  <c:v>317</c:v>
                </c:pt>
                <c:pt idx="6">
                  <c:v>180</c:v>
                </c:pt>
                <c:pt idx="7">
                  <c:v>387</c:v>
                </c:pt>
                <c:pt idx="8">
                  <c:v>519</c:v>
                </c:pt>
                <c:pt idx="9" formatCode="#,##0">
                  <c:v>11252</c:v>
                </c:pt>
              </c:numCache>
            </c:numRef>
          </c:val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Percentage of Rural Schools</c:v>
                </c:pt>
              </c:strCache>
            </c:strRef>
          </c:tx>
          <c:cat>
            <c:strRef>
              <c:f>Sheet1!$A$4:$A$13</c:f>
              <c:strCache>
                <c:ptCount val="10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 West</c:v>
                </c:pt>
                <c:pt idx="7">
                  <c:v>Northern Cape</c:v>
                </c:pt>
                <c:pt idx="8">
                  <c:v>Western Cape</c:v>
                </c:pt>
                <c:pt idx="9">
                  <c:v>TOTAL</c:v>
                </c:pt>
              </c:strCache>
            </c:strRef>
          </c:cat>
          <c:val>
            <c:numRef>
              <c:f>Sheet1!$D$4:$D$13</c:f>
              <c:numCache>
                <c:formatCode>0%</c:formatCode>
                <c:ptCount val="10"/>
                <c:pt idx="0">
                  <c:v>0.33497897238983382</c:v>
                </c:pt>
                <c:pt idx="1">
                  <c:v>0.39538714991762786</c:v>
                </c:pt>
                <c:pt idx="2">
                  <c:v>7.4411905904944814E-2</c:v>
                </c:pt>
                <c:pt idx="3">
                  <c:v>0.68532654792196768</c:v>
                </c:pt>
                <c:pt idx="4">
                  <c:v>0.86423584173778123</c:v>
                </c:pt>
                <c:pt idx="5">
                  <c:v>0.18376811594202902</c:v>
                </c:pt>
                <c:pt idx="6">
                  <c:v>0.33027522935779824</c:v>
                </c:pt>
                <c:pt idx="7">
                  <c:v>0.26308633582596885</c:v>
                </c:pt>
                <c:pt idx="8">
                  <c:v>0.35793103448275865</c:v>
                </c:pt>
                <c:pt idx="9">
                  <c:v>0.47438762173784743</c:v>
                </c:pt>
              </c:numCache>
            </c:numRef>
          </c:val>
        </c:ser>
        <c:dLbls/>
        <c:axId val="54820864"/>
        <c:axId val="54822400"/>
      </c:barChart>
      <c:catAx>
        <c:axId val="54820864"/>
        <c:scaling>
          <c:orientation val="minMax"/>
        </c:scaling>
        <c:axPos val="b"/>
        <c:numFmt formatCode="General" sourceLinked="0"/>
        <c:majorTickMark val="none"/>
        <c:tickLblPos val="nextTo"/>
        <c:crossAx val="54822400"/>
        <c:crosses val="autoZero"/>
        <c:auto val="1"/>
        <c:lblAlgn val="ctr"/>
        <c:lblOffset val="100"/>
      </c:catAx>
      <c:valAx>
        <c:axId val="548224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ZA"/>
                  <a:t>Number</a:t>
                </a:r>
                <a:r>
                  <a:rPr lang="en-ZA" baseline="0"/>
                  <a:t> of learners</a:t>
                </a:r>
                <a:endParaRPr lang="en-ZA"/>
              </a:p>
            </c:rich>
          </c:tx>
          <c:layout/>
        </c:title>
        <c:numFmt formatCode="#,##0" sourceLinked="1"/>
        <c:majorTickMark val="none"/>
        <c:tickLblPos val="nextTo"/>
        <c:crossAx val="548208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b="1">
          <a:latin typeface="Arial Narrow" panose="020B0606020202030204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Sheet2!$B$4</c:f>
              <c:strCache>
                <c:ptCount val="1"/>
                <c:pt idx="0">
                  <c:v>Number of Public Schools</c:v>
                </c:pt>
              </c:strCache>
            </c:strRef>
          </c:tx>
          <c:cat>
            <c:strRef>
              <c:f>Sheet2!$A$5:$A$13</c:f>
              <c:strCache>
                <c:ptCount val="9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Northern Cape</c:v>
                </c:pt>
                <c:pt idx="7">
                  <c:v>North West</c:v>
                </c:pt>
                <c:pt idx="8">
                  <c:v>Western Cape</c:v>
                </c:pt>
              </c:strCache>
            </c:strRef>
          </c:cat>
          <c:val>
            <c:numRef>
              <c:f>Sheet2!$B$5:$B$13</c:f>
              <c:numCache>
                <c:formatCode>#,##0</c:formatCode>
                <c:ptCount val="9"/>
                <c:pt idx="0">
                  <c:v>5469</c:v>
                </c:pt>
                <c:pt idx="1">
                  <c:v>1214</c:v>
                </c:pt>
                <c:pt idx="2">
                  <c:v>2083</c:v>
                </c:pt>
                <c:pt idx="3">
                  <c:v>5895</c:v>
                </c:pt>
                <c:pt idx="4">
                  <c:v>3867</c:v>
                </c:pt>
                <c:pt idx="5">
                  <c:v>1725</c:v>
                </c:pt>
                <c:pt idx="6" formatCode="General">
                  <c:v>545</c:v>
                </c:pt>
                <c:pt idx="7" formatCode="General">
                  <c:v>1471</c:v>
                </c:pt>
                <c:pt idx="8">
                  <c:v>1450</c:v>
                </c:pt>
              </c:numCache>
            </c:numRef>
          </c:val>
        </c:ser>
        <c:ser>
          <c:idx val="1"/>
          <c:order val="1"/>
          <c:tx>
            <c:strRef>
              <c:f>Sheet2!$C$4</c:f>
              <c:strCache>
                <c:ptCount val="1"/>
                <c:pt idx="0">
                  <c:v>Number of rural schools</c:v>
                </c:pt>
              </c:strCache>
            </c:strRef>
          </c:tx>
          <c:cat>
            <c:strRef>
              <c:f>Sheet2!$A$5:$A$13</c:f>
              <c:strCache>
                <c:ptCount val="9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Northern Cape</c:v>
                </c:pt>
                <c:pt idx="7">
                  <c:v>North West</c:v>
                </c:pt>
                <c:pt idx="8">
                  <c:v>Western Cape</c:v>
                </c:pt>
              </c:strCache>
            </c:strRef>
          </c:cat>
          <c:val>
            <c:numRef>
              <c:f>Sheet2!$C$5:$C$13</c:f>
              <c:numCache>
                <c:formatCode>General</c:formatCode>
                <c:ptCount val="9"/>
                <c:pt idx="0" formatCode="#,##0">
                  <c:v>1307</c:v>
                </c:pt>
                <c:pt idx="1">
                  <c:v>382</c:v>
                </c:pt>
                <c:pt idx="2">
                  <c:v>8</c:v>
                </c:pt>
                <c:pt idx="3">
                  <c:v>784</c:v>
                </c:pt>
                <c:pt idx="4">
                  <c:v>383</c:v>
                </c:pt>
                <c:pt idx="5">
                  <c:v>181</c:v>
                </c:pt>
                <c:pt idx="6">
                  <c:v>118</c:v>
                </c:pt>
                <c:pt idx="7">
                  <c:v>185</c:v>
                </c:pt>
                <c:pt idx="8">
                  <c:v>178</c:v>
                </c:pt>
              </c:numCache>
            </c:numRef>
          </c:val>
        </c:ser>
        <c:ser>
          <c:idx val="2"/>
          <c:order val="2"/>
          <c:tx>
            <c:strRef>
              <c:f>Sheet2!$D$4</c:f>
              <c:strCache>
                <c:ptCount val="1"/>
                <c:pt idx="0">
                  <c:v>Percentage of rural schools</c:v>
                </c:pt>
              </c:strCache>
            </c:strRef>
          </c:tx>
          <c:cat>
            <c:strRef>
              <c:f>Sheet2!$A$5:$A$13</c:f>
              <c:strCache>
                <c:ptCount val="9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Northern Cape</c:v>
                </c:pt>
                <c:pt idx="7">
                  <c:v>North West</c:v>
                </c:pt>
                <c:pt idx="8">
                  <c:v>Western Cape</c:v>
                </c:pt>
              </c:strCache>
            </c:strRef>
          </c:cat>
          <c:val>
            <c:numRef>
              <c:f>Sheet2!$D$5:$D$13</c:f>
              <c:numCache>
                <c:formatCode>0%</c:formatCode>
                <c:ptCount val="9"/>
                <c:pt idx="0">
                  <c:v>0.28000000000000008</c:v>
                </c:pt>
                <c:pt idx="1">
                  <c:v>0.4</c:v>
                </c:pt>
                <c:pt idx="2">
                  <c:v>1.0000000000000002E-2</c:v>
                </c:pt>
                <c:pt idx="3">
                  <c:v>0.18000000000000002</c:v>
                </c:pt>
                <c:pt idx="4">
                  <c:v>0.15000000000000002</c:v>
                </c:pt>
                <c:pt idx="5">
                  <c:v>0.14000000000000001</c:v>
                </c:pt>
                <c:pt idx="6">
                  <c:v>0.27</c:v>
                </c:pt>
                <c:pt idx="7">
                  <c:v>0.18000000000000002</c:v>
                </c:pt>
                <c:pt idx="8">
                  <c:v>0.16</c:v>
                </c:pt>
              </c:numCache>
            </c:numRef>
          </c:val>
        </c:ser>
        <c:dLbls/>
        <c:axId val="55366400"/>
        <c:axId val="55367936"/>
      </c:barChart>
      <c:catAx>
        <c:axId val="55366400"/>
        <c:scaling>
          <c:orientation val="minMax"/>
        </c:scaling>
        <c:axPos val="b"/>
        <c:majorTickMark val="none"/>
        <c:tickLblPos val="low"/>
        <c:crossAx val="55367936"/>
        <c:crosses val="autoZero"/>
        <c:auto val="1"/>
        <c:lblAlgn val="ctr"/>
        <c:lblOffset val="100"/>
      </c:catAx>
      <c:valAx>
        <c:axId val="55367936"/>
        <c:scaling>
          <c:orientation val="minMax"/>
          <c:max val="600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ZA" sz="1800" b="1" dirty="0"/>
                  <a:t>Number</a:t>
                </a:r>
                <a:r>
                  <a:rPr lang="en-ZA" sz="1800" b="1" baseline="0" dirty="0"/>
                  <a:t> of Primary Schools</a:t>
                </a:r>
                <a:endParaRPr lang="en-ZA" sz="1800" b="1" dirty="0"/>
              </a:p>
            </c:rich>
          </c:tx>
        </c:title>
        <c:numFmt formatCode="#,##0" sourceLinked="1"/>
        <c:majorTickMark val="none"/>
        <c:tickLblPos val="nextTo"/>
        <c:crossAx val="553664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Sheet1!$C$32</c:f>
              <c:strCache>
                <c:ptCount val="1"/>
                <c:pt idx="0">
                  <c:v>Number of Public Schools
</c:v>
                </c:pt>
              </c:strCache>
            </c:strRef>
          </c:tx>
          <c:cat>
            <c:strRef>
              <c:f>Sheet1!$B$33:$B$41</c:f>
              <c:strCache>
                <c:ptCount val="9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Northern Cape</c:v>
                </c:pt>
                <c:pt idx="7">
                  <c:v>North West</c:v>
                </c:pt>
                <c:pt idx="8">
                  <c:v>Western Cape</c:v>
                </c:pt>
              </c:strCache>
            </c:strRef>
          </c:cat>
          <c:val>
            <c:numRef>
              <c:f>Sheet1!$C$33:$C$41</c:f>
              <c:numCache>
                <c:formatCode>#,##0</c:formatCode>
                <c:ptCount val="9"/>
                <c:pt idx="0">
                  <c:v>6986</c:v>
                </c:pt>
                <c:pt idx="1">
                  <c:v>1426</c:v>
                </c:pt>
                <c:pt idx="2">
                  <c:v>2152</c:v>
                </c:pt>
                <c:pt idx="3">
                  <c:v>6343</c:v>
                </c:pt>
                <c:pt idx="4">
                  <c:v>3949</c:v>
                </c:pt>
                <c:pt idx="5">
                  <c:v>1990</c:v>
                </c:pt>
                <c:pt idx="6">
                  <c:v>669</c:v>
                </c:pt>
                <c:pt idx="7">
                  <c:v>1546</c:v>
                </c:pt>
                <c:pt idx="8">
                  <c:v>1552</c:v>
                </c:pt>
              </c:numCache>
            </c:numRef>
          </c:val>
        </c:ser>
        <c:ser>
          <c:idx val="1"/>
          <c:order val="1"/>
          <c:tx>
            <c:strRef>
              <c:f>Sheet1!$D$32</c:f>
              <c:strCache>
                <c:ptCount val="1"/>
                <c:pt idx="0">
                  <c:v>Number of Rural Schools 
</c:v>
                </c:pt>
              </c:strCache>
            </c:strRef>
          </c:tx>
          <c:cat>
            <c:strRef>
              <c:f>Sheet1!$B$33:$B$41</c:f>
              <c:strCache>
                <c:ptCount val="9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Northern Cape</c:v>
                </c:pt>
                <c:pt idx="7">
                  <c:v>North West</c:v>
                </c:pt>
                <c:pt idx="8">
                  <c:v>Western Cape</c:v>
                </c:pt>
              </c:strCache>
            </c:strRef>
          </c:cat>
          <c:val>
            <c:numRef>
              <c:f>Sheet1!$D$33:$D$41</c:f>
              <c:numCache>
                <c:formatCode>#,##0</c:formatCode>
                <c:ptCount val="9"/>
                <c:pt idx="0">
                  <c:v>1832</c:v>
                </c:pt>
                <c:pt idx="1">
                  <c:v>480</c:v>
                </c:pt>
                <c:pt idx="2" formatCode="General">
                  <c:v>155</c:v>
                </c:pt>
                <c:pt idx="3">
                  <c:v>4040</c:v>
                </c:pt>
                <c:pt idx="4">
                  <c:v>3342</c:v>
                </c:pt>
                <c:pt idx="5">
                  <c:v>317</c:v>
                </c:pt>
                <c:pt idx="6">
                  <c:v>387</c:v>
                </c:pt>
                <c:pt idx="7">
                  <c:v>180</c:v>
                </c:pt>
                <c:pt idx="8">
                  <c:v>519</c:v>
                </c:pt>
              </c:numCache>
            </c:numRef>
          </c:val>
        </c:ser>
        <c:ser>
          <c:idx val="2"/>
          <c:order val="2"/>
          <c:tx>
            <c:strRef>
              <c:f>Sheet1!$E$32</c:f>
              <c:strCache>
                <c:ptCount val="1"/>
                <c:pt idx="0">
                  <c:v>% of Rural Schools 
</c:v>
                </c:pt>
              </c:strCache>
            </c:strRef>
          </c:tx>
          <c:cat>
            <c:strRef>
              <c:f>Sheet1!$B$33:$B$41</c:f>
              <c:strCache>
                <c:ptCount val="9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Northern Cape</c:v>
                </c:pt>
                <c:pt idx="7">
                  <c:v>North West</c:v>
                </c:pt>
                <c:pt idx="8">
                  <c:v>Western Cape</c:v>
                </c:pt>
              </c:strCache>
            </c:strRef>
          </c:cat>
          <c:val>
            <c:numRef>
              <c:f>Sheet1!$E$33:$E$41</c:f>
              <c:numCache>
                <c:formatCode>0%</c:formatCode>
                <c:ptCount val="9"/>
                <c:pt idx="0">
                  <c:v>0.26223876324076734</c:v>
                </c:pt>
                <c:pt idx="1">
                  <c:v>0.3366058906030856</c:v>
                </c:pt>
                <c:pt idx="2">
                  <c:v>7.2026022304832724E-2</c:v>
                </c:pt>
                <c:pt idx="3">
                  <c:v>0.6369225918335174</c:v>
                </c:pt>
                <c:pt idx="4">
                  <c:v>0.8462902000506457</c:v>
                </c:pt>
                <c:pt idx="5">
                  <c:v>0.15929648241206038</c:v>
                </c:pt>
                <c:pt idx="6">
                  <c:v>0.57847533632287007</c:v>
                </c:pt>
                <c:pt idx="7">
                  <c:v>0.11642949547218628</c:v>
                </c:pt>
                <c:pt idx="8">
                  <c:v>0.33440721649484545</c:v>
                </c:pt>
              </c:numCache>
            </c:numRef>
          </c:val>
        </c:ser>
        <c:dLbls/>
        <c:axId val="57921536"/>
        <c:axId val="57923072"/>
      </c:barChart>
      <c:catAx>
        <c:axId val="57921536"/>
        <c:scaling>
          <c:orientation val="minMax"/>
        </c:scaling>
        <c:axPos val="b"/>
        <c:numFmt formatCode="General" sourceLinked="0"/>
        <c:majorTickMark val="none"/>
        <c:tickLblPos val="nextTo"/>
        <c:crossAx val="57923072"/>
        <c:crosses val="autoZero"/>
        <c:auto val="1"/>
        <c:lblAlgn val="ctr"/>
        <c:lblOffset val="100"/>
      </c:catAx>
      <c:valAx>
        <c:axId val="579230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ZA"/>
                  <a:t>Number</a:t>
                </a:r>
                <a:r>
                  <a:rPr lang="en-ZA" baseline="0"/>
                  <a:t> of learners</a:t>
                </a:r>
                <a:endParaRPr lang="en-ZA"/>
              </a:p>
            </c:rich>
          </c:tx>
        </c:title>
        <c:numFmt formatCode="#,##0" sourceLinked="1"/>
        <c:majorTickMark val="none"/>
        <c:tickLblPos val="nextTo"/>
        <c:crossAx val="579215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b="1">
          <a:latin typeface="Arial Narrow" panose="020B0606020202030204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Sheet3!$E$36</c:f>
              <c:strCache>
                <c:ptCount val="1"/>
                <c:pt idx="0">
                  <c:v>Number of Small Schools</c:v>
                </c:pt>
              </c:strCache>
            </c:strRef>
          </c:tx>
          <c:cat>
            <c:strRef>
              <c:f>Sheet3!$D$37:$D$46</c:f>
              <c:strCache>
                <c:ptCount val="10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 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Northern Cape</c:v>
                </c:pt>
                <c:pt idx="7">
                  <c:v>North West</c:v>
                </c:pt>
                <c:pt idx="8">
                  <c:v>Western Cape</c:v>
                </c:pt>
                <c:pt idx="9">
                  <c:v>Total</c:v>
                </c:pt>
              </c:strCache>
            </c:strRef>
          </c:cat>
          <c:val>
            <c:numRef>
              <c:f>Sheet3!$E$37:$E$46</c:f>
              <c:numCache>
                <c:formatCode>General</c:formatCode>
                <c:ptCount val="10"/>
                <c:pt idx="0" formatCode="#,##0">
                  <c:v>1462</c:v>
                </c:pt>
                <c:pt idx="1">
                  <c:v>387</c:v>
                </c:pt>
                <c:pt idx="2">
                  <c:v>9</c:v>
                </c:pt>
                <c:pt idx="3">
                  <c:v>951</c:v>
                </c:pt>
                <c:pt idx="4">
                  <c:v>617</c:v>
                </c:pt>
                <c:pt idx="5">
                  <c:v>193</c:v>
                </c:pt>
                <c:pt idx="6">
                  <c:v>127</c:v>
                </c:pt>
                <c:pt idx="7">
                  <c:v>204</c:v>
                </c:pt>
                <c:pt idx="8">
                  <c:v>179</c:v>
                </c:pt>
                <c:pt idx="9" formatCode="#,##0">
                  <c:v>4129</c:v>
                </c:pt>
              </c:numCache>
            </c:numRef>
          </c:val>
        </c:ser>
        <c:ser>
          <c:idx val="1"/>
          <c:order val="1"/>
          <c:tx>
            <c:strRef>
              <c:f>Sheet3!$F$36</c:f>
              <c:strCache>
                <c:ptCount val="1"/>
                <c:pt idx="0">
                  <c:v>Schools Supported on eLearning </c:v>
                </c:pt>
              </c:strCache>
            </c:strRef>
          </c:tx>
          <c:cat>
            <c:strRef>
              <c:f>Sheet3!$D$37:$D$46</c:f>
              <c:strCache>
                <c:ptCount val="10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 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Northern Cape</c:v>
                </c:pt>
                <c:pt idx="7">
                  <c:v>North West</c:v>
                </c:pt>
                <c:pt idx="8">
                  <c:v>Western Cape</c:v>
                </c:pt>
                <c:pt idx="9">
                  <c:v>Total</c:v>
                </c:pt>
              </c:strCache>
            </c:strRef>
          </c:cat>
          <c:val>
            <c:numRef>
              <c:f>Sheet3!$F$37:$F$46</c:f>
              <c:numCache>
                <c:formatCode>General</c:formatCode>
                <c:ptCount val="10"/>
                <c:pt idx="0">
                  <c:v>92</c:v>
                </c:pt>
                <c:pt idx="1">
                  <c:v>4</c:v>
                </c:pt>
                <c:pt idx="2">
                  <c:v>0</c:v>
                </c:pt>
                <c:pt idx="3">
                  <c:v>147</c:v>
                </c:pt>
                <c:pt idx="4">
                  <c:v>119</c:v>
                </c:pt>
                <c:pt idx="5">
                  <c:v>0</c:v>
                </c:pt>
                <c:pt idx="6">
                  <c:v>39</c:v>
                </c:pt>
                <c:pt idx="7">
                  <c:v>1</c:v>
                </c:pt>
                <c:pt idx="8">
                  <c:v>15</c:v>
                </c:pt>
                <c:pt idx="9">
                  <c:v>417</c:v>
                </c:pt>
              </c:numCache>
            </c:numRef>
          </c:val>
        </c:ser>
        <c:ser>
          <c:idx val="2"/>
          <c:order val="2"/>
          <c:tx>
            <c:strRef>
              <c:f>Sheet3!$G$36</c:f>
              <c:strCache>
                <c:ptCount val="1"/>
                <c:pt idx="0">
                  <c:v>% of Schools Supported</c:v>
                </c:pt>
              </c:strCache>
            </c:strRef>
          </c:tx>
          <c:cat>
            <c:strRef>
              <c:f>Sheet3!$D$37:$D$46</c:f>
              <c:strCache>
                <c:ptCount val="10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 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Northern Cape</c:v>
                </c:pt>
                <c:pt idx="7">
                  <c:v>North West</c:v>
                </c:pt>
                <c:pt idx="8">
                  <c:v>Western Cape</c:v>
                </c:pt>
                <c:pt idx="9">
                  <c:v>Total</c:v>
                </c:pt>
              </c:strCache>
            </c:strRef>
          </c:cat>
          <c:val>
            <c:numRef>
              <c:f>Sheet3!$G$37:$G$46</c:f>
              <c:numCache>
                <c:formatCode>0.0</c:formatCode>
                <c:ptCount val="10"/>
                <c:pt idx="0">
                  <c:v>6.2927496580027364</c:v>
                </c:pt>
                <c:pt idx="1">
                  <c:v>1.0335917312661498</c:v>
                </c:pt>
                <c:pt idx="2">
                  <c:v>0</c:v>
                </c:pt>
                <c:pt idx="3">
                  <c:v>15.457413249211363</c:v>
                </c:pt>
                <c:pt idx="4">
                  <c:v>19.286871961102108</c:v>
                </c:pt>
                <c:pt idx="5">
                  <c:v>0</c:v>
                </c:pt>
                <c:pt idx="6">
                  <c:v>30.708661417322826</c:v>
                </c:pt>
                <c:pt idx="7">
                  <c:v>0.49019607843137253</c:v>
                </c:pt>
                <c:pt idx="8">
                  <c:v>8.3798882681564244</c:v>
                </c:pt>
                <c:pt idx="9">
                  <c:v>10.099297650762896</c:v>
                </c:pt>
              </c:numCache>
            </c:numRef>
          </c:val>
        </c:ser>
        <c:dLbls/>
        <c:shape val="cylinder"/>
        <c:axId val="106971904"/>
        <c:axId val="106973440"/>
        <c:axId val="0"/>
      </c:bar3DChart>
      <c:catAx>
        <c:axId val="106971904"/>
        <c:scaling>
          <c:orientation val="minMax"/>
        </c:scaling>
        <c:axPos val="b"/>
        <c:numFmt formatCode="General" sourceLinked="0"/>
        <c:tickLblPos val="nextTo"/>
        <c:crossAx val="106973440"/>
        <c:crosses val="autoZero"/>
        <c:auto val="1"/>
        <c:lblAlgn val="ctr"/>
        <c:lblOffset val="100"/>
      </c:catAx>
      <c:valAx>
        <c:axId val="106973440"/>
        <c:scaling>
          <c:orientation val="minMax"/>
        </c:scaling>
        <c:axPos val="l"/>
        <c:majorGridlines/>
        <c:numFmt formatCode="0%" sourceLinked="1"/>
        <c:tickLblPos val="nextTo"/>
        <c:crossAx val="106971904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26"/>
  <c:chart>
    <c:view3D>
      <c:rAngAx val="1"/>
    </c:view3D>
    <c:plotArea>
      <c:layout>
        <c:manualLayout>
          <c:layoutTarget val="inner"/>
          <c:xMode val="edge"/>
          <c:yMode val="edge"/>
          <c:x val="6.4740101671156028E-2"/>
          <c:y val="2.6701026843313821E-2"/>
          <c:w val="0.93327784558673643"/>
          <c:h val="0.78840860818890768"/>
        </c:manualLayout>
      </c:layout>
      <c:bar3DChart>
        <c:barDir val="col"/>
        <c:grouping val="clustered"/>
        <c:ser>
          <c:idx val="0"/>
          <c:order val="0"/>
          <c:spPr>
            <a:ln>
              <a:solidFill>
                <a:srgbClr val="C00000"/>
              </a:solidFill>
            </a:ln>
          </c:spPr>
          <c:dPt>
            <c:idx val="4"/>
            <c:spPr>
              <a:pattFill prst="horzBrick">
                <a:fgClr>
                  <a:srgbClr val="C00000"/>
                </a:fgClr>
                <a:bgClr>
                  <a:schemeClr val="bg1"/>
                </a:bgClr>
              </a:pattFill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3.9920159680638719E-3"/>
                  <c:y val="-2.60162646038477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9920159680638719E-3"/>
                  <c:y val="-2.601626460384776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9920159680638719E-3"/>
                  <c:y val="-2.168022050320646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960079840319412E-3"/>
                  <c:y val="-3.035230870448905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1.3008132301923873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493</a:t>
                    </a:r>
                    <a:endParaRPr lang="en-US" b="1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Sheet1!$G$4:$G$8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Expected to graduate</c:v>
                </c:pt>
              </c:strCache>
            </c:strRef>
          </c:cat>
          <c:val>
            <c:numRef>
              <c:f>Sheet1!$H$4:$H$8</c:f>
              <c:numCache>
                <c:formatCode>General</c:formatCode>
                <c:ptCount val="5"/>
                <c:pt idx="0">
                  <c:v>618</c:v>
                </c:pt>
                <c:pt idx="1">
                  <c:v>819</c:v>
                </c:pt>
                <c:pt idx="2">
                  <c:v>1002</c:v>
                </c:pt>
                <c:pt idx="3">
                  <c:v>836</c:v>
                </c:pt>
                <c:pt idx="4">
                  <c:v>493</c:v>
                </c:pt>
              </c:numCache>
            </c:numRef>
          </c:val>
        </c:ser>
        <c:dLbls/>
        <c:shape val="box"/>
        <c:axId val="58056064"/>
        <c:axId val="58057856"/>
        <c:axId val="0"/>
      </c:bar3DChart>
      <c:catAx>
        <c:axId val="580560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8057856"/>
        <c:crosses val="autoZero"/>
        <c:auto val="1"/>
        <c:lblAlgn val="ctr"/>
        <c:lblOffset val="100"/>
      </c:catAx>
      <c:valAx>
        <c:axId val="58057856"/>
        <c:scaling>
          <c:orientation val="minMax"/>
        </c:scaling>
        <c:axPos val="l"/>
        <c:numFmt formatCode="General" sourceLinked="1"/>
        <c:tickLblPos val="nextTo"/>
        <c:crossAx val="58056064"/>
        <c:crosses val="autoZero"/>
        <c:crossBetween val="between"/>
      </c:valAx>
      <c:spPr>
        <a:effectLst/>
      </c:spPr>
    </c:plotArea>
    <c:plotVisOnly val="1"/>
    <c:dispBlanksAs val="gap"/>
  </c:chart>
  <c:spPr>
    <a:solidFill>
      <a:schemeClr val="bg1"/>
    </a:solidFill>
    <a:ln>
      <a:solidFill>
        <a:schemeClr val="tx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28"/>
  <c:chart>
    <c:plotArea>
      <c:layout/>
      <c:barChart>
        <c:barDir val="bar"/>
        <c:grouping val="clustered"/>
        <c:ser>
          <c:idx val="0"/>
          <c:order val="0"/>
          <c:tx>
            <c:v>Registered</c:v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only'!$A$2:$A$11</c:f>
              <c:strCache>
                <c:ptCount val="10"/>
                <c:pt idx="0">
                  <c:v>EC</c:v>
                </c:pt>
                <c:pt idx="1">
                  <c:v>FS</c:v>
                </c:pt>
                <c:pt idx="2">
                  <c:v>GP</c:v>
                </c:pt>
                <c:pt idx="3">
                  <c:v>KZN</c:v>
                </c:pt>
                <c:pt idx="4">
                  <c:v>LP</c:v>
                </c:pt>
                <c:pt idx="5">
                  <c:v>MP</c:v>
                </c:pt>
                <c:pt idx="6">
                  <c:v>NC</c:v>
                </c:pt>
                <c:pt idx="7">
                  <c:v>NW</c:v>
                </c:pt>
                <c:pt idx="8">
                  <c:v>WC</c:v>
                </c:pt>
                <c:pt idx="9">
                  <c:v>(blank)</c:v>
                </c:pt>
              </c:strCache>
            </c:strRef>
          </c:cat>
          <c:val>
            <c:numRef>
              <c:f>'District only'!$B$2:$B$11</c:f>
              <c:numCache>
                <c:formatCode>General</c:formatCode>
                <c:ptCount val="10"/>
                <c:pt idx="0">
                  <c:v>258</c:v>
                </c:pt>
                <c:pt idx="1">
                  <c:v>46</c:v>
                </c:pt>
                <c:pt idx="2">
                  <c:v>43</c:v>
                </c:pt>
                <c:pt idx="3">
                  <c:v>132</c:v>
                </c:pt>
                <c:pt idx="4">
                  <c:v>87</c:v>
                </c:pt>
                <c:pt idx="5">
                  <c:v>101</c:v>
                </c:pt>
                <c:pt idx="6">
                  <c:v>3</c:v>
                </c:pt>
                <c:pt idx="7">
                  <c:v>101</c:v>
                </c:pt>
                <c:pt idx="8">
                  <c:v>11</c:v>
                </c:pt>
                <c:pt idx="9">
                  <c:v>54</c:v>
                </c:pt>
              </c:numCache>
            </c:numRef>
          </c:val>
        </c:ser>
        <c:ser>
          <c:idx val="1"/>
          <c:order val="1"/>
          <c:tx>
            <c:v>Provincial allocation</c:v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only'!$A$2:$A$11</c:f>
              <c:strCache>
                <c:ptCount val="10"/>
                <c:pt idx="0">
                  <c:v>EC</c:v>
                </c:pt>
                <c:pt idx="1">
                  <c:v>FS</c:v>
                </c:pt>
                <c:pt idx="2">
                  <c:v>GP</c:v>
                </c:pt>
                <c:pt idx="3">
                  <c:v>KZN</c:v>
                </c:pt>
                <c:pt idx="4">
                  <c:v>LP</c:v>
                </c:pt>
                <c:pt idx="5">
                  <c:v>MP</c:v>
                </c:pt>
                <c:pt idx="6">
                  <c:v>NC</c:v>
                </c:pt>
                <c:pt idx="7">
                  <c:v>NW</c:v>
                </c:pt>
                <c:pt idx="8">
                  <c:v>WC</c:v>
                </c:pt>
                <c:pt idx="9">
                  <c:v>(blank)</c:v>
                </c:pt>
              </c:strCache>
            </c:strRef>
          </c:cat>
          <c:val>
            <c:numRef>
              <c:f>'District only'!$C$2:$C$11</c:f>
              <c:numCache>
                <c:formatCode>General</c:formatCode>
                <c:ptCount val="10"/>
                <c:pt idx="0">
                  <c:v>488</c:v>
                </c:pt>
                <c:pt idx="1">
                  <c:v>134</c:v>
                </c:pt>
                <c:pt idx="2">
                  <c:v>106</c:v>
                </c:pt>
                <c:pt idx="3">
                  <c:v>478</c:v>
                </c:pt>
                <c:pt idx="4">
                  <c:v>378</c:v>
                </c:pt>
                <c:pt idx="5">
                  <c:v>142</c:v>
                </c:pt>
                <c:pt idx="6">
                  <c:v>48</c:v>
                </c:pt>
                <c:pt idx="7">
                  <c:v>160</c:v>
                </c:pt>
                <c:pt idx="8">
                  <c:v>66</c:v>
                </c:pt>
              </c:numCache>
            </c:numRef>
          </c:val>
        </c:ser>
        <c:dLbls>
          <c:showVal val="1"/>
        </c:dLbls>
        <c:axId val="55499008"/>
        <c:axId val="55644160"/>
      </c:barChart>
      <c:catAx>
        <c:axId val="55499008"/>
        <c:scaling>
          <c:orientation val="minMax"/>
        </c:scaling>
        <c:axPos val="l"/>
        <c:numFmt formatCode="General" sourceLinked="0"/>
        <c:tickLblPos val="nextTo"/>
        <c:crossAx val="55644160"/>
        <c:crosses val="autoZero"/>
        <c:auto val="1"/>
        <c:lblAlgn val="ctr"/>
        <c:lblOffset val="100"/>
      </c:catAx>
      <c:valAx>
        <c:axId val="55644160"/>
        <c:scaling>
          <c:orientation val="minMax"/>
        </c:scaling>
        <c:axPos val="b"/>
        <c:numFmt formatCode="General" sourceLinked="1"/>
        <c:tickLblPos val="nextTo"/>
        <c:crossAx val="55499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16128888630109"/>
          <c:y val="0.64621447465551285"/>
          <c:w val="0.2581449312093928"/>
          <c:h val="0.13074813402231003"/>
        </c:manualLayout>
      </c:layout>
    </c:legend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2694F-D6FF-4C1E-9F9E-80BCBA38E8B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2057BE6F-E3CA-4E97-9127-E64E3F2A62EE}">
      <dgm:prSet phldrT="[Text]"/>
      <dgm:spPr>
        <a:solidFill>
          <a:schemeClr val="accent3"/>
        </a:solidFill>
      </dgm:spPr>
      <dgm:t>
        <a:bodyPr/>
        <a:lstStyle/>
        <a:p>
          <a:r>
            <a:rPr lang="en-ZA" b="1" dirty="0" smtClean="0"/>
            <a:t>Focus of Multi-grade Teaching </a:t>
          </a:r>
          <a:endParaRPr lang="en-ZA" b="1" dirty="0"/>
        </a:p>
      </dgm:t>
    </dgm:pt>
    <dgm:pt modelId="{DB7BBB70-4B5E-40B5-BFE6-38B2F0B0217F}" type="parTrans" cxnId="{4EA06822-8ADF-4445-A667-FB9452230715}">
      <dgm:prSet/>
      <dgm:spPr/>
      <dgm:t>
        <a:bodyPr/>
        <a:lstStyle/>
        <a:p>
          <a:endParaRPr lang="en-ZA"/>
        </a:p>
      </dgm:t>
    </dgm:pt>
    <dgm:pt modelId="{549A6928-E18D-4934-8E0F-855668A20A29}" type="sibTrans" cxnId="{4EA06822-8ADF-4445-A667-FB9452230715}">
      <dgm:prSet/>
      <dgm:spPr/>
      <dgm:t>
        <a:bodyPr/>
        <a:lstStyle/>
        <a:p>
          <a:endParaRPr lang="en-ZA"/>
        </a:p>
      </dgm:t>
    </dgm:pt>
    <dgm:pt modelId="{BAEB6405-51D8-4287-A384-F1FAF6253B3D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ZA" sz="2400" b="1" dirty="0" smtClean="0"/>
            <a:t>Classroom Management</a:t>
          </a:r>
          <a:endParaRPr lang="en-ZA" sz="2400" b="1" dirty="0"/>
        </a:p>
      </dgm:t>
    </dgm:pt>
    <dgm:pt modelId="{9A628892-8CB3-4D3F-9A15-E0A16C6A6A74}" type="parTrans" cxnId="{241AB6BB-653C-48D5-862A-5ED0CE9BAEE9}">
      <dgm:prSet/>
      <dgm:spPr/>
      <dgm:t>
        <a:bodyPr/>
        <a:lstStyle/>
        <a:p>
          <a:endParaRPr lang="en-ZA" dirty="0"/>
        </a:p>
      </dgm:t>
    </dgm:pt>
    <dgm:pt modelId="{B7A8B6D5-AD22-467D-8E0A-8C62CA3B562A}" type="sibTrans" cxnId="{241AB6BB-653C-48D5-862A-5ED0CE9BAEE9}">
      <dgm:prSet/>
      <dgm:spPr/>
      <dgm:t>
        <a:bodyPr/>
        <a:lstStyle/>
        <a:p>
          <a:endParaRPr lang="en-ZA"/>
        </a:p>
      </dgm:t>
    </dgm:pt>
    <dgm:pt modelId="{DFD1F9DF-B40F-4C1C-8B4B-44A75E246871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ZA" sz="2400" b="1" dirty="0" smtClean="0"/>
            <a:t>Time-tabling and Classroom</a:t>
          </a:r>
          <a:r>
            <a:rPr lang="en-ZA" sz="2000" dirty="0" smtClean="0"/>
            <a:t> </a:t>
          </a:r>
          <a:r>
            <a:rPr lang="en-ZA" sz="2400" b="1" dirty="0" smtClean="0"/>
            <a:t>organization</a:t>
          </a:r>
          <a:endParaRPr lang="en-ZA" sz="2400" b="1" dirty="0"/>
        </a:p>
      </dgm:t>
    </dgm:pt>
    <dgm:pt modelId="{EF815806-019B-4CD5-9577-189BEF05FBE3}" type="parTrans" cxnId="{80BE06C5-8AAF-4CE5-8A62-2C64D5FE4D0F}">
      <dgm:prSet/>
      <dgm:spPr/>
      <dgm:t>
        <a:bodyPr/>
        <a:lstStyle/>
        <a:p>
          <a:endParaRPr lang="en-ZA" dirty="0"/>
        </a:p>
      </dgm:t>
    </dgm:pt>
    <dgm:pt modelId="{E2AA1CC2-62D1-494E-B509-545D0E2435FC}" type="sibTrans" cxnId="{80BE06C5-8AAF-4CE5-8A62-2C64D5FE4D0F}">
      <dgm:prSet/>
      <dgm:spPr/>
      <dgm:t>
        <a:bodyPr/>
        <a:lstStyle/>
        <a:p>
          <a:endParaRPr lang="en-ZA"/>
        </a:p>
      </dgm:t>
    </dgm:pt>
    <dgm:pt modelId="{486CBB89-AE52-4D7D-9FDA-12A04975F015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ZA" sz="2400" b="1" dirty="0" smtClean="0"/>
            <a:t>Lesson management </a:t>
          </a:r>
          <a:endParaRPr lang="en-ZA" sz="2400" b="1" dirty="0"/>
        </a:p>
      </dgm:t>
    </dgm:pt>
    <dgm:pt modelId="{FA6C86F7-1C11-419D-8672-36E8C6B462FC}" type="parTrans" cxnId="{D4F74D04-B4F2-4EA1-ADDF-65A053A7A49E}">
      <dgm:prSet/>
      <dgm:spPr/>
      <dgm:t>
        <a:bodyPr/>
        <a:lstStyle/>
        <a:p>
          <a:endParaRPr lang="en-ZA" dirty="0"/>
        </a:p>
      </dgm:t>
    </dgm:pt>
    <dgm:pt modelId="{04944BAF-60B5-42D4-B1BD-089BD33B24E6}" type="sibTrans" cxnId="{D4F74D04-B4F2-4EA1-ADDF-65A053A7A49E}">
      <dgm:prSet/>
      <dgm:spPr/>
      <dgm:t>
        <a:bodyPr/>
        <a:lstStyle/>
        <a:p>
          <a:endParaRPr lang="en-ZA"/>
        </a:p>
      </dgm:t>
    </dgm:pt>
    <dgm:pt modelId="{3EB06E5B-3AE5-429C-8501-BB5A92273B02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ZA" sz="2400" b="1" dirty="0" smtClean="0"/>
            <a:t>Dealing with Diversity</a:t>
          </a:r>
          <a:endParaRPr lang="en-ZA" sz="2400" b="1" dirty="0"/>
        </a:p>
      </dgm:t>
    </dgm:pt>
    <dgm:pt modelId="{13FECF90-885C-4BB8-8C5C-F64475348B96}" type="parTrans" cxnId="{FC1D8B85-D3A3-4CDF-A8F3-4F00E2D3C69E}">
      <dgm:prSet/>
      <dgm:spPr/>
      <dgm:t>
        <a:bodyPr/>
        <a:lstStyle/>
        <a:p>
          <a:endParaRPr lang="en-ZA" dirty="0"/>
        </a:p>
      </dgm:t>
    </dgm:pt>
    <dgm:pt modelId="{2B610880-3824-40E4-8765-7A38EB06AC7D}" type="sibTrans" cxnId="{FC1D8B85-D3A3-4CDF-A8F3-4F00E2D3C69E}">
      <dgm:prSet/>
      <dgm:spPr/>
      <dgm:t>
        <a:bodyPr/>
        <a:lstStyle/>
        <a:p>
          <a:endParaRPr lang="en-ZA"/>
        </a:p>
      </dgm:t>
    </dgm:pt>
    <dgm:pt modelId="{708BDB41-5914-4B0F-983A-8CAD95108DEC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ZA" sz="2400" b="1" dirty="0" smtClean="0"/>
            <a:t>ICT use in Multi-grade Classes</a:t>
          </a:r>
          <a:endParaRPr lang="en-ZA" sz="2400" b="1" dirty="0"/>
        </a:p>
      </dgm:t>
    </dgm:pt>
    <dgm:pt modelId="{CD222D40-1A99-42AA-8708-0571DA600254}" type="parTrans" cxnId="{DC44FDEB-DC62-475B-8D6C-E8A58D16B264}">
      <dgm:prSet/>
      <dgm:spPr/>
      <dgm:t>
        <a:bodyPr/>
        <a:lstStyle/>
        <a:p>
          <a:endParaRPr lang="en-ZA" dirty="0"/>
        </a:p>
      </dgm:t>
    </dgm:pt>
    <dgm:pt modelId="{C4C6122C-ACD3-41CC-AF48-45260AD05596}" type="sibTrans" cxnId="{DC44FDEB-DC62-475B-8D6C-E8A58D16B264}">
      <dgm:prSet/>
      <dgm:spPr/>
      <dgm:t>
        <a:bodyPr/>
        <a:lstStyle/>
        <a:p>
          <a:endParaRPr lang="en-ZA"/>
        </a:p>
      </dgm:t>
    </dgm:pt>
    <dgm:pt modelId="{EF286E0A-5CEC-4A9E-B99B-F6FE2319828B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ZA" sz="2400" b="1" dirty="0" smtClean="0"/>
            <a:t>Teaching and cooperative learning strategies</a:t>
          </a:r>
          <a:endParaRPr lang="en-ZA" sz="2400" b="1" dirty="0"/>
        </a:p>
      </dgm:t>
    </dgm:pt>
    <dgm:pt modelId="{D2C7F4CE-4C89-44FE-9170-C124F4C86E8D}" type="parTrans" cxnId="{1D8ADDB1-C258-4CFD-98FB-B68E321B6369}">
      <dgm:prSet/>
      <dgm:spPr/>
      <dgm:t>
        <a:bodyPr/>
        <a:lstStyle/>
        <a:p>
          <a:endParaRPr lang="en-ZA" dirty="0"/>
        </a:p>
      </dgm:t>
    </dgm:pt>
    <dgm:pt modelId="{252F1822-29E5-41EF-B1A8-003C760A6AF0}" type="sibTrans" cxnId="{1D8ADDB1-C258-4CFD-98FB-B68E321B6369}">
      <dgm:prSet/>
      <dgm:spPr/>
      <dgm:t>
        <a:bodyPr/>
        <a:lstStyle/>
        <a:p>
          <a:endParaRPr lang="en-ZA"/>
        </a:p>
      </dgm:t>
    </dgm:pt>
    <dgm:pt modelId="{30E962C4-84B2-45BC-A7F7-B3EAD3AD2C0D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ZA" sz="2400" b="1" dirty="0" smtClean="0"/>
            <a:t>Utilisation of the multi-grade Toolkit</a:t>
          </a:r>
          <a:endParaRPr lang="en-ZA" sz="2400" b="1" dirty="0"/>
        </a:p>
      </dgm:t>
    </dgm:pt>
    <dgm:pt modelId="{CFE7092A-5A5A-43AF-9FA8-AFB1631583AE}" type="parTrans" cxnId="{DF71FAEA-7867-4573-949C-7A3A9112948B}">
      <dgm:prSet/>
      <dgm:spPr/>
      <dgm:t>
        <a:bodyPr/>
        <a:lstStyle/>
        <a:p>
          <a:endParaRPr lang="en-ZA" dirty="0"/>
        </a:p>
      </dgm:t>
    </dgm:pt>
    <dgm:pt modelId="{B65277C6-EDA6-43FC-8E09-90DB00C99631}" type="sibTrans" cxnId="{DF71FAEA-7867-4573-949C-7A3A9112948B}">
      <dgm:prSet/>
      <dgm:spPr/>
      <dgm:t>
        <a:bodyPr/>
        <a:lstStyle/>
        <a:p>
          <a:endParaRPr lang="en-ZA"/>
        </a:p>
      </dgm:t>
    </dgm:pt>
    <dgm:pt modelId="{896B32A0-2043-4873-A468-FE7D7C0A000A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ZA" sz="2400" b="1" dirty="0" smtClean="0"/>
            <a:t>Introduction to MGT</a:t>
          </a:r>
          <a:endParaRPr lang="en-ZA" sz="2400" b="1" dirty="0"/>
        </a:p>
      </dgm:t>
    </dgm:pt>
    <dgm:pt modelId="{622E160B-789D-4A65-99A1-04326F975A80}" type="sibTrans" cxnId="{CE2324EE-3923-42AF-BD1E-F227FE3E1A88}">
      <dgm:prSet/>
      <dgm:spPr/>
      <dgm:t>
        <a:bodyPr/>
        <a:lstStyle/>
        <a:p>
          <a:endParaRPr lang="en-ZA"/>
        </a:p>
      </dgm:t>
    </dgm:pt>
    <dgm:pt modelId="{B9CA9010-AD5E-43F3-A2EC-26A4049C37A0}" type="parTrans" cxnId="{CE2324EE-3923-42AF-BD1E-F227FE3E1A88}">
      <dgm:prSet/>
      <dgm:spPr/>
      <dgm:t>
        <a:bodyPr/>
        <a:lstStyle/>
        <a:p>
          <a:endParaRPr lang="en-ZA" dirty="0"/>
        </a:p>
      </dgm:t>
    </dgm:pt>
    <dgm:pt modelId="{B1C0F171-FBD5-4596-8B03-BBE42F832F4A}" type="pres">
      <dgm:prSet presAssocID="{D072694F-D6FF-4C1E-9F9E-80BCBA38E8B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4928763-2BAB-46FC-84FF-7F5DE4190C9B}" type="pres">
      <dgm:prSet presAssocID="{2057BE6F-E3CA-4E97-9127-E64E3F2A62EE}" presName="root1" presStyleCnt="0"/>
      <dgm:spPr/>
    </dgm:pt>
    <dgm:pt modelId="{799C05CC-F64E-4278-BFD5-7275CFE57313}" type="pres">
      <dgm:prSet presAssocID="{2057BE6F-E3CA-4E97-9127-E64E3F2A62EE}" presName="LevelOneTextNode" presStyleLbl="node0" presStyleIdx="0" presStyleCnt="1" custScaleX="112522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D569EE1A-47D2-4711-B09D-06AE9A858477}" type="pres">
      <dgm:prSet presAssocID="{2057BE6F-E3CA-4E97-9127-E64E3F2A62EE}" presName="level2hierChild" presStyleCnt="0"/>
      <dgm:spPr/>
    </dgm:pt>
    <dgm:pt modelId="{6A951BCC-5F6B-4A4A-8F4A-1ED0E5DD3110}" type="pres">
      <dgm:prSet presAssocID="{B9CA9010-AD5E-43F3-A2EC-26A4049C37A0}" presName="conn2-1" presStyleLbl="parChTrans1D2" presStyleIdx="0" presStyleCnt="8"/>
      <dgm:spPr/>
      <dgm:t>
        <a:bodyPr/>
        <a:lstStyle/>
        <a:p>
          <a:endParaRPr lang="en-ZA"/>
        </a:p>
      </dgm:t>
    </dgm:pt>
    <dgm:pt modelId="{AD000543-73A8-44A7-AFCB-37077FB0F37A}" type="pres">
      <dgm:prSet presAssocID="{B9CA9010-AD5E-43F3-A2EC-26A4049C37A0}" presName="connTx" presStyleLbl="parChTrans1D2" presStyleIdx="0" presStyleCnt="8"/>
      <dgm:spPr/>
      <dgm:t>
        <a:bodyPr/>
        <a:lstStyle/>
        <a:p>
          <a:endParaRPr lang="en-ZA"/>
        </a:p>
      </dgm:t>
    </dgm:pt>
    <dgm:pt modelId="{2A3DA014-1843-45B5-BB1D-DFF5383F47E3}" type="pres">
      <dgm:prSet presAssocID="{896B32A0-2043-4873-A468-FE7D7C0A000A}" presName="root2" presStyleCnt="0"/>
      <dgm:spPr/>
    </dgm:pt>
    <dgm:pt modelId="{91FCCFA7-297C-408D-8C6F-EEAF2BE0D669}" type="pres">
      <dgm:prSet presAssocID="{896B32A0-2043-4873-A468-FE7D7C0A000A}" presName="LevelTwoTextNode" presStyleLbl="node2" presStyleIdx="0" presStyleCnt="8" custScaleX="144968" custLinFactNeighborX="1142" custLinFactNeighborY="-12652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E084406E-7123-433F-BE5A-5FC71EBD39BB}" type="pres">
      <dgm:prSet presAssocID="{896B32A0-2043-4873-A468-FE7D7C0A000A}" presName="level3hierChild" presStyleCnt="0"/>
      <dgm:spPr/>
    </dgm:pt>
    <dgm:pt modelId="{50016FCF-0D42-4BC4-A3EF-D72E4669C82C}" type="pres">
      <dgm:prSet presAssocID="{9A628892-8CB3-4D3F-9A15-E0A16C6A6A74}" presName="conn2-1" presStyleLbl="parChTrans1D2" presStyleIdx="1" presStyleCnt="8"/>
      <dgm:spPr/>
      <dgm:t>
        <a:bodyPr/>
        <a:lstStyle/>
        <a:p>
          <a:endParaRPr lang="en-ZA"/>
        </a:p>
      </dgm:t>
    </dgm:pt>
    <dgm:pt modelId="{673838FC-A45B-4D32-97B2-C1B93390BDB5}" type="pres">
      <dgm:prSet presAssocID="{9A628892-8CB3-4D3F-9A15-E0A16C6A6A74}" presName="connTx" presStyleLbl="parChTrans1D2" presStyleIdx="1" presStyleCnt="8"/>
      <dgm:spPr/>
      <dgm:t>
        <a:bodyPr/>
        <a:lstStyle/>
        <a:p>
          <a:endParaRPr lang="en-ZA"/>
        </a:p>
      </dgm:t>
    </dgm:pt>
    <dgm:pt modelId="{B664161C-FC66-4E53-AD8D-AF70CFB931EE}" type="pres">
      <dgm:prSet presAssocID="{BAEB6405-51D8-4287-A384-F1FAF6253B3D}" presName="root2" presStyleCnt="0"/>
      <dgm:spPr/>
    </dgm:pt>
    <dgm:pt modelId="{12CE4C50-FF1C-4334-9D06-21A52C2E5EAC}" type="pres">
      <dgm:prSet presAssocID="{BAEB6405-51D8-4287-A384-F1FAF6253B3D}" presName="LevelTwoTextNode" presStyleLbl="node2" presStyleIdx="1" presStyleCnt="8" custScaleX="16303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9638C709-7A56-40C1-B561-2015E952F883}" type="pres">
      <dgm:prSet presAssocID="{BAEB6405-51D8-4287-A384-F1FAF6253B3D}" presName="level3hierChild" presStyleCnt="0"/>
      <dgm:spPr/>
    </dgm:pt>
    <dgm:pt modelId="{8C223D1C-5DB0-4E39-B9E2-AB14425E67D1}" type="pres">
      <dgm:prSet presAssocID="{EF815806-019B-4CD5-9577-189BEF05FBE3}" presName="conn2-1" presStyleLbl="parChTrans1D2" presStyleIdx="2" presStyleCnt="8"/>
      <dgm:spPr/>
      <dgm:t>
        <a:bodyPr/>
        <a:lstStyle/>
        <a:p>
          <a:endParaRPr lang="en-ZA"/>
        </a:p>
      </dgm:t>
    </dgm:pt>
    <dgm:pt modelId="{42D4410A-EC13-40C2-9872-4AAF88719D0E}" type="pres">
      <dgm:prSet presAssocID="{EF815806-019B-4CD5-9577-189BEF05FBE3}" presName="connTx" presStyleLbl="parChTrans1D2" presStyleIdx="2" presStyleCnt="8"/>
      <dgm:spPr/>
      <dgm:t>
        <a:bodyPr/>
        <a:lstStyle/>
        <a:p>
          <a:endParaRPr lang="en-ZA"/>
        </a:p>
      </dgm:t>
    </dgm:pt>
    <dgm:pt modelId="{F286D856-C2E1-465D-9825-4ACAFF8A766C}" type="pres">
      <dgm:prSet presAssocID="{DFD1F9DF-B40F-4C1C-8B4B-44A75E246871}" presName="root2" presStyleCnt="0"/>
      <dgm:spPr/>
    </dgm:pt>
    <dgm:pt modelId="{76085D0E-5416-4693-8DB6-A21838BCD616}" type="pres">
      <dgm:prSet presAssocID="{DFD1F9DF-B40F-4C1C-8B4B-44A75E246871}" presName="LevelTwoTextNode" presStyleLbl="node2" presStyleIdx="2" presStyleCnt="8" custScaleX="15190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0008495B-7A14-486A-8EF5-8D9B4F4445E8}" type="pres">
      <dgm:prSet presAssocID="{DFD1F9DF-B40F-4C1C-8B4B-44A75E246871}" presName="level3hierChild" presStyleCnt="0"/>
      <dgm:spPr/>
    </dgm:pt>
    <dgm:pt modelId="{5619B1A4-8B4E-46A8-BB57-776D95669B9D}" type="pres">
      <dgm:prSet presAssocID="{FA6C86F7-1C11-419D-8672-36E8C6B462FC}" presName="conn2-1" presStyleLbl="parChTrans1D2" presStyleIdx="3" presStyleCnt="8"/>
      <dgm:spPr/>
      <dgm:t>
        <a:bodyPr/>
        <a:lstStyle/>
        <a:p>
          <a:endParaRPr lang="en-ZA"/>
        </a:p>
      </dgm:t>
    </dgm:pt>
    <dgm:pt modelId="{410DEDA7-0870-491B-A2D8-A2C1C47C481E}" type="pres">
      <dgm:prSet presAssocID="{FA6C86F7-1C11-419D-8672-36E8C6B462FC}" presName="connTx" presStyleLbl="parChTrans1D2" presStyleIdx="3" presStyleCnt="8"/>
      <dgm:spPr/>
      <dgm:t>
        <a:bodyPr/>
        <a:lstStyle/>
        <a:p>
          <a:endParaRPr lang="en-ZA"/>
        </a:p>
      </dgm:t>
    </dgm:pt>
    <dgm:pt modelId="{AA01C3BE-F5A7-4DA9-B4A6-5855520E966B}" type="pres">
      <dgm:prSet presAssocID="{486CBB89-AE52-4D7D-9FDA-12A04975F015}" presName="root2" presStyleCnt="0"/>
      <dgm:spPr/>
    </dgm:pt>
    <dgm:pt modelId="{11D1FA9D-3234-4961-AF03-83E33EFE5412}" type="pres">
      <dgm:prSet presAssocID="{486CBB89-AE52-4D7D-9FDA-12A04975F015}" presName="LevelTwoTextNode" presStyleLbl="node2" presStyleIdx="3" presStyleCnt="8" custScaleX="14937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292DA914-702B-430B-88EB-0E4EADDAAB17}" type="pres">
      <dgm:prSet presAssocID="{486CBB89-AE52-4D7D-9FDA-12A04975F015}" presName="level3hierChild" presStyleCnt="0"/>
      <dgm:spPr/>
    </dgm:pt>
    <dgm:pt modelId="{7F8E9643-5E3C-49B2-A597-7EB409EB6919}" type="pres">
      <dgm:prSet presAssocID="{13FECF90-885C-4BB8-8C5C-F64475348B96}" presName="conn2-1" presStyleLbl="parChTrans1D2" presStyleIdx="4" presStyleCnt="8"/>
      <dgm:spPr/>
      <dgm:t>
        <a:bodyPr/>
        <a:lstStyle/>
        <a:p>
          <a:endParaRPr lang="en-ZA"/>
        </a:p>
      </dgm:t>
    </dgm:pt>
    <dgm:pt modelId="{EFB7DE60-CCE4-4BD1-A821-D3D760D5EC88}" type="pres">
      <dgm:prSet presAssocID="{13FECF90-885C-4BB8-8C5C-F64475348B96}" presName="connTx" presStyleLbl="parChTrans1D2" presStyleIdx="4" presStyleCnt="8"/>
      <dgm:spPr/>
      <dgm:t>
        <a:bodyPr/>
        <a:lstStyle/>
        <a:p>
          <a:endParaRPr lang="en-ZA"/>
        </a:p>
      </dgm:t>
    </dgm:pt>
    <dgm:pt modelId="{503B0C9D-A585-457E-82ED-CAFE76940B14}" type="pres">
      <dgm:prSet presAssocID="{3EB06E5B-3AE5-429C-8501-BB5A92273B02}" presName="root2" presStyleCnt="0"/>
      <dgm:spPr/>
    </dgm:pt>
    <dgm:pt modelId="{62B3D489-C7CB-4A16-AD2E-57B2056E7FD3}" type="pres">
      <dgm:prSet presAssocID="{3EB06E5B-3AE5-429C-8501-BB5A92273B02}" presName="LevelTwoTextNode" presStyleLbl="node2" presStyleIdx="4" presStyleCnt="8" custScaleX="14496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E7BD5AEF-E888-4291-8262-FAE56587CCAC}" type="pres">
      <dgm:prSet presAssocID="{3EB06E5B-3AE5-429C-8501-BB5A92273B02}" presName="level3hierChild" presStyleCnt="0"/>
      <dgm:spPr/>
    </dgm:pt>
    <dgm:pt modelId="{ED83A88C-40C3-41D1-B387-B0257C830739}" type="pres">
      <dgm:prSet presAssocID="{CD222D40-1A99-42AA-8708-0571DA600254}" presName="conn2-1" presStyleLbl="parChTrans1D2" presStyleIdx="5" presStyleCnt="8"/>
      <dgm:spPr/>
      <dgm:t>
        <a:bodyPr/>
        <a:lstStyle/>
        <a:p>
          <a:endParaRPr lang="en-ZA"/>
        </a:p>
      </dgm:t>
    </dgm:pt>
    <dgm:pt modelId="{75965B61-94EE-4624-99C0-1F4F6DE0FF0E}" type="pres">
      <dgm:prSet presAssocID="{CD222D40-1A99-42AA-8708-0571DA600254}" presName="connTx" presStyleLbl="parChTrans1D2" presStyleIdx="5" presStyleCnt="8"/>
      <dgm:spPr/>
      <dgm:t>
        <a:bodyPr/>
        <a:lstStyle/>
        <a:p>
          <a:endParaRPr lang="en-ZA"/>
        </a:p>
      </dgm:t>
    </dgm:pt>
    <dgm:pt modelId="{E68978FA-CCD9-4632-84CF-B4FB0CEF4CA2}" type="pres">
      <dgm:prSet presAssocID="{708BDB41-5914-4B0F-983A-8CAD95108DEC}" presName="root2" presStyleCnt="0"/>
      <dgm:spPr/>
    </dgm:pt>
    <dgm:pt modelId="{3D728594-09B2-476B-8789-65D137B940D2}" type="pres">
      <dgm:prSet presAssocID="{708BDB41-5914-4B0F-983A-8CAD95108DEC}" presName="LevelTwoTextNode" presStyleLbl="node2" presStyleIdx="5" presStyleCnt="8" custScaleX="231859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0583E0B4-9AFC-4C68-AFC1-4DF9FDF197A9}" type="pres">
      <dgm:prSet presAssocID="{708BDB41-5914-4B0F-983A-8CAD95108DEC}" presName="level3hierChild" presStyleCnt="0"/>
      <dgm:spPr/>
    </dgm:pt>
    <dgm:pt modelId="{756830CB-EF28-4B63-B5E4-38D54F82E6F2}" type="pres">
      <dgm:prSet presAssocID="{D2C7F4CE-4C89-44FE-9170-C124F4C86E8D}" presName="conn2-1" presStyleLbl="parChTrans1D2" presStyleIdx="6" presStyleCnt="8"/>
      <dgm:spPr/>
      <dgm:t>
        <a:bodyPr/>
        <a:lstStyle/>
        <a:p>
          <a:endParaRPr lang="en-ZA"/>
        </a:p>
      </dgm:t>
    </dgm:pt>
    <dgm:pt modelId="{DB70F0D8-0AAB-4049-8D37-8CB43327BFB0}" type="pres">
      <dgm:prSet presAssocID="{D2C7F4CE-4C89-44FE-9170-C124F4C86E8D}" presName="connTx" presStyleLbl="parChTrans1D2" presStyleIdx="6" presStyleCnt="8"/>
      <dgm:spPr/>
      <dgm:t>
        <a:bodyPr/>
        <a:lstStyle/>
        <a:p>
          <a:endParaRPr lang="en-ZA"/>
        </a:p>
      </dgm:t>
    </dgm:pt>
    <dgm:pt modelId="{2269C49B-3CDC-4B74-B7C6-B5646C70BCC2}" type="pres">
      <dgm:prSet presAssocID="{EF286E0A-5CEC-4A9E-B99B-F6FE2319828B}" presName="root2" presStyleCnt="0"/>
      <dgm:spPr/>
    </dgm:pt>
    <dgm:pt modelId="{47373318-7AE7-4188-A42B-7D19C4892D36}" type="pres">
      <dgm:prSet presAssocID="{EF286E0A-5CEC-4A9E-B99B-F6FE2319828B}" presName="LevelTwoTextNode" presStyleLbl="node2" presStyleIdx="6" presStyleCnt="8" custScaleX="172695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51FB6FDF-0161-4EC8-89B7-C27AA0915DED}" type="pres">
      <dgm:prSet presAssocID="{EF286E0A-5CEC-4A9E-B99B-F6FE2319828B}" presName="level3hierChild" presStyleCnt="0"/>
      <dgm:spPr/>
    </dgm:pt>
    <dgm:pt modelId="{8CCCB92B-EA6A-4B09-931E-29A0B2C512DE}" type="pres">
      <dgm:prSet presAssocID="{CFE7092A-5A5A-43AF-9FA8-AFB1631583AE}" presName="conn2-1" presStyleLbl="parChTrans1D2" presStyleIdx="7" presStyleCnt="8"/>
      <dgm:spPr/>
      <dgm:t>
        <a:bodyPr/>
        <a:lstStyle/>
        <a:p>
          <a:endParaRPr lang="en-ZA"/>
        </a:p>
      </dgm:t>
    </dgm:pt>
    <dgm:pt modelId="{A8AC4DC1-AA06-4431-8858-2ACA11B2DDE4}" type="pres">
      <dgm:prSet presAssocID="{CFE7092A-5A5A-43AF-9FA8-AFB1631583AE}" presName="connTx" presStyleLbl="parChTrans1D2" presStyleIdx="7" presStyleCnt="8"/>
      <dgm:spPr/>
      <dgm:t>
        <a:bodyPr/>
        <a:lstStyle/>
        <a:p>
          <a:endParaRPr lang="en-ZA"/>
        </a:p>
      </dgm:t>
    </dgm:pt>
    <dgm:pt modelId="{5FE34BE1-D4C0-4F4D-931D-1EF60715E5B3}" type="pres">
      <dgm:prSet presAssocID="{30E962C4-84B2-45BC-A7F7-B3EAD3AD2C0D}" presName="root2" presStyleCnt="0"/>
      <dgm:spPr/>
    </dgm:pt>
    <dgm:pt modelId="{F6680571-3F81-4678-A22A-0BE1122830C8}" type="pres">
      <dgm:prSet presAssocID="{30E962C4-84B2-45BC-A7F7-B3EAD3AD2C0D}" presName="LevelTwoTextNode" presStyleLbl="node2" presStyleIdx="7" presStyleCnt="8" custScaleX="18406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0CBC1F35-BDD6-4A09-BDC7-778F8A214CA0}" type="pres">
      <dgm:prSet presAssocID="{30E962C4-84B2-45BC-A7F7-B3EAD3AD2C0D}" presName="level3hierChild" presStyleCnt="0"/>
      <dgm:spPr/>
    </dgm:pt>
  </dgm:ptLst>
  <dgm:cxnLst>
    <dgm:cxn modelId="{FFE19FF3-D976-46D7-98A2-348CFF96B32C}" type="presOf" srcId="{D2C7F4CE-4C89-44FE-9170-C124F4C86E8D}" destId="{756830CB-EF28-4B63-B5E4-38D54F82E6F2}" srcOrd="0" destOrd="0" presId="urn:microsoft.com/office/officeart/2008/layout/HorizontalMultiLevelHierarchy"/>
    <dgm:cxn modelId="{C88BE8E6-AF6E-41BC-88F8-103EDB38C4E1}" type="presOf" srcId="{9A628892-8CB3-4D3F-9A15-E0A16C6A6A74}" destId="{50016FCF-0D42-4BC4-A3EF-D72E4669C82C}" srcOrd="0" destOrd="0" presId="urn:microsoft.com/office/officeart/2008/layout/HorizontalMultiLevelHierarchy"/>
    <dgm:cxn modelId="{EF57BBDA-2FAC-4367-B8CC-88129F585DBB}" type="presOf" srcId="{9A628892-8CB3-4D3F-9A15-E0A16C6A6A74}" destId="{673838FC-A45B-4D32-97B2-C1B93390BDB5}" srcOrd="1" destOrd="0" presId="urn:microsoft.com/office/officeart/2008/layout/HorizontalMultiLevelHierarchy"/>
    <dgm:cxn modelId="{80BE06C5-8AAF-4CE5-8A62-2C64D5FE4D0F}" srcId="{2057BE6F-E3CA-4E97-9127-E64E3F2A62EE}" destId="{DFD1F9DF-B40F-4C1C-8B4B-44A75E246871}" srcOrd="2" destOrd="0" parTransId="{EF815806-019B-4CD5-9577-189BEF05FBE3}" sibTransId="{E2AA1CC2-62D1-494E-B509-545D0E2435FC}"/>
    <dgm:cxn modelId="{3AF02024-DA39-43B8-A02E-C89A7C20D901}" type="presOf" srcId="{708BDB41-5914-4B0F-983A-8CAD95108DEC}" destId="{3D728594-09B2-476B-8789-65D137B940D2}" srcOrd="0" destOrd="0" presId="urn:microsoft.com/office/officeart/2008/layout/HorizontalMultiLevelHierarchy"/>
    <dgm:cxn modelId="{C29E25D5-BC29-4BDB-8ADD-42957AA9AA82}" type="presOf" srcId="{DFD1F9DF-B40F-4C1C-8B4B-44A75E246871}" destId="{76085D0E-5416-4693-8DB6-A21838BCD616}" srcOrd="0" destOrd="0" presId="urn:microsoft.com/office/officeart/2008/layout/HorizontalMultiLevelHierarchy"/>
    <dgm:cxn modelId="{334EF323-B8B6-4559-9358-23A0A53012A9}" type="presOf" srcId="{30E962C4-84B2-45BC-A7F7-B3EAD3AD2C0D}" destId="{F6680571-3F81-4678-A22A-0BE1122830C8}" srcOrd="0" destOrd="0" presId="urn:microsoft.com/office/officeart/2008/layout/HorizontalMultiLevelHierarchy"/>
    <dgm:cxn modelId="{241AB6BB-653C-48D5-862A-5ED0CE9BAEE9}" srcId="{2057BE6F-E3CA-4E97-9127-E64E3F2A62EE}" destId="{BAEB6405-51D8-4287-A384-F1FAF6253B3D}" srcOrd="1" destOrd="0" parTransId="{9A628892-8CB3-4D3F-9A15-E0A16C6A6A74}" sibTransId="{B7A8B6D5-AD22-467D-8E0A-8C62CA3B562A}"/>
    <dgm:cxn modelId="{4EBA5CE1-BA7B-417B-AE59-C3E36C1D1826}" type="presOf" srcId="{EF815806-019B-4CD5-9577-189BEF05FBE3}" destId="{8C223D1C-5DB0-4E39-B9E2-AB14425E67D1}" srcOrd="0" destOrd="0" presId="urn:microsoft.com/office/officeart/2008/layout/HorizontalMultiLevelHierarchy"/>
    <dgm:cxn modelId="{4B451458-21BC-4550-8857-EF355B69B739}" type="presOf" srcId="{486CBB89-AE52-4D7D-9FDA-12A04975F015}" destId="{11D1FA9D-3234-4961-AF03-83E33EFE5412}" srcOrd="0" destOrd="0" presId="urn:microsoft.com/office/officeart/2008/layout/HorizontalMultiLevelHierarchy"/>
    <dgm:cxn modelId="{CE2324EE-3923-42AF-BD1E-F227FE3E1A88}" srcId="{2057BE6F-E3CA-4E97-9127-E64E3F2A62EE}" destId="{896B32A0-2043-4873-A468-FE7D7C0A000A}" srcOrd="0" destOrd="0" parTransId="{B9CA9010-AD5E-43F3-A2EC-26A4049C37A0}" sibTransId="{622E160B-789D-4A65-99A1-04326F975A80}"/>
    <dgm:cxn modelId="{C2951CAC-8230-4CE2-93D6-CCB6CBB933CD}" type="presOf" srcId="{896B32A0-2043-4873-A468-FE7D7C0A000A}" destId="{91FCCFA7-297C-408D-8C6F-EEAF2BE0D669}" srcOrd="0" destOrd="0" presId="urn:microsoft.com/office/officeart/2008/layout/HorizontalMultiLevelHierarchy"/>
    <dgm:cxn modelId="{26483EB6-0398-48AA-818A-B1CB4148E958}" type="presOf" srcId="{FA6C86F7-1C11-419D-8672-36E8C6B462FC}" destId="{5619B1A4-8B4E-46A8-BB57-776D95669B9D}" srcOrd="0" destOrd="0" presId="urn:microsoft.com/office/officeart/2008/layout/HorizontalMultiLevelHierarchy"/>
    <dgm:cxn modelId="{D4F74D04-B4F2-4EA1-ADDF-65A053A7A49E}" srcId="{2057BE6F-E3CA-4E97-9127-E64E3F2A62EE}" destId="{486CBB89-AE52-4D7D-9FDA-12A04975F015}" srcOrd="3" destOrd="0" parTransId="{FA6C86F7-1C11-419D-8672-36E8C6B462FC}" sibTransId="{04944BAF-60B5-42D4-B1BD-089BD33B24E6}"/>
    <dgm:cxn modelId="{DB61E5E8-8CC9-4F44-9A6C-AA5CAA9999E7}" type="presOf" srcId="{CFE7092A-5A5A-43AF-9FA8-AFB1631583AE}" destId="{A8AC4DC1-AA06-4431-8858-2ACA11B2DDE4}" srcOrd="1" destOrd="0" presId="urn:microsoft.com/office/officeart/2008/layout/HorizontalMultiLevelHierarchy"/>
    <dgm:cxn modelId="{A1B3B2B2-DF38-4BD1-81E6-E426B6AC84AE}" type="presOf" srcId="{CD222D40-1A99-42AA-8708-0571DA600254}" destId="{75965B61-94EE-4624-99C0-1F4F6DE0FF0E}" srcOrd="1" destOrd="0" presId="urn:microsoft.com/office/officeart/2008/layout/HorizontalMultiLevelHierarchy"/>
    <dgm:cxn modelId="{BACE6A71-B465-412F-9452-287AADFF004A}" type="presOf" srcId="{2057BE6F-E3CA-4E97-9127-E64E3F2A62EE}" destId="{799C05CC-F64E-4278-BFD5-7275CFE57313}" srcOrd="0" destOrd="0" presId="urn:microsoft.com/office/officeart/2008/layout/HorizontalMultiLevelHierarchy"/>
    <dgm:cxn modelId="{FD5FD9A8-DF6F-4708-9498-148CEA897FD1}" type="presOf" srcId="{EF286E0A-5CEC-4A9E-B99B-F6FE2319828B}" destId="{47373318-7AE7-4188-A42B-7D19C4892D36}" srcOrd="0" destOrd="0" presId="urn:microsoft.com/office/officeart/2008/layout/HorizontalMultiLevelHierarchy"/>
    <dgm:cxn modelId="{1D8ADDB1-C258-4CFD-98FB-B68E321B6369}" srcId="{2057BE6F-E3CA-4E97-9127-E64E3F2A62EE}" destId="{EF286E0A-5CEC-4A9E-B99B-F6FE2319828B}" srcOrd="6" destOrd="0" parTransId="{D2C7F4CE-4C89-44FE-9170-C124F4C86E8D}" sibTransId="{252F1822-29E5-41EF-B1A8-003C760A6AF0}"/>
    <dgm:cxn modelId="{696D7523-4520-4571-9996-FC4E95290796}" type="presOf" srcId="{D2C7F4CE-4C89-44FE-9170-C124F4C86E8D}" destId="{DB70F0D8-0AAB-4049-8D37-8CB43327BFB0}" srcOrd="1" destOrd="0" presId="urn:microsoft.com/office/officeart/2008/layout/HorizontalMultiLevelHierarchy"/>
    <dgm:cxn modelId="{DC44FDEB-DC62-475B-8D6C-E8A58D16B264}" srcId="{2057BE6F-E3CA-4E97-9127-E64E3F2A62EE}" destId="{708BDB41-5914-4B0F-983A-8CAD95108DEC}" srcOrd="5" destOrd="0" parTransId="{CD222D40-1A99-42AA-8708-0571DA600254}" sibTransId="{C4C6122C-ACD3-41CC-AF48-45260AD05596}"/>
    <dgm:cxn modelId="{4EA06822-8ADF-4445-A667-FB9452230715}" srcId="{D072694F-D6FF-4C1E-9F9E-80BCBA38E8BC}" destId="{2057BE6F-E3CA-4E97-9127-E64E3F2A62EE}" srcOrd="0" destOrd="0" parTransId="{DB7BBB70-4B5E-40B5-BFE6-38B2F0B0217F}" sibTransId="{549A6928-E18D-4934-8E0F-855668A20A29}"/>
    <dgm:cxn modelId="{B2F20B7B-5FFB-4592-BE92-E46DAF6F6EDF}" type="presOf" srcId="{BAEB6405-51D8-4287-A384-F1FAF6253B3D}" destId="{12CE4C50-FF1C-4334-9D06-21A52C2E5EAC}" srcOrd="0" destOrd="0" presId="urn:microsoft.com/office/officeart/2008/layout/HorizontalMultiLevelHierarchy"/>
    <dgm:cxn modelId="{1D61E477-B30D-4A0C-BFF7-1B932DCBCFAC}" type="presOf" srcId="{CFE7092A-5A5A-43AF-9FA8-AFB1631583AE}" destId="{8CCCB92B-EA6A-4B09-931E-29A0B2C512DE}" srcOrd="0" destOrd="0" presId="urn:microsoft.com/office/officeart/2008/layout/HorizontalMultiLevelHierarchy"/>
    <dgm:cxn modelId="{066CFEEE-46FC-4258-BDE3-EF60EFC5C215}" type="presOf" srcId="{3EB06E5B-3AE5-429C-8501-BB5A92273B02}" destId="{62B3D489-C7CB-4A16-AD2E-57B2056E7FD3}" srcOrd="0" destOrd="0" presId="urn:microsoft.com/office/officeart/2008/layout/HorizontalMultiLevelHierarchy"/>
    <dgm:cxn modelId="{823008A7-2F8A-4104-B8A9-3BB7C9A23BFB}" type="presOf" srcId="{13FECF90-885C-4BB8-8C5C-F64475348B96}" destId="{EFB7DE60-CCE4-4BD1-A821-D3D760D5EC88}" srcOrd="1" destOrd="0" presId="urn:microsoft.com/office/officeart/2008/layout/HorizontalMultiLevelHierarchy"/>
    <dgm:cxn modelId="{C176E56A-111F-436D-A4BE-9BE8F70359C5}" type="presOf" srcId="{D072694F-D6FF-4C1E-9F9E-80BCBA38E8BC}" destId="{B1C0F171-FBD5-4596-8B03-BBE42F832F4A}" srcOrd="0" destOrd="0" presId="urn:microsoft.com/office/officeart/2008/layout/HorizontalMultiLevelHierarchy"/>
    <dgm:cxn modelId="{D9F48F69-035E-474D-812D-D0D1F34EC052}" type="presOf" srcId="{13FECF90-885C-4BB8-8C5C-F64475348B96}" destId="{7F8E9643-5E3C-49B2-A597-7EB409EB6919}" srcOrd="0" destOrd="0" presId="urn:microsoft.com/office/officeart/2008/layout/HorizontalMultiLevelHierarchy"/>
    <dgm:cxn modelId="{5A1BFF41-D7BD-4E1B-B351-3EDA21BE4CA4}" type="presOf" srcId="{FA6C86F7-1C11-419D-8672-36E8C6B462FC}" destId="{410DEDA7-0870-491B-A2D8-A2C1C47C481E}" srcOrd="1" destOrd="0" presId="urn:microsoft.com/office/officeart/2008/layout/HorizontalMultiLevelHierarchy"/>
    <dgm:cxn modelId="{AC99AAA0-AE2B-4D82-B769-DACC94653182}" type="presOf" srcId="{B9CA9010-AD5E-43F3-A2EC-26A4049C37A0}" destId="{6A951BCC-5F6B-4A4A-8F4A-1ED0E5DD3110}" srcOrd="0" destOrd="0" presId="urn:microsoft.com/office/officeart/2008/layout/HorizontalMultiLevelHierarchy"/>
    <dgm:cxn modelId="{662910B4-CF4C-4339-8854-6C2CCF5D41C0}" type="presOf" srcId="{EF815806-019B-4CD5-9577-189BEF05FBE3}" destId="{42D4410A-EC13-40C2-9872-4AAF88719D0E}" srcOrd="1" destOrd="0" presId="urn:microsoft.com/office/officeart/2008/layout/HorizontalMultiLevelHierarchy"/>
    <dgm:cxn modelId="{9726F1ED-A097-487A-AB3B-9539319CD5BE}" type="presOf" srcId="{B9CA9010-AD5E-43F3-A2EC-26A4049C37A0}" destId="{AD000543-73A8-44A7-AFCB-37077FB0F37A}" srcOrd="1" destOrd="0" presId="urn:microsoft.com/office/officeart/2008/layout/HorizontalMultiLevelHierarchy"/>
    <dgm:cxn modelId="{FC1D8B85-D3A3-4CDF-A8F3-4F00E2D3C69E}" srcId="{2057BE6F-E3CA-4E97-9127-E64E3F2A62EE}" destId="{3EB06E5B-3AE5-429C-8501-BB5A92273B02}" srcOrd="4" destOrd="0" parTransId="{13FECF90-885C-4BB8-8C5C-F64475348B96}" sibTransId="{2B610880-3824-40E4-8765-7A38EB06AC7D}"/>
    <dgm:cxn modelId="{14CE6809-2C3E-4440-A5A9-DF9AC154B720}" type="presOf" srcId="{CD222D40-1A99-42AA-8708-0571DA600254}" destId="{ED83A88C-40C3-41D1-B387-B0257C830739}" srcOrd="0" destOrd="0" presId="urn:microsoft.com/office/officeart/2008/layout/HorizontalMultiLevelHierarchy"/>
    <dgm:cxn modelId="{DF71FAEA-7867-4573-949C-7A3A9112948B}" srcId="{2057BE6F-E3CA-4E97-9127-E64E3F2A62EE}" destId="{30E962C4-84B2-45BC-A7F7-B3EAD3AD2C0D}" srcOrd="7" destOrd="0" parTransId="{CFE7092A-5A5A-43AF-9FA8-AFB1631583AE}" sibTransId="{B65277C6-EDA6-43FC-8E09-90DB00C99631}"/>
    <dgm:cxn modelId="{6921D26A-5997-4FBF-8246-B09FC1183C2C}" type="presParOf" srcId="{B1C0F171-FBD5-4596-8B03-BBE42F832F4A}" destId="{54928763-2BAB-46FC-84FF-7F5DE4190C9B}" srcOrd="0" destOrd="0" presId="urn:microsoft.com/office/officeart/2008/layout/HorizontalMultiLevelHierarchy"/>
    <dgm:cxn modelId="{E2156EEB-9431-4468-ABE4-58928A678E20}" type="presParOf" srcId="{54928763-2BAB-46FC-84FF-7F5DE4190C9B}" destId="{799C05CC-F64E-4278-BFD5-7275CFE57313}" srcOrd="0" destOrd="0" presId="urn:microsoft.com/office/officeart/2008/layout/HorizontalMultiLevelHierarchy"/>
    <dgm:cxn modelId="{53CC53CC-B026-4001-9D9A-AF8C96E16783}" type="presParOf" srcId="{54928763-2BAB-46FC-84FF-7F5DE4190C9B}" destId="{D569EE1A-47D2-4711-B09D-06AE9A858477}" srcOrd="1" destOrd="0" presId="urn:microsoft.com/office/officeart/2008/layout/HorizontalMultiLevelHierarchy"/>
    <dgm:cxn modelId="{F2197BD8-608D-4958-9E10-1F0CA964A267}" type="presParOf" srcId="{D569EE1A-47D2-4711-B09D-06AE9A858477}" destId="{6A951BCC-5F6B-4A4A-8F4A-1ED0E5DD3110}" srcOrd="0" destOrd="0" presId="urn:microsoft.com/office/officeart/2008/layout/HorizontalMultiLevelHierarchy"/>
    <dgm:cxn modelId="{5F5846CB-0CCA-42E0-A272-E1BD21363228}" type="presParOf" srcId="{6A951BCC-5F6B-4A4A-8F4A-1ED0E5DD3110}" destId="{AD000543-73A8-44A7-AFCB-37077FB0F37A}" srcOrd="0" destOrd="0" presId="urn:microsoft.com/office/officeart/2008/layout/HorizontalMultiLevelHierarchy"/>
    <dgm:cxn modelId="{2E7EB6B4-342D-4781-88D8-31F280292BB6}" type="presParOf" srcId="{D569EE1A-47D2-4711-B09D-06AE9A858477}" destId="{2A3DA014-1843-45B5-BB1D-DFF5383F47E3}" srcOrd="1" destOrd="0" presId="urn:microsoft.com/office/officeart/2008/layout/HorizontalMultiLevelHierarchy"/>
    <dgm:cxn modelId="{A9EFA0C2-1481-4D66-97A4-34A408EF17EF}" type="presParOf" srcId="{2A3DA014-1843-45B5-BB1D-DFF5383F47E3}" destId="{91FCCFA7-297C-408D-8C6F-EEAF2BE0D669}" srcOrd="0" destOrd="0" presId="urn:microsoft.com/office/officeart/2008/layout/HorizontalMultiLevelHierarchy"/>
    <dgm:cxn modelId="{88EEE1B4-9344-4DAE-A940-41CDAE7A996D}" type="presParOf" srcId="{2A3DA014-1843-45B5-BB1D-DFF5383F47E3}" destId="{E084406E-7123-433F-BE5A-5FC71EBD39BB}" srcOrd="1" destOrd="0" presId="urn:microsoft.com/office/officeart/2008/layout/HorizontalMultiLevelHierarchy"/>
    <dgm:cxn modelId="{F90828B1-A73E-4483-80E5-4FCCCFE60FAD}" type="presParOf" srcId="{D569EE1A-47D2-4711-B09D-06AE9A858477}" destId="{50016FCF-0D42-4BC4-A3EF-D72E4669C82C}" srcOrd="2" destOrd="0" presId="urn:microsoft.com/office/officeart/2008/layout/HorizontalMultiLevelHierarchy"/>
    <dgm:cxn modelId="{FBD1C75C-2405-45A9-BE2C-999A9FDF1A14}" type="presParOf" srcId="{50016FCF-0D42-4BC4-A3EF-D72E4669C82C}" destId="{673838FC-A45B-4D32-97B2-C1B93390BDB5}" srcOrd="0" destOrd="0" presId="urn:microsoft.com/office/officeart/2008/layout/HorizontalMultiLevelHierarchy"/>
    <dgm:cxn modelId="{EA56D14C-4571-4C99-8814-119084B2C441}" type="presParOf" srcId="{D569EE1A-47D2-4711-B09D-06AE9A858477}" destId="{B664161C-FC66-4E53-AD8D-AF70CFB931EE}" srcOrd="3" destOrd="0" presId="urn:microsoft.com/office/officeart/2008/layout/HorizontalMultiLevelHierarchy"/>
    <dgm:cxn modelId="{83A3EA7A-4106-4F21-8A79-53846846A412}" type="presParOf" srcId="{B664161C-FC66-4E53-AD8D-AF70CFB931EE}" destId="{12CE4C50-FF1C-4334-9D06-21A52C2E5EAC}" srcOrd="0" destOrd="0" presId="urn:microsoft.com/office/officeart/2008/layout/HorizontalMultiLevelHierarchy"/>
    <dgm:cxn modelId="{8001DD74-E3C5-46E0-BD88-98F3DF4ECDF8}" type="presParOf" srcId="{B664161C-FC66-4E53-AD8D-AF70CFB931EE}" destId="{9638C709-7A56-40C1-B561-2015E952F883}" srcOrd="1" destOrd="0" presId="urn:microsoft.com/office/officeart/2008/layout/HorizontalMultiLevelHierarchy"/>
    <dgm:cxn modelId="{66A7E442-95DC-4E99-913B-7A7B27412400}" type="presParOf" srcId="{D569EE1A-47D2-4711-B09D-06AE9A858477}" destId="{8C223D1C-5DB0-4E39-B9E2-AB14425E67D1}" srcOrd="4" destOrd="0" presId="urn:microsoft.com/office/officeart/2008/layout/HorizontalMultiLevelHierarchy"/>
    <dgm:cxn modelId="{7F899518-63BC-4D33-BAA0-96751D3A8BFE}" type="presParOf" srcId="{8C223D1C-5DB0-4E39-B9E2-AB14425E67D1}" destId="{42D4410A-EC13-40C2-9872-4AAF88719D0E}" srcOrd="0" destOrd="0" presId="urn:microsoft.com/office/officeart/2008/layout/HorizontalMultiLevelHierarchy"/>
    <dgm:cxn modelId="{2B8366A9-8FB8-4661-A882-41E3FC5A208C}" type="presParOf" srcId="{D569EE1A-47D2-4711-B09D-06AE9A858477}" destId="{F286D856-C2E1-465D-9825-4ACAFF8A766C}" srcOrd="5" destOrd="0" presId="urn:microsoft.com/office/officeart/2008/layout/HorizontalMultiLevelHierarchy"/>
    <dgm:cxn modelId="{D3403989-9965-4BC0-B814-E114AB5F2741}" type="presParOf" srcId="{F286D856-C2E1-465D-9825-4ACAFF8A766C}" destId="{76085D0E-5416-4693-8DB6-A21838BCD616}" srcOrd="0" destOrd="0" presId="urn:microsoft.com/office/officeart/2008/layout/HorizontalMultiLevelHierarchy"/>
    <dgm:cxn modelId="{63BFC8A2-6846-42DF-967C-C00BF30DB44A}" type="presParOf" srcId="{F286D856-C2E1-465D-9825-4ACAFF8A766C}" destId="{0008495B-7A14-486A-8EF5-8D9B4F4445E8}" srcOrd="1" destOrd="0" presId="urn:microsoft.com/office/officeart/2008/layout/HorizontalMultiLevelHierarchy"/>
    <dgm:cxn modelId="{94325911-5BF1-4D8C-BFC4-B24A2BBEC2B3}" type="presParOf" srcId="{D569EE1A-47D2-4711-B09D-06AE9A858477}" destId="{5619B1A4-8B4E-46A8-BB57-776D95669B9D}" srcOrd="6" destOrd="0" presId="urn:microsoft.com/office/officeart/2008/layout/HorizontalMultiLevelHierarchy"/>
    <dgm:cxn modelId="{309BFC53-860C-41DC-A1E1-59EFF3B2E51A}" type="presParOf" srcId="{5619B1A4-8B4E-46A8-BB57-776D95669B9D}" destId="{410DEDA7-0870-491B-A2D8-A2C1C47C481E}" srcOrd="0" destOrd="0" presId="urn:microsoft.com/office/officeart/2008/layout/HorizontalMultiLevelHierarchy"/>
    <dgm:cxn modelId="{6B1B2921-F156-4DD9-8944-2BB16E7B9E11}" type="presParOf" srcId="{D569EE1A-47D2-4711-B09D-06AE9A858477}" destId="{AA01C3BE-F5A7-4DA9-B4A6-5855520E966B}" srcOrd="7" destOrd="0" presId="urn:microsoft.com/office/officeart/2008/layout/HorizontalMultiLevelHierarchy"/>
    <dgm:cxn modelId="{91131636-0EDD-4BBA-9219-787FF63A9C4F}" type="presParOf" srcId="{AA01C3BE-F5A7-4DA9-B4A6-5855520E966B}" destId="{11D1FA9D-3234-4961-AF03-83E33EFE5412}" srcOrd="0" destOrd="0" presId="urn:microsoft.com/office/officeart/2008/layout/HorizontalMultiLevelHierarchy"/>
    <dgm:cxn modelId="{50AD3383-713A-42D3-B5B9-A3308FD95313}" type="presParOf" srcId="{AA01C3BE-F5A7-4DA9-B4A6-5855520E966B}" destId="{292DA914-702B-430B-88EB-0E4EADDAAB17}" srcOrd="1" destOrd="0" presId="urn:microsoft.com/office/officeart/2008/layout/HorizontalMultiLevelHierarchy"/>
    <dgm:cxn modelId="{5C7B4830-16C8-4C6E-AB7F-9A2E73F9CA40}" type="presParOf" srcId="{D569EE1A-47D2-4711-B09D-06AE9A858477}" destId="{7F8E9643-5E3C-49B2-A597-7EB409EB6919}" srcOrd="8" destOrd="0" presId="urn:microsoft.com/office/officeart/2008/layout/HorizontalMultiLevelHierarchy"/>
    <dgm:cxn modelId="{E474F8BE-AA30-49AC-8C92-CF4AA76EC2A2}" type="presParOf" srcId="{7F8E9643-5E3C-49B2-A597-7EB409EB6919}" destId="{EFB7DE60-CCE4-4BD1-A821-D3D760D5EC88}" srcOrd="0" destOrd="0" presId="urn:microsoft.com/office/officeart/2008/layout/HorizontalMultiLevelHierarchy"/>
    <dgm:cxn modelId="{D87350A5-8DDD-4A78-8974-184DB5D6EEDC}" type="presParOf" srcId="{D569EE1A-47D2-4711-B09D-06AE9A858477}" destId="{503B0C9D-A585-457E-82ED-CAFE76940B14}" srcOrd="9" destOrd="0" presId="urn:microsoft.com/office/officeart/2008/layout/HorizontalMultiLevelHierarchy"/>
    <dgm:cxn modelId="{91467A71-A98D-4191-B3A8-933ED573DA53}" type="presParOf" srcId="{503B0C9D-A585-457E-82ED-CAFE76940B14}" destId="{62B3D489-C7CB-4A16-AD2E-57B2056E7FD3}" srcOrd="0" destOrd="0" presId="urn:microsoft.com/office/officeart/2008/layout/HorizontalMultiLevelHierarchy"/>
    <dgm:cxn modelId="{1636A6AD-1F06-47A3-B4BD-60BADE28877A}" type="presParOf" srcId="{503B0C9D-A585-457E-82ED-CAFE76940B14}" destId="{E7BD5AEF-E888-4291-8262-FAE56587CCAC}" srcOrd="1" destOrd="0" presId="urn:microsoft.com/office/officeart/2008/layout/HorizontalMultiLevelHierarchy"/>
    <dgm:cxn modelId="{4B043F5A-3891-4BEF-9941-D73707940FC6}" type="presParOf" srcId="{D569EE1A-47D2-4711-B09D-06AE9A858477}" destId="{ED83A88C-40C3-41D1-B387-B0257C830739}" srcOrd="10" destOrd="0" presId="urn:microsoft.com/office/officeart/2008/layout/HorizontalMultiLevelHierarchy"/>
    <dgm:cxn modelId="{A53288BC-7A53-4FA5-9792-3D8054F27A0F}" type="presParOf" srcId="{ED83A88C-40C3-41D1-B387-B0257C830739}" destId="{75965B61-94EE-4624-99C0-1F4F6DE0FF0E}" srcOrd="0" destOrd="0" presId="urn:microsoft.com/office/officeart/2008/layout/HorizontalMultiLevelHierarchy"/>
    <dgm:cxn modelId="{F151570B-5147-470F-96CA-D6B5FD50B90C}" type="presParOf" srcId="{D569EE1A-47D2-4711-B09D-06AE9A858477}" destId="{E68978FA-CCD9-4632-84CF-B4FB0CEF4CA2}" srcOrd="11" destOrd="0" presId="urn:microsoft.com/office/officeart/2008/layout/HorizontalMultiLevelHierarchy"/>
    <dgm:cxn modelId="{EBD3A194-F4B6-445B-92A2-A0F59E9B1459}" type="presParOf" srcId="{E68978FA-CCD9-4632-84CF-B4FB0CEF4CA2}" destId="{3D728594-09B2-476B-8789-65D137B940D2}" srcOrd="0" destOrd="0" presId="urn:microsoft.com/office/officeart/2008/layout/HorizontalMultiLevelHierarchy"/>
    <dgm:cxn modelId="{7EBAEEC8-B55E-42D2-815D-DD4EEB353E95}" type="presParOf" srcId="{E68978FA-CCD9-4632-84CF-B4FB0CEF4CA2}" destId="{0583E0B4-9AFC-4C68-AFC1-4DF9FDF197A9}" srcOrd="1" destOrd="0" presId="urn:microsoft.com/office/officeart/2008/layout/HorizontalMultiLevelHierarchy"/>
    <dgm:cxn modelId="{20808852-1015-4068-8AEB-2D2FCD243A26}" type="presParOf" srcId="{D569EE1A-47D2-4711-B09D-06AE9A858477}" destId="{756830CB-EF28-4B63-B5E4-38D54F82E6F2}" srcOrd="12" destOrd="0" presId="urn:microsoft.com/office/officeart/2008/layout/HorizontalMultiLevelHierarchy"/>
    <dgm:cxn modelId="{CF7FEAC5-D61F-49A2-8F36-912CE9067587}" type="presParOf" srcId="{756830CB-EF28-4B63-B5E4-38D54F82E6F2}" destId="{DB70F0D8-0AAB-4049-8D37-8CB43327BFB0}" srcOrd="0" destOrd="0" presId="urn:microsoft.com/office/officeart/2008/layout/HorizontalMultiLevelHierarchy"/>
    <dgm:cxn modelId="{CCA5C44A-7E22-411A-BE55-970747544A2E}" type="presParOf" srcId="{D569EE1A-47D2-4711-B09D-06AE9A858477}" destId="{2269C49B-3CDC-4B74-B7C6-B5646C70BCC2}" srcOrd="13" destOrd="0" presId="urn:microsoft.com/office/officeart/2008/layout/HorizontalMultiLevelHierarchy"/>
    <dgm:cxn modelId="{C71B364E-3066-453A-8799-45DB86125A3D}" type="presParOf" srcId="{2269C49B-3CDC-4B74-B7C6-B5646C70BCC2}" destId="{47373318-7AE7-4188-A42B-7D19C4892D36}" srcOrd="0" destOrd="0" presId="urn:microsoft.com/office/officeart/2008/layout/HorizontalMultiLevelHierarchy"/>
    <dgm:cxn modelId="{D3E92C82-95AC-4F9D-8C25-D4B11502C9FB}" type="presParOf" srcId="{2269C49B-3CDC-4B74-B7C6-B5646C70BCC2}" destId="{51FB6FDF-0161-4EC8-89B7-C27AA0915DED}" srcOrd="1" destOrd="0" presId="urn:microsoft.com/office/officeart/2008/layout/HorizontalMultiLevelHierarchy"/>
    <dgm:cxn modelId="{172C6EFF-164D-477B-AFE5-4019752ACA22}" type="presParOf" srcId="{D569EE1A-47D2-4711-B09D-06AE9A858477}" destId="{8CCCB92B-EA6A-4B09-931E-29A0B2C512DE}" srcOrd="14" destOrd="0" presId="urn:microsoft.com/office/officeart/2008/layout/HorizontalMultiLevelHierarchy"/>
    <dgm:cxn modelId="{303EEB8F-85E7-4C6C-835B-4671606A2889}" type="presParOf" srcId="{8CCCB92B-EA6A-4B09-931E-29A0B2C512DE}" destId="{A8AC4DC1-AA06-4431-8858-2ACA11B2DDE4}" srcOrd="0" destOrd="0" presId="urn:microsoft.com/office/officeart/2008/layout/HorizontalMultiLevelHierarchy"/>
    <dgm:cxn modelId="{A1DD0725-3C76-4F12-A354-2A7B2E1AFE70}" type="presParOf" srcId="{D569EE1A-47D2-4711-B09D-06AE9A858477}" destId="{5FE34BE1-D4C0-4F4D-931D-1EF60715E5B3}" srcOrd="15" destOrd="0" presId="urn:microsoft.com/office/officeart/2008/layout/HorizontalMultiLevelHierarchy"/>
    <dgm:cxn modelId="{CA108F02-9CA3-4925-B278-4801BCF02FEE}" type="presParOf" srcId="{5FE34BE1-D4C0-4F4D-931D-1EF60715E5B3}" destId="{F6680571-3F81-4678-A22A-0BE1122830C8}" srcOrd="0" destOrd="0" presId="urn:microsoft.com/office/officeart/2008/layout/HorizontalMultiLevelHierarchy"/>
    <dgm:cxn modelId="{A89B94F9-2809-41D7-8C39-45B8F08B97AB}" type="presParOf" srcId="{5FE34BE1-D4C0-4F4D-931D-1EF60715E5B3}" destId="{0CBC1F35-BDD6-4A09-BDC7-778F8A214CA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967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6C6A8215-4572-4CD5-AE1F-EAB73B97E128}" type="datetimeFigureOut">
              <a:rPr lang="en-ZA" smtClean="0"/>
              <a:pPr/>
              <a:t>2017/03/15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672"/>
            <a:ext cx="2946400" cy="496966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2"/>
            <a:ext cx="2946400" cy="496966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944EE8E9-10FC-4566-B535-D1A4C58ACBB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88615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020625B4-E147-4920-A190-EF0DF37C7FCC}" type="datetimeFigureOut">
              <a:rPr lang="en-ZA" smtClean="0"/>
              <a:pPr/>
              <a:t>2017/03/15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5CE3C5A1-698F-402F-88A4-82A57E34C7A4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940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zalushaka.doe.gov.za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education.gov.za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3C5A1-698F-402F-88A4-82A57E34C7A4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55775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359" indent="-174359">
              <a:buFont typeface="Arial" panose="020B0604020202020204" pitchFamily="34" charset="0"/>
              <a:buChar char="•"/>
            </a:pPr>
            <a:r>
              <a:rPr lang="en-GB" dirty="0"/>
              <a:t>Potential candidates must be assisted to apply for the Funza Lushaka bursary online at </a:t>
            </a:r>
            <a:r>
              <a:rPr lang="en-GB" u="sng" dirty="0">
                <a:hlinkClick r:id="rId3"/>
              </a:rPr>
              <a:t>www.funzalushaka.doe.gov.za</a:t>
            </a:r>
            <a:r>
              <a:rPr lang="en-GB" dirty="0"/>
              <a:t> or </a:t>
            </a:r>
            <a:r>
              <a:rPr lang="en-GB" u="sng" dirty="0">
                <a:hlinkClick r:id="rId4"/>
              </a:rPr>
              <a:t>www.education.gov.za</a:t>
            </a:r>
            <a:r>
              <a:rPr lang="en-GB" dirty="0"/>
              <a:t>. </a:t>
            </a:r>
            <a:r>
              <a:rPr lang="en-GB" b="1" i="1" dirty="0"/>
              <a:t>Hard copy applications for the Funza Lushaka bursary will NOT be accepted.</a:t>
            </a:r>
            <a:r>
              <a:rPr lang="en-GB" b="1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AD5D-6BFF-4832-B60C-884BC9107ED2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3839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5442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2017/03/15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5924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2017/03/15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1036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2144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707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3514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4637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2017/03/15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174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2017/03/15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2492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2017/03/15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2503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2017/03/15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152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91D56-F3D6-4C57-902C-021CF4EA8EF7}" type="datetimeFigureOut">
              <a:rPr lang="en-ZA" smtClean="0"/>
              <a:pPr/>
              <a:t>2017/03/15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810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403648" y="3861048"/>
            <a:ext cx="6624637" cy="1367284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ZA" altLang="en-US" sz="2800" b="1" dirty="0" smtClean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PORTFOLIO COMMITTEE MEETING</a:t>
            </a:r>
            <a:br>
              <a:rPr lang="en-ZA" altLang="en-US" sz="2800" b="1" dirty="0" smtClean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altLang="en-US" sz="2800" b="1" dirty="0" smtClean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14 </a:t>
            </a:r>
            <a:r>
              <a:rPr lang="en-ZA" altLang="en-US" sz="2400" b="1" dirty="0" smtClean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March 2017</a:t>
            </a: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107504" y="1988840"/>
            <a:ext cx="8229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Tx/>
              <a:buNone/>
            </a:pPr>
            <a:r>
              <a:rPr lang="en-ZA" altLang="en-US" sz="4800" b="1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PROGRESS REPORT ON RURAL EDUCATION </a:t>
            </a:r>
          </a:p>
          <a:p>
            <a:pPr algn="ctr">
              <a:buFontTx/>
              <a:buNone/>
            </a:pPr>
            <a:endParaRPr lang="en-ZA" altLang="en-US" sz="800" b="1" dirty="0" smtClean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4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200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ZA" altLang="en-US" sz="32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Number of Learners in Multi-grade Teaching Schools </a:t>
            </a:r>
            <a:endParaRPr lang="en-ZA" sz="3200" dirty="0" smtClean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0716560"/>
              </p:ext>
            </p:extLst>
          </p:nvPr>
        </p:nvGraphicFramePr>
        <p:xfrm>
          <a:off x="467544" y="1052734"/>
          <a:ext cx="7992889" cy="49595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514442"/>
                <a:gridCol w="2019255"/>
                <a:gridCol w="2226943"/>
                <a:gridCol w="2232249"/>
              </a:tblGrid>
              <a:tr h="73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</a:rPr>
                        <a:t>Province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Number of Learners in</a:t>
                      </a:r>
                      <a:r>
                        <a:rPr lang="en-ZA" sz="16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Primary Schools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Learners in Multi-grade Teaching Schools 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Percentage of Learners in Multi-grade Teaching Schools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</a:tr>
              <a:tr h="42213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 Narrow" panose="020B0606020202030204" pitchFamily="34" charset="0"/>
                        </a:rPr>
                        <a:t>Eastern Cape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r>
                        <a:rPr lang="en-Z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147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102 912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</a:tr>
              <a:tr h="42213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 Narrow" panose="020B0606020202030204" pitchFamily="34" charset="0"/>
                        </a:rPr>
                        <a:t>Free State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417</a:t>
                      </a:r>
                      <a:r>
                        <a:rPr lang="en-Z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366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11 691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</a:tr>
              <a:tr h="42213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 Narrow" panose="020B0606020202030204" pitchFamily="34" charset="0"/>
                        </a:rPr>
                        <a:t>Gauteng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389</a:t>
                      </a:r>
                      <a:r>
                        <a:rPr lang="en-Z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093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</a:tr>
              <a:tr h="42213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 Narrow" panose="020B0606020202030204" pitchFamily="34" charset="0"/>
                        </a:rPr>
                        <a:t>Kwazulu-Natal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Z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606 333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63 298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</a:tr>
              <a:tr h="42213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 Narrow" panose="020B0606020202030204" pitchFamily="34" charset="0"/>
                        </a:rPr>
                        <a:t>Limpopo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941</a:t>
                      </a:r>
                      <a:r>
                        <a:rPr lang="en-Z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761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31 953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</a:tr>
              <a:tr h="42213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 Narrow" panose="020B0606020202030204" pitchFamily="34" charset="0"/>
                        </a:rPr>
                        <a:t>Mpumalanga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613</a:t>
                      </a:r>
                      <a:r>
                        <a:rPr lang="en-Z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416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13 717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</a:tr>
              <a:tr h="42213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 Narrow" panose="020B0606020202030204" pitchFamily="34" charset="0"/>
                        </a:rPr>
                        <a:t>Northern Cape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r>
                        <a:rPr lang="en-Z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9 351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</a:tr>
              <a:tr h="42213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 Narrow" panose="020B0606020202030204" pitchFamily="34" charset="0"/>
                        </a:rPr>
                        <a:t>North West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499</a:t>
                      </a:r>
                      <a:r>
                        <a:rPr lang="en-Z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868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13 849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</a:tr>
              <a:tr h="42213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 Narrow" panose="020B0606020202030204" pitchFamily="34" charset="0"/>
                        </a:rPr>
                        <a:t>Western Cape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689</a:t>
                      </a:r>
                      <a:r>
                        <a:rPr lang="en-Z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042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12 075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</a:tr>
              <a:tr h="4221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Z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509 476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259 585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1317" name="Rectangle 4"/>
          <p:cNvSpPr>
            <a:spLocks noChangeArrowheads="1"/>
          </p:cNvSpPr>
          <p:nvPr/>
        </p:nvSpPr>
        <p:spPr bwMode="auto">
          <a:xfrm>
            <a:off x="1635125" y="1668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5408" y="6045813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Sourced:2015 School Realities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6967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720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altLang="en-US" sz="32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Learners in Multi-grade Teaching Schools </a:t>
            </a:r>
            <a:endParaRPr lang="en-ZA" sz="3200" dirty="0" smtClean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0994" y="5879605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Sourced:2016 School Realities</a:t>
            </a:r>
            <a:endParaRPr lang="en-ZA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1765172"/>
              </p:ext>
            </p:extLst>
          </p:nvPr>
        </p:nvGraphicFramePr>
        <p:xfrm>
          <a:off x="179512" y="908719"/>
          <a:ext cx="8568952" cy="4970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796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4968875"/>
          </a:xfrm>
        </p:spPr>
        <p:txBody>
          <a:bodyPr>
            <a:normAutofit fontScale="90000"/>
          </a:bodyPr>
          <a:lstStyle/>
          <a:p>
            <a:r>
              <a:rPr lang="en-ZA" altLang="en-US" sz="72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altLang="en-US" sz="72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altLang="en-US" sz="72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Support to Rural </a:t>
            </a:r>
            <a:r>
              <a:rPr lang="en-ZA" altLang="en-US" sz="7200" b="1" dirty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Schools</a:t>
            </a:r>
            <a:r>
              <a:rPr lang="en-ZA" altLang="en-US" sz="72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altLang="en-US" sz="72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altLang="en-US" sz="60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altLang="en-US" sz="60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altLang="en-US" sz="60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altLang="en-US" sz="60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altLang="en-US" sz="60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773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4968875"/>
          </a:xfrm>
        </p:spPr>
        <p:txBody>
          <a:bodyPr>
            <a:normAutofit fontScale="90000"/>
          </a:bodyPr>
          <a:lstStyle/>
          <a:p>
            <a:r>
              <a:rPr lang="en-ZA" altLang="en-US" sz="72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altLang="en-US" sz="72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altLang="en-US" sz="72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Professional Teacher Development</a:t>
            </a:r>
            <a:r>
              <a:rPr lang="en-ZA" altLang="en-US" sz="60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altLang="en-US" sz="60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altLang="en-US" sz="60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051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722313"/>
          </a:xfrm>
        </p:spPr>
        <p:txBody>
          <a:bodyPr>
            <a:normAutofit/>
          </a:bodyPr>
          <a:lstStyle/>
          <a:p>
            <a:r>
              <a:rPr lang="en-ZA" altLang="en-US" sz="36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Professional Teacher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5365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sz="3600" dirty="0" smtClean="0">
                <a:latin typeface="+mj-lt"/>
                <a:cs typeface="Arial" panose="020B0604020202020204" pitchFamily="34" charset="0"/>
              </a:rPr>
              <a:t>Continuing professional teacher development focusing on:</a:t>
            </a:r>
            <a:endParaRPr lang="en-ZA" sz="3600" dirty="0">
              <a:latin typeface="+mj-lt"/>
              <a:cs typeface="Arial" panose="020B0604020202020204" pitchFamily="34" charset="0"/>
            </a:endParaRPr>
          </a:p>
          <a:p>
            <a:pPr marL="893763" indent="-358775">
              <a:buFont typeface="Courier New" panose="02070309020205020404" pitchFamily="49" charset="0"/>
              <a:buChar char="o"/>
              <a:defRPr/>
            </a:pPr>
            <a:r>
              <a:rPr lang="en-US" sz="3600" dirty="0" smtClean="0">
                <a:latin typeface="+mj-lt"/>
                <a:cs typeface="Arial" panose="020B0604020202020204" pitchFamily="34" charset="0"/>
              </a:rPr>
              <a:t>Training on multi-grade Teaching; </a:t>
            </a:r>
          </a:p>
          <a:p>
            <a:pPr marL="893763" indent="-358775">
              <a:buFont typeface="Courier New" panose="02070309020205020404" pitchFamily="49" charset="0"/>
              <a:buChar char="o"/>
              <a:defRPr/>
            </a:pPr>
            <a:r>
              <a:rPr lang="en-ZA" sz="3600" dirty="0" smtClean="0">
                <a:latin typeface="+mj-lt"/>
                <a:cs typeface="Arial" panose="020B0604020202020204" pitchFamily="34" charset="0"/>
              </a:rPr>
              <a:t>Training on the </a:t>
            </a:r>
            <a:r>
              <a:rPr lang="en-ZA" sz="3600" dirty="0">
                <a:latin typeface="+mj-lt"/>
                <a:cs typeface="Arial" panose="020B0604020202020204" pitchFamily="34" charset="0"/>
              </a:rPr>
              <a:t>M</a:t>
            </a:r>
            <a:r>
              <a:rPr lang="en-ZA" sz="3600" dirty="0" smtClean="0">
                <a:latin typeface="+mj-lt"/>
                <a:cs typeface="Arial" panose="020B0604020202020204" pitchFamily="34" charset="0"/>
              </a:rPr>
              <a:t>ulti-grade Toolkit; and</a:t>
            </a:r>
          </a:p>
          <a:p>
            <a:pPr marL="893763" indent="-358775">
              <a:buFont typeface="Courier New" panose="02070309020205020404" pitchFamily="49" charset="0"/>
              <a:buChar char="o"/>
              <a:defRPr/>
            </a:pPr>
            <a:r>
              <a:rPr lang="en-ZA" sz="3600" dirty="0" smtClean="0">
                <a:latin typeface="+mj-lt"/>
                <a:cs typeface="Arial" panose="020B0604020202020204" pitchFamily="34" charset="0"/>
              </a:rPr>
              <a:t>Training on School-based </a:t>
            </a:r>
            <a:r>
              <a:rPr lang="en-ZA" sz="3600" dirty="0">
                <a:latin typeface="+mj-lt"/>
                <a:cs typeface="Arial" panose="020B0604020202020204" pitchFamily="34" charset="0"/>
              </a:rPr>
              <a:t>A</a:t>
            </a:r>
            <a:r>
              <a:rPr lang="en-ZA" sz="3600" dirty="0" smtClean="0">
                <a:latin typeface="+mj-lt"/>
                <a:cs typeface="Arial" panose="020B0604020202020204" pitchFamily="34" charset="0"/>
              </a:rPr>
              <a:t>ssessment.</a:t>
            </a:r>
            <a:endParaRPr lang="en-ZA" sz="36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90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752794663"/>
              </p:ext>
            </p:extLst>
          </p:nvPr>
        </p:nvGraphicFramePr>
        <p:xfrm>
          <a:off x="611560" y="980728"/>
          <a:ext cx="820891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22313"/>
          </a:xfrm>
        </p:spPr>
        <p:txBody>
          <a:bodyPr>
            <a:normAutofit fontScale="90000"/>
          </a:bodyPr>
          <a:lstStyle/>
          <a:p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on Multi-grade Teaching</a:t>
            </a:r>
          </a:p>
        </p:txBody>
      </p:sp>
    </p:spTree>
    <p:extLst>
      <p:ext uri="{BB962C8B-B14F-4D97-AF65-F5344CB8AC3E}">
        <p14:creationId xmlns:p14="http://schemas.microsoft.com/office/powerpoint/2010/main" xmlns="" val="124544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24936" cy="722313"/>
          </a:xfrm>
        </p:spPr>
        <p:txBody>
          <a:bodyPr>
            <a:normAutofit/>
          </a:bodyPr>
          <a:lstStyle/>
          <a:p>
            <a:r>
              <a:rPr lang="en-ZA" altLang="en-US" sz="36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on the Multi-grade Toolkit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4824536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ZA" dirty="0" smtClean="0"/>
              <a:t>Introduction to the Multi-grade Toolkit;</a:t>
            </a:r>
          </a:p>
          <a:p>
            <a:pPr>
              <a:defRPr/>
            </a:pPr>
            <a:r>
              <a:rPr lang="en-ZA" dirty="0" smtClean="0"/>
              <a:t>Purpose of the multi-grade Toolkit;</a:t>
            </a:r>
          </a:p>
          <a:p>
            <a:pPr>
              <a:defRPr/>
            </a:pPr>
            <a:r>
              <a:rPr lang="en-ZA" dirty="0" smtClean="0"/>
              <a:t>Components of the Multi-grade Toolkit in each subject;</a:t>
            </a:r>
          </a:p>
          <a:p>
            <a:pPr>
              <a:defRPr/>
            </a:pPr>
            <a:r>
              <a:rPr lang="en-ZA" dirty="0" smtClean="0"/>
              <a:t>The use of the </a:t>
            </a:r>
            <a:r>
              <a:rPr lang="en-ZA" dirty="0">
                <a:solidFill>
                  <a:prstClr val="black"/>
                </a:solidFill>
              </a:rPr>
              <a:t>Multi-grade </a:t>
            </a:r>
            <a:r>
              <a:rPr lang="en-ZA" dirty="0" smtClean="0">
                <a:solidFill>
                  <a:prstClr val="black"/>
                </a:solidFill>
              </a:rPr>
              <a:t>Annual Teaching plans (MATP);</a:t>
            </a:r>
          </a:p>
          <a:p>
            <a:pPr>
              <a:defRPr/>
            </a:pPr>
            <a:r>
              <a:rPr lang="en-ZA" dirty="0" smtClean="0">
                <a:solidFill>
                  <a:prstClr val="black"/>
                </a:solidFill>
              </a:rPr>
              <a:t>Development of lesson plans based on the MATP;</a:t>
            </a:r>
          </a:p>
          <a:p>
            <a:pPr>
              <a:defRPr/>
            </a:pPr>
            <a:r>
              <a:rPr lang="en-ZA" dirty="0" smtClean="0"/>
              <a:t>The lesson plans in each subject and their use; and</a:t>
            </a:r>
          </a:p>
          <a:p>
            <a:pPr lvl="0">
              <a:defRPr/>
            </a:pPr>
            <a:r>
              <a:rPr lang="en-ZA" dirty="0"/>
              <a:t>Assessment </a:t>
            </a:r>
            <a:r>
              <a:rPr lang="en-ZA" dirty="0" smtClean="0"/>
              <a:t>Tasks and worksheets in </a:t>
            </a:r>
            <a:r>
              <a:rPr lang="en-ZA" dirty="0"/>
              <a:t>the Multi-grade </a:t>
            </a:r>
            <a:r>
              <a:rPr lang="en-ZA" dirty="0" smtClean="0"/>
              <a:t>Toolkit.</a:t>
            </a:r>
            <a:endParaRPr lang="en-ZA" dirty="0"/>
          </a:p>
          <a:p>
            <a:pPr>
              <a:defRPr/>
            </a:pPr>
            <a:endParaRPr lang="en-ZA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1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1224136"/>
          </a:xfrm>
        </p:spPr>
        <p:txBody>
          <a:bodyPr>
            <a:normAutofit fontScale="90000"/>
          </a:bodyPr>
          <a:lstStyle/>
          <a:p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on School Based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776865" cy="39604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dirty="0" smtClean="0"/>
              <a:t>Managing assessment in multi-grade classes;</a:t>
            </a:r>
          </a:p>
          <a:p>
            <a:pPr>
              <a:defRPr/>
            </a:pPr>
            <a:r>
              <a:rPr lang="en-ZA" dirty="0" smtClean="0"/>
              <a:t>Ideas on integrated assessment in multi-grade classes; and</a:t>
            </a:r>
          </a:p>
          <a:p>
            <a:pPr lvl="0">
              <a:defRPr/>
            </a:pPr>
            <a:r>
              <a:rPr lang="en-ZA" dirty="0"/>
              <a:t>Assessment Tasks in the Multi-grade </a:t>
            </a:r>
            <a:r>
              <a:rPr lang="en-ZA" dirty="0" smtClean="0"/>
              <a:t>Toolkit.</a:t>
            </a:r>
            <a:endParaRPr lang="en-ZA" dirty="0"/>
          </a:p>
          <a:p>
            <a:pPr>
              <a:defRPr/>
            </a:pPr>
            <a:endParaRPr lang="en-ZA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24936" cy="722313"/>
          </a:xfrm>
        </p:spPr>
        <p:txBody>
          <a:bodyPr>
            <a:noAutofit/>
          </a:bodyPr>
          <a:lstStyle/>
          <a:p>
            <a:pPr>
              <a:lnSpc>
                <a:spcPts val="3840"/>
              </a:lnSpc>
            </a:pPr>
            <a:r>
              <a:rPr lang="en-ZA" altLang="en-US" sz="32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Teachers and Subject Advisors Supported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8136422"/>
              </p:ext>
            </p:extLst>
          </p:nvPr>
        </p:nvGraphicFramePr>
        <p:xfrm>
          <a:off x="251520" y="836712"/>
          <a:ext cx="8784975" cy="529962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938"/>
                <a:gridCol w="1190285"/>
                <a:gridCol w="2664296"/>
                <a:gridCol w="1152128"/>
                <a:gridCol w="2952328"/>
              </a:tblGrid>
              <a:tr h="462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Subject Advisors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/Subjects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Teachers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/Subjects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 anchor="ctr"/>
                </a:tc>
              </a:tr>
              <a:tr h="6895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marL="174625" lvl="0" indent="-1746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</a:t>
                      </a: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phases in all   </a:t>
                      </a: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Education and Training </a:t>
                      </a: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(Including 7 principals)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marL="174625" lvl="0" indent="-1746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4625" algn="l"/>
                        </a:tabLs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</a:t>
                      </a: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phases in all   </a:t>
                      </a: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Education and Training </a:t>
                      </a: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</a:tr>
              <a:tr h="462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phases in all   General Education and Training 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phases in all   General Education and Training 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</a:tr>
              <a:tr h="462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GP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45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phases in all   General Education and Training 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Still to be trained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</a:tr>
              <a:tr h="462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KZN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phases in all   General Education and Training 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phases in all   General Education and Training 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</a:tr>
              <a:tr h="462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phases in all   General Education and Training 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phases in all   General Education and Training 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</a:tr>
              <a:tr h="462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phases in all   General Education and Training 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phases in all   General Education and Training 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</a:tr>
              <a:tr h="462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phases in all   General Education and Training 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phases in all   General Education and Training 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</a:tr>
              <a:tr h="462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phases in all   General Education and Training 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642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Foundation, intermediate and senior phases in all   General Education and Training subjects.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</a:tr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WC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Still to be trained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Still to be trained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</a:tr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1042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1258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81" marR="538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3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722313"/>
          </a:xfrm>
        </p:spPr>
        <p:txBody>
          <a:bodyPr>
            <a:noAutofit/>
          </a:bodyPr>
          <a:lstStyle/>
          <a:p>
            <a:r>
              <a:rPr lang="en-ZA" altLang="en-US" sz="80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eLearning Support</a:t>
            </a:r>
          </a:p>
        </p:txBody>
      </p:sp>
    </p:spTree>
    <p:extLst>
      <p:ext uri="{BB962C8B-B14F-4D97-AF65-F5344CB8AC3E}">
        <p14:creationId xmlns:p14="http://schemas.microsoft.com/office/powerpoint/2010/main" xmlns="" val="39266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8313" y="-14288"/>
            <a:ext cx="8229600" cy="722313"/>
          </a:xfrm>
        </p:spPr>
        <p:txBody>
          <a:bodyPr>
            <a:normAutofit fontScale="90000"/>
          </a:bodyPr>
          <a:lstStyle/>
          <a:p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Presentation Outline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548681"/>
            <a:ext cx="8302377" cy="5400599"/>
          </a:xfrm>
        </p:spPr>
        <p:txBody>
          <a:bodyPr>
            <a:normAutofit fontScale="85000" lnSpcReduction="20000"/>
          </a:bodyPr>
          <a:lstStyle/>
          <a:p>
            <a:r>
              <a:rPr lang="en-ZA" altLang="en-US" dirty="0" smtClean="0">
                <a:cs typeface="Arial" charset="0"/>
              </a:rPr>
              <a:t>Purpose</a:t>
            </a:r>
          </a:p>
          <a:p>
            <a:r>
              <a:rPr lang="en-ZA" altLang="en-US" dirty="0" smtClean="0">
                <a:cs typeface="Arial" charset="0"/>
              </a:rPr>
              <a:t>Background</a:t>
            </a:r>
          </a:p>
          <a:p>
            <a:r>
              <a:rPr lang="en-ZA" altLang="en-US" dirty="0" smtClean="0">
                <a:cs typeface="Arial" charset="0"/>
              </a:rPr>
              <a:t>Rural Education Landscape</a:t>
            </a:r>
          </a:p>
          <a:p>
            <a:r>
              <a:rPr lang="en-ZA" altLang="en-US" dirty="0" smtClean="0">
                <a:cs typeface="Arial" charset="0"/>
              </a:rPr>
              <a:t>Support to Rural Schools </a:t>
            </a:r>
          </a:p>
          <a:p>
            <a:pPr marL="0" indent="0">
              <a:buNone/>
            </a:pPr>
            <a:r>
              <a:rPr lang="en-ZA" altLang="en-US" dirty="0">
                <a:cs typeface="Arial" charset="0"/>
              </a:rPr>
              <a:t> </a:t>
            </a:r>
            <a:r>
              <a:rPr lang="en-ZA" altLang="en-US" dirty="0" smtClean="0">
                <a:cs typeface="Arial" charset="0"/>
              </a:rPr>
              <a:t>        - Professional Teacher Development</a:t>
            </a:r>
            <a:endParaRPr lang="en-ZA" altLang="en-US" dirty="0">
              <a:cs typeface="Arial" charset="0"/>
            </a:endParaRPr>
          </a:p>
          <a:p>
            <a:pPr marL="0" indent="0">
              <a:buNone/>
            </a:pPr>
            <a:r>
              <a:rPr lang="en-ZA" altLang="en-US" dirty="0" smtClean="0">
                <a:cs typeface="Arial" charset="0"/>
              </a:rPr>
              <a:t>         - </a:t>
            </a:r>
            <a:r>
              <a:rPr lang="en-ZA" altLang="en-US" dirty="0">
                <a:cs typeface="Arial" charset="0"/>
              </a:rPr>
              <a:t>eLearning</a:t>
            </a:r>
          </a:p>
          <a:p>
            <a:pPr marL="0" indent="0">
              <a:buNone/>
            </a:pPr>
            <a:r>
              <a:rPr lang="en-ZA" altLang="en-US" dirty="0">
                <a:cs typeface="Arial" charset="0"/>
              </a:rPr>
              <a:t> </a:t>
            </a:r>
            <a:r>
              <a:rPr lang="en-ZA" altLang="en-US" dirty="0" smtClean="0">
                <a:cs typeface="Arial" charset="0"/>
              </a:rPr>
              <a:t>        - Learning and Teaching Support Material</a:t>
            </a:r>
          </a:p>
          <a:p>
            <a:r>
              <a:rPr lang="en-ZA" altLang="en-US" dirty="0" smtClean="0">
                <a:cs typeface="Arial" charset="0"/>
              </a:rPr>
              <a:t>Teacher Recruitment Strategies and Incentives </a:t>
            </a:r>
          </a:p>
          <a:p>
            <a:r>
              <a:rPr lang="en-ZA" altLang="en-US" dirty="0" smtClean="0">
                <a:cs typeface="Arial" charset="0"/>
              </a:rPr>
              <a:t>Rural </a:t>
            </a:r>
            <a:r>
              <a:rPr lang="en-ZA" altLang="en-US" dirty="0">
                <a:cs typeface="Arial" charset="0"/>
              </a:rPr>
              <a:t>Education Policy </a:t>
            </a:r>
          </a:p>
          <a:p>
            <a:r>
              <a:rPr lang="en-ZA" altLang="en-US" dirty="0" smtClean="0">
                <a:cs typeface="Arial" charset="0"/>
              </a:rPr>
              <a:t>Rural Education Collaborations </a:t>
            </a:r>
          </a:p>
          <a:p>
            <a:r>
              <a:rPr lang="en-ZA" altLang="en-US" dirty="0" smtClean="0">
                <a:cs typeface="Arial" charset="0"/>
              </a:rPr>
              <a:t>Plans for 2017</a:t>
            </a:r>
          </a:p>
          <a:p>
            <a:r>
              <a:rPr lang="en-ZA" altLang="en-US" dirty="0" smtClean="0">
                <a:cs typeface="Arial" charset="0"/>
              </a:rPr>
              <a:t>Conclusion</a:t>
            </a:r>
          </a:p>
          <a:p>
            <a:endParaRPr lang="en-ZA" altLang="en-US" dirty="0" smtClean="0">
              <a:cs typeface="Arial" charset="0"/>
            </a:endParaRPr>
          </a:p>
          <a:p>
            <a:endParaRPr lang="en-ZA" altLang="en-US" sz="2000" dirty="0" smtClean="0">
              <a:latin typeface="Arial Narrow" panose="020B0606020202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15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722313"/>
          </a:xfrm>
        </p:spPr>
        <p:txBody>
          <a:bodyPr>
            <a:noAutofit/>
          </a:bodyPr>
          <a:lstStyle/>
          <a:p>
            <a:r>
              <a:rPr lang="en-ZA" altLang="en-US" sz="28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Data on Schools in Rural Areas Supported Through eLearning (PHASE 1)</a:t>
            </a:r>
          </a:p>
        </p:txBody>
      </p:sp>
      <p:graphicFrame>
        <p:nvGraphicFramePr>
          <p:cNvPr id="5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052736"/>
          <a:ext cx="8280918" cy="547706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29840"/>
                <a:gridCol w="1218432"/>
                <a:gridCol w="1224136"/>
                <a:gridCol w="1368152"/>
                <a:gridCol w="1800200"/>
                <a:gridCol w="1440158"/>
              </a:tblGrid>
              <a:tr h="57606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</a:rPr>
                        <a:t>Province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Number</a:t>
                      </a:r>
                      <a:r>
                        <a:rPr lang="en-ZA" sz="16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of  Rural Schools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Number of Rural Schools Supported with 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% of Schools Supported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</a:tr>
              <a:tr h="7315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1200" dirty="0" smtClean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ICT Hardware Trolley</a:t>
                      </a:r>
                      <a:endParaRPr lang="en-ZA" sz="1600" b="1" kern="1200" dirty="0">
                        <a:solidFill>
                          <a:schemeClr val="l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79" marR="68579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1200" dirty="0" smtClean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Connectivity</a:t>
                      </a:r>
                      <a:endParaRPr lang="en-ZA" sz="1600" b="1" kern="1200" dirty="0">
                        <a:solidFill>
                          <a:schemeClr val="l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79" marR="68579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1200" dirty="0" smtClean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Digital Content</a:t>
                      </a:r>
                      <a:endParaRPr lang="en-ZA" sz="1600" b="1" kern="1200" dirty="0">
                        <a:solidFill>
                          <a:schemeClr val="l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79" marR="68579" marT="0" marB="0" anchor="ctr"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866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</a:rPr>
                        <a:t>Eastern Cape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1 462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6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</a:rPr>
                        <a:t>Free State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6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</a:rPr>
                        <a:t>Gauteng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8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</a:rPr>
                        <a:t>KwaZulu</a:t>
                      </a:r>
                      <a:r>
                        <a:rPr lang="en-ZA" sz="1600" baseline="0" dirty="0" smtClean="0">
                          <a:effectLst/>
                          <a:latin typeface="Arial Narrow" panose="020B0606020202030204" pitchFamily="34" charset="0"/>
                        </a:rPr>
                        <a:t> Natal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6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</a:rPr>
                        <a:t>Limpopo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6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</a:rPr>
                        <a:t>Mpumalanga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8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</a:rPr>
                        <a:t>Northern Cape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6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</a:rPr>
                        <a:t>North West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8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</a:rPr>
                        <a:t>Western Cape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6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772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722313"/>
          </a:xfrm>
        </p:spPr>
        <p:txBody>
          <a:bodyPr>
            <a:normAutofit/>
          </a:bodyPr>
          <a:lstStyle/>
          <a:p>
            <a:r>
              <a:rPr lang="en-ZA" altLang="en-US" sz="36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Hardware Devices and Connectivity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352928" cy="468052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defRPr/>
            </a:pPr>
            <a:r>
              <a:rPr lang="en-ZA" dirty="0" smtClean="0"/>
              <a:t>Each of the 417 rural schools was provided with a trolley through the Universal Services Access Obligation (USAO).</a:t>
            </a:r>
          </a:p>
          <a:p>
            <a:pPr>
              <a:spcAft>
                <a:spcPts val="1200"/>
              </a:spcAft>
              <a:defRPr/>
            </a:pPr>
            <a:r>
              <a:rPr lang="en-ZA" dirty="0" smtClean="0"/>
              <a:t>Each trolley had the following:</a:t>
            </a:r>
          </a:p>
          <a:p>
            <a:pPr marL="893763" indent="-266700">
              <a:buFont typeface="Courier New" panose="02070309020205020404" pitchFamily="49" charset="0"/>
              <a:buChar char="o"/>
              <a:defRPr/>
            </a:pPr>
            <a:r>
              <a:rPr lang="en-ZA" dirty="0" smtClean="0"/>
              <a:t> 24 Tablets;</a:t>
            </a:r>
          </a:p>
          <a:p>
            <a:pPr marL="985838" indent="-358775">
              <a:buFont typeface="Courier New" panose="02070309020205020404" pitchFamily="49" charset="0"/>
              <a:buChar char="o"/>
              <a:defRPr/>
            </a:pPr>
            <a:r>
              <a:rPr lang="en-ZA" dirty="0" smtClean="0"/>
              <a:t>One Data Projector;</a:t>
            </a:r>
          </a:p>
          <a:p>
            <a:pPr marL="985838" indent="-358775">
              <a:buFont typeface="Courier New" panose="02070309020205020404" pitchFamily="49" charset="0"/>
              <a:buChar char="o"/>
              <a:defRPr/>
            </a:pPr>
            <a:r>
              <a:rPr lang="en-ZA" dirty="0" smtClean="0"/>
              <a:t>One Printer;</a:t>
            </a:r>
          </a:p>
          <a:p>
            <a:pPr marL="985838" indent="-358775">
              <a:buFont typeface="Courier New" panose="02070309020205020404" pitchFamily="49" charset="0"/>
              <a:buChar char="o"/>
              <a:defRPr/>
            </a:pPr>
            <a:r>
              <a:rPr lang="en-ZA" dirty="0" smtClean="0"/>
              <a:t>3 Laptops for Teachers; and</a:t>
            </a:r>
          </a:p>
          <a:p>
            <a:pPr marL="985838" indent="-358775">
              <a:buFont typeface="Courier New" panose="02070309020205020404" pitchFamily="49" charset="0"/>
              <a:buChar char="o"/>
              <a:defRPr/>
            </a:pPr>
            <a:r>
              <a:rPr lang="en-ZA" dirty="0" smtClean="0"/>
              <a:t>A server with pre loaded content for Grade R, GET and FET bands.</a:t>
            </a:r>
          </a:p>
          <a:p>
            <a:pPr marL="357188" indent="-357188">
              <a:defRPr/>
            </a:pPr>
            <a:r>
              <a:rPr lang="en-ZA" dirty="0"/>
              <a:t>I</a:t>
            </a:r>
            <a:r>
              <a:rPr lang="en-ZA" dirty="0" smtClean="0"/>
              <a:t>nternet </a:t>
            </a:r>
            <a:r>
              <a:rPr lang="en-ZA" dirty="0"/>
              <a:t>was provided through a Wireless Access Point. </a:t>
            </a:r>
            <a:endParaRPr lang="en-ZA" dirty="0">
              <a:latin typeface="Arial Narrow" panose="020B0606020202030204" pitchFamily="34" charset="0"/>
            </a:endParaRPr>
          </a:p>
          <a:p>
            <a:pPr marL="627063" indent="0">
              <a:buNone/>
              <a:defRPr/>
            </a:pPr>
            <a:endParaRPr lang="en-ZA" dirty="0" smtClean="0"/>
          </a:p>
          <a:p>
            <a:pPr marL="627063" indent="0">
              <a:buNone/>
              <a:defRPr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3431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634405"/>
          </a:xfrm>
        </p:spPr>
        <p:txBody>
          <a:bodyPr>
            <a:normAutofit/>
          </a:bodyPr>
          <a:lstStyle/>
          <a:p>
            <a:r>
              <a:rPr lang="en-ZA" altLang="en-US" sz="28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Digital Content for Grade R, GET and FET Bands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352928" cy="5256584"/>
          </a:xfrm>
        </p:spPr>
        <p:txBody>
          <a:bodyPr>
            <a:noAutofit/>
          </a:bodyPr>
          <a:lstStyle/>
          <a:p>
            <a:pPr marL="177800" indent="0">
              <a:buNone/>
              <a:defRPr/>
            </a:pPr>
            <a:r>
              <a:rPr lang="en-ZA" sz="2000" dirty="0" smtClean="0">
                <a:latin typeface="Arial Narrow" panose="020B0606020202030204" pitchFamily="34" charset="0"/>
              </a:rPr>
              <a:t>The server provided to rural schools consisted of digital content on the following:</a:t>
            </a:r>
          </a:p>
          <a:p>
            <a:pPr marL="177800" indent="0">
              <a:buNone/>
              <a:defRPr/>
            </a:pPr>
            <a:r>
              <a:rPr lang="en-ZA" sz="2000" b="1" i="1" u="sng" dirty="0" smtClean="0">
                <a:latin typeface="Arial Narrow" panose="020B0606020202030204" pitchFamily="34" charset="0"/>
              </a:rPr>
              <a:t>Grade R Resource Pack</a:t>
            </a:r>
          </a:p>
          <a:p>
            <a:pPr marL="635000" indent="-457200">
              <a:defRPr/>
            </a:pPr>
            <a:r>
              <a:rPr lang="en-ZA" sz="2000" dirty="0" smtClean="0">
                <a:latin typeface="Arial Narrow" panose="020B0606020202030204" pitchFamily="34" charset="0"/>
              </a:rPr>
              <a:t>Audio-visual teacher support videos;</a:t>
            </a:r>
          </a:p>
          <a:p>
            <a:pPr marL="635000" indent="-457200">
              <a:defRPr/>
            </a:pPr>
            <a:r>
              <a:rPr lang="en-ZA" sz="2000" dirty="0" smtClean="0">
                <a:latin typeface="Arial Narrow" panose="020B0606020202030204" pitchFamily="34" charset="0"/>
              </a:rPr>
              <a:t>Grade R lesson plans; and</a:t>
            </a:r>
          </a:p>
          <a:p>
            <a:pPr marL="635000" indent="-457200">
              <a:defRPr/>
            </a:pPr>
            <a:r>
              <a:rPr lang="en-ZA" sz="2000" dirty="0" smtClean="0">
                <a:latin typeface="Arial Narrow" panose="020B0606020202030204" pitchFamily="34" charset="0"/>
              </a:rPr>
              <a:t>Grade R teachers’ guide.</a:t>
            </a:r>
          </a:p>
          <a:p>
            <a:pPr marL="177800" indent="0">
              <a:buNone/>
              <a:defRPr/>
            </a:pPr>
            <a:r>
              <a:rPr lang="en-ZA" sz="2000" b="1" i="1" u="sng" dirty="0" smtClean="0">
                <a:latin typeface="Arial Narrow" panose="020B0606020202030204" pitchFamily="34" charset="0"/>
              </a:rPr>
              <a:t>GET </a:t>
            </a:r>
            <a:r>
              <a:rPr lang="en-ZA" sz="2000" b="1" i="1" u="sng" dirty="0">
                <a:latin typeface="Arial Narrow" panose="020B0606020202030204" pitchFamily="34" charset="0"/>
              </a:rPr>
              <a:t>Band</a:t>
            </a:r>
          </a:p>
          <a:p>
            <a:pPr marL="635000" indent="-457200">
              <a:defRPr/>
            </a:pPr>
            <a:r>
              <a:rPr lang="en-ZA" sz="2000" dirty="0">
                <a:latin typeface="Arial Narrow" panose="020B0606020202030204" pitchFamily="34" charset="0"/>
              </a:rPr>
              <a:t>S</a:t>
            </a:r>
            <a:r>
              <a:rPr lang="en-ZA" sz="2000" dirty="0" smtClean="0">
                <a:latin typeface="Arial Narrow" panose="020B0606020202030204" pitchFamily="34" charset="0"/>
              </a:rPr>
              <a:t>tate owned textbooks;</a:t>
            </a:r>
          </a:p>
          <a:p>
            <a:pPr marL="635000" indent="-457200">
              <a:defRPr/>
            </a:pPr>
            <a:r>
              <a:rPr lang="en-ZA" sz="2000" dirty="0">
                <a:latin typeface="Arial Narrow" panose="020B0606020202030204" pitchFamily="34" charset="0"/>
              </a:rPr>
              <a:t>W</a:t>
            </a:r>
            <a:r>
              <a:rPr lang="en-ZA" sz="2000" dirty="0" smtClean="0">
                <a:latin typeface="Arial Narrow" panose="020B0606020202030204" pitchFamily="34" charset="0"/>
              </a:rPr>
              <a:t>orkbooks; and </a:t>
            </a:r>
          </a:p>
          <a:p>
            <a:pPr marL="635000" indent="-457200">
              <a:defRPr/>
            </a:pPr>
            <a:r>
              <a:rPr lang="en-ZA" sz="2000" dirty="0">
                <a:latin typeface="Arial Narrow" panose="020B0606020202030204" pitchFamily="34" charset="0"/>
              </a:rPr>
              <a:t>V</a:t>
            </a:r>
            <a:r>
              <a:rPr lang="en-ZA" sz="2000" dirty="0" smtClean="0">
                <a:latin typeface="Arial Narrow" panose="020B0606020202030204" pitchFamily="34" charset="0"/>
              </a:rPr>
              <a:t>ideo lessons.</a:t>
            </a:r>
          </a:p>
          <a:p>
            <a:pPr marL="177800" indent="0">
              <a:buNone/>
              <a:defRPr/>
            </a:pPr>
            <a:r>
              <a:rPr lang="en-ZA" sz="2000" b="1" i="1" u="sng" dirty="0" smtClean="0">
                <a:latin typeface="Arial Narrow" panose="020B0606020202030204" pitchFamily="34" charset="0"/>
              </a:rPr>
              <a:t>FET Band</a:t>
            </a:r>
          </a:p>
          <a:p>
            <a:pPr marL="635000" indent="-457200">
              <a:defRPr/>
            </a:pPr>
            <a:r>
              <a:rPr lang="en-ZA" sz="2000" dirty="0">
                <a:latin typeface="Arial Narrow" panose="020B0606020202030204" pitchFamily="34" charset="0"/>
              </a:rPr>
              <a:t>S</a:t>
            </a:r>
            <a:r>
              <a:rPr lang="en-ZA" sz="2000" dirty="0" smtClean="0">
                <a:latin typeface="Arial Narrow" panose="020B0606020202030204" pitchFamily="34" charset="0"/>
              </a:rPr>
              <a:t>tate owned textbooks;</a:t>
            </a:r>
          </a:p>
          <a:p>
            <a:pPr marL="635000" indent="-457200">
              <a:defRPr/>
            </a:pPr>
            <a:r>
              <a:rPr lang="en-ZA" sz="2000" dirty="0" smtClean="0">
                <a:latin typeface="Arial Narrow" panose="020B0606020202030204" pitchFamily="34" charset="0"/>
              </a:rPr>
              <a:t>Maths video lessons; and</a:t>
            </a:r>
          </a:p>
          <a:p>
            <a:pPr marL="635000" indent="-457200">
              <a:defRPr/>
            </a:pPr>
            <a:r>
              <a:rPr lang="en-ZA" sz="2000" dirty="0" smtClean="0">
                <a:latin typeface="Arial Narrow" panose="020B0606020202030204" pitchFamily="34" charset="0"/>
              </a:rPr>
              <a:t>Study Guides e.g. Mind the Gap.</a:t>
            </a:r>
          </a:p>
          <a:p>
            <a:pPr marL="177800" indent="0">
              <a:buNone/>
              <a:defRPr/>
            </a:pPr>
            <a:endParaRPr lang="en-ZA" sz="2000" dirty="0" smtClean="0">
              <a:latin typeface="Arial Narrow" panose="020B0606020202030204" pitchFamily="34" charset="0"/>
            </a:endParaRPr>
          </a:p>
          <a:p>
            <a:pPr marL="635000" indent="-457200">
              <a:defRPr/>
            </a:pPr>
            <a:endParaRPr lang="en-ZA" sz="2000" dirty="0" smtClean="0">
              <a:latin typeface="Arial Narrow" panose="020B0606020202030204" pitchFamily="34" charset="0"/>
            </a:endParaRPr>
          </a:p>
          <a:p>
            <a:pPr marL="627063" indent="0">
              <a:buNone/>
              <a:defRPr/>
            </a:pPr>
            <a:endParaRPr lang="en-ZA" sz="2000" dirty="0" smtClean="0">
              <a:latin typeface="Arial Narrow" panose="020B0606020202030204" pitchFamily="34" charset="0"/>
            </a:endParaRPr>
          </a:p>
          <a:p>
            <a:pPr>
              <a:defRPr/>
            </a:pPr>
            <a:endParaRPr lang="en-ZA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8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722313"/>
          </a:xfrm>
        </p:spPr>
        <p:txBody>
          <a:bodyPr>
            <a:noAutofit/>
          </a:bodyPr>
          <a:lstStyle/>
          <a:p>
            <a:r>
              <a:rPr lang="en-ZA" altLang="en-US" sz="28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Percentage of Schools Supported Through eLearning (PHASE 1)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06534203"/>
              </p:ext>
            </p:extLst>
          </p:nvPr>
        </p:nvGraphicFramePr>
        <p:xfrm>
          <a:off x="395536" y="1412776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23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4968875"/>
          </a:xfrm>
        </p:spPr>
        <p:txBody>
          <a:bodyPr>
            <a:normAutofit/>
          </a:bodyPr>
          <a:lstStyle/>
          <a:p>
            <a:r>
              <a:rPr lang="en-ZA" altLang="en-US" sz="54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Learning and Teaching Support Material</a:t>
            </a:r>
          </a:p>
        </p:txBody>
      </p:sp>
    </p:spTree>
    <p:extLst>
      <p:ext uri="{BB962C8B-B14F-4D97-AF65-F5344CB8AC3E}">
        <p14:creationId xmlns:p14="http://schemas.microsoft.com/office/powerpoint/2010/main" xmlns="" val="23060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7"/>
          </a:xfrm>
        </p:spPr>
        <p:txBody>
          <a:bodyPr>
            <a:normAutofit/>
          </a:bodyPr>
          <a:lstStyle/>
          <a:p>
            <a:r>
              <a:rPr lang="en-ZA" altLang="en-US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Provision of </a:t>
            </a:r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Workbooks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marL="68580" lvl="0" indent="0">
              <a:defRPr/>
            </a:pPr>
            <a:r>
              <a:rPr lang="en-ZA" sz="4000" b="1" dirty="0">
                <a:cs typeface="Arial" panose="020B0604020202020204" pitchFamily="34" charset="0"/>
              </a:rPr>
              <a:t> </a:t>
            </a:r>
            <a:r>
              <a:rPr lang="en-ZA" sz="4000" b="1" dirty="0" smtClean="0">
                <a:cs typeface="Arial" panose="020B0604020202020204" pitchFamily="34" charset="0"/>
              </a:rPr>
              <a:t> 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Grade </a:t>
            </a:r>
            <a:r>
              <a:rPr lang="en-ZA" sz="4000" dirty="0">
                <a:latin typeface="Arial" pitchFamily="34" charset="0"/>
                <a:cs typeface="Arial" pitchFamily="34" charset="0"/>
              </a:rPr>
              <a:t>R Workbooks;</a:t>
            </a:r>
          </a:p>
          <a:p>
            <a:pPr marL="450850" indent="-382588">
              <a:defRPr/>
            </a:pPr>
            <a:r>
              <a:rPr lang="en-ZA" sz="4000" dirty="0" smtClean="0">
                <a:latin typeface="Arial" pitchFamily="34" charset="0"/>
                <a:cs typeface="Arial" pitchFamily="34" charset="0"/>
              </a:rPr>
              <a:t>Home </a:t>
            </a:r>
            <a:r>
              <a:rPr lang="en-ZA" sz="4000" dirty="0">
                <a:latin typeface="Arial" pitchFamily="34" charset="0"/>
                <a:cs typeface="Arial" pitchFamily="34" charset="0"/>
              </a:rPr>
              <a:t>Language 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(Gr. 1-6) </a:t>
            </a:r>
            <a:r>
              <a:rPr lang="en-ZA" sz="4000" dirty="0">
                <a:latin typeface="Arial" pitchFamily="34" charset="0"/>
                <a:cs typeface="Arial" pitchFamily="34" charset="0"/>
              </a:rPr>
              <a:t>in 11 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languages</a:t>
            </a:r>
            <a:r>
              <a:rPr lang="en-ZA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50850" lvl="0" indent="-382588">
              <a:defRPr/>
            </a:pPr>
            <a:r>
              <a:rPr lang="en-ZA" sz="4000" dirty="0">
                <a:latin typeface="Arial" pitchFamily="34" charset="0"/>
                <a:cs typeface="Arial" pitchFamily="34" charset="0"/>
              </a:rPr>
              <a:t>Mathematics 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(Gr. 1-3) </a:t>
            </a:r>
            <a:r>
              <a:rPr lang="en-ZA" sz="4000" dirty="0">
                <a:latin typeface="Arial" pitchFamily="34" charset="0"/>
                <a:cs typeface="Arial" pitchFamily="34" charset="0"/>
              </a:rPr>
              <a:t>in 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11 </a:t>
            </a:r>
            <a:r>
              <a:rPr lang="en-ZA" sz="4000" dirty="0">
                <a:latin typeface="Arial" pitchFamily="34" charset="0"/>
                <a:cs typeface="Arial" pitchFamily="34" charset="0"/>
              </a:rPr>
              <a:t>languages; </a:t>
            </a:r>
          </a:p>
          <a:p>
            <a:pPr marL="68580" lvl="0" indent="0">
              <a:defRPr/>
            </a:pPr>
            <a:r>
              <a:rPr lang="en-ZA" sz="4000" dirty="0">
                <a:latin typeface="Arial" pitchFamily="34" charset="0"/>
                <a:cs typeface="Arial" pitchFamily="34" charset="0"/>
              </a:rPr>
              <a:t>  Mathematics  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(Gr. 4-9) </a:t>
            </a:r>
            <a:r>
              <a:rPr lang="en-ZA" sz="4000" dirty="0">
                <a:latin typeface="Arial" pitchFamily="34" charset="0"/>
                <a:cs typeface="Arial" pitchFamily="34" charset="0"/>
              </a:rPr>
              <a:t>English and </a:t>
            </a:r>
          </a:p>
          <a:p>
            <a:pPr marL="68580" lvl="0" indent="0">
              <a:buNone/>
              <a:defRPr/>
            </a:pPr>
            <a:r>
              <a:rPr lang="en-ZA" sz="4000" dirty="0">
                <a:latin typeface="Arial" pitchFamily="34" charset="0"/>
                <a:cs typeface="Arial" pitchFamily="34" charset="0"/>
              </a:rPr>
              <a:t>    Afrikaans;    </a:t>
            </a:r>
          </a:p>
          <a:p>
            <a:pPr marL="68580" lvl="0" indent="0">
              <a:defRPr/>
            </a:pPr>
            <a:r>
              <a:rPr lang="en-ZA" sz="4000" dirty="0">
                <a:latin typeface="Arial" pitchFamily="34" charset="0"/>
                <a:cs typeface="Arial" pitchFamily="34" charset="0"/>
              </a:rPr>
              <a:t>  Life Skills 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(Gr 1-3) </a:t>
            </a:r>
            <a:r>
              <a:rPr lang="en-ZA" sz="4000" dirty="0">
                <a:latin typeface="Arial" pitchFamily="34" charset="0"/>
                <a:cs typeface="Arial" pitchFamily="34" charset="0"/>
              </a:rPr>
              <a:t>in 11 languages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; and </a:t>
            </a:r>
            <a:endParaRPr lang="en-ZA" sz="4000" dirty="0">
              <a:latin typeface="Arial" pitchFamily="34" charset="0"/>
              <a:cs typeface="Arial" pitchFamily="34" charset="0"/>
            </a:endParaRPr>
          </a:p>
          <a:p>
            <a:pPr marL="534988" lvl="0" indent="-466725">
              <a:defRPr/>
            </a:pPr>
            <a:r>
              <a:rPr lang="en-ZA" sz="4000" dirty="0">
                <a:latin typeface="Arial" pitchFamily="34" charset="0"/>
                <a:cs typeface="Arial" pitchFamily="34" charset="0"/>
              </a:rPr>
              <a:t>English First Additional Language </a:t>
            </a:r>
            <a:r>
              <a:rPr lang="en-ZA" sz="4000" dirty="0" smtClean="0">
                <a:latin typeface="Arial" pitchFamily="34" charset="0"/>
                <a:cs typeface="Arial" pitchFamily="34" charset="0"/>
              </a:rPr>
              <a:t>   (Gr. 1-6).</a:t>
            </a:r>
            <a:endParaRPr lang="en-ZA" sz="4000" dirty="0">
              <a:latin typeface="Arial" pitchFamily="34" charset="0"/>
              <a:cs typeface="Arial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92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2113"/>
          </a:xfrm>
        </p:spPr>
        <p:txBody>
          <a:bodyPr>
            <a:noAutofit/>
          </a:bodyPr>
          <a:lstStyle/>
          <a:p>
            <a:r>
              <a:rPr lang="en-ZA" altLang="en-US" sz="32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Workbooks Provided to Rural Primary and Secondary Schools</a:t>
            </a:r>
            <a:endParaRPr lang="en-ZA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7992888" cy="471029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224136"/>
                <a:gridCol w="1728192"/>
                <a:gridCol w="1296144"/>
                <a:gridCol w="1272139"/>
                <a:gridCol w="1248141"/>
                <a:gridCol w="1224136"/>
              </a:tblGrid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ZA" sz="1500" dirty="0" smtClean="0"/>
                        <a:t>Province 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500" dirty="0" smtClean="0"/>
                        <a:t>No of</a:t>
                      </a:r>
                      <a:r>
                        <a:rPr lang="en-ZA" sz="1500" baseline="0" dirty="0" smtClean="0"/>
                        <a:t> </a:t>
                      </a:r>
                      <a:r>
                        <a:rPr lang="en-ZA" sz="1500" dirty="0" smtClean="0"/>
                        <a:t>Schools </a:t>
                      </a:r>
                      <a:endParaRPr lang="en-ZA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ZA" sz="1500" dirty="0" smtClean="0"/>
                        <a:t>    Grade R </a:t>
                      </a:r>
                      <a:endParaRPr lang="en-ZA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ZA" sz="1500" dirty="0" smtClean="0"/>
                        <a:t>  Grade 1 to 9 </a:t>
                      </a:r>
                      <a:endParaRPr lang="en-ZA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2016</a:t>
                      </a:r>
                      <a:endParaRPr lang="en-ZA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2017</a:t>
                      </a:r>
                      <a:endParaRPr lang="en-ZA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2016</a:t>
                      </a:r>
                      <a:endParaRPr lang="en-ZA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2017</a:t>
                      </a:r>
                      <a:endParaRPr lang="en-ZA" sz="1500" b="1" dirty="0"/>
                    </a:p>
                  </a:txBody>
                  <a:tcPr/>
                </a:tc>
              </a:tr>
              <a:tr h="157728"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Eastern Cape 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1 832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152 740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151 900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</a:t>
                      </a:r>
                      <a:r>
                        <a:rPr lang="en-ZA" sz="1500" baseline="0" dirty="0" smtClean="0"/>
                        <a:t> 748 055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1 846</a:t>
                      </a:r>
                      <a:r>
                        <a:rPr lang="en-ZA" sz="1500" baseline="0" dirty="0" smtClean="0"/>
                        <a:t> 585</a:t>
                      </a:r>
                      <a:endParaRPr lang="en-ZA" sz="1500" dirty="0"/>
                    </a:p>
                  </a:txBody>
                  <a:tcPr/>
                </a:tc>
              </a:tr>
              <a:tr h="157728"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Free</a:t>
                      </a:r>
                      <a:r>
                        <a:rPr lang="en-ZA" sz="1500" baseline="0" dirty="0" smtClean="0"/>
                        <a:t> State 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735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3 520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4 040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108 340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98 515</a:t>
                      </a:r>
                      <a:endParaRPr lang="en-ZA" sz="1500" dirty="0"/>
                    </a:p>
                  </a:txBody>
                  <a:tcPr/>
                </a:tc>
              </a:tr>
              <a:tr h="157728"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Gauteng</a:t>
                      </a:r>
                      <a:r>
                        <a:rPr lang="en-ZA" sz="1500" baseline="0" dirty="0" smtClean="0"/>
                        <a:t> 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154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46 320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49 780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732 285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758 655</a:t>
                      </a:r>
                      <a:endParaRPr lang="en-ZA" sz="1500" dirty="0"/>
                    </a:p>
                  </a:txBody>
                  <a:tcPr/>
                </a:tc>
              </a:tr>
              <a:tr h="157728"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KwaZulu Natal 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4 038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464 120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458 540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6</a:t>
                      </a:r>
                      <a:r>
                        <a:rPr lang="en-ZA" sz="1500" baseline="0" dirty="0" smtClean="0"/>
                        <a:t> 642 510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6 674 500</a:t>
                      </a:r>
                      <a:endParaRPr lang="en-ZA" sz="1500" dirty="0"/>
                    </a:p>
                  </a:txBody>
                  <a:tcPr/>
                </a:tc>
              </a:tr>
              <a:tr h="157728"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Limpopo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3 342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500 400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586 100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6 018 255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6 576 735</a:t>
                      </a:r>
                      <a:endParaRPr lang="en-ZA" sz="1500" dirty="0"/>
                    </a:p>
                  </a:txBody>
                  <a:tcPr/>
                </a:tc>
              </a:tr>
              <a:tr h="157728"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Mpumalanga 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317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36 060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58 000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804 600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771 840</a:t>
                      </a:r>
                      <a:endParaRPr lang="en-ZA" sz="1500" dirty="0"/>
                    </a:p>
                  </a:txBody>
                  <a:tcPr/>
                </a:tc>
              </a:tr>
              <a:tr h="157728"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Northern</a:t>
                      </a:r>
                      <a:r>
                        <a:rPr lang="en-ZA" sz="1500" baseline="0" dirty="0" smtClean="0"/>
                        <a:t> Cape 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180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23 800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25 700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353 200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375 195</a:t>
                      </a:r>
                      <a:endParaRPr lang="en-ZA" sz="1500" dirty="0"/>
                    </a:p>
                  </a:txBody>
                  <a:tcPr/>
                </a:tc>
              </a:tr>
              <a:tr h="157728"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North West</a:t>
                      </a:r>
                      <a:r>
                        <a:rPr lang="en-ZA" sz="1500" baseline="0" dirty="0" smtClean="0"/>
                        <a:t> 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30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6 120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5 360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76 240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68 710</a:t>
                      </a:r>
                      <a:endParaRPr lang="en-ZA" sz="1500" dirty="0"/>
                    </a:p>
                  </a:txBody>
                  <a:tcPr/>
                </a:tc>
              </a:tr>
              <a:tr h="157728"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Western</a:t>
                      </a:r>
                      <a:r>
                        <a:rPr lang="en-ZA" sz="1500" baseline="0" dirty="0" smtClean="0"/>
                        <a:t> Cape </a:t>
                      </a:r>
                      <a:endParaRPr lang="en-Z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619</a:t>
                      </a:r>
                      <a:endParaRPr lang="en-ZA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90 020</a:t>
                      </a:r>
                      <a:endParaRPr lang="en-ZA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89 040</a:t>
                      </a:r>
                      <a:endParaRPr lang="en-ZA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1 403 490</a:t>
                      </a:r>
                      <a:endParaRPr lang="en-ZA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1 424 870</a:t>
                      </a:r>
                      <a:endParaRPr lang="en-ZA" sz="1500" b="0" dirty="0"/>
                    </a:p>
                  </a:txBody>
                  <a:tcPr/>
                </a:tc>
              </a:tr>
              <a:tr h="157728"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Total </a:t>
                      </a:r>
                      <a:endParaRPr lang="en-ZA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11 247</a:t>
                      </a:r>
                      <a:endParaRPr lang="en-ZA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1 323 100</a:t>
                      </a:r>
                      <a:endParaRPr lang="en-ZA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1 428 460</a:t>
                      </a:r>
                      <a:endParaRPr lang="en-ZA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17 880 975</a:t>
                      </a:r>
                      <a:endParaRPr lang="en-ZA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500" dirty="0" smtClean="0"/>
                        <a:t>18 595 605</a:t>
                      </a:r>
                      <a:endParaRPr lang="en-ZA" sz="15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4968875"/>
          </a:xfrm>
        </p:spPr>
        <p:txBody>
          <a:bodyPr>
            <a:normAutofit/>
          </a:bodyPr>
          <a:lstStyle/>
          <a:p>
            <a:r>
              <a:rPr lang="en-ZA" altLang="en-US" sz="60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TEACHER </a:t>
            </a:r>
            <a:br>
              <a:rPr lang="en-ZA" altLang="en-US" sz="60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altLang="en-US" sz="60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RECRUITMENT STRATEGIES AND INCENTIVES</a:t>
            </a:r>
          </a:p>
        </p:txBody>
      </p:sp>
    </p:spTree>
    <p:extLst>
      <p:ext uri="{BB962C8B-B14F-4D97-AF65-F5344CB8AC3E}">
        <p14:creationId xmlns:p14="http://schemas.microsoft.com/office/powerpoint/2010/main" xmlns="" val="316622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648072"/>
          </a:xfrm>
        </p:spPr>
        <p:txBody>
          <a:bodyPr>
            <a:normAutofit/>
          </a:bodyPr>
          <a:lstStyle/>
          <a:p>
            <a:r>
              <a:rPr lang="en-ZA" altLang="en-US" sz="3600" dirty="0" err="1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Funza</a:t>
            </a:r>
            <a:r>
              <a:rPr lang="en-ZA" altLang="en-US" sz="36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ZA" altLang="en-US" sz="3600" dirty="0" err="1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Lushaka</a:t>
            </a:r>
            <a:r>
              <a:rPr lang="en-ZA" altLang="en-US" sz="36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Bursary Programme 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Funza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Lushaka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bursary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was established in 2007 with the broad departmental goal of meeting the supply and demand needs for high quality teachers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Basic Education Sector introduced in 2012 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District-Based Teacher Recruitment Campaign and in 2013 a Community-Based Teacher Recruitment Campaign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that target learners coming from rural and poor communities to assist them to access the bursary and to attract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well qualified teachers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teach in rural areas.</a:t>
            </a: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448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995120" cy="562073"/>
          </a:xfrm>
        </p:spPr>
        <p:txBody>
          <a:bodyPr>
            <a:noAutofit/>
          </a:bodyPr>
          <a:lstStyle/>
          <a:p>
            <a:r>
              <a:rPr lang="en-ZA" altLang="en-US" sz="40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Distribution of Bursaries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7992888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ZA" sz="2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Ring-fenced Bursaries</a:t>
            </a:r>
            <a:endParaRPr lang="en-GB" sz="2800" b="1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2 000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Funza Lushaka bursaries have been ring-fenced for the Teacher Recruitment Campaign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ZA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ZA" sz="2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Targeted Allocations </a:t>
            </a:r>
            <a:endParaRPr lang="en-GB" sz="2800" b="1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Bursaries available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allocation to applicants from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quintile 1-3 schools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fee-exempted learners at quintile 4-5 schools and disadvantaged communities in provinces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bursary allocation per province is based on the number of quintile 1-3 schools in a province.</a:t>
            </a:r>
            <a:endParaRPr lang="en-Z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780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2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ZA" altLang="en-US" sz="3600" dirty="0" smtClean="0">
                <a:latin typeface="Arial" charset="0"/>
                <a:cs typeface="Arial" charset="0"/>
              </a:rPr>
              <a:t/>
            </a:r>
            <a:br>
              <a:rPr lang="en-ZA" altLang="en-US" sz="3600" dirty="0" smtClean="0">
                <a:latin typeface="Arial" charset="0"/>
                <a:cs typeface="Arial" charset="0"/>
              </a:rPr>
            </a:br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Purpose</a:t>
            </a:r>
            <a:r>
              <a:rPr lang="en-ZA" altLang="en-US" sz="3600" dirty="0" smtClean="0">
                <a:latin typeface="Arial" charset="0"/>
                <a:cs typeface="Arial" charset="0"/>
              </a:rPr>
              <a:t/>
            </a:r>
            <a:br>
              <a:rPr lang="en-ZA" altLang="en-US" sz="3600" dirty="0" smtClean="0">
                <a:latin typeface="Arial" charset="0"/>
                <a:cs typeface="Arial" charset="0"/>
              </a:rPr>
            </a:br>
            <a:endParaRPr lang="en-ZA" sz="36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35975" cy="36000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altLang="en-US" sz="4400" dirty="0" smtClean="0">
                <a:latin typeface="Arial" charset="0"/>
                <a:cs typeface="Arial" charset="0"/>
              </a:rPr>
              <a:t>The purpose is to present </a:t>
            </a:r>
            <a:r>
              <a:rPr lang="en-ZA" altLang="en-US" sz="4400" dirty="0">
                <a:latin typeface="Arial" charset="0"/>
                <a:cs typeface="Arial" charset="0"/>
              </a:rPr>
              <a:t>to the Portfolio Committee </a:t>
            </a:r>
            <a:r>
              <a:rPr lang="en-ZA" altLang="en-US" sz="4400" dirty="0" smtClean="0">
                <a:latin typeface="Arial" charset="0"/>
                <a:cs typeface="Arial" charset="0"/>
              </a:rPr>
              <a:t>the progress report </a:t>
            </a:r>
            <a:r>
              <a:rPr lang="en-ZA" altLang="en-US" sz="4400" dirty="0">
                <a:latin typeface="Arial" charset="0"/>
                <a:cs typeface="Arial" charset="0"/>
              </a:rPr>
              <a:t>on </a:t>
            </a:r>
            <a:r>
              <a:rPr lang="en-ZA" altLang="en-US" sz="4400" dirty="0" smtClean="0">
                <a:latin typeface="Arial" charset="0"/>
                <a:cs typeface="Arial" charset="0"/>
              </a:rPr>
              <a:t>rural education.</a:t>
            </a:r>
            <a:endParaRPr lang="en-ZA" altLang="en-US" sz="4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55"/>
            <a:ext cx="8003232" cy="562073"/>
          </a:xfrm>
        </p:spPr>
        <p:txBody>
          <a:bodyPr>
            <a:noAutofit/>
          </a:bodyPr>
          <a:lstStyle/>
          <a:p>
            <a:r>
              <a:rPr lang="en-ZA" sz="3200" b="1" dirty="0" smtClean="0">
                <a:solidFill>
                  <a:schemeClr val="accent2">
                    <a:lumMod val="50000"/>
                  </a:schemeClr>
                </a:solidFill>
              </a:rPr>
              <a:t>ALLOCATION OF BURSARIES PER PROVINCE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340768"/>
          <a:ext cx="8229600" cy="3977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PROVINCE</a:t>
                      </a: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NO OF</a:t>
                      </a:r>
                    </a:p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QUINTILE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1-3 SCHOOLS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OF BURSARIES ALLOCATED</a:t>
                      </a: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Eastern Cape</a:t>
                      </a:r>
                      <a:endParaRPr lang="en-ZA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4870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488</a:t>
                      </a:r>
                      <a:endParaRPr lang="en-ZA" sz="18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State</a:t>
                      </a:r>
                      <a:endParaRPr lang="en-ZA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1331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134</a:t>
                      </a:r>
                      <a:endParaRPr lang="en-ZA" sz="18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Gauteng</a:t>
                      </a:r>
                      <a:endParaRPr lang="en-ZA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1048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106</a:t>
                      </a:r>
                      <a:endParaRPr lang="en-ZA" sz="18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KwaZulu-Natal</a:t>
                      </a:r>
                      <a:endParaRPr lang="en-ZA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4760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478</a:t>
                      </a:r>
                      <a:endParaRPr lang="en-ZA" sz="18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Limpopo</a:t>
                      </a:r>
                      <a:endParaRPr lang="en-ZA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3777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378</a:t>
                      </a:r>
                      <a:endParaRPr lang="en-ZA" sz="18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  <a:endParaRPr lang="en-ZA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1424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142</a:t>
                      </a:r>
                      <a:endParaRPr lang="en-ZA" sz="18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Northern Cape</a:t>
                      </a:r>
                      <a:endParaRPr lang="en-ZA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485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48</a:t>
                      </a:r>
                      <a:endParaRPr lang="en-ZA" sz="18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</a:t>
                      </a:r>
                      <a:endParaRPr lang="en-ZA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1599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160</a:t>
                      </a:r>
                      <a:endParaRPr lang="en-ZA" sz="18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Cape</a:t>
                      </a:r>
                      <a:endParaRPr lang="en-ZA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653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66</a:t>
                      </a:r>
                      <a:endParaRPr lang="en-ZA" sz="18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09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003232" cy="562073"/>
          </a:xfrm>
        </p:spPr>
        <p:txBody>
          <a:bodyPr>
            <a:noAutofit/>
          </a:bodyPr>
          <a:lstStyle/>
          <a:p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Coordination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08504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Programme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rolled out in close collaboration with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PEDs,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districts, local communities, schools,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SGBs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HEIs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as key stakeholders in the Programme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Role of PEDs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To lead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manage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process to ensure co-ordination and consistency within a province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ZA" sz="2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Role of the DBE</a:t>
            </a:r>
            <a:r>
              <a:rPr lang="en-Z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To provide </a:t>
            </a:r>
            <a:r>
              <a:rPr lang="en-ZA" sz="2600" dirty="0">
                <a:latin typeface="Arial" panose="020B0604020202020204" pitchFamily="34" charset="0"/>
                <a:cs typeface="Arial" panose="020B0604020202020204" pitchFamily="34" charset="0"/>
              </a:rPr>
              <a:t>strategic guidance </a:t>
            </a:r>
            <a:r>
              <a:rPr lang="en-Z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and is </a:t>
            </a:r>
            <a:r>
              <a:rPr lang="en-ZA" sz="2600" dirty="0">
                <a:latin typeface="Arial" panose="020B0604020202020204" pitchFamily="34" charset="0"/>
                <a:cs typeface="Arial" panose="020B0604020202020204" pitchFamily="34" charset="0"/>
              </a:rPr>
              <a:t>responsible for monitoring and supporting the implementation of the project in the country</a:t>
            </a:r>
            <a:r>
              <a:rPr lang="en-Z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ZA" sz="2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Role of the Provincial Teacher Education Development Committee (PTEDC)</a:t>
            </a:r>
            <a:r>
              <a:rPr lang="en-Z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To strengthen coordination.   </a:t>
            </a:r>
          </a:p>
          <a:p>
            <a:pPr algn="just"/>
            <a:endParaRPr lang="en-Z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42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634081"/>
          </a:xfrm>
        </p:spPr>
        <p:txBody>
          <a:bodyPr>
            <a:noAutofit/>
          </a:bodyPr>
          <a:lstStyle/>
          <a:p>
            <a:r>
              <a:rPr lang="en-ZA" altLang="en-US" sz="36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Implementation Approach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552" y="1124745"/>
            <a:ext cx="8064896" cy="4392487"/>
          </a:xfrm>
        </p:spPr>
        <p:txBody>
          <a:bodyPr>
            <a:noAutofit/>
          </a:bodyPr>
          <a:lstStyle/>
          <a:p>
            <a:pPr algn="just"/>
            <a:r>
              <a:rPr lang="en-ZA" sz="2400" b="1" dirty="0">
                <a:latin typeface="Arial" pitchFamily="34" charset="0"/>
                <a:cs typeface="Arial" pitchFamily="34" charset="0"/>
              </a:rPr>
              <a:t>Phase 1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 – Determining the demand for certain areas of teaching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specialisation.</a:t>
            </a:r>
          </a:p>
          <a:p>
            <a:pPr algn="just"/>
            <a:r>
              <a:rPr lang="en-ZA" sz="2400" b="1" dirty="0">
                <a:latin typeface="Arial" pitchFamily="34" charset="0"/>
                <a:cs typeface="Arial" pitchFamily="34" charset="0"/>
              </a:rPr>
              <a:t>Phase 2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– Recruitment,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identification and screening of young people, both in and out of school, to be recruited into the teaching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profession. As well as Selection.</a:t>
            </a:r>
          </a:p>
          <a:p>
            <a:pPr algn="just"/>
            <a:r>
              <a:rPr lang="en-GB" sz="2400" b="1" dirty="0">
                <a:latin typeface="Arial" pitchFamily="34" charset="0"/>
                <a:cs typeface="Arial" pitchFamily="34" charset="0"/>
              </a:rPr>
              <a:t>Phase 3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– Enrolment at University and signing of the Bursary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Agreement.</a:t>
            </a:r>
          </a:p>
          <a:p>
            <a:pPr algn="just"/>
            <a:r>
              <a:rPr lang="en-ZA" sz="2400" b="1" dirty="0">
                <a:latin typeface="Arial" pitchFamily="34" charset="0"/>
                <a:cs typeface="Arial" pitchFamily="34" charset="0"/>
              </a:rPr>
              <a:t>Phase 4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– Monitoring and support for </a:t>
            </a:r>
            <a:r>
              <a:rPr lang="en-ZA" sz="2400" dirty="0" err="1">
                <a:latin typeface="Arial" pitchFamily="34" charset="0"/>
                <a:cs typeface="Arial" pitchFamily="34" charset="0"/>
              </a:rPr>
              <a:t>Funza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2400" dirty="0" err="1">
                <a:latin typeface="Arial" pitchFamily="34" charset="0"/>
                <a:cs typeface="Arial" pitchFamily="34" charset="0"/>
              </a:rPr>
              <a:t>Lushaka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 bursary holders at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Universities.</a:t>
            </a:r>
          </a:p>
          <a:p>
            <a:pPr algn="just"/>
            <a:r>
              <a:rPr lang="en-ZA" sz="2400" b="1" dirty="0">
                <a:latin typeface="Arial" pitchFamily="34" charset="0"/>
                <a:cs typeface="Arial" pitchFamily="34" charset="0"/>
              </a:rPr>
              <a:t>Phase 5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– Placement of </a:t>
            </a:r>
            <a:r>
              <a:rPr lang="en-ZA" sz="2400" dirty="0" err="1">
                <a:latin typeface="Arial" pitchFamily="34" charset="0"/>
                <a:cs typeface="Arial" pitchFamily="34" charset="0"/>
              </a:rPr>
              <a:t>Funza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2400" dirty="0" err="1">
                <a:latin typeface="Arial" pitchFamily="34" charset="0"/>
                <a:cs typeface="Arial" pitchFamily="34" charset="0"/>
              </a:rPr>
              <a:t>Lushaka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 bursary holders at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schools.</a:t>
            </a:r>
          </a:p>
        </p:txBody>
      </p:sp>
    </p:spTree>
    <p:extLst>
      <p:ext uri="{BB962C8B-B14F-4D97-AF65-F5344CB8AC3E}">
        <p14:creationId xmlns:p14="http://schemas.microsoft.com/office/powerpoint/2010/main" xmlns="" val="41772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sz="2400" dirty="0" smtClean="0"/>
          </a:p>
          <a:p>
            <a:endParaRPr lang="en-ZA" sz="2400" dirty="0" smtClean="0"/>
          </a:p>
          <a:p>
            <a:endParaRPr lang="en-ZA" sz="2400" dirty="0" smtClean="0"/>
          </a:p>
          <a:p>
            <a:endParaRPr lang="en-ZA" sz="2400" dirty="0" smtClean="0"/>
          </a:p>
          <a:p>
            <a:endParaRPr lang="en-ZA" sz="2400" dirty="0" smtClean="0"/>
          </a:p>
          <a:p>
            <a:endParaRPr lang="en-ZA" sz="2400" dirty="0" smtClean="0"/>
          </a:p>
          <a:p>
            <a:endParaRPr lang="en-ZA" sz="24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2910745532"/>
              </p:ext>
            </p:extLst>
          </p:nvPr>
        </p:nvGraphicFramePr>
        <p:xfrm>
          <a:off x="755576" y="1039495"/>
          <a:ext cx="7632848" cy="4779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280920" cy="778097"/>
          </a:xfrm>
        </p:spPr>
        <p:txBody>
          <a:bodyPr>
            <a:noAutofit/>
          </a:bodyPr>
          <a:lstStyle/>
          <a:p>
            <a:r>
              <a:rPr lang="en-ZA" altLang="en-US" sz="24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Number of Registered District-based Recruits since </a:t>
            </a:r>
            <a:r>
              <a:rPr lang="en-ZA" altLang="en-US" sz="36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2013</a:t>
            </a:r>
            <a:endParaRPr lang="en-ZA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390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706089"/>
          </a:xfrm>
        </p:spPr>
        <p:txBody>
          <a:bodyPr>
            <a:normAutofit fontScale="90000"/>
          </a:bodyPr>
          <a:lstStyle/>
          <a:p>
            <a:pPr algn="l"/>
            <a:r>
              <a:rPr lang="en-ZA" altLang="en-US" sz="2400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Number of Registered District-based Recruits </a:t>
            </a:r>
            <a:r>
              <a:rPr lang="en-ZA" altLang="en-US" sz="24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 Province</a:t>
            </a:r>
            <a:endParaRPr lang="en-Z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sz="2400" dirty="0" smtClean="0"/>
          </a:p>
          <a:p>
            <a:endParaRPr lang="en-ZA" sz="2400" dirty="0" smtClean="0"/>
          </a:p>
          <a:p>
            <a:endParaRPr lang="en-ZA" sz="2400" dirty="0" smtClean="0"/>
          </a:p>
          <a:p>
            <a:endParaRPr lang="en-ZA" sz="2400" dirty="0" smtClean="0"/>
          </a:p>
          <a:p>
            <a:endParaRPr lang="en-ZA" sz="2400" dirty="0" smtClean="0"/>
          </a:p>
          <a:p>
            <a:endParaRPr lang="en-ZA" sz="2400" dirty="0" smtClean="0"/>
          </a:p>
          <a:p>
            <a:endParaRPr lang="en-ZA" sz="2400" dirty="0" smtClean="0"/>
          </a:p>
          <a:p>
            <a:endParaRPr lang="en-ZA" sz="24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2328288406"/>
              </p:ext>
            </p:extLst>
          </p:nvPr>
        </p:nvGraphicFramePr>
        <p:xfrm>
          <a:off x="683568" y="1124744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 3"/>
          <p:cNvSpPr/>
          <p:nvPr/>
        </p:nvSpPr>
        <p:spPr>
          <a:xfrm>
            <a:off x="3347864" y="1412776"/>
            <a:ext cx="4032448" cy="13681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>
                <a:solidFill>
                  <a:prstClr val="black"/>
                </a:solidFill>
              </a:rPr>
              <a:t>According to available </a:t>
            </a:r>
            <a:r>
              <a:rPr lang="en-ZA" sz="1600" b="1" dirty="0" smtClean="0">
                <a:solidFill>
                  <a:prstClr val="black"/>
                </a:solidFill>
              </a:rPr>
              <a:t>statistics, 836 district </a:t>
            </a:r>
            <a:r>
              <a:rPr lang="en-ZA" sz="1600" b="1" dirty="0">
                <a:solidFill>
                  <a:prstClr val="black"/>
                </a:solidFill>
              </a:rPr>
              <a:t>recruited students were able to register at the HEIs.</a:t>
            </a:r>
            <a:endParaRPr lang="en-US" sz="1600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760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859216" cy="562073"/>
          </a:xfrm>
        </p:spPr>
        <p:txBody>
          <a:bodyPr>
            <a:noAutofit/>
          </a:bodyPr>
          <a:lstStyle/>
          <a:p>
            <a:r>
              <a:rPr lang="en-ZA" altLang="en-US" sz="54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2017</a:t>
            </a:r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Management Plan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6081865"/>
              </p:ext>
            </p:extLst>
          </p:nvPr>
        </p:nvGraphicFramePr>
        <p:xfrm>
          <a:off x="251520" y="908720"/>
          <a:ext cx="8496945" cy="4926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550"/>
                <a:gridCol w="2116255"/>
                <a:gridCol w="2296140"/>
              </a:tblGrid>
              <a:tr h="144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 dirty="0">
                          <a:effectLst/>
                        </a:rPr>
                        <a:t>Activity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9" marR="64219" marT="89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 dirty="0">
                          <a:effectLst/>
                        </a:rPr>
                        <a:t>Time Frame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9" marR="64219" marT="89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 dirty="0">
                          <a:effectLst/>
                        </a:rPr>
                        <a:t>Responsibility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9" marR="64219" marT="8919" marB="0"/>
                </a:tc>
              </a:tr>
              <a:tr h="72239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2506980" algn="l"/>
                        </a:tabLst>
                      </a:pPr>
                      <a:r>
                        <a:rPr lang="en-US" sz="1300" dirty="0">
                          <a:effectLst/>
                        </a:rPr>
                        <a:t>Identify number of educators retiring in an academic year through PERSAL.</a:t>
                      </a:r>
                      <a:endParaRPr lang="en-ZA" sz="13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2506980" algn="l"/>
                        </a:tabLst>
                      </a:pPr>
                      <a:r>
                        <a:rPr lang="en-US" sz="1300" dirty="0">
                          <a:effectLst/>
                        </a:rPr>
                        <a:t>Profile posts that will be vacated.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 dirty="0">
                          <a:effectLst/>
                        </a:rPr>
                        <a:t>31 January 2017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>
                          <a:effectLst/>
                        </a:rPr>
                        <a:t>PEDs</a:t>
                      </a:r>
                      <a:endParaRPr lang="en-Z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</a:tr>
              <a:tr h="5140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2506980" algn="l"/>
                        </a:tabLst>
                      </a:pPr>
                      <a:r>
                        <a:rPr lang="en-US" sz="1300" dirty="0">
                          <a:effectLst/>
                        </a:rPr>
                        <a:t>Submit five year projections of teacher requirements by District, by School, by Phase and by Subject.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>
                          <a:effectLst/>
                        </a:rPr>
                        <a:t>31 January 2017</a:t>
                      </a:r>
                      <a:endParaRPr lang="en-Z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 dirty="0">
                          <a:effectLst/>
                        </a:rPr>
                        <a:t>PEDs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</a:tr>
              <a:tr h="5140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2506980" algn="l"/>
                        </a:tabLst>
                      </a:pPr>
                      <a:r>
                        <a:rPr lang="en-GB" sz="1300">
                          <a:effectLst/>
                        </a:rPr>
                        <a:t>Submit district and community based recruitment management plans.</a:t>
                      </a:r>
                      <a:endParaRPr lang="en-Z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 dirty="0">
                          <a:effectLst/>
                        </a:rPr>
                        <a:t>08 February 2017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 dirty="0">
                          <a:effectLst/>
                        </a:rPr>
                        <a:t>PEDs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</a:tr>
              <a:tr h="30569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2506980" algn="l"/>
                        </a:tabLst>
                      </a:pPr>
                      <a:r>
                        <a:rPr lang="en-GB" sz="1300">
                          <a:effectLst/>
                        </a:rPr>
                        <a:t>Advocacy and Briefing Sessions. </a:t>
                      </a:r>
                      <a:endParaRPr lang="en-Z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>
                          <a:effectLst/>
                        </a:rPr>
                        <a:t>05 April – 31 May 2017</a:t>
                      </a:r>
                      <a:endParaRPr lang="en-Z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 dirty="0">
                          <a:effectLst/>
                        </a:rPr>
                        <a:t>PEDs/HEIs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</a:tr>
              <a:tr h="30569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2506980" algn="l"/>
                        </a:tabLst>
                      </a:pPr>
                      <a:r>
                        <a:rPr lang="en-ZA" sz="1300">
                          <a:effectLst/>
                        </a:rPr>
                        <a:t>Application to universities.</a:t>
                      </a:r>
                      <a:endParaRPr lang="en-Z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>
                          <a:effectLst/>
                        </a:rPr>
                        <a:t>April – July 2017</a:t>
                      </a:r>
                      <a:endParaRPr lang="en-Z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 dirty="0">
                          <a:effectLst/>
                        </a:rPr>
                        <a:t>Schools, Districts &amp; Recruiters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</a:tr>
              <a:tr h="30569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2506980" algn="l"/>
                        </a:tabLst>
                      </a:pPr>
                      <a:r>
                        <a:rPr lang="en-ZA" sz="1300" dirty="0">
                          <a:effectLst/>
                        </a:rPr>
                        <a:t>Submits documents of applicants to PED.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>
                          <a:effectLst/>
                        </a:rPr>
                        <a:t>1-12 August 2017</a:t>
                      </a:r>
                      <a:endParaRPr lang="en-Z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06980" algn="l"/>
                        </a:tabLst>
                      </a:pPr>
                      <a:r>
                        <a:rPr lang="en-ZA" sz="1300" dirty="0">
                          <a:effectLst/>
                        </a:rPr>
                        <a:t>Districts &amp; Recruiters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</a:tr>
              <a:tr h="30569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300" kern="1200" dirty="0" err="1">
                          <a:effectLst/>
                        </a:rPr>
                        <a:t>Funza</a:t>
                      </a:r>
                      <a:r>
                        <a:rPr lang="en-ZA" sz="1300" kern="1200" dirty="0">
                          <a:effectLst/>
                        </a:rPr>
                        <a:t> </a:t>
                      </a:r>
                      <a:r>
                        <a:rPr lang="en-ZA" sz="1300" kern="1200" dirty="0" err="1">
                          <a:effectLst/>
                        </a:rPr>
                        <a:t>Lushaka</a:t>
                      </a:r>
                      <a:r>
                        <a:rPr lang="en-ZA" sz="1300" kern="1200" dirty="0">
                          <a:effectLst/>
                        </a:rPr>
                        <a:t> online applications</a:t>
                      </a:r>
                      <a:endParaRPr lang="en-Z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kern="1200">
                          <a:effectLst/>
                        </a:rPr>
                        <a:t>1-31 October 2017</a:t>
                      </a:r>
                      <a:endParaRPr lang="en-ZA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kern="1200" dirty="0">
                          <a:effectLst/>
                        </a:rPr>
                        <a:t>Schools, Districts &amp; Recruiters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</a:tr>
              <a:tr h="30569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2506980" algn="l"/>
                        </a:tabLst>
                      </a:pPr>
                      <a:r>
                        <a:rPr lang="en-ZA" sz="1300" kern="1200" dirty="0" smtClean="0">
                          <a:effectLst/>
                        </a:rPr>
                        <a:t>Selection </a:t>
                      </a:r>
                      <a:r>
                        <a:rPr lang="en-ZA" sz="1300" kern="1200" dirty="0">
                          <a:effectLst/>
                        </a:rPr>
                        <a:t>Meetings </a:t>
                      </a:r>
                      <a:endParaRPr lang="en-Z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kern="1200">
                          <a:effectLst/>
                        </a:rPr>
                        <a:t>September – October 2017</a:t>
                      </a:r>
                      <a:endParaRPr lang="en-ZA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kern="1200" dirty="0">
                          <a:effectLst/>
                        </a:rPr>
                        <a:t>DBE/PEDs/HEIs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</a:tr>
              <a:tr h="30569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300" kern="1200">
                          <a:effectLst/>
                        </a:rPr>
                        <a:t>Issue promissory letters for Post Matrics</a:t>
                      </a:r>
                      <a:endParaRPr lang="en-ZA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kern="1200">
                          <a:effectLst/>
                        </a:rPr>
                        <a:t>November 2017</a:t>
                      </a:r>
                      <a:endParaRPr lang="en-ZA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kern="1200" dirty="0">
                          <a:effectLst/>
                        </a:rPr>
                        <a:t>DBE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</a:tr>
              <a:tr h="30569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300" kern="1200">
                          <a:effectLst/>
                        </a:rPr>
                        <a:t>Issue promissory letters for Grade 12 learners</a:t>
                      </a:r>
                      <a:endParaRPr lang="en-ZA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kern="1200">
                          <a:effectLst/>
                        </a:rPr>
                        <a:t>January 2018</a:t>
                      </a:r>
                      <a:endParaRPr lang="en-ZA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kern="1200" dirty="0">
                          <a:effectLst/>
                        </a:rPr>
                        <a:t>DBE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 anchor="ctr"/>
                </a:tc>
              </a:tr>
              <a:tr h="30569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ZA" sz="1300" kern="1200">
                          <a:effectLst/>
                        </a:rPr>
                        <a:t>Communication with selected students </a:t>
                      </a:r>
                      <a:endParaRPr lang="en-ZA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kern="1200" dirty="0">
                          <a:effectLst/>
                        </a:rPr>
                        <a:t>December 2017 – January 2018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kern="1200" dirty="0">
                          <a:effectLst/>
                        </a:rPr>
                        <a:t>PEDs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</a:tr>
              <a:tr h="30569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2506980" algn="l"/>
                        </a:tabLst>
                      </a:pPr>
                      <a:r>
                        <a:rPr lang="en-GB" sz="1300" kern="1200" dirty="0" smtClean="0">
                          <a:effectLst/>
                        </a:rPr>
                        <a:t>Support </a:t>
                      </a:r>
                      <a:r>
                        <a:rPr lang="en-GB" sz="1300" kern="1200" dirty="0">
                          <a:effectLst/>
                        </a:rPr>
                        <a:t>registration of students at HEIs</a:t>
                      </a:r>
                      <a:endParaRPr lang="en-Z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kern="1200">
                          <a:effectLst/>
                        </a:rPr>
                        <a:t>January – February 2018</a:t>
                      </a:r>
                      <a:endParaRPr lang="en-ZA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kern="1200" dirty="0">
                          <a:effectLst/>
                        </a:rPr>
                        <a:t>PEDs</a:t>
                      </a:r>
                      <a:endParaRPr lang="en-ZA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5626" marR="85626" marT="42813" marB="428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505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3"/>
          </a:xfrm>
        </p:spPr>
        <p:txBody>
          <a:bodyPr>
            <a:normAutofit fontScale="90000"/>
          </a:bodyPr>
          <a:lstStyle/>
          <a:p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Teacher Incentives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96855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ZA" sz="2600" dirty="0">
                <a:latin typeface="Arial" pitchFamily="34" charset="0"/>
                <a:cs typeface="Arial" pitchFamily="34" charset="0"/>
              </a:rPr>
              <a:t>The policy on incentives for educators was declared in December 2007 and published in the Government Gazette No. 30678. </a:t>
            </a:r>
            <a:endParaRPr lang="en-ZA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ZA" sz="2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ZA" sz="2600" dirty="0">
                <a:latin typeface="Arial" pitchFamily="34" charset="0"/>
                <a:cs typeface="Arial" pitchFamily="34" charset="0"/>
              </a:rPr>
              <a:t>main aim of the policy is to assist schools to attract and retain teachers in areas of need. </a:t>
            </a:r>
            <a:endParaRPr lang="en-ZA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ZA" sz="2600" dirty="0" smtClean="0">
                <a:latin typeface="Arial" pitchFamily="34" charset="0"/>
                <a:cs typeface="Arial" pitchFamily="34" charset="0"/>
              </a:rPr>
              <a:t>Since </a:t>
            </a:r>
            <a:r>
              <a:rPr lang="en-ZA" sz="2600" dirty="0">
                <a:latin typeface="Arial" pitchFamily="34" charset="0"/>
                <a:cs typeface="Arial" pitchFamily="34" charset="0"/>
              </a:rPr>
              <a:t>its inception the policy has been implemented rather inconsistently across the nine Provincial Education Departments (PEDs). </a:t>
            </a:r>
            <a:endParaRPr lang="en-ZA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ZA" sz="2600" dirty="0" smtClean="0">
                <a:latin typeface="Arial" pitchFamily="34" charset="0"/>
                <a:cs typeface="Arial" pitchFamily="34" charset="0"/>
              </a:rPr>
              <a:t>Reasons </a:t>
            </a:r>
            <a:r>
              <a:rPr lang="en-ZA" sz="2600" dirty="0">
                <a:latin typeface="Arial" pitchFamily="34" charset="0"/>
                <a:cs typeface="Arial" pitchFamily="34" charset="0"/>
              </a:rPr>
              <a:t>for lack of and/or delays in implementation </a:t>
            </a:r>
            <a:r>
              <a:rPr lang="en-ZA" sz="2600" dirty="0" smtClean="0">
                <a:latin typeface="Arial" pitchFamily="34" charset="0"/>
                <a:cs typeface="Arial" pitchFamily="34" charset="0"/>
              </a:rPr>
              <a:t>included:</a:t>
            </a:r>
          </a:p>
          <a:p>
            <a:pPr marL="803275" indent="-446088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ZA" sz="2600" dirty="0" smtClean="0">
                <a:latin typeface="Arial" pitchFamily="34" charset="0"/>
                <a:cs typeface="Arial" pitchFamily="34" charset="0"/>
              </a:rPr>
              <a:t>financial constraints; </a:t>
            </a:r>
            <a:r>
              <a:rPr lang="en-ZA" sz="2600" dirty="0">
                <a:latin typeface="Arial" pitchFamily="34" charset="0"/>
                <a:cs typeface="Arial" pitchFamily="34" charset="0"/>
              </a:rPr>
              <a:t>and </a:t>
            </a:r>
            <a:endParaRPr lang="en-ZA" sz="2600" dirty="0" smtClean="0">
              <a:latin typeface="Arial" pitchFamily="34" charset="0"/>
              <a:cs typeface="Arial" pitchFamily="34" charset="0"/>
            </a:endParaRPr>
          </a:p>
          <a:p>
            <a:pPr marL="803275" indent="-446088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ZA" sz="2600" dirty="0" smtClean="0">
                <a:latin typeface="Arial" pitchFamily="34" charset="0"/>
                <a:cs typeface="Arial" pitchFamily="34" charset="0"/>
              </a:rPr>
              <a:t>delays </a:t>
            </a:r>
            <a:r>
              <a:rPr lang="en-ZA" sz="2600" dirty="0">
                <a:latin typeface="Arial" pitchFamily="34" charset="0"/>
                <a:cs typeface="Arial" pitchFamily="34" charset="0"/>
              </a:rPr>
              <a:t>in reaching consensus on the criteria for identifying post for incentives within the provincial bargaining chambers.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6938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36904" cy="490065"/>
          </a:xfrm>
        </p:spPr>
        <p:txBody>
          <a:bodyPr>
            <a:normAutofit fontScale="90000"/>
          </a:bodyPr>
          <a:lstStyle/>
          <a:p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Progress on Implementation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217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b="1" dirty="0">
                <a:latin typeface="Arial" pitchFamily="34" charset="0"/>
                <a:cs typeface="Arial" pitchFamily="34" charset="0"/>
              </a:rPr>
              <a:t>Table 1</a:t>
            </a:r>
            <a:r>
              <a:rPr lang="en-ZA" sz="1800" dirty="0">
                <a:latin typeface="Arial" pitchFamily="34" charset="0"/>
                <a:cs typeface="Arial" pitchFamily="34" charset="0"/>
              </a:rPr>
              <a:t> below shows the type of incentive and the number of educators that received an incentive payment as at the end of March </a:t>
            </a:r>
            <a:r>
              <a:rPr lang="en-ZA" sz="1800" dirty="0" smtClean="0">
                <a:latin typeface="Arial" pitchFamily="34" charset="0"/>
                <a:cs typeface="Arial" pitchFamily="34" charset="0"/>
              </a:rPr>
              <a:t>2016 </a:t>
            </a:r>
            <a:r>
              <a:rPr lang="en-ZA" sz="1800" dirty="0">
                <a:latin typeface="Arial" pitchFamily="34" charset="0"/>
                <a:cs typeface="Arial" pitchFamily="34" charset="0"/>
              </a:rPr>
              <a:t>per province. </a:t>
            </a:r>
            <a:endParaRPr lang="en-ZA" sz="1800" dirty="0" smtClean="0">
              <a:latin typeface="Arial" pitchFamily="34" charset="0"/>
              <a:cs typeface="Arial" pitchFamily="34" charset="0"/>
            </a:endParaRPr>
          </a:p>
          <a:p>
            <a:pPr marL="623888" indent="-355600"/>
            <a:r>
              <a:rPr lang="en-ZA" sz="1800" dirty="0" smtClean="0">
                <a:latin typeface="Arial" pitchFamily="34" charset="0"/>
                <a:cs typeface="Arial" pitchFamily="34" charset="0"/>
              </a:rPr>
              <a:t>Six </a:t>
            </a:r>
            <a:r>
              <a:rPr lang="en-ZA" sz="1800" dirty="0">
                <a:latin typeface="Arial" pitchFamily="34" charset="0"/>
                <a:cs typeface="Arial" pitchFamily="34" charset="0"/>
              </a:rPr>
              <a:t>(6) provinces </a:t>
            </a:r>
            <a:r>
              <a:rPr lang="en-ZA" sz="1800" dirty="0" smtClean="0">
                <a:latin typeface="Arial" pitchFamily="34" charset="0"/>
                <a:cs typeface="Arial" pitchFamily="34" charset="0"/>
              </a:rPr>
              <a:t>were implementing </a:t>
            </a:r>
            <a:r>
              <a:rPr lang="en-ZA" sz="1800" dirty="0">
                <a:latin typeface="Arial" pitchFamily="34" charset="0"/>
                <a:cs typeface="Arial" pitchFamily="34" charset="0"/>
              </a:rPr>
              <a:t>the remoteness </a:t>
            </a:r>
            <a:r>
              <a:rPr lang="en-ZA" sz="1800" dirty="0" smtClean="0">
                <a:latin typeface="Arial" pitchFamily="34" charset="0"/>
                <a:cs typeface="Arial" pitchFamily="34" charset="0"/>
              </a:rPr>
              <a:t>incentives; and</a:t>
            </a:r>
          </a:p>
          <a:p>
            <a:pPr marL="623888" indent="-355600"/>
            <a:r>
              <a:rPr lang="en-ZA" sz="1800" dirty="0" smtClean="0">
                <a:latin typeface="Arial" pitchFamily="34" charset="0"/>
                <a:cs typeface="Arial" pitchFamily="34" charset="0"/>
              </a:rPr>
              <a:t>two (2) provinces i.e. Gauteng and North West are not implementing the policy at all due to financial constraints.</a:t>
            </a:r>
          </a:p>
          <a:p>
            <a:pPr marL="0" indent="0">
              <a:buNone/>
            </a:pPr>
            <a:endParaRPr lang="en-ZA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3932127"/>
              </p:ext>
            </p:extLst>
          </p:nvPr>
        </p:nvGraphicFramePr>
        <p:xfrm>
          <a:off x="611560" y="2564908"/>
          <a:ext cx="7776865" cy="3600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5940"/>
                <a:gridCol w="1790639"/>
                <a:gridCol w="3370286"/>
              </a:tblGrid>
              <a:tr h="737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PROVINCE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TYPE OF INCENTIVE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NUMBER OF Educators paid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EASTERN CAPE       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REMOTENESS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6 280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FREE STATE         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REMOTENESS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686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KWAZULU-NATAL      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REMOTENESS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3 012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LIMPOPO PROVINCE   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REMOTENESS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6 425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MPUMALANGA         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SCARCE SKILLS 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249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NORTHERN CAPE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REMOTENESS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2 310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WESTERN CAPE       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REMOTENESS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1 092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TOTAL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</a:rPr>
                        <a:t>20 054</a:t>
                      </a:r>
                      <a:endParaRPr lang="en-ZA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43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4968875"/>
          </a:xfrm>
        </p:spPr>
        <p:txBody>
          <a:bodyPr>
            <a:normAutofit/>
          </a:bodyPr>
          <a:lstStyle/>
          <a:p>
            <a:r>
              <a:rPr lang="en-ZA" altLang="en-US" sz="60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RURAL EDUCATION POLICY</a:t>
            </a:r>
          </a:p>
        </p:txBody>
      </p:sp>
    </p:spTree>
    <p:extLst>
      <p:ext uri="{BB962C8B-B14F-4D97-AF65-F5344CB8AC3E}">
        <p14:creationId xmlns:p14="http://schemas.microsoft.com/office/powerpoint/2010/main" xmlns="" val="27750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7223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altLang="en-US" sz="40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Objectives of the Policy</a:t>
            </a:r>
            <a:endParaRPr lang="en-ZA" altLang="en-US" sz="4000" dirty="0" smtClean="0">
              <a:solidFill>
                <a:schemeClr val="accent6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7920880" cy="4968552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0"/>
              </a:spcAft>
              <a:buFont typeface="Symbol"/>
              <a:buChar char=""/>
              <a:defRPr/>
            </a:pPr>
            <a:r>
              <a:rPr lang="en-GB" sz="2800" dirty="0" smtClean="0">
                <a:latin typeface="Arial" pitchFamily="34" charset="0"/>
                <a:ea typeface="Times New Roman"/>
                <a:cs typeface="Arial" pitchFamily="34" charset="0"/>
              </a:rPr>
              <a:t>The DBE is in the process of developing a Rural Education Policy that will assist the sector in:</a:t>
            </a:r>
          </a:p>
          <a:p>
            <a:pPr marL="803275" indent="-446088" algn="just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800" dirty="0" smtClean="0">
                <a:latin typeface="Arial" pitchFamily="34" charset="0"/>
                <a:ea typeface="Times New Roman"/>
                <a:cs typeface="Arial" pitchFamily="34" charset="0"/>
              </a:rPr>
              <a:t>Giving direction in what the sector should advocate and promote in pursuit of closing the disparities between rural schools and urban schools and within rural schools; </a:t>
            </a:r>
            <a:endParaRPr lang="en-ZA" sz="2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803275" indent="-446088" algn="just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800" dirty="0" smtClean="0">
                <a:latin typeface="Arial" pitchFamily="34" charset="0"/>
                <a:ea typeface="Times New Roman"/>
                <a:cs typeface="Arial" pitchFamily="34" charset="0"/>
              </a:rPr>
              <a:t>Giving guidance to the development of context-specific, relevant and sustainable strategies to deal with the monumental challenges in rural schools; and</a:t>
            </a:r>
            <a:endParaRPr lang="en-ZA" sz="2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803275" indent="-446088" algn="just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800" dirty="0" smtClean="0">
                <a:latin typeface="Arial" pitchFamily="34" charset="0"/>
                <a:ea typeface="Times New Roman"/>
                <a:cs typeface="Arial" pitchFamily="34" charset="0"/>
              </a:rPr>
              <a:t>Providing a framework for improving the quality of education in rural schools that will allow for meaningful strategies and pragmatic intervention to improve the quality of education in these schools</a:t>
            </a:r>
            <a:r>
              <a:rPr lang="en-GB" sz="2800" dirty="0" smtClean="0">
                <a:ea typeface="Times New Roman"/>
                <a:cs typeface="Arial"/>
              </a:rPr>
              <a:t>.</a:t>
            </a:r>
            <a:endParaRPr lang="en-ZA" sz="2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69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2113"/>
          </a:xfrm>
        </p:spPr>
        <p:txBody>
          <a:bodyPr/>
          <a:lstStyle/>
          <a:p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Background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>
            <a:normAutofit lnSpcReduction="10000"/>
          </a:bodyPr>
          <a:lstStyle/>
          <a:p>
            <a:pPr algn="just"/>
            <a:r>
              <a:rPr lang="en-ZA" sz="2800" dirty="0" smtClean="0">
                <a:latin typeface="Arial" pitchFamily="34" charset="0"/>
                <a:cs typeface="Arial" pitchFamily="34" charset="0"/>
              </a:rPr>
              <a:t>The National Development Plan (NDP) states that South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Africa needs to </a:t>
            </a:r>
            <a:r>
              <a:rPr lang="en-ZA" sz="2800" b="1" dirty="0">
                <a:latin typeface="Arial" pitchFamily="34" charset="0"/>
                <a:cs typeface="Arial" pitchFamily="34" charset="0"/>
              </a:rPr>
              <a:t>reduce poverty and inequality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by broadening opportunity and employment through economic inclusion, </a:t>
            </a:r>
            <a:r>
              <a:rPr lang="en-ZA" sz="2800" b="1" dirty="0">
                <a:latin typeface="Arial" pitchFamily="34" charset="0"/>
                <a:cs typeface="Arial" pitchFamily="34" charset="0"/>
              </a:rPr>
              <a:t>education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 and skills, and </a:t>
            </a:r>
            <a:r>
              <a:rPr lang="en-ZA" sz="2800" b="1" dirty="0">
                <a:latin typeface="Arial" pitchFamily="34" charset="0"/>
                <a:cs typeface="Arial" pitchFamily="34" charset="0"/>
              </a:rPr>
              <a:t>specific redress </a:t>
            </a: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measures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.  </a:t>
            </a:r>
            <a:endParaRPr lang="en-ZA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ZA" sz="2800" dirty="0" smtClean="0">
                <a:latin typeface="Arial" pitchFamily="34" charset="0"/>
                <a:cs typeface="Arial" pitchFamily="34" charset="0"/>
              </a:rPr>
              <a:t>In line with the mandates of the NDP, the Department of Basic Education  has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committed to improving the quality of rural education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through undertaking several initiatives aimed at promoting access, equity and strengthening support to rural schools. </a:t>
            </a:r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0673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251520" y="188913"/>
            <a:ext cx="8533705" cy="673100"/>
          </a:xfrm>
        </p:spPr>
        <p:txBody>
          <a:bodyPr>
            <a:normAutofit fontScale="90000"/>
          </a:bodyPr>
          <a:lstStyle/>
          <a:p>
            <a:r>
              <a:rPr lang="en-ZA" altLang="en-US" sz="2800" b="1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ZA" altLang="en-US" sz="40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Rural Education Research Team</a:t>
            </a:r>
            <a:endParaRPr lang="en-ZA" altLang="en-US" sz="4000" b="1" dirty="0">
              <a:solidFill>
                <a:schemeClr val="accent6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28" name="Content Placeholder 3"/>
          <p:cNvSpPr>
            <a:spLocks noGrp="1"/>
          </p:cNvSpPr>
          <p:nvPr>
            <p:ph idx="1"/>
          </p:nvPr>
        </p:nvSpPr>
        <p:spPr>
          <a:xfrm>
            <a:off x="107504" y="836712"/>
            <a:ext cx="8785671" cy="5144988"/>
          </a:xfrm>
        </p:spPr>
        <p:txBody>
          <a:bodyPr>
            <a:normAutofit fontScale="85000" lnSpcReduction="20000"/>
          </a:bodyPr>
          <a:lstStyle/>
          <a:p>
            <a:pPr marL="0" indent="0" algn="just" eaLnBrk="1" hangingPunct="1">
              <a:buFont typeface="Arial" charset="0"/>
              <a:buNone/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In March 2016 the Minister appointed a Rural Education Research Team to assist with the development of the RE Policy. The Team consist of:</a:t>
            </a:r>
          </a:p>
          <a:p>
            <a:pPr marL="0" indent="0" algn="just" eaLnBrk="1" hangingPunct="1">
              <a:buFont typeface="Arial" charset="0"/>
              <a:buNone/>
            </a:pPr>
            <a:endParaRPr lang="en-US" alt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en-US" altLang="en-US" sz="2800" b="1" u="sng" dirty="0" smtClean="0">
                <a:latin typeface="Arial" pitchFamily="34" charset="0"/>
                <a:cs typeface="Arial" pitchFamily="34" charset="0"/>
              </a:rPr>
              <a:t>Core Research Team</a:t>
            </a:r>
          </a:p>
          <a:p>
            <a:pPr algn="just"/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6 x Rural Education Specialists</a:t>
            </a:r>
          </a:p>
          <a:p>
            <a:pPr marL="0" indent="0" algn="just">
              <a:buNone/>
            </a:pPr>
            <a:endParaRPr lang="en-US" alt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altLang="en-US" sz="2800" b="1" u="sng" dirty="0" smtClean="0">
                <a:latin typeface="Arial" pitchFamily="34" charset="0"/>
                <a:cs typeface="Arial" pitchFamily="34" charset="0"/>
              </a:rPr>
              <a:t>Reference Team</a:t>
            </a:r>
          </a:p>
          <a:p>
            <a:pPr algn="just"/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9 x Provincial Officials</a:t>
            </a:r>
          </a:p>
          <a:p>
            <a:pPr algn="just"/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5 x Unions</a:t>
            </a:r>
          </a:p>
          <a:p>
            <a:pPr algn="just"/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1 x NGO</a:t>
            </a:r>
          </a:p>
          <a:p>
            <a:pPr marL="0" indent="0" algn="just">
              <a:buNone/>
            </a:pPr>
            <a:endParaRPr lang="en-US" alt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altLang="en-US" sz="2800" b="1" u="sng" dirty="0" smtClean="0">
                <a:latin typeface="Arial" pitchFamily="34" charset="0"/>
                <a:cs typeface="Arial" pitchFamily="34" charset="0"/>
              </a:rPr>
              <a:t>Secretariat</a:t>
            </a:r>
            <a:endParaRPr lang="en-US" altLang="en-US" sz="2800" b="1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altLang="en-US" sz="2800" dirty="0">
                <a:latin typeface="Arial" pitchFamily="34" charset="0"/>
                <a:cs typeface="Arial" pitchFamily="34" charset="0"/>
              </a:rPr>
              <a:t>x DBE officials</a:t>
            </a:r>
          </a:p>
          <a:p>
            <a:pPr algn="just"/>
            <a:endParaRPr lang="en-US" altLang="en-US" sz="2800" dirty="0" smtClean="0">
              <a:cs typeface="Tahoma" pitchFamily="34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en-US" altLang="en-US" sz="2800" dirty="0" smtClean="0"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C67F25D-8718-4332-9F46-3613DD2BCCCA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89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ZA" altLang="en-US" sz="40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Approach and Terms of Reference</a:t>
            </a:r>
            <a:endParaRPr lang="en-ZA" altLang="en-US" sz="4000" dirty="0" smtClean="0">
              <a:solidFill>
                <a:schemeClr val="accent6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24936" cy="439248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  <a:defRPr/>
            </a:pPr>
            <a:r>
              <a:rPr lang="en-ZA" sz="2800" dirty="0">
                <a:latin typeface="Arial" pitchFamily="34" charset="0"/>
                <a:cs typeface="Arial" pitchFamily="34" charset="0"/>
              </a:rPr>
              <a:t>The Research Team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used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a substantiated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knowledge, consultative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and research based approach to the development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of the Policy which included:</a:t>
            </a:r>
            <a:endParaRPr lang="en-ZA" sz="2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800" dirty="0">
                <a:latin typeface="Arial" pitchFamily="34" charset="0"/>
                <a:cs typeface="Arial" pitchFamily="34" charset="0"/>
              </a:rPr>
              <a:t>Research and engagements with rural communities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 </a:t>
            </a:r>
            <a:endParaRPr lang="en-ZA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Submissions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and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consultation with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key stakeholders; </a:t>
            </a:r>
            <a:endParaRPr lang="en-ZA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altLang="en-US" sz="2800" dirty="0" smtClean="0">
                <a:latin typeface="Arial" pitchFamily="34" charset="0"/>
                <a:cs typeface="Arial" pitchFamily="34" charset="0"/>
              </a:rPr>
              <a:t>Review of education policies in </a:t>
            </a:r>
            <a:r>
              <a:rPr lang="en-ZA" altLang="en-US" sz="2800" dirty="0">
                <a:latin typeface="Arial" pitchFamily="34" charset="0"/>
                <a:cs typeface="Arial" pitchFamily="34" charset="0"/>
              </a:rPr>
              <a:t>South </a:t>
            </a:r>
            <a:r>
              <a:rPr lang="en-ZA" altLang="en-US" sz="2800" dirty="0" smtClean="0">
                <a:latin typeface="Arial" pitchFamily="34" charset="0"/>
                <a:cs typeface="Arial" pitchFamily="34" charset="0"/>
              </a:rPr>
              <a:t>Africa; </a:t>
            </a:r>
            <a:endParaRPr lang="en-ZA" sz="2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800" dirty="0">
                <a:latin typeface="Arial" pitchFamily="34" charset="0"/>
                <a:cs typeface="Arial" pitchFamily="34" charset="0"/>
              </a:rPr>
              <a:t>Review of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national and international literature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, research, documents and policies on rural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education;</a:t>
            </a:r>
            <a:endParaRPr lang="en-ZA" sz="28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ZA" altLang="en-US" sz="2800" dirty="0">
                <a:latin typeface="Arial" pitchFamily="34" charset="0"/>
                <a:cs typeface="Arial" pitchFamily="34" charset="0"/>
              </a:rPr>
              <a:t>To submit drafts of the report of the </a:t>
            </a:r>
            <a:r>
              <a:rPr lang="en-ZA" altLang="en-US" sz="2800" dirty="0" smtClean="0">
                <a:latin typeface="Arial" pitchFamily="34" charset="0"/>
                <a:cs typeface="Arial" pitchFamily="34" charset="0"/>
              </a:rPr>
              <a:t>recommendations; and</a:t>
            </a:r>
          </a:p>
          <a:p>
            <a:pPr>
              <a:spcAft>
                <a:spcPts val="600"/>
              </a:spcAft>
              <a:defRPr/>
            </a:pPr>
            <a:r>
              <a:rPr lang="en-ZA" altLang="en-US" sz="28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ZA" altLang="en-US" sz="2800" dirty="0">
                <a:latin typeface="Arial" pitchFamily="34" charset="0"/>
                <a:cs typeface="Arial" pitchFamily="34" charset="0"/>
              </a:rPr>
              <a:t>compile a final edited report on the </a:t>
            </a:r>
            <a:r>
              <a:rPr lang="en-ZA" altLang="en-US" sz="2800" dirty="0" smtClean="0">
                <a:latin typeface="Arial" pitchFamily="34" charset="0"/>
                <a:cs typeface="Arial" pitchFamily="34" charset="0"/>
              </a:rPr>
              <a:t>recommendations</a:t>
            </a:r>
            <a:r>
              <a:rPr lang="en-ZA" altLang="en-US" sz="2800" dirty="0" smtClean="0">
                <a:cs typeface="Arial" charset="0"/>
              </a:rPr>
              <a:t>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xmlns="" val="186899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8785225" cy="673100"/>
          </a:xfrm>
        </p:spPr>
        <p:txBody>
          <a:bodyPr>
            <a:noAutofit/>
          </a:bodyPr>
          <a:lstStyle/>
          <a:p>
            <a:r>
              <a:rPr lang="en-ZA" altLang="en-US" sz="40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Policy Development Process </a:t>
            </a:r>
            <a:endParaRPr lang="en-ZA" altLang="en-US" sz="40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028" name="Content Placeholder 3"/>
          <p:cNvSpPr>
            <a:spLocks noGrp="1"/>
          </p:cNvSpPr>
          <p:nvPr>
            <p:ph idx="1"/>
          </p:nvPr>
        </p:nvSpPr>
        <p:spPr>
          <a:xfrm>
            <a:off x="107504" y="836712"/>
            <a:ext cx="8785671" cy="540060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en-US" altLang="en-US" sz="5600" b="1" dirty="0" smtClean="0">
                <a:latin typeface="Arial" pitchFamily="34" charset="0"/>
                <a:cs typeface="Arial" pitchFamily="34" charset="0"/>
              </a:rPr>
              <a:t>Desktop Research </a:t>
            </a:r>
          </a:p>
          <a:p>
            <a:pPr algn="just"/>
            <a:r>
              <a:rPr lang="en-US" altLang="en-US" sz="5600" dirty="0" smtClean="0">
                <a:latin typeface="Arial" pitchFamily="34" charset="0"/>
                <a:cs typeface="Arial" pitchFamily="34" charset="0"/>
              </a:rPr>
              <a:t>Core Research Team (May - September 2016)</a:t>
            </a:r>
            <a:endParaRPr lang="en-US" altLang="en-US" sz="5600" u="sng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altLang="en-US" sz="5600" u="sng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altLang="en-US" sz="5600" b="1" dirty="0" smtClean="0">
                <a:latin typeface="Arial" pitchFamily="34" charset="0"/>
                <a:cs typeface="Arial" pitchFamily="34" charset="0"/>
              </a:rPr>
              <a:t>Core Research Meetings </a:t>
            </a:r>
            <a:endParaRPr lang="en-US" altLang="en-US" sz="5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altLang="en-US" sz="5600" dirty="0" smtClean="0">
                <a:latin typeface="Arial" pitchFamily="34" charset="0"/>
                <a:cs typeface="Arial" pitchFamily="34" charset="0"/>
              </a:rPr>
              <a:t>03-04 May 2016</a:t>
            </a:r>
          </a:p>
          <a:p>
            <a:pPr algn="just"/>
            <a:r>
              <a:rPr lang="en-US" altLang="en-US" sz="5600" dirty="0" smtClean="0">
                <a:latin typeface="Arial" pitchFamily="34" charset="0"/>
                <a:cs typeface="Arial" pitchFamily="34" charset="0"/>
              </a:rPr>
              <a:t>31 August 2016</a:t>
            </a:r>
          </a:p>
          <a:p>
            <a:pPr marL="0" indent="0" algn="just">
              <a:buNone/>
            </a:pPr>
            <a:endParaRPr lang="en-US" altLang="en-US" sz="5600" u="sng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altLang="en-US" sz="5600" b="1" dirty="0" smtClean="0">
                <a:latin typeface="Arial" pitchFamily="34" charset="0"/>
                <a:cs typeface="Arial" pitchFamily="34" charset="0"/>
              </a:rPr>
              <a:t>Reference Team Meetings</a:t>
            </a:r>
          </a:p>
          <a:p>
            <a:pPr algn="just"/>
            <a:r>
              <a:rPr lang="en-US" altLang="en-US" sz="5600" dirty="0" smtClean="0">
                <a:latin typeface="Arial" pitchFamily="34" charset="0"/>
                <a:cs typeface="Arial" pitchFamily="34" charset="0"/>
              </a:rPr>
              <a:t>14 June 2016</a:t>
            </a:r>
          </a:p>
          <a:p>
            <a:pPr algn="just"/>
            <a:r>
              <a:rPr lang="en-US" altLang="en-US" sz="5600" dirty="0" smtClean="0">
                <a:latin typeface="Arial" pitchFamily="34" charset="0"/>
                <a:cs typeface="Arial" pitchFamily="34" charset="0"/>
              </a:rPr>
              <a:t>15 August 2016</a:t>
            </a:r>
          </a:p>
          <a:p>
            <a:pPr marL="0" indent="0" algn="just">
              <a:buNone/>
            </a:pPr>
            <a:endParaRPr lang="en-US" altLang="en-US" sz="5600" u="sng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altLang="en-US" sz="5600" b="1" dirty="0" smtClean="0">
                <a:latin typeface="Arial" pitchFamily="34" charset="0"/>
                <a:cs typeface="Arial" pitchFamily="34" charset="0"/>
              </a:rPr>
              <a:t>Provincial Consultation Meetings </a:t>
            </a:r>
          </a:p>
          <a:p>
            <a:pPr marL="0" indent="0" algn="just">
              <a:buNone/>
            </a:pPr>
            <a:r>
              <a:rPr lang="en-US" altLang="en-US" sz="5600" dirty="0" smtClean="0">
                <a:latin typeface="Arial" pitchFamily="34" charset="0"/>
                <a:cs typeface="Arial" pitchFamily="34" charset="0"/>
              </a:rPr>
              <a:t>[traditional and community leaders, parents, teachers and learners.]</a:t>
            </a:r>
            <a:endParaRPr lang="en-US" altLang="en-US" sz="5600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altLang="en-US" sz="5600" dirty="0" smtClean="0">
                <a:latin typeface="Arial" pitchFamily="34" charset="0"/>
                <a:cs typeface="Arial" pitchFamily="34" charset="0"/>
              </a:rPr>
              <a:t>Eastern Cape: 21-22 July 2016</a:t>
            </a:r>
          </a:p>
          <a:p>
            <a:pPr algn="just"/>
            <a:r>
              <a:rPr lang="en-US" altLang="en-US" sz="5600" dirty="0" smtClean="0">
                <a:latin typeface="Arial" pitchFamily="34" charset="0"/>
                <a:cs typeface="Arial" pitchFamily="34" charset="0"/>
              </a:rPr>
              <a:t>KwaZulu-Natal: 25-26 July 2016</a:t>
            </a:r>
          </a:p>
          <a:p>
            <a:pPr algn="just"/>
            <a:r>
              <a:rPr lang="en-US" altLang="en-US" sz="5600" dirty="0" smtClean="0">
                <a:latin typeface="Arial" pitchFamily="34" charset="0"/>
                <a:cs typeface="Arial" pitchFamily="34" charset="0"/>
              </a:rPr>
              <a:t>Limpopo: 27-29 July 2016</a:t>
            </a:r>
          </a:p>
          <a:p>
            <a:pPr marL="0" indent="0" algn="just">
              <a:buNone/>
            </a:pPr>
            <a:endParaRPr lang="en-US" altLang="en-US" sz="5600" u="sng" dirty="0" smtClean="0">
              <a:latin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n-US" altLang="en-US" sz="5600" u="sng" dirty="0" smtClean="0"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en-US" altLang="en-US" sz="2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C67F25D-8718-4332-9F46-3613DD2BCCCA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66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8785225" cy="673100"/>
          </a:xfrm>
        </p:spPr>
        <p:txBody>
          <a:bodyPr>
            <a:noAutofit/>
          </a:bodyPr>
          <a:lstStyle/>
          <a:p>
            <a:r>
              <a:rPr lang="en-ZA" altLang="en-US" sz="40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Policy Development Process cont.</a:t>
            </a:r>
            <a:r>
              <a:rPr lang="en-ZA" altLang="en-US" sz="40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endParaRPr lang="en-ZA" altLang="en-US" sz="40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028" name="Content Placeholder 3"/>
          <p:cNvSpPr>
            <a:spLocks noGrp="1"/>
          </p:cNvSpPr>
          <p:nvPr>
            <p:ph idx="1"/>
          </p:nvPr>
        </p:nvSpPr>
        <p:spPr>
          <a:xfrm>
            <a:off x="107504" y="836712"/>
            <a:ext cx="8785671" cy="54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Consultative </a:t>
            </a:r>
            <a:r>
              <a:rPr lang="en-US" altLang="en-US" sz="2400" b="1" dirty="0">
                <a:latin typeface="Arial" pitchFamily="34" charset="0"/>
                <a:cs typeface="Arial" pitchFamily="34" charset="0"/>
              </a:rPr>
              <a:t>Forum</a:t>
            </a:r>
          </a:p>
          <a:p>
            <a:pPr algn="just"/>
            <a:r>
              <a:rPr lang="en-US" altLang="en-US" sz="2400" dirty="0">
                <a:latin typeface="Arial" pitchFamily="34" charset="0"/>
                <a:cs typeface="Arial" pitchFamily="34" charset="0"/>
              </a:rPr>
              <a:t>20 September 2016</a:t>
            </a:r>
          </a:p>
          <a:p>
            <a:pPr algn="just"/>
            <a:r>
              <a:rPr lang="en-US" altLang="en-US" sz="2400" i="1" dirty="0">
                <a:latin typeface="Arial" pitchFamily="34" charset="0"/>
                <a:cs typeface="Arial" pitchFamily="34" charset="0"/>
              </a:rPr>
              <a:t>Participants</a:t>
            </a:r>
            <a:r>
              <a:rPr lang="en-US" altLang="en-US" sz="2400" dirty="0">
                <a:latin typeface="Arial" pitchFamily="34" charset="0"/>
                <a:cs typeface="Arial" pitchFamily="34" charset="0"/>
              </a:rPr>
              <a:t>: DBE, PEDs, DAFF. DRDLR, DHS, DT, DHET, CSIR, REAP, TECHRUS, BMW, SOMERSET &amp; CIE</a:t>
            </a:r>
          </a:p>
          <a:p>
            <a:pPr marL="0" indent="0" algn="just">
              <a:buNone/>
            </a:pPr>
            <a:endParaRPr lang="en-US" altLang="en-US" sz="2400" u="sng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Bilateral Meetings </a:t>
            </a:r>
            <a:r>
              <a:rPr lang="en-US" altLang="en-US" sz="2400" b="1" dirty="0">
                <a:latin typeface="Arial" pitchFamily="34" charset="0"/>
                <a:cs typeface="Arial" pitchFamily="34" charset="0"/>
              </a:rPr>
              <a:t>with Unions</a:t>
            </a:r>
          </a:p>
          <a:p>
            <a:pPr algn="just"/>
            <a:r>
              <a:rPr lang="en-US" altLang="en-US" sz="2400" dirty="0">
                <a:latin typeface="Arial" pitchFamily="34" charset="0"/>
                <a:cs typeface="Arial" pitchFamily="34" charset="0"/>
              </a:rPr>
              <a:t>DBE Offices, Pretoria </a:t>
            </a:r>
            <a:endParaRPr lang="en-US" alt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altLang="en-US" sz="2200" b="1" dirty="0" smtClean="0">
                <a:latin typeface="Arial" pitchFamily="34" charset="0"/>
                <a:cs typeface="Arial" pitchFamily="34" charset="0"/>
              </a:rPr>
              <a:t>11 October 2016</a:t>
            </a:r>
          </a:p>
          <a:p>
            <a:pPr algn="just">
              <a:buFont typeface="Courier New" pitchFamily="49" charset="0"/>
              <a:buChar char="o"/>
            </a:pPr>
            <a:r>
              <a:rPr lang="en-US" altLang="en-US" sz="2200" i="1" dirty="0" smtClean="0">
                <a:latin typeface="Arial" pitchFamily="34" charset="0"/>
                <a:cs typeface="Arial" pitchFamily="34" charset="0"/>
              </a:rPr>
              <a:t>Participants</a:t>
            </a:r>
            <a:r>
              <a:rPr lang="en-US" altLang="en-US" sz="2200" dirty="0" smtClean="0">
                <a:latin typeface="Arial" pitchFamily="34" charset="0"/>
                <a:cs typeface="Arial" pitchFamily="34" charset="0"/>
              </a:rPr>
              <a:t>: DBE,NAPTOSA, PEU, SAOU &amp; NATU </a:t>
            </a:r>
          </a:p>
          <a:p>
            <a:pPr algn="just"/>
            <a:r>
              <a:rPr lang="en-US" altLang="en-US" sz="2200" b="1" dirty="0" smtClean="0">
                <a:latin typeface="Arial" pitchFamily="34" charset="0"/>
                <a:cs typeface="Arial" pitchFamily="34" charset="0"/>
              </a:rPr>
              <a:t>01 November 2016</a:t>
            </a:r>
          </a:p>
          <a:p>
            <a:pPr algn="just">
              <a:buFont typeface="Courier New" pitchFamily="49" charset="0"/>
              <a:buChar char="o"/>
            </a:pPr>
            <a:r>
              <a:rPr lang="en-US" altLang="en-US" sz="2200" i="1" dirty="0" smtClean="0">
                <a:latin typeface="Arial" pitchFamily="34" charset="0"/>
                <a:cs typeface="Arial" pitchFamily="34" charset="0"/>
              </a:rPr>
              <a:t>Participants</a:t>
            </a:r>
            <a:r>
              <a:rPr lang="en-US" altLang="en-US" sz="2200" dirty="0" smtClean="0">
                <a:latin typeface="Arial" pitchFamily="34" charset="0"/>
                <a:cs typeface="Arial" pitchFamily="34" charset="0"/>
              </a:rPr>
              <a:t>: DBE,SADTU &amp; PEU  </a:t>
            </a:r>
            <a:endParaRPr lang="en-US" altLang="en-US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altLang="en-US" sz="2400" u="sng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altLang="en-US" sz="2400" b="1" dirty="0">
                <a:latin typeface="Arial" pitchFamily="34" charset="0"/>
                <a:cs typeface="Arial" pitchFamily="34" charset="0"/>
              </a:rPr>
              <a:t>Submissions</a:t>
            </a:r>
          </a:p>
          <a:p>
            <a:pPr algn="just"/>
            <a:r>
              <a:rPr lang="en-US" altLang="en-US" sz="2400" dirty="0">
                <a:latin typeface="Arial" pitchFamily="34" charset="0"/>
                <a:cs typeface="Arial" pitchFamily="34" charset="0"/>
              </a:rPr>
              <a:t>10 sent to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stakeholders</a:t>
            </a:r>
          </a:p>
          <a:p>
            <a:pPr marL="0" indent="0" algn="just">
              <a:buNone/>
            </a:pPr>
            <a:endParaRPr lang="en-US" alt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Minister’s Meeting</a:t>
            </a:r>
          </a:p>
          <a:p>
            <a:pPr marL="0" indent="0" algn="just">
              <a:buNone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Presentation of Preliminary Recommendations: 20 January 2017</a:t>
            </a:r>
          </a:p>
          <a:p>
            <a:pPr marL="0" indent="0" algn="just">
              <a:buNone/>
            </a:pPr>
            <a:endParaRPr lang="en-US" altLang="en-US" sz="2400" dirty="0"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en-US" altLang="en-US" sz="2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C67F25D-8718-4332-9F46-3613DD2BCCCA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09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5400600"/>
          </a:xfrm>
        </p:spPr>
        <p:txBody>
          <a:bodyPr>
            <a:normAutofit fontScale="90000"/>
          </a:bodyPr>
          <a:lstStyle/>
          <a:p>
            <a:r>
              <a:rPr lang="en-ZA" altLang="en-US" sz="48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altLang="en-US" sz="48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altLang="en-US" sz="4800" dirty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altLang="en-US" sz="4800" dirty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altLang="en-US" sz="60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RURAL EDUCATION COLLABORATIONS</a:t>
            </a:r>
            <a:r>
              <a:rPr lang="en-ZA" altLang="en-US" sz="48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altLang="en-US" sz="48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altLang="en-US" sz="48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altLang="en-US" sz="48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altLang="en-US" sz="48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br>
              <a:rPr lang="en-ZA" altLang="en-US" sz="48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ZA" altLang="en-US" sz="4800" dirty="0" smtClean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1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792089"/>
          </a:xfrm>
        </p:spPr>
        <p:txBody>
          <a:bodyPr>
            <a:noAutofit/>
          </a:bodyPr>
          <a:lstStyle/>
          <a:p>
            <a:r>
              <a:rPr lang="en-ZA" altLang="en-US" sz="2800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altLang="en-US" sz="2800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altLang="en-US" sz="24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Multi-disciplinary Rural Education Committee (MREC)</a:t>
            </a:r>
            <a:r>
              <a:rPr lang="en-ZA" sz="24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en-ZA" sz="24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ZA" altLang="en-US" sz="2400" dirty="0" smtClean="0">
              <a:solidFill>
                <a:schemeClr val="accent6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680520"/>
          </a:xfrm>
        </p:spPr>
        <p:txBody>
          <a:bodyPr>
            <a:normAutofit/>
          </a:bodyPr>
          <a:lstStyle/>
          <a:p>
            <a:pPr marL="365125" indent="-365125">
              <a:defRPr/>
            </a:pPr>
            <a:endParaRPr lang="en-ZA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65125">
              <a:defRPr/>
            </a:pPr>
            <a:endParaRPr lang="en-ZA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65125">
              <a:defRPr/>
            </a:pPr>
            <a:endParaRPr lang="en-ZA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65125">
              <a:defRPr/>
            </a:pPr>
            <a:endParaRPr lang="en-ZA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2" indent="0">
              <a:buNone/>
              <a:defRPr/>
            </a:pPr>
            <a:endParaRPr lang="en-ZA" dirty="0" smtClean="0">
              <a:latin typeface="Arial Narrow" panose="020B0606020202030204" pitchFamily="34" charset="0"/>
            </a:endParaRPr>
          </a:p>
          <a:p>
            <a:pPr>
              <a:defRPr/>
            </a:pPr>
            <a:endParaRPr lang="en-ZA" dirty="0">
              <a:latin typeface="Arial Narrow" panose="020B0606020202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484784"/>
            <a:ext cx="842493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endParaRPr lang="en-Z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980728"/>
            <a:ext cx="8793360" cy="5180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ZA" sz="2000" b="1" i="1" dirty="0" smtClean="0">
                <a:latin typeface="Arial" pitchFamily="34" charset="0"/>
                <a:cs typeface="Arial" pitchFamily="34" charset="0"/>
              </a:rPr>
              <a:t>Composition:</a:t>
            </a:r>
          </a:p>
          <a:p>
            <a:pPr marL="365125" indent="-365125" algn="just">
              <a:defRPr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MREC members consist of representatives from different Directorates within the DBE who were officially appointed to serve in the committee. </a:t>
            </a:r>
          </a:p>
          <a:p>
            <a:pPr marL="0" indent="0" algn="just">
              <a:buNone/>
              <a:defRPr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r>
              <a:rPr lang="en-ZA" sz="2000" b="1" i="1" dirty="0" smtClean="0">
                <a:latin typeface="Arial" pitchFamily="34" charset="0"/>
                <a:cs typeface="Arial" pitchFamily="34" charset="0"/>
              </a:rPr>
              <a:t>Roles and </a:t>
            </a:r>
            <a:r>
              <a:rPr lang="en-ZA" sz="2000" b="1" i="1" dirty="0">
                <a:latin typeface="Arial" pitchFamily="34" charset="0"/>
                <a:cs typeface="Arial" pitchFamily="34" charset="0"/>
              </a:rPr>
              <a:t>r</a:t>
            </a:r>
            <a:r>
              <a:rPr lang="en-ZA" sz="2000" b="1" i="1" dirty="0" smtClean="0">
                <a:latin typeface="Arial" pitchFamily="34" charset="0"/>
                <a:cs typeface="Arial" pitchFamily="34" charset="0"/>
              </a:rPr>
              <a:t>esponsibilities include:</a:t>
            </a:r>
          </a:p>
          <a:p>
            <a:pPr lvl="0" algn="just"/>
            <a:r>
              <a:rPr lang="en-ZA" sz="2000" dirty="0" smtClean="0">
                <a:latin typeface="Arial" pitchFamily="34" charset="0"/>
                <a:cs typeface="Arial" pitchFamily="34" charset="0"/>
              </a:rPr>
              <a:t>To coordinate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, monitor and report on the implementation of programs aimed at supporting rural schools;</a:t>
            </a:r>
          </a:p>
          <a:p>
            <a:pPr lvl="0" algn="just"/>
            <a:r>
              <a:rPr lang="en-ZA" sz="2000" dirty="0" smtClean="0">
                <a:latin typeface="Arial" pitchFamily="34" charset="0"/>
                <a:cs typeface="Arial" pitchFamily="34" charset="0"/>
              </a:rPr>
              <a:t>To provide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strategic direction to the Rural Education Issues;</a:t>
            </a:r>
          </a:p>
          <a:p>
            <a:pPr lvl="0" algn="just"/>
            <a:r>
              <a:rPr lang="en-ZA" sz="2000" dirty="0" smtClean="0">
                <a:latin typeface="Arial" pitchFamily="34" charset="0"/>
                <a:cs typeface="Arial" pitchFamily="34" charset="0"/>
              </a:rPr>
              <a:t>To contribute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towards the development of the sector guidelines, strategies, legislation and policies for rural education;</a:t>
            </a:r>
          </a:p>
          <a:p>
            <a:pPr lvl="0" algn="just"/>
            <a:r>
              <a:rPr lang="en-ZA" sz="2000" dirty="0" smtClean="0">
                <a:latin typeface="Arial" pitchFamily="34" charset="0"/>
                <a:cs typeface="Arial" pitchFamily="34" charset="0"/>
              </a:rPr>
              <a:t>To provide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general oversight of the status of rural schools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; and</a:t>
            </a:r>
            <a:endParaRPr lang="en-ZA" sz="20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ZA" sz="2000" dirty="0" smtClean="0">
                <a:latin typeface="Arial" pitchFamily="34" charset="0"/>
                <a:cs typeface="Arial" pitchFamily="34" charset="0"/>
              </a:rPr>
              <a:t>To assist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in solving particular issues that may arise and that may require the intervention of the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committee.</a:t>
            </a:r>
            <a:endParaRPr lang="en-ZA" sz="20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ZA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n-ZA" sz="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9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2113"/>
          </a:xfrm>
        </p:spPr>
        <p:txBody>
          <a:bodyPr>
            <a:normAutofit/>
          </a:bodyPr>
          <a:lstStyle/>
          <a:p>
            <a:r>
              <a:rPr lang="en-ZA" altLang="en-US" dirty="0" err="1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Agri</a:t>
            </a:r>
            <a:r>
              <a:rPr lang="en-ZA" altLang="en-US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</a:t>
            </a:r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ask Team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ZA" sz="3400" b="1" i="1" dirty="0" smtClean="0">
                <a:latin typeface="Arial" pitchFamily="34" charset="0"/>
                <a:cs typeface="Arial" pitchFamily="34" charset="0"/>
              </a:rPr>
              <a:t>Composition:</a:t>
            </a:r>
          </a:p>
          <a:p>
            <a:pPr marL="0" indent="0" algn="just">
              <a:buNone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The </a:t>
            </a:r>
            <a:r>
              <a:rPr lang="en-ZA" sz="3400" dirty="0">
                <a:latin typeface="Arial" pitchFamily="34" charset="0"/>
                <a:cs typeface="Arial" pitchFamily="34" charset="0"/>
              </a:rPr>
              <a:t>Task Team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is comprised of </a:t>
            </a:r>
            <a:r>
              <a:rPr lang="en-ZA" sz="3400" dirty="0" smtClean="0">
                <a:latin typeface="Arial" pitchFamily="34" charset="0"/>
                <a:cs typeface="Arial" pitchFamily="34" charset="0"/>
              </a:rPr>
              <a:t>GET </a:t>
            </a:r>
            <a:r>
              <a:rPr lang="en-ZA" sz="3400" dirty="0">
                <a:latin typeface="Arial" pitchFamily="34" charset="0"/>
                <a:cs typeface="Arial" pitchFamily="34" charset="0"/>
              </a:rPr>
              <a:t>and MST subject specialists </a:t>
            </a:r>
            <a:r>
              <a:rPr lang="en-ZA" sz="3400" dirty="0" smtClean="0">
                <a:latin typeface="Arial" pitchFamily="34" charset="0"/>
                <a:cs typeface="Arial" pitchFamily="34" charset="0"/>
              </a:rPr>
              <a:t>from the DBE.</a:t>
            </a:r>
          </a:p>
          <a:p>
            <a:pPr marL="0" indent="0" algn="just">
              <a:buNone/>
            </a:pPr>
            <a:endParaRPr lang="en-ZA" sz="34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ZA" sz="3400" b="1" i="1" dirty="0" smtClean="0">
                <a:latin typeface="Arial" pitchFamily="34" charset="0"/>
                <a:cs typeface="Arial" pitchFamily="34" charset="0"/>
              </a:rPr>
              <a:t>Roles and </a:t>
            </a:r>
            <a:r>
              <a:rPr lang="en-ZA" sz="3400" b="1" i="1" dirty="0">
                <a:latin typeface="Arial" pitchFamily="34" charset="0"/>
                <a:cs typeface="Arial" pitchFamily="34" charset="0"/>
              </a:rPr>
              <a:t>r</a:t>
            </a:r>
            <a:r>
              <a:rPr lang="en-ZA" sz="3400" b="1" i="1" dirty="0" smtClean="0">
                <a:latin typeface="Arial" pitchFamily="34" charset="0"/>
                <a:cs typeface="Arial" pitchFamily="34" charset="0"/>
              </a:rPr>
              <a:t>esponsibilities include:</a:t>
            </a:r>
          </a:p>
          <a:p>
            <a:pPr algn="just"/>
            <a:r>
              <a:rPr lang="en-US" sz="3400" dirty="0">
                <a:latin typeface="Arial" pitchFamily="34" charset="0"/>
                <a:cs typeface="Arial" pitchFamily="34" charset="0"/>
              </a:rPr>
              <a:t>To advise on the establishment of a Self-Sufficient Agricultural Model School;</a:t>
            </a:r>
            <a:endParaRPr lang="en-ZA" sz="3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3400" dirty="0" smtClean="0">
                <a:latin typeface="Arial" pitchFamily="34" charset="0"/>
                <a:cs typeface="Arial" pitchFamily="34" charset="0"/>
              </a:rPr>
              <a:t>To conduct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a critical analysis of the current Agriculture curriculum;</a:t>
            </a:r>
            <a:endParaRPr lang="en-ZA" sz="3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3400" dirty="0" smtClean="0">
                <a:latin typeface="Arial" pitchFamily="34" charset="0"/>
                <a:cs typeface="Arial" pitchFamily="34" charset="0"/>
              </a:rPr>
              <a:t>To review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national and international models and practices in Agricultural Education; </a:t>
            </a:r>
            <a:endParaRPr lang="en-ZA" sz="3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3400" dirty="0" smtClean="0">
                <a:latin typeface="Arial" pitchFamily="34" charset="0"/>
                <a:cs typeface="Arial" pitchFamily="34" charset="0"/>
              </a:rPr>
              <a:t>To undertake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consultation and engagements with key stakeholders and role-players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0" algn="just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To develop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 draft of the report on the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findings recommendations. </a:t>
            </a:r>
            <a:endParaRPr lang="en-ZA" sz="3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b="1" i="1" dirty="0"/>
          </a:p>
        </p:txBody>
      </p:sp>
    </p:spTree>
    <p:extLst>
      <p:ext uri="{BB962C8B-B14F-4D97-AF65-F5344CB8AC3E}">
        <p14:creationId xmlns:p14="http://schemas.microsoft.com/office/powerpoint/2010/main" xmlns="" val="20777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792089"/>
          </a:xfrm>
        </p:spPr>
        <p:txBody>
          <a:bodyPr>
            <a:noAutofit/>
          </a:bodyPr>
          <a:lstStyle/>
          <a:p>
            <a:r>
              <a:rPr lang="en-ZA" altLang="en-US" sz="28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Inter-provincial Rural Education Committee </a:t>
            </a:r>
            <a:r>
              <a:rPr lang="en-ZA" altLang="en-US" sz="2800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ZA" altLang="en-US" sz="28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IPREC)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006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  <a:defRPr/>
            </a:pPr>
            <a:r>
              <a:rPr lang="en-ZA" sz="8000" b="1" i="1" dirty="0" smtClean="0">
                <a:latin typeface="Arial" pitchFamily="34" charset="0"/>
                <a:cs typeface="Arial" pitchFamily="34" charset="0"/>
              </a:rPr>
              <a:t>Composition</a:t>
            </a:r>
            <a:r>
              <a:rPr lang="en-ZA" sz="8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  <a:defRPr/>
            </a:pPr>
            <a:r>
              <a:rPr lang="en-ZA" sz="8000" dirty="0" smtClean="0">
                <a:latin typeface="Arial" pitchFamily="34" charset="0"/>
                <a:cs typeface="Arial" pitchFamily="34" charset="0"/>
              </a:rPr>
              <a:t>IPREC members consist of:</a:t>
            </a:r>
          </a:p>
          <a:p>
            <a:pPr marL="446088" indent="-446088" algn="just">
              <a:defRPr/>
            </a:pPr>
            <a:r>
              <a:rPr lang="en-ZA" sz="8000" dirty="0" smtClean="0">
                <a:latin typeface="Arial" pitchFamily="34" charset="0"/>
                <a:cs typeface="Arial" pitchFamily="34" charset="0"/>
              </a:rPr>
              <a:t>Representatives from PEDs; </a:t>
            </a:r>
          </a:p>
          <a:p>
            <a:pPr marL="446088" indent="-446088" algn="just">
              <a:defRPr/>
            </a:pPr>
            <a:r>
              <a:rPr lang="en-ZA" sz="8000" dirty="0" smtClean="0">
                <a:latin typeface="Arial" pitchFamily="34" charset="0"/>
                <a:cs typeface="Arial" pitchFamily="34" charset="0"/>
              </a:rPr>
              <a:t>Officials from the DBE; and</a:t>
            </a:r>
          </a:p>
          <a:p>
            <a:pPr marL="446088" indent="-446088" algn="just">
              <a:defRPr/>
            </a:pPr>
            <a:r>
              <a:rPr lang="en-ZA" sz="8000" dirty="0" smtClean="0">
                <a:latin typeface="Arial" pitchFamily="34" charset="0"/>
                <a:cs typeface="Arial" pitchFamily="34" charset="0"/>
              </a:rPr>
              <a:t>Representatives from Teacher Unions.</a:t>
            </a:r>
          </a:p>
          <a:p>
            <a:pPr marL="0" indent="0" algn="just">
              <a:buNone/>
              <a:defRPr/>
            </a:pPr>
            <a:endParaRPr lang="en-ZA" sz="8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r>
              <a:rPr lang="en-ZA" sz="8000" b="1" i="1" dirty="0" smtClean="0">
                <a:latin typeface="Arial" pitchFamily="34" charset="0"/>
                <a:cs typeface="Arial" pitchFamily="34" charset="0"/>
              </a:rPr>
              <a:t>Roles and </a:t>
            </a:r>
            <a:r>
              <a:rPr lang="en-ZA" sz="8000" b="1" i="1" dirty="0">
                <a:latin typeface="Arial" pitchFamily="34" charset="0"/>
                <a:cs typeface="Arial" pitchFamily="34" charset="0"/>
              </a:rPr>
              <a:t>r</a:t>
            </a:r>
            <a:r>
              <a:rPr lang="en-ZA" sz="8000" b="1" i="1" dirty="0" smtClean="0">
                <a:latin typeface="Arial" pitchFamily="34" charset="0"/>
                <a:cs typeface="Arial" pitchFamily="34" charset="0"/>
              </a:rPr>
              <a:t>esponsibilities include:</a:t>
            </a:r>
          </a:p>
          <a:p>
            <a:pPr marL="266700" lvl="0" indent="-266700" algn="just" latinLnBrk="1"/>
            <a:r>
              <a:rPr lang="en-US" sz="8000" dirty="0" smtClean="0">
                <a:latin typeface="Arial" pitchFamily="34" charset="0"/>
                <a:cs typeface="Arial" pitchFamily="34" charset="0"/>
              </a:rPr>
              <a:t>To make 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recommendations for the provision of quality education in rural schools;</a:t>
            </a:r>
            <a:endParaRPr lang="en-ZA" sz="8000" dirty="0">
              <a:latin typeface="Arial" pitchFamily="34" charset="0"/>
              <a:cs typeface="Arial" pitchFamily="34" charset="0"/>
            </a:endParaRPr>
          </a:p>
          <a:p>
            <a:pPr marL="266700" indent="-266700" algn="just" latinLnBrk="1"/>
            <a:r>
              <a:rPr lang="en-US" sz="8000" dirty="0" smtClean="0">
                <a:latin typeface="Arial" pitchFamily="34" charset="0"/>
                <a:cs typeface="Arial" pitchFamily="34" charset="0"/>
              </a:rPr>
              <a:t>To facilitate 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and assist in providing support in planning and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                     implementation 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of the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on-going 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work and the efforts of DBE in rural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      school improvement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; </a:t>
            </a:r>
          </a:p>
          <a:p>
            <a:pPr marL="266700" indent="-266700" algn="just" latinLnBrk="1"/>
            <a:r>
              <a:rPr lang="en-US" sz="8000" dirty="0" smtClean="0">
                <a:latin typeface="Arial" pitchFamily="34" charset="0"/>
                <a:cs typeface="Arial" pitchFamily="34" charset="0"/>
              </a:rPr>
              <a:t>To coordinate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, monitor and report on the strategies for improving the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    quality 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education 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in rural schools;</a:t>
            </a:r>
            <a:endParaRPr lang="en-ZA" sz="8000" dirty="0">
              <a:latin typeface="Arial" pitchFamily="34" charset="0"/>
              <a:cs typeface="Arial" pitchFamily="34" charset="0"/>
            </a:endParaRPr>
          </a:p>
          <a:p>
            <a:pPr marL="266700" indent="-266700" algn="just" latinLnBrk="1"/>
            <a:r>
              <a:rPr lang="en-US" sz="8000" dirty="0" smtClean="0">
                <a:latin typeface="Arial" pitchFamily="34" charset="0"/>
                <a:cs typeface="Arial" pitchFamily="34" charset="0"/>
              </a:rPr>
              <a:t>To empower 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provincial and district officials to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lead 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the mission of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           advancing education in rural areas;</a:t>
            </a:r>
            <a:r>
              <a:rPr lang="en-ZA" sz="8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and</a:t>
            </a:r>
            <a:endParaRPr lang="en-ZA" sz="8000" dirty="0">
              <a:latin typeface="Arial" pitchFamily="34" charset="0"/>
              <a:cs typeface="Arial" pitchFamily="34" charset="0"/>
            </a:endParaRPr>
          </a:p>
          <a:p>
            <a:pPr marL="266700" indent="-266700" algn="just" latinLnBrk="1"/>
            <a:r>
              <a:rPr lang="en-US" sz="8000" dirty="0" smtClean="0">
                <a:latin typeface="Arial" pitchFamily="34" charset="0"/>
                <a:cs typeface="Arial" pitchFamily="34" charset="0"/>
              </a:rPr>
              <a:t>To ensure 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ongoing communication and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consultation 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between and among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           relevant stakeholders 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and sectors.</a:t>
            </a:r>
            <a:endParaRPr lang="en-ZA" sz="8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ZA" dirty="0">
              <a:latin typeface="Arial Narrow" panose="020B0606020202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1124744"/>
            <a:ext cx="8856984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415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722313"/>
          </a:xfrm>
        </p:spPr>
        <p:txBody>
          <a:bodyPr>
            <a:noAutofit/>
          </a:bodyPr>
          <a:lstStyle/>
          <a:p>
            <a:r>
              <a:rPr lang="en-ZA" altLang="en-US" sz="32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Inter- and Ultra Departmental Collaborations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680520"/>
          </a:xfrm>
        </p:spPr>
        <p:txBody>
          <a:bodyPr>
            <a:normAutofit/>
          </a:bodyPr>
          <a:lstStyle/>
          <a:p>
            <a:pPr marL="365125" indent="-365125">
              <a:defRPr/>
            </a:pPr>
            <a:endParaRPr lang="en-ZA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2" indent="0">
              <a:buNone/>
              <a:defRPr/>
            </a:pPr>
            <a:endParaRPr lang="en-ZA" dirty="0" smtClean="0">
              <a:latin typeface="Arial Narrow" panose="020B0606020202030204" pitchFamily="34" charset="0"/>
            </a:endParaRPr>
          </a:p>
          <a:p>
            <a:pPr>
              <a:defRPr/>
            </a:pPr>
            <a:endParaRPr lang="en-ZA" dirty="0">
              <a:latin typeface="Arial Narrow" panose="020B0606020202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484784"/>
            <a:ext cx="842493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endParaRPr lang="en-Z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980728"/>
            <a:ext cx="8793360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 algn="just">
              <a:buNone/>
              <a:defRPr/>
            </a:pPr>
            <a:r>
              <a:rPr lang="en-ZA" sz="3400" dirty="0" smtClean="0">
                <a:latin typeface="Arial" pitchFamily="34" charset="0"/>
                <a:cs typeface="Arial" pitchFamily="34" charset="0"/>
              </a:rPr>
              <a:t>The DBE has partnered with various stakeholders in its quest to support rural schools to provide quality education:</a:t>
            </a:r>
          </a:p>
          <a:p>
            <a:pPr marL="268287" indent="0" algn="just">
              <a:buNone/>
              <a:defRPr/>
            </a:pPr>
            <a:endParaRPr lang="en-ZA" sz="3400" dirty="0" smtClean="0">
              <a:latin typeface="Arial" pitchFamily="34" charset="0"/>
              <a:cs typeface="Arial" pitchFamily="34" charset="0"/>
            </a:endParaRPr>
          </a:p>
          <a:p>
            <a:pPr marL="839787" indent="-571500" algn="just">
              <a:defRPr/>
            </a:pPr>
            <a:r>
              <a:rPr lang="en-ZA" sz="3400" dirty="0" smtClean="0">
                <a:latin typeface="Arial" pitchFamily="34" charset="0"/>
                <a:cs typeface="Arial" pitchFamily="34" charset="0"/>
              </a:rPr>
              <a:t>The Department of Science and Technology on the </a:t>
            </a:r>
            <a:r>
              <a:rPr lang="en-ZA" sz="3400" dirty="0" err="1" smtClean="0">
                <a:latin typeface="Arial" pitchFamily="34" charset="0"/>
                <a:cs typeface="Arial" pitchFamily="34" charset="0"/>
              </a:rPr>
              <a:t>HySA</a:t>
            </a:r>
            <a:r>
              <a:rPr lang="en-ZA" sz="3400" dirty="0" smtClean="0">
                <a:latin typeface="Arial" pitchFamily="34" charset="0"/>
                <a:cs typeface="Arial" pitchFamily="34" charset="0"/>
              </a:rPr>
              <a:t> Alternative Energy Project;</a:t>
            </a:r>
          </a:p>
          <a:p>
            <a:pPr marL="268287" indent="0" algn="just">
              <a:buNone/>
              <a:defRPr/>
            </a:pPr>
            <a:endParaRPr lang="en-ZA" sz="3400" dirty="0" smtClean="0">
              <a:latin typeface="Arial" pitchFamily="34" charset="0"/>
              <a:cs typeface="Arial" pitchFamily="34" charset="0"/>
            </a:endParaRPr>
          </a:p>
          <a:p>
            <a:pPr marL="803275" indent="-534988" algn="just">
              <a:defRPr/>
            </a:pPr>
            <a:r>
              <a:rPr lang="en-ZA" sz="3400" dirty="0">
                <a:latin typeface="Arial" pitchFamily="34" charset="0"/>
                <a:cs typeface="Arial" pitchFamily="34" charset="0"/>
              </a:rPr>
              <a:t>T</a:t>
            </a:r>
            <a:r>
              <a:rPr lang="en-ZA" sz="3400" dirty="0" smtClean="0">
                <a:latin typeface="Arial" pitchFamily="34" charset="0"/>
                <a:cs typeface="Arial" pitchFamily="34" charset="0"/>
              </a:rPr>
              <a:t>he Departments of Agriculture and Fisheries, and Rural Development and Land Reforms on the establishment of a Self-sufficient Agriculture Model School;</a:t>
            </a:r>
          </a:p>
          <a:p>
            <a:pPr marL="268287" indent="0" algn="just">
              <a:buNone/>
              <a:defRPr/>
            </a:pPr>
            <a:endParaRPr lang="en-ZA" sz="3400" dirty="0" smtClean="0">
              <a:latin typeface="Arial" pitchFamily="34" charset="0"/>
              <a:cs typeface="Arial" pitchFamily="34" charset="0"/>
            </a:endParaRPr>
          </a:p>
          <a:p>
            <a:pPr marL="803275" indent="-534988" algn="just">
              <a:defRPr/>
            </a:pPr>
            <a:r>
              <a:rPr lang="en-ZA" sz="3400" dirty="0" smtClean="0">
                <a:latin typeface="Arial" pitchFamily="34" charset="0"/>
                <a:cs typeface="Arial" pitchFamily="34" charset="0"/>
              </a:rPr>
              <a:t>BMW Groups on a project for the establishment of a BMW Academy of Excellence; and</a:t>
            </a:r>
          </a:p>
          <a:p>
            <a:pPr marL="268287" indent="0" algn="just">
              <a:buNone/>
              <a:defRPr/>
            </a:pPr>
            <a:endParaRPr lang="en-ZA" sz="3400" dirty="0" smtClean="0">
              <a:latin typeface="Arial" pitchFamily="34" charset="0"/>
              <a:cs typeface="Arial" pitchFamily="34" charset="0"/>
            </a:endParaRPr>
          </a:p>
          <a:p>
            <a:pPr marL="803275" indent="-534988" algn="just">
              <a:defRPr/>
            </a:pPr>
            <a:r>
              <a:rPr lang="en-ZA" sz="3400" dirty="0" smtClean="0">
                <a:latin typeface="Arial" pitchFamily="34" charset="0"/>
                <a:cs typeface="Arial" pitchFamily="34" charset="0"/>
              </a:rPr>
              <a:t>The British Council on the Learn English Audio Project.</a:t>
            </a:r>
          </a:p>
          <a:p>
            <a:pPr marL="803275" indent="-534988">
              <a:defRPr/>
            </a:pPr>
            <a:endParaRPr lang="en-ZA" sz="38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2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3"/>
            <a:ext cx="8229600" cy="648072"/>
          </a:xfrm>
        </p:spPr>
        <p:txBody>
          <a:bodyPr>
            <a:normAutofit/>
          </a:bodyPr>
          <a:lstStyle/>
          <a:p>
            <a:r>
              <a:rPr lang="en-ZA" sz="36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Details on IPREC and MREC Meetings</a:t>
            </a:r>
            <a:endParaRPr lang="en-ZA" sz="3600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ACTIVITY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ACTIVITY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RESPONSIBILITY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TIMELINE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 smtClean="0">
                <a:solidFill>
                  <a:srgbClr val="FFFFFF"/>
                </a:solidFill>
              </a:rPr>
              <a:t>RESPONSIBILITY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TIMELINE</a:t>
            </a:r>
            <a:endParaRPr lang="en-ZA" dirty="0">
              <a:latin typeface="Arial"/>
            </a:endParaRP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</p:txBody>
      </p:sp>
      <p:graphicFrame>
        <p:nvGraphicFramePr>
          <p:cNvPr id="7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83530821"/>
              </p:ext>
            </p:extLst>
          </p:nvPr>
        </p:nvGraphicFramePr>
        <p:xfrm>
          <a:off x="251520" y="1052736"/>
          <a:ext cx="8496945" cy="505304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96144"/>
                <a:gridCol w="1800200"/>
                <a:gridCol w="1656184"/>
                <a:gridCol w="144016"/>
                <a:gridCol w="2002685"/>
                <a:gridCol w="1597716"/>
              </a:tblGrid>
              <a:tr h="676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</a:rPr>
                        <a:t>Structure 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Number of </a:t>
                      </a:r>
                      <a:r>
                        <a:rPr lang="en-ZA" sz="16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Meetings Held in 2016 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ZA" sz="16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of Meetings Held in 2016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 smtClean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Number of </a:t>
                      </a:r>
                      <a:r>
                        <a:rPr lang="en-ZA" sz="16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Meetings Planned in 2017 </a:t>
                      </a:r>
                      <a:endParaRPr lang="en-ZA" sz="1600" dirty="0" smtClean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Dates of Meetings planned in 207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</a:tr>
              <a:tr h="492616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IPREC</a:t>
                      </a:r>
                      <a:r>
                        <a:rPr lang="en-ZA" sz="16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10 - 11 Mar 2016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29 - 30 Mar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09 - 10 Jun 2016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04 - 05 May 2017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08 - 09 Dec 2016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20 - 21 Sept 2017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80682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07 - 08 Dec 2017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9398">
                <a:tc gridSpan="6">
                  <a:txBody>
                    <a:bodyPr/>
                    <a:lstStyle/>
                    <a:p>
                      <a:endParaRPr lang="en-ZA" dirty="0"/>
                    </a:p>
                  </a:txBody>
                  <a:tcPr marL="68579" marR="68579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6635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MREC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May 2016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rowSpan="4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 Mar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80682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 May 2016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 May 2017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86635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Jun 2016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July 2017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80682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 Nov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866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48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4968875"/>
          </a:xfrm>
        </p:spPr>
        <p:txBody>
          <a:bodyPr>
            <a:normAutofit/>
          </a:bodyPr>
          <a:lstStyle/>
          <a:p>
            <a:r>
              <a:rPr lang="en-ZA" altLang="en-US" sz="60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Rural Education Landscape</a:t>
            </a:r>
          </a:p>
        </p:txBody>
      </p:sp>
    </p:spTree>
    <p:extLst>
      <p:ext uri="{BB962C8B-B14F-4D97-AF65-F5344CB8AC3E}">
        <p14:creationId xmlns:p14="http://schemas.microsoft.com/office/powerpoint/2010/main" xmlns="" val="12271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722313"/>
          </a:xfrm>
        </p:spPr>
        <p:txBody>
          <a:bodyPr>
            <a:noAutofit/>
          </a:bodyPr>
          <a:lstStyle/>
          <a:p>
            <a:r>
              <a:rPr lang="en-ZA" altLang="en-US" sz="60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PLANS FOR </a:t>
            </a:r>
            <a:r>
              <a:rPr lang="en-ZA" altLang="en-US" sz="80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2017</a:t>
            </a:r>
            <a:endParaRPr lang="en-ZA" altLang="en-US" sz="8000" dirty="0" smtClean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2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3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ZA" sz="36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Rural Education </a:t>
            </a:r>
            <a:r>
              <a:rPr lang="en-ZA" sz="48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2017</a:t>
            </a:r>
            <a:r>
              <a:rPr lang="en-ZA" sz="36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Plans</a:t>
            </a:r>
            <a:endParaRPr lang="en-ZA" sz="3600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ACTIVITY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ACTIVITY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RESPONSIBILITY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TIMELINE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 smtClean="0">
                <a:solidFill>
                  <a:srgbClr val="FFFFFF"/>
                </a:solidFill>
              </a:rPr>
              <a:t>RESPONSIBILITY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TIMELINE</a:t>
            </a:r>
            <a:endParaRPr lang="en-ZA" dirty="0">
              <a:latin typeface="Arial"/>
            </a:endParaRP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8749395"/>
              </p:ext>
            </p:extLst>
          </p:nvPr>
        </p:nvGraphicFramePr>
        <p:xfrm>
          <a:off x="251520" y="908720"/>
          <a:ext cx="8640960" cy="53244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56383"/>
                <a:gridCol w="2304257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ACTIVITY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RESPONSIBILITY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TIMELINES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</a:tr>
              <a:tr h="277232">
                <a:tc gridSpan="3">
                  <a:txBody>
                    <a:bodyPr/>
                    <a:lstStyle/>
                    <a:p>
                      <a:r>
                        <a:rPr lang="en-ZA" sz="1700" b="1" dirty="0" smtClean="0"/>
                        <a:t>MULTI-GRADE PROJECTS</a:t>
                      </a:r>
                      <a:endParaRPr lang="en-ZA" sz="17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49238" marR="0" indent="-22860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ZA" sz="16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Printing and distribution of the Multi-grade Toolkit</a:t>
                      </a:r>
                      <a:endParaRPr lang="en-ZA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DBE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</a:rPr>
                        <a:t>January - March 2017</a:t>
                      </a:r>
                      <a:endParaRPr lang="en-ZA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69875" indent="-269875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dirty="0" smtClean="0">
                          <a:effectLst/>
                        </a:rPr>
                        <a:t>2)  Convene</a:t>
                      </a:r>
                      <a:r>
                        <a:rPr lang="en-ZA" sz="1600" baseline="0" dirty="0" smtClean="0">
                          <a:effectLst/>
                        </a:rPr>
                        <a:t> a s</a:t>
                      </a:r>
                      <a:r>
                        <a:rPr lang="en-ZA" sz="1600" dirty="0" smtClean="0">
                          <a:effectLst/>
                        </a:rPr>
                        <a:t>eminar </a:t>
                      </a:r>
                      <a:r>
                        <a:rPr lang="en-ZA" sz="1600" dirty="0">
                          <a:effectLst/>
                        </a:rPr>
                        <a:t>on Multi-grade </a:t>
                      </a:r>
                      <a:r>
                        <a:rPr lang="en-ZA" sz="1600" dirty="0" smtClean="0">
                          <a:effectLst/>
                        </a:rPr>
                        <a:t>Teaching</a:t>
                      </a:r>
                      <a:endParaRPr lang="en-ZA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DBE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July </a:t>
                      </a:r>
                      <a:r>
                        <a:rPr lang="en-ZA" sz="1600" dirty="0">
                          <a:effectLst/>
                        </a:rPr>
                        <a:t>2017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69875" indent="-249238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dirty="0" smtClean="0">
                          <a:effectLst/>
                        </a:rPr>
                        <a:t>3)  Finalise</a:t>
                      </a:r>
                      <a:r>
                        <a:rPr lang="en-ZA" sz="1600" baseline="0" dirty="0" smtClean="0">
                          <a:effectLst/>
                        </a:rPr>
                        <a:t> an Integrated Strategy </a:t>
                      </a:r>
                      <a:r>
                        <a:rPr lang="en-ZA" sz="1600" dirty="0" smtClean="0">
                          <a:effectLst/>
                        </a:rPr>
                        <a:t>for </a:t>
                      </a:r>
                      <a:r>
                        <a:rPr lang="en-ZA" sz="1600" dirty="0">
                          <a:effectLst/>
                        </a:rPr>
                        <a:t>Small </a:t>
                      </a:r>
                      <a:r>
                        <a:rPr lang="en-ZA" sz="1600" dirty="0" smtClean="0">
                          <a:effectLst/>
                        </a:rPr>
                        <a:t>Schools</a:t>
                      </a:r>
                      <a:endParaRPr lang="en-ZA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DBE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April 2017 - </a:t>
                      </a:r>
                      <a:r>
                        <a:rPr lang="en-ZA" sz="1600" dirty="0" smtClean="0">
                          <a:effectLst/>
                        </a:rPr>
                        <a:t>July 2018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69875" marR="0" indent="-249238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4)</a:t>
                      </a:r>
                      <a:r>
                        <a:rPr lang="en-ZA" sz="16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1600" dirty="0" smtClean="0">
                          <a:effectLst/>
                        </a:rPr>
                        <a:t>Monitor</a:t>
                      </a:r>
                      <a:r>
                        <a:rPr lang="en-ZA" sz="1600" baseline="0" dirty="0" smtClean="0">
                          <a:effectLst/>
                        </a:rPr>
                        <a:t> the </a:t>
                      </a:r>
                      <a:r>
                        <a:rPr lang="en-ZA" sz="1600" dirty="0" smtClean="0">
                          <a:effectLst/>
                        </a:rPr>
                        <a:t>Implementation of the Multi-grade Toolkit </a:t>
                      </a:r>
                      <a:endParaRPr lang="en-ZA" sz="16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DBE/PEDs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</a:rPr>
                        <a:t>April 2017 - March 2018</a:t>
                      </a:r>
                      <a:endParaRPr lang="en-ZA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1153">
                <a:tc gridSpan="3">
                  <a:txBody>
                    <a:bodyPr/>
                    <a:lstStyle/>
                    <a:p>
                      <a:r>
                        <a:rPr lang="en-ZA" sz="1600" b="1" dirty="0" smtClean="0"/>
                        <a:t>RURAL EDUCATION POLICY</a:t>
                      </a:r>
                      <a:endParaRPr lang="en-ZA" sz="16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9875" indent="-269875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ZA" sz="1600" dirty="0" smtClean="0">
                          <a:effectLst/>
                        </a:rPr>
                        <a:t>Presentation of the Draft Framework on the Rural Education Policy</a:t>
                      </a:r>
                      <a:r>
                        <a:rPr lang="en-ZA" sz="1600" baseline="0" dirty="0" smtClean="0">
                          <a:effectLst/>
                        </a:rPr>
                        <a:t> to the Minister</a:t>
                      </a:r>
                      <a:endParaRPr lang="en-ZA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Research Team 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January 2017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69875" indent="-269875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2)</a:t>
                      </a:r>
                      <a:r>
                        <a:rPr lang="en-ZA" sz="16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Finalise and Submit the final draft of the recommendations to the Minister </a:t>
                      </a:r>
                      <a:endParaRPr lang="en-ZA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Research Team 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January – March 2017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66700" indent="-266700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dirty="0" smtClean="0">
                          <a:effectLst/>
                        </a:rPr>
                        <a:t>3)  Coordinate an advocacy campaign on   the Rural Education Policy</a:t>
                      </a:r>
                      <a:r>
                        <a:rPr lang="en-ZA" sz="1600" dirty="0">
                          <a:effectLst/>
                        </a:rPr>
                        <a:t> </a:t>
                      </a:r>
                      <a:endParaRPr lang="en-ZA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DBE/PEDs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April 2017 - March 2018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38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ZA" sz="3600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Rural Education </a:t>
            </a:r>
            <a:r>
              <a:rPr lang="en-ZA" sz="4800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2017</a:t>
            </a:r>
            <a:r>
              <a:rPr lang="en-ZA" sz="3600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ZA" sz="36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Plans cont.</a:t>
            </a:r>
            <a:endParaRPr lang="en-Z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ACTIVITY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ACTIVITY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RESPONSIBILITY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TIMELINE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 smtClean="0">
                <a:solidFill>
                  <a:srgbClr val="FFFFFF"/>
                </a:solidFill>
              </a:rPr>
              <a:t>RESPONSIBILITY</a:t>
            </a:r>
            <a:endParaRPr lang="en-ZA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ZA" b="1" dirty="0">
                <a:solidFill>
                  <a:srgbClr val="FFFFFF"/>
                </a:solidFill>
              </a:rPr>
              <a:t>TIMELINE</a:t>
            </a:r>
            <a:endParaRPr lang="en-ZA" dirty="0">
              <a:latin typeface="Arial"/>
            </a:endParaRP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1506352"/>
              </p:ext>
            </p:extLst>
          </p:nvPr>
        </p:nvGraphicFramePr>
        <p:xfrm>
          <a:off x="251520" y="1052736"/>
          <a:ext cx="8640960" cy="4926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56383"/>
                <a:gridCol w="2304257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ACTIVITY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RESPONSIBILITY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TIMELINES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marL="269875" indent="-269875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700" dirty="0" smtClean="0">
                          <a:effectLst/>
                        </a:rPr>
                        <a:t>3)   Monitor the</a:t>
                      </a:r>
                      <a:r>
                        <a:rPr lang="en-ZA" sz="1700" baseline="0" dirty="0" smtClean="0">
                          <a:effectLst/>
                        </a:rPr>
                        <a:t> </a:t>
                      </a:r>
                      <a:r>
                        <a:rPr lang="en-ZA" sz="1700" dirty="0" smtClean="0">
                          <a:effectLst/>
                        </a:rPr>
                        <a:t>Implementation </a:t>
                      </a:r>
                      <a:r>
                        <a:rPr lang="en-ZA" sz="1700" dirty="0">
                          <a:effectLst/>
                        </a:rPr>
                        <a:t>of the Rural Education Policy </a:t>
                      </a:r>
                      <a:endParaRPr lang="en-ZA" sz="1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>
                          <a:effectLst/>
                        </a:rPr>
                        <a:t>DBE/PEDs</a:t>
                      </a:r>
                      <a:endParaRPr lang="en-ZA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>
                          <a:effectLst/>
                        </a:rPr>
                        <a:t>Jan – Oct </a:t>
                      </a:r>
                      <a:r>
                        <a:rPr lang="en-ZA" sz="1700" dirty="0" smtClean="0">
                          <a:effectLst/>
                        </a:rPr>
                        <a:t>2018</a:t>
                      </a:r>
                      <a:endParaRPr lang="en-ZA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 marL="269875" indent="-269875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700" dirty="0" smtClean="0">
                          <a:effectLst/>
                        </a:rPr>
                        <a:t>4)   Develop strategies </a:t>
                      </a:r>
                      <a:r>
                        <a:rPr lang="en-ZA" sz="1700" dirty="0">
                          <a:effectLst/>
                        </a:rPr>
                        <a:t>and programmes to support rural schools </a:t>
                      </a:r>
                      <a:endParaRPr lang="en-ZA" sz="1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>
                          <a:effectLst/>
                        </a:rPr>
                        <a:t>DBE</a:t>
                      </a:r>
                      <a:endParaRPr lang="en-ZA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>
                          <a:effectLst/>
                        </a:rPr>
                        <a:t>April </a:t>
                      </a:r>
                      <a:r>
                        <a:rPr lang="en-ZA" sz="1700" dirty="0" smtClean="0">
                          <a:effectLst/>
                        </a:rPr>
                        <a:t>2018 </a:t>
                      </a:r>
                      <a:r>
                        <a:rPr lang="en-ZA" sz="1700" dirty="0">
                          <a:effectLst/>
                        </a:rPr>
                        <a:t>- March </a:t>
                      </a:r>
                      <a:r>
                        <a:rPr lang="en-ZA" sz="1700" dirty="0" smtClean="0">
                          <a:effectLst/>
                        </a:rPr>
                        <a:t>2019</a:t>
                      </a:r>
                      <a:endParaRPr lang="en-ZA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 gridSpan="3">
                  <a:txBody>
                    <a:bodyPr/>
                    <a:lstStyle/>
                    <a:p>
                      <a:r>
                        <a:rPr lang="en-ZA" sz="1700" b="1" kern="1200" dirty="0" smtClean="0">
                          <a:effectLst/>
                        </a:rPr>
                        <a:t>BASELINE ASSESSMENT OF RURAL SCHOOLS</a:t>
                      </a:r>
                      <a:endParaRPr lang="en-ZA" sz="17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49238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ZA" sz="1700" kern="1200" dirty="0" smtClean="0">
                          <a:effectLst/>
                        </a:rPr>
                        <a:t>Conduct baseline assessment of rural schools</a:t>
                      </a:r>
                      <a:endParaRPr lang="en-ZA" sz="1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>
                          <a:effectLst/>
                        </a:rPr>
                        <a:t>DBE</a:t>
                      </a:r>
                      <a:endParaRPr lang="en-ZA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>
                          <a:effectLst/>
                        </a:rPr>
                        <a:t>April 2017 - March 2018</a:t>
                      </a:r>
                      <a:endParaRPr lang="en-ZA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1153">
                <a:tc gridSpan="3">
                  <a:txBody>
                    <a:bodyPr/>
                    <a:lstStyle/>
                    <a:p>
                      <a:r>
                        <a:rPr lang="en-ZA" sz="1700" b="1" kern="1200" dirty="0" smtClean="0">
                          <a:effectLst/>
                        </a:rPr>
                        <a:t>SELF-SUFFICIENT AGRICULTURE MODEL SCHOOLS </a:t>
                      </a:r>
                      <a:endParaRPr lang="en-ZA" sz="17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9875" indent="-269875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ZA" sz="1700" kern="1200" dirty="0" smtClean="0">
                          <a:effectLst/>
                        </a:rPr>
                        <a:t>Establishment of a</a:t>
                      </a:r>
                      <a:r>
                        <a:rPr lang="en-ZA" sz="1700" kern="1200" baseline="0" dirty="0" smtClean="0">
                          <a:effectLst/>
                        </a:rPr>
                        <a:t> Self-sufficient </a:t>
                      </a:r>
                      <a:r>
                        <a:rPr lang="en-ZA" sz="1700" kern="1200" dirty="0" smtClean="0">
                          <a:effectLst/>
                        </a:rPr>
                        <a:t>Agriculture Model School </a:t>
                      </a:r>
                      <a:endParaRPr lang="en-ZA" sz="1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>
                          <a:effectLst/>
                        </a:rPr>
                        <a:t>DBE/PEDs</a:t>
                      </a:r>
                      <a:endParaRPr lang="en-ZA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>
                          <a:effectLst/>
                        </a:rPr>
                        <a:t>April 2017 - March 2018</a:t>
                      </a:r>
                      <a:endParaRPr lang="en-ZA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7506">
                <a:tc>
                  <a:txBody>
                    <a:bodyPr/>
                    <a:lstStyle/>
                    <a:p>
                      <a:r>
                        <a:rPr lang="en-ZA" sz="1700" b="1" dirty="0" smtClean="0">
                          <a:effectLst/>
                        </a:rPr>
                        <a:t>AUDITING OF RURAL SCHOOLS </a:t>
                      </a:r>
                      <a:endParaRPr lang="en-ZA" sz="17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700" dirty="0">
                        <a:latin typeface="+mn-lt"/>
                      </a:endParaRPr>
                    </a:p>
                  </a:txBody>
                  <a:tcPr/>
                </a:tc>
              </a:tr>
              <a:tr h="3958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 smtClean="0">
                          <a:effectLst/>
                        </a:rPr>
                        <a:t>1)   Development of an Application</a:t>
                      </a:r>
                      <a:endParaRPr lang="en-ZA" sz="1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>
                          <a:effectLst/>
                        </a:rPr>
                        <a:t> </a:t>
                      </a:r>
                      <a:r>
                        <a:rPr lang="en-ZA" sz="1700" dirty="0" smtClean="0">
                          <a:effectLst/>
                        </a:rPr>
                        <a:t>DBE</a:t>
                      </a:r>
                      <a:endParaRPr lang="en-ZA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 smtClean="0">
                          <a:effectLst/>
                        </a:rPr>
                        <a:t>Jan-April </a:t>
                      </a:r>
                      <a:r>
                        <a:rPr lang="en-ZA" sz="1700" dirty="0">
                          <a:effectLst/>
                        </a:rPr>
                        <a:t>2017</a:t>
                      </a:r>
                      <a:endParaRPr lang="en-ZA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 smtClean="0">
                          <a:effectLst/>
                        </a:rPr>
                        <a:t>2) </a:t>
                      </a:r>
                      <a:r>
                        <a:rPr lang="en-ZA" sz="1700" baseline="0" dirty="0" smtClean="0">
                          <a:effectLst/>
                        </a:rPr>
                        <a:t>  Conduct an </a:t>
                      </a:r>
                      <a:r>
                        <a:rPr lang="en-ZA" sz="1700" dirty="0" smtClean="0">
                          <a:effectLst/>
                        </a:rPr>
                        <a:t>Auditing </a:t>
                      </a:r>
                      <a:r>
                        <a:rPr lang="en-ZA" sz="1700" dirty="0">
                          <a:effectLst/>
                        </a:rPr>
                        <a:t>of rural </a:t>
                      </a:r>
                      <a:r>
                        <a:rPr lang="en-ZA" sz="1700" dirty="0" smtClean="0">
                          <a:effectLst/>
                        </a:rPr>
                        <a:t>schools using the app</a:t>
                      </a:r>
                      <a:endParaRPr lang="en-ZA" sz="1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>
                          <a:effectLst/>
                        </a:rPr>
                        <a:t>DBE/PEDs</a:t>
                      </a:r>
                      <a:endParaRPr lang="en-ZA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700" dirty="0">
                          <a:effectLst/>
                        </a:rPr>
                        <a:t>April 2017 - March 2018</a:t>
                      </a:r>
                      <a:endParaRPr lang="en-ZA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621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74663" y="260350"/>
            <a:ext cx="8229600" cy="722313"/>
          </a:xfrm>
        </p:spPr>
        <p:txBody>
          <a:bodyPr>
            <a:normAutofit fontScale="90000"/>
          </a:bodyPr>
          <a:lstStyle/>
          <a:p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CONCLUSION</a:t>
            </a:r>
          </a:p>
        </p:txBody>
      </p:sp>
      <p:sp>
        <p:nvSpPr>
          <p:cNvPr id="27651" name="Content Placeholder 2"/>
          <p:cNvSpPr txBox="1">
            <a:spLocks/>
          </p:cNvSpPr>
          <p:nvPr/>
        </p:nvSpPr>
        <p:spPr bwMode="auto">
          <a:xfrm>
            <a:off x="395536" y="1052513"/>
            <a:ext cx="8424936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Tx/>
              <a:buNone/>
            </a:pPr>
            <a:r>
              <a:rPr lang="en-ZA" altLang="en-US" sz="4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development of </a:t>
            </a:r>
            <a:r>
              <a:rPr lang="en-ZA" altLang="en-US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Strategies </a:t>
            </a:r>
            <a:r>
              <a:rPr lang="en-ZA" altLang="en-US" sz="4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Support </a:t>
            </a:r>
            <a:r>
              <a:rPr lang="en-ZA" altLang="en-US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Rural Schools </a:t>
            </a:r>
            <a:r>
              <a:rPr lang="en-ZA" altLang="en-US" sz="4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the Policy on Rural Education will ensure that there are dedicated programs and initiatives which will improve the quality of education and subsequently learning outcomes in these schools</a:t>
            </a:r>
            <a:r>
              <a:rPr lang="en-ZA" altLang="en-US" sz="4000" dirty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458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74663" y="260350"/>
            <a:ext cx="8229600" cy="722313"/>
          </a:xfrm>
        </p:spPr>
        <p:txBody>
          <a:bodyPr>
            <a:normAutofit fontScale="90000"/>
          </a:bodyPr>
          <a:lstStyle/>
          <a:p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RECOMMENDATION</a:t>
            </a:r>
          </a:p>
        </p:txBody>
      </p:sp>
      <p:sp>
        <p:nvSpPr>
          <p:cNvPr id="27651" name="Content Placeholder 2"/>
          <p:cNvSpPr txBox="1">
            <a:spLocks/>
          </p:cNvSpPr>
          <p:nvPr/>
        </p:nvSpPr>
        <p:spPr bwMode="auto">
          <a:xfrm>
            <a:off x="395536" y="1052513"/>
            <a:ext cx="8424936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None/>
            </a:pPr>
            <a:r>
              <a:rPr lang="en-ZA" altLang="en-US" sz="4000" dirty="0" smtClean="0">
                <a:latin typeface="Arial" charset="0"/>
                <a:cs typeface="Arial" charset="0"/>
              </a:rPr>
              <a:t>It is recommended that the Portfolio </a:t>
            </a:r>
            <a:r>
              <a:rPr lang="en-ZA" altLang="en-US" sz="4000" dirty="0">
                <a:latin typeface="Arial" charset="0"/>
                <a:cs typeface="Arial" charset="0"/>
              </a:rPr>
              <a:t>Committee </a:t>
            </a:r>
            <a:r>
              <a:rPr lang="en-ZA" altLang="en-US" sz="4000" dirty="0" smtClean="0">
                <a:latin typeface="Arial" charset="0"/>
                <a:cs typeface="Arial" charset="0"/>
              </a:rPr>
              <a:t>notes and discusses the </a:t>
            </a:r>
            <a:r>
              <a:rPr lang="en-ZA" altLang="en-US" sz="4000" dirty="0">
                <a:latin typeface="Arial" charset="0"/>
                <a:cs typeface="Arial" charset="0"/>
              </a:rPr>
              <a:t>progress report on rural education.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422605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657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722313"/>
          </a:xfrm>
        </p:spPr>
        <p:txBody>
          <a:bodyPr>
            <a:normAutofit fontScale="90000"/>
          </a:bodyPr>
          <a:lstStyle/>
          <a:p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Rural </a:t>
            </a:r>
            <a:r>
              <a:rPr lang="en-ZA" altLang="en-US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Schools in South </a:t>
            </a:r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Africa</a:t>
            </a:r>
            <a:r>
              <a:rPr lang="en-ZA" altLang="en-US" dirty="0" smtClean="0"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3779337"/>
              </p:ext>
            </p:extLst>
          </p:nvPr>
        </p:nvGraphicFramePr>
        <p:xfrm>
          <a:off x="431800" y="1125538"/>
          <a:ext cx="8316912" cy="486888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69783"/>
                <a:gridCol w="2116598"/>
                <a:gridCol w="2119536"/>
                <a:gridCol w="2110995"/>
              </a:tblGrid>
              <a:tr h="630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Province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Number of Public Schools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Number of Rural Schools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Percentage of Rural </a:t>
                      </a:r>
                      <a:r>
                        <a:rPr lang="en-US" sz="1800" dirty="0">
                          <a:effectLst/>
                        </a:rPr>
                        <a:t>Schools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</a:tr>
              <a:tr h="4237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Eastern Cape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</a:p>
                  </a:txBody>
                  <a:tcPr marL="7620" marR="7620" marT="7620" marB="0" anchor="b"/>
                </a:tc>
              </a:tr>
              <a:tr h="4237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Free State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</a:p>
                  </a:txBody>
                  <a:tcPr marL="7620" marR="7620" marT="7620" marB="0" anchor="b"/>
                </a:tc>
              </a:tr>
              <a:tr h="4237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Gauteng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7620" marR="7620" marT="7620" marB="0" anchor="b"/>
                </a:tc>
              </a:tr>
              <a:tr h="4237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KwaZulu-Natal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</a:p>
                  </a:txBody>
                  <a:tcPr marL="7620" marR="7620" marT="7620" marB="0" anchor="b"/>
                </a:tc>
              </a:tr>
              <a:tr h="4237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Limpopo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</a:p>
                  </a:txBody>
                  <a:tcPr marL="7620" marR="7620" marT="7620" marB="0" anchor="b"/>
                </a:tc>
              </a:tr>
              <a:tr h="4237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Mpumalanga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L="7620" marR="7620" marT="7620" marB="0" anchor="b"/>
                </a:tc>
              </a:tr>
              <a:tr h="4237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North West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</a:p>
                  </a:txBody>
                  <a:tcPr marL="7620" marR="7620" marT="7620" marB="0" anchor="b"/>
                </a:tc>
              </a:tr>
              <a:tr h="4237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Northern Cape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</a:p>
                  </a:txBody>
                  <a:tcPr marL="7620" marR="7620" marT="7620" marB="0" anchor="b"/>
                </a:tc>
              </a:tr>
              <a:tr h="4237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Western Cape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36%</a:t>
                      </a:r>
                    </a:p>
                  </a:txBody>
                  <a:tcPr marL="7620" marR="7620" marT="7620" marB="0" anchor="b"/>
                </a:tc>
              </a:tr>
              <a:tr h="4237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23 719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6209" name="TextBox 2"/>
          <p:cNvSpPr txBox="1">
            <a:spLocks noChangeArrowheads="1"/>
          </p:cNvSpPr>
          <p:nvPr/>
        </p:nvSpPr>
        <p:spPr bwMode="auto">
          <a:xfrm>
            <a:off x="3308350" y="6097588"/>
            <a:ext cx="5113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ZA" altLang="en-US" sz="1200" dirty="0">
                <a:latin typeface="Arial" charset="0"/>
              </a:rPr>
              <a:t>                                       </a:t>
            </a:r>
            <a:r>
              <a:rPr lang="en-ZA" altLang="en-US" sz="1800" dirty="0">
                <a:latin typeface="+mj-lt"/>
              </a:rPr>
              <a:t>Source: </a:t>
            </a:r>
            <a:r>
              <a:rPr lang="en-ZA" altLang="en-US" sz="1800" dirty="0" smtClean="0">
                <a:latin typeface="+mj-lt"/>
              </a:rPr>
              <a:t>2016 School </a:t>
            </a:r>
            <a:r>
              <a:rPr lang="en-ZA" altLang="en-US" sz="1400" dirty="0" smtClean="0">
                <a:latin typeface="Arial" charset="0"/>
              </a:rPr>
              <a:t>Realities</a:t>
            </a:r>
            <a:endParaRPr lang="en-ZA" altLang="en-US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59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722313"/>
          </a:xfrm>
        </p:spPr>
        <p:txBody>
          <a:bodyPr>
            <a:normAutofit fontScale="90000"/>
          </a:bodyPr>
          <a:lstStyle/>
          <a:p>
            <a:r>
              <a:rPr lang="en-ZA" altLang="en-US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Rural Schools in South </a:t>
            </a:r>
            <a:r>
              <a:rPr lang="en-ZA" alt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Africa</a:t>
            </a:r>
            <a:r>
              <a:rPr lang="en-ZA" altLang="en-US" dirty="0" smtClean="0"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1447" y="824230"/>
          <a:ext cx="8841105" cy="5209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0684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720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altLang="en-US" sz="32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Number of Multi-grade Teaching Schools</a:t>
            </a:r>
            <a:endParaRPr lang="en-ZA" sz="3200" dirty="0" smtClean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2" name="Content Placeholder 1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59116625"/>
                  </p:ext>
                </p:extLst>
              </p:nvPr>
            </p:nvGraphicFramePr>
            <p:xfrm>
              <a:off x="611560" y="620685"/>
              <a:ext cx="8064896" cy="5184581"/>
            </p:xfrm>
            <a:graphic>
              <a:graphicData uri="http://schemas.openxmlformats.org/drawingml/2006/table">
                <a:tbl>
                  <a:tblPr firstRow="1" firstCol="1" bandRow="1">
                    <a:tableStyleId>{F5AB1C69-6EDB-4FF4-983F-18BD219EF322}</a:tableStyleId>
                  </a:tblPr>
                  <a:tblGrid>
                    <a:gridCol w="2020534"/>
                    <a:gridCol w="1592448"/>
                    <a:gridCol w="2644069"/>
                    <a:gridCol w="1807845"/>
                  </a:tblGrid>
                  <a:tr h="7404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600" dirty="0" smtClean="0">
                              <a:effectLst/>
                              <a:latin typeface="Arial Narrow" panose="020B0606020202030204" pitchFamily="34" charset="0"/>
                            </a:rPr>
                            <a:t>Province</a:t>
                          </a:r>
                          <a:endParaRPr lang="en-ZA" sz="16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600" baseline="0" dirty="0" smtClean="0">
                              <a:effectLst/>
                              <a:latin typeface="Arial Narrow" panose="020B0606020202030204" pitchFamily="34" charset="0"/>
                              <a:ea typeface="Calibri"/>
                              <a:cs typeface="Times New Roman"/>
                            </a:rPr>
                            <a:t>Number of Public  Schools</a:t>
                          </a:r>
                          <a:endParaRPr lang="en-ZA" sz="16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ZA" sz="1600" dirty="0" smtClean="0">
                              <a:effectLst/>
                              <a:latin typeface="Arial Narrow" panose="020B0606020202030204" pitchFamily="34" charset="0"/>
                            </a:rPr>
                            <a:t>Number of Multi-grade</a:t>
                          </a:r>
                          <a:r>
                            <a:rPr lang="en-ZA" sz="1600" baseline="0" dirty="0" smtClean="0">
                              <a:effectLst/>
                              <a:latin typeface="Arial Narrow" panose="020B0606020202030204" pitchFamily="34" charset="0"/>
                            </a:rPr>
                            <a:t> Teaching S</a:t>
                          </a:r>
                          <a:r>
                            <a:rPr lang="en-ZA" sz="1600" dirty="0" smtClean="0">
                              <a:effectLst/>
                              <a:latin typeface="Arial Narrow" panose="020B0606020202030204" pitchFamily="34" charset="0"/>
                            </a:rPr>
                            <a:t>chools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ZA" sz="1600" dirty="0" smtClean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en-ZA" sz="1600" baseline="0" dirty="0" smtClean="0">
                              <a:effectLst/>
                              <a:latin typeface="Arial Narrow" panose="020B0606020202030204" pitchFamily="34" charset="0"/>
                              <a:ea typeface="Calibri"/>
                              <a:cs typeface="Times New Roman"/>
                            </a:rPr>
                            <a:t>(Learners </a:t>
                          </a:r>
                          <a14:m>
                            <m:oMath xmlns:m="http://schemas.openxmlformats.org/officeDocument/2006/math">
                              <m:r>
                                <a:rPr lang="en-ZA" sz="1600" i="1" baseline="0" smtClean="0">
                                  <a:effectLst/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≤</m:t>
                              </m:r>
                            </m:oMath>
                          </a14:m>
                          <a:r>
                            <a:rPr lang="en-ZA" sz="1600" baseline="0" dirty="0" smtClean="0">
                              <a:effectLst/>
                              <a:latin typeface="Arial Narrow" panose="020B0606020202030204" pitchFamily="34" charset="0"/>
                              <a:ea typeface="Calibri"/>
                              <a:cs typeface="Times New Roman"/>
                            </a:rPr>
                            <a:t> 135)</a:t>
                          </a:r>
                          <a:r>
                            <a:rPr lang="en-ZA" sz="1600" dirty="0" smtClean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endParaRPr lang="en-ZA" sz="16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600" baseline="0" dirty="0" smtClean="0">
                              <a:effectLst/>
                              <a:latin typeface="Arial Narrow" panose="020B0606020202030204" pitchFamily="34" charset="0"/>
                              <a:ea typeface="Calibri"/>
                              <a:cs typeface="Times New Roman"/>
                            </a:rPr>
                            <a:t>Percentage of </a:t>
                          </a:r>
                          <a:r>
                            <a:rPr lang="en-ZA" sz="1600" dirty="0" smtClean="0">
                              <a:effectLst/>
                              <a:latin typeface="Arial Narrow" panose="020B0606020202030204" pitchFamily="34" charset="0"/>
                            </a:rPr>
                            <a:t>Multi-grade</a:t>
                          </a:r>
                          <a:r>
                            <a:rPr lang="en-ZA" sz="1600" baseline="0" dirty="0" smtClean="0">
                              <a:effectLst/>
                              <a:latin typeface="Arial Narrow" panose="020B0606020202030204" pitchFamily="34" charset="0"/>
                            </a:rPr>
                            <a:t> Teaching S</a:t>
                          </a:r>
                          <a:r>
                            <a:rPr lang="en-ZA" sz="1600" dirty="0" smtClean="0">
                              <a:effectLst/>
                              <a:latin typeface="Arial Narrow" panose="020B0606020202030204" pitchFamily="34" charset="0"/>
                            </a:rPr>
                            <a:t>chools</a:t>
                          </a:r>
                          <a:r>
                            <a:rPr lang="en-ZA" sz="1600" baseline="0" dirty="0" smtClean="0">
                              <a:effectLst/>
                              <a:latin typeface="Arial Narrow" panose="020B0606020202030204" pitchFamily="34" charset="0"/>
                              <a:ea typeface="Calibri"/>
                              <a:cs typeface="Times New Roman"/>
                            </a:rPr>
                            <a:t>  Schools </a:t>
                          </a:r>
                          <a:endParaRPr lang="en-ZA" sz="16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Eastern Cape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5 469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1 307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28%</a:t>
                          </a:r>
                          <a:endParaRPr lang="en-ZA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Free State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1 214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382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Gauteng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2 083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Kwazulu-Natal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5 895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784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Limpopo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3 867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Mpumalanga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1 725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Northern Cape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North West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1471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smtClean="0">
                              <a:effectLst/>
                              <a:latin typeface="Arial Narrow" panose="020B0606020202030204" pitchFamily="34" charset="0"/>
                            </a:rPr>
                            <a:t>Western Cape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1 450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Total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23 719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3 526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20%</a:t>
                          </a: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Content Placeholder 1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959116625"/>
                  </p:ext>
                </p:extLst>
              </p:nvPr>
            </p:nvGraphicFramePr>
            <p:xfrm>
              <a:off x="611560" y="620685"/>
              <a:ext cx="8064896" cy="5184581"/>
            </p:xfrm>
            <a:graphic>
              <a:graphicData uri="http://schemas.openxmlformats.org/drawingml/2006/table">
                <a:tbl>
                  <a:tblPr firstRow="1" firstCol="1" bandRow="1">
                    <a:tableStyleId>{F5AB1C69-6EDB-4FF4-983F-18BD219EF322}</a:tableStyleId>
                  </a:tblPr>
                  <a:tblGrid>
                    <a:gridCol w="2020534"/>
                    <a:gridCol w="1592448"/>
                    <a:gridCol w="2644069"/>
                    <a:gridCol w="1807845"/>
                  </a:tblGrid>
                  <a:tr h="7404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600" dirty="0" smtClean="0">
                              <a:effectLst/>
                              <a:latin typeface="Arial Narrow" panose="020B0606020202030204" pitchFamily="34" charset="0"/>
                            </a:rPr>
                            <a:t>Province</a:t>
                          </a:r>
                          <a:endParaRPr lang="en-ZA" sz="16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600" baseline="0" dirty="0" smtClean="0">
                              <a:effectLst/>
                              <a:latin typeface="Arial Narrow" panose="020B0606020202030204" pitchFamily="34" charset="0"/>
                              <a:ea typeface="Calibri"/>
                              <a:cs typeface="Times New Roman"/>
                            </a:rPr>
                            <a:t>Number of Public  Schools</a:t>
                          </a:r>
                          <a:endParaRPr lang="en-ZA" sz="16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79" marR="68579" marT="0" marB="0" anchor="ctr">
                        <a:blipFill rotWithShape="1">
                          <a:blip r:embed="rId2"/>
                          <a:stretch>
                            <a:fillRect l="-136952" t="-8264" r="-68822" b="-6223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600" baseline="0" dirty="0" smtClean="0">
                              <a:effectLst/>
                              <a:latin typeface="Arial Narrow" panose="020B0606020202030204" pitchFamily="34" charset="0"/>
                              <a:ea typeface="Calibri"/>
                              <a:cs typeface="Times New Roman"/>
                            </a:rPr>
                            <a:t>Percentage of </a:t>
                          </a:r>
                          <a:r>
                            <a:rPr lang="en-ZA" sz="1600" dirty="0" smtClean="0">
                              <a:effectLst/>
                              <a:latin typeface="Arial Narrow" panose="020B0606020202030204" pitchFamily="34" charset="0"/>
                            </a:rPr>
                            <a:t>Multi-grade</a:t>
                          </a:r>
                          <a:r>
                            <a:rPr lang="en-ZA" sz="1600" baseline="0" dirty="0" smtClean="0">
                              <a:effectLst/>
                              <a:latin typeface="Arial Narrow" panose="020B0606020202030204" pitchFamily="34" charset="0"/>
                            </a:rPr>
                            <a:t> Teaching S</a:t>
                          </a:r>
                          <a:r>
                            <a:rPr lang="en-ZA" sz="1600" dirty="0" smtClean="0">
                              <a:effectLst/>
                              <a:latin typeface="Arial Narrow" panose="020B0606020202030204" pitchFamily="34" charset="0"/>
                            </a:rPr>
                            <a:t>chools</a:t>
                          </a:r>
                          <a:r>
                            <a:rPr lang="en-ZA" sz="1600" baseline="0" dirty="0" smtClean="0">
                              <a:effectLst/>
                              <a:latin typeface="Arial Narrow" panose="020B0606020202030204" pitchFamily="34" charset="0"/>
                              <a:ea typeface="Calibri"/>
                              <a:cs typeface="Times New Roman"/>
                            </a:rPr>
                            <a:t>  Schools </a:t>
                          </a:r>
                          <a:endParaRPr lang="en-ZA" sz="16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Eastern Cape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5 469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1 307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28%</a:t>
                          </a:r>
                          <a:endParaRPr lang="en-ZA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Free State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1 214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382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Gauteng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2 083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Kwazulu-Natal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5 895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784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Limpopo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3 867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Mpumalanga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1 725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Northern Cape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North West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1471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smtClean="0">
                              <a:effectLst/>
                              <a:latin typeface="Arial Narrow" panose="020B0606020202030204" pitchFamily="34" charset="0"/>
                            </a:rPr>
                            <a:t>Western Cape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1 450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16%</a:t>
                          </a:r>
                        </a:p>
                      </a:txBody>
                      <a:tcPr marL="9525" marR="9525" marT="9525" marB="0" anchor="b"/>
                    </a:tc>
                  </a:tr>
                  <a:tr h="4444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800" dirty="0" smtClean="0">
                              <a:effectLst/>
                              <a:latin typeface="Arial Narrow" panose="020B0606020202030204" pitchFamily="34" charset="0"/>
                            </a:rPr>
                            <a:t>Total</a:t>
                          </a:r>
                          <a:endParaRPr lang="en-ZA" sz="1800" dirty="0">
                            <a:effectLst/>
                            <a:latin typeface="Arial Narrow" panose="020B0606020202030204" pitchFamily="34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79" marR="68579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23 719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3 526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Z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20%</a:t>
                          </a: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11317" name="Rectangle 4"/>
          <p:cNvSpPr>
            <a:spLocks noChangeArrowheads="1"/>
          </p:cNvSpPr>
          <p:nvPr/>
        </p:nvSpPr>
        <p:spPr bwMode="auto">
          <a:xfrm>
            <a:off x="1654367" y="1668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587727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Sourced: 2016 School Realities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775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8496944" cy="720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altLang="en-US" sz="32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Multi-grade Teaching Schools</a:t>
            </a:r>
            <a:endParaRPr lang="en-ZA" sz="3200" dirty="0" smtClean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317" name="Rectangle 4"/>
          <p:cNvSpPr>
            <a:spLocks noChangeArrowheads="1"/>
          </p:cNvSpPr>
          <p:nvPr/>
        </p:nvSpPr>
        <p:spPr bwMode="auto">
          <a:xfrm>
            <a:off x="1635125" y="1668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587727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Sourced:2016 School Realities</a:t>
            </a:r>
            <a:endParaRPr lang="en-ZA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03046067"/>
              </p:ext>
            </p:extLst>
          </p:nvPr>
        </p:nvGraphicFramePr>
        <p:xfrm>
          <a:off x="151159" y="620688"/>
          <a:ext cx="8784976" cy="5281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0770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 DBE Presentation template</Template>
  <TotalTime>3983</TotalTime>
  <Words>3340</Words>
  <Application>Microsoft Office PowerPoint</Application>
  <PresentationFormat>On-screen Show (4:3)</PresentationFormat>
  <Paragraphs>793</Paragraphs>
  <Slides>55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New DBE Presentation template</vt:lpstr>
      <vt:lpstr>PORTFOLIO COMMITTEE MEETING 14 March 2017</vt:lpstr>
      <vt:lpstr>Presentation Outline</vt:lpstr>
      <vt:lpstr> Purpose </vt:lpstr>
      <vt:lpstr>Background</vt:lpstr>
      <vt:lpstr>Rural Education Landscape</vt:lpstr>
      <vt:lpstr>Rural Schools in South Africa </vt:lpstr>
      <vt:lpstr>Rural Schools in South Africa </vt:lpstr>
      <vt:lpstr>Number of Multi-grade Teaching Schools</vt:lpstr>
      <vt:lpstr>Multi-grade Teaching Schools</vt:lpstr>
      <vt:lpstr>Number of Learners in Multi-grade Teaching Schools </vt:lpstr>
      <vt:lpstr>Learners in Multi-grade Teaching Schools </vt:lpstr>
      <vt:lpstr> Support to Rural Schools    </vt:lpstr>
      <vt:lpstr> Professional Teacher Development  </vt:lpstr>
      <vt:lpstr>Professional Teacher Development </vt:lpstr>
      <vt:lpstr>Training on Multi-grade Teaching</vt:lpstr>
      <vt:lpstr>Training on the Multi-grade Toolkit </vt:lpstr>
      <vt:lpstr>Training on School Based Assessment</vt:lpstr>
      <vt:lpstr>Teachers and Subject Advisors Supported </vt:lpstr>
      <vt:lpstr>eLearning Support</vt:lpstr>
      <vt:lpstr>Data on Schools in Rural Areas Supported Through eLearning (PHASE 1)</vt:lpstr>
      <vt:lpstr>Hardware Devices and Connectivity</vt:lpstr>
      <vt:lpstr>Digital Content for Grade R, GET and FET Bands</vt:lpstr>
      <vt:lpstr>Percentage of Schools Supported Through eLearning (PHASE 1)</vt:lpstr>
      <vt:lpstr>Learning and Teaching Support Material</vt:lpstr>
      <vt:lpstr>Provision of Workbooks </vt:lpstr>
      <vt:lpstr>Workbooks Provided to Rural Primary and Secondary Schools</vt:lpstr>
      <vt:lpstr>TEACHER  RECRUITMENT STRATEGIES AND INCENTIVES</vt:lpstr>
      <vt:lpstr>Funza Lushaka Bursary Programme </vt:lpstr>
      <vt:lpstr>Distribution of Bursaries  </vt:lpstr>
      <vt:lpstr>ALLOCATION OF BURSARIES PER PROVINCE </vt:lpstr>
      <vt:lpstr>Coordination </vt:lpstr>
      <vt:lpstr>The Implementation Approach</vt:lpstr>
      <vt:lpstr>Number of Registered District-based Recruits since 2013</vt:lpstr>
      <vt:lpstr>Number of Registered District-based Recruits per Province</vt:lpstr>
      <vt:lpstr>2017 Management Plan</vt:lpstr>
      <vt:lpstr>Teacher Incentives</vt:lpstr>
      <vt:lpstr>Progress on Implementation</vt:lpstr>
      <vt:lpstr>RURAL EDUCATION POLICY</vt:lpstr>
      <vt:lpstr>Objectives of the Policy</vt:lpstr>
      <vt:lpstr> Rural Education Research Team</vt:lpstr>
      <vt:lpstr>Approach and Terms of Reference</vt:lpstr>
      <vt:lpstr>Policy Development Process </vt:lpstr>
      <vt:lpstr>Policy Development Process cont. </vt:lpstr>
      <vt:lpstr>  RURAL EDUCATION COLLABORATIONS    </vt:lpstr>
      <vt:lpstr> Multi-disciplinary Rural Education Committee (MREC) </vt:lpstr>
      <vt:lpstr>Agri Task Team</vt:lpstr>
      <vt:lpstr>Inter-provincial Rural Education Committee (IPREC)</vt:lpstr>
      <vt:lpstr>Inter- and Ultra Departmental Collaborations</vt:lpstr>
      <vt:lpstr>Details on IPREC and MREC Meetings</vt:lpstr>
      <vt:lpstr>PLANS FOR 2017</vt:lpstr>
      <vt:lpstr>Rural Education 2017 Plans</vt:lpstr>
      <vt:lpstr>Rural Education 2017 Plans cont.</vt:lpstr>
      <vt:lpstr>CONCLUSION</vt:lpstr>
      <vt:lpstr>RECOMMENDATION</vt:lpstr>
      <vt:lpstr>Slide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Moja Boitumelo</dc:creator>
  <cp:lastModifiedBy>PUMZA</cp:lastModifiedBy>
  <cp:revision>452</cp:revision>
  <cp:lastPrinted>2017-03-03T12:15:27Z</cp:lastPrinted>
  <dcterms:created xsi:type="dcterms:W3CDTF">2016-04-18T12:36:04Z</dcterms:created>
  <dcterms:modified xsi:type="dcterms:W3CDTF">2017-03-15T08:25:45Z</dcterms:modified>
</cp:coreProperties>
</file>