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 id="2147483720" r:id="rId5"/>
    <p:sldMasterId id="2147483744" r:id="rId6"/>
    <p:sldMasterId id="2147483756" r:id="rId7"/>
    <p:sldMasterId id="2147483768" r:id="rId8"/>
  </p:sldMasterIdLst>
  <p:notesMasterIdLst>
    <p:notesMasterId r:id="rId64"/>
  </p:notesMasterIdLst>
  <p:handoutMasterIdLst>
    <p:handoutMasterId r:id="rId65"/>
  </p:handoutMasterIdLst>
  <p:sldIdLst>
    <p:sldId id="257" r:id="rId9"/>
    <p:sldId id="391" r:id="rId10"/>
    <p:sldId id="414" r:id="rId11"/>
    <p:sldId id="388" r:id="rId12"/>
    <p:sldId id="422" r:id="rId13"/>
    <p:sldId id="357" r:id="rId14"/>
    <p:sldId id="423" r:id="rId15"/>
    <p:sldId id="424" r:id="rId16"/>
    <p:sldId id="425" r:id="rId17"/>
    <p:sldId id="362" r:id="rId18"/>
    <p:sldId id="358" r:id="rId19"/>
    <p:sldId id="360" r:id="rId20"/>
    <p:sldId id="361" r:id="rId21"/>
    <p:sldId id="376" r:id="rId22"/>
    <p:sldId id="432" r:id="rId23"/>
    <p:sldId id="430" r:id="rId24"/>
    <p:sldId id="431" r:id="rId25"/>
    <p:sldId id="437" r:id="rId26"/>
    <p:sldId id="363" r:id="rId27"/>
    <p:sldId id="379" r:id="rId28"/>
    <p:sldId id="364" r:id="rId29"/>
    <p:sldId id="380" r:id="rId30"/>
    <p:sldId id="419" r:id="rId31"/>
    <p:sldId id="365" r:id="rId32"/>
    <p:sldId id="390" r:id="rId33"/>
    <p:sldId id="378" r:id="rId34"/>
    <p:sldId id="426" r:id="rId35"/>
    <p:sldId id="427" r:id="rId36"/>
    <p:sldId id="375" r:id="rId37"/>
    <p:sldId id="400" r:id="rId38"/>
    <p:sldId id="366" r:id="rId39"/>
    <p:sldId id="381" r:id="rId40"/>
    <p:sldId id="399" r:id="rId41"/>
    <p:sldId id="409" r:id="rId42"/>
    <p:sldId id="410" r:id="rId43"/>
    <p:sldId id="417" r:id="rId44"/>
    <p:sldId id="418" r:id="rId45"/>
    <p:sldId id="369" r:id="rId46"/>
    <p:sldId id="383" r:id="rId47"/>
    <p:sldId id="406" r:id="rId48"/>
    <p:sldId id="411" r:id="rId49"/>
    <p:sldId id="413" r:id="rId50"/>
    <p:sldId id="412" r:id="rId51"/>
    <p:sldId id="371" r:id="rId52"/>
    <p:sldId id="385" r:id="rId53"/>
    <p:sldId id="372" r:id="rId54"/>
    <p:sldId id="428" r:id="rId55"/>
    <p:sldId id="429" r:id="rId56"/>
    <p:sldId id="441" r:id="rId57"/>
    <p:sldId id="438" r:id="rId58"/>
    <p:sldId id="439" r:id="rId59"/>
    <p:sldId id="440" r:id="rId60"/>
    <p:sldId id="442" r:id="rId61"/>
    <p:sldId id="392" r:id="rId62"/>
    <p:sldId id="393" r:id="rId63"/>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7B073"/>
    <a:srgbClr val="000099"/>
    <a:srgbClr val="33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8" autoAdjust="0"/>
    <p:restoredTop sz="96129" autoAdjust="0"/>
  </p:normalViewPr>
  <p:slideViewPr>
    <p:cSldViewPr>
      <p:cViewPr>
        <p:scale>
          <a:sx n="75" d="100"/>
          <a:sy n="75" d="100"/>
        </p:scale>
        <p:origin x="-3018" y="-8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74C3D4E4-5DD8-418D-B9D2-99E99249859F}" type="datetimeFigureOut">
              <a:rPr lang="en-US" smtClean="0"/>
              <a:pPr/>
              <a:t>2/16/2017</a:t>
            </a:fld>
            <a:endParaRPr lang="en-ZA"/>
          </a:p>
        </p:txBody>
      </p:sp>
      <p:sp>
        <p:nvSpPr>
          <p:cNvPr id="4" name="Footer Placeholder 3"/>
          <p:cNvSpPr>
            <a:spLocks noGrp="1"/>
          </p:cNvSpPr>
          <p:nvPr>
            <p:ph type="ftr" sz="quarter" idx="2"/>
          </p:nvPr>
        </p:nvSpPr>
        <p:spPr>
          <a:xfrm>
            <a:off x="0" y="6456324"/>
            <a:ext cx="4302625" cy="340264"/>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5621696" y="6456324"/>
            <a:ext cx="4302625" cy="340264"/>
          </a:xfrm>
          <a:prstGeom prst="rect">
            <a:avLst/>
          </a:prstGeom>
        </p:spPr>
        <p:txBody>
          <a:bodyPr vert="horz" lIns="91440" tIns="45720" rIns="91440" bIns="45720" rtlCol="0" anchor="b"/>
          <a:lstStyle>
            <a:lvl1pPr algn="r">
              <a:defRPr sz="1200"/>
            </a:lvl1pPr>
          </a:lstStyle>
          <a:p>
            <a:fld id="{2B111EC6-8375-4B26-8225-2E72CD8B2E95}" type="slidenum">
              <a:rPr lang="en-ZA" smtClean="0"/>
              <a:pPr/>
              <a:t>‹#›</a:t>
            </a:fld>
            <a:endParaRPr lang="en-ZA"/>
          </a:p>
        </p:txBody>
      </p:sp>
    </p:spTree>
    <p:extLst>
      <p:ext uri="{BB962C8B-B14F-4D97-AF65-F5344CB8AC3E}">
        <p14:creationId xmlns="" xmlns:p14="http://schemas.microsoft.com/office/powerpoint/2010/main" val="706521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E7DC945C-4CA9-4D6A-AAF8-56C439ACB368}" type="datetimeFigureOut">
              <a:rPr lang="en-US" smtClean="0"/>
              <a:pPr/>
              <a:t>2/16/2017</a:t>
            </a:fld>
            <a:endParaRPr lang="en-ZA"/>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F2089EE6-2AC1-41E2-9370-274069C9CA80}" type="slidenum">
              <a:rPr lang="en-ZA" smtClean="0"/>
              <a:pPr/>
              <a:t>‹#›</a:t>
            </a:fld>
            <a:endParaRPr lang="en-ZA"/>
          </a:p>
        </p:txBody>
      </p:sp>
    </p:spTree>
    <p:extLst>
      <p:ext uri="{BB962C8B-B14F-4D97-AF65-F5344CB8AC3E}">
        <p14:creationId xmlns="" xmlns:p14="http://schemas.microsoft.com/office/powerpoint/2010/main" val="378957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3263900" y="509588"/>
            <a:ext cx="3398838" cy="2549525"/>
          </a:xfrm>
          <a:ln/>
        </p:spPr>
      </p:sp>
      <p:sp>
        <p:nvSpPr>
          <p:cNvPr id="29699" name="Rectangle 3"/>
          <p:cNvSpPr>
            <a:spLocks noGrp="1" noChangeArrowheads="1"/>
          </p:cNvSpPr>
          <p:nvPr>
            <p:ph type="body" idx="1"/>
          </p:nvPr>
        </p:nvSpPr>
        <p:spPr>
          <a:noFill/>
          <a:ln/>
        </p:spPr>
        <p:txBody>
          <a:bodyPr/>
          <a:lstStyle/>
          <a:p>
            <a:pPr eaLnBrk="1" hangingPunct="1"/>
            <a:endParaRPr lang="en-US" altLang="en-US" dirty="0" smtClean="0">
              <a:ea typeface="ＭＳ Ｐゴシック" pitchFamily="34" charset="-128"/>
            </a:endParaRPr>
          </a:p>
        </p:txBody>
      </p:sp>
    </p:spTree>
    <p:extLst>
      <p:ext uri="{BB962C8B-B14F-4D97-AF65-F5344CB8AC3E}">
        <p14:creationId xmlns="" xmlns:p14="http://schemas.microsoft.com/office/powerpoint/2010/main" val="1209497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81363" y="503238"/>
            <a:ext cx="3363912" cy="2522537"/>
          </a:xfrm>
        </p:spPr>
      </p:sp>
      <p:sp>
        <p:nvSpPr>
          <p:cNvPr id="3" name="Notes Placeholder 2"/>
          <p:cNvSpPr>
            <a:spLocks noGrp="1"/>
          </p:cNvSpPr>
          <p:nvPr>
            <p:ph type="body" idx="1"/>
          </p:nvPr>
        </p:nvSpPr>
        <p:spPr/>
        <p:txBody>
          <a:bodyPr/>
          <a:lstStyle/>
          <a:p>
            <a:r>
              <a:rPr lang="en-ZA" dirty="0" smtClean="0"/>
              <a:t>Reports in general are incremental appears</a:t>
            </a:r>
            <a:r>
              <a:rPr lang="en-ZA" baseline="0" dirty="0" smtClean="0"/>
              <a:t> to be inconsistent.  Difficult to determine which are needed, planned, in progress or completed in a </a:t>
            </a:r>
            <a:r>
              <a:rPr lang="en-ZA" baseline="0" dirty="0" err="1" smtClean="0"/>
              <a:t>numbe</a:t>
            </a:r>
            <a:r>
              <a:rPr lang="en-ZA" baseline="0" dirty="0" smtClean="0"/>
              <a:t> </a:t>
            </a:r>
            <a:r>
              <a:rPr lang="en-ZA" baseline="0" dirty="0" err="1" smtClean="0"/>
              <a:t>rof</a:t>
            </a:r>
            <a:r>
              <a:rPr lang="en-ZA" baseline="0" dirty="0" smtClean="0"/>
              <a:t> cases.</a:t>
            </a:r>
          </a:p>
          <a:p>
            <a:r>
              <a:rPr lang="en-ZA" baseline="0" dirty="0" smtClean="0"/>
              <a:t>Will develop a sound zero based database and then rebuild the statistics with the aid of the regions.</a:t>
            </a:r>
          </a:p>
          <a:p>
            <a:endParaRPr lang="en-ZA"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6750AB0-AC73-48E5-9408-45A2708DA7A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 xmlns:p14="http://schemas.microsoft.com/office/powerpoint/2010/main" val="3258879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2217" rtl="0" eaLnBrk="1" fontAlgn="base" latinLnBrk="0" hangingPunct="1">
              <a:lnSpc>
                <a:spcPct val="100000"/>
              </a:lnSpc>
              <a:spcBef>
                <a:spcPct val="0"/>
              </a:spcBef>
              <a:spcAft>
                <a:spcPct val="0"/>
              </a:spcAft>
              <a:buClrTx/>
              <a:buSzTx/>
              <a:buFontTx/>
              <a:buNone/>
              <a:tabLst/>
              <a:defRPr/>
            </a:pPr>
            <a:fld id="{60A34AF9-0CAF-49FE-A56D-E56B5CA95E75}" type="slidenum">
              <a:rPr kumimoji="0" lang="en-ZA"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452217" rtl="0" eaLnBrk="1" fontAlgn="base" latinLnBrk="0" hangingPunct="1">
                <a:lnSpc>
                  <a:spcPct val="100000"/>
                </a:lnSpc>
                <a:spcBef>
                  <a:spcPct val="0"/>
                </a:spcBef>
                <a:spcAft>
                  <a:spcPct val="0"/>
                </a:spcAft>
                <a:buClrTx/>
                <a:buSzTx/>
                <a:buFontTx/>
                <a:buNone/>
                <a:tabLst/>
                <a:defRPr/>
              </a:pPr>
              <a:t>17</a:t>
            </a:fld>
            <a:endParaRPr kumimoji="0" lang="en-ZA"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 xmlns:p14="http://schemas.microsoft.com/office/powerpoint/2010/main" val="66985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solidFill>
                  <a:prstClr val="black"/>
                </a:solidFill>
              </a:rPr>
              <a:pPr/>
              <a:t>18</a:t>
            </a:fld>
            <a:endParaRPr lang="en-ZA" dirty="0">
              <a:solidFill>
                <a:prstClr val="black"/>
              </a:solidFill>
            </a:endParaRPr>
          </a:p>
        </p:txBody>
      </p:sp>
    </p:spTree>
    <p:extLst>
      <p:ext uri="{BB962C8B-B14F-4D97-AF65-F5344CB8AC3E}">
        <p14:creationId xmlns="" xmlns:p14="http://schemas.microsoft.com/office/powerpoint/2010/main" val="86874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20</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22</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23</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25</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263900" y="509588"/>
            <a:ext cx="3398838" cy="2549525"/>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smtClean="0">
              <a:cs typeface="Arial" charset="0"/>
            </a:endParaRPr>
          </a:p>
        </p:txBody>
      </p:sp>
      <p:sp>
        <p:nvSpPr>
          <p:cNvPr id="69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charset="0"/>
                <a:cs typeface="Arial" charset="0"/>
              </a:defRPr>
            </a:lvl1pPr>
            <a:lvl2pPr marL="742950" indent="-285750" defTabSz="931863">
              <a:defRPr>
                <a:solidFill>
                  <a:schemeClr val="tx1"/>
                </a:solidFill>
                <a:latin typeface="Arial" charset="0"/>
                <a:cs typeface="Arial" charset="0"/>
              </a:defRPr>
            </a:lvl2pPr>
            <a:lvl3pPr marL="1143000" indent="-228600" defTabSz="931863">
              <a:defRPr>
                <a:solidFill>
                  <a:schemeClr val="tx1"/>
                </a:solidFill>
                <a:latin typeface="Arial" charset="0"/>
                <a:cs typeface="Arial" charset="0"/>
              </a:defRPr>
            </a:lvl3pPr>
            <a:lvl4pPr marL="1600200" indent="-228600" defTabSz="931863">
              <a:defRPr>
                <a:solidFill>
                  <a:schemeClr val="tx1"/>
                </a:solidFill>
                <a:latin typeface="Arial" charset="0"/>
                <a:cs typeface="Arial" charset="0"/>
              </a:defRPr>
            </a:lvl4pPr>
            <a:lvl5pPr marL="2057400" indent="-228600" defTabSz="931863">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fld id="{CF28A1E7-CE3E-4A24-A498-1CA38C75AAE3}" type="slidenum">
              <a:rPr lang="en-GB" altLang="en-US" smtClean="0">
                <a:solidFill>
                  <a:prstClr val="black"/>
                </a:solidFill>
                <a:latin typeface="Times New Roman" pitchFamily="18" charset="0"/>
              </a:rPr>
              <a:pPr/>
              <a:t>26</a:t>
            </a:fld>
            <a:endParaRPr lang="en-GB" altLang="en-US" smtClean="0">
              <a:solidFill>
                <a:prstClr val="black"/>
              </a:solidFill>
              <a:latin typeface="Times New Roman" pitchFamily="18" charset="0"/>
            </a:endParaRPr>
          </a:p>
        </p:txBody>
      </p:sp>
    </p:spTree>
    <p:extLst>
      <p:ext uri="{BB962C8B-B14F-4D97-AF65-F5344CB8AC3E}">
        <p14:creationId xmlns="" xmlns:p14="http://schemas.microsoft.com/office/powerpoint/2010/main" val="388754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96A33-B41D-42BE-BE65-36319C980579}" type="slidenum">
              <a:rPr lang="en-US" smtClean="0"/>
              <a:pPr/>
              <a:t>27</a:t>
            </a:fld>
            <a:endParaRPr lang="en-US"/>
          </a:p>
        </p:txBody>
      </p:sp>
    </p:spTree>
    <p:extLst>
      <p:ext uri="{BB962C8B-B14F-4D97-AF65-F5344CB8AC3E}">
        <p14:creationId xmlns="" xmlns:p14="http://schemas.microsoft.com/office/powerpoint/2010/main" val="25636945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30</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2</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32</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33</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35</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36</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39</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40</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43</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45</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47</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49</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5</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solidFill>
                  <a:prstClr val="black"/>
                </a:solidFill>
              </a:rPr>
              <a:pPr/>
              <a:t>50</a:t>
            </a:fld>
            <a:endParaRPr lang="en-ZA" dirty="0">
              <a:solidFill>
                <a:prstClr val="black"/>
              </a:solidFill>
            </a:endParaRPr>
          </a:p>
        </p:txBody>
      </p:sp>
    </p:spTree>
    <p:extLst>
      <p:ext uri="{BB962C8B-B14F-4D97-AF65-F5344CB8AC3E}">
        <p14:creationId xmlns="" xmlns:p14="http://schemas.microsoft.com/office/powerpoint/2010/main" val="3976244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solidFill>
                  <a:prstClr val="black"/>
                </a:solidFill>
              </a:rPr>
              <a:pPr/>
              <a:t>51</a:t>
            </a:fld>
            <a:endParaRPr lang="en-ZA" dirty="0">
              <a:solidFill>
                <a:prstClr val="black"/>
              </a:solidFill>
            </a:endParaRPr>
          </a:p>
        </p:txBody>
      </p:sp>
    </p:spTree>
    <p:extLst>
      <p:ext uri="{BB962C8B-B14F-4D97-AF65-F5344CB8AC3E}">
        <p14:creationId xmlns="" xmlns:p14="http://schemas.microsoft.com/office/powerpoint/2010/main" val="17823692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0A34AF9-0CAF-49FE-A56D-E56B5CA95E75}" type="slidenum">
              <a:rPr lang="en-ZA" smtClean="0">
                <a:solidFill>
                  <a:prstClr val="black"/>
                </a:solidFill>
              </a:rPr>
              <a:pPr/>
              <a:t>52</a:t>
            </a:fld>
            <a:endParaRPr lang="en-ZA" dirty="0">
              <a:solidFill>
                <a:prstClr val="black"/>
              </a:solidFill>
            </a:endParaRPr>
          </a:p>
        </p:txBody>
      </p:sp>
    </p:spTree>
    <p:extLst>
      <p:ext uri="{BB962C8B-B14F-4D97-AF65-F5344CB8AC3E}">
        <p14:creationId xmlns="" xmlns:p14="http://schemas.microsoft.com/office/powerpoint/2010/main" val="37705035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54</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3263900" y="509588"/>
            <a:ext cx="3398838" cy="2549525"/>
          </a:xfrm>
          <a:ln/>
        </p:spPr>
      </p:sp>
      <p:sp>
        <p:nvSpPr>
          <p:cNvPr id="38915" name="Notes Placeholder 2"/>
          <p:cNvSpPr>
            <a:spLocks noGrp="1"/>
          </p:cNvSpPr>
          <p:nvPr>
            <p:ph type="body" idx="1"/>
          </p:nvPr>
        </p:nvSpPr>
        <p:spPr>
          <a:noFill/>
          <a:ln/>
        </p:spPr>
        <p:txBody>
          <a:bodyPr/>
          <a:lstStyle/>
          <a:p>
            <a:endParaRPr lang="en-ZA" altLang="en-US" smtClean="0">
              <a:ea typeface="ＭＳ Ｐゴシック" pitchFamily="34" charset="-128"/>
            </a:endParaRPr>
          </a:p>
        </p:txBody>
      </p:sp>
      <p:sp>
        <p:nvSpPr>
          <p:cNvPr id="38916" name="Slide Number Placeholder 3"/>
          <p:cNvSpPr>
            <a:spLocks noGrp="1"/>
          </p:cNvSpPr>
          <p:nvPr>
            <p:ph type="sldNum" sz="quarter" idx="5"/>
          </p:nvPr>
        </p:nvSpPr>
        <p:spPr>
          <a:noFill/>
        </p:spPr>
        <p:txBody>
          <a:bodyPr/>
          <a:lstStyle/>
          <a:p>
            <a:fld id="{8C003233-CDE6-4B06-ACD0-4B2E783EC06B}" type="slidenum">
              <a:rPr lang="en-ZA" altLang="en-US" smtClean="0">
                <a:solidFill>
                  <a:prstClr val="black"/>
                </a:solidFill>
              </a:rPr>
              <a:pPr/>
              <a:t>55</a:t>
            </a:fld>
            <a:endParaRPr lang="en-ZA" altLang="en-US" smtClean="0">
              <a:solidFill>
                <a:prstClr val="black"/>
              </a:solidFill>
            </a:endParaRPr>
          </a:p>
        </p:txBody>
      </p:sp>
    </p:spTree>
    <p:extLst>
      <p:ext uri="{BB962C8B-B14F-4D97-AF65-F5344CB8AC3E}">
        <p14:creationId xmlns="" xmlns:p14="http://schemas.microsoft.com/office/powerpoint/2010/main" val="3479679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41CF17DB-F70C-488B-B3E8-0EC1B9C992C4}" type="slidenum">
              <a:rPr lang="en-ZA" smtClean="0"/>
              <a:pPr/>
              <a:t>7</a:t>
            </a:fld>
            <a:endParaRPr lang="en-ZA"/>
          </a:p>
        </p:txBody>
      </p:sp>
    </p:spTree>
    <p:extLst>
      <p:ext uri="{BB962C8B-B14F-4D97-AF65-F5344CB8AC3E}">
        <p14:creationId xmlns="" xmlns:p14="http://schemas.microsoft.com/office/powerpoint/2010/main" val="285864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EF96A33-B41D-42BE-BE65-36319C980579}" type="slidenum">
              <a:rPr lang="en-US" smtClean="0"/>
              <a:pPr/>
              <a:t>8</a:t>
            </a:fld>
            <a:endParaRPr lang="en-US"/>
          </a:p>
        </p:txBody>
      </p:sp>
    </p:spTree>
    <p:extLst>
      <p:ext uri="{BB962C8B-B14F-4D97-AF65-F5344CB8AC3E}">
        <p14:creationId xmlns="" xmlns:p14="http://schemas.microsoft.com/office/powerpoint/2010/main" val="256369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11</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12</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EF96A33-B41D-42BE-BE65-36319C980579}" type="slidenum">
              <a:rPr lang="en-US" smtClean="0">
                <a:solidFill>
                  <a:prstClr val="black"/>
                </a:solidFill>
              </a:rPr>
              <a:pPr/>
              <a:t>13</a:t>
            </a:fld>
            <a:endParaRPr lang="en-US">
              <a:solidFill>
                <a:prstClr val="black"/>
              </a:solidFill>
            </a:endParaRPr>
          </a:p>
        </p:txBody>
      </p:sp>
    </p:spTree>
    <p:extLst>
      <p:ext uri="{BB962C8B-B14F-4D97-AF65-F5344CB8AC3E}">
        <p14:creationId xmlns="" xmlns:p14="http://schemas.microsoft.com/office/powerpoint/2010/main" val="4013152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0D3F423D-CE22-4F73-941B-11B7A8C2D189}" type="slidenum">
              <a:rPr lang="en-US" smtClean="0">
                <a:solidFill>
                  <a:srgbClr val="000000"/>
                </a:solidFill>
              </a:rPr>
              <a:pPr>
                <a:defRPr/>
              </a:pPr>
              <a:t>14</a:t>
            </a:fld>
            <a:endParaRPr lang="en-US">
              <a:solidFill>
                <a:srgbClr val="000000"/>
              </a:solidFill>
            </a:endParaRPr>
          </a:p>
        </p:txBody>
      </p:sp>
    </p:spTree>
    <p:extLst>
      <p:ext uri="{BB962C8B-B14F-4D97-AF65-F5344CB8AC3E}">
        <p14:creationId xmlns="" xmlns:p14="http://schemas.microsoft.com/office/powerpoint/2010/main" val="1214609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pPr/>
              <a:t>2/16/2017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9338604-0CA1-4855-9CC4-5880BE486A55}"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pPr/>
              <a:t>2/16/2017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9338604-0CA1-4855-9CC4-5880BE486A55}"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pPr/>
              <a:t>2/16/2017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9338604-0CA1-4855-9CC4-5880BE486A55}" type="slidenum">
              <a:rPr lang="en-ZA" smtClean="0"/>
              <a:pPr/>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6350978B-277D-44B0-8FCB-1B616660B5EB}"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1115E865-1B06-4516-AE02-A6E5250D97A3}"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3301994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6B3FFF5D-AAD0-4862-BA5D-9EC871D5AE54}"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B7F67DE4-8928-44BF-BA38-8905059247AD}"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776512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EF0F21A-59C9-46BE-B70B-F50CF78FD6EE}"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0CEC806-35D7-4215-9AD6-5021419CE7E2}"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2958871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D9521F7D-3A05-4DFA-B24C-6BEADBBABAE9}"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23AF8C6C-0C04-45EE-831C-5DC35BFCDAFA}"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3474415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36F83B34-8C7D-4565-BDCE-BFAFBBA31002}"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5F838ACE-D044-43F6-827A-AAD147E174EF}"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2870739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7D9C30F2-9196-4CF5-9B60-6C0F2BB5B800}"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582FFDCD-B6A3-4D8A-86AC-BA936286737D}"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219010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91DC4C4-8582-445D-848D-D1234BDF8A7A}"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10E424EC-1447-457C-8795-0E858E81086C}"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215043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E783BC4E-86B0-466A-A7EE-18F60AC404F8}"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D8EB523-DEF3-4F7D-8EAD-6552F2616CF5}"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238071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pPr/>
              <a:t>2/16/2017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9338604-0CA1-4855-9CC4-5880BE486A55}" type="slidenum">
              <a:rPr lang="en-ZA" smtClean="0"/>
              <a:pPr/>
              <a:t>‹#›</a:t>
            </a:fld>
            <a:endParaRPr lang="en-Z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85CF1666-C03F-4E8E-8521-79538782B0E0}"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95DAAF3F-5825-4E12-9282-602C644CDBBF}"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149802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C22C970E-3C8C-461F-B3F1-A32C6ECAF240}"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7A20026B-52DD-4E9F-A095-D2DFF3B9B58A}"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2057932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2D53BA69-B12A-44B1-829C-BAB3CB97E9D9}"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A62D0D2A-1DCD-4F0F-9712-8B74C34B4583}"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1437442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6350978B-277D-44B0-8FCB-1B616660B5EB}"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1115E865-1B06-4516-AE02-A6E5250D97A3}"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4100634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6B3FFF5D-AAD0-4862-BA5D-9EC871D5AE54}"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B7F67DE4-8928-44BF-BA38-8905059247AD}"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4190887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EF0F21A-59C9-46BE-B70B-F50CF78FD6EE}"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0CEC806-35D7-4215-9AD6-5021419CE7E2}"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33181632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D9521F7D-3A05-4DFA-B24C-6BEADBBABAE9}"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23AF8C6C-0C04-45EE-831C-5DC35BFCDAFA}"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4187498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36F83B34-8C7D-4565-BDCE-BFAFBBA31002}"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5F838ACE-D044-43F6-827A-AAD147E174EF}"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750991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7D9C30F2-9196-4CF5-9B60-6C0F2BB5B800}"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582FFDCD-B6A3-4D8A-86AC-BA936286737D}"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2293126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91DC4C4-8582-445D-848D-D1234BDF8A7A}"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10E424EC-1447-457C-8795-0E858E81086C}"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400882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BEA0E-4E20-4EBC-B544-E3C6672EA619}" type="datetimeFigureOut">
              <a:rPr lang="en-US" smtClean="0"/>
              <a:pPr/>
              <a:t>2/16/2017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F9338604-0CA1-4855-9CC4-5880BE486A55}" type="slidenum">
              <a:rPr lang="en-ZA" smtClean="0"/>
              <a:pPr/>
              <a:t>‹#›</a:t>
            </a:fld>
            <a:endParaRPr lang="en-Z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E783BC4E-86B0-466A-A7EE-18F60AC404F8}"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D8EB523-DEF3-4F7D-8EAD-6552F2616CF5}"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4138132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85CF1666-C03F-4E8E-8521-79538782B0E0}"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95DAAF3F-5825-4E12-9282-602C644CDBBF}"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24688799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C22C970E-3C8C-461F-B3F1-A32C6ECAF240}"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7A20026B-52DD-4E9F-A095-D2DFF3B9B58A}"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33314790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2D53BA69-B12A-44B1-829C-BAB3CB97E9D9}"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A62D0D2A-1DCD-4F0F-9712-8B74C34B4583}"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1627001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2626988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2599738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1650290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2448689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17533944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65060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78BEA0E-4E20-4EBC-B544-E3C6672EA619}" type="datetimeFigureOut">
              <a:rPr lang="en-US" smtClean="0"/>
              <a:pPr/>
              <a:t>2/16/2017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9338604-0CA1-4855-9CC4-5880BE486A55}" type="slidenum">
              <a:rPr lang="en-ZA" smtClean="0"/>
              <a:pPr/>
              <a:t>‹#›</a:t>
            </a:fld>
            <a:endParaRPr lang="en-Z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2850875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3755773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29690817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4231004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15031212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449436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2894328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5688545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5886123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364642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78BEA0E-4E20-4EBC-B544-E3C6672EA619}" type="datetimeFigureOut">
              <a:rPr lang="en-US" smtClean="0"/>
              <a:pPr/>
              <a:t>2/16/2017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F9338604-0CA1-4855-9CC4-5880BE486A55}" type="slidenum">
              <a:rPr lang="en-ZA" smtClean="0"/>
              <a:pPr/>
              <a:t>‹#›</a:t>
            </a:fld>
            <a:endParaRPr lang="en-Z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6559383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24824113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15972794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666227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1987535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9360082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26394974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8556283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5763828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310515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78BEA0E-4E20-4EBC-B544-E3C6672EA619}" type="datetimeFigureOut">
              <a:rPr lang="en-US" smtClean="0"/>
              <a:pPr/>
              <a:t>2/16/2017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F9338604-0CA1-4855-9CC4-5880BE486A55}" type="slidenum">
              <a:rPr lang="en-ZA" smtClean="0"/>
              <a:pPr/>
              <a:t>‹#›</a:t>
            </a:fld>
            <a:endParaRPr lang="en-Z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13605402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2370305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5923383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102909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24912484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3138051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5946420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6350978B-277D-44B0-8FCB-1B616660B5EB}"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1115E865-1B06-4516-AE02-A6E5250D97A3}"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24993989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6B3FFF5D-AAD0-4862-BA5D-9EC871D5AE54}"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B7F67DE4-8928-44BF-BA38-8905059247AD}"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4883655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EF0F21A-59C9-46BE-B70B-F50CF78FD6EE}"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0CEC806-35D7-4215-9AD6-5021419CE7E2}"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561890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BEA0E-4E20-4EBC-B544-E3C6672EA619}" type="datetimeFigureOut">
              <a:rPr lang="en-US" smtClean="0"/>
              <a:pPr/>
              <a:t>2/16/2017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F9338604-0CA1-4855-9CC4-5880BE486A55}" type="slidenum">
              <a:rPr lang="en-ZA" smtClean="0"/>
              <a:pPr/>
              <a:t>‹#›</a:t>
            </a:fld>
            <a:endParaRPr lang="en-ZA"/>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D9521F7D-3A05-4DFA-B24C-6BEADBBABAE9}"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23AF8C6C-0C04-45EE-831C-5DC35BFCDAFA}"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26163746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36F83B34-8C7D-4565-BDCE-BFAFBBA31002}"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5F838ACE-D044-43F6-827A-AAD147E174EF}"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15183038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7D9C30F2-9196-4CF5-9B60-6C0F2BB5B800}"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582FFDCD-B6A3-4D8A-86AC-BA936286737D}"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2118186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91DC4C4-8582-445D-848D-D1234BDF8A7A}"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10E424EC-1447-457C-8795-0E858E81086C}"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16237279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E783BC4E-86B0-466A-A7EE-18F60AC404F8}"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4D8EB523-DEF3-4F7D-8EAD-6552F2616CF5}"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28386912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85CF1666-C03F-4E8E-8521-79538782B0E0}"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95DAAF3F-5825-4E12-9282-602C644CDBBF}"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21109663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C22C970E-3C8C-461F-B3F1-A32C6ECAF240}"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7A20026B-52DD-4E9F-A095-D2DFF3B9B58A}"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6394467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2D53BA69-B12A-44B1-829C-BAB3CB97E9D9}" type="datetime1">
              <a:rPr lang="en-US" smtClean="0">
                <a:solidFill>
                  <a:prstClr val="black"/>
                </a:solidFill>
                <a:ea typeface="ＭＳ Ｐゴシック" pitchFamily="34" charset="-128"/>
              </a:rPr>
              <a:pPr defTabSz="457200" fontAlgn="base">
                <a:spcBef>
                  <a:spcPct val="0"/>
                </a:spcBef>
                <a:spcAft>
                  <a:spcPct val="0"/>
                </a:spcAft>
              </a:pPr>
              <a:t>2/16/2017</a:t>
            </a:fld>
            <a:endParaRPr lang="en-US">
              <a:solidFill>
                <a:prstClr val="black"/>
              </a:solidFill>
              <a:ea typeface="ＭＳ Ｐゴシック" pitchFamily="34"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sz="1800">
                <a:latin typeface="+mn-lt"/>
                <a:ea typeface="+mn-ea"/>
                <a:cs typeface="+mn-cs"/>
              </a:defRPr>
            </a:lvl1pPr>
          </a:lstStyle>
          <a:p>
            <a:pPr defTabSz="457200">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1800">
                <a:latin typeface="Calibri" pitchFamily="34" charset="0"/>
              </a:defRPr>
            </a:lvl1pPr>
          </a:lstStyle>
          <a:p>
            <a:pPr defTabSz="457200" fontAlgn="base">
              <a:spcBef>
                <a:spcPct val="0"/>
              </a:spcBef>
              <a:spcAft>
                <a:spcPct val="0"/>
              </a:spcAft>
            </a:pPr>
            <a:fld id="{A62D0D2A-1DCD-4F0F-9712-8B74C34B4583}" type="slidenum">
              <a:rPr lang="en-US">
                <a:solidFill>
                  <a:prstClr val="black"/>
                </a:solidFill>
                <a:ea typeface="ＭＳ Ｐゴシック" pitchFamily="34" charset="-128"/>
              </a:rPr>
              <a:pPr defTabSz="457200" fontAlgn="base">
                <a:spcBef>
                  <a:spcPct val="0"/>
                </a:spcBef>
                <a:spcAft>
                  <a:spcPct val="0"/>
                </a:spcAft>
              </a:pPr>
              <a:t>‹#›</a:t>
            </a:fld>
            <a:endParaRPr lang="en-US">
              <a:solidFill>
                <a:prstClr val="black"/>
              </a:solidFill>
              <a:ea typeface="ＭＳ Ｐゴシック" pitchFamily="34" charset="-128"/>
            </a:endParaRPr>
          </a:p>
        </p:txBody>
      </p:sp>
    </p:spTree>
    <p:extLst>
      <p:ext uri="{BB962C8B-B14F-4D97-AF65-F5344CB8AC3E}">
        <p14:creationId xmlns="" xmlns:p14="http://schemas.microsoft.com/office/powerpoint/2010/main" val="36749766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71B067-E1BB-4309-BFA4-EF9EA7C5F516}" type="datetime1">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3A2805-A725-49B0-B2D3-DC75ABED75B5}"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708129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549209-EFE5-4BEA-8B92-13F1985055A7}" type="datetime1">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25E64-CDB8-46AD-8BBB-05CF68C8CA98}" type="slidenum">
              <a:rPr lang="en-US" smtClean="0"/>
              <a:pPr/>
              <a:t>‹#›</a:t>
            </a:fld>
            <a:endParaRPr lang="en-US"/>
          </a:p>
        </p:txBody>
      </p:sp>
    </p:spTree>
    <p:extLst>
      <p:ext uri="{BB962C8B-B14F-4D97-AF65-F5344CB8AC3E}">
        <p14:creationId xmlns="" xmlns:p14="http://schemas.microsoft.com/office/powerpoint/2010/main" val="109648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BEA0E-4E20-4EBC-B544-E3C6672EA619}" type="datetimeFigureOut">
              <a:rPr lang="en-US" smtClean="0"/>
              <a:pPr/>
              <a:t>2/16/2017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9338604-0CA1-4855-9CC4-5880BE486A55}" type="slidenum">
              <a:rPr lang="en-ZA" smtClean="0"/>
              <a:pPr/>
              <a:t>‹#›</a:t>
            </a:fld>
            <a:endParaRPr lang="en-ZA"/>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A38E1D-F816-4159-AC17-A665E29AEBB2}" type="datetime1">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BBDDAE-53B8-4961-8EEA-A2DD626BC669}"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665214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C50483-84FE-44C3-B0C6-E5B0619F043E}" type="datetime1">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6C358A-F45F-47F2-90AE-131B6672CCE3}" type="slidenum">
              <a:rPr lang="en-US" smtClean="0"/>
              <a:pPr/>
              <a:t>‹#›</a:t>
            </a:fld>
            <a:endParaRPr lang="en-US"/>
          </a:p>
        </p:txBody>
      </p:sp>
    </p:spTree>
    <p:extLst>
      <p:ext uri="{BB962C8B-B14F-4D97-AF65-F5344CB8AC3E}">
        <p14:creationId xmlns="" xmlns:p14="http://schemas.microsoft.com/office/powerpoint/2010/main" val="40508375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8AA1F4-6965-4BEE-B130-95C77BA8AAF5}" type="datetime1">
              <a:rPr lang="en-US" smtClean="0"/>
              <a:pPr/>
              <a:t>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8B67E9-C49E-42B4-B8FC-1E446CAC4ECB}" type="slidenum">
              <a:rPr lang="en-US" smtClean="0"/>
              <a:pPr/>
              <a:t>‹#›</a:t>
            </a:fld>
            <a:endParaRPr lang="en-US"/>
          </a:p>
        </p:txBody>
      </p:sp>
    </p:spTree>
    <p:extLst>
      <p:ext uri="{BB962C8B-B14F-4D97-AF65-F5344CB8AC3E}">
        <p14:creationId xmlns="" xmlns:p14="http://schemas.microsoft.com/office/powerpoint/2010/main" val="41517894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519C88-7C8E-41C8-8372-17DF562A0651}" type="datetime1">
              <a:rPr lang="en-US" smtClean="0"/>
              <a:pPr/>
              <a:t>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45F1D8-18BE-41BF-B087-D3450FCE5579}" type="slidenum">
              <a:rPr lang="en-US" smtClean="0"/>
              <a:pPr/>
              <a:t>‹#›</a:t>
            </a:fld>
            <a:endParaRPr lang="en-US"/>
          </a:p>
        </p:txBody>
      </p:sp>
    </p:spTree>
    <p:extLst>
      <p:ext uri="{BB962C8B-B14F-4D97-AF65-F5344CB8AC3E}">
        <p14:creationId xmlns="" xmlns:p14="http://schemas.microsoft.com/office/powerpoint/2010/main" val="15607123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57B29B4-F79D-4268-80E0-204E40EE64F5}" type="datetime1">
              <a:rPr lang="en-US" smtClean="0"/>
              <a:pPr/>
              <a:t>2/16/2017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9464D0-B35B-49D5-80C3-0190F0AE2F2B}" type="slidenum">
              <a:rPr lang="en-US" smtClean="0"/>
              <a:pPr/>
              <a:t>‹#›</a:t>
            </a:fld>
            <a:endParaRPr lang="en-US"/>
          </a:p>
        </p:txBody>
      </p:sp>
    </p:spTree>
    <p:extLst>
      <p:ext uri="{BB962C8B-B14F-4D97-AF65-F5344CB8AC3E}">
        <p14:creationId xmlns="" xmlns:p14="http://schemas.microsoft.com/office/powerpoint/2010/main" val="413034285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075B4A2-CF76-4DEA-8EAB-AE7913C1B87F}" type="datetime1">
              <a:rPr lang="en-US" smtClean="0"/>
              <a:pPr/>
              <a:t>2/16/2017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C8A951-9F05-4B5D-98CC-737D7447D9D3}" type="slidenum">
              <a:rPr lang="en-US" smtClean="0">
                <a:solidFill>
                  <a:srgbClr val="637052"/>
                </a:solidFill>
              </a:rPr>
              <a:pPr/>
              <a:t>‹#›</a:t>
            </a:fld>
            <a:endParaRPr lang="en-US">
              <a:solidFill>
                <a:srgbClr val="637052"/>
              </a:solidFill>
            </a:endParaRPr>
          </a:p>
        </p:txBody>
      </p:sp>
    </p:spTree>
    <p:extLst>
      <p:ext uri="{BB962C8B-B14F-4D97-AF65-F5344CB8AC3E}">
        <p14:creationId xmlns="" xmlns:p14="http://schemas.microsoft.com/office/powerpoint/2010/main" val="48886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ABEF2-FD3B-414F-8D9E-336BF6DB7B40}" type="datetime1">
              <a:rPr lang="en-US" smtClean="0"/>
              <a:pPr/>
              <a:t>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D071A-66BE-467B-A54A-F72299200ABE}" type="slidenum">
              <a:rPr lang="en-US" smtClean="0"/>
              <a:pPr/>
              <a:t>‹#›</a:t>
            </a:fld>
            <a:endParaRPr lang="en-US"/>
          </a:p>
        </p:txBody>
      </p:sp>
    </p:spTree>
    <p:extLst>
      <p:ext uri="{BB962C8B-B14F-4D97-AF65-F5344CB8AC3E}">
        <p14:creationId xmlns="" xmlns:p14="http://schemas.microsoft.com/office/powerpoint/2010/main" val="2511247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CAC885-C693-4BD5-A095-258766F84A5D}" type="datetime1">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44B2B7-ABA0-4B25-83C3-4922EE36EDFE}" type="slidenum">
              <a:rPr lang="en-US" smtClean="0"/>
              <a:pPr/>
              <a:t>‹#›</a:t>
            </a:fld>
            <a:endParaRPr lang="en-US"/>
          </a:p>
        </p:txBody>
      </p:sp>
    </p:spTree>
    <p:extLst>
      <p:ext uri="{BB962C8B-B14F-4D97-AF65-F5344CB8AC3E}">
        <p14:creationId xmlns="" xmlns:p14="http://schemas.microsoft.com/office/powerpoint/2010/main" val="4077720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8A4584-4484-4EB3-A08A-14733CD4F4D5}" type="datetime1">
              <a:rPr lang="en-US" smtClean="0"/>
              <a:pPr/>
              <a:t>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526376-0A66-4B98-9C6D-CA95EB5A8041}" type="slidenum">
              <a:rPr lang="en-US" smtClean="0"/>
              <a:pPr/>
              <a:t>‹#›</a:t>
            </a:fld>
            <a:endParaRPr lang="en-US"/>
          </a:p>
        </p:txBody>
      </p:sp>
    </p:spTree>
    <p:extLst>
      <p:ext uri="{BB962C8B-B14F-4D97-AF65-F5344CB8AC3E}">
        <p14:creationId xmlns="" xmlns:p14="http://schemas.microsoft.com/office/powerpoint/2010/main" val="30968943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1122363"/>
            <a:ext cx="3937000" cy="1570037"/>
          </a:xfrm>
        </p:spPr>
        <p:txBody>
          <a:bodyPr anchor="ctr">
            <a:normAutofit/>
          </a:bodyPr>
          <a:lstStyle>
            <a:lvl1pPr algn="ctr">
              <a:defRPr sz="2400" b="1">
                <a:solidFill>
                  <a:schemeClr val="bg1"/>
                </a:solidFill>
                <a:latin typeface="Arial" panose="020B0604020202020204" pitchFamily="34" charset="0"/>
                <a:cs typeface="Arial" panose="020B0604020202020204" pitchFamily="34" charset="0"/>
              </a:defRPr>
            </a:lvl1pPr>
          </a:lstStyle>
          <a:p>
            <a:r>
              <a:rPr lang="en-US" dirty="0" smtClean="0"/>
              <a:t>CLICK TO ENTER PRESENTATIONTITLE</a:t>
            </a:r>
            <a:endParaRPr lang="en-US" dirty="0"/>
          </a:p>
        </p:txBody>
      </p:sp>
      <p:sp>
        <p:nvSpPr>
          <p:cNvPr id="3" name="Subtitle 2"/>
          <p:cNvSpPr>
            <a:spLocks noGrp="1"/>
          </p:cNvSpPr>
          <p:nvPr>
            <p:ph type="subTitle" idx="1" hasCustomPrompt="1"/>
          </p:nvPr>
        </p:nvSpPr>
        <p:spPr>
          <a:xfrm>
            <a:off x="0" y="2908300"/>
            <a:ext cx="4457700" cy="1625600"/>
          </a:xfrm>
        </p:spPr>
        <p:txBody>
          <a:bodyPr anchor="ctr">
            <a:normAutofit/>
          </a:bodyPr>
          <a:lstStyle>
            <a:lvl1pPr marL="0" indent="0" algn="ctr">
              <a:buNone/>
              <a:defRPr sz="18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enter Meeting and Presenter</a:t>
            </a:r>
            <a:endParaRPr lang="en-US" dirty="0"/>
          </a:p>
        </p:txBody>
      </p:sp>
      <p:sp>
        <p:nvSpPr>
          <p:cNvPr id="4" name="Date Placeholder 3"/>
          <p:cNvSpPr>
            <a:spLocks noGrp="1"/>
          </p:cNvSpPr>
          <p:nvPr>
            <p:ph type="dt" sz="half" idx="10"/>
          </p:nvPr>
        </p:nvSpPr>
        <p:spPr/>
        <p:txBody>
          <a:bodyPr/>
          <a:lstStyle/>
          <a:p>
            <a:fld id="{DB559295-E6AB-4B06-B79E-DA6F0BBBCCEA}" type="datetime1">
              <a:rPr lang="en-ZA" smtClean="0"/>
              <a:pPr/>
              <a:t>2017/02/16</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2AEFF4E0-09CF-465B-A129-0A4208E40038}" type="slidenum">
              <a:rPr lang="en-ZA" smtClean="0"/>
              <a:pPr/>
              <a:t>‹#›</a:t>
            </a:fld>
            <a:endParaRPr lang="en-ZA" dirty="0"/>
          </a:p>
        </p:txBody>
      </p:sp>
      <p:sp>
        <p:nvSpPr>
          <p:cNvPr id="8" name="Text Placeholder 7"/>
          <p:cNvSpPr>
            <a:spLocks noGrp="1"/>
          </p:cNvSpPr>
          <p:nvPr>
            <p:ph type="body" sz="quarter" idx="13" hasCustomPrompt="1"/>
          </p:nvPr>
        </p:nvSpPr>
        <p:spPr>
          <a:xfrm>
            <a:off x="0" y="4572000"/>
            <a:ext cx="2597150" cy="444500"/>
          </a:xfrm>
        </p:spPr>
        <p:txBody>
          <a:bodyPr anchor="ctr">
            <a:normAutofit/>
          </a:bodyPr>
          <a:lstStyle>
            <a:lvl1pPr marL="0" indent="0" algn="ctr">
              <a:buNone/>
              <a:defRPr sz="1400" b="1">
                <a:solidFill>
                  <a:srgbClr val="005D2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smtClean="0"/>
              <a:t>Click to enter Date</a:t>
            </a:r>
            <a:endParaRPr lang="en-ZA" dirty="0"/>
          </a:p>
        </p:txBody>
      </p:sp>
    </p:spTree>
    <p:extLst>
      <p:ext uri="{BB962C8B-B14F-4D97-AF65-F5344CB8AC3E}">
        <p14:creationId xmlns="" xmlns:p14="http://schemas.microsoft.com/office/powerpoint/2010/main" val="2575618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BEA0E-4E20-4EBC-B544-E3C6672EA619}" type="datetimeFigureOut">
              <a:rPr lang="en-US" smtClean="0"/>
              <a:pPr/>
              <a:t>2/16/2017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F9338604-0CA1-4855-9CC4-5880BE486A55}"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7B07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BEA0E-4E20-4EBC-B544-E3C6672EA619}" type="datetimeFigureOut">
              <a:rPr lang="en-US" smtClean="0"/>
              <a:pPr/>
              <a:t>2/16/2017</a:t>
            </a:fld>
            <a:endParaRPr lang="en-ZA"/>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38604-0CA1-4855-9CC4-5880BE486A55}"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cstate="print"/>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 xmlns:p14="http://schemas.microsoft.com/office/powerpoint/2010/main" val="5754531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cstate="print"/>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 xmlns:p14="http://schemas.microsoft.com/office/powerpoint/2010/main" val="1453779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A7B07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40003776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A7B07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12982726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BEA0E-4E20-4EBC-B544-E3C6672EA619}" type="datetimeFigureOut">
              <a:rPr lang="en-US" smtClean="0">
                <a:solidFill>
                  <a:prstClr val="black">
                    <a:tint val="75000"/>
                  </a:prstClr>
                </a:solidFill>
              </a:rPr>
              <a:pPr/>
              <a:t>2/16/2017</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38604-0CA1-4855-9CC4-5880BE486A55}"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 xmlns:p14="http://schemas.microsoft.com/office/powerpoint/2010/main" val="384845039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cstate="print"/>
          <a:srcRect/>
          <a:stretch>
            <a:fillRect/>
          </a:stretch>
        </p:blipFill>
        <p:spPr bwMode="auto">
          <a:xfrm>
            <a:off x="0" y="0"/>
            <a:ext cx="9144000" cy="6859588"/>
          </a:xfrm>
          <a:prstGeom prst="rect">
            <a:avLst/>
          </a:prstGeom>
          <a:noFill/>
          <a:ln w="9525">
            <a:noFill/>
            <a:miter lim="800000"/>
            <a:headEnd/>
            <a:tailEnd/>
          </a:ln>
        </p:spPr>
      </p:pic>
    </p:spTree>
    <p:extLst>
      <p:ext uri="{BB962C8B-B14F-4D97-AF65-F5344CB8AC3E}">
        <p14:creationId xmlns="" xmlns:p14="http://schemas.microsoft.com/office/powerpoint/2010/main" val="79373515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fontAlgn="base">
              <a:spcBef>
                <a:spcPct val="0"/>
              </a:spcBef>
              <a:spcAft>
                <a:spcPct val="0"/>
              </a:spcAft>
            </a:pPr>
            <a:fld id="{EB8C9A0F-6FDC-479E-AAB4-6AB59183F3C2}" type="datetime1">
              <a:rPr lang="en-US" smtClean="0">
                <a:latin typeface="Arial" charset="0"/>
                <a:ea typeface="ＭＳ Ｐゴシック" charset="-128"/>
              </a:rPr>
              <a:pPr defTabSz="457200" fontAlgn="base">
                <a:spcBef>
                  <a:spcPct val="0"/>
                </a:spcBef>
                <a:spcAft>
                  <a:spcPct val="0"/>
                </a:spcAft>
              </a:pPr>
              <a:t>2/16/2017</a:t>
            </a:fld>
            <a:endParaRPr lang="en-US">
              <a:latin typeface="Arial" charset="0"/>
              <a:ea typeface="ＭＳ Ｐゴシック" charset="-128"/>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fontAlgn="base">
              <a:spcBef>
                <a:spcPct val="0"/>
              </a:spcBef>
              <a:spcAft>
                <a:spcPct val="0"/>
              </a:spcAft>
            </a:pPr>
            <a:endParaRPr lang="en-US">
              <a:latin typeface="Arial" charset="0"/>
              <a:ea typeface="ＭＳ Ｐゴシック" charset="-128"/>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fontAlgn="base">
              <a:spcBef>
                <a:spcPct val="0"/>
              </a:spcBef>
              <a:spcAft>
                <a:spcPct val="0"/>
              </a:spcAft>
            </a:pPr>
            <a:fld id="{4756BDBC-77CC-4034-B308-3F9AF40AAF6B}" type="slidenum">
              <a:rPr lang="en-US" smtClean="0">
                <a:latin typeface="Arial" charset="0"/>
                <a:ea typeface="ＭＳ Ｐゴシック" charset="-128"/>
              </a:rPr>
              <a:pPr defTabSz="457200" fontAlgn="base">
                <a:spcBef>
                  <a:spcPct val="0"/>
                </a:spcBef>
                <a:spcAft>
                  <a:spcPct val="0"/>
                </a:spcAft>
              </a:pPr>
              <a:t>‹#›</a:t>
            </a:fld>
            <a:endParaRPr lang="en-US">
              <a:latin typeface="Arial" charset="0"/>
              <a:ea typeface="ＭＳ Ｐゴシック" charset="-128"/>
            </a:endParaRP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44330077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5.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8.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9" y="2251080"/>
            <a:ext cx="5089525" cy="1908215"/>
          </a:xfrm>
          <a:prstGeom prst="rect">
            <a:avLst/>
          </a:prstGeom>
          <a:noFill/>
          <a:ln w="9525">
            <a:noFill/>
            <a:miter lim="800000"/>
            <a:headEnd/>
            <a:tailEnd/>
          </a:ln>
        </p:spPr>
        <p:txBody>
          <a:bodyPr>
            <a:spAutoFit/>
          </a:bodyPr>
          <a:lstStyle/>
          <a:p>
            <a:r>
              <a:rPr lang="en-US" altLang="en-US" b="1" dirty="0">
                <a:solidFill>
                  <a:schemeClr val="bg1"/>
                </a:solidFill>
                <a:latin typeface="Gill Sans MT" pitchFamily="34" charset="0"/>
              </a:rPr>
              <a:t>PRESENTATION TITLE</a:t>
            </a:r>
          </a:p>
          <a:p>
            <a:endParaRPr lang="en-US" altLang="en-US" sz="1800" dirty="0">
              <a:solidFill>
                <a:schemeClr val="bg1"/>
              </a:solidFill>
              <a:latin typeface="Gill Sans" pitchFamily="-84" charset="0"/>
            </a:endParaRPr>
          </a:p>
          <a:p>
            <a:r>
              <a:rPr lang="en-US" altLang="en-US" sz="1800" dirty="0">
                <a:solidFill>
                  <a:schemeClr val="bg1"/>
                </a:solidFill>
                <a:latin typeface="Gill Sans Light" pitchFamily="-84" charset="0"/>
              </a:rPr>
              <a:t>Presented by:</a:t>
            </a:r>
          </a:p>
          <a:p>
            <a:r>
              <a:rPr lang="en-US" altLang="en-US" sz="1800" dirty="0">
                <a:solidFill>
                  <a:schemeClr val="bg1"/>
                </a:solidFill>
                <a:latin typeface="Gill Sans Light" pitchFamily="-84" charset="0"/>
              </a:rPr>
              <a:t>Name Surname</a:t>
            </a:r>
          </a:p>
          <a:p>
            <a:r>
              <a:rPr lang="en-US" altLang="en-US" sz="1800" dirty="0">
                <a:solidFill>
                  <a:schemeClr val="bg1"/>
                </a:solidFill>
                <a:latin typeface="Gill Sans Light" pitchFamily="-84" charset="0"/>
              </a:rPr>
              <a:t>Directorate</a:t>
            </a:r>
          </a:p>
          <a:p>
            <a:endParaRPr lang="en-US" altLang="en-US" sz="1400" dirty="0">
              <a:solidFill>
                <a:schemeClr val="bg1"/>
              </a:solidFill>
              <a:latin typeface="Gill Sans Light" pitchFamily="-84" charset="0"/>
            </a:endParaRPr>
          </a:p>
          <a:p>
            <a:r>
              <a:rPr lang="en-US" altLang="en-US" sz="1400" dirty="0">
                <a:solidFill>
                  <a:schemeClr val="bg1"/>
                </a:solidFill>
                <a:latin typeface="Gill Sans Light" pitchFamily="-84" charset="0"/>
              </a:rPr>
              <a:t>Date</a:t>
            </a:r>
          </a:p>
        </p:txBody>
      </p:sp>
      <p:pic>
        <p:nvPicPr>
          <p:cNvPr id="13315" name="Picture 1" descr="DWS Slide Cover3.pdf"/>
          <p:cNvPicPr>
            <a:picLocks noChangeAspect="1"/>
          </p:cNvPicPr>
          <p:nvPr/>
        </p:nvPicPr>
        <p:blipFill>
          <a:blip r:embed="rId3" cstate="print"/>
          <a:srcRect/>
          <a:stretch>
            <a:fillRect/>
          </a:stretch>
        </p:blipFill>
        <p:spPr bwMode="auto">
          <a:xfrm>
            <a:off x="2" y="-26988"/>
            <a:ext cx="9180513"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4" cstate="print"/>
          <a:srcRect/>
          <a:stretch>
            <a:fillRect/>
          </a:stretch>
        </p:blipFill>
        <p:spPr bwMode="auto">
          <a:xfrm>
            <a:off x="-36513" y="1500174"/>
            <a:ext cx="9180513" cy="50323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45D77F92-C19C-40EA-9A8E-636A17E09675}" type="slidenum">
              <a:rPr lang="en-US" smtClean="0"/>
              <a:pPr>
                <a:defRPr/>
              </a:pPr>
              <a:t>1</a:t>
            </a:fld>
            <a:endParaRPr lang="en-US" dirty="0"/>
          </a:p>
        </p:txBody>
      </p:sp>
      <p:sp>
        <p:nvSpPr>
          <p:cNvPr id="8" name="TextBox 2"/>
          <p:cNvSpPr txBox="1">
            <a:spLocks noChangeArrowheads="1"/>
          </p:cNvSpPr>
          <p:nvPr/>
        </p:nvSpPr>
        <p:spPr bwMode="auto">
          <a:xfrm>
            <a:off x="717552" y="1514506"/>
            <a:ext cx="7793038" cy="3724096"/>
          </a:xfrm>
          <a:prstGeom prst="rect">
            <a:avLst/>
          </a:prstGeom>
          <a:no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ZA" sz="2800" b="1" dirty="0" smtClean="0">
                <a:solidFill>
                  <a:schemeClr val="tx2"/>
                </a:solidFill>
              </a:rPr>
              <a:t>Status Report on the 2015/17 Drought</a:t>
            </a:r>
          </a:p>
          <a:p>
            <a:pPr algn="ctr">
              <a:defRPr/>
            </a:pPr>
            <a:r>
              <a:rPr lang="en-ZA" sz="2800" b="1" dirty="0" smtClean="0">
                <a:solidFill>
                  <a:schemeClr val="tx2"/>
                </a:solidFill>
              </a:rPr>
              <a:t> </a:t>
            </a:r>
          </a:p>
          <a:p>
            <a:pPr algn="ctr">
              <a:defRPr/>
            </a:pPr>
            <a:endParaRPr lang="en-ZA" sz="2800" b="1" dirty="0">
              <a:solidFill>
                <a:schemeClr val="tx2"/>
              </a:solidFill>
            </a:endParaRPr>
          </a:p>
          <a:p>
            <a:pPr algn="ctr">
              <a:defRPr/>
            </a:pPr>
            <a:r>
              <a:rPr lang="en-ZA" sz="2800" b="1" dirty="0" smtClean="0">
                <a:solidFill>
                  <a:schemeClr val="tx2"/>
                </a:solidFill>
              </a:rPr>
              <a:t>Portfolio Committee on Water and Sanitation</a:t>
            </a:r>
          </a:p>
          <a:p>
            <a:pPr algn="ctr">
              <a:defRPr/>
            </a:pPr>
            <a:r>
              <a:rPr lang="en-ZA" sz="2800" b="1" dirty="0" smtClean="0">
                <a:solidFill>
                  <a:schemeClr val="tx2"/>
                </a:solidFill>
              </a:rPr>
              <a:t>15 February 2017</a:t>
            </a:r>
          </a:p>
          <a:p>
            <a:pPr eaLnBrk="1" hangingPunct="1">
              <a:defRPr/>
            </a:pPr>
            <a:endParaRPr lang="en-US" sz="1800" b="1" dirty="0" smtClean="0">
              <a:solidFill>
                <a:schemeClr val="bg2">
                  <a:lumMod val="25000"/>
                </a:schemeClr>
              </a:solidFill>
              <a:latin typeface="Gill Snas" charset="0"/>
              <a:cs typeface="Gill Snas" charset="0"/>
            </a:endParaRPr>
          </a:p>
          <a:p>
            <a:pPr eaLnBrk="1" hangingPunct="1">
              <a:defRPr/>
            </a:pPr>
            <a:endParaRPr lang="en-US" sz="1800" b="1" dirty="0">
              <a:solidFill>
                <a:schemeClr val="bg2">
                  <a:lumMod val="25000"/>
                </a:schemeClr>
              </a:solidFill>
              <a:latin typeface="Gill Snas" charset="0"/>
              <a:cs typeface="Gill Snas" charset="0"/>
            </a:endParaRPr>
          </a:p>
          <a:p>
            <a:pPr eaLnBrk="1" hangingPunct="1">
              <a:defRPr/>
            </a:pPr>
            <a:endParaRPr lang="en-US" sz="1800" b="1" dirty="0" smtClean="0">
              <a:solidFill>
                <a:schemeClr val="bg2">
                  <a:lumMod val="25000"/>
                </a:schemeClr>
              </a:solidFill>
              <a:latin typeface="Gill Snas" charset="0"/>
              <a:cs typeface="Gill Snas" charset="0"/>
            </a:endParaRPr>
          </a:p>
          <a:p>
            <a:pPr eaLnBrk="1" hangingPunct="1">
              <a:defRPr/>
            </a:pPr>
            <a:endParaRPr lang="en-US" sz="1400" b="1" dirty="0" smtClean="0">
              <a:solidFill>
                <a:schemeClr val="bg2">
                  <a:lumMod val="25000"/>
                </a:schemeClr>
              </a:solidFill>
              <a:latin typeface="Gill Snas" charset="0"/>
              <a:cs typeface="Gill Snas" charset="0"/>
            </a:endParaRPr>
          </a:p>
          <a:p>
            <a:pPr eaLnBrk="1" hangingPunct="1">
              <a:defRPr/>
            </a:pPr>
            <a:r>
              <a:rPr lang="en-US" sz="1400" b="1" dirty="0" smtClean="0">
                <a:solidFill>
                  <a:schemeClr val="bg2">
                    <a:lumMod val="25000"/>
                  </a:schemeClr>
                </a:solidFill>
                <a:latin typeface="Gill Snas" charset="0"/>
                <a:cs typeface="Gill Snas" charset="0"/>
              </a:rPr>
              <a:t>Date:  Tuesday 15 February 2017</a:t>
            </a:r>
          </a:p>
          <a:p>
            <a:pPr eaLnBrk="1" hangingPunct="1">
              <a:defRPr/>
            </a:pPr>
            <a:endParaRPr lang="en-US" sz="1400" b="1" dirty="0" smtClean="0">
              <a:solidFill>
                <a:schemeClr val="bg2">
                  <a:lumMod val="25000"/>
                </a:schemeClr>
              </a:solidFill>
              <a:latin typeface="Gill Snas" charset="0"/>
              <a:cs typeface="Gill Snas" charset="0"/>
            </a:endParaRPr>
          </a:p>
        </p:txBody>
      </p:sp>
    </p:spTree>
    <p:extLst>
      <p:ext uri="{BB962C8B-B14F-4D97-AF65-F5344CB8AC3E}">
        <p14:creationId xmlns="" xmlns:p14="http://schemas.microsoft.com/office/powerpoint/2010/main" val="1696619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r>
              <a:rPr lang="en-US" sz="3200" dirty="0"/>
              <a:t>Intervention by restrictions</a:t>
            </a:r>
          </a:p>
        </p:txBody>
      </p:sp>
      <p:sp>
        <p:nvSpPr>
          <p:cNvPr id="5" name="Slide Number Placeholder 4"/>
          <p:cNvSpPr>
            <a:spLocks noGrp="1"/>
          </p:cNvSpPr>
          <p:nvPr>
            <p:ph type="sldNum" sz="quarter" idx="12"/>
          </p:nvPr>
        </p:nvSpPr>
        <p:spPr>
          <a:xfrm>
            <a:off x="7010400" y="6093296"/>
            <a:ext cx="2133600" cy="365125"/>
          </a:xfrm>
        </p:spPr>
        <p:txBody>
          <a:bodyPr/>
          <a:lstStyle/>
          <a:p>
            <a:pPr algn="r">
              <a:defRPr/>
            </a:pPr>
            <a:fld id="{E7A4CF84-CC3E-4B02-A810-127BCD872F83}" type="slidenum">
              <a:rPr lang="en-US" smtClean="0">
                <a:solidFill>
                  <a:prstClr val="black"/>
                </a:solidFill>
              </a:rPr>
              <a:pPr algn="r">
                <a:defRPr/>
              </a:pPr>
              <a:t>10</a:t>
            </a:fld>
            <a:endParaRPr lang="en-US" dirty="0">
              <a:solidFill>
                <a:prstClr val="black"/>
              </a:solidFill>
            </a:endParaRPr>
          </a:p>
        </p:txBody>
      </p:sp>
    </p:spTree>
    <p:extLst>
      <p:ext uri="{BB962C8B-B14F-4D97-AF65-F5344CB8AC3E}">
        <p14:creationId xmlns="" xmlns:p14="http://schemas.microsoft.com/office/powerpoint/2010/main" val="469370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69" y="77751"/>
            <a:ext cx="8040129" cy="601565"/>
          </a:xfrm>
          <a:solidFill>
            <a:schemeClr val="bg1"/>
          </a:solidFill>
        </p:spPr>
        <p:txBody>
          <a:bodyPr/>
          <a:lstStyle/>
          <a:p>
            <a:r>
              <a:rPr lang="en-ZA" sz="3600" b="1" dirty="0">
                <a:latin typeface="Arial" pitchFamily="34" charset="0"/>
                <a:cs typeface="Arial" pitchFamily="34" charset="0"/>
              </a:rPr>
              <a:t>Intervention by </a:t>
            </a:r>
            <a:r>
              <a:rPr lang="en-ZA" sz="3600" b="1" dirty="0" smtClean="0">
                <a:latin typeface="Arial" pitchFamily="34" charset="0"/>
                <a:cs typeface="Arial" pitchFamily="34" charset="0"/>
              </a:rPr>
              <a:t>restrictions</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3956" y="1066800"/>
            <a:ext cx="7546475" cy="5259859"/>
          </a:xfrm>
        </p:spPr>
        <p:txBody>
          <a:bodyPr/>
          <a:lstStyle/>
          <a:p>
            <a:pPr algn="just"/>
            <a:r>
              <a:rPr lang="en-ZA" sz="2400" dirty="0" smtClean="0"/>
              <a:t>Restrictions are used on systems facing deficits to prolong the water supply during periods of water shortage.</a:t>
            </a:r>
            <a:endParaRPr lang="en-ZA" sz="900" dirty="0" smtClean="0"/>
          </a:p>
          <a:p>
            <a:pPr algn="just"/>
            <a:r>
              <a:rPr lang="en-ZA" sz="2400" dirty="0" smtClean="0"/>
              <a:t>Restrictions </a:t>
            </a:r>
            <a:r>
              <a:rPr lang="en-ZA" sz="2400" dirty="0"/>
              <a:t>are applied to stop supplying less critical uses in order to avoid emptying the water resource completely</a:t>
            </a:r>
            <a:r>
              <a:rPr lang="en-ZA" sz="2400" dirty="0" smtClean="0"/>
              <a:t>.</a:t>
            </a:r>
            <a:endParaRPr lang="en-ZA" sz="900" dirty="0"/>
          </a:p>
          <a:p>
            <a:pPr algn="just"/>
            <a:r>
              <a:rPr lang="en-ZA" sz="2400" dirty="0"/>
              <a:t>For urban use, critical use include water for the house, unlike gardening, swimming etc</a:t>
            </a:r>
            <a:r>
              <a:rPr lang="en-ZA" sz="2400" dirty="0" smtClean="0"/>
              <a:t>.</a:t>
            </a:r>
            <a:endParaRPr lang="en-ZA" sz="900" dirty="0"/>
          </a:p>
          <a:p>
            <a:pPr algn="just"/>
            <a:r>
              <a:rPr lang="en-ZA" sz="2400" dirty="0"/>
              <a:t>Restrictions are gazetted by </a:t>
            </a:r>
            <a:r>
              <a:rPr lang="en-ZA" sz="2400" dirty="0" smtClean="0"/>
              <a:t>the Minister (or </a:t>
            </a:r>
            <a:r>
              <a:rPr lang="en-ZA" sz="2400" dirty="0"/>
              <a:t>as </a:t>
            </a:r>
            <a:r>
              <a:rPr lang="en-ZA" sz="2400" dirty="0" smtClean="0"/>
              <a:t>delegated) </a:t>
            </a:r>
            <a:r>
              <a:rPr lang="en-ZA" sz="2400" dirty="0"/>
              <a:t>and if implemented, lasts until the drought is </a:t>
            </a:r>
            <a:r>
              <a:rPr lang="en-ZA" sz="2400" dirty="0" smtClean="0"/>
              <a:t>broken.</a:t>
            </a:r>
            <a:endParaRPr lang="en-ZA" sz="2000" dirty="0" smtClean="0"/>
          </a:p>
          <a:p>
            <a:pPr algn="just"/>
            <a:endParaRPr lang="en-ZA" dirty="0" smtClean="0"/>
          </a:p>
          <a:p>
            <a:pPr algn="just"/>
            <a:endParaRPr lang="en-ZA" dirty="0"/>
          </a:p>
        </p:txBody>
      </p:sp>
      <p:sp>
        <p:nvSpPr>
          <p:cNvPr id="4" name="Slide Number Placeholder 3"/>
          <p:cNvSpPr>
            <a:spLocks noGrp="1"/>
          </p:cNvSpPr>
          <p:nvPr>
            <p:ph type="sldNum" sz="quarter" idx="12"/>
          </p:nvPr>
        </p:nvSpPr>
        <p:spPr>
          <a:xfrm>
            <a:off x="7452320" y="6165304"/>
            <a:ext cx="1600200" cy="273844"/>
          </a:xfrm>
        </p:spPr>
        <p:txBody>
          <a:bodyPr/>
          <a:lstStyle/>
          <a:p>
            <a:pPr algn="r"/>
            <a:fld id="{B7F67DE4-8928-44BF-BA38-8905059247AD}" type="slidenum">
              <a:rPr lang="en-US" smtClean="0">
                <a:solidFill>
                  <a:prstClr val="black"/>
                </a:solidFill>
              </a:rPr>
              <a:pPr algn="r"/>
              <a:t>11</a:t>
            </a:fld>
            <a:endParaRPr lang="en-US" dirty="0">
              <a:solidFill>
                <a:prstClr val="black"/>
              </a:solidFill>
            </a:endParaRPr>
          </a:p>
        </p:txBody>
      </p:sp>
    </p:spTree>
    <p:extLst>
      <p:ext uri="{BB962C8B-B14F-4D97-AF65-F5344CB8AC3E}">
        <p14:creationId xmlns="" xmlns:p14="http://schemas.microsoft.com/office/powerpoint/2010/main" val="2121364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7752"/>
            <a:ext cx="9143998" cy="563693"/>
          </a:xfrm>
          <a:solidFill>
            <a:schemeClr val="bg1"/>
          </a:solidFill>
        </p:spPr>
        <p:txBody>
          <a:bodyPr/>
          <a:lstStyle/>
          <a:p>
            <a:r>
              <a:rPr lang="en-ZA" sz="3200" b="1" dirty="0">
                <a:latin typeface="Arial" pitchFamily="34" charset="0"/>
                <a:cs typeface="Arial" pitchFamily="34" charset="0"/>
              </a:rPr>
              <a:t>Intervention by </a:t>
            </a:r>
            <a:r>
              <a:rPr lang="en-ZA" sz="3200" b="1" dirty="0" smtClean="0">
                <a:latin typeface="Arial" pitchFamily="34" charset="0"/>
                <a:cs typeface="Arial" pitchFamily="34" charset="0"/>
              </a:rPr>
              <a:t>restrictions (Operating Rules)</a:t>
            </a:r>
            <a:endParaRPr lang="en-ZA" sz="32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3956" y="657367"/>
            <a:ext cx="7546475" cy="5852615"/>
          </a:xfrm>
        </p:spPr>
        <p:txBody>
          <a:bodyPr/>
          <a:lstStyle/>
          <a:p>
            <a:pPr algn="just"/>
            <a:r>
              <a:rPr lang="en-US" sz="2400" b="1" dirty="0" smtClean="0"/>
              <a:t>Equitable </a:t>
            </a:r>
            <a:r>
              <a:rPr lang="en-US" sz="2400" b="1" dirty="0"/>
              <a:t>supply </a:t>
            </a:r>
            <a:r>
              <a:rPr lang="en-US" sz="2400" dirty="0"/>
              <a:t>of water to ensure optimal distribution to meet user requirement schedules</a:t>
            </a:r>
          </a:p>
          <a:p>
            <a:pPr algn="just"/>
            <a:r>
              <a:rPr lang="en-US" sz="2400" b="1" dirty="0" smtClean="0"/>
              <a:t>Restriction</a:t>
            </a:r>
            <a:r>
              <a:rPr lang="en-US" sz="2400" dirty="0" smtClean="0"/>
              <a:t> </a:t>
            </a:r>
            <a:r>
              <a:rPr lang="en-US" sz="2400" dirty="0"/>
              <a:t>during drought conditions to mitigate against risk of failure to supply water, starting with users with lower assurance of supply so that critical supplies may be sustained for as long as possible</a:t>
            </a:r>
          </a:p>
          <a:p>
            <a:pPr algn="just"/>
            <a:r>
              <a:rPr lang="en-US" sz="2400" b="1" dirty="0" smtClean="0"/>
              <a:t>Pre-releasing</a:t>
            </a:r>
            <a:r>
              <a:rPr lang="en-US" sz="2400" dirty="0" smtClean="0"/>
              <a:t> </a:t>
            </a:r>
            <a:r>
              <a:rPr lang="en-US" sz="2400" dirty="0"/>
              <a:t>during flooding conditions to mitigate against risk of flood damage by discharging excess water safely while minimizing losses through spillage .</a:t>
            </a:r>
          </a:p>
          <a:p>
            <a:pPr algn="just"/>
            <a:r>
              <a:rPr lang="en-US" sz="2400" b="1" dirty="0" smtClean="0"/>
              <a:t>Minimize </a:t>
            </a:r>
            <a:r>
              <a:rPr lang="en-US" sz="2400" b="1" dirty="0"/>
              <a:t>operational costs </a:t>
            </a:r>
            <a:r>
              <a:rPr lang="en-US" sz="2400" dirty="0"/>
              <a:t>by, for example, prioritizing systems supplying water by gravity or minimum head resistance</a:t>
            </a:r>
          </a:p>
          <a:p>
            <a:pPr algn="just"/>
            <a:r>
              <a:rPr lang="en-US" sz="2400" b="1" dirty="0" smtClean="0"/>
              <a:t>Reducing </a:t>
            </a:r>
            <a:r>
              <a:rPr lang="en-US" sz="2400" b="1" dirty="0"/>
              <a:t>water loss </a:t>
            </a:r>
            <a:r>
              <a:rPr lang="en-US" sz="2400" dirty="0"/>
              <a:t>by supplying through and/or storing in as many as possible systems with minimal leaks, evaporation, etc.</a:t>
            </a:r>
          </a:p>
          <a:p>
            <a:pPr algn="just"/>
            <a:endParaRPr lang="en-ZA" dirty="0" smtClean="0"/>
          </a:p>
          <a:p>
            <a:pPr algn="just"/>
            <a:endParaRPr lang="en-ZA" dirty="0"/>
          </a:p>
        </p:txBody>
      </p:sp>
      <p:sp>
        <p:nvSpPr>
          <p:cNvPr id="4" name="Slide Number Placeholder 3"/>
          <p:cNvSpPr>
            <a:spLocks noGrp="1"/>
          </p:cNvSpPr>
          <p:nvPr>
            <p:ph type="sldNum" sz="quarter" idx="12"/>
          </p:nvPr>
        </p:nvSpPr>
        <p:spPr>
          <a:xfrm>
            <a:off x="7472394" y="6155552"/>
            <a:ext cx="1600200" cy="273844"/>
          </a:xfrm>
        </p:spPr>
        <p:txBody>
          <a:bodyPr/>
          <a:lstStyle/>
          <a:p>
            <a:pPr algn="r"/>
            <a:fld id="{B7F67DE4-8928-44BF-BA38-8905059247AD}" type="slidenum">
              <a:rPr lang="en-US" smtClean="0">
                <a:solidFill>
                  <a:prstClr val="black"/>
                </a:solidFill>
              </a:rPr>
              <a:pPr algn="r"/>
              <a:t>12</a:t>
            </a:fld>
            <a:endParaRPr lang="en-US" dirty="0">
              <a:solidFill>
                <a:prstClr val="black"/>
              </a:solidFill>
            </a:endParaRPr>
          </a:p>
        </p:txBody>
      </p:sp>
    </p:spTree>
    <p:extLst>
      <p:ext uri="{BB962C8B-B14F-4D97-AF65-F5344CB8AC3E}">
        <p14:creationId xmlns="" xmlns:p14="http://schemas.microsoft.com/office/powerpoint/2010/main" val="350261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7752"/>
            <a:ext cx="9143998" cy="563693"/>
          </a:xfrm>
          <a:solidFill>
            <a:schemeClr val="bg1"/>
          </a:solidFill>
        </p:spPr>
        <p:txBody>
          <a:bodyPr/>
          <a:lstStyle/>
          <a:p>
            <a:r>
              <a:rPr lang="en-ZA" sz="3200" b="1" dirty="0">
                <a:latin typeface="Arial" pitchFamily="34" charset="0"/>
                <a:cs typeface="Arial" pitchFamily="34" charset="0"/>
              </a:rPr>
              <a:t>Intervention by </a:t>
            </a:r>
            <a:r>
              <a:rPr lang="en-ZA" sz="3200" b="1" dirty="0" smtClean="0">
                <a:latin typeface="Arial" pitchFamily="34" charset="0"/>
                <a:cs typeface="Arial" pitchFamily="34" charset="0"/>
              </a:rPr>
              <a:t>restrictions (Operating Rules)</a:t>
            </a:r>
            <a:endParaRPr lang="en-ZA" sz="32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33015" y="873457"/>
            <a:ext cx="7587416" cy="5636525"/>
          </a:xfrm>
        </p:spPr>
        <p:txBody>
          <a:bodyPr/>
          <a:lstStyle/>
          <a:p>
            <a:pPr algn="just"/>
            <a:r>
              <a:rPr lang="en-US" sz="2200" b="1" dirty="0" smtClean="0"/>
              <a:t>Water </a:t>
            </a:r>
            <a:r>
              <a:rPr lang="en-US" sz="2200" b="1" dirty="0"/>
              <a:t>quality management </a:t>
            </a:r>
            <a:r>
              <a:rPr lang="en-US" sz="2200" dirty="0"/>
              <a:t>by releasing more water into systems with pollution problems in order to dilute the polluted water and maintain water resource quality objectives</a:t>
            </a:r>
          </a:p>
          <a:p>
            <a:pPr algn="just"/>
            <a:r>
              <a:rPr lang="en-US" sz="2200" b="1" dirty="0" smtClean="0"/>
              <a:t>Facilitating </a:t>
            </a:r>
            <a:r>
              <a:rPr lang="en-US" sz="2200" b="1" dirty="0"/>
              <a:t>infrastructure maintenance </a:t>
            </a:r>
            <a:r>
              <a:rPr lang="en-US" sz="2200" dirty="0"/>
              <a:t>by taking into account times when parts of the infrastructure configuration will have to be out of commission to do required maintenance so that water supplies are not disrupted</a:t>
            </a:r>
          </a:p>
          <a:p>
            <a:pPr algn="just"/>
            <a:r>
              <a:rPr lang="en-US" sz="2200" b="1" dirty="0" smtClean="0"/>
              <a:t>Maximize </a:t>
            </a:r>
            <a:r>
              <a:rPr lang="en-US" sz="2200" b="1" dirty="0"/>
              <a:t>system yield </a:t>
            </a:r>
            <a:r>
              <a:rPr lang="en-US" sz="2200" dirty="0"/>
              <a:t>by optimizing integrated operation or conjunctive water use of local resources including surface water, ground water, rainwater harvesting, return flows, water re-use </a:t>
            </a:r>
            <a:r>
              <a:rPr lang="en-US" sz="2200" dirty="0" err="1"/>
              <a:t>etc</a:t>
            </a:r>
            <a:r>
              <a:rPr lang="en-US" sz="2200" dirty="0"/>
              <a:t>,</a:t>
            </a:r>
          </a:p>
          <a:p>
            <a:pPr algn="just"/>
            <a:r>
              <a:rPr lang="en-US" sz="2200" b="1" dirty="0" smtClean="0"/>
              <a:t>Communication</a:t>
            </a:r>
            <a:r>
              <a:rPr lang="en-US" sz="2200" b="1" dirty="0"/>
              <a:t>, public participation and capacity building </a:t>
            </a:r>
            <a:r>
              <a:rPr lang="en-US" sz="2200" dirty="0"/>
              <a:t>by ensuring that implementation of operating rules is transparent and inclusive, showing the volume of water to be shared or restricted for the given storage level and/or period.</a:t>
            </a:r>
          </a:p>
          <a:p>
            <a:pPr algn="just"/>
            <a:endParaRPr lang="en-ZA" dirty="0" smtClean="0"/>
          </a:p>
          <a:p>
            <a:pPr algn="just"/>
            <a:endParaRPr lang="en-ZA" dirty="0"/>
          </a:p>
        </p:txBody>
      </p:sp>
      <p:sp>
        <p:nvSpPr>
          <p:cNvPr id="4" name="Slide Number Placeholder 3"/>
          <p:cNvSpPr>
            <a:spLocks noGrp="1"/>
          </p:cNvSpPr>
          <p:nvPr>
            <p:ph type="sldNum" sz="quarter" idx="12"/>
          </p:nvPr>
        </p:nvSpPr>
        <p:spPr>
          <a:xfrm>
            <a:off x="7543800" y="6143644"/>
            <a:ext cx="1600200" cy="273844"/>
          </a:xfrm>
        </p:spPr>
        <p:txBody>
          <a:bodyPr/>
          <a:lstStyle/>
          <a:p>
            <a:pPr algn="r"/>
            <a:fld id="{B7F67DE4-8928-44BF-BA38-8905059247AD}" type="slidenum">
              <a:rPr lang="en-US" smtClean="0">
                <a:solidFill>
                  <a:prstClr val="black"/>
                </a:solidFill>
              </a:rPr>
              <a:pPr algn="r"/>
              <a:t>13</a:t>
            </a:fld>
            <a:endParaRPr lang="en-US" dirty="0">
              <a:solidFill>
                <a:prstClr val="black"/>
              </a:solidFill>
            </a:endParaRPr>
          </a:p>
        </p:txBody>
      </p:sp>
    </p:spTree>
    <p:extLst>
      <p:ext uri="{BB962C8B-B14F-4D97-AF65-F5344CB8AC3E}">
        <p14:creationId xmlns="" xmlns:p14="http://schemas.microsoft.com/office/powerpoint/2010/main" val="1558477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857251"/>
            <a:ext cx="6857999" cy="510870"/>
          </a:xfrm>
          <a:solidFill>
            <a:schemeClr val="bg2">
              <a:lumMod val="25000"/>
            </a:schemeClr>
          </a:solidFill>
        </p:spPr>
        <p:txBody>
          <a:bodyPr>
            <a:normAutofit/>
          </a:bodyPr>
          <a:lstStyle/>
          <a:p>
            <a:pPr algn="ctr"/>
            <a:r>
              <a:rPr lang="en-ZA" sz="2400" dirty="0">
                <a:solidFill>
                  <a:schemeClr val="bg1"/>
                </a:solidFill>
                <a:latin typeface="Arial" pitchFamily="34" charset="0"/>
                <a:cs typeface="Arial" pitchFamily="34" charset="0"/>
              </a:rPr>
              <a:t>Intervention by </a:t>
            </a:r>
            <a:r>
              <a:rPr lang="en-ZA" sz="2400" dirty="0" smtClean="0">
                <a:solidFill>
                  <a:schemeClr val="bg1"/>
                </a:solidFill>
                <a:latin typeface="Arial" pitchFamily="34" charset="0"/>
                <a:cs typeface="Arial" pitchFamily="34" charset="0"/>
              </a:rPr>
              <a:t>Restrictions: (</a:t>
            </a:r>
            <a:r>
              <a:rPr lang="en-ZA" sz="2400" dirty="0">
                <a:solidFill>
                  <a:schemeClr val="bg1"/>
                </a:solidFill>
                <a:latin typeface="Arial" pitchFamily="34" charset="0"/>
                <a:cs typeface="Arial" pitchFamily="34" charset="0"/>
              </a:rPr>
              <a:t>9)</a:t>
            </a:r>
            <a:endParaRPr lang="en-GB" sz="2400" dirty="0">
              <a:solidFill>
                <a:schemeClr val="bg1"/>
              </a:solidFill>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396687817"/>
              </p:ext>
            </p:extLst>
          </p:nvPr>
        </p:nvGraphicFramePr>
        <p:xfrm>
          <a:off x="92870" y="1983154"/>
          <a:ext cx="8958262" cy="4133389"/>
        </p:xfrm>
        <a:graphic>
          <a:graphicData uri="http://schemas.openxmlformats.org/drawingml/2006/table">
            <a:tbl>
              <a:tblPr firstRow="1" bandRow="1">
                <a:tableStyleId>{5C22544A-7EE6-4342-B048-85BDC9FD1C3A}</a:tableStyleId>
              </a:tblPr>
              <a:tblGrid>
                <a:gridCol w="1478734"/>
                <a:gridCol w="1488228"/>
                <a:gridCol w="1224136"/>
                <a:gridCol w="1440160"/>
                <a:gridCol w="567082"/>
                <a:gridCol w="567081"/>
                <a:gridCol w="567082"/>
                <a:gridCol w="1625759"/>
              </a:tblGrid>
              <a:tr h="667504">
                <a:tc>
                  <a:txBody>
                    <a:bodyPr/>
                    <a:lstStyle/>
                    <a:p>
                      <a:pPr algn="ctr"/>
                      <a:r>
                        <a:rPr lang="en-ZA" sz="1600" dirty="0" smtClean="0">
                          <a:solidFill>
                            <a:schemeClr val="bg2"/>
                          </a:solidFill>
                          <a:latin typeface="Arial" pitchFamily="34" charset="0"/>
                          <a:cs typeface="Arial" pitchFamily="34" charset="0"/>
                        </a:rPr>
                        <a:t>Province</a:t>
                      </a:r>
                      <a:endParaRPr lang="en-GB" sz="1600" dirty="0">
                        <a:solidFill>
                          <a:schemeClr val="bg2"/>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ZA" sz="1600" dirty="0" smtClean="0">
                          <a:solidFill>
                            <a:schemeClr val="bg2"/>
                          </a:solidFill>
                          <a:latin typeface="Arial" pitchFamily="34" charset="0"/>
                          <a:cs typeface="Arial" pitchFamily="34" charset="0"/>
                        </a:rPr>
                        <a:t>Notices Published</a:t>
                      </a:r>
                      <a:endParaRPr lang="en-GB" sz="1600" dirty="0">
                        <a:solidFill>
                          <a:schemeClr val="bg2"/>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ZA" sz="1600" dirty="0" smtClean="0">
                          <a:solidFill>
                            <a:schemeClr val="bg2"/>
                          </a:solidFill>
                          <a:latin typeface="Arial" pitchFamily="34" charset="0"/>
                          <a:cs typeface="Arial" pitchFamily="34" charset="0"/>
                        </a:rPr>
                        <a:t>Notices in Draft</a:t>
                      </a:r>
                      <a:endParaRPr lang="en-GB" sz="1600" dirty="0">
                        <a:solidFill>
                          <a:schemeClr val="bg2"/>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bg2"/>
                          </a:solidFill>
                          <a:latin typeface="Arial" pitchFamily="34" charset="0"/>
                          <a:cs typeface="Arial" pitchFamily="34" charset="0"/>
                        </a:rPr>
                        <a:t>Notices by CMAs</a:t>
                      </a:r>
                      <a:endParaRPr lang="en-GB" sz="1600" dirty="0" smtClean="0">
                        <a:solidFill>
                          <a:schemeClr val="bg2"/>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GB" sz="1600" dirty="0" smtClean="0">
                          <a:solidFill>
                            <a:schemeClr val="bg2"/>
                          </a:solidFill>
                          <a:latin typeface="Arial" pitchFamily="34" charset="0"/>
                          <a:cs typeface="Arial" pitchFamily="34" charset="0"/>
                        </a:rPr>
                        <a:t>C</a:t>
                      </a:r>
                      <a:endParaRPr lang="en-GB" sz="1600" dirty="0">
                        <a:solidFill>
                          <a:schemeClr val="bg2"/>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GB" sz="1600" dirty="0" smtClean="0">
                          <a:solidFill>
                            <a:schemeClr val="bg2"/>
                          </a:solidFill>
                          <a:latin typeface="Arial" pitchFamily="34" charset="0"/>
                          <a:cs typeface="Arial" pitchFamily="34" charset="0"/>
                        </a:rPr>
                        <a:t>P/C</a:t>
                      </a:r>
                      <a:endParaRPr lang="en-GB" sz="1600" dirty="0">
                        <a:solidFill>
                          <a:schemeClr val="bg2"/>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GB" sz="1600" dirty="0" smtClean="0">
                          <a:solidFill>
                            <a:schemeClr val="bg2"/>
                          </a:solidFill>
                          <a:latin typeface="Arial" pitchFamily="34" charset="0"/>
                          <a:cs typeface="Arial" pitchFamily="34" charset="0"/>
                        </a:rPr>
                        <a:t>U</a:t>
                      </a:r>
                      <a:endParaRPr lang="en-GB" sz="1600" dirty="0">
                        <a:solidFill>
                          <a:schemeClr val="bg2"/>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GB" sz="1600" dirty="0" smtClean="0">
                          <a:solidFill>
                            <a:schemeClr val="bg2"/>
                          </a:solidFill>
                          <a:latin typeface="Arial" pitchFamily="34" charset="0"/>
                          <a:cs typeface="Arial" pitchFamily="34" charset="0"/>
                        </a:rPr>
                        <a:t>Comments</a:t>
                      </a:r>
                      <a:endParaRPr lang="en-GB" sz="1600" dirty="0">
                        <a:solidFill>
                          <a:schemeClr val="bg2"/>
                        </a:solidFill>
                        <a:latin typeface="Arial" pitchFamily="34" charset="0"/>
                        <a:cs typeface="Arial" pitchFamily="34" charset="0"/>
                      </a:endParaRPr>
                    </a:p>
                  </a:txBody>
                  <a:tcPr marL="68580" marR="68580" marT="34290" marB="34290" anchor="ctr">
                    <a:solidFill>
                      <a:schemeClr val="bg2">
                        <a:lumMod val="50000"/>
                      </a:schemeClr>
                    </a:solidFill>
                  </a:tcPr>
                </a:tc>
              </a:tr>
              <a:tr h="304279">
                <a:tc>
                  <a:txBody>
                    <a:bodyPr/>
                    <a:lstStyle/>
                    <a:p>
                      <a:r>
                        <a:rPr lang="en-ZA" sz="1200" b="1" dirty="0" smtClean="0">
                          <a:solidFill>
                            <a:schemeClr val="bg2">
                              <a:lumMod val="10000"/>
                            </a:schemeClr>
                          </a:solidFill>
                          <a:latin typeface="Arial" pitchFamily="34" charset="0"/>
                          <a:cs typeface="Arial" pitchFamily="34" charset="0"/>
                        </a:rPr>
                        <a:t>Western Cape</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ZA" sz="1200" dirty="0" smtClean="0">
                          <a:solidFill>
                            <a:schemeClr val="bg2">
                              <a:lumMod val="10000"/>
                            </a:schemeClr>
                          </a:solidFill>
                          <a:latin typeface="Arial" pitchFamily="34" charset="0"/>
                          <a:cs typeface="Arial" pitchFamily="34" charset="0"/>
                        </a:rPr>
                        <a:t>2 Systems</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GB" sz="1200" dirty="0" smtClean="0">
                          <a:solidFill>
                            <a:schemeClr val="bg2">
                              <a:lumMod val="10000"/>
                            </a:schemeClr>
                          </a:solidFill>
                          <a:latin typeface="Arial" pitchFamily="34" charset="0"/>
                          <a:cs typeface="Arial" pitchFamily="34" charset="0"/>
                        </a:rPr>
                        <a:t>1 system</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GB" sz="1200" dirty="0" smtClean="0">
                          <a:solidFill>
                            <a:schemeClr val="bg2">
                              <a:lumMod val="10000"/>
                            </a:schemeClr>
                          </a:solidFill>
                          <a:latin typeface="Arial" pitchFamily="34" charset="0"/>
                          <a:cs typeface="Arial" pitchFamily="34" charset="0"/>
                        </a:rPr>
                        <a:t>1</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GB" sz="1200" dirty="0" smtClean="0">
                          <a:solidFill>
                            <a:schemeClr val="bg2">
                              <a:lumMod val="10000"/>
                            </a:schemeClr>
                          </a:solidFill>
                          <a:latin typeface="Arial" pitchFamily="34" charset="0"/>
                          <a:cs typeface="Arial" pitchFamily="34" charset="0"/>
                        </a:rPr>
                        <a:t>1</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r>
              <a:tr h="304279">
                <a:tc>
                  <a:txBody>
                    <a:bodyPr/>
                    <a:lstStyle/>
                    <a:p>
                      <a:r>
                        <a:rPr lang="en-ZA" sz="1200" b="1" dirty="0" smtClean="0">
                          <a:solidFill>
                            <a:schemeClr val="bg2">
                              <a:lumMod val="10000"/>
                            </a:schemeClr>
                          </a:solidFill>
                          <a:latin typeface="Arial" pitchFamily="34" charset="0"/>
                          <a:cs typeface="Arial" pitchFamily="34" charset="0"/>
                        </a:rPr>
                        <a:t>Mpumalanga</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ZA" sz="1200" dirty="0" smtClean="0">
                          <a:solidFill>
                            <a:schemeClr val="bg2">
                              <a:lumMod val="10000"/>
                            </a:schemeClr>
                          </a:solidFill>
                          <a:latin typeface="Arial" pitchFamily="34" charset="0"/>
                          <a:cs typeface="Arial" pitchFamily="34" charset="0"/>
                        </a:rPr>
                        <a:t>7</a:t>
                      </a:r>
                      <a:r>
                        <a:rPr lang="en-ZA" sz="1200" baseline="0" dirty="0" smtClean="0">
                          <a:solidFill>
                            <a:schemeClr val="bg2">
                              <a:lumMod val="10000"/>
                            </a:schemeClr>
                          </a:solidFill>
                          <a:latin typeface="Arial" pitchFamily="34" charset="0"/>
                          <a:cs typeface="Arial" pitchFamily="34" charset="0"/>
                        </a:rPr>
                        <a:t> Dams</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ZA" sz="1200" dirty="0" smtClean="0">
                          <a:solidFill>
                            <a:schemeClr val="bg2">
                              <a:lumMod val="10000"/>
                            </a:schemeClr>
                          </a:solidFill>
                          <a:latin typeface="Arial" pitchFamily="34" charset="0"/>
                          <a:cs typeface="Arial" pitchFamily="34" charset="0"/>
                        </a:rPr>
                        <a:t>-</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GB" sz="1200" dirty="0" smtClean="0">
                          <a:solidFill>
                            <a:schemeClr val="bg2">
                              <a:lumMod val="10000"/>
                            </a:schemeClr>
                          </a:solidFill>
                          <a:latin typeface="Arial" pitchFamily="34" charset="0"/>
                          <a:cs typeface="Arial" pitchFamily="34" charset="0"/>
                        </a:rPr>
                        <a:t>4</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GB" sz="1200" dirty="0" smtClean="0">
                          <a:solidFill>
                            <a:schemeClr val="bg2">
                              <a:lumMod val="10000"/>
                            </a:schemeClr>
                          </a:solidFill>
                          <a:latin typeface="Arial" pitchFamily="34" charset="0"/>
                          <a:cs typeface="Arial" pitchFamily="34" charset="0"/>
                        </a:rPr>
                        <a:t>1</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GB" sz="1200" dirty="0" smtClean="0">
                          <a:solidFill>
                            <a:schemeClr val="bg2">
                              <a:lumMod val="10000"/>
                            </a:schemeClr>
                          </a:solidFill>
                          <a:latin typeface="Arial" pitchFamily="34" charset="0"/>
                          <a:cs typeface="Arial" pitchFamily="34" charset="0"/>
                        </a:rPr>
                        <a:t>1</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GB" sz="1200" dirty="0" smtClean="0">
                          <a:solidFill>
                            <a:schemeClr val="bg2">
                              <a:lumMod val="10000"/>
                            </a:schemeClr>
                          </a:solidFill>
                          <a:latin typeface="Arial" pitchFamily="34" charset="0"/>
                          <a:cs typeface="Arial" pitchFamily="34" charset="0"/>
                        </a:rPr>
                        <a:t>6</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r>
              <a:tr h="304279">
                <a:tc>
                  <a:txBody>
                    <a:bodyPr/>
                    <a:lstStyle/>
                    <a:p>
                      <a:r>
                        <a:rPr lang="en-ZA" sz="1200" b="1" dirty="0" smtClean="0">
                          <a:solidFill>
                            <a:schemeClr val="bg2">
                              <a:lumMod val="10000"/>
                            </a:schemeClr>
                          </a:solidFill>
                          <a:latin typeface="Arial" pitchFamily="34" charset="0"/>
                          <a:cs typeface="Arial" pitchFamily="34" charset="0"/>
                        </a:rPr>
                        <a:t>Northern Cape</a:t>
                      </a:r>
                      <a:endParaRPr lang="en-GB" sz="1200" b="1" baseline="300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GB" sz="1200" dirty="0" smtClean="0">
                          <a:solidFill>
                            <a:schemeClr val="tx1"/>
                          </a:solidFill>
                          <a:latin typeface="Arial" pitchFamily="34" charset="0"/>
                          <a:cs typeface="Arial" pitchFamily="34" charset="0"/>
                        </a:rPr>
                        <a:t>1 System</a:t>
                      </a:r>
                      <a:endParaRPr lang="en-GB" sz="1200" dirty="0">
                        <a:solidFill>
                          <a:schemeClr val="tx1"/>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GB" sz="1200" dirty="0" smtClean="0">
                          <a:solidFill>
                            <a:schemeClr val="bg2">
                              <a:lumMod val="10000"/>
                            </a:schemeClr>
                          </a:solidFill>
                          <a:latin typeface="Arial" pitchFamily="34" charset="0"/>
                          <a:cs typeface="Arial" pitchFamily="34" charset="0"/>
                        </a:rPr>
                        <a:t>-</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ZA" sz="1200" dirty="0" smtClean="0">
                          <a:solidFill>
                            <a:schemeClr val="bg2">
                              <a:lumMod val="10000"/>
                            </a:schemeClr>
                          </a:solidFill>
                          <a:latin typeface="Arial" pitchFamily="34" charset="0"/>
                          <a:cs typeface="Arial" pitchFamily="34" charset="0"/>
                        </a:rPr>
                        <a:t>-</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GB" sz="1200" dirty="0" smtClean="0">
                          <a:solidFill>
                            <a:schemeClr val="bg2">
                              <a:lumMod val="10000"/>
                            </a:schemeClr>
                          </a:solidFill>
                          <a:latin typeface="Arial" pitchFamily="34" charset="0"/>
                          <a:cs typeface="Arial" pitchFamily="34" charset="0"/>
                        </a:rPr>
                        <a:t>1</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GB" sz="1200" dirty="0" smtClean="0">
                          <a:solidFill>
                            <a:schemeClr val="bg2">
                              <a:lumMod val="10000"/>
                            </a:schemeClr>
                          </a:solidFill>
                          <a:latin typeface="Arial" pitchFamily="34" charset="0"/>
                          <a:cs typeface="Arial" pitchFamily="34" charset="0"/>
                        </a:rPr>
                        <a:t>Ground Water use restricted</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r>
              <a:tr h="304279">
                <a:tc>
                  <a:txBody>
                    <a:bodyPr/>
                    <a:lstStyle/>
                    <a:p>
                      <a:r>
                        <a:rPr lang="en-ZA" sz="1200" b="1" dirty="0" smtClean="0">
                          <a:solidFill>
                            <a:schemeClr val="bg2">
                              <a:lumMod val="10000"/>
                            </a:schemeClr>
                          </a:solidFill>
                          <a:latin typeface="Arial" pitchFamily="34" charset="0"/>
                          <a:cs typeface="Arial" pitchFamily="34" charset="0"/>
                        </a:rPr>
                        <a:t>KwaZulu-Natal</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ZA" sz="1200" baseline="0" dirty="0" smtClean="0">
                          <a:solidFill>
                            <a:schemeClr val="bg2">
                              <a:lumMod val="10000"/>
                            </a:schemeClr>
                          </a:solidFill>
                          <a:latin typeface="Arial" pitchFamily="34" charset="0"/>
                          <a:cs typeface="Arial" pitchFamily="34" charset="0"/>
                        </a:rPr>
                        <a:t>9 (</a:t>
                      </a:r>
                      <a:r>
                        <a:rPr lang="en-ZA" sz="1200" baseline="0" dirty="0" err="1" smtClean="0">
                          <a:solidFill>
                            <a:schemeClr val="bg2">
                              <a:lumMod val="10000"/>
                            </a:schemeClr>
                          </a:solidFill>
                          <a:latin typeface="Arial" pitchFamily="34" charset="0"/>
                          <a:cs typeface="Arial" pitchFamily="34" charset="0"/>
                        </a:rPr>
                        <a:t>incl</a:t>
                      </a:r>
                      <a:r>
                        <a:rPr lang="en-ZA" sz="1200" baseline="0" dirty="0" smtClean="0">
                          <a:solidFill>
                            <a:schemeClr val="bg2">
                              <a:lumMod val="10000"/>
                            </a:schemeClr>
                          </a:solidFill>
                          <a:latin typeface="Arial" pitchFamily="34" charset="0"/>
                          <a:cs typeface="Arial" pitchFamily="34" charset="0"/>
                        </a:rPr>
                        <a:t> 5 systems)</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ZA" sz="1200" baseline="0" dirty="0" smtClean="0">
                          <a:solidFill>
                            <a:schemeClr val="bg2">
                              <a:lumMod val="10000"/>
                            </a:schemeClr>
                          </a:solidFill>
                          <a:latin typeface="Arial" pitchFamily="34" charset="0"/>
                          <a:cs typeface="Arial" pitchFamily="34" charset="0"/>
                        </a:rPr>
                        <a:t>-</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ZA" sz="1200" dirty="0" smtClean="0">
                          <a:solidFill>
                            <a:schemeClr val="bg2">
                              <a:lumMod val="10000"/>
                            </a:schemeClr>
                          </a:solidFill>
                          <a:latin typeface="Arial" pitchFamily="34" charset="0"/>
                          <a:cs typeface="Arial" pitchFamily="34" charset="0"/>
                        </a:rPr>
                        <a:t>-</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GB" sz="1200" dirty="0" smtClean="0">
                          <a:solidFill>
                            <a:schemeClr val="bg2">
                              <a:lumMod val="10000"/>
                            </a:schemeClr>
                          </a:solidFill>
                          <a:latin typeface="Arial" pitchFamily="34" charset="0"/>
                          <a:cs typeface="Arial" pitchFamily="34" charset="0"/>
                        </a:rPr>
                        <a:t>6</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GB" sz="1200" dirty="0" smtClean="0">
                          <a:solidFill>
                            <a:schemeClr val="bg2">
                              <a:lumMod val="10000"/>
                            </a:schemeClr>
                          </a:solidFill>
                          <a:latin typeface="Arial" pitchFamily="34" charset="0"/>
                          <a:cs typeface="Arial" pitchFamily="34" charset="0"/>
                        </a:rPr>
                        <a:t>1</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r>
              <a:tr h="304279">
                <a:tc>
                  <a:txBody>
                    <a:bodyPr/>
                    <a:lstStyle/>
                    <a:p>
                      <a:r>
                        <a:rPr lang="en-ZA" sz="1200" b="1" dirty="0" err="1" smtClean="0">
                          <a:solidFill>
                            <a:schemeClr val="bg2">
                              <a:lumMod val="10000"/>
                            </a:schemeClr>
                          </a:solidFill>
                          <a:latin typeface="Arial" pitchFamily="34" charset="0"/>
                          <a:cs typeface="Arial" pitchFamily="34" charset="0"/>
                        </a:rPr>
                        <a:t>Freestate</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ZA" sz="1200" dirty="0" smtClean="0">
                          <a:solidFill>
                            <a:schemeClr val="tx1"/>
                          </a:solidFill>
                          <a:latin typeface="Arial" pitchFamily="34" charset="0"/>
                          <a:cs typeface="Arial" pitchFamily="34" charset="0"/>
                        </a:rPr>
                        <a:t>6 (</a:t>
                      </a:r>
                      <a:r>
                        <a:rPr lang="en-ZA" sz="1200" dirty="0" err="1" smtClean="0">
                          <a:solidFill>
                            <a:schemeClr val="tx1"/>
                          </a:solidFill>
                          <a:latin typeface="Arial" pitchFamily="34" charset="0"/>
                          <a:cs typeface="Arial" pitchFamily="34" charset="0"/>
                        </a:rPr>
                        <a:t>incl</a:t>
                      </a:r>
                      <a:r>
                        <a:rPr lang="en-ZA" sz="1200" dirty="0" smtClean="0">
                          <a:solidFill>
                            <a:schemeClr val="tx1"/>
                          </a:solidFill>
                          <a:latin typeface="Arial" pitchFamily="34" charset="0"/>
                          <a:cs typeface="Arial" pitchFamily="34" charset="0"/>
                        </a:rPr>
                        <a:t> 1 System)</a:t>
                      </a:r>
                      <a:endParaRPr lang="en-GB" sz="1200" dirty="0">
                        <a:solidFill>
                          <a:schemeClr val="tx1"/>
                        </a:solidFill>
                        <a:latin typeface="Arial" pitchFamily="34" charset="0"/>
                        <a:cs typeface="Arial" pitchFamily="34" charset="0"/>
                      </a:endParaRPr>
                    </a:p>
                  </a:txBody>
                  <a:tcPr marL="68580" marR="68580" marT="34290" marB="34290" anchor="ctr">
                    <a:solidFill>
                      <a:schemeClr val="bg2"/>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ZA" sz="1200" dirty="0" smtClean="0">
                          <a:solidFill>
                            <a:schemeClr val="bg2">
                              <a:lumMod val="10000"/>
                            </a:schemeClr>
                          </a:solidFill>
                          <a:latin typeface="Arial" pitchFamily="34" charset="0"/>
                          <a:cs typeface="Arial" pitchFamily="34" charset="0"/>
                        </a:rPr>
                        <a:t>-</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GB" sz="1200" dirty="0" smtClean="0">
                          <a:solidFill>
                            <a:schemeClr val="bg2">
                              <a:lumMod val="10000"/>
                            </a:schemeClr>
                          </a:solidFill>
                          <a:latin typeface="Arial" pitchFamily="34" charset="0"/>
                          <a:cs typeface="Arial" pitchFamily="34" charset="0"/>
                        </a:rPr>
                        <a:t>3</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GB" sz="1200" dirty="0" smtClean="0">
                          <a:solidFill>
                            <a:schemeClr val="bg2">
                              <a:lumMod val="10000"/>
                            </a:schemeClr>
                          </a:solidFill>
                          <a:latin typeface="Arial" pitchFamily="34" charset="0"/>
                          <a:cs typeface="Arial" pitchFamily="34" charset="0"/>
                        </a:rPr>
                        <a:t>2</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GB" sz="1200" dirty="0" smtClean="0">
                          <a:solidFill>
                            <a:schemeClr val="bg2">
                              <a:lumMod val="10000"/>
                            </a:schemeClr>
                          </a:solidFill>
                          <a:latin typeface="Arial" pitchFamily="34" charset="0"/>
                          <a:cs typeface="Arial" pitchFamily="34" charset="0"/>
                        </a:rPr>
                        <a:t>1</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r>
              <a:tr h="304279">
                <a:tc>
                  <a:txBody>
                    <a:bodyPr/>
                    <a:lstStyle/>
                    <a:p>
                      <a:r>
                        <a:rPr lang="en-ZA" sz="1200" b="1" dirty="0" smtClean="0">
                          <a:solidFill>
                            <a:schemeClr val="bg2">
                              <a:lumMod val="10000"/>
                            </a:schemeClr>
                          </a:solidFill>
                          <a:latin typeface="Arial" pitchFamily="34" charset="0"/>
                          <a:cs typeface="Arial" pitchFamily="34" charset="0"/>
                        </a:rPr>
                        <a:t>Limpopo</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ZA" sz="1200" dirty="0" smtClean="0">
                          <a:solidFill>
                            <a:schemeClr val="bg2">
                              <a:lumMod val="10000"/>
                            </a:schemeClr>
                          </a:solidFill>
                          <a:latin typeface="Arial" pitchFamily="34" charset="0"/>
                          <a:cs typeface="Arial" pitchFamily="34" charset="0"/>
                        </a:rPr>
                        <a:t>13 (1 System)</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ZA" sz="1200" dirty="0" smtClean="0">
                          <a:solidFill>
                            <a:schemeClr val="bg2">
                              <a:lumMod val="10000"/>
                            </a:schemeClr>
                          </a:solidFill>
                          <a:latin typeface="Arial" pitchFamily="34" charset="0"/>
                          <a:cs typeface="Arial" pitchFamily="34" charset="0"/>
                        </a:rPr>
                        <a:t>-</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GB" sz="1200" dirty="0" smtClean="0">
                          <a:solidFill>
                            <a:schemeClr val="bg2">
                              <a:lumMod val="10000"/>
                            </a:schemeClr>
                          </a:solidFill>
                          <a:latin typeface="Arial" pitchFamily="34" charset="0"/>
                          <a:cs typeface="Arial" pitchFamily="34" charset="0"/>
                        </a:rPr>
                        <a:t>5</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GB" sz="1200" dirty="0" smtClean="0">
                          <a:solidFill>
                            <a:schemeClr val="bg2">
                              <a:lumMod val="10000"/>
                            </a:schemeClr>
                          </a:solidFill>
                          <a:latin typeface="Arial" pitchFamily="34" charset="0"/>
                          <a:cs typeface="Arial" pitchFamily="34" charset="0"/>
                        </a:rPr>
                        <a:t>5</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GB" sz="1200" dirty="0" smtClean="0">
                          <a:solidFill>
                            <a:schemeClr val="bg2">
                              <a:lumMod val="10000"/>
                            </a:schemeClr>
                          </a:solidFill>
                          <a:latin typeface="Arial" pitchFamily="34" charset="0"/>
                          <a:cs typeface="Arial" pitchFamily="34" charset="0"/>
                        </a:rPr>
                        <a:t>2</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r>
              <a:tr h="304279">
                <a:tc>
                  <a:txBody>
                    <a:bodyPr/>
                    <a:lstStyle/>
                    <a:p>
                      <a:r>
                        <a:rPr lang="en-ZA" sz="1200" b="1" dirty="0" smtClean="0">
                          <a:solidFill>
                            <a:schemeClr val="bg2">
                              <a:lumMod val="10000"/>
                            </a:schemeClr>
                          </a:solidFill>
                          <a:latin typeface="Arial" pitchFamily="34" charset="0"/>
                          <a:cs typeface="Arial" pitchFamily="34" charset="0"/>
                        </a:rPr>
                        <a:t>North West</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ZA" sz="1200" dirty="0" smtClean="0">
                          <a:solidFill>
                            <a:schemeClr val="bg2">
                              <a:lumMod val="10000"/>
                            </a:schemeClr>
                          </a:solidFill>
                          <a:latin typeface="Arial" pitchFamily="34" charset="0"/>
                          <a:cs typeface="Arial" pitchFamily="34" charset="0"/>
                        </a:rPr>
                        <a:t>9</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ZA" sz="1200" dirty="0" smtClean="0">
                          <a:solidFill>
                            <a:schemeClr val="bg2">
                              <a:lumMod val="10000"/>
                            </a:schemeClr>
                          </a:solidFill>
                          <a:latin typeface="Arial" pitchFamily="34" charset="0"/>
                          <a:cs typeface="Arial" pitchFamily="34" charset="0"/>
                        </a:rPr>
                        <a:t>1</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ZA" sz="1200" dirty="0" smtClean="0">
                          <a:solidFill>
                            <a:schemeClr val="bg2">
                              <a:lumMod val="10000"/>
                            </a:schemeClr>
                          </a:solidFill>
                          <a:latin typeface="Arial" pitchFamily="34" charset="0"/>
                          <a:cs typeface="Arial" pitchFamily="34" charset="0"/>
                        </a:rPr>
                        <a:t>-</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GB" sz="1200" dirty="0" smtClean="0">
                          <a:solidFill>
                            <a:schemeClr val="bg2">
                              <a:lumMod val="10000"/>
                            </a:schemeClr>
                          </a:solidFill>
                          <a:latin typeface="Arial" pitchFamily="34" charset="0"/>
                          <a:cs typeface="Arial" pitchFamily="34" charset="0"/>
                        </a:rPr>
                        <a:t>1</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GB" sz="1200" dirty="0" smtClean="0">
                          <a:solidFill>
                            <a:schemeClr val="bg2">
                              <a:lumMod val="10000"/>
                            </a:schemeClr>
                          </a:solidFill>
                          <a:latin typeface="Arial" pitchFamily="34" charset="0"/>
                          <a:cs typeface="Arial" pitchFamily="34" charset="0"/>
                        </a:rPr>
                        <a:t>7</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r>
              <a:tr h="304279">
                <a:tc>
                  <a:txBody>
                    <a:bodyPr/>
                    <a:lstStyle/>
                    <a:p>
                      <a:r>
                        <a:rPr lang="en-ZA" sz="1200" b="1" dirty="0" smtClean="0">
                          <a:solidFill>
                            <a:schemeClr val="bg2">
                              <a:lumMod val="10000"/>
                            </a:schemeClr>
                          </a:solidFill>
                          <a:latin typeface="Arial" pitchFamily="34" charset="0"/>
                          <a:cs typeface="Arial" pitchFamily="34" charset="0"/>
                        </a:rPr>
                        <a:t>Eastern Cape</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200" dirty="0" smtClean="0">
                          <a:solidFill>
                            <a:schemeClr val="bg2">
                              <a:lumMod val="10000"/>
                            </a:schemeClr>
                          </a:solidFill>
                          <a:latin typeface="Arial" pitchFamily="34" charset="0"/>
                          <a:cs typeface="Arial" pitchFamily="34" charset="0"/>
                        </a:rPr>
                        <a:t>10 (incl1 system)</a:t>
                      </a:r>
                      <a:endParaRPr lang="en-GB" sz="1200" dirty="0" smtClean="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ZA" sz="1200" dirty="0" smtClean="0">
                          <a:solidFill>
                            <a:schemeClr val="bg2">
                              <a:lumMod val="10000"/>
                            </a:schemeClr>
                          </a:solidFill>
                          <a:latin typeface="Arial" pitchFamily="34" charset="0"/>
                          <a:cs typeface="Arial" pitchFamily="34" charset="0"/>
                        </a:rPr>
                        <a:t>-</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ZA" sz="1200" dirty="0" smtClean="0">
                          <a:solidFill>
                            <a:schemeClr val="bg2">
                              <a:lumMod val="10000"/>
                            </a:schemeClr>
                          </a:solidFill>
                          <a:latin typeface="Arial" pitchFamily="34" charset="0"/>
                          <a:cs typeface="Arial" pitchFamily="34" charset="0"/>
                        </a:rPr>
                        <a:t>-</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GB" sz="1200" dirty="0" smtClean="0">
                          <a:solidFill>
                            <a:schemeClr val="bg2">
                              <a:lumMod val="10000"/>
                            </a:schemeClr>
                          </a:solidFill>
                          <a:latin typeface="Arial" pitchFamily="34" charset="0"/>
                          <a:cs typeface="Arial" pitchFamily="34" charset="0"/>
                        </a:rPr>
                        <a:t>1</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GB" sz="1200" dirty="0" smtClean="0">
                          <a:solidFill>
                            <a:schemeClr val="bg2">
                              <a:lumMod val="10000"/>
                            </a:schemeClr>
                          </a:solidFill>
                          <a:latin typeface="Arial" pitchFamily="34" charset="0"/>
                          <a:cs typeface="Arial" pitchFamily="34" charset="0"/>
                        </a:rPr>
                        <a:t>1</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r>
                        <a:rPr lang="en-GB" sz="1200" dirty="0" smtClean="0">
                          <a:solidFill>
                            <a:schemeClr val="bg2">
                              <a:lumMod val="10000"/>
                            </a:schemeClr>
                          </a:solidFill>
                          <a:latin typeface="Arial" pitchFamily="34" charset="0"/>
                          <a:cs typeface="Arial" pitchFamily="34" charset="0"/>
                        </a:rPr>
                        <a:t>6</a:t>
                      </a: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c>
                  <a:txBody>
                    <a:bodyPr/>
                    <a:lstStyle/>
                    <a:p>
                      <a:pPr algn="ctr"/>
                      <a:endParaRPr lang="en-GB" sz="1200"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90000"/>
                      </a:schemeClr>
                    </a:solidFill>
                  </a:tcPr>
                </a:tc>
              </a:tr>
              <a:tr h="304279">
                <a:tc>
                  <a:txBody>
                    <a:bodyPr/>
                    <a:lstStyle/>
                    <a:p>
                      <a:r>
                        <a:rPr lang="en-ZA" sz="1200" b="1" dirty="0" smtClean="0">
                          <a:solidFill>
                            <a:schemeClr val="bg2">
                              <a:lumMod val="10000"/>
                            </a:schemeClr>
                          </a:solidFill>
                          <a:latin typeface="Arial" pitchFamily="34" charset="0"/>
                          <a:cs typeface="Arial" pitchFamily="34" charset="0"/>
                        </a:rPr>
                        <a:t>Gauteng</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ZA" sz="1200" b="0" dirty="0" smtClean="0">
                          <a:solidFill>
                            <a:schemeClr val="bg2">
                              <a:lumMod val="10000"/>
                            </a:schemeClr>
                          </a:solidFill>
                          <a:latin typeface="Arial" pitchFamily="34" charset="0"/>
                          <a:cs typeface="Arial" pitchFamily="34" charset="0"/>
                        </a:rPr>
                        <a:t>1 System</a:t>
                      </a:r>
                      <a:endParaRPr lang="en-GB" sz="1200" b="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ZA" sz="1200" b="0" dirty="0" smtClean="0">
                          <a:solidFill>
                            <a:schemeClr val="bg2">
                              <a:lumMod val="10000"/>
                            </a:schemeClr>
                          </a:solidFill>
                          <a:latin typeface="Arial" pitchFamily="34" charset="0"/>
                          <a:cs typeface="Arial" pitchFamily="34" charset="0"/>
                        </a:rPr>
                        <a:t>-</a:t>
                      </a:r>
                      <a:endParaRPr lang="en-GB" sz="1200" b="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ZA" sz="1200" b="0" dirty="0" smtClean="0">
                          <a:solidFill>
                            <a:schemeClr val="bg2">
                              <a:lumMod val="10000"/>
                            </a:schemeClr>
                          </a:solidFill>
                          <a:latin typeface="Arial" pitchFamily="34" charset="0"/>
                          <a:cs typeface="Arial" pitchFamily="34" charset="0"/>
                        </a:rPr>
                        <a:t>-</a:t>
                      </a:r>
                      <a:endParaRPr lang="en-GB" sz="1200" b="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endParaRPr lang="en-GB" sz="1200" b="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GB" sz="1200" b="0" dirty="0" smtClean="0">
                          <a:solidFill>
                            <a:schemeClr val="bg2">
                              <a:lumMod val="10000"/>
                            </a:schemeClr>
                          </a:solidFill>
                          <a:latin typeface="Arial" pitchFamily="34" charset="0"/>
                          <a:cs typeface="Arial" pitchFamily="34" charset="0"/>
                        </a:rPr>
                        <a:t>1</a:t>
                      </a:r>
                      <a:endParaRPr lang="en-GB" sz="1200" b="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endParaRPr lang="en-GB" sz="1200" b="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c>
                  <a:txBody>
                    <a:bodyPr/>
                    <a:lstStyle/>
                    <a:p>
                      <a:pPr algn="ctr"/>
                      <a:r>
                        <a:rPr lang="en-GB" sz="1200" b="0" dirty="0" smtClean="0">
                          <a:solidFill>
                            <a:schemeClr val="bg2">
                              <a:lumMod val="10000"/>
                            </a:schemeClr>
                          </a:solidFill>
                          <a:latin typeface="Arial" pitchFamily="34" charset="0"/>
                          <a:cs typeface="Arial" pitchFamily="34" charset="0"/>
                        </a:rPr>
                        <a:t>Integrated Vaal System</a:t>
                      </a:r>
                      <a:endParaRPr lang="en-GB" sz="1200" b="0" dirty="0">
                        <a:solidFill>
                          <a:schemeClr val="bg2">
                            <a:lumMod val="10000"/>
                          </a:schemeClr>
                        </a:solidFill>
                        <a:latin typeface="Arial" pitchFamily="34" charset="0"/>
                        <a:cs typeface="Arial" pitchFamily="34" charset="0"/>
                      </a:endParaRPr>
                    </a:p>
                  </a:txBody>
                  <a:tcPr marL="68580" marR="68580" marT="34290" marB="34290" anchor="ctr">
                    <a:solidFill>
                      <a:schemeClr val="bg2"/>
                    </a:solidFill>
                  </a:tcPr>
                </a:tc>
              </a:tr>
              <a:tr h="467252">
                <a:tc>
                  <a:txBody>
                    <a:bodyPr/>
                    <a:lstStyle/>
                    <a:p>
                      <a:r>
                        <a:rPr lang="en-ZA" sz="1200" b="1" dirty="0" smtClean="0">
                          <a:solidFill>
                            <a:schemeClr val="bg2">
                              <a:lumMod val="10000"/>
                            </a:schemeClr>
                          </a:solidFill>
                          <a:latin typeface="Arial" pitchFamily="34" charset="0"/>
                          <a:cs typeface="Arial" pitchFamily="34" charset="0"/>
                        </a:rPr>
                        <a:t>TOTAL</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50000"/>
                      </a:schemeClr>
                    </a:solidFill>
                  </a:tcPr>
                </a:tc>
                <a:tc>
                  <a:txBody>
                    <a:bodyPr/>
                    <a:lstStyle/>
                    <a:p>
                      <a:pPr algn="ctr"/>
                      <a:r>
                        <a:rPr lang="en-ZA" sz="1200" b="1" dirty="0" smtClean="0">
                          <a:solidFill>
                            <a:schemeClr val="bg2">
                              <a:lumMod val="10000"/>
                            </a:schemeClr>
                          </a:solidFill>
                          <a:latin typeface="Arial" pitchFamily="34" charset="0"/>
                          <a:cs typeface="Arial" pitchFamily="34" charset="0"/>
                        </a:rPr>
                        <a:t>58 Schemes</a:t>
                      </a:r>
                    </a:p>
                    <a:p>
                      <a:pPr algn="ctr"/>
                      <a:r>
                        <a:rPr lang="en-ZA" sz="1200" b="1" dirty="0" smtClean="0">
                          <a:solidFill>
                            <a:schemeClr val="bg2">
                              <a:lumMod val="10000"/>
                            </a:schemeClr>
                          </a:solidFill>
                          <a:latin typeface="Arial" pitchFamily="34" charset="0"/>
                          <a:cs typeface="Arial" pitchFamily="34" charset="0"/>
                        </a:rPr>
                        <a:t>(</a:t>
                      </a:r>
                      <a:r>
                        <a:rPr lang="en-ZA" sz="1200" b="1" dirty="0" err="1" smtClean="0">
                          <a:solidFill>
                            <a:schemeClr val="bg2">
                              <a:lumMod val="10000"/>
                            </a:schemeClr>
                          </a:solidFill>
                          <a:latin typeface="Arial" pitchFamily="34" charset="0"/>
                          <a:cs typeface="Arial" pitchFamily="34" charset="0"/>
                        </a:rPr>
                        <a:t>incl</a:t>
                      </a:r>
                      <a:r>
                        <a:rPr lang="en-ZA" sz="1200" b="1" dirty="0" smtClean="0">
                          <a:solidFill>
                            <a:schemeClr val="bg2">
                              <a:lumMod val="10000"/>
                            </a:schemeClr>
                          </a:solidFill>
                          <a:latin typeface="Arial" pitchFamily="34" charset="0"/>
                          <a:cs typeface="Arial" pitchFamily="34" charset="0"/>
                        </a:rPr>
                        <a:t> 12</a:t>
                      </a:r>
                      <a:r>
                        <a:rPr lang="en-ZA" sz="1200" b="1" dirty="0" smtClean="0">
                          <a:solidFill>
                            <a:srgbClr val="C00000"/>
                          </a:solidFill>
                          <a:latin typeface="Arial" pitchFamily="34" charset="0"/>
                          <a:cs typeface="Arial" pitchFamily="34" charset="0"/>
                        </a:rPr>
                        <a:t> </a:t>
                      </a:r>
                      <a:r>
                        <a:rPr lang="en-ZA" sz="1200" b="1" dirty="0" smtClean="0">
                          <a:solidFill>
                            <a:schemeClr val="bg2">
                              <a:lumMod val="10000"/>
                            </a:schemeClr>
                          </a:solidFill>
                          <a:latin typeface="Arial" pitchFamily="34" charset="0"/>
                          <a:cs typeface="Arial" pitchFamily="34" charset="0"/>
                        </a:rPr>
                        <a:t>systems)</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75000"/>
                      </a:schemeClr>
                    </a:solidFill>
                  </a:tcPr>
                </a:tc>
                <a:tc>
                  <a:txBody>
                    <a:bodyPr/>
                    <a:lstStyle/>
                    <a:p>
                      <a:pPr algn="ctr"/>
                      <a:r>
                        <a:rPr lang="en-GB" sz="1200" b="1" dirty="0" smtClean="0">
                          <a:solidFill>
                            <a:schemeClr val="bg2">
                              <a:lumMod val="10000"/>
                            </a:schemeClr>
                          </a:solidFill>
                          <a:latin typeface="Arial" pitchFamily="34" charset="0"/>
                          <a:cs typeface="Arial" pitchFamily="34" charset="0"/>
                        </a:rPr>
                        <a:t>1 dams</a:t>
                      </a:r>
                    </a:p>
                    <a:p>
                      <a:pPr algn="ctr"/>
                      <a:r>
                        <a:rPr lang="en-GB" sz="1200" b="1" dirty="0" smtClean="0">
                          <a:solidFill>
                            <a:schemeClr val="bg2">
                              <a:lumMod val="10000"/>
                            </a:schemeClr>
                          </a:solidFill>
                          <a:latin typeface="Arial" pitchFamily="34" charset="0"/>
                          <a:cs typeface="Arial" pitchFamily="34" charset="0"/>
                        </a:rPr>
                        <a:t>(</a:t>
                      </a:r>
                      <a:r>
                        <a:rPr lang="en-GB" sz="1200" b="1" dirty="0" err="1" smtClean="0">
                          <a:solidFill>
                            <a:schemeClr val="bg2">
                              <a:lumMod val="10000"/>
                            </a:schemeClr>
                          </a:solidFill>
                          <a:latin typeface="Arial" pitchFamily="34" charset="0"/>
                          <a:cs typeface="Arial" pitchFamily="34" charset="0"/>
                        </a:rPr>
                        <a:t>incl</a:t>
                      </a:r>
                      <a:r>
                        <a:rPr lang="en-GB" sz="1200" b="1" dirty="0" smtClean="0">
                          <a:solidFill>
                            <a:schemeClr val="bg2">
                              <a:lumMod val="10000"/>
                            </a:schemeClr>
                          </a:solidFill>
                          <a:latin typeface="Arial" pitchFamily="34" charset="0"/>
                          <a:cs typeface="Arial" pitchFamily="34" charset="0"/>
                        </a:rPr>
                        <a:t> </a:t>
                      </a:r>
                      <a:r>
                        <a:rPr lang="en-GB" sz="1200" b="1" dirty="0" smtClean="0">
                          <a:solidFill>
                            <a:schemeClr val="tx1"/>
                          </a:solidFill>
                          <a:latin typeface="Arial" pitchFamily="34" charset="0"/>
                          <a:cs typeface="Arial" pitchFamily="34" charset="0"/>
                        </a:rPr>
                        <a:t>1</a:t>
                      </a:r>
                      <a:r>
                        <a:rPr lang="en-GB" sz="1200" b="1" dirty="0" smtClean="0">
                          <a:solidFill>
                            <a:schemeClr val="bg2">
                              <a:lumMod val="10000"/>
                            </a:schemeClr>
                          </a:solidFill>
                          <a:latin typeface="Arial" pitchFamily="34" charset="0"/>
                          <a:cs typeface="Arial" pitchFamily="34" charset="0"/>
                        </a:rPr>
                        <a:t> system)</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75000"/>
                      </a:schemeClr>
                    </a:solidFill>
                  </a:tcPr>
                </a:tc>
                <a:tc>
                  <a:txBody>
                    <a:bodyPr/>
                    <a:lstStyle/>
                    <a:p>
                      <a:pPr algn="ctr"/>
                      <a:r>
                        <a:rPr lang="en-GB" sz="1200" b="1" dirty="0" smtClean="0">
                          <a:solidFill>
                            <a:schemeClr val="bg2">
                              <a:lumMod val="10000"/>
                            </a:schemeClr>
                          </a:solidFill>
                          <a:latin typeface="Arial" pitchFamily="34" charset="0"/>
                          <a:cs typeface="Arial" pitchFamily="34" charset="0"/>
                        </a:rPr>
                        <a:t>4</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75000"/>
                      </a:schemeClr>
                    </a:solidFill>
                  </a:tcPr>
                </a:tc>
                <a:tc>
                  <a:txBody>
                    <a:bodyPr/>
                    <a:lstStyle/>
                    <a:p>
                      <a:pPr algn="ctr"/>
                      <a:r>
                        <a:rPr lang="en-GB" sz="1200" b="1" dirty="0" smtClean="0">
                          <a:solidFill>
                            <a:schemeClr val="bg2">
                              <a:lumMod val="10000"/>
                            </a:schemeClr>
                          </a:solidFill>
                          <a:latin typeface="Arial" pitchFamily="34" charset="0"/>
                          <a:cs typeface="Arial" pitchFamily="34" charset="0"/>
                        </a:rPr>
                        <a:t>19</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75000"/>
                      </a:schemeClr>
                    </a:solidFill>
                  </a:tcPr>
                </a:tc>
                <a:tc>
                  <a:txBody>
                    <a:bodyPr/>
                    <a:lstStyle/>
                    <a:p>
                      <a:pPr algn="ctr"/>
                      <a:r>
                        <a:rPr lang="en-GB" sz="1200" b="1" dirty="0" smtClean="0">
                          <a:solidFill>
                            <a:schemeClr val="bg2">
                              <a:lumMod val="10000"/>
                            </a:schemeClr>
                          </a:solidFill>
                          <a:latin typeface="Arial" pitchFamily="34" charset="0"/>
                          <a:cs typeface="Arial" pitchFamily="34" charset="0"/>
                        </a:rPr>
                        <a:t>12</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75000"/>
                      </a:schemeClr>
                    </a:solidFill>
                  </a:tcPr>
                </a:tc>
                <a:tc>
                  <a:txBody>
                    <a:bodyPr/>
                    <a:lstStyle/>
                    <a:p>
                      <a:pPr algn="ctr"/>
                      <a:r>
                        <a:rPr lang="en-GB" sz="1200" b="1" dirty="0" smtClean="0">
                          <a:solidFill>
                            <a:schemeClr val="bg2">
                              <a:lumMod val="10000"/>
                            </a:schemeClr>
                          </a:solidFill>
                          <a:latin typeface="Arial" pitchFamily="34" charset="0"/>
                          <a:cs typeface="Arial" pitchFamily="34" charset="0"/>
                        </a:rPr>
                        <a:t>22</a:t>
                      </a: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75000"/>
                      </a:schemeClr>
                    </a:solidFill>
                  </a:tcPr>
                </a:tc>
                <a:tc>
                  <a:txBody>
                    <a:bodyPr/>
                    <a:lstStyle/>
                    <a:p>
                      <a:pPr algn="ctr"/>
                      <a:endParaRPr lang="en-GB" sz="1200" b="1" dirty="0">
                        <a:solidFill>
                          <a:schemeClr val="bg2">
                            <a:lumMod val="10000"/>
                          </a:schemeClr>
                        </a:solidFill>
                        <a:latin typeface="Arial" pitchFamily="34" charset="0"/>
                        <a:cs typeface="Arial" pitchFamily="34" charset="0"/>
                      </a:endParaRPr>
                    </a:p>
                  </a:txBody>
                  <a:tcPr marL="68580" marR="68580" marT="34290" marB="34290" anchor="ctr">
                    <a:solidFill>
                      <a:schemeClr val="bg2">
                        <a:lumMod val="75000"/>
                      </a:schemeClr>
                    </a:solidFill>
                  </a:tcPr>
                </a:tc>
              </a:tr>
            </a:tbl>
          </a:graphicData>
        </a:graphic>
      </p:graphicFrame>
      <p:sp>
        <p:nvSpPr>
          <p:cNvPr id="6" name="Title 1"/>
          <p:cNvSpPr txBox="1">
            <a:spLocks/>
          </p:cNvSpPr>
          <p:nvPr/>
        </p:nvSpPr>
        <p:spPr>
          <a:xfrm>
            <a:off x="1143002" y="1368121"/>
            <a:ext cx="6857999" cy="481949"/>
          </a:xfrm>
          <a:prstGeom prst="rect">
            <a:avLst/>
          </a:prstGeom>
          <a:solidFill>
            <a:schemeClr val="bg2">
              <a:lumMod val="25000"/>
            </a:schemeClr>
          </a:solidFill>
        </p:spPr>
        <p:txBody>
          <a:bodyPr vert="horz" lIns="68580" tIns="34290" rIns="68580" bIns="3429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400" dirty="0" smtClean="0">
                <a:solidFill>
                  <a:prstClr val="white"/>
                </a:solidFill>
                <a:latin typeface="Arial" pitchFamily="34" charset="0"/>
                <a:cs typeface="Arial" pitchFamily="34" charset="0"/>
              </a:rPr>
              <a:t>Restriction Notices: </a:t>
            </a:r>
          </a:p>
          <a:p>
            <a:r>
              <a:rPr lang="en-ZA" sz="2400" dirty="0" smtClean="0">
                <a:solidFill>
                  <a:prstClr val="white"/>
                </a:solidFill>
                <a:latin typeface="Arial" pitchFamily="34" charset="0"/>
                <a:cs typeface="Arial" pitchFamily="34" charset="0"/>
              </a:rPr>
              <a:t>C = Compliance or restricted, P/C = partial compliance, U = Unknown at this stage.</a:t>
            </a:r>
            <a:endParaRPr lang="en-GB" sz="2400" dirty="0">
              <a:solidFill>
                <a:prstClr val="white"/>
              </a:solidFill>
              <a:latin typeface="Arial" pitchFamily="34" charset="0"/>
              <a:cs typeface="Arial" pitchFamily="34" charset="0"/>
            </a:endParaRPr>
          </a:p>
        </p:txBody>
      </p:sp>
    </p:spTree>
    <p:extLst>
      <p:ext uri="{BB962C8B-B14F-4D97-AF65-F5344CB8AC3E}">
        <p14:creationId xmlns="" xmlns:p14="http://schemas.microsoft.com/office/powerpoint/2010/main" val="1951702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pPr algn="r"/>
            <a:r>
              <a:rPr lang="en-US" sz="3200" dirty="0" smtClean="0"/>
              <a:t>Emergency interventions</a:t>
            </a:r>
            <a:endParaRPr lang="en-US" sz="3200" dirty="0"/>
          </a:p>
        </p:txBody>
      </p:sp>
      <p:sp>
        <p:nvSpPr>
          <p:cNvPr id="5" name="Slide Number Placeholder 4"/>
          <p:cNvSpPr>
            <a:spLocks noGrp="1"/>
          </p:cNvSpPr>
          <p:nvPr>
            <p:ph type="sldNum" sz="quarter" idx="12"/>
          </p:nvPr>
        </p:nvSpPr>
        <p:spPr>
          <a:xfrm>
            <a:off x="6999808" y="6093296"/>
            <a:ext cx="2133600" cy="365125"/>
          </a:xfrm>
        </p:spPr>
        <p:txBody>
          <a:bodyPr/>
          <a:lstStyle/>
          <a:p>
            <a:pPr algn="r">
              <a:defRPr/>
            </a:pPr>
            <a:fld id="{E7A4CF84-CC3E-4B02-A810-127BCD872F83}" type="slidenum">
              <a:rPr lang="en-US" smtClean="0">
                <a:solidFill>
                  <a:prstClr val="black"/>
                </a:solidFill>
              </a:rPr>
              <a:pPr algn="r">
                <a:defRPr/>
              </a:pPr>
              <a:t>15</a:t>
            </a:fld>
            <a:endParaRPr lang="en-US" dirty="0">
              <a:solidFill>
                <a:prstClr val="black"/>
              </a:solidFill>
            </a:endParaRPr>
          </a:p>
        </p:txBody>
      </p:sp>
    </p:spTree>
    <p:extLst>
      <p:ext uri="{BB962C8B-B14F-4D97-AF65-F5344CB8AC3E}">
        <p14:creationId xmlns="" xmlns:p14="http://schemas.microsoft.com/office/powerpoint/2010/main" val="3738937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3999" cy="568411"/>
          </a:xfrm>
          <a:solidFill>
            <a:schemeClr val="bg1"/>
          </a:solidFill>
        </p:spPr>
        <p:txBody>
          <a:bodyPr>
            <a:noAutofit/>
          </a:bodyPr>
          <a:lstStyle/>
          <a:p>
            <a:r>
              <a:rPr lang="en-ZA" sz="2800" b="1" dirty="0" smtClean="0">
                <a:solidFill>
                  <a:schemeClr val="tx1"/>
                </a:solidFill>
                <a:latin typeface="Arial" pitchFamily="34" charset="0"/>
                <a:cs typeface="Arial" pitchFamily="34" charset="0"/>
              </a:rPr>
              <a:t>5. DROUGHT INTERVENTION BOREHOLES</a:t>
            </a:r>
            <a:endParaRPr lang="en-GB" sz="2800" b="1" dirty="0">
              <a:solidFill>
                <a:schemeClr val="tx1"/>
              </a:solidFill>
              <a:latin typeface="Arial" pitchFamily="34" charset="0"/>
              <a:cs typeface="Arial" pitchFamily="34" charset="0"/>
            </a:endParaRPr>
          </a:p>
        </p:txBody>
      </p:sp>
      <p:graphicFrame>
        <p:nvGraphicFramePr>
          <p:cNvPr id="6" name="Content Placeholder 3"/>
          <p:cNvGraphicFramePr>
            <a:graphicFrameLocks/>
          </p:cNvGraphicFramePr>
          <p:nvPr>
            <p:extLst>
              <p:ext uri="{D42A27DB-BD31-4B8C-83A1-F6EECF244321}">
                <p14:modId xmlns="" xmlns:p14="http://schemas.microsoft.com/office/powerpoint/2010/main" val="3908818000"/>
              </p:ext>
            </p:extLst>
          </p:nvPr>
        </p:nvGraphicFramePr>
        <p:xfrm>
          <a:off x="0" y="724777"/>
          <a:ext cx="6948198" cy="5275991"/>
        </p:xfrm>
        <a:graphic>
          <a:graphicData uri="http://schemas.openxmlformats.org/drawingml/2006/table">
            <a:tbl>
              <a:tblPr firstRow="1" bandRow="1">
                <a:tableStyleId>{5C22544A-7EE6-4342-B048-85BDC9FD1C3A}</a:tableStyleId>
              </a:tblPr>
              <a:tblGrid>
                <a:gridCol w="1783767">
                  <a:extLst>
                    <a:ext uri="{9D8B030D-6E8A-4147-A177-3AD203B41FA5}">
                      <a16:colId xmlns="" xmlns:a16="http://schemas.microsoft.com/office/drawing/2014/main" val="20000"/>
                    </a:ext>
                  </a:extLst>
                </a:gridCol>
                <a:gridCol w="1647545">
                  <a:extLst>
                    <a:ext uri="{9D8B030D-6E8A-4147-A177-3AD203B41FA5}">
                      <a16:colId xmlns="" xmlns:a16="http://schemas.microsoft.com/office/drawing/2014/main" val="20001"/>
                    </a:ext>
                  </a:extLst>
                </a:gridCol>
                <a:gridCol w="1571375">
                  <a:extLst>
                    <a:ext uri="{9D8B030D-6E8A-4147-A177-3AD203B41FA5}">
                      <a16:colId xmlns="" xmlns:a16="http://schemas.microsoft.com/office/drawing/2014/main" val="20002"/>
                    </a:ext>
                  </a:extLst>
                </a:gridCol>
                <a:gridCol w="1945511">
                  <a:extLst>
                    <a:ext uri="{9D8B030D-6E8A-4147-A177-3AD203B41FA5}">
                      <a16:colId xmlns="" xmlns:a16="http://schemas.microsoft.com/office/drawing/2014/main" val="20003"/>
                    </a:ext>
                  </a:extLst>
                </a:gridCol>
              </a:tblGrid>
              <a:tr h="498309">
                <a:tc>
                  <a:txBody>
                    <a:bodyPr/>
                    <a:lstStyle/>
                    <a:p>
                      <a:pPr algn="ctr"/>
                      <a:r>
                        <a:rPr lang="en-ZA" sz="1600" b="1" dirty="0" smtClean="0">
                          <a:solidFill>
                            <a:schemeClr val="tx1"/>
                          </a:solidFill>
                          <a:latin typeface="Arial" pitchFamily="34" charset="0"/>
                          <a:cs typeface="Arial" pitchFamily="34" charset="0"/>
                        </a:rPr>
                        <a:t>Province</a:t>
                      </a:r>
                      <a:endParaRPr lang="en-GB" sz="1600" b="1" dirty="0">
                        <a:solidFill>
                          <a:schemeClr val="tx1"/>
                        </a:solidFill>
                        <a:latin typeface="Arial" pitchFamily="34" charset="0"/>
                        <a:cs typeface="Arial" pitchFamily="34" charset="0"/>
                      </a:endParaRPr>
                    </a:p>
                  </a:txBody>
                  <a:tcPr marL="68580" marR="68580">
                    <a:solidFill>
                      <a:schemeClr val="accent1"/>
                    </a:solidFill>
                  </a:tcPr>
                </a:tc>
                <a:tc gridSpan="3">
                  <a:txBody>
                    <a:bodyPr/>
                    <a:lstStyle/>
                    <a:p>
                      <a:pPr algn="ctr"/>
                      <a:r>
                        <a:rPr lang="en-ZA" sz="1600" b="1" dirty="0" smtClean="0">
                          <a:solidFill>
                            <a:schemeClr val="tx1"/>
                          </a:solidFill>
                          <a:latin typeface="Arial" pitchFamily="34" charset="0"/>
                          <a:cs typeface="Arial" pitchFamily="34" charset="0"/>
                        </a:rPr>
                        <a:t>Number</a:t>
                      </a:r>
                      <a:r>
                        <a:rPr lang="en-ZA" sz="1600" b="1" baseline="0" dirty="0" smtClean="0">
                          <a:solidFill>
                            <a:schemeClr val="tx1"/>
                          </a:solidFill>
                          <a:latin typeface="Arial" pitchFamily="34" charset="0"/>
                          <a:cs typeface="Arial" pitchFamily="34" charset="0"/>
                        </a:rPr>
                        <a:t> of boreholes (emergency programmes)</a:t>
                      </a:r>
                      <a:endParaRPr lang="en-GB" sz="1600" b="1" dirty="0">
                        <a:solidFill>
                          <a:schemeClr val="tx1"/>
                        </a:solidFill>
                        <a:latin typeface="Arial" pitchFamily="34" charset="0"/>
                        <a:cs typeface="Arial" pitchFamily="34" charset="0"/>
                      </a:endParaRPr>
                    </a:p>
                  </a:txBody>
                  <a:tcPr marL="68580" marR="68580">
                    <a:solidFill>
                      <a:schemeClr val="accent1"/>
                    </a:solidFill>
                  </a:tcPr>
                </a:tc>
                <a:tc hMerge="1">
                  <a:txBody>
                    <a:bodyPr/>
                    <a:lstStyle/>
                    <a:p>
                      <a:pPr algn="ctr"/>
                      <a:endParaRPr lang="en-GB" sz="2000" b="1" dirty="0">
                        <a:solidFill>
                          <a:schemeClr val="tx1"/>
                        </a:solidFill>
                      </a:endParaRPr>
                    </a:p>
                  </a:txBody>
                  <a:tcPr/>
                </a:tc>
                <a:tc hMerge="1">
                  <a:txBody>
                    <a:bodyPr/>
                    <a:lstStyle/>
                    <a:p>
                      <a:pPr algn="ctr"/>
                      <a:endParaRPr lang="en-GB" sz="2000" b="1" dirty="0">
                        <a:solidFill>
                          <a:schemeClr val="tx1"/>
                        </a:solidFill>
                      </a:endParaRPr>
                    </a:p>
                  </a:txBody>
                  <a:tcPr/>
                </a:tc>
                <a:extLst>
                  <a:ext uri="{0D108BD9-81ED-4DB2-BD59-A6C34878D82A}">
                    <a16:rowId xmlns="" xmlns:a16="http://schemas.microsoft.com/office/drawing/2014/main" val="10000"/>
                  </a:ext>
                </a:extLst>
              </a:tr>
              <a:tr h="636396">
                <a:tc>
                  <a:txBody>
                    <a:bodyPr/>
                    <a:lstStyle/>
                    <a:p>
                      <a:pPr algn="ctr"/>
                      <a:r>
                        <a:rPr lang="en-ZA" sz="1600" b="1" i="1" dirty="0" smtClean="0">
                          <a:solidFill>
                            <a:schemeClr val="tx1"/>
                          </a:solidFill>
                          <a:latin typeface="Arial" pitchFamily="34" charset="0"/>
                          <a:cs typeface="Arial" pitchFamily="34" charset="0"/>
                        </a:rPr>
                        <a:t>DWS, DAFF &amp; </a:t>
                      </a:r>
                      <a:r>
                        <a:rPr lang="en-ZA" sz="1600" b="1" i="1" baseline="0" dirty="0" smtClean="0">
                          <a:solidFill>
                            <a:schemeClr val="tx1"/>
                          </a:solidFill>
                          <a:latin typeface="Arial" pitchFamily="34" charset="0"/>
                          <a:cs typeface="Arial" pitchFamily="34" charset="0"/>
                        </a:rPr>
                        <a:t> </a:t>
                      </a:r>
                      <a:r>
                        <a:rPr lang="en-ZA" sz="1600" b="1" i="1" baseline="0" dirty="0" err="1" smtClean="0">
                          <a:solidFill>
                            <a:schemeClr val="tx1"/>
                          </a:solidFill>
                          <a:latin typeface="Arial" pitchFamily="34" charset="0"/>
                          <a:cs typeface="Arial" pitchFamily="34" charset="0"/>
                        </a:rPr>
                        <a:t>CoGTA</a:t>
                      </a:r>
                      <a:r>
                        <a:rPr lang="en-ZA" sz="1600" b="1" i="1" baseline="0" dirty="0" smtClean="0">
                          <a:solidFill>
                            <a:schemeClr val="tx1"/>
                          </a:solidFill>
                          <a:latin typeface="Arial" pitchFamily="34" charset="0"/>
                          <a:cs typeface="Arial" pitchFamily="34" charset="0"/>
                        </a:rPr>
                        <a:t> &amp; NGO Reports</a:t>
                      </a:r>
                      <a:endParaRPr lang="en-GB" sz="1600" b="1" i="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b="1" dirty="0" smtClean="0">
                          <a:solidFill>
                            <a:schemeClr val="tx1"/>
                          </a:solidFill>
                          <a:latin typeface="Arial" pitchFamily="34" charset="0"/>
                          <a:cs typeface="Arial" pitchFamily="34" charset="0"/>
                        </a:rPr>
                        <a:t>Refurbished or equipped</a:t>
                      </a:r>
                      <a:endParaRPr lang="en-GB" sz="1600" b="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b="1" dirty="0" smtClean="0">
                          <a:solidFill>
                            <a:schemeClr val="tx1"/>
                          </a:solidFill>
                          <a:latin typeface="Arial" pitchFamily="34" charset="0"/>
                          <a:cs typeface="Arial" pitchFamily="34" charset="0"/>
                        </a:rPr>
                        <a:t>Newly Drilled</a:t>
                      </a:r>
                      <a:endParaRPr lang="en-GB" sz="1600" b="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b="1" dirty="0" smtClean="0">
                          <a:solidFill>
                            <a:schemeClr val="tx1"/>
                          </a:solidFill>
                          <a:latin typeface="Arial" pitchFamily="34" charset="0"/>
                          <a:cs typeface="Arial" pitchFamily="34" charset="0"/>
                        </a:rPr>
                        <a:t>Total</a:t>
                      </a:r>
                    </a:p>
                    <a:p>
                      <a:pPr algn="ctr"/>
                      <a:r>
                        <a:rPr lang="en-ZA" sz="1600" b="1" dirty="0" smtClean="0">
                          <a:solidFill>
                            <a:schemeClr val="tx1"/>
                          </a:solidFill>
                          <a:latin typeface="Arial" pitchFamily="34" charset="0"/>
                          <a:cs typeface="Arial" pitchFamily="34" charset="0"/>
                        </a:rPr>
                        <a:t>Working</a:t>
                      </a:r>
                      <a:endParaRPr lang="en-GB" sz="1600" b="1" baseline="30000"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extLst>
                  <a:ext uri="{0D108BD9-81ED-4DB2-BD59-A6C34878D82A}">
                    <a16:rowId xmlns="" xmlns:a16="http://schemas.microsoft.com/office/drawing/2014/main" val="10001"/>
                  </a:ext>
                </a:extLst>
              </a:tr>
              <a:tr h="409091">
                <a:tc>
                  <a:txBody>
                    <a:bodyPr/>
                    <a:lstStyle/>
                    <a:p>
                      <a:r>
                        <a:rPr lang="en-ZA" sz="1600" b="1" dirty="0" smtClean="0">
                          <a:solidFill>
                            <a:schemeClr val="tx1"/>
                          </a:solidFill>
                          <a:latin typeface="Arial" pitchFamily="34" charset="0"/>
                          <a:cs typeface="Arial" pitchFamily="34" charset="0"/>
                        </a:rPr>
                        <a:t>Kwa-Zulu</a:t>
                      </a:r>
                      <a:r>
                        <a:rPr lang="en-ZA" sz="1600" b="1" baseline="0" dirty="0" smtClean="0">
                          <a:solidFill>
                            <a:schemeClr val="tx1"/>
                          </a:solidFill>
                          <a:latin typeface="Arial" pitchFamily="34" charset="0"/>
                          <a:cs typeface="Arial" pitchFamily="34" charset="0"/>
                        </a:rPr>
                        <a:t> Natal</a:t>
                      </a:r>
                      <a:endParaRPr lang="en-GB" sz="1600" b="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dirty="0" smtClean="0">
                          <a:latin typeface="Arial" pitchFamily="34" charset="0"/>
                          <a:cs typeface="Arial" pitchFamily="34" charset="0"/>
                        </a:rPr>
                        <a:t>277</a:t>
                      </a:r>
                      <a:endParaRPr lang="en-GB" sz="1600" dirty="0">
                        <a:latin typeface="Arial" pitchFamily="34" charset="0"/>
                        <a:cs typeface="Arial" pitchFamily="34" charset="0"/>
                      </a:endParaRPr>
                    </a:p>
                  </a:txBody>
                  <a:tcPr marL="68580" marR="68580">
                    <a:solidFill>
                      <a:schemeClr val="accent2">
                        <a:lumMod val="20000"/>
                        <a:lumOff val="80000"/>
                      </a:schemeClr>
                    </a:solidFill>
                  </a:tcPr>
                </a:tc>
                <a:tc>
                  <a:txBody>
                    <a:bodyPr/>
                    <a:lstStyle/>
                    <a:p>
                      <a:pPr algn="ctr"/>
                      <a:r>
                        <a:rPr lang="en-ZA" sz="1600" dirty="0" smtClean="0">
                          <a:latin typeface="Arial" pitchFamily="34" charset="0"/>
                          <a:cs typeface="Arial" pitchFamily="34" charset="0"/>
                        </a:rPr>
                        <a:t>350</a:t>
                      </a:r>
                      <a:endParaRPr lang="en-GB" sz="1600" dirty="0">
                        <a:latin typeface="Arial" pitchFamily="34" charset="0"/>
                        <a:cs typeface="Arial" pitchFamily="34" charset="0"/>
                      </a:endParaRPr>
                    </a:p>
                  </a:txBody>
                  <a:tcPr marL="68580" marR="68580">
                    <a:solidFill>
                      <a:schemeClr val="accent2">
                        <a:lumMod val="20000"/>
                        <a:lumOff val="80000"/>
                      </a:schemeClr>
                    </a:solidFill>
                  </a:tcPr>
                </a:tc>
                <a:tc>
                  <a:txBody>
                    <a:bodyPr/>
                    <a:lstStyle/>
                    <a:p>
                      <a:pPr algn="ctr"/>
                      <a:r>
                        <a:rPr lang="en-ZA" sz="1600" dirty="0" smtClean="0">
                          <a:latin typeface="Arial" pitchFamily="34" charset="0"/>
                          <a:cs typeface="Arial" pitchFamily="34" charset="0"/>
                        </a:rPr>
                        <a:t>568</a:t>
                      </a:r>
                      <a:endParaRPr lang="en-GB" sz="1600" dirty="0">
                        <a:latin typeface="Arial" pitchFamily="34" charset="0"/>
                        <a:cs typeface="Arial" pitchFamily="34" charset="0"/>
                      </a:endParaRPr>
                    </a:p>
                  </a:txBody>
                  <a:tcPr marL="68580" marR="68580">
                    <a:solidFill>
                      <a:schemeClr val="accent2">
                        <a:lumMod val="20000"/>
                        <a:lumOff val="80000"/>
                      </a:schemeClr>
                    </a:solidFill>
                  </a:tcPr>
                </a:tc>
                <a:extLst>
                  <a:ext uri="{0D108BD9-81ED-4DB2-BD59-A6C34878D82A}">
                    <a16:rowId xmlns="" xmlns:a16="http://schemas.microsoft.com/office/drawing/2014/main" val="10002"/>
                  </a:ext>
                </a:extLst>
              </a:tr>
              <a:tr h="393959">
                <a:tc>
                  <a:txBody>
                    <a:bodyPr/>
                    <a:lstStyle/>
                    <a:p>
                      <a:r>
                        <a:rPr lang="en-ZA" sz="1600" b="1" dirty="0" smtClean="0">
                          <a:solidFill>
                            <a:schemeClr val="tx1"/>
                          </a:solidFill>
                          <a:latin typeface="Arial" pitchFamily="34" charset="0"/>
                          <a:cs typeface="Arial" pitchFamily="34" charset="0"/>
                        </a:rPr>
                        <a:t>Free State</a:t>
                      </a:r>
                      <a:endParaRPr lang="en-GB" sz="1600" b="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dirty="0" smtClean="0">
                          <a:latin typeface="Arial" pitchFamily="34" charset="0"/>
                          <a:cs typeface="Arial" pitchFamily="34" charset="0"/>
                        </a:rPr>
                        <a:t>48</a:t>
                      </a:r>
                      <a:endParaRPr lang="en-GB" sz="1600" dirty="0">
                        <a:latin typeface="Arial" pitchFamily="34" charset="0"/>
                        <a:cs typeface="Arial" pitchFamily="34" charset="0"/>
                      </a:endParaRPr>
                    </a:p>
                  </a:txBody>
                  <a:tcPr marL="68580" marR="68580">
                    <a:solidFill>
                      <a:srgbClr val="FEFAF5"/>
                    </a:solidFill>
                  </a:tcPr>
                </a:tc>
                <a:tc>
                  <a:txBody>
                    <a:bodyPr/>
                    <a:lstStyle/>
                    <a:p>
                      <a:pPr algn="ctr"/>
                      <a:r>
                        <a:rPr lang="en-ZA" sz="1600" dirty="0" smtClean="0">
                          <a:latin typeface="Arial" pitchFamily="34" charset="0"/>
                          <a:cs typeface="Arial" pitchFamily="34" charset="0"/>
                        </a:rPr>
                        <a:t>103</a:t>
                      </a:r>
                      <a:endParaRPr lang="en-GB" sz="1600" dirty="0">
                        <a:latin typeface="Arial" pitchFamily="34" charset="0"/>
                        <a:cs typeface="Arial" pitchFamily="34" charset="0"/>
                      </a:endParaRPr>
                    </a:p>
                  </a:txBody>
                  <a:tcPr marL="68580" marR="68580">
                    <a:solidFill>
                      <a:srgbClr val="FEFAF5"/>
                    </a:solidFill>
                  </a:tcPr>
                </a:tc>
                <a:tc>
                  <a:txBody>
                    <a:bodyPr/>
                    <a:lstStyle/>
                    <a:p>
                      <a:pPr algn="ctr"/>
                      <a:r>
                        <a:rPr lang="en-ZA" sz="1600" dirty="0" smtClean="0">
                          <a:latin typeface="Arial" pitchFamily="34" charset="0"/>
                          <a:cs typeface="Arial" pitchFamily="34" charset="0"/>
                        </a:rPr>
                        <a:t>308</a:t>
                      </a:r>
                      <a:endParaRPr lang="en-GB" sz="1600" dirty="0">
                        <a:latin typeface="Arial" pitchFamily="34" charset="0"/>
                        <a:cs typeface="Arial" pitchFamily="34" charset="0"/>
                      </a:endParaRPr>
                    </a:p>
                  </a:txBody>
                  <a:tcPr marL="68580" marR="68580">
                    <a:solidFill>
                      <a:srgbClr val="FEFAF5"/>
                    </a:solidFill>
                  </a:tcPr>
                </a:tc>
                <a:extLst>
                  <a:ext uri="{0D108BD9-81ED-4DB2-BD59-A6C34878D82A}">
                    <a16:rowId xmlns="" xmlns:a16="http://schemas.microsoft.com/office/drawing/2014/main" val="10003"/>
                  </a:ext>
                </a:extLst>
              </a:tr>
              <a:tr h="393959">
                <a:tc>
                  <a:txBody>
                    <a:bodyPr/>
                    <a:lstStyle/>
                    <a:p>
                      <a:r>
                        <a:rPr lang="en-ZA" sz="1600" b="1" dirty="0" smtClean="0">
                          <a:solidFill>
                            <a:schemeClr val="tx1"/>
                          </a:solidFill>
                          <a:latin typeface="Arial" pitchFamily="34" charset="0"/>
                          <a:cs typeface="Arial" pitchFamily="34" charset="0"/>
                        </a:rPr>
                        <a:t>Limpopo</a:t>
                      </a:r>
                      <a:endParaRPr lang="en-GB" sz="1600" b="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dirty="0" smtClean="0">
                          <a:solidFill>
                            <a:schemeClr val="tx1"/>
                          </a:solidFill>
                          <a:latin typeface="Arial" pitchFamily="34" charset="0"/>
                          <a:cs typeface="Arial" pitchFamily="34" charset="0"/>
                        </a:rPr>
                        <a:t>5</a:t>
                      </a:r>
                      <a:endParaRPr lang="en-GB" sz="1600" dirty="0">
                        <a:solidFill>
                          <a:schemeClr val="tx1"/>
                        </a:solidFill>
                        <a:latin typeface="Arial" pitchFamily="34" charset="0"/>
                        <a:cs typeface="Arial" pitchFamily="34" charset="0"/>
                      </a:endParaRPr>
                    </a:p>
                  </a:txBody>
                  <a:tcPr marL="68580" marR="68580">
                    <a:solidFill>
                      <a:schemeClr val="accent2">
                        <a:lumMod val="20000"/>
                        <a:lumOff val="80000"/>
                      </a:schemeClr>
                    </a:solidFill>
                  </a:tcPr>
                </a:tc>
                <a:tc>
                  <a:txBody>
                    <a:bodyPr/>
                    <a:lstStyle/>
                    <a:p>
                      <a:pPr algn="ctr"/>
                      <a:r>
                        <a:rPr lang="en-ZA" sz="1600" dirty="0" smtClean="0">
                          <a:solidFill>
                            <a:schemeClr val="tx1"/>
                          </a:solidFill>
                          <a:latin typeface="Arial" pitchFamily="34" charset="0"/>
                          <a:cs typeface="Arial" pitchFamily="34" charset="0"/>
                        </a:rPr>
                        <a:t>192</a:t>
                      </a:r>
                      <a:endParaRPr lang="en-GB" sz="1600" dirty="0">
                        <a:solidFill>
                          <a:schemeClr val="tx1"/>
                        </a:solidFill>
                        <a:latin typeface="Arial" pitchFamily="34" charset="0"/>
                        <a:cs typeface="Arial" pitchFamily="34" charset="0"/>
                      </a:endParaRPr>
                    </a:p>
                  </a:txBody>
                  <a:tcPr marL="68580" marR="68580">
                    <a:solidFill>
                      <a:schemeClr val="accent2">
                        <a:lumMod val="20000"/>
                        <a:lumOff val="80000"/>
                      </a:schemeClr>
                    </a:solidFill>
                  </a:tcPr>
                </a:tc>
                <a:tc>
                  <a:txBody>
                    <a:bodyPr/>
                    <a:lstStyle/>
                    <a:p>
                      <a:pPr algn="ctr"/>
                      <a:r>
                        <a:rPr lang="en-ZA" sz="1600" dirty="0" smtClean="0">
                          <a:solidFill>
                            <a:schemeClr val="tx1"/>
                          </a:solidFill>
                          <a:latin typeface="Arial" pitchFamily="34" charset="0"/>
                          <a:cs typeface="Arial" pitchFamily="34" charset="0"/>
                        </a:rPr>
                        <a:t>1 750</a:t>
                      </a:r>
                      <a:endParaRPr lang="en-GB" sz="1600" dirty="0">
                        <a:solidFill>
                          <a:schemeClr val="tx1"/>
                        </a:solidFill>
                        <a:latin typeface="Arial" pitchFamily="34" charset="0"/>
                        <a:cs typeface="Arial" pitchFamily="34" charset="0"/>
                      </a:endParaRPr>
                    </a:p>
                  </a:txBody>
                  <a:tcPr marL="68580" marR="68580">
                    <a:solidFill>
                      <a:schemeClr val="accent2">
                        <a:lumMod val="20000"/>
                        <a:lumOff val="80000"/>
                      </a:schemeClr>
                    </a:solidFill>
                  </a:tcPr>
                </a:tc>
                <a:extLst>
                  <a:ext uri="{0D108BD9-81ED-4DB2-BD59-A6C34878D82A}">
                    <a16:rowId xmlns="" xmlns:a16="http://schemas.microsoft.com/office/drawing/2014/main" val="10004"/>
                  </a:ext>
                </a:extLst>
              </a:tr>
              <a:tr h="393959">
                <a:tc>
                  <a:txBody>
                    <a:bodyPr/>
                    <a:lstStyle/>
                    <a:p>
                      <a:r>
                        <a:rPr lang="en-ZA" sz="1600" b="1" dirty="0" smtClean="0">
                          <a:solidFill>
                            <a:schemeClr val="tx1"/>
                          </a:solidFill>
                          <a:latin typeface="Arial" pitchFamily="34" charset="0"/>
                          <a:cs typeface="Arial" pitchFamily="34" charset="0"/>
                        </a:rPr>
                        <a:t>Mpumalanga</a:t>
                      </a:r>
                      <a:endParaRPr lang="en-GB" sz="1600" b="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dirty="0" smtClean="0">
                          <a:latin typeface="Arial" pitchFamily="34" charset="0"/>
                          <a:cs typeface="Arial" pitchFamily="34" charset="0"/>
                        </a:rPr>
                        <a:t>168</a:t>
                      </a:r>
                      <a:endParaRPr lang="en-GB" sz="1600" dirty="0">
                        <a:latin typeface="Arial" pitchFamily="34" charset="0"/>
                        <a:cs typeface="Arial" pitchFamily="34" charset="0"/>
                      </a:endParaRPr>
                    </a:p>
                  </a:txBody>
                  <a:tcPr marL="68580" marR="68580">
                    <a:solidFill>
                      <a:srgbClr val="FEFAF5"/>
                    </a:solidFill>
                  </a:tcPr>
                </a:tc>
                <a:tc>
                  <a:txBody>
                    <a:bodyPr/>
                    <a:lstStyle/>
                    <a:p>
                      <a:pPr algn="ctr"/>
                      <a:r>
                        <a:rPr lang="en-ZA" sz="1600" dirty="0" smtClean="0">
                          <a:latin typeface="Arial" pitchFamily="34" charset="0"/>
                          <a:cs typeface="Arial" pitchFamily="34" charset="0"/>
                        </a:rPr>
                        <a:t>115</a:t>
                      </a:r>
                      <a:endParaRPr lang="en-GB" sz="1600" dirty="0">
                        <a:latin typeface="Arial" pitchFamily="34" charset="0"/>
                        <a:cs typeface="Arial" pitchFamily="34" charset="0"/>
                      </a:endParaRPr>
                    </a:p>
                  </a:txBody>
                  <a:tcPr marL="68580" marR="68580">
                    <a:solidFill>
                      <a:srgbClr val="FEFAF5"/>
                    </a:solidFill>
                  </a:tcPr>
                </a:tc>
                <a:tc>
                  <a:txBody>
                    <a:bodyPr/>
                    <a:lstStyle/>
                    <a:p>
                      <a:pPr algn="ctr"/>
                      <a:r>
                        <a:rPr lang="en-ZA" sz="1600" dirty="0" smtClean="0">
                          <a:latin typeface="Arial" pitchFamily="34" charset="0"/>
                          <a:cs typeface="Arial" pitchFamily="34" charset="0"/>
                        </a:rPr>
                        <a:t>1 094</a:t>
                      </a:r>
                      <a:endParaRPr lang="en-GB" sz="1600" dirty="0">
                        <a:latin typeface="Arial" pitchFamily="34" charset="0"/>
                        <a:cs typeface="Arial" pitchFamily="34" charset="0"/>
                      </a:endParaRPr>
                    </a:p>
                  </a:txBody>
                  <a:tcPr marL="68580" marR="68580">
                    <a:solidFill>
                      <a:srgbClr val="FEFAF5"/>
                    </a:solidFill>
                  </a:tcPr>
                </a:tc>
                <a:extLst>
                  <a:ext uri="{0D108BD9-81ED-4DB2-BD59-A6C34878D82A}">
                    <a16:rowId xmlns="" xmlns:a16="http://schemas.microsoft.com/office/drawing/2014/main" val="10005"/>
                  </a:ext>
                </a:extLst>
              </a:tr>
              <a:tr h="393959">
                <a:tc>
                  <a:txBody>
                    <a:bodyPr/>
                    <a:lstStyle/>
                    <a:p>
                      <a:r>
                        <a:rPr lang="en-ZA" sz="1600" b="1" dirty="0" smtClean="0">
                          <a:solidFill>
                            <a:schemeClr val="tx1"/>
                          </a:solidFill>
                          <a:latin typeface="Arial" pitchFamily="34" charset="0"/>
                          <a:cs typeface="Arial" pitchFamily="34" charset="0"/>
                        </a:rPr>
                        <a:t>North West</a:t>
                      </a:r>
                      <a:endParaRPr lang="en-GB" sz="1600" b="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dirty="0" smtClean="0">
                          <a:latin typeface="Arial" pitchFamily="34" charset="0"/>
                          <a:cs typeface="Arial" pitchFamily="34" charset="0"/>
                        </a:rPr>
                        <a:t>147</a:t>
                      </a:r>
                      <a:endParaRPr lang="en-GB" sz="1600" dirty="0">
                        <a:latin typeface="Arial" pitchFamily="34" charset="0"/>
                        <a:cs typeface="Arial" pitchFamily="34" charset="0"/>
                      </a:endParaRPr>
                    </a:p>
                  </a:txBody>
                  <a:tcPr marL="68580" marR="68580">
                    <a:solidFill>
                      <a:schemeClr val="accent2">
                        <a:lumMod val="20000"/>
                        <a:lumOff val="80000"/>
                      </a:schemeClr>
                    </a:solidFill>
                  </a:tcPr>
                </a:tc>
                <a:tc>
                  <a:txBody>
                    <a:bodyPr/>
                    <a:lstStyle/>
                    <a:p>
                      <a:pPr algn="ctr"/>
                      <a:r>
                        <a:rPr lang="en-ZA" sz="1600" dirty="0" smtClean="0">
                          <a:latin typeface="Arial" pitchFamily="34" charset="0"/>
                          <a:cs typeface="Arial" pitchFamily="34" charset="0"/>
                        </a:rPr>
                        <a:t>152</a:t>
                      </a:r>
                      <a:endParaRPr lang="en-GB" sz="1600" dirty="0">
                        <a:latin typeface="Arial" pitchFamily="34" charset="0"/>
                        <a:cs typeface="Arial" pitchFamily="34" charset="0"/>
                      </a:endParaRPr>
                    </a:p>
                  </a:txBody>
                  <a:tcPr marL="68580" marR="68580">
                    <a:solidFill>
                      <a:schemeClr val="accent2">
                        <a:lumMod val="20000"/>
                        <a:lumOff val="80000"/>
                      </a:schemeClr>
                    </a:solidFill>
                  </a:tcPr>
                </a:tc>
                <a:tc>
                  <a:txBody>
                    <a:bodyPr/>
                    <a:lstStyle/>
                    <a:p>
                      <a:pPr algn="ctr"/>
                      <a:r>
                        <a:rPr lang="en-ZA" sz="1600" dirty="0" smtClean="0">
                          <a:latin typeface="Arial" pitchFamily="34" charset="0"/>
                          <a:cs typeface="Arial" pitchFamily="34" charset="0"/>
                        </a:rPr>
                        <a:t>3 112</a:t>
                      </a:r>
                      <a:endParaRPr lang="en-GB" sz="1600" dirty="0">
                        <a:latin typeface="Arial" pitchFamily="34" charset="0"/>
                        <a:cs typeface="Arial" pitchFamily="34" charset="0"/>
                      </a:endParaRPr>
                    </a:p>
                  </a:txBody>
                  <a:tcPr marL="68580" marR="68580">
                    <a:solidFill>
                      <a:schemeClr val="accent2">
                        <a:lumMod val="20000"/>
                        <a:lumOff val="80000"/>
                      </a:schemeClr>
                    </a:solidFill>
                  </a:tcPr>
                </a:tc>
                <a:extLst>
                  <a:ext uri="{0D108BD9-81ED-4DB2-BD59-A6C34878D82A}">
                    <a16:rowId xmlns="" xmlns:a16="http://schemas.microsoft.com/office/drawing/2014/main" val="10006"/>
                  </a:ext>
                </a:extLst>
              </a:tr>
              <a:tr h="393959">
                <a:tc>
                  <a:txBody>
                    <a:bodyPr/>
                    <a:lstStyle/>
                    <a:p>
                      <a:r>
                        <a:rPr lang="en-ZA" sz="1600" b="1" dirty="0" smtClean="0">
                          <a:solidFill>
                            <a:schemeClr val="tx1"/>
                          </a:solidFill>
                          <a:latin typeface="Arial" pitchFamily="34" charset="0"/>
                          <a:cs typeface="Arial" pitchFamily="34" charset="0"/>
                        </a:rPr>
                        <a:t>Eastern Cape</a:t>
                      </a:r>
                      <a:endParaRPr lang="en-GB" sz="1600" b="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dirty="0" smtClean="0">
                          <a:latin typeface="Arial" pitchFamily="34" charset="0"/>
                          <a:cs typeface="Arial" pitchFamily="34" charset="0"/>
                        </a:rPr>
                        <a:t>30</a:t>
                      </a:r>
                      <a:endParaRPr lang="en-GB" sz="1600" dirty="0">
                        <a:latin typeface="Arial" pitchFamily="34" charset="0"/>
                        <a:cs typeface="Arial" pitchFamily="34" charset="0"/>
                      </a:endParaRPr>
                    </a:p>
                  </a:txBody>
                  <a:tcPr marL="68580" marR="68580">
                    <a:solidFill>
                      <a:srgbClr val="FEFAF5"/>
                    </a:solidFill>
                  </a:tcPr>
                </a:tc>
                <a:tc>
                  <a:txBody>
                    <a:bodyPr/>
                    <a:lstStyle/>
                    <a:p>
                      <a:pPr algn="ctr"/>
                      <a:r>
                        <a:rPr lang="en-ZA" sz="1600" dirty="0" smtClean="0">
                          <a:latin typeface="Arial" pitchFamily="34" charset="0"/>
                          <a:cs typeface="Arial" pitchFamily="34" charset="0"/>
                        </a:rPr>
                        <a:t>58</a:t>
                      </a:r>
                      <a:endParaRPr lang="en-GB" sz="1600" dirty="0">
                        <a:latin typeface="Arial" pitchFamily="34" charset="0"/>
                        <a:cs typeface="Arial" pitchFamily="34" charset="0"/>
                      </a:endParaRPr>
                    </a:p>
                  </a:txBody>
                  <a:tcPr marL="68580" marR="68580">
                    <a:solidFill>
                      <a:srgbClr val="FEFAF5"/>
                    </a:solidFill>
                  </a:tcPr>
                </a:tc>
                <a:tc>
                  <a:txBody>
                    <a:bodyPr/>
                    <a:lstStyle/>
                    <a:p>
                      <a:pPr algn="ctr"/>
                      <a:r>
                        <a:rPr lang="en-ZA" sz="1600" dirty="0" smtClean="0">
                          <a:latin typeface="Arial" pitchFamily="34" charset="0"/>
                          <a:cs typeface="Arial" pitchFamily="34" charset="0"/>
                        </a:rPr>
                        <a:t>232</a:t>
                      </a:r>
                      <a:endParaRPr lang="en-GB" sz="1600" dirty="0">
                        <a:latin typeface="Arial" pitchFamily="34" charset="0"/>
                        <a:cs typeface="Arial" pitchFamily="34" charset="0"/>
                      </a:endParaRPr>
                    </a:p>
                  </a:txBody>
                  <a:tcPr marL="68580" marR="68580">
                    <a:solidFill>
                      <a:srgbClr val="FEFAF5"/>
                    </a:solidFill>
                  </a:tcPr>
                </a:tc>
                <a:extLst>
                  <a:ext uri="{0D108BD9-81ED-4DB2-BD59-A6C34878D82A}">
                    <a16:rowId xmlns="" xmlns:a16="http://schemas.microsoft.com/office/drawing/2014/main" val="10007"/>
                  </a:ext>
                </a:extLst>
              </a:tr>
              <a:tr h="393959">
                <a:tc>
                  <a:txBody>
                    <a:bodyPr/>
                    <a:lstStyle/>
                    <a:p>
                      <a:r>
                        <a:rPr lang="en-ZA" sz="1600" b="1" dirty="0" smtClean="0">
                          <a:solidFill>
                            <a:schemeClr val="tx1"/>
                          </a:solidFill>
                          <a:latin typeface="Arial" pitchFamily="34" charset="0"/>
                          <a:cs typeface="Arial" pitchFamily="34" charset="0"/>
                        </a:rPr>
                        <a:t>Northern Cape</a:t>
                      </a:r>
                      <a:endParaRPr lang="en-GB" sz="1600" b="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dirty="0" smtClean="0">
                          <a:latin typeface="Arial" pitchFamily="34" charset="0"/>
                          <a:cs typeface="Arial" pitchFamily="34" charset="0"/>
                        </a:rPr>
                        <a:t>29</a:t>
                      </a:r>
                      <a:endParaRPr lang="en-GB" sz="1600" dirty="0">
                        <a:latin typeface="Arial" pitchFamily="34" charset="0"/>
                        <a:cs typeface="Arial" pitchFamily="34" charset="0"/>
                      </a:endParaRPr>
                    </a:p>
                  </a:txBody>
                  <a:tcPr marL="68580" marR="68580">
                    <a:solidFill>
                      <a:schemeClr val="accent2">
                        <a:lumMod val="20000"/>
                        <a:lumOff val="80000"/>
                      </a:schemeClr>
                    </a:solidFill>
                  </a:tcPr>
                </a:tc>
                <a:tc>
                  <a:txBody>
                    <a:bodyPr/>
                    <a:lstStyle/>
                    <a:p>
                      <a:pPr algn="ctr"/>
                      <a:r>
                        <a:rPr lang="en-ZA" sz="1600" dirty="0" smtClean="0">
                          <a:latin typeface="Arial" pitchFamily="34" charset="0"/>
                          <a:cs typeface="Arial" pitchFamily="34" charset="0"/>
                        </a:rPr>
                        <a:t>18</a:t>
                      </a:r>
                      <a:endParaRPr lang="en-GB" sz="1600" dirty="0">
                        <a:latin typeface="Arial" pitchFamily="34" charset="0"/>
                        <a:cs typeface="Arial" pitchFamily="34" charset="0"/>
                      </a:endParaRPr>
                    </a:p>
                  </a:txBody>
                  <a:tcPr marL="68580" marR="68580">
                    <a:solidFill>
                      <a:schemeClr val="accent2">
                        <a:lumMod val="20000"/>
                        <a:lumOff val="80000"/>
                      </a:schemeClr>
                    </a:solidFill>
                  </a:tcPr>
                </a:tc>
                <a:tc>
                  <a:txBody>
                    <a:bodyPr/>
                    <a:lstStyle/>
                    <a:p>
                      <a:pPr algn="ctr"/>
                      <a:r>
                        <a:rPr lang="en-ZA" sz="1600" dirty="0" smtClean="0">
                          <a:latin typeface="Arial" pitchFamily="34" charset="0"/>
                          <a:cs typeface="Arial" pitchFamily="34" charset="0"/>
                        </a:rPr>
                        <a:t>344</a:t>
                      </a:r>
                      <a:endParaRPr lang="en-GB" sz="1600" dirty="0">
                        <a:latin typeface="Arial" pitchFamily="34" charset="0"/>
                        <a:cs typeface="Arial" pitchFamily="34" charset="0"/>
                      </a:endParaRPr>
                    </a:p>
                  </a:txBody>
                  <a:tcPr marL="68580" marR="68580">
                    <a:solidFill>
                      <a:schemeClr val="accent2">
                        <a:lumMod val="20000"/>
                        <a:lumOff val="80000"/>
                      </a:schemeClr>
                    </a:solidFill>
                  </a:tcPr>
                </a:tc>
                <a:extLst>
                  <a:ext uri="{0D108BD9-81ED-4DB2-BD59-A6C34878D82A}">
                    <a16:rowId xmlns="" xmlns:a16="http://schemas.microsoft.com/office/drawing/2014/main" val="10008"/>
                  </a:ext>
                </a:extLst>
              </a:tr>
              <a:tr h="393959">
                <a:tc>
                  <a:txBody>
                    <a:bodyPr/>
                    <a:lstStyle/>
                    <a:p>
                      <a:r>
                        <a:rPr lang="en-ZA" sz="1600" b="1" dirty="0" smtClean="0">
                          <a:solidFill>
                            <a:schemeClr val="tx1"/>
                          </a:solidFill>
                          <a:latin typeface="Arial" pitchFamily="34" charset="0"/>
                          <a:cs typeface="Arial" pitchFamily="34" charset="0"/>
                        </a:rPr>
                        <a:t>Western Cape</a:t>
                      </a:r>
                      <a:endParaRPr lang="en-GB" sz="1600" b="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dirty="0" smtClean="0">
                          <a:latin typeface="Arial" pitchFamily="34" charset="0"/>
                          <a:cs typeface="Arial" pitchFamily="34" charset="0"/>
                        </a:rPr>
                        <a:t>*</a:t>
                      </a:r>
                      <a:endParaRPr lang="en-GB" sz="1600" dirty="0">
                        <a:latin typeface="Arial" pitchFamily="34" charset="0"/>
                        <a:cs typeface="Arial" pitchFamily="34" charset="0"/>
                      </a:endParaRPr>
                    </a:p>
                  </a:txBody>
                  <a:tcPr marL="68580" marR="68580">
                    <a:solidFill>
                      <a:srgbClr val="FEFAF5"/>
                    </a:solidFill>
                  </a:tcPr>
                </a:tc>
                <a:tc>
                  <a:txBody>
                    <a:bodyPr/>
                    <a:lstStyle/>
                    <a:p>
                      <a:pPr algn="ctr"/>
                      <a:r>
                        <a:rPr lang="en-ZA" sz="1600" dirty="0" smtClean="0">
                          <a:latin typeface="Arial" pitchFamily="34" charset="0"/>
                          <a:cs typeface="Arial" pitchFamily="34" charset="0"/>
                        </a:rPr>
                        <a:t>*</a:t>
                      </a:r>
                      <a:endParaRPr lang="en-GB" sz="1600" dirty="0">
                        <a:latin typeface="Arial" pitchFamily="34" charset="0"/>
                        <a:cs typeface="Arial" pitchFamily="34" charset="0"/>
                      </a:endParaRPr>
                    </a:p>
                  </a:txBody>
                  <a:tcPr marL="68580" marR="68580">
                    <a:solidFill>
                      <a:srgbClr val="FEFAF5"/>
                    </a:solidFill>
                  </a:tcPr>
                </a:tc>
                <a:tc>
                  <a:txBody>
                    <a:bodyPr/>
                    <a:lstStyle/>
                    <a:p>
                      <a:pPr algn="ctr"/>
                      <a:r>
                        <a:rPr lang="en-ZA" sz="1600" dirty="0" smtClean="0">
                          <a:latin typeface="Arial" pitchFamily="34" charset="0"/>
                          <a:cs typeface="Arial" pitchFamily="34" charset="0"/>
                        </a:rPr>
                        <a:t>50</a:t>
                      </a:r>
                      <a:endParaRPr lang="en-GB" sz="1600" dirty="0">
                        <a:latin typeface="Arial" pitchFamily="34" charset="0"/>
                        <a:cs typeface="Arial" pitchFamily="34" charset="0"/>
                      </a:endParaRPr>
                    </a:p>
                  </a:txBody>
                  <a:tcPr marL="68580" marR="68580">
                    <a:solidFill>
                      <a:srgbClr val="FEFAF5"/>
                    </a:solidFill>
                  </a:tcPr>
                </a:tc>
                <a:extLst>
                  <a:ext uri="{0D108BD9-81ED-4DB2-BD59-A6C34878D82A}">
                    <a16:rowId xmlns="" xmlns:a16="http://schemas.microsoft.com/office/drawing/2014/main" val="10009"/>
                  </a:ext>
                </a:extLst>
              </a:tr>
              <a:tr h="393959">
                <a:tc>
                  <a:txBody>
                    <a:bodyPr/>
                    <a:lstStyle/>
                    <a:p>
                      <a:r>
                        <a:rPr lang="en-ZA" sz="1600" b="1" dirty="0" smtClean="0">
                          <a:latin typeface="Arial" pitchFamily="34" charset="0"/>
                          <a:cs typeface="Arial" pitchFamily="34" charset="0"/>
                        </a:rPr>
                        <a:t>Gauteng</a:t>
                      </a:r>
                      <a:endParaRPr lang="en-GB" sz="1600" b="1" dirty="0">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dirty="0" smtClean="0">
                          <a:latin typeface="Arial" pitchFamily="34" charset="0"/>
                          <a:cs typeface="Arial" pitchFamily="34" charset="0"/>
                        </a:rPr>
                        <a:t>*</a:t>
                      </a:r>
                      <a:endParaRPr lang="en-GB" sz="1600" dirty="0">
                        <a:latin typeface="Arial" pitchFamily="34" charset="0"/>
                        <a:cs typeface="Arial" pitchFamily="34" charset="0"/>
                      </a:endParaRPr>
                    </a:p>
                  </a:txBody>
                  <a:tcPr marL="68580" marR="68580">
                    <a:solidFill>
                      <a:schemeClr val="accent2">
                        <a:lumMod val="20000"/>
                        <a:lumOff val="80000"/>
                      </a:schemeClr>
                    </a:solidFill>
                  </a:tcPr>
                </a:tc>
                <a:tc>
                  <a:txBody>
                    <a:bodyPr/>
                    <a:lstStyle/>
                    <a:p>
                      <a:pPr algn="ctr"/>
                      <a:r>
                        <a:rPr lang="en-ZA" sz="1600" dirty="0" smtClean="0">
                          <a:latin typeface="Arial" pitchFamily="34" charset="0"/>
                          <a:cs typeface="Arial" pitchFamily="34" charset="0"/>
                        </a:rPr>
                        <a:t>38</a:t>
                      </a:r>
                      <a:endParaRPr lang="en-GB" sz="1600" dirty="0">
                        <a:latin typeface="Arial" pitchFamily="34" charset="0"/>
                        <a:cs typeface="Arial" pitchFamily="34" charset="0"/>
                      </a:endParaRPr>
                    </a:p>
                  </a:txBody>
                  <a:tcPr marL="68580" marR="68580">
                    <a:solidFill>
                      <a:schemeClr val="accent2">
                        <a:lumMod val="20000"/>
                        <a:lumOff val="80000"/>
                      </a:schemeClr>
                    </a:solidFill>
                  </a:tcPr>
                </a:tc>
                <a:tc>
                  <a:txBody>
                    <a:bodyPr/>
                    <a:lstStyle/>
                    <a:p>
                      <a:pPr algn="ctr"/>
                      <a:r>
                        <a:rPr lang="en-ZA" sz="1600" dirty="0" smtClean="0">
                          <a:latin typeface="Arial" pitchFamily="34" charset="0"/>
                          <a:cs typeface="Arial" pitchFamily="34" charset="0"/>
                        </a:rPr>
                        <a:t>29</a:t>
                      </a:r>
                      <a:endParaRPr lang="en-GB" sz="1600" dirty="0">
                        <a:latin typeface="Arial" pitchFamily="34" charset="0"/>
                        <a:cs typeface="Arial" pitchFamily="34" charset="0"/>
                      </a:endParaRPr>
                    </a:p>
                  </a:txBody>
                  <a:tcPr marL="68580" marR="68580">
                    <a:solidFill>
                      <a:schemeClr val="accent2">
                        <a:lumMod val="20000"/>
                        <a:lumOff val="80000"/>
                      </a:schemeClr>
                    </a:solidFill>
                  </a:tcPr>
                </a:tc>
                <a:extLst>
                  <a:ext uri="{0D108BD9-81ED-4DB2-BD59-A6C34878D82A}">
                    <a16:rowId xmlns="" xmlns:a16="http://schemas.microsoft.com/office/drawing/2014/main" val="10010"/>
                  </a:ext>
                </a:extLst>
              </a:tr>
              <a:tr h="393959">
                <a:tc>
                  <a:txBody>
                    <a:bodyPr/>
                    <a:lstStyle/>
                    <a:p>
                      <a:r>
                        <a:rPr lang="en-ZA" sz="1600" b="1" dirty="0" smtClean="0">
                          <a:latin typeface="Arial" pitchFamily="34" charset="0"/>
                          <a:cs typeface="Arial" pitchFamily="34" charset="0"/>
                        </a:rPr>
                        <a:t>TOTAL</a:t>
                      </a:r>
                      <a:endParaRPr lang="en-GB" sz="1600" b="1" dirty="0">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b="1" dirty="0" smtClean="0">
                          <a:solidFill>
                            <a:schemeClr val="tx1"/>
                          </a:solidFill>
                          <a:latin typeface="Arial" pitchFamily="34" charset="0"/>
                          <a:cs typeface="Arial" pitchFamily="34" charset="0"/>
                        </a:rPr>
                        <a:t>704</a:t>
                      </a:r>
                      <a:endParaRPr lang="en-GB" sz="1600" b="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b="1" smtClean="0">
                          <a:solidFill>
                            <a:schemeClr val="tx1"/>
                          </a:solidFill>
                          <a:latin typeface="Arial" pitchFamily="34" charset="0"/>
                          <a:cs typeface="Arial" pitchFamily="34" charset="0"/>
                        </a:rPr>
                        <a:t>1026</a:t>
                      </a:r>
                      <a:endParaRPr lang="en-GB" sz="1600" b="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tc>
                  <a:txBody>
                    <a:bodyPr/>
                    <a:lstStyle/>
                    <a:p>
                      <a:pPr algn="ctr"/>
                      <a:r>
                        <a:rPr lang="en-ZA" sz="1600" b="1" dirty="0" smtClean="0">
                          <a:solidFill>
                            <a:schemeClr val="tx1"/>
                          </a:solidFill>
                          <a:latin typeface="Arial" pitchFamily="34" charset="0"/>
                          <a:cs typeface="Arial" pitchFamily="34" charset="0"/>
                        </a:rPr>
                        <a:t>7 487</a:t>
                      </a:r>
                      <a:endParaRPr lang="en-GB" sz="1600" b="1" dirty="0">
                        <a:solidFill>
                          <a:schemeClr val="tx1"/>
                        </a:solidFill>
                        <a:latin typeface="Arial" pitchFamily="34" charset="0"/>
                        <a:cs typeface="Arial" pitchFamily="34" charset="0"/>
                      </a:endParaRPr>
                    </a:p>
                  </a:txBody>
                  <a:tcPr marL="68580" marR="68580">
                    <a:solidFill>
                      <a:schemeClr val="accent2">
                        <a:lumMod val="40000"/>
                        <a:lumOff val="60000"/>
                      </a:schemeClr>
                    </a:solidFill>
                  </a:tcPr>
                </a:tc>
                <a:extLst>
                  <a:ext uri="{0D108BD9-81ED-4DB2-BD59-A6C34878D82A}">
                    <a16:rowId xmlns="" xmlns:a16="http://schemas.microsoft.com/office/drawing/2014/main" val="10011"/>
                  </a:ext>
                </a:extLst>
              </a:tr>
            </a:tbl>
          </a:graphicData>
        </a:graphic>
      </p:graphicFrame>
      <p:sp>
        <p:nvSpPr>
          <p:cNvPr id="8" name="Slide Number Placeholder 4"/>
          <p:cNvSpPr>
            <a:spLocks noGrp="1"/>
          </p:cNvSpPr>
          <p:nvPr>
            <p:ph type="sldNum" sz="quarter" idx="11"/>
          </p:nvPr>
        </p:nvSpPr>
        <p:spPr>
          <a:xfrm>
            <a:off x="6132652" y="6173787"/>
            <a:ext cx="2895600" cy="365125"/>
          </a:xfrm>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598A738-34BF-49ED-B102-CEC67DE5A197}" type="slidenum">
              <a:rPr kumimoji="0" lang="en-ZA" sz="900" b="0" i="0" u="none" strike="noStrike" kern="1200" cap="all" spc="0" normalizeH="0" baseline="0" noProof="0" smtClean="0">
                <a:ln>
                  <a:noFill/>
                </a:ln>
                <a:solidFill>
                  <a:srgbClr val="FFFFFF"/>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ZA" sz="900" b="0" i="0" u="none" strike="noStrike" kern="1200" cap="all" spc="0" normalizeH="0" baseline="0" noProof="0" dirty="0">
              <a:ln>
                <a:noFill/>
              </a:ln>
              <a:solidFill>
                <a:srgbClr val="FFFFFF"/>
              </a:solidFill>
              <a:effectLst/>
              <a:uLnTx/>
              <a:uFillTx/>
              <a:latin typeface="Arial" charset="0"/>
              <a:ea typeface="ＭＳ Ｐゴシック" charset="-128"/>
              <a:cs typeface="+mn-cs"/>
            </a:endParaRPr>
          </a:p>
        </p:txBody>
      </p:sp>
      <p:sp>
        <p:nvSpPr>
          <p:cNvPr id="9" name="Rectangle 8"/>
          <p:cNvSpPr/>
          <p:nvPr/>
        </p:nvSpPr>
        <p:spPr>
          <a:xfrm>
            <a:off x="6948198" y="621632"/>
            <a:ext cx="2080054" cy="5471664"/>
          </a:xfrm>
          <a:prstGeom prst="rect">
            <a:avLst/>
          </a:prstGeom>
          <a:solidFill>
            <a:schemeClr val="accent1">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1200" cap="none" spc="0" normalizeH="0" baseline="0" noProof="0" dirty="0" smtClean="0">
                <a:ln>
                  <a:noFill/>
                </a:ln>
                <a:solidFill>
                  <a:prstClr val="black"/>
                </a:solidFill>
                <a:effectLst/>
                <a:uLnTx/>
                <a:uFillTx/>
                <a:latin typeface="Calibri"/>
                <a:ea typeface="+mn-ea"/>
                <a:cs typeface="+mn-cs"/>
              </a:rPr>
              <a:t>Note that reports on boreholes still require much verification.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1200" cap="none" spc="0" normalizeH="0" baseline="0" noProof="0" dirty="0" smtClean="0">
                <a:ln>
                  <a:noFill/>
                </a:ln>
                <a:solidFill>
                  <a:prstClr val="black"/>
                </a:solidFill>
                <a:effectLst/>
                <a:uLnTx/>
                <a:uFillTx/>
                <a:latin typeface="Calibri"/>
                <a:ea typeface="+mn-ea"/>
                <a:cs typeface="+mn-cs"/>
              </a:rPr>
              <a:t>Although it is estimated that there may be about 30 000 production boreholes countrywide, many are not operational.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1" u="none" strike="noStrike" kern="1200" cap="none" spc="0" normalizeH="0" baseline="0" noProof="0" dirty="0" smtClean="0">
                <a:ln>
                  <a:noFill/>
                </a:ln>
                <a:solidFill>
                  <a:prstClr val="black"/>
                </a:solidFill>
                <a:effectLst/>
                <a:uLnTx/>
                <a:uFillTx/>
                <a:latin typeface="Calibri"/>
                <a:ea typeface="+mn-ea"/>
                <a:cs typeface="+mn-cs"/>
              </a:rPr>
              <a:t> The situation is also very dynamic, it changes daily as boreholes are drilled and or equipped every day while others are  vandalised, equipment stolen or groundwater levels drop too low to be utilised.</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ectangle 4"/>
          <p:cNvSpPr/>
          <p:nvPr/>
        </p:nvSpPr>
        <p:spPr>
          <a:xfrm>
            <a:off x="2339752" y="6405199"/>
            <a:ext cx="2673752" cy="267425"/>
          </a:xfrm>
          <a:prstGeom prst="rect">
            <a:avLst/>
          </a:prstGeom>
          <a:solidFill>
            <a:schemeClr val="accent1">
              <a:lumMod val="40000"/>
              <a:lumOff val="6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Calibri"/>
                <a:ea typeface="+mn-ea"/>
                <a:cs typeface="+mn-cs"/>
              </a:rPr>
              <a:t>* No information available.</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857520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27584" y="4149080"/>
            <a:ext cx="7560840" cy="369332"/>
          </a:xfrm>
          <a:prstGeom prst="rect">
            <a:avLst/>
          </a:prstGeom>
          <a:solidFill>
            <a:srgbClr val="FEFAF3"/>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128"/>
              <a:cs typeface="+mn-cs"/>
            </a:endParaRPr>
          </a:p>
        </p:txBody>
      </p:sp>
      <p:graphicFrame>
        <p:nvGraphicFramePr>
          <p:cNvPr id="5" name="Content Placeholder 3"/>
          <p:cNvGraphicFramePr>
            <a:graphicFrameLocks/>
          </p:cNvGraphicFramePr>
          <p:nvPr>
            <p:extLst>
              <p:ext uri="{D42A27DB-BD31-4B8C-83A1-F6EECF244321}">
                <p14:modId xmlns="" xmlns:p14="http://schemas.microsoft.com/office/powerpoint/2010/main" val="724482643"/>
              </p:ext>
            </p:extLst>
          </p:nvPr>
        </p:nvGraphicFramePr>
        <p:xfrm>
          <a:off x="328" y="571208"/>
          <a:ext cx="9143668" cy="5329757"/>
        </p:xfrm>
        <a:graphic>
          <a:graphicData uri="http://schemas.openxmlformats.org/drawingml/2006/table">
            <a:tbl>
              <a:tblPr firstRow="1" bandRow="1">
                <a:tableStyleId>{5C22544A-7EE6-4342-B048-85BDC9FD1C3A}</a:tableStyleId>
              </a:tblPr>
              <a:tblGrid>
                <a:gridCol w="1485341">
                  <a:extLst>
                    <a:ext uri="{9D8B030D-6E8A-4147-A177-3AD203B41FA5}">
                      <a16:colId xmlns="" xmlns:a16="http://schemas.microsoft.com/office/drawing/2014/main" val="20000"/>
                    </a:ext>
                  </a:extLst>
                </a:gridCol>
                <a:gridCol w="1235213">
                  <a:extLst>
                    <a:ext uri="{9D8B030D-6E8A-4147-A177-3AD203B41FA5}">
                      <a16:colId xmlns="" xmlns:a16="http://schemas.microsoft.com/office/drawing/2014/main" val="20001"/>
                    </a:ext>
                  </a:extLst>
                </a:gridCol>
                <a:gridCol w="1279798">
                  <a:extLst>
                    <a:ext uri="{9D8B030D-6E8A-4147-A177-3AD203B41FA5}">
                      <a16:colId xmlns="" xmlns:a16="http://schemas.microsoft.com/office/drawing/2014/main" val="20006"/>
                    </a:ext>
                  </a:extLst>
                </a:gridCol>
                <a:gridCol w="1928757">
                  <a:extLst>
                    <a:ext uri="{9D8B030D-6E8A-4147-A177-3AD203B41FA5}">
                      <a16:colId xmlns="" xmlns:a16="http://schemas.microsoft.com/office/drawing/2014/main" val="20002"/>
                    </a:ext>
                  </a:extLst>
                </a:gridCol>
                <a:gridCol w="1361737">
                  <a:extLst>
                    <a:ext uri="{9D8B030D-6E8A-4147-A177-3AD203B41FA5}">
                      <a16:colId xmlns="" xmlns:a16="http://schemas.microsoft.com/office/drawing/2014/main" val="20003"/>
                    </a:ext>
                  </a:extLst>
                </a:gridCol>
                <a:gridCol w="926411">
                  <a:extLst>
                    <a:ext uri="{9D8B030D-6E8A-4147-A177-3AD203B41FA5}">
                      <a16:colId xmlns="" xmlns:a16="http://schemas.microsoft.com/office/drawing/2014/main" val="20004"/>
                    </a:ext>
                  </a:extLst>
                </a:gridCol>
                <a:gridCol w="926411">
                  <a:extLst>
                    <a:ext uri="{9D8B030D-6E8A-4147-A177-3AD203B41FA5}">
                      <a16:colId xmlns="" xmlns:a16="http://schemas.microsoft.com/office/drawing/2014/main" val="20005"/>
                    </a:ext>
                  </a:extLst>
                </a:gridCol>
              </a:tblGrid>
              <a:tr h="340981">
                <a:tc>
                  <a:txBody>
                    <a:bodyPr/>
                    <a:lstStyle/>
                    <a:p>
                      <a:pPr algn="ctr"/>
                      <a:r>
                        <a:rPr lang="en-ZA" sz="1600" b="1" dirty="0" smtClean="0">
                          <a:solidFill>
                            <a:schemeClr val="tx1"/>
                          </a:solidFill>
                          <a:latin typeface="Arial" pitchFamily="34" charset="0"/>
                          <a:cs typeface="Arial" pitchFamily="34" charset="0"/>
                        </a:rPr>
                        <a:t>Province</a:t>
                      </a:r>
                      <a:endParaRPr lang="en-GB" sz="1600" b="1" dirty="0">
                        <a:solidFill>
                          <a:schemeClr val="tx1"/>
                        </a:solidFill>
                        <a:latin typeface="Arial" pitchFamily="34" charset="0"/>
                        <a:cs typeface="Arial" pitchFamily="34" charset="0"/>
                      </a:endParaRPr>
                    </a:p>
                  </a:txBody>
                  <a:tcPr marL="61722" marR="61722" anchor="ctr">
                    <a:solidFill>
                      <a:schemeClr val="accent6">
                        <a:lumMod val="75000"/>
                      </a:schemeClr>
                    </a:solidFill>
                  </a:tcPr>
                </a:tc>
                <a:tc gridSpan="5">
                  <a:txBody>
                    <a:bodyPr/>
                    <a:lstStyle/>
                    <a:p>
                      <a:pPr algn="ctr"/>
                      <a:r>
                        <a:rPr lang="en-ZA" sz="1600" b="1" dirty="0" smtClean="0">
                          <a:solidFill>
                            <a:schemeClr val="tx1"/>
                          </a:solidFill>
                          <a:latin typeface="Arial" pitchFamily="34" charset="0"/>
                          <a:cs typeface="Arial" pitchFamily="34" charset="0"/>
                        </a:rPr>
                        <a:t>Number</a:t>
                      </a:r>
                      <a:r>
                        <a:rPr lang="en-ZA" sz="1600" b="1" baseline="0" dirty="0" smtClean="0">
                          <a:solidFill>
                            <a:schemeClr val="tx1"/>
                          </a:solidFill>
                          <a:latin typeface="Arial" pitchFamily="34" charset="0"/>
                          <a:cs typeface="Arial" pitchFamily="34" charset="0"/>
                        </a:rPr>
                        <a:t> of Tankers (Trucks)</a:t>
                      </a:r>
                      <a:endParaRPr lang="en-GB" sz="1600" b="1" dirty="0">
                        <a:solidFill>
                          <a:schemeClr val="tx1"/>
                        </a:solidFill>
                        <a:latin typeface="Arial" pitchFamily="34" charset="0"/>
                        <a:cs typeface="Arial" pitchFamily="34" charset="0"/>
                      </a:endParaRPr>
                    </a:p>
                  </a:txBody>
                  <a:tcPr marL="61722" marR="61722" anchor="ctr">
                    <a:solidFill>
                      <a:schemeClr val="accent6">
                        <a:lumMod val="75000"/>
                      </a:schemeClr>
                    </a:solidFill>
                  </a:tcPr>
                </a:tc>
                <a:tc hMerge="1">
                  <a:txBody>
                    <a:bodyPr/>
                    <a:lstStyle/>
                    <a:p>
                      <a:endParaRPr lang="en-ZA"/>
                    </a:p>
                  </a:txBody>
                  <a:tcPr/>
                </a:tc>
                <a:tc hMerge="1">
                  <a:txBody>
                    <a:bodyPr/>
                    <a:lstStyle/>
                    <a:p>
                      <a:pPr algn="ctr"/>
                      <a:endParaRPr lang="en-GB" sz="2000" b="1" dirty="0">
                        <a:solidFill>
                          <a:schemeClr val="tx1"/>
                        </a:solidFill>
                      </a:endParaRPr>
                    </a:p>
                  </a:txBody>
                  <a:tcPr/>
                </a:tc>
                <a:tc hMerge="1">
                  <a:txBody>
                    <a:bodyPr/>
                    <a:lstStyle/>
                    <a:p>
                      <a:pPr algn="ctr"/>
                      <a:endParaRPr lang="en-GB" sz="2000" b="1" dirty="0">
                        <a:solidFill>
                          <a:schemeClr val="tx1"/>
                        </a:solidFill>
                      </a:endParaRPr>
                    </a:p>
                  </a:txBody>
                  <a:tcPr/>
                </a:tc>
                <a:tc hMerge="1">
                  <a:txBody>
                    <a:bodyPr/>
                    <a:lstStyle/>
                    <a:p>
                      <a:pPr algn="ctr"/>
                      <a:endParaRPr lang="en-GB" sz="2000" b="1" dirty="0">
                        <a:solidFill>
                          <a:schemeClr val="tx1"/>
                        </a:solidFill>
                      </a:endParaRPr>
                    </a:p>
                  </a:txBody>
                  <a:tcPr/>
                </a:tc>
                <a:tc rowSpan="2">
                  <a:txBody>
                    <a:bodyPr/>
                    <a:lstStyle/>
                    <a:p>
                      <a:pPr algn="ctr"/>
                      <a:r>
                        <a:rPr lang="en-ZA" sz="1600" b="1" dirty="0" smtClean="0">
                          <a:solidFill>
                            <a:schemeClr val="tx1"/>
                          </a:solidFill>
                          <a:latin typeface="Arial" pitchFamily="34" charset="0"/>
                          <a:cs typeface="Arial" pitchFamily="34" charset="0"/>
                        </a:rPr>
                        <a:t>Mobile Tanks</a:t>
                      </a:r>
                      <a:endParaRPr lang="en-GB" sz="1600" b="1" dirty="0">
                        <a:solidFill>
                          <a:schemeClr val="tx1"/>
                        </a:solidFill>
                        <a:latin typeface="Arial" pitchFamily="34" charset="0"/>
                        <a:cs typeface="Arial" pitchFamily="34" charset="0"/>
                      </a:endParaRPr>
                    </a:p>
                  </a:txBody>
                  <a:tcPr marL="61722" marR="61722" anchor="ctr">
                    <a:solidFill>
                      <a:schemeClr val="accent6">
                        <a:lumMod val="75000"/>
                      </a:schemeClr>
                    </a:solidFill>
                  </a:tcPr>
                </a:tc>
                <a:extLst>
                  <a:ext uri="{0D108BD9-81ED-4DB2-BD59-A6C34878D82A}">
                    <a16:rowId xmlns="" xmlns:a16="http://schemas.microsoft.com/office/drawing/2014/main" val="10000"/>
                  </a:ext>
                </a:extLst>
              </a:tr>
              <a:tr h="588968">
                <a:tc>
                  <a:txBody>
                    <a:bodyPr/>
                    <a:lstStyle/>
                    <a:p>
                      <a:pPr algn="ctr"/>
                      <a:endParaRPr lang="en-GB" sz="1600" b="1" dirty="0">
                        <a:solidFill>
                          <a:schemeClr val="tx1"/>
                        </a:solidFill>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b="1" dirty="0" err="1" smtClean="0">
                          <a:solidFill>
                            <a:schemeClr val="tx1"/>
                          </a:solidFill>
                          <a:latin typeface="Arial" pitchFamily="34" charset="0"/>
                          <a:cs typeface="Arial" pitchFamily="34" charset="0"/>
                        </a:rPr>
                        <a:t>DWS</a:t>
                      </a:r>
                      <a:r>
                        <a:rPr lang="en-ZA" sz="1600" b="1" dirty="0" smtClean="0">
                          <a:solidFill>
                            <a:schemeClr val="tx1"/>
                          </a:solidFill>
                          <a:latin typeface="Arial" pitchFamily="34" charset="0"/>
                          <a:cs typeface="Arial" pitchFamily="34" charset="0"/>
                        </a:rPr>
                        <a:t> in Dec 2016</a:t>
                      </a:r>
                      <a:endParaRPr lang="en-GB" sz="1600" b="1" dirty="0">
                        <a:solidFill>
                          <a:schemeClr val="tx1"/>
                        </a:solidFill>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GB" sz="1600" b="1" dirty="0" err="1" smtClean="0">
                          <a:solidFill>
                            <a:schemeClr val="tx1"/>
                          </a:solidFill>
                          <a:latin typeface="Arial" pitchFamily="34" charset="0"/>
                          <a:cs typeface="Arial" pitchFamily="34" charset="0"/>
                        </a:rPr>
                        <a:t>DWS</a:t>
                      </a:r>
                      <a:r>
                        <a:rPr lang="en-GB" sz="1600" b="1" dirty="0" smtClean="0">
                          <a:solidFill>
                            <a:schemeClr val="tx1"/>
                          </a:solidFill>
                          <a:latin typeface="Arial" pitchFamily="34" charset="0"/>
                          <a:cs typeface="Arial" pitchFamily="34" charset="0"/>
                        </a:rPr>
                        <a:t> in</a:t>
                      </a:r>
                    </a:p>
                    <a:p>
                      <a:pPr algn="ctr"/>
                      <a:r>
                        <a:rPr lang="en-GB" sz="1600" b="1" dirty="0" smtClean="0">
                          <a:solidFill>
                            <a:schemeClr val="tx1"/>
                          </a:solidFill>
                          <a:latin typeface="Arial" pitchFamily="34" charset="0"/>
                          <a:cs typeface="Arial" pitchFamily="34" charset="0"/>
                        </a:rPr>
                        <a:t> Jan 2017</a:t>
                      </a:r>
                      <a:endParaRPr lang="en-GB" sz="1600" b="1" dirty="0">
                        <a:solidFill>
                          <a:schemeClr val="tx1"/>
                        </a:solidFill>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b="1" dirty="0" smtClean="0">
                          <a:solidFill>
                            <a:schemeClr val="tx1"/>
                          </a:solidFill>
                          <a:latin typeface="Arial" pitchFamily="34" charset="0"/>
                          <a:cs typeface="Arial" pitchFamily="34" charset="0"/>
                        </a:rPr>
                        <a:t>Municipalities</a:t>
                      </a:r>
                      <a:endParaRPr lang="en-GB" sz="1600" b="1" dirty="0">
                        <a:solidFill>
                          <a:schemeClr val="tx1"/>
                        </a:solidFill>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b="1" dirty="0" smtClean="0">
                          <a:solidFill>
                            <a:schemeClr val="tx1"/>
                          </a:solidFill>
                          <a:latin typeface="Arial" pitchFamily="34" charset="0"/>
                          <a:cs typeface="Arial" pitchFamily="34" charset="0"/>
                        </a:rPr>
                        <a:t>Others</a:t>
                      </a:r>
                      <a:endParaRPr lang="en-GB" sz="1600" b="1" dirty="0">
                        <a:solidFill>
                          <a:schemeClr val="tx1"/>
                        </a:solidFill>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b="1" dirty="0" smtClean="0">
                          <a:solidFill>
                            <a:schemeClr val="tx1"/>
                          </a:solidFill>
                          <a:latin typeface="Arial" pitchFamily="34" charset="0"/>
                          <a:cs typeface="Arial" pitchFamily="34" charset="0"/>
                        </a:rPr>
                        <a:t>Total </a:t>
                      </a:r>
                      <a:endParaRPr lang="en-GB" sz="1600" b="1" dirty="0">
                        <a:solidFill>
                          <a:schemeClr val="tx1"/>
                        </a:solidFill>
                        <a:latin typeface="Arial" pitchFamily="34" charset="0"/>
                        <a:cs typeface="Arial" pitchFamily="34" charset="0"/>
                      </a:endParaRPr>
                    </a:p>
                  </a:txBody>
                  <a:tcPr marL="61722" marR="61722" anchor="ctr">
                    <a:solidFill>
                      <a:schemeClr val="accent2">
                        <a:lumMod val="40000"/>
                        <a:lumOff val="60000"/>
                      </a:schemeClr>
                    </a:solidFill>
                  </a:tcPr>
                </a:tc>
                <a:tc vMerge="1">
                  <a:txBody>
                    <a:bodyPr/>
                    <a:lstStyle/>
                    <a:p>
                      <a:pPr algn="ctr"/>
                      <a:endParaRPr lang="en-GB" sz="1600" b="1" dirty="0">
                        <a:solidFill>
                          <a:schemeClr val="bg2"/>
                        </a:solidFill>
                        <a:latin typeface="Arial" pitchFamily="34" charset="0"/>
                        <a:cs typeface="Arial" pitchFamily="34" charset="0"/>
                      </a:endParaRPr>
                    </a:p>
                  </a:txBody>
                  <a:tcPr marL="61722" marR="61722" anchor="ctr">
                    <a:solidFill>
                      <a:schemeClr val="accent2">
                        <a:lumMod val="40000"/>
                        <a:lumOff val="60000"/>
                      </a:schemeClr>
                    </a:solidFill>
                  </a:tcPr>
                </a:tc>
                <a:extLst>
                  <a:ext uri="{0D108BD9-81ED-4DB2-BD59-A6C34878D82A}">
                    <a16:rowId xmlns="" xmlns:a16="http://schemas.microsoft.com/office/drawing/2014/main" val="10001"/>
                  </a:ext>
                </a:extLst>
              </a:tr>
              <a:tr h="588968">
                <a:tc>
                  <a:txBody>
                    <a:bodyPr/>
                    <a:lstStyle/>
                    <a:p>
                      <a:r>
                        <a:rPr lang="en-ZA" sz="1600" b="1" dirty="0" smtClean="0">
                          <a:latin typeface="Arial" pitchFamily="34" charset="0"/>
                          <a:cs typeface="Arial" pitchFamily="34" charset="0"/>
                        </a:rPr>
                        <a:t>Kwa-Zulu</a:t>
                      </a:r>
                      <a:r>
                        <a:rPr lang="en-ZA" sz="1600" b="1" baseline="0" dirty="0" smtClean="0">
                          <a:latin typeface="Arial" pitchFamily="34" charset="0"/>
                          <a:cs typeface="Arial" pitchFamily="34" charset="0"/>
                        </a:rPr>
                        <a:t> Natal</a:t>
                      </a:r>
                      <a:endParaRPr lang="en-GB" sz="1600" b="1" dirty="0">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dirty="0" smtClean="0">
                          <a:latin typeface="Arial" pitchFamily="34" charset="0"/>
                          <a:cs typeface="Arial" pitchFamily="34" charset="0"/>
                        </a:rPr>
                        <a:t>(0+44)=</a:t>
                      </a:r>
                      <a:r>
                        <a:rPr lang="en-ZA" sz="1600" dirty="0" smtClean="0">
                          <a:solidFill>
                            <a:srgbClr val="000099"/>
                          </a:solidFill>
                          <a:latin typeface="Arial" pitchFamily="34" charset="0"/>
                          <a:cs typeface="Arial" pitchFamily="34" charset="0"/>
                        </a:rPr>
                        <a:t>44</a:t>
                      </a:r>
                      <a:r>
                        <a:rPr lang="en-ZA" sz="1600" dirty="0" smtClean="0">
                          <a:latin typeface="Arial" pitchFamily="34" charset="0"/>
                          <a:cs typeface="Arial" pitchFamily="34" charset="0"/>
                        </a:rPr>
                        <a:t> !</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GB" sz="1600" dirty="0" smtClean="0">
                          <a:solidFill>
                            <a:srgbClr val="000099"/>
                          </a:solidFill>
                          <a:latin typeface="Arial" pitchFamily="34" charset="0"/>
                          <a:cs typeface="Arial" pitchFamily="34" charset="0"/>
                        </a:rPr>
                        <a:t>44</a:t>
                      </a:r>
                      <a:r>
                        <a:rPr lang="en-GB" sz="1600" dirty="0" smtClean="0">
                          <a:latin typeface="Arial" pitchFamily="34" charset="0"/>
                          <a:cs typeface="Arial" pitchFamily="34" charset="0"/>
                        </a:rPr>
                        <a:t> !</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ZA" sz="1600" dirty="0" smtClean="0">
                          <a:latin typeface="Arial" pitchFamily="34" charset="0"/>
                          <a:cs typeface="Arial" pitchFamily="34" charset="0"/>
                        </a:rPr>
                        <a:t>10</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ZA" sz="1600" dirty="0" smtClean="0">
                          <a:latin typeface="Arial" pitchFamily="34" charset="0"/>
                          <a:cs typeface="Arial" pitchFamily="34" charset="0"/>
                        </a:rPr>
                        <a:t>96 hired</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GB" sz="1600" dirty="0" smtClean="0">
                          <a:latin typeface="Arial" pitchFamily="34" charset="0"/>
                          <a:cs typeface="Arial" pitchFamily="34" charset="0"/>
                        </a:rPr>
                        <a:t>150</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ZA" sz="1600" dirty="0" smtClean="0">
                          <a:latin typeface="Arial" pitchFamily="34" charset="0"/>
                          <a:cs typeface="Arial" pitchFamily="34" charset="0"/>
                        </a:rPr>
                        <a:t>7</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extLst>
                  <a:ext uri="{0D108BD9-81ED-4DB2-BD59-A6C34878D82A}">
                    <a16:rowId xmlns="" xmlns:a16="http://schemas.microsoft.com/office/drawing/2014/main" val="10002"/>
                  </a:ext>
                </a:extLst>
              </a:tr>
              <a:tr h="402734">
                <a:tc>
                  <a:txBody>
                    <a:bodyPr/>
                    <a:lstStyle/>
                    <a:p>
                      <a:r>
                        <a:rPr lang="en-ZA" sz="1600" b="1" dirty="0" smtClean="0">
                          <a:latin typeface="Arial" pitchFamily="34" charset="0"/>
                          <a:cs typeface="Arial" pitchFamily="34" charset="0"/>
                        </a:rPr>
                        <a:t>Free State</a:t>
                      </a:r>
                      <a:endParaRPr lang="en-GB" sz="1600" b="1" dirty="0">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dirty="0" smtClean="0">
                          <a:latin typeface="Arial" pitchFamily="34" charset="0"/>
                          <a:cs typeface="Arial" pitchFamily="34" charset="0"/>
                        </a:rPr>
                        <a:t>14</a:t>
                      </a:r>
                      <a:endParaRPr lang="en-GB" sz="1600" dirty="0">
                        <a:latin typeface="Arial" pitchFamily="34" charset="0"/>
                        <a:cs typeface="Arial" pitchFamily="34" charset="0"/>
                      </a:endParaRPr>
                    </a:p>
                  </a:txBody>
                  <a:tcPr marL="61722" marR="61722" anchor="ctr">
                    <a:solidFill>
                      <a:srgbClr val="FEFAF5"/>
                    </a:solidFill>
                  </a:tcPr>
                </a:tc>
                <a:tc>
                  <a:txBody>
                    <a:bodyPr/>
                    <a:lstStyle/>
                    <a:p>
                      <a:pPr algn="ctr"/>
                      <a:r>
                        <a:rPr lang="en-GB" sz="1600" dirty="0" smtClean="0">
                          <a:latin typeface="Arial" pitchFamily="34" charset="0"/>
                          <a:cs typeface="Arial" pitchFamily="34" charset="0"/>
                        </a:rPr>
                        <a:t>31</a:t>
                      </a:r>
                      <a:endParaRPr lang="en-GB" sz="1600" dirty="0">
                        <a:latin typeface="Arial" pitchFamily="34" charset="0"/>
                        <a:cs typeface="Arial" pitchFamily="34" charset="0"/>
                      </a:endParaRPr>
                    </a:p>
                  </a:txBody>
                  <a:tcPr marL="61722" marR="61722" anchor="ctr">
                    <a:solidFill>
                      <a:srgbClr val="FEFAF5"/>
                    </a:solidFill>
                  </a:tcPr>
                </a:tc>
                <a:tc>
                  <a:txBody>
                    <a:bodyPr/>
                    <a:lstStyle/>
                    <a:p>
                      <a:pPr algn="ctr"/>
                      <a:r>
                        <a:rPr lang="en-ZA" sz="1600" dirty="0" smtClean="0">
                          <a:latin typeface="Arial" pitchFamily="34" charset="0"/>
                          <a:cs typeface="Arial" pitchFamily="34" charset="0"/>
                        </a:rPr>
                        <a:t>65</a:t>
                      </a:r>
                      <a:endParaRPr lang="en-GB" sz="1600" dirty="0">
                        <a:latin typeface="Arial" pitchFamily="34" charset="0"/>
                        <a:cs typeface="Arial" pitchFamily="34" charset="0"/>
                      </a:endParaRPr>
                    </a:p>
                  </a:txBody>
                  <a:tcPr marL="61722" marR="61722" anchor="ctr">
                    <a:solidFill>
                      <a:srgbClr val="FEFAF5"/>
                    </a:solidFill>
                  </a:tcPr>
                </a:tc>
                <a:tc>
                  <a:txBody>
                    <a:bodyPr/>
                    <a:lstStyle/>
                    <a:p>
                      <a:pPr algn="ctr"/>
                      <a:r>
                        <a:rPr lang="en-ZA" sz="1600" dirty="0" smtClean="0">
                          <a:latin typeface="Arial" pitchFamily="34" charset="0"/>
                          <a:cs typeface="Arial" pitchFamily="34" charset="0"/>
                        </a:rPr>
                        <a:t>1 </a:t>
                      </a:r>
                      <a:r>
                        <a:rPr lang="en-ZA" sz="1600" dirty="0" err="1" smtClean="0">
                          <a:latin typeface="Arial" pitchFamily="34" charset="0"/>
                          <a:cs typeface="Arial" pitchFamily="34" charset="0"/>
                        </a:rPr>
                        <a:t>GotGs</a:t>
                      </a:r>
                      <a:endParaRPr lang="en-GB" sz="1600" dirty="0">
                        <a:latin typeface="Arial" pitchFamily="34" charset="0"/>
                        <a:cs typeface="Arial" pitchFamily="34" charset="0"/>
                      </a:endParaRPr>
                    </a:p>
                  </a:txBody>
                  <a:tcPr marL="61722" marR="61722" anchor="ctr">
                    <a:solidFill>
                      <a:srgbClr val="FEFAF5"/>
                    </a:solidFill>
                  </a:tcPr>
                </a:tc>
                <a:tc>
                  <a:txBody>
                    <a:bodyPr/>
                    <a:lstStyle/>
                    <a:p>
                      <a:pPr algn="ctr"/>
                      <a:r>
                        <a:rPr lang="en-GB" sz="1600" dirty="0" smtClean="0">
                          <a:latin typeface="Arial" pitchFamily="34" charset="0"/>
                          <a:cs typeface="Arial" pitchFamily="34" charset="0"/>
                        </a:rPr>
                        <a:t>80</a:t>
                      </a:r>
                      <a:endParaRPr lang="en-GB" sz="1600" dirty="0">
                        <a:latin typeface="Arial" pitchFamily="34" charset="0"/>
                        <a:cs typeface="Arial" pitchFamily="34" charset="0"/>
                      </a:endParaRPr>
                    </a:p>
                  </a:txBody>
                  <a:tcPr marL="61722" marR="61722" anchor="ctr">
                    <a:solidFill>
                      <a:srgbClr val="FEFAF5"/>
                    </a:solidFill>
                  </a:tcPr>
                </a:tc>
                <a:tc>
                  <a:txBody>
                    <a:bodyPr/>
                    <a:lstStyle/>
                    <a:p>
                      <a:pPr algn="ctr"/>
                      <a:r>
                        <a:rPr lang="en-ZA" sz="1600" dirty="0" smtClean="0">
                          <a:latin typeface="Arial" pitchFamily="34" charset="0"/>
                          <a:cs typeface="Arial" pitchFamily="34" charset="0"/>
                        </a:rPr>
                        <a:t>3</a:t>
                      </a:r>
                      <a:endParaRPr lang="en-GB" sz="1600" dirty="0">
                        <a:latin typeface="Arial" pitchFamily="34" charset="0"/>
                        <a:cs typeface="Arial" pitchFamily="34" charset="0"/>
                      </a:endParaRPr>
                    </a:p>
                  </a:txBody>
                  <a:tcPr marL="61722" marR="61722" anchor="ctr">
                    <a:solidFill>
                      <a:srgbClr val="FEFAF5"/>
                    </a:solidFill>
                  </a:tcPr>
                </a:tc>
                <a:extLst>
                  <a:ext uri="{0D108BD9-81ED-4DB2-BD59-A6C34878D82A}">
                    <a16:rowId xmlns="" xmlns:a16="http://schemas.microsoft.com/office/drawing/2014/main" val="10003"/>
                  </a:ext>
                </a:extLst>
              </a:tr>
              <a:tr h="402734">
                <a:tc>
                  <a:txBody>
                    <a:bodyPr/>
                    <a:lstStyle/>
                    <a:p>
                      <a:r>
                        <a:rPr lang="en-ZA" sz="1600" b="1" dirty="0" smtClean="0">
                          <a:latin typeface="Arial" pitchFamily="34" charset="0"/>
                          <a:cs typeface="Arial" pitchFamily="34" charset="0"/>
                        </a:rPr>
                        <a:t>Limpopo</a:t>
                      </a:r>
                      <a:endParaRPr lang="en-GB" sz="1600" b="1" dirty="0">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dirty="0" smtClean="0">
                          <a:latin typeface="Arial" pitchFamily="34" charset="0"/>
                          <a:cs typeface="Arial" pitchFamily="34" charset="0"/>
                        </a:rPr>
                        <a:t>0</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GB" sz="1600" dirty="0" smtClean="0">
                          <a:latin typeface="Arial" pitchFamily="34" charset="0"/>
                          <a:cs typeface="Arial" pitchFamily="34" charset="0"/>
                        </a:rPr>
                        <a:t>0</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ZA" sz="1600" dirty="0" smtClean="0">
                          <a:latin typeface="Arial" pitchFamily="34" charset="0"/>
                          <a:cs typeface="Arial" pitchFamily="34" charset="0"/>
                        </a:rPr>
                        <a:t>78</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ZA" sz="1600" dirty="0" smtClean="0">
                          <a:latin typeface="Arial" pitchFamily="34" charset="0"/>
                          <a:cs typeface="Arial" pitchFamily="34" charset="0"/>
                        </a:rPr>
                        <a:t>*</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GB" sz="1600" dirty="0" smtClean="0">
                          <a:latin typeface="Arial" pitchFamily="34" charset="0"/>
                          <a:cs typeface="Arial" pitchFamily="34" charset="0"/>
                        </a:rPr>
                        <a:t>78</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extLst>
                  <a:ext uri="{0D108BD9-81ED-4DB2-BD59-A6C34878D82A}">
                    <a16:rowId xmlns="" xmlns:a16="http://schemas.microsoft.com/office/drawing/2014/main" val="10004"/>
                  </a:ext>
                </a:extLst>
              </a:tr>
              <a:tr h="402734">
                <a:tc>
                  <a:txBody>
                    <a:bodyPr/>
                    <a:lstStyle/>
                    <a:p>
                      <a:r>
                        <a:rPr lang="en-ZA" sz="1600" b="1" dirty="0" smtClean="0">
                          <a:latin typeface="Arial" pitchFamily="34" charset="0"/>
                          <a:cs typeface="Arial" pitchFamily="34" charset="0"/>
                        </a:rPr>
                        <a:t>Mpumalanga</a:t>
                      </a:r>
                      <a:endParaRPr lang="en-GB" sz="1600" b="1" dirty="0">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dirty="0" smtClean="0">
                          <a:latin typeface="Arial" pitchFamily="34" charset="0"/>
                          <a:cs typeface="Arial" pitchFamily="34" charset="0"/>
                        </a:rPr>
                        <a:t>0</a:t>
                      </a:r>
                      <a:endParaRPr lang="en-GB" sz="1600" dirty="0">
                        <a:latin typeface="Arial" pitchFamily="34" charset="0"/>
                        <a:cs typeface="Arial" pitchFamily="34" charset="0"/>
                      </a:endParaRPr>
                    </a:p>
                  </a:txBody>
                  <a:tcPr marL="61722" marR="61722" anchor="ctr">
                    <a:solidFill>
                      <a:srgbClr val="FEFAF5"/>
                    </a:solidFill>
                  </a:tcPr>
                </a:tc>
                <a:tc>
                  <a:txBody>
                    <a:bodyPr/>
                    <a:lstStyle/>
                    <a:p>
                      <a:pPr algn="ctr"/>
                      <a:r>
                        <a:rPr lang="en-GB" sz="1600" dirty="0" smtClean="0">
                          <a:latin typeface="Arial" pitchFamily="34" charset="0"/>
                          <a:cs typeface="Arial" pitchFamily="34" charset="0"/>
                        </a:rPr>
                        <a:t>0</a:t>
                      </a:r>
                      <a:endParaRPr lang="en-GB" sz="1600" dirty="0">
                        <a:latin typeface="Arial" pitchFamily="34" charset="0"/>
                        <a:cs typeface="Arial" pitchFamily="34" charset="0"/>
                      </a:endParaRPr>
                    </a:p>
                  </a:txBody>
                  <a:tcPr marL="61722" marR="61722" anchor="ctr">
                    <a:solidFill>
                      <a:srgbClr val="FEFAF5"/>
                    </a:solidFill>
                  </a:tcPr>
                </a:tc>
                <a:tc>
                  <a:txBody>
                    <a:bodyPr/>
                    <a:lstStyle/>
                    <a:p>
                      <a:pPr algn="ctr"/>
                      <a:r>
                        <a:rPr lang="en-ZA" sz="1600" dirty="0" smtClean="0">
                          <a:latin typeface="Arial" pitchFamily="34" charset="0"/>
                          <a:cs typeface="Arial" pitchFamily="34" charset="0"/>
                        </a:rPr>
                        <a:t>68</a:t>
                      </a:r>
                      <a:endParaRPr lang="en-GB" sz="1600" dirty="0">
                        <a:latin typeface="Arial" pitchFamily="34" charset="0"/>
                        <a:cs typeface="Arial" pitchFamily="34" charset="0"/>
                      </a:endParaRPr>
                    </a:p>
                  </a:txBody>
                  <a:tcPr marL="61722" marR="61722" anchor="ctr">
                    <a:solidFill>
                      <a:srgbClr val="FEFAF5"/>
                    </a:solidFill>
                  </a:tcPr>
                </a:tc>
                <a:tc>
                  <a:txBody>
                    <a:bodyPr/>
                    <a:lstStyle/>
                    <a:p>
                      <a:pPr algn="ctr"/>
                      <a:r>
                        <a:rPr lang="en-ZA" sz="1600" dirty="0" smtClean="0">
                          <a:latin typeface="Arial" pitchFamily="34" charset="0"/>
                          <a:cs typeface="Arial" pitchFamily="34" charset="0"/>
                        </a:rPr>
                        <a:t>*</a:t>
                      </a:r>
                      <a:endParaRPr lang="en-GB" sz="1600" dirty="0">
                        <a:latin typeface="Arial" pitchFamily="34" charset="0"/>
                        <a:cs typeface="Arial" pitchFamily="34" charset="0"/>
                      </a:endParaRPr>
                    </a:p>
                  </a:txBody>
                  <a:tcPr marL="61722" marR="61722" anchor="ctr">
                    <a:solidFill>
                      <a:srgbClr val="FEFAF5"/>
                    </a:solidFill>
                  </a:tcPr>
                </a:tc>
                <a:tc>
                  <a:txBody>
                    <a:bodyPr/>
                    <a:lstStyle/>
                    <a:p>
                      <a:pPr algn="ctr"/>
                      <a:r>
                        <a:rPr lang="en-GB" sz="1600" dirty="0" smtClean="0">
                          <a:latin typeface="Arial" pitchFamily="34" charset="0"/>
                          <a:cs typeface="Arial" pitchFamily="34" charset="0"/>
                        </a:rPr>
                        <a:t>68</a:t>
                      </a:r>
                      <a:endParaRPr lang="en-GB" sz="1600" dirty="0">
                        <a:latin typeface="Arial" pitchFamily="34" charset="0"/>
                        <a:cs typeface="Arial" pitchFamily="34" charset="0"/>
                      </a:endParaRPr>
                    </a:p>
                  </a:txBody>
                  <a:tcPr marL="61722" marR="61722" anchor="ctr">
                    <a:solidFill>
                      <a:srgbClr val="FEFAF5"/>
                    </a:solidFill>
                  </a:tcPr>
                </a:tc>
                <a:tc>
                  <a:txBody>
                    <a:bodyPr/>
                    <a:lstStyle/>
                    <a:p>
                      <a:pPr algn="ctr"/>
                      <a:r>
                        <a:rPr lang="en-ZA" sz="1600" dirty="0" smtClean="0">
                          <a:latin typeface="Arial" pitchFamily="34" charset="0"/>
                          <a:cs typeface="Arial" pitchFamily="34" charset="0"/>
                        </a:rPr>
                        <a:t>4</a:t>
                      </a:r>
                      <a:endParaRPr lang="en-GB" sz="1600" dirty="0">
                        <a:latin typeface="Arial" pitchFamily="34" charset="0"/>
                        <a:cs typeface="Arial" pitchFamily="34" charset="0"/>
                      </a:endParaRPr>
                    </a:p>
                  </a:txBody>
                  <a:tcPr marL="61722" marR="61722" anchor="ctr">
                    <a:solidFill>
                      <a:srgbClr val="FEFAF5"/>
                    </a:solidFill>
                  </a:tcPr>
                </a:tc>
                <a:extLst>
                  <a:ext uri="{0D108BD9-81ED-4DB2-BD59-A6C34878D82A}">
                    <a16:rowId xmlns="" xmlns:a16="http://schemas.microsoft.com/office/drawing/2014/main" val="10005"/>
                  </a:ext>
                </a:extLst>
              </a:tr>
              <a:tr h="402734">
                <a:tc>
                  <a:txBody>
                    <a:bodyPr/>
                    <a:lstStyle/>
                    <a:p>
                      <a:r>
                        <a:rPr lang="en-ZA" sz="1600" b="1" dirty="0" smtClean="0">
                          <a:latin typeface="Arial" pitchFamily="34" charset="0"/>
                          <a:cs typeface="Arial" pitchFamily="34" charset="0"/>
                        </a:rPr>
                        <a:t>North West </a:t>
                      </a:r>
                      <a:endParaRPr lang="en-GB" sz="1600" b="1" dirty="0">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dirty="0" smtClean="0">
                          <a:latin typeface="Arial" pitchFamily="34" charset="0"/>
                          <a:cs typeface="Arial" pitchFamily="34" charset="0"/>
                        </a:rPr>
                        <a:t>(22+</a:t>
                      </a:r>
                      <a:r>
                        <a:rPr lang="en-ZA" sz="1600" dirty="0" smtClean="0">
                          <a:solidFill>
                            <a:srgbClr val="000099"/>
                          </a:solidFill>
                          <a:latin typeface="Arial" pitchFamily="34" charset="0"/>
                          <a:cs typeface="Arial" pitchFamily="34" charset="0"/>
                        </a:rPr>
                        <a:t>3</a:t>
                      </a:r>
                      <a:r>
                        <a:rPr lang="en-ZA" sz="1600" dirty="0" smtClean="0">
                          <a:solidFill>
                            <a:schemeClr val="tx1"/>
                          </a:solidFill>
                          <a:latin typeface="Arial" pitchFamily="34" charset="0"/>
                          <a:cs typeface="Arial" pitchFamily="34" charset="0"/>
                        </a:rPr>
                        <a:t>)=25</a:t>
                      </a:r>
                      <a:r>
                        <a:rPr lang="en-ZA" sz="1600" dirty="0" smtClean="0">
                          <a:latin typeface="Arial" pitchFamily="34" charset="0"/>
                          <a:cs typeface="Arial" pitchFamily="34" charset="0"/>
                        </a:rPr>
                        <a:t> !</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GB" sz="1600" dirty="0" smtClean="0">
                          <a:solidFill>
                            <a:schemeClr val="tx1"/>
                          </a:solidFill>
                          <a:latin typeface="Arial" pitchFamily="34" charset="0"/>
                          <a:cs typeface="Arial" pitchFamily="34" charset="0"/>
                        </a:rPr>
                        <a:t>15 +</a:t>
                      </a:r>
                      <a:r>
                        <a:rPr lang="en-GB" sz="1600" dirty="0" smtClean="0">
                          <a:solidFill>
                            <a:srgbClr val="000099"/>
                          </a:solidFill>
                          <a:latin typeface="Arial" pitchFamily="34" charset="0"/>
                          <a:cs typeface="Arial" pitchFamily="34" charset="0"/>
                        </a:rPr>
                        <a:t>3</a:t>
                      </a:r>
                      <a:r>
                        <a:rPr lang="en-GB" sz="1600" dirty="0" smtClean="0">
                          <a:latin typeface="Arial" pitchFamily="34" charset="0"/>
                          <a:cs typeface="Arial" pitchFamily="34" charset="0"/>
                        </a:rPr>
                        <a:t> !</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ZA" sz="1600" dirty="0" smtClean="0">
                          <a:latin typeface="Arial" pitchFamily="34" charset="0"/>
                          <a:cs typeface="Arial" pitchFamily="34" charset="0"/>
                        </a:rPr>
                        <a:t>108</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ZA" sz="1600" dirty="0" smtClean="0">
                          <a:latin typeface="Arial" pitchFamily="34" charset="0"/>
                          <a:cs typeface="Arial" pitchFamily="34" charset="0"/>
                        </a:rPr>
                        <a:t>*</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GB" sz="1600" dirty="0" smtClean="0">
                          <a:latin typeface="Arial" pitchFamily="34" charset="0"/>
                          <a:cs typeface="Arial" pitchFamily="34" charset="0"/>
                        </a:rPr>
                        <a:t>133</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ZA" sz="1600" dirty="0" smtClean="0">
                          <a:latin typeface="Arial" pitchFamily="34" charset="0"/>
                          <a:cs typeface="Arial" pitchFamily="34" charset="0"/>
                        </a:rPr>
                        <a:t>2</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extLst>
                  <a:ext uri="{0D108BD9-81ED-4DB2-BD59-A6C34878D82A}">
                    <a16:rowId xmlns="" xmlns:a16="http://schemas.microsoft.com/office/drawing/2014/main" val="10006"/>
                  </a:ext>
                </a:extLst>
              </a:tr>
              <a:tr h="402734">
                <a:tc>
                  <a:txBody>
                    <a:bodyPr/>
                    <a:lstStyle/>
                    <a:p>
                      <a:r>
                        <a:rPr lang="en-ZA" sz="1600" b="1" dirty="0" smtClean="0">
                          <a:latin typeface="Arial" pitchFamily="34" charset="0"/>
                          <a:cs typeface="Arial" pitchFamily="34" charset="0"/>
                        </a:rPr>
                        <a:t>Eastern Cape</a:t>
                      </a:r>
                      <a:endParaRPr lang="en-GB" sz="1600" b="1" dirty="0">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dirty="0" smtClean="0">
                          <a:latin typeface="Arial" pitchFamily="34" charset="0"/>
                          <a:cs typeface="Arial" pitchFamily="34" charset="0"/>
                        </a:rPr>
                        <a:t>9</a:t>
                      </a:r>
                      <a:endParaRPr lang="en-GB" sz="1600" dirty="0">
                        <a:latin typeface="Arial" pitchFamily="34" charset="0"/>
                        <a:cs typeface="Arial" pitchFamily="34" charset="0"/>
                      </a:endParaRPr>
                    </a:p>
                  </a:txBody>
                  <a:tcPr marL="61722" marR="61722" anchor="ctr">
                    <a:solidFill>
                      <a:srgbClr val="FEFAF3"/>
                    </a:solidFill>
                  </a:tcPr>
                </a:tc>
                <a:tc>
                  <a:txBody>
                    <a:bodyPr/>
                    <a:lstStyle/>
                    <a:p>
                      <a:pPr algn="ctr"/>
                      <a:r>
                        <a:rPr lang="en-GB" sz="1600" dirty="0" smtClean="0">
                          <a:latin typeface="Arial" pitchFamily="34" charset="0"/>
                          <a:cs typeface="Arial" pitchFamily="34" charset="0"/>
                        </a:rPr>
                        <a:t>4</a:t>
                      </a:r>
                      <a:endParaRPr lang="en-GB" sz="1600" dirty="0">
                        <a:latin typeface="Arial" pitchFamily="34" charset="0"/>
                        <a:cs typeface="Arial" pitchFamily="34" charset="0"/>
                      </a:endParaRPr>
                    </a:p>
                  </a:txBody>
                  <a:tcPr marL="61722" marR="61722" anchor="ctr">
                    <a:solidFill>
                      <a:srgbClr val="FEFAF3"/>
                    </a:solidFill>
                  </a:tcPr>
                </a:tc>
                <a:tc>
                  <a:txBody>
                    <a:bodyPr/>
                    <a:lstStyle/>
                    <a:p>
                      <a:pPr algn="ctr"/>
                      <a:r>
                        <a:rPr lang="en-ZA" sz="1600" dirty="0" smtClean="0">
                          <a:latin typeface="Arial" pitchFamily="34" charset="0"/>
                          <a:cs typeface="Arial" pitchFamily="34" charset="0"/>
                        </a:rPr>
                        <a:t>44</a:t>
                      </a:r>
                      <a:endParaRPr lang="en-GB" sz="1600" dirty="0">
                        <a:latin typeface="Arial" pitchFamily="34" charset="0"/>
                        <a:cs typeface="Arial" pitchFamily="34" charset="0"/>
                      </a:endParaRPr>
                    </a:p>
                  </a:txBody>
                  <a:tcPr marL="61722" marR="61722" anchor="ctr">
                    <a:solidFill>
                      <a:srgbClr val="FEFAF3"/>
                    </a:solidFill>
                  </a:tcPr>
                </a:tc>
                <a:tc>
                  <a:txBody>
                    <a:bodyPr/>
                    <a:lstStyle/>
                    <a:p>
                      <a:pPr algn="ctr"/>
                      <a:r>
                        <a:rPr lang="en-ZA" sz="1600" dirty="0" smtClean="0">
                          <a:latin typeface="Arial" pitchFamily="34" charset="0"/>
                          <a:cs typeface="Arial" pitchFamily="34" charset="0"/>
                        </a:rPr>
                        <a:t>*</a:t>
                      </a:r>
                      <a:endParaRPr lang="en-GB" sz="1600" dirty="0">
                        <a:latin typeface="Arial" pitchFamily="34" charset="0"/>
                        <a:cs typeface="Arial" pitchFamily="34" charset="0"/>
                      </a:endParaRPr>
                    </a:p>
                  </a:txBody>
                  <a:tcPr marL="61722" marR="61722" anchor="ctr">
                    <a:solidFill>
                      <a:srgbClr val="FEFAF3"/>
                    </a:solidFill>
                  </a:tcPr>
                </a:tc>
                <a:tc>
                  <a:txBody>
                    <a:bodyPr/>
                    <a:lstStyle/>
                    <a:p>
                      <a:pPr algn="ctr"/>
                      <a:r>
                        <a:rPr lang="en-GB" sz="1600" dirty="0" smtClean="0">
                          <a:latin typeface="Arial" pitchFamily="34" charset="0"/>
                          <a:cs typeface="Arial" pitchFamily="34" charset="0"/>
                        </a:rPr>
                        <a:t>53</a:t>
                      </a:r>
                      <a:endParaRPr lang="en-GB" sz="1600" dirty="0">
                        <a:latin typeface="Arial" pitchFamily="34" charset="0"/>
                        <a:cs typeface="Arial" pitchFamily="34" charset="0"/>
                      </a:endParaRPr>
                    </a:p>
                  </a:txBody>
                  <a:tcPr marL="61722" marR="61722" anchor="ctr">
                    <a:solidFill>
                      <a:srgbClr val="FEFAF3"/>
                    </a:solidFill>
                  </a:tcPr>
                </a:tc>
                <a:tc>
                  <a:txBody>
                    <a:bodyPr/>
                    <a:lstStyle/>
                    <a:p>
                      <a:pPr algn="ctr"/>
                      <a:r>
                        <a:rPr lang="en-ZA" sz="1600" dirty="0" smtClean="0">
                          <a:latin typeface="Arial" pitchFamily="34" charset="0"/>
                          <a:cs typeface="Arial" pitchFamily="34" charset="0"/>
                        </a:rPr>
                        <a:t>1</a:t>
                      </a:r>
                      <a:endParaRPr lang="en-GB" sz="1600" dirty="0">
                        <a:latin typeface="Arial" pitchFamily="34" charset="0"/>
                        <a:cs typeface="Arial" pitchFamily="34" charset="0"/>
                      </a:endParaRPr>
                    </a:p>
                  </a:txBody>
                  <a:tcPr marL="61722" marR="61722" anchor="ctr">
                    <a:solidFill>
                      <a:srgbClr val="FEFAF3"/>
                    </a:solidFill>
                  </a:tcPr>
                </a:tc>
                <a:extLst>
                  <a:ext uri="{0D108BD9-81ED-4DB2-BD59-A6C34878D82A}">
                    <a16:rowId xmlns="" xmlns:a16="http://schemas.microsoft.com/office/drawing/2014/main" val="10007"/>
                  </a:ext>
                </a:extLst>
              </a:tr>
              <a:tr h="588968">
                <a:tc>
                  <a:txBody>
                    <a:bodyPr/>
                    <a:lstStyle/>
                    <a:p>
                      <a:r>
                        <a:rPr lang="en-ZA" sz="1600" b="1" dirty="0" smtClean="0">
                          <a:latin typeface="Arial" pitchFamily="34" charset="0"/>
                          <a:cs typeface="Arial" pitchFamily="34" charset="0"/>
                        </a:rPr>
                        <a:t>Northern Cape</a:t>
                      </a:r>
                      <a:endParaRPr lang="en-GB" sz="1600" b="1" dirty="0">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dirty="0" smtClean="0">
                          <a:latin typeface="Arial" pitchFamily="34" charset="0"/>
                          <a:cs typeface="Arial" pitchFamily="34" charset="0"/>
                        </a:rPr>
                        <a:t>0</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GB" sz="1600" dirty="0" smtClean="0">
                          <a:latin typeface="Arial" pitchFamily="34" charset="0"/>
                          <a:cs typeface="Arial" pitchFamily="34" charset="0"/>
                        </a:rPr>
                        <a:t>0</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ZA" sz="1600" dirty="0" smtClean="0">
                          <a:latin typeface="Arial" pitchFamily="34" charset="0"/>
                          <a:cs typeface="Arial" pitchFamily="34" charset="0"/>
                        </a:rPr>
                        <a:t>2</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ZA" sz="1600" dirty="0" smtClean="0">
                          <a:latin typeface="Arial" pitchFamily="34" charset="0"/>
                          <a:cs typeface="Arial" pitchFamily="34" charset="0"/>
                        </a:rPr>
                        <a:t>*</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GB" sz="1600" dirty="0" smtClean="0">
                          <a:latin typeface="Arial" pitchFamily="34" charset="0"/>
                          <a:cs typeface="Arial" pitchFamily="34" charset="0"/>
                        </a:rPr>
                        <a:t>2</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extLst>
                  <a:ext uri="{0D108BD9-81ED-4DB2-BD59-A6C34878D82A}">
                    <a16:rowId xmlns="" xmlns:a16="http://schemas.microsoft.com/office/drawing/2014/main" val="10008"/>
                  </a:ext>
                </a:extLst>
              </a:tr>
              <a:tr h="402734">
                <a:tc>
                  <a:txBody>
                    <a:bodyPr/>
                    <a:lstStyle/>
                    <a:p>
                      <a:r>
                        <a:rPr lang="en-ZA" sz="1600" b="1" dirty="0" smtClean="0">
                          <a:latin typeface="Arial" pitchFamily="34" charset="0"/>
                          <a:cs typeface="Arial" pitchFamily="34" charset="0"/>
                        </a:rPr>
                        <a:t>Western Cape</a:t>
                      </a:r>
                      <a:endParaRPr lang="en-GB" sz="1600" b="1" dirty="0">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dirty="0" smtClean="0">
                          <a:latin typeface="Arial" pitchFamily="34" charset="0"/>
                          <a:cs typeface="Arial" pitchFamily="34" charset="0"/>
                        </a:rPr>
                        <a:t>0</a:t>
                      </a:r>
                      <a:endParaRPr lang="en-GB" sz="1600" dirty="0">
                        <a:latin typeface="Arial" pitchFamily="34" charset="0"/>
                        <a:cs typeface="Arial" pitchFamily="34" charset="0"/>
                      </a:endParaRPr>
                    </a:p>
                  </a:txBody>
                  <a:tcPr marL="61722" marR="61722" anchor="ctr">
                    <a:solidFill>
                      <a:srgbClr val="FEFAF3"/>
                    </a:solidFill>
                  </a:tcPr>
                </a:tc>
                <a:tc>
                  <a:txBody>
                    <a:bodyPr/>
                    <a:lstStyle/>
                    <a:p>
                      <a:pPr algn="ctr"/>
                      <a:r>
                        <a:rPr lang="en-GB" sz="1600" dirty="0" smtClean="0">
                          <a:latin typeface="Arial" pitchFamily="34" charset="0"/>
                          <a:cs typeface="Arial" pitchFamily="34" charset="0"/>
                        </a:rPr>
                        <a:t>0</a:t>
                      </a:r>
                      <a:endParaRPr lang="en-GB" sz="1600" dirty="0">
                        <a:latin typeface="Arial" pitchFamily="34" charset="0"/>
                        <a:cs typeface="Arial" pitchFamily="34" charset="0"/>
                      </a:endParaRPr>
                    </a:p>
                  </a:txBody>
                  <a:tcPr marL="61722" marR="61722" anchor="ctr">
                    <a:solidFill>
                      <a:srgbClr val="FEFAF3"/>
                    </a:solidFill>
                  </a:tcPr>
                </a:tc>
                <a:tc>
                  <a:txBody>
                    <a:bodyPr/>
                    <a:lstStyle/>
                    <a:p>
                      <a:pPr algn="ctr"/>
                      <a:r>
                        <a:rPr lang="en-ZA" sz="1600" dirty="0" smtClean="0">
                          <a:latin typeface="Arial" pitchFamily="34" charset="0"/>
                          <a:cs typeface="Arial" pitchFamily="34" charset="0"/>
                        </a:rPr>
                        <a:t>10</a:t>
                      </a:r>
                      <a:endParaRPr lang="en-GB" sz="1600" dirty="0">
                        <a:latin typeface="Arial" pitchFamily="34" charset="0"/>
                        <a:cs typeface="Arial" pitchFamily="34" charset="0"/>
                      </a:endParaRPr>
                    </a:p>
                  </a:txBody>
                  <a:tcPr marL="61722" marR="61722" anchor="ctr">
                    <a:solidFill>
                      <a:srgbClr val="FEFAF3"/>
                    </a:solidFill>
                  </a:tcPr>
                </a:tc>
                <a:tc>
                  <a:txBody>
                    <a:bodyPr/>
                    <a:lstStyle/>
                    <a:p>
                      <a:pPr algn="ctr"/>
                      <a:r>
                        <a:rPr lang="en-ZA" sz="1600" dirty="0" smtClean="0">
                          <a:latin typeface="Arial" pitchFamily="34" charset="0"/>
                          <a:cs typeface="Arial" pitchFamily="34" charset="0"/>
                        </a:rPr>
                        <a:t>*</a:t>
                      </a:r>
                      <a:endParaRPr lang="en-GB" sz="1600" dirty="0">
                        <a:latin typeface="Arial" pitchFamily="34" charset="0"/>
                        <a:cs typeface="Arial" pitchFamily="34" charset="0"/>
                      </a:endParaRPr>
                    </a:p>
                  </a:txBody>
                  <a:tcPr marL="61722" marR="61722" anchor="ctr">
                    <a:solidFill>
                      <a:srgbClr val="FEFAF3"/>
                    </a:solidFill>
                  </a:tcPr>
                </a:tc>
                <a:tc>
                  <a:txBody>
                    <a:bodyPr/>
                    <a:lstStyle/>
                    <a:p>
                      <a:pPr algn="ctr"/>
                      <a:r>
                        <a:rPr lang="en-GB" sz="1600" dirty="0" smtClean="0">
                          <a:latin typeface="Arial" pitchFamily="34" charset="0"/>
                          <a:cs typeface="Arial" pitchFamily="34" charset="0"/>
                        </a:rPr>
                        <a:t>10</a:t>
                      </a:r>
                      <a:endParaRPr lang="en-GB" sz="1600" dirty="0">
                        <a:latin typeface="Arial" pitchFamily="34" charset="0"/>
                        <a:cs typeface="Arial" pitchFamily="34" charset="0"/>
                      </a:endParaRPr>
                    </a:p>
                  </a:txBody>
                  <a:tcPr marL="61722" marR="61722" anchor="ctr">
                    <a:solidFill>
                      <a:srgbClr val="FEFAF3"/>
                    </a:solidFill>
                  </a:tcPr>
                </a:tc>
                <a:tc>
                  <a:txBody>
                    <a:bodyPr/>
                    <a:lstStyle/>
                    <a:p>
                      <a:pPr algn="ctr"/>
                      <a:endParaRPr lang="en-GB" sz="1600" dirty="0">
                        <a:latin typeface="Arial" pitchFamily="34" charset="0"/>
                        <a:cs typeface="Arial" pitchFamily="34" charset="0"/>
                      </a:endParaRPr>
                    </a:p>
                  </a:txBody>
                  <a:tcPr marL="61722" marR="61722" anchor="ctr">
                    <a:solidFill>
                      <a:srgbClr val="FEFAF3"/>
                    </a:solidFill>
                  </a:tcPr>
                </a:tc>
                <a:extLst>
                  <a:ext uri="{0D108BD9-81ED-4DB2-BD59-A6C34878D82A}">
                    <a16:rowId xmlns="" xmlns:a16="http://schemas.microsoft.com/office/drawing/2014/main" val="10009"/>
                  </a:ext>
                </a:extLst>
              </a:tr>
              <a:tr h="402734">
                <a:tc>
                  <a:txBody>
                    <a:bodyPr/>
                    <a:lstStyle/>
                    <a:p>
                      <a:r>
                        <a:rPr lang="en-ZA" sz="1600" b="1" dirty="0" smtClean="0">
                          <a:latin typeface="Arial" pitchFamily="34" charset="0"/>
                          <a:cs typeface="Arial" pitchFamily="34" charset="0"/>
                        </a:rPr>
                        <a:t>Gauteng</a:t>
                      </a:r>
                      <a:endParaRPr lang="en-GB" sz="1600" b="1" dirty="0">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dirty="0" smtClean="0">
                          <a:latin typeface="Arial" pitchFamily="34" charset="0"/>
                          <a:cs typeface="Arial" pitchFamily="34" charset="0"/>
                        </a:rPr>
                        <a:t>0</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GB" sz="1600" dirty="0" smtClean="0">
                          <a:latin typeface="Arial" pitchFamily="34" charset="0"/>
                          <a:cs typeface="Arial" pitchFamily="34" charset="0"/>
                        </a:rPr>
                        <a:t>0</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ZA" sz="1600" dirty="0" smtClean="0">
                          <a:latin typeface="Arial" pitchFamily="34" charset="0"/>
                          <a:cs typeface="Arial" pitchFamily="34" charset="0"/>
                        </a:rPr>
                        <a:t>*</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ZA" sz="1600" dirty="0" smtClean="0">
                          <a:latin typeface="Arial" pitchFamily="34" charset="0"/>
                          <a:cs typeface="Arial" pitchFamily="34" charset="0"/>
                        </a:rPr>
                        <a:t>*</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r>
                        <a:rPr lang="en-GB" sz="1600" dirty="0" smtClean="0">
                          <a:latin typeface="Arial" pitchFamily="34" charset="0"/>
                          <a:cs typeface="Arial" pitchFamily="34" charset="0"/>
                        </a:rPr>
                        <a:t>0</a:t>
                      </a: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tc>
                  <a:txBody>
                    <a:bodyPr/>
                    <a:lstStyle/>
                    <a:p>
                      <a:pPr algn="ctr"/>
                      <a:endParaRPr lang="en-GB" sz="1600" dirty="0">
                        <a:latin typeface="Arial" pitchFamily="34" charset="0"/>
                        <a:cs typeface="Arial" pitchFamily="34" charset="0"/>
                      </a:endParaRPr>
                    </a:p>
                  </a:txBody>
                  <a:tcPr marL="61722" marR="61722" anchor="ctr">
                    <a:solidFill>
                      <a:schemeClr val="accent2">
                        <a:lumMod val="20000"/>
                        <a:lumOff val="80000"/>
                      </a:schemeClr>
                    </a:solidFill>
                  </a:tcPr>
                </a:tc>
                <a:extLst>
                  <a:ext uri="{0D108BD9-81ED-4DB2-BD59-A6C34878D82A}">
                    <a16:rowId xmlns="" xmlns:a16="http://schemas.microsoft.com/office/drawing/2014/main" val="10010"/>
                  </a:ext>
                </a:extLst>
              </a:tr>
              <a:tr h="402734">
                <a:tc>
                  <a:txBody>
                    <a:bodyPr/>
                    <a:lstStyle/>
                    <a:p>
                      <a:r>
                        <a:rPr lang="en-ZA" sz="1600" b="1" dirty="0" smtClean="0">
                          <a:latin typeface="Arial" pitchFamily="34" charset="0"/>
                          <a:cs typeface="Arial" pitchFamily="34" charset="0"/>
                        </a:rPr>
                        <a:t>TOTAL </a:t>
                      </a:r>
                      <a:endParaRPr lang="en-GB" sz="1600" b="1" dirty="0">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b="1" dirty="0" smtClean="0">
                          <a:solidFill>
                            <a:schemeClr val="tx1"/>
                          </a:solidFill>
                          <a:latin typeface="Arial" pitchFamily="34" charset="0"/>
                          <a:cs typeface="Arial" pitchFamily="34" charset="0"/>
                        </a:rPr>
                        <a:t>92</a:t>
                      </a:r>
                      <a:endParaRPr lang="en-GB" sz="1600" b="1" dirty="0">
                        <a:solidFill>
                          <a:schemeClr val="tx1"/>
                        </a:solidFill>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GB" sz="1600" b="1" smtClean="0">
                          <a:solidFill>
                            <a:schemeClr val="tx1"/>
                          </a:solidFill>
                          <a:latin typeface="Arial" pitchFamily="34" charset="0"/>
                          <a:cs typeface="Arial" pitchFamily="34" charset="0"/>
                        </a:rPr>
                        <a:t>66</a:t>
                      </a:r>
                      <a:endParaRPr lang="en-GB" sz="1600" b="1" dirty="0">
                        <a:solidFill>
                          <a:schemeClr val="tx1"/>
                        </a:solidFill>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b="1" dirty="0" smtClean="0">
                          <a:solidFill>
                            <a:schemeClr val="tx1"/>
                          </a:solidFill>
                          <a:latin typeface="Arial" pitchFamily="34" charset="0"/>
                          <a:cs typeface="Arial" pitchFamily="34" charset="0"/>
                        </a:rPr>
                        <a:t>385</a:t>
                      </a:r>
                      <a:endParaRPr lang="en-GB" sz="1600" b="1" dirty="0">
                        <a:solidFill>
                          <a:schemeClr val="tx1"/>
                        </a:solidFill>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b="1" dirty="0" smtClean="0">
                          <a:solidFill>
                            <a:schemeClr val="tx1"/>
                          </a:solidFill>
                          <a:latin typeface="Arial" pitchFamily="34" charset="0"/>
                          <a:cs typeface="Arial" pitchFamily="34" charset="0"/>
                        </a:rPr>
                        <a:t>97</a:t>
                      </a:r>
                      <a:endParaRPr lang="en-GB" sz="1600" b="1" dirty="0">
                        <a:solidFill>
                          <a:schemeClr val="tx1"/>
                        </a:solidFill>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b="1" dirty="0" smtClean="0">
                          <a:solidFill>
                            <a:schemeClr val="tx1"/>
                          </a:solidFill>
                          <a:latin typeface="Arial" pitchFamily="34" charset="0"/>
                          <a:cs typeface="Arial" pitchFamily="34" charset="0"/>
                        </a:rPr>
                        <a:t>574</a:t>
                      </a:r>
                      <a:endParaRPr lang="en-GB" sz="1600" b="1" dirty="0">
                        <a:solidFill>
                          <a:schemeClr val="tx1"/>
                        </a:solidFill>
                        <a:latin typeface="Arial" pitchFamily="34" charset="0"/>
                        <a:cs typeface="Arial" pitchFamily="34" charset="0"/>
                      </a:endParaRPr>
                    </a:p>
                  </a:txBody>
                  <a:tcPr marL="61722" marR="61722" anchor="ctr">
                    <a:solidFill>
                      <a:schemeClr val="accent2">
                        <a:lumMod val="40000"/>
                        <a:lumOff val="60000"/>
                      </a:schemeClr>
                    </a:solidFill>
                  </a:tcPr>
                </a:tc>
                <a:tc>
                  <a:txBody>
                    <a:bodyPr/>
                    <a:lstStyle/>
                    <a:p>
                      <a:pPr algn="ctr"/>
                      <a:r>
                        <a:rPr lang="en-ZA" sz="1600" b="1" dirty="0" smtClean="0">
                          <a:solidFill>
                            <a:schemeClr val="tx1"/>
                          </a:solidFill>
                          <a:latin typeface="Arial" pitchFamily="34" charset="0"/>
                          <a:cs typeface="Arial" pitchFamily="34" charset="0"/>
                        </a:rPr>
                        <a:t>17</a:t>
                      </a:r>
                      <a:endParaRPr lang="en-GB" sz="1600" b="1" dirty="0">
                        <a:solidFill>
                          <a:schemeClr val="tx1"/>
                        </a:solidFill>
                        <a:latin typeface="Arial" pitchFamily="34" charset="0"/>
                        <a:cs typeface="Arial" pitchFamily="34" charset="0"/>
                      </a:endParaRPr>
                    </a:p>
                  </a:txBody>
                  <a:tcPr marL="61722" marR="61722" anchor="ctr">
                    <a:solidFill>
                      <a:schemeClr val="accent2">
                        <a:lumMod val="40000"/>
                        <a:lumOff val="60000"/>
                      </a:schemeClr>
                    </a:solidFill>
                  </a:tcPr>
                </a:tc>
                <a:extLst>
                  <a:ext uri="{0D108BD9-81ED-4DB2-BD59-A6C34878D82A}">
                    <a16:rowId xmlns="" xmlns:a16="http://schemas.microsoft.com/office/drawing/2014/main" val="10011"/>
                  </a:ext>
                </a:extLst>
              </a:tr>
            </a:tbl>
          </a:graphicData>
        </a:graphic>
      </p:graphicFrame>
      <p:sp>
        <p:nvSpPr>
          <p:cNvPr id="6" name="Title 1"/>
          <p:cNvSpPr txBox="1">
            <a:spLocks/>
          </p:cNvSpPr>
          <p:nvPr/>
        </p:nvSpPr>
        <p:spPr>
          <a:xfrm>
            <a:off x="93283" y="46248"/>
            <a:ext cx="9050716" cy="561975"/>
          </a:xfrm>
          <a:prstGeom prst="rect">
            <a:avLst/>
          </a:prstGeom>
          <a:noFill/>
          <a:ln>
            <a:noFill/>
          </a:ln>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lang="en-ZA" sz="2800" b="1"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6</a:t>
            </a:r>
            <a:r>
              <a:rPr kumimoji="0" lang="en-ZA" sz="2800" b="1" i="0" u="none" strike="noStrike" kern="1200" cap="none" spc="-50" normalizeH="0" baseline="0" noProof="0" dirty="0" smtClean="0">
                <a:ln>
                  <a:noFill/>
                </a:ln>
                <a:solidFill>
                  <a:srgbClr val="000000"/>
                </a:solidFill>
                <a:effectLst>
                  <a:outerShdw blurRad="38100" dist="38100" dir="2700000" algn="tl">
                    <a:srgbClr val="000000">
                      <a:alpha val="43137"/>
                    </a:srgbClr>
                  </a:outerShdw>
                </a:effectLst>
                <a:uLnTx/>
                <a:uFillTx/>
                <a:latin typeface="Arial" pitchFamily="34" charset="0"/>
                <a:ea typeface="+mj-ea"/>
                <a:cs typeface="Arial" pitchFamily="34" charset="0"/>
              </a:rPr>
              <a:t>. DROUGHT INTERVENTION THROUGH TANKERS</a:t>
            </a:r>
            <a:endParaRPr kumimoji="0" lang="en-GB" sz="2800" b="1" i="0" u="none" strike="noStrike" kern="1200" cap="none" spc="-50" normalizeH="0" baseline="0" noProof="0" dirty="0">
              <a:ln>
                <a:noFill/>
              </a:ln>
              <a:solidFill>
                <a:srgbClr val="000000"/>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7" name="Rectangle 6"/>
          <p:cNvSpPr/>
          <p:nvPr/>
        </p:nvSpPr>
        <p:spPr>
          <a:xfrm>
            <a:off x="5857884" y="6447723"/>
            <a:ext cx="2416033" cy="267425"/>
          </a:xfrm>
          <a:prstGeom prst="rect">
            <a:avLst/>
          </a:prstGeom>
          <a:solidFill>
            <a:schemeClr val="accent6">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Calibri"/>
                <a:ea typeface="+mn-ea"/>
                <a:cs typeface="+mn-cs"/>
              </a:rPr>
              <a:t>* </a:t>
            </a:r>
            <a:r>
              <a:rPr kumimoji="0" lang="en-ZA" sz="1400" b="0" i="0" u="none" strike="noStrike" kern="1200" cap="none" spc="0" normalizeH="0" baseline="0" noProof="0" dirty="0" smtClean="0">
                <a:ln>
                  <a:noFill/>
                </a:ln>
                <a:solidFill>
                  <a:prstClr val="black"/>
                </a:solidFill>
                <a:effectLst/>
                <a:uLnTx/>
                <a:uFillTx/>
                <a:latin typeface="Arial" charset="0"/>
                <a:ea typeface="Arial" charset="0"/>
                <a:cs typeface="Arial" charset="0"/>
              </a:rPr>
              <a:t>No information available.</a:t>
            </a:r>
            <a:endParaRPr kumimoji="0" lang="en-GB" sz="1400" b="0"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sp>
        <p:nvSpPr>
          <p:cNvPr id="8" name="Rectangle 7"/>
          <p:cNvSpPr/>
          <p:nvPr/>
        </p:nvSpPr>
        <p:spPr>
          <a:xfrm>
            <a:off x="5857884" y="6143644"/>
            <a:ext cx="2416034" cy="258994"/>
          </a:xfrm>
          <a:prstGeom prst="rect">
            <a:avLst/>
          </a:prstGeom>
          <a:solidFill>
            <a:schemeClr val="accent6">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err="1" smtClean="0">
                <a:ln>
                  <a:noFill/>
                </a:ln>
                <a:solidFill>
                  <a:prstClr val="black"/>
                </a:solidFill>
                <a:effectLst/>
                <a:uLnTx/>
                <a:uFillTx/>
                <a:latin typeface="Calibri"/>
                <a:ea typeface="+mn-ea"/>
                <a:cs typeface="+mn-cs"/>
              </a:rPr>
              <a:t>GotGs</a:t>
            </a:r>
            <a:r>
              <a:rPr kumimoji="0" lang="en-ZA" sz="1400" b="0" i="0" u="none" strike="noStrike" kern="1200" cap="none" spc="0" normalizeH="0" baseline="0" noProof="0" dirty="0" smtClean="0">
                <a:ln>
                  <a:noFill/>
                </a:ln>
                <a:solidFill>
                  <a:prstClr val="black"/>
                </a:solidFill>
                <a:effectLst/>
                <a:uLnTx/>
                <a:uFillTx/>
                <a:latin typeface="Calibri"/>
                <a:ea typeface="+mn-ea"/>
                <a:cs typeface="+mn-cs"/>
              </a:rPr>
              <a:t>: Gift of the Givers</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116729" y="6021288"/>
            <a:ext cx="5508102" cy="693860"/>
          </a:xfrm>
          <a:prstGeom prst="rect">
            <a:avLst/>
          </a:prstGeom>
          <a:solidFill>
            <a:schemeClr val="accent6">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Calibri"/>
                <a:ea typeface="+mn-ea"/>
                <a:cs typeface="+mn-cs"/>
              </a:rPr>
              <a:t>! Including a number of DWS </a:t>
            </a:r>
            <a:r>
              <a:rPr kumimoji="0" lang="en-ZA" sz="1600" b="0" i="0" u="none" strike="noStrike" kern="1200" cap="none" spc="0" normalizeH="0" baseline="0" noProof="0" dirty="0" smtClean="0">
                <a:ln>
                  <a:noFill/>
                </a:ln>
                <a:solidFill>
                  <a:srgbClr val="000099"/>
                </a:solidFill>
                <a:effectLst/>
                <a:uLnTx/>
                <a:uFillTx/>
                <a:latin typeface="Calibri"/>
                <a:ea typeface="+mn-ea"/>
                <a:cs typeface="+mn-cs"/>
              </a:rPr>
              <a:t>construction </a:t>
            </a:r>
            <a:r>
              <a:rPr kumimoji="0" lang="en-ZA" sz="1600" b="0" i="0" u="none" strike="noStrike" kern="1200" cap="none" spc="0" normalizeH="0" baseline="0" noProof="0" dirty="0">
                <a:ln>
                  <a:noFill/>
                </a:ln>
                <a:solidFill>
                  <a:srgbClr val="000099"/>
                </a:solidFill>
                <a:effectLst/>
                <a:uLnTx/>
                <a:uFillTx/>
                <a:latin typeface="Calibri"/>
                <a:ea typeface="+mn-ea"/>
                <a:cs typeface="+mn-cs"/>
              </a:rPr>
              <a:t>tankers</a:t>
            </a:r>
            <a:r>
              <a:rPr kumimoji="0" lang="en-ZA" sz="1600" b="0" i="0" u="none" strike="noStrike" kern="1200" cap="none" spc="0" normalizeH="0" baseline="0" noProof="0" dirty="0" smtClean="0">
                <a:ln>
                  <a:noFill/>
                </a:ln>
                <a:solidFill>
                  <a:srgbClr val="000099"/>
                </a:solidFill>
                <a:effectLst/>
                <a:uLnTx/>
                <a:uFillTx/>
                <a:latin typeface="Calibri"/>
                <a:ea typeface="+mn-ea"/>
                <a:cs typeface="+mn-cs"/>
              </a:rPr>
              <a:t> </a:t>
            </a:r>
            <a:r>
              <a:rPr kumimoji="0" lang="en-ZA" sz="1600" b="0" i="0" u="none" strike="noStrike" kern="1200" cap="none" spc="0" normalizeH="0" baseline="0" noProof="0" dirty="0" smtClean="0">
                <a:ln>
                  <a:noFill/>
                </a:ln>
                <a:solidFill>
                  <a:prstClr val="black"/>
                </a:solidFill>
                <a:effectLst/>
                <a:uLnTx/>
                <a:uFillTx/>
                <a:latin typeface="Calibri"/>
                <a:ea typeface="+mn-ea"/>
                <a:cs typeface="+mn-cs"/>
              </a:rPr>
              <a:t>each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prstClr val="black"/>
                </a:solidFill>
                <a:latin typeface="Calibri"/>
              </a:rPr>
              <a:t>All non-construction DWS tankers have been withdrawn since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prstClr val="black"/>
                </a:solidFill>
                <a:latin typeface="Calibri"/>
              </a:rPr>
              <a:t> 1 Feb 2017</a:t>
            </a:r>
            <a:endParaRPr kumimoji="0" lang="en-GB" sz="1600" b="0" i="0" u="none" strike="noStrike" kern="1200" cap="none" spc="0" normalizeH="0" baseline="0" noProof="0" dirty="0">
              <a:ln>
                <a:noFill/>
              </a:ln>
              <a:solidFill>
                <a:prstClr val="black"/>
              </a:solidFill>
              <a:effectLst/>
              <a:uLnTx/>
              <a:uFillTx/>
              <a:latin typeface="Calibri"/>
              <a:ea typeface="+mn-ea"/>
              <a:cs typeface="+mn-cs"/>
            </a:endParaRPr>
          </a:p>
        </p:txBody>
      </p:sp>
    </p:spTree>
    <p:custDataLst>
      <p:tags r:id="rId1"/>
    </p:custDataLst>
    <p:extLst>
      <p:ext uri="{BB962C8B-B14F-4D97-AF65-F5344CB8AC3E}">
        <p14:creationId xmlns="" xmlns:p14="http://schemas.microsoft.com/office/powerpoint/2010/main" val="2586321104"/>
      </p:ext>
    </p:extLst>
  </p:cSld>
  <p:clrMapOvr>
    <a:masterClrMapping/>
  </p:clrMapOvr>
  <mc:AlternateContent xmlns:mc="http://schemas.openxmlformats.org/markup-compatibility/2006">
    <mc:Choice xmlns="" xmlns:p14="http://schemas.microsoft.com/office/powerpoint/2010/main" Requires="p14">
      <p:transition spd="slow" p14:dur="2000" advTm="12019"/>
    </mc:Choice>
    <mc:Fallback>
      <p:transition spd="slow" advTm="12019"/>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txBox="1">
            <a:spLocks/>
          </p:cNvSpPr>
          <p:nvPr/>
        </p:nvSpPr>
        <p:spPr>
          <a:xfrm>
            <a:off x="2" y="188640"/>
            <a:ext cx="9143998" cy="50405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2800" b="1" dirty="0" smtClean="0">
                <a:solidFill>
                  <a:srgbClr val="000000">
                    <a:lumMod val="85000"/>
                    <a:lumOff val="15000"/>
                  </a:srgbClr>
                </a:solidFill>
                <a:latin typeface="Arial" panose="020B0604020202020204" pitchFamily="34" charset="0"/>
                <a:cs typeface="Arial" panose="020B0604020202020204" pitchFamily="34" charset="0"/>
              </a:rPr>
              <a:t>FUNDING EXPENDED: DWS</a:t>
            </a:r>
            <a:endParaRPr lang="en-ZA" sz="2800" b="1" dirty="0">
              <a:solidFill>
                <a:srgbClr val="643A0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TextBox 11"/>
          <p:cNvSpPr txBox="1"/>
          <p:nvPr/>
        </p:nvSpPr>
        <p:spPr>
          <a:xfrm>
            <a:off x="827584" y="4149080"/>
            <a:ext cx="7560840" cy="369332"/>
          </a:xfrm>
          <a:prstGeom prst="rect">
            <a:avLst/>
          </a:prstGeom>
          <a:solidFill>
            <a:srgbClr val="FEFAF3"/>
          </a:solidFill>
        </p:spPr>
        <p:txBody>
          <a:bodyPr wrap="square" rtlCol="0">
            <a:spAutoFit/>
          </a:bodyPr>
          <a:lstStyle/>
          <a:p>
            <a:pPr defTabSz="457200" fontAlgn="base">
              <a:spcBef>
                <a:spcPct val="0"/>
              </a:spcBef>
              <a:spcAft>
                <a:spcPct val="0"/>
              </a:spcAft>
            </a:pPr>
            <a:endParaRPr lang="en-US" dirty="0">
              <a:solidFill>
                <a:srgbClr val="000000"/>
              </a:solidFill>
              <a:latin typeface="Arial" charset="0"/>
              <a:ea typeface="ＭＳ Ｐゴシック" charset="-128"/>
            </a:endParaRPr>
          </a:p>
        </p:txBody>
      </p:sp>
      <p:sp>
        <p:nvSpPr>
          <p:cNvPr id="3" name="TextBox 2"/>
          <p:cNvSpPr txBox="1"/>
          <p:nvPr/>
        </p:nvSpPr>
        <p:spPr>
          <a:xfrm>
            <a:off x="176499" y="822881"/>
            <a:ext cx="8603541" cy="5607689"/>
          </a:xfrm>
          <a:prstGeom prst="rect">
            <a:avLst/>
          </a:prstGeom>
          <a:noFill/>
        </p:spPr>
        <p:txBody>
          <a:bodyPr wrap="square" rtlCol="0">
            <a:spAutoFit/>
          </a:bodyPr>
          <a:lstStyle/>
          <a:p>
            <a:pPr marL="342900" indent="-342900">
              <a:spcBef>
                <a:spcPct val="20000"/>
              </a:spcBef>
              <a:spcAft>
                <a:spcPts val="1200"/>
              </a:spcAft>
              <a:buFont typeface="Arial" pitchFamily="34" charset="0"/>
              <a:buChar char="•"/>
            </a:pPr>
            <a:r>
              <a:rPr lang="en-ZA" dirty="0">
                <a:solidFill>
                  <a:prstClr val="black"/>
                </a:solidFill>
                <a:latin typeface="Arial" panose="020B0604020202020204" pitchFamily="34" charset="0"/>
                <a:ea typeface="ＭＳ Ｐゴシック" charset="-128"/>
                <a:cs typeface="Arial" panose="020B0604020202020204" pitchFamily="34" charset="0"/>
              </a:rPr>
              <a:t>Treasury allocated R 341,3 million to DWS as an appropriation of expenditure for 2016/7 Financial Year, specifically for drought alleviation.</a:t>
            </a:r>
          </a:p>
          <a:p>
            <a:pPr marL="342900" indent="-342900">
              <a:spcBef>
                <a:spcPct val="20000"/>
              </a:spcBef>
              <a:spcAft>
                <a:spcPts val="1200"/>
              </a:spcAft>
              <a:buFont typeface="Arial" pitchFamily="34" charset="0"/>
              <a:buChar char="•"/>
            </a:pPr>
            <a:r>
              <a:rPr lang="en-ZA" dirty="0">
                <a:solidFill>
                  <a:prstClr val="black"/>
                </a:solidFill>
                <a:latin typeface="Arial" panose="020B0604020202020204" pitchFamily="34" charset="0"/>
                <a:ea typeface="ＭＳ Ｐゴシック" charset="-128"/>
                <a:cs typeface="Arial" panose="020B0604020202020204" pitchFamily="34" charset="0"/>
              </a:rPr>
              <a:t>R 290,7 million has been earmarked for a desalination plant at Richards Bay.</a:t>
            </a:r>
          </a:p>
          <a:p>
            <a:pPr marL="342900" indent="-342900">
              <a:spcBef>
                <a:spcPct val="20000"/>
              </a:spcBef>
              <a:spcAft>
                <a:spcPts val="1200"/>
              </a:spcAft>
              <a:buFont typeface="Arial" pitchFamily="34" charset="0"/>
              <a:buChar char="•"/>
            </a:pPr>
            <a:r>
              <a:rPr lang="en-ZA" dirty="0">
                <a:solidFill>
                  <a:prstClr val="black"/>
                </a:solidFill>
                <a:latin typeface="Arial" panose="020B0604020202020204" pitchFamily="34" charset="0"/>
                <a:ea typeface="ＭＳ Ｐゴシック" charset="-128"/>
                <a:cs typeface="Arial" panose="020B0604020202020204" pitchFamily="34" charset="0"/>
              </a:rPr>
              <a:t>Of these, R 213,7 million (73%) was used by December 2016.</a:t>
            </a:r>
          </a:p>
          <a:p>
            <a:pPr marL="342900" indent="-342900">
              <a:spcBef>
                <a:spcPct val="20000"/>
              </a:spcBef>
              <a:spcAft>
                <a:spcPts val="1200"/>
              </a:spcAft>
              <a:buFont typeface="Arial" pitchFamily="34" charset="0"/>
              <a:buChar char="•"/>
            </a:pPr>
            <a:r>
              <a:rPr lang="en-ZA" dirty="0">
                <a:solidFill>
                  <a:prstClr val="black"/>
                </a:solidFill>
                <a:latin typeface="Arial" panose="020B0604020202020204" pitchFamily="34" charset="0"/>
                <a:ea typeface="ＭＳ Ｐゴシック" charset="-128"/>
                <a:cs typeface="Arial" panose="020B0604020202020204" pitchFamily="34" charset="0"/>
              </a:rPr>
              <a:t>Progress made:</a:t>
            </a:r>
          </a:p>
          <a:p>
            <a:pPr marL="742950" lvl="1" indent="-285750">
              <a:spcBef>
                <a:spcPct val="20000"/>
              </a:spcBef>
              <a:spcAft>
                <a:spcPts val="1200"/>
              </a:spcAft>
              <a:buFont typeface="Arial" pitchFamily="34" charset="0"/>
              <a:buChar char="–"/>
            </a:pPr>
            <a:r>
              <a:rPr lang="en-ZA" dirty="0">
                <a:solidFill>
                  <a:prstClr val="black"/>
                </a:solidFill>
                <a:latin typeface="Arial" panose="020B0604020202020204" pitchFamily="34" charset="0"/>
                <a:ea typeface="ＭＳ Ｐゴシック" charset="-128"/>
                <a:cs typeface="Arial" panose="020B0604020202020204" pitchFamily="34" charset="0"/>
              </a:rPr>
              <a:t>Four modules on site and tested: capacity 3,5 ML/day</a:t>
            </a:r>
          </a:p>
          <a:p>
            <a:pPr marL="742950" lvl="1" indent="-285750">
              <a:spcBef>
                <a:spcPct val="20000"/>
              </a:spcBef>
              <a:spcAft>
                <a:spcPts val="1200"/>
              </a:spcAft>
              <a:buFont typeface="Arial" pitchFamily="34" charset="0"/>
              <a:buChar char="–"/>
            </a:pPr>
            <a:r>
              <a:rPr lang="en-ZA" dirty="0">
                <a:solidFill>
                  <a:prstClr val="black"/>
                </a:solidFill>
                <a:latin typeface="Arial" panose="020B0604020202020204" pitchFamily="34" charset="0"/>
                <a:ea typeface="ＭＳ Ｐゴシック" charset="-128"/>
                <a:cs typeface="Arial" panose="020B0604020202020204" pitchFamily="34" charset="0"/>
              </a:rPr>
              <a:t>3 More modules, capacity 3ML/day procured</a:t>
            </a:r>
          </a:p>
          <a:p>
            <a:pPr marL="742950" lvl="1" indent="-285750">
              <a:spcBef>
                <a:spcPct val="20000"/>
              </a:spcBef>
              <a:spcAft>
                <a:spcPts val="1200"/>
              </a:spcAft>
              <a:buFont typeface="Arial" pitchFamily="34" charset="0"/>
              <a:buChar char="–"/>
            </a:pPr>
            <a:r>
              <a:rPr lang="en-ZA" dirty="0">
                <a:solidFill>
                  <a:prstClr val="black"/>
                </a:solidFill>
                <a:latin typeface="Arial" panose="020B0604020202020204" pitchFamily="34" charset="0"/>
                <a:ea typeface="ＭＳ Ｐゴシック" charset="-128"/>
                <a:cs typeface="Arial" panose="020B0604020202020204" pitchFamily="34" charset="0"/>
              </a:rPr>
              <a:t>Plant is producing 1ML/day already</a:t>
            </a:r>
          </a:p>
          <a:p>
            <a:pPr marL="742950" lvl="1" indent="-285750">
              <a:spcBef>
                <a:spcPct val="20000"/>
              </a:spcBef>
              <a:spcAft>
                <a:spcPts val="1200"/>
              </a:spcAft>
              <a:buFont typeface="Arial" pitchFamily="34" charset="0"/>
              <a:buChar char="–"/>
            </a:pPr>
            <a:r>
              <a:rPr lang="en-ZA" dirty="0">
                <a:solidFill>
                  <a:prstClr val="black"/>
                </a:solidFill>
                <a:latin typeface="Arial" panose="020B0604020202020204" pitchFamily="34" charset="0"/>
                <a:ea typeface="ＭＳ Ｐゴシック" charset="-128"/>
                <a:cs typeface="Arial" panose="020B0604020202020204" pitchFamily="34" charset="0"/>
              </a:rPr>
              <a:t>All pipes connected</a:t>
            </a:r>
          </a:p>
          <a:p>
            <a:pPr marL="742950" lvl="1" indent="-285750">
              <a:spcBef>
                <a:spcPct val="20000"/>
              </a:spcBef>
              <a:spcAft>
                <a:spcPts val="1200"/>
              </a:spcAft>
              <a:buFont typeface="Arial" pitchFamily="34" charset="0"/>
              <a:buChar char="–"/>
            </a:pPr>
            <a:r>
              <a:rPr lang="en-ZA" dirty="0">
                <a:solidFill>
                  <a:prstClr val="black"/>
                </a:solidFill>
                <a:latin typeface="Arial" panose="020B0604020202020204" pitchFamily="34" charset="0"/>
                <a:ea typeface="ＭＳ Ｐゴシック" charset="-128"/>
                <a:cs typeface="Arial" panose="020B0604020202020204" pitchFamily="34" charset="0"/>
              </a:rPr>
              <a:t>Project on track, target for completion February 2017.</a:t>
            </a:r>
          </a:p>
          <a:p>
            <a:pPr marL="342900" indent="-342900">
              <a:spcBef>
                <a:spcPct val="20000"/>
              </a:spcBef>
              <a:spcAft>
                <a:spcPts val="1200"/>
              </a:spcAft>
              <a:buFont typeface="Arial" pitchFamily="34" charset="0"/>
              <a:buChar char="•"/>
            </a:pPr>
            <a:r>
              <a:rPr lang="en-ZA" dirty="0">
                <a:solidFill>
                  <a:prstClr val="black"/>
                </a:solidFill>
                <a:latin typeface="Arial" panose="020B0604020202020204" pitchFamily="34" charset="0"/>
                <a:ea typeface="ＭＳ Ｐゴシック" charset="-128"/>
                <a:cs typeface="Arial" panose="020B0604020202020204" pitchFamily="34" charset="0"/>
              </a:rPr>
              <a:t>The remainder R 50,6 million was used for tankering of water as well as small, semi mobile reservoirs to areas in the Eastern Cape, </a:t>
            </a:r>
            <a:r>
              <a:rPr lang="en-ZA" dirty="0" smtClean="0">
                <a:solidFill>
                  <a:prstClr val="black"/>
                </a:solidFill>
                <a:latin typeface="Arial" panose="020B0604020202020204" pitchFamily="34" charset="0"/>
                <a:ea typeface="ＭＳ Ｐゴシック" charset="-128"/>
                <a:cs typeface="Arial" panose="020B0604020202020204" pitchFamily="34" charset="0"/>
              </a:rPr>
              <a:t>Free State</a:t>
            </a:r>
            <a:r>
              <a:rPr lang="en-ZA" dirty="0">
                <a:solidFill>
                  <a:prstClr val="black"/>
                </a:solidFill>
                <a:latin typeface="Arial" panose="020B0604020202020204" pitchFamily="34" charset="0"/>
                <a:ea typeface="ＭＳ Ｐゴシック" charset="-128"/>
                <a:cs typeface="Arial" panose="020B0604020202020204" pitchFamily="34" charset="0"/>
              </a:rPr>
              <a:t>, North West and KZN</a:t>
            </a:r>
            <a:r>
              <a:rPr lang="en-ZA" dirty="0" smtClean="0">
                <a:solidFill>
                  <a:prstClr val="black"/>
                </a:solidFill>
                <a:latin typeface="Arial" panose="020B0604020202020204" pitchFamily="34" charset="0"/>
                <a:ea typeface="ＭＳ Ｐゴシック" charset="-128"/>
                <a:cs typeface="Arial" panose="020B0604020202020204" pitchFamily="34" charset="0"/>
              </a:rPr>
              <a:t>.</a:t>
            </a:r>
            <a:endParaRPr lang="en-US" sz="2000" dirty="0" smtClean="0">
              <a:solidFill>
                <a:srgbClr val="000000"/>
              </a:solidFill>
              <a:latin typeface="Arial" charset="0"/>
              <a:ea typeface="ＭＳ Ｐゴシック" charset="-128"/>
            </a:endParaRPr>
          </a:p>
        </p:txBody>
      </p:sp>
    </p:spTree>
    <p:custDataLst>
      <p:tags r:id="rId1"/>
    </p:custDataLst>
    <p:extLst>
      <p:ext uri="{BB962C8B-B14F-4D97-AF65-F5344CB8AC3E}">
        <p14:creationId xmlns="" xmlns:p14="http://schemas.microsoft.com/office/powerpoint/2010/main" val="59849960"/>
      </p:ext>
    </p:extLst>
  </p:cSld>
  <p:clrMapOvr>
    <a:masterClrMapping/>
  </p:clrMapOvr>
  <mc:AlternateContent xmlns:mc="http://schemas.openxmlformats.org/markup-compatibility/2006">
    <mc:Choice xmlns="" xmlns:p14="http://schemas.microsoft.com/office/powerpoint/2010/main" Requires="p14">
      <p:transition spd="slow" p14:dur="2000" advTm="12019"/>
    </mc:Choice>
    <mc:Fallback>
      <p:transition spd="slow" advTm="12019"/>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pPr algn="r"/>
            <a:r>
              <a:rPr lang="en-US" sz="3200" dirty="0" smtClean="0"/>
              <a:t>Eastern Cape</a:t>
            </a:r>
            <a:endParaRPr lang="en-US" sz="3200" dirty="0"/>
          </a:p>
        </p:txBody>
      </p:sp>
      <p:sp>
        <p:nvSpPr>
          <p:cNvPr id="5" name="Slide Number Placeholder 4"/>
          <p:cNvSpPr>
            <a:spLocks noGrp="1"/>
          </p:cNvSpPr>
          <p:nvPr>
            <p:ph type="sldNum" sz="quarter" idx="12"/>
          </p:nvPr>
        </p:nvSpPr>
        <p:spPr>
          <a:xfrm>
            <a:off x="6999808" y="6093296"/>
            <a:ext cx="2133600" cy="365125"/>
          </a:xfrm>
        </p:spPr>
        <p:txBody>
          <a:bodyPr/>
          <a:lstStyle/>
          <a:p>
            <a:pPr algn="r">
              <a:defRPr/>
            </a:pPr>
            <a:fld id="{E7A4CF84-CC3E-4B02-A810-127BCD872F83}" type="slidenum">
              <a:rPr lang="en-US" smtClean="0">
                <a:solidFill>
                  <a:prstClr val="black"/>
                </a:solidFill>
              </a:rPr>
              <a:pPr algn="r">
                <a:defRPr/>
              </a:pPr>
              <a:t>19</a:t>
            </a:fld>
            <a:endParaRPr lang="en-US" dirty="0">
              <a:solidFill>
                <a:prstClr val="black"/>
              </a:solidFill>
            </a:endParaRPr>
          </a:p>
        </p:txBody>
      </p:sp>
    </p:spTree>
    <p:extLst>
      <p:ext uri="{BB962C8B-B14F-4D97-AF65-F5344CB8AC3E}">
        <p14:creationId xmlns="" xmlns:p14="http://schemas.microsoft.com/office/powerpoint/2010/main" val="4005758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69" y="77751"/>
            <a:ext cx="8040129" cy="601565"/>
          </a:xfrm>
          <a:solidFill>
            <a:schemeClr val="bg1"/>
          </a:solidFill>
        </p:spPr>
        <p:txBody>
          <a:bodyPr/>
          <a:lstStyle/>
          <a:p>
            <a:r>
              <a:rPr lang="en-ZA" sz="3600" b="1" dirty="0" smtClean="0">
                <a:latin typeface="Arial" pitchFamily="34" charset="0"/>
                <a:cs typeface="Arial" pitchFamily="34" charset="0"/>
              </a:rPr>
              <a:t>Notes for Presentation</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5656" y="836712"/>
            <a:ext cx="7546475" cy="5688632"/>
          </a:xfrm>
        </p:spPr>
        <p:txBody>
          <a:bodyPr/>
          <a:lstStyle/>
          <a:p>
            <a:pPr algn="just"/>
            <a:r>
              <a:rPr lang="en-US" sz="2000" dirty="0"/>
              <a:t>The ARC </a:t>
            </a:r>
            <a:r>
              <a:rPr lang="en-US" sz="2000" dirty="0" err="1"/>
              <a:t>Umlindi</a:t>
            </a:r>
            <a:r>
              <a:rPr lang="en-US" sz="2000" dirty="0"/>
              <a:t> report of 13 January 2017, based on the 12-month SPI: large parts of the country are still experiencing a mild drought, while small pockets of moderate, severe and extreme drought are still found.  There is still a large area of severe to extreme drought in the southern part of the Eastern Cape and severe drought is also still found in the western part of Northern Cape, southern tip of Western Cape,  eastern part of KZN, and eastern part of Mpumalanga</a:t>
            </a:r>
            <a:r>
              <a:rPr lang="en-US" sz="2000" dirty="0" smtClean="0"/>
              <a:t>.</a:t>
            </a:r>
          </a:p>
          <a:p>
            <a:pPr algn="just"/>
            <a:r>
              <a:rPr lang="en-US" sz="2000" dirty="0"/>
              <a:t>While we are seeing some recovery in veld conditions we are not seeing the equivalent recovery in our dam levels. The </a:t>
            </a:r>
            <a:r>
              <a:rPr lang="en-US" sz="2000" dirty="0" smtClean="0"/>
              <a:t>recent mid-summer </a:t>
            </a:r>
            <a:r>
              <a:rPr lang="en-US" sz="2000" dirty="0"/>
              <a:t>rains have still not really made a significant impact, we therefore need to continue to intensify the enforcement of restrictions to stretch our available water supplies. The drought is far from over and even with a normal season it will take a number of years for the system to stabilize to an acceptable level. </a:t>
            </a:r>
            <a:endParaRPr lang="en-US" sz="2000" dirty="0" smtClean="0"/>
          </a:p>
          <a:p>
            <a:pPr algn="just"/>
            <a:r>
              <a:rPr lang="en-US" sz="2000" dirty="0" smtClean="0"/>
              <a:t>The Drought as far as water supplies are concerned is not over, current dam levels are lower than they were at the same time last year</a:t>
            </a:r>
            <a:endParaRPr lang="en-ZA" sz="2000" dirty="0"/>
          </a:p>
        </p:txBody>
      </p:sp>
      <p:sp>
        <p:nvSpPr>
          <p:cNvPr id="4" name="Slide Number Placeholder 3"/>
          <p:cNvSpPr>
            <a:spLocks noGrp="1"/>
          </p:cNvSpPr>
          <p:nvPr>
            <p:ph type="sldNum" sz="quarter" idx="12"/>
          </p:nvPr>
        </p:nvSpPr>
        <p:spPr>
          <a:xfrm>
            <a:off x="7543800" y="6165304"/>
            <a:ext cx="1600200" cy="273844"/>
          </a:xfrm>
        </p:spPr>
        <p:txBody>
          <a:bodyPr/>
          <a:lstStyle/>
          <a:p>
            <a:pPr algn="r"/>
            <a:fld id="{B7F67DE4-8928-44BF-BA38-8905059247AD}" type="slidenum">
              <a:rPr lang="en-US" smtClean="0">
                <a:solidFill>
                  <a:prstClr val="black"/>
                </a:solidFill>
              </a:rPr>
              <a:pPr algn="r"/>
              <a:t>2</a:t>
            </a:fld>
            <a:endParaRPr lang="en-US" dirty="0">
              <a:solidFill>
                <a:prstClr val="black"/>
              </a:solidFill>
            </a:endParaRPr>
          </a:p>
        </p:txBody>
      </p:sp>
    </p:spTree>
    <p:extLst>
      <p:ext uri="{BB962C8B-B14F-4D97-AF65-F5344CB8AC3E}">
        <p14:creationId xmlns="" xmlns:p14="http://schemas.microsoft.com/office/powerpoint/2010/main" val="3464631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77751"/>
            <a:ext cx="7524326" cy="601565"/>
          </a:xfrm>
          <a:solidFill>
            <a:schemeClr val="bg1"/>
          </a:solidFill>
        </p:spPr>
        <p:txBody>
          <a:bodyPr/>
          <a:lstStyle/>
          <a:p>
            <a:r>
              <a:rPr lang="en-ZA" sz="3600" b="1" dirty="0" smtClean="0">
                <a:latin typeface="Arial" pitchFamily="34" charset="0"/>
                <a:cs typeface="Arial" pitchFamily="34" charset="0"/>
              </a:rPr>
              <a:t>Eastern Cape</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576565" y="764704"/>
            <a:ext cx="7546475" cy="5688632"/>
          </a:xfrm>
        </p:spPr>
        <p:txBody>
          <a:bodyPr/>
          <a:lstStyle/>
          <a:p>
            <a:pPr algn="just"/>
            <a:r>
              <a:rPr lang="en-US" sz="2000" b="1" dirty="0" err="1"/>
              <a:t>Algoa</a:t>
            </a:r>
            <a:r>
              <a:rPr lang="en-US" sz="2000" b="1" dirty="0"/>
              <a:t> System</a:t>
            </a:r>
            <a:r>
              <a:rPr lang="en-US" sz="2000" dirty="0"/>
              <a:t>: 5 dams serving Nelson Mandela Bay: this week an decrease of 1.2% to 52.2%. Last year at the same time were at 90.1%. </a:t>
            </a:r>
          </a:p>
          <a:p>
            <a:pPr algn="just"/>
            <a:r>
              <a:rPr lang="en-US" sz="2000" b="1" dirty="0" err="1" smtClean="0"/>
              <a:t>Amathole</a:t>
            </a:r>
            <a:r>
              <a:rPr lang="en-US" sz="2000" b="1" dirty="0" smtClean="0"/>
              <a:t> </a:t>
            </a:r>
            <a:r>
              <a:rPr lang="en-US" sz="2000" b="1" dirty="0"/>
              <a:t>System</a:t>
            </a:r>
            <a:r>
              <a:rPr lang="en-US" sz="2000" dirty="0"/>
              <a:t>: 6 dams serving Buffalo City: this week steady at 72.4%. No restrictions in place. Last year at the same time were at 92.9%.</a:t>
            </a:r>
          </a:p>
          <a:p>
            <a:pPr algn="just"/>
            <a:r>
              <a:rPr lang="en-US" sz="2000" b="1" dirty="0" err="1" smtClean="0"/>
              <a:t>Mnquma</a:t>
            </a:r>
            <a:r>
              <a:rPr lang="en-US" sz="2000" b="1" dirty="0" smtClean="0"/>
              <a:t> LM </a:t>
            </a:r>
            <a:r>
              <a:rPr lang="en-US" sz="2000" dirty="0" smtClean="0"/>
              <a:t>(Butterworth): </a:t>
            </a:r>
          </a:p>
          <a:p>
            <a:pPr lvl="1" algn="just"/>
            <a:r>
              <a:rPr lang="en-US" sz="1600" dirty="0" err="1" smtClean="0"/>
              <a:t>Xilinxa</a:t>
            </a:r>
            <a:r>
              <a:rPr lang="en-US" sz="1600" dirty="0" smtClean="0"/>
              <a:t> Dam currently at 2% last release has been made to the Gcuwa Dam which is at 30.5%, under current conditions supply will run out towards end February 2017;</a:t>
            </a:r>
          </a:p>
          <a:p>
            <a:pPr lvl="1" algn="just"/>
            <a:r>
              <a:rPr lang="en-US" sz="1600" dirty="0" smtClean="0"/>
              <a:t>A total population of 130000 will be affected; </a:t>
            </a:r>
          </a:p>
          <a:p>
            <a:pPr lvl="1" algn="just"/>
            <a:r>
              <a:rPr lang="en-US" sz="1600" dirty="0" smtClean="0"/>
              <a:t>A contractor has been appointed to equip the Butterworth and </a:t>
            </a:r>
            <a:r>
              <a:rPr lang="en-US" sz="1600" dirty="0" err="1" smtClean="0"/>
              <a:t>Toleni</a:t>
            </a:r>
            <a:r>
              <a:rPr lang="en-US" sz="1600" dirty="0" smtClean="0"/>
              <a:t> boreholes this week: </a:t>
            </a:r>
          </a:p>
          <a:p>
            <a:pPr lvl="1" algn="just"/>
            <a:r>
              <a:rPr lang="en-US" sz="1600" dirty="0" smtClean="0"/>
              <a:t>Water rationing has been implemented to reduce consumption from 14 Ml/day to 3 Ml/day (water available 05:00 to 09:00 and 17:00 t0 20:00 daily): </a:t>
            </a:r>
          </a:p>
          <a:p>
            <a:pPr lvl="1" algn="just"/>
            <a:r>
              <a:rPr lang="en-US" sz="1600" dirty="0" smtClean="0"/>
              <a:t>10 Municipal water tankers are in operation.</a:t>
            </a:r>
            <a:endParaRPr lang="en-US" sz="1600" dirty="0"/>
          </a:p>
          <a:p>
            <a:pPr algn="just"/>
            <a:r>
              <a:rPr lang="en-US" sz="2000" b="1" dirty="0" err="1" smtClean="0"/>
              <a:t>Kareedouw</a:t>
            </a:r>
            <a:r>
              <a:rPr lang="en-US" sz="2000" dirty="0" smtClean="0"/>
              <a:t>: requires emergency intervention, </a:t>
            </a:r>
            <a:r>
              <a:rPr lang="en-US" sz="2000" dirty="0" err="1" smtClean="0"/>
              <a:t>Eerstebos</a:t>
            </a:r>
            <a:r>
              <a:rPr lang="en-US" sz="2000" dirty="0" smtClean="0"/>
              <a:t> and </a:t>
            </a:r>
            <a:r>
              <a:rPr lang="en-US" sz="2000" dirty="0" err="1" smtClean="0"/>
              <a:t>Derdebos</a:t>
            </a:r>
            <a:r>
              <a:rPr lang="en-US" sz="2000" dirty="0" smtClean="0"/>
              <a:t> streams dry and </a:t>
            </a:r>
            <a:r>
              <a:rPr lang="en-US" sz="2000" dirty="0" err="1" smtClean="0"/>
              <a:t>Driekrone</a:t>
            </a:r>
            <a:r>
              <a:rPr lang="en-US" sz="2000" dirty="0" smtClean="0"/>
              <a:t> Dam almost empty, emergency borehole will be equipped.</a:t>
            </a:r>
            <a:endParaRPr lang="en-US" sz="2000" dirty="0"/>
          </a:p>
          <a:p>
            <a:pPr algn="just"/>
            <a:endParaRPr lang="en-ZA" dirty="0" smtClean="0"/>
          </a:p>
          <a:p>
            <a:pPr algn="just"/>
            <a:endParaRPr lang="en-ZA" dirty="0"/>
          </a:p>
        </p:txBody>
      </p:sp>
      <p:sp>
        <p:nvSpPr>
          <p:cNvPr id="4" name="Slide Number Placeholder 3"/>
          <p:cNvSpPr>
            <a:spLocks noGrp="1"/>
          </p:cNvSpPr>
          <p:nvPr>
            <p:ph type="sldNum" sz="quarter" idx="12"/>
          </p:nvPr>
        </p:nvSpPr>
        <p:spPr>
          <a:xfrm>
            <a:off x="7543800" y="6165304"/>
            <a:ext cx="1600200" cy="273844"/>
          </a:xfrm>
        </p:spPr>
        <p:txBody>
          <a:bodyPr/>
          <a:lstStyle/>
          <a:p>
            <a:pPr algn="r"/>
            <a:fld id="{B7F67DE4-8928-44BF-BA38-8905059247AD}" type="slidenum">
              <a:rPr lang="en-US" smtClean="0">
                <a:solidFill>
                  <a:prstClr val="black"/>
                </a:solidFill>
              </a:rPr>
              <a:pPr algn="r"/>
              <a:t>20</a:t>
            </a:fld>
            <a:endParaRPr lang="en-US" dirty="0">
              <a:solidFill>
                <a:prstClr val="black"/>
              </a:solidFill>
            </a:endParaRPr>
          </a:p>
        </p:txBody>
      </p:sp>
    </p:spTree>
    <p:extLst>
      <p:ext uri="{BB962C8B-B14F-4D97-AF65-F5344CB8AC3E}">
        <p14:creationId xmlns="" xmlns:p14="http://schemas.microsoft.com/office/powerpoint/2010/main" val="11127307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pPr algn="r"/>
            <a:r>
              <a:rPr lang="en-US" sz="3200" dirty="0" smtClean="0"/>
              <a:t>Free State</a:t>
            </a:r>
            <a:endParaRPr lang="en-US" sz="3200" dirty="0"/>
          </a:p>
        </p:txBody>
      </p:sp>
      <p:sp>
        <p:nvSpPr>
          <p:cNvPr id="5" name="Slide Number Placeholder 4"/>
          <p:cNvSpPr>
            <a:spLocks noGrp="1"/>
          </p:cNvSpPr>
          <p:nvPr>
            <p:ph type="sldNum" sz="quarter" idx="12"/>
          </p:nvPr>
        </p:nvSpPr>
        <p:spPr/>
        <p:txBody>
          <a:bodyPr/>
          <a:lstStyle/>
          <a:p>
            <a:pPr>
              <a:defRPr/>
            </a:pPr>
            <a:fld id="{E7A4CF84-CC3E-4B02-A810-127BCD872F83}"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 xmlns:p14="http://schemas.microsoft.com/office/powerpoint/2010/main" val="3894126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188640"/>
            <a:ext cx="7537276" cy="648072"/>
          </a:xfrm>
          <a:solidFill>
            <a:schemeClr val="bg1"/>
          </a:solidFill>
        </p:spPr>
        <p:txBody>
          <a:bodyPr/>
          <a:lstStyle/>
          <a:p>
            <a:r>
              <a:rPr lang="en-ZA" sz="3600" b="1" dirty="0" smtClean="0">
                <a:latin typeface="Arial" pitchFamily="34" charset="0"/>
                <a:cs typeface="Arial" pitchFamily="34" charset="0"/>
              </a:rPr>
              <a:t>Free State</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5656" y="980728"/>
            <a:ext cx="7546475" cy="5472608"/>
          </a:xfrm>
        </p:spPr>
        <p:txBody>
          <a:bodyPr/>
          <a:lstStyle/>
          <a:p>
            <a:pPr algn="just"/>
            <a:r>
              <a:rPr lang="en-US" sz="1800" b="1" dirty="0"/>
              <a:t>Bloemfontein System</a:t>
            </a:r>
            <a:r>
              <a:rPr lang="en-US" sz="1800" dirty="0"/>
              <a:t>: 4 dams serving mainly </a:t>
            </a:r>
            <a:r>
              <a:rPr lang="en-US" sz="1800" dirty="0" err="1"/>
              <a:t>Mangaung</a:t>
            </a:r>
            <a:r>
              <a:rPr lang="en-US" sz="1800" dirty="0"/>
              <a:t>. This week steady at 37.9% compared with 30.3% the same time last year. There is still flow in the Caledon River and we continue to pump from the </a:t>
            </a:r>
            <a:r>
              <a:rPr lang="en-US" sz="1800" dirty="0" err="1"/>
              <a:t>Tienfontein</a:t>
            </a:r>
            <a:r>
              <a:rPr lang="en-US" sz="1800" dirty="0"/>
              <a:t> Pump station on the Caledon. Restrictions of 30% for urban and 75% for irrigation in place. Only 67% compliance with restrictions for domestic use.</a:t>
            </a:r>
          </a:p>
          <a:p>
            <a:pPr algn="just"/>
            <a:r>
              <a:rPr lang="en-US" sz="1800" b="1" dirty="0" smtClean="0"/>
              <a:t>Orange River</a:t>
            </a:r>
            <a:r>
              <a:rPr lang="en-US" sz="1800" dirty="0" smtClean="0"/>
              <a:t>: The </a:t>
            </a:r>
            <a:r>
              <a:rPr lang="en-US" sz="1800" dirty="0" err="1"/>
              <a:t>Gariep</a:t>
            </a:r>
            <a:r>
              <a:rPr lang="en-US" sz="1800" dirty="0"/>
              <a:t> dam is at 53.6%  an increase of 1.2% and Van Der </a:t>
            </a:r>
            <a:r>
              <a:rPr lang="en-US" sz="1800" dirty="0" err="1"/>
              <a:t>Kloof</a:t>
            </a:r>
            <a:r>
              <a:rPr lang="en-US" sz="1800" dirty="0"/>
              <a:t> Dam 51.7% a decrease 0.9%. </a:t>
            </a:r>
            <a:endParaRPr lang="en-US" sz="1800" dirty="0" smtClean="0"/>
          </a:p>
          <a:p>
            <a:pPr algn="just"/>
            <a:r>
              <a:rPr lang="en-US" sz="1800" b="1" dirty="0" smtClean="0"/>
              <a:t>Dams Operated by Municipalities: </a:t>
            </a:r>
          </a:p>
          <a:p>
            <a:pPr lvl="1" algn="just"/>
            <a:r>
              <a:rPr lang="en-US" sz="1800" dirty="0" smtClean="0"/>
              <a:t>Capacity </a:t>
            </a:r>
            <a:r>
              <a:rPr lang="en-US" sz="1800" dirty="0"/>
              <a:t>is estimated but does not take into account siltation over the </a:t>
            </a:r>
            <a:r>
              <a:rPr lang="en-US" sz="1800" dirty="0" smtClean="0"/>
              <a:t>years; </a:t>
            </a:r>
          </a:p>
          <a:p>
            <a:pPr lvl="1" algn="just"/>
            <a:r>
              <a:rPr lang="en-US" sz="1800" dirty="0" smtClean="0"/>
              <a:t>Water </a:t>
            </a:r>
            <a:r>
              <a:rPr lang="en-US" sz="1800" dirty="0"/>
              <a:t>demand is mostly higher than expected </a:t>
            </a:r>
            <a:r>
              <a:rPr lang="en-US" sz="1800" dirty="0" smtClean="0"/>
              <a:t>yield;</a:t>
            </a:r>
          </a:p>
          <a:p>
            <a:pPr lvl="1" algn="just"/>
            <a:r>
              <a:rPr lang="en-US" sz="1800" dirty="0" smtClean="0"/>
              <a:t> In </a:t>
            </a:r>
            <a:r>
              <a:rPr lang="en-US" sz="1800" dirty="0"/>
              <a:t>winter most dams run dry impacting negatively on water </a:t>
            </a:r>
            <a:r>
              <a:rPr lang="en-US" sz="1800" dirty="0" smtClean="0"/>
              <a:t>supply; </a:t>
            </a:r>
          </a:p>
          <a:p>
            <a:pPr lvl="1" algn="just"/>
            <a:r>
              <a:rPr lang="en-US" sz="1800" dirty="0" err="1" smtClean="0"/>
              <a:t>Desiltation</a:t>
            </a:r>
            <a:r>
              <a:rPr lang="en-US" sz="1800" dirty="0" smtClean="0"/>
              <a:t> </a:t>
            </a:r>
            <a:r>
              <a:rPr lang="en-US" sz="1800" dirty="0"/>
              <a:t>systems to be installed in future </a:t>
            </a:r>
            <a:r>
              <a:rPr lang="en-US" sz="1800" dirty="0" err="1"/>
              <a:t>e.g</a:t>
            </a:r>
            <a:r>
              <a:rPr lang="en-US" sz="1800" dirty="0"/>
              <a:t> assessment of various sand traps options available for raw </a:t>
            </a:r>
            <a:r>
              <a:rPr lang="en-US" sz="1800" dirty="0" smtClean="0"/>
              <a:t>water; </a:t>
            </a:r>
          </a:p>
          <a:p>
            <a:pPr lvl="1" algn="just"/>
            <a:r>
              <a:rPr lang="en-US" sz="1800" dirty="0" smtClean="0"/>
              <a:t>To </a:t>
            </a:r>
            <a:r>
              <a:rPr lang="en-US" sz="1800" dirty="0"/>
              <a:t>improve operations and monitoring of water resources, dam surveys will be conducted &amp; gauge plates will be installed at municipal dams better manage future operations</a:t>
            </a:r>
          </a:p>
          <a:p>
            <a:pPr algn="just"/>
            <a:endParaRPr lang="en-ZA" dirty="0"/>
          </a:p>
        </p:txBody>
      </p:sp>
      <p:sp>
        <p:nvSpPr>
          <p:cNvPr id="4" name="Slide Number Placeholder 3"/>
          <p:cNvSpPr>
            <a:spLocks noGrp="1"/>
          </p:cNvSpPr>
          <p:nvPr>
            <p:ph type="sldNum" sz="quarter" idx="12"/>
          </p:nvPr>
        </p:nvSpPr>
        <p:spPr>
          <a:xfrm>
            <a:off x="7516440" y="6165304"/>
            <a:ext cx="1600200" cy="273844"/>
          </a:xfrm>
        </p:spPr>
        <p:txBody>
          <a:bodyPr/>
          <a:lstStyle/>
          <a:p>
            <a:pPr algn="r"/>
            <a:fld id="{B7F67DE4-8928-44BF-BA38-8905059247AD}" type="slidenum">
              <a:rPr lang="en-US" smtClean="0">
                <a:solidFill>
                  <a:prstClr val="black"/>
                </a:solidFill>
              </a:rPr>
              <a:pPr algn="r"/>
              <a:t>22</a:t>
            </a:fld>
            <a:endParaRPr lang="en-US" dirty="0">
              <a:solidFill>
                <a:prstClr val="black"/>
              </a:solidFill>
            </a:endParaRPr>
          </a:p>
        </p:txBody>
      </p:sp>
    </p:spTree>
    <p:extLst>
      <p:ext uri="{BB962C8B-B14F-4D97-AF65-F5344CB8AC3E}">
        <p14:creationId xmlns="" xmlns:p14="http://schemas.microsoft.com/office/powerpoint/2010/main" val="2253259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71" y="10840"/>
            <a:ext cx="8040129" cy="465832"/>
          </a:xfrm>
          <a:solidFill>
            <a:schemeClr val="bg1"/>
          </a:solidFill>
        </p:spPr>
        <p:txBody>
          <a:bodyPr/>
          <a:lstStyle/>
          <a:p>
            <a:r>
              <a:rPr lang="en-ZA" sz="3600" b="1" dirty="0" smtClean="0">
                <a:latin typeface="Arial" pitchFamily="34" charset="0"/>
                <a:cs typeface="Arial" pitchFamily="34" charset="0"/>
              </a:rPr>
              <a:t>Free State</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547664" y="764704"/>
            <a:ext cx="7330451" cy="5544616"/>
          </a:xfrm>
        </p:spPr>
        <p:txBody>
          <a:bodyPr/>
          <a:lstStyle/>
          <a:p>
            <a:pPr algn="just"/>
            <a:r>
              <a:rPr lang="en-US" sz="1800" dirty="0" smtClean="0"/>
              <a:t>Despite the slight improvement of levels of the </a:t>
            </a:r>
            <a:r>
              <a:rPr lang="en-US" sz="1800" dirty="0" err="1" smtClean="0"/>
              <a:t>Meulespriut</a:t>
            </a:r>
            <a:r>
              <a:rPr lang="en-US" sz="1800" dirty="0" smtClean="0"/>
              <a:t>, </a:t>
            </a:r>
            <a:r>
              <a:rPr lang="en-US" sz="1800" dirty="0" err="1" smtClean="0"/>
              <a:t>Marquad</a:t>
            </a:r>
            <a:r>
              <a:rPr lang="en-US" sz="1800" dirty="0" smtClean="0"/>
              <a:t>, </a:t>
            </a:r>
            <a:r>
              <a:rPr lang="en-US" sz="1800" dirty="0" err="1" smtClean="0"/>
              <a:t>Cyferfontein</a:t>
            </a:r>
            <a:r>
              <a:rPr lang="en-US" sz="1800" dirty="0" smtClean="0"/>
              <a:t>, De Put and </a:t>
            </a:r>
            <a:r>
              <a:rPr lang="en-US" sz="1800" dirty="0" err="1" smtClean="0"/>
              <a:t>Sandspriut</a:t>
            </a:r>
            <a:r>
              <a:rPr lang="en-US" sz="1800" dirty="0" smtClean="0"/>
              <a:t> Dams as well as the work done by the DWS in providing tankers and refurbishment of boreholes the Province have raised concerns re the lack of support to the </a:t>
            </a:r>
            <a:r>
              <a:rPr lang="en-US" sz="1800" dirty="0" err="1" smtClean="0"/>
              <a:t>Setsoto</a:t>
            </a:r>
            <a:r>
              <a:rPr lang="en-US" sz="1800" dirty="0" smtClean="0"/>
              <a:t> Municipality with regard to the re- imbursement of costs incurred by the Municipalities.</a:t>
            </a:r>
          </a:p>
          <a:p>
            <a:pPr algn="just"/>
            <a:r>
              <a:rPr lang="en-US" sz="1800" b="1" dirty="0" smtClean="0"/>
              <a:t>Mitigation Measures</a:t>
            </a:r>
            <a:r>
              <a:rPr lang="en-US" sz="1800" dirty="0" smtClean="0"/>
              <a:t>: the following mitigation measures have been implemented to improve water security:</a:t>
            </a:r>
          </a:p>
          <a:p>
            <a:pPr lvl="1" algn="just"/>
            <a:r>
              <a:rPr lang="en-US" sz="1400" dirty="0"/>
              <a:t>Water conservation and water demand management (War on Leaks)</a:t>
            </a:r>
          </a:p>
          <a:p>
            <a:pPr lvl="1" algn="just"/>
            <a:r>
              <a:rPr lang="en-US" sz="1400" dirty="0"/>
              <a:t>Surface water resource management (</a:t>
            </a:r>
            <a:r>
              <a:rPr lang="en-US" sz="1400" dirty="0" err="1"/>
              <a:t>Optimised</a:t>
            </a:r>
            <a:r>
              <a:rPr lang="en-US" sz="1400" dirty="0"/>
              <a:t> the operation of the Caledon and Orange River System)</a:t>
            </a:r>
          </a:p>
          <a:p>
            <a:pPr lvl="1" algn="just"/>
            <a:r>
              <a:rPr lang="en-US" sz="1400" dirty="0"/>
              <a:t>Managing and use of groundwater resources (drilling and equipping additional boreholes)</a:t>
            </a:r>
          </a:p>
          <a:p>
            <a:pPr lvl="1" algn="just"/>
            <a:r>
              <a:rPr lang="en-US" sz="1400" dirty="0"/>
              <a:t>Re-use of water (</a:t>
            </a:r>
            <a:r>
              <a:rPr lang="en-US" sz="1400" dirty="0" err="1"/>
              <a:t>Mangaung</a:t>
            </a:r>
            <a:r>
              <a:rPr lang="en-US" sz="1400" dirty="0"/>
              <a:t> Metropolitan Municipality)</a:t>
            </a:r>
          </a:p>
          <a:p>
            <a:pPr lvl="1" algn="just"/>
            <a:r>
              <a:rPr lang="en-US" sz="1400" dirty="0"/>
              <a:t>Eradication of invading alien plants/catchment care (</a:t>
            </a:r>
            <a:r>
              <a:rPr lang="en-US" sz="1400" dirty="0" err="1"/>
              <a:t>WfW</a:t>
            </a:r>
            <a:r>
              <a:rPr lang="en-US" sz="1400" dirty="0"/>
              <a:t>)</a:t>
            </a:r>
          </a:p>
          <a:p>
            <a:pPr lvl="1" algn="just"/>
            <a:r>
              <a:rPr lang="en-US" sz="1400" dirty="0"/>
              <a:t>Eradication of illegal water use (Enforcement in the Caledon and Orange River System)</a:t>
            </a:r>
          </a:p>
          <a:p>
            <a:pPr lvl="1" algn="just"/>
            <a:r>
              <a:rPr lang="en-US" sz="1400" dirty="0"/>
              <a:t>Development of surface water resources, investigation of raising dam walls</a:t>
            </a:r>
          </a:p>
          <a:p>
            <a:pPr lvl="1" algn="just"/>
            <a:r>
              <a:rPr lang="en-US" sz="1400" dirty="0"/>
              <a:t>Transfer of water (LHWP Ph2, investigation of the emergency transfer </a:t>
            </a:r>
            <a:r>
              <a:rPr lang="en-US" sz="1400" dirty="0" err="1"/>
              <a:t>Sterkfontein</a:t>
            </a:r>
            <a:r>
              <a:rPr lang="en-US" sz="1400" dirty="0"/>
              <a:t> to </a:t>
            </a:r>
            <a:r>
              <a:rPr lang="en-US" sz="1400" dirty="0" err="1"/>
              <a:t>Fika</a:t>
            </a:r>
            <a:r>
              <a:rPr lang="en-US" sz="1400" dirty="0"/>
              <a:t> </a:t>
            </a:r>
            <a:r>
              <a:rPr lang="en-US" sz="1400" dirty="0" err="1"/>
              <a:t>Patso</a:t>
            </a:r>
            <a:r>
              <a:rPr lang="en-US" sz="1400" dirty="0"/>
              <a:t>)</a:t>
            </a:r>
          </a:p>
          <a:p>
            <a:pPr lvl="1" algn="just"/>
            <a:r>
              <a:rPr lang="en-US" sz="1400" dirty="0"/>
              <a:t>Rainwater harvesting (provision of tanks in selected areas)</a:t>
            </a:r>
          </a:p>
          <a:p>
            <a:pPr lvl="1" algn="just"/>
            <a:r>
              <a:rPr lang="en-US" sz="1400" dirty="0"/>
              <a:t>Early warning monitoring of water services (Monday/Wednesday and Friday)</a:t>
            </a:r>
          </a:p>
          <a:p>
            <a:pPr algn="just"/>
            <a:endParaRPr lang="en-US" sz="1800" dirty="0" smtClean="0"/>
          </a:p>
          <a:p>
            <a:pPr algn="just"/>
            <a:endParaRPr lang="en-ZA" sz="1800" dirty="0" smtClean="0"/>
          </a:p>
          <a:p>
            <a:pPr algn="just"/>
            <a:endParaRPr lang="en-ZA" dirty="0"/>
          </a:p>
        </p:txBody>
      </p:sp>
      <p:sp>
        <p:nvSpPr>
          <p:cNvPr id="4" name="Slide Number Placeholder 3"/>
          <p:cNvSpPr>
            <a:spLocks noGrp="1"/>
          </p:cNvSpPr>
          <p:nvPr>
            <p:ph type="sldNum" sz="quarter" idx="12"/>
          </p:nvPr>
        </p:nvSpPr>
        <p:spPr>
          <a:xfrm>
            <a:off x="7516440" y="6165304"/>
            <a:ext cx="1600200" cy="273844"/>
          </a:xfrm>
        </p:spPr>
        <p:txBody>
          <a:bodyPr/>
          <a:lstStyle/>
          <a:p>
            <a:pPr algn="r"/>
            <a:fld id="{B7F67DE4-8928-44BF-BA38-8905059247AD}" type="slidenum">
              <a:rPr lang="en-US" smtClean="0">
                <a:solidFill>
                  <a:prstClr val="black"/>
                </a:solidFill>
              </a:rPr>
              <a:pPr algn="r"/>
              <a:t>23</a:t>
            </a:fld>
            <a:endParaRPr lang="en-US" dirty="0">
              <a:solidFill>
                <a:prstClr val="black"/>
              </a:solidFill>
            </a:endParaRPr>
          </a:p>
        </p:txBody>
      </p:sp>
    </p:spTree>
    <p:extLst>
      <p:ext uri="{BB962C8B-B14F-4D97-AF65-F5344CB8AC3E}">
        <p14:creationId xmlns="" xmlns:p14="http://schemas.microsoft.com/office/powerpoint/2010/main" val="112986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pPr algn="r"/>
            <a:r>
              <a:rPr lang="en-US" sz="3200" dirty="0" smtClean="0"/>
              <a:t>Gauteng</a:t>
            </a:r>
            <a:endParaRPr lang="en-US" sz="3200" dirty="0"/>
          </a:p>
        </p:txBody>
      </p:sp>
    </p:spTree>
    <p:extLst>
      <p:ext uri="{BB962C8B-B14F-4D97-AF65-F5344CB8AC3E}">
        <p14:creationId xmlns="" xmlns:p14="http://schemas.microsoft.com/office/powerpoint/2010/main" val="1912683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77751"/>
            <a:ext cx="7668342" cy="601565"/>
          </a:xfrm>
          <a:solidFill>
            <a:schemeClr val="bg1"/>
          </a:solidFill>
        </p:spPr>
        <p:txBody>
          <a:bodyPr/>
          <a:lstStyle/>
          <a:p>
            <a:r>
              <a:rPr lang="en-ZA" sz="3600" b="1" dirty="0" smtClean="0">
                <a:latin typeface="Arial" pitchFamily="34" charset="0"/>
                <a:cs typeface="Arial" pitchFamily="34" charset="0"/>
              </a:rPr>
              <a:t>Gauteng</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3956" y="1066800"/>
            <a:ext cx="7546475" cy="5259859"/>
          </a:xfrm>
        </p:spPr>
        <p:txBody>
          <a:bodyPr/>
          <a:lstStyle/>
          <a:p>
            <a:pPr algn="just"/>
            <a:r>
              <a:rPr lang="en-US" sz="2000" b="1" dirty="0" smtClean="0"/>
              <a:t>The </a:t>
            </a:r>
            <a:r>
              <a:rPr lang="en-US" sz="2000" b="1" dirty="0"/>
              <a:t>Vaal River System</a:t>
            </a:r>
            <a:r>
              <a:rPr lang="en-US" sz="2000" dirty="0"/>
              <a:t>: 14 dams. Serving mainly Gauteng Sasol and Eskom has increased by  0.8% to 65.56% compared with 59.8% the same time last year. The system has gained 89 million M3 week on week. </a:t>
            </a:r>
            <a:r>
              <a:rPr lang="en-US" sz="2000" dirty="0" err="1"/>
              <a:t>Katse</a:t>
            </a:r>
            <a:r>
              <a:rPr lang="en-US" sz="2000" dirty="0"/>
              <a:t> dam is at 45.8% increased by 0.2%. Vaal Dam decreased by 0.3% to 63.1%. The </a:t>
            </a:r>
            <a:r>
              <a:rPr lang="en-US" sz="2000" dirty="0" err="1"/>
              <a:t>Sterkfontein</a:t>
            </a:r>
            <a:r>
              <a:rPr lang="en-US" sz="2000" dirty="0"/>
              <a:t> Dam increased by 0.3% to 87.6%. The </a:t>
            </a:r>
            <a:r>
              <a:rPr lang="en-US" sz="2000" dirty="0" err="1"/>
              <a:t>Grootdraai</a:t>
            </a:r>
            <a:r>
              <a:rPr lang="en-US" sz="2000" dirty="0"/>
              <a:t> Dam is at 105% a increase of 5.8%. Restrictions of 15% for urban use and 20% for irrigation use in place. </a:t>
            </a:r>
          </a:p>
          <a:p>
            <a:pPr algn="just"/>
            <a:r>
              <a:rPr lang="en-ZA" sz="2000" dirty="0" smtClean="0"/>
              <a:t>Pumping </a:t>
            </a:r>
            <a:r>
              <a:rPr lang="en-ZA" sz="2000" dirty="0"/>
              <a:t>continues from the Upper Tugela Transfer Scheme into </a:t>
            </a:r>
            <a:r>
              <a:rPr lang="en-ZA" sz="2000" dirty="0" err="1" smtClean="0"/>
              <a:t>Sterkfontein</a:t>
            </a:r>
            <a:r>
              <a:rPr lang="en-ZA" sz="2000" dirty="0" smtClean="0"/>
              <a:t>- </a:t>
            </a:r>
            <a:r>
              <a:rPr lang="en-ZA" sz="2000" dirty="0"/>
              <a:t>and from </a:t>
            </a:r>
            <a:r>
              <a:rPr lang="en-ZA" sz="2000" dirty="0" err="1"/>
              <a:t>Heyshope</a:t>
            </a:r>
            <a:r>
              <a:rPr lang="en-ZA" sz="2000" dirty="0"/>
              <a:t> </a:t>
            </a:r>
            <a:r>
              <a:rPr lang="en-ZA" sz="2000" dirty="0" smtClean="0"/>
              <a:t>Dam </a:t>
            </a:r>
            <a:r>
              <a:rPr lang="en-ZA" sz="2000" dirty="0"/>
              <a:t>into </a:t>
            </a:r>
            <a:r>
              <a:rPr lang="en-ZA" sz="2000" dirty="0" err="1"/>
              <a:t>Grootdraai</a:t>
            </a:r>
            <a:r>
              <a:rPr lang="en-ZA" sz="2000" dirty="0"/>
              <a:t> </a:t>
            </a:r>
            <a:r>
              <a:rPr lang="en-ZA" sz="2000" dirty="0" smtClean="0"/>
              <a:t>Dam </a:t>
            </a:r>
            <a:r>
              <a:rPr lang="en-ZA" sz="2000" dirty="0"/>
              <a:t>(Usutu Scheme). </a:t>
            </a:r>
            <a:endParaRPr lang="en-ZA" sz="2000" dirty="0" smtClean="0"/>
          </a:p>
          <a:p>
            <a:pPr algn="just"/>
            <a:r>
              <a:rPr lang="en-US" sz="2000" dirty="0"/>
              <a:t>The update on the application of restrictions by Municipalities will be available after the meeting of the Technical Committee scheduled for 18 </a:t>
            </a:r>
            <a:r>
              <a:rPr lang="en-US" sz="2000" dirty="0" smtClean="0"/>
              <a:t>January.</a:t>
            </a:r>
            <a:endParaRPr lang="en-ZA" sz="2000" dirty="0" smtClean="0"/>
          </a:p>
          <a:p>
            <a:pPr algn="just"/>
            <a:endParaRPr lang="en-ZA" dirty="0"/>
          </a:p>
        </p:txBody>
      </p:sp>
      <p:sp>
        <p:nvSpPr>
          <p:cNvPr id="4" name="Slide Number Placeholder 3"/>
          <p:cNvSpPr>
            <a:spLocks noGrp="1"/>
          </p:cNvSpPr>
          <p:nvPr>
            <p:ph type="sldNum" sz="quarter" idx="12"/>
          </p:nvPr>
        </p:nvSpPr>
        <p:spPr>
          <a:xfrm>
            <a:off x="7546156" y="6165304"/>
            <a:ext cx="1600200" cy="273844"/>
          </a:xfrm>
        </p:spPr>
        <p:txBody>
          <a:bodyPr/>
          <a:lstStyle/>
          <a:p>
            <a:pPr algn="r"/>
            <a:fld id="{B7F67DE4-8928-44BF-BA38-8905059247AD}" type="slidenum">
              <a:rPr lang="en-US" smtClean="0">
                <a:solidFill>
                  <a:prstClr val="black"/>
                </a:solidFill>
              </a:rPr>
              <a:pPr algn="r"/>
              <a:t>25</a:t>
            </a:fld>
            <a:endParaRPr lang="en-US" dirty="0">
              <a:solidFill>
                <a:prstClr val="black"/>
              </a:solidFill>
            </a:endParaRPr>
          </a:p>
        </p:txBody>
      </p:sp>
    </p:spTree>
    <p:extLst>
      <p:ext uri="{BB962C8B-B14F-4D97-AF65-F5344CB8AC3E}">
        <p14:creationId xmlns="" xmlns:p14="http://schemas.microsoft.com/office/powerpoint/2010/main" val="3975236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ig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486" y="0"/>
            <a:ext cx="9686011" cy="6858000"/>
          </a:xfrm>
          <a:prstGeom prst="rect">
            <a:avLst/>
          </a:prstGeom>
          <a:noFill/>
          <a:ln>
            <a:noFill/>
          </a:ln>
          <a:effectLst>
            <a:outerShdw dist="107763"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4" name="Freeform 18"/>
          <p:cNvSpPr>
            <a:spLocks/>
          </p:cNvSpPr>
          <p:nvPr/>
        </p:nvSpPr>
        <p:spPr bwMode="auto">
          <a:xfrm rot="14116557" flipH="1" flipV="1">
            <a:off x="6040298" y="1314396"/>
            <a:ext cx="207962" cy="827201"/>
          </a:xfrm>
          <a:custGeom>
            <a:avLst/>
            <a:gdLst>
              <a:gd name="T0" fmla="*/ 2147483647 w 257"/>
              <a:gd name="T1" fmla="*/ 2147483647 h 998"/>
              <a:gd name="T2" fmla="*/ 2147483647 w 257"/>
              <a:gd name="T3" fmla="*/ 2147483647 h 998"/>
              <a:gd name="T4" fmla="*/ 2147483647 w 257"/>
              <a:gd name="T5" fmla="*/ 0 h 998"/>
              <a:gd name="T6" fmla="*/ 0 60000 65536"/>
              <a:gd name="T7" fmla="*/ 0 60000 65536"/>
              <a:gd name="T8" fmla="*/ 0 60000 65536"/>
              <a:gd name="T9" fmla="*/ 0 w 257"/>
              <a:gd name="T10" fmla="*/ 0 h 998"/>
              <a:gd name="T11" fmla="*/ 257 w 257"/>
              <a:gd name="T12" fmla="*/ 998 h 998"/>
            </a:gdLst>
            <a:ahLst/>
            <a:cxnLst>
              <a:cxn ang="T6">
                <a:pos x="T0" y="T1"/>
              </a:cxn>
              <a:cxn ang="T7">
                <a:pos x="T2" y="T3"/>
              </a:cxn>
              <a:cxn ang="T8">
                <a:pos x="T4" y="T5"/>
              </a:cxn>
            </a:cxnLst>
            <a:rect l="T9" t="T10" r="T11" b="T12"/>
            <a:pathLst>
              <a:path w="257" h="998">
                <a:moveTo>
                  <a:pt x="76" y="998"/>
                </a:moveTo>
                <a:cubicBezTo>
                  <a:pt x="38" y="809"/>
                  <a:pt x="0" y="620"/>
                  <a:pt x="30" y="454"/>
                </a:cubicBezTo>
                <a:cubicBezTo>
                  <a:pt x="60" y="288"/>
                  <a:pt x="219" y="83"/>
                  <a:pt x="257" y="0"/>
                </a:cubicBezTo>
              </a:path>
            </a:pathLst>
          </a:custGeom>
          <a:noFill/>
          <a:ln w="28575">
            <a:solidFill>
              <a:schemeClr val="tx2"/>
            </a:solidFill>
            <a:prstDash val="dash"/>
            <a:round/>
            <a:headEnd/>
            <a:tailEnd type="triangle" w="med" len="med"/>
          </a:ln>
          <a:extLst>
            <a:ext uri="{909E8E84-426E-40DD-AFC4-6F175D3DCCD1}">
              <a14:hiddenFill xmlns="" xmlns:a14="http://schemas.microsoft.com/office/drawing/2010/main">
                <a:solidFill>
                  <a:srgbClr val="FFFFFF"/>
                </a:solidFill>
              </a14:hiddenFill>
            </a:ext>
          </a:extLst>
        </p:spPr>
        <p:txBody>
          <a:bodyPr anchor="ctr"/>
          <a:lstStyle/>
          <a:p>
            <a:endParaRPr lang="en-GB">
              <a:solidFill>
                <a:prstClr val="black"/>
              </a:solidFill>
            </a:endParaRPr>
          </a:p>
        </p:txBody>
      </p:sp>
      <p:sp>
        <p:nvSpPr>
          <p:cNvPr id="30725" name="Freeform 21"/>
          <p:cNvSpPr>
            <a:spLocks/>
          </p:cNvSpPr>
          <p:nvPr/>
        </p:nvSpPr>
        <p:spPr bwMode="auto">
          <a:xfrm>
            <a:off x="5220024" y="442913"/>
            <a:ext cx="73164" cy="71437"/>
          </a:xfrm>
          <a:custGeom>
            <a:avLst/>
            <a:gdLst>
              <a:gd name="T0" fmla="*/ 2147483647 w 136"/>
              <a:gd name="T1" fmla="*/ 0 h 136"/>
              <a:gd name="T2" fmla="*/ 0 w 136"/>
              <a:gd name="T3" fmla="*/ 2147483647 h 136"/>
              <a:gd name="T4" fmla="*/ 0 w 136"/>
              <a:gd name="T5" fmla="*/ 2147483647 h 136"/>
              <a:gd name="T6" fmla="*/ 2147483647 w 136"/>
              <a:gd name="T7" fmla="*/ 2147483647 h 136"/>
              <a:gd name="T8" fmla="*/ 2147483647 w 136"/>
              <a:gd name="T9" fmla="*/ 2147483647 h 136"/>
              <a:gd name="T10" fmla="*/ 2147483647 w 136"/>
              <a:gd name="T11" fmla="*/ 2147483647 h 136"/>
              <a:gd name="T12" fmla="*/ 2147483647 w 136"/>
              <a:gd name="T13" fmla="*/ 2147483647 h 136"/>
              <a:gd name="T14" fmla="*/ 2147483647 w 136"/>
              <a:gd name="T15" fmla="*/ 0 h 136"/>
              <a:gd name="T16" fmla="*/ 2147483647 w 136"/>
              <a:gd name="T17" fmla="*/ 0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6"/>
              <a:gd name="T28" fmla="*/ 0 h 136"/>
              <a:gd name="T29" fmla="*/ 136 w 136"/>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6" h="136">
                <a:moveTo>
                  <a:pt x="46" y="0"/>
                </a:moveTo>
                <a:lnTo>
                  <a:pt x="0" y="45"/>
                </a:lnTo>
                <a:lnTo>
                  <a:pt x="0" y="136"/>
                </a:lnTo>
                <a:lnTo>
                  <a:pt x="46" y="136"/>
                </a:lnTo>
                <a:lnTo>
                  <a:pt x="91" y="91"/>
                </a:lnTo>
                <a:lnTo>
                  <a:pt x="136" y="45"/>
                </a:lnTo>
                <a:lnTo>
                  <a:pt x="91" y="45"/>
                </a:lnTo>
                <a:lnTo>
                  <a:pt x="91" y="0"/>
                </a:lnTo>
                <a:lnTo>
                  <a:pt x="46" y="0"/>
                </a:lnTo>
                <a:close/>
              </a:path>
            </a:pathLst>
          </a:custGeom>
          <a:solidFill>
            <a:srgbClr val="FFFF53"/>
          </a:solidFill>
          <a:ln w="6350">
            <a:solidFill>
              <a:schemeClr val="tx2"/>
            </a:solidFill>
            <a:round/>
            <a:headEnd/>
            <a:tailEnd/>
          </a:ln>
        </p:spPr>
        <p:txBody>
          <a:bodyPr anchor="ctr"/>
          <a:lstStyle/>
          <a:p>
            <a:endParaRPr lang="en-GB">
              <a:solidFill>
                <a:prstClr val="black"/>
              </a:solidFill>
            </a:endParaRPr>
          </a:p>
        </p:txBody>
      </p:sp>
      <p:sp>
        <p:nvSpPr>
          <p:cNvPr id="30727" name="Freeform 3"/>
          <p:cNvSpPr>
            <a:spLocks/>
          </p:cNvSpPr>
          <p:nvPr/>
        </p:nvSpPr>
        <p:spPr bwMode="auto">
          <a:xfrm rot="12614367" flipH="1" flipV="1">
            <a:off x="5597684" y="4640580"/>
            <a:ext cx="137369" cy="306388"/>
          </a:xfrm>
          <a:custGeom>
            <a:avLst/>
            <a:gdLst>
              <a:gd name="T0" fmla="*/ 2147483647 w 257"/>
              <a:gd name="T1" fmla="*/ 2147483647 h 998"/>
              <a:gd name="T2" fmla="*/ 2147483647 w 257"/>
              <a:gd name="T3" fmla="*/ 2147483647 h 998"/>
              <a:gd name="T4" fmla="*/ 2147483647 w 257"/>
              <a:gd name="T5" fmla="*/ 0 h 998"/>
              <a:gd name="T6" fmla="*/ 0 60000 65536"/>
              <a:gd name="T7" fmla="*/ 0 60000 65536"/>
              <a:gd name="T8" fmla="*/ 0 60000 65536"/>
              <a:gd name="T9" fmla="*/ 0 w 257"/>
              <a:gd name="T10" fmla="*/ 0 h 998"/>
              <a:gd name="T11" fmla="*/ 257 w 257"/>
              <a:gd name="T12" fmla="*/ 998 h 998"/>
            </a:gdLst>
            <a:ahLst/>
            <a:cxnLst>
              <a:cxn ang="T6">
                <a:pos x="T0" y="T1"/>
              </a:cxn>
              <a:cxn ang="T7">
                <a:pos x="T2" y="T3"/>
              </a:cxn>
              <a:cxn ang="T8">
                <a:pos x="T4" y="T5"/>
              </a:cxn>
            </a:cxnLst>
            <a:rect l="T9" t="T10" r="T11" b="T12"/>
            <a:pathLst>
              <a:path w="257" h="998">
                <a:moveTo>
                  <a:pt x="76" y="998"/>
                </a:moveTo>
                <a:cubicBezTo>
                  <a:pt x="38" y="809"/>
                  <a:pt x="0" y="620"/>
                  <a:pt x="30" y="454"/>
                </a:cubicBezTo>
                <a:cubicBezTo>
                  <a:pt x="60" y="288"/>
                  <a:pt x="219" y="83"/>
                  <a:pt x="257" y="0"/>
                </a:cubicBezTo>
              </a:path>
            </a:pathLst>
          </a:custGeom>
          <a:noFill/>
          <a:ln w="28575">
            <a:solidFill>
              <a:schemeClr val="tx2"/>
            </a:solidFill>
            <a:round/>
            <a:headEnd/>
            <a:tailEnd type="triangle" w="med" len="med"/>
          </a:ln>
          <a:extLst>
            <a:ext uri="{909E8E84-426E-40DD-AFC4-6F175D3DCCD1}">
              <a14:hiddenFill xmlns="" xmlns:a14="http://schemas.microsoft.com/office/drawing/2010/main">
                <a:solidFill>
                  <a:srgbClr val="FFFFFF"/>
                </a:solidFill>
              </a14:hiddenFill>
            </a:ext>
          </a:extLst>
        </p:spPr>
        <p:txBody>
          <a:bodyPr anchor="ctr"/>
          <a:lstStyle/>
          <a:p>
            <a:endParaRPr lang="en-GB">
              <a:solidFill>
                <a:prstClr val="black"/>
              </a:solidFill>
            </a:endParaRPr>
          </a:p>
        </p:txBody>
      </p:sp>
      <p:sp>
        <p:nvSpPr>
          <p:cNvPr id="30729" name="Text Box 20"/>
          <p:cNvSpPr txBox="1">
            <a:spLocks noChangeArrowheads="1"/>
          </p:cNvSpPr>
          <p:nvPr/>
        </p:nvSpPr>
        <p:spPr bwMode="auto">
          <a:xfrm>
            <a:off x="4709369" y="455613"/>
            <a:ext cx="622286"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rtl="1">
              <a:spcBef>
                <a:spcPct val="20000"/>
              </a:spcBef>
              <a:buFont typeface="Arial" charset="0"/>
              <a:buChar char="•"/>
              <a:defRPr sz="3200">
                <a:solidFill>
                  <a:schemeClr val="tx1"/>
                </a:solidFill>
                <a:latin typeface="Calibri" pitchFamily="34" charset="0"/>
                <a:cs typeface="Arial" charset="0"/>
              </a:defRPr>
            </a:lvl1pPr>
            <a:lvl2pPr marL="742950" indent="-285750" rtl="1">
              <a:spcBef>
                <a:spcPct val="20000"/>
              </a:spcBef>
              <a:buFont typeface="Arial" charset="0"/>
              <a:buChar char="–"/>
              <a:defRPr sz="2800">
                <a:solidFill>
                  <a:schemeClr val="tx1"/>
                </a:solidFill>
                <a:latin typeface="Calibri" pitchFamily="34" charset="0"/>
                <a:cs typeface="Arial" charset="0"/>
              </a:defRPr>
            </a:lvl2pPr>
            <a:lvl3pPr marL="1143000" indent="-228600" rtl="1">
              <a:spcBef>
                <a:spcPct val="20000"/>
              </a:spcBef>
              <a:buFont typeface="Arial" charset="0"/>
              <a:buChar char="•"/>
              <a:defRPr sz="2400">
                <a:solidFill>
                  <a:schemeClr val="tx1"/>
                </a:solidFill>
                <a:latin typeface="Calibri" pitchFamily="34" charset="0"/>
                <a:cs typeface="Arial" charset="0"/>
              </a:defRPr>
            </a:lvl3pPr>
            <a:lvl4pPr marL="1600200" indent="-228600" rtl="1">
              <a:spcBef>
                <a:spcPct val="20000"/>
              </a:spcBef>
              <a:buFont typeface="Arial" charset="0"/>
              <a:buChar char="–"/>
              <a:defRPr sz="2000">
                <a:solidFill>
                  <a:schemeClr val="tx1"/>
                </a:solidFill>
                <a:latin typeface="Calibri" pitchFamily="34" charset="0"/>
                <a:cs typeface="Arial" charset="0"/>
              </a:defRPr>
            </a:lvl4pPr>
            <a:lvl5pPr marL="2057400" indent="-228600" rtl="1">
              <a:spcBef>
                <a:spcPct val="20000"/>
              </a:spcBef>
              <a:buFont typeface="Arial" charset="0"/>
              <a:buChar char="»"/>
              <a:defRPr sz="2000">
                <a:solidFill>
                  <a:schemeClr val="tx1"/>
                </a:solidFill>
                <a:latin typeface="Calibri" pitchFamily="34" charset="0"/>
                <a:cs typeface="Arial" charset="0"/>
              </a:defRPr>
            </a:lvl5pPr>
            <a:lvl6pPr marL="25146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a:spcBef>
                <a:spcPct val="0"/>
              </a:spcBef>
              <a:buFontTx/>
              <a:buNone/>
            </a:pPr>
            <a:r>
              <a:rPr lang="en-US" altLang="en-US" sz="600">
                <a:solidFill>
                  <a:prstClr val="black"/>
                </a:solidFill>
                <a:latin typeface="Arial Narrow" pitchFamily="34" charset="0"/>
              </a:rPr>
              <a:t>RUSTENBURG</a:t>
            </a:r>
          </a:p>
        </p:txBody>
      </p:sp>
      <p:sp>
        <p:nvSpPr>
          <p:cNvPr id="30731" name="Slide Number Placeholder 3"/>
          <p:cNvSpPr>
            <a:spLocks noGrp="1"/>
          </p:cNvSpPr>
          <p:nvPr>
            <p:ph type="sldNum" sz="quarter" idx="4294967295"/>
          </p:nvPr>
        </p:nvSpPr>
        <p:spPr bwMode="auto">
          <a:xfrm>
            <a:off x="7261151" y="6248400"/>
            <a:ext cx="1905249"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rtl="1">
              <a:spcBef>
                <a:spcPct val="20000"/>
              </a:spcBef>
              <a:buFont typeface="Arial" charset="0"/>
              <a:buChar char="•"/>
              <a:defRPr sz="3200">
                <a:solidFill>
                  <a:schemeClr val="tx1"/>
                </a:solidFill>
                <a:latin typeface="Calibri" pitchFamily="34" charset="0"/>
                <a:cs typeface="Arial" charset="0"/>
              </a:defRPr>
            </a:lvl1pPr>
            <a:lvl2pPr marL="742950" indent="-285750" rtl="1">
              <a:spcBef>
                <a:spcPct val="20000"/>
              </a:spcBef>
              <a:buFont typeface="Arial" charset="0"/>
              <a:buChar char="–"/>
              <a:defRPr sz="2800">
                <a:solidFill>
                  <a:schemeClr val="tx1"/>
                </a:solidFill>
                <a:latin typeface="Calibri" pitchFamily="34" charset="0"/>
                <a:cs typeface="Arial" charset="0"/>
              </a:defRPr>
            </a:lvl2pPr>
            <a:lvl3pPr marL="1143000" indent="-228600" rtl="1">
              <a:spcBef>
                <a:spcPct val="20000"/>
              </a:spcBef>
              <a:buFont typeface="Arial" charset="0"/>
              <a:buChar char="•"/>
              <a:defRPr sz="2400">
                <a:solidFill>
                  <a:schemeClr val="tx1"/>
                </a:solidFill>
                <a:latin typeface="Calibri" pitchFamily="34" charset="0"/>
                <a:cs typeface="Arial" charset="0"/>
              </a:defRPr>
            </a:lvl3pPr>
            <a:lvl4pPr marL="1600200" indent="-228600" rtl="1">
              <a:spcBef>
                <a:spcPct val="20000"/>
              </a:spcBef>
              <a:buFont typeface="Arial" charset="0"/>
              <a:buChar char="–"/>
              <a:defRPr sz="2000">
                <a:solidFill>
                  <a:schemeClr val="tx1"/>
                </a:solidFill>
                <a:latin typeface="Calibri" pitchFamily="34" charset="0"/>
                <a:cs typeface="Arial" charset="0"/>
              </a:defRPr>
            </a:lvl4pPr>
            <a:lvl5pPr marL="2057400" indent="-228600" rtl="1">
              <a:spcBef>
                <a:spcPct val="20000"/>
              </a:spcBef>
              <a:buFont typeface="Arial" charset="0"/>
              <a:buChar char="»"/>
              <a:defRPr sz="2000">
                <a:solidFill>
                  <a:schemeClr val="tx1"/>
                </a:solidFill>
                <a:latin typeface="Calibri" pitchFamily="34" charset="0"/>
                <a:cs typeface="Arial" charset="0"/>
              </a:defRPr>
            </a:lvl5pPr>
            <a:lvl6pPr marL="25146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a:spcBef>
                <a:spcPct val="0"/>
              </a:spcBef>
              <a:buFontTx/>
              <a:buNone/>
            </a:pPr>
            <a:fld id="{DB7B26BB-F211-4A48-B907-DB9A0FD4805E}" type="slidenum">
              <a:rPr lang="en-GB" altLang="en-US" sz="1400" smtClean="0">
                <a:solidFill>
                  <a:prstClr val="black"/>
                </a:solidFill>
                <a:latin typeface="Times New Roman" pitchFamily="18" charset="0"/>
              </a:rPr>
              <a:pPr>
                <a:spcBef>
                  <a:spcPct val="0"/>
                </a:spcBef>
                <a:buFontTx/>
                <a:buNone/>
              </a:pPr>
              <a:t>26</a:t>
            </a:fld>
            <a:endParaRPr lang="en-GB" altLang="en-US" sz="1400" smtClean="0">
              <a:solidFill>
                <a:prstClr val="black"/>
              </a:solidFill>
              <a:latin typeface="Times New Roman" pitchFamily="18" charset="0"/>
            </a:endParaRPr>
          </a:p>
        </p:txBody>
      </p:sp>
      <p:sp>
        <p:nvSpPr>
          <p:cNvPr id="30740" name="TextBox 50"/>
          <p:cNvSpPr txBox="1">
            <a:spLocks noChangeArrowheads="1"/>
          </p:cNvSpPr>
          <p:nvPr/>
        </p:nvSpPr>
        <p:spPr bwMode="auto">
          <a:xfrm>
            <a:off x="2898196" y="2928973"/>
            <a:ext cx="1072076"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rtl="1">
              <a:spcBef>
                <a:spcPct val="20000"/>
              </a:spcBef>
              <a:buFont typeface="Arial" charset="0"/>
              <a:buChar char="•"/>
              <a:defRPr sz="3200">
                <a:solidFill>
                  <a:schemeClr val="tx1"/>
                </a:solidFill>
                <a:latin typeface="Calibri" pitchFamily="34" charset="0"/>
                <a:cs typeface="Arial" charset="0"/>
              </a:defRPr>
            </a:lvl1pPr>
            <a:lvl2pPr marL="742950" indent="-285750" rtl="1">
              <a:spcBef>
                <a:spcPct val="20000"/>
              </a:spcBef>
              <a:buFont typeface="Arial" charset="0"/>
              <a:buChar char="–"/>
              <a:defRPr sz="2800">
                <a:solidFill>
                  <a:schemeClr val="tx1"/>
                </a:solidFill>
                <a:latin typeface="Calibri" pitchFamily="34" charset="0"/>
                <a:cs typeface="Arial" charset="0"/>
              </a:defRPr>
            </a:lvl2pPr>
            <a:lvl3pPr marL="1143000" indent="-228600" rtl="1">
              <a:spcBef>
                <a:spcPct val="20000"/>
              </a:spcBef>
              <a:buFont typeface="Arial" charset="0"/>
              <a:buChar char="•"/>
              <a:defRPr sz="2400">
                <a:solidFill>
                  <a:schemeClr val="tx1"/>
                </a:solidFill>
                <a:latin typeface="Calibri" pitchFamily="34" charset="0"/>
                <a:cs typeface="Arial" charset="0"/>
              </a:defRPr>
            </a:lvl3pPr>
            <a:lvl4pPr marL="1600200" indent="-228600" rtl="1">
              <a:spcBef>
                <a:spcPct val="20000"/>
              </a:spcBef>
              <a:buFont typeface="Arial" charset="0"/>
              <a:buChar char="–"/>
              <a:defRPr sz="2000">
                <a:solidFill>
                  <a:schemeClr val="tx1"/>
                </a:solidFill>
                <a:latin typeface="Calibri" pitchFamily="34" charset="0"/>
                <a:cs typeface="Arial" charset="0"/>
              </a:defRPr>
            </a:lvl4pPr>
            <a:lvl5pPr marL="2057400" indent="-228600" rtl="1">
              <a:spcBef>
                <a:spcPct val="20000"/>
              </a:spcBef>
              <a:buFont typeface="Arial" charset="0"/>
              <a:buChar char="»"/>
              <a:defRPr sz="2000">
                <a:solidFill>
                  <a:schemeClr val="tx1"/>
                </a:solidFill>
                <a:latin typeface="Calibri" pitchFamily="34" charset="0"/>
                <a:cs typeface="Arial" charset="0"/>
              </a:defRPr>
            </a:lvl5pPr>
            <a:lvl6pPr marL="25146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a:spcBef>
                <a:spcPct val="0"/>
              </a:spcBef>
              <a:buFontTx/>
              <a:buNone/>
            </a:pPr>
            <a:r>
              <a:rPr lang="en-GB" altLang="en-US" sz="1000" b="1" i="1">
                <a:solidFill>
                  <a:srgbClr val="C0504D"/>
                </a:solidFill>
                <a:latin typeface="Comic Sans MS" pitchFamily="66" charset="0"/>
              </a:rPr>
              <a:t>Bloemhof Dam</a:t>
            </a:r>
          </a:p>
        </p:txBody>
      </p:sp>
      <p:sp>
        <p:nvSpPr>
          <p:cNvPr id="30741" name="TextBox 51"/>
          <p:cNvSpPr txBox="1">
            <a:spLocks noChangeArrowheads="1"/>
          </p:cNvSpPr>
          <p:nvPr/>
        </p:nvSpPr>
        <p:spPr bwMode="auto">
          <a:xfrm>
            <a:off x="5791103" y="1988869"/>
            <a:ext cx="453915"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rtl="1">
              <a:spcBef>
                <a:spcPct val="20000"/>
              </a:spcBef>
              <a:buFont typeface="Arial" charset="0"/>
              <a:buChar char="•"/>
              <a:defRPr sz="3200">
                <a:solidFill>
                  <a:schemeClr val="tx1"/>
                </a:solidFill>
                <a:latin typeface="Calibri" pitchFamily="34" charset="0"/>
                <a:cs typeface="Arial" charset="0"/>
              </a:defRPr>
            </a:lvl1pPr>
            <a:lvl2pPr marL="742950" indent="-285750" rtl="1">
              <a:spcBef>
                <a:spcPct val="20000"/>
              </a:spcBef>
              <a:buFont typeface="Arial" charset="0"/>
              <a:buChar char="–"/>
              <a:defRPr sz="2800">
                <a:solidFill>
                  <a:schemeClr val="tx1"/>
                </a:solidFill>
                <a:latin typeface="Calibri" pitchFamily="34" charset="0"/>
                <a:cs typeface="Arial" charset="0"/>
              </a:defRPr>
            </a:lvl2pPr>
            <a:lvl3pPr marL="1143000" indent="-228600" rtl="1">
              <a:spcBef>
                <a:spcPct val="20000"/>
              </a:spcBef>
              <a:buFont typeface="Arial" charset="0"/>
              <a:buChar char="•"/>
              <a:defRPr sz="2400">
                <a:solidFill>
                  <a:schemeClr val="tx1"/>
                </a:solidFill>
                <a:latin typeface="Calibri" pitchFamily="34" charset="0"/>
                <a:cs typeface="Arial" charset="0"/>
              </a:defRPr>
            </a:lvl3pPr>
            <a:lvl4pPr marL="1600200" indent="-228600" rtl="1">
              <a:spcBef>
                <a:spcPct val="20000"/>
              </a:spcBef>
              <a:buFont typeface="Arial" charset="0"/>
              <a:buChar char="–"/>
              <a:defRPr sz="2000">
                <a:solidFill>
                  <a:schemeClr val="tx1"/>
                </a:solidFill>
                <a:latin typeface="Calibri" pitchFamily="34" charset="0"/>
                <a:cs typeface="Arial" charset="0"/>
              </a:defRPr>
            </a:lvl4pPr>
            <a:lvl5pPr marL="2057400" indent="-228600" rtl="1">
              <a:spcBef>
                <a:spcPct val="20000"/>
              </a:spcBef>
              <a:buFont typeface="Arial" charset="0"/>
              <a:buChar char="»"/>
              <a:defRPr sz="2000">
                <a:solidFill>
                  <a:schemeClr val="tx1"/>
                </a:solidFill>
                <a:latin typeface="Calibri" pitchFamily="34" charset="0"/>
                <a:cs typeface="Arial" charset="0"/>
              </a:defRPr>
            </a:lvl5pPr>
            <a:lvl6pPr marL="25146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a:spcBef>
                <a:spcPct val="0"/>
              </a:spcBef>
              <a:buFontTx/>
              <a:buNone/>
            </a:pPr>
            <a:r>
              <a:rPr lang="en-GB" altLang="en-US" sz="1000" b="1" i="1" dirty="0">
                <a:solidFill>
                  <a:srgbClr val="00B0F0"/>
                </a:solidFill>
                <a:latin typeface="Comic Sans MS" pitchFamily="66" charset="0"/>
              </a:rPr>
              <a:t>Vaal </a:t>
            </a:r>
          </a:p>
        </p:txBody>
      </p:sp>
      <p:sp>
        <p:nvSpPr>
          <p:cNvPr id="30748" name="TextBox 61"/>
          <p:cNvSpPr txBox="1">
            <a:spLocks noChangeArrowheads="1"/>
          </p:cNvSpPr>
          <p:nvPr/>
        </p:nvSpPr>
        <p:spPr bwMode="auto">
          <a:xfrm>
            <a:off x="5113824" y="4440238"/>
            <a:ext cx="571874"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rtl="1">
              <a:spcBef>
                <a:spcPct val="20000"/>
              </a:spcBef>
              <a:buFont typeface="Arial" charset="0"/>
              <a:buChar char="•"/>
              <a:defRPr sz="3200">
                <a:solidFill>
                  <a:schemeClr val="tx1"/>
                </a:solidFill>
                <a:latin typeface="Calibri" pitchFamily="34" charset="0"/>
                <a:cs typeface="Arial" charset="0"/>
              </a:defRPr>
            </a:lvl1pPr>
            <a:lvl2pPr marL="742950" indent="-285750" rtl="1">
              <a:spcBef>
                <a:spcPct val="20000"/>
              </a:spcBef>
              <a:buFont typeface="Arial" charset="0"/>
              <a:buChar char="–"/>
              <a:defRPr sz="2800">
                <a:solidFill>
                  <a:schemeClr val="tx1"/>
                </a:solidFill>
                <a:latin typeface="Calibri" pitchFamily="34" charset="0"/>
                <a:cs typeface="Arial" charset="0"/>
              </a:defRPr>
            </a:lvl2pPr>
            <a:lvl3pPr marL="1143000" indent="-228600" rtl="1">
              <a:spcBef>
                <a:spcPct val="20000"/>
              </a:spcBef>
              <a:buFont typeface="Arial" charset="0"/>
              <a:buChar char="•"/>
              <a:defRPr sz="2400">
                <a:solidFill>
                  <a:schemeClr val="tx1"/>
                </a:solidFill>
                <a:latin typeface="Calibri" pitchFamily="34" charset="0"/>
                <a:cs typeface="Arial" charset="0"/>
              </a:defRPr>
            </a:lvl3pPr>
            <a:lvl4pPr marL="1600200" indent="-228600" rtl="1">
              <a:spcBef>
                <a:spcPct val="20000"/>
              </a:spcBef>
              <a:buFont typeface="Arial" charset="0"/>
              <a:buChar char="–"/>
              <a:defRPr sz="2000">
                <a:solidFill>
                  <a:schemeClr val="tx1"/>
                </a:solidFill>
                <a:latin typeface="Calibri" pitchFamily="34" charset="0"/>
                <a:cs typeface="Arial" charset="0"/>
              </a:defRPr>
            </a:lvl4pPr>
            <a:lvl5pPr marL="2057400" indent="-228600" rtl="1">
              <a:spcBef>
                <a:spcPct val="20000"/>
              </a:spcBef>
              <a:buFont typeface="Arial" charset="0"/>
              <a:buChar char="»"/>
              <a:defRPr sz="2000">
                <a:solidFill>
                  <a:schemeClr val="tx1"/>
                </a:solidFill>
                <a:latin typeface="Calibri" pitchFamily="34" charset="0"/>
                <a:cs typeface="Arial" charset="0"/>
              </a:defRPr>
            </a:lvl5pPr>
            <a:lvl6pPr marL="25146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a:spcBef>
                <a:spcPct val="0"/>
              </a:spcBef>
              <a:buFontTx/>
              <a:buNone/>
            </a:pPr>
            <a:r>
              <a:rPr lang="en-GB" altLang="en-US" sz="1000" b="1" i="1" dirty="0" err="1">
                <a:solidFill>
                  <a:srgbClr val="00B0F0"/>
                </a:solidFill>
                <a:latin typeface="Comic Sans MS" pitchFamily="66" charset="0"/>
              </a:rPr>
              <a:t>Katse</a:t>
            </a:r>
            <a:endParaRPr lang="en-GB" altLang="en-US" sz="1000" b="1" i="1" dirty="0">
              <a:solidFill>
                <a:srgbClr val="00B0F0"/>
              </a:solidFill>
              <a:latin typeface="Comic Sans MS" pitchFamily="66" charset="0"/>
            </a:endParaRPr>
          </a:p>
        </p:txBody>
      </p:sp>
      <p:sp>
        <p:nvSpPr>
          <p:cNvPr id="30751" name="TextBox 77"/>
          <p:cNvSpPr txBox="1">
            <a:spLocks noChangeArrowheads="1"/>
          </p:cNvSpPr>
          <p:nvPr/>
        </p:nvSpPr>
        <p:spPr bwMode="auto">
          <a:xfrm>
            <a:off x="4755657" y="4857785"/>
            <a:ext cx="643544" cy="246063"/>
          </a:xfrm>
          <a:prstGeom prst="rect">
            <a:avLst/>
          </a:prstGeom>
          <a:solidFill>
            <a:schemeClr val="bg1"/>
          </a:solidFill>
          <a:ln>
            <a:solidFill>
              <a:schemeClr val="bg1"/>
            </a:solidFill>
          </a:ln>
          <a:extLst/>
        </p:spPr>
        <p:txBody>
          <a:bodyPr>
            <a:spAutoFit/>
          </a:bodyPr>
          <a:lstStyle>
            <a:lvl1pPr rtl="1">
              <a:spcBef>
                <a:spcPct val="20000"/>
              </a:spcBef>
              <a:buFont typeface="Arial" charset="0"/>
              <a:buChar char="•"/>
              <a:defRPr sz="3200">
                <a:solidFill>
                  <a:schemeClr val="tx1"/>
                </a:solidFill>
                <a:latin typeface="Calibri" pitchFamily="34" charset="0"/>
                <a:cs typeface="Arial" charset="0"/>
              </a:defRPr>
            </a:lvl1pPr>
            <a:lvl2pPr marL="742950" indent="-285750" rtl="1">
              <a:spcBef>
                <a:spcPct val="20000"/>
              </a:spcBef>
              <a:buFont typeface="Arial" charset="0"/>
              <a:buChar char="–"/>
              <a:defRPr sz="2800">
                <a:solidFill>
                  <a:schemeClr val="tx1"/>
                </a:solidFill>
                <a:latin typeface="Calibri" pitchFamily="34" charset="0"/>
                <a:cs typeface="Arial" charset="0"/>
              </a:defRPr>
            </a:lvl2pPr>
            <a:lvl3pPr marL="1143000" indent="-228600" rtl="1">
              <a:spcBef>
                <a:spcPct val="20000"/>
              </a:spcBef>
              <a:buFont typeface="Arial" charset="0"/>
              <a:buChar char="•"/>
              <a:defRPr sz="2400">
                <a:solidFill>
                  <a:schemeClr val="tx1"/>
                </a:solidFill>
                <a:latin typeface="Calibri" pitchFamily="34" charset="0"/>
                <a:cs typeface="Arial" charset="0"/>
              </a:defRPr>
            </a:lvl3pPr>
            <a:lvl4pPr marL="1600200" indent="-228600" rtl="1">
              <a:spcBef>
                <a:spcPct val="20000"/>
              </a:spcBef>
              <a:buFont typeface="Arial" charset="0"/>
              <a:buChar char="–"/>
              <a:defRPr sz="2000">
                <a:solidFill>
                  <a:schemeClr val="tx1"/>
                </a:solidFill>
                <a:latin typeface="Calibri" pitchFamily="34" charset="0"/>
                <a:cs typeface="Arial" charset="0"/>
              </a:defRPr>
            </a:lvl4pPr>
            <a:lvl5pPr marL="2057400" indent="-228600" rtl="1">
              <a:spcBef>
                <a:spcPct val="20000"/>
              </a:spcBef>
              <a:buFont typeface="Arial" charset="0"/>
              <a:buChar char="»"/>
              <a:defRPr sz="2000">
                <a:solidFill>
                  <a:schemeClr val="tx1"/>
                </a:solidFill>
                <a:latin typeface="Calibri" pitchFamily="34" charset="0"/>
                <a:cs typeface="Arial" charset="0"/>
              </a:defRPr>
            </a:lvl5pPr>
            <a:lvl6pPr marL="25146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6pPr>
            <a:lvl7pPr marL="29718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7pPr>
            <a:lvl8pPr marL="34290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8pPr>
            <a:lvl9pPr marL="3886200" indent="-228600" rtl="1" eaLnBrk="0" fontAlgn="base" hangingPunct="0">
              <a:spcBef>
                <a:spcPct val="20000"/>
              </a:spcBef>
              <a:spcAft>
                <a:spcPct val="0"/>
              </a:spcAft>
              <a:buFont typeface="Arial" charset="0"/>
              <a:buChar char="»"/>
              <a:defRPr sz="2000">
                <a:solidFill>
                  <a:schemeClr val="tx1"/>
                </a:solidFill>
                <a:latin typeface="Calibri" pitchFamily="34" charset="0"/>
                <a:cs typeface="Arial" charset="0"/>
              </a:defRPr>
            </a:lvl9pPr>
          </a:lstStyle>
          <a:p>
            <a:pPr rtl="0">
              <a:spcBef>
                <a:spcPct val="0"/>
              </a:spcBef>
              <a:buFontTx/>
              <a:buNone/>
            </a:pPr>
            <a:r>
              <a:rPr lang="en-GB" altLang="en-US" sz="1000" b="1" i="1" dirty="0" err="1">
                <a:solidFill>
                  <a:srgbClr val="00B0F0"/>
                </a:solidFill>
                <a:latin typeface="Comic Sans MS" pitchFamily="66" charset="0"/>
              </a:rPr>
              <a:t>Mohale</a:t>
            </a:r>
            <a:endParaRPr lang="en-GB" altLang="en-US" sz="1000" b="1" i="1" dirty="0">
              <a:solidFill>
                <a:srgbClr val="00B0F0"/>
              </a:solidFill>
              <a:latin typeface="Comic Sans MS" pitchFamily="66" charset="0"/>
            </a:endParaRPr>
          </a:p>
        </p:txBody>
      </p:sp>
    </p:spTree>
    <p:extLst>
      <p:ext uri="{BB962C8B-B14F-4D97-AF65-F5344CB8AC3E}">
        <p14:creationId xmlns="" xmlns:p14="http://schemas.microsoft.com/office/powerpoint/2010/main" val="3965615435"/>
      </p:ext>
    </p:extLst>
  </p:cSld>
  <p:clrMapOvr>
    <a:masterClrMapping/>
  </p:clrMapOvr>
  <p:transition spd="slow">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424EC-1447-457C-8795-0E858E81086C}" type="slidenum">
              <a:rPr lang="en-US" smtClean="0"/>
              <a:pPr/>
              <a:t>27</a:t>
            </a:fld>
            <a:endParaRPr lang="en-US"/>
          </a:p>
        </p:txBody>
      </p:sp>
      <p:sp>
        <p:nvSpPr>
          <p:cNvPr id="3" name="Title 1"/>
          <p:cNvSpPr txBox="1">
            <a:spLocks/>
          </p:cNvSpPr>
          <p:nvPr/>
        </p:nvSpPr>
        <p:spPr>
          <a:xfrm>
            <a:off x="0" y="86918"/>
            <a:ext cx="9144000" cy="488863"/>
          </a:xfrm>
          <a:prstGeom prst="rect">
            <a:avLst/>
          </a:prstGeom>
          <a:solidFill>
            <a:schemeClr val="bg2">
              <a:lumMod val="25000"/>
            </a:schemeClr>
          </a:solidFill>
        </p:spPr>
        <p:txBody>
          <a:bodyPr>
            <a:no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bg1"/>
                </a:solidFill>
                <a:effectLst/>
                <a:uLnTx/>
                <a:uFillTx/>
                <a:latin typeface="Arial" pitchFamily="34" charset="0"/>
                <a:ea typeface="ＭＳ Ｐゴシック" charset="0"/>
                <a:cs typeface="Arial" pitchFamily="34" charset="0"/>
              </a:rPr>
              <a:t>Overview of Dams in the Integrated Vaal System 06 Feb 2017 </a:t>
            </a:r>
            <a:endParaRPr kumimoji="0" lang="en-US" sz="2400" b="1"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4100579931"/>
              </p:ext>
            </p:extLst>
          </p:nvPr>
        </p:nvGraphicFramePr>
        <p:xfrm>
          <a:off x="500034" y="620688"/>
          <a:ext cx="8140500" cy="6062572"/>
        </p:xfrm>
        <a:graphic>
          <a:graphicData uri="http://schemas.openxmlformats.org/drawingml/2006/table">
            <a:tbl>
              <a:tblPr firstRow="1" bandRow="1">
                <a:tableStyleId>{5C22544A-7EE6-4342-B048-85BDC9FD1C3A}</a:tableStyleId>
              </a:tblPr>
              <a:tblGrid>
                <a:gridCol w="1348392"/>
                <a:gridCol w="869132"/>
                <a:gridCol w="740372"/>
                <a:gridCol w="740372"/>
                <a:gridCol w="740372"/>
                <a:gridCol w="740372"/>
                <a:gridCol w="740372"/>
                <a:gridCol w="740372"/>
                <a:gridCol w="740372"/>
                <a:gridCol w="740372"/>
              </a:tblGrid>
              <a:tr h="365918">
                <a:tc rowSpan="2">
                  <a:txBody>
                    <a:bodyPr/>
                    <a:lstStyle/>
                    <a:p>
                      <a:r>
                        <a:rPr lang="en-ZA" dirty="0" smtClean="0">
                          <a:solidFill>
                            <a:schemeClr val="bg2"/>
                          </a:solidFill>
                        </a:rPr>
                        <a:t>DAMS</a:t>
                      </a:r>
                      <a:endParaRPr lang="en-ZA" dirty="0">
                        <a:solidFill>
                          <a:schemeClr val="bg2"/>
                        </a:solidFill>
                      </a:endParaRPr>
                    </a:p>
                  </a:txBody>
                  <a:tcPr>
                    <a:lnR w="28575" cap="flat" cmpd="sng" algn="ctr">
                      <a:solidFill>
                        <a:schemeClr val="bg1"/>
                      </a:solidFill>
                      <a:prstDash val="solid"/>
                      <a:round/>
                      <a:headEnd type="none" w="med" len="med"/>
                      <a:tailEnd type="none" w="med" len="med"/>
                    </a:lnR>
                    <a:solidFill>
                      <a:schemeClr val="bg2">
                        <a:lumMod val="50000"/>
                      </a:schemeClr>
                    </a:solidFill>
                  </a:tcPr>
                </a:tc>
                <a:tc rowSpan="2">
                  <a:txBody>
                    <a:bodyPr/>
                    <a:lstStyle/>
                    <a:p>
                      <a:pPr algn="ctr"/>
                      <a:r>
                        <a:rPr lang="en-ZA" dirty="0" err="1" smtClean="0"/>
                        <a:t>FSC</a:t>
                      </a:r>
                      <a:r>
                        <a:rPr lang="en-ZA" dirty="0" smtClean="0"/>
                        <a:t> in 10</a:t>
                      </a:r>
                      <a:r>
                        <a:rPr lang="en-ZA" baseline="30000" dirty="0" smtClean="0"/>
                        <a:t>6</a:t>
                      </a:r>
                      <a:r>
                        <a:rPr lang="en-ZA" baseline="0" dirty="0" smtClean="0"/>
                        <a:t> m</a:t>
                      </a:r>
                      <a:r>
                        <a:rPr lang="en-ZA" baseline="30000" dirty="0" smtClean="0"/>
                        <a:t>3</a:t>
                      </a:r>
                      <a:r>
                        <a:rPr lang="en-ZA" dirty="0" smtClean="0"/>
                        <a:t> </a:t>
                      </a:r>
                      <a:endParaRPr lang="en-Z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50000"/>
                      </a:schemeClr>
                    </a:solid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dirty="0" smtClean="0">
                          <a:solidFill>
                            <a:schemeClr val="bg2"/>
                          </a:solidFill>
                        </a:rPr>
                        <a:t>08/02/16</a:t>
                      </a:r>
                    </a:p>
                    <a:p>
                      <a:pPr marL="0" marR="0" indent="0" algn="ctr" defTabSz="457200" rtl="0" eaLnBrk="1" fontAlgn="auto" latinLnBrk="0" hangingPunct="1">
                        <a:lnSpc>
                          <a:spcPct val="100000"/>
                        </a:lnSpc>
                        <a:spcBef>
                          <a:spcPts val="0"/>
                        </a:spcBef>
                        <a:spcAft>
                          <a:spcPts val="0"/>
                        </a:spcAft>
                        <a:buClrTx/>
                        <a:buSzTx/>
                        <a:buFontTx/>
                        <a:buNone/>
                        <a:tabLst/>
                        <a:defRPr/>
                      </a:pPr>
                      <a:r>
                        <a:rPr lang="en-ZA" sz="1400" dirty="0" smtClean="0">
                          <a:solidFill>
                            <a:schemeClr val="bg2"/>
                          </a:solidFill>
                        </a:rPr>
                        <a:t>Last year</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en-ZA" dirty="0">
                        <a:solidFill>
                          <a:schemeClr val="bg2"/>
                        </a:solidFill>
                      </a:endParaRPr>
                    </a:p>
                  </a:txBody>
                  <a:tcPr>
                    <a:solidFill>
                      <a:schemeClr val="bg2">
                        <a:lumMod val="5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dirty="0" smtClean="0">
                          <a:solidFill>
                            <a:schemeClr val="bg2"/>
                          </a:solidFill>
                        </a:rPr>
                        <a:t>30/01/17   </a:t>
                      </a:r>
                    </a:p>
                    <a:p>
                      <a:pPr algn="ctr"/>
                      <a:r>
                        <a:rPr lang="en-ZA" sz="1400" b="1" dirty="0" smtClean="0">
                          <a:solidFill>
                            <a:schemeClr val="bg2"/>
                          </a:solidFill>
                        </a:rPr>
                        <a:t>Change</a:t>
                      </a:r>
                      <a:r>
                        <a:rPr lang="en-ZA" sz="1400" b="1" baseline="0" dirty="0" smtClean="0">
                          <a:solidFill>
                            <a:schemeClr val="bg2"/>
                          </a:solidFill>
                        </a:rPr>
                        <a:t> over 1 week.</a:t>
                      </a:r>
                      <a:endParaRPr lang="en-ZA" sz="1400" b="1" dirty="0">
                        <a:solidFill>
                          <a:srgbClr val="C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lang="en-ZA" dirty="0">
                        <a:solidFill>
                          <a:schemeClr val="bg2"/>
                        </a:solidFill>
                      </a:endParaRPr>
                    </a:p>
                  </a:txBody>
                  <a:tcPr>
                    <a:solidFill>
                      <a:schemeClr val="bg2">
                        <a:lumMod val="50000"/>
                      </a:schemeClr>
                    </a:solidFill>
                  </a:tcPr>
                </a:tc>
                <a:tc hMerge="1">
                  <a:txBody>
                    <a:bodyPr/>
                    <a:lstStyle/>
                    <a:p>
                      <a:endParaRPr lang="en-ZA" dirty="0">
                        <a:solidFill>
                          <a:schemeClr val="bg2"/>
                        </a:solidFill>
                      </a:endParaRPr>
                    </a:p>
                  </a:txBody>
                  <a:tcPr>
                    <a:solidFill>
                      <a:schemeClr val="bg2">
                        <a:lumMod val="50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bg2"/>
                          </a:solidFill>
                          <a:latin typeface="+mn-lt"/>
                          <a:ea typeface="+mn-ea"/>
                          <a:cs typeface="+mn-cs"/>
                        </a:rPr>
                        <a:t>06/02/2017</a:t>
                      </a:r>
                    </a:p>
                    <a:p>
                      <a:pPr algn="ctr"/>
                      <a:r>
                        <a:rPr lang="en-ZA" sz="1400" b="1" dirty="0" smtClean="0">
                          <a:solidFill>
                            <a:schemeClr val="bg2"/>
                          </a:solidFill>
                        </a:rPr>
                        <a:t>Change</a:t>
                      </a:r>
                      <a:r>
                        <a:rPr lang="en-ZA" sz="1400" b="1" baseline="0" dirty="0" smtClean="0">
                          <a:solidFill>
                            <a:schemeClr val="bg2"/>
                          </a:solidFill>
                        </a:rPr>
                        <a:t> over 1 week.</a:t>
                      </a:r>
                      <a:endParaRPr lang="en-ZA" sz="1400" b="1" dirty="0">
                        <a:solidFill>
                          <a:srgbClr val="C00000"/>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lang="en-ZA" dirty="0">
                        <a:solidFill>
                          <a:schemeClr val="bg2"/>
                        </a:solidFill>
                      </a:endParaRPr>
                    </a:p>
                  </a:txBody>
                  <a:tcPr>
                    <a:solidFill>
                      <a:schemeClr val="bg2">
                        <a:lumMod val="50000"/>
                      </a:schemeClr>
                    </a:solidFill>
                  </a:tcPr>
                </a:tc>
                <a:tc hMerge="1">
                  <a:txBody>
                    <a:bodyPr/>
                    <a:lstStyle/>
                    <a:p>
                      <a:endParaRPr lang="en-ZA" dirty="0">
                        <a:solidFill>
                          <a:schemeClr val="bg2"/>
                        </a:solidFill>
                      </a:endParaRPr>
                    </a:p>
                  </a:txBody>
                  <a:tcPr>
                    <a:solidFill>
                      <a:schemeClr val="bg2">
                        <a:lumMod val="50000"/>
                      </a:schemeClr>
                    </a:solidFill>
                  </a:tcPr>
                </a:tc>
              </a:tr>
              <a:tr h="365918">
                <a:tc vMerge="1">
                  <a:txBody>
                    <a:bodyPr/>
                    <a:lstStyle/>
                    <a:p>
                      <a:endParaRPr lang="en-ZA"/>
                    </a:p>
                  </a:txBody>
                  <a:tcPr/>
                </a:tc>
                <a:tc vMerge="1">
                  <a:txBody>
                    <a:bodyPr/>
                    <a:lstStyle/>
                    <a:p>
                      <a:endParaRPr lang="en-ZA"/>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dirty="0" smtClean="0">
                          <a:solidFill>
                            <a:schemeClr val="bg2"/>
                          </a:solidFill>
                        </a:rPr>
                        <a:t>%</a:t>
                      </a:r>
                    </a:p>
                  </a:txBody>
                  <a:tcP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ZA" dirty="0" smtClean="0">
                          <a:solidFill>
                            <a:schemeClr val="bg2"/>
                          </a:solidFill>
                        </a:rPr>
                        <a:t>CAP</a:t>
                      </a:r>
                      <a:endParaRPr lang="en-ZA" dirty="0">
                        <a:solidFill>
                          <a:schemeClr val="bg2"/>
                        </a:solidFill>
                      </a:endParaRP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dirty="0" smtClean="0">
                          <a:solidFill>
                            <a:schemeClr val="bg2"/>
                          </a:solidFill>
                        </a:rPr>
                        <a:t>%</a:t>
                      </a:r>
                    </a:p>
                  </a:txBody>
                  <a:tcPr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ZA" dirty="0" smtClean="0">
                          <a:solidFill>
                            <a:schemeClr val="bg2"/>
                          </a:solidFill>
                        </a:rPr>
                        <a:t>CAP</a:t>
                      </a:r>
                      <a:endParaRPr lang="en-ZA" dirty="0">
                        <a:solidFill>
                          <a:schemeClr val="bg2"/>
                        </a:solidFill>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l-GR" b="0" dirty="0" smtClean="0">
                          <a:solidFill>
                            <a:schemeClr val="bg1"/>
                          </a:solidFill>
                        </a:rPr>
                        <a:t>Δ</a:t>
                      </a:r>
                      <a:endParaRPr lang="en-ZA" b="0" dirty="0">
                        <a:solidFill>
                          <a:schemeClr val="bg1"/>
                        </a:solidFill>
                      </a:endParaRP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dirty="0" smtClean="0">
                          <a:solidFill>
                            <a:schemeClr val="bg2"/>
                          </a:solidFill>
                        </a:rPr>
                        <a:t>%</a:t>
                      </a:r>
                    </a:p>
                  </a:txBody>
                  <a:tcPr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n-ZA" dirty="0" smtClean="0">
                          <a:solidFill>
                            <a:schemeClr val="bg2"/>
                          </a:solidFill>
                        </a:rPr>
                        <a:t>CAP</a:t>
                      </a:r>
                      <a:endParaRPr lang="en-ZA" dirty="0">
                        <a:solidFill>
                          <a:schemeClr val="bg2"/>
                        </a:solidFill>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el-GR" b="0" dirty="0" smtClean="0">
                          <a:solidFill>
                            <a:schemeClr val="bg1"/>
                          </a:solidFill>
                        </a:rPr>
                        <a:t>Δ</a:t>
                      </a:r>
                      <a:endParaRPr lang="en-ZA" b="0" dirty="0">
                        <a:solidFill>
                          <a:schemeClr val="bg1"/>
                        </a:solidFill>
                      </a:endParaRPr>
                    </a:p>
                  </a:txBody>
                  <a:tcP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r>
              <a:tr h="338414">
                <a:tc>
                  <a:txBody>
                    <a:bodyPr/>
                    <a:lstStyle/>
                    <a:p>
                      <a:pPr algn="l"/>
                      <a:r>
                        <a:rPr lang="en-ZA" sz="1600" b="1" dirty="0" smtClean="0">
                          <a:solidFill>
                            <a:schemeClr val="bg2">
                              <a:lumMod val="10000"/>
                            </a:schemeClr>
                          </a:solidFill>
                        </a:rPr>
                        <a:t>Vaal</a:t>
                      </a:r>
                      <a:r>
                        <a:rPr lang="en-ZA" sz="1600" b="1" baseline="0" dirty="0" smtClean="0">
                          <a:solidFill>
                            <a:schemeClr val="bg2">
                              <a:lumMod val="10000"/>
                            </a:schemeClr>
                          </a:solidFill>
                        </a:rPr>
                        <a:t> System</a:t>
                      </a:r>
                      <a:endParaRPr lang="en-ZA" sz="1600" b="1"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algn="r"/>
                      <a:r>
                        <a:rPr lang="en-ZA" sz="1600" b="1" dirty="0" smtClean="0"/>
                        <a:t>10 565</a:t>
                      </a:r>
                      <a:endParaRPr lang="en-ZA" sz="1600" b="1"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i="0" u="none" dirty="0" smtClean="0">
                          <a:solidFill>
                            <a:schemeClr val="bg2">
                              <a:lumMod val="10000"/>
                            </a:schemeClr>
                          </a:solidFill>
                        </a:rPr>
                        <a:t>59,8</a:t>
                      </a:r>
                    </a:p>
                  </a:txBody>
                  <a:tcPr anchor="ct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1" i="0" u="none" dirty="0" smtClean="0">
                          <a:solidFill>
                            <a:schemeClr val="bg2">
                              <a:lumMod val="10000"/>
                            </a:schemeClr>
                          </a:solidFill>
                        </a:rPr>
                        <a:t>6 318</a:t>
                      </a:r>
                    </a:p>
                  </a:txBody>
                  <a:tcPr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i="0" u="none" dirty="0" smtClean="0">
                          <a:solidFill>
                            <a:schemeClr val="bg2">
                              <a:lumMod val="10000"/>
                            </a:schemeClr>
                          </a:solidFill>
                        </a:rPr>
                        <a:t>64,7</a:t>
                      </a:r>
                    </a:p>
                  </a:txBody>
                  <a:tcPr anchor="ct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1" i="0" u="none" dirty="0" smtClean="0">
                          <a:solidFill>
                            <a:schemeClr val="bg2">
                              <a:lumMod val="10000"/>
                            </a:schemeClr>
                          </a:solidFill>
                        </a:rPr>
                        <a:t>6 835</a:t>
                      </a:r>
                    </a:p>
                  </a:txBody>
                  <a:tcPr anchor="ctr">
                    <a:lnT w="38100" cap="flat" cmpd="sng" algn="ctr">
                      <a:solidFill>
                        <a:schemeClr val="bg1"/>
                      </a:solidFill>
                      <a:prstDash val="solid"/>
                      <a:round/>
                      <a:headEnd type="none" w="med" len="med"/>
                      <a:tailEnd type="none" w="med" len="med"/>
                    </a:lnT>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1" i="0" u="none" dirty="0" smtClean="0">
                          <a:solidFill>
                            <a:srgbClr val="336600"/>
                          </a:solidFill>
                        </a:rPr>
                        <a:t>+52</a:t>
                      </a:r>
                    </a:p>
                  </a:txBody>
                  <a:tcPr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i="0" u="none" dirty="0" smtClean="0">
                          <a:solidFill>
                            <a:schemeClr val="bg2">
                              <a:lumMod val="10000"/>
                            </a:schemeClr>
                          </a:solidFill>
                        </a:rPr>
                        <a:t>65,5</a:t>
                      </a:r>
                    </a:p>
                  </a:txBody>
                  <a:tcPr anchor="ct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1" i="0" u="none" dirty="0" smtClean="0">
                          <a:solidFill>
                            <a:schemeClr val="bg2">
                              <a:lumMod val="10000"/>
                            </a:schemeClr>
                          </a:solidFill>
                        </a:rPr>
                        <a:t>6 924</a:t>
                      </a:r>
                    </a:p>
                  </a:txBody>
                  <a:tcPr anchor="ctr">
                    <a:lnT w="38100" cap="flat" cmpd="sng" algn="ctr">
                      <a:solidFill>
                        <a:schemeClr val="bg1"/>
                      </a:solidFill>
                      <a:prstDash val="solid"/>
                      <a:round/>
                      <a:headEnd type="none" w="med" len="med"/>
                      <a:tailEnd type="none" w="med" len="med"/>
                    </a:lnT>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1" i="0" u="none" dirty="0" smtClean="0">
                          <a:solidFill>
                            <a:srgbClr val="336600"/>
                          </a:solidFill>
                        </a:rPr>
                        <a:t>+89</a:t>
                      </a:r>
                    </a:p>
                  </a:txBody>
                  <a:tcPr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solidFill>
                  </a:tcPr>
                </a:tc>
              </a:tr>
              <a:tr h="338414">
                <a:tc>
                  <a:txBody>
                    <a:bodyPr/>
                    <a:lstStyle/>
                    <a:p>
                      <a:pPr algn="l"/>
                      <a:r>
                        <a:rPr lang="en-ZA" sz="1600" dirty="0" smtClean="0">
                          <a:solidFill>
                            <a:schemeClr val="bg2">
                              <a:lumMod val="10000"/>
                            </a:schemeClr>
                          </a:solidFill>
                        </a:rPr>
                        <a:t>Vaal</a:t>
                      </a:r>
                      <a:endParaRPr lang="en-ZA" sz="1600"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r"/>
                      <a:r>
                        <a:rPr lang="en-ZA" sz="1600" dirty="0" smtClean="0"/>
                        <a:t>2 603</a:t>
                      </a:r>
                      <a:endParaRPr lang="en-ZA"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51,8</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1 348</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63,4</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1 651</a:t>
                      </a:r>
                    </a:p>
                  </a:txBody>
                  <a:tcPr anchor="ctr">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rgbClr val="336600"/>
                          </a:solidFill>
                        </a:rPr>
                        <a:t>+5</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63,1</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1 643</a:t>
                      </a:r>
                    </a:p>
                  </a:txBody>
                  <a:tcPr anchor="ctr">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rgbClr val="C00000"/>
                          </a:solidFill>
                        </a:rPr>
                        <a:t>-8</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r>
              <a:tr h="338414">
                <a:tc>
                  <a:txBody>
                    <a:bodyPr/>
                    <a:lstStyle/>
                    <a:p>
                      <a:pPr algn="l"/>
                      <a:r>
                        <a:rPr lang="en-ZA" sz="1600" dirty="0" err="1" smtClean="0">
                          <a:solidFill>
                            <a:schemeClr val="bg2">
                              <a:lumMod val="10000"/>
                            </a:schemeClr>
                          </a:solidFill>
                        </a:rPr>
                        <a:t>Sterkfontein</a:t>
                      </a:r>
                      <a:endParaRPr lang="en-ZA" sz="1600"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r"/>
                      <a:r>
                        <a:rPr lang="en-ZA" sz="1600" dirty="0" smtClean="0"/>
                        <a:t>2 617</a:t>
                      </a:r>
                      <a:endParaRPr lang="en-ZA"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87,5</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2 290</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87,3</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2 285</a:t>
                      </a:r>
                    </a:p>
                  </a:txBody>
                  <a:tcPr anchor="ctr">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accent3">
                              <a:lumMod val="50000"/>
                            </a:schemeClr>
                          </a:solidFill>
                        </a:rPr>
                        <a:t>+9</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87,6</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2 292</a:t>
                      </a:r>
                    </a:p>
                  </a:txBody>
                  <a:tcPr anchor="ctr">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accent3">
                              <a:lumMod val="50000"/>
                            </a:schemeClr>
                          </a:solidFill>
                        </a:rPr>
                        <a:t>+7</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r>
              <a:tr h="338414">
                <a:tc>
                  <a:txBody>
                    <a:bodyPr/>
                    <a:lstStyle/>
                    <a:p>
                      <a:pPr algn="l"/>
                      <a:r>
                        <a:rPr lang="en-ZA" sz="1600" dirty="0" err="1" smtClean="0">
                          <a:solidFill>
                            <a:schemeClr val="bg2">
                              <a:lumMod val="10000"/>
                            </a:schemeClr>
                          </a:solidFill>
                        </a:rPr>
                        <a:t>Grootdraai</a:t>
                      </a:r>
                      <a:endParaRPr lang="en-ZA" sz="1600"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r"/>
                      <a:r>
                        <a:rPr lang="en-ZA" sz="1600" dirty="0" smtClean="0"/>
                        <a:t>350</a:t>
                      </a:r>
                      <a:endParaRPr lang="en-ZA"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65,4</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229</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99,2</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347</a:t>
                      </a:r>
                    </a:p>
                  </a:txBody>
                  <a:tcPr anchor="ctr">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rgbClr val="C00000"/>
                          </a:solidFill>
                        </a:rPr>
                        <a:t>-3</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105</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366</a:t>
                      </a:r>
                    </a:p>
                  </a:txBody>
                  <a:tcPr anchor="ctr">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accent3">
                              <a:lumMod val="50000"/>
                            </a:schemeClr>
                          </a:solidFill>
                        </a:rPr>
                        <a:t>+19</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r>
              <a:tr h="335894">
                <a:tc>
                  <a:txBody>
                    <a:bodyPr/>
                    <a:lstStyle/>
                    <a:p>
                      <a:pPr algn="l"/>
                      <a:r>
                        <a:rPr lang="en-ZA" sz="1600" dirty="0" err="1" smtClean="0">
                          <a:solidFill>
                            <a:schemeClr val="bg2">
                              <a:lumMod val="10000"/>
                            </a:schemeClr>
                          </a:solidFill>
                        </a:rPr>
                        <a:t>Katse</a:t>
                      </a:r>
                      <a:endParaRPr lang="en-ZA" sz="1600"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algn="r"/>
                      <a:r>
                        <a:rPr lang="en-ZA" sz="1600" dirty="0" smtClean="0"/>
                        <a:t>1 519</a:t>
                      </a:r>
                      <a:endParaRPr lang="en-ZA"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59,8</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908</a:t>
                      </a: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45,6</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692</a:t>
                      </a:r>
                    </a:p>
                  </a:txBody>
                  <a:tcPr anchor="ctr">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accent3">
                              <a:lumMod val="50000"/>
                            </a:schemeClr>
                          </a:solidFill>
                        </a:rPr>
                        <a:t>+11</a:t>
                      </a: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45,8</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695</a:t>
                      </a:r>
                    </a:p>
                  </a:txBody>
                  <a:tcPr anchor="ctr">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accent3">
                              <a:lumMod val="50000"/>
                            </a:schemeClr>
                          </a:solidFill>
                        </a:rPr>
                        <a:t>+3</a:t>
                      </a:r>
                    </a:p>
                  </a:txBody>
                  <a:tcPr anchor="ctr">
                    <a:lnR w="28575" cap="flat" cmpd="sng" algn="ctr">
                      <a:solidFill>
                        <a:schemeClr val="bg1"/>
                      </a:solidFill>
                      <a:prstDash val="solid"/>
                      <a:round/>
                      <a:headEnd type="none" w="med" len="med"/>
                      <a:tailEnd type="none" w="med" len="med"/>
                    </a:lnR>
                    <a:solidFill>
                      <a:schemeClr val="bg2"/>
                    </a:solidFill>
                  </a:tcPr>
                </a:tc>
              </a:tr>
              <a:tr h="338414">
                <a:tc>
                  <a:txBody>
                    <a:bodyPr/>
                    <a:lstStyle/>
                    <a:p>
                      <a:pPr algn="l"/>
                      <a:r>
                        <a:rPr lang="en-ZA" sz="1600" dirty="0" err="1" smtClean="0">
                          <a:solidFill>
                            <a:schemeClr val="bg2">
                              <a:lumMod val="10000"/>
                            </a:schemeClr>
                          </a:solidFill>
                        </a:rPr>
                        <a:t>Mohale</a:t>
                      </a:r>
                      <a:endParaRPr lang="en-ZA" sz="1600"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algn="r"/>
                      <a:r>
                        <a:rPr lang="en-ZA" sz="1600" dirty="0" smtClean="0">
                          <a:solidFill>
                            <a:schemeClr val="tx1"/>
                          </a:solidFill>
                        </a:rPr>
                        <a:t>857</a:t>
                      </a:r>
                      <a:endParaRPr lang="en-ZA" sz="160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rgbClr val="C00000"/>
                          </a:solidFill>
                        </a:rPr>
                        <a:t>25,9</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222</a:t>
                      </a: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42,8</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367</a:t>
                      </a:r>
                    </a:p>
                  </a:txBody>
                  <a:tcPr anchor="ctr">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accent3">
                              <a:lumMod val="50000"/>
                            </a:schemeClr>
                          </a:solidFill>
                        </a:rPr>
                        <a:t>+1</a:t>
                      </a: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48,3</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414</a:t>
                      </a:r>
                    </a:p>
                  </a:txBody>
                  <a:tcPr anchor="ctr">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accent3">
                              <a:lumMod val="50000"/>
                            </a:schemeClr>
                          </a:solidFill>
                        </a:rPr>
                        <a:t>+47</a:t>
                      </a:r>
                    </a:p>
                  </a:txBody>
                  <a:tcPr anchor="ctr">
                    <a:lnR w="28575" cap="flat" cmpd="sng" algn="ctr">
                      <a:solidFill>
                        <a:schemeClr val="bg1"/>
                      </a:solidFill>
                      <a:prstDash val="solid"/>
                      <a:round/>
                      <a:headEnd type="none" w="med" len="med"/>
                      <a:tailEnd type="none" w="med" len="med"/>
                    </a:lnR>
                    <a:solidFill>
                      <a:schemeClr val="bg2"/>
                    </a:solidFill>
                  </a:tcPr>
                </a:tc>
              </a:tr>
              <a:tr h="338414">
                <a:tc>
                  <a:txBody>
                    <a:bodyPr/>
                    <a:lstStyle/>
                    <a:p>
                      <a:pPr algn="l"/>
                      <a:r>
                        <a:rPr lang="en-ZA" sz="1600" dirty="0" smtClean="0">
                          <a:solidFill>
                            <a:schemeClr val="bg2">
                              <a:lumMod val="10000"/>
                            </a:schemeClr>
                          </a:solidFill>
                        </a:rPr>
                        <a:t>Woodstock</a:t>
                      </a:r>
                      <a:endParaRPr lang="en-ZA" sz="1600"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r"/>
                      <a:r>
                        <a:rPr lang="en-ZA" sz="1600" dirty="0" smtClean="0"/>
                        <a:t>373</a:t>
                      </a:r>
                      <a:endParaRPr lang="en-ZA"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87,3</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326</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84,8</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317</a:t>
                      </a:r>
                    </a:p>
                  </a:txBody>
                  <a:tcPr anchor="ctr">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accent3">
                              <a:lumMod val="50000"/>
                            </a:schemeClr>
                          </a:solidFill>
                        </a:rPr>
                        <a:t>+15</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85,5</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319</a:t>
                      </a:r>
                    </a:p>
                  </a:txBody>
                  <a:tcPr anchor="ctr">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accent3">
                              <a:lumMod val="50000"/>
                            </a:schemeClr>
                          </a:solidFill>
                        </a:rPr>
                        <a:t>+2</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r>
              <a:tr h="338414">
                <a:tc>
                  <a:txBody>
                    <a:bodyPr/>
                    <a:lstStyle/>
                    <a:p>
                      <a:pPr algn="l"/>
                      <a:r>
                        <a:rPr lang="en-ZA" sz="1600" dirty="0" err="1" smtClean="0">
                          <a:solidFill>
                            <a:schemeClr val="bg2">
                              <a:lumMod val="10000"/>
                            </a:schemeClr>
                          </a:solidFill>
                        </a:rPr>
                        <a:t>Nooitgedacht</a:t>
                      </a:r>
                      <a:endParaRPr lang="en-ZA" sz="1600"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algn="r"/>
                      <a:r>
                        <a:rPr lang="en-ZA" sz="1600" dirty="0" smtClean="0"/>
                        <a:t>78</a:t>
                      </a:r>
                      <a:endParaRPr lang="en-ZA"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65,1</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51</a:t>
                      </a: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72,7</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57</a:t>
                      </a:r>
                    </a:p>
                  </a:txBody>
                  <a:tcPr anchor="ctr">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kern="1200" dirty="0" smtClean="0">
                          <a:solidFill>
                            <a:schemeClr val="tx1"/>
                          </a:solidFill>
                          <a:latin typeface="+mn-lt"/>
                          <a:ea typeface="+mn-ea"/>
                          <a:cs typeface="+mn-cs"/>
                        </a:rPr>
                        <a:t>0</a:t>
                      </a: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72,0</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56</a:t>
                      </a:r>
                    </a:p>
                  </a:txBody>
                  <a:tcPr anchor="ctr">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kern="1200" dirty="0" smtClean="0">
                          <a:solidFill>
                            <a:srgbClr val="C00000"/>
                          </a:solidFill>
                          <a:latin typeface="+mn-lt"/>
                          <a:ea typeface="+mn-ea"/>
                          <a:cs typeface="+mn-cs"/>
                        </a:rPr>
                        <a:t>-1</a:t>
                      </a:r>
                    </a:p>
                  </a:txBody>
                  <a:tcPr anchor="ctr">
                    <a:lnR w="28575" cap="flat" cmpd="sng" algn="ctr">
                      <a:solidFill>
                        <a:schemeClr val="bg1"/>
                      </a:solidFill>
                      <a:prstDash val="solid"/>
                      <a:round/>
                      <a:headEnd type="none" w="med" len="med"/>
                      <a:tailEnd type="none" w="med" len="med"/>
                    </a:lnR>
                    <a:solidFill>
                      <a:schemeClr val="bg2"/>
                    </a:solidFill>
                  </a:tcPr>
                </a:tc>
              </a:tr>
              <a:tr h="338414">
                <a:tc>
                  <a:txBody>
                    <a:bodyPr/>
                    <a:lstStyle/>
                    <a:p>
                      <a:pPr algn="l"/>
                      <a:r>
                        <a:rPr lang="en-ZA" sz="1600" dirty="0" err="1" smtClean="0">
                          <a:solidFill>
                            <a:schemeClr val="bg2">
                              <a:lumMod val="10000"/>
                            </a:schemeClr>
                          </a:solidFill>
                        </a:rPr>
                        <a:t>Vygeboom</a:t>
                      </a:r>
                      <a:endParaRPr lang="en-ZA" sz="1600"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algn="r"/>
                      <a:r>
                        <a:rPr lang="en-ZA" sz="1600" dirty="0" smtClean="0"/>
                        <a:t>78</a:t>
                      </a:r>
                      <a:endParaRPr lang="en-ZA"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70,8</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55</a:t>
                      </a: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101</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79</a:t>
                      </a:r>
                    </a:p>
                  </a:txBody>
                  <a:tcPr anchor="ctr">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rgbClr val="336600"/>
                          </a:solidFill>
                        </a:rPr>
                        <a:t>+1</a:t>
                      </a: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101</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79</a:t>
                      </a:r>
                    </a:p>
                  </a:txBody>
                  <a:tcPr anchor="ctr">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0</a:t>
                      </a:r>
                    </a:p>
                  </a:txBody>
                  <a:tcPr anchor="ctr">
                    <a:lnR w="28575" cap="flat" cmpd="sng" algn="ctr">
                      <a:solidFill>
                        <a:schemeClr val="bg1"/>
                      </a:solidFill>
                      <a:prstDash val="solid"/>
                      <a:round/>
                      <a:headEnd type="none" w="med" len="med"/>
                      <a:tailEnd type="none" w="med" len="med"/>
                    </a:lnR>
                    <a:solidFill>
                      <a:schemeClr val="bg2"/>
                    </a:solidFill>
                  </a:tcPr>
                </a:tc>
              </a:tr>
              <a:tr h="338414">
                <a:tc>
                  <a:txBody>
                    <a:bodyPr/>
                    <a:lstStyle/>
                    <a:p>
                      <a:pPr algn="l"/>
                      <a:r>
                        <a:rPr lang="en-ZA" sz="1600" dirty="0" err="1" smtClean="0">
                          <a:solidFill>
                            <a:schemeClr val="bg2">
                              <a:lumMod val="10000"/>
                            </a:schemeClr>
                          </a:solidFill>
                        </a:rPr>
                        <a:t>Morgenstond</a:t>
                      </a:r>
                      <a:endParaRPr lang="en-ZA" sz="1600"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algn="r"/>
                      <a:r>
                        <a:rPr lang="en-ZA" sz="1600" dirty="0" smtClean="0"/>
                        <a:t>100</a:t>
                      </a:r>
                      <a:endParaRPr lang="en-ZA"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54,0</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54</a:t>
                      </a: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58,0</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58</a:t>
                      </a:r>
                    </a:p>
                  </a:txBody>
                  <a:tcPr anchor="ctr">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0</a:t>
                      </a: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57,8</a:t>
                      </a: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58</a:t>
                      </a:r>
                    </a:p>
                  </a:txBody>
                  <a:tcPr anchor="ctr">
                    <a:solidFill>
                      <a:schemeClr val="bg2"/>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0</a:t>
                      </a:r>
                    </a:p>
                  </a:txBody>
                  <a:tcPr anchor="ctr">
                    <a:lnR w="28575" cap="flat" cmpd="sng" algn="ctr">
                      <a:solidFill>
                        <a:schemeClr val="bg1"/>
                      </a:solidFill>
                      <a:prstDash val="solid"/>
                      <a:round/>
                      <a:headEnd type="none" w="med" len="med"/>
                      <a:tailEnd type="none" w="med" len="med"/>
                    </a:lnR>
                    <a:solidFill>
                      <a:schemeClr val="bg2"/>
                    </a:solidFill>
                  </a:tcPr>
                </a:tc>
              </a:tr>
              <a:tr h="382258">
                <a:tc>
                  <a:txBody>
                    <a:bodyPr/>
                    <a:lstStyle/>
                    <a:p>
                      <a:r>
                        <a:rPr lang="en-ZA" sz="1600" dirty="0" err="1" smtClean="0">
                          <a:solidFill>
                            <a:schemeClr val="bg2">
                              <a:lumMod val="10000"/>
                            </a:schemeClr>
                          </a:solidFill>
                        </a:rPr>
                        <a:t>Westoe</a:t>
                      </a:r>
                      <a:endParaRPr lang="en-ZA" sz="1600"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r"/>
                      <a:r>
                        <a:rPr lang="en-ZA" sz="1600" dirty="0" smtClean="0"/>
                        <a:t>60</a:t>
                      </a:r>
                      <a:endParaRPr lang="en-ZA"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46,3</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28</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75,4</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45</a:t>
                      </a:r>
                    </a:p>
                  </a:txBody>
                  <a:tcPr anchor="ctr">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0</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75,3</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bg2">
                              <a:lumMod val="10000"/>
                            </a:schemeClr>
                          </a:solidFill>
                        </a:rPr>
                        <a:t>45</a:t>
                      </a:r>
                    </a:p>
                  </a:txBody>
                  <a:tcPr anchor="ctr">
                    <a:solidFill>
                      <a:schemeClr val="bg2">
                        <a:lumMod val="9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600" b="0" i="0" u="none" dirty="0" smtClean="0">
                          <a:solidFill>
                            <a:schemeClr val="tx1"/>
                          </a:solidFill>
                        </a:rPr>
                        <a:t>0</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r>
              <a:tr h="338414">
                <a:tc>
                  <a:txBody>
                    <a:bodyPr/>
                    <a:lstStyle/>
                    <a:p>
                      <a:pPr algn="l"/>
                      <a:r>
                        <a:rPr lang="en-ZA" sz="1600" u="none" dirty="0" smtClean="0">
                          <a:solidFill>
                            <a:schemeClr val="bg2">
                              <a:lumMod val="10000"/>
                            </a:schemeClr>
                          </a:solidFill>
                        </a:rPr>
                        <a:t>Jericho</a:t>
                      </a:r>
                      <a:endParaRPr lang="en-ZA" sz="1600" u="none"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r"/>
                      <a:r>
                        <a:rPr lang="en-ZA" sz="1600" dirty="0" smtClean="0"/>
                        <a:t>59</a:t>
                      </a:r>
                      <a:endParaRPr lang="en-ZA"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baseline="0" dirty="0" smtClean="0">
                          <a:solidFill>
                            <a:schemeClr val="tx1"/>
                          </a:solidFill>
                        </a:rPr>
                        <a:t>75,8</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600" baseline="0" dirty="0" smtClean="0">
                          <a:solidFill>
                            <a:schemeClr val="tx1"/>
                          </a:solidFill>
                        </a:rPr>
                        <a:t>45</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baseline="0" dirty="0" smtClean="0">
                          <a:solidFill>
                            <a:schemeClr val="bg2">
                              <a:lumMod val="10000"/>
                            </a:schemeClr>
                          </a:solidFill>
                        </a:rPr>
                        <a:t>76,5</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600" baseline="0" dirty="0" smtClean="0">
                          <a:solidFill>
                            <a:schemeClr val="bg2">
                              <a:lumMod val="10000"/>
                            </a:schemeClr>
                          </a:solidFill>
                        </a:rPr>
                        <a:t>45</a:t>
                      </a:r>
                    </a:p>
                  </a:txBody>
                  <a:tcPr anchor="ctr">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600" baseline="0" dirty="0" smtClean="0">
                          <a:solidFill>
                            <a:srgbClr val="C00000"/>
                          </a:solidFill>
                        </a:rPr>
                        <a:t>-1</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baseline="0" dirty="0" smtClean="0">
                          <a:solidFill>
                            <a:schemeClr val="bg2">
                              <a:lumMod val="10000"/>
                            </a:schemeClr>
                          </a:solidFill>
                        </a:rPr>
                        <a:t>75,0</a:t>
                      </a: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600" baseline="0" dirty="0" smtClean="0">
                          <a:solidFill>
                            <a:schemeClr val="bg2">
                              <a:lumMod val="10000"/>
                            </a:schemeClr>
                          </a:solidFill>
                        </a:rPr>
                        <a:t>44</a:t>
                      </a:r>
                    </a:p>
                  </a:txBody>
                  <a:tcPr anchor="ctr">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600" baseline="0" dirty="0" smtClean="0">
                          <a:solidFill>
                            <a:srgbClr val="C00000"/>
                          </a:solidFill>
                        </a:rPr>
                        <a:t>-1</a:t>
                      </a:r>
                    </a:p>
                  </a:txBody>
                  <a:tcPr anchor="ctr">
                    <a:lnR w="28575" cap="flat" cmpd="sng" algn="ctr">
                      <a:solidFill>
                        <a:schemeClr val="bg1"/>
                      </a:solidFill>
                      <a:prstDash val="solid"/>
                      <a:round/>
                      <a:headEnd type="none" w="med" len="med"/>
                      <a:tailEnd type="none" w="med" len="med"/>
                    </a:lnR>
                    <a:solidFill>
                      <a:schemeClr val="bg2">
                        <a:lumMod val="90000"/>
                      </a:schemeClr>
                    </a:solidFill>
                  </a:tcPr>
                </a:tc>
              </a:tr>
              <a:tr h="3384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0" u="none" dirty="0" err="1" smtClean="0">
                          <a:solidFill>
                            <a:schemeClr val="bg2">
                              <a:lumMod val="10000"/>
                            </a:schemeClr>
                          </a:solidFill>
                        </a:rPr>
                        <a:t>Heyshope</a:t>
                      </a:r>
                      <a:endParaRPr lang="en-ZA" sz="1600" b="0" u="none" dirty="0" smtClean="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algn="r"/>
                      <a:r>
                        <a:rPr lang="en-ZA" sz="1600" dirty="0" smtClean="0"/>
                        <a:t>445</a:t>
                      </a:r>
                      <a:endParaRPr lang="en-ZA"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algn="ctr"/>
                      <a:r>
                        <a:rPr lang="en-ZA" sz="1600" dirty="0" smtClean="0">
                          <a:solidFill>
                            <a:schemeClr val="tx1"/>
                          </a:solidFill>
                        </a:rPr>
                        <a:t>87,6</a:t>
                      </a:r>
                      <a:endParaRPr lang="en-ZA" sz="1600" dirty="0">
                        <a:solidFill>
                          <a:schemeClr val="tx1"/>
                        </a:solidFill>
                      </a:endParaRP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algn="r"/>
                      <a:r>
                        <a:rPr lang="en-ZA" sz="1600" dirty="0" smtClean="0">
                          <a:solidFill>
                            <a:schemeClr val="tx1"/>
                          </a:solidFill>
                        </a:rPr>
                        <a:t>390</a:t>
                      </a:r>
                      <a:endParaRPr lang="en-ZA" sz="1600" dirty="0">
                        <a:solidFill>
                          <a:schemeClr val="tx1"/>
                        </a:solidFill>
                      </a:endParaRP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algn="ctr"/>
                      <a:r>
                        <a:rPr lang="en-ZA" sz="1600" dirty="0" smtClean="0">
                          <a:solidFill>
                            <a:schemeClr val="tx1"/>
                          </a:solidFill>
                        </a:rPr>
                        <a:t>81,3</a:t>
                      </a:r>
                      <a:endParaRPr lang="en-ZA" sz="1600" dirty="0">
                        <a:solidFill>
                          <a:schemeClr val="tx1"/>
                        </a:solidFill>
                      </a:endParaRP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algn="r"/>
                      <a:r>
                        <a:rPr lang="en-ZA" sz="1600" dirty="0" smtClean="0">
                          <a:solidFill>
                            <a:schemeClr val="tx1"/>
                          </a:solidFill>
                        </a:rPr>
                        <a:t>362</a:t>
                      </a:r>
                      <a:endParaRPr lang="en-ZA" sz="1600" dirty="0">
                        <a:solidFill>
                          <a:schemeClr val="tx1"/>
                        </a:solidFill>
                      </a:endParaRPr>
                    </a:p>
                  </a:txBody>
                  <a:tcPr anchor="ctr">
                    <a:solidFill>
                      <a:schemeClr val="bg2"/>
                    </a:solidFill>
                  </a:tcPr>
                </a:tc>
                <a:tc>
                  <a:txBody>
                    <a:bodyPr/>
                    <a:lstStyle/>
                    <a:p>
                      <a:pPr algn="r"/>
                      <a:r>
                        <a:rPr lang="en-ZA" sz="1600" dirty="0" smtClean="0">
                          <a:solidFill>
                            <a:schemeClr val="accent3">
                              <a:lumMod val="50000"/>
                            </a:schemeClr>
                          </a:solidFill>
                        </a:rPr>
                        <a:t>+1</a:t>
                      </a:r>
                      <a:endParaRPr lang="en-ZA" sz="1600" dirty="0">
                        <a:solidFill>
                          <a:schemeClr val="accent3">
                            <a:lumMod val="50000"/>
                          </a:schemeClr>
                        </a:solidFill>
                      </a:endParaRP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algn="ctr"/>
                      <a:r>
                        <a:rPr lang="en-ZA" sz="1600" dirty="0" smtClean="0">
                          <a:solidFill>
                            <a:schemeClr val="tx1"/>
                          </a:solidFill>
                        </a:rPr>
                        <a:t>81,0</a:t>
                      </a:r>
                      <a:endParaRPr lang="en-ZA" sz="1600" dirty="0">
                        <a:solidFill>
                          <a:schemeClr val="tx1"/>
                        </a:solidFill>
                      </a:endParaRP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algn="r"/>
                      <a:r>
                        <a:rPr lang="en-ZA" sz="1600" dirty="0" smtClean="0">
                          <a:solidFill>
                            <a:schemeClr val="tx1"/>
                          </a:solidFill>
                        </a:rPr>
                        <a:t>360</a:t>
                      </a:r>
                      <a:endParaRPr lang="en-ZA" sz="1600" dirty="0">
                        <a:solidFill>
                          <a:schemeClr val="tx1"/>
                        </a:solidFill>
                      </a:endParaRPr>
                    </a:p>
                  </a:txBody>
                  <a:tcPr anchor="ctr">
                    <a:solidFill>
                      <a:schemeClr val="bg2"/>
                    </a:solidFill>
                  </a:tcPr>
                </a:tc>
                <a:tc>
                  <a:txBody>
                    <a:bodyPr/>
                    <a:lstStyle/>
                    <a:p>
                      <a:pPr algn="r"/>
                      <a:r>
                        <a:rPr lang="en-ZA" sz="1600" dirty="0" smtClean="0">
                          <a:solidFill>
                            <a:srgbClr val="C00000"/>
                          </a:solidFill>
                        </a:rPr>
                        <a:t>-2</a:t>
                      </a:r>
                      <a:endParaRPr lang="en-ZA" sz="1600" dirty="0">
                        <a:solidFill>
                          <a:srgbClr val="C00000"/>
                        </a:solidFill>
                      </a:endParaRPr>
                    </a:p>
                  </a:txBody>
                  <a:tcPr anchor="ctr">
                    <a:lnR w="28575" cap="flat" cmpd="sng" algn="ctr">
                      <a:solidFill>
                        <a:schemeClr val="bg1"/>
                      </a:solidFill>
                      <a:prstDash val="solid"/>
                      <a:round/>
                      <a:headEnd type="none" w="med" len="med"/>
                      <a:tailEnd type="none" w="med" len="med"/>
                    </a:lnR>
                    <a:solidFill>
                      <a:schemeClr val="bg2"/>
                    </a:solidFill>
                  </a:tcPr>
                </a:tc>
              </a:tr>
              <a:tr h="338414">
                <a:tc>
                  <a:txBody>
                    <a:bodyPr/>
                    <a:lstStyle/>
                    <a:p>
                      <a:pPr algn="l"/>
                      <a:r>
                        <a:rPr lang="en-ZA" sz="1600" dirty="0" err="1" smtClean="0">
                          <a:solidFill>
                            <a:schemeClr val="bg2">
                              <a:lumMod val="10000"/>
                            </a:schemeClr>
                          </a:solidFill>
                        </a:rPr>
                        <a:t>Zaaihoek</a:t>
                      </a:r>
                      <a:endParaRPr lang="en-ZA" sz="1600"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r"/>
                      <a:r>
                        <a:rPr lang="en-ZA" sz="1600" dirty="0" smtClean="0"/>
                        <a:t>185</a:t>
                      </a:r>
                      <a:endParaRPr lang="en-ZA"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r>
                        <a:rPr lang="en-ZA" sz="1600" dirty="0" smtClean="0">
                          <a:solidFill>
                            <a:schemeClr val="tx1"/>
                          </a:solidFill>
                        </a:rPr>
                        <a:t>58,8</a:t>
                      </a:r>
                      <a:endParaRPr lang="en-ZA" sz="1600" dirty="0">
                        <a:solidFill>
                          <a:schemeClr val="tx1"/>
                        </a:solidFill>
                      </a:endParaRP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r"/>
                      <a:r>
                        <a:rPr lang="en-ZA" sz="1600" dirty="0" smtClean="0">
                          <a:solidFill>
                            <a:schemeClr val="tx1"/>
                          </a:solidFill>
                        </a:rPr>
                        <a:t>109</a:t>
                      </a:r>
                      <a:endParaRPr lang="en-ZA" sz="1600" dirty="0">
                        <a:solidFill>
                          <a:schemeClr val="tx1"/>
                        </a:solidFill>
                      </a:endParaRP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r>
                        <a:rPr lang="en-ZA" sz="1600" dirty="0" smtClean="0">
                          <a:solidFill>
                            <a:schemeClr val="tx1"/>
                          </a:solidFill>
                        </a:rPr>
                        <a:t>52,3</a:t>
                      </a:r>
                      <a:endParaRPr lang="en-ZA" sz="1600" dirty="0">
                        <a:solidFill>
                          <a:schemeClr val="tx1"/>
                        </a:solidFill>
                      </a:endParaRP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r"/>
                      <a:r>
                        <a:rPr lang="en-ZA" sz="1600" dirty="0" smtClean="0">
                          <a:solidFill>
                            <a:schemeClr val="tx1"/>
                          </a:solidFill>
                        </a:rPr>
                        <a:t>97</a:t>
                      </a:r>
                      <a:endParaRPr lang="en-ZA" sz="1600" dirty="0">
                        <a:solidFill>
                          <a:schemeClr val="tx1"/>
                        </a:solidFill>
                      </a:endParaRPr>
                    </a:p>
                  </a:txBody>
                  <a:tcPr anchor="ctr">
                    <a:solidFill>
                      <a:schemeClr val="bg2">
                        <a:lumMod val="90000"/>
                      </a:schemeClr>
                    </a:solidFill>
                  </a:tcPr>
                </a:tc>
                <a:tc>
                  <a:txBody>
                    <a:bodyPr/>
                    <a:lstStyle/>
                    <a:p>
                      <a:pPr algn="r"/>
                      <a:r>
                        <a:rPr lang="en-ZA" sz="1600" dirty="0" smtClean="0">
                          <a:solidFill>
                            <a:schemeClr val="accent3">
                              <a:lumMod val="50000"/>
                            </a:schemeClr>
                          </a:solidFill>
                        </a:rPr>
                        <a:t>+15</a:t>
                      </a:r>
                      <a:endParaRPr lang="en-ZA" sz="1600" dirty="0">
                        <a:solidFill>
                          <a:schemeClr val="accent3">
                            <a:lumMod val="50000"/>
                          </a:schemeClr>
                        </a:solidFill>
                      </a:endParaRPr>
                    </a:p>
                  </a:txBody>
                  <a:tcPr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r>
                        <a:rPr lang="en-ZA" sz="1600" dirty="0" smtClean="0">
                          <a:solidFill>
                            <a:schemeClr val="tx1"/>
                          </a:solidFill>
                        </a:rPr>
                        <a:t>52,2</a:t>
                      </a:r>
                      <a:endParaRPr lang="en-ZA" sz="1600" dirty="0">
                        <a:solidFill>
                          <a:schemeClr val="tx1"/>
                        </a:solidFill>
                      </a:endParaRPr>
                    </a:p>
                  </a:txBody>
                  <a:tcPr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r"/>
                      <a:r>
                        <a:rPr lang="en-ZA" sz="1600" dirty="0" smtClean="0">
                          <a:solidFill>
                            <a:schemeClr val="tx1"/>
                          </a:solidFill>
                        </a:rPr>
                        <a:t>96</a:t>
                      </a:r>
                      <a:endParaRPr lang="en-ZA" sz="1600" dirty="0">
                        <a:solidFill>
                          <a:schemeClr val="tx1"/>
                        </a:solidFill>
                      </a:endParaRPr>
                    </a:p>
                  </a:txBody>
                  <a:tcPr anchor="ctr">
                    <a:solidFill>
                      <a:schemeClr val="bg2">
                        <a:lumMod val="90000"/>
                      </a:schemeClr>
                    </a:solidFill>
                  </a:tcPr>
                </a:tc>
                <a:tc>
                  <a:txBody>
                    <a:bodyPr/>
                    <a:lstStyle/>
                    <a:p>
                      <a:pPr algn="r"/>
                      <a:r>
                        <a:rPr lang="en-ZA" sz="1600" dirty="0" smtClean="0">
                          <a:solidFill>
                            <a:srgbClr val="C00000"/>
                          </a:solidFill>
                        </a:rPr>
                        <a:t>-1</a:t>
                      </a:r>
                      <a:endParaRPr lang="en-ZA" sz="1600" dirty="0">
                        <a:solidFill>
                          <a:srgbClr val="C00000"/>
                        </a:solidFill>
                      </a:endParaRPr>
                    </a:p>
                  </a:txBody>
                  <a:tcPr anchor="ctr">
                    <a:lnR w="28575" cap="flat" cmpd="sng" algn="ctr">
                      <a:solidFill>
                        <a:schemeClr val="bg1"/>
                      </a:solidFill>
                      <a:prstDash val="solid"/>
                      <a:round/>
                      <a:headEnd type="none" w="med" len="med"/>
                      <a:tailEnd type="none" w="med" len="med"/>
                    </a:lnR>
                    <a:solidFill>
                      <a:schemeClr val="bg2">
                        <a:lumMod val="90000"/>
                      </a:schemeClr>
                    </a:solidFill>
                  </a:tcPr>
                </a:tc>
              </a:tr>
              <a:tr h="338414">
                <a:tc>
                  <a:txBody>
                    <a:bodyPr/>
                    <a:lstStyle/>
                    <a:p>
                      <a:pPr algn="l"/>
                      <a:r>
                        <a:rPr lang="en-ZA" sz="1600" dirty="0" err="1" smtClean="0">
                          <a:solidFill>
                            <a:schemeClr val="bg2">
                              <a:lumMod val="10000"/>
                            </a:schemeClr>
                          </a:solidFill>
                        </a:rPr>
                        <a:t>Bloemhof</a:t>
                      </a:r>
                      <a:endParaRPr lang="en-ZA" sz="1600" dirty="0">
                        <a:solidFill>
                          <a:schemeClr val="bg2">
                            <a:lumMod val="10000"/>
                          </a:schemeClr>
                        </a:solidFill>
                      </a:endParaRP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algn="r"/>
                      <a:r>
                        <a:rPr lang="en-ZA" sz="1600" dirty="0" smtClean="0"/>
                        <a:t>1 240</a:t>
                      </a:r>
                      <a:endParaRPr lang="en-ZA" sz="160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algn="ctr"/>
                      <a:r>
                        <a:rPr lang="en-ZA" sz="1600" dirty="0" smtClean="0">
                          <a:solidFill>
                            <a:srgbClr val="C00000"/>
                          </a:solidFill>
                        </a:rPr>
                        <a:t>21,3</a:t>
                      </a:r>
                      <a:endParaRPr lang="en-ZA" sz="1600" dirty="0">
                        <a:solidFill>
                          <a:srgbClr val="C00000"/>
                        </a:solidFill>
                      </a:endParaRP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algn="r"/>
                      <a:r>
                        <a:rPr lang="en-ZA" sz="1600" dirty="0" smtClean="0">
                          <a:solidFill>
                            <a:schemeClr val="tx1"/>
                          </a:solidFill>
                        </a:rPr>
                        <a:t>477</a:t>
                      </a:r>
                      <a:endParaRPr lang="en-ZA" sz="1600" dirty="0">
                        <a:solidFill>
                          <a:schemeClr val="tx1"/>
                        </a:solidFill>
                      </a:endParaRP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algn="ctr"/>
                      <a:r>
                        <a:rPr lang="en-ZA" sz="1600" dirty="0" smtClean="0">
                          <a:solidFill>
                            <a:srgbClr val="C00000"/>
                          </a:solidFill>
                        </a:rPr>
                        <a:t>35,0</a:t>
                      </a:r>
                      <a:endParaRPr lang="en-ZA" sz="1600" dirty="0">
                        <a:solidFill>
                          <a:srgbClr val="C00000"/>
                        </a:solidFill>
                      </a:endParaRP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algn="r"/>
                      <a:r>
                        <a:rPr lang="en-ZA" sz="1600" dirty="0" smtClean="0">
                          <a:solidFill>
                            <a:schemeClr val="tx1"/>
                          </a:solidFill>
                        </a:rPr>
                        <a:t>434</a:t>
                      </a:r>
                      <a:endParaRPr lang="en-ZA" sz="1600" dirty="0">
                        <a:solidFill>
                          <a:schemeClr val="tx1"/>
                        </a:solidFill>
                      </a:endParaRPr>
                    </a:p>
                  </a:txBody>
                  <a:tcPr anchor="ctr">
                    <a:solidFill>
                      <a:schemeClr val="bg2"/>
                    </a:solidFill>
                  </a:tcPr>
                </a:tc>
                <a:tc>
                  <a:txBody>
                    <a:bodyPr/>
                    <a:lstStyle/>
                    <a:p>
                      <a:pPr algn="r"/>
                      <a:r>
                        <a:rPr lang="en-ZA" sz="1600" dirty="0" smtClean="0">
                          <a:solidFill>
                            <a:schemeClr val="tx1"/>
                          </a:solidFill>
                        </a:rPr>
                        <a:t>0</a:t>
                      </a:r>
                      <a:endParaRPr lang="en-ZA" sz="1600" dirty="0">
                        <a:solidFill>
                          <a:schemeClr val="tx1"/>
                        </a:solidFill>
                      </a:endParaRPr>
                    </a:p>
                  </a:txBody>
                  <a:tcPr anchor="ctr">
                    <a:lnR w="28575" cap="flat" cmpd="sng" algn="ctr">
                      <a:solidFill>
                        <a:schemeClr val="bg1"/>
                      </a:solidFill>
                      <a:prstDash val="solid"/>
                      <a:round/>
                      <a:headEnd type="none" w="med" len="med"/>
                      <a:tailEnd type="none" w="med" len="med"/>
                    </a:lnR>
                    <a:solidFill>
                      <a:schemeClr val="bg2"/>
                    </a:solidFill>
                  </a:tcPr>
                </a:tc>
                <a:tc>
                  <a:txBody>
                    <a:bodyPr/>
                    <a:lstStyle/>
                    <a:p>
                      <a:pPr algn="ctr"/>
                      <a:r>
                        <a:rPr lang="en-ZA" sz="1600" dirty="0" smtClean="0">
                          <a:solidFill>
                            <a:srgbClr val="C00000"/>
                          </a:solidFill>
                        </a:rPr>
                        <a:t>36,7</a:t>
                      </a:r>
                      <a:endParaRPr lang="en-ZA" sz="1600" dirty="0">
                        <a:solidFill>
                          <a:srgbClr val="C00000"/>
                        </a:solidFill>
                      </a:endParaRPr>
                    </a:p>
                  </a:txBody>
                  <a:tcPr anchor="ctr">
                    <a:lnL w="28575" cap="flat" cmpd="sng" algn="ctr">
                      <a:solidFill>
                        <a:schemeClr val="bg1"/>
                      </a:solidFill>
                      <a:prstDash val="solid"/>
                      <a:round/>
                      <a:headEnd type="none" w="med" len="med"/>
                      <a:tailEnd type="none" w="med" len="med"/>
                    </a:lnL>
                    <a:solidFill>
                      <a:schemeClr val="bg2"/>
                    </a:solidFill>
                  </a:tcPr>
                </a:tc>
                <a:tc>
                  <a:txBody>
                    <a:bodyPr/>
                    <a:lstStyle/>
                    <a:p>
                      <a:pPr algn="r"/>
                      <a:r>
                        <a:rPr lang="en-ZA" sz="1600" dirty="0" smtClean="0">
                          <a:solidFill>
                            <a:schemeClr val="tx1"/>
                          </a:solidFill>
                        </a:rPr>
                        <a:t>455</a:t>
                      </a:r>
                      <a:endParaRPr lang="en-ZA" sz="1600" dirty="0">
                        <a:solidFill>
                          <a:schemeClr val="tx1"/>
                        </a:solidFill>
                      </a:endParaRPr>
                    </a:p>
                  </a:txBody>
                  <a:tcPr anchor="ctr">
                    <a:solidFill>
                      <a:schemeClr val="bg2"/>
                    </a:solidFill>
                  </a:tcPr>
                </a:tc>
                <a:tc>
                  <a:txBody>
                    <a:bodyPr/>
                    <a:lstStyle/>
                    <a:p>
                      <a:pPr algn="r"/>
                      <a:r>
                        <a:rPr lang="en-ZA" sz="1600" dirty="0" smtClean="0">
                          <a:solidFill>
                            <a:schemeClr val="accent3">
                              <a:lumMod val="50000"/>
                            </a:schemeClr>
                          </a:solidFill>
                        </a:rPr>
                        <a:t>+21</a:t>
                      </a:r>
                      <a:endParaRPr lang="en-ZA" sz="1600" dirty="0">
                        <a:solidFill>
                          <a:schemeClr val="accent3">
                            <a:lumMod val="50000"/>
                          </a:schemeClr>
                        </a:solidFill>
                      </a:endParaRPr>
                    </a:p>
                  </a:txBody>
                  <a:tcPr anchor="ctr">
                    <a:lnR w="28575" cap="flat" cmpd="sng" algn="ctr">
                      <a:solidFill>
                        <a:schemeClr val="bg1"/>
                      </a:solidFill>
                      <a:prstDash val="solid"/>
                      <a:round/>
                      <a:headEnd type="none" w="med" len="med"/>
                      <a:tailEnd type="none" w="med" len="med"/>
                    </a:lnR>
                    <a:solidFill>
                      <a:schemeClr val="bg2"/>
                    </a:solidFill>
                  </a:tcPr>
                </a:tc>
              </a:tr>
            </a:tbl>
          </a:graphicData>
        </a:graphic>
      </p:graphicFrame>
    </p:spTree>
    <p:extLst>
      <p:ext uri="{BB962C8B-B14F-4D97-AF65-F5344CB8AC3E}">
        <p14:creationId xmlns="" xmlns:p14="http://schemas.microsoft.com/office/powerpoint/2010/main" val="121380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descr="image008"/>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270" y="404664"/>
            <a:ext cx="8938749" cy="6704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ounded Rectangular Callout 2"/>
          <p:cNvSpPr/>
          <p:nvPr/>
        </p:nvSpPr>
        <p:spPr>
          <a:xfrm>
            <a:off x="1115616" y="1412776"/>
            <a:ext cx="1571636" cy="792088"/>
          </a:xfrm>
          <a:prstGeom prst="wedgeRoundRectCallout">
            <a:avLst>
              <a:gd name="adj1" fmla="val 108467"/>
              <a:gd name="adj2" fmla="val -58607"/>
              <a:gd name="adj3" fmla="val 16667"/>
            </a:avLst>
          </a:prstGeom>
          <a:solidFill>
            <a:srgbClr val="D5650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b="1" dirty="0" smtClean="0"/>
              <a:t>Peak inflow</a:t>
            </a:r>
          </a:p>
          <a:p>
            <a:pPr algn="ctr"/>
            <a:r>
              <a:rPr lang="en-ZA" b="1" dirty="0" smtClean="0"/>
              <a:t>8/01/2017</a:t>
            </a:r>
            <a:endParaRPr lang="en-ZA" b="1" dirty="0"/>
          </a:p>
          <a:p>
            <a:pPr algn="ctr"/>
            <a:r>
              <a:rPr lang="en-ZA" b="1" dirty="0" smtClean="0"/>
              <a:t> 640 m</a:t>
            </a:r>
            <a:r>
              <a:rPr lang="en-ZA" b="1" baseline="30000" dirty="0" smtClean="0"/>
              <a:t>3</a:t>
            </a:r>
            <a:r>
              <a:rPr lang="en-ZA" b="1" dirty="0" smtClean="0"/>
              <a:t>/s </a:t>
            </a:r>
            <a:endParaRPr lang="en-ZA" b="1" dirty="0"/>
          </a:p>
        </p:txBody>
      </p:sp>
      <p:sp>
        <p:nvSpPr>
          <p:cNvPr id="4" name="Rounded Rectangular Callout 3"/>
          <p:cNvSpPr/>
          <p:nvPr/>
        </p:nvSpPr>
        <p:spPr>
          <a:xfrm>
            <a:off x="5796136" y="706378"/>
            <a:ext cx="1214446" cy="612648"/>
          </a:xfrm>
          <a:prstGeom prst="wedgeRoundRectCallout">
            <a:avLst>
              <a:gd name="adj1" fmla="val 78375"/>
              <a:gd name="adj2" fmla="val 75738"/>
              <a:gd name="adj3" fmla="val 1666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ZA" b="1" dirty="0" smtClean="0"/>
              <a:t>Vaal Dam</a:t>
            </a:r>
          </a:p>
          <a:p>
            <a:pPr algn="ctr"/>
            <a:r>
              <a:rPr lang="en-ZA" b="1" dirty="0" smtClean="0"/>
              <a:t>64.42%</a:t>
            </a:r>
            <a:endParaRPr lang="en-ZA" b="1" dirty="0"/>
          </a:p>
        </p:txBody>
      </p:sp>
      <p:sp>
        <p:nvSpPr>
          <p:cNvPr id="5" name="Rounded Rectangular Callout 4"/>
          <p:cNvSpPr/>
          <p:nvPr/>
        </p:nvSpPr>
        <p:spPr>
          <a:xfrm>
            <a:off x="6876256" y="3399505"/>
            <a:ext cx="1152128" cy="714380"/>
          </a:xfrm>
          <a:prstGeom prst="wedgeRoundRectCallout">
            <a:avLst>
              <a:gd name="adj1" fmla="val -8157"/>
              <a:gd name="adj2" fmla="val 174602"/>
              <a:gd name="adj3" fmla="val 16667"/>
            </a:avLst>
          </a:prstGeom>
          <a:solidFill>
            <a:srgbClr val="D56509"/>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ZA" b="1" dirty="0" smtClean="0"/>
              <a:t>Inflow </a:t>
            </a:r>
          </a:p>
          <a:p>
            <a:pPr algn="ctr"/>
            <a:r>
              <a:rPr lang="en-ZA" b="1" dirty="0" smtClean="0"/>
              <a:t>64.52 m</a:t>
            </a:r>
            <a:r>
              <a:rPr lang="en-ZA" b="1" baseline="30000" dirty="0" smtClean="0"/>
              <a:t>3</a:t>
            </a:r>
            <a:r>
              <a:rPr lang="en-ZA" b="1" dirty="0" smtClean="0"/>
              <a:t>/s </a:t>
            </a:r>
            <a:endParaRPr lang="en-ZA" b="1" dirty="0"/>
          </a:p>
        </p:txBody>
      </p:sp>
    </p:spTree>
    <p:extLst>
      <p:ext uri="{BB962C8B-B14F-4D97-AF65-F5344CB8AC3E}">
        <p14:creationId xmlns="" xmlns:p14="http://schemas.microsoft.com/office/powerpoint/2010/main" val="2809835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653360"/>
            <a:ext cx="8193196" cy="58966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24994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35773"/>
            <a:ext cx="8229600" cy="872947"/>
          </a:xfrm>
          <a:solidFill>
            <a:schemeClr val="accent3">
              <a:lumMod val="20000"/>
              <a:lumOff val="80000"/>
            </a:schemeClr>
          </a:solidFill>
        </p:spPr>
        <p:txBody>
          <a:bodyPr>
            <a:normAutofit/>
          </a:bodyPr>
          <a:lstStyle/>
          <a:p>
            <a:r>
              <a:rPr lang="en-ZA" sz="3600" b="1" dirty="0" smtClean="0"/>
              <a:t>12-month SPI for Dec 2015 vs Dec 2016</a:t>
            </a:r>
            <a:endParaRPr lang="en-ZA" sz="3600" b="1"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 y="980729"/>
            <a:ext cx="4626260" cy="2938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26260" y="3263020"/>
            <a:ext cx="4517739" cy="32231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Bent Arrow 5"/>
          <p:cNvSpPr/>
          <p:nvPr/>
        </p:nvSpPr>
        <p:spPr>
          <a:xfrm rot="5400000">
            <a:off x="5114352" y="1761952"/>
            <a:ext cx="1124696" cy="1921368"/>
          </a:xfrm>
          <a:prstGeom prst="ben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 xmlns:p14="http://schemas.microsoft.com/office/powerpoint/2010/main" val="1396774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69" y="77751"/>
            <a:ext cx="8040129" cy="601565"/>
          </a:xfrm>
          <a:solidFill>
            <a:schemeClr val="bg1"/>
          </a:solidFill>
        </p:spPr>
        <p:txBody>
          <a:bodyPr/>
          <a:lstStyle/>
          <a:p>
            <a:r>
              <a:rPr lang="en-ZA" sz="3600" b="1" dirty="0" smtClean="0">
                <a:latin typeface="Arial" pitchFamily="34" charset="0"/>
                <a:cs typeface="Arial" pitchFamily="34" charset="0"/>
              </a:rPr>
              <a:t>15% Restrictions</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5656" y="836712"/>
            <a:ext cx="7546475" cy="5688632"/>
          </a:xfrm>
          <a:solidFill>
            <a:schemeClr val="bg1"/>
          </a:solidFill>
        </p:spPr>
        <p:txBody>
          <a:bodyPr/>
          <a:lstStyle/>
          <a:p>
            <a:pPr algn="just"/>
            <a:r>
              <a:rPr lang="en-US" sz="1800" dirty="0" smtClean="0"/>
              <a:t>Both </a:t>
            </a:r>
            <a:r>
              <a:rPr lang="en-US" sz="1800" dirty="0"/>
              <a:t>the Technical Committee and the Gauteng JOC on restrictions have </a:t>
            </a:r>
            <a:r>
              <a:rPr lang="en-US" sz="1800" dirty="0" smtClean="0"/>
              <a:t>commenced meetings on a weekly basis.</a:t>
            </a:r>
          </a:p>
          <a:p>
            <a:pPr algn="just"/>
            <a:r>
              <a:rPr lang="en-US" sz="1800" dirty="0" smtClean="0"/>
              <a:t>The </a:t>
            </a:r>
            <a:r>
              <a:rPr lang="en-US" sz="1800" dirty="0"/>
              <a:t>Technical Committee met on 8 February. There has been a deterioration since last week and we are not meeting the target of 15%, this week achieved 13.1%.(</a:t>
            </a:r>
            <a:r>
              <a:rPr lang="en-US" sz="1800" dirty="0" smtClean="0"/>
              <a:t>down 0.7%)</a:t>
            </a:r>
            <a:endParaRPr lang="en-US" sz="1800" dirty="0"/>
          </a:p>
          <a:p>
            <a:pPr algn="just"/>
            <a:r>
              <a:rPr lang="en-US" sz="1800" dirty="0"/>
              <a:t>The </a:t>
            </a:r>
            <a:r>
              <a:rPr lang="en-US" sz="1800" b="1" dirty="0"/>
              <a:t>winners</a:t>
            </a:r>
            <a:r>
              <a:rPr lang="en-US" sz="1800" dirty="0"/>
              <a:t> this week are:, Mogale City (down 27.8%),   </a:t>
            </a:r>
            <a:r>
              <a:rPr lang="en-US" sz="1800" dirty="0" err="1"/>
              <a:t>Merafong</a:t>
            </a:r>
            <a:r>
              <a:rPr lang="en-US" sz="1800" dirty="0"/>
              <a:t> LM (down 27.9%), Rand West LM (down 20.4%), </a:t>
            </a:r>
            <a:r>
              <a:rPr lang="en-US" sz="1800" dirty="0" err="1"/>
              <a:t>Rustenberg</a:t>
            </a:r>
            <a:r>
              <a:rPr lang="en-US" sz="1800" dirty="0"/>
              <a:t> LM ( down 24.2%), </a:t>
            </a:r>
            <a:r>
              <a:rPr lang="en-US" sz="1800" dirty="0" err="1"/>
              <a:t>Mestimaholo</a:t>
            </a:r>
            <a:r>
              <a:rPr lang="en-US" sz="1800" dirty="0"/>
              <a:t> LM (down 15.8%), </a:t>
            </a:r>
            <a:r>
              <a:rPr lang="en-US" sz="1800" dirty="0" err="1"/>
              <a:t>Ngwathe</a:t>
            </a:r>
            <a:r>
              <a:rPr lang="en-US" sz="1800" dirty="0"/>
              <a:t> LM (up 17%)and Royal </a:t>
            </a:r>
            <a:r>
              <a:rPr lang="en-US" sz="1800" dirty="0" err="1"/>
              <a:t>Bafokeng</a:t>
            </a:r>
            <a:r>
              <a:rPr lang="en-US" sz="1800" dirty="0"/>
              <a:t> LM (down 17.1%). </a:t>
            </a:r>
          </a:p>
          <a:p>
            <a:pPr algn="just"/>
            <a:r>
              <a:rPr lang="en-US" sz="1800" dirty="0"/>
              <a:t>The </a:t>
            </a:r>
            <a:r>
              <a:rPr lang="en-US" sz="1800" b="1" dirty="0"/>
              <a:t>losers</a:t>
            </a:r>
            <a:r>
              <a:rPr lang="en-US" sz="1800" dirty="0"/>
              <a:t> this week are: City of Johannesburg (up to 12.5%),  Tshwane (down 14.2%), Emfuleni (down 12%) </a:t>
            </a:r>
            <a:r>
              <a:rPr lang="en-US" sz="1800" dirty="0" err="1"/>
              <a:t>Govan</a:t>
            </a:r>
            <a:r>
              <a:rPr lang="en-US" sz="1800" dirty="0"/>
              <a:t> Mbeki LM (14.3%), Victor </a:t>
            </a:r>
            <a:r>
              <a:rPr lang="en-US" sz="1800" dirty="0" err="1"/>
              <a:t>Khanye</a:t>
            </a:r>
            <a:r>
              <a:rPr lang="en-US" sz="1800" dirty="0"/>
              <a:t> LM (11.8%), </a:t>
            </a:r>
          </a:p>
          <a:p>
            <a:pPr algn="just"/>
            <a:r>
              <a:rPr lang="en-US" sz="1800" dirty="0"/>
              <a:t>The </a:t>
            </a:r>
            <a:r>
              <a:rPr lang="en-US" sz="1800" b="1" dirty="0"/>
              <a:t>Hospital cases </a:t>
            </a:r>
            <a:r>
              <a:rPr lang="en-US" sz="1800" dirty="0"/>
              <a:t>this week are: Ekurhuleni (down 9.1%), </a:t>
            </a:r>
            <a:r>
              <a:rPr lang="en-US" sz="1800" dirty="0" err="1"/>
              <a:t>Thembisile</a:t>
            </a:r>
            <a:r>
              <a:rPr lang="en-US" sz="1800" dirty="0"/>
              <a:t> LM (up 7.9%), </a:t>
            </a:r>
            <a:r>
              <a:rPr lang="en-US" sz="1800" dirty="0" err="1"/>
              <a:t>Midvaal</a:t>
            </a:r>
            <a:r>
              <a:rPr lang="en-US" sz="1800" dirty="0"/>
              <a:t> LM (down 6.7%), Madibeng (down 7.6%)  and  </a:t>
            </a:r>
            <a:r>
              <a:rPr lang="en-US" sz="1800" dirty="0" err="1"/>
              <a:t>Lesedi</a:t>
            </a:r>
            <a:r>
              <a:rPr lang="en-US" sz="1800" dirty="0"/>
              <a:t> LM (up 7.7</a:t>
            </a:r>
            <a:r>
              <a:rPr lang="en-US" sz="1800" dirty="0" smtClean="0"/>
              <a:t>%).</a:t>
            </a:r>
          </a:p>
          <a:p>
            <a:pPr algn="just"/>
            <a:r>
              <a:rPr lang="en-US" sz="1800" dirty="0" smtClean="0"/>
              <a:t>With </a:t>
            </a:r>
            <a:r>
              <a:rPr lang="en-US" sz="1800" dirty="0"/>
              <a:t>regard to </a:t>
            </a:r>
            <a:r>
              <a:rPr lang="en-US" sz="1800" dirty="0" err="1"/>
              <a:t>Midvaal</a:t>
            </a:r>
            <a:r>
              <a:rPr lang="en-US" sz="1800" dirty="0"/>
              <a:t> they have experienced difficulties in getting their largest </a:t>
            </a:r>
            <a:r>
              <a:rPr lang="en-US" sz="1800" dirty="0" smtClean="0"/>
              <a:t>consumer (a Brewery) </a:t>
            </a:r>
            <a:r>
              <a:rPr lang="en-US" sz="1800" dirty="0"/>
              <a:t>to reduce consumption, we will be given them assistance in evaluating the extent of savings and benchmark against other breweries</a:t>
            </a:r>
            <a:r>
              <a:rPr lang="en-US" sz="1800" dirty="0" smtClean="0"/>
              <a:t>.</a:t>
            </a:r>
          </a:p>
          <a:p>
            <a:pPr algn="just"/>
            <a:endParaRPr lang="en-ZA" sz="1800" dirty="0"/>
          </a:p>
        </p:txBody>
      </p:sp>
      <p:sp>
        <p:nvSpPr>
          <p:cNvPr id="4" name="Slide Number Placeholder 3"/>
          <p:cNvSpPr>
            <a:spLocks noGrp="1"/>
          </p:cNvSpPr>
          <p:nvPr>
            <p:ph type="sldNum" sz="quarter" idx="12"/>
          </p:nvPr>
        </p:nvSpPr>
        <p:spPr>
          <a:xfrm>
            <a:off x="7543800" y="6215082"/>
            <a:ext cx="1600200" cy="273844"/>
          </a:xfrm>
        </p:spPr>
        <p:txBody>
          <a:bodyPr/>
          <a:lstStyle/>
          <a:p>
            <a:pPr algn="r"/>
            <a:fld id="{B7F67DE4-8928-44BF-BA38-8905059247AD}" type="slidenum">
              <a:rPr lang="en-US" smtClean="0">
                <a:solidFill>
                  <a:prstClr val="black"/>
                </a:solidFill>
              </a:rPr>
              <a:pPr algn="r"/>
              <a:t>30</a:t>
            </a:fld>
            <a:endParaRPr lang="en-US" dirty="0">
              <a:solidFill>
                <a:prstClr val="black"/>
              </a:solidFill>
            </a:endParaRPr>
          </a:p>
        </p:txBody>
      </p:sp>
    </p:spTree>
    <p:extLst>
      <p:ext uri="{BB962C8B-B14F-4D97-AF65-F5344CB8AC3E}">
        <p14:creationId xmlns="" xmlns:p14="http://schemas.microsoft.com/office/powerpoint/2010/main" val="2843053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pPr algn="r"/>
            <a:r>
              <a:rPr lang="en-US" sz="3200" dirty="0" smtClean="0"/>
              <a:t>Kwazulu-Natal</a:t>
            </a:r>
            <a:endParaRPr lang="en-US" sz="3200" dirty="0"/>
          </a:p>
        </p:txBody>
      </p:sp>
      <p:sp>
        <p:nvSpPr>
          <p:cNvPr id="5" name="Slide Number Placeholder 4"/>
          <p:cNvSpPr>
            <a:spLocks noGrp="1"/>
          </p:cNvSpPr>
          <p:nvPr>
            <p:ph type="sldNum" sz="quarter" idx="12"/>
          </p:nvPr>
        </p:nvSpPr>
        <p:spPr/>
        <p:txBody>
          <a:bodyPr/>
          <a:lstStyle/>
          <a:p>
            <a:pPr>
              <a:defRPr/>
            </a:pPr>
            <a:fld id="{E7A4CF84-CC3E-4B02-A810-127BCD872F83}"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 xmlns:p14="http://schemas.microsoft.com/office/powerpoint/2010/main" val="366327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69" y="77751"/>
            <a:ext cx="8040129" cy="601565"/>
          </a:xfrm>
          <a:solidFill>
            <a:schemeClr val="bg1"/>
          </a:solidFill>
        </p:spPr>
        <p:txBody>
          <a:bodyPr/>
          <a:lstStyle/>
          <a:p>
            <a:r>
              <a:rPr lang="en-ZA" sz="3600" b="1" dirty="0" smtClean="0">
                <a:latin typeface="Arial" pitchFamily="34" charset="0"/>
                <a:cs typeface="Arial" pitchFamily="34" charset="0"/>
              </a:rPr>
              <a:t>Kwazulu-Natal</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3956" y="1066800"/>
            <a:ext cx="7546475" cy="5259859"/>
          </a:xfrm>
        </p:spPr>
        <p:txBody>
          <a:bodyPr/>
          <a:lstStyle/>
          <a:p>
            <a:pPr algn="just"/>
            <a:r>
              <a:rPr lang="en-US" sz="2000" dirty="0"/>
              <a:t>Most parts of KZN have received fairly normal rainfall this summer season so far, and the smaller water supply systems and systems abstracting directly from rivers have recovered. However, the large supply systems with large storage capacity including the two largest in KZN, the </a:t>
            </a:r>
            <a:r>
              <a:rPr lang="en-US" sz="2000" dirty="0" err="1"/>
              <a:t>Mgeni</a:t>
            </a:r>
            <a:r>
              <a:rPr lang="en-US" sz="2000" dirty="0"/>
              <a:t> and </a:t>
            </a:r>
            <a:r>
              <a:rPr lang="en-US" sz="2000" dirty="0" err="1"/>
              <a:t>Mhlathuze</a:t>
            </a:r>
            <a:r>
              <a:rPr lang="en-US" sz="2000" dirty="0"/>
              <a:t> systems have not recovered. </a:t>
            </a:r>
          </a:p>
          <a:p>
            <a:pPr algn="just"/>
            <a:r>
              <a:rPr lang="en-US" sz="2000" b="1" dirty="0" smtClean="0"/>
              <a:t>Umgeni </a:t>
            </a:r>
            <a:r>
              <a:rPr lang="en-US" sz="2000" b="1" dirty="0"/>
              <a:t>Dam system</a:t>
            </a:r>
            <a:r>
              <a:rPr lang="en-US" sz="2000" dirty="0"/>
              <a:t>. 5 dams serving mainly eThekwini and </a:t>
            </a:r>
            <a:r>
              <a:rPr lang="en-US" sz="2000" dirty="0" err="1"/>
              <a:t>Msinduze</a:t>
            </a:r>
            <a:r>
              <a:rPr lang="en-US" sz="2000" dirty="0"/>
              <a:t>. This week steady 47.3%. System was at 58.4% last year. Hazelmere is at 64.2% an decrease of 1.4%. Albert Falls decreased by 0.5% to 24.7%. </a:t>
            </a:r>
            <a:r>
              <a:rPr lang="en-US" sz="2000" dirty="0" err="1"/>
              <a:t>Midmar</a:t>
            </a:r>
            <a:r>
              <a:rPr lang="en-US" sz="2000" dirty="0"/>
              <a:t> dam an increase of 0.3% to 59.2%. Restrictions of 15% for domestic, 50% for irrigation and 15% for industry in place. </a:t>
            </a:r>
          </a:p>
          <a:p>
            <a:pPr algn="just"/>
            <a:r>
              <a:rPr lang="en-US" sz="2000" b="1" dirty="0" smtClean="0"/>
              <a:t>Other </a:t>
            </a:r>
            <a:r>
              <a:rPr lang="en-US" sz="2000" b="1" dirty="0"/>
              <a:t>KZN dams</a:t>
            </a:r>
            <a:r>
              <a:rPr lang="en-US" sz="2000" dirty="0"/>
              <a:t> which remain dangerously low: </a:t>
            </a:r>
            <a:r>
              <a:rPr lang="en-US" sz="2000" dirty="0" err="1" smtClean="0"/>
              <a:t>Klipfontein</a:t>
            </a:r>
            <a:r>
              <a:rPr lang="en-US" sz="2000" dirty="0" smtClean="0"/>
              <a:t>  </a:t>
            </a:r>
            <a:r>
              <a:rPr lang="en-US" sz="2000" dirty="0"/>
              <a:t>at 35 increase 1.5%;  </a:t>
            </a:r>
            <a:r>
              <a:rPr lang="en-US" sz="2000" dirty="0" err="1"/>
              <a:t>Hluhluwe</a:t>
            </a:r>
            <a:r>
              <a:rPr lang="en-US" sz="2000" dirty="0"/>
              <a:t>  at 21.8% decrease of 0.4%; and </a:t>
            </a:r>
            <a:r>
              <a:rPr lang="en-US" sz="2000" dirty="0" err="1"/>
              <a:t>Goedertrouw</a:t>
            </a:r>
            <a:r>
              <a:rPr lang="en-US" sz="2000" dirty="0"/>
              <a:t> 27.5% an increase of 0.8%, </a:t>
            </a:r>
            <a:r>
              <a:rPr lang="en-US" sz="2000" dirty="0" err="1"/>
              <a:t>Pongolapoort</a:t>
            </a:r>
            <a:r>
              <a:rPr lang="en-US" sz="2000" dirty="0"/>
              <a:t> steady at 38%.. </a:t>
            </a:r>
            <a:endParaRPr lang="en-ZA" dirty="0"/>
          </a:p>
        </p:txBody>
      </p:sp>
      <p:sp>
        <p:nvSpPr>
          <p:cNvPr id="4" name="Slide Number Placeholder 3"/>
          <p:cNvSpPr>
            <a:spLocks noGrp="1"/>
          </p:cNvSpPr>
          <p:nvPr>
            <p:ph type="sldNum" sz="quarter" idx="12"/>
          </p:nvPr>
        </p:nvSpPr>
        <p:spPr>
          <a:xfrm>
            <a:off x="7543800" y="6093296"/>
            <a:ext cx="1600200" cy="273844"/>
          </a:xfrm>
        </p:spPr>
        <p:txBody>
          <a:bodyPr/>
          <a:lstStyle/>
          <a:p>
            <a:pPr algn="r"/>
            <a:fld id="{B7F67DE4-8928-44BF-BA38-8905059247AD}" type="slidenum">
              <a:rPr lang="en-US" smtClean="0">
                <a:solidFill>
                  <a:prstClr val="black"/>
                </a:solidFill>
              </a:rPr>
              <a:pPr algn="r"/>
              <a:t>32</a:t>
            </a:fld>
            <a:endParaRPr lang="en-US" dirty="0">
              <a:solidFill>
                <a:prstClr val="black"/>
              </a:solidFill>
            </a:endParaRPr>
          </a:p>
        </p:txBody>
      </p:sp>
    </p:spTree>
    <p:extLst>
      <p:ext uri="{BB962C8B-B14F-4D97-AF65-F5344CB8AC3E}">
        <p14:creationId xmlns="" xmlns:p14="http://schemas.microsoft.com/office/powerpoint/2010/main" val="22532598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69" y="77751"/>
            <a:ext cx="8040129" cy="601565"/>
          </a:xfrm>
          <a:solidFill>
            <a:schemeClr val="bg1"/>
          </a:solidFill>
        </p:spPr>
        <p:txBody>
          <a:bodyPr/>
          <a:lstStyle/>
          <a:p>
            <a:r>
              <a:rPr lang="en-ZA" sz="3600" b="1" dirty="0" smtClean="0">
                <a:latin typeface="Arial" pitchFamily="34" charset="0"/>
                <a:cs typeface="Arial" pitchFamily="34" charset="0"/>
              </a:rPr>
              <a:t>Kwazulu-Natal</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3956" y="1066800"/>
            <a:ext cx="7546475" cy="5259859"/>
          </a:xfrm>
        </p:spPr>
        <p:txBody>
          <a:bodyPr/>
          <a:lstStyle/>
          <a:p>
            <a:pPr algn="just"/>
            <a:r>
              <a:rPr lang="en-US" sz="2000" dirty="0" smtClean="0"/>
              <a:t>The </a:t>
            </a:r>
            <a:r>
              <a:rPr lang="en-US" sz="2000" dirty="0"/>
              <a:t>average rainfall that has been received is making the public appreciation of the need for on-going restrictions in these systems a challenge</a:t>
            </a:r>
            <a:r>
              <a:rPr lang="en-US" sz="2000" dirty="0" smtClean="0"/>
              <a:t>.</a:t>
            </a:r>
          </a:p>
          <a:p>
            <a:pPr algn="just"/>
            <a:r>
              <a:rPr lang="en-US" sz="2000" dirty="0"/>
              <a:t>KZN </a:t>
            </a:r>
            <a:r>
              <a:rPr lang="en-US" sz="2000" dirty="0" err="1"/>
              <a:t>JoC’s</a:t>
            </a:r>
            <a:r>
              <a:rPr lang="en-US" sz="2000" dirty="0"/>
              <a:t> still remain </a:t>
            </a:r>
            <a:r>
              <a:rPr lang="en-US" sz="2000" dirty="0" smtClean="0"/>
              <a:t>active.</a:t>
            </a:r>
          </a:p>
          <a:p>
            <a:pPr algn="just"/>
            <a:r>
              <a:rPr lang="en-US" sz="2000" dirty="0"/>
              <a:t>Municipalities have been advised to </a:t>
            </a:r>
            <a:r>
              <a:rPr lang="en-US" sz="2000" dirty="0" err="1"/>
              <a:t>reprioritise</a:t>
            </a:r>
            <a:r>
              <a:rPr lang="en-US" sz="2000" dirty="0"/>
              <a:t> WSIG for any drought interventions excluding water carting. </a:t>
            </a:r>
            <a:endParaRPr lang="en-US" sz="2000" dirty="0" smtClean="0"/>
          </a:p>
          <a:p>
            <a:pPr algn="just"/>
            <a:r>
              <a:rPr lang="en-US" sz="2000" dirty="0" smtClean="0"/>
              <a:t>KZN </a:t>
            </a:r>
            <a:r>
              <a:rPr lang="en-US" sz="2000" dirty="0"/>
              <a:t>disaster management has received </a:t>
            </a:r>
            <a:r>
              <a:rPr lang="en-US" sz="2000" dirty="0" smtClean="0"/>
              <a:t>R150 million </a:t>
            </a:r>
            <a:r>
              <a:rPr lang="en-US" sz="2000" dirty="0"/>
              <a:t>to assist with drought. </a:t>
            </a:r>
            <a:endParaRPr lang="en-US" sz="2000" dirty="0" smtClean="0"/>
          </a:p>
          <a:p>
            <a:pPr algn="just"/>
            <a:r>
              <a:rPr lang="en-US" sz="2000" dirty="0" smtClean="0"/>
              <a:t>The </a:t>
            </a:r>
            <a:r>
              <a:rPr lang="en-US" sz="2000" dirty="0"/>
              <a:t>desalination plant in Richards bay which will be commissioned in February 2017 (</a:t>
            </a:r>
            <a:r>
              <a:rPr lang="en-US" sz="2000" dirty="0" smtClean="0"/>
              <a:t>7 months).</a:t>
            </a:r>
          </a:p>
          <a:p>
            <a:pPr algn="just"/>
            <a:r>
              <a:rPr lang="en-US" sz="2000" dirty="0" smtClean="0"/>
              <a:t>The </a:t>
            </a:r>
            <a:r>
              <a:rPr lang="en-US" sz="2000" dirty="0"/>
              <a:t>Tugela Emergency transfer scheme </a:t>
            </a:r>
            <a:r>
              <a:rPr lang="en-US" sz="2000" dirty="0" smtClean="0"/>
              <a:t>is </a:t>
            </a:r>
            <a:r>
              <a:rPr lang="en-US" sz="2000" dirty="0"/>
              <a:t>quite advanced in </a:t>
            </a:r>
            <a:r>
              <a:rPr lang="en-US" sz="2000" dirty="0" smtClean="0"/>
              <a:t>the preparation  for implementation and the Service Providers have been appointed.</a:t>
            </a:r>
            <a:endParaRPr lang="en-ZA" sz="2000" dirty="0"/>
          </a:p>
        </p:txBody>
      </p:sp>
      <p:sp>
        <p:nvSpPr>
          <p:cNvPr id="4" name="Slide Number Placeholder 3"/>
          <p:cNvSpPr>
            <a:spLocks noGrp="1"/>
          </p:cNvSpPr>
          <p:nvPr>
            <p:ph type="sldNum" sz="quarter" idx="12"/>
          </p:nvPr>
        </p:nvSpPr>
        <p:spPr>
          <a:xfrm>
            <a:off x="7543800" y="6165304"/>
            <a:ext cx="1600200" cy="273844"/>
          </a:xfrm>
        </p:spPr>
        <p:txBody>
          <a:bodyPr/>
          <a:lstStyle/>
          <a:p>
            <a:pPr algn="r"/>
            <a:fld id="{B7F67DE4-8928-44BF-BA38-8905059247AD}" type="slidenum">
              <a:rPr lang="en-US" smtClean="0">
                <a:solidFill>
                  <a:prstClr val="black"/>
                </a:solidFill>
              </a:rPr>
              <a:pPr algn="r"/>
              <a:t>33</a:t>
            </a:fld>
            <a:endParaRPr lang="en-US" dirty="0">
              <a:solidFill>
                <a:prstClr val="black"/>
              </a:solidFill>
            </a:endParaRPr>
          </a:p>
        </p:txBody>
      </p:sp>
    </p:spTree>
    <p:extLst>
      <p:ext uri="{BB962C8B-B14F-4D97-AF65-F5344CB8AC3E}">
        <p14:creationId xmlns="" xmlns:p14="http://schemas.microsoft.com/office/powerpoint/2010/main" val="2905402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pPr algn="r"/>
            <a:r>
              <a:rPr lang="en-US" sz="3200" dirty="0" smtClean="0"/>
              <a:t>Limpopo</a:t>
            </a:r>
            <a:endParaRPr lang="en-US" sz="3200" dirty="0"/>
          </a:p>
        </p:txBody>
      </p:sp>
      <p:sp>
        <p:nvSpPr>
          <p:cNvPr id="5" name="Slide Number Placeholder 4"/>
          <p:cNvSpPr>
            <a:spLocks noGrp="1"/>
          </p:cNvSpPr>
          <p:nvPr>
            <p:ph type="sldNum" sz="quarter" idx="12"/>
          </p:nvPr>
        </p:nvSpPr>
        <p:spPr/>
        <p:txBody>
          <a:bodyPr/>
          <a:lstStyle/>
          <a:p>
            <a:pPr>
              <a:defRPr/>
            </a:pPr>
            <a:fld id="{E7A4CF84-CC3E-4B02-A810-127BCD872F83}"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 xmlns:p14="http://schemas.microsoft.com/office/powerpoint/2010/main" val="31218824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69" y="77751"/>
            <a:ext cx="8040129" cy="601565"/>
          </a:xfrm>
          <a:solidFill>
            <a:schemeClr val="bg1"/>
          </a:solidFill>
        </p:spPr>
        <p:txBody>
          <a:bodyPr/>
          <a:lstStyle/>
          <a:p>
            <a:r>
              <a:rPr lang="en-ZA" sz="3600" b="1" dirty="0" smtClean="0">
                <a:latin typeface="Arial" pitchFamily="34" charset="0"/>
                <a:cs typeface="Arial" pitchFamily="34" charset="0"/>
              </a:rPr>
              <a:t>Limpopo</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5656" y="764704"/>
            <a:ext cx="7546475" cy="5688632"/>
          </a:xfrm>
        </p:spPr>
        <p:txBody>
          <a:bodyPr/>
          <a:lstStyle/>
          <a:p>
            <a:pPr algn="just"/>
            <a:r>
              <a:rPr lang="en-US" sz="2000" b="1" dirty="0" smtClean="0"/>
              <a:t>Polokwane </a:t>
            </a:r>
            <a:r>
              <a:rPr lang="en-US" sz="2000" b="1" dirty="0"/>
              <a:t>System</a:t>
            </a:r>
            <a:r>
              <a:rPr lang="en-US" sz="2000" dirty="0"/>
              <a:t>: 2 dams. Increase of 2.1% to 52.2%. System was at 52% at the same time last year. Restrictions of 20% for all users are in place.</a:t>
            </a:r>
            <a:endParaRPr lang="en-US" sz="2000" dirty="0" smtClean="0"/>
          </a:p>
          <a:p>
            <a:pPr algn="just"/>
            <a:r>
              <a:rPr lang="en-US" sz="2000" b="1" dirty="0" smtClean="0"/>
              <a:t>River Flows</a:t>
            </a:r>
            <a:r>
              <a:rPr lang="en-US" sz="2000" dirty="0" smtClean="0"/>
              <a:t>: There is an improvement in river flows following the rains over the last two weeks:</a:t>
            </a:r>
          </a:p>
          <a:p>
            <a:pPr lvl="1" algn="just"/>
            <a:r>
              <a:rPr lang="en-US" sz="2000" dirty="0" smtClean="0"/>
              <a:t>Limpopo </a:t>
            </a:r>
            <a:r>
              <a:rPr lang="en-US" sz="2000" dirty="0"/>
              <a:t>River at Beit Bridge flowing at 97.6 m</a:t>
            </a:r>
            <a:r>
              <a:rPr lang="en-US" sz="2000" baseline="30000" dirty="0"/>
              <a:t>3</a:t>
            </a:r>
            <a:r>
              <a:rPr lang="en-US" sz="2000" dirty="0"/>
              <a:t>/s </a:t>
            </a:r>
          </a:p>
          <a:p>
            <a:pPr lvl="1" algn="just"/>
            <a:r>
              <a:rPr lang="en-US" sz="2000" dirty="0" smtClean="0"/>
              <a:t>Limpopo </a:t>
            </a:r>
            <a:r>
              <a:rPr lang="en-US" sz="2000" dirty="0"/>
              <a:t>River at </a:t>
            </a:r>
            <a:r>
              <a:rPr lang="en-US" sz="2000" dirty="0" err="1"/>
              <a:t>Sterkloop</a:t>
            </a:r>
            <a:r>
              <a:rPr lang="en-US" sz="2000" dirty="0"/>
              <a:t> flowing at approximately 16 </a:t>
            </a:r>
            <a:r>
              <a:rPr lang="en-US" sz="2000" dirty="0" smtClean="0"/>
              <a:t>m</a:t>
            </a:r>
            <a:r>
              <a:rPr lang="en-US" sz="2000" baseline="30000" dirty="0" smtClean="0"/>
              <a:t>3</a:t>
            </a:r>
            <a:r>
              <a:rPr lang="en-US" sz="2000" dirty="0" smtClean="0"/>
              <a:t>/s</a:t>
            </a:r>
            <a:endParaRPr lang="en-US" sz="2000" dirty="0"/>
          </a:p>
          <a:p>
            <a:pPr lvl="1" algn="just"/>
            <a:r>
              <a:rPr lang="en-US" sz="2000" dirty="0" smtClean="0"/>
              <a:t>Great-</a:t>
            </a:r>
            <a:r>
              <a:rPr lang="en-US" sz="2000" dirty="0" err="1" smtClean="0"/>
              <a:t>Letaba</a:t>
            </a:r>
            <a:r>
              <a:rPr lang="en-US" sz="2000" dirty="0" smtClean="0"/>
              <a:t> </a:t>
            </a:r>
            <a:r>
              <a:rPr lang="en-US" sz="2000" dirty="0"/>
              <a:t>River flowing at </a:t>
            </a:r>
            <a:r>
              <a:rPr lang="en-US" sz="2000" dirty="0" err="1"/>
              <a:t>Engelhardt</a:t>
            </a:r>
            <a:r>
              <a:rPr lang="en-US" sz="2000" dirty="0"/>
              <a:t> (KNP) flowing at 6.2 </a:t>
            </a:r>
            <a:r>
              <a:rPr lang="en-US" sz="2000" dirty="0" smtClean="0"/>
              <a:t>m</a:t>
            </a:r>
            <a:r>
              <a:rPr lang="en-US" sz="2000" baseline="30000" dirty="0" smtClean="0"/>
              <a:t>3</a:t>
            </a:r>
            <a:r>
              <a:rPr lang="en-US" sz="2000" dirty="0" smtClean="0"/>
              <a:t>/s</a:t>
            </a:r>
            <a:endParaRPr lang="en-US" sz="2000" dirty="0"/>
          </a:p>
          <a:p>
            <a:pPr lvl="1" algn="just"/>
            <a:r>
              <a:rPr lang="en-US" sz="2000" dirty="0" err="1" smtClean="0"/>
              <a:t>Levuvhu</a:t>
            </a:r>
            <a:r>
              <a:rPr lang="en-US" sz="2000" dirty="0" smtClean="0"/>
              <a:t> </a:t>
            </a:r>
            <a:r>
              <a:rPr lang="en-US" sz="2000" dirty="0"/>
              <a:t>River at </a:t>
            </a:r>
            <a:r>
              <a:rPr lang="en-US" sz="2000" dirty="0" err="1"/>
              <a:t>Mhinga</a:t>
            </a:r>
            <a:r>
              <a:rPr lang="en-US" sz="2000" dirty="0"/>
              <a:t> flowing at </a:t>
            </a:r>
            <a:r>
              <a:rPr lang="en-US" sz="2000" dirty="0" smtClean="0"/>
              <a:t>5.7 m</a:t>
            </a:r>
            <a:r>
              <a:rPr lang="en-US" sz="2000" baseline="30000" dirty="0" smtClean="0"/>
              <a:t>3</a:t>
            </a:r>
            <a:r>
              <a:rPr lang="en-US" sz="2000" dirty="0" smtClean="0"/>
              <a:t>/s.</a:t>
            </a:r>
            <a:endParaRPr lang="en-US" sz="2000" dirty="0"/>
          </a:p>
          <a:p>
            <a:pPr lvl="1" algn="just"/>
            <a:r>
              <a:rPr lang="en-US" sz="2000" dirty="0" smtClean="0"/>
              <a:t>Klein </a:t>
            </a:r>
            <a:r>
              <a:rPr lang="en-US" sz="2000" dirty="0" err="1"/>
              <a:t>Letaba</a:t>
            </a:r>
            <a:r>
              <a:rPr lang="en-US" sz="2000" dirty="0"/>
              <a:t> River at </a:t>
            </a:r>
            <a:r>
              <a:rPr lang="en-US" sz="2000" dirty="0" err="1"/>
              <a:t>Tabaan</a:t>
            </a:r>
            <a:r>
              <a:rPr lang="en-US" sz="2000" dirty="0"/>
              <a:t> flowing at 0.5 </a:t>
            </a:r>
            <a:r>
              <a:rPr lang="en-US" sz="2000" dirty="0" smtClean="0"/>
              <a:t>m</a:t>
            </a:r>
            <a:r>
              <a:rPr lang="en-US" sz="2000" baseline="30000" dirty="0" smtClean="0"/>
              <a:t>3</a:t>
            </a:r>
            <a:r>
              <a:rPr lang="en-US" sz="2000" dirty="0" smtClean="0"/>
              <a:t>/s. </a:t>
            </a:r>
            <a:endParaRPr lang="en-US" sz="2000" dirty="0"/>
          </a:p>
          <a:p>
            <a:pPr lvl="1" algn="just"/>
            <a:r>
              <a:rPr lang="en-US" sz="2000" dirty="0" err="1" smtClean="0"/>
              <a:t>Palala</a:t>
            </a:r>
            <a:r>
              <a:rPr lang="en-US" sz="2000" dirty="0" smtClean="0"/>
              <a:t> </a:t>
            </a:r>
            <a:r>
              <a:rPr lang="en-US" sz="2000" dirty="0"/>
              <a:t>River at </a:t>
            </a:r>
            <a:r>
              <a:rPr lang="en-US" sz="2000" dirty="0" err="1"/>
              <a:t>Visgat</a:t>
            </a:r>
            <a:r>
              <a:rPr lang="en-US" sz="2000" dirty="0"/>
              <a:t> flowing at 4 </a:t>
            </a:r>
            <a:r>
              <a:rPr lang="en-US" sz="2000" dirty="0" smtClean="0"/>
              <a:t>m</a:t>
            </a:r>
            <a:r>
              <a:rPr lang="en-US" sz="2000" baseline="30000" dirty="0" smtClean="0"/>
              <a:t>3</a:t>
            </a:r>
            <a:r>
              <a:rPr lang="en-US" sz="2000" dirty="0" smtClean="0"/>
              <a:t>/s</a:t>
            </a:r>
            <a:endParaRPr lang="en-US" sz="2000" dirty="0"/>
          </a:p>
          <a:p>
            <a:pPr lvl="1" algn="just"/>
            <a:r>
              <a:rPr lang="en-US" sz="2000" dirty="0" smtClean="0"/>
              <a:t>Glen </a:t>
            </a:r>
            <a:r>
              <a:rPr lang="en-US" sz="2000" dirty="0"/>
              <a:t>Alpine Dam in the </a:t>
            </a:r>
            <a:r>
              <a:rPr lang="en-US" sz="2000" dirty="0" err="1"/>
              <a:t>Mogalakwena</a:t>
            </a:r>
            <a:r>
              <a:rPr lang="en-US" sz="2000" dirty="0"/>
              <a:t> River spilling at 10.5 </a:t>
            </a:r>
            <a:r>
              <a:rPr lang="en-US" sz="2000" dirty="0" smtClean="0"/>
              <a:t>m</a:t>
            </a:r>
            <a:r>
              <a:rPr lang="en-US" sz="2000" baseline="30000" dirty="0" smtClean="0"/>
              <a:t>3</a:t>
            </a:r>
            <a:r>
              <a:rPr lang="en-US" sz="2000" dirty="0" smtClean="0"/>
              <a:t>/s</a:t>
            </a:r>
            <a:endParaRPr lang="en-US" sz="2000" dirty="0"/>
          </a:p>
          <a:p>
            <a:pPr algn="just"/>
            <a:endParaRPr lang="en-US" sz="1600" dirty="0"/>
          </a:p>
          <a:p>
            <a:pPr lvl="1" algn="just"/>
            <a:endParaRPr lang="en-US" sz="1600" dirty="0"/>
          </a:p>
          <a:p>
            <a:pPr algn="just"/>
            <a:endParaRPr lang="en-ZA" dirty="0" smtClean="0"/>
          </a:p>
          <a:p>
            <a:pPr algn="just"/>
            <a:endParaRPr lang="en-ZA" dirty="0"/>
          </a:p>
        </p:txBody>
      </p:sp>
      <p:sp>
        <p:nvSpPr>
          <p:cNvPr id="4" name="Slide Number Placeholder 3"/>
          <p:cNvSpPr>
            <a:spLocks noGrp="1"/>
          </p:cNvSpPr>
          <p:nvPr>
            <p:ph type="sldNum" sz="quarter" idx="12"/>
          </p:nvPr>
        </p:nvSpPr>
        <p:spPr>
          <a:xfrm>
            <a:off x="7543800" y="6165304"/>
            <a:ext cx="1600200" cy="273844"/>
          </a:xfrm>
        </p:spPr>
        <p:txBody>
          <a:bodyPr/>
          <a:lstStyle/>
          <a:p>
            <a:pPr algn="r"/>
            <a:fld id="{B7F67DE4-8928-44BF-BA38-8905059247AD}" type="slidenum">
              <a:rPr lang="en-US" smtClean="0">
                <a:solidFill>
                  <a:prstClr val="black"/>
                </a:solidFill>
              </a:rPr>
              <a:pPr algn="r"/>
              <a:t>35</a:t>
            </a:fld>
            <a:endParaRPr lang="en-US" dirty="0">
              <a:solidFill>
                <a:prstClr val="black"/>
              </a:solidFill>
            </a:endParaRPr>
          </a:p>
        </p:txBody>
      </p:sp>
    </p:spTree>
    <p:extLst>
      <p:ext uri="{BB962C8B-B14F-4D97-AF65-F5344CB8AC3E}">
        <p14:creationId xmlns="" xmlns:p14="http://schemas.microsoft.com/office/powerpoint/2010/main" val="5621164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69" y="77751"/>
            <a:ext cx="8040129" cy="601565"/>
          </a:xfrm>
          <a:solidFill>
            <a:schemeClr val="bg1"/>
          </a:solidFill>
        </p:spPr>
        <p:txBody>
          <a:bodyPr/>
          <a:lstStyle/>
          <a:p>
            <a:r>
              <a:rPr lang="en-ZA" sz="3600" b="1" dirty="0" smtClean="0">
                <a:latin typeface="Arial" pitchFamily="34" charset="0"/>
                <a:cs typeface="Arial" pitchFamily="34" charset="0"/>
              </a:rPr>
              <a:t>Limpopo</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5656" y="764704"/>
            <a:ext cx="7546475" cy="5688632"/>
          </a:xfrm>
        </p:spPr>
        <p:txBody>
          <a:bodyPr/>
          <a:lstStyle/>
          <a:p>
            <a:pPr algn="just"/>
            <a:r>
              <a:rPr lang="en-US" sz="2000" b="1" dirty="0" smtClean="0"/>
              <a:t>Groundwater systems: </a:t>
            </a:r>
            <a:r>
              <a:rPr lang="en-US" sz="2000" dirty="0"/>
              <a:t>T</a:t>
            </a:r>
            <a:r>
              <a:rPr lang="en-US" sz="2000" dirty="0" smtClean="0"/>
              <a:t>here is a notable </a:t>
            </a:r>
            <a:r>
              <a:rPr lang="en-US" sz="2000" dirty="0"/>
              <a:t>decline in groundwater levels at the majority of monitoring stations due to very limited recharge since </a:t>
            </a:r>
            <a:r>
              <a:rPr lang="en-US" sz="2000" dirty="0" smtClean="0"/>
              <a:t>2014</a:t>
            </a:r>
            <a:r>
              <a:rPr lang="en-US" sz="2000" dirty="0"/>
              <a:t>:</a:t>
            </a:r>
          </a:p>
          <a:p>
            <a:pPr lvl="1" algn="just"/>
            <a:r>
              <a:rPr lang="en-US" sz="1800" dirty="0"/>
              <a:t>The effect of lack of recharge over past two seasons account for almost 91% of monitoring boreholes currently being lower than in September 2015. </a:t>
            </a:r>
          </a:p>
          <a:p>
            <a:pPr lvl="1" algn="just"/>
            <a:r>
              <a:rPr lang="en-US" sz="1800" dirty="0"/>
              <a:t>Despite the current declining trend historical data indicate that levels are generally still much above the critical levels reached in earlier droughts such as the early nineties. </a:t>
            </a:r>
          </a:p>
          <a:p>
            <a:pPr lvl="1" algn="just"/>
            <a:r>
              <a:rPr lang="en-US" sz="1800" dirty="0"/>
              <a:t>In most areas the groundwater resource can withstand another, or even two seasons, of poor recharge.</a:t>
            </a:r>
          </a:p>
          <a:p>
            <a:pPr lvl="1" algn="just"/>
            <a:r>
              <a:rPr lang="en-US" sz="1800" dirty="0"/>
              <a:t>Exceptions exist, drastically declining groundwater levels and failing of production holes due to lack of resource management can be identified at a few localities but so far still limited to </a:t>
            </a:r>
            <a:r>
              <a:rPr lang="en-US" sz="1800" dirty="0" err="1"/>
              <a:t>localised</a:t>
            </a:r>
            <a:r>
              <a:rPr lang="en-US" sz="1800" dirty="0"/>
              <a:t> occurrences</a:t>
            </a:r>
            <a:r>
              <a:rPr lang="en-US" sz="1800" dirty="0" smtClean="0"/>
              <a:t>.</a:t>
            </a:r>
          </a:p>
          <a:p>
            <a:pPr lvl="1" algn="just"/>
            <a:r>
              <a:rPr lang="en-US" sz="1800" dirty="0" smtClean="0"/>
              <a:t>Areas requiring </a:t>
            </a:r>
            <a:r>
              <a:rPr lang="en-US" sz="1800" dirty="0"/>
              <a:t>observation </a:t>
            </a:r>
            <a:r>
              <a:rPr lang="en-US" sz="1800" dirty="0" smtClean="0"/>
              <a:t>are: </a:t>
            </a:r>
            <a:r>
              <a:rPr lang="en-US" sz="1800" dirty="0" err="1" smtClean="0"/>
              <a:t>Tshakhuma</a:t>
            </a:r>
            <a:r>
              <a:rPr lang="en-US" sz="1800" dirty="0" smtClean="0"/>
              <a:t>, Mutale, </a:t>
            </a:r>
            <a:r>
              <a:rPr lang="en-US" sz="1800" dirty="0" err="1" smtClean="0"/>
              <a:t>Vondo</a:t>
            </a:r>
            <a:r>
              <a:rPr lang="en-US" sz="1800" dirty="0" smtClean="0"/>
              <a:t> </a:t>
            </a:r>
            <a:r>
              <a:rPr lang="en-US" sz="1800" dirty="0"/>
              <a:t>RWS </a:t>
            </a:r>
            <a:r>
              <a:rPr lang="en-US" sz="1800" dirty="0" smtClean="0"/>
              <a:t>area, </a:t>
            </a:r>
            <a:r>
              <a:rPr lang="en-US" sz="1800" dirty="0" err="1" smtClean="0"/>
              <a:t>Nzhelele</a:t>
            </a:r>
            <a:r>
              <a:rPr lang="en-US" sz="1800" dirty="0"/>
              <a:t>, </a:t>
            </a:r>
            <a:r>
              <a:rPr lang="en-US" sz="1800" dirty="0" err="1"/>
              <a:t>Hout</a:t>
            </a:r>
            <a:r>
              <a:rPr lang="en-US" sz="1800" dirty="0"/>
              <a:t> River Dam supply area and </a:t>
            </a:r>
            <a:r>
              <a:rPr lang="en-US" sz="1800" dirty="0" err="1"/>
              <a:t>Albasini</a:t>
            </a:r>
            <a:r>
              <a:rPr lang="en-US" sz="1800" dirty="0"/>
              <a:t> Dam supply </a:t>
            </a:r>
            <a:r>
              <a:rPr lang="en-US" sz="1800" dirty="0" smtClean="0"/>
              <a:t>area</a:t>
            </a:r>
            <a:endParaRPr lang="en-US" sz="1800" dirty="0"/>
          </a:p>
          <a:p>
            <a:pPr lvl="1" algn="just"/>
            <a:endParaRPr lang="en-US" sz="1600" dirty="0"/>
          </a:p>
          <a:p>
            <a:pPr lvl="1" algn="just"/>
            <a:endParaRPr lang="en-US" sz="1600" dirty="0"/>
          </a:p>
          <a:p>
            <a:pPr algn="just"/>
            <a:endParaRPr lang="en-ZA" dirty="0" smtClean="0"/>
          </a:p>
          <a:p>
            <a:pPr algn="just"/>
            <a:endParaRPr lang="en-ZA" dirty="0"/>
          </a:p>
        </p:txBody>
      </p:sp>
      <p:sp>
        <p:nvSpPr>
          <p:cNvPr id="4" name="Slide Number Placeholder 3"/>
          <p:cNvSpPr>
            <a:spLocks noGrp="1"/>
          </p:cNvSpPr>
          <p:nvPr>
            <p:ph type="sldNum" sz="quarter" idx="12"/>
          </p:nvPr>
        </p:nvSpPr>
        <p:spPr>
          <a:xfrm>
            <a:off x="7543800" y="6165304"/>
            <a:ext cx="1600200" cy="273844"/>
          </a:xfrm>
        </p:spPr>
        <p:txBody>
          <a:bodyPr/>
          <a:lstStyle/>
          <a:p>
            <a:pPr algn="r"/>
            <a:fld id="{B7F67DE4-8928-44BF-BA38-8905059247AD}" type="slidenum">
              <a:rPr lang="en-US" smtClean="0">
                <a:solidFill>
                  <a:prstClr val="black"/>
                </a:solidFill>
              </a:rPr>
              <a:pPr algn="r"/>
              <a:t>36</a:t>
            </a:fld>
            <a:endParaRPr lang="en-US" dirty="0">
              <a:solidFill>
                <a:prstClr val="black"/>
              </a:solidFill>
            </a:endParaRPr>
          </a:p>
        </p:txBody>
      </p:sp>
    </p:spTree>
    <p:extLst>
      <p:ext uri="{BB962C8B-B14F-4D97-AF65-F5344CB8AC3E}">
        <p14:creationId xmlns="" xmlns:p14="http://schemas.microsoft.com/office/powerpoint/2010/main" val="40823982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461727"/>
            <a:ext cx="8784976" cy="60334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026707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pPr algn="r"/>
            <a:r>
              <a:rPr lang="en-US" sz="3200" dirty="0" smtClean="0"/>
              <a:t>Mpumalanga</a:t>
            </a:r>
            <a:endParaRPr lang="en-US" sz="3200" dirty="0"/>
          </a:p>
        </p:txBody>
      </p:sp>
      <p:sp>
        <p:nvSpPr>
          <p:cNvPr id="5" name="Slide Number Placeholder 4"/>
          <p:cNvSpPr>
            <a:spLocks noGrp="1"/>
          </p:cNvSpPr>
          <p:nvPr>
            <p:ph type="sldNum" sz="quarter" idx="12"/>
          </p:nvPr>
        </p:nvSpPr>
        <p:spPr/>
        <p:txBody>
          <a:bodyPr/>
          <a:lstStyle/>
          <a:p>
            <a:pPr>
              <a:defRPr/>
            </a:pPr>
            <a:fld id="{E7A4CF84-CC3E-4B02-A810-127BCD872F83}"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 xmlns:p14="http://schemas.microsoft.com/office/powerpoint/2010/main" val="6479570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69" y="77751"/>
            <a:ext cx="8040129" cy="601565"/>
          </a:xfrm>
          <a:solidFill>
            <a:schemeClr val="bg1"/>
          </a:solidFill>
        </p:spPr>
        <p:txBody>
          <a:bodyPr/>
          <a:lstStyle/>
          <a:p>
            <a:r>
              <a:rPr lang="en-ZA" sz="3600" b="1" dirty="0" smtClean="0">
                <a:latin typeface="Arial" pitchFamily="34" charset="0"/>
                <a:cs typeface="Arial" pitchFamily="34" charset="0"/>
              </a:rPr>
              <a:t>Mpumalanga</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5656" y="692696"/>
            <a:ext cx="7546475" cy="5259859"/>
          </a:xfrm>
        </p:spPr>
        <p:txBody>
          <a:bodyPr/>
          <a:lstStyle/>
          <a:p>
            <a:pPr algn="just"/>
            <a:r>
              <a:rPr lang="en-US" sz="2000" b="1" dirty="0" err="1" smtClean="0"/>
              <a:t>Mbombela</a:t>
            </a:r>
            <a:r>
              <a:rPr lang="en-US" sz="2000" b="1" dirty="0" smtClean="0"/>
              <a:t> LM (Barberton</a:t>
            </a:r>
            <a:r>
              <a:rPr lang="en-US" sz="2000" b="1" dirty="0"/>
              <a:t>): </a:t>
            </a:r>
            <a:endParaRPr lang="en-US" sz="2000" b="1" dirty="0" smtClean="0"/>
          </a:p>
          <a:p>
            <a:pPr lvl="1" algn="just"/>
            <a:r>
              <a:rPr lang="en-US" sz="1800" dirty="0" err="1" smtClean="0"/>
              <a:t>Suidkaap</a:t>
            </a:r>
            <a:r>
              <a:rPr lang="en-US" sz="1800" dirty="0" smtClean="0"/>
              <a:t> </a:t>
            </a:r>
            <a:r>
              <a:rPr lang="en-US" sz="1800" dirty="0"/>
              <a:t>Water </a:t>
            </a:r>
            <a:r>
              <a:rPr lang="en-US" sz="1800" dirty="0" smtClean="0"/>
              <a:t>Plant: </a:t>
            </a:r>
            <a:r>
              <a:rPr lang="en-US" sz="1800" dirty="0"/>
              <a:t>DWS funding (R34 million) this treatment plant has just undergone major refurbishment and completed in August 2015. Refurbishment work includes installation of mechanical, electrical components, </a:t>
            </a:r>
            <a:r>
              <a:rPr lang="en-US" sz="1800" dirty="0" smtClean="0"/>
              <a:t>7.5km </a:t>
            </a:r>
            <a:r>
              <a:rPr lang="en-US" sz="1800" dirty="0"/>
              <a:t>bulk pipeline, two new concrete reservoirs and sludge drying </a:t>
            </a:r>
            <a:r>
              <a:rPr lang="en-US" sz="1800" dirty="0" smtClean="0"/>
              <a:t>bed.</a:t>
            </a:r>
          </a:p>
          <a:p>
            <a:pPr lvl="1" algn="just"/>
            <a:r>
              <a:rPr lang="en-US" sz="1800" dirty="0" smtClean="0"/>
              <a:t>The </a:t>
            </a:r>
            <a:r>
              <a:rPr lang="en-US" sz="1800" dirty="0" err="1"/>
              <a:t>Rimmers</a:t>
            </a:r>
            <a:r>
              <a:rPr lang="en-US" sz="1800" dirty="0"/>
              <a:t> Creek Water Plant currently </a:t>
            </a:r>
            <a:r>
              <a:rPr lang="en-US" sz="1800" dirty="0" smtClean="0"/>
              <a:t>delivers </a:t>
            </a:r>
            <a:r>
              <a:rPr lang="en-US" sz="1800" dirty="0"/>
              <a:t>about 0.5 ML/day against its design capacity of 16.6Ml/day. This reduction in delivery capacity is drought related due to the drying up of the </a:t>
            </a:r>
            <a:r>
              <a:rPr lang="en-US" sz="1800" dirty="0" err="1"/>
              <a:t>Lomati</a:t>
            </a:r>
            <a:r>
              <a:rPr lang="en-US" sz="1800" dirty="0"/>
              <a:t> dam which is the major source of water for </a:t>
            </a:r>
            <a:r>
              <a:rPr lang="en-US" sz="1800" dirty="0" smtClean="0"/>
              <a:t>Barberton.</a:t>
            </a:r>
          </a:p>
          <a:p>
            <a:pPr lvl="1" algn="just"/>
            <a:r>
              <a:rPr lang="en-US" sz="1800" dirty="0" smtClean="0"/>
              <a:t>Severn </a:t>
            </a:r>
            <a:r>
              <a:rPr lang="en-US" sz="1800" dirty="0"/>
              <a:t>newly drilled boreholes has been brought to services since September 2016.  </a:t>
            </a:r>
            <a:endParaRPr lang="en-US" sz="1800" dirty="0" smtClean="0"/>
          </a:p>
          <a:p>
            <a:pPr lvl="1" algn="just"/>
            <a:r>
              <a:rPr lang="en-US" sz="1800" dirty="0" smtClean="0"/>
              <a:t>Combined </a:t>
            </a:r>
            <a:r>
              <a:rPr lang="en-US" sz="1800" dirty="0"/>
              <a:t>delivery capacity amounts to 1.05 </a:t>
            </a:r>
            <a:r>
              <a:rPr lang="en-US" sz="1800" dirty="0" smtClean="0"/>
              <a:t>ML/day: The </a:t>
            </a:r>
            <a:r>
              <a:rPr lang="en-US" sz="1800" dirty="0"/>
              <a:t>total amount of 6.55 </a:t>
            </a:r>
            <a:r>
              <a:rPr lang="en-US" sz="1800" dirty="0" smtClean="0"/>
              <a:t>ML/day </a:t>
            </a:r>
            <a:r>
              <a:rPr lang="en-US" sz="1800" dirty="0"/>
              <a:t>is served to the residents of </a:t>
            </a:r>
            <a:r>
              <a:rPr lang="en-US" sz="1800" dirty="0" err="1"/>
              <a:t>Umjindi</a:t>
            </a:r>
            <a:r>
              <a:rPr lang="en-US" sz="1800" dirty="0"/>
              <a:t>. Water rationing and pressure reduction has been introduced to lessen the demand and </a:t>
            </a:r>
            <a:r>
              <a:rPr lang="en-US" sz="1800" dirty="0" smtClean="0"/>
              <a:t>supply.</a:t>
            </a:r>
          </a:p>
          <a:p>
            <a:pPr lvl="1" algn="just"/>
            <a:r>
              <a:rPr lang="en-US" sz="1800" dirty="0" smtClean="0"/>
              <a:t>An </a:t>
            </a:r>
            <a:r>
              <a:rPr lang="en-US" sz="1800" dirty="0"/>
              <a:t>additional 80 000 </a:t>
            </a:r>
            <a:r>
              <a:rPr lang="en-US" sz="1800" dirty="0" err="1"/>
              <a:t>litre</a:t>
            </a:r>
            <a:r>
              <a:rPr lang="en-US" sz="1800" dirty="0"/>
              <a:t> storage tank has been installed at the </a:t>
            </a:r>
            <a:r>
              <a:rPr lang="en-US" sz="1800" dirty="0" smtClean="0"/>
              <a:t>township.</a:t>
            </a:r>
          </a:p>
          <a:p>
            <a:pPr algn="just"/>
            <a:endParaRPr lang="en-US" sz="2000" dirty="0"/>
          </a:p>
          <a:p>
            <a:pPr algn="just"/>
            <a:endParaRPr lang="en-ZA" dirty="0" smtClean="0"/>
          </a:p>
          <a:p>
            <a:pPr algn="just"/>
            <a:endParaRPr lang="en-ZA" dirty="0"/>
          </a:p>
        </p:txBody>
      </p:sp>
      <p:sp>
        <p:nvSpPr>
          <p:cNvPr id="4" name="Slide Number Placeholder 3"/>
          <p:cNvSpPr>
            <a:spLocks noGrp="1"/>
          </p:cNvSpPr>
          <p:nvPr>
            <p:ph type="sldNum" sz="quarter" idx="12"/>
          </p:nvPr>
        </p:nvSpPr>
        <p:spPr>
          <a:xfrm>
            <a:off x="7452320" y="6165304"/>
            <a:ext cx="1600200" cy="273844"/>
          </a:xfrm>
        </p:spPr>
        <p:txBody>
          <a:bodyPr/>
          <a:lstStyle/>
          <a:p>
            <a:pPr algn="r"/>
            <a:fld id="{B7F67DE4-8928-44BF-BA38-8905059247AD}" type="slidenum">
              <a:rPr lang="en-US" smtClean="0">
                <a:solidFill>
                  <a:prstClr val="black"/>
                </a:solidFill>
              </a:rPr>
              <a:pPr algn="r"/>
              <a:t>39</a:t>
            </a:fld>
            <a:endParaRPr lang="en-US" dirty="0">
              <a:solidFill>
                <a:prstClr val="black"/>
              </a:solidFill>
            </a:endParaRPr>
          </a:p>
        </p:txBody>
      </p:sp>
    </p:spTree>
    <p:extLst>
      <p:ext uri="{BB962C8B-B14F-4D97-AF65-F5344CB8AC3E}">
        <p14:creationId xmlns="" xmlns:p14="http://schemas.microsoft.com/office/powerpoint/2010/main" val="2253259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pPr algn="r"/>
            <a:r>
              <a:rPr lang="en-US" sz="3200" dirty="0" smtClean="0"/>
              <a:t>SAWS Weekly Outlook</a:t>
            </a:r>
            <a:endParaRPr lang="en-US" sz="3200" dirty="0"/>
          </a:p>
        </p:txBody>
      </p:sp>
      <p:sp>
        <p:nvSpPr>
          <p:cNvPr id="5" name="Slide Number Placeholder 4"/>
          <p:cNvSpPr>
            <a:spLocks noGrp="1"/>
          </p:cNvSpPr>
          <p:nvPr>
            <p:ph type="sldNum" sz="quarter" idx="12"/>
          </p:nvPr>
        </p:nvSpPr>
        <p:spPr/>
        <p:txBody>
          <a:bodyPr/>
          <a:lstStyle/>
          <a:p>
            <a:pPr>
              <a:defRPr/>
            </a:pPr>
            <a:fld id="{E7A4CF84-CC3E-4B02-A810-127BCD872F83}"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 xmlns:p14="http://schemas.microsoft.com/office/powerpoint/2010/main" val="25799273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69" y="77751"/>
            <a:ext cx="8040129" cy="601565"/>
          </a:xfrm>
          <a:solidFill>
            <a:schemeClr val="bg1"/>
          </a:solidFill>
        </p:spPr>
        <p:txBody>
          <a:bodyPr/>
          <a:lstStyle/>
          <a:p>
            <a:r>
              <a:rPr lang="en-ZA" sz="3600" b="1" dirty="0" smtClean="0">
                <a:latin typeface="Arial" pitchFamily="34" charset="0"/>
                <a:cs typeface="Arial" pitchFamily="34" charset="0"/>
              </a:rPr>
              <a:t>Mpumalanga</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5656" y="692696"/>
            <a:ext cx="7546475" cy="5760640"/>
          </a:xfrm>
        </p:spPr>
        <p:txBody>
          <a:bodyPr/>
          <a:lstStyle/>
          <a:p>
            <a:pPr algn="just"/>
            <a:r>
              <a:rPr lang="en-US" sz="2000" b="1" dirty="0" err="1" smtClean="0"/>
              <a:t>Mkhondo</a:t>
            </a:r>
            <a:r>
              <a:rPr lang="en-US" sz="2000" b="1" dirty="0" smtClean="0"/>
              <a:t>: </a:t>
            </a:r>
          </a:p>
          <a:p>
            <a:pPr algn="just"/>
            <a:r>
              <a:rPr lang="en-US" sz="1800" dirty="0" smtClean="0"/>
              <a:t>Serviced </a:t>
            </a:r>
            <a:r>
              <a:rPr lang="en-US" sz="1800" dirty="0"/>
              <a:t>from three Water Treatment Plants i.e. Piet Retief Water Plant (old and new unit), Amsterdam Water Plant and </a:t>
            </a:r>
            <a:r>
              <a:rPr lang="en-US" sz="1800" dirty="0" err="1"/>
              <a:t>Driefontein</a:t>
            </a:r>
            <a:r>
              <a:rPr lang="en-US" sz="1800" dirty="0"/>
              <a:t> Water Plant. The combined water delivery capacity of the three water treatment plants is </a:t>
            </a:r>
            <a:r>
              <a:rPr lang="en-US" sz="1800" dirty="0" smtClean="0"/>
              <a:t>22.8Ml/day. </a:t>
            </a:r>
            <a:endParaRPr lang="en-US" sz="1800" dirty="0"/>
          </a:p>
          <a:p>
            <a:pPr algn="just"/>
            <a:r>
              <a:rPr lang="en-US" sz="1800" dirty="0" smtClean="0"/>
              <a:t>The </a:t>
            </a:r>
            <a:r>
              <a:rPr lang="en-US" sz="1800" dirty="0" err="1"/>
              <a:t>Mkondo</a:t>
            </a:r>
            <a:r>
              <a:rPr lang="en-US" sz="1800" dirty="0"/>
              <a:t> Municipal supply is linked to the DWS operated </a:t>
            </a:r>
            <a:r>
              <a:rPr lang="en-US" sz="1800" dirty="0" err="1"/>
              <a:t>Usuthu</a:t>
            </a:r>
            <a:r>
              <a:rPr lang="en-US" sz="1800" dirty="0"/>
              <a:t> Bulk Water Transfer Scheme linked to the four major dams (</a:t>
            </a:r>
            <a:r>
              <a:rPr lang="en-US" sz="1800" dirty="0" err="1"/>
              <a:t>Westoe</a:t>
            </a:r>
            <a:r>
              <a:rPr lang="en-US" sz="1800" dirty="0"/>
              <a:t> </a:t>
            </a:r>
            <a:r>
              <a:rPr lang="en-US" sz="1800" dirty="0" smtClean="0"/>
              <a:t>Dam</a:t>
            </a:r>
            <a:r>
              <a:rPr lang="en-US" sz="1800" dirty="0"/>
              <a:t>, Jericho </a:t>
            </a:r>
            <a:r>
              <a:rPr lang="en-US" sz="1800" dirty="0" smtClean="0"/>
              <a:t>Dam</a:t>
            </a:r>
            <a:r>
              <a:rPr lang="en-US" sz="1800" dirty="0"/>
              <a:t>, </a:t>
            </a:r>
            <a:r>
              <a:rPr lang="en-US" sz="1800" dirty="0" err="1"/>
              <a:t>Heynshoop</a:t>
            </a:r>
            <a:r>
              <a:rPr lang="en-US" sz="1800" dirty="0"/>
              <a:t> </a:t>
            </a:r>
            <a:r>
              <a:rPr lang="en-US" sz="1800" dirty="0" smtClean="0"/>
              <a:t>Dam </a:t>
            </a:r>
            <a:r>
              <a:rPr lang="en-US" sz="1800" dirty="0"/>
              <a:t>and </a:t>
            </a:r>
            <a:r>
              <a:rPr lang="en-US" sz="1800" dirty="0" err="1"/>
              <a:t>Morgenstond</a:t>
            </a:r>
            <a:r>
              <a:rPr lang="en-US" sz="1800" dirty="0"/>
              <a:t> </a:t>
            </a:r>
            <a:r>
              <a:rPr lang="en-US" sz="1800" dirty="0" smtClean="0"/>
              <a:t>Dam</a:t>
            </a:r>
            <a:r>
              <a:rPr lang="en-US" sz="1800" dirty="0"/>
              <a:t>) in the </a:t>
            </a:r>
            <a:r>
              <a:rPr lang="en-US" sz="1800" dirty="0" err="1"/>
              <a:t>Usuthu</a:t>
            </a:r>
            <a:r>
              <a:rPr lang="en-US" sz="1800" dirty="0"/>
              <a:t> River Catchment. </a:t>
            </a:r>
          </a:p>
          <a:p>
            <a:pPr algn="just"/>
            <a:r>
              <a:rPr lang="en-US" sz="1800" dirty="0"/>
              <a:t>Piet Retief receives a </a:t>
            </a:r>
            <a:r>
              <a:rPr lang="en-US" sz="1800" dirty="0" smtClean="0"/>
              <a:t>supply through </a:t>
            </a:r>
            <a:r>
              <a:rPr lang="en-US" sz="1800" dirty="0"/>
              <a:t>a </a:t>
            </a:r>
            <a:r>
              <a:rPr lang="en-US" sz="1800" dirty="0" smtClean="0"/>
              <a:t>release </a:t>
            </a:r>
            <a:r>
              <a:rPr lang="en-US" sz="1800" dirty="0"/>
              <a:t>of </a:t>
            </a:r>
            <a:r>
              <a:rPr lang="en-US" sz="1800" dirty="0" smtClean="0"/>
              <a:t>7 m</a:t>
            </a:r>
            <a:r>
              <a:rPr lang="en-US" sz="1800" baseline="30000" dirty="0" smtClean="0"/>
              <a:t>3</a:t>
            </a:r>
            <a:r>
              <a:rPr lang="en-US" sz="1800" dirty="0" smtClean="0"/>
              <a:t>/s from </a:t>
            </a:r>
            <a:r>
              <a:rPr lang="en-US" sz="1800" dirty="0" err="1"/>
              <a:t>Heynshoop</a:t>
            </a:r>
            <a:r>
              <a:rPr lang="en-US" sz="1800" dirty="0"/>
              <a:t> </a:t>
            </a:r>
            <a:r>
              <a:rPr lang="en-US" sz="1800" dirty="0" smtClean="0"/>
              <a:t>Dam. </a:t>
            </a:r>
          </a:p>
          <a:p>
            <a:pPr algn="just"/>
            <a:r>
              <a:rPr lang="en-US" sz="1800" dirty="0" smtClean="0"/>
              <a:t>DWS released water Municipal </a:t>
            </a:r>
            <a:r>
              <a:rPr lang="en-US" sz="1800" dirty="0" err="1" smtClean="0"/>
              <a:t>Gabosch</a:t>
            </a:r>
            <a:r>
              <a:rPr lang="en-US" sz="1800" dirty="0" smtClean="0"/>
              <a:t> Dam (Amsterdam) whenever the level drops to critical levels, through </a:t>
            </a:r>
            <a:r>
              <a:rPr lang="en-US" sz="1800" dirty="0"/>
              <a:t>this intervention </a:t>
            </a:r>
            <a:r>
              <a:rPr lang="en-US" sz="1800" dirty="0" smtClean="0"/>
              <a:t>have </a:t>
            </a:r>
            <a:r>
              <a:rPr lang="en-US" sz="1800" dirty="0"/>
              <a:t>managed to avert </a:t>
            </a:r>
            <a:r>
              <a:rPr lang="en-US" sz="1800" dirty="0" smtClean="0"/>
              <a:t>water shortages </a:t>
            </a:r>
            <a:endParaRPr lang="en-US" sz="1800" dirty="0"/>
          </a:p>
          <a:p>
            <a:pPr algn="just"/>
            <a:r>
              <a:rPr lang="en-US" sz="1800" dirty="0"/>
              <a:t>The drought </a:t>
            </a:r>
            <a:r>
              <a:rPr lang="en-US" sz="1800" dirty="0" smtClean="0"/>
              <a:t>impacted on </a:t>
            </a:r>
            <a:r>
              <a:rPr lang="en-US" sz="1800" dirty="0"/>
              <a:t>groundwater leading </a:t>
            </a:r>
            <a:r>
              <a:rPr lang="en-US" sz="1800" dirty="0" smtClean="0"/>
              <a:t>drying up 32 </a:t>
            </a:r>
            <a:r>
              <a:rPr lang="en-US" sz="1800" dirty="0"/>
              <a:t>boreholes. </a:t>
            </a:r>
          </a:p>
          <a:p>
            <a:pPr algn="just"/>
            <a:r>
              <a:rPr lang="en-US" sz="1800" dirty="0"/>
              <a:t>The Municipality </a:t>
            </a:r>
            <a:r>
              <a:rPr lang="en-US" sz="1800" dirty="0" smtClean="0"/>
              <a:t>deployed </a:t>
            </a:r>
            <a:r>
              <a:rPr lang="en-US" sz="1800" dirty="0"/>
              <a:t>three water tankers to services affected 84 communities. </a:t>
            </a:r>
          </a:p>
          <a:p>
            <a:pPr algn="just"/>
            <a:r>
              <a:rPr lang="en-US" sz="1800" dirty="0"/>
              <a:t>A total of 310 boreholes are in still in operation and mainly servicing the needs of rural communities. </a:t>
            </a:r>
          </a:p>
          <a:p>
            <a:pPr algn="just"/>
            <a:endParaRPr lang="en-US" sz="2000" dirty="0"/>
          </a:p>
          <a:p>
            <a:pPr algn="just"/>
            <a:endParaRPr lang="en-US" sz="2000" dirty="0"/>
          </a:p>
          <a:p>
            <a:pPr algn="just"/>
            <a:endParaRPr lang="en-ZA" dirty="0" smtClean="0"/>
          </a:p>
          <a:p>
            <a:pPr algn="just"/>
            <a:endParaRPr lang="en-ZA" dirty="0"/>
          </a:p>
        </p:txBody>
      </p:sp>
    </p:spTree>
    <p:extLst>
      <p:ext uri="{BB962C8B-B14F-4D97-AF65-F5344CB8AC3E}">
        <p14:creationId xmlns="" xmlns:p14="http://schemas.microsoft.com/office/powerpoint/2010/main" val="39248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pPr algn="r"/>
            <a:r>
              <a:rPr lang="en-US" sz="3200" dirty="0" smtClean="0"/>
              <a:t>Northern Cape</a:t>
            </a:r>
            <a:endParaRPr lang="en-US" sz="3200" dirty="0"/>
          </a:p>
        </p:txBody>
      </p:sp>
      <p:sp>
        <p:nvSpPr>
          <p:cNvPr id="5" name="Slide Number Placeholder 4"/>
          <p:cNvSpPr>
            <a:spLocks noGrp="1"/>
          </p:cNvSpPr>
          <p:nvPr>
            <p:ph type="sldNum" sz="quarter" idx="12"/>
          </p:nvPr>
        </p:nvSpPr>
        <p:spPr/>
        <p:txBody>
          <a:bodyPr/>
          <a:lstStyle/>
          <a:p>
            <a:pPr>
              <a:defRPr/>
            </a:pPr>
            <a:fld id="{E7A4CF84-CC3E-4B02-A810-127BCD872F83}"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 xmlns:p14="http://schemas.microsoft.com/office/powerpoint/2010/main" val="5913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sp>
        <p:nvSpPr>
          <p:cNvPr id="3" name="Subtitle 2"/>
          <p:cNvSpPr>
            <a:spLocks noGrp="1"/>
          </p:cNvSpPr>
          <p:nvPr>
            <p:ph type="subTitle" idx="1"/>
          </p:nvPr>
        </p:nvSpPr>
        <p:spPr/>
        <p:txBody>
          <a:bodyPr/>
          <a:lstStyle/>
          <a:p>
            <a:endParaRPr lang="en-ZA"/>
          </a:p>
        </p:txBody>
      </p:sp>
      <p:pic>
        <p:nvPicPr>
          <p:cNvPr id="1026" name="Picture 2" descr="L:\Maps\NC_Rainfall27Dec - 5 Jan201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5798" y="260648"/>
            <a:ext cx="8966252" cy="63367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12294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69" y="77751"/>
            <a:ext cx="8040129" cy="601565"/>
          </a:xfrm>
          <a:solidFill>
            <a:schemeClr val="bg1"/>
          </a:solidFill>
        </p:spPr>
        <p:txBody>
          <a:bodyPr/>
          <a:lstStyle/>
          <a:p>
            <a:r>
              <a:rPr lang="en-ZA" sz="3600" b="1" dirty="0" smtClean="0">
                <a:latin typeface="Arial" pitchFamily="34" charset="0"/>
                <a:cs typeface="Arial" pitchFamily="34" charset="0"/>
              </a:rPr>
              <a:t>Northern Cape</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3956" y="1066800"/>
            <a:ext cx="7546475" cy="5259859"/>
          </a:xfrm>
        </p:spPr>
        <p:txBody>
          <a:bodyPr/>
          <a:lstStyle/>
          <a:p>
            <a:pPr algn="just"/>
            <a:r>
              <a:rPr lang="en-ZA" sz="1800" dirty="0" smtClean="0"/>
              <a:t>Despite the good rainfall during December 2016 and January 2017, the drought status remains unchanged.</a:t>
            </a:r>
          </a:p>
          <a:p>
            <a:pPr algn="just"/>
            <a:r>
              <a:rPr lang="en-ZA" sz="1800" dirty="0" smtClean="0"/>
              <a:t>The mid summer rainfall has not made any difference to the Western parts of the Northern Cape as can be seen on the map on the next slide (rainfall decreased substantially fro east to west). Funding is required for short term solutions such as groundwater source development, small scale desalination where water quality is not acceptable and </a:t>
            </a:r>
            <a:r>
              <a:rPr lang="en-ZA" sz="1800" dirty="0"/>
              <a:t>the carting of water by </a:t>
            </a:r>
            <a:r>
              <a:rPr lang="en-ZA" sz="1800" dirty="0" smtClean="0"/>
              <a:t>tanker.</a:t>
            </a:r>
          </a:p>
          <a:p>
            <a:pPr algn="just"/>
            <a:r>
              <a:rPr lang="en-ZA" sz="1800" dirty="0"/>
              <a:t>The most severe drought effected towns are in the Namakwa, </a:t>
            </a:r>
            <a:r>
              <a:rPr lang="en-ZA" sz="1800" dirty="0" err="1"/>
              <a:t>Pixley</a:t>
            </a:r>
            <a:r>
              <a:rPr lang="en-ZA" sz="1800" dirty="0"/>
              <a:t> ka </a:t>
            </a:r>
            <a:r>
              <a:rPr lang="en-ZA" sz="1800" dirty="0" err="1"/>
              <a:t>Seme</a:t>
            </a:r>
            <a:r>
              <a:rPr lang="en-ZA" sz="1800" dirty="0"/>
              <a:t> and John </a:t>
            </a:r>
            <a:r>
              <a:rPr lang="en-ZA" sz="1800" dirty="0" err="1"/>
              <a:t>Toala</a:t>
            </a:r>
            <a:r>
              <a:rPr lang="en-ZA" sz="1800" dirty="0"/>
              <a:t> </a:t>
            </a:r>
            <a:r>
              <a:rPr lang="en-ZA" sz="1800" dirty="0" err="1"/>
              <a:t>Geatsewe</a:t>
            </a:r>
            <a:r>
              <a:rPr lang="en-ZA" sz="1800" dirty="0"/>
              <a:t> District </a:t>
            </a:r>
            <a:r>
              <a:rPr lang="en-ZA" sz="1800" dirty="0" smtClean="0"/>
              <a:t>Municipality, In </a:t>
            </a:r>
            <a:r>
              <a:rPr lang="en-ZA" sz="1800" dirty="0"/>
              <a:t>total </a:t>
            </a:r>
            <a:r>
              <a:rPr lang="en-ZA" sz="1800" dirty="0" smtClean="0"/>
              <a:t>11 </a:t>
            </a:r>
            <a:r>
              <a:rPr lang="en-ZA" sz="1800" dirty="0"/>
              <a:t>towns (</a:t>
            </a:r>
            <a:r>
              <a:rPr lang="en-ZA" sz="1800" dirty="0" err="1"/>
              <a:t>Calvinia</a:t>
            </a:r>
            <a:r>
              <a:rPr lang="en-ZA" sz="1800" dirty="0"/>
              <a:t>, </a:t>
            </a:r>
            <a:r>
              <a:rPr lang="en-ZA" sz="1800" dirty="0" err="1"/>
              <a:t>Loeriesfontein</a:t>
            </a:r>
            <a:r>
              <a:rPr lang="en-ZA" sz="1800" dirty="0"/>
              <a:t>, Williston, </a:t>
            </a:r>
            <a:r>
              <a:rPr lang="en-ZA" sz="1800" dirty="0" err="1"/>
              <a:t>Spoegrivier</a:t>
            </a:r>
            <a:r>
              <a:rPr lang="en-ZA" sz="1800" dirty="0"/>
              <a:t>, </a:t>
            </a:r>
            <a:r>
              <a:rPr lang="en-ZA" sz="1800" dirty="0" err="1"/>
              <a:t>Klipfontein</a:t>
            </a:r>
            <a:r>
              <a:rPr lang="en-ZA" sz="1800" dirty="0"/>
              <a:t>, </a:t>
            </a:r>
            <a:r>
              <a:rPr lang="en-ZA" sz="1800" dirty="0" err="1"/>
              <a:t>Eksteenfontein</a:t>
            </a:r>
            <a:r>
              <a:rPr lang="en-ZA" sz="1800" dirty="0"/>
              <a:t>, </a:t>
            </a:r>
            <a:r>
              <a:rPr lang="en-ZA" sz="1800" dirty="0" err="1"/>
              <a:t>Lekkersing</a:t>
            </a:r>
            <a:r>
              <a:rPr lang="en-ZA" sz="1800" dirty="0"/>
              <a:t>, Van </a:t>
            </a:r>
            <a:r>
              <a:rPr lang="en-ZA" sz="1800" dirty="0" err="1"/>
              <a:t>Wyksvlei</a:t>
            </a:r>
            <a:r>
              <a:rPr lang="en-ZA" sz="1800" dirty="0"/>
              <a:t>, Laxey, </a:t>
            </a:r>
            <a:r>
              <a:rPr lang="en-ZA" sz="1800" dirty="0" err="1"/>
              <a:t>KiloKilo</a:t>
            </a:r>
            <a:r>
              <a:rPr lang="en-ZA" sz="1800" dirty="0"/>
              <a:t>, </a:t>
            </a:r>
            <a:r>
              <a:rPr lang="en-ZA" sz="1800" dirty="0" err="1"/>
              <a:t>Metsimatsi</a:t>
            </a:r>
            <a:r>
              <a:rPr lang="en-ZA" sz="1800" dirty="0"/>
              <a:t> Wyk 7</a:t>
            </a:r>
            <a:r>
              <a:rPr lang="en-ZA" sz="1800" dirty="0" smtClean="0"/>
              <a:t>).</a:t>
            </a:r>
            <a:endParaRPr lang="en-ZA" sz="1800" dirty="0"/>
          </a:p>
          <a:p>
            <a:pPr algn="just"/>
            <a:r>
              <a:rPr lang="en-ZA" sz="1800" dirty="0"/>
              <a:t>All towns are depended on </a:t>
            </a:r>
            <a:r>
              <a:rPr lang="en-ZA" sz="1800" dirty="0" smtClean="0"/>
              <a:t>groundwater with the exception of </a:t>
            </a:r>
            <a:r>
              <a:rPr lang="en-ZA" sz="1800" dirty="0" err="1"/>
              <a:t>Calvinia</a:t>
            </a:r>
            <a:r>
              <a:rPr lang="en-ZA" sz="1800" dirty="0"/>
              <a:t> which is also supplied by Karee Dam which is currently </a:t>
            </a:r>
            <a:r>
              <a:rPr lang="en-ZA" sz="1800" dirty="0" smtClean="0"/>
              <a:t>empty</a:t>
            </a:r>
            <a:r>
              <a:rPr lang="en-ZA" sz="1800" dirty="0"/>
              <a:t>,</a:t>
            </a:r>
            <a:r>
              <a:rPr lang="en-ZA" sz="1800" dirty="0" smtClean="0"/>
              <a:t> </a:t>
            </a:r>
            <a:r>
              <a:rPr lang="en-ZA" sz="1800" dirty="0"/>
              <a:t>they </a:t>
            </a:r>
            <a:r>
              <a:rPr lang="en-ZA" sz="1800" dirty="0" smtClean="0"/>
              <a:t>now are </a:t>
            </a:r>
            <a:r>
              <a:rPr lang="en-ZA" sz="1800" dirty="0"/>
              <a:t>having to rely on </a:t>
            </a:r>
            <a:r>
              <a:rPr lang="en-ZA" sz="1800" dirty="0" smtClean="0"/>
              <a:t>water </a:t>
            </a:r>
            <a:r>
              <a:rPr lang="en-ZA" sz="1800" dirty="0"/>
              <a:t>carted by tanker, the tanker runs are also very long (average round trip is approximately 120 </a:t>
            </a:r>
            <a:r>
              <a:rPr lang="en-ZA" sz="1800" dirty="0" smtClean="0"/>
              <a:t>km)</a:t>
            </a:r>
            <a:endParaRPr lang="en-ZA" sz="1800" dirty="0"/>
          </a:p>
          <a:p>
            <a:pPr algn="just"/>
            <a:r>
              <a:rPr lang="en-ZA" sz="1800" dirty="0"/>
              <a:t>All towns are managed through strict water restrictions.</a:t>
            </a:r>
          </a:p>
          <a:p>
            <a:pPr algn="just"/>
            <a:endParaRPr lang="en-ZA" dirty="0"/>
          </a:p>
        </p:txBody>
      </p:sp>
      <p:sp>
        <p:nvSpPr>
          <p:cNvPr id="4" name="Slide Number Placeholder 3"/>
          <p:cNvSpPr>
            <a:spLocks noGrp="1"/>
          </p:cNvSpPr>
          <p:nvPr>
            <p:ph type="sldNum" sz="quarter" idx="12"/>
          </p:nvPr>
        </p:nvSpPr>
        <p:spPr>
          <a:xfrm>
            <a:off x="7452320" y="6165304"/>
            <a:ext cx="1600200" cy="273844"/>
          </a:xfrm>
        </p:spPr>
        <p:txBody>
          <a:bodyPr/>
          <a:lstStyle/>
          <a:p>
            <a:pPr algn="r"/>
            <a:fld id="{B7F67DE4-8928-44BF-BA38-8905059247AD}" type="slidenum">
              <a:rPr lang="en-US" smtClean="0">
                <a:solidFill>
                  <a:prstClr val="black"/>
                </a:solidFill>
              </a:rPr>
              <a:pPr algn="r"/>
              <a:t>43</a:t>
            </a:fld>
            <a:endParaRPr lang="en-US" dirty="0">
              <a:solidFill>
                <a:prstClr val="black"/>
              </a:solidFill>
            </a:endParaRPr>
          </a:p>
        </p:txBody>
      </p:sp>
    </p:spTree>
    <p:extLst>
      <p:ext uri="{BB962C8B-B14F-4D97-AF65-F5344CB8AC3E}">
        <p14:creationId xmlns="" xmlns:p14="http://schemas.microsoft.com/office/powerpoint/2010/main" val="39541121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pPr algn="r"/>
            <a:r>
              <a:rPr lang="en-US" sz="3200" dirty="0" smtClean="0"/>
              <a:t>North West</a:t>
            </a:r>
            <a:endParaRPr lang="en-US" sz="3200" dirty="0"/>
          </a:p>
        </p:txBody>
      </p:sp>
      <p:sp>
        <p:nvSpPr>
          <p:cNvPr id="5" name="Slide Number Placeholder 4"/>
          <p:cNvSpPr>
            <a:spLocks noGrp="1"/>
          </p:cNvSpPr>
          <p:nvPr>
            <p:ph type="sldNum" sz="quarter" idx="12"/>
          </p:nvPr>
        </p:nvSpPr>
        <p:spPr>
          <a:xfrm>
            <a:off x="7004000" y="6093296"/>
            <a:ext cx="2133600" cy="365125"/>
          </a:xfrm>
        </p:spPr>
        <p:txBody>
          <a:bodyPr/>
          <a:lstStyle/>
          <a:p>
            <a:pPr algn="r">
              <a:defRPr/>
            </a:pPr>
            <a:fld id="{E7A4CF84-CC3E-4B02-A810-127BCD872F83}" type="slidenum">
              <a:rPr lang="en-US" smtClean="0">
                <a:solidFill>
                  <a:prstClr val="black"/>
                </a:solidFill>
              </a:rPr>
              <a:pPr algn="r">
                <a:defRPr/>
              </a:pPr>
              <a:t>44</a:t>
            </a:fld>
            <a:endParaRPr lang="en-US" dirty="0">
              <a:solidFill>
                <a:prstClr val="black"/>
              </a:solidFill>
            </a:endParaRPr>
          </a:p>
        </p:txBody>
      </p:sp>
    </p:spTree>
    <p:extLst>
      <p:ext uri="{BB962C8B-B14F-4D97-AF65-F5344CB8AC3E}">
        <p14:creationId xmlns="" xmlns:p14="http://schemas.microsoft.com/office/powerpoint/2010/main" val="25788254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77751"/>
            <a:ext cx="7596334" cy="601565"/>
          </a:xfrm>
          <a:solidFill>
            <a:schemeClr val="bg1"/>
          </a:solidFill>
        </p:spPr>
        <p:txBody>
          <a:bodyPr/>
          <a:lstStyle/>
          <a:p>
            <a:r>
              <a:rPr lang="en-ZA" sz="3600" b="1" dirty="0" smtClean="0">
                <a:latin typeface="Arial" pitchFamily="34" charset="0"/>
                <a:cs typeface="Arial" pitchFamily="34" charset="0"/>
              </a:rPr>
              <a:t>North West</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5657" y="620688"/>
            <a:ext cx="7689924" cy="5904656"/>
          </a:xfrm>
        </p:spPr>
        <p:txBody>
          <a:bodyPr/>
          <a:lstStyle/>
          <a:p>
            <a:pPr algn="just"/>
            <a:r>
              <a:rPr lang="en-US" sz="2000" b="1" dirty="0" smtClean="0"/>
              <a:t>Crocodile </a:t>
            </a:r>
            <a:r>
              <a:rPr lang="en-US" sz="2000" b="1" dirty="0"/>
              <a:t>West system</a:t>
            </a:r>
            <a:r>
              <a:rPr lang="en-US" sz="2000" dirty="0"/>
              <a:t>: 6 dams serving mainly Tshwane, Madibeng and </a:t>
            </a:r>
            <a:r>
              <a:rPr lang="en-US" sz="2000" dirty="0" err="1"/>
              <a:t>Rustenberg</a:t>
            </a:r>
            <a:r>
              <a:rPr lang="en-US" sz="2000" dirty="0"/>
              <a:t> an decrease of 1.9% to 96.2%. System was at 74.1% at the same time last year.</a:t>
            </a:r>
          </a:p>
          <a:p>
            <a:pPr algn="just"/>
            <a:r>
              <a:rPr lang="en-US" sz="2000" dirty="0" smtClean="0"/>
              <a:t>While dam levels have improved in North West, water supplies are still intermittent due to a lack of maintenance leading to operational failures;</a:t>
            </a:r>
          </a:p>
          <a:p>
            <a:pPr algn="just"/>
            <a:r>
              <a:rPr lang="en-US" sz="2000" dirty="0" smtClean="0"/>
              <a:t>At </a:t>
            </a:r>
            <a:r>
              <a:rPr lang="en-US" sz="2000" dirty="0" err="1" smtClean="0"/>
              <a:t>Swartruggens</a:t>
            </a:r>
            <a:r>
              <a:rPr lang="en-US" sz="2000" dirty="0" smtClean="0"/>
              <a:t> the dam is now 100%, but the municipality were not able to bring the Water Treatment works back into operation, </a:t>
            </a:r>
            <a:r>
              <a:rPr lang="en-US" sz="2000" dirty="0" err="1" smtClean="0"/>
              <a:t>Magalies</a:t>
            </a:r>
            <a:r>
              <a:rPr lang="en-US" sz="2000" dirty="0" smtClean="0"/>
              <a:t> Water have been deployed to assist the Municipality, took 3 weeks to re-instate the system</a:t>
            </a:r>
          </a:p>
          <a:p>
            <a:pPr algn="just"/>
            <a:r>
              <a:rPr lang="en-US" sz="2000" dirty="0" smtClean="0"/>
              <a:t>Areas still requiring support: Ngaka Modiri Molema (</a:t>
            </a:r>
            <a:r>
              <a:rPr lang="en-US" sz="2000" dirty="0" err="1" smtClean="0"/>
              <a:t>Tswaing</a:t>
            </a:r>
            <a:r>
              <a:rPr lang="en-US" sz="2000" dirty="0" smtClean="0"/>
              <a:t>, </a:t>
            </a:r>
            <a:r>
              <a:rPr lang="en-US" sz="2000" dirty="0" err="1" smtClean="0"/>
              <a:t>Ditsobotla</a:t>
            </a:r>
            <a:r>
              <a:rPr lang="en-US" sz="2000" dirty="0" smtClean="0"/>
              <a:t>, </a:t>
            </a:r>
            <a:r>
              <a:rPr lang="en-US" sz="2000" dirty="0" err="1" smtClean="0"/>
              <a:t>Mahikeng</a:t>
            </a:r>
            <a:r>
              <a:rPr lang="en-US" sz="2000" dirty="0" smtClean="0"/>
              <a:t>, </a:t>
            </a:r>
            <a:r>
              <a:rPr lang="en-US" sz="2000" dirty="0" err="1" smtClean="0"/>
              <a:t>Ramotshere</a:t>
            </a:r>
            <a:r>
              <a:rPr lang="en-US" sz="2000" dirty="0" smtClean="0"/>
              <a:t>) and Dr Ruth </a:t>
            </a:r>
            <a:r>
              <a:rPr lang="en-US" sz="2000" dirty="0" err="1" smtClean="0"/>
              <a:t>Mompati</a:t>
            </a:r>
            <a:r>
              <a:rPr lang="en-US" sz="2000" dirty="0" smtClean="0"/>
              <a:t> (</a:t>
            </a:r>
            <a:r>
              <a:rPr lang="en-US" sz="2000" dirty="0" err="1" smtClean="0"/>
              <a:t>Mamusa</a:t>
            </a:r>
            <a:r>
              <a:rPr lang="en-US" sz="2000" dirty="0" smtClean="0"/>
              <a:t> </a:t>
            </a:r>
            <a:r>
              <a:rPr lang="en-US" sz="2000" dirty="0" err="1" smtClean="0"/>
              <a:t>Schwartezreineke</a:t>
            </a:r>
            <a:r>
              <a:rPr lang="en-US" sz="2000" dirty="0" smtClean="0"/>
              <a:t>) </a:t>
            </a:r>
            <a:r>
              <a:rPr lang="en-US" sz="2000" dirty="0" err="1" smtClean="0"/>
              <a:t>Wentzel</a:t>
            </a:r>
            <a:r>
              <a:rPr lang="en-US" sz="2000" dirty="0" smtClean="0"/>
              <a:t> Dam empty and borehole yields down. Both DM’s do not have funds</a:t>
            </a:r>
          </a:p>
          <a:p>
            <a:pPr algn="just"/>
            <a:r>
              <a:rPr lang="en-US" sz="2000" dirty="0" smtClean="0"/>
              <a:t>In many Municipalities the operators operating Water and Waste Water Treatment works are poorly trained.</a:t>
            </a:r>
          </a:p>
          <a:p>
            <a:pPr algn="just"/>
            <a:r>
              <a:rPr lang="en-US" sz="2000" dirty="0" smtClean="0"/>
              <a:t>The DWS has decreased the number of tankers in operation from 30 to 15.</a:t>
            </a:r>
            <a:endParaRPr lang="en-ZA" sz="2000" dirty="0" smtClean="0"/>
          </a:p>
          <a:p>
            <a:pPr algn="just"/>
            <a:endParaRPr lang="en-ZA" dirty="0"/>
          </a:p>
        </p:txBody>
      </p:sp>
      <p:sp>
        <p:nvSpPr>
          <p:cNvPr id="4" name="Slide Number Placeholder 3"/>
          <p:cNvSpPr>
            <a:spLocks noGrp="1"/>
          </p:cNvSpPr>
          <p:nvPr>
            <p:ph type="sldNum" sz="quarter" idx="12"/>
          </p:nvPr>
        </p:nvSpPr>
        <p:spPr>
          <a:xfrm>
            <a:off x="7472394" y="6155552"/>
            <a:ext cx="1600200" cy="273844"/>
          </a:xfrm>
        </p:spPr>
        <p:txBody>
          <a:bodyPr/>
          <a:lstStyle/>
          <a:p>
            <a:pPr algn="r"/>
            <a:fld id="{B7F67DE4-8928-44BF-BA38-8905059247AD}" type="slidenum">
              <a:rPr lang="en-US" smtClean="0">
                <a:solidFill>
                  <a:prstClr val="black"/>
                </a:solidFill>
              </a:rPr>
              <a:pPr algn="r"/>
              <a:t>45</a:t>
            </a:fld>
            <a:endParaRPr lang="en-US" dirty="0">
              <a:solidFill>
                <a:prstClr val="black"/>
              </a:solidFill>
            </a:endParaRPr>
          </a:p>
        </p:txBody>
      </p:sp>
    </p:spTree>
    <p:extLst>
      <p:ext uri="{BB962C8B-B14F-4D97-AF65-F5344CB8AC3E}">
        <p14:creationId xmlns="" xmlns:p14="http://schemas.microsoft.com/office/powerpoint/2010/main" val="2253259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pPr algn="r"/>
            <a:r>
              <a:rPr lang="en-US" sz="3200" dirty="0" smtClean="0"/>
              <a:t>Western Cape</a:t>
            </a:r>
            <a:endParaRPr lang="en-US" sz="3200" dirty="0"/>
          </a:p>
        </p:txBody>
      </p:sp>
      <p:sp>
        <p:nvSpPr>
          <p:cNvPr id="5" name="Slide Number Placeholder 4"/>
          <p:cNvSpPr>
            <a:spLocks noGrp="1"/>
          </p:cNvSpPr>
          <p:nvPr>
            <p:ph type="sldNum" sz="quarter" idx="12"/>
          </p:nvPr>
        </p:nvSpPr>
        <p:spPr/>
        <p:txBody>
          <a:bodyPr/>
          <a:lstStyle/>
          <a:p>
            <a:pPr>
              <a:defRPr/>
            </a:pPr>
            <a:fld id="{E7A4CF84-CC3E-4B02-A810-127BCD872F83}"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 xmlns:p14="http://schemas.microsoft.com/office/powerpoint/2010/main" val="489586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77751"/>
            <a:ext cx="7452318" cy="601565"/>
          </a:xfrm>
          <a:solidFill>
            <a:schemeClr val="bg1"/>
          </a:solidFill>
        </p:spPr>
        <p:txBody>
          <a:bodyPr/>
          <a:lstStyle/>
          <a:p>
            <a:r>
              <a:rPr lang="en-ZA" sz="3600" b="1" dirty="0" smtClean="0">
                <a:latin typeface="Arial" pitchFamily="34" charset="0"/>
                <a:cs typeface="Arial" pitchFamily="34" charset="0"/>
              </a:rPr>
              <a:t>Western Cape</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5656" y="620688"/>
            <a:ext cx="7546475" cy="5832648"/>
          </a:xfrm>
        </p:spPr>
        <p:txBody>
          <a:bodyPr/>
          <a:lstStyle/>
          <a:p>
            <a:pPr algn="just"/>
            <a:r>
              <a:rPr lang="en-US" sz="1800" b="1" dirty="0" smtClean="0"/>
              <a:t>Cape </a:t>
            </a:r>
            <a:r>
              <a:rPr lang="en-US" sz="1800" b="1" dirty="0"/>
              <a:t>Town Dams System</a:t>
            </a:r>
            <a:r>
              <a:rPr lang="en-US" sz="1800" dirty="0"/>
              <a:t>: 6 dams serving mainly City of Cape Town (</a:t>
            </a:r>
            <a:r>
              <a:rPr lang="en-US" sz="1800" dirty="0" err="1"/>
              <a:t>CoC</a:t>
            </a:r>
            <a:r>
              <a:rPr lang="en-US" sz="1800" dirty="0"/>
              <a:t>): this week decreased by 1.6% to 36.9%.  The system was at 45% at the same time last year, there is a slight decrease in the rate of fall from 1.8% the previous week. The </a:t>
            </a:r>
            <a:r>
              <a:rPr lang="en-US" sz="1800" dirty="0" err="1"/>
              <a:t>Voelvlei</a:t>
            </a:r>
            <a:r>
              <a:rPr lang="en-US" sz="1800" dirty="0"/>
              <a:t> dam down 2.2% to 39.8%. The Berg River Dam down 2% to 45.8%. The </a:t>
            </a:r>
            <a:r>
              <a:rPr lang="en-US" sz="1800" dirty="0" err="1"/>
              <a:t>Theewaterskloof</a:t>
            </a:r>
            <a:r>
              <a:rPr lang="en-US" sz="1800" dirty="0"/>
              <a:t> down by 1.8% to 31.8%. The 20% restrictions for domestic and 30% for agriculture in place for the Cape town System. Cape Town have now introduced level 3B restrictions to meet the target currently just 8Ml/day short of target. Agriculture are reducing their consumption by 20% per month through to August to achieve the target.</a:t>
            </a:r>
          </a:p>
          <a:p>
            <a:pPr algn="just"/>
            <a:endParaRPr lang="en-US" sz="1800" dirty="0" smtClean="0"/>
          </a:p>
          <a:p>
            <a:pPr algn="just"/>
            <a:r>
              <a:rPr lang="en-US" sz="1800" dirty="0" smtClean="0"/>
              <a:t>Concerns circulating on Social Media that </a:t>
            </a:r>
            <a:r>
              <a:rPr lang="en-US" sz="1800" dirty="0" err="1" smtClean="0"/>
              <a:t>CoC</a:t>
            </a:r>
            <a:r>
              <a:rPr lang="en-US" sz="1800" dirty="0" smtClean="0"/>
              <a:t> only have 100 days water available, this is not true: </a:t>
            </a:r>
          </a:p>
          <a:p>
            <a:pPr lvl="1" algn="just"/>
            <a:r>
              <a:rPr lang="en-US" sz="1400" dirty="0" smtClean="0"/>
              <a:t>the System Operating Forum met in November 2016 and based on the current operating rule for restrictions the system would only be violated in Nov 2022, we do a further system re-run in November 2017. This assumes that all users will implement restrictions as required.</a:t>
            </a:r>
          </a:p>
          <a:p>
            <a:pPr lvl="1" algn="just"/>
            <a:r>
              <a:rPr lang="en-US" sz="1400" dirty="0" smtClean="0"/>
              <a:t>On 13 February 2017 the </a:t>
            </a:r>
            <a:r>
              <a:rPr lang="en-US" sz="1400" dirty="0" err="1" smtClean="0"/>
              <a:t>CoC</a:t>
            </a:r>
            <a:r>
              <a:rPr lang="en-US" sz="1400" dirty="0" smtClean="0"/>
              <a:t> announced in a media statement that they are now lowering their target from 800 million </a:t>
            </a:r>
            <a:r>
              <a:rPr lang="en-US" sz="1400" dirty="0" err="1" smtClean="0"/>
              <a:t>litres</a:t>
            </a:r>
            <a:r>
              <a:rPr lang="en-US" sz="1400" dirty="0" smtClean="0"/>
              <a:t> to 700 million </a:t>
            </a:r>
            <a:r>
              <a:rPr lang="en-US" sz="1400" dirty="0" err="1" smtClean="0"/>
              <a:t>litres</a:t>
            </a:r>
            <a:r>
              <a:rPr lang="en-US" sz="1400" dirty="0" smtClean="0"/>
              <a:t> for collective water use per day.</a:t>
            </a:r>
          </a:p>
          <a:p>
            <a:pPr lvl="1" algn="just"/>
            <a:r>
              <a:rPr lang="en-US" sz="1400" dirty="0" smtClean="0"/>
              <a:t>This they have decided to do because of the current rate of draw down on the dams. </a:t>
            </a:r>
          </a:p>
          <a:p>
            <a:pPr marL="0" indent="0" algn="just">
              <a:buNone/>
            </a:pPr>
            <a:endParaRPr lang="en-ZA" dirty="0" smtClean="0"/>
          </a:p>
          <a:p>
            <a:pPr algn="just"/>
            <a:endParaRPr lang="en-ZA" dirty="0"/>
          </a:p>
        </p:txBody>
      </p:sp>
      <p:sp>
        <p:nvSpPr>
          <p:cNvPr id="4" name="Slide Number Placeholder 3"/>
          <p:cNvSpPr>
            <a:spLocks noGrp="1"/>
          </p:cNvSpPr>
          <p:nvPr>
            <p:ph type="sldNum" sz="quarter" idx="12"/>
          </p:nvPr>
        </p:nvSpPr>
        <p:spPr>
          <a:xfrm>
            <a:off x="7543800" y="6165304"/>
            <a:ext cx="1600200" cy="273844"/>
          </a:xfrm>
        </p:spPr>
        <p:txBody>
          <a:bodyPr/>
          <a:lstStyle/>
          <a:p>
            <a:pPr algn="r"/>
            <a:fld id="{B7F67DE4-8928-44BF-BA38-8905059247AD}" type="slidenum">
              <a:rPr lang="en-US" smtClean="0">
                <a:solidFill>
                  <a:prstClr val="black"/>
                </a:solidFill>
              </a:rPr>
              <a:pPr algn="r"/>
              <a:t>47</a:t>
            </a:fld>
            <a:endParaRPr lang="en-US" dirty="0">
              <a:solidFill>
                <a:prstClr val="black"/>
              </a:solidFill>
            </a:endParaRPr>
          </a:p>
        </p:txBody>
      </p:sp>
    </p:spTree>
    <p:extLst>
      <p:ext uri="{BB962C8B-B14F-4D97-AF65-F5344CB8AC3E}">
        <p14:creationId xmlns="" xmlns:p14="http://schemas.microsoft.com/office/powerpoint/2010/main" val="10649720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pPr algn="r"/>
            <a:r>
              <a:rPr lang="en-US" sz="3200" dirty="0" smtClean="0"/>
              <a:t>IMPACT ON AGRICULTURE</a:t>
            </a:r>
            <a:endParaRPr lang="en-US" sz="3200" dirty="0"/>
          </a:p>
        </p:txBody>
      </p:sp>
      <p:sp>
        <p:nvSpPr>
          <p:cNvPr id="5" name="Slide Number Placeholder 4"/>
          <p:cNvSpPr>
            <a:spLocks noGrp="1"/>
          </p:cNvSpPr>
          <p:nvPr>
            <p:ph type="sldNum" sz="quarter" idx="12"/>
          </p:nvPr>
        </p:nvSpPr>
        <p:spPr/>
        <p:txBody>
          <a:bodyPr/>
          <a:lstStyle/>
          <a:p>
            <a:pPr>
              <a:defRPr/>
            </a:pPr>
            <a:fld id="{E7A4CF84-CC3E-4B02-A810-127BCD872F83}"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 xmlns:p14="http://schemas.microsoft.com/office/powerpoint/2010/main" val="37764703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77751"/>
            <a:ext cx="7452318" cy="601565"/>
          </a:xfrm>
          <a:solidFill>
            <a:schemeClr val="bg1"/>
          </a:solidFill>
        </p:spPr>
        <p:txBody>
          <a:bodyPr/>
          <a:lstStyle/>
          <a:p>
            <a:r>
              <a:rPr lang="en-ZA" sz="3600" b="1" dirty="0" smtClean="0">
                <a:latin typeface="Arial" pitchFamily="34" charset="0"/>
                <a:cs typeface="Arial" pitchFamily="34" charset="0"/>
              </a:rPr>
              <a:t>Impact of Drought on Agriculture</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5656" y="1036440"/>
            <a:ext cx="7546475" cy="5832648"/>
          </a:xfrm>
        </p:spPr>
        <p:txBody>
          <a:bodyPr/>
          <a:lstStyle/>
          <a:p>
            <a:pPr algn="just"/>
            <a:r>
              <a:rPr lang="en-US" sz="1800" b="1" dirty="0" smtClean="0"/>
              <a:t>The National Agricultural Marketing Council (NAMC) constituted a committee in terms of Section 7 of the Marketing and Agricultural Products Act (Act 47 of 1996) to advise the Minister on the impact of the drought and implementation of drought response measures. </a:t>
            </a:r>
          </a:p>
          <a:p>
            <a:pPr algn="just"/>
            <a:r>
              <a:rPr lang="en-US" sz="1800" b="1" dirty="0" smtClean="0"/>
              <a:t>Some of the findings of the Section 7 Committee are:</a:t>
            </a:r>
          </a:p>
          <a:p>
            <a:pPr lvl="1" algn="just"/>
            <a:r>
              <a:rPr lang="en-US" sz="1400" b="1" dirty="0" smtClean="0"/>
              <a:t>The Impact of the drought has been severe over all agricultural sub-sectors ( grains, oilseeds, red meat, sugar and fruits and nuts);</a:t>
            </a:r>
          </a:p>
          <a:p>
            <a:pPr lvl="1" algn="just"/>
            <a:r>
              <a:rPr lang="en-US" sz="1400" b="1" dirty="0" smtClean="0"/>
              <a:t>Production has dropped across all sectors and farm incomes have been affected;</a:t>
            </a:r>
          </a:p>
          <a:p>
            <a:pPr lvl="1" algn="just"/>
            <a:r>
              <a:rPr lang="en-US" sz="1400" b="1" dirty="0" smtClean="0"/>
              <a:t>Grain farmers in the maize producing areas of Free State and North West the most affected;</a:t>
            </a:r>
          </a:p>
          <a:p>
            <a:pPr lvl="1" algn="just"/>
            <a:r>
              <a:rPr lang="en-US" sz="1400" b="1" dirty="0" smtClean="0"/>
              <a:t>The impact has been significant on poor and vulnerable households and individuals;</a:t>
            </a:r>
          </a:p>
          <a:p>
            <a:pPr lvl="1" algn="just"/>
            <a:r>
              <a:rPr lang="en-US" sz="1400" b="1" dirty="0" smtClean="0"/>
              <a:t>The Consumer Price Index (CPI) for food and non-alcoholic beverages has breached the upper band of the Reserve Bank inflation target, while this may be in part due to currency weakening, a large part is due to the drought;</a:t>
            </a:r>
          </a:p>
          <a:p>
            <a:pPr lvl="1" algn="just"/>
            <a:r>
              <a:rPr lang="en-US" sz="1400" b="1" dirty="0" smtClean="0"/>
              <a:t>Rising food prices affect mainly the poor, which is bad from a food security perspective;</a:t>
            </a:r>
          </a:p>
          <a:p>
            <a:pPr lvl="1" algn="just"/>
            <a:r>
              <a:rPr lang="en-US" sz="1400" b="1" dirty="0" smtClean="0"/>
              <a:t>The drought has had catastrophic impact on grazing and fodder production, grazing conditions have reduced significantly and will take some time to recover;</a:t>
            </a:r>
          </a:p>
          <a:p>
            <a:pPr lvl="1" algn="just"/>
            <a:r>
              <a:rPr lang="en-US" sz="1400" b="1" dirty="0" smtClean="0"/>
              <a:t>Government’s drought relief </a:t>
            </a:r>
            <a:r>
              <a:rPr lang="en-US" sz="1400" b="1" dirty="0" err="1" smtClean="0"/>
              <a:t>programme</a:t>
            </a:r>
            <a:r>
              <a:rPr lang="en-US" sz="1400" b="1" dirty="0" smtClean="0"/>
              <a:t> has played a role in saving some jobs which could have been lost due to drought;</a:t>
            </a:r>
          </a:p>
          <a:p>
            <a:pPr lvl="1" algn="just"/>
            <a:r>
              <a:rPr lang="en-US" sz="1400" b="1" dirty="0" smtClean="0"/>
              <a:t>Many farmers continue to struggle to service debt and some businesses may even close.</a:t>
            </a:r>
          </a:p>
          <a:p>
            <a:pPr lvl="1" algn="just"/>
            <a:endParaRPr lang="en-US" sz="1400" b="1" dirty="0" smtClean="0"/>
          </a:p>
          <a:p>
            <a:pPr marL="457200" lvl="1" indent="0" algn="just">
              <a:buNone/>
            </a:pPr>
            <a:endParaRPr lang="en-ZA" dirty="0"/>
          </a:p>
        </p:txBody>
      </p:sp>
      <p:sp>
        <p:nvSpPr>
          <p:cNvPr id="4" name="Slide Number Placeholder 3"/>
          <p:cNvSpPr>
            <a:spLocks noGrp="1"/>
          </p:cNvSpPr>
          <p:nvPr>
            <p:ph type="sldNum" sz="quarter" idx="12"/>
          </p:nvPr>
        </p:nvSpPr>
        <p:spPr>
          <a:xfrm>
            <a:off x="7543800" y="6165304"/>
            <a:ext cx="1600200" cy="273844"/>
          </a:xfrm>
        </p:spPr>
        <p:txBody>
          <a:bodyPr/>
          <a:lstStyle/>
          <a:p>
            <a:pPr algn="r"/>
            <a:fld id="{B7F67DE4-8928-44BF-BA38-8905059247AD}" type="slidenum">
              <a:rPr lang="en-US" smtClean="0">
                <a:solidFill>
                  <a:prstClr val="black"/>
                </a:solidFill>
              </a:rPr>
              <a:pPr algn="r"/>
              <a:t>49</a:t>
            </a:fld>
            <a:endParaRPr lang="en-US" dirty="0">
              <a:solidFill>
                <a:prstClr val="black"/>
              </a:solidFill>
            </a:endParaRPr>
          </a:p>
        </p:txBody>
      </p:sp>
    </p:spTree>
    <p:extLst>
      <p:ext uri="{BB962C8B-B14F-4D97-AF65-F5344CB8AC3E}">
        <p14:creationId xmlns="" xmlns:p14="http://schemas.microsoft.com/office/powerpoint/2010/main" val="1710311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69" y="77751"/>
            <a:ext cx="8040129" cy="601565"/>
          </a:xfrm>
          <a:solidFill>
            <a:schemeClr val="bg1"/>
          </a:solidFill>
        </p:spPr>
        <p:txBody>
          <a:bodyPr/>
          <a:lstStyle/>
          <a:p>
            <a:r>
              <a:rPr lang="en-ZA" sz="3600" b="1" dirty="0" smtClean="0">
                <a:latin typeface="Arial" pitchFamily="34" charset="0"/>
                <a:cs typeface="Arial" pitchFamily="34" charset="0"/>
              </a:rPr>
              <a:t>SAWS Weekly Outlook (Extract)</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5656" y="1124744"/>
            <a:ext cx="7546475" cy="5259859"/>
          </a:xfrm>
        </p:spPr>
        <p:txBody>
          <a:bodyPr/>
          <a:lstStyle/>
          <a:p>
            <a:pPr algn="just"/>
            <a:r>
              <a:rPr lang="en-US" sz="1800" dirty="0"/>
              <a:t>SAWS Weekly Outlook: the 6 February report reflects that:  ENSO (El Nino / La Nina) is expected to remain in a neutral state for the remainder of the summer and autumn; </a:t>
            </a:r>
            <a:endParaRPr lang="en-US" sz="1800" dirty="0" smtClean="0"/>
          </a:p>
          <a:p>
            <a:pPr algn="just"/>
            <a:r>
              <a:rPr lang="en-US" sz="1800" dirty="0" smtClean="0"/>
              <a:t>Forecasts </a:t>
            </a:r>
            <a:r>
              <a:rPr lang="en-US" sz="1800" dirty="0"/>
              <a:t>for the remainder of the summer season is still likely to be above normal rainfall over most of the country, though with a much reduced likelihood; Good rain fell mostly over the central parts of the country; </a:t>
            </a:r>
            <a:endParaRPr lang="en-US" sz="1800" dirty="0" smtClean="0"/>
          </a:p>
          <a:p>
            <a:pPr algn="just"/>
            <a:r>
              <a:rPr lang="en-US" sz="1800" dirty="0" smtClean="0"/>
              <a:t>More </a:t>
            </a:r>
            <a:r>
              <a:rPr lang="en-US" sz="1800" dirty="0"/>
              <a:t>showers and thundershowers expected over central and eastern interior during the next weeks; </a:t>
            </a:r>
            <a:endParaRPr lang="en-US" sz="1800" dirty="0" smtClean="0"/>
          </a:p>
          <a:p>
            <a:pPr algn="just"/>
            <a:r>
              <a:rPr lang="en-US" sz="1800" dirty="0" smtClean="0"/>
              <a:t>This </a:t>
            </a:r>
            <a:r>
              <a:rPr lang="en-US" sz="1800" dirty="0"/>
              <a:t>could lead to more severe weather related hazards such as flooding, damaging winds; and The central-western and southern parts of the country still have a low likelihood of significant rain.</a:t>
            </a:r>
          </a:p>
          <a:p>
            <a:pPr algn="just"/>
            <a:r>
              <a:rPr lang="en-US" sz="1800" dirty="0"/>
              <a:t>This forecast is not very optimistic with regard to the possible recovery of our dams. </a:t>
            </a:r>
            <a:endParaRPr lang="en-US" sz="1800" dirty="0" smtClean="0"/>
          </a:p>
          <a:p>
            <a:pPr algn="just"/>
            <a:r>
              <a:rPr lang="en-US" sz="1800" dirty="0" smtClean="0"/>
              <a:t>While </a:t>
            </a:r>
            <a:r>
              <a:rPr lang="en-US" sz="1800" dirty="0"/>
              <a:t>we have seen some slight improvements in dam levels with the national average increasing by 0.6%, there is still a very long road to recovery and we face the possibility of a difficult winter.</a:t>
            </a:r>
          </a:p>
          <a:p>
            <a:pPr algn="just"/>
            <a:endParaRPr lang="en-ZA" sz="2000" dirty="0" smtClean="0"/>
          </a:p>
          <a:p>
            <a:pPr algn="just"/>
            <a:endParaRPr lang="en-ZA" dirty="0"/>
          </a:p>
        </p:txBody>
      </p:sp>
      <p:sp>
        <p:nvSpPr>
          <p:cNvPr id="4" name="Slide Number Placeholder 3"/>
          <p:cNvSpPr>
            <a:spLocks noGrp="1"/>
          </p:cNvSpPr>
          <p:nvPr>
            <p:ph type="sldNum" sz="quarter" idx="12"/>
          </p:nvPr>
        </p:nvSpPr>
        <p:spPr>
          <a:xfrm>
            <a:off x="7543800" y="6165304"/>
            <a:ext cx="1600200" cy="273844"/>
          </a:xfrm>
        </p:spPr>
        <p:txBody>
          <a:bodyPr/>
          <a:lstStyle/>
          <a:p>
            <a:pPr algn="r"/>
            <a:fld id="{B7F67DE4-8928-44BF-BA38-8905059247AD}" type="slidenum">
              <a:rPr lang="en-US" smtClean="0">
                <a:solidFill>
                  <a:prstClr val="black"/>
                </a:solidFill>
              </a:rPr>
              <a:pPr algn="r"/>
              <a:t>5</a:t>
            </a:fld>
            <a:endParaRPr lang="en-US" dirty="0">
              <a:solidFill>
                <a:prstClr val="black"/>
              </a:solidFill>
            </a:endParaRPr>
          </a:p>
        </p:txBody>
      </p:sp>
    </p:spTree>
    <p:extLst>
      <p:ext uri="{BB962C8B-B14F-4D97-AF65-F5344CB8AC3E}">
        <p14:creationId xmlns="" xmlns:p14="http://schemas.microsoft.com/office/powerpoint/2010/main" val="22482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2" y="188640"/>
            <a:ext cx="9143998" cy="43204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lvl="0" algn="ctr" defTabSz="457200" fontAlgn="auto">
              <a:lnSpc>
                <a:spcPct val="100000"/>
              </a:lnSpc>
              <a:spcAft>
                <a:spcPts val="0"/>
              </a:spcAft>
            </a:pPr>
            <a:r>
              <a:rPr lang="en-US" sz="2800" b="1" spc="0" dirty="0" smtClean="0">
                <a:solidFill>
                  <a:srgbClr val="000000">
                    <a:lumMod val="85000"/>
                    <a:lumOff val="15000"/>
                  </a:srgbClr>
                </a:solidFill>
                <a:latin typeface="Arial" panose="020B0604020202020204" pitchFamily="34" charset="0"/>
                <a:ea typeface="ＭＳ Ｐゴシック" charset="-128"/>
                <a:cs typeface="Arial" panose="020B0604020202020204" pitchFamily="34" charset="0"/>
              </a:rPr>
              <a:t>FUNDING EXPENDED: AGRICULTURE</a:t>
            </a:r>
            <a:endParaRPr lang="en-ZA" sz="2800" b="1" spc="0" dirty="0">
              <a:solidFill>
                <a:srgbClr val="643A08"/>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
        <p:nvSpPr>
          <p:cNvPr id="3" name="TextBox 2"/>
          <p:cNvSpPr txBox="1"/>
          <p:nvPr/>
        </p:nvSpPr>
        <p:spPr>
          <a:xfrm>
            <a:off x="1475656" y="527626"/>
            <a:ext cx="7398115" cy="369332"/>
          </a:xfrm>
          <a:prstGeom prst="rect">
            <a:avLst/>
          </a:prstGeom>
          <a:noFill/>
        </p:spPr>
        <p:txBody>
          <a:bodyPr wrap="square" rtlCol="0">
            <a:spAutoFit/>
          </a:bodyPr>
          <a:lstStyle/>
          <a:p>
            <a:pPr marL="342900" indent="-342900" algn="just">
              <a:buFont typeface="Wingdings" panose="05000000000000000000" pitchFamily="2" charset="2"/>
              <a:buChar char="q"/>
            </a:pPr>
            <a:r>
              <a:rPr lang="en-ZA" b="1" dirty="0" smtClean="0">
                <a:solidFill>
                  <a:srgbClr val="000000"/>
                </a:solidFill>
              </a:rPr>
              <a:t>Funding coordinated by NDMC : AGRICULTURAL SECTOR =	R212m </a:t>
            </a:r>
            <a:endParaRPr lang="en-ZA" b="1" dirty="0">
              <a:solidFill>
                <a:srgbClr val="000000"/>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3267631890"/>
              </p:ext>
            </p:extLst>
          </p:nvPr>
        </p:nvGraphicFramePr>
        <p:xfrm>
          <a:off x="1475657" y="896958"/>
          <a:ext cx="7668343" cy="5653616"/>
        </p:xfrm>
        <a:graphic>
          <a:graphicData uri="http://schemas.openxmlformats.org/drawingml/2006/table">
            <a:tbl>
              <a:tblPr firstRow="1" firstCol="1" bandRow="1"/>
              <a:tblGrid>
                <a:gridCol w="1512168">
                  <a:extLst>
                    <a:ext uri="{9D8B030D-6E8A-4147-A177-3AD203B41FA5}">
                      <a16:colId xmlns="" xmlns:a16="http://schemas.microsoft.com/office/drawing/2014/main" val="2460821472"/>
                    </a:ext>
                  </a:extLst>
                </a:gridCol>
                <a:gridCol w="1512168">
                  <a:extLst>
                    <a:ext uri="{9D8B030D-6E8A-4147-A177-3AD203B41FA5}">
                      <a16:colId xmlns="" xmlns:a16="http://schemas.microsoft.com/office/drawing/2014/main" val="3672672569"/>
                    </a:ext>
                  </a:extLst>
                </a:gridCol>
                <a:gridCol w="2232248">
                  <a:extLst>
                    <a:ext uri="{9D8B030D-6E8A-4147-A177-3AD203B41FA5}">
                      <a16:colId xmlns="" xmlns:a16="http://schemas.microsoft.com/office/drawing/2014/main" val="3294272418"/>
                    </a:ext>
                  </a:extLst>
                </a:gridCol>
                <a:gridCol w="2411759">
                  <a:extLst>
                    <a:ext uri="{9D8B030D-6E8A-4147-A177-3AD203B41FA5}">
                      <a16:colId xmlns="" xmlns:a16="http://schemas.microsoft.com/office/drawing/2014/main" val="1693077421"/>
                    </a:ext>
                  </a:extLst>
                </a:gridCol>
              </a:tblGrid>
              <a:tr h="979444">
                <a:tc>
                  <a:txBody>
                    <a:bodyPr/>
                    <a:lstStyle/>
                    <a:p>
                      <a:pPr algn="just">
                        <a:lnSpc>
                          <a:spcPct val="107000"/>
                        </a:lnSpc>
                        <a:spcAft>
                          <a:spcPts val="1200"/>
                        </a:spcAft>
                      </a:pPr>
                      <a:r>
                        <a:rPr lang="en-GB" sz="1600" b="1" dirty="0" smtClean="0">
                          <a:effectLst/>
                          <a:latin typeface="Arial" panose="020B0604020202020204" pitchFamily="34" charset="0"/>
                          <a:ea typeface="Times New Roman" panose="02020603050405020304" pitchFamily="18" charset="0"/>
                          <a:cs typeface="Times New Roman" panose="02020603050405020304" pitchFamily="18" charset="0"/>
                        </a:rPr>
                        <a:t>Province</a:t>
                      </a:r>
                    </a:p>
                    <a:p>
                      <a:pPr algn="just">
                        <a:lnSpc>
                          <a:spcPct val="107000"/>
                        </a:lnSpc>
                        <a:spcAft>
                          <a:spcPts val="1200"/>
                        </a:spcAft>
                      </a:pPr>
                      <a:endParaRPr lang="en-GB" sz="1200" b="1"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12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07000"/>
                        </a:lnSpc>
                        <a:spcAft>
                          <a:spcPts val="12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Amount</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07000"/>
                        </a:lnSpc>
                        <a:spcAft>
                          <a:spcPts val="120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Status</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07000"/>
                        </a:lnSpc>
                        <a:spcAft>
                          <a:spcPts val="120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Farmers Assisted</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 xmlns:a16="http://schemas.microsoft.com/office/drawing/2014/main" val="2270524472"/>
                  </a:ext>
                </a:extLst>
              </a:tr>
              <a:tr h="1681766">
                <a:tc>
                  <a:txBody>
                    <a:bodyPr/>
                    <a:lstStyle/>
                    <a:p>
                      <a:pPr algn="just">
                        <a:lnSpc>
                          <a:spcPct val="107000"/>
                        </a:lnSpc>
                        <a:spcAft>
                          <a:spcPts val="12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Eastern Cape</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en-ZA" sz="1600" dirty="0" smtClean="0">
                          <a:latin typeface="Arial" panose="020B0604020202020204" pitchFamily="34" charset="0"/>
                          <a:cs typeface="Arial" panose="020B0604020202020204" pitchFamily="34" charset="0"/>
                        </a:rPr>
                        <a:t>R29 million</a:t>
                      </a:r>
                      <a:endParaRPr lang="en-ZA" sz="16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en-ZA" sz="1600" dirty="0" smtClean="0">
                          <a:latin typeface="Arial" panose="020B0604020202020204" pitchFamily="34" charset="0"/>
                          <a:cs typeface="Arial" panose="020B0604020202020204" pitchFamily="34" charset="0"/>
                        </a:rPr>
                        <a:t>Implementation ongoing. Delivery of Lucerne</a:t>
                      </a:r>
                      <a:r>
                        <a:rPr lang="en-ZA" sz="1600" baseline="0" dirty="0" smtClean="0">
                          <a:latin typeface="Arial" panose="020B0604020202020204" pitchFamily="34" charset="0"/>
                          <a:cs typeface="Arial" panose="020B0604020202020204" pitchFamily="34" charset="0"/>
                        </a:rPr>
                        <a:t> stands at </a:t>
                      </a:r>
                      <a:r>
                        <a:rPr lang="en-ZA" sz="1600" dirty="0" smtClean="0">
                          <a:latin typeface="Arial" panose="020B0604020202020204" pitchFamily="34" charset="0"/>
                          <a:cs typeface="Arial" panose="020B0604020202020204" pitchFamily="34" charset="0"/>
                        </a:rPr>
                        <a:t>2629.54 tons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Franklin Gothic Book"/>
                        </a:defRPr>
                      </a:lvl1pPr>
                      <a:lvl2pPr marL="457200" algn="l" defTabSz="914400" rtl="0" eaLnBrk="1" latinLnBrk="0" hangingPunct="1">
                        <a:defRPr sz="1800" kern="1200">
                          <a:solidFill>
                            <a:schemeClr val="dk1"/>
                          </a:solidFill>
                          <a:latin typeface="Franklin Gothic Book"/>
                        </a:defRPr>
                      </a:lvl2pPr>
                      <a:lvl3pPr marL="914400" algn="l" defTabSz="914400" rtl="0" eaLnBrk="1" latinLnBrk="0" hangingPunct="1">
                        <a:defRPr sz="1800" kern="1200">
                          <a:solidFill>
                            <a:schemeClr val="dk1"/>
                          </a:solidFill>
                          <a:latin typeface="Franklin Gothic Book"/>
                        </a:defRPr>
                      </a:lvl3pPr>
                      <a:lvl4pPr marL="1371600" algn="l" defTabSz="914400" rtl="0" eaLnBrk="1" latinLnBrk="0" hangingPunct="1">
                        <a:defRPr sz="1800" kern="1200">
                          <a:solidFill>
                            <a:schemeClr val="dk1"/>
                          </a:solidFill>
                          <a:latin typeface="Franklin Gothic Book"/>
                        </a:defRPr>
                      </a:lvl4pPr>
                      <a:lvl5pPr marL="1828800" algn="l" defTabSz="914400" rtl="0" eaLnBrk="1" latinLnBrk="0" hangingPunct="1">
                        <a:defRPr sz="1800" kern="1200">
                          <a:solidFill>
                            <a:schemeClr val="dk1"/>
                          </a:solidFill>
                          <a:latin typeface="Franklin Gothic Book"/>
                        </a:defRPr>
                      </a:lvl5pPr>
                      <a:lvl6pPr marL="2286000" algn="l" defTabSz="914400" rtl="0" eaLnBrk="1" latinLnBrk="0" hangingPunct="1">
                        <a:defRPr sz="1800" kern="1200">
                          <a:solidFill>
                            <a:schemeClr val="dk1"/>
                          </a:solidFill>
                          <a:latin typeface="Franklin Gothic Book"/>
                        </a:defRPr>
                      </a:lvl6pPr>
                      <a:lvl7pPr marL="2743200" algn="l" defTabSz="914400" rtl="0" eaLnBrk="1" latinLnBrk="0" hangingPunct="1">
                        <a:defRPr sz="1800" kern="1200">
                          <a:solidFill>
                            <a:schemeClr val="dk1"/>
                          </a:solidFill>
                          <a:latin typeface="Franklin Gothic Book"/>
                        </a:defRPr>
                      </a:lvl7pPr>
                      <a:lvl8pPr marL="3200400" algn="l" defTabSz="914400" rtl="0" eaLnBrk="1" latinLnBrk="0" hangingPunct="1">
                        <a:defRPr sz="1800" kern="1200">
                          <a:solidFill>
                            <a:schemeClr val="dk1"/>
                          </a:solidFill>
                          <a:latin typeface="Franklin Gothic Book"/>
                        </a:defRPr>
                      </a:lvl8pPr>
                      <a:lvl9pPr marL="3657600" algn="l" defTabSz="914400" rtl="0" eaLnBrk="1" latinLnBrk="0" hangingPunct="1">
                        <a:defRPr sz="1800" kern="1200">
                          <a:solidFill>
                            <a:schemeClr val="dk1"/>
                          </a:solidFill>
                          <a:latin typeface="Franklin Gothic Book"/>
                        </a:defRPr>
                      </a:lvl9pPr>
                    </a:lstStyle>
                    <a:p>
                      <a:r>
                        <a:rPr lang="en-ZA" sz="1600" dirty="0" smtClean="0">
                          <a:latin typeface="Arial" panose="020B0604020202020204" pitchFamily="34" charset="0"/>
                          <a:cs typeface="Arial" panose="020B0604020202020204" pitchFamily="34" charset="0"/>
                        </a:rPr>
                        <a:t>Distribution ongoing. Verification of farmers assisted to date in</a:t>
                      </a:r>
                      <a:r>
                        <a:rPr lang="en-ZA" sz="1600" baseline="0" dirty="0" smtClean="0">
                          <a:latin typeface="Arial" panose="020B0604020202020204" pitchFamily="34" charset="0"/>
                          <a:cs typeface="Arial" panose="020B0604020202020204" pitchFamily="34" charset="0"/>
                        </a:rPr>
                        <a:t> progress</a:t>
                      </a:r>
                      <a:endParaRPr lang="en-ZA" sz="16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06819831"/>
                  </a:ext>
                </a:extLst>
              </a:tr>
              <a:tr h="1681766">
                <a:tc>
                  <a:txBody>
                    <a:bodyPr/>
                    <a:lstStyle/>
                    <a:p>
                      <a:pPr algn="just">
                        <a:lnSpc>
                          <a:spcPct val="107000"/>
                        </a:lnSpc>
                        <a:spcAft>
                          <a:spcPts val="12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Free State</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R31 million</a:t>
                      </a:r>
                      <a:endParaRPr lang="en-ZA" sz="16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Implementation ongoing. Delivery of drought</a:t>
                      </a:r>
                      <a:r>
                        <a:rPr lang="en-ZA" sz="1600" baseline="0" dirty="0" smtClean="0">
                          <a:latin typeface="Arial" panose="020B0604020202020204" pitchFamily="34" charset="0"/>
                          <a:cs typeface="Arial" panose="020B0604020202020204" pitchFamily="34" charset="0"/>
                        </a:rPr>
                        <a:t> pellets is at 49% or </a:t>
                      </a:r>
                      <a:r>
                        <a:rPr lang="en-ZA" sz="1600" b="1" i="1" baseline="0" dirty="0" smtClean="0">
                          <a:latin typeface="Arial" panose="020B0604020202020204" pitchFamily="34" charset="0"/>
                          <a:cs typeface="Arial" panose="020B0604020202020204" pitchFamily="34" charset="0"/>
                        </a:rPr>
                        <a:t>43 591 bags delivered</a:t>
                      </a:r>
                      <a:endParaRPr lang="en-ZA" sz="1600" b="1" i="1"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Distribution ongoing. A total</a:t>
                      </a:r>
                      <a:r>
                        <a:rPr lang="en-ZA" sz="1600" baseline="0" dirty="0" smtClean="0">
                          <a:latin typeface="Arial" panose="020B0604020202020204" pitchFamily="34" charset="0"/>
                          <a:cs typeface="Arial" panose="020B0604020202020204" pitchFamily="34" charset="0"/>
                        </a:rPr>
                        <a:t> of </a:t>
                      </a:r>
                      <a:r>
                        <a:rPr lang="en-ZA" sz="1600" dirty="0" smtClean="0">
                          <a:latin typeface="Arial" panose="020B0604020202020204" pitchFamily="34" charset="0"/>
                          <a:cs typeface="Arial" panose="020B0604020202020204" pitchFamily="34" charset="0"/>
                        </a:rPr>
                        <a:t>1459 farmers assisted to date</a:t>
                      </a:r>
                      <a:endParaRPr lang="en-ZA" sz="16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19987112"/>
                  </a:ext>
                </a:extLst>
              </a:tr>
              <a:tr h="826051">
                <a:tc>
                  <a:txBody>
                    <a:bodyPr/>
                    <a:lstStyle/>
                    <a:p>
                      <a:r>
                        <a:rPr lang="en-ZA" sz="1600" b="1" dirty="0" smtClean="0">
                          <a:latin typeface="Arial" panose="020B0604020202020204" pitchFamily="34" charset="0"/>
                          <a:cs typeface="Arial" panose="020B0604020202020204" pitchFamily="34" charset="0"/>
                        </a:rPr>
                        <a:t>Kwa Z</a:t>
                      </a:r>
                      <a:r>
                        <a:rPr lang="en-ZA" sz="1600" b="1" baseline="0" dirty="0" smtClean="0">
                          <a:latin typeface="Arial" panose="020B0604020202020204" pitchFamily="34" charset="0"/>
                          <a:cs typeface="Arial" panose="020B0604020202020204" pitchFamily="34" charset="0"/>
                        </a:rPr>
                        <a:t>ulu-Natal</a:t>
                      </a:r>
                      <a:endParaRPr lang="en-ZA" sz="1600" b="1"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R23 million</a:t>
                      </a:r>
                      <a:endParaRPr lang="en-ZA" sz="16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Implementation ongoing. Delivery drought</a:t>
                      </a:r>
                      <a:r>
                        <a:rPr lang="en-ZA" sz="1600" baseline="0" dirty="0" smtClean="0">
                          <a:latin typeface="Arial" panose="020B0604020202020204" pitchFamily="34" charset="0"/>
                          <a:cs typeface="Arial" panose="020B0604020202020204" pitchFamily="34" charset="0"/>
                        </a:rPr>
                        <a:t> pellets is at </a:t>
                      </a:r>
                      <a:r>
                        <a:rPr lang="en-ZA" sz="1600" b="1" i="1" baseline="0" dirty="0" smtClean="0">
                          <a:latin typeface="Arial" panose="020B0604020202020204" pitchFamily="34" charset="0"/>
                          <a:cs typeface="Arial" panose="020B0604020202020204" pitchFamily="34" charset="0"/>
                        </a:rPr>
                        <a:t>16470 bags delivered</a:t>
                      </a:r>
                    </a:p>
                    <a:p>
                      <a:endParaRPr lang="en-ZA" sz="1600" dirty="0" smtClean="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Distribution ongoing. Verification of farmers assisted to date in</a:t>
                      </a:r>
                      <a:r>
                        <a:rPr lang="en-ZA" sz="1600" baseline="0" dirty="0" smtClean="0">
                          <a:latin typeface="Arial" panose="020B0604020202020204" pitchFamily="34" charset="0"/>
                          <a:cs typeface="Arial" panose="020B0604020202020204" pitchFamily="34" charset="0"/>
                        </a:rPr>
                        <a:t> progress</a:t>
                      </a:r>
                      <a:endParaRPr lang="en-ZA" sz="16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81089310"/>
                  </a:ext>
                </a:extLst>
              </a:tr>
            </a:tbl>
          </a:graphicData>
        </a:graphic>
      </p:graphicFrame>
    </p:spTree>
    <p:custDataLst>
      <p:tags r:id="rId1"/>
    </p:custDataLst>
    <p:extLst>
      <p:ext uri="{BB962C8B-B14F-4D97-AF65-F5344CB8AC3E}">
        <p14:creationId xmlns="" xmlns:p14="http://schemas.microsoft.com/office/powerpoint/2010/main" val="2075496176"/>
      </p:ext>
    </p:extLst>
  </p:cSld>
  <p:clrMapOvr>
    <a:masterClrMapping/>
  </p:clrMapOvr>
  <mc:AlternateContent xmlns:mc="http://schemas.openxmlformats.org/markup-compatibility/2006">
    <mc:Choice xmlns="" xmlns:p14="http://schemas.microsoft.com/office/powerpoint/2010/main" Requires="p14">
      <p:transition spd="slow" p14:dur="2000" advTm="12019"/>
    </mc:Choice>
    <mc:Fallback>
      <p:transition spd="slow" advTm="12019"/>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2" y="188640"/>
            <a:ext cx="9143998" cy="43204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lvl="0" algn="ctr" defTabSz="457200" fontAlgn="auto">
              <a:lnSpc>
                <a:spcPct val="100000"/>
              </a:lnSpc>
              <a:spcAft>
                <a:spcPts val="0"/>
              </a:spcAft>
            </a:pPr>
            <a:r>
              <a:rPr lang="en-US" sz="2800" b="1" spc="0" dirty="0" smtClean="0">
                <a:solidFill>
                  <a:srgbClr val="000000">
                    <a:lumMod val="85000"/>
                    <a:lumOff val="15000"/>
                  </a:srgbClr>
                </a:solidFill>
                <a:latin typeface="Arial" panose="020B0604020202020204" pitchFamily="34" charset="0"/>
                <a:ea typeface="ＭＳ Ｐゴシック" charset="-128"/>
                <a:cs typeface="Arial" panose="020B0604020202020204" pitchFamily="34" charset="0"/>
              </a:rPr>
              <a:t>FUNDING EXPENDED: AGRICULTURE</a:t>
            </a:r>
            <a:endParaRPr lang="en-ZA" sz="2800" b="1" spc="0" dirty="0">
              <a:solidFill>
                <a:srgbClr val="643A08"/>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
        <p:nvSpPr>
          <p:cNvPr id="3" name="TextBox 2"/>
          <p:cNvSpPr txBox="1"/>
          <p:nvPr/>
        </p:nvSpPr>
        <p:spPr>
          <a:xfrm>
            <a:off x="1475656" y="692696"/>
            <a:ext cx="7304384" cy="369332"/>
          </a:xfrm>
          <a:prstGeom prst="rect">
            <a:avLst/>
          </a:prstGeom>
          <a:noFill/>
        </p:spPr>
        <p:txBody>
          <a:bodyPr wrap="square" rtlCol="0">
            <a:spAutoFit/>
          </a:bodyPr>
          <a:lstStyle/>
          <a:p>
            <a:pPr marL="342900" indent="-342900" algn="just">
              <a:buFont typeface="Wingdings" panose="05000000000000000000" pitchFamily="2" charset="2"/>
              <a:buChar char="q"/>
            </a:pPr>
            <a:r>
              <a:rPr lang="en-ZA" b="1" dirty="0" smtClean="0">
                <a:solidFill>
                  <a:srgbClr val="000000"/>
                </a:solidFill>
              </a:rPr>
              <a:t>Funding coordinated by NDMC : AGRICULTURAL SECTOR </a:t>
            </a:r>
            <a:endParaRPr lang="en-ZA" b="1" dirty="0">
              <a:solidFill>
                <a:srgbClr val="000000"/>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2879764782"/>
              </p:ext>
            </p:extLst>
          </p:nvPr>
        </p:nvGraphicFramePr>
        <p:xfrm>
          <a:off x="1475656" y="1103454"/>
          <a:ext cx="7668343" cy="5116576"/>
        </p:xfrm>
        <a:graphic>
          <a:graphicData uri="http://schemas.openxmlformats.org/drawingml/2006/table">
            <a:tbl>
              <a:tblPr firstRow="1" firstCol="1" bandRow="1"/>
              <a:tblGrid>
                <a:gridCol w="1224136">
                  <a:extLst>
                    <a:ext uri="{9D8B030D-6E8A-4147-A177-3AD203B41FA5}">
                      <a16:colId xmlns="" xmlns:a16="http://schemas.microsoft.com/office/drawing/2014/main" val="2460821472"/>
                    </a:ext>
                  </a:extLst>
                </a:gridCol>
                <a:gridCol w="1512168">
                  <a:extLst>
                    <a:ext uri="{9D8B030D-6E8A-4147-A177-3AD203B41FA5}">
                      <a16:colId xmlns="" xmlns:a16="http://schemas.microsoft.com/office/drawing/2014/main" val="3672672569"/>
                    </a:ext>
                  </a:extLst>
                </a:gridCol>
                <a:gridCol w="2520280">
                  <a:extLst>
                    <a:ext uri="{9D8B030D-6E8A-4147-A177-3AD203B41FA5}">
                      <a16:colId xmlns="" xmlns:a16="http://schemas.microsoft.com/office/drawing/2014/main" val="3294272418"/>
                    </a:ext>
                  </a:extLst>
                </a:gridCol>
                <a:gridCol w="2411759">
                  <a:extLst>
                    <a:ext uri="{9D8B030D-6E8A-4147-A177-3AD203B41FA5}">
                      <a16:colId xmlns="" xmlns:a16="http://schemas.microsoft.com/office/drawing/2014/main" val="1693077421"/>
                    </a:ext>
                  </a:extLst>
                </a:gridCol>
              </a:tblGrid>
              <a:tr h="741370">
                <a:tc>
                  <a:txBody>
                    <a:bodyPr/>
                    <a:lstStyle/>
                    <a:p>
                      <a:pPr algn="just">
                        <a:lnSpc>
                          <a:spcPct val="107000"/>
                        </a:lnSpc>
                        <a:spcAft>
                          <a:spcPts val="1200"/>
                        </a:spcAft>
                      </a:pPr>
                      <a:r>
                        <a:rPr lang="en-GB" sz="1600" b="1" dirty="0" smtClean="0">
                          <a:effectLst/>
                          <a:latin typeface="Arial" panose="020B0604020202020204" pitchFamily="34" charset="0"/>
                          <a:ea typeface="Times New Roman" panose="02020603050405020304" pitchFamily="18" charset="0"/>
                          <a:cs typeface="Times New Roman" panose="02020603050405020304" pitchFamily="18" charset="0"/>
                        </a:rPr>
                        <a:t>Province</a:t>
                      </a:r>
                    </a:p>
                    <a:p>
                      <a:pPr algn="just">
                        <a:lnSpc>
                          <a:spcPct val="107000"/>
                        </a:lnSpc>
                        <a:spcAft>
                          <a:spcPts val="1200"/>
                        </a:spcAft>
                      </a:pPr>
                      <a:endParaRPr lang="en-GB" sz="1200" b="1"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12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07000"/>
                        </a:lnSpc>
                        <a:spcAft>
                          <a:spcPts val="12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Amount</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07000"/>
                        </a:lnSpc>
                        <a:spcAft>
                          <a:spcPts val="120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Status</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07000"/>
                        </a:lnSpc>
                        <a:spcAft>
                          <a:spcPts val="1200"/>
                        </a:spcAft>
                      </a:pPr>
                      <a:r>
                        <a:rPr lang="en-ZA" sz="1600" b="1" dirty="0" smtClean="0">
                          <a:effectLst/>
                          <a:latin typeface="Arial" panose="020B0604020202020204" pitchFamily="34" charset="0"/>
                          <a:ea typeface="Calibri" panose="020F0502020204030204" pitchFamily="34" charset="0"/>
                          <a:cs typeface="Arial" panose="020B0604020202020204" pitchFamily="34" charset="0"/>
                        </a:rPr>
                        <a:t>Farmers Assisted</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 xmlns:a16="http://schemas.microsoft.com/office/drawing/2014/main" val="2270524472"/>
                  </a:ext>
                </a:extLst>
              </a:tr>
              <a:tr h="921021">
                <a:tc>
                  <a:txBody>
                    <a:bodyPr/>
                    <a:lstStyle/>
                    <a:p>
                      <a:r>
                        <a:rPr lang="en-ZA" b="1" dirty="0" smtClean="0">
                          <a:solidFill>
                            <a:schemeClr val="tx1"/>
                          </a:solidFill>
                          <a:latin typeface="Arial" panose="020B0604020202020204" pitchFamily="34" charset="0"/>
                          <a:cs typeface="Arial" panose="020B0604020202020204" pitchFamily="34" charset="0"/>
                        </a:rPr>
                        <a:t>Limpopo</a:t>
                      </a:r>
                      <a:endParaRPr lang="en-ZA"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b="0" dirty="0" smtClean="0">
                          <a:solidFill>
                            <a:schemeClr val="tx1"/>
                          </a:solidFill>
                          <a:latin typeface="Arial" panose="020B0604020202020204" pitchFamily="34" charset="0"/>
                          <a:cs typeface="Arial" panose="020B0604020202020204" pitchFamily="34" charset="0"/>
                        </a:rPr>
                        <a:t>R28 million</a:t>
                      </a:r>
                      <a:endParaRPr lang="en-ZA" b="0" dirty="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b="0" dirty="0" smtClean="0">
                          <a:solidFill>
                            <a:schemeClr val="tx1"/>
                          </a:solidFill>
                          <a:latin typeface="Arial" panose="020B0604020202020204" pitchFamily="34" charset="0"/>
                          <a:cs typeface="Arial" panose="020B0604020202020204" pitchFamily="34" charset="0"/>
                        </a:rPr>
                        <a:t>Implementation halted,</a:t>
                      </a:r>
                      <a:r>
                        <a:rPr lang="en-ZA" sz="1600" b="0" baseline="0" dirty="0" smtClean="0">
                          <a:solidFill>
                            <a:schemeClr val="tx1"/>
                          </a:solidFill>
                          <a:latin typeface="Arial" panose="020B0604020202020204" pitchFamily="34" charset="0"/>
                          <a:cs typeface="Arial" panose="020B0604020202020204" pitchFamily="34" charset="0"/>
                        </a:rPr>
                        <a:t> due to sluggish implementation contracts of two  Service Providers terminated</a:t>
                      </a:r>
                      <a:r>
                        <a:rPr lang="en-ZA" sz="1600" b="0" dirty="0" smtClean="0">
                          <a:solidFill>
                            <a:schemeClr val="tx1"/>
                          </a:solidFill>
                          <a:latin typeface="Arial" panose="020B0604020202020204" pitchFamily="34" charset="0"/>
                          <a:cs typeface="Arial" panose="020B0604020202020204" pitchFamily="34" charset="0"/>
                        </a:rPr>
                        <a:t>. Delivery of drought pellets stands at 14%</a:t>
                      </a:r>
                      <a:r>
                        <a:rPr lang="en-ZA" sz="1600" b="0" baseline="0" dirty="0" smtClean="0">
                          <a:solidFill>
                            <a:schemeClr val="tx1"/>
                          </a:solidFill>
                          <a:latin typeface="Arial" panose="020B0604020202020204" pitchFamily="34" charset="0"/>
                          <a:cs typeface="Arial" panose="020B0604020202020204" pitchFamily="34" charset="0"/>
                        </a:rPr>
                        <a:t> or </a:t>
                      </a:r>
                      <a:r>
                        <a:rPr lang="en-ZA" sz="1600" b="0" i="1" baseline="0" dirty="0" smtClean="0">
                          <a:solidFill>
                            <a:schemeClr val="tx1"/>
                          </a:solidFill>
                          <a:latin typeface="Arial" panose="020B0604020202020204" pitchFamily="34" charset="0"/>
                          <a:cs typeface="Arial" panose="020B0604020202020204" pitchFamily="34" charset="0"/>
                        </a:rPr>
                        <a:t>14 973 bags delivered</a:t>
                      </a:r>
                      <a:r>
                        <a:rPr lang="en-ZA" sz="1600" b="0" baseline="0" dirty="0" smtClean="0">
                          <a:solidFill>
                            <a:schemeClr val="tx1"/>
                          </a:solidFill>
                          <a:latin typeface="Arial" panose="020B0604020202020204" pitchFamily="34" charset="0"/>
                          <a:cs typeface="Arial" panose="020B0604020202020204" pitchFamily="34" charset="0"/>
                        </a:rPr>
                        <a:t>.</a:t>
                      </a:r>
                    </a:p>
                    <a:p>
                      <a:r>
                        <a:rPr lang="en-ZA" sz="1600" b="0" baseline="0" dirty="0" smtClean="0">
                          <a:solidFill>
                            <a:schemeClr val="tx1"/>
                          </a:solidFill>
                          <a:latin typeface="Arial" panose="020B0604020202020204" pitchFamily="34" charset="0"/>
                          <a:cs typeface="Arial" panose="020B0604020202020204" pitchFamily="34" charset="0"/>
                        </a:rPr>
                        <a:t>Three(3) Service Providers appointed, implementation to commence on the 6 February 2017</a:t>
                      </a:r>
                      <a:endParaRPr lang="en-ZA" sz="1600" b="0" dirty="0" smtClean="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b="0" dirty="0" smtClean="0">
                          <a:solidFill>
                            <a:schemeClr val="tx1"/>
                          </a:solidFill>
                          <a:latin typeface="Arial" panose="020B0604020202020204" pitchFamily="34" charset="0"/>
                          <a:cs typeface="Arial" panose="020B0604020202020204" pitchFamily="34" charset="0"/>
                        </a:rPr>
                        <a:t>A</a:t>
                      </a:r>
                      <a:r>
                        <a:rPr lang="en-ZA" b="0" baseline="0" dirty="0" smtClean="0">
                          <a:solidFill>
                            <a:schemeClr val="tx1"/>
                          </a:solidFill>
                          <a:latin typeface="Arial" panose="020B0604020202020204" pitchFamily="34" charset="0"/>
                          <a:cs typeface="Arial" panose="020B0604020202020204" pitchFamily="34" charset="0"/>
                        </a:rPr>
                        <a:t> total of 168 farmers assisted to date.</a:t>
                      </a:r>
                      <a:endParaRPr lang="en-ZA" b="0" dirty="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06819831"/>
                  </a:ext>
                </a:extLst>
              </a:tr>
              <a:tr h="594577">
                <a:tc>
                  <a:txBody>
                    <a:bodyPr/>
                    <a:lstStyle/>
                    <a:p>
                      <a:r>
                        <a:rPr lang="en-ZA" sz="1800" b="1" dirty="0" smtClean="0">
                          <a:latin typeface="Arial" panose="020B0604020202020204" pitchFamily="34" charset="0"/>
                          <a:cs typeface="Arial" panose="020B0604020202020204" pitchFamily="34" charset="0"/>
                        </a:rPr>
                        <a:t>Northern Cape</a:t>
                      </a:r>
                      <a:endParaRPr lang="en-ZA" sz="1800" b="1"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800" dirty="0" smtClean="0">
                          <a:latin typeface="Arial" panose="020B0604020202020204" pitchFamily="34" charset="0"/>
                          <a:cs typeface="Arial" panose="020B0604020202020204" pitchFamily="34" charset="0"/>
                        </a:rPr>
                        <a:t>R25 million</a:t>
                      </a:r>
                      <a:endParaRPr lang="en-ZA" sz="18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r>
                        <a:rPr lang="en-ZA" sz="1800" dirty="0" smtClean="0">
                          <a:latin typeface="Arial" panose="020B0604020202020204" pitchFamily="34" charset="0"/>
                          <a:cs typeface="Arial" panose="020B0604020202020204" pitchFamily="34" charset="0"/>
                        </a:rPr>
                        <a:t>The Province has requested to implement through a voucher system. Management decision pending</a:t>
                      </a:r>
                      <a:endParaRPr lang="en-ZA" sz="18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07000"/>
                        </a:lnSpc>
                        <a:spcAft>
                          <a:spcPts val="0"/>
                        </a:spcAft>
                      </a:pPr>
                      <a:endParaRPr lang="en-ZA" sz="1600" b="0" dirty="0">
                        <a:effectLst/>
                        <a:latin typeface="Arial" panose="020B0604020202020204" pitchFamily="34" charset="0"/>
                        <a:cs typeface="Arial" panose="020B0604020202020204" pitchFamily="34"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19987112"/>
                  </a:ext>
                </a:extLst>
              </a:tr>
            </a:tbl>
          </a:graphicData>
        </a:graphic>
      </p:graphicFrame>
    </p:spTree>
    <p:custDataLst>
      <p:tags r:id="rId1"/>
    </p:custDataLst>
    <p:extLst>
      <p:ext uri="{BB962C8B-B14F-4D97-AF65-F5344CB8AC3E}">
        <p14:creationId xmlns="" xmlns:p14="http://schemas.microsoft.com/office/powerpoint/2010/main" val="110398578"/>
      </p:ext>
    </p:extLst>
  </p:cSld>
  <p:clrMapOvr>
    <a:masterClrMapping/>
  </p:clrMapOvr>
  <mc:AlternateContent xmlns:mc="http://schemas.openxmlformats.org/markup-compatibility/2006">
    <mc:Choice xmlns="" xmlns:p14="http://schemas.microsoft.com/office/powerpoint/2010/main" Requires="p14">
      <p:transition spd="slow" p14:dur="2000" advTm="12019"/>
    </mc:Choice>
    <mc:Fallback>
      <p:transition spd="slow" advTm="12019"/>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2" y="188640"/>
            <a:ext cx="9143998" cy="432048"/>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lvl="0" algn="ctr" defTabSz="457200" fontAlgn="auto">
              <a:lnSpc>
                <a:spcPct val="100000"/>
              </a:lnSpc>
              <a:spcAft>
                <a:spcPts val="0"/>
              </a:spcAft>
            </a:pPr>
            <a:r>
              <a:rPr lang="en-US" sz="2800" b="1" spc="0" dirty="0" smtClean="0">
                <a:solidFill>
                  <a:srgbClr val="000000">
                    <a:lumMod val="85000"/>
                    <a:lumOff val="15000"/>
                  </a:srgbClr>
                </a:solidFill>
                <a:latin typeface="Arial" panose="020B0604020202020204" pitchFamily="34" charset="0"/>
                <a:ea typeface="ＭＳ Ｐゴシック" charset="-128"/>
                <a:cs typeface="Arial" panose="020B0604020202020204" pitchFamily="34" charset="0"/>
              </a:rPr>
              <a:t>FUNDING EXPENDED: AGRICULTURE</a:t>
            </a:r>
            <a:endParaRPr lang="en-ZA" sz="2800" b="1" spc="0" dirty="0">
              <a:solidFill>
                <a:srgbClr val="643A08"/>
              </a:solidFill>
              <a:effectLst>
                <a:outerShdw blurRad="38100" dist="38100" dir="2700000" algn="tl">
                  <a:srgbClr val="000000">
                    <a:alpha val="43137"/>
                  </a:srgbClr>
                </a:outerShdw>
              </a:effectLst>
              <a:latin typeface="Arial" panose="020B0604020202020204" pitchFamily="34" charset="0"/>
              <a:ea typeface="ＭＳ Ｐゴシック" charset="-128"/>
              <a:cs typeface="Arial" panose="020B0604020202020204" pitchFamily="34" charset="0"/>
            </a:endParaRPr>
          </a:p>
        </p:txBody>
      </p:sp>
      <p:sp>
        <p:nvSpPr>
          <p:cNvPr id="3" name="TextBox 2"/>
          <p:cNvSpPr txBox="1"/>
          <p:nvPr/>
        </p:nvSpPr>
        <p:spPr>
          <a:xfrm>
            <a:off x="1547664" y="692696"/>
            <a:ext cx="7232376" cy="369332"/>
          </a:xfrm>
          <a:prstGeom prst="rect">
            <a:avLst/>
          </a:prstGeom>
          <a:noFill/>
        </p:spPr>
        <p:txBody>
          <a:bodyPr wrap="square" rtlCol="0">
            <a:spAutoFit/>
          </a:bodyPr>
          <a:lstStyle/>
          <a:p>
            <a:pPr marL="342900" indent="-342900" algn="just">
              <a:buFont typeface="Wingdings" panose="05000000000000000000" pitchFamily="2" charset="2"/>
              <a:buChar char="q"/>
            </a:pPr>
            <a:r>
              <a:rPr lang="en-ZA" b="1" dirty="0" smtClean="0">
                <a:solidFill>
                  <a:srgbClr val="000000"/>
                </a:solidFill>
              </a:rPr>
              <a:t>Funding coordinated by NDMC : AGRICULTURAL SECTOR </a:t>
            </a:r>
            <a:endParaRPr lang="en-ZA" b="1" dirty="0">
              <a:solidFill>
                <a:srgbClr val="000000"/>
              </a:solidFill>
            </a:endParaRPr>
          </a:p>
        </p:txBody>
      </p:sp>
      <p:graphicFrame>
        <p:nvGraphicFramePr>
          <p:cNvPr id="4" name="Table 3"/>
          <p:cNvGraphicFramePr>
            <a:graphicFrameLocks noGrp="1"/>
          </p:cNvGraphicFramePr>
          <p:nvPr>
            <p:extLst>
              <p:ext uri="{D42A27DB-BD31-4B8C-83A1-F6EECF244321}">
                <p14:modId xmlns="" xmlns:p14="http://schemas.microsoft.com/office/powerpoint/2010/main" val="2985276704"/>
              </p:ext>
            </p:extLst>
          </p:nvPr>
        </p:nvGraphicFramePr>
        <p:xfrm>
          <a:off x="1475656" y="1103454"/>
          <a:ext cx="7668343" cy="5277874"/>
        </p:xfrm>
        <a:graphic>
          <a:graphicData uri="http://schemas.openxmlformats.org/drawingml/2006/table">
            <a:tbl>
              <a:tblPr firstRow="1" firstCol="1" bandRow="1"/>
              <a:tblGrid>
                <a:gridCol w="1512168">
                  <a:extLst>
                    <a:ext uri="{9D8B030D-6E8A-4147-A177-3AD203B41FA5}">
                      <a16:colId xmlns="" xmlns:a16="http://schemas.microsoft.com/office/drawing/2014/main" val="2460821472"/>
                    </a:ext>
                  </a:extLst>
                </a:gridCol>
                <a:gridCol w="1224136">
                  <a:extLst>
                    <a:ext uri="{9D8B030D-6E8A-4147-A177-3AD203B41FA5}">
                      <a16:colId xmlns="" xmlns:a16="http://schemas.microsoft.com/office/drawing/2014/main" val="3672672569"/>
                    </a:ext>
                  </a:extLst>
                </a:gridCol>
                <a:gridCol w="2520280">
                  <a:extLst>
                    <a:ext uri="{9D8B030D-6E8A-4147-A177-3AD203B41FA5}">
                      <a16:colId xmlns="" xmlns:a16="http://schemas.microsoft.com/office/drawing/2014/main" val="3294272418"/>
                    </a:ext>
                  </a:extLst>
                </a:gridCol>
                <a:gridCol w="2411759">
                  <a:extLst>
                    <a:ext uri="{9D8B030D-6E8A-4147-A177-3AD203B41FA5}">
                      <a16:colId xmlns="" xmlns:a16="http://schemas.microsoft.com/office/drawing/2014/main" val="1693077421"/>
                    </a:ext>
                  </a:extLst>
                </a:gridCol>
              </a:tblGrid>
              <a:tr h="1019039">
                <a:tc>
                  <a:txBody>
                    <a:bodyPr/>
                    <a:lstStyle/>
                    <a:p>
                      <a:pPr algn="just">
                        <a:lnSpc>
                          <a:spcPct val="107000"/>
                        </a:lnSpc>
                        <a:spcAft>
                          <a:spcPts val="1200"/>
                        </a:spcAft>
                      </a:pPr>
                      <a:r>
                        <a:rPr lang="en-GB" sz="1600" b="1" dirty="0" smtClean="0">
                          <a:effectLst/>
                          <a:latin typeface="Arial" panose="020B0604020202020204" pitchFamily="34" charset="0"/>
                          <a:ea typeface="Times New Roman" panose="02020603050405020304" pitchFamily="18" charset="0"/>
                          <a:cs typeface="Times New Roman" panose="02020603050405020304" pitchFamily="18" charset="0"/>
                        </a:rPr>
                        <a:t>Province</a:t>
                      </a:r>
                    </a:p>
                    <a:p>
                      <a:pPr algn="just">
                        <a:lnSpc>
                          <a:spcPct val="107000"/>
                        </a:lnSpc>
                        <a:spcAft>
                          <a:spcPts val="1200"/>
                        </a:spcAft>
                      </a:pPr>
                      <a:endParaRPr lang="en-GB" sz="1200" b="1"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120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07000"/>
                        </a:lnSpc>
                        <a:spcAft>
                          <a:spcPts val="12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Amount</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07000"/>
                        </a:lnSpc>
                        <a:spcAft>
                          <a:spcPts val="1200"/>
                        </a:spcAft>
                      </a:pPr>
                      <a:r>
                        <a:rPr lang="en-ZA" sz="16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Status</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07000"/>
                        </a:lnSpc>
                        <a:spcAft>
                          <a:spcPts val="1200"/>
                        </a:spcAft>
                      </a:pPr>
                      <a:r>
                        <a:rPr lang="en-ZA" sz="1600" b="1"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Farmers Assisted</a:t>
                      </a:r>
                      <a:endParaRPr lang="en-ZA" sz="1600" b="1"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6652" marR="666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 xmlns:a16="http://schemas.microsoft.com/office/drawing/2014/main" val="2270524472"/>
                  </a:ext>
                </a:extLst>
              </a:tr>
              <a:tr h="1683725">
                <a:tc>
                  <a:txBody>
                    <a:bodyPr/>
                    <a:lstStyle/>
                    <a:p>
                      <a:r>
                        <a:rPr lang="en-ZA" sz="1600" b="1" dirty="0" smtClean="0">
                          <a:solidFill>
                            <a:schemeClr val="tx1"/>
                          </a:solidFill>
                          <a:latin typeface="Arial" panose="020B0604020202020204" pitchFamily="34" charset="0"/>
                          <a:cs typeface="Arial" panose="020B0604020202020204" pitchFamily="34" charset="0"/>
                        </a:rPr>
                        <a:t>Mpumalanga</a:t>
                      </a:r>
                      <a:endParaRPr lang="en-ZA" sz="1600" b="1" dirty="0">
                        <a:solidFill>
                          <a:schemeClr val="tx1"/>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R26 million</a:t>
                      </a:r>
                      <a:endParaRPr lang="en-ZA" sz="16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Implementation ongoing. Delivery of drought</a:t>
                      </a:r>
                      <a:r>
                        <a:rPr lang="en-ZA" sz="1600" baseline="0" dirty="0" smtClean="0">
                          <a:latin typeface="Arial" panose="020B0604020202020204" pitchFamily="34" charset="0"/>
                          <a:cs typeface="Arial" panose="020B0604020202020204" pitchFamily="34" charset="0"/>
                        </a:rPr>
                        <a:t> pellets and </a:t>
                      </a:r>
                      <a:r>
                        <a:rPr lang="en-ZA" sz="1600" baseline="0" dirty="0" err="1" smtClean="0">
                          <a:latin typeface="Arial" panose="020B0604020202020204" pitchFamily="34" charset="0"/>
                          <a:cs typeface="Arial" panose="020B0604020202020204" pitchFamily="34" charset="0"/>
                        </a:rPr>
                        <a:t>mollasses</a:t>
                      </a:r>
                      <a:r>
                        <a:rPr lang="en-ZA" sz="1600" baseline="0" dirty="0" smtClean="0">
                          <a:latin typeface="Arial" panose="020B0604020202020204" pitchFamily="34" charset="0"/>
                          <a:cs typeface="Arial" panose="020B0604020202020204" pitchFamily="34" charset="0"/>
                        </a:rPr>
                        <a:t> is at 40% or </a:t>
                      </a:r>
                      <a:r>
                        <a:rPr lang="en-ZA" sz="1600" b="1" i="1" baseline="0" dirty="0" smtClean="0">
                          <a:latin typeface="Arial" panose="020B0604020202020204" pitchFamily="34" charset="0"/>
                          <a:cs typeface="Arial" panose="020B0604020202020204" pitchFamily="34" charset="0"/>
                        </a:rPr>
                        <a:t>38 822 bags delivered(pellets &amp; </a:t>
                      </a:r>
                      <a:r>
                        <a:rPr lang="en-ZA" sz="1600" b="1" i="1" baseline="0" dirty="0" err="1" smtClean="0">
                          <a:latin typeface="Arial" panose="020B0604020202020204" pitchFamily="34" charset="0"/>
                          <a:cs typeface="Arial" panose="020B0604020202020204" pitchFamily="34" charset="0"/>
                        </a:rPr>
                        <a:t>mollasses</a:t>
                      </a:r>
                      <a:r>
                        <a:rPr lang="en-ZA" sz="1600" b="1" i="1" baseline="0" dirty="0" smtClean="0">
                          <a:latin typeface="Arial" panose="020B0604020202020204" pitchFamily="34" charset="0"/>
                          <a:cs typeface="Arial" panose="020B0604020202020204" pitchFamily="34" charset="0"/>
                        </a:rPr>
                        <a:t>)</a:t>
                      </a:r>
                      <a:endParaRPr lang="en-ZA" sz="1600" b="1" i="1"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Distribution ongoing. Verification of farmers assisted to date in progress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06819831"/>
                  </a:ext>
                </a:extLst>
              </a:tr>
              <a:tr h="1155498">
                <a:tc>
                  <a:txBody>
                    <a:bodyPr/>
                    <a:lstStyle/>
                    <a:p>
                      <a:r>
                        <a:rPr lang="en-ZA" sz="1600" b="1" dirty="0" smtClean="0">
                          <a:latin typeface="Arial" panose="020B0604020202020204" pitchFamily="34" charset="0"/>
                          <a:cs typeface="Arial" panose="020B0604020202020204" pitchFamily="34" charset="0"/>
                        </a:rPr>
                        <a:t>North West</a:t>
                      </a:r>
                      <a:endParaRPr lang="en-ZA" sz="1600" b="1"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R38 million</a:t>
                      </a:r>
                      <a:endParaRPr lang="en-ZA" sz="16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Implementation ongoing. Delivery of drought pellets is at 72% or </a:t>
                      </a:r>
                      <a:r>
                        <a:rPr lang="en-ZA" sz="1600" b="1" dirty="0" smtClean="0">
                          <a:latin typeface="Arial" panose="020B0604020202020204" pitchFamily="34" charset="0"/>
                          <a:cs typeface="Arial" panose="020B0604020202020204" pitchFamily="34" charset="0"/>
                        </a:rPr>
                        <a:t>110 224 of bags delivered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Distribution ongoing. A total of 8925 farmers assisted to date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19987112"/>
                  </a:ext>
                </a:extLst>
              </a:tr>
              <a:tr h="1419612">
                <a:tc>
                  <a:txBody>
                    <a:bodyPr/>
                    <a:lstStyle/>
                    <a:p>
                      <a:r>
                        <a:rPr lang="en-ZA" sz="1600" b="1" dirty="0" smtClean="0">
                          <a:latin typeface="Arial" panose="020B0604020202020204" pitchFamily="34" charset="0"/>
                          <a:cs typeface="Arial" panose="020B0604020202020204" pitchFamily="34" charset="0"/>
                        </a:rPr>
                        <a:t>Western Cape</a:t>
                      </a:r>
                      <a:endParaRPr lang="en-ZA" sz="1600" b="1"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R12 million</a:t>
                      </a:r>
                      <a:endParaRPr lang="en-ZA" sz="16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Implementation ongoing</a:t>
                      </a:r>
                      <a:r>
                        <a:rPr lang="en-ZA" sz="1600" baseline="0" dirty="0" smtClean="0">
                          <a:latin typeface="Arial" panose="020B0604020202020204" pitchFamily="34" charset="0"/>
                          <a:cs typeface="Arial" panose="020B0604020202020204" pitchFamily="34" charset="0"/>
                        </a:rPr>
                        <a:t> complete. </a:t>
                      </a:r>
                      <a:r>
                        <a:rPr lang="en-ZA" sz="1600" dirty="0" smtClean="0">
                          <a:latin typeface="Arial" panose="020B0604020202020204" pitchFamily="34" charset="0"/>
                          <a:cs typeface="Arial" panose="020B0604020202020204" pitchFamily="34" charset="0"/>
                        </a:rPr>
                        <a:t>Delivery</a:t>
                      </a:r>
                      <a:r>
                        <a:rPr lang="en-ZA" sz="1600" baseline="0" dirty="0" smtClean="0">
                          <a:latin typeface="Arial" panose="020B0604020202020204" pitchFamily="34" charset="0"/>
                          <a:cs typeface="Arial" panose="020B0604020202020204" pitchFamily="34" charset="0"/>
                        </a:rPr>
                        <a:t> of </a:t>
                      </a:r>
                      <a:r>
                        <a:rPr lang="en-ZA" sz="1600" dirty="0" smtClean="0">
                          <a:latin typeface="Arial" panose="020B0604020202020204" pitchFamily="34" charset="0"/>
                          <a:cs typeface="Arial" panose="020B0604020202020204" pitchFamily="34" charset="0"/>
                        </a:rPr>
                        <a:t> drought</a:t>
                      </a:r>
                      <a:r>
                        <a:rPr lang="en-ZA" sz="1600" baseline="0" dirty="0" smtClean="0">
                          <a:latin typeface="Arial" panose="020B0604020202020204" pitchFamily="34" charset="0"/>
                          <a:cs typeface="Arial" panose="020B0604020202020204" pitchFamily="34" charset="0"/>
                        </a:rPr>
                        <a:t> pellets stands at 100% or </a:t>
                      </a:r>
                      <a:r>
                        <a:rPr lang="en-ZA" sz="1600" b="1" i="1" baseline="0" dirty="0" smtClean="0">
                          <a:latin typeface="Arial" panose="020B0604020202020204" pitchFamily="34" charset="0"/>
                          <a:cs typeface="Arial" panose="020B0604020202020204" pitchFamily="34" charset="0"/>
                        </a:rPr>
                        <a:t> 37282</a:t>
                      </a:r>
                    </a:p>
                    <a:p>
                      <a:r>
                        <a:rPr lang="en-ZA" sz="1600" b="1" i="1" baseline="0" dirty="0" smtClean="0">
                          <a:latin typeface="Arial" panose="020B0604020202020204" pitchFamily="34" charset="0"/>
                          <a:cs typeface="Arial" panose="020B0604020202020204" pitchFamily="34" charset="0"/>
                        </a:rPr>
                        <a:t>bags delivered</a:t>
                      </a:r>
                      <a:endParaRPr lang="en-ZA" sz="1600" b="1" i="1"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1600" dirty="0" smtClean="0">
                          <a:latin typeface="Arial" panose="020B0604020202020204" pitchFamily="34" charset="0"/>
                          <a:cs typeface="Arial" panose="020B0604020202020204" pitchFamily="34" charset="0"/>
                        </a:rPr>
                        <a:t>Distribution ongoing. A total of 227 farmers assisted to date.</a:t>
                      </a:r>
                      <a:endParaRPr lang="en-ZA" sz="1600" dirty="0">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81089310"/>
                  </a:ext>
                </a:extLst>
              </a:tr>
            </a:tbl>
          </a:graphicData>
        </a:graphic>
      </p:graphicFrame>
    </p:spTree>
    <p:custDataLst>
      <p:tags r:id="rId1"/>
    </p:custDataLst>
    <p:extLst>
      <p:ext uri="{BB962C8B-B14F-4D97-AF65-F5344CB8AC3E}">
        <p14:creationId xmlns="" xmlns:p14="http://schemas.microsoft.com/office/powerpoint/2010/main" val="1732441944"/>
      </p:ext>
    </p:extLst>
  </p:cSld>
  <p:clrMapOvr>
    <a:masterClrMapping/>
  </p:clrMapOvr>
  <mc:AlternateContent xmlns:mc="http://schemas.openxmlformats.org/markup-compatibility/2006">
    <mc:Choice xmlns="" xmlns:p14="http://schemas.microsoft.com/office/powerpoint/2010/main" Requires="p14">
      <p:transition spd="slow" p14:dur="2000" advTm="12019"/>
    </mc:Choice>
    <mc:Fallback>
      <p:transition spd="slow" advTm="12019"/>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pPr algn="r"/>
            <a:r>
              <a:rPr lang="en-US" sz="3200" smtClean="0"/>
              <a:t>Conclusion</a:t>
            </a:r>
            <a:endParaRPr lang="en-US" sz="3200" dirty="0"/>
          </a:p>
        </p:txBody>
      </p:sp>
      <p:sp>
        <p:nvSpPr>
          <p:cNvPr id="5" name="Slide Number Placeholder 4"/>
          <p:cNvSpPr>
            <a:spLocks noGrp="1"/>
          </p:cNvSpPr>
          <p:nvPr>
            <p:ph type="sldNum" sz="quarter" idx="12"/>
          </p:nvPr>
        </p:nvSpPr>
        <p:spPr/>
        <p:txBody>
          <a:bodyPr/>
          <a:lstStyle/>
          <a:p>
            <a:pPr>
              <a:defRPr/>
            </a:pPr>
            <a:fld id="{E7A4CF84-CC3E-4B02-A810-127BCD872F83}" type="slidenum">
              <a:rPr lang="en-US" smtClean="0">
                <a:solidFill>
                  <a:prstClr val="black"/>
                </a:solidFill>
              </a:rPr>
              <a:pPr>
                <a:defRPr/>
              </a:pPr>
              <a:t>53</a:t>
            </a:fld>
            <a:endParaRPr lang="en-US" dirty="0">
              <a:solidFill>
                <a:prstClr val="black"/>
              </a:solidFill>
            </a:endParaRPr>
          </a:p>
        </p:txBody>
      </p:sp>
    </p:spTree>
    <p:extLst>
      <p:ext uri="{BB962C8B-B14F-4D97-AF65-F5344CB8AC3E}">
        <p14:creationId xmlns="" xmlns:p14="http://schemas.microsoft.com/office/powerpoint/2010/main" val="37985724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869" y="77751"/>
            <a:ext cx="8040129" cy="601565"/>
          </a:xfrm>
          <a:solidFill>
            <a:schemeClr val="bg1"/>
          </a:solidFill>
        </p:spPr>
        <p:txBody>
          <a:bodyPr/>
          <a:lstStyle/>
          <a:p>
            <a:r>
              <a:rPr lang="en-ZA" sz="3600" b="1" dirty="0" smtClean="0">
                <a:latin typeface="Arial" pitchFamily="34" charset="0"/>
                <a:cs typeface="Arial" pitchFamily="34" charset="0"/>
              </a:rPr>
              <a:t>Conclusion</a:t>
            </a:r>
            <a:endParaRPr lang="en-ZA" sz="3600" b="1"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475656" y="1124744"/>
            <a:ext cx="7546475" cy="5259859"/>
          </a:xfrm>
        </p:spPr>
        <p:txBody>
          <a:bodyPr/>
          <a:lstStyle/>
          <a:p>
            <a:pPr algn="just"/>
            <a:r>
              <a:rPr lang="en-US" sz="2000" dirty="0"/>
              <a:t>Although </a:t>
            </a:r>
            <a:r>
              <a:rPr lang="en-US" sz="2000" dirty="0" smtClean="0"/>
              <a:t>rains </a:t>
            </a:r>
            <a:r>
              <a:rPr lang="en-US" sz="2000" dirty="0"/>
              <a:t>are still forecasted in the short term, it is unlikely to be enough for dams to recover fully.</a:t>
            </a:r>
          </a:p>
          <a:p>
            <a:pPr algn="just"/>
            <a:r>
              <a:rPr lang="en-US" sz="2000" dirty="0"/>
              <a:t>Longer term forecasts indicate not sufficiently above average summer rainfall to support adequate recovery before the winter sets in.</a:t>
            </a:r>
          </a:p>
          <a:p>
            <a:pPr algn="just"/>
            <a:r>
              <a:rPr lang="en-US" sz="2000" dirty="0"/>
              <a:t>Although SAWS outlook seasonal forecast </a:t>
            </a:r>
            <a:r>
              <a:rPr lang="en-US" sz="2000" dirty="0" err="1"/>
              <a:t>favours</a:t>
            </a:r>
            <a:r>
              <a:rPr lang="en-US" sz="2000" dirty="0"/>
              <a:t> above-normal rainfall for the remaining summer season over most parts of the country, though with reduced likelihood and increased uncertainty compared to previous predictions</a:t>
            </a:r>
          </a:p>
          <a:p>
            <a:pPr algn="just"/>
            <a:r>
              <a:rPr lang="en-US" sz="2000" dirty="0"/>
              <a:t>Current observations show a gradual decay of the weak La Nina state to neutral ENSO state as expected, this may cast substantial uncertainty on the prediction of rainfall and temperature conditions in the country. </a:t>
            </a:r>
          </a:p>
          <a:p>
            <a:pPr algn="just"/>
            <a:r>
              <a:rPr lang="en-US" sz="2000" dirty="0"/>
              <a:t>We therefore need to continue to intensify efforts of enforcing water restrictions to stretch available water supplies.</a:t>
            </a:r>
          </a:p>
          <a:p>
            <a:pPr algn="just"/>
            <a:endParaRPr lang="en-ZA" dirty="0"/>
          </a:p>
        </p:txBody>
      </p:sp>
      <p:sp>
        <p:nvSpPr>
          <p:cNvPr id="4" name="Slide Number Placeholder 3"/>
          <p:cNvSpPr>
            <a:spLocks noGrp="1"/>
          </p:cNvSpPr>
          <p:nvPr>
            <p:ph type="sldNum" sz="quarter" idx="12"/>
          </p:nvPr>
        </p:nvSpPr>
        <p:spPr>
          <a:xfrm>
            <a:off x="7543800" y="6093296"/>
            <a:ext cx="1600200" cy="273844"/>
          </a:xfrm>
        </p:spPr>
        <p:txBody>
          <a:bodyPr/>
          <a:lstStyle/>
          <a:p>
            <a:pPr algn="r"/>
            <a:fld id="{B7F67DE4-8928-44BF-BA38-8905059247AD}" type="slidenum">
              <a:rPr lang="en-US" smtClean="0">
                <a:solidFill>
                  <a:prstClr val="black"/>
                </a:solidFill>
              </a:rPr>
              <a:pPr algn="r"/>
              <a:t>54</a:t>
            </a:fld>
            <a:endParaRPr lang="en-US" dirty="0">
              <a:solidFill>
                <a:prstClr val="black"/>
              </a:solidFill>
            </a:endParaRPr>
          </a:p>
        </p:txBody>
      </p:sp>
    </p:spTree>
    <p:extLst>
      <p:ext uri="{BB962C8B-B14F-4D97-AF65-F5344CB8AC3E}">
        <p14:creationId xmlns="" xmlns:p14="http://schemas.microsoft.com/office/powerpoint/2010/main" val="35656510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Content Placeholder 8"/>
          <p:cNvSpPr>
            <a:spLocks noGrp="1"/>
          </p:cNvSpPr>
          <p:nvPr>
            <p:ph idx="1"/>
          </p:nvPr>
        </p:nvSpPr>
        <p:spPr bwMode="auto">
          <a:xfrm>
            <a:off x="2123728" y="2598927"/>
            <a:ext cx="5947955" cy="1419367"/>
          </a:xfrm>
          <a:solidFill>
            <a:schemeClr val="bg2">
              <a:lumMod val="90000"/>
            </a:schemeClr>
          </a:solidFill>
          <a:ln>
            <a:noFill/>
            <a:miter lim="800000"/>
            <a:headEnd/>
            <a:tailEnd/>
          </a:ln>
          <a:effectLst>
            <a:glow rad="330200">
              <a:schemeClr val="bg2">
                <a:lumMod val="50000"/>
                <a:alpha val="74000"/>
              </a:schemeClr>
            </a:glow>
            <a:softEdge rad="317500"/>
          </a:effectLst>
        </p:spPr>
        <p:txBody>
          <a:bodyPr vert="horz" wrap="square" lIns="91440" tIns="45720" rIns="91440" bIns="45720" numCol="1" anchor="ctr" anchorCtr="0" compatLnSpc="1">
            <a:prstTxWarp prst="textNoShape">
              <a:avLst/>
            </a:prstTxWarp>
          </a:bodyPr>
          <a:lstStyle/>
          <a:p>
            <a:pPr algn="ctr">
              <a:buFont typeface="Arial" pitchFamily="34" charset="0"/>
              <a:buNone/>
            </a:pPr>
            <a:r>
              <a:rPr lang="en-US" altLang="en-US" sz="4800" dirty="0" smtClean="0">
                <a:latin typeface="Lucida Handwriting" pitchFamily="66" charset="0"/>
                <a:ea typeface="ＭＳ Ｐゴシック" pitchFamily="34" charset="-128"/>
              </a:rPr>
              <a:t>THANK YOU!</a:t>
            </a:r>
          </a:p>
        </p:txBody>
      </p:sp>
      <p:sp>
        <p:nvSpPr>
          <p:cNvPr id="27650" name="Slide Number Placeholder 4"/>
          <p:cNvSpPr>
            <a:spLocks noGrp="1"/>
          </p:cNvSpPr>
          <p:nvPr>
            <p:ph type="sldNum" sz="quarter" idx="12"/>
          </p:nvPr>
        </p:nvSpPr>
        <p:spPr bwMode="auto">
          <a:xfrm>
            <a:off x="6908800" y="6173787"/>
            <a:ext cx="2133600" cy="365125"/>
          </a:xfrm>
          <a:noFill/>
          <a:ln>
            <a:miter lim="800000"/>
            <a:headEnd/>
            <a:tailEnd/>
          </a:ln>
        </p:spPr>
        <p:txBody>
          <a:bodyPr/>
          <a:lstStyle/>
          <a:p>
            <a:pPr algn="r"/>
            <a:fld id="{C612F57A-9E5A-4066-B8AC-B994B90C2CFD}" type="slidenum">
              <a:rPr lang="en-ZA" altLang="en-US" smtClean="0">
                <a:solidFill>
                  <a:prstClr val="black"/>
                </a:solidFill>
              </a:rPr>
              <a:pPr algn="r"/>
              <a:t>55</a:t>
            </a:fld>
            <a:endParaRPr lang="en-ZA" altLang="en-US" dirty="0" smtClean="0">
              <a:solidFill>
                <a:prstClr val="black"/>
              </a:solidFill>
            </a:endParaRPr>
          </a:p>
        </p:txBody>
      </p:sp>
      <p:pic>
        <p:nvPicPr>
          <p:cNvPr id="27651" name="Picture 5" descr="Macintosh HD:Users:johanmaree:Desktop:DWAS:DWAS LOGO:DWAS Logo RGB.jpg"/>
          <p:cNvPicPr>
            <a:picLocks noChangeAspect="1" noChangeArrowheads="1"/>
          </p:cNvPicPr>
          <p:nvPr/>
        </p:nvPicPr>
        <p:blipFill>
          <a:blip r:embed="rId3" cstate="print"/>
          <a:srcRect/>
          <a:stretch>
            <a:fillRect/>
          </a:stretch>
        </p:blipFill>
        <p:spPr bwMode="auto">
          <a:xfrm>
            <a:off x="1645180" y="5317067"/>
            <a:ext cx="3321050" cy="1143000"/>
          </a:xfrm>
          <a:prstGeom prst="rect">
            <a:avLst/>
          </a:prstGeom>
          <a:noFill/>
          <a:ln w="9525">
            <a:noFill/>
            <a:miter lim="800000"/>
            <a:headEnd/>
            <a:tailEnd/>
          </a:ln>
        </p:spPr>
      </p:pic>
      <p:sp>
        <p:nvSpPr>
          <p:cNvPr id="2" name="Rectangle 1"/>
          <p:cNvSpPr/>
          <p:nvPr/>
        </p:nvSpPr>
        <p:spPr>
          <a:xfrm>
            <a:off x="990938" y="1767930"/>
            <a:ext cx="7950579" cy="830997"/>
          </a:xfrm>
          <a:prstGeom prst="rect">
            <a:avLst/>
          </a:prstGeom>
        </p:spPr>
        <p:txBody>
          <a:bodyPr wrap="square">
            <a:spAutoFit/>
          </a:bodyPr>
          <a:lstStyle/>
          <a:p>
            <a:pPr defTabSz="457200" fontAlgn="base">
              <a:spcBef>
                <a:spcPct val="0"/>
              </a:spcBef>
              <a:spcAft>
                <a:spcPct val="0"/>
              </a:spcAft>
            </a:pPr>
            <a:endParaRPr lang="en-US" sz="2400" u="sng" dirty="0" smtClean="0">
              <a:solidFill>
                <a:prstClr val="black"/>
              </a:solidFill>
              <a:latin typeface="Arial" pitchFamily="34" charset="0"/>
              <a:ea typeface="ＭＳ Ｐゴシック" pitchFamily="34" charset="-128"/>
            </a:endParaRPr>
          </a:p>
          <a:p>
            <a:pPr defTabSz="457200" fontAlgn="base">
              <a:spcBef>
                <a:spcPct val="0"/>
              </a:spcBef>
              <a:spcAft>
                <a:spcPct val="0"/>
              </a:spcAft>
            </a:pPr>
            <a:endParaRPr lang="en-US" sz="2400" dirty="0">
              <a:solidFill>
                <a:prstClr val="black"/>
              </a:solidFill>
              <a:latin typeface="Arial" pitchFamily="34" charset="0"/>
              <a:ea typeface="ＭＳ Ｐゴシック" pitchFamily="34" charset="-128"/>
            </a:endParaRPr>
          </a:p>
        </p:txBody>
      </p:sp>
    </p:spTree>
    <p:extLst>
      <p:ext uri="{BB962C8B-B14F-4D97-AF65-F5344CB8AC3E}">
        <p14:creationId xmlns="" xmlns:p14="http://schemas.microsoft.com/office/powerpoint/2010/main" val="4131083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063" y="4406900"/>
            <a:ext cx="6133650" cy="1362075"/>
          </a:xfrm>
        </p:spPr>
        <p:txBody>
          <a:bodyPr/>
          <a:lstStyle/>
          <a:p>
            <a:r>
              <a:rPr lang="en-US" sz="3200" dirty="0" smtClean="0"/>
              <a:t>Drought and CURRENT Status of our dams</a:t>
            </a:r>
            <a:endParaRPr lang="en-US" sz="3200" dirty="0"/>
          </a:p>
        </p:txBody>
      </p:sp>
      <p:sp>
        <p:nvSpPr>
          <p:cNvPr id="5" name="Slide Number Placeholder 4"/>
          <p:cNvSpPr>
            <a:spLocks noGrp="1"/>
          </p:cNvSpPr>
          <p:nvPr>
            <p:ph type="sldNum" sz="quarter" idx="12"/>
          </p:nvPr>
        </p:nvSpPr>
        <p:spPr>
          <a:xfrm>
            <a:off x="6986860" y="6165304"/>
            <a:ext cx="2133600" cy="365125"/>
          </a:xfrm>
        </p:spPr>
        <p:txBody>
          <a:bodyPr/>
          <a:lstStyle/>
          <a:p>
            <a:pPr algn="r">
              <a:defRPr/>
            </a:pPr>
            <a:fld id="{E7A4CF84-CC3E-4B02-A810-127BCD872F83}" type="slidenum">
              <a:rPr lang="en-US" smtClean="0">
                <a:solidFill>
                  <a:prstClr val="black"/>
                </a:solidFill>
              </a:rPr>
              <a:pPr algn="r">
                <a:defRPr/>
              </a:pPr>
              <a:t>6</a:t>
            </a:fld>
            <a:endParaRPr lang="en-US" dirty="0">
              <a:solidFill>
                <a:prstClr val="black"/>
              </a:solidFill>
            </a:endParaRPr>
          </a:p>
        </p:txBody>
      </p:sp>
    </p:spTree>
    <p:extLst>
      <p:ext uri="{BB962C8B-B14F-4D97-AF65-F5344CB8AC3E}">
        <p14:creationId xmlns="" xmlns:p14="http://schemas.microsoft.com/office/powerpoint/2010/main" val="2540035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424EC-1447-457C-8795-0E858E81086C}" type="slidenum">
              <a:rPr lang="en-US" smtClean="0"/>
              <a:pPr/>
              <a:t>7</a:t>
            </a:fld>
            <a:endParaRPr lang="en-US"/>
          </a:p>
        </p:txBody>
      </p:sp>
      <p:sp>
        <p:nvSpPr>
          <p:cNvPr id="4" name="Title 1"/>
          <p:cNvSpPr txBox="1">
            <a:spLocks/>
          </p:cNvSpPr>
          <p:nvPr/>
        </p:nvSpPr>
        <p:spPr>
          <a:xfrm>
            <a:off x="160867" y="-24"/>
            <a:ext cx="8873066" cy="465833"/>
          </a:xfrm>
          <a:prstGeom prst="rect">
            <a:avLst/>
          </a:prstGeom>
          <a:solidFill>
            <a:schemeClr val="bg2">
              <a:lumMod val="25000"/>
            </a:schemeClr>
          </a:solidFill>
        </p:spPr>
        <p:txBody>
          <a:bodyPr vert="horz" lIns="68580" tIns="34290" rIns="68580" bIns="34290" rtlCol="0" anchor="ctr">
            <a:noAutofit/>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ZA" sz="2400" b="1" dirty="0" smtClean="0">
                <a:solidFill>
                  <a:schemeClr val="bg1"/>
                </a:solidFill>
              </a:rPr>
              <a:t>Summary of Water in Storage per Province on 6 February 2017</a:t>
            </a:r>
            <a:endParaRPr lang="en-GB" sz="2400" b="1" dirty="0">
              <a:solidFill>
                <a:schemeClr val="bg1"/>
              </a:solidFill>
            </a:endParaRPr>
          </a:p>
        </p:txBody>
      </p:sp>
      <p:graphicFrame>
        <p:nvGraphicFramePr>
          <p:cNvPr id="10" name="Table 9"/>
          <p:cNvGraphicFramePr>
            <a:graphicFrameLocks noGrp="1"/>
          </p:cNvGraphicFramePr>
          <p:nvPr>
            <p:extLst>
              <p:ext uri="{D42A27DB-BD31-4B8C-83A1-F6EECF244321}">
                <p14:modId xmlns="" xmlns:p14="http://schemas.microsoft.com/office/powerpoint/2010/main" val="2848423180"/>
              </p:ext>
            </p:extLst>
          </p:nvPr>
        </p:nvGraphicFramePr>
        <p:xfrm>
          <a:off x="142844" y="500042"/>
          <a:ext cx="8869682" cy="6128953"/>
        </p:xfrm>
        <a:graphic>
          <a:graphicData uri="http://schemas.openxmlformats.org/drawingml/2006/table">
            <a:tbl>
              <a:tblPr firstRow="1" firstCol="1" bandRow="1">
                <a:tableStyleId>{5C22544A-7EE6-4342-B048-85BDC9FD1C3A}</a:tableStyleId>
              </a:tblPr>
              <a:tblGrid>
                <a:gridCol w="1679171"/>
                <a:gridCol w="1022465"/>
                <a:gridCol w="775162"/>
                <a:gridCol w="775162"/>
                <a:gridCol w="775162"/>
                <a:gridCol w="775162"/>
                <a:gridCol w="1022466"/>
                <a:gridCol w="1022466"/>
                <a:gridCol w="1022466"/>
              </a:tblGrid>
              <a:tr h="384526">
                <a:tc rowSpan="2">
                  <a:txBody>
                    <a:bodyPr/>
                    <a:lstStyle/>
                    <a:p>
                      <a:pPr algn="ctr">
                        <a:lnSpc>
                          <a:spcPct val="100000"/>
                        </a:lnSpc>
                        <a:spcAft>
                          <a:spcPts val="0"/>
                        </a:spcAft>
                      </a:pPr>
                      <a:r>
                        <a:rPr lang="en-ZA" sz="1800" b="1" dirty="0">
                          <a:solidFill>
                            <a:schemeClr val="bg2"/>
                          </a:solidFill>
                          <a:effectLst/>
                          <a:latin typeface="+mn-lt"/>
                        </a:rPr>
                        <a:t>Province</a:t>
                      </a:r>
                      <a:endParaRPr lang="en-GB" sz="1800" b="1" dirty="0">
                        <a:solidFill>
                          <a:schemeClr val="bg2"/>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50000"/>
                      </a:schemeClr>
                    </a:solidFill>
                  </a:tcPr>
                </a:tc>
                <a:tc rowSpan="2">
                  <a:txBody>
                    <a:bodyPr/>
                    <a:lstStyle/>
                    <a:p>
                      <a:pPr algn="ctr">
                        <a:lnSpc>
                          <a:spcPct val="100000"/>
                        </a:lnSpc>
                        <a:spcAft>
                          <a:spcPts val="0"/>
                        </a:spcAft>
                      </a:pPr>
                      <a:r>
                        <a:rPr lang="en-ZA" sz="1800" b="1" dirty="0">
                          <a:solidFill>
                            <a:schemeClr val="bg2"/>
                          </a:solidFill>
                          <a:effectLst/>
                          <a:latin typeface="+mn-lt"/>
                        </a:rPr>
                        <a:t>FSC in </a:t>
                      </a:r>
                      <a:r>
                        <a:rPr lang="en-ZA" sz="1800" b="1" dirty="0" smtClean="0">
                          <a:solidFill>
                            <a:schemeClr val="bg2"/>
                          </a:solidFill>
                          <a:effectLst/>
                          <a:latin typeface="+mn-lt"/>
                        </a:rPr>
                        <a:t>10</a:t>
                      </a:r>
                      <a:r>
                        <a:rPr lang="en-ZA" sz="1800" b="1" baseline="30000" dirty="0" smtClean="0">
                          <a:solidFill>
                            <a:schemeClr val="bg2"/>
                          </a:solidFill>
                          <a:effectLst/>
                          <a:latin typeface="+mn-lt"/>
                        </a:rPr>
                        <a:t>6</a:t>
                      </a:r>
                      <a:r>
                        <a:rPr lang="en-ZA" sz="1800" b="1" dirty="0" smtClean="0">
                          <a:solidFill>
                            <a:schemeClr val="bg2"/>
                          </a:solidFill>
                          <a:effectLst/>
                          <a:latin typeface="+mn-lt"/>
                        </a:rPr>
                        <a:t> </a:t>
                      </a:r>
                      <a:r>
                        <a:rPr lang="en-ZA" sz="1800" b="1" dirty="0">
                          <a:solidFill>
                            <a:schemeClr val="bg2"/>
                          </a:solidFill>
                          <a:effectLst/>
                          <a:latin typeface="+mn-lt"/>
                        </a:rPr>
                        <a:t>m^3</a:t>
                      </a:r>
                      <a:endParaRPr lang="en-GB" sz="1800" b="1" dirty="0">
                        <a:solidFill>
                          <a:schemeClr val="bg2"/>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50000"/>
                      </a:schemeClr>
                    </a:solidFill>
                  </a:tcPr>
                </a:tc>
                <a:tc gridSpan="4">
                  <a:txBody>
                    <a:bodyPr/>
                    <a:lstStyle/>
                    <a:p>
                      <a:pPr algn="ctr"/>
                      <a:r>
                        <a:rPr lang="en-ZA" dirty="0" smtClean="0">
                          <a:solidFill>
                            <a:schemeClr val="bg2"/>
                          </a:solidFill>
                        </a:rPr>
                        <a:t>Number of Dams per Province</a:t>
                      </a:r>
                      <a:endParaRPr lang="en-ZA" dirty="0">
                        <a:solidFill>
                          <a:schemeClr val="bg2"/>
                        </a:solidFill>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lang="en-ZA" dirty="0"/>
                    </a:p>
                  </a:txBody>
                  <a:tcPr marL="42500" marR="42500" marT="44468" marB="44468" anchor="ctr">
                    <a:solidFill>
                      <a:schemeClr val="bg2">
                        <a:lumMod val="50000"/>
                      </a:schemeClr>
                    </a:solidFill>
                  </a:tcPr>
                </a:tc>
                <a:tc hMerge="1">
                  <a:txBody>
                    <a:bodyPr/>
                    <a:lstStyle/>
                    <a:p>
                      <a:endParaRPr lang="en-ZA" dirty="0"/>
                    </a:p>
                  </a:txBody>
                  <a:tcPr marL="42500" marR="42500" marT="44468" marB="44468" anchor="ctr">
                    <a:solidFill>
                      <a:schemeClr val="bg2">
                        <a:lumMod val="50000"/>
                      </a:schemeClr>
                    </a:solidFill>
                  </a:tcPr>
                </a:tc>
                <a:tc hMerge="1">
                  <a:txBody>
                    <a:bodyPr/>
                    <a:lstStyle/>
                    <a:p>
                      <a:endParaRPr lang="en-ZA" dirty="0"/>
                    </a:p>
                  </a:txBody>
                  <a:tcPr marL="42500" marR="42500" marT="44468" marB="44468" anchor="ctr">
                    <a:solidFill>
                      <a:schemeClr val="bg2">
                        <a:lumMod val="50000"/>
                      </a:schemeClr>
                    </a:solidFill>
                  </a:tcPr>
                </a:tc>
                <a:tc gridSpan="3">
                  <a:txBody>
                    <a:bodyPr/>
                    <a:lstStyle/>
                    <a:p>
                      <a:pPr algn="ctr"/>
                      <a:r>
                        <a:rPr lang="en-ZA" dirty="0" smtClean="0">
                          <a:solidFill>
                            <a:schemeClr val="bg2"/>
                          </a:solidFill>
                        </a:rPr>
                        <a:t> % of full capacity</a:t>
                      </a:r>
                      <a:endParaRPr lang="en-ZA" dirty="0">
                        <a:solidFill>
                          <a:schemeClr val="bg2"/>
                        </a:solidFill>
                      </a:endParaRPr>
                    </a:p>
                  </a:txBody>
                  <a:tcPr marL="42500" marR="42500" marT="44468" marB="44468" anchor="ctr">
                    <a:lnL w="28575"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lang="en-ZA" dirty="0"/>
                    </a:p>
                  </a:txBody>
                  <a:tcPr marL="42500" marR="42500" marT="44468" marB="44468" anchor="ctr">
                    <a:solidFill>
                      <a:schemeClr val="bg2">
                        <a:lumMod val="50000"/>
                      </a:schemeClr>
                    </a:solidFill>
                  </a:tcPr>
                </a:tc>
                <a:tc hMerge="1">
                  <a:txBody>
                    <a:bodyPr/>
                    <a:lstStyle/>
                    <a:p>
                      <a:endParaRPr lang="en-ZA" dirty="0"/>
                    </a:p>
                  </a:txBody>
                  <a:tcPr marL="42500" marR="42500" marT="44468" marB="44468" anchor="ctr">
                    <a:solidFill>
                      <a:schemeClr val="bg2">
                        <a:lumMod val="50000"/>
                      </a:schemeClr>
                    </a:solidFill>
                  </a:tcPr>
                </a:tc>
              </a:tr>
              <a:tr h="610378">
                <a:tc vMerge="1">
                  <a:txBody>
                    <a:bodyPr/>
                    <a:lstStyle/>
                    <a:p>
                      <a:endParaRPr lang="en-ZA"/>
                    </a:p>
                  </a:txBody>
                  <a:tcPr/>
                </a:tc>
                <a:tc vMerge="1">
                  <a:txBody>
                    <a:bodyPr/>
                    <a:lstStyle/>
                    <a:p>
                      <a:endParaRPr lang="en-ZA"/>
                    </a:p>
                  </a:txBody>
                  <a:tcPr/>
                </a:tc>
                <a:tc>
                  <a:txBody>
                    <a:bodyPr/>
                    <a:lstStyle/>
                    <a:p>
                      <a:pPr algn="ctr">
                        <a:lnSpc>
                          <a:spcPct val="100000"/>
                        </a:lnSpc>
                        <a:spcAft>
                          <a:spcPts val="0"/>
                        </a:spcAft>
                      </a:pPr>
                      <a:r>
                        <a:rPr lang="en-ZA" sz="1600" b="1" dirty="0" smtClean="0">
                          <a:solidFill>
                            <a:schemeClr val="bg2"/>
                          </a:solidFill>
                          <a:effectLst/>
                          <a:latin typeface="+mn-lt"/>
                          <a:ea typeface="Calibri" panose="020F0502020204030204" pitchFamily="34" charset="0"/>
                          <a:cs typeface="Times New Roman" panose="02020603050405020304" pitchFamily="18" charset="0"/>
                        </a:rPr>
                        <a:t>Total</a:t>
                      </a:r>
                      <a:endParaRPr lang="en-GB" sz="1600" b="1" dirty="0">
                        <a:solidFill>
                          <a:schemeClr val="bg2"/>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lnSpc>
                          <a:spcPct val="100000"/>
                        </a:lnSpc>
                        <a:spcAft>
                          <a:spcPts val="0"/>
                        </a:spcAft>
                      </a:pPr>
                      <a:r>
                        <a:rPr lang="en-ZA" sz="1600" b="1" dirty="0" smtClean="0">
                          <a:solidFill>
                            <a:schemeClr val="bg2"/>
                          </a:solidFill>
                          <a:effectLst/>
                          <a:latin typeface="+mn-lt"/>
                          <a:ea typeface="Calibri" panose="020F0502020204030204" pitchFamily="34" charset="0"/>
                          <a:cs typeface="Times New Roman" panose="02020603050405020304" pitchFamily="18" charset="0"/>
                        </a:rPr>
                        <a:t>≤10%</a:t>
                      </a:r>
                      <a:endParaRPr lang="en-GB" sz="1600" b="1" dirty="0">
                        <a:solidFill>
                          <a:schemeClr val="bg2"/>
                        </a:solidFill>
                        <a:effectLst/>
                        <a:latin typeface="+mn-lt"/>
                        <a:ea typeface="Calibri" panose="020F0502020204030204" pitchFamily="34" charset="0"/>
                        <a:cs typeface="Times New Roman" panose="02020603050405020304" pitchFamily="18" charset="0"/>
                      </a:endParaRPr>
                    </a:p>
                  </a:txBody>
                  <a:tcPr marL="42500" marR="42500" marT="44468" marB="44468"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lnSpc>
                          <a:spcPct val="100000"/>
                        </a:lnSpc>
                        <a:spcAft>
                          <a:spcPts val="0"/>
                        </a:spcAft>
                      </a:pPr>
                      <a:r>
                        <a:rPr lang="en-ZA" sz="1600" b="1" dirty="0" smtClean="0">
                          <a:solidFill>
                            <a:schemeClr val="bg2"/>
                          </a:solidFill>
                          <a:effectLst/>
                          <a:latin typeface="+mn-lt"/>
                          <a:ea typeface="Calibri" panose="020F0502020204030204" pitchFamily="34" charset="0"/>
                          <a:cs typeface="Times New Roman" panose="02020603050405020304" pitchFamily="18" charset="0"/>
                        </a:rPr>
                        <a:t>10% to 40% </a:t>
                      </a:r>
                      <a:endParaRPr lang="en-GB" sz="1600" b="1" dirty="0">
                        <a:solidFill>
                          <a:schemeClr val="bg2"/>
                        </a:solidFill>
                        <a:effectLst/>
                        <a:latin typeface="+mn-lt"/>
                        <a:ea typeface="Calibri" panose="020F0502020204030204" pitchFamily="34" charset="0"/>
                        <a:cs typeface="Times New Roman" panose="02020603050405020304" pitchFamily="18" charset="0"/>
                      </a:endParaRPr>
                    </a:p>
                  </a:txBody>
                  <a:tcPr marL="42500" marR="42500" marT="44468" marB="44468"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lnSpc>
                          <a:spcPct val="100000"/>
                        </a:lnSpc>
                        <a:spcAft>
                          <a:spcPts val="0"/>
                        </a:spcAft>
                      </a:pPr>
                      <a:r>
                        <a:rPr lang="en-ZA" sz="1600" b="1" dirty="0" smtClean="0">
                          <a:solidFill>
                            <a:schemeClr val="bg2"/>
                          </a:solidFill>
                          <a:effectLst/>
                          <a:latin typeface="+mn-lt"/>
                          <a:ea typeface="Calibri" panose="020F0502020204030204" pitchFamily="34" charset="0"/>
                          <a:cs typeface="Times New Roman" panose="02020603050405020304" pitchFamily="18" charset="0"/>
                        </a:rPr>
                        <a:t>≥100%</a:t>
                      </a:r>
                      <a:endParaRPr lang="en-GB" sz="1600" b="1" dirty="0">
                        <a:solidFill>
                          <a:schemeClr val="bg2"/>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lnSpc>
                          <a:spcPct val="100000"/>
                        </a:lnSpc>
                        <a:spcAft>
                          <a:spcPts val="0"/>
                        </a:spcAft>
                      </a:pPr>
                      <a:r>
                        <a:rPr lang="en-ZA" sz="1600" b="1" dirty="0" smtClean="0">
                          <a:solidFill>
                            <a:schemeClr val="bg2"/>
                          </a:solidFill>
                          <a:effectLst/>
                          <a:latin typeface="+mn-lt"/>
                        </a:rPr>
                        <a:t>08/02/16</a:t>
                      </a:r>
                      <a:endParaRPr lang="en-GB" sz="1600" b="1" dirty="0">
                        <a:solidFill>
                          <a:schemeClr val="bg2"/>
                        </a:solidFill>
                        <a:effectLst/>
                        <a:latin typeface="+mn-lt"/>
                      </a:endParaRPr>
                    </a:p>
                    <a:p>
                      <a:pPr algn="ctr">
                        <a:lnSpc>
                          <a:spcPct val="100000"/>
                        </a:lnSpc>
                        <a:spcAft>
                          <a:spcPts val="0"/>
                        </a:spcAft>
                      </a:pPr>
                      <a:r>
                        <a:rPr lang="en-ZA" sz="1600" b="1" dirty="0">
                          <a:solidFill>
                            <a:schemeClr val="bg2"/>
                          </a:solidFill>
                          <a:effectLst/>
                          <a:latin typeface="+mn-lt"/>
                        </a:rPr>
                        <a:t>Last </a:t>
                      </a:r>
                      <a:r>
                        <a:rPr lang="en-ZA" sz="1600" b="1" dirty="0" smtClean="0">
                          <a:solidFill>
                            <a:schemeClr val="bg2"/>
                          </a:solidFill>
                          <a:effectLst/>
                          <a:latin typeface="+mn-lt"/>
                        </a:rPr>
                        <a:t>Year</a:t>
                      </a:r>
                      <a:endParaRPr lang="en-GB" sz="1600" b="1" dirty="0">
                        <a:solidFill>
                          <a:schemeClr val="bg2"/>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r>
                        <a:rPr lang="en-ZA" sz="1600" b="1" dirty="0" smtClean="0">
                          <a:solidFill>
                            <a:schemeClr val="bg2"/>
                          </a:solidFill>
                        </a:rPr>
                        <a:t>30/01/17</a:t>
                      </a:r>
                    </a:p>
                    <a:p>
                      <a:r>
                        <a:rPr lang="en-ZA" sz="1600" b="1" dirty="0" smtClean="0">
                          <a:solidFill>
                            <a:schemeClr val="bg2"/>
                          </a:solidFill>
                        </a:rPr>
                        <a:t>Last Week</a:t>
                      </a:r>
                    </a:p>
                  </a:txBody>
                  <a:tcPr marL="42500" marR="42500" marT="44468" marB="44468"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r>
                        <a:rPr lang="en-ZA" sz="1600" b="1" dirty="0" smtClean="0">
                          <a:solidFill>
                            <a:schemeClr val="bg2"/>
                          </a:solidFill>
                        </a:rPr>
                        <a:t>06/02/17</a:t>
                      </a:r>
                    </a:p>
                    <a:p>
                      <a:r>
                        <a:rPr lang="en-ZA" sz="1600" b="1" dirty="0" smtClean="0">
                          <a:solidFill>
                            <a:schemeClr val="bg2"/>
                          </a:solidFill>
                        </a:rPr>
                        <a:t>This Week</a:t>
                      </a:r>
                    </a:p>
                  </a:txBody>
                  <a:tcPr marL="42500" marR="42500" marT="44468" marB="44468"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r>
              <a:tr h="290980">
                <a:tc>
                  <a:txBody>
                    <a:bodyPr/>
                    <a:lstStyle/>
                    <a:p>
                      <a:pPr algn="l">
                        <a:lnSpc>
                          <a:spcPct val="100000"/>
                        </a:lnSpc>
                        <a:spcAft>
                          <a:spcPts val="0"/>
                        </a:spcAft>
                      </a:pPr>
                      <a:r>
                        <a:rPr lang="en-ZA" sz="1800" dirty="0">
                          <a:solidFill>
                            <a:schemeClr val="tx1"/>
                          </a:solidFill>
                          <a:effectLst/>
                        </a:rPr>
                        <a:t>Eastern Cape</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solidFill>
                  </a:tcPr>
                </a:tc>
                <a:tc>
                  <a:txBody>
                    <a:bodyPr/>
                    <a:lstStyle/>
                    <a:p>
                      <a:pPr algn="r">
                        <a:lnSpc>
                          <a:spcPct val="100000"/>
                        </a:lnSpc>
                        <a:spcAft>
                          <a:spcPts val="0"/>
                        </a:spcAft>
                      </a:pPr>
                      <a:r>
                        <a:rPr lang="en-ZA" sz="1800" dirty="0">
                          <a:solidFill>
                            <a:schemeClr val="tx1"/>
                          </a:solidFill>
                          <a:effectLst/>
                          <a:latin typeface="+mn-lt"/>
                        </a:rPr>
                        <a:t>1 </a:t>
                      </a:r>
                      <a:r>
                        <a:rPr lang="en-ZA" sz="1800" dirty="0" smtClean="0">
                          <a:solidFill>
                            <a:schemeClr val="tx1"/>
                          </a:solidFill>
                          <a:effectLst/>
                          <a:latin typeface="+mn-lt"/>
                        </a:rPr>
                        <a:t>832</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43</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2"/>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5</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T w="38100" cap="flat" cmpd="sng" algn="ctr">
                      <a:solidFill>
                        <a:schemeClr val="bg1"/>
                      </a:solidFill>
                      <a:prstDash val="solid"/>
                      <a:round/>
                      <a:headEnd type="none" w="med" len="med"/>
                      <a:tailEnd type="none" w="med" len="med"/>
                    </a:lnT>
                    <a:solidFill>
                      <a:schemeClr val="bg2"/>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10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T w="38100" cap="flat" cmpd="sng" algn="ctr">
                      <a:solidFill>
                        <a:schemeClr val="bg1"/>
                      </a:solidFill>
                      <a:prstDash val="solid"/>
                      <a:round/>
                      <a:headEnd type="none" w="med" len="med"/>
                      <a:tailEnd type="none" w="med" len="med"/>
                    </a:lnT>
                    <a:solidFill>
                      <a:schemeClr val="bg2"/>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3</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73,3</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bg2"/>
                    </a:solidFill>
                  </a:tcPr>
                </a:tc>
                <a:tc>
                  <a:txBody>
                    <a:bodyPr/>
                    <a:lstStyle/>
                    <a:p>
                      <a:pPr algn="ctr"/>
                      <a:r>
                        <a:rPr lang="en-ZA" sz="1800" b="0" dirty="0" smtClean="0">
                          <a:solidFill>
                            <a:schemeClr val="tx1"/>
                          </a:solidFill>
                        </a:rPr>
                        <a:t>57,7</a:t>
                      </a:r>
                      <a:endParaRPr lang="en-ZA" sz="1800" b="0" dirty="0">
                        <a:solidFill>
                          <a:schemeClr val="tx1"/>
                        </a:solidFill>
                      </a:endParaRPr>
                    </a:p>
                  </a:txBody>
                  <a:tcPr marL="42500" marR="42500" marT="44468" marB="44468" anchor="ctr">
                    <a:lnT w="38100" cap="flat" cmpd="sng" algn="ctr">
                      <a:solidFill>
                        <a:schemeClr val="bg1"/>
                      </a:solidFill>
                      <a:prstDash val="solid"/>
                      <a:round/>
                      <a:headEnd type="none" w="med" len="med"/>
                      <a:tailEnd type="none" w="med" len="med"/>
                    </a:lnT>
                    <a:solidFill>
                      <a:schemeClr val="bg2"/>
                    </a:solidFill>
                  </a:tcPr>
                </a:tc>
                <a:tc>
                  <a:txBody>
                    <a:bodyPr/>
                    <a:lstStyle/>
                    <a:p>
                      <a:pPr algn="ctr"/>
                      <a:r>
                        <a:rPr lang="en-ZA" sz="1800" b="1" dirty="0" smtClean="0">
                          <a:solidFill>
                            <a:srgbClr val="C00000"/>
                          </a:solidFill>
                        </a:rPr>
                        <a:t>56,9</a:t>
                      </a:r>
                      <a:endParaRPr lang="en-ZA" sz="1800" b="1" dirty="0">
                        <a:solidFill>
                          <a:srgbClr val="C00000"/>
                        </a:solidFill>
                      </a:endParaRPr>
                    </a:p>
                  </a:txBody>
                  <a:tcPr marL="42500" marR="42500" marT="44468" marB="44468" anchor="ctr">
                    <a:lnT w="38100" cap="flat" cmpd="sng" algn="ctr">
                      <a:solidFill>
                        <a:schemeClr val="bg1"/>
                      </a:solidFill>
                      <a:prstDash val="solid"/>
                      <a:round/>
                      <a:headEnd type="none" w="med" len="med"/>
                      <a:tailEnd type="none" w="med" len="med"/>
                    </a:lnT>
                    <a:solidFill>
                      <a:schemeClr val="bg2"/>
                    </a:solidFill>
                  </a:tcPr>
                </a:tc>
              </a:tr>
              <a:tr h="284914">
                <a:tc>
                  <a:txBody>
                    <a:bodyPr/>
                    <a:lstStyle/>
                    <a:p>
                      <a:pPr algn="l">
                        <a:lnSpc>
                          <a:spcPct val="100000"/>
                        </a:lnSpc>
                        <a:spcAft>
                          <a:spcPts val="0"/>
                        </a:spcAft>
                      </a:pPr>
                      <a:r>
                        <a:rPr lang="en-ZA" sz="1800" dirty="0">
                          <a:solidFill>
                            <a:schemeClr val="tx1"/>
                          </a:solidFill>
                          <a:effectLst/>
                        </a:rPr>
                        <a:t>Free State</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r">
                        <a:lnSpc>
                          <a:spcPct val="100000"/>
                        </a:lnSpc>
                        <a:spcAft>
                          <a:spcPts val="0"/>
                        </a:spcAft>
                      </a:pPr>
                      <a:r>
                        <a:rPr lang="en-ZA" sz="1800" dirty="0">
                          <a:solidFill>
                            <a:schemeClr val="tx1"/>
                          </a:solidFill>
                          <a:effectLst/>
                          <a:latin typeface="+mn-lt"/>
                        </a:rPr>
                        <a:t>15 971</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19</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4</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lumMod val="9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7</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lumMod val="9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3</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54,4</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a:r>
                        <a:rPr lang="en-ZA" sz="1800" b="0" dirty="0" smtClean="0">
                          <a:solidFill>
                            <a:schemeClr val="tx1"/>
                          </a:solidFill>
                        </a:rPr>
                        <a:t>56,7</a:t>
                      </a:r>
                      <a:endParaRPr lang="en-ZA" sz="1800" b="0" dirty="0">
                        <a:solidFill>
                          <a:schemeClr val="tx1"/>
                        </a:solidFill>
                      </a:endParaRPr>
                    </a:p>
                  </a:txBody>
                  <a:tcPr marL="42500" marR="42500" marT="44468" marB="44468" anchor="ctr">
                    <a:solidFill>
                      <a:schemeClr val="bg2">
                        <a:lumMod val="90000"/>
                      </a:schemeClr>
                    </a:solidFill>
                  </a:tcPr>
                </a:tc>
                <a:tc>
                  <a:txBody>
                    <a:bodyPr/>
                    <a:lstStyle/>
                    <a:p>
                      <a:pPr algn="ctr"/>
                      <a:r>
                        <a:rPr lang="en-ZA" sz="1800" b="1" dirty="0" smtClean="0">
                          <a:solidFill>
                            <a:schemeClr val="accent3">
                              <a:lumMod val="50000"/>
                            </a:schemeClr>
                          </a:solidFill>
                        </a:rPr>
                        <a:t>57,2</a:t>
                      </a:r>
                      <a:endParaRPr lang="en-ZA" sz="1800" b="1" dirty="0">
                        <a:solidFill>
                          <a:schemeClr val="accent3">
                            <a:lumMod val="50000"/>
                          </a:schemeClr>
                        </a:solidFill>
                      </a:endParaRPr>
                    </a:p>
                  </a:txBody>
                  <a:tcPr marL="42500" marR="42500" marT="44468" marB="44468" anchor="ctr">
                    <a:solidFill>
                      <a:schemeClr val="bg2">
                        <a:lumMod val="90000"/>
                      </a:schemeClr>
                    </a:solidFill>
                  </a:tcPr>
                </a:tc>
              </a:tr>
              <a:tr h="278848">
                <a:tc>
                  <a:txBody>
                    <a:bodyPr/>
                    <a:lstStyle/>
                    <a:p>
                      <a:pPr algn="l">
                        <a:lnSpc>
                          <a:spcPct val="100000"/>
                        </a:lnSpc>
                        <a:spcAft>
                          <a:spcPts val="0"/>
                        </a:spcAft>
                      </a:pPr>
                      <a:r>
                        <a:rPr lang="en-ZA" sz="1800" dirty="0">
                          <a:solidFill>
                            <a:schemeClr val="tx1"/>
                          </a:solidFill>
                          <a:effectLst/>
                        </a:rPr>
                        <a:t>Gauteng</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solidFill>
                  </a:tcPr>
                </a:tc>
                <a:tc>
                  <a:txBody>
                    <a:bodyPr/>
                    <a:lstStyle/>
                    <a:p>
                      <a:pPr algn="r">
                        <a:lnSpc>
                          <a:spcPct val="100000"/>
                        </a:lnSpc>
                        <a:spcAft>
                          <a:spcPts val="0"/>
                        </a:spcAft>
                      </a:pPr>
                      <a:r>
                        <a:rPr lang="en-ZA" sz="1800" dirty="0">
                          <a:solidFill>
                            <a:schemeClr val="tx1"/>
                          </a:solidFill>
                          <a:effectLst/>
                          <a:latin typeface="+mn-lt"/>
                        </a:rPr>
                        <a:t>115</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4</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3</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83,5</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solidFill>
                  </a:tcPr>
                </a:tc>
                <a:tc>
                  <a:txBody>
                    <a:bodyPr/>
                    <a:lstStyle/>
                    <a:p>
                      <a:pPr algn="ctr"/>
                      <a:r>
                        <a:rPr lang="en-ZA" sz="1800" b="0" dirty="0" smtClean="0">
                          <a:solidFill>
                            <a:schemeClr val="tx1"/>
                          </a:solidFill>
                        </a:rPr>
                        <a:t>86,6</a:t>
                      </a:r>
                      <a:endParaRPr lang="en-ZA" sz="1800" b="0" dirty="0">
                        <a:solidFill>
                          <a:schemeClr val="tx1"/>
                        </a:solidFill>
                      </a:endParaRPr>
                    </a:p>
                  </a:txBody>
                  <a:tcPr marL="42500" marR="42500" marT="44468" marB="44468" anchor="ctr">
                    <a:solidFill>
                      <a:schemeClr val="bg2"/>
                    </a:solidFill>
                  </a:tcPr>
                </a:tc>
                <a:tc>
                  <a:txBody>
                    <a:bodyPr/>
                    <a:lstStyle/>
                    <a:p>
                      <a:pPr algn="ctr"/>
                      <a:r>
                        <a:rPr lang="en-ZA" sz="1800" b="1" dirty="0" smtClean="0">
                          <a:solidFill>
                            <a:schemeClr val="accent3">
                              <a:lumMod val="50000"/>
                            </a:schemeClr>
                          </a:solidFill>
                        </a:rPr>
                        <a:t>86,7</a:t>
                      </a:r>
                      <a:endParaRPr lang="en-ZA" sz="1800" b="1" dirty="0">
                        <a:solidFill>
                          <a:schemeClr val="accent3">
                            <a:lumMod val="50000"/>
                          </a:schemeClr>
                        </a:solidFill>
                      </a:endParaRPr>
                    </a:p>
                  </a:txBody>
                  <a:tcPr marL="42500" marR="42500" marT="44468" marB="44468" anchor="ctr">
                    <a:solidFill>
                      <a:schemeClr val="bg2"/>
                    </a:solidFill>
                  </a:tcPr>
                </a:tc>
              </a:tr>
              <a:tr h="272782">
                <a:tc>
                  <a:txBody>
                    <a:bodyPr/>
                    <a:lstStyle/>
                    <a:p>
                      <a:pPr algn="l">
                        <a:lnSpc>
                          <a:spcPct val="100000"/>
                        </a:lnSpc>
                        <a:spcAft>
                          <a:spcPts val="0"/>
                        </a:spcAft>
                      </a:pPr>
                      <a:r>
                        <a:rPr lang="en-ZA" sz="1800" dirty="0">
                          <a:solidFill>
                            <a:schemeClr val="tx1"/>
                          </a:solidFill>
                          <a:effectLst/>
                        </a:rPr>
                        <a:t>Kwazulu-Natal</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r">
                        <a:lnSpc>
                          <a:spcPct val="100000"/>
                        </a:lnSpc>
                        <a:spcAft>
                          <a:spcPts val="0"/>
                        </a:spcAft>
                      </a:pPr>
                      <a:r>
                        <a:rPr lang="en-ZA" sz="1800" dirty="0">
                          <a:solidFill>
                            <a:schemeClr val="tx1"/>
                          </a:solidFill>
                          <a:effectLst/>
                          <a:latin typeface="+mn-lt"/>
                        </a:rPr>
                        <a:t>4 669</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18</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5</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2</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52,7</a:t>
                      </a:r>
                    </a:p>
                  </a:txBody>
                  <a:tcPr marL="42500" marR="42500" marT="44468" marB="44468"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a:r>
                        <a:rPr lang="en-ZA" sz="1800" b="0" dirty="0" smtClean="0">
                          <a:solidFill>
                            <a:schemeClr val="tx1"/>
                          </a:solidFill>
                        </a:rPr>
                        <a:t>47,0</a:t>
                      </a:r>
                      <a:endParaRPr lang="en-ZA" sz="1800" b="0" dirty="0">
                        <a:solidFill>
                          <a:schemeClr val="tx1"/>
                        </a:solidFill>
                      </a:endParaRPr>
                    </a:p>
                  </a:txBody>
                  <a:tcPr marL="42500" marR="42500" marT="44468" marB="44468" anchor="ctr">
                    <a:solidFill>
                      <a:schemeClr val="bg2">
                        <a:lumMod val="90000"/>
                      </a:schemeClr>
                    </a:solidFill>
                  </a:tcPr>
                </a:tc>
                <a:tc>
                  <a:txBody>
                    <a:bodyPr/>
                    <a:lstStyle/>
                    <a:p>
                      <a:pPr algn="ctr"/>
                      <a:r>
                        <a:rPr lang="en-ZA" sz="1800" b="1" dirty="0" smtClean="0">
                          <a:solidFill>
                            <a:schemeClr val="accent3">
                              <a:lumMod val="50000"/>
                            </a:schemeClr>
                          </a:solidFill>
                        </a:rPr>
                        <a:t>47,1</a:t>
                      </a:r>
                      <a:endParaRPr lang="en-ZA" sz="1800" b="1" dirty="0">
                        <a:solidFill>
                          <a:schemeClr val="accent3">
                            <a:lumMod val="50000"/>
                          </a:schemeClr>
                        </a:solidFill>
                      </a:endParaRPr>
                    </a:p>
                  </a:txBody>
                  <a:tcPr marL="42500" marR="42500" marT="44468" marB="44468" anchor="ctr">
                    <a:solidFill>
                      <a:schemeClr val="bg2">
                        <a:lumMod val="90000"/>
                      </a:schemeClr>
                    </a:solidFill>
                  </a:tcPr>
                </a:tc>
              </a:tr>
              <a:tr h="266716">
                <a:tc>
                  <a:txBody>
                    <a:bodyPr/>
                    <a:lstStyle/>
                    <a:p>
                      <a:pPr algn="l">
                        <a:lnSpc>
                          <a:spcPct val="100000"/>
                        </a:lnSpc>
                        <a:spcAft>
                          <a:spcPts val="0"/>
                        </a:spcAft>
                      </a:pPr>
                      <a:r>
                        <a:rPr lang="en-ZA" sz="1800" dirty="0">
                          <a:solidFill>
                            <a:schemeClr val="tx1"/>
                          </a:solidFill>
                          <a:effectLst/>
                        </a:rPr>
                        <a:t>Lesotho*</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solidFill>
                  </a:tcPr>
                </a:tc>
                <a:tc>
                  <a:txBody>
                    <a:bodyPr/>
                    <a:lstStyle/>
                    <a:p>
                      <a:pPr algn="r">
                        <a:lnSpc>
                          <a:spcPct val="100000"/>
                        </a:lnSpc>
                        <a:spcAft>
                          <a:spcPts val="0"/>
                        </a:spcAft>
                      </a:pPr>
                      <a:r>
                        <a:rPr lang="en-ZA" sz="1800" dirty="0">
                          <a:solidFill>
                            <a:schemeClr val="tx1"/>
                          </a:solidFill>
                          <a:effectLst/>
                          <a:latin typeface="+mn-lt"/>
                        </a:rPr>
                        <a:t>2 376</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2</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47,6</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solidFill>
                  </a:tcPr>
                </a:tc>
                <a:tc>
                  <a:txBody>
                    <a:bodyPr/>
                    <a:lstStyle/>
                    <a:p>
                      <a:pPr algn="ctr"/>
                      <a:r>
                        <a:rPr lang="en-ZA" sz="1800" b="0" dirty="0" smtClean="0">
                          <a:solidFill>
                            <a:schemeClr val="tx1"/>
                          </a:solidFill>
                        </a:rPr>
                        <a:t>44,6</a:t>
                      </a:r>
                      <a:endParaRPr lang="en-ZA" sz="1800" b="0" dirty="0">
                        <a:solidFill>
                          <a:schemeClr val="tx1"/>
                        </a:solidFill>
                      </a:endParaRPr>
                    </a:p>
                  </a:txBody>
                  <a:tcPr marL="42500" marR="42500" marT="44468" marB="44468" anchor="ctr">
                    <a:solidFill>
                      <a:schemeClr val="bg2"/>
                    </a:solidFill>
                  </a:tcPr>
                </a:tc>
                <a:tc>
                  <a:txBody>
                    <a:bodyPr/>
                    <a:lstStyle/>
                    <a:p>
                      <a:pPr algn="ctr"/>
                      <a:r>
                        <a:rPr lang="en-ZA" sz="1800" b="1" dirty="0" smtClean="0">
                          <a:solidFill>
                            <a:schemeClr val="accent3">
                              <a:lumMod val="50000"/>
                            </a:schemeClr>
                          </a:solidFill>
                        </a:rPr>
                        <a:t>46,7</a:t>
                      </a:r>
                      <a:endParaRPr lang="en-ZA" sz="1800" b="1" dirty="0">
                        <a:solidFill>
                          <a:schemeClr val="accent3">
                            <a:lumMod val="50000"/>
                          </a:schemeClr>
                        </a:solidFill>
                      </a:endParaRPr>
                    </a:p>
                  </a:txBody>
                  <a:tcPr marL="42500" marR="42500" marT="44468" marB="44468" anchor="ctr">
                    <a:solidFill>
                      <a:schemeClr val="bg2"/>
                    </a:solidFill>
                  </a:tcPr>
                </a:tc>
              </a:tr>
              <a:tr h="260650">
                <a:tc>
                  <a:txBody>
                    <a:bodyPr/>
                    <a:lstStyle/>
                    <a:p>
                      <a:pPr algn="l">
                        <a:lnSpc>
                          <a:spcPct val="100000"/>
                        </a:lnSpc>
                        <a:spcAft>
                          <a:spcPts val="0"/>
                        </a:spcAft>
                      </a:pPr>
                      <a:r>
                        <a:rPr lang="en-ZA" sz="1800" dirty="0">
                          <a:solidFill>
                            <a:schemeClr val="tx1"/>
                          </a:solidFill>
                          <a:effectLst/>
                        </a:rPr>
                        <a:t>Limpopo</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r">
                        <a:lnSpc>
                          <a:spcPct val="100000"/>
                        </a:lnSpc>
                        <a:spcAft>
                          <a:spcPts val="0"/>
                        </a:spcAft>
                      </a:pPr>
                      <a:r>
                        <a:rPr lang="en-ZA" sz="1800" dirty="0">
                          <a:solidFill>
                            <a:schemeClr val="tx1"/>
                          </a:solidFill>
                          <a:effectLst/>
                          <a:latin typeface="+mn-lt"/>
                        </a:rPr>
                        <a:t>1 508</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26</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4</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10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61,1</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a:r>
                        <a:rPr lang="en-ZA" sz="1800" b="0" dirty="0" smtClean="0">
                          <a:solidFill>
                            <a:schemeClr val="tx1"/>
                          </a:solidFill>
                        </a:rPr>
                        <a:t>63,7</a:t>
                      </a:r>
                      <a:endParaRPr lang="en-ZA" sz="1800" b="0" dirty="0">
                        <a:solidFill>
                          <a:schemeClr val="tx1"/>
                        </a:solidFill>
                      </a:endParaRPr>
                    </a:p>
                  </a:txBody>
                  <a:tcPr marL="42500" marR="42500" marT="44468" marB="44468" anchor="ctr">
                    <a:solidFill>
                      <a:schemeClr val="bg2">
                        <a:lumMod val="90000"/>
                      </a:schemeClr>
                    </a:solidFill>
                  </a:tcPr>
                </a:tc>
                <a:tc>
                  <a:txBody>
                    <a:bodyPr/>
                    <a:lstStyle/>
                    <a:p>
                      <a:pPr algn="ctr"/>
                      <a:r>
                        <a:rPr lang="en-ZA" sz="1800" b="1" dirty="0" smtClean="0">
                          <a:solidFill>
                            <a:schemeClr val="accent3">
                              <a:lumMod val="50000"/>
                            </a:schemeClr>
                          </a:solidFill>
                        </a:rPr>
                        <a:t>66,1</a:t>
                      </a:r>
                      <a:endParaRPr lang="en-ZA" sz="1800" b="1" dirty="0">
                        <a:solidFill>
                          <a:schemeClr val="accent3">
                            <a:lumMod val="50000"/>
                          </a:schemeClr>
                        </a:solidFill>
                      </a:endParaRPr>
                    </a:p>
                  </a:txBody>
                  <a:tcPr marL="42500" marR="42500" marT="44468" marB="44468" anchor="ctr">
                    <a:solidFill>
                      <a:schemeClr val="bg2">
                        <a:lumMod val="90000"/>
                      </a:schemeClr>
                    </a:solidFill>
                  </a:tcPr>
                </a:tc>
              </a:tr>
              <a:tr h="326022">
                <a:tc>
                  <a:txBody>
                    <a:bodyPr/>
                    <a:lstStyle/>
                    <a:p>
                      <a:pPr algn="l">
                        <a:lnSpc>
                          <a:spcPct val="100000"/>
                        </a:lnSpc>
                        <a:spcAft>
                          <a:spcPts val="0"/>
                        </a:spcAft>
                      </a:pPr>
                      <a:r>
                        <a:rPr lang="en-ZA" sz="1800" dirty="0">
                          <a:solidFill>
                            <a:schemeClr val="tx1"/>
                          </a:solidFill>
                          <a:effectLst/>
                        </a:rPr>
                        <a:t>Mpumalanga</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solidFill>
                  </a:tcPr>
                </a:tc>
                <a:tc>
                  <a:txBody>
                    <a:bodyPr/>
                    <a:lstStyle/>
                    <a:p>
                      <a:pPr algn="r">
                        <a:lnSpc>
                          <a:spcPct val="100000"/>
                        </a:lnSpc>
                        <a:spcAft>
                          <a:spcPts val="0"/>
                        </a:spcAft>
                      </a:pPr>
                      <a:r>
                        <a:rPr lang="en-ZA" sz="1800" dirty="0">
                          <a:solidFill>
                            <a:schemeClr val="tx1"/>
                          </a:solidFill>
                          <a:effectLst/>
                          <a:latin typeface="+mn-lt"/>
                        </a:rPr>
                        <a:t>2 </a:t>
                      </a:r>
                      <a:r>
                        <a:rPr lang="en-ZA" sz="1800" dirty="0" smtClean="0">
                          <a:solidFill>
                            <a:schemeClr val="tx1"/>
                          </a:solidFill>
                          <a:effectLst/>
                          <a:latin typeface="+mn-lt"/>
                        </a:rPr>
                        <a:t>539</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22</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4</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4</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61,0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solidFill>
                  </a:tcPr>
                </a:tc>
                <a:tc>
                  <a:txBody>
                    <a:bodyPr/>
                    <a:lstStyle/>
                    <a:p>
                      <a:pPr algn="ctr"/>
                      <a:r>
                        <a:rPr lang="en-ZA" sz="1800" b="0" dirty="0" smtClean="0">
                          <a:solidFill>
                            <a:schemeClr val="tx1"/>
                          </a:solidFill>
                        </a:rPr>
                        <a:t>65,9</a:t>
                      </a:r>
                      <a:endParaRPr lang="en-ZA" sz="1800" b="0" dirty="0">
                        <a:solidFill>
                          <a:schemeClr val="tx1"/>
                        </a:solidFill>
                      </a:endParaRPr>
                    </a:p>
                  </a:txBody>
                  <a:tcPr marL="42500" marR="42500" marT="44468" marB="44468" anchor="ctr">
                    <a:solidFill>
                      <a:schemeClr val="bg2"/>
                    </a:solidFill>
                  </a:tcPr>
                </a:tc>
                <a:tc>
                  <a:txBody>
                    <a:bodyPr/>
                    <a:lstStyle/>
                    <a:p>
                      <a:pPr algn="ctr"/>
                      <a:r>
                        <a:rPr lang="en-ZA" sz="1800" b="1" dirty="0" smtClean="0">
                          <a:solidFill>
                            <a:schemeClr val="accent3">
                              <a:lumMod val="50000"/>
                            </a:schemeClr>
                          </a:solidFill>
                        </a:rPr>
                        <a:t>67,8</a:t>
                      </a:r>
                      <a:endParaRPr lang="en-ZA" sz="1800" b="1" dirty="0">
                        <a:solidFill>
                          <a:schemeClr val="accent3">
                            <a:lumMod val="50000"/>
                          </a:schemeClr>
                        </a:solidFill>
                      </a:endParaRPr>
                    </a:p>
                  </a:txBody>
                  <a:tcPr marL="42500" marR="42500" marT="44468" marB="44468" anchor="ctr">
                    <a:solidFill>
                      <a:schemeClr val="bg2"/>
                    </a:solidFill>
                  </a:tcPr>
                </a:tc>
              </a:tr>
              <a:tr h="248518">
                <a:tc>
                  <a:txBody>
                    <a:bodyPr/>
                    <a:lstStyle/>
                    <a:p>
                      <a:pPr algn="l">
                        <a:lnSpc>
                          <a:spcPct val="100000"/>
                        </a:lnSpc>
                        <a:spcAft>
                          <a:spcPts val="0"/>
                        </a:spcAft>
                      </a:pPr>
                      <a:r>
                        <a:rPr lang="en-ZA" sz="1800" dirty="0">
                          <a:solidFill>
                            <a:schemeClr val="tx1"/>
                          </a:solidFill>
                          <a:effectLst/>
                        </a:rPr>
                        <a:t>Northern Cape</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r">
                        <a:lnSpc>
                          <a:spcPct val="100000"/>
                        </a:lnSpc>
                        <a:spcAft>
                          <a:spcPts val="0"/>
                        </a:spcAft>
                      </a:pPr>
                      <a:r>
                        <a:rPr lang="en-ZA" sz="1800" dirty="0">
                          <a:solidFill>
                            <a:schemeClr val="tx1"/>
                          </a:solidFill>
                          <a:effectLst/>
                          <a:latin typeface="+mn-lt"/>
                        </a:rPr>
                        <a:t>146</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5</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1</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2</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63,6</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a:r>
                        <a:rPr lang="en-ZA" sz="1800" b="0" dirty="0" smtClean="0">
                          <a:solidFill>
                            <a:schemeClr val="tx1"/>
                          </a:solidFill>
                        </a:rPr>
                        <a:t>93,7</a:t>
                      </a:r>
                      <a:endParaRPr lang="en-ZA" sz="1800" b="0" dirty="0">
                        <a:solidFill>
                          <a:schemeClr val="tx1"/>
                        </a:solidFill>
                      </a:endParaRPr>
                    </a:p>
                  </a:txBody>
                  <a:tcPr marL="42500" marR="42500" marT="44468" marB="44468" anchor="ctr">
                    <a:solidFill>
                      <a:schemeClr val="bg2">
                        <a:lumMod val="90000"/>
                      </a:schemeClr>
                    </a:solidFill>
                  </a:tcPr>
                </a:tc>
                <a:tc>
                  <a:txBody>
                    <a:bodyPr/>
                    <a:lstStyle/>
                    <a:p>
                      <a:pPr algn="ctr"/>
                      <a:r>
                        <a:rPr lang="en-ZA" sz="1800" b="1" dirty="0" smtClean="0">
                          <a:solidFill>
                            <a:schemeClr val="accent3">
                              <a:lumMod val="50000"/>
                            </a:schemeClr>
                          </a:solidFill>
                        </a:rPr>
                        <a:t>93,6</a:t>
                      </a:r>
                      <a:endParaRPr lang="en-ZA" sz="1800" b="1" dirty="0">
                        <a:solidFill>
                          <a:schemeClr val="accent3">
                            <a:lumMod val="50000"/>
                          </a:schemeClr>
                        </a:solidFill>
                      </a:endParaRPr>
                    </a:p>
                  </a:txBody>
                  <a:tcPr marL="42500" marR="42500" marT="44468" marB="44468" anchor="ctr">
                    <a:solidFill>
                      <a:schemeClr val="bg2">
                        <a:lumMod val="90000"/>
                      </a:schemeClr>
                    </a:solidFill>
                  </a:tcPr>
                </a:tc>
              </a:tr>
              <a:tr h="313890">
                <a:tc>
                  <a:txBody>
                    <a:bodyPr/>
                    <a:lstStyle/>
                    <a:p>
                      <a:pPr algn="l">
                        <a:lnSpc>
                          <a:spcPct val="100000"/>
                        </a:lnSpc>
                        <a:spcAft>
                          <a:spcPts val="0"/>
                        </a:spcAft>
                      </a:pPr>
                      <a:r>
                        <a:rPr lang="en-ZA" sz="1800" dirty="0" smtClean="0">
                          <a:solidFill>
                            <a:schemeClr val="tx1"/>
                          </a:solidFill>
                          <a:effectLst/>
                        </a:rPr>
                        <a:t>North </a:t>
                      </a:r>
                      <a:r>
                        <a:rPr lang="en-ZA" sz="1800" dirty="0">
                          <a:solidFill>
                            <a:schemeClr val="tx1"/>
                          </a:solidFill>
                          <a:effectLst/>
                        </a:rPr>
                        <a:t>West</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solidFill>
                  </a:tcPr>
                </a:tc>
                <a:tc>
                  <a:txBody>
                    <a:bodyPr/>
                    <a:lstStyle/>
                    <a:p>
                      <a:pPr algn="r">
                        <a:lnSpc>
                          <a:spcPct val="100000"/>
                        </a:lnSpc>
                        <a:spcAft>
                          <a:spcPts val="0"/>
                        </a:spcAft>
                      </a:pPr>
                      <a:r>
                        <a:rPr lang="en-ZA" sz="1800" dirty="0" smtClean="0">
                          <a:solidFill>
                            <a:schemeClr val="tx1"/>
                          </a:solidFill>
                          <a:effectLst/>
                          <a:latin typeface="+mn-lt"/>
                        </a:rPr>
                        <a:t>887</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28</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1</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7</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9</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45,1</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solidFill>
                  </a:tcPr>
                </a:tc>
                <a:tc>
                  <a:txBody>
                    <a:bodyPr/>
                    <a:lstStyle/>
                    <a:p>
                      <a:pPr algn="ctr"/>
                      <a:r>
                        <a:rPr lang="en-ZA" sz="1800" b="0" dirty="0" smtClean="0">
                          <a:solidFill>
                            <a:schemeClr val="tx1"/>
                          </a:solidFill>
                        </a:rPr>
                        <a:t>73,2</a:t>
                      </a:r>
                      <a:endParaRPr lang="en-ZA" sz="1800" b="0" dirty="0">
                        <a:solidFill>
                          <a:schemeClr val="tx1"/>
                        </a:solidFill>
                      </a:endParaRPr>
                    </a:p>
                  </a:txBody>
                  <a:tcPr marL="42500" marR="42500" marT="44468" marB="44468" anchor="ctr">
                    <a:solidFill>
                      <a:schemeClr val="bg2"/>
                    </a:solidFill>
                  </a:tcPr>
                </a:tc>
                <a:tc>
                  <a:txBody>
                    <a:bodyPr/>
                    <a:lstStyle/>
                    <a:p>
                      <a:pPr algn="ctr"/>
                      <a:r>
                        <a:rPr lang="en-ZA" sz="1800" b="1" dirty="0" smtClean="0">
                          <a:solidFill>
                            <a:schemeClr val="accent3">
                              <a:lumMod val="50000"/>
                            </a:schemeClr>
                          </a:solidFill>
                        </a:rPr>
                        <a:t>73,8</a:t>
                      </a:r>
                      <a:endParaRPr lang="en-ZA" sz="1800" b="1" dirty="0">
                        <a:solidFill>
                          <a:schemeClr val="accent3">
                            <a:lumMod val="50000"/>
                          </a:schemeClr>
                        </a:solidFill>
                      </a:endParaRPr>
                    </a:p>
                  </a:txBody>
                  <a:tcPr marL="42500" marR="42500" marT="44468" marB="44468" anchor="ctr">
                    <a:solidFill>
                      <a:schemeClr val="bg2"/>
                    </a:solidFill>
                  </a:tcPr>
                </a:tc>
              </a:tr>
              <a:tr h="307824">
                <a:tc>
                  <a:txBody>
                    <a:bodyPr/>
                    <a:lstStyle/>
                    <a:p>
                      <a:pPr algn="l">
                        <a:lnSpc>
                          <a:spcPct val="100000"/>
                        </a:lnSpc>
                        <a:spcAft>
                          <a:spcPts val="0"/>
                        </a:spcAft>
                      </a:pPr>
                      <a:r>
                        <a:rPr lang="en-ZA" sz="1800" dirty="0">
                          <a:solidFill>
                            <a:schemeClr val="tx1"/>
                          </a:solidFill>
                          <a:effectLst/>
                        </a:rPr>
                        <a:t>Swaziland*</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r">
                        <a:lnSpc>
                          <a:spcPct val="100000"/>
                        </a:lnSpc>
                        <a:spcAft>
                          <a:spcPts val="0"/>
                        </a:spcAft>
                      </a:pPr>
                      <a:r>
                        <a:rPr lang="en-ZA" sz="1800" dirty="0" smtClean="0">
                          <a:solidFill>
                            <a:schemeClr val="tx1"/>
                          </a:solidFill>
                          <a:effectLst/>
                          <a:latin typeface="+mn-lt"/>
                        </a:rPr>
                        <a:t>338</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1</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lumMod val="90000"/>
                      </a:schemeClr>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34,6</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a:r>
                        <a:rPr lang="en-ZA" sz="1800" b="0" dirty="0" smtClean="0">
                          <a:solidFill>
                            <a:schemeClr val="tx1"/>
                          </a:solidFill>
                        </a:rPr>
                        <a:t>41,4</a:t>
                      </a:r>
                      <a:endParaRPr lang="en-ZA" sz="1800" b="0" dirty="0">
                        <a:solidFill>
                          <a:schemeClr val="tx1"/>
                        </a:solidFill>
                      </a:endParaRPr>
                    </a:p>
                  </a:txBody>
                  <a:tcPr marL="42500" marR="42500" marT="44468" marB="44468" anchor="ctr">
                    <a:solidFill>
                      <a:schemeClr val="bg2">
                        <a:lumMod val="90000"/>
                      </a:schemeClr>
                    </a:solidFill>
                  </a:tcPr>
                </a:tc>
                <a:tc>
                  <a:txBody>
                    <a:bodyPr/>
                    <a:lstStyle/>
                    <a:p>
                      <a:pPr algn="ctr"/>
                      <a:r>
                        <a:rPr lang="en-ZA" sz="1800" b="1" dirty="0" smtClean="0">
                          <a:solidFill>
                            <a:schemeClr val="accent3">
                              <a:lumMod val="50000"/>
                            </a:schemeClr>
                          </a:solidFill>
                        </a:rPr>
                        <a:t>46,1</a:t>
                      </a:r>
                      <a:endParaRPr lang="en-ZA" sz="1800" b="1" dirty="0">
                        <a:solidFill>
                          <a:schemeClr val="accent3">
                            <a:lumMod val="50000"/>
                          </a:schemeClr>
                        </a:solidFill>
                      </a:endParaRPr>
                    </a:p>
                  </a:txBody>
                  <a:tcPr marL="42500" marR="42500" marT="44468" marB="44468" anchor="ctr">
                    <a:solidFill>
                      <a:schemeClr val="bg2">
                        <a:lumMod val="90000"/>
                      </a:schemeClr>
                    </a:solidFill>
                  </a:tcPr>
                </a:tc>
              </a:tr>
              <a:tr h="301758">
                <a:tc>
                  <a:txBody>
                    <a:bodyPr/>
                    <a:lstStyle/>
                    <a:p>
                      <a:pPr algn="l">
                        <a:lnSpc>
                          <a:spcPct val="100000"/>
                        </a:lnSpc>
                        <a:spcAft>
                          <a:spcPts val="0"/>
                        </a:spcAft>
                      </a:pPr>
                      <a:r>
                        <a:rPr lang="en-GB" sz="1800" b="1" dirty="0" smtClean="0">
                          <a:solidFill>
                            <a:schemeClr val="bg1">
                              <a:lumMod val="50000"/>
                            </a:schemeClr>
                          </a:solidFill>
                          <a:effectLst/>
                          <a:latin typeface="+mn-lt"/>
                          <a:ea typeface="Calibri" panose="020F0502020204030204" pitchFamily="34" charset="0"/>
                          <a:cs typeface="Times New Roman" panose="02020603050405020304" pitchFamily="18" charset="0"/>
                        </a:rPr>
                        <a:t>Western Cape O</a:t>
                      </a:r>
                      <a:endParaRPr lang="en-GB" sz="1800" b="1"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solidFill>
                  </a:tcPr>
                </a:tc>
                <a:tc>
                  <a:txBody>
                    <a:bodyPr/>
                    <a:lstStyle/>
                    <a:p>
                      <a:pPr algn="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273</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algn="ct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21</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solidFill>
                  </a:tcPr>
                </a:tc>
                <a:tc>
                  <a:txBody>
                    <a:bodyPr/>
                    <a:lstStyle/>
                    <a:p>
                      <a:pPr algn="ct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8</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solidFill>
                  </a:tcPr>
                </a:tc>
                <a:tc>
                  <a:txBody>
                    <a:bodyPr/>
                    <a:lstStyle/>
                    <a:p>
                      <a:pPr algn="ct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3</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solidFill>
                  </a:tcPr>
                </a:tc>
                <a:tc>
                  <a:txBody>
                    <a:bodyPr/>
                    <a:lstStyle/>
                    <a:p>
                      <a:pPr algn="ct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1</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solidFill>
                  </a:tcPr>
                </a:tc>
                <a:tc>
                  <a:txBody>
                    <a:bodyPr/>
                    <a:lstStyle/>
                    <a:p>
                      <a:pPr algn="ct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56,5</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solidFill>
                  </a:tcPr>
                </a:tc>
                <a:tc>
                  <a:txBody>
                    <a:bodyPr/>
                    <a:lstStyle/>
                    <a:p>
                      <a:pPr algn="ctr"/>
                      <a:r>
                        <a:rPr lang="en-ZA" sz="1800" b="0" dirty="0" smtClean="0">
                          <a:solidFill>
                            <a:schemeClr val="tx1"/>
                          </a:solidFill>
                        </a:rPr>
                        <a:t>26,6</a:t>
                      </a:r>
                      <a:endParaRPr lang="en-ZA" sz="1800" b="0" dirty="0">
                        <a:solidFill>
                          <a:schemeClr val="tx1"/>
                        </a:solidFill>
                      </a:endParaRPr>
                    </a:p>
                  </a:txBody>
                  <a:tcPr marL="42500" marR="42500" marT="44468" marB="44468" anchor="ctr">
                    <a:solidFill>
                      <a:schemeClr val="bg2"/>
                    </a:solidFill>
                  </a:tcPr>
                </a:tc>
                <a:tc>
                  <a:txBody>
                    <a:bodyPr/>
                    <a:lstStyle/>
                    <a:p>
                      <a:pPr algn="ctr"/>
                      <a:r>
                        <a:rPr lang="en-ZA" sz="1800" b="1" dirty="0" smtClean="0">
                          <a:solidFill>
                            <a:srgbClr val="FF6D6D"/>
                          </a:solidFill>
                        </a:rPr>
                        <a:t>26,2</a:t>
                      </a:r>
                      <a:endParaRPr lang="en-ZA" sz="1800" b="1" dirty="0">
                        <a:solidFill>
                          <a:srgbClr val="FF6D6D"/>
                        </a:solidFill>
                      </a:endParaRPr>
                    </a:p>
                  </a:txBody>
                  <a:tcPr marL="42500" marR="42500" marT="44468" marB="44468" anchor="ctr">
                    <a:solidFill>
                      <a:schemeClr val="bg2"/>
                    </a:solidFill>
                  </a:tcPr>
                </a:tc>
              </a:tr>
              <a:tr h="2956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lumMod val="50000"/>
                            </a:schemeClr>
                          </a:solidFill>
                          <a:effectLst/>
                          <a:latin typeface="+mn-lt"/>
                          <a:ea typeface="Calibri" panose="020F0502020204030204" pitchFamily="34" charset="0"/>
                          <a:cs typeface="Times New Roman" panose="02020603050405020304" pitchFamily="18" charset="0"/>
                        </a:rPr>
                        <a:t>Western Cape W</a:t>
                      </a:r>
                    </a:p>
                  </a:txBody>
                  <a:tcPr marL="42500" marR="42500" marT="44468" marB="44468"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1 598</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22</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0</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lumMod val="90000"/>
                      </a:schemeClr>
                    </a:solidFill>
                  </a:tcPr>
                </a:tc>
                <a:tc>
                  <a:txBody>
                    <a:bodyPr/>
                    <a:lstStyle/>
                    <a:p>
                      <a:pPr algn="ct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6</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lumMod val="90000"/>
                      </a:schemeClr>
                    </a:solidFill>
                  </a:tcPr>
                </a:tc>
                <a:tc>
                  <a:txBody>
                    <a:bodyPr/>
                    <a:lstStyle/>
                    <a:p>
                      <a:pPr algn="ct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2</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90000"/>
                      </a:schemeClr>
                    </a:solidFill>
                  </a:tcPr>
                </a:tc>
                <a:tc>
                  <a:txBody>
                    <a:bodyPr/>
                    <a:lstStyle/>
                    <a:p>
                      <a:pPr algn="ctr">
                        <a:lnSpc>
                          <a:spcPct val="100000"/>
                        </a:lnSpc>
                        <a:spcAft>
                          <a:spcPts val="0"/>
                        </a:spcAft>
                      </a:pPr>
                      <a:r>
                        <a:rPr lang="en-GB" sz="1800" dirty="0" smtClean="0">
                          <a:solidFill>
                            <a:schemeClr val="bg1">
                              <a:lumMod val="50000"/>
                            </a:schemeClr>
                          </a:solidFill>
                          <a:effectLst/>
                          <a:latin typeface="+mn-lt"/>
                          <a:ea typeface="Calibri" panose="020F0502020204030204" pitchFamily="34" charset="0"/>
                          <a:cs typeface="Times New Roman" panose="02020603050405020304" pitchFamily="18" charset="0"/>
                        </a:rPr>
                        <a:t>43,0</a:t>
                      </a:r>
                      <a:endParaRPr lang="en-GB" sz="1800" dirty="0">
                        <a:solidFill>
                          <a:schemeClr val="bg1">
                            <a:lumMod val="50000"/>
                          </a:schemeClr>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lumMod val="90000"/>
                      </a:schemeClr>
                    </a:solidFill>
                  </a:tcPr>
                </a:tc>
                <a:tc>
                  <a:txBody>
                    <a:bodyPr/>
                    <a:lstStyle/>
                    <a:p>
                      <a:pPr algn="ctr"/>
                      <a:r>
                        <a:rPr lang="en-ZA" sz="1800" b="0" dirty="0" smtClean="0">
                          <a:solidFill>
                            <a:schemeClr val="tx1"/>
                          </a:solidFill>
                        </a:rPr>
                        <a:t>39,9</a:t>
                      </a:r>
                      <a:endParaRPr lang="en-ZA" sz="1800" b="0" dirty="0">
                        <a:solidFill>
                          <a:schemeClr val="tx1"/>
                        </a:solidFill>
                      </a:endParaRPr>
                    </a:p>
                  </a:txBody>
                  <a:tcPr marL="42500" marR="42500" marT="44468" marB="44468" anchor="ctr">
                    <a:solidFill>
                      <a:schemeClr val="bg2">
                        <a:lumMod val="90000"/>
                      </a:schemeClr>
                    </a:solidFill>
                  </a:tcPr>
                </a:tc>
                <a:tc>
                  <a:txBody>
                    <a:bodyPr/>
                    <a:lstStyle/>
                    <a:p>
                      <a:pPr algn="ctr"/>
                      <a:r>
                        <a:rPr lang="en-ZA" sz="1800" b="1" dirty="0" smtClean="0">
                          <a:solidFill>
                            <a:srgbClr val="FF6D6D"/>
                          </a:solidFill>
                        </a:rPr>
                        <a:t>37,9</a:t>
                      </a:r>
                      <a:endParaRPr lang="en-ZA" sz="1800" b="1" dirty="0">
                        <a:solidFill>
                          <a:srgbClr val="FF6D6D"/>
                        </a:solidFill>
                      </a:endParaRPr>
                    </a:p>
                  </a:txBody>
                  <a:tcPr marL="42500" marR="42500" marT="44468" marB="44468" anchor="ctr">
                    <a:solidFill>
                      <a:schemeClr val="bg2">
                        <a:lumMod val="90000"/>
                      </a:schemeClr>
                    </a:solidFill>
                  </a:tcPr>
                </a:tc>
              </a:tr>
              <a:tr h="289626">
                <a:tc>
                  <a:txBody>
                    <a:bodyPr/>
                    <a:lstStyle/>
                    <a:p>
                      <a:pPr algn="l">
                        <a:lnSpc>
                          <a:spcPct val="100000"/>
                        </a:lnSpc>
                        <a:spcAft>
                          <a:spcPts val="0"/>
                        </a:spcAft>
                      </a:pPr>
                      <a:r>
                        <a:rPr lang="en-ZA" sz="1800" dirty="0">
                          <a:solidFill>
                            <a:schemeClr val="tx1"/>
                          </a:solidFill>
                          <a:effectLst/>
                        </a:rPr>
                        <a:t>Western </a:t>
                      </a:r>
                      <a:r>
                        <a:rPr lang="en-ZA" sz="1800" dirty="0" smtClean="0">
                          <a:solidFill>
                            <a:schemeClr val="tx1"/>
                          </a:solidFill>
                          <a:effectLst/>
                        </a:rPr>
                        <a:t>Cape </a:t>
                      </a:r>
                      <a:endParaRPr lang="en-GB" sz="18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solidFill>
                  </a:tcPr>
                </a:tc>
                <a:tc>
                  <a:txBody>
                    <a:bodyPr/>
                    <a:lstStyle/>
                    <a:p>
                      <a:pPr algn="r">
                        <a:lnSpc>
                          <a:spcPct val="100000"/>
                        </a:lnSpc>
                        <a:spcAft>
                          <a:spcPts val="0"/>
                        </a:spcAft>
                      </a:pPr>
                      <a:r>
                        <a:rPr lang="en-ZA" sz="1800" dirty="0">
                          <a:solidFill>
                            <a:schemeClr val="tx1"/>
                          </a:solidFill>
                          <a:effectLst/>
                          <a:latin typeface="+mn-lt"/>
                        </a:rPr>
                        <a:t>1 </a:t>
                      </a:r>
                      <a:r>
                        <a:rPr lang="en-ZA" sz="1800" dirty="0" smtClean="0">
                          <a:solidFill>
                            <a:schemeClr val="tx1"/>
                          </a:solidFill>
                          <a:effectLst/>
                          <a:latin typeface="+mn-lt"/>
                        </a:rPr>
                        <a:t>870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43</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8</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9</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solidFill>
                  </a:tcPr>
                </a:tc>
                <a:tc>
                  <a:txBody>
                    <a:bodyPr/>
                    <a:lstStyle/>
                    <a:p>
                      <a:pPr algn="ctr">
                        <a:lnSpc>
                          <a:spcPct val="100000"/>
                        </a:lnSpc>
                        <a:spcAft>
                          <a:spcPts val="0"/>
                        </a:spcAft>
                      </a:pPr>
                      <a:r>
                        <a:rPr lang="en-ZA" sz="1800" dirty="0" smtClean="0">
                          <a:solidFill>
                            <a:schemeClr val="tx1"/>
                          </a:solidFill>
                          <a:effectLst/>
                          <a:latin typeface="+mn-lt"/>
                          <a:ea typeface="Calibri" panose="020F0502020204030204" pitchFamily="34" charset="0"/>
                          <a:cs typeface="Times New Roman" panose="02020603050405020304" pitchFamily="18" charset="0"/>
                        </a:rPr>
                        <a:t>3</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solidFill>
                  </a:tcPr>
                </a:tc>
                <a:tc>
                  <a:txBody>
                    <a:bodyPr/>
                    <a:lstStyle/>
                    <a:p>
                      <a:pPr algn="ctr">
                        <a:lnSpc>
                          <a:spcPct val="100000"/>
                        </a:lnSpc>
                        <a:spcAft>
                          <a:spcPts val="0"/>
                        </a:spcAft>
                      </a:pPr>
                      <a:r>
                        <a:rPr lang="en-GB" sz="1800" dirty="0" smtClean="0">
                          <a:solidFill>
                            <a:schemeClr val="tx1"/>
                          </a:solidFill>
                          <a:effectLst/>
                          <a:latin typeface="+mn-lt"/>
                          <a:ea typeface="Calibri" panose="020F0502020204030204" pitchFamily="34" charset="0"/>
                          <a:cs typeface="Times New Roman" panose="02020603050405020304" pitchFamily="18" charset="0"/>
                        </a:rPr>
                        <a:t>45,0</a:t>
                      </a:r>
                      <a:endParaRPr lang="en-GB" sz="1800"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solidFill>
                  </a:tcPr>
                </a:tc>
                <a:tc>
                  <a:txBody>
                    <a:bodyPr/>
                    <a:lstStyle/>
                    <a:p>
                      <a:pPr algn="ctr"/>
                      <a:r>
                        <a:rPr lang="en-ZA" sz="1800" b="0" dirty="0" smtClean="0">
                          <a:solidFill>
                            <a:schemeClr val="tx1"/>
                          </a:solidFill>
                        </a:rPr>
                        <a:t>37,9</a:t>
                      </a:r>
                      <a:endParaRPr lang="en-ZA" sz="1800" b="0" dirty="0">
                        <a:solidFill>
                          <a:schemeClr val="tx1"/>
                        </a:solidFill>
                      </a:endParaRPr>
                    </a:p>
                  </a:txBody>
                  <a:tcPr marL="42500" marR="42500" marT="44468" marB="44468" anchor="ctr">
                    <a:solidFill>
                      <a:schemeClr val="bg2"/>
                    </a:solidFill>
                  </a:tcPr>
                </a:tc>
                <a:tc>
                  <a:txBody>
                    <a:bodyPr/>
                    <a:lstStyle/>
                    <a:p>
                      <a:pPr algn="ctr"/>
                      <a:r>
                        <a:rPr lang="en-ZA" sz="1800" b="1" dirty="0" smtClean="0">
                          <a:solidFill>
                            <a:srgbClr val="C00000"/>
                          </a:solidFill>
                        </a:rPr>
                        <a:t>36,2</a:t>
                      </a:r>
                      <a:endParaRPr lang="en-ZA" sz="1800" b="1" dirty="0">
                        <a:solidFill>
                          <a:srgbClr val="C00000"/>
                        </a:solidFill>
                      </a:endParaRPr>
                    </a:p>
                  </a:txBody>
                  <a:tcPr marL="42500" marR="42500" marT="44468" marB="44468" anchor="ctr">
                    <a:solidFill>
                      <a:schemeClr val="bg2"/>
                    </a:solidFill>
                  </a:tcPr>
                </a:tc>
              </a:tr>
              <a:tr h="411721">
                <a:tc>
                  <a:txBody>
                    <a:bodyPr/>
                    <a:lstStyle/>
                    <a:p>
                      <a:pPr algn="l">
                        <a:lnSpc>
                          <a:spcPct val="100000"/>
                        </a:lnSpc>
                        <a:spcAft>
                          <a:spcPts val="0"/>
                        </a:spcAft>
                      </a:pPr>
                      <a:r>
                        <a:rPr lang="en-ZA" sz="1800" b="1" dirty="0">
                          <a:solidFill>
                            <a:schemeClr val="tx1"/>
                          </a:solidFill>
                          <a:effectLst/>
                        </a:rPr>
                        <a:t>Total</a:t>
                      </a:r>
                      <a:endParaRPr lang="en-GB"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75000"/>
                      </a:schemeClr>
                    </a:solidFill>
                  </a:tcPr>
                </a:tc>
                <a:tc>
                  <a:txBody>
                    <a:bodyPr/>
                    <a:lstStyle/>
                    <a:p>
                      <a:pPr algn="r">
                        <a:lnSpc>
                          <a:spcPct val="100000"/>
                        </a:lnSpc>
                        <a:spcAft>
                          <a:spcPts val="0"/>
                        </a:spcAft>
                      </a:pPr>
                      <a:r>
                        <a:rPr lang="en-ZA" sz="1800" b="1" dirty="0">
                          <a:solidFill>
                            <a:schemeClr val="tx1"/>
                          </a:solidFill>
                          <a:effectLst/>
                          <a:latin typeface="+mn-lt"/>
                        </a:rPr>
                        <a:t>32 </a:t>
                      </a:r>
                      <a:r>
                        <a:rPr lang="en-ZA" sz="1800" b="1" dirty="0" smtClean="0">
                          <a:solidFill>
                            <a:schemeClr val="tx1"/>
                          </a:solidFill>
                          <a:effectLst/>
                          <a:latin typeface="+mn-lt"/>
                        </a:rPr>
                        <a:t>247</a:t>
                      </a:r>
                      <a:endParaRPr lang="en-GB" sz="1800" b="1"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2">
                        <a:lumMod val="75000"/>
                      </a:schemeClr>
                    </a:solidFill>
                  </a:tcPr>
                </a:tc>
                <a:tc>
                  <a:txBody>
                    <a:bodyPr/>
                    <a:lstStyle/>
                    <a:p>
                      <a:pPr algn="ctr">
                        <a:lnSpc>
                          <a:spcPct val="100000"/>
                        </a:lnSpc>
                        <a:spcAft>
                          <a:spcPts val="0"/>
                        </a:spcAft>
                      </a:pPr>
                      <a:r>
                        <a:rPr lang="en-ZA" sz="1800" b="1" dirty="0" smtClean="0">
                          <a:solidFill>
                            <a:schemeClr val="tx1"/>
                          </a:solidFill>
                          <a:effectLst/>
                          <a:latin typeface="+mn-lt"/>
                          <a:ea typeface="Calibri" panose="020F0502020204030204" pitchFamily="34" charset="0"/>
                          <a:cs typeface="Times New Roman" panose="02020603050405020304" pitchFamily="18" charset="0"/>
                        </a:rPr>
                        <a:t>211</a:t>
                      </a:r>
                      <a:endParaRPr lang="en-GB" sz="1800" b="1"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lumMod val="75000"/>
                      </a:schemeClr>
                    </a:solidFill>
                  </a:tcPr>
                </a:tc>
                <a:tc>
                  <a:txBody>
                    <a:bodyPr/>
                    <a:lstStyle/>
                    <a:p>
                      <a:pPr algn="ctr">
                        <a:lnSpc>
                          <a:spcPct val="100000"/>
                        </a:lnSpc>
                        <a:spcAft>
                          <a:spcPts val="0"/>
                        </a:spcAft>
                      </a:pPr>
                      <a:r>
                        <a:rPr lang="en-GB" sz="1800" b="1" dirty="0" smtClean="0">
                          <a:solidFill>
                            <a:schemeClr val="tx1"/>
                          </a:solidFill>
                          <a:effectLst/>
                          <a:latin typeface="+mn-lt"/>
                          <a:ea typeface="Calibri" panose="020F0502020204030204" pitchFamily="34" charset="0"/>
                          <a:cs typeface="Times New Roman" panose="02020603050405020304" pitchFamily="18" charset="0"/>
                        </a:rPr>
                        <a:t>19</a:t>
                      </a:r>
                    </a:p>
                  </a:txBody>
                  <a:tcPr marL="42500" marR="42500" marT="44468" marB="44468" anchor="ctr">
                    <a:solidFill>
                      <a:schemeClr val="bg2">
                        <a:lumMod val="75000"/>
                      </a:schemeClr>
                    </a:solidFill>
                  </a:tcPr>
                </a:tc>
                <a:tc>
                  <a:txBody>
                    <a:bodyPr/>
                    <a:lstStyle/>
                    <a:p>
                      <a:pPr algn="ctr">
                        <a:lnSpc>
                          <a:spcPct val="100000"/>
                        </a:lnSpc>
                        <a:spcAft>
                          <a:spcPts val="0"/>
                        </a:spcAft>
                      </a:pPr>
                      <a:r>
                        <a:rPr lang="en-ZA" sz="1800" b="1" dirty="0" smtClean="0">
                          <a:solidFill>
                            <a:schemeClr val="tx1"/>
                          </a:solidFill>
                          <a:effectLst/>
                          <a:latin typeface="+mn-lt"/>
                          <a:ea typeface="Calibri" panose="020F0502020204030204" pitchFamily="34" charset="0"/>
                          <a:cs typeface="Times New Roman" panose="02020603050405020304" pitchFamily="18" charset="0"/>
                        </a:rPr>
                        <a:t>46</a:t>
                      </a:r>
                      <a:endParaRPr lang="en-GB" sz="1800" b="1"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solidFill>
                      <a:schemeClr val="bg2">
                        <a:lumMod val="75000"/>
                      </a:schemeClr>
                    </a:solidFill>
                  </a:tcPr>
                </a:tc>
                <a:tc>
                  <a:txBody>
                    <a:bodyPr/>
                    <a:lstStyle/>
                    <a:p>
                      <a:pPr algn="ctr">
                        <a:lnSpc>
                          <a:spcPct val="100000"/>
                        </a:lnSpc>
                        <a:spcAft>
                          <a:spcPts val="0"/>
                        </a:spcAft>
                      </a:pPr>
                      <a:r>
                        <a:rPr lang="en-GB" sz="1800" b="1" dirty="0" smtClean="0">
                          <a:solidFill>
                            <a:schemeClr val="tx1"/>
                          </a:solidFill>
                          <a:effectLst/>
                          <a:latin typeface="+mn-lt"/>
                          <a:ea typeface="Calibri" panose="020F0502020204030204" pitchFamily="34" charset="0"/>
                          <a:cs typeface="Times New Roman" panose="02020603050405020304" pitchFamily="18" charset="0"/>
                        </a:rPr>
                        <a:t>39</a:t>
                      </a:r>
                      <a:endParaRPr lang="en-GB" sz="1800" b="1"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R w="28575" cap="flat" cmpd="sng" algn="ctr">
                      <a:solidFill>
                        <a:schemeClr val="bg1"/>
                      </a:solidFill>
                      <a:prstDash val="solid"/>
                      <a:round/>
                      <a:headEnd type="none" w="med" len="med"/>
                      <a:tailEnd type="none" w="med" len="med"/>
                    </a:lnR>
                    <a:solidFill>
                      <a:schemeClr val="bg2">
                        <a:lumMod val="75000"/>
                      </a:schemeClr>
                    </a:solidFill>
                  </a:tcPr>
                </a:tc>
                <a:tc>
                  <a:txBody>
                    <a:bodyPr/>
                    <a:lstStyle/>
                    <a:p>
                      <a:pPr algn="ctr">
                        <a:lnSpc>
                          <a:spcPct val="100000"/>
                        </a:lnSpc>
                        <a:spcAft>
                          <a:spcPts val="0"/>
                        </a:spcAft>
                      </a:pPr>
                      <a:r>
                        <a:rPr lang="en-GB" sz="1800" b="1" dirty="0" smtClean="0">
                          <a:solidFill>
                            <a:schemeClr val="tx1"/>
                          </a:solidFill>
                          <a:effectLst/>
                          <a:latin typeface="+mn-lt"/>
                          <a:ea typeface="Calibri" panose="020F0502020204030204" pitchFamily="34" charset="0"/>
                          <a:cs typeface="Times New Roman" panose="02020603050405020304" pitchFamily="18" charset="0"/>
                        </a:rPr>
                        <a:t>54,9</a:t>
                      </a:r>
                      <a:endParaRPr lang="en-GB" sz="1800" b="1" dirty="0">
                        <a:solidFill>
                          <a:schemeClr val="tx1"/>
                        </a:solidFill>
                        <a:effectLst/>
                        <a:latin typeface="+mn-lt"/>
                        <a:ea typeface="Calibri" panose="020F0502020204030204" pitchFamily="34" charset="0"/>
                        <a:cs typeface="Times New Roman" panose="02020603050405020304" pitchFamily="18" charset="0"/>
                      </a:endParaRPr>
                    </a:p>
                  </a:txBody>
                  <a:tcPr marL="42500" marR="42500" marT="44468" marB="44468" anchor="ctr">
                    <a:lnL w="28575" cap="flat" cmpd="sng" algn="ctr">
                      <a:solidFill>
                        <a:schemeClr val="bg1"/>
                      </a:solidFill>
                      <a:prstDash val="solid"/>
                      <a:round/>
                      <a:headEnd type="none" w="med" len="med"/>
                      <a:tailEnd type="none" w="med" len="med"/>
                    </a:lnL>
                    <a:solidFill>
                      <a:schemeClr val="bg2">
                        <a:lumMod val="75000"/>
                      </a:schemeClr>
                    </a:solidFill>
                  </a:tcPr>
                </a:tc>
                <a:tc>
                  <a:txBody>
                    <a:bodyPr/>
                    <a:lstStyle/>
                    <a:p>
                      <a:pPr marL="0" algn="ctr" defTabSz="914400" rtl="0" eaLnBrk="1" latinLnBrk="0" hangingPunct="1"/>
                      <a:r>
                        <a:rPr lang="en-ZA" sz="1800" b="1" kern="1200" dirty="0" smtClean="0">
                          <a:solidFill>
                            <a:schemeClr val="tx1"/>
                          </a:solidFill>
                          <a:latin typeface="+mn-lt"/>
                          <a:ea typeface="+mn-ea"/>
                          <a:cs typeface="+mn-cs"/>
                        </a:rPr>
                        <a:t>55,0</a:t>
                      </a:r>
                      <a:endParaRPr lang="en-ZA" sz="1800" b="1" kern="1200" dirty="0">
                        <a:solidFill>
                          <a:schemeClr val="tx1"/>
                        </a:solidFill>
                        <a:latin typeface="+mn-lt"/>
                        <a:ea typeface="+mn-ea"/>
                        <a:cs typeface="+mn-cs"/>
                      </a:endParaRPr>
                    </a:p>
                  </a:txBody>
                  <a:tcPr marL="42500" marR="42500" marT="44468" marB="44468" anchor="ctr">
                    <a:solidFill>
                      <a:schemeClr val="bg2">
                        <a:lumMod val="75000"/>
                      </a:schemeClr>
                    </a:solidFill>
                  </a:tcPr>
                </a:tc>
                <a:tc>
                  <a:txBody>
                    <a:bodyPr/>
                    <a:lstStyle/>
                    <a:p>
                      <a:pPr marL="0" algn="ctr" defTabSz="914400" rtl="0" eaLnBrk="1" latinLnBrk="0" hangingPunct="1"/>
                      <a:r>
                        <a:rPr lang="en-ZA" sz="1800" b="1" kern="1200" dirty="0" smtClean="0">
                          <a:solidFill>
                            <a:schemeClr val="accent3">
                              <a:lumMod val="50000"/>
                            </a:schemeClr>
                          </a:solidFill>
                          <a:latin typeface="+mn-lt"/>
                          <a:ea typeface="+mn-ea"/>
                          <a:cs typeface="+mn-cs"/>
                        </a:rPr>
                        <a:t>55,6</a:t>
                      </a:r>
                      <a:endParaRPr lang="en-ZA" sz="1800" b="1" kern="1200" dirty="0">
                        <a:solidFill>
                          <a:schemeClr val="accent3">
                            <a:lumMod val="50000"/>
                          </a:schemeClr>
                        </a:solidFill>
                        <a:latin typeface="+mn-lt"/>
                        <a:ea typeface="+mn-ea"/>
                        <a:cs typeface="+mn-cs"/>
                      </a:endParaRPr>
                    </a:p>
                  </a:txBody>
                  <a:tcPr marL="42500" marR="42500" marT="44468" marB="44468" anchor="ctr">
                    <a:solidFill>
                      <a:schemeClr val="bg2">
                        <a:lumMod val="75000"/>
                      </a:schemeClr>
                    </a:solidFill>
                  </a:tcPr>
                </a:tc>
              </a:tr>
            </a:tbl>
          </a:graphicData>
        </a:graphic>
      </p:graphicFrame>
    </p:spTree>
    <p:extLst>
      <p:ext uri="{BB962C8B-B14F-4D97-AF65-F5344CB8AC3E}">
        <p14:creationId xmlns="" xmlns:p14="http://schemas.microsoft.com/office/powerpoint/2010/main" val="3012782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424EC-1447-457C-8795-0E858E81086C}" type="slidenum">
              <a:rPr lang="en-US" smtClean="0"/>
              <a:pPr/>
              <a:t>8</a:t>
            </a:fld>
            <a:endParaRPr lang="en-US"/>
          </a:p>
        </p:txBody>
      </p:sp>
      <p:sp>
        <p:nvSpPr>
          <p:cNvPr id="3" name="Title 1"/>
          <p:cNvSpPr txBox="1">
            <a:spLocks/>
          </p:cNvSpPr>
          <p:nvPr/>
        </p:nvSpPr>
        <p:spPr>
          <a:xfrm>
            <a:off x="323526" y="86918"/>
            <a:ext cx="8677629" cy="488863"/>
          </a:xfrm>
          <a:prstGeom prst="rect">
            <a:avLst/>
          </a:prstGeom>
          <a:solidFill>
            <a:schemeClr val="bg2">
              <a:lumMod val="25000"/>
            </a:schemeClr>
          </a:solidFill>
        </p:spPr>
        <p:txBody>
          <a:bodyPr>
            <a:norm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250" b="1" i="0" u="none" strike="noStrike" kern="1200" cap="none" spc="0" normalizeH="0" baseline="0" noProof="0" dirty="0" smtClean="0">
                <a:ln>
                  <a:noFill/>
                </a:ln>
                <a:solidFill>
                  <a:schemeClr val="bg1"/>
                </a:solidFill>
                <a:effectLst/>
                <a:uLnTx/>
                <a:uFillTx/>
                <a:latin typeface="Arial" pitchFamily="34" charset="0"/>
                <a:ea typeface="ＭＳ Ｐゴシック" charset="0"/>
                <a:cs typeface="Arial" pitchFamily="34" charset="0"/>
              </a:rPr>
              <a:t>Overview of National Status of Dams at 6 February 2017 (1)</a:t>
            </a:r>
            <a:endParaRPr kumimoji="0" lang="en-US" sz="2250" b="1"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graphicFrame>
        <p:nvGraphicFramePr>
          <p:cNvPr id="5" name="Table 4"/>
          <p:cNvGraphicFramePr>
            <a:graphicFrameLocks noGrp="1"/>
          </p:cNvGraphicFramePr>
          <p:nvPr>
            <p:extLst>
              <p:ext uri="{D42A27DB-BD31-4B8C-83A1-F6EECF244321}">
                <p14:modId xmlns="" xmlns:p14="http://schemas.microsoft.com/office/powerpoint/2010/main" val="823199656"/>
              </p:ext>
            </p:extLst>
          </p:nvPr>
        </p:nvGraphicFramePr>
        <p:xfrm>
          <a:off x="315983" y="500042"/>
          <a:ext cx="8685173" cy="6327953"/>
        </p:xfrm>
        <a:graphic>
          <a:graphicData uri="http://schemas.openxmlformats.org/drawingml/2006/table">
            <a:tbl>
              <a:tblPr firstRow="1" bandRow="1">
                <a:tableStyleId>{5C22544A-7EE6-4342-B048-85BDC9FD1C3A}</a:tableStyleId>
              </a:tblPr>
              <a:tblGrid>
                <a:gridCol w="1733873"/>
                <a:gridCol w="914400"/>
                <a:gridCol w="866775"/>
                <a:gridCol w="876300"/>
                <a:gridCol w="4293825"/>
              </a:tblGrid>
              <a:tr h="333519">
                <a:tc>
                  <a:txBody>
                    <a:bodyPr/>
                    <a:lstStyle/>
                    <a:p>
                      <a:r>
                        <a:rPr lang="en-ZA" dirty="0" smtClean="0">
                          <a:solidFill>
                            <a:schemeClr val="bg2"/>
                          </a:solidFill>
                        </a:rPr>
                        <a:t>Item</a:t>
                      </a:r>
                      <a:endParaRPr lang="en-ZA" dirty="0">
                        <a:solidFill>
                          <a:schemeClr val="bg2"/>
                        </a:solidFill>
                      </a:endParaRPr>
                    </a:p>
                  </a:txBody>
                  <a:tcPr>
                    <a:solidFill>
                      <a:schemeClr val="bg2">
                        <a:lumMod val="50000"/>
                      </a:schemeClr>
                    </a:solidFill>
                  </a:tcPr>
                </a:tc>
                <a:tc>
                  <a:txBody>
                    <a:bodyPr/>
                    <a:lstStyle/>
                    <a:p>
                      <a:pPr algn="ctr"/>
                      <a:r>
                        <a:rPr lang="en-ZA" dirty="0" smtClean="0"/>
                        <a:t>10</a:t>
                      </a:r>
                      <a:r>
                        <a:rPr lang="en-ZA" baseline="30000" dirty="0" smtClean="0"/>
                        <a:t>6</a:t>
                      </a:r>
                      <a:r>
                        <a:rPr lang="en-ZA" baseline="0" dirty="0" smtClean="0"/>
                        <a:t> m</a:t>
                      </a:r>
                      <a:r>
                        <a:rPr lang="en-ZA" baseline="30000" dirty="0" smtClean="0"/>
                        <a:t>3</a:t>
                      </a:r>
                      <a:r>
                        <a:rPr lang="en-ZA" dirty="0" smtClean="0"/>
                        <a:t> </a:t>
                      </a:r>
                      <a:endParaRPr lang="en-ZA" dirty="0"/>
                    </a:p>
                  </a:txBody>
                  <a:tcPr>
                    <a:solidFill>
                      <a:schemeClr val="bg2">
                        <a:lumMod val="5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dirty="0" smtClean="0">
                          <a:solidFill>
                            <a:schemeClr val="bg2"/>
                          </a:solidFill>
                        </a:rPr>
                        <a:t>30 Jan</a:t>
                      </a:r>
                    </a:p>
                  </a:txBody>
                  <a:tcPr>
                    <a:solidFill>
                      <a:schemeClr val="bg2">
                        <a:lumMod val="50000"/>
                      </a:schemeClr>
                    </a:solidFill>
                  </a:tcPr>
                </a:tc>
                <a:tc>
                  <a:txBody>
                    <a:bodyPr/>
                    <a:lstStyle/>
                    <a:p>
                      <a:pPr algn="ctr"/>
                      <a:r>
                        <a:rPr lang="en-ZA" dirty="0" smtClean="0">
                          <a:solidFill>
                            <a:schemeClr val="bg2"/>
                          </a:solidFill>
                        </a:rPr>
                        <a:t>6 Feb</a:t>
                      </a:r>
                      <a:endParaRPr lang="en-ZA" dirty="0">
                        <a:solidFill>
                          <a:schemeClr val="bg2"/>
                        </a:solidFill>
                      </a:endParaRPr>
                    </a:p>
                  </a:txBody>
                  <a:tcPr>
                    <a:solidFill>
                      <a:schemeClr val="bg2">
                        <a:lumMod val="50000"/>
                      </a:schemeClr>
                    </a:solidFill>
                  </a:tcPr>
                </a:tc>
                <a:tc>
                  <a:txBody>
                    <a:bodyPr/>
                    <a:lstStyle/>
                    <a:p>
                      <a:r>
                        <a:rPr lang="en-ZA" sz="1800" b="0" dirty="0" smtClean="0">
                          <a:solidFill>
                            <a:schemeClr val="bg2"/>
                          </a:solidFill>
                        </a:rPr>
                        <a:t>Comments</a:t>
                      </a:r>
                      <a:endParaRPr lang="en-ZA" sz="1800" b="0" dirty="0">
                        <a:solidFill>
                          <a:srgbClr val="C00000"/>
                        </a:solidFill>
                      </a:endParaRPr>
                    </a:p>
                  </a:txBody>
                  <a:tcPr>
                    <a:solidFill>
                      <a:schemeClr val="bg2">
                        <a:lumMod val="50000"/>
                      </a:schemeClr>
                    </a:solidFill>
                  </a:tcPr>
                </a:tc>
              </a:tr>
              <a:tr h="348620">
                <a:tc>
                  <a:txBody>
                    <a:bodyPr/>
                    <a:lstStyle/>
                    <a:p>
                      <a:r>
                        <a:rPr lang="en-ZA" sz="1600" dirty="0" smtClean="0">
                          <a:solidFill>
                            <a:schemeClr val="bg2">
                              <a:lumMod val="10000"/>
                            </a:schemeClr>
                          </a:solidFill>
                        </a:rPr>
                        <a:t>National Storage</a:t>
                      </a:r>
                      <a:endParaRPr lang="en-ZA" sz="1600" dirty="0">
                        <a:solidFill>
                          <a:schemeClr val="bg2">
                            <a:lumMod val="10000"/>
                          </a:schemeClr>
                        </a:solidFill>
                      </a:endParaRPr>
                    </a:p>
                  </a:txBody>
                  <a:tcPr>
                    <a:solidFill>
                      <a:schemeClr val="bg2"/>
                    </a:solidFill>
                  </a:tcPr>
                </a:tc>
                <a:tc>
                  <a:txBody>
                    <a:bodyPr/>
                    <a:lstStyle/>
                    <a:p>
                      <a:pPr algn="r"/>
                      <a:r>
                        <a:rPr lang="en-ZA" dirty="0" smtClean="0"/>
                        <a:t>32 247</a:t>
                      </a:r>
                      <a:endParaRPr lang="en-ZA" dirty="0"/>
                    </a:p>
                  </a:txBody>
                  <a:tcPr>
                    <a:solidFill>
                      <a:schemeClr val="bg2"/>
                    </a:solidFill>
                  </a:tcPr>
                </a:tc>
                <a:tc>
                  <a:txBody>
                    <a:bodyPr/>
                    <a:lstStyle/>
                    <a:p>
                      <a:pPr algn="ctr"/>
                      <a:r>
                        <a:rPr lang="en-ZA" sz="1800" dirty="0" smtClean="0"/>
                        <a:t>55,0%</a:t>
                      </a:r>
                      <a:endParaRPr lang="en-ZA" sz="1800" dirty="0"/>
                    </a:p>
                  </a:txBody>
                  <a:tcPr>
                    <a:solidFill>
                      <a:schemeClr val="bg2"/>
                    </a:solidFill>
                  </a:tcPr>
                </a:tc>
                <a:tc>
                  <a:txBody>
                    <a:bodyPr/>
                    <a:lstStyle/>
                    <a:p>
                      <a:pPr algn="ctr"/>
                      <a:r>
                        <a:rPr lang="en-ZA" sz="1800" dirty="0" smtClean="0"/>
                        <a:t>55,6%</a:t>
                      </a:r>
                      <a:endParaRPr lang="en-ZA" sz="1800" dirty="0"/>
                    </a:p>
                  </a:txBody>
                  <a:tcPr>
                    <a:solidFill>
                      <a:schemeClr val="bg2"/>
                    </a:solidFill>
                  </a:tcPr>
                </a:tc>
                <a:tc>
                  <a:txBody>
                    <a:bodyPr/>
                    <a:lstStyle/>
                    <a:p>
                      <a:r>
                        <a:rPr lang="en-ZA" sz="1600" dirty="0" smtClean="0">
                          <a:solidFill>
                            <a:schemeClr val="bg2">
                              <a:lumMod val="10000"/>
                            </a:schemeClr>
                          </a:solidFill>
                        </a:rPr>
                        <a:t>Overall now</a:t>
                      </a:r>
                      <a:r>
                        <a:rPr lang="en-ZA" sz="1600" baseline="0" dirty="0" smtClean="0">
                          <a:solidFill>
                            <a:schemeClr val="bg2">
                              <a:lumMod val="10000"/>
                            </a:schemeClr>
                          </a:solidFill>
                        </a:rPr>
                        <a:t> up by 0,6% </a:t>
                      </a:r>
                      <a:r>
                        <a:rPr lang="en-ZA" sz="1600" baseline="0" dirty="0" smtClean="0">
                          <a:solidFill>
                            <a:srgbClr val="000099"/>
                          </a:solidFill>
                        </a:rPr>
                        <a:t>Last year: </a:t>
                      </a:r>
                      <a:r>
                        <a:rPr lang="en-ZA" sz="1600" b="1" baseline="0" dirty="0" smtClean="0">
                          <a:solidFill>
                            <a:srgbClr val="000099"/>
                          </a:solidFill>
                        </a:rPr>
                        <a:t>54,9 %</a:t>
                      </a:r>
                      <a:endParaRPr lang="en-ZA" sz="1600" b="0" dirty="0">
                        <a:solidFill>
                          <a:schemeClr val="bg2">
                            <a:lumMod val="10000"/>
                          </a:schemeClr>
                        </a:solidFill>
                      </a:endParaRPr>
                    </a:p>
                  </a:txBody>
                  <a:tcPr>
                    <a:solidFill>
                      <a:schemeClr val="bg2"/>
                    </a:solidFill>
                  </a:tcPr>
                </a:tc>
              </a:tr>
              <a:tr h="305726">
                <a:tc>
                  <a:txBody>
                    <a:bodyPr/>
                    <a:lstStyle/>
                    <a:p>
                      <a:r>
                        <a:rPr lang="en-ZA" sz="1600" dirty="0" smtClean="0">
                          <a:solidFill>
                            <a:schemeClr val="bg2">
                              <a:lumMod val="10000"/>
                            </a:schemeClr>
                          </a:solidFill>
                        </a:rPr>
                        <a:t>Dams &lt; 10%</a:t>
                      </a:r>
                      <a:endParaRPr lang="en-ZA" sz="1600" dirty="0">
                        <a:solidFill>
                          <a:schemeClr val="bg2">
                            <a:lumMod val="10000"/>
                          </a:schemeClr>
                        </a:solidFill>
                      </a:endParaRPr>
                    </a:p>
                  </a:txBody>
                  <a:tcPr>
                    <a:solidFill>
                      <a:schemeClr val="bg2">
                        <a:lumMod val="90000"/>
                      </a:schemeClr>
                    </a:solidFill>
                  </a:tcPr>
                </a:tc>
                <a:tc>
                  <a:txBody>
                    <a:bodyPr/>
                    <a:lstStyle/>
                    <a:p>
                      <a:pPr algn="r"/>
                      <a:r>
                        <a:rPr lang="en-ZA" dirty="0" smtClean="0"/>
                        <a:t>680</a:t>
                      </a:r>
                      <a:endParaRPr lang="en-ZA" dirty="0"/>
                    </a:p>
                  </a:txBody>
                  <a:tcPr>
                    <a:solidFill>
                      <a:schemeClr val="bg2">
                        <a:lumMod val="90000"/>
                      </a:schemeClr>
                    </a:solidFill>
                  </a:tcPr>
                </a:tc>
                <a:tc>
                  <a:txBody>
                    <a:bodyPr/>
                    <a:lstStyle/>
                    <a:p>
                      <a:pPr algn="ctr"/>
                      <a:r>
                        <a:rPr lang="en-ZA" dirty="0" smtClean="0"/>
                        <a:t>17</a:t>
                      </a:r>
                      <a:endParaRPr lang="en-ZA" dirty="0"/>
                    </a:p>
                  </a:txBody>
                  <a:tcPr>
                    <a:solidFill>
                      <a:schemeClr val="bg2">
                        <a:lumMod val="90000"/>
                      </a:schemeClr>
                    </a:solidFill>
                  </a:tcPr>
                </a:tc>
                <a:tc>
                  <a:txBody>
                    <a:bodyPr/>
                    <a:lstStyle/>
                    <a:p>
                      <a:pPr algn="ctr"/>
                      <a:r>
                        <a:rPr lang="en-ZA" dirty="0" smtClean="0"/>
                        <a:t>19</a:t>
                      </a:r>
                      <a:endParaRPr lang="en-ZA" dirty="0"/>
                    </a:p>
                  </a:txBody>
                  <a:tcPr>
                    <a:solidFill>
                      <a:schemeClr val="bg2">
                        <a:lumMod val="90000"/>
                      </a:schemeClr>
                    </a:solidFill>
                  </a:tcPr>
                </a:tc>
                <a:tc>
                  <a:txBody>
                    <a:bodyPr/>
                    <a:lstStyle/>
                    <a:p>
                      <a:r>
                        <a:rPr lang="en-ZA" sz="1600" baseline="0" dirty="0" smtClean="0">
                          <a:solidFill>
                            <a:schemeClr val="bg2">
                              <a:lumMod val="10000"/>
                            </a:schemeClr>
                          </a:solidFill>
                        </a:rPr>
                        <a:t>2 more: </a:t>
                      </a:r>
                      <a:r>
                        <a:rPr lang="en-ZA" sz="1600" baseline="0" dirty="0" err="1" smtClean="0">
                          <a:solidFill>
                            <a:schemeClr val="bg2">
                              <a:lumMod val="10000"/>
                            </a:schemeClr>
                          </a:solidFill>
                        </a:rPr>
                        <a:t>Corana</a:t>
                      </a:r>
                      <a:r>
                        <a:rPr lang="en-ZA" sz="1600" baseline="0" dirty="0" smtClean="0">
                          <a:solidFill>
                            <a:schemeClr val="bg2">
                              <a:lumMod val="10000"/>
                            </a:schemeClr>
                          </a:solidFill>
                        </a:rPr>
                        <a:t> (EC) and </a:t>
                      </a:r>
                      <a:r>
                        <a:rPr lang="en-ZA" sz="1600" baseline="0" dirty="0" err="1" smtClean="0">
                          <a:solidFill>
                            <a:schemeClr val="bg2">
                              <a:lumMod val="10000"/>
                            </a:schemeClr>
                          </a:solidFill>
                        </a:rPr>
                        <a:t>Kamanassie</a:t>
                      </a:r>
                      <a:r>
                        <a:rPr lang="en-ZA" sz="1600" baseline="0" dirty="0" smtClean="0">
                          <a:solidFill>
                            <a:schemeClr val="bg2">
                              <a:lumMod val="10000"/>
                            </a:schemeClr>
                          </a:solidFill>
                        </a:rPr>
                        <a:t> (WC)</a:t>
                      </a:r>
                    </a:p>
                  </a:txBody>
                  <a:tcPr>
                    <a:solidFill>
                      <a:schemeClr val="bg2">
                        <a:lumMod val="90000"/>
                      </a:schemeClr>
                    </a:solidFill>
                  </a:tcPr>
                </a:tc>
              </a:tr>
              <a:tr h="305726">
                <a:tc>
                  <a:txBody>
                    <a:bodyPr/>
                    <a:lstStyle/>
                    <a:p>
                      <a:r>
                        <a:rPr lang="en-ZA" sz="1400" dirty="0" smtClean="0">
                          <a:solidFill>
                            <a:schemeClr val="bg2">
                              <a:lumMod val="10000"/>
                            </a:schemeClr>
                          </a:solidFill>
                        </a:rPr>
                        <a:t>10% &lt; Dams &lt; 40%</a:t>
                      </a:r>
                      <a:endParaRPr lang="en-ZA" sz="1400" dirty="0">
                        <a:solidFill>
                          <a:schemeClr val="bg2">
                            <a:lumMod val="10000"/>
                          </a:schemeClr>
                        </a:solidFill>
                      </a:endParaRPr>
                    </a:p>
                  </a:txBody>
                  <a:tcPr>
                    <a:solidFill>
                      <a:schemeClr val="bg2">
                        <a:lumMod val="90000"/>
                      </a:schemeClr>
                    </a:solidFill>
                  </a:tcPr>
                </a:tc>
                <a:tc>
                  <a:txBody>
                    <a:bodyPr/>
                    <a:lstStyle/>
                    <a:p>
                      <a:pPr algn="r"/>
                      <a:r>
                        <a:rPr lang="en-ZA" dirty="0" smtClean="0"/>
                        <a:t>7 431</a:t>
                      </a:r>
                      <a:endParaRPr lang="en-ZA" dirty="0"/>
                    </a:p>
                  </a:txBody>
                  <a:tcPr>
                    <a:solidFill>
                      <a:schemeClr val="bg2">
                        <a:lumMod val="90000"/>
                      </a:schemeClr>
                    </a:solidFill>
                  </a:tcPr>
                </a:tc>
                <a:tc>
                  <a:txBody>
                    <a:bodyPr/>
                    <a:lstStyle/>
                    <a:p>
                      <a:pPr algn="ctr"/>
                      <a:r>
                        <a:rPr lang="en-ZA" dirty="0" smtClean="0"/>
                        <a:t>44</a:t>
                      </a:r>
                      <a:endParaRPr lang="en-ZA" dirty="0"/>
                    </a:p>
                  </a:txBody>
                  <a:tcPr>
                    <a:solidFill>
                      <a:schemeClr val="bg2">
                        <a:lumMod val="90000"/>
                      </a:schemeClr>
                    </a:solidFill>
                  </a:tcPr>
                </a:tc>
                <a:tc>
                  <a:txBody>
                    <a:bodyPr/>
                    <a:lstStyle/>
                    <a:p>
                      <a:pPr algn="ctr"/>
                      <a:r>
                        <a:rPr lang="en-ZA" dirty="0" smtClean="0"/>
                        <a:t>46</a:t>
                      </a:r>
                      <a:endParaRPr lang="en-ZA" dirty="0"/>
                    </a:p>
                  </a:txBody>
                  <a:tcPr>
                    <a:solidFill>
                      <a:schemeClr val="bg2">
                        <a:lumMod val="90000"/>
                      </a:schemeClr>
                    </a:solidFill>
                  </a:tcPr>
                </a:tc>
                <a:tc>
                  <a:txBody>
                    <a:bodyPr/>
                    <a:lstStyle/>
                    <a:p>
                      <a:r>
                        <a:rPr lang="en-ZA" sz="1600" dirty="0" smtClean="0">
                          <a:solidFill>
                            <a:schemeClr val="bg2">
                              <a:lumMod val="10000"/>
                            </a:schemeClr>
                          </a:solidFill>
                        </a:rPr>
                        <a:t>2 more: </a:t>
                      </a:r>
                      <a:r>
                        <a:rPr lang="en-ZA" sz="1600" dirty="0" err="1" smtClean="0">
                          <a:solidFill>
                            <a:schemeClr val="bg2">
                              <a:lumMod val="10000"/>
                            </a:schemeClr>
                          </a:solidFill>
                        </a:rPr>
                        <a:t>Voëlvlei</a:t>
                      </a:r>
                      <a:r>
                        <a:rPr lang="en-ZA" sz="1600" dirty="0" smtClean="0">
                          <a:solidFill>
                            <a:schemeClr val="bg2">
                              <a:lumMod val="10000"/>
                            </a:schemeClr>
                          </a:solidFill>
                        </a:rPr>
                        <a:t> (WC)</a:t>
                      </a:r>
                      <a:r>
                        <a:rPr lang="en-ZA" sz="1600" baseline="0" dirty="0" smtClean="0">
                          <a:solidFill>
                            <a:schemeClr val="bg2">
                              <a:lumMod val="10000"/>
                            </a:schemeClr>
                          </a:solidFill>
                        </a:rPr>
                        <a:t> &amp; </a:t>
                      </a:r>
                      <a:r>
                        <a:rPr lang="en-ZA" sz="1600" baseline="0" dirty="0" err="1" smtClean="0">
                          <a:solidFill>
                            <a:schemeClr val="bg2">
                              <a:lumMod val="10000"/>
                            </a:schemeClr>
                          </a:solidFill>
                        </a:rPr>
                        <a:t>Kouga</a:t>
                      </a:r>
                      <a:r>
                        <a:rPr lang="en-ZA" sz="1600" baseline="0" dirty="0" smtClean="0">
                          <a:solidFill>
                            <a:schemeClr val="bg2">
                              <a:lumMod val="10000"/>
                            </a:schemeClr>
                          </a:solidFill>
                        </a:rPr>
                        <a:t> (EC) now &lt; 40% </a:t>
                      </a:r>
                      <a:endParaRPr lang="en-ZA" sz="1600" dirty="0">
                        <a:solidFill>
                          <a:schemeClr val="bg2">
                            <a:lumMod val="10000"/>
                          </a:schemeClr>
                        </a:solidFill>
                      </a:endParaRPr>
                    </a:p>
                  </a:txBody>
                  <a:tcPr>
                    <a:solidFill>
                      <a:schemeClr val="bg2">
                        <a:lumMod val="90000"/>
                      </a:schemeClr>
                    </a:solidFill>
                  </a:tcPr>
                </a:tc>
              </a:tr>
              <a:tr h="305726">
                <a:tc>
                  <a:txBody>
                    <a:bodyPr/>
                    <a:lstStyle/>
                    <a:p>
                      <a:r>
                        <a:rPr lang="en-ZA" sz="1600" dirty="0" smtClean="0">
                          <a:solidFill>
                            <a:schemeClr val="bg2">
                              <a:lumMod val="10000"/>
                            </a:schemeClr>
                          </a:solidFill>
                        </a:rPr>
                        <a:t>Dams &gt;100%</a:t>
                      </a:r>
                      <a:endParaRPr lang="en-ZA" sz="1600" dirty="0">
                        <a:solidFill>
                          <a:schemeClr val="bg2">
                            <a:lumMod val="10000"/>
                          </a:schemeClr>
                        </a:solidFill>
                      </a:endParaRPr>
                    </a:p>
                  </a:txBody>
                  <a:tcPr>
                    <a:solidFill>
                      <a:schemeClr val="bg2"/>
                    </a:solidFill>
                  </a:tcPr>
                </a:tc>
                <a:tc>
                  <a:txBody>
                    <a:bodyPr/>
                    <a:lstStyle/>
                    <a:p>
                      <a:pPr algn="r"/>
                      <a:r>
                        <a:rPr lang="en-ZA" dirty="0" smtClean="0"/>
                        <a:t>1 238</a:t>
                      </a:r>
                      <a:endParaRPr lang="en-ZA" dirty="0"/>
                    </a:p>
                  </a:txBody>
                  <a:tcPr>
                    <a:solidFill>
                      <a:schemeClr val="bg2"/>
                    </a:solidFill>
                  </a:tcPr>
                </a:tc>
                <a:tc>
                  <a:txBody>
                    <a:bodyPr/>
                    <a:lstStyle/>
                    <a:p>
                      <a:pPr algn="ctr"/>
                      <a:r>
                        <a:rPr lang="en-ZA" dirty="0" smtClean="0"/>
                        <a:t>35</a:t>
                      </a:r>
                      <a:endParaRPr lang="en-ZA" dirty="0"/>
                    </a:p>
                  </a:txBody>
                  <a:tcPr>
                    <a:solidFill>
                      <a:schemeClr val="bg2"/>
                    </a:solidFill>
                  </a:tcPr>
                </a:tc>
                <a:tc>
                  <a:txBody>
                    <a:bodyPr/>
                    <a:lstStyle/>
                    <a:p>
                      <a:pPr algn="ctr"/>
                      <a:r>
                        <a:rPr lang="en-ZA" dirty="0" smtClean="0"/>
                        <a:t>39</a:t>
                      </a:r>
                      <a:endParaRPr lang="en-ZA" dirty="0"/>
                    </a:p>
                  </a:txBody>
                  <a:tcPr>
                    <a:solidFill>
                      <a:schemeClr val="bg2"/>
                    </a:solidFill>
                  </a:tcPr>
                </a:tc>
                <a:tc>
                  <a:txBody>
                    <a:bodyPr/>
                    <a:lstStyle/>
                    <a:p>
                      <a:r>
                        <a:rPr lang="en-ZA" sz="1600" dirty="0" smtClean="0">
                          <a:solidFill>
                            <a:schemeClr val="bg2">
                              <a:lumMod val="10000"/>
                            </a:schemeClr>
                          </a:solidFill>
                        </a:rPr>
                        <a:t>4 more:</a:t>
                      </a:r>
                      <a:r>
                        <a:rPr lang="en-ZA" sz="1600" baseline="0" dirty="0" smtClean="0">
                          <a:solidFill>
                            <a:schemeClr val="bg2">
                              <a:lumMod val="10000"/>
                            </a:schemeClr>
                          </a:solidFill>
                        </a:rPr>
                        <a:t> </a:t>
                      </a:r>
                      <a:r>
                        <a:rPr lang="en-ZA" sz="1600" baseline="0" dirty="0" err="1" smtClean="0">
                          <a:solidFill>
                            <a:schemeClr val="bg2">
                              <a:lumMod val="10000"/>
                            </a:schemeClr>
                          </a:solidFill>
                        </a:rPr>
                        <a:t>Grootdraai</a:t>
                      </a:r>
                      <a:r>
                        <a:rPr lang="en-ZA" sz="1600" baseline="0" dirty="0" smtClean="0">
                          <a:solidFill>
                            <a:schemeClr val="bg2">
                              <a:lumMod val="10000"/>
                            </a:schemeClr>
                          </a:solidFill>
                        </a:rPr>
                        <a:t> (MP), </a:t>
                      </a:r>
                      <a:r>
                        <a:rPr lang="en-ZA" sz="1600" baseline="0" dirty="0" err="1" smtClean="0">
                          <a:solidFill>
                            <a:schemeClr val="bg2">
                              <a:lumMod val="10000"/>
                            </a:schemeClr>
                          </a:solidFill>
                        </a:rPr>
                        <a:t>Misverstand</a:t>
                      </a:r>
                      <a:r>
                        <a:rPr lang="en-ZA" sz="1600" baseline="0" dirty="0" smtClean="0">
                          <a:solidFill>
                            <a:schemeClr val="bg2">
                              <a:lumMod val="10000"/>
                            </a:schemeClr>
                          </a:solidFill>
                        </a:rPr>
                        <a:t> (WC), </a:t>
                      </a:r>
                      <a:r>
                        <a:rPr lang="en-ZA" sz="1600" baseline="0" dirty="0" err="1" smtClean="0">
                          <a:solidFill>
                            <a:schemeClr val="bg2">
                              <a:lumMod val="10000"/>
                            </a:schemeClr>
                          </a:solidFill>
                        </a:rPr>
                        <a:t>Setumo</a:t>
                      </a:r>
                      <a:r>
                        <a:rPr lang="en-ZA" sz="1600" baseline="0" dirty="0" smtClean="0">
                          <a:solidFill>
                            <a:schemeClr val="bg2">
                              <a:lumMod val="10000"/>
                            </a:schemeClr>
                          </a:solidFill>
                        </a:rPr>
                        <a:t> (NW)  &amp; </a:t>
                      </a:r>
                      <a:r>
                        <a:rPr lang="en-ZA" sz="1600" baseline="0" dirty="0" err="1" smtClean="0">
                          <a:solidFill>
                            <a:schemeClr val="bg2">
                              <a:lumMod val="10000"/>
                            </a:schemeClr>
                          </a:solidFill>
                        </a:rPr>
                        <a:t>Koppies</a:t>
                      </a:r>
                      <a:r>
                        <a:rPr lang="en-ZA" sz="1600" baseline="0" dirty="0" smtClean="0">
                          <a:solidFill>
                            <a:schemeClr val="bg2">
                              <a:lumMod val="10000"/>
                            </a:schemeClr>
                          </a:solidFill>
                        </a:rPr>
                        <a:t> (FS) now &gt;100%</a:t>
                      </a:r>
                      <a:endParaRPr lang="en-ZA" sz="1600" dirty="0">
                        <a:solidFill>
                          <a:schemeClr val="bg2">
                            <a:lumMod val="10000"/>
                          </a:schemeClr>
                        </a:solidFill>
                      </a:endParaRPr>
                    </a:p>
                  </a:txBody>
                  <a:tcPr>
                    <a:solidFill>
                      <a:schemeClr val="bg2"/>
                    </a:solidFill>
                  </a:tcPr>
                </a:tc>
              </a:tr>
              <a:tr h="337655">
                <a:tc gridSpan="5">
                  <a:txBody>
                    <a:bodyPr/>
                    <a:lstStyle/>
                    <a:p>
                      <a:pPr algn="ctr"/>
                      <a:r>
                        <a:rPr lang="en-ZA" sz="1600" dirty="0" smtClean="0">
                          <a:solidFill>
                            <a:schemeClr val="bg2">
                              <a:lumMod val="10000"/>
                            </a:schemeClr>
                          </a:solidFill>
                        </a:rPr>
                        <a:t>Eastern</a:t>
                      </a:r>
                      <a:r>
                        <a:rPr lang="en-ZA" sz="1600" baseline="0" dirty="0" smtClean="0">
                          <a:solidFill>
                            <a:schemeClr val="bg2">
                              <a:lumMod val="10000"/>
                            </a:schemeClr>
                          </a:solidFill>
                        </a:rPr>
                        <a:t> and Western Cape are decreasing, other </a:t>
                      </a:r>
                      <a:r>
                        <a:rPr lang="en-ZA" sz="1600" dirty="0" smtClean="0">
                          <a:solidFill>
                            <a:schemeClr val="bg2">
                              <a:lumMod val="10000"/>
                            </a:schemeClr>
                          </a:solidFill>
                        </a:rPr>
                        <a:t>provinces plus Lesotho &amp; Swaziland are improving.</a:t>
                      </a:r>
                      <a:endParaRPr lang="en-ZA" sz="1600" baseline="0" dirty="0" smtClean="0">
                        <a:solidFill>
                          <a:schemeClr val="bg2">
                            <a:lumMod val="10000"/>
                          </a:schemeClr>
                        </a:solidFill>
                      </a:endParaRPr>
                    </a:p>
                  </a:txBody>
                  <a:tcPr>
                    <a:solidFill>
                      <a:schemeClr val="bg2">
                        <a:lumMod val="9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r>
              <a:tr h="808698">
                <a:tc>
                  <a:txBody>
                    <a:bodyPr/>
                    <a:lstStyle/>
                    <a:p>
                      <a:r>
                        <a:rPr lang="en-ZA" sz="1600" b="1" u="sng" dirty="0" smtClean="0">
                          <a:solidFill>
                            <a:schemeClr val="bg2">
                              <a:lumMod val="10000"/>
                            </a:schemeClr>
                          </a:solidFill>
                        </a:rPr>
                        <a:t>Vaal System:</a:t>
                      </a:r>
                    </a:p>
                    <a:p>
                      <a:pPr algn="l"/>
                      <a:r>
                        <a:rPr lang="en-ZA" sz="1600" dirty="0" smtClean="0">
                          <a:solidFill>
                            <a:schemeClr val="bg2">
                              <a:lumMod val="10000"/>
                            </a:schemeClr>
                          </a:solidFill>
                        </a:rPr>
                        <a:t> </a:t>
                      </a:r>
                      <a:r>
                        <a:rPr lang="en-ZA" sz="1200" dirty="0" smtClean="0">
                          <a:solidFill>
                            <a:schemeClr val="bg2">
                              <a:lumMod val="10000"/>
                            </a:schemeClr>
                          </a:solidFill>
                        </a:rPr>
                        <a:t>(see next +1 slide)</a:t>
                      </a:r>
                      <a:endParaRPr lang="en-ZA" sz="1200" dirty="0">
                        <a:solidFill>
                          <a:schemeClr val="bg2">
                            <a:lumMod val="10000"/>
                          </a:schemeClr>
                        </a:solidFill>
                      </a:endParaRPr>
                    </a:p>
                  </a:txBody>
                  <a:tcPr>
                    <a:solidFill>
                      <a:schemeClr val="bg2"/>
                    </a:solidFill>
                  </a:tcPr>
                </a:tc>
                <a:tc>
                  <a:txBody>
                    <a:bodyPr/>
                    <a:lstStyle/>
                    <a:p>
                      <a:pPr algn="r"/>
                      <a:r>
                        <a:rPr lang="en-ZA" sz="1600" b="1" dirty="0" smtClean="0"/>
                        <a:t>10 565</a:t>
                      </a:r>
                    </a:p>
                  </a:txBody>
                  <a:tcPr>
                    <a:solidFill>
                      <a:schemeClr val="bg2"/>
                    </a:solidFill>
                  </a:tcPr>
                </a:tc>
                <a:tc>
                  <a:txBody>
                    <a:bodyPr/>
                    <a:lstStyle/>
                    <a:p>
                      <a:pPr algn="ctr"/>
                      <a:r>
                        <a:rPr lang="en-ZA" sz="1600" b="1" dirty="0" smtClean="0"/>
                        <a:t>64,7%</a:t>
                      </a:r>
                    </a:p>
                  </a:txBody>
                  <a:tcPr>
                    <a:solidFill>
                      <a:schemeClr val="bg2"/>
                    </a:solidFill>
                  </a:tcPr>
                </a:tc>
                <a:tc>
                  <a:txBody>
                    <a:bodyPr/>
                    <a:lstStyle/>
                    <a:p>
                      <a:pPr algn="ctr"/>
                      <a:r>
                        <a:rPr lang="en-ZA" sz="1600" b="1" dirty="0" smtClean="0">
                          <a:solidFill>
                            <a:schemeClr val="tx1"/>
                          </a:solidFill>
                        </a:rPr>
                        <a:t>65,5%</a:t>
                      </a:r>
                    </a:p>
                    <a:p>
                      <a:pPr algn="ctr"/>
                      <a:endParaRPr lang="en-ZA" sz="1600" b="0" dirty="0" smtClean="0">
                        <a:solidFill>
                          <a:srgbClr val="C00000"/>
                        </a:solidFill>
                      </a:endParaRPr>
                    </a:p>
                  </a:txBody>
                  <a:tcPr>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bg2">
                              <a:lumMod val="10000"/>
                            </a:schemeClr>
                          </a:solidFill>
                        </a:rPr>
                        <a:t>14 dams serving, amongst others, Gauteng,</a:t>
                      </a:r>
                      <a:r>
                        <a:rPr lang="en-ZA" sz="1600" baseline="0" dirty="0" smtClean="0">
                          <a:solidFill>
                            <a:schemeClr val="bg2">
                              <a:lumMod val="10000"/>
                            </a:schemeClr>
                          </a:solidFill>
                        </a:rPr>
                        <a:t> Sasol, and ESKOM.</a:t>
                      </a:r>
                      <a:r>
                        <a:rPr lang="en-ZA" sz="1600" baseline="0" dirty="0" smtClean="0">
                          <a:solidFill>
                            <a:schemeClr val="tx1"/>
                          </a:solidFill>
                        </a:rPr>
                        <a:t>  </a:t>
                      </a:r>
                      <a:r>
                        <a:rPr lang="en-ZA" sz="1600" baseline="0" dirty="0" smtClean="0">
                          <a:solidFill>
                            <a:srgbClr val="000099"/>
                          </a:solidFill>
                        </a:rPr>
                        <a:t>System was </a:t>
                      </a:r>
                      <a:r>
                        <a:rPr lang="en-ZA" sz="1600" b="1" baseline="0" dirty="0" smtClean="0">
                          <a:solidFill>
                            <a:srgbClr val="000099"/>
                          </a:solidFill>
                        </a:rPr>
                        <a:t>59,8% </a:t>
                      </a:r>
                      <a:r>
                        <a:rPr lang="en-ZA" sz="1600" b="0" baseline="0" dirty="0" smtClean="0">
                          <a:solidFill>
                            <a:srgbClr val="000099"/>
                          </a:solidFill>
                        </a:rPr>
                        <a:t>in 2016.</a:t>
                      </a:r>
                    </a:p>
                    <a:p>
                      <a:pPr marL="0" marR="0" indent="0" algn="ctr" defTabSz="914400" rtl="0" eaLnBrk="1" fontAlgn="auto" latinLnBrk="0" hangingPunct="1">
                        <a:lnSpc>
                          <a:spcPct val="107000"/>
                        </a:lnSpc>
                        <a:spcBef>
                          <a:spcPts val="0"/>
                        </a:spcBef>
                        <a:spcAft>
                          <a:spcPts val="0"/>
                        </a:spcAft>
                        <a:buClrTx/>
                        <a:buSzTx/>
                        <a:buFontTx/>
                        <a:buNone/>
                        <a:tabLst/>
                        <a:defRPr/>
                      </a:pPr>
                      <a:r>
                        <a:rPr lang="en-ZA" sz="1400" b="0" kern="1200" baseline="0" dirty="0" smtClean="0">
                          <a:solidFill>
                            <a:srgbClr val="00B050"/>
                          </a:solidFill>
                          <a:effectLst/>
                          <a:latin typeface="+mn-lt"/>
                          <a:ea typeface="Calibri"/>
                          <a:cs typeface="Arial" pitchFamily="34" charset="0"/>
                        </a:rPr>
                        <a:t>20% </a:t>
                      </a:r>
                      <a:r>
                        <a:rPr lang="en-ZA" sz="1400" b="0" kern="1200" baseline="0" dirty="0" err="1" smtClean="0">
                          <a:solidFill>
                            <a:srgbClr val="00B050"/>
                          </a:solidFill>
                          <a:effectLst/>
                          <a:latin typeface="+mn-lt"/>
                          <a:ea typeface="Calibri"/>
                          <a:cs typeface="Arial" pitchFamily="34" charset="0"/>
                        </a:rPr>
                        <a:t>Irr</a:t>
                      </a:r>
                      <a:r>
                        <a:rPr lang="en-ZA" sz="1400" b="0" kern="1200" baseline="0" dirty="0" smtClean="0">
                          <a:solidFill>
                            <a:srgbClr val="00B050"/>
                          </a:solidFill>
                          <a:effectLst/>
                          <a:latin typeface="+mn-lt"/>
                          <a:ea typeface="Calibri"/>
                          <a:cs typeface="Arial" pitchFamily="34" charset="0"/>
                        </a:rPr>
                        <a:t> achieved,  U achieving overall 13,1%,  15% target</a:t>
                      </a:r>
                      <a:endParaRPr lang="en-ZA" sz="1400" b="0" baseline="0" dirty="0" smtClean="0">
                        <a:solidFill>
                          <a:srgbClr val="000099"/>
                        </a:solidFill>
                        <a:latin typeface="+mn-lt"/>
                        <a:cs typeface="Arial" pitchFamily="34" charset="0"/>
                      </a:endParaRPr>
                    </a:p>
                  </a:txBody>
                  <a:tcPr>
                    <a:solidFill>
                      <a:schemeClr val="bg2"/>
                    </a:solidFill>
                  </a:tcPr>
                </a:tc>
              </a:tr>
              <a:tr h="750417">
                <a:tc>
                  <a:txBody>
                    <a:bodyPr/>
                    <a:lstStyle/>
                    <a:p>
                      <a:pPr algn="l"/>
                      <a:r>
                        <a:rPr lang="en-ZA" sz="1600" b="1" u="sng" dirty="0" smtClean="0">
                          <a:solidFill>
                            <a:schemeClr val="bg2">
                              <a:lumMod val="10000"/>
                            </a:schemeClr>
                          </a:solidFill>
                        </a:rPr>
                        <a:t>Orange</a:t>
                      </a:r>
                      <a:r>
                        <a:rPr lang="en-ZA" sz="1600" b="1" u="sng" baseline="0" dirty="0" smtClean="0">
                          <a:solidFill>
                            <a:schemeClr val="bg2">
                              <a:lumMod val="10000"/>
                            </a:schemeClr>
                          </a:solidFill>
                        </a:rPr>
                        <a:t> River:</a:t>
                      </a:r>
                    </a:p>
                    <a:p>
                      <a:pPr algn="l"/>
                      <a:r>
                        <a:rPr lang="en-ZA" sz="1600" u="none" baseline="0" dirty="0" smtClean="0">
                          <a:solidFill>
                            <a:schemeClr val="bg2">
                              <a:lumMod val="10000"/>
                            </a:schemeClr>
                          </a:solidFill>
                        </a:rPr>
                        <a:t>  </a:t>
                      </a:r>
                      <a:r>
                        <a:rPr lang="en-ZA" sz="1600" u="none" baseline="0" dirty="0" err="1" smtClean="0">
                          <a:solidFill>
                            <a:schemeClr val="bg2">
                              <a:lumMod val="10000"/>
                            </a:schemeClr>
                          </a:solidFill>
                        </a:rPr>
                        <a:t>Gariep</a:t>
                      </a:r>
                      <a:endParaRPr lang="en-ZA" sz="1600" u="none" baseline="0" dirty="0" smtClean="0">
                        <a:solidFill>
                          <a:schemeClr val="bg2">
                            <a:lumMod val="10000"/>
                          </a:schemeClr>
                        </a:solidFill>
                      </a:endParaRPr>
                    </a:p>
                    <a:p>
                      <a:pPr algn="l"/>
                      <a:r>
                        <a:rPr lang="en-ZA" sz="1600" u="none" baseline="0" dirty="0" smtClean="0">
                          <a:solidFill>
                            <a:schemeClr val="bg2">
                              <a:lumMod val="10000"/>
                            </a:schemeClr>
                          </a:solidFill>
                        </a:rPr>
                        <a:t>  Vanderkloof</a:t>
                      </a:r>
                      <a:endParaRPr lang="en-ZA" sz="1600" u="none" dirty="0">
                        <a:solidFill>
                          <a:schemeClr val="bg2">
                            <a:lumMod val="10000"/>
                          </a:schemeClr>
                        </a:solidFill>
                      </a:endParaRPr>
                    </a:p>
                  </a:txBody>
                  <a:tcPr>
                    <a:solidFill>
                      <a:schemeClr val="bg2">
                        <a:lumMod val="90000"/>
                      </a:schemeClr>
                    </a:solidFill>
                  </a:tcPr>
                </a:tc>
                <a:tc>
                  <a:txBody>
                    <a:bodyPr/>
                    <a:lstStyle/>
                    <a:p>
                      <a:pPr algn="r"/>
                      <a:r>
                        <a:rPr lang="en-ZA" sz="1600" b="1" dirty="0" smtClean="0"/>
                        <a:t>8 367</a:t>
                      </a:r>
                    </a:p>
                    <a:p>
                      <a:pPr algn="r"/>
                      <a:r>
                        <a:rPr lang="en-ZA" sz="1600" dirty="0" smtClean="0"/>
                        <a:t>5 196</a:t>
                      </a:r>
                    </a:p>
                    <a:p>
                      <a:pPr algn="r"/>
                      <a:r>
                        <a:rPr lang="en-ZA" sz="1600" dirty="0" smtClean="0"/>
                        <a:t>3 171</a:t>
                      </a:r>
                      <a:endParaRPr lang="en-ZA" sz="1600" dirty="0"/>
                    </a:p>
                  </a:txBody>
                  <a:tcPr>
                    <a:solidFill>
                      <a:schemeClr val="bg2">
                        <a:lumMod val="90000"/>
                      </a:schemeClr>
                    </a:solidFill>
                  </a:tcPr>
                </a:tc>
                <a:tc>
                  <a:txBody>
                    <a:bodyPr/>
                    <a:lstStyle/>
                    <a:p>
                      <a:pPr algn="ctr"/>
                      <a:r>
                        <a:rPr lang="en-ZA" sz="1600" b="1" dirty="0" smtClean="0">
                          <a:solidFill>
                            <a:schemeClr val="tx1"/>
                          </a:solidFill>
                        </a:rPr>
                        <a:t>52,5%</a:t>
                      </a:r>
                    </a:p>
                    <a:p>
                      <a:pPr algn="ctr"/>
                      <a:r>
                        <a:rPr lang="en-ZA" sz="1600" dirty="0" smtClean="0">
                          <a:solidFill>
                            <a:schemeClr val="tx1"/>
                          </a:solidFill>
                        </a:rPr>
                        <a:t>52,4%</a:t>
                      </a:r>
                    </a:p>
                    <a:p>
                      <a:pPr algn="ctr"/>
                      <a:r>
                        <a:rPr lang="en-ZA" sz="1600" dirty="0" smtClean="0"/>
                        <a:t>52,6%</a:t>
                      </a:r>
                      <a:endParaRPr lang="en-ZA" sz="1600" dirty="0"/>
                    </a:p>
                  </a:txBody>
                  <a:tcPr>
                    <a:solidFill>
                      <a:schemeClr val="bg2">
                        <a:lumMod val="90000"/>
                      </a:schemeClr>
                    </a:solidFill>
                  </a:tcPr>
                </a:tc>
                <a:tc>
                  <a:txBody>
                    <a:bodyPr/>
                    <a:lstStyle/>
                    <a:p>
                      <a:pPr algn="ctr"/>
                      <a:r>
                        <a:rPr lang="en-ZA" sz="1600" b="1" dirty="0" smtClean="0"/>
                        <a:t>52,9%</a:t>
                      </a:r>
                    </a:p>
                    <a:p>
                      <a:pPr algn="ctr"/>
                      <a:r>
                        <a:rPr lang="en-ZA" sz="1600" b="0" dirty="0" smtClean="0"/>
                        <a:t>53,6%</a:t>
                      </a:r>
                    </a:p>
                    <a:p>
                      <a:pPr algn="ctr"/>
                      <a:r>
                        <a:rPr lang="en-ZA" sz="1600" b="0" dirty="0" smtClean="0"/>
                        <a:t>51,7%</a:t>
                      </a:r>
                      <a:endParaRPr lang="en-ZA" sz="1600" b="0" dirty="0"/>
                    </a:p>
                  </a:txBody>
                  <a:tcPr>
                    <a:solidFill>
                      <a:schemeClr val="bg2">
                        <a:lumMod val="9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ZA" sz="1600" dirty="0" smtClean="0">
                          <a:solidFill>
                            <a:srgbClr val="000099"/>
                          </a:solidFill>
                        </a:rPr>
                        <a:t>System was  </a:t>
                      </a:r>
                      <a:r>
                        <a:rPr lang="en-ZA" sz="1600" b="1" dirty="0" smtClean="0">
                          <a:solidFill>
                            <a:srgbClr val="000099"/>
                          </a:solidFill>
                        </a:rPr>
                        <a:t>55,0% </a:t>
                      </a:r>
                      <a:r>
                        <a:rPr lang="en-ZA" sz="1600" baseline="0" dirty="0" smtClean="0">
                          <a:solidFill>
                            <a:srgbClr val="000099"/>
                          </a:solidFill>
                        </a:rPr>
                        <a:t>last year this time</a:t>
                      </a:r>
                      <a:r>
                        <a:rPr lang="en-ZA" sz="1600" baseline="0" dirty="0" smtClean="0">
                          <a:solidFill>
                            <a:schemeClr val="bg2">
                              <a:lumMod val="10000"/>
                            </a:schemeClr>
                          </a:solidFill>
                        </a:rPr>
                        <a:t>.</a:t>
                      </a:r>
                    </a:p>
                    <a:p>
                      <a:pPr marL="0" marR="0" indent="0" algn="ctr" defTabSz="457200" rtl="0" eaLnBrk="1" fontAlgn="auto" latinLnBrk="0" hangingPunct="1">
                        <a:lnSpc>
                          <a:spcPct val="100000"/>
                        </a:lnSpc>
                        <a:spcBef>
                          <a:spcPts val="0"/>
                        </a:spcBef>
                        <a:spcAft>
                          <a:spcPts val="0"/>
                        </a:spcAft>
                        <a:buClrTx/>
                        <a:buSzTx/>
                        <a:buFontTx/>
                        <a:buNone/>
                        <a:tabLst/>
                        <a:defRPr/>
                      </a:pPr>
                      <a:r>
                        <a:rPr lang="en-ZA" sz="1400" b="0" dirty="0" smtClean="0">
                          <a:solidFill>
                            <a:srgbClr val="00B050"/>
                          </a:solidFill>
                          <a:latin typeface="+mn-lt"/>
                          <a:cs typeface="Arial" pitchFamily="34" charset="0"/>
                        </a:rPr>
                        <a:t>15%</a:t>
                      </a:r>
                      <a:r>
                        <a:rPr lang="en-ZA" sz="1400" b="0" baseline="0" dirty="0" smtClean="0">
                          <a:solidFill>
                            <a:srgbClr val="00B050"/>
                          </a:solidFill>
                          <a:latin typeface="+mn-lt"/>
                          <a:cs typeface="Arial" pitchFamily="34" charset="0"/>
                        </a:rPr>
                        <a:t> irrigation mostly achieved, </a:t>
                      </a:r>
                      <a:r>
                        <a:rPr lang="en-ZA" sz="1400" b="0" baseline="0" dirty="0" smtClean="0">
                          <a:solidFill>
                            <a:srgbClr val="C00000"/>
                          </a:solidFill>
                          <a:latin typeface="+mn-lt"/>
                          <a:cs typeface="Arial" pitchFamily="34" charset="0"/>
                        </a:rPr>
                        <a:t>OFS Tunnel not complying</a:t>
                      </a:r>
                      <a:r>
                        <a:rPr lang="en-ZA" sz="1400" b="0" baseline="0" dirty="0" smtClean="0">
                          <a:solidFill>
                            <a:srgbClr val="00B050"/>
                          </a:solidFill>
                          <a:latin typeface="+mn-lt"/>
                          <a:cs typeface="Arial" pitchFamily="34" charset="0"/>
                        </a:rPr>
                        <a:t>.  </a:t>
                      </a:r>
                      <a:r>
                        <a:rPr lang="en-ZA" sz="1400" b="0" baseline="0" dirty="0" smtClean="0">
                          <a:solidFill>
                            <a:schemeClr val="bg2">
                              <a:lumMod val="10000"/>
                            </a:schemeClr>
                          </a:solidFill>
                          <a:latin typeface="+mn-lt"/>
                        </a:rPr>
                        <a:t>Power generation still continues </a:t>
                      </a:r>
                    </a:p>
                  </a:txBody>
                  <a:tcPr>
                    <a:solidFill>
                      <a:schemeClr val="bg2">
                        <a:lumMod val="90000"/>
                      </a:schemeClr>
                    </a:solidFill>
                  </a:tcPr>
                </a:tc>
              </a:tr>
              <a:tr h="31806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1" u="sng" dirty="0" smtClean="0">
                          <a:solidFill>
                            <a:schemeClr val="bg2">
                              <a:lumMod val="10000"/>
                            </a:schemeClr>
                          </a:solidFill>
                        </a:rPr>
                        <a:t>Polokwane:</a:t>
                      </a:r>
                    </a:p>
                  </a:txBody>
                  <a:tcPr>
                    <a:solidFill>
                      <a:schemeClr val="bg2"/>
                    </a:solidFill>
                  </a:tcPr>
                </a:tc>
                <a:tc>
                  <a:txBody>
                    <a:bodyPr/>
                    <a:lstStyle/>
                    <a:p>
                      <a:pPr algn="r"/>
                      <a:r>
                        <a:rPr lang="en-ZA" sz="1600" b="1" dirty="0" smtClean="0"/>
                        <a:t>254</a:t>
                      </a:r>
                      <a:endParaRPr lang="en-ZA" sz="1600" b="1" dirty="0"/>
                    </a:p>
                  </a:txBody>
                  <a:tcPr>
                    <a:solidFill>
                      <a:schemeClr val="bg2"/>
                    </a:solidFill>
                  </a:tcPr>
                </a:tc>
                <a:tc>
                  <a:txBody>
                    <a:bodyPr/>
                    <a:lstStyle/>
                    <a:p>
                      <a:pPr algn="ctr"/>
                      <a:r>
                        <a:rPr lang="en-ZA" sz="1600" b="1" dirty="0" smtClean="0">
                          <a:solidFill>
                            <a:schemeClr val="tx1"/>
                          </a:solidFill>
                        </a:rPr>
                        <a:t>50,1% </a:t>
                      </a:r>
                    </a:p>
                  </a:txBody>
                  <a:tcPr>
                    <a:solidFill>
                      <a:schemeClr val="bg2"/>
                    </a:solidFill>
                  </a:tcPr>
                </a:tc>
                <a:tc>
                  <a:txBody>
                    <a:bodyPr/>
                    <a:lstStyle/>
                    <a:p>
                      <a:pPr algn="ctr"/>
                      <a:r>
                        <a:rPr lang="en-ZA" sz="1600" b="1" dirty="0" smtClean="0">
                          <a:solidFill>
                            <a:schemeClr val="tx1"/>
                          </a:solidFill>
                        </a:rPr>
                        <a:t>52,2%</a:t>
                      </a:r>
                      <a:endParaRPr lang="en-ZA" sz="1600" b="1" dirty="0">
                        <a:solidFill>
                          <a:schemeClr val="tx1"/>
                        </a:solidFill>
                      </a:endParaRPr>
                    </a:p>
                  </a:txBody>
                  <a:tcPr>
                    <a:solidFill>
                      <a:schemeClr val="bg2"/>
                    </a:solidFill>
                  </a:tcPr>
                </a:tc>
                <a:tc>
                  <a:txBody>
                    <a:bodyPr/>
                    <a:lstStyle/>
                    <a:p>
                      <a:r>
                        <a:rPr lang="en-ZA" sz="1600" dirty="0" smtClean="0">
                          <a:solidFill>
                            <a:schemeClr val="bg2">
                              <a:lumMod val="10000"/>
                            </a:schemeClr>
                          </a:solidFill>
                        </a:rPr>
                        <a:t>2 dams, </a:t>
                      </a:r>
                      <a:r>
                        <a:rPr lang="en-ZA" sz="1600" dirty="0" smtClean="0">
                          <a:solidFill>
                            <a:srgbClr val="000099"/>
                          </a:solidFill>
                        </a:rPr>
                        <a:t>was</a:t>
                      </a:r>
                      <a:r>
                        <a:rPr lang="en-ZA" sz="1600" baseline="0" dirty="0" smtClean="0">
                          <a:solidFill>
                            <a:srgbClr val="000099"/>
                          </a:solidFill>
                        </a:rPr>
                        <a:t> </a:t>
                      </a:r>
                      <a:r>
                        <a:rPr lang="en-ZA" sz="1600" b="1" baseline="0" dirty="0" smtClean="0">
                          <a:solidFill>
                            <a:srgbClr val="000099"/>
                          </a:solidFill>
                        </a:rPr>
                        <a:t>52,0</a:t>
                      </a:r>
                      <a:r>
                        <a:rPr lang="en-ZA" sz="1600" b="1" dirty="0" smtClean="0">
                          <a:solidFill>
                            <a:srgbClr val="000099"/>
                          </a:solidFill>
                        </a:rPr>
                        <a:t>%,</a:t>
                      </a:r>
                      <a:r>
                        <a:rPr lang="en-ZA" sz="1600" b="1" baseline="0" dirty="0" smtClean="0">
                          <a:solidFill>
                            <a:srgbClr val="000099"/>
                          </a:solidFill>
                        </a:rPr>
                        <a:t> </a:t>
                      </a:r>
                      <a:r>
                        <a:rPr lang="en-ZA" sz="1600" b="0" baseline="0" dirty="0" smtClean="0">
                          <a:solidFill>
                            <a:srgbClr val="C00000"/>
                          </a:solidFill>
                        </a:rPr>
                        <a:t>non-compliance with restrictions.</a:t>
                      </a:r>
                      <a:endParaRPr lang="en-ZA" sz="1600" i="1" dirty="0">
                        <a:solidFill>
                          <a:srgbClr val="C00000"/>
                        </a:solidFill>
                      </a:endParaRPr>
                    </a:p>
                  </a:txBody>
                  <a:tcPr>
                    <a:solidFill>
                      <a:schemeClr val="bg2"/>
                    </a:solidFill>
                  </a:tcPr>
                </a:tc>
              </a:tr>
              <a:tr h="5280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1" u="sng" dirty="0" smtClean="0">
                          <a:solidFill>
                            <a:schemeClr val="bg2">
                              <a:lumMod val="10000"/>
                            </a:schemeClr>
                          </a:solidFill>
                        </a:rPr>
                        <a:t>Crocodile West:</a:t>
                      </a:r>
                    </a:p>
                  </a:txBody>
                  <a:tcPr anchor="ctr">
                    <a:solidFill>
                      <a:schemeClr val="bg2">
                        <a:lumMod val="90000"/>
                      </a:schemeClr>
                    </a:solidFill>
                  </a:tcPr>
                </a:tc>
                <a:tc>
                  <a:txBody>
                    <a:bodyPr/>
                    <a:lstStyle/>
                    <a:p>
                      <a:pPr algn="r"/>
                      <a:r>
                        <a:rPr lang="en-ZA" sz="1600" b="1" dirty="0" smtClean="0"/>
                        <a:t>450</a:t>
                      </a:r>
                      <a:endParaRPr lang="en-ZA" sz="1600" b="1" dirty="0"/>
                    </a:p>
                  </a:txBody>
                  <a:tcPr anchor="ctr">
                    <a:solidFill>
                      <a:schemeClr val="bg2">
                        <a:lumMod val="90000"/>
                      </a:schemeClr>
                    </a:solidFill>
                  </a:tcPr>
                </a:tc>
                <a:tc>
                  <a:txBody>
                    <a:bodyPr/>
                    <a:lstStyle/>
                    <a:p>
                      <a:pPr algn="ctr"/>
                      <a:r>
                        <a:rPr lang="en-ZA" sz="1600" b="1" dirty="0" smtClean="0">
                          <a:solidFill>
                            <a:schemeClr val="bg2">
                              <a:lumMod val="10000"/>
                            </a:schemeClr>
                          </a:solidFill>
                        </a:rPr>
                        <a:t> 98,1%</a:t>
                      </a:r>
                    </a:p>
                  </a:txBody>
                  <a:tcPr anchor="ctr">
                    <a:solidFill>
                      <a:schemeClr val="bg2">
                        <a:lumMod val="90000"/>
                      </a:schemeClr>
                    </a:solidFill>
                  </a:tcPr>
                </a:tc>
                <a:tc>
                  <a:txBody>
                    <a:bodyPr/>
                    <a:lstStyle/>
                    <a:p>
                      <a:pPr algn="ctr"/>
                      <a:r>
                        <a:rPr lang="en-ZA" sz="1600" b="1" dirty="0" smtClean="0"/>
                        <a:t>96,2%</a:t>
                      </a:r>
                      <a:endParaRPr lang="en-ZA" sz="1600" b="1" dirty="0"/>
                    </a:p>
                  </a:txBody>
                  <a:tcPr anchor="ctr">
                    <a:solidFill>
                      <a:schemeClr val="bg2">
                        <a:lumMod val="90000"/>
                      </a:schemeClr>
                    </a:solidFill>
                  </a:tcPr>
                </a:tc>
                <a:tc>
                  <a:txBody>
                    <a:bodyPr/>
                    <a:lstStyle/>
                    <a:p>
                      <a:r>
                        <a:rPr lang="en-ZA" sz="1600" dirty="0" smtClean="0">
                          <a:solidFill>
                            <a:schemeClr val="bg2">
                              <a:lumMod val="10000"/>
                            </a:schemeClr>
                          </a:solidFill>
                        </a:rPr>
                        <a:t>6 dams</a:t>
                      </a:r>
                      <a:r>
                        <a:rPr lang="en-ZA" sz="1600" baseline="0" dirty="0" smtClean="0">
                          <a:solidFill>
                            <a:schemeClr val="bg2">
                              <a:lumMod val="10000"/>
                            </a:schemeClr>
                          </a:solidFill>
                        </a:rPr>
                        <a:t> for Tshwane, Madibeng &amp; Rustenburg.</a:t>
                      </a:r>
                    </a:p>
                    <a:p>
                      <a:pPr algn="ctr"/>
                      <a:r>
                        <a:rPr lang="en-ZA" sz="1600" baseline="0" dirty="0" smtClean="0">
                          <a:solidFill>
                            <a:srgbClr val="000099"/>
                          </a:solidFill>
                        </a:rPr>
                        <a:t>System was  </a:t>
                      </a:r>
                      <a:r>
                        <a:rPr lang="en-ZA" sz="1600" b="1" baseline="0" dirty="0" smtClean="0">
                          <a:solidFill>
                            <a:srgbClr val="000099"/>
                          </a:solidFill>
                        </a:rPr>
                        <a:t>74,1% </a:t>
                      </a:r>
                      <a:r>
                        <a:rPr lang="en-ZA" sz="1600" baseline="0" dirty="0" smtClean="0">
                          <a:solidFill>
                            <a:srgbClr val="000099"/>
                          </a:solidFill>
                        </a:rPr>
                        <a:t>last year this time</a:t>
                      </a:r>
                      <a:endParaRPr lang="en-ZA" sz="1600" dirty="0">
                        <a:solidFill>
                          <a:srgbClr val="000099"/>
                        </a:solidFill>
                      </a:endParaRPr>
                    </a:p>
                  </a:txBody>
                  <a:tcPr>
                    <a:solidFill>
                      <a:schemeClr val="bg2">
                        <a:lumMod val="90000"/>
                      </a:schemeClr>
                    </a:solidFill>
                  </a:tcPr>
                </a:tc>
              </a:tr>
              <a:tr h="5280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1" u="sng" dirty="0" err="1" smtClean="0">
                          <a:solidFill>
                            <a:schemeClr val="bg2">
                              <a:lumMod val="10000"/>
                            </a:schemeClr>
                          </a:solidFill>
                        </a:rPr>
                        <a:t>Klipplaat</a:t>
                      </a:r>
                      <a:endParaRPr lang="en-ZA" sz="1600" b="1" u="sng" dirty="0" smtClean="0">
                        <a:solidFill>
                          <a:schemeClr val="bg2">
                            <a:lumMod val="10000"/>
                          </a:schemeClr>
                        </a:solidFill>
                      </a:endParaRPr>
                    </a:p>
                  </a:txBody>
                  <a:tcPr anchor="ctr">
                    <a:solidFill>
                      <a:schemeClr val="bg2">
                        <a:lumMod val="90000"/>
                      </a:schemeClr>
                    </a:solidFill>
                  </a:tcPr>
                </a:tc>
                <a:tc>
                  <a:txBody>
                    <a:bodyPr/>
                    <a:lstStyle/>
                    <a:p>
                      <a:pPr algn="r"/>
                      <a:r>
                        <a:rPr lang="en-ZA" sz="1600" b="1" dirty="0" smtClean="0"/>
                        <a:t>57</a:t>
                      </a:r>
                      <a:endParaRPr lang="en-ZA" sz="1600" b="1" dirty="0"/>
                    </a:p>
                  </a:txBody>
                  <a:tcPr anchor="ctr">
                    <a:solidFill>
                      <a:schemeClr val="bg2">
                        <a:lumMod val="90000"/>
                      </a:schemeClr>
                    </a:solidFill>
                  </a:tcPr>
                </a:tc>
                <a:tc>
                  <a:txBody>
                    <a:bodyPr/>
                    <a:lstStyle/>
                    <a:p>
                      <a:pPr algn="ctr"/>
                      <a:r>
                        <a:rPr lang="en-ZA" sz="1600" b="1" dirty="0" smtClean="0">
                          <a:solidFill>
                            <a:schemeClr val="bg2">
                              <a:lumMod val="10000"/>
                            </a:schemeClr>
                          </a:solidFill>
                        </a:rPr>
                        <a:t>54,8%</a:t>
                      </a:r>
                    </a:p>
                  </a:txBody>
                  <a:tcPr anchor="ctr">
                    <a:solidFill>
                      <a:schemeClr val="bg2">
                        <a:lumMod val="90000"/>
                      </a:schemeClr>
                    </a:solidFill>
                  </a:tcPr>
                </a:tc>
                <a:tc>
                  <a:txBody>
                    <a:bodyPr/>
                    <a:lstStyle/>
                    <a:p>
                      <a:pPr algn="ctr"/>
                      <a:r>
                        <a:rPr lang="en-ZA" sz="1600" b="1" dirty="0" smtClean="0"/>
                        <a:t>54,4%</a:t>
                      </a:r>
                      <a:endParaRPr lang="en-ZA" sz="1600" b="1" dirty="0"/>
                    </a:p>
                  </a:txBody>
                  <a:tcPr anchor="ct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rPr>
                        <a:t>3 dams in the </a:t>
                      </a:r>
                      <a:r>
                        <a:rPr lang="en-ZA" sz="1600" dirty="0" err="1" smtClean="0">
                          <a:solidFill>
                            <a:schemeClr val="tx1"/>
                          </a:solidFill>
                        </a:rPr>
                        <a:t>Beyers</a:t>
                      </a:r>
                      <a:r>
                        <a:rPr lang="en-ZA" sz="1600" dirty="0" smtClean="0">
                          <a:solidFill>
                            <a:schemeClr val="tx1"/>
                          </a:solidFill>
                        </a:rPr>
                        <a:t> </a:t>
                      </a:r>
                      <a:r>
                        <a:rPr lang="en-ZA" sz="1600" dirty="0" err="1" smtClean="0">
                          <a:solidFill>
                            <a:schemeClr val="tx1"/>
                          </a:solidFill>
                        </a:rPr>
                        <a:t>Naudé</a:t>
                      </a:r>
                      <a:r>
                        <a:rPr lang="en-ZA" sz="1600" dirty="0" smtClean="0">
                          <a:solidFill>
                            <a:schemeClr val="tx1"/>
                          </a:solidFill>
                        </a:rPr>
                        <a:t> LM, </a:t>
                      </a:r>
                      <a:r>
                        <a:rPr lang="en-ZA" sz="1600" dirty="0" err="1" smtClean="0">
                          <a:solidFill>
                            <a:schemeClr val="tx1"/>
                          </a:solidFill>
                        </a:rPr>
                        <a:t>Jansenville</a:t>
                      </a:r>
                      <a:r>
                        <a:rPr lang="en-ZA" sz="1600" dirty="0" smtClean="0">
                          <a:solidFill>
                            <a:schemeClr val="tx1"/>
                          </a:solidFill>
                        </a:rPr>
                        <a:t>, </a:t>
                      </a:r>
                      <a:r>
                        <a:rPr lang="en-ZA" sz="1600" dirty="0" err="1" smtClean="0">
                          <a:solidFill>
                            <a:schemeClr val="tx1"/>
                          </a:solidFill>
                        </a:rPr>
                        <a:t>Klipplaat</a:t>
                      </a:r>
                      <a:r>
                        <a:rPr lang="en-ZA" sz="1600" dirty="0" smtClean="0">
                          <a:solidFill>
                            <a:schemeClr val="tx1"/>
                          </a:solidFill>
                        </a:rPr>
                        <a:t> &amp; Waterford</a:t>
                      </a:r>
                      <a:r>
                        <a:rPr lang="en-ZA" sz="1600" dirty="0" smtClean="0">
                          <a:solidFill>
                            <a:srgbClr val="000099"/>
                          </a:solidFill>
                        </a:rPr>
                        <a:t>,</a:t>
                      </a:r>
                      <a:r>
                        <a:rPr lang="en-ZA" sz="1600" baseline="0" dirty="0" smtClean="0">
                          <a:solidFill>
                            <a:srgbClr val="000099"/>
                          </a:solidFill>
                        </a:rPr>
                        <a:t> was </a:t>
                      </a:r>
                      <a:r>
                        <a:rPr lang="en-ZA" sz="1600" b="1" baseline="0" dirty="0" smtClean="0">
                          <a:solidFill>
                            <a:srgbClr val="000099"/>
                          </a:solidFill>
                        </a:rPr>
                        <a:t>83,1%</a:t>
                      </a:r>
                      <a:r>
                        <a:rPr lang="en-ZA" sz="1600" baseline="0" dirty="0" smtClean="0">
                          <a:solidFill>
                            <a:srgbClr val="000099"/>
                          </a:solidFill>
                        </a:rPr>
                        <a:t> last year. </a:t>
                      </a:r>
                      <a:endParaRPr lang="en-ZA" sz="1600" dirty="0" smtClean="0">
                        <a:solidFill>
                          <a:srgbClr val="000099"/>
                        </a:solidFill>
                      </a:endParaRPr>
                    </a:p>
                  </a:txBody>
                  <a:tcPr>
                    <a:solidFill>
                      <a:schemeClr val="bg2">
                        <a:lumMod val="90000"/>
                      </a:schemeClr>
                    </a:solidFill>
                  </a:tcPr>
                </a:tc>
              </a:tr>
              <a:tr h="5280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1" u="sng" dirty="0" err="1" smtClean="0">
                          <a:solidFill>
                            <a:schemeClr val="bg2">
                              <a:lumMod val="10000"/>
                            </a:schemeClr>
                          </a:solidFill>
                        </a:rPr>
                        <a:t>Luvuvhu</a:t>
                      </a:r>
                      <a:endParaRPr lang="en-ZA" sz="1600" b="1" u="sng" dirty="0" smtClean="0">
                        <a:solidFill>
                          <a:schemeClr val="bg2">
                            <a:lumMod val="10000"/>
                          </a:schemeClr>
                        </a:solidFill>
                      </a:endParaRPr>
                    </a:p>
                  </a:txBody>
                  <a:tcPr anchor="ctr">
                    <a:solidFill>
                      <a:schemeClr val="bg2">
                        <a:lumMod val="90000"/>
                      </a:schemeClr>
                    </a:solidFill>
                  </a:tcPr>
                </a:tc>
                <a:tc>
                  <a:txBody>
                    <a:bodyPr/>
                    <a:lstStyle/>
                    <a:p>
                      <a:pPr algn="r"/>
                      <a:r>
                        <a:rPr lang="en-ZA" sz="1600" b="1" dirty="0" smtClean="0"/>
                        <a:t>225</a:t>
                      </a:r>
                      <a:endParaRPr lang="en-ZA" sz="1600" b="1" dirty="0"/>
                    </a:p>
                  </a:txBody>
                  <a:tcPr anchor="ctr">
                    <a:solidFill>
                      <a:schemeClr val="bg2">
                        <a:lumMod val="90000"/>
                      </a:schemeClr>
                    </a:solidFill>
                  </a:tcPr>
                </a:tc>
                <a:tc>
                  <a:txBody>
                    <a:bodyPr/>
                    <a:lstStyle/>
                    <a:p>
                      <a:pPr algn="ctr"/>
                      <a:r>
                        <a:rPr lang="en-ZA" sz="1600" b="1" dirty="0" smtClean="0">
                          <a:solidFill>
                            <a:schemeClr val="bg2">
                              <a:lumMod val="10000"/>
                            </a:schemeClr>
                          </a:solidFill>
                        </a:rPr>
                        <a:t>77,5%</a:t>
                      </a:r>
                    </a:p>
                  </a:txBody>
                  <a:tcPr anchor="ctr">
                    <a:solidFill>
                      <a:schemeClr val="bg2">
                        <a:lumMod val="90000"/>
                      </a:schemeClr>
                    </a:solidFill>
                  </a:tcPr>
                </a:tc>
                <a:tc>
                  <a:txBody>
                    <a:bodyPr/>
                    <a:lstStyle/>
                    <a:p>
                      <a:pPr algn="ctr"/>
                      <a:r>
                        <a:rPr lang="en-ZA" sz="1600" b="1" dirty="0" smtClean="0"/>
                        <a:t>81,5%</a:t>
                      </a:r>
                      <a:endParaRPr lang="en-ZA" sz="1600" b="1" dirty="0"/>
                    </a:p>
                  </a:txBody>
                  <a:tcPr anchor="ctr">
                    <a:solidFill>
                      <a:schemeClr val="bg2">
                        <a:lumMod val="9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rPr>
                        <a:t>3 dams: Thohoyandou area,</a:t>
                      </a:r>
                      <a:r>
                        <a:rPr lang="en-ZA" sz="1600" dirty="0" smtClean="0">
                          <a:solidFill>
                            <a:srgbClr val="000099"/>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en-ZA" sz="1600" dirty="0" smtClean="0">
                          <a:solidFill>
                            <a:srgbClr val="000099"/>
                          </a:solidFill>
                        </a:rPr>
                        <a:t>was </a:t>
                      </a:r>
                      <a:r>
                        <a:rPr lang="en-ZA" sz="1600" b="1" dirty="0" smtClean="0">
                          <a:solidFill>
                            <a:srgbClr val="000099"/>
                          </a:solidFill>
                        </a:rPr>
                        <a:t>69,7%</a:t>
                      </a:r>
                      <a:r>
                        <a:rPr lang="en-ZA" sz="1600" dirty="0" smtClean="0">
                          <a:solidFill>
                            <a:srgbClr val="000099"/>
                          </a:solidFill>
                        </a:rPr>
                        <a:t> last year. </a:t>
                      </a:r>
                    </a:p>
                  </a:txBody>
                  <a:tcPr>
                    <a:solidFill>
                      <a:schemeClr val="bg2">
                        <a:lumMod val="90000"/>
                      </a:schemeClr>
                    </a:solidFill>
                  </a:tcPr>
                </a:tc>
              </a:tr>
            </a:tbl>
          </a:graphicData>
        </a:graphic>
      </p:graphicFrame>
    </p:spTree>
    <p:extLst>
      <p:ext uri="{BB962C8B-B14F-4D97-AF65-F5344CB8AC3E}">
        <p14:creationId xmlns="" xmlns:p14="http://schemas.microsoft.com/office/powerpoint/2010/main" val="1270427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E424EC-1447-457C-8795-0E858E81086C}" type="slidenum">
              <a:rPr lang="en-US" smtClean="0"/>
              <a:pPr/>
              <a:t>9</a:t>
            </a:fld>
            <a:endParaRPr lang="en-US"/>
          </a:p>
        </p:txBody>
      </p:sp>
      <p:sp>
        <p:nvSpPr>
          <p:cNvPr id="6" name="Title 1"/>
          <p:cNvSpPr txBox="1">
            <a:spLocks/>
          </p:cNvSpPr>
          <p:nvPr/>
        </p:nvSpPr>
        <p:spPr>
          <a:xfrm>
            <a:off x="143932" y="16587"/>
            <a:ext cx="8813799" cy="463390"/>
          </a:xfrm>
          <a:prstGeom prst="rect">
            <a:avLst/>
          </a:prstGeom>
          <a:solidFill>
            <a:schemeClr val="bg2">
              <a:lumMod val="25000"/>
            </a:schemeClr>
          </a:solidFill>
        </p:spPr>
        <p:txBody>
          <a:bodyPr>
            <a:norm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250" b="1" i="0" u="none" strike="noStrike" kern="1200" cap="none" spc="0" normalizeH="0" baseline="0" noProof="0" dirty="0" smtClean="0">
                <a:ln>
                  <a:noFill/>
                </a:ln>
                <a:solidFill>
                  <a:schemeClr val="bg1"/>
                </a:solidFill>
                <a:effectLst/>
                <a:uLnTx/>
                <a:uFillTx/>
                <a:latin typeface="Arial" pitchFamily="34" charset="0"/>
                <a:ea typeface="ＭＳ Ｐゴシック" charset="0"/>
                <a:cs typeface="Arial" pitchFamily="34" charset="0"/>
              </a:rPr>
              <a:t>Overview of National Status of Dams at 06 February 2017 (2)</a:t>
            </a:r>
            <a:endParaRPr kumimoji="0" lang="en-US" sz="2250" b="1"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3133328390"/>
              </p:ext>
            </p:extLst>
          </p:nvPr>
        </p:nvGraphicFramePr>
        <p:xfrm>
          <a:off x="1" y="476673"/>
          <a:ext cx="9108504" cy="6523496"/>
        </p:xfrm>
        <a:graphic>
          <a:graphicData uri="http://schemas.openxmlformats.org/drawingml/2006/table">
            <a:tbl>
              <a:tblPr firstRow="1" bandRow="1">
                <a:tableStyleId>{5C22544A-7EE6-4342-B048-85BDC9FD1C3A}</a:tableStyleId>
              </a:tblPr>
              <a:tblGrid>
                <a:gridCol w="1836160"/>
                <a:gridCol w="830652"/>
                <a:gridCol w="956216"/>
                <a:gridCol w="888604"/>
                <a:gridCol w="4596872"/>
              </a:tblGrid>
              <a:tr h="640856">
                <a:tc>
                  <a:txBody>
                    <a:bodyPr/>
                    <a:lstStyle/>
                    <a:p>
                      <a:r>
                        <a:rPr lang="en-ZA" dirty="0" smtClean="0">
                          <a:solidFill>
                            <a:schemeClr val="bg2"/>
                          </a:solidFill>
                        </a:rPr>
                        <a:t>Item</a:t>
                      </a:r>
                      <a:endParaRPr lang="en-ZA" dirty="0">
                        <a:solidFill>
                          <a:schemeClr val="bg2"/>
                        </a:solidFill>
                      </a:endParaRPr>
                    </a:p>
                  </a:txBody>
                  <a:tcPr>
                    <a:solidFill>
                      <a:schemeClr val="bg2">
                        <a:lumMod val="50000"/>
                      </a:schemeClr>
                    </a:solidFill>
                  </a:tcPr>
                </a:tc>
                <a:tc>
                  <a:txBody>
                    <a:bodyPr/>
                    <a:lstStyle/>
                    <a:p>
                      <a:pPr algn="ctr"/>
                      <a:r>
                        <a:rPr lang="en-ZA" dirty="0" smtClean="0">
                          <a:solidFill>
                            <a:schemeClr val="bg2"/>
                          </a:solidFill>
                        </a:rPr>
                        <a:t>Cap in </a:t>
                      </a:r>
                    </a:p>
                    <a:p>
                      <a:pPr algn="ctr"/>
                      <a:r>
                        <a:rPr lang="en-ZA" dirty="0" smtClean="0"/>
                        <a:t>10</a:t>
                      </a:r>
                      <a:r>
                        <a:rPr lang="en-ZA" baseline="30000" dirty="0" smtClean="0"/>
                        <a:t>6</a:t>
                      </a:r>
                      <a:r>
                        <a:rPr lang="en-ZA" baseline="0" dirty="0" smtClean="0"/>
                        <a:t>m</a:t>
                      </a:r>
                      <a:r>
                        <a:rPr lang="en-ZA" baseline="30000" dirty="0" smtClean="0"/>
                        <a:t>3</a:t>
                      </a:r>
                      <a:r>
                        <a:rPr lang="en-ZA" dirty="0" smtClean="0"/>
                        <a:t> </a:t>
                      </a:r>
                      <a:endParaRPr lang="en-ZA" dirty="0">
                        <a:solidFill>
                          <a:schemeClr val="bg2"/>
                        </a:solidFill>
                      </a:endParaRPr>
                    </a:p>
                  </a:txBody>
                  <a:tcPr>
                    <a:solidFill>
                      <a:schemeClr val="bg2">
                        <a:lumMod val="50000"/>
                      </a:schemeClr>
                    </a:solidFill>
                  </a:tcPr>
                </a:tc>
                <a:tc>
                  <a:txBody>
                    <a:bodyPr/>
                    <a:lstStyle/>
                    <a:p>
                      <a:pPr algn="ctr"/>
                      <a:r>
                        <a:rPr lang="en-ZA" dirty="0" smtClean="0">
                          <a:solidFill>
                            <a:schemeClr val="bg2"/>
                          </a:solidFill>
                        </a:rPr>
                        <a:t>30 Jan</a:t>
                      </a:r>
                      <a:endParaRPr lang="en-ZA" dirty="0">
                        <a:solidFill>
                          <a:schemeClr val="bg2"/>
                        </a:solidFill>
                      </a:endParaRPr>
                    </a:p>
                  </a:txBody>
                  <a:tcPr>
                    <a:solidFill>
                      <a:schemeClr val="bg2">
                        <a:lumMod val="50000"/>
                      </a:schemeClr>
                    </a:solidFill>
                  </a:tcPr>
                </a:tc>
                <a:tc>
                  <a:txBody>
                    <a:bodyPr/>
                    <a:lstStyle/>
                    <a:p>
                      <a:pPr algn="ctr"/>
                      <a:r>
                        <a:rPr lang="en-ZA" dirty="0" smtClean="0">
                          <a:solidFill>
                            <a:schemeClr val="bg2"/>
                          </a:solidFill>
                        </a:rPr>
                        <a:t> 6 Feb                                                                                                                                                                                                </a:t>
                      </a:r>
                      <a:endParaRPr lang="en-ZA" dirty="0">
                        <a:solidFill>
                          <a:schemeClr val="bg2"/>
                        </a:solidFill>
                      </a:endParaRPr>
                    </a:p>
                  </a:txBody>
                  <a:tcPr>
                    <a:solidFill>
                      <a:schemeClr val="bg2">
                        <a:lumMod val="50000"/>
                      </a:schemeClr>
                    </a:solidFill>
                  </a:tcPr>
                </a:tc>
                <a:tc>
                  <a:txBody>
                    <a:bodyPr/>
                    <a:lstStyle/>
                    <a:p>
                      <a:r>
                        <a:rPr lang="en-ZA" dirty="0" smtClean="0">
                          <a:solidFill>
                            <a:schemeClr val="bg2"/>
                          </a:solidFill>
                        </a:rPr>
                        <a:t>Comments</a:t>
                      </a:r>
                    </a:p>
                    <a:p>
                      <a:r>
                        <a:rPr lang="en-ZA" sz="1800" b="0" dirty="0" smtClean="0">
                          <a:solidFill>
                            <a:srgbClr val="C00000"/>
                          </a:solidFill>
                        </a:rPr>
                        <a:t>(dams and systems below 40% in red)</a:t>
                      </a:r>
                      <a:endParaRPr lang="en-ZA" dirty="0">
                        <a:solidFill>
                          <a:schemeClr val="bg2"/>
                        </a:solidFill>
                      </a:endParaRPr>
                    </a:p>
                  </a:txBody>
                  <a:tcPr>
                    <a:solidFill>
                      <a:schemeClr val="bg2">
                        <a:lumMod val="50000"/>
                      </a:schemeClr>
                    </a:solidFill>
                  </a:tcPr>
                </a:tc>
              </a:tr>
              <a:tr h="1124768">
                <a:tc>
                  <a:txBody>
                    <a:bodyPr/>
                    <a:lstStyle/>
                    <a:p>
                      <a:r>
                        <a:rPr lang="en-ZA" sz="1600" b="1" u="sng" dirty="0" smtClean="0">
                          <a:solidFill>
                            <a:schemeClr val="bg2">
                              <a:lumMod val="10000"/>
                            </a:schemeClr>
                          </a:solidFill>
                        </a:rPr>
                        <a:t>Western Cape:  </a:t>
                      </a:r>
                    </a:p>
                    <a:p>
                      <a:r>
                        <a:rPr lang="en-ZA" sz="1600" u="none" dirty="0" smtClean="0">
                          <a:solidFill>
                            <a:schemeClr val="bg2">
                              <a:lumMod val="10000"/>
                            </a:schemeClr>
                          </a:solidFill>
                        </a:rPr>
                        <a:t>  </a:t>
                      </a:r>
                      <a:r>
                        <a:rPr lang="en-ZA" sz="1600" u="none" dirty="0" err="1" smtClean="0">
                          <a:solidFill>
                            <a:schemeClr val="bg2">
                              <a:lumMod val="10000"/>
                            </a:schemeClr>
                          </a:solidFill>
                        </a:rPr>
                        <a:t>Voëlvlei</a:t>
                      </a:r>
                      <a:endParaRPr lang="en-ZA" sz="1600" u="none" dirty="0" smtClean="0">
                        <a:solidFill>
                          <a:schemeClr val="bg2">
                            <a:lumMod val="10000"/>
                          </a:schemeClr>
                        </a:solidFill>
                      </a:endParaRPr>
                    </a:p>
                    <a:p>
                      <a:r>
                        <a:rPr lang="en-ZA" sz="1600" u="none" dirty="0" smtClean="0">
                          <a:solidFill>
                            <a:schemeClr val="bg2">
                              <a:lumMod val="10000"/>
                            </a:schemeClr>
                          </a:solidFill>
                        </a:rPr>
                        <a:t>  Berg</a:t>
                      </a:r>
                      <a:r>
                        <a:rPr lang="en-ZA" sz="1600" u="none" baseline="0" dirty="0" smtClean="0">
                          <a:solidFill>
                            <a:schemeClr val="bg2">
                              <a:lumMod val="10000"/>
                            </a:schemeClr>
                          </a:solidFill>
                        </a:rPr>
                        <a:t> River</a:t>
                      </a:r>
                      <a:r>
                        <a:rPr lang="en-ZA" sz="1600" u="none" dirty="0" smtClean="0">
                          <a:solidFill>
                            <a:schemeClr val="bg2">
                              <a:lumMod val="10000"/>
                            </a:schemeClr>
                          </a:solidFill>
                        </a:rPr>
                        <a:t>  </a:t>
                      </a:r>
                    </a:p>
                    <a:p>
                      <a:r>
                        <a:rPr lang="en-ZA" sz="1600" u="none" dirty="0" smtClean="0">
                          <a:solidFill>
                            <a:schemeClr val="bg2">
                              <a:lumMod val="10000"/>
                            </a:schemeClr>
                          </a:solidFill>
                        </a:rPr>
                        <a:t>  </a:t>
                      </a:r>
                      <a:r>
                        <a:rPr lang="en-ZA" sz="1600" u="none" dirty="0" err="1" smtClean="0">
                          <a:solidFill>
                            <a:schemeClr val="bg2">
                              <a:lumMod val="10000"/>
                            </a:schemeClr>
                          </a:solidFill>
                        </a:rPr>
                        <a:t>Theewaterskloof</a:t>
                      </a:r>
                      <a:endParaRPr lang="en-ZA" sz="1600" u="none" dirty="0" smtClean="0">
                        <a:solidFill>
                          <a:schemeClr val="bg2">
                            <a:lumMod val="10000"/>
                          </a:schemeClr>
                        </a:solidFill>
                      </a:endParaRPr>
                    </a:p>
                  </a:txBody>
                  <a:tcPr>
                    <a:solidFill>
                      <a:schemeClr val="bg2"/>
                    </a:solidFill>
                  </a:tcPr>
                </a:tc>
                <a:tc>
                  <a:txBody>
                    <a:bodyPr/>
                    <a:lstStyle/>
                    <a:p>
                      <a:pPr algn="r"/>
                      <a:r>
                        <a:rPr lang="en-ZA" sz="1600" b="1" dirty="0" smtClean="0"/>
                        <a:t>889</a:t>
                      </a:r>
                    </a:p>
                    <a:p>
                      <a:pPr algn="r"/>
                      <a:r>
                        <a:rPr lang="en-ZA" sz="1600" b="0" dirty="0" smtClean="0"/>
                        <a:t>159</a:t>
                      </a:r>
                    </a:p>
                    <a:p>
                      <a:pPr algn="r"/>
                      <a:r>
                        <a:rPr lang="en-ZA" sz="1600" b="0" dirty="0" smtClean="0"/>
                        <a:t>127</a:t>
                      </a:r>
                    </a:p>
                    <a:p>
                      <a:pPr algn="r"/>
                      <a:r>
                        <a:rPr lang="en-ZA" sz="1600" b="0" dirty="0" smtClean="0"/>
                        <a:t>479</a:t>
                      </a:r>
                    </a:p>
                  </a:txBody>
                  <a:tcPr>
                    <a:solidFill>
                      <a:schemeClr val="bg2"/>
                    </a:solidFill>
                  </a:tcPr>
                </a:tc>
                <a:tc>
                  <a:txBody>
                    <a:bodyPr/>
                    <a:lstStyle/>
                    <a:p>
                      <a:pPr algn="ctr"/>
                      <a:r>
                        <a:rPr lang="en-ZA" sz="1600" b="1" dirty="0" smtClean="0">
                          <a:solidFill>
                            <a:srgbClr val="C00000"/>
                          </a:solidFill>
                        </a:rPr>
                        <a:t>38,5%</a:t>
                      </a:r>
                    </a:p>
                    <a:p>
                      <a:pPr algn="ctr"/>
                      <a:r>
                        <a:rPr lang="en-ZA" sz="1600" b="0" dirty="0" smtClean="0"/>
                        <a:t>42,0%</a:t>
                      </a:r>
                    </a:p>
                    <a:p>
                      <a:pPr algn="ctr"/>
                      <a:r>
                        <a:rPr lang="en-ZA" sz="1600" b="0" dirty="0" smtClean="0"/>
                        <a:t>47,8%</a:t>
                      </a:r>
                    </a:p>
                    <a:p>
                      <a:pPr algn="ctr"/>
                      <a:r>
                        <a:rPr lang="en-ZA" sz="1600" b="0" dirty="0" smtClean="0">
                          <a:solidFill>
                            <a:srgbClr val="C00000"/>
                          </a:solidFill>
                        </a:rPr>
                        <a:t>33,6%</a:t>
                      </a:r>
                    </a:p>
                  </a:txBody>
                  <a:tcPr>
                    <a:solidFill>
                      <a:schemeClr val="bg2"/>
                    </a:solidFill>
                  </a:tcPr>
                </a:tc>
                <a:tc>
                  <a:txBody>
                    <a:bodyPr/>
                    <a:lstStyle/>
                    <a:p>
                      <a:pPr algn="ctr"/>
                      <a:r>
                        <a:rPr lang="en-ZA" sz="1600" b="1" dirty="0" smtClean="0">
                          <a:solidFill>
                            <a:srgbClr val="C00000"/>
                          </a:solidFill>
                        </a:rPr>
                        <a:t>36,9%</a:t>
                      </a:r>
                    </a:p>
                    <a:p>
                      <a:pPr algn="ctr"/>
                      <a:r>
                        <a:rPr lang="en-ZA" sz="1600" b="0" dirty="0" smtClean="0">
                          <a:solidFill>
                            <a:srgbClr val="C00000"/>
                          </a:solidFill>
                        </a:rPr>
                        <a:t>39,8%</a:t>
                      </a:r>
                    </a:p>
                    <a:p>
                      <a:pPr algn="ctr"/>
                      <a:r>
                        <a:rPr lang="en-ZA" sz="1600" b="0" dirty="0" smtClean="0"/>
                        <a:t>45,8%</a:t>
                      </a:r>
                    </a:p>
                    <a:p>
                      <a:pPr algn="ctr"/>
                      <a:r>
                        <a:rPr lang="en-ZA" sz="1600" b="0" dirty="0" smtClean="0">
                          <a:solidFill>
                            <a:srgbClr val="C00000"/>
                          </a:solidFill>
                        </a:rPr>
                        <a:t>31,8%</a:t>
                      </a:r>
                    </a:p>
                  </a:txBody>
                  <a:tcPr>
                    <a:solidFill>
                      <a:schemeClr val="bg2"/>
                    </a:solidFill>
                  </a:tcPr>
                </a:tc>
                <a:tc>
                  <a:txBody>
                    <a:bodyPr/>
                    <a:lstStyle/>
                    <a:p>
                      <a:r>
                        <a:rPr lang="en-ZA" sz="1600" dirty="0" smtClean="0">
                          <a:solidFill>
                            <a:schemeClr val="bg2">
                              <a:lumMod val="10000"/>
                            </a:schemeClr>
                          </a:solidFill>
                        </a:rPr>
                        <a:t>6 dams</a:t>
                      </a:r>
                      <a:r>
                        <a:rPr lang="en-ZA" sz="1600" baseline="0" dirty="0" smtClean="0">
                          <a:solidFill>
                            <a:schemeClr val="bg2">
                              <a:lumMod val="10000"/>
                            </a:schemeClr>
                          </a:solidFill>
                        </a:rPr>
                        <a:t> for the City of Cape Town, </a:t>
                      </a:r>
                      <a:r>
                        <a:rPr lang="en-ZA" sz="1600" b="1" baseline="0" dirty="0" smtClean="0">
                          <a:solidFill>
                            <a:srgbClr val="000099"/>
                          </a:solidFill>
                        </a:rPr>
                        <a:t>45,0%</a:t>
                      </a:r>
                      <a:r>
                        <a:rPr lang="en-ZA" sz="1600" baseline="0" dirty="0" smtClean="0">
                          <a:solidFill>
                            <a:srgbClr val="000099"/>
                          </a:solidFill>
                        </a:rPr>
                        <a:t> last year. </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b="0" baseline="0" dirty="0" smtClean="0">
                          <a:solidFill>
                            <a:srgbClr val="FF0000"/>
                          </a:solidFill>
                          <a:latin typeface="Arial" pitchFamily="34" charset="0"/>
                          <a:cs typeface="Arial" pitchFamily="34" charset="0"/>
                        </a:rPr>
                        <a:t>20% Urban not achieved</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b="0" baseline="0" dirty="0" smtClean="0">
                          <a:solidFill>
                            <a:srgbClr val="00B050"/>
                          </a:solidFill>
                          <a:latin typeface="Arial" pitchFamily="34" charset="0"/>
                          <a:cs typeface="Arial" pitchFamily="34" charset="0"/>
                        </a:rPr>
                        <a:t> </a:t>
                      </a:r>
                      <a:r>
                        <a:rPr lang="en-GB" sz="1400" b="0" baseline="0" dirty="0" smtClean="0">
                          <a:solidFill>
                            <a:schemeClr val="tx1"/>
                          </a:solidFill>
                          <a:latin typeface="Arial" pitchFamily="34" charset="0"/>
                          <a:cs typeface="Arial" pitchFamily="34" charset="0"/>
                        </a:rPr>
                        <a:t>30% for irrigation now being considered.</a:t>
                      </a:r>
                    </a:p>
                    <a:p>
                      <a:pPr marL="0" marR="0" indent="0" algn="ctr" defTabSz="457200" rtl="0" eaLnBrk="1" fontAlgn="auto" latinLnBrk="0" hangingPunct="1">
                        <a:lnSpc>
                          <a:spcPct val="100000"/>
                        </a:lnSpc>
                        <a:spcBef>
                          <a:spcPts val="0"/>
                        </a:spcBef>
                        <a:spcAft>
                          <a:spcPts val="0"/>
                        </a:spcAft>
                        <a:buClrTx/>
                        <a:buSzTx/>
                        <a:buFontTx/>
                        <a:buNone/>
                        <a:tabLst/>
                        <a:defRPr/>
                      </a:pPr>
                      <a:r>
                        <a:rPr lang="en-GB" sz="1200" b="0" baseline="0" dirty="0" smtClean="0">
                          <a:solidFill>
                            <a:schemeClr val="tx1"/>
                          </a:solidFill>
                          <a:latin typeface="Arial" pitchFamily="34" charset="0"/>
                          <a:cs typeface="Arial" pitchFamily="34" charset="0"/>
                        </a:rPr>
                        <a:t>Cape Town preparing for tighter restrictions to achieve 20% restriction on Urban use</a:t>
                      </a:r>
                      <a:endParaRPr lang="en-ZA" sz="1200" b="0" baseline="0" dirty="0" smtClean="0">
                        <a:solidFill>
                          <a:schemeClr val="tx1"/>
                        </a:solidFill>
                        <a:latin typeface="Arial" pitchFamily="34" charset="0"/>
                        <a:cs typeface="Arial" pitchFamily="34" charset="0"/>
                      </a:endParaRPr>
                    </a:p>
                  </a:txBody>
                  <a:tcPr>
                    <a:solidFill>
                      <a:schemeClr val="bg2"/>
                    </a:solidFill>
                  </a:tcPr>
                </a:tc>
              </a:tr>
              <a:tr h="778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u="none" dirty="0" err="1" smtClean="0">
                          <a:solidFill>
                            <a:schemeClr val="tx1"/>
                          </a:solidFill>
                        </a:rPr>
                        <a:t>Brandvlei</a:t>
                      </a:r>
                      <a:endParaRPr lang="en-ZA" sz="1600" u="none"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600" u="none" dirty="0" err="1" smtClean="0">
                          <a:solidFill>
                            <a:schemeClr val="tx1"/>
                          </a:solidFill>
                        </a:rPr>
                        <a:t>Clanwilliam</a:t>
                      </a:r>
                      <a:endParaRPr lang="en-ZA" sz="1600" u="none"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600" u="none" dirty="0" err="1" smtClean="0">
                          <a:solidFill>
                            <a:schemeClr val="bg2">
                              <a:lumMod val="10000"/>
                            </a:schemeClr>
                          </a:solidFill>
                        </a:rPr>
                        <a:t>Kwaggaskloof</a:t>
                      </a:r>
                      <a:endParaRPr lang="en-ZA" sz="1600" u="none" dirty="0" smtClean="0">
                        <a:solidFill>
                          <a:schemeClr val="bg2">
                            <a:lumMod val="10000"/>
                          </a:schemeClr>
                        </a:solidFill>
                      </a:endParaRPr>
                    </a:p>
                  </a:txBody>
                  <a:tcPr>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rPr>
                        <a:t>286</a:t>
                      </a:r>
                    </a:p>
                    <a:p>
                      <a:pPr marL="0" marR="0" indent="0" algn="r"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rPr>
                        <a:t>122</a:t>
                      </a:r>
                    </a:p>
                    <a:p>
                      <a:pPr marL="0" marR="0" indent="0" algn="r"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rPr>
                        <a:t>169</a:t>
                      </a:r>
                    </a:p>
                  </a:txBody>
                  <a:tcPr>
                    <a:solidFill>
                      <a:schemeClr val="bg2">
                        <a:lumMod val="90000"/>
                      </a:schemeClr>
                    </a:solidFill>
                  </a:tcPr>
                </a:tc>
                <a:tc>
                  <a:txBody>
                    <a:bodyPr/>
                    <a:lstStyle/>
                    <a:p>
                      <a:pPr algn="ctr"/>
                      <a:r>
                        <a:rPr lang="en-ZA" sz="1600" dirty="0" smtClean="0">
                          <a:solidFill>
                            <a:srgbClr val="C00000"/>
                          </a:solidFill>
                        </a:rPr>
                        <a:t>31,1%</a:t>
                      </a:r>
                    </a:p>
                    <a:p>
                      <a:pPr algn="ctr"/>
                      <a:r>
                        <a:rPr lang="en-ZA" sz="1600" dirty="0" smtClean="0">
                          <a:solidFill>
                            <a:schemeClr val="tx1"/>
                          </a:solidFill>
                        </a:rPr>
                        <a:t>50,4%</a:t>
                      </a:r>
                    </a:p>
                    <a:p>
                      <a:pPr algn="ctr"/>
                      <a:r>
                        <a:rPr lang="en-ZA" sz="1600" dirty="0" smtClean="0">
                          <a:solidFill>
                            <a:srgbClr val="C00000"/>
                          </a:solidFill>
                        </a:rPr>
                        <a:t>32,5%</a:t>
                      </a:r>
                      <a:endParaRPr lang="en-ZA" sz="1600" dirty="0">
                        <a:solidFill>
                          <a:srgbClr val="C00000"/>
                        </a:solidFill>
                      </a:endParaRPr>
                    </a:p>
                  </a:txBody>
                  <a:tcPr>
                    <a:solidFill>
                      <a:schemeClr val="bg2">
                        <a:lumMod val="90000"/>
                      </a:schemeClr>
                    </a:solidFill>
                  </a:tcPr>
                </a:tc>
                <a:tc>
                  <a:txBody>
                    <a:bodyPr/>
                    <a:lstStyle/>
                    <a:p>
                      <a:pPr algn="ctr"/>
                      <a:r>
                        <a:rPr lang="en-ZA" sz="1600" dirty="0" smtClean="0">
                          <a:solidFill>
                            <a:srgbClr val="C00000"/>
                          </a:solidFill>
                        </a:rPr>
                        <a:t>28,9%</a:t>
                      </a:r>
                    </a:p>
                    <a:p>
                      <a:pPr algn="ctr"/>
                      <a:r>
                        <a:rPr lang="en-ZA" sz="1600" dirty="0" smtClean="0">
                          <a:solidFill>
                            <a:schemeClr val="tx1"/>
                          </a:solidFill>
                        </a:rPr>
                        <a:t>46,9%</a:t>
                      </a:r>
                    </a:p>
                    <a:p>
                      <a:pPr algn="ctr"/>
                      <a:r>
                        <a:rPr lang="en-ZA" sz="1600" dirty="0" smtClean="0">
                          <a:solidFill>
                            <a:srgbClr val="C00000"/>
                          </a:solidFill>
                        </a:rPr>
                        <a:t>32,5%</a:t>
                      </a:r>
                      <a:endParaRPr lang="en-ZA" sz="1600" dirty="0">
                        <a:solidFill>
                          <a:srgbClr val="C00000"/>
                        </a:solidFill>
                      </a:endParaRPr>
                    </a:p>
                  </a:txBody>
                  <a:tcPr>
                    <a:solidFill>
                      <a:schemeClr val="bg2">
                        <a:lumMod val="90000"/>
                      </a:schemeClr>
                    </a:solidFill>
                  </a:tcPr>
                </a:tc>
                <a:tc>
                  <a:txBody>
                    <a:bodyPr/>
                    <a:lstStyle/>
                    <a:p>
                      <a:endParaRPr lang="en-ZA" sz="1400" b="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ZA" sz="1400" b="0" dirty="0" smtClean="0">
                          <a:solidFill>
                            <a:srgbClr val="00B050"/>
                          </a:solidFill>
                          <a:latin typeface="Arial" pitchFamily="34" charset="0"/>
                          <a:cs typeface="Arial" pitchFamily="34" charset="0"/>
                        </a:rPr>
                        <a:t>Compliance with Ir:40%</a:t>
                      </a:r>
                      <a:r>
                        <a:rPr lang="en-ZA" sz="1400" b="0" baseline="0" dirty="0" smtClean="0">
                          <a:solidFill>
                            <a:srgbClr val="00B050"/>
                          </a:solidFill>
                          <a:latin typeface="Arial" pitchFamily="34" charset="0"/>
                          <a:cs typeface="Arial" pitchFamily="34" charset="0"/>
                        </a:rPr>
                        <a:t> restrictions.</a:t>
                      </a:r>
                      <a:endParaRPr lang="en-ZA" sz="1400" b="0" dirty="0" smtClean="0">
                        <a:solidFill>
                          <a:srgbClr val="00B050"/>
                        </a:solidFill>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400" b="0" dirty="0" smtClean="0">
                        <a:solidFill>
                          <a:schemeClr val="bg2">
                            <a:lumMod val="10000"/>
                          </a:schemeClr>
                        </a:solidFill>
                      </a:endParaRPr>
                    </a:p>
                  </a:txBody>
                  <a:tcPr>
                    <a:solidFill>
                      <a:schemeClr val="bg2">
                        <a:lumMod val="90000"/>
                      </a:schemeClr>
                    </a:solidFill>
                  </a:tcPr>
                </a:tc>
              </a:tr>
              <a:tr h="5479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1" u="sng" dirty="0" err="1" smtClean="0">
                          <a:solidFill>
                            <a:schemeClr val="bg2">
                              <a:lumMod val="10000"/>
                            </a:schemeClr>
                          </a:solidFill>
                        </a:rPr>
                        <a:t>Algoa</a:t>
                      </a:r>
                      <a:r>
                        <a:rPr lang="en-ZA" sz="1600" b="1" u="sng" dirty="0" smtClean="0">
                          <a:solidFill>
                            <a:schemeClr val="bg2">
                              <a:lumMod val="10000"/>
                            </a:schemeClr>
                          </a:solidFill>
                        </a:rPr>
                        <a:t> System:</a:t>
                      </a:r>
                    </a:p>
                  </a:txBody>
                  <a:tcPr>
                    <a:solidFill>
                      <a:schemeClr val="bg2"/>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2">
                              <a:lumMod val="10000"/>
                            </a:schemeClr>
                          </a:solidFill>
                        </a:rPr>
                        <a:t>282</a:t>
                      </a:r>
                    </a:p>
                  </a:txBody>
                  <a:tcPr>
                    <a:solidFill>
                      <a:schemeClr val="bg2"/>
                    </a:solidFill>
                  </a:tcPr>
                </a:tc>
                <a:tc>
                  <a:txBody>
                    <a:bodyPr/>
                    <a:lstStyle/>
                    <a:p>
                      <a:pPr algn="ctr"/>
                      <a:r>
                        <a:rPr lang="en-ZA" sz="1600" b="1" dirty="0" smtClean="0"/>
                        <a:t>53,4%</a:t>
                      </a:r>
                    </a:p>
                  </a:txBody>
                  <a:tcPr>
                    <a:solidFill>
                      <a:schemeClr val="bg2"/>
                    </a:solidFill>
                  </a:tcPr>
                </a:tc>
                <a:tc>
                  <a:txBody>
                    <a:bodyPr/>
                    <a:lstStyle/>
                    <a:p>
                      <a:pPr algn="ctr"/>
                      <a:r>
                        <a:rPr lang="en-ZA" sz="1600" b="1" dirty="0" smtClean="0"/>
                        <a:t>52,2%</a:t>
                      </a:r>
                    </a:p>
                  </a:txBody>
                  <a:tcPr>
                    <a:solidFill>
                      <a:schemeClr val="bg2"/>
                    </a:solidFill>
                  </a:tcPr>
                </a:tc>
                <a:tc>
                  <a:txBody>
                    <a:bodyPr/>
                    <a:lstStyle/>
                    <a:p>
                      <a:r>
                        <a:rPr lang="en-ZA" sz="1600" dirty="0" smtClean="0"/>
                        <a:t>5 dams for Nelson Mandela</a:t>
                      </a:r>
                      <a:r>
                        <a:rPr lang="en-ZA" sz="1600" baseline="0" dirty="0" smtClean="0"/>
                        <a:t> Bay, </a:t>
                      </a:r>
                      <a:r>
                        <a:rPr lang="en-ZA" sz="1600" b="1" baseline="0" dirty="0" smtClean="0">
                          <a:solidFill>
                            <a:srgbClr val="000099"/>
                          </a:solidFill>
                        </a:rPr>
                        <a:t>(90,1%)</a:t>
                      </a:r>
                      <a:r>
                        <a:rPr lang="en-ZA" sz="1600" baseline="0" dirty="0" smtClean="0">
                          <a:solidFill>
                            <a:srgbClr val="000099"/>
                          </a:solidFill>
                        </a:rPr>
                        <a:t> </a:t>
                      </a:r>
                      <a:r>
                        <a:rPr lang="en-ZA" sz="1600" baseline="0" dirty="0" smtClean="0">
                          <a:solidFill>
                            <a:srgbClr val="FF0000"/>
                          </a:solidFill>
                        </a:rPr>
                        <a:t>restrictions on urban not achieved - </a:t>
                      </a:r>
                      <a:r>
                        <a:rPr lang="en-ZA" sz="1600" baseline="0" smtClean="0">
                          <a:solidFill>
                            <a:srgbClr val="FF0000"/>
                          </a:solidFill>
                        </a:rPr>
                        <a:t>overabstraction</a:t>
                      </a:r>
                      <a:endParaRPr lang="en-ZA" sz="1600" baseline="0" dirty="0" smtClean="0">
                        <a:solidFill>
                          <a:srgbClr val="FF0000"/>
                        </a:solidFill>
                      </a:endParaRPr>
                    </a:p>
                  </a:txBody>
                  <a:tcPr>
                    <a:solidFill>
                      <a:schemeClr val="bg2"/>
                    </a:solidFill>
                  </a:tcPr>
                </a:tc>
              </a:tr>
              <a:tr h="3172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1" u="sng" dirty="0" smtClean="0">
                          <a:solidFill>
                            <a:schemeClr val="bg2">
                              <a:lumMod val="10000"/>
                            </a:schemeClr>
                          </a:solidFill>
                        </a:rPr>
                        <a:t>Amatole System:</a:t>
                      </a:r>
                    </a:p>
                  </a:txBody>
                  <a:tcPr>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2">
                              <a:lumMod val="10000"/>
                            </a:schemeClr>
                          </a:solidFill>
                        </a:rPr>
                        <a:t>241</a:t>
                      </a:r>
                    </a:p>
                  </a:txBody>
                  <a:tcPr>
                    <a:solidFill>
                      <a:schemeClr val="bg2">
                        <a:lumMod val="90000"/>
                      </a:schemeClr>
                    </a:solidFill>
                  </a:tcPr>
                </a:tc>
                <a:tc>
                  <a:txBody>
                    <a:bodyPr/>
                    <a:lstStyle/>
                    <a:p>
                      <a:pPr algn="ctr"/>
                      <a:r>
                        <a:rPr lang="en-ZA" sz="1600" b="1" dirty="0" smtClean="0"/>
                        <a:t>72,4%</a:t>
                      </a:r>
                      <a:endParaRPr lang="en-ZA" sz="1600" b="1" dirty="0"/>
                    </a:p>
                  </a:txBody>
                  <a:tcPr>
                    <a:solidFill>
                      <a:schemeClr val="bg2">
                        <a:lumMod val="90000"/>
                      </a:schemeClr>
                    </a:solidFill>
                  </a:tcPr>
                </a:tc>
                <a:tc>
                  <a:txBody>
                    <a:bodyPr/>
                    <a:lstStyle/>
                    <a:p>
                      <a:pPr algn="ctr"/>
                      <a:r>
                        <a:rPr lang="en-ZA" sz="1600" b="1" dirty="0" smtClean="0"/>
                        <a:t>72,4%</a:t>
                      </a:r>
                      <a:endParaRPr lang="en-ZA" sz="1600" b="1" dirty="0"/>
                    </a:p>
                  </a:txBody>
                  <a:tcPr>
                    <a:solidFill>
                      <a:schemeClr val="bg2">
                        <a:lumMod val="90000"/>
                      </a:schemeClr>
                    </a:solidFill>
                  </a:tcPr>
                </a:tc>
                <a:tc>
                  <a:txBody>
                    <a:bodyPr/>
                    <a:lstStyle/>
                    <a:p>
                      <a:r>
                        <a:rPr lang="en-ZA" sz="1600" dirty="0" smtClean="0"/>
                        <a:t>6 dams for Buffalo City </a:t>
                      </a:r>
                      <a:r>
                        <a:rPr lang="en-ZA" sz="1600" b="1" dirty="0" smtClean="0">
                          <a:solidFill>
                            <a:srgbClr val="000099"/>
                          </a:solidFill>
                        </a:rPr>
                        <a:t>(92,9%)</a:t>
                      </a:r>
                      <a:endParaRPr lang="en-ZA" sz="1600" dirty="0">
                        <a:solidFill>
                          <a:srgbClr val="000099"/>
                        </a:solidFill>
                      </a:endParaRPr>
                    </a:p>
                  </a:txBody>
                  <a:tcPr>
                    <a:solidFill>
                      <a:schemeClr val="bg2">
                        <a:lumMod val="90000"/>
                      </a:schemeClr>
                    </a:solidFill>
                  </a:tcPr>
                </a:tc>
              </a:tr>
              <a:tr h="10094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1" u="sng" dirty="0" smtClean="0">
                          <a:solidFill>
                            <a:schemeClr val="bg2">
                              <a:lumMod val="10000"/>
                            </a:schemeClr>
                          </a:solidFill>
                        </a:rPr>
                        <a:t>Umgeni System:</a:t>
                      </a:r>
                    </a:p>
                    <a:p>
                      <a:pPr marL="0" marR="0" indent="0" algn="l" defTabSz="457200" rtl="0" eaLnBrk="1" fontAlgn="auto" latinLnBrk="0" hangingPunct="1">
                        <a:lnSpc>
                          <a:spcPct val="100000"/>
                        </a:lnSpc>
                        <a:spcBef>
                          <a:spcPts val="0"/>
                        </a:spcBef>
                        <a:spcAft>
                          <a:spcPts val="0"/>
                        </a:spcAft>
                        <a:buClrTx/>
                        <a:buSzTx/>
                        <a:buFontTx/>
                        <a:buNone/>
                        <a:tabLst/>
                        <a:defRPr/>
                      </a:pPr>
                      <a:r>
                        <a:rPr lang="en-ZA" sz="1600" u="none" dirty="0" err="1" smtClean="0">
                          <a:solidFill>
                            <a:schemeClr val="bg2">
                              <a:lumMod val="10000"/>
                            </a:schemeClr>
                          </a:solidFill>
                        </a:rPr>
                        <a:t>Inanda</a:t>
                      </a:r>
                      <a:endParaRPr lang="en-ZA" sz="1600" u="none" dirty="0" smtClean="0">
                        <a:solidFill>
                          <a:schemeClr val="bg2">
                            <a:lumMod val="1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600" u="none" dirty="0" err="1" smtClean="0">
                          <a:solidFill>
                            <a:schemeClr val="bg2">
                              <a:lumMod val="10000"/>
                            </a:schemeClr>
                          </a:solidFill>
                        </a:rPr>
                        <a:t>Midmar</a:t>
                      </a:r>
                      <a:endParaRPr lang="en-ZA" sz="1600" u="none" dirty="0" smtClean="0">
                        <a:solidFill>
                          <a:schemeClr val="bg2">
                            <a:lumMod val="1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600" u="none" dirty="0" smtClean="0">
                          <a:solidFill>
                            <a:schemeClr val="bg2">
                              <a:lumMod val="10000"/>
                            </a:schemeClr>
                          </a:solidFill>
                        </a:rPr>
                        <a:t>Albert Falls</a:t>
                      </a:r>
                    </a:p>
                  </a:txBody>
                  <a:tcPr>
                    <a:solidFill>
                      <a:schemeClr val="bg2"/>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bg2">
                              <a:lumMod val="10000"/>
                            </a:schemeClr>
                          </a:solidFill>
                        </a:rPr>
                        <a:t>923</a:t>
                      </a:r>
                    </a:p>
                    <a:p>
                      <a:pPr marL="0" marR="0" indent="0" algn="r" defTabSz="457200" rtl="0" eaLnBrk="1" fontAlgn="auto" latinLnBrk="0" hangingPunct="1">
                        <a:lnSpc>
                          <a:spcPct val="100000"/>
                        </a:lnSpc>
                        <a:spcBef>
                          <a:spcPts val="0"/>
                        </a:spcBef>
                        <a:spcAft>
                          <a:spcPts val="0"/>
                        </a:spcAft>
                        <a:buClrTx/>
                        <a:buSzTx/>
                        <a:buFontTx/>
                        <a:buNone/>
                        <a:tabLst/>
                        <a:defRPr/>
                      </a:pPr>
                      <a:r>
                        <a:rPr lang="en-ZA" sz="1600" b="0" dirty="0" smtClean="0">
                          <a:solidFill>
                            <a:schemeClr val="bg2">
                              <a:lumMod val="10000"/>
                            </a:schemeClr>
                          </a:solidFill>
                        </a:rPr>
                        <a:t>237</a:t>
                      </a:r>
                    </a:p>
                    <a:p>
                      <a:pPr marL="0" marR="0" indent="0" algn="r" defTabSz="457200" rtl="0" eaLnBrk="1" fontAlgn="auto" latinLnBrk="0" hangingPunct="1">
                        <a:lnSpc>
                          <a:spcPct val="100000"/>
                        </a:lnSpc>
                        <a:spcBef>
                          <a:spcPts val="0"/>
                        </a:spcBef>
                        <a:spcAft>
                          <a:spcPts val="0"/>
                        </a:spcAft>
                        <a:buClrTx/>
                        <a:buSzTx/>
                        <a:buFontTx/>
                        <a:buNone/>
                        <a:tabLst/>
                        <a:defRPr/>
                      </a:pPr>
                      <a:r>
                        <a:rPr lang="en-ZA" sz="1600" b="0" dirty="0" smtClean="0">
                          <a:solidFill>
                            <a:schemeClr val="bg2">
                              <a:lumMod val="10000"/>
                            </a:schemeClr>
                          </a:solidFill>
                        </a:rPr>
                        <a:t>235</a:t>
                      </a:r>
                    </a:p>
                    <a:p>
                      <a:pPr marL="0" marR="0" indent="0" algn="r" defTabSz="457200" rtl="0" eaLnBrk="1" fontAlgn="auto" latinLnBrk="0" hangingPunct="1">
                        <a:lnSpc>
                          <a:spcPct val="100000"/>
                        </a:lnSpc>
                        <a:spcBef>
                          <a:spcPts val="0"/>
                        </a:spcBef>
                        <a:spcAft>
                          <a:spcPts val="0"/>
                        </a:spcAft>
                        <a:buClrTx/>
                        <a:buSzTx/>
                        <a:buFontTx/>
                        <a:buNone/>
                        <a:tabLst/>
                        <a:defRPr/>
                      </a:pPr>
                      <a:r>
                        <a:rPr lang="en-ZA" sz="1600" b="0" dirty="0" smtClean="0">
                          <a:solidFill>
                            <a:schemeClr val="bg2">
                              <a:lumMod val="10000"/>
                            </a:schemeClr>
                          </a:solidFill>
                        </a:rPr>
                        <a:t>288</a:t>
                      </a:r>
                    </a:p>
                  </a:txBody>
                  <a:tcPr>
                    <a:solidFill>
                      <a:schemeClr val="bg2"/>
                    </a:solidFill>
                  </a:tcPr>
                </a:tc>
                <a:tc>
                  <a:txBody>
                    <a:bodyPr/>
                    <a:lstStyle/>
                    <a:p>
                      <a:pPr algn="ctr"/>
                      <a:r>
                        <a:rPr lang="en-ZA" sz="1600" b="1" dirty="0" smtClean="0"/>
                        <a:t>48,7%</a:t>
                      </a:r>
                    </a:p>
                    <a:p>
                      <a:pPr algn="ctr"/>
                      <a:r>
                        <a:rPr lang="en-ZA" sz="1600" dirty="0" smtClean="0"/>
                        <a:t>60,8%</a:t>
                      </a:r>
                    </a:p>
                    <a:p>
                      <a:pPr algn="ctr"/>
                      <a:r>
                        <a:rPr lang="en-ZA" sz="1600" dirty="0" smtClean="0"/>
                        <a:t>58,9%</a:t>
                      </a:r>
                    </a:p>
                    <a:p>
                      <a:pPr algn="ctr"/>
                      <a:r>
                        <a:rPr lang="en-ZA" sz="1600" dirty="0" smtClean="0">
                          <a:solidFill>
                            <a:srgbClr val="C00000"/>
                          </a:solidFill>
                        </a:rPr>
                        <a:t>25,2%</a:t>
                      </a:r>
                      <a:endParaRPr lang="en-ZA" sz="1600" dirty="0">
                        <a:solidFill>
                          <a:srgbClr val="C00000"/>
                        </a:solidFill>
                      </a:endParaRPr>
                    </a:p>
                  </a:txBody>
                  <a:tcPr>
                    <a:solidFill>
                      <a:schemeClr val="bg2"/>
                    </a:solidFill>
                  </a:tcPr>
                </a:tc>
                <a:tc>
                  <a:txBody>
                    <a:bodyPr/>
                    <a:lstStyle/>
                    <a:p>
                      <a:pPr algn="ctr"/>
                      <a:r>
                        <a:rPr lang="en-ZA" sz="1600" b="1" dirty="0" smtClean="0"/>
                        <a:t>48,7%</a:t>
                      </a:r>
                    </a:p>
                    <a:p>
                      <a:pPr algn="ctr"/>
                      <a:r>
                        <a:rPr lang="en-ZA" sz="1600" dirty="0" smtClean="0"/>
                        <a:t>60,3%</a:t>
                      </a:r>
                    </a:p>
                    <a:p>
                      <a:pPr algn="ctr"/>
                      <a:r>
                        <a:rPr lang="en-ZA" sz="1600" dirty="0" smtClean="0"/>
                        <a:t>59,2%</a:t>
                      </a:r>
                    </a:p>
                    <a:p>
                      <a:pPr algn="ctr"/>
                      <a:r>
                        <a:rPr lang="en-ZA" sz="1600" dirty="0" smtClean="0">
                          <a:solidFill>
                            <a:srgbClr val="C00000"/>
                          </a:solidFill>
                        </a:rPr>
                        <a:t>24,7%</a:t>
                      </a:r>
                      <a:endParaRPr lang="en-ZA" sz="1600" dirty="0">
                        <a:solidFill>
                          <a:srgbClr val="C00000"/>
                        </a:solidFill>
                      </a:endParaRPr>
                    </a:p>
                  </a:txBody>
                  <a:tcPr>
                    <a:solidFill>
                      <a:schemeClr val="bg2"/>
                    </a:solidFill>
                  </a:tcPr>
                </a:tc>
                <a:tc>
                  <a:txBody>
                    <a:bodyPr/>
                    <a:lstStyle/>
                    <a:p>
                      <a:r>
                        <a:rPr lang="en-ZA" sz="1600" dirty="0" smtClean="0"/>
                        <a:t>5 dams serving </a:t>
                      </a:r>
                      <a:r>
                        <a:rPr lang="en-ZA" sz="1600" dirty="0" err="1" smtClean="0"/>
                        <a:t>Ethekwini</a:t>
                      </a:r>
                      <a:r>
                        <a:rPr lang="en-ZA" sz="1600" dirty="0" smtClean="0"/>
                        <a:t> &amp; </a:t>
                      </a:r>
                      <a:r>
                        <a:rPr lang="en-ZA" sz="1600" dirty="0" err="1" smtClean="0"/>
                        <a:t>Msunduzi</a:t>
                      </a:r>
                      <a:endParaRPr lang="en-ZA" sz="160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ZA" sz="1600" dirty="0" smtClean="0">
                          <a:solidFill>
                            <a:srgbClr val="000099"/>
                          </a:solidFill>
                        </a:rPr>
                        <a:t>System was  </a:t>
                      </a:r>
                      <a:r>
                        <a:rPr lang="en-ZA" sz="1600" b="1" dirty="0" smtClean="0">
                          <a:solidFill>
                            <a:srgbClr val="000099"/>
                          </a:solidFill>
                        </a:rPr>
                        <a:t>58,4%</a:t>
                      </a:r>
                      <a:r>
                        <a:rPr lang="en-ZA" sz="1600" baseline="0" dirty="0" smtClean="0">
                          <a:solidFill>
                            <a:srgbClr val="000099"/>
                          </a:solidFill>
                        </a:rPr>
                        <a:t> last year this time</a:t>
                      </a:r>
                    </a:p>
                    <a:p>
                      <a:pPr marL="0" marR="0" indent="0" algn="ctr" defTabSz="457200" rtl="0" eaLnBrk="1" fontAlgn="auto" latinLnBrk="0" hangingPunct="1">
                        <a:lnSpc>
                          <a:spcPct val="100000"/>
                        </a:lnSpc>
                        <a:spcBef>
                          <a:spcPts val="0"/>
                        </a:spcBef>
                        <a:spcAft>
                          <a:spcPts val="0"/>
                        </a:spcAft>
                        <a:buClrTx/>
                        <a:buSzTx/>
                        <a:buFontTx/>
                        <a:buNone/>
                        <a:tabLst/>
                        <a:defRPr/>
                      </a:pPr>
                      <a:r>
                        <a:rPr lang="en-GB" sz="1400" b="0" kern="1200" dirty="0" smtClean="0">
                          <a:solidFill>
                            <a:srgbClr val="00B050"/>
                          </a:solidFill>
                          <a:effectLst/>
                          <a:latin typeface="Arial" pitchFamily="34" charset="0"/>
                          <a:ea typeface="Calibri"/>
                          <a:cs typeface="Arial" pitchFamily="34" charset="0"/>
                        </a:rPr>
                        <a:t>D:15%, I:</a:t>
                      </a:r>
                      <a:r>
                        <a:rPr lang="en-GB" sz="1400" b="0" kern="1200" baseline="0" dirty="0" smtClean="0">
                          <a:solidFill>
                            <a:srgbClr val="00B050"/>
                          </a:solidFill>
                          <a:effectLst/>
                          <a:latin typeface="Arial" pitchFamily="34" charset="0"/>
                          <a:ea typeface="Calibri"/>
                          <a:cs typeface="Arial" pitchFamily="34" charset="0"/>
                        </a:rPr>
                        <a:t>15%, Ir:50%. </a:t>
                      </a:r>
                      <a:r>
                        <a:rPr lang="en-GB" sz="1400" b="0" kern="1200" baseline="0" dirty="0" smtClean="0">
                          <a:solidFill>
                            <a:srgbClr val="FF0000"/>
                          </a:solidFill>
                          <a:effectLst/>
                          <a:latin typeface="Arial" pitchFamily="34" charset="0"/>
                          <a:ea typeface="Calibri"/>
                          <a:cs typeface="Arial" pitchFamily="34" charset="0"/>
                        </a:rPr>
                        <a:t>Achieving 67% of the 15% restriction target on urban.</a:t>
                      </a:r>
                      <a:endParaRPr lang="en-ZA" sz="1400" b="0" kern="1200" dirty="0" smtClean="0">
                        <a:solidFill>
                          <a:srgbClr val="FF0000"/>
                        </a:solidFill>
                        <a:effectLst/>
                        <a:latin typeface="Arial" pitchFamily="34" charset="0"/>
                        <a:ea typeface="Calibri"/>
                        <a:cs typeface="Arial" pitchFamily="34" charset="0"/>
                      </a:endParaRPr>
                    </a:p>
                  </a:txBody>
                  <a:tcPr>
                    <a:solidFill>
                      <a:schemeClr val="bg2"/>
                    </a:solidFill>
                  </a:tcPr>
                </a:tc>
              </a:tr>
              <a:tr h="54796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u="none" dirty="0" err="1" smtClean="0">
                          <a:solidFill>
                            <a:schemeClr val="bg2">
                              <a:lumMod val="10000"/>
                            </a:schemeClr>
                          </a:solidFill>
                        </a:rPr>
                        <a:t>Hazelmere</a:t>
                      </a:r>
                      <a:endParaRPr lang="en-ZA" sz="1600" u="none" dirty="0" smtClean="0">
                        <a:solidFill>
                          <a:schemeClr val="bg2">
                            <a:lumMod val="10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sz="1600" u="none" dirty="0" err="1" smtClean="0">
                          <a:solidFill>
                            <a:schemeClr val="bg2">
                              <a:lumMod val="10000"/>
                            </a:schemeClr>
                          </a:solidFill>
                        </a:rPr>
                        <a:t>Pongolapoort</a:t>
                      </a:r>
                      <a:endParaRPr lang="en-ZA" sz="1600" u="none" dirty="0" smtClean="0">
                        <a:solidFill>
                          <a:schemeClr val="bg2">
                            <a:lumMod val="10000"/>
                          </a:schemeClr>
                        </a:solidFill>
                      </a:endParaRPr>
                    </a:p>
                  </a:txBody>
                  <a:tcPr>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rPr>
                        <a:t>18</a:t>
                      </a:r>
                    </a:p>
                    <a:p>
                      <a:pPr marL="0" marR="0" indent="0" algn="r" defTabSz="457200" rtl="0" eaLnBrk="1" fontAlgn="auto" latinLnBrk="0" hangingPunct="1">
                        <a:lnSpc>
                          <a:spcPct val="100000"/>
                        </a:lnSpc>
                        <a:spcBef>
                          <a:spcPts val="0"/>
                        </a:spcBef>
                        <a:spcAft>
                          <a:spcPts val="0"/>
                        </a:spcAft>
                        <a:buClrTx/>
                        <a:buSzTx/>
                        <a:buFontTx/>
                        <a:buNone/>
                        <a:tabLst/>
                        <a:defRPr/>
                      </a:pPr>
                      <a:r>
                        <a:rPr lang="en-ZA" sz="1600" dirty="0" smtClean="0">
                          <a:solidFill>
                            <a:schemeClr val="tx1"/>
                          </a:solidFill>
                        </a:rPr>
                        <a:t>2 267</a:t>
                      </a:r>
                    </a:p>
                  </a:txBody>
                  <a:tcPr>
                    <a:solidFill>
                      <a:schemeClr val="bg2">
                        <a:lumMod val="90000"/>
                      </a:schemeClr>
                    </a:solidFill>
                  </a:tcPr>
                </a:tc>
                <a:tc>
                  <a:txBody>
                    <a:bodyPr/>
                    <a:lstStyle/>
                    <a:p>
                      <a:pPr algn="ctr"/>
                      <a:r>
                        <a:rPr lang="en-ZA" sz="1600" dirty="0" smtClean="0"/>
                        <a:t>65,6%</a:t>
                      </a:r>
                    </a:p>
                    <a:p>
                      <a:pPr algn="ctr"/>
                      <a:r>
                        <a:rPr lang="en-ZA" sz="1600" dirty="0" smtClean="0">
                          <a:solidFill>
                            <a:srgbClr val="C00000"/>
                          </a:solidFill>
                        </a:rPr>
                        <a:t>38,0%</a:t>
                      </a:r>
                      <a:endParaRPr lang="en-ZA" sz="1600" dirty="0">
                        <a:solidFill>
                          <a:srgbClr val="C00000"/>
                        </a:solidFill>
                      </a:endParaRPr>
                    </a:p>
                  </a:txBody>
                  <a:tcPr>
                    <a:solidFill>
                      <a:schemeClr val="bg2">
                        <a:lumMod val="90000"/>
                      </a:schemeClr>
                    </a:solidFill>
                  </a:tcPr>
                </a:tc>
                <a:tc>
                  <a:txBody>
                    <a:bodyPr/>
                    <a:lstStyle/>
                    <a:p>
                      <a:pPr marL="0" algn="ctr" defTabSz="914400" rtl="0" eaLnBrk="1" latinLnBrk="0" hangingPunct="1"/>
                      <a:r>
                        <a:rPr lang="en-ZA" sz="1600" kern="1200" dirty="0" smtClean="0">
                          <a:solidFill>
                            <a:schemeClr val="dk1"/>
                          </a:solidFill>
                          <a:latin typeface="+mn-lt"/>
                          <a:ea typeface="+mn-ea"/>
                          <a:cs typeface="+mn-cs"/>
                        </a:rPr>
                        <a:t>64,2%</a:t>
                      </a:r>
                    </a:p>
                    <a:p>
                      <a:pPr marL="0" algn="ctr" defTabSz="914400" rtl="0" eaLnBrk="1" latinLnBrk="0" hangingPunct="1"/>
                      <a:r>
                        <a:rPr lang="en-ZA" sz="1600" kern="1200" dirty="0" smtClean="0">
                          <a:solidFill>
                            <a:srgbClr val="C00000"/>
                          </a:solidFill>
                          <a:latin typeface="+mn-lt"/>
                          <a:ea typeface="+mn-ea"/>
                          <a:cs typeface="+mn-cs"/>
                        </a:rPr>
                        <a:t>38,0%</a:t>
                      </a:r>
                      <a:endParaRPr lang="en-ZA" sz="1600" kern="1200" dirty="0">
                        <a:solidFill>
                          <a:srgbClr val="C00000"/>
                        </a:solidFill>
                        <a:latin typeface="+mn-lt"/>
                        <a:ea typeface="+mn-ea"/>
                        <a:cs typeface="+mn-cs"/>
                      </a:endParaRPr>
                    </a:p>
                  </a:txBody>
                  <a:tcPr>
                    <a:solidFill>
                      <a:schemeClr val="bg2">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smtClean="0">
                          <a:solidFill>
                            <a:srgbClr val="00B050"/>
                          </a:solidFill>
                          <a:latin typeface="+mn-lt"/>
                          <a:cs typeface="Arial" pitchFamily="34" charset="0"/>
                        </a:rPr>
                        <a:t>Restrictions temporary relaxed at</a:t>
                      </a:r>
                      <a:r>
                        <a:rPr lang="en-ZA" sz="1400" baseline="0" dirty="0" smtClean="0">
                          <a:solidFill>
                            <a:srgbClr val="00B050"/>
                          </a:solidFill>
                          <a:latin typeface="+mn-lt"/>
                          <a:cs typeface="Arial" pitchFamily="34" charset="0"/>
                        </a:rPr>
                        <a:t> </a:t>
                      </a:r>
                      <a:r>
                        <a:rPr lang="en-ZA" sz="1400" baseline="0" dirty="0" err="1" smtClean="0">
                          <a:solidFill>
                            <a:srgbClr val="00B050"/>
                          </a:solidFill>
                          <a:latin typeface="+mn-lt"/>
                          <a:cs typeface="Arial" pitchFamily="34" charset="0"/>
                        </a:rPr>
                        <a:t>Hazelmere</a:t>
                      </a:r>
                      <a:r>
                        <a:rPr lang="en-ZA" sz="1400" baseline="0" dirty="0" smtClean="0">
                          <a:solidFill>
                            <a:srgbClr val="00B050"/>
                          </a:solidFill>
                          <a:latin typeface="+mn-lt"/>
                          <a:cs typeface="Arial" pitchFamily="34" charset="0"/>
                        </a:rPr>
                        <a:t> Dam, level kept below 67%  due to construction</a:t>
                      </a:r>
                      <a:r>
                        <a:rPr lang="en-ZA" sz="1600" dirty="0" smtClean="0">
                          <a:solidFill>
                            <a:srgbClr val="00B050"/>
                          </a:solidFill>
                          <a:latin typeface="+mn-lt"/>
                        </a:rPr>
                        <a:t>.</a:t>
                      </a:r>
                    </a:p>
                  </a:txBody>
                  <a:tcPr>
                    <a:solidFill>
                      <a:schemeClr val="bg2">
                        <a:lumMod val="90000"/>
                      </a:schemeClr>
                    </a:solidFill>
                  </a:tcPr>
                </a:tc>
              </a:tr>
              <a:tr h="778685">
                <a:tc>
                  <a:txBody>
                    <a:bodyPr/>
                    <a:lstStyle/>
                    <a:p>
                      <a:pPr algn="l"/>
                      <a:r>
                        <a:rPr lang="en-ZA" sz="1600" dirty="0" smtClean="0">
                          <a:solidFill>
                            <a:schemeClr val="bg2">
                              <a:lumMod val="10000"/>
                            </a:schemeClr>
                          </a:solidFill>
                        </a:rPr>
                        <a:t>Goedertrouw</a:t>
                      </a:r>
                    </a:p>
                    <a:p>
                      <a:pPr algn="l"/>
                      <a:r>
                        <a:rPr lang="en-ZA" sz="1600" dirty="0" smtClean="0">
                          <a:solidFill>
                            <a:schemeClr val="bg2">
                              <a:lumMod val="10000"/>
                            </a:schemeClr>
                          </a:solidFill>
                        </a:rPr>
                        <a:t>Hluhluwe</a:t>
                      </a:r>
                    </a:p>
                    <a:p>
                      <a:pPr algn="l"/>
                      <a:r>
                        <a:rPr lang="en-ZA" sz="1600" dirty="0" err="1" smtClean="0">
                          <a:solidFill>
                            <a:schemeClr val="bg2">
                              <a:lumMod val="10000"/>
                            </a:schemeClr>
                          </a:solidFill>
                        </a:rPr>
                        <a:t>Klipfontein</a:t>
                      </a:r>
                      <a:endParaRPr lang="en-ZA" sz="1600" dirty="0" smtClean="0">
                        <a:solidFill>
                          <a:schemeClr val="bg2">
                            <a:lumMod val="10000"/>
                          </a:schemeClr>
                        </a:solidFill>
                      </a:endParaRPr>
                    </a:p>
                  </a:txBody>
                  <a:tcPr>
                    <a:solidFill>
                      <a:schemeClr val="bg2"/>
                    </a:solidFill>
                  </a:tcPr>
                </a:tc>
                <a:tc>
                  <a:txBody>
                    <a:bodyPr/>
                    <a:lstStyle/>
                    <a:p>
                      <a:pPr algn="r"/>
                      <a:r>
                        <a:rPr lang="en-ZA" sz="1600" dirty="0" smtClean="0">
                          <a:solidFill>
                            <a:schemeClr val="tx1"/>
                          </a:solidFill>
                        </a:rPr>
                        <a:t>301</a:t>
                      </a:r>
                    </a:p>
                    <a:p>
                      <a:pPr algn="r"/>
                      <a:r>
                        <a:rPr lang="en-ZA" sz="1600" dirty="0" smtClean="0">
                          <a:solidFill>
                            <a:schemeClr val="tx1"/>
                          </a:solidFill>
                        </a:rPr>
                        <a:t>26</a:t>
                      </a:r>
                    </a:p>
                    <a:p>
                      <a:pPr algn="r"/>
                      <a:r>
                        <a:rPr lang="en-ZA" sz="1600" dirty="0" smtClean="0">
                          <a:solidFill>
                            <a:schemeClr val="tx1"/>
                          </a:solidFill>
                        </a:rPr>
                        <a:t>18</a:t>
                      </a:r>
                    </a:p>
                  </a:txBody>
                  <a:tcPr>
                    <a:solidFill>
                      <a:schemeClr val="bg2"/>
                    </a:solidFill>
                  </a:tcPr>
                </a:tc>
                <a:tc>
                  <a:txBody>
                    <a:bodyPr/>
                    <a:lstStyle/>
                    <a:p>
                      <a:pPr algn="ctr"/>
                      <a:r>
                        <a:rPr lang="en-ZA" sz="1600" dirty="0" smtClean="0">
                          <a:solidFill>
                            <a:srgbClr val="C00000"/>
                          </a:solidFill>
                        </a:rPr>
                        <a:t>26,8%</a:t>
                      </a:r>
                    </a:p>
                    <a:p>
                      <a:pPr algn="ctr"/>
                      <a:r>
                        <a:rPr lang="en-ZA" sz="1600" dirty="0" smtClean="0">
                          <a:solidFill>
                            <a:srgbClr val="C00000"/>
                          </a:solidFill>
                        </a:rPr>
                        <a:t>22,2%</a:t>
                      </a:r>
                    </a:p>
                    <a:p>
                      <a:pPr algn="ctr"/>
                      <a:r>
                        <a:rPr lang="en-ZA" sz="1600" dirty="0" smtClean="0">
                          <a:solidFill>
                            <a:srgbClr val="C00000"/>
                          </a:solidFill>
                        </a:rPr>
                        <a:t>33,5%</a:t>
                      </a:r>
                      <a:endParaRPr lang="en-ZA" sz="1600" dirty="0">
                        <a:solidFill>
                          <a:srgbClr val="C00000"/>
                        </a:solidFill>
                      </a:endParaRPr>
                    </a:p>
                  </a:txBody>
                  <a:tcPr>
                    <a:solidFill>
                      <a:schemeClr val="bg2"/>
                    </a:solidFill>
                  </a:tcPr>
                </a:tc>
                <a:tc>
                  <a:txBody>
                    <a:bodyPr/>
                    <a:lstStyle/>
                    <a:p>
                      <a:pPr algn="ctr"/>
                      <a:r>
                        <a:rPr lang="en-ZA" sz="1600" dirty="0" smtClean="0">
                          <a:solidFill>
                            <a:srgbClr val="C00000"/>
                          </a:solidFill>
                        </a:rPr>
                        <a:t>27,5%</a:t>
                      </a:r>
                    </a:p>
                    <a:p>
                      <a:pPr algn="ctr"/>
                      <a:r>
                        <a:rPr lang="en-ZA" sz="1600" dirty="0" smtClean="0">
                          <a:solidFill>
                            <a:srgbClr val="C00000"/>
                          </a:solidFill>
                        </a:rPr>
                        <a:t>21,8%</a:t>
                      </a:r>
                    </a:p>
                    <a:p>
                      <a:pPr algn="ctr"/>
                      <a:r>
                        <a:rPr lang="en-ZA" sz="1600" dirty="0" smtClean="0">
                          <a:solidFill>
                            <a:srgbClr val="C00000"/>
                          </a:solidFill>
                        </a:rPr>
                        <a:t>35,0%</a:t>
                      </a:r>
                      <a:endParaRPr lang="en-ZA" sz="1600" dirty="0">
                        <a:solidFill>
                          <a:srgbClr val="C00000"/>
                        </a:solidFill>
                      </a:endParaRPr>
                    </a:p>
                  </a:txBody>
                  <a:tcPr>
                    <a:solidFill>
                      <a:schemeClr val="bg2"/>
                    </a:solidFill>
                  </a:tcPr>
                </a:tc>
                <a:tc>
                  <a:txBody>
                    <a:bodyPr/>
                    <a:lstStyle/>
                    <a:p>
                      <a:r>
                        <a:rPr lang="en-ZA" sz="1400" b="0" dirty="0" smtClean="0">
                          <a:solidFill>
                            <a:srgbClr val="00B050"/>
                          </a:solidFill>
                          <a:latin typeface="+mn-lt"/>
                          <a:cs typeface="Arial" pitchFamily="34" charset="0"/>
                        </a:rPr>
                        <a:t>D:40%, Ir:80%,</a:t>
                      </a:r>
                      <a:r>
                        <a:rPr lang="en-ZA" sz="1400" b="0" baseline="0" dirty="0" smtClean="0">
                          <a:solidFill>
                            <a:srgbClr val="00B050"/>
                          </a:solidFill>
                          <a:latin typeface="+mn-lt"/>
                          <a:cs typeface="Arial" pitchFamily="34" charset="0"/>
                        </a:rPr>
                        <a:t> In:15% restrictions achieved</a:t>
                      </a:r>
                      <a:endParaRPr lang="en-ZA" sz="1400" b="0" dirty="0" smtClean="0">
                        <a:solidFill>
                          <a:srgbClr val="00B050"/>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400" b="0" dirty="0" smtClean="0">
                          <a:solidFill>
                            <a:srgbClr val="00B050"/>
                          </a:solidFill>
                          <a:latin typeface="+mn-lt"/>
                          <a:cs typeface="Arial" pitchFamily="34" charset="0"/>
                        </a:rPr>
                        <a:t>D:20%, Ir:80%,</a:t>
                      </a:r>
                      <a:r>
                        <a:rPr lang="en-ZA" sz="1400" b="0" baseline="0" dirty="0" smtClean="0">
                          <a:solidFill>
                            <a:srgbClr val="00B050"/>
                          </a:solidFill>
                          <a:latin typeface="+mn-lt"/>
                          <a:cs typeface="Arial" pitchFamily="34" charset="0"/>
                        </a:rPr>
                        <a:t> In:20% restrictions achieved, rationing</a:t>
                      </a:r>
                    </a:p>
                    <a:p>
                      <a:pPr marL="0" marR="0" indent="0" algn="l" defTabSz="914400" rtl="0" eaLnBrk="1" fontAlgn="auto" latinLnBrk="0" hangingPunct="1">
                        <a:lnSpc>
                          <a:spcPct val="100000"/>
                        </a:lnSpc>
                        <a:spcBef>
                          <a:spcPts val="0"/>
                        </a:spcBef>
                        <a:spcAft>
                          <a:spcPts val="0"/>
                        </a:spcAft>
                        <a:buClrTx/>
                        <a:buSzTx/>
                        <a:buFontTx/>
                        <a:buNone/>
                        <a:tabLst/>
                        <a:defRPr/>
                      </a:pPr>
                      <a:r>
                        <a:rPr lang="en-ZA" sz="1400" b="0" baseline="0" dirty="0" smtClean="0">
                          <a:solidFill>
                            <a:srgbClr val="C00000"/>
                          </a:solidFill>
                          <a:latin typeface="+mn-lt"/>
                          <a:cs typeface="Arial" pitchFamily="34" charset="0"/>
                        </a:rPr>
                        <a:t>Restrictions not achieved, rationing imposed</a:t>
                      </a:r>
                      <a:endParaRPr lang="en-ZA" sz="1400" b="0" dirty="0" smtClean="0">
                        <a:solidFill>
                          <a:srgbClr val="C00000"/>
                        </a:solidFill>
                        <a:latin typeface="+mn-lt"/>
                        <a:cs typeface="Arial" pitchFamily="34" charset="0"/>
                      </a:endParaRPr>
                    </a:p>
                  </a:txBody>
                  <a:tcPr anchor="ctr">
                    <a:solidFill>
                      <a:schemeClr val="bg2"/>
                    </a:solidFill>
                  </a:tcPr>
                </a:tc>
              </a:tr>
              <a:tr h="51912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600" b="1" u="sng" dirty="0" smtClean="0">
                          <a:solidFill>
                            <a:schemeClr val="bg2">
                              <a:lumMod val="10000"/>
                            </a:schemeClr>
                          </a:solidFill>
                        </a:rPr>
                        <a:t>Bloemfontein:</a:t>
                      </a:r>
                    </a:p>
                  </a:txBody>
                  <a:tcPr>
                    <a:solidFill>
                      <a:schemeClr val="bg2">
                        <a:lumMod val="90000"/>
                      </a:schemeClr>
                    </a:solid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ZA" sz="1600" b="1" dirty="0" smtClean="0">
                          <a:solidFill>
                            <a:schemeClr val="tx1"/>
                          </a:solidFill>
                        </a:rPr>
                        <a:t>223</a:t>
                      </a:r>
                    </a:p>
                  </a:txBody>
                  <a:tcPr>
                    <a:solidFill>
                      <a:schemeClr val="bg2">
                        <a:lumMod val="90000"/>
                      </a:schemeClr>
                    </a:solidFill>
                  </a:tcPr>
                </a:tc>
                <a:tc>
                  <a:txBody>
                    <a:bodyPr/>
                    <a:lstStyle/>
                    <a:p>
                      <a:pPr algn="ctr"/>
                      <a:r>
                        <a:rPr lang="en-ZA" sz="1600" b="1" dirty="0" smtClean="0">
                          <a:solidFill>
                            <a:srgbClr val="C00000"/>
                          </a:solidFill>
                        </a:rPr>
                        <a:t>37,9%</a:t>
                      </a:r>
                      <a:endParaRPr lang="en-ZA" sz="1600" b="1" dirty="0">
                        <a:solidFill>
                          <a:srgbClr val="C00000"/>
                        </a:solidFill>
                      </a:endParaRPr>
                    </a:p>
                  </a:txBody>
                  <a:tcPr>
                    <a:solidFill>
                      <a:schemeClr val="bg2">
                        <a:lumMod val="90000"/>
                      </a:schemeClr>
                    </a:solidFill>
                  </a:tcPr>
                </a:tc>
                <a:tc>
                  <a:txBody>
                    <a:bodyPr/>
                    <a:lstStyle/>
                    <a:p>
                      <a:pPr algn="ctr"/>
                      <a:r>
                        <a:rPr lang="en-ZA" sz="1600" b="1" dirty="0" smtClean="0">
                          <a:solidFill>
                            <a:srgbClr val="C00000"/>
                          </a:solidFill>
                        </a:rPr>
                        <a:t>37,9%</a:t>
                      </a:r>
                      <a:endParaRPr lang="en-ZA" sz="1600" b="1" dirty="0">
                        <a:solidFill>
                          <a:srgbClr val="C00000"/>
                        </a:solidFill>
                      </a:endParaRPr>
                    </a:p>
                  </a:txBody>
                  <a:tcPr>
                    <a:solidFill>
                      <a:schemeClr val="bg2">
                        <a:lumMod val="90000"/>
                      </a:schemeClr>
                    </a:solidFill>
                  </a:tcPr>
                </a:tc>
                <a:tc>
                  <a:txBody>
                    <a:bodyPr/>
                    <a:lstStyle/>
                    <a:p>
                      <a:r>
                        <a:rPr lang="en-ZA" sz="1600" dirty="0" smtClean="0">
                          <a:latin typeface="+mn-lt"/>
                        </a:rPr>
                        <a:t>4 dams serving Mangaung,</a:t>
                      </a:r>
                      <a:r>
                        <a:rPr lang="en-ZA" sz="1600" baseline="0" dirty="0" smtClean="0">
                          <a:latin typeface="+mn-lt"/>
                        </a:rPr>
                        <a:t> </a:t>
                      </a:r>
                      <a:r>
                        <a:rPr lang="en-ZA" sz="1600" baseline="0" dirty="0" smtClean="0">
                          <a:solidFill>
                            <a:srgbClr val="000099"/>
                          </a:solidFill>
                          <a:latin typeface="+mn-lt"/>
                        </a:rPr>
                        <a:t>was</a:t>
                      </a:r>
                      <a:r>
                        <a:rPr lang="en-ZA" sz="1600" baseline="0" dirty="0" smtClean="0">
                          <a:latin typeface="+mn-lt"/>
                        </a:rPr>
                        <a:t> </a:t>
                      </a:r>
                      <a:r>
                        <a:rPr lang="en-ZA" sz="1600" b="1" baseline="0" dirty="0" smtClean="0">
                          <a:solidFill>
                            <a:srgbClr val="000099"/>
                          </a:solidFill>
                          <a:latin typeface="+mn-lt"/>
                        </a:rPr>
                        <a:t>30,3</a:t>
                      </a:r>
                      <a:r>
                        <a:rPr lang="en-ZA" sz="1600" b="1" dirty="0" smtClean="0">
                          <a:solidFill>
                            <a:srgbClr val="000099"/>
                          </a:solidFill>
                          <a:latin typeface="+mn-lt"/>
                        </a:rPr>
                        <a:t>%</a:t>
                      </a:r>
                      <a:r>
                        <a:rPr lang="en-ZA" sz="1600" baseline="0" dirty="0" smtClean="0">
                          <a:solidFill>
                            <a:srgbClr val="000099"/>
                          </a:solidFill>
                          <a:latin typeface="+mn-lt"/>
                        </a:rPr>
                        <a:t> last year</a:t>
                      </a:r>
                    </a:p>
                    <a:p>
                      <a:pPr marL="0" marR="0" indent="0" algn="ctr" defTabSz="914400" rtl="0" eaLnBrk="1" fontAlgn="auto" latinLnBrk="0" hangingPunct="1">
                        <a:lnSpc>
                          <a:spcPct val="100000"/>
                        </a:lnSpc>
                        <a:spcBef>
                          <a:spcPts val="0"/>
                        </a:spcBef>
                        <a:spcAft>
                          <a:spcPts val="0"/>
                        </a:spcAft>
                        <a:buClrTx/>
                        <a:buSzTx/>
                        <a:buFontTx/>
                        <a:buNone/>
                        <a:tabLst/>
                        <a:defRPr/>
                      </a:pPr>
                      <a:r>
                        <a:rPr lang="en-ZA" sz="1400" baseline="0" dirty="0" smtClean="0">
                          <a:solidFill>
                            <a:srgbClr val="C00000"/>
                          </a:solidFill>
                          <a:latin typeface="+mn-lt"/>
                          <a:cs typeface="Arial" pitchFamily="34" charset="0"/>
                        </a:rPr>
                        <a:t>67% compliance to the D:30% restriction.</a:t>
                      </a:r>
                    </a:p>
                  </a:txBody>
                  <a:tcPr>
                    <a:solidFill>
                      <a:schemeClr val="bg2">
                        <a:lumMod val="90000"/>
                      </a:schemeClr>
                    </a:solidFill>
                  </a:tcPr>
                </a:tc>
              </a:tr>
            </a:tbl>
          </a:graphicData>
        </a:graphic>
      </p:graphicFrame>
    </p:spTree>
    <p:extLst>
      <p:ext uri="{BB962C8B-B14F-4D97-AF65-F5344CB8AC3E}">
        <p14:creationId xmlns="" xmlns:p14="http://schemas.microsoft.com/office/powerpoint/2010/main" val="25577210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6"/>
</p:tagLst>
</file>

<file path=ppt/tags/tag2.xml><?xml version="1.0" encoding="utf-8"?>
<p:tagLst xmlns:a="http://schemas.openxmlformats.org/drawingml/2006/main" xmlns:r="http://schemas.openxmlformats.org/officeDocument/2006/relationships" xmlns:p="http://schemas.openxmlformats.org/presentationml/2006/main">
  <p:tag name="TIMING" val="|3.6"/>
</p:tagLst>
</file>

<file path=ppt/tags/tag3.xml><?xml version="1.0" encoding="utf-8"?>
<p:tagLst xmlns:a="http://schemas.openxmlformats.org/drawingml/2006/main" xmlns:r="http://schemas.openxmlformats.org/officeDocument/2006/relationships" xmlns:p="http://schemas.openxmlformats.org/presentationml/2006/main">
  <p:tag name="TIMING" val="|3.6"/>
</p:tagLst>
</file>

<file path=ppt/tags/tag4.xml><?xml version="1.0" encoding="utf-8"?>
<p:tagLst xmlns:a="http://schemas.openxmlformats.org/drawingml/2006/main" xmlns:r="http://schemas.openxmlformats.org/officeDocument/2006/relationships" xmlns:p="http://schemas.openxmlformats.org/presentationml/2006/main">
  <p:tag name="TIMING" val="|3.6"/>
</p:tagLst>
</file>

<file path=ppt/tags/tag5.xml><?xml version="1.0" encoding="utf-8"?>
<p:tagLst xmlns:a="http://schemas.openxmlformats.org/drawingml/2006/main" xmlns:r="http://schemas.openxmlformats.org/officeDocument/2006/relationships" xmlns:p="http://schemas.openxmlformats.org/presentationml/2006/main">
  <p:tag name="TIMING" val="|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DM Amendment Bill G&amp;A Cluster" id="{AF784FB4-5816-492A-B9DF-FA5072B7B3D8}" vid="{D8B6DD44-4A8E-40B9-8B6C-DF69656F8CFE}"/>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2876</TotalTime>
  <Words>5674</Words>
  <Application>Microsoft Office PowerPoint</Application>
  <PresentationFormat>On-screen Show (4:3)</PresentationFormat>
  <Paragraphs>1034</Paragraphs>
  <Slides>55</Slides>
  <Notes>34</Notes>
  <HiddenSlides>0</HiddenSlides>
  <MMClips>0</MMClips>
  <ScaleCrop>false</ScaleCrop>
  <HeadingPairs>
    <vt:vector size="4" baseType="variant">
      <vt:variant>
        <vt:lpstr>Theme</vt:lpstr>
      </vt:variant>
      <vt:variant>
        <vt:i4>8</vt:i4>
      </vt:variant>
      <vt:variant>
        <vt:lpstr>Slide Titles</vt:lpstr>
      </vt:variant>
      <vt:variant>
        <vt:i4>55</vt:i4>
      </vt:variant>
    </vt:vector>
  </HeadingPairs>
  <TitlesOfParts>
    <vt:vector size="63" baseType="lpstr">
      <vt:lpstr>Office Theme</vt:lpstr>
      <vt:lpstr>1_Office Theme</vt:lpstr>
      <vt:lpstr>2_Office Theme</vt:lpstr>
      <vt:lpstr>5_Office Theme</vt:lpstr>
      <vt:lpstr>6_Office Theme</vt:lpstr>
      <vt:lpstr>8_Office Theme</vt:lpstr>
      <vt:lpstr>4_Office Theme</vt:lpstr>
      <vt:lpstr>Retrospect</vt:lpstr>
      <vt:lpstr>Slide 1</vt:lpstr>
      <vt:lpstr>Notes for Presentation</vt:lpstr>
      <vt:lpstr>12-month SPI for Dec 2015 vs Dec 2016</vt:lpstr>
      <vt:lpstr>SAWS Weekly Outlook</vt:lpstr>
      <vt:lpstr>SAWS Weekly Outlook (Extract)</vt:lpstr>
      <vt:lpstr>Drought and CURRENT Status of our dams</vt:lpstr>
      <vt:lpstr>Slide 7</vt:lpstr>
      <vt:lpstr>Slide 8</vt:lpstr>
      <vt:lpstr>Slide 9</vt:lpstr>
      <vt:lpstr>Intervention by restrictions</vt:lpstr>
      <vt:lpstr>Intervention by restrictions</vt:lpstr>
      <vt:lpstr>Intervention by restrictions (Operating Rules)</vt:lpstr>
      <vt:lpstr>Intervention by restrictions (Operating Rules)</vt:lpstr>
      <vt:lpstr>Intervention by Restrictions: (9)</vt:lpstr>
      <vt:lpstr>Emergency interventions</vt:lpstr>
      <vt:lpstr>5. DROUGHT INTERVENTION BOREHOLES</vt:lpstr>
      <vt:lpstr>Slide 17</vt:lpstr>
      <vt:lpstr>Slide 18</vt:lpstr>
      <vt:lpstr>Eastern Cape</vt:lpstr>
      <vt:lpstr>Eastern Cape</vt:lpstr>
      <vt:lpstr>Free State</vt:lpstr>
      <vt:lpstr>Free State</vt:lpstr>
      <vt:lpstr>Free State</vt:lpstr>
      <vt:lpstr>Gauteng</vt:lpstr>
      <vt:lpstr>Gauteng</vt:lpstr>
      <vt:lpstr>Slide 26</vt:lpstr>
      <vt:lpstr>Slide 27</vt:lpstr>
      <vt:lpstr>Slide 28</vt:lpstr>
      <vt:lpstr>Slide 29</vt:lpstr>
      <vt:lpstr>15% Restrictions</vt:lpstr>
      <vt:lpstr>Kwazulu-Natal</vt:lpstr>
      <vt:lpstr>Kwazulu-Natal</vt:lpstr>
      <vt:lpstr>Kwazulu-Natal</vt:lpstr>
      <vt:lpstr>Limpopo</vt:lpstr>
      <vt:lpstr>Limpopo</vt:lpstr>
      <vt:lpstr>Limpopo</vt:lpstr>
      <vt:lpstr>Slide 37</vt:lpstr>
      <vt:lpstr>Mpumalanga</vt:lpstr>
      <vt:lpstr>Mpumalanga</vt:lpstr>
      <vt:lpstr>Mpumalanga</vt:lpstr>
      <vt:lpstr>Northern Cape</vt:lpstr>
      <vt:lpstr>Slide 42</vt:lpstr>
      <vt:lpstr>Northern Cape</vt:lpstr>
      <vt:lpstr>North West</vt:lpstr>
      <vt:lpstr>North West</vt:lpstr>
      <vt:lpstr>Western Cape</vt:lpstr>
      <vt:lpstr>Western Cape</vt:lpstr>
      <vt:lpstr>IMPACT ON AGRICULTURE</vt:lpstr>
      <vt:lpstr>Impact of Drought on Agriculture</vt:lpstr>
      <vt:lpstr>Slide 50</vt:lpstr>
      <vt:lpstr>Slide 51</vt:lpstr>
      <vt:lpstr>Slide 52</vt:lpstr>
      <vt:lpstr>Conclusion</vt:lpstr>
      <vt:lpstr>Conclusion</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sga</dc:creator>
  <cp:lastModifiedBy>PUMZA</cp:lastModifiedBy>
  <cp:revision>284</cp:revision>
  <cp:lastPrinted>2017-01-23T07:38:24Z</cp:lastPrinted>
  <dcterms:created xsi:type="dcterms:W3CDTF">2016-11-01T15:04:16Z</dcterms:created>
  <dcterms:modified xsi:type="dcterms:W3CDTF">2017-02-16T08:09:49Z</dcterms:modified>
</cp:coreProperties>
</file>