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2" r:id="rId1"/>
  </p:sldMasterIdLst>
  <p:sldIdLst>
    <p:sldId id="258" r:id="rId2"/>
    <p:sldId id="273" r:id="rId3"/>
    <p:sldId id="275" r:id="rId4"/>
    <p:sldId id="277" r:id="rId5"/>
    <p:sldId id="278" r:id="rId6"/>
    <p:sldId id="287" r:id="rId7"/>
    <p:sldId id="288" r:id="rId8"/>
    <p:sldId id="290" r:id="rId9"/>
    <p:sldId id="291" r:id="rId10"/>
    <p:sldId id="279" r:id="rId11"/>
    <p:sldId id="292" r:id="rId12"/>
    <p:sldId id="293" r:id="rId13"/>
    <p:sldId id="281"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586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426531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70147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0557136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xmlns="" val="347114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22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36520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69307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20942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1/30/2017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76350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pPr/>
              <a:t>1/30/2017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199432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26853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1/30/2017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299142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ROOIBOS_01-11_526643.jpg"/>
          <p:cNvPicPr>
            <a:picLocks noChangeAspect="1"/>
          </p:cNvPicPr>
          <p:nvPr/>
        </p:nvPicPr>
        <p:blipFill>
          <a:blip r:embed="rId2" cstate="email">
            <a:extLst>
              <a:ext uri="{28A0092B-C50C-407E-A947-70E740481C1C}">
                <a14:useLocalDpi xmlns:a14="http://schemas.microsoft.com/office/drawing/2010/main" xmlns=""/>
              </a:ext>
            </a:extLst>
          </a:blip>
          <a:srcRect l="9774" t="1289" r="9774" b="18259"/>
          <a:stretch>
            <a:fillRect/>
          </a:stretch>
        </p:blipFill>
        <p:spPr>
          <a:xfrm>
            <a:off x="0" y="0"/>
            <a:ext cx="12192000" cy="6858000"/>
          </a:xfrm>
          <a:prstGeom prst="rect">
            <a:avLst/>
          </a:prstGeom>
          <a:ln w="12700">
            <a:miter lim="400000"/>
          </a:ln>
        </p:spPr>
      </p:pic>
      <p:pic>
        <p:nvPicPr>
          <p:cNvPr id="110" name="pasted-image.pdf"/>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602079" y="374971"/>
            <a:ext cx="6984982" cy="2810816"/>
          </a:xfrm>
          <a:prstGeom prst="rect">
            <a:avLst/>
          </a:prstGeom>
          <a:ln w="12700">
            <a:miter lim="400000"/>
          </a:ln>
        </p:spPr>
      </p:pic>
      <p:sp>
        <p:nvSpPr>
          <p:cNvPr id="111" name="Shape 111"/>
          <p:cNvSpPr/>
          <p:nvPr/>
        </p:nvSpPr>
        <p:spPr>
          <a:xfrm>
            <a:off x="2260775" y="4591241"/>
            <a:ext cx="7667589" cy="892969"/>
          </a:xfrm>
          <a:prstGeom prst="rect">
            <a:avLst/>
          </a:prstGeom>
          <a:solidFill>
            <a:srgbClr val="B2292E">
              <a:alpha val="50002"/>
            </a:srgbClr>
          </a:solidFill>
          <a:ln w="12700">
            <a:miter lim="400000"/>
          </a:ln>
        </p:spPr>
        <p:txBody>
          <a:bodyPr lIns="35719" tIns="35719" rIns="35719" bIns="35719" anchor="ctr"/>
          <a:lstStyle/>
          <a:p>
            <a:pPr>
              <a:defRPr sz="2400">
                <a:solidFill>
                  <a:srgbClr val="FFFFFF"/>
                </a:solidFill>
              </a:defRPr>
            </a:pPr>
            <a:endParaRPr sz="1687" dirty="0"/>
          </a:p>
        </p:txBody>
      </p:sp>
      <p:sp>
        <p:nvSpPr>
          <p:cNvPr id="112" name="Shape 112"/>
          <p:cNvSpPr/>
          <p:nvPr/>
        </p:nvSpPr>
        <p:spPr>
          <a:xfrm>
            <a:off x="2188275" y="4570770"/>
            <a:ext cx="7812588" cy="93391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r">
              <a:defRPr>
                <a:solidFill>
                  <a:srgbClr val="FFFFFF"/>
                </a:solidFill>
                <a:latin typeface="Open Sans Light"/>
                <a:ea typeface="Open Sans Light"/>
                <a:cs typeface="Open Sans Light"/>
                <a:sym typeface="Open Sans Light"/>
              </a:defRPr>
            </a:lvl1pPr>
          </a:lstStyle>
          <a:p>
            <a:pPr algn="ctr"/>
            <a:r>
              <a:rPr lang="en-US" sz="2800" dirty="0"/>
              <a:t>IKS Bill: Public Hearing </a:t>
            </a:r>
          </a:p>
          <a:p>
            <a:pPr algn="ctr"/>
            <a:r>
              <a:rPr lang="en-US" sz="2800" dirty="0"/>
              <a:t>25 January 2017 </a:t>
            </a:r>
            <a:endParaRPr sz="2800" dirty="0"/>
          </a:p>
        </p:txBody>
      </p:sp>
    </p:spTree>
    <p:extLst>
      <p:ext uri="{BB962C8B-B14F-4D97-AF65-F5344CB8AC3E}">
        <p14:creationId xmlns:p14="http://schemas.microsoft.com/office/powerpoint/2010/main" xmlns="" val="79332229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5897" t="28" r="30132" b="1"/>
          <a:stretch/>
        </p:blipFill>
        <p:spPr>
          <a:xfrm>
            <a:off x="9720648" y="0"/>
            <a:ext cx="2471351" cy="6857990"/>
          </a:xfrm>
          <a:prstGeom prst="rect">
            <a:avLst/>
          </a:prstGeom>
        </p:spPr>
      </p:pic>
      <p:sp>
        <p:nvSpPr>
          <p:cNvPr id="5" name="Rectangle 4"/>
          <p:cNvSpPr/>
          <p:nvPr/>
        </p:nvSpPr>
        <p:spPr>
          <a:xfrm>
            <a:off x="0" y="2"/>
            <a:ext cx="9720649" cy="68579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txBox="1">
            <a:spLocks/>
          </p:cNvSpPr>
          <p:nvPr/>
        </p:nvSpPr>
        <p:spPr>
          <a:xfrm>
            <a:off x="667265" y="714806"/>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ZA" sz="4000" dirty="0">
                <a:solidFill>
                  <a:srgbClr val="FFFFFF"/>
                </a:solidFill>
              </a:rPr>
              <a:t>3. Committees and offices</a:t>
            </a:r>
          </a:p>
        </p:txBody>
      </p:sp>
      <p:sp>
        <p:nvSpPr>
          <p:cNvPr id="4" name="Content Placeholder 2"/>
          <p:cNvSpPr txBox="1">
            <a:spLocks/>
          </p:cNvSpPr>
          <p:nvPr/>
        </p:nvSpPr>
        <p:spPr>
          <a:xfrm>
            <a:off x="667265" y="1621418"/>
            <a:ext cx="8325430" cy="48076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Clr>
                <a:schemeClr val="bg1"/>
              </a:buClr>
              <a:buFont typeface="Wingdings" panose="05000000000000000000" pitchFamily="2" charset="2"/>
              <a:buChar char="q"/>
            </a:pPr>
            <a:r>
              <a:rPr lang="en-ZA" sz="2600" dirty="0">
                <a:solidFill>
                  <a:srgbClr val="FFFFFF"/>
                </a:solidFill>
              </a:rPr>
              <a:t> National Indigenous Knowledge Systems Office (NIKSO)</a:t>
            </a:r>
          </a:p>
          <a:p>
            <a:pPr lvl="1">
              <a:lnSpc>
                <a:spcPct val="100000"/>
              </a:lnSpc>
              <a:buClr>
                <a:schemeClr val="bg1"/>
              </a:buClr>
              <a:buFont typeface="Wingdings" panose="05000000000000000000" pitchFamily="2" charset="2"/>
              <a:buChar char="Ø"/>
            </a:pPr>
            <a:r>
              <a:rPr lang="en-ZA" sz="2400" dirty="0">
                <a:solidFill>
                  <a:srgbClr val="FFFFFF"/>
                </a:solidFill>
              </a:rPr>
              <a:t> The functions of NIKSO as defined in the Bill are wide and lacks guidance for implementation </a:t>
            </a:r>
          </a:p>
          <a:p>
            <a:pPr lvl="1">
              <a:lnSpc>
                <a:spcPct val="100000"/>
              </a:lnSpc>
              <a:buClr>
                <a:schemeClr val="bg1"/>
              </a:buClr>
              <a:buFont typeface="Wingdings" panose="05000000000000000000" pitchFamily="2" charset="2"/>
              <a:buChar char="Ø"/>
            </a:pPr>
            <a:r>
              <a:rPr lang="en-ZA" sz="2400" dirty="0">
                <a:solidFill>
                  <a:srgbClr val="FFFFFF"/>
                </a:solidFill>
              </a:rPr>
              <a:t> The head of NIKSO is appointed by the Minister and subject to directions and instruction issued by the Minister or DG </a:t>
            </a:r>
          </a:p>
          <a:p>
            <a:pPr lvl="1">
              <a:lnSpc>
                <a:spcPct val="100000"/>
              </a:lnSpc>
              <a:buClr>
                <a:schemeClr val="bg1"/>
              </a:buClr>
              <a:buFont typeface="Wingdings" panose="05000000000000000000" pitchFamily="2" charset="2"/>
              <a:buChar char="Ø"/>
            </a:pPr>
            <a:r>
              <a:rPr lang="en-ZA" sz="2400" dirty="0">
                <a:solidFill>
                  <a:srgbClr val="FFFFFF"/>
                </a:solidFill>
              </a:rPr>
              <a:t> In cases where NIKSO act as custodian of IK and where the ownership of it vests in NIKSO, there is no specification how the funds accrued from such ownership/benefit shall be allocated and utilised and is thus susceptible to abuse. </a:t>
            </a:r>
          </a:p>
          <a:p>
            <a:pPr>
              <a:lnSpc>
                <a:spcPct val="100000"/>
              </a:lnSpc>
              <a:buClr>
                <a:schemeClr val="bg1"/>
              </a:buClr>
              <a:buFont typeface="Wingdings" panose="05000000000000000000" pitchFamily="2" charset="2"/>
              <a:buChar char="Ø"/>
            </a:pPr>
            <a:endParaRPr lang="en-ZA" sz="2600" dirty="0">
              <a:solidFill>
                <a:srgbClr val="FFFFFF"/>
              </a:solidFill>
            </a:endParaRPr>
          </a:p>
          <a:p>
            <a:pPr>
              <a:lnSpc>
                <a:spcPct val="100000"/>
              </a:lnSpc>
              <a:buClr>
                <a:schemeClr val="bg1"/>
              </a:buClr>
              <a:buFont typeface="Arial" panose="020B0604020202020204" pitchFamily="34" charset="0"/>
              <a:buChar char="•"/>
            </a:pPr>
            <a:endParaRPr lang="en-ZA" sz="2600" dirty="0">
              <a:solidFill>
                <a:srgbClr val="FFFFFF"/>
              </a:solidFill>
            </a:endParaRPr>
          </a:p>
          <a:p>
            <a:pPr marL="0" indent="0">
              <a:lnSpc>
                <a:spcPct val="100000"/>
              </a:lnSpc>
              <a:buClr>
                <a:schemeClr val="bg1"/>
              </a:buClr>
              <a:buNone/>
            </a:pPr>
            <a:endParaRPr lang="en-ZA" sz="2600" dirty="0">
              <a:solidFill>
                <a:srgbClr val="FFFFFF"/>
              </a:solidFill>
            </a:endParaRPr>
          </a:p>
          <a:p>
            <a:pPr lvl="2">
              <a:lnSpc>
                <a:spcPct val="100000"/>
              </a:lnSpc>
              <a:buClr>
                <a:schemeClr val="bg1"/>
              </a:buClr>
              <a:buFont typeface="Arial" panose="020B0604020202020204" pitchFamily="34" charset="0"/>
              <a:buChar char="•"/>
            </a:pPr>
            <a:endParaRPr lang="en-US" sz="2600" dirty="0">
              <a:solidFill>
                <a:srgbClr val="FFFFFF"/>
              </a:solidFill>
            </a:endParaRPr>
          </a:p>
          <a:p>
            <a:pPr>
              <a:lnSpc>
                <a:spcPct val="100000"/>
              </a:lnSpc>
            </a:pPr>
            <a:endParaRPr lang="af-ZA" sz="2600" dirty="0">
              <a:solidFill>
                <a:srgbClr val="FFFFFF"/>
              </a:solidFill>
            </a:endParaRPr>
          </a:p>
        </p:txBody>
      </p:sp>
      <p:sp>
        <p:nvSpPr>
          <p:cNvPr id="8" name="Rectangle 7"/>
          <p:cNvSpPr/>
          <p:nvPr/>
        </p:nvSpPr>
        <p:spPr>
          <a:xfrm>
            <a:off x="9357106" y="-1"/>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2622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5897" t="28" r="30132" b="1"/>
          <a:stretch/>
        </p:blipFill>
        <p:spPr>
          <a:xfrm>
            <a:off x="9720648" y="0"/>
            <a:ext cx="2471351" cy="6857990"/>
          </a:xfrm>
          <a:prstGeom prst="rect">
            <a:avLst/>
          </a:prstGeom>
        </p:spPr>
      </p:pic>
      <p:sp>
        <p:nvSpPr>
          <p:cNvPr id="5" name="Rectangle 4"/>
          <p:cNvSpPr/>
          <p:nvPr/>
        </p:nvSpPr>
        <p:spPr>
          <a:xfrm>
            <a:off x="0" y="2"/>
            <a:ext cx="9720649" cy="68579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p:cNvSpPr txBox="1">
            <a:spLocks/>
          </p:cNvSpPr>
          <p:nvPr/>
        </p:nvSpPr>
        <p:spPr>
          <a:xfrm>
            <a:off x="515838" y="384867"/>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ZA" sz="4000" b="0" i="0" u="none" strike="noStrike" kern="1200" cap="none" spc="-50" normalizeH="0" baseline="0" noProof="0" dirty="0">
                <a:ln>
                  <a:noFill/>
                </a:ln>
                <a:solidFill>
                  <a:srgbClr val="FFFFFF"/>
                </a:solidFill>
                <a:effectLst/>
                <a:uLnTx/>
                <a:uFillTx/>
                <a:latin typeface="Calibri Light" panose="020F0302020204030204"/>
                <a:ea typeface="+mj-ea"/>
                <a:cs typeface="+mj-cs"/>
              </a:rPr>
              <a:t>3. Committees and offices</a:t>
            </a:r>
          </a:p>
        </p:txBody>
      </p:sp>
      <p:sp>
        <p:nvSpPr>
          <p:cNvPr id="4" name="Content Placeholder 2"/>
          <p:cNvSpPr txBox="1">
            <a:spLocks/>
          </p:cNvSpPr>
          <p:nvPr/>
        </p:nvSpPr>
        <p:spPr>
          <a:xfrm>
            <a:off x="333035" y="1291479"/>
            <a:ext cx="8691037" cy="48076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prstClr val="white"/>
              </a:buClr>
              <a:buSzPct val="100000"/>
              <a:buFont typeface="Wingdings" panose="05000000000000000000" pitchFamily="2" charset="2"/>
              <a:buChar char="q"/>
              <a:tabLst/>
              <a:defRPr/>
            </a:pPr>
            <a:r>
              <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ZA" sz="2600" dirty="0">
                <a:solidFill>
                  <a:srgbClr val="FFFFFF"/>
                </a:solidFill>
                <a:latin typeface="Calibri" panose="020F0502020204030204"/>
              </a:rPr>
              <a:t>Advisory Panel and Dispute Resolution Committee </a:t>
            </a: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lvl="1">
              <a:lnSpc>
                <a:spcPct val="100000"/>
              </a:lnSpc>
              <a:buClr>
                <a:prstClr val="white"/>
              </a:buClr>
              <a:buFont typeface="Wingdings" panose="05000000000000000000" pitchFamily="2" charset="2"/>
              <a:buChar char="Ø"/>
            </a:pPr>
            <a:r>
              <a:rPr kumimoji="0" lang="en-ZA" sz="2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ZA" sz="2400" dirty="0">
                <a:solidFill>
                  <a:srgbClr val="FFFFFF"/>
                </a:solidFill>
              </a:rPr>
              <a:t>There is no provision for private sector participation on the Advisory Panel &amp; “specialists in the discipline of practice” is not defined </a:t>
            </a:r>
          </a:p>
          <a:p>
            <a:pPr lvl="1">
              <a:lnSpc>
                <a:spcPct val="100000"/>
              </a:lnSpc>
              <a:buClr>
                <a:prstClr val="white"/>
              </a:buClr>
              <a:buFont typeface="Wingdings" panose="05000000000000000000" pitchFamily="2" charset="2"/>
              <a:buChar char="Ø"/>
            </a:pPr>
            <a:r>
              <a:rPr lang="en-ZA" sz="2400" dirty="0">
                <a:solidFill>
                  <a:srgbClr val="FFFFFF"/>
                </a:solidFill>
              </a:rPr>
              <a:t> The Dispute Resolution Committee has unconstrained legislative power</a:t>
            </a:r>
          </a:p>
          <a:p>
            <a:pPr lvl="1">
              <a:lnSpc>
                <a:spcPct val="100000"/>
              </a:lnSpc>
              <a:buClr>
                <a:prstClr val="white"/>
              </a:buClr>
              <a:buFont typeface="Wingdings" panose="05000000000000000000" pitchFamily="2" charset="2"/>
              <a:buChar char="Ø"/>
            </a:pPr>
            <a:r>
              <a:rPr lang="en-ZA" sz="2400" dirty="0">
                <a:solidFill>
                  <a:srgbClr val="FFFFFF"/>
                </a:solidFill>
              </a:rPr>
              <a:t> No provision for how decisions will be made by the committees.  Instead, the Bill permits the Minister to determine the procedures.  It is therefore unclear whether a consensus or a majority will be required for decisions</a:t>
            </a:r>
          </a:p>
          <a:p>
            <a:pPr lvl="1">
              <a:lnSpc>
                <a:spcPct val="100000"/>
              </a:lnSpc>
              <a:buClr>
                <a:prstClr val="white"/>
              </a:buClr>
              <a:buFont typeface="Wingdings" panose="05000000000000000000" pitchFamily="2" charset="2"/>
              <a:buChar char="Ø"/>
            </a:pPr>
            <a:r>
              <a:rPr lang="en-ZA" sz="2400" dirty="0">
                <a:solidFill>
                  <a:srgbClr val="FFFFFF"/>
                </a:solidFill>
              </a:rPr>
              <a:t> There is no guidance in the IKS Bill regarding the qualification criteria or number of persons to be appointed as members of the Dispute Resolution Committee, the Minister can appoint any person </a:t>
            </a:r>
          </a:p>
          <a:p>
            <a:pPr lvl="1">
              <a:lnSpc>
                <a:spcPct val="100000"/>
              </a:lnSpc>
              <a:buClr>
                <a:prstClr val="white"/>
              </a:buClr>
              <a:buFont typeface="Wingdings" panose="05000000000000000000" pitchFamily="2" charset="2"/>
              <a:buChar char="Ø"/>
            </a:pPr>
            <a:endParaRPr lang="en-ZA" sz="2400" dirty="0">
              <a:solidFill>
                <a:srgbClr val="FFFFFF"/>
              </a:solidFill>
            </a:endParaRPr>
          </a:p>
          <a:p>
            <a:pPr lvl="1">
              <a:lnSpc>
                <a:spcPct val="100000"/>
              </a:lnSpc>
              <a:buClr>
                <a:prstClr val="white"/>
              </a:buClr>
              <a:buFont typeface="Wingdings" panose="05000000000000000000" pitchFamily="2" charset="2"/>
              <a:buChar char="Ø"/>
            </a:pP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91440" marR="0" lvl="0" indent="-91440" algn="l" defTabSz="914400" rtl="0" eaLnBrk="1" fontAlgn="auto" latinLnBrk="0" hangingPunct="1">
              <a:lnSpc>
                <a:spcPct val="100000"/>
              </a:lnSpc>
              <a:spcBef>
                <a:spcPts val="1200"/>
              </a:spcBef>
              <a:spcAft>
                <a:spcPts val="200"/>
              </a:spcAft>
              <a:buClr>
                <a:prstClr val="white"/>
              </a:buClr>
              <a:buSzPct val="100000"/>
              <a:buFont typeface="Arial" panose="020B0604020202020204" pitchFamily="34" charset="0"/>
              <a:buChar char="•"/>
              <a:tabLst/>
              <a:defRPr/>
            </a:pP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200"/>
              </a:spcAft>
              <a:buClr>
                <a:prstClr val="white"/>
              </a:buClr>
              <a:buSzPct val="100000"/>
              <a:buFont typeface="Calibri" panose="020F0502020204030204" pitchFamily="34" charset="0"/>
              <a:buNone/>
              <a:tabLst/>
              <a:defRPr/>
            </a:pP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566928" marR="0" lvl="2" indent="-182880" algn="l" defTabSz="914400" rtl="0" eaLnBrk="1" fontAlgn="auto" latinLnBrk="0" hangingPunct="1">
              <a:lnSpc>
                <a:spcPct val="100000"/>
              </a:lnSpc>
              <a:spcBef>
                <a:spcPts val="200"/>
              </a:spcBef>
              <a:spcAft>
                <a:spcPts val="400"/>
              </a:spcAft>
              <a:buClr>
                <a:prstClr val="white"/>
              </a:buClr>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91440" marR="0" lvl="0" indent="-91440" algn="l" defTabSz="914400" rtl="0" eaLnBrk="1" fontAlgn="auto" latinLnBrk="0" hangingPunct="1">
              <a:lnSpc>
                <a:spcPct val="100000"/>
              </a:lnSpc>
              <a:spcBef>
                <a:spcPts val="1200"/>
              </a:spcBef>
              <a:spcAft>
                <a:spcPts val="200"/>
              </a:spcAft>
              <a:buClr>
                <a:srgbClr val="D34817"/>
              </a:buClr>
              <a:buSzPct val="100000"/>
              <a:buFont typeface="Calibri" panose="020F0502020204030204" pitchFamily="34" charset="0"/>
              <a:buChar char=" "/>
              <a:tabLst/>
              <a:defRPr/>
            </a:pPr>
            <a:endParaRPr kumimoji="0" lang="af-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p:cNvSpPr/>
          <p:nvPr/>
        </p:nvSpPr>
        <p:spPr>
          <a:xfrm>
            <a:off x="9357106" y="-1"/>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034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5897" t="28" r="30132" b="1"/>
          <a:stretch/>
        </p:blipFill>
        <p:spPr>
          <a:xfrm>
            <a:off x="9720648" y="0"/>
            <a:ext cx="2471351" cy="6857990"/>
          </a:xfrm>
          <a:prstGeom prst="rect">
            <a:avLst/>
          </a:prstGeom>
        </p:spPr>
      </p:pic>
      <p:sp>
        <p:nvSpPr>
          <p:cNvPr id="5" name="Rectangle 4"/>
          <p:cNvSpPr/>
          <p:nvPr/>
        </p:nvSpPr>
        <p:spPr>
          <a:xfrm>
            <a:off x="0" y="2"/>
            <a:ext cx="9720649" cy="68579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p:cNvSpPr txBox="1">
            <a:spLocks/>
          </p:cNvSpPr>
          <p:nvPr/>
        </p:nvSpPr>
        <p:spPr>
          <a:xfrm>
            <a:off x="515838" y="384867"/>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ZA" sz="4000" b="0" i="0" u="none" strike="noStrike" kern="1200" cap="none" spc="-50" normalizeH="0" baseline="0" noProof="0" dirty="0">
                <a:ln>
                  <a:noFill/>
                </a:ln>
                <a:solidFill>
                  <a:srgbClr val="FFFFFF"/>
                </a:solidFill>
                <a:effectLst/>
                <a:uLnTx/>
                <a:uFillTx/>
                <a:latin typeface="Calibri Light" panose="020F0302020204030204"/>
                <a:ea typeface="+mj-ea"/>
                <a:cs typeface="+mj-cs"/>
              </a:rPr>
              <a:t>3. Committees and offices</a:t>
            </a:r>
          </a:p>
        </p:txBody>
      </p:sp>
      <p:sp>
        <p:nvSpPr>
          <p:cNvPr id="4" name="Content Placeholder 2"/>
          <p:cNvSpPr txBox="1">
            <a:spLocks/>
          </p:cNvSpPr>
          <p:nvPr/>
        </p:nvSpPr>
        <p:spPr>
          <a:xfrm>
            <a:off x="333035" y="1291479"/>
            <a:ext cx="8691037" cy="48076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prstClr val="white"/>
              </a:buClr>
              <a:buSzPct val="100000"/>
              <a:buFont typeface="Wingdings" panose="05000000000000000000" pitchFamily="2" charset="2"/>
              <a:buChar char="q"/>
              <a:tabLst/>
              <a:defRPr/>
            </a:pPr>
            <a:r>
              <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rPr>
              <a:t> Offences and Penalties </a:t>
            </a:r>
          </a:p>
          <a:p>
            <a:pPr lvl="1">
              <a:lnSpc>
                <a:spcPct val="100000"/>
              </a:lnSpc>
              <a:buClr>
                <a:prstClr val="white"/>
              </a:buClr>
              <a:buFont typeface="Wingdings" panose="05000000000000000000" pitchFamily="2" charset="2"/>
              <a:buChar char="Ø"/>
            </a:pPr>
            <a:r>
              <a:rPr kumimoji="0" lang="en-ZA" sz="2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ZA" sz="2400" dirty="0">
                <a:solidFill>
                  <a:srgbClr val="FFFFFF"/>
                </a:solidFill>
              </a:rPr>
              <a:t>The Dispute Resolution Committee may determine </a:t>
            </a:r>
            <a:r>
              <a:rPr lang="en-ZA" sz="2400" i="1" dirty="0">
                <a:solidFill>
                  <a:srgbClr val="FFFFFF"/>
                </a:solidFill>
              </a:rPr>
              <a:t>any </a:t>
            </a:r>
            <a:r>
              <a:rPr lang="en-ZA" sz="2400" dirty="0">
                <a:solidFill>
                  <a:srgbClr val="FFFFFF"/>
                </a:solidFill>
              </a:rPr>
              <a:t>sanction for not complying with the Bill and this will likely culminate in the arbitrary and irrational determination of penalties.</a:t>
            </a:r>
          </a:p>
          <a:p>
            <a:pPr lvl="1">
              <a:lnSpc>
                <a:spcPct val="100000"/>
              </a:lnSpc>
              <a:buClr>
                <a:prstClr val="white"/>
              </a:buClr>
              <a:buFont typeface="Wingdings" panose="05000000000000000000" pitchFamily="2" charset="2"/>
              <a:buChar char="Ø"/>
            </a:pPr>
            <a:r>
              <a:rPr lang="en-ZA" sz="2400" dirty="0">
                <a:solidFill>
                  <a:srgbClr val="FFFFFF"/>
                </a:solidFill>
              </a:rPr>
              <a:t>The IKS Bill current include different penalties for: 1) use of IK without authorisation, or the false claim to be a certified IK Practitioner (R30 000 fine and/or 1 year imprisonment) and 2) interference with an official in the performance of duties (R30 000 fine and/or 3 years imprisonment). The IKS Bill should be amended to provide that the fine should be up to a maximum of R30 000 and the imprisonment for interference with an official should be reduced to 1 year to bring it into line with the other penalties</a:t>
            </a:r>
          </a:p>
          <a:p>
            <a:pPr marL="384048" marR="0" lvl="1" indent="-182880" algn="l" defTabSz="914400" rtl="0" eaLnBrk="1" fontAlgn="auto" latinLnBrk="0" hangingPunct="1">
              <a:lnSpc>
                <a:spcPct val="100000"/>
              </a:lnSpc>
              <a:spcBef>
                <a:spcPts val="200"/>
              </a:spcBef>
              <a:spcAft>
                <a:spcPts val="400"/>
              </a:spcAft>
              <a:buClr>
                <a:prstClr val="white"/>
              </a:buClr>
              <a:buSzTx/>
              <a:buFont typeface="Wingdings" panose="05000000000000000000" pitchFamily="2" charset="2"/>
              <a:buChar char="Ø"/>
              <a:tabLst/>
              <a:defRPr/>
            </a:pPr>
            <a:endParaRPr kumimoji="0" lang="en-ZA"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84048" marR="0" lvl="1" indent="-182880" algn="l" defTabSz="914400" rtl="0" eaLnBrk="1" fontAlgn="auto" latinLnBrk="0" hangingPunct="1">
              <a:lnSpc>
                <a:spcPct val="100000"/>
              </a:lnSpc>
              <a:spcBef>
                <a:spcPts val="200"/>
              </a:spcBef>
              <a:spcAft>
                <a:spcPts val="400"/>
              </a:spcAft>
              <a:buClr>
                <a:prstClr val="white"/>
              </a:buClr>
              <a:buSzTx/>
              <a:buFont typeface="Wingdings" panose="05000000000000000000" pitchFamily="2" charset="2"/>
              <a:buChar char="Ø"/>
              <a:tabLst/>
              <a:defRPr/>
            </a:pP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91440" marR="0" lvl="0" indent="-91440" algn="l" defTabSz="914400" rtl="0" eaLnBrk="1" fontAlgn="auto" latinLnBrk="0" hangingPunct="1">
              <a:lnSpc>
                <a:spcPct val="100000"/>
              </a:lnSpc>
              <a:spcBef>
                <a:spcPts val="1200"/>
              </a:spcBef>
              <a:spcAft>
                <a:spcPts val="200"/>
              </a:spcAft>
              <a:buClr>
                <a:prstClr val="white"/>
              </a:buClr>
              <a:buSzPct val="100000"/>
              <a:buFont typeface="Arial" panose="020B0604020202020204" pitchFamily="34" charset="0"/>
              <a:buChar char="•"/>
              <a:tabLst/>
              <a:defRPr/>
            </a:pP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200"/>
              </a:spcAft>
              <a:buClr>
                <a:prstClr val="white"/>
              </a:buClr>
              <a:buSzPct val="100000"/>
              <a:buFont typeface="Calibri" panose="020F0502020204030204" pitchFamily="34" charset="0"/>
              <a:buNone/>
              <a:tabLst/>
              <a:defRPr/>
            </a:pP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566928" marR="0" lvl="2" indent="-182880" algn="l" defTabSz="914400" rtl="0" eaLnBrk="1" fontAlgn="auto" latinLnBrk="0" hangingPunct="1">
              <a:lnSpc>
                <a:spcPct val="100000"/>
              </a:lnSpc>
              <a:spcBef>
                <a:spcPts val="200"/>
              </a:spcBef>
              <a:spcAft>
                <a:spcPts val="400"/>
              </a:spcAft>
              <a:buClr>
                <a:prstClr val="white"/>
              </a:buClr>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91440" marR="0" lvl="0" indent="-91440" algn="l" defTabSz="914400" rtl="0" eaLnBrk="1" fontAlgn="auto" latinLnBrk="0" hangingPunct="1">
              <a:lnSpc>
                <a:spcPct val="100000"/>
              </a:lnSpc>
              <a:spcBef>
                <a:spcPts val="1200"/>
              </a:spcBef>
              <a:spcAft>
                <a:spcPts val="200"/>
              </a:spcAft>
              <a:buClr>
                <a:srgbClr val="D34817"/>
              </a:buClr>
              <a:buSzPct val="100000"/>
              <a:buFont typeface="Calibri" panose="020F0502020204030204" pitchFamily="34" charset="0"/>
              <a:buChar char=" "/>
              <a:tabLst/>
              <a:defRPr/>
            </a:pPr>
            <a:endParaRPr kumimoji="0" lang="af-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p:cNvSpPr/>
          <p:nvPr/>
        </p:nvSpPr>
        <p:spPr>
          <a:xfrm>
            <a:off x="9357106" y="-1"/>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15969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9720649" cy="68579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txBox="1">
            <a:spLocks/>
          </p:cNvSpPr>
          <p:nvPr/>
        </p:nvSpPr>
        <p:spPr>
          <a:xfrm>
            <a:off x="667265" y="714806"/>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ZA" sz="4000" dirty="0">
                <a:solidFill>
                  <a:srgbClr val="FFFFFF"/>
                </a:solidFill>
              </a:rPr>
              <a:t>Conclusion </a:t>
            </a:r>
          </a:p>
        </p:txBody>
      </p:sp>
      <p:sp>
        <p:nvSpPr>
          <p:cNvPr id="4" name="Content Placeholder 2"/>
          <p:cNvSpPr txBox="1">
            <a:spLocks/>
          </p:cNvSpPr>
          <p:nvPr/>
        </p:nvSpPr>
        <p:spPr>
          <a:xfrm>
            <a:off x="667265" y="1621418"/>
            <a:ext cx="8325430" cy="480766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Clr>
                <a:schemeClr val="bg1"/>
              </a:buClr>
              <a:buFont typeface="Wingdings" panose="05000000000000000000" pitchFamily="2" charset="2"/>
              <a:buChar char="Ø"/>
            </a:pPr>
            <a:r>
              <a:rPr lang="en-ZA" sz="2600" dirty="0">
                <a:solidFill>
                  <a:srgbClr val="FFFFFF"/>
                </a:solidFill>
              </a:rPr>
              <a:t> As stated above SARC is broadly supportive of the IKS Bill.</a:t>
            </a:r>
          </a:p>
          <a:p>
            <a:pPr>
              <a:lnSpc>
                <a:spcPct val="100000"/>
              </a:lnSpc>
              <a:buClr>
                <a:schemeClr val="bg1"/>
              </a:buClr>
              <a:buFont typeface="Wingdings" panose="05000000000000000000" pitchFamily="2" charset="2"/>
              <a:buChar char="Ø"/>
            </a:pPr>
            <a:r>
              <a:rPr lang="en-ZA" sz="2600" dirty="0">
                <a:solidFill>
                  <a:srgbClr val="FFFFFF"/>
                </a:solidFill>
              </a:rPr>
              <a:t> However, in our view, the IKS Bill contains some flaws which we have highlighted.  These flaws can be remedied through a careful and considered redrafting.  We implore the drafters of the IKS Bill to undertake this task.</a:t>
            </a:r>
          </a:p>
          <a:p>
            <a:pPr>
              <a:lnSpc>
                <a:spcPct val="100000"/>
              </a:lnSpc>
              <a:buClr>
                <a:schemeClr val="bg1"/>
              </a:buClr>
              <a:buFont typeface="Wingdings" panose="05000000000000000000" pitchFamily="2" charset="2"/>
              <a:buChar char="Ø"/>
            </a:pPr>
            <a:r>
              <a:rPr lang="en-ZA" sz="2600" dirty="0">
                <a:solidFill>
                  <a:srgbClr val="FFFFFF"/>
                </a:solidFill>
              </a:rPr>
              <a:t>We are willing to address any questions which this submission may prompt and to amplify any arguments we have raised. </a:t>
            </a:r>
          </a:p>
          <a:p>
            <a:pPr marL="0" indent="0">
              <a:lnSpc>
                <a:spcPct val="100000"/>
              </a:lnSpc>
              <a:buClr>
                <a:schemeClr val="bg1"/>
              </a:buClr>
              <a:buNone/>
            </a:pPr>
            <a:endParaRPr lang="en-ZA" sz="2600" dirty="0">
              <a:solidFill>
                <a:srgbClr val="FFFFFF"/>
              </a:solidFill>
            </a:endParaRPr>
          </a:p>
          <a:p>
            <a:pPr lvl="2">
              <a:lnSpc>
                <a:spcPct val="100000"/>
              </a:lnSpc>
              <a:buClr>
                <a:schemeClr val="bg1"/>
              </a:buClr>
              <a:buFont typeface="Arial" panose="020B0604020202020204" pitchFamily="34" charset="0"/>
              <a:buChar char="•"/>
            </a:pPr>
            <a:endParaRPr lang="en-US" sz="2600" dirty="0">
              <a:solidFill>
                <a:srgbClr val="FFFFFF"/>
              </a:solidFill>
            </a:endParaRPr>
          </a:p>
          <a:p>
            <a:pPr>
              <a:lnSpc>
                <a:spcPct val="100000"/>
              </a:lnSpc>
            </a:pPr>
            <a:endParaRPr lang="af-ZA" sz="2600" dirty="0">
              <a:solidFill>
                <a:srgbClr val="FFFFFF"/>
              </a:solidFill>
            </a:endParaRPr>
          </a:p>
        </p:txBody>
      </p:sp>
      <p:pic>
        <p:nvPicPr>
          <p:cNvPr id="6" name="Picture 5"/>
          <p:cNvPicPr>
            <a:picLocks noChangeAspect="1"/>
          </p:cNvPicPr>
          <p:nvPr/>
        </p:nvPicPr>
        <p:blipFill rotWithShape="1">
          <a:blip r:embed="rId2"/>
          <a:srcRect l="18701" r="27327"/>
          <a:stretch/>
        </p:blipFill>
        <p:spPr>
          <a:xfrm>
            <a:off x="9720648" y="0"/>
            <a:ext cx="2471351" cy="6858000"/>
          </a:xfrm>
          <a:prstGeom prst="rect">
            <a:avLst/>
          </a:prstGeom>
        </p:spPr>
      </p:pic>
      <p:sp>
        <p:nvSpPr>
          <p:cNvPr id="7" name="Rectangle 6"/>
          <p:cNvSpPr/>
          <p:nvPr/>
        </p:nvSpPr>
        <p:spPr>
          <a:xfrm>
            <a:off x="9357106" y="-1"/>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5021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xmlns=""/>
              </a:ext>
            </a:extLst>
          </a:blip>
          <a:srcRect l="46972" t="-1" r="28974" b="-1"/>
          <a:stretch/>
        </p:blipFill>
        <p:spPr>
          <a:xfrm>
            <a:off x="9720649" y="10"/>
            <a:ext cx="2471350" cy="6857990"/>
          </a:xfrm>
          <a:prstGeom prst="rect">
            <a:avLst/>
          </a:prstGeom>
        </p:spPr>
      </p:pic>
      <p:sp>
        <p:nvSpPr>
          <p:cNvPr id="5" name="Rectangle 4"/>
          <p:cNvSpPr/>
          <p:nvPr/>
        </p:nvSpPr>
        <p:spPr>
          <a:xfrm>
            <a:off x="0" y="2"/>
            <a:ext cx="9720649" cy="68579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p:txBody>
      </p:sp>
      <p:sp>
        <p:nvSpPr>
          <p:cNvPr id="3" name="Title 1"/>
          <p:cNvSpPr txBox="1">
            <a:spLocks/>
          </p:cNvSpPr>
          <p:nvPr/>
        </p:nvSpPr>
        <p:spPr>
          <a:xfrm>
            <a:off x="667265" y="714806"/>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ZA" sz="4000" dirty="0">
                <a:solidFill>
                  <a:srgbClr val="FFFFFF"/>
                </a:solidFill>
              </a:rPr>
              <a:t>Thank you  </a:t>
            </a:r>
          </a:p>
        </p:txBody>
      </p:sp>
      <p:sp>
        <p:nvSpPr>
          <p:cNvPr id="4" name="Content Placeholder 2"/>
          <p:cNvSpPr txBox="1">
            <a:spLocks/>
          </p:cNvSpPr>
          <p:nvPr/>
        </p:nvSpPr>
        <p:spPr>
          <a:xfrm>
            <a:off x="667265" y="1621418"/>
            <a:ext cx="8325430" cy="480766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Clr>
                <a:schemeClr val="bg1"/>
              </a:buClr>
              <a:buNone/>
            </a:pPr>
            <a:r>
              <a:rPr lang="en-ZA" sz="3200" dirty="0">
                <a:solidFill>
                  <a:srgbClr val="FFFFFF"/>
                </a:solidFill>
              </a:rPr>
              <a:t>We would like to thank the Portfolio Committee for Science and Technology for giving us this opportunity to submit written comments and to present a summary of those comments today. </a:t>
            </a:r>
            <a:endParaRPr lang="en-US" sz="3200" dirty="0">
              <a:solidFill>
                <a:srgbClr val="FFFFFF"/>
              </a:solidFill>
            </a:endParaRPr>
          </a:p>
          <a:p>
            <a:pPr>
              <a:lnSpc>
                <a:spcPct val="100000"/>
              </a:lnSpc>
            </a:pPr>
            <a:endParaRPr lang="af-ZA" sz="3200" dirty="0">
              <a:solidFill>
                <a:srgbClr val="FFFFFF"/>
              </a:solidFill>
            </a:endParaRPr>
          </a:p>
        </p:txBody>
      </p:sp>
      <p:sp>
        <p:nvSpPr>
          <p:cNvPr id="7" name="Rectangle 6"/>
          <p:cNvSpPr/>
          <p:nvPr/>
        </p:nvSpPr>
        <p:spPr>
          <a:xfrm>
            <a:off x="9357106" y="-1"/>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17841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1351" y="0"/>
            <a:ext cx="972064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rotWithShape="1">
          <a:blip r:embed="rId2"/>
          <a:srcRect r="78888"/>
          <a:stretch/>
        </p:blipFill>
        <p:spPr>
          <a:xfrm>
            <a:off x="-102644" y="0"/>
            <a:ext cx="2573995" cy="6858000"/>
          </a:xfrm>
          <a:prstGeom prst="rect">
            <a:avLst/>
          </a:prstGeom>
        </p:spPr>
      </p:pic>
      <p:sp>
        <p:nvSpPr>
          <p:cNvPr id="3" name="Title 1"/>
          <p:cNvSpPr txBox="1">
            <a:spLocks/>
          </p:cNvSpPr>
          <p:nvPr/>
        </p:nvSpPr>
        <p:spPr>
          <a:xfrm>
            <a:off x="3138616" y="521558"/>
            <a:ext cx="8325430" cy="67093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ZA" sz="4000" dirty="0">
                <a:solidFill>
                  <a:srgbClr val="FFFFFF"/>
                </a:solidFill>
              </a:rPr>
              <a:t>South African Rooibos Council - SARC </a:t>
            </a:r>
          </a:p>
        </p:txBody>
      </p:sp>
      <p:sp>
        <p:nvSpPr>
          <p:cNvPr id="4" name="Content Placeholder 2"/>
          <p:cNvSpPr txBox="1">
            <a:spLocks/>
          </p:cNvSpPr>
          <p:nvPr/>
        </p:nvSpPr>
        <p:spPr>
          <a:xfrm>
            <a:off x="3138616" y="1348038"/>
            <a:ext cx="8325430" cy="48076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Clr>
                <a:schemeClr val="bg1"/>
              </a:buClr>
              <a:buFont typeface="Wingdings" panose="05000000000000000000" pitchFamily="2" charset="2"/>
              <a:buChar char="Ø"/>
            </a:pPr>
            <a:r>
              <a:rPr lang="en-ZA" sz="2600" dirty="0">
                <a:solidFill>
                  <a:srgbClr val="FFFFFF"/>
                </a:solidFill>
              </a:rPr>
              <a:t> The South African Rooibos Council is an independent organization,   responsibly promoting Rooibos and its attributes to the consumer and protecting the interests of the rooibos consumer and SARC stakeholders supported by effected research and communication. </a:t>
            </a:r>
          </a:p>
          <a:p>
            <a:pPr algn="just">
              <a:lnSpc>
                <a:spcPct val="100000"/>
              </a:lnSpc>
              <a:buClr>
                <a:schemeClr val="bg1"/>
              </a:buClr>
              <a:buFont typeface="Wingdings" panose="05000000000000000000" pitchFamily="2" charset="2"/>
              <a:buChar char="Ø"/>
            </a:pPr>
            <a:r>
              <a:rPr lang="en-ZA" sz="2600" dirty="0">
                <a:solidFill>
                  <a:srgbClr val="FFFFFF"/>
                </a:solidFill>
              </a:rPr>
              <a:t> SARC supports the need for better co-ordination between government departments, and between government departments and the private sector, with regard to the protection and management of the Indigenous Knowledge.</a:t>
            </a:r>
          </a:p>
          <a:p>
            <a:pPr algn="just">
              <a:lnSpc>
                <a:spcPct val="100000"/>
              </a:lnSpc>
              <a:buClr>
                <a:schemeClr val="bg1"/>
              </a:buClr>
              <a:buFont typeface="Wingdings" panose="05000000000000000000" pitchFamily="2" charset="2"/>
              <a:buChar char="Ø"/>
            </a:pPr>
            <a:r>
              <a:rPr lang="en-ZA" sz="2600" dirty="0">
                <a:solidFill>
                  <a:srgbClr val="FFFFFF"/>
                </a:solidFill>
              </a:rPr>
              <a:t>With the above in mind, SARC is broadly supportive of the IKS Bill and our comments below must be considered in this context.</a:t>
            </a:r>
          </a:p>
          <a:p>
            <a:pPr algn="just">
              <a:lnSpc>
                <a:spcPct val="100000"/>
              </a:lnSpc>
              <a:buClr>
                <a:schemeClr val="bg1"/>
              </a:buClr>
              <a:buFont typeface="Wingdings" panose="05000000000000000000" pitchFamily="2" charset="2"/>
              <a:buChar char="Ø"/>
            </a:pPr>
            <a:endParaRPr lang="en-US" sz="2600" dirty="0">
              <a:solidFill>
                <a:srgbClr val="FFFFFF"/>
              </a:solidFill>
            </a:endParaRPr>
          </a:p>
          <a:p>
            <a:pPr algn="just">
              <a:lnSpc>
                <a:spcPct val="100000"/>
              </a:lnSpc>
            </a:pPr>
            <a:endParaRPr lang="af-ZA" sz="2600" dirty="0">
              <a:solidFill>
                <a:srgbClr val="FFFFFF"/>
              </a:solidFill>
            </a:endParaRPr>
          </a:p>
        </p:txBody>
      </p:sp>
      <p:sp>
        <p:nvSpPr>
          <p:cNvPr id="6" name="Rectangle 5"/>
          <p:cNvSpPr/>
          <p:nvPr/>
        </p:nvSpPr>
        <p:spPr>
          <a:xfrm>
            <a:off x="2611720" y="0"/>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19769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6985" t="1690" r="36523" b="1690"/>
          <a:stretch/>
        </p:blipFill>
        <p:spPr>
          <a:xfrm>
            <a:off x="20" y="0"/>
            <a:ext cx="2471331" cy="6858000"/>
          </a:xfrm>
          <a:prstGeom prst="rect">
            <a:avLst/>
          </a:prstGeom>
        </p:spPr>
      </p:pic>
      <p:sp>
        <p:nvSpPr>
          <p:cNvPr id="5" name="Rectangle 4"/>
          <p:cNvSpPr/>
          <p:nvPr/>
        </p:nvSpPr>
        <p:spPr>
          <a:xfrm>
            <a:off x="2471351" y="0"/>
            <a:ext cx="972064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txBox="1">
            <a:spLocks/>
          </p:cNvSpPr>
          <p:nvPr/>
        </p:nvSpPr>
        <p:spPr>
          <a:xfrm>
            <a:off x="3138616" y="714803"/>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ZA" sz="4000" dirty="0">
                <a:solidFill>
                  <a:srgbClr val="FFFFFF"/>
                </a:solidFill>
              </a:rPr>
              <a:t>Three broad areas of concern: </a:t>
            </a:r>
          </a:p>
        </p:txBody>
      </p:sp>
      <p:sp>
        <p:nvSpPr>
          <p:cNvPr id="4" name="Content Placeholder 2"/>
          <p:cNvSpPr txBox="1">
            <a:spLocks/>
          </p:cNvSpPr>
          <p:nvPr/>
        </p:nvSpPr>
        <p:spPr>
          <a:xfrm>
            <a:off x="3138616" y="1621415"/>
            <a:ext cx="8325430" cy="480766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100000"/>
              </a:lnSpc>
              <a:buClr>
                <a:schemeClr val="bg1"/>
              </a:buClr>
              <a:buFont typeface="+mj-lt"/>
              <a:buAutoNum type="arabicPeriod"/>
            </a:pPr>
            <a:r>
              <a:rPr lang="en-ZA" sz="2800" dirty="0">
                <a:solidFill>
                  <a:srgbClr val="FFFFFF"/>
                </a:solidFill>
              </a:rPr>
              <a:t>The competing jurisdictional responsibility when the IKS Bill is considered in the context of other legislation and the extra-territorial application of the IKS Bill.</a:t>
            </a:r>
          </a:p>
          <a:p>
            <a:pPr marL="514350" indent="-514350">
              <a:lnSpc>
                <a:spcPct val="100000"/>
              </a:lnSpc>
              <a:buClr>
                <a:schemeClr val="bg1"/>
              </a:buClr>
              <a:buFont typeface="+mj-lt"/>
              <a:buAutoNum type="arabicPeriod"/>
            </a:pPr>
            <a:r>
              <a:rPr lang="en-ZA" sz="2800" dirty="0">
                <a:solidFill>
                  <a:srgbClr val="FFFFFF"/>
                </a:solidFill>
              </a:rPr>
              <a:t>Interpretation and effect of various sections and clauses.</a:t>
            </a:r>
          </a:p>
          <a:p>
            <a:pPr marL="514350" indent="-514350">
              <a:lnSpc>
                <a:spcPct val="100000"/>
              </a:lnSpc>
              <a:buClr>
                <a:schemeClr val="bg1"/>
              </a:buClr>
              <a:buFont typeface="+mj-lt"/>
              <a:buAutoNum type="arabicPeriod"/>
            </a:pPr>
            <a:r>
              <a:rPr lang="en-ZA" sz="2800" dirty="0">
                <a:solidFill>
                  <a:srgbClr val="FFFFFF"/>
                </a:solidFill>
              </a:rPr>
              <a:t>Issues relating to the committees and offices which the IKS Bill seeks to establish. </a:t>
            </a:r>
          </a:p>
          <a:p>
            <a:pPr>
              <a:lnSpc>
                <a:spcPct val="100000"/>
              </a:lnSpc>
              <a:buClr>
                <a:schemeClr val="bg1"/>
              </a:buClr>
              <a:buFont typeface="Arial" panose="020B0604020202020204" pitchFamily="34" charset="0"/>
              <a:buChar char="•"/>
            </a:pPr>
            <a:endParaRPr lang="en-ZA" sz="2600" dirty="0">
              <a:solidFill>
                <a:srgbClr val="FFFFFF"/>
              </a:solidFill>
            </a:endParaRPr>
          </a:p>
          <a:p>
            <a:pPr lvl="2">
              <a:lnSpc>
                <a:spcPct val="100000"/>
              </a:lnSpc>
              <a:buClr>
                <a:schemeClr val="bg1"/>
              </a:buClr>
              <a:buFont typeface="Arial" panose="020B0604020202020204" pitchFamily="34" charset="0"/>
              <a:buChar char="•"/>
            </a:pPr>
            <a:endParaRPr lang="en-US" sz="2600" dirty="0">
              <a:solidFill>
                <a:srgbClr val="FFFFFF"/>
              </a:solidFill>
            </a:endParaRPr>
          </a:p>
          <a:p>
            <a:pPr>
              <a:lnSpc>
                <a:spcPct val="100000"/>
              </a:lnSpc>
            </a:pPr>
            <a:endParaRPr lang="af-ZA" sz="2600" dirty="0">
              <a:solidFill>
                <a:srgbClr val="FFFFFF"/>
              </a:solidFill>
            </a:endParaRPr>
          </a:p>
        </p:txBody>
      </p:sp>
      <p:sp>
        <p:nvSpPr>
          <p:cNvPr id="7" name="Rectangle 6"/>
          <p:cNvSpPr/>
          <p:nvPr/>
        </p:nvSpPr>
        <p:spPr>
          <a:xfrm>
            <a:off x="2611720" y="0"/>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75493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9720649" cy="685799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txBox="1">
            <a:spLocks/>
          </p:cNvSpPr>
          <p:nvPr/>
        </p:nvSpPr>
        <p:spPr>
          <a:xfrm>
            <a:off x="667265" y="714806"/>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ZA" sz="4000" dirty="0">
                <a:solidFill>
                  <a:srgbClr val="FFFFFF"/>
                </a:solidFill>
              </a:rPr>
              <a:t>1. Competing jurisdictional responsibility </a:t>
            </a:r>
          </a:p>
        </p:txBody>
      </p:sp>
      <p:sp>
        <p:nvSpPr>
          <p:cNvPr id="4" name="Content Placeholder 2"/>
          <p:cNvSpPr txBox="1">
            <a:spLocks/>
          </p:cNvSpPr>
          <p:nvPr/>
        </p:nvSpPr>
        <p:spPr>
          <a:xfrm>
            <a:off x="667265" y="1621418"/>
            <a:ext cx="8325430" cy="480766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Clr>
                <a:schemeClr val="bg1"/>
              </a:buClr>
              <a:buFont typeface="Wingdings" panose="05000000000000000000" pitchFamily="2" charset="2"/>
              <a:buChar char="q"/>
            </a:pPr>
            <a:r>
              <a:rPr lang="en-ZA" sz="2600" dirty="0">
                <a:solidFill>
                  <a:srgbClr val="FFFFFF"/>
                </a:solidFill>
              </a:rPr>
              <a:t>Conflict with other legislation</a:t>
            </a:r>
          </a:p>
          <a:p>
            <a:pPr lvl="1">
              <a:lnSpc>
                <a:spcPct val="100000"/>
              </a:lnSpc>
              <a:buClr>
                <a:schemeClr val="bg1"/>
              </a:buClr>
              <a:buFont typeface="Wingdings" panose="05000000000000000000" pitchFamily="2" charset="2"/>
              <a:buChar char="Ø"/>
            </a:pPr>
            <a:r>
              <a:rPr lang="en-ZA" sz="2400" dirty="0">
                <a:solidFill>
                  <a:srgbClr val="FFFFFF"/>
                </a:solidFill>
              </a:rPr>
              <a:t> Section 32 does not alter the protection afforded in the Intellectual Property Law Amendment Bill. </a:t>
            </a:r>
          </a:p>
          <a:p>
            <a:pPr lvl="1">
              <a:lnSpc>
                <a:spcPct val="100000"/>
              </a:lnSpc>
              <a:buClr>
                <a:schemeClr val="bg1"/>
              </a:buClr>
              <a:buFont typeface="Wingdings" panose="05000000000000000000" pitchFamily="2" charset="2"/>
              <a:buChar char="Ø"/>
            </a:pPr>
            <a:r>
              <a:rPr lang="en-ZA" sz="2400" dirty="0">
                <a:solidFill>
                  <a:srgbClr val="FFFFFF"/>
                </a:solidFill>
              </a:rPr>
              <a:t>The Bill does not state how protection of IKS rights are to co-exist with other intellectual property rights</a:t>
            </a:r>
          </a:p>
          <a:p>
            <a:pPr marL="365760" indent="-457200">
              <a:lnSpc>
                <a:spcPct val="100000"/>
              </a:lnSpc>
              <a:buClr>
                <a:schemeClr val="bg1"/>
              </a:buClr>
              <a:buFont typeface="Wingdings" panose="05000000000000000000" pitchFamily="2" charset="2"/>
              <a:buChar char="q"/>
            </a:pPr>
            <a:r>
              <a:rPr lang="en-ZA" sz="2600" dirty="0">
                <a:solidFill>
                  <a:srgbClr val="FFFFFF"/>
                </a:solidFill>
              </a:rPr>
              <a:t>Trans-border application </a:t>
            </a:r>
          </a:p>
          <a:p>
            <a:pPr lvl="1">
              <a:lnSpc>
                <a:spcPct val="100000"/>
              </a:lnSpc>
              <a:buClr>
                <a:schemeClr val="bg1"/>
              </a:buClr>
              <a:buFont typeface="Wingdings" panose="05000000000000000000" pitchFamily="2" charset="2"/>
              <a:buChar char="Ø"/>
            </a:pPr>
            <a:r>
              <a:rPr lang="en-ZA" sz="2400" dirty="0">
                <a:solidFill>
                  <a:srgbClr val="FFFFFF"/>
                </a:solidFill>
              </a:rPr>
              <a:t> The Bill applies to all persons in SA. Persons in South Africa may be prevented from using Indigenous Knowledge while access to such knowledge of persons in other jurisdictions remains unimpeded</a:t>
            </a:r>
          </a:p>
        </p:txBody>
      </p:sp>
      <p:pic>
        <p:nvPicPr>
          <p:cNvPr id="7" name="Picture 6"/>
          <p:cNvPicPr>
            <a:picLocks noChangeAspect="1"/>
          </p:cNvPicPr>
          <p:nvPr/>
        </p:nvPicPr>
        <p:blipFill rotWithShape="1">
          <a:blip r:embed="rId2"/>
          <a:srcRect l="61311" r="13604"/>
          <a:stretch/>
        </p:blipFill>
        <p:spPr>
          <a:xfrm>
            <a:off x="9720649" y="0"/>
            <a:ext cx="2471351" cy="6858000"/>
          </a:xfrm>
          <a:prstGeom prst="rect">
            <a:avLst/>
          </a:prstGeom>
        </p:spPr>
      </p:pic>
      <p:sp>
        <p:nvSpPr>
          <p:cNvPr id="8" name="Rectangle 7"/>
          <p:cNvSpPr/>
          <p:nvPr/>
        </p:nvSpPr>
        <p:spPr>
          <a:xfrm>
            <a:off x="9357106" y="-1"/>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8700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3350" r="42594"/>
          <a:stretch/>
        </p:blipFill>
        <p:spPr>
          <a:xfrm>
            <a:off x="0" y="0"/>
            <a:ext cx="2471352" cy="6858000"/>
          </a:xfrm>
          <a:prstGeom prst="rect">
            <a:avLst/>
          </a:prstGeom>
        </p:spPr>
      </p:pic>
      <p:sp>
        <p:nvSpPr>
          <p:cNvPr id="5" name="Rectangle 4"/>
          <p:cNvSpPr/>
          <p:nvPr/>
        </p:nvSpPr>
        <p:spPr>
          <a:xfrm>
            <a:off x="2471351" y="0"/>
            <a:ext cx="972064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p:txBody>
      </p:sp>
      <p:sp>
        <p:nvSpPr>
          <p:cNvPr id="3" name="Title 1"/>
          <p:cNvSpPr txBox="1">
            <a:spLocks/>
          </p:cNvSpPr>
          <p:nvPr/>
        </p:nvSpPr>
        <p:spPr>
          <a:xfrm>
            <a:off x="3138616" y="714803"/>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ZA" sz="4000" dirty="0">
                <a:solidFill>
                  <a:srgbClr val="FFFFFF"/>
                </a:solidFill>
              </a:rPr>
              <a:t>2. Interpretation of Sections and clauses  </a:t>
            </a:r>
          </a:p>
        </p:txBody>
      </p:sp>
      <p:sp>
        <p:nvSpPr>
          <p:cNvPr id="8" name="Rectangle 7"/>
          <p:cNvSpPr/>
          <p:nvPr/>
        </p:nvSpPr>
        <p:spPr>
          <a:xfrm>
            <a:off x="2611720" y="0"/>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3168960" y="1621415"/>
            <a:ext cx="8325430" cy="4807665"/>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lnSpc>
                <a:spcPct val="100000"/>
              </a:lnSpc>
              <a:buClr>
                <a:prstClr val="white"/>
              </a:buClr>
              <a:buFont typeface="Wingdings" panose="05000000000000000000" pitchFamily="2" charset="2"/>
              <a:buChar char="q"/>
              <a:defRPr/>
            </a:pPr>
            <a:r>
              <a:rPr kumimoji="0" lang="en-ZA" sz="2800" b="0" strike="noStrike" kern="1200" cap="none" spc="0" normalizeH="0" baseline="0" noProof="0" dirty="0">
                <a:ln>
                  <a:noFill/>
                </a:ln>
                <a:solidFill>
                  <a:srgbClr val="FFFFFF"/>
                </a:solidFill>
                <a:effectLst/>
                <a:uLnTx/>
                <a:uFillTx/>
                <a:latin typeface="Calibri" panose="020F0502020204030204"/>
                <a:ea typeface="+mn-ea"/>
                <a:cs typeface="+mn-cs"/>
              </a:rPr>
              <a:t>Meaning of Indigenous Knowledge </a:t>
            </a:r>
            <a:endParaRPr lang="en-ZA" sz="2800" dirty="0">
              <a:solidFill>
                <a:srgbClr val="FFFFFF"/>
              </a:solidFill>
            </a:endParaRPr>
          </a:p>
          <a:p>
            <a:pPr lvl="1" algn="just">
              <a:lnSpc>
                <a:spcPct val="100000"/>
              </a:lnSpc>
              <a:buClr>
                <a:prstClr val="white"/>
              </a:buClr>
              <a:buFont typeface="Wingdings" panose="05000000000000000000" pitchFamily="2" charset="2"/>
              <a:buChar char="Ø"/>
              <a:defRPr/>
            </a:pPr>
            <a:r>
              <a:rPr lang="en-ZA" sz="2400" dirty="0">
                <a:solidFill>
                  <a:srgbClr val="FFFFFF"/>
                </a:solidFill>
                <a:latin typeface="Calibri" panose="020F0502020204030204"/>
              </a:rPr>
              <a:t> </a:t>
            </a:r>
            <a:r>
              <a:rPr lang="en-ZA" sz="2600" dirty="0">
                <a:solidFill>
                  <a:srgbClr val="FFFFFF"/>
                </a:solidFill>
                <a:latin typeface="Calibri" panose="020F0502020204030204"/>
              </a:rPr>
              <a:t>T</a:t>
            </a:r>
            <a:r>
              <a:rPr lang="en-ZA" sz="2600" dirty="0">
                <a:solidFill>
                  <a:srgbClr val="FFFFFF"/>
                </a:solidFill>
              </a:rPr>
              <a:t>he definition is vague and has been drafted widely to attempt to capture a wide range of knowledge. </a:t>
            </a:r>
          </a:p>
          <a:p>
            <a:pPr lvl="1" algn="just">
              <a:lnSpc>
                <a:spcPct val="100000"/>
              </a:lnSpc>
              <a:buClr>
                <a:prstClr val="white"/>
              </a:buClr>
              <a:buFont typeface="Wingdings" panose="05000000000000000000" pitchFamily="2" charset="2"/>
              <a:buChar char="Ø"/>
              <a:defRPr/>
            </a:pPr>
            <a:r>
              <a:rPr lang="en-ZA" sz="2600" dirty="0">
                <a:solidFill>
                  <a:srgbClr val="FFFFFF"/>
                </a:solidFill>
              </a:rPr>
              <a:t>No guidance is given on determining assimilation of IK in the community and this will most likely be a judgment call by the authority which will create uncertainty</a:t>
            </a:r>
          </a:p>
          <a:p>
            <a:pPr algn="just">
              <a:lnSpc>
                <a:spcPct val="100000"/>
              </a:lnSpc>
              <a:buClr>
                <a:prstClr val="white"/>
              </a:buClr>
              <a:buFont typeface="Wingdings" panose="05000000000000000000" pitchFamily="2" charset="2"/>
              <a:buChar char="q"/>
              <a:defRPr/>
            </a:pPr>
            <a:r>
              <a:rPr kumimoji="0" lang="en-ZA" sz="2800" b="0" i="0" u="none" strike="noStrike" kern="1200" cap="none" spc="0" normalizeH="0" baseline="0" noProof="0" dirty="0">
                <a:ln>
                  <a:noFill/>
                </a:ln>
                <a:solidFill>
                  <a:srgbClr val="FFFFFF"/>
                </a:solidFill>
                <a:effectLst/>
                <a:uLnTx/>
                <a:uFillTx/>
                <a:latin typeface="Calibri" panose="020F0502020204030204"/>
                <a:ea typeface="+mn-ea"/>
                <a:cs typeface="+mn-cs"/>
              </a:rPr>
              <a:t> Registered Indigenous Knowledge </a:t>
            </a:r>
          </a:p>
          <a:p>
            <a:pPr lvl="1" algn="just">
              <a:lnSpc>
                <a:spcPct val="100000"/>
              </a:lnSpc>
              <a:buClr>
                <a:prstClr val="white"/>
              </a:buClr>
              <a:buFont typeface="Wingdings" panose="05000000000000000000" pitchFamily="2" charset="2"/>
              <a:buChar char="Ø"/>
              <a:defRPr/>
            </a:pPr>
            <a:r>
              <a:rPr lang="en-ZA" sz="2600" dirty="0">
                <a:solidFill>
                  <a:srgbClr val="FFFFFF"/>
                </a:solidFill>
              </a:rPr>
              <a:t> Section 2 and the limitation to registered Indigenous Knowledge is at odds with Chapter 4 which does not make reference to Indigenous Knowledge having to be registered in order to attract such protection. </a:t>
            </a:r>
          </a:p>
          <a:p>
            <a:pPr lvl="1" algn="just">
              <a:lnSpc>
                <a:spcPct val="100000"/>
              </a:lnSpc>
              <a:buClr>
                <a:prstClr val="white"/>
              </a:buClr>
              <a:buFont typeface="Wingdings" panose="05000000000000000000" pitchFamily="2" charset="2"/>
              <a:buChar char="Ø"/>
              <a:defRPr/>
            </a:pPr>
            <a:r>
              <a:rPr lang="en-ZA" sz="2600" dirty="0">
                <a:solidFill>
                  <a:srgbClr val="FFFFFF"/>
                </a:solidFill>
              </a:rPr>
              <a:t> It is not clear whether the intention of the legislature is to protect registered Indigenous Knowledge or all Indigenous Knowledge. </a:t>
            </a: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91440" marR="0" lvl="0" indent="-91440" algn="just" defTabSz="914400" rtl="0" eaLnBrk="1" fontAlgn="auto" latinLnBrk="0" hangingPunct="1">
              <a:lnSpc>
                <a:spcPct val="100000"/>
              </a:lnSpc>
              <a:spcBef>
                <a:spcPts val="1200"/>
              </a:spcBef>
              <a:spcAft>
                <a:spcPts val="200"/>
              </a:spcAft>
              <a:buClr>
                <a:prstClr val="white"/>
              </a:buClr>
              <a:buSzPct val="100000"/>
              <a:buFont typeface="Wingdings" panose="05000000000000000000" pitchFamily="2" charset="2"/>
              <a:buChar char="Ø"/>
              <a:tabLst/>
              <a:defRPr/>
            </a:pPr>
            <a:endParaRPr kumimoji="0" lang="af-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3241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3350" r="42594"/>
          <a:stretch/>
        </p:blipFill>
        <p:spPr>
          <a:xfrm>
            <a:off x="0" y="0"/>
            <a:ext cx="2471352" cy="6858000"/>
          </a:xfrm>
          <a:prstGeom prst="rect">
            <a:avLst/>
          </a:prstGeom>
        </p:spPr>
      </p:pic>
      <p:sp>
        <p:nvSpPr>
          <p:cNvPr id="5" name="Rectangle 4"/>
          <p:cNvSpPr/>
          <p:nvPr/>
        </p:nvSpPr>
        <p:spPr>
          <a:xfrm>
            <a:off x="2471351" y="0"/>
            <a:ext cx="972064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
          <p:cNvSpPr txBox="1">
            <a:spLocks/>
          </p:cNvSpPr>
          <p:nvPr/>
        </p:nvSpPr>
        <p:spPr>
          <a:xfrm>
            <a:off x="3138616" y="714803"/>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ZA" sz="4000" b="0" i="0" u="none" strike="noStrike" kern="1200" cap="none" spc="-50" normalizeH="0" baseline="0" noProof="0" dirty="0">
                <a:ln>
                  <a:noFill/>
                </a:ln>
                <a:solidFill>
                  <a:srgbClr val="FFFFFF"/>
                </a:solidFill>
                <a:effectLst/>
                <a:uLnTx/>
                <a:uFillTx/>
                <a:latin typeface="Calibri Light" panose="020F0302020204030204"/>
                <a:ea typeface="+mj-ea"/>
                <a:cs typeface="+mj-cs"/>
              </a:rPr>
              <a:t>2. Interpretation of Sections and clauses  </a:t>
            </a:r>
          </a:p>
        </p:txBody>
      </p:sp>
      <p:sp>
        <p:nvSpPr>
          <p:cNvPr id="8" name="Rectangle 7"/>
          <p:cNvSpPr/>
          <p:nvPr/>
        </p:nvSpPr>
        <p:spPr>
          <a:xfrm>
            <a:off x="2611720" y="0"/>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p:cNvSpPr txBox="1">
            <a:spLocks/>
          </p:cNvSpPr>
          <p:nvPr/>
        </p:nvSpPr>
        <p:spPr>
          <a:xfrm>
            <a:off x="2978813" y="1432879"/>
            <a:ext cx="9037737" cy="5024482"/>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prstClr val="white"/>
              </a:buClr>
              <a:buSzPct val="100000"/>
              <a:buFont typeface="Wingdings" panose="05000000000000000000" pitchFamily="2" charset="2"/>
              <a:buChar char="q"/>
              <a:tabLst/>
              <a:defRPr/>
            </a:pPr>
            <a:r>
              <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ZA" sz="2800" b="0" i="0" u="none" strike="noStrike" kern="1200" cap="none" spc="0" normalizeH="0" baseline="0" noProof="0" dirty="0">
                <a:ln>
                  <a:noFill/>
                </a:ln>
                <a:solidFill>
                  <a:srgbClr val="FFFFFF"/>
                </a:solidFill>
                <a:effectLst/>
                <a:uLnTx/>
                <a:uFillTx/>
                <a:latin typeface="Calibri" panose="020F0502020204030204"/>
                <a:ea typeface="+mn-ea"/>
                <a:cs typeface="+mn-cs"/>
              </a:rPr>
              <a:t>Eligibility and protection </a:t>
            </a:r>
          </a:p>
          <a:p>
            <a:pPr lvl="1" algn="just">
              <a:lnSpc>
                <a:spcPct val="100000"/>
              </a:lnSpc>
              <a:buClr>
                <a:prstClr val="white"/>
              </a:buClr>
              <a:buFont typeface="Wingdings" panose="05000000000000000000" pitchFamily="2" charset="2"/>
              <a:buChar char="Ø"/>
              <a:defRPr/>
            </a:pPr>
            <a:r>
              <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ZA" sz="2600" dirty="0">
                <a:solidFill>
                  <a:srgbClr val="FFFFFF"/>
                </a:solidFill>
              </a:rPr>
              <a:t>The eligibility criteria in Section 11 are vague and largely subjective and it is uncertain how this will be tested by the authorities.</a:t>
            </a:r>
          </a:p>
          <a:p>
            <a:pPr lvl="1" algn="just">
              <a:lnSpc>
                <a:spcPct val="100000"/>
              </a:lnSpc>
              <a:buClr>
                <a:prstClr val="white"/>
              </a:buClr>
              <a:buFont typeface="Wingdings" panose="05000000000000000000" pitchFamily="2" charset="2"/>
              <a:buChar char="Ø"/>
              <a:defRPr/>
            </a:pPr>
            <a:r>
              <a:rPr lang="en-ZA" sz="2600" dirty="0">
                <a:solidFill>
                  <a:srgbClr val="FFFFFF"/>
                </a:solidFill>
              </a:rPr>
              <a:t> The vague language would make it difficult to determine when IK ceases to meet such criteria and fall into the public domain as stated in the Bill.</a:t>
            </a:r>
          </a:p>
          <a:p>
            <a:pPr algn="just">
              <a:lnSpc>
                <a:spcPct val="100000"/>
              </a:lnSpc>
              <a:buClr>
                <a:prstClr val="white"/>
              </a:buClr>
              <a:buFont typeface="Wingdings" panose="05000000000000000000" pitchFamily="2" charset="2"/>
              <a:buChar char="q"/>
              <a:defRPr/>
            </a:pPr>
            <a:r>
              <a:rPr lang="en-ZA" sz="2800" dirty="0">
                <a:solidFill>
                  <a:srgbClr val="FFFFFF"/>
                </a:solidFill>
              </a:rPr>
              <a:t>Registration of Indigenous Knowledge </a:t>
            </a:r>
          </a:p>
          <a:p>
            <a:pPr lvl="1" algn="just">
              <a:lnSpc>
                <a:spcPct val="100000"/>
              </a:lnSpc>
              <a:buClr>
                <a:prstClr val="white"/>
              </a:buClr>
              <a:buFont typeface="Wingdings" panose="05000000000000000000" pitchFamily="2" charset="2"/>
              <a:buChar char="Ø"/>
              <a:defRPr/>
            </a:pPr>
            <a:r>
              <a:rPr lang="en-ZA" sz="2600" dirty="0">
                <a:solidFill>
                  <a:srgbClr val="FFFFFF"/>
                </a:solidFill>
              </a:rPr>
              <a:t> The IKS Bill does not detail the process and mechanism for registration of IK and how such process will be managed, recorded and accessed.  The IKS Bill only states that NIKSO may determine such process.  It is suggested that a chapter on this process is included.</a:t>
            </a:r>
          </a:p>
          <a:p>
            <a:pPr lvl="1" algn="just">
              <a:lnSpc>
                <a:spcPct val="100000"/>
              </a:lnSpc>
              <a:buClr>
                <a:prstClr val="white"/>
              </a:buClr>
              <a:buFont typeface="Wingdings" panose="05000000000000000000" pitchFamily="2" charset="2"/>
              <a:buChar char="Ø"/>
              <a:defRPr/>
            </a:pPr>
            <a:r>
              <a:rPr lang="en-ZA" sz="2600" dirty="0">
                <a:solidFill>
                  <a:srgbClr val="FFFFFF"/>
                </a:solidFill>
              </a:rPr>
              <a:t> While the IKS Bill does make provision for publication of registration granted, it does not provide for opposition to be made to an application for registration. </a:t>
            </a:r>
          </a:p>
        </p:txBody>
      </p:sp>
    </p:spTree>
    <p:extLst>
      <p:ext uri="{BB962C8B-B14F-4D97-AF65-F5344CB8AC3E}">
        <p14:creationId xmlns:p14="http://schemas.microsoft.com/office/powerpoint/2010/main" xmlns="" val="353269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3350" r="42594"/>
          <a:stretch/>
        </p:blipFill>
        <p:spPr>
          <a:xfrm>
            <a:off x="0" y="0"/>
            <a:ext cx="2471352" cy="6858000"/>
          </a:xfrm>
          <a:prstGeom prst="rect">
            <a:avLst/>
          </a:prstGeom>
        </p:spPr>
      </p:pic>
      <p:sp>
        <p:nvSpPr>
          <p:cNvPr id="5" name="Rectangle 4"/>
          <p:cNvSpPr/>
          <p:nvPr/>
        </p:nvSpPr>
        <p:spPr>
          <a:xfrm>
            <a:off x="2441006" y="0"/>
            <a:ext cx="972064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
          <p:cNvSpPr txBox="1">
            <a:spLocks/>
          </p:cNvSpPr>
          <p:nvPr/>
        </p:nvSpPr>
        <p:spPr>
          <a:xfrm>
            <a:off x="3138616" y="714803"/>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ZA" sz="4000" b="0" i="0" u="none" strike="noStrike" kern="1200" cap="none" spc="-50" normalizeH="0" baseline="0" noProof="0" dirty="0">
                <a:ln>
                  <a:noFill/>
                </a:ln>
                <a:solidFill>
                  <a:srgbClr val="FFFFFF"/>
                </a:solidFill>
                <a:effectLst/>
                <a:uLnTx/>
                <a:uFillTx/>
                <a:latin typeface="Calibri Light" panose="020F0302020204030204"/>
                <a:ea typeface="+mj-ea"/>
                <a:cs typeface="+mj-cs"/>
              </a:rPr>
              <a:t>2. Interpretation of Sections and clauses  </a:t>
            </a:r>
          </a:p>
        </p:txBody>
      </p:sp>
      <p:sp>
        <p:nvSpPr>
          <p:cNvPr id="8" name="Rectangle 7"/>
          <p:cNvSpPr/>
          <p:nvPr/>
        </p:nvSpPr>
        <p:spPr>
          <a:xfrm>
            <a:off x="2611720" y="0"/>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p:cNvSpPr txBox="1">
            <a:spLocks/>
          </p:cNvSpPr>
          <p:nvPr/>
        </p:nvSpPr>
        <p:spPr>
          <a:xfrm>
            <a:off x="2978813" y="1432879"/>
            <a:ext cx="9037737" cy="5024482"/>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lnSpc>
                <a:spcPct val="100000"/>
              </a:lnSpc>
              <a:buClr>
                <a:prstClr val="white"/>
              </a:buClr>
              <a:buFont typeface="Wingdings" panose="05000000000000000000" pitchFamily="2" charset="2"/>
              <a:buChar char="q"/>
              <a:defRPr/>
            </a:pPr>
            <a:r>
              <a:rPr lang="en-ZA" sz="2600" dirty="0">
                <a:solidFill>
                  <a:srgbClr val="FFFFFF"/>
                </a:solidFill>
              </a:rPr>
              <a:t> </a:t>
            </a:r>
            <a:r>
              <a:rPr lang="en-ZA" sz="2800" dirty="0">
                <a:solidFill>
                  <a:srgbClr val="FFFFFF"/>
                </a:solidFill>
              </a:rPr>
              <a:t>Rights conferred on holders of IK </a:t>
            </a:r>
          </a:p>
          <a:p>
            <a:pPr lvl="1">
              <a:lnSpc>
                <a:spcPct val="100000"/>
              </a:lnSpc>
              <a:buClr>
                <a:prstClr val="white"/>
              </a:buClr>
              <a:buFont typeface="Wingdings" panose="05000000000000000000" pitchFamily="2" charset="2"/>
              <a:buChar char="Ø"/>
              <a:defRPr/>
            </a:pPr>
            <a:r>
              <a:rPr lang="en-ZA" sz="2400" dirty="0">
                <a:solidFill>
                  <a:srgbClr val="FFFFFF"/>
                </a:solidFill>
              </a:rPr>
              <a:t> </a:t>
            </a:r>
            <a:r>
              <a:rPr lang="en-ZA" sz="2600" dirty="0">
                <a:solidFill>
                  <a:srgbClr val="FFFFFF"/>
                </a:solidFill>
              </a:rPr>
              <a:t>The Bill provides for very little oversight over the trustee who holds the Indigenous Knowledge in trust on behalf of the indigenous community and does little to ensure that such a trustee will act in the best interests of the larger indigenous community.  The lack of oversight coupled with the economic benefits that could accrue may result in abuse.</a:t>
            </a:r>
          </a:p>
          <a:p>
            <a:pPr lvl="1">
              <a:lnSpc>
                <a:spcPct val="100000"/>
              </a:lnSpc>
              <a:buClr>
                <a:prstClr val="white"/>
              </a:buClr>
              <a:buFont typeface="Wingdings" panose="05000000000000000000" pitchFamily="2" charset="2"/>
              <a:buChar char="Ø"/>
              <a:defRPr/>
            </a:pPr>
            <a:r>
              <a:rPr lang="en-ZA" sz="2600" dirty="0">
                <a:solidFill>
                  <a:srgbClr val="FFFFFF"/>
                </a:solidFill>
              </a:rPr>
              <a:t> There can be multiple claims of ownership of rights, which if recognised may result in conflict between the claimant communities. </a:t>
            </a:r>
          </a:p>
          <a:p>
            <a:pPr lvl="1">
              <a:lnSpc>
                <a:spcPct val="100000"/>
              </a:lnSpc>
              <a:buClr>
                <a:prstClr val="white"/>
              </a:buClr>
              <a:buFont typeface="Wingdings" panose="05000000000000000000" pitchFamily="2" charset="2"/>
              <a:buChar char="Ø"/>
              <a:defRPr/>
            </a:pPr>
            <a:r>
              <a:rPr lang="en-ZA" sz="2600" dirty="0">
                <a:solidFill>
                  <a:srgbClr val="FFFFFF"/>
                </a:solidFill>
              </a:rPr>
              <a:t> The IKS Bill seeks to confer the "exclusive" economic benefit to the holder of the Indigenous Knowledge.  These rights are extremely wide and can have financial consequences for the Rooibos tea industry as this may impact on the relative bargaining powers of the communities in respect of benefit sharing agreements.</a:t>
            </a: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3009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3350" r="42594"/>
          <a:stretch/>
        </p:blipFill>
        <p:spPr>
          <a:xfrm>
            <a:off x="0" y="0"/>
            <a:ext cx="2471352" cy="6858000"/>
          </a:xfrm>
          <a:prstGeom prst="rect">
            <a:avLst/>
          </a:prstGeom>
        </p:spPr>
      </p:pic>
      <p:sp>
        <p:nvSpPr>
          <p:cNvPr id="5" name="Rectangle 4"/>
          <p:cNvSpPr/>
          <p:nvPr/>
        </p:nvSpPr>
        <p:spPr>
          <a:xfrm>
            <a:off x="2441006" y="0"/>
            <a:ext cx="972064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
          <p:cNvSpPr txBox="1">
            <a:spLocks/>
          </p:cNvSpPr>
          <p:nvPr/>
        </p:nvSpPr>
        <p:spPr>
          <a:xfrm>
            <a:off x="3138616" y="714803"/>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ZA" sz="4000" b="0" i="0" u="none" strike="noStrike" kern="1200" cap="none" spc="-50" normalizeH="0" baseline="0" noProof="0" dirty="0">
                <a:ln>
                  <a:noFill/>
                </a:ln>
                <a:solidFill>
                  <a:srgbClr val="FFFFFF"/>
                </a:solidFill>
                <a:effectLst/>
                <a:uLnTx/>
                <a:uFillTx/>
                <a:latin typeface="Calibri Light" panose="020F0302020204030204"/>
                <a:ea typeface="+mj-ea"/>
                <a:cs typeface="+mj-cs"/>
              </a:rPr>
              <a:t>2. Interpretation of Sections and clauses  </a:t>
            </a:r>
          </a:p>
        </p:txBody>
      </p:sp>
      <p:sp>
        <p:nvSpPr>
          <p:cNvPr id="8" name="Rectangle 7"/>
          <p:cNvSpPr/>
          <p:nvPr/>
        </p:nvSpPr>
        <p:spPr>
          <a:xfrm>
            <a:off x="2611720" y="0"/>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p:cNvSpPr txBox="1">
            <a:spLocks/>
          </p:cNvSpPr>
          <p:nvPr/>
        </p:nvSpPr>
        <p:spPr>
          <a:xfrm>
            <a:off x="2978813" y="1432879"/>
            <a:ext cx="9037737" cy="5024482"/>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prstClr val="white"/>
              </a:buClr>
              <a:buSzPct val="100000"/>
              <a:buFont typeface="Wingdings" panose="05000000000000000000" pitchFamily="2" charset="2"/>
              <a:buChar char="q"/>
              <a:tabLst/>
              <a:defRPr/>
            </a:pPr>
            <a:r>
              <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ZA" sz="2800" b="0" i="0" u="none" strike="noStrike" kern="1200" cap="none" spc="0" normalizeH="0" baseline="0" noProof="0" dirty="0">
                <a:ln>
                  <a:noFill/>
                </a:ln>
                <a:solidFill>
                  <a:srgbClr val="FFFFFF"/>
                </a:solidFill>
                <a:effectLst/>
                <a:uLnTx/>
                <a:uFillTx/>
                <a:latin typeface="Calibri" panose="020F0502020204030204"/>
                <a:ea typeface="+mn-ea"/>
                <a:cs typeface="+mn-cs"/>
              </a:rPr>
              <a:t>Licence to use </a:t>
            </a:r>
          </a:p>
          <a:p>
            <a:pPr lvl="1">
              <a:lnSpc>
                <a:spcPct val="100000"/>
              </a:lnSpc>
              <a:buClr>
                <a:prstClr val="white"/>
              </a:buClr>
              <a:buFont typeface="Wingdings" panose="05000000000000000000" pitchFamily="2" charset="2"/>
              <a:buChar char="Ø"/>
              <a:defRPr/>
            </a:pPr>
            <a:r>
              <a:rPr kumimoji="0" lang="en-ZA" sz="2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ZA" sz="2600" dirty="0">
                <a:solidFill>
                  <a:srgbClr val="FFFFFF"/>
                </a:solidFill>
              </a:rPr>
              <a:t>It appears that entering into of a benefit-sharing agreement with the indigenous community in terms of NEMBA would not suffice to meet the requirement of having a benefit sharing agreement in terms of the IKS Bill</a:t>
            </a:r>
          </a:p>
          <a:p>
            <a:pPr lvl="1">
              <a:lnSpc>
                <a:spcPct val="100000"/>
              </a:lnSpc>
              <a:buClr>
                <a:prstClr val="white"/>
              </a:buClr>
              <a:buFont typeface="Wingdings" panose="05000000000000000000" pitchFamily="2" charset="2"/>
              <a:buChar char="Ø"/>
              <a:defRPr/>
            </a:pPr>
            <a:r>
              <a:rPr lang="en-ZA" sz="2600" dirty="0">
                <a:solidFill>
                  <a:srgbClr val="FFFFFF"/>
                </a:solidFill>
              </a:rPr>
              <a:t> A third party whose activities may constitute </a:t>
            </a:r>
            <a:r>
              <a:rPr lang="en-ZA" sz="2600" dirty="0" err="1">
                <a:solidFill>
                  <a:srgbClr val="FFFFFF"/>
                </a:solidFill>
              </a:rPr>
              <a:t>biotrade</a:t>
            </a:r>
            <a:r>
              <a:rPr lang="en-ZA" sz="2600" dirty="0">
                <a:solidFill>
                  <a:srgbClr val="FFFFFF"/>
                </a:solidFill>
              </a:rPr>
              <a:t> or bioprospecting AND the use of IK will have to enter into two separate benefit-sharing agreements. This could result in a third party having to pay benefit twice for the same activity and should be addressed in the IKS Bill</a:t>
            </a:r>
          </a:p>
          <a:p>
            <a:pPr lvl="1">
              <a:lnSpc>
                <a:spcPct val="100000"/>
              </a:lnSpc>
              <a:buClr>
                <a:prstClr val="white"/>
              </a:buClr>
              <a:buFont typeface="Wingdings" panose="05000000000000000000" pitchFamily="2" charset="2"/>
              <a:buChar char="Ø"/>
              <a:defRPr/>
            </a:pPr>
            <a:r>
              <a:rPr lang="en-ZA" sz="2600" dirty="0">
                <a:solidFill>
                  <a:srgbClr val="FFFFFF"/>
                </a:solidFill>
              </a:rPr>
              <a:t> NIKSO has the absolute discretion to grant such licences, it is granted inordinate bargaining power against applicants for licences, as well the determination of royalties payable by a licence holder. There should be criteria for determining the maximum threshold for royalties</a:t>
            </a:r>
          </a:p>
        </p:txBody>
      </p:sp>
    </p:spTree>
    <p:extLst>
      <p:ext uri="{BB962C8B-B14F-4D97-AF65-F5344CB8AC3E}">
        <p14:creationId xmlns:p14="http://schemas.microsoft.com/office/powerpoint/2010/main" xmlns="" val="169246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3350" r="42594"/>
          <a:stretch/>
        </p:blipFill>
        <p:spPr>
          <a:xfrm>
            <a:off x="0" y="0"/>
            <a:ext cx="2471352" cy="6858000"/>
          </a:xfrm>
          <a:prstGeom prst="rect">
            <a:avLst/>
          </a:prstGeom>
        </p:spPr>
      </p:pic>
      <p:sp>
        <p:nvSpPr>
          <p:cNvPr id="5" name="Rectangle 4"/>
          <p:cNvSpPr/>
          <p:nvPr/>
        </p:nvSpPr>
        <p:spPr>
          <a:xfrm>
            <a:off x="2441006" y="0"/>
            <a:ext cx="972064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
          <p:cNvSpPr txBox="1">
            <a:spLocks/>
          </p:cNvSpPr>
          <p:nvPr/>
        </p:nvSpPr>
        <p:spPr>
          <a:xfrm>
            <a:off x="3138616" y="714803"/>
            <a:ext cx="8325430" cy="90661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ZA" sz="4000" b="0" i="0" u="none" strike="noStrike" kern="1200" cap="none" spc="-50" normalizeH="0" baseline="0" noProof="0" dirty="0">
                <a:ln>
                  <a:noFill/>
                </a:ln>
                <a:solidFill>
                  <a:srgbClr val="FFFFFF"/>
                </a:solidFill>
                <a:effectLst/>
                <a:uLnTx/>
                <a:uFillTx/>
                <a:latin typeface="Calibri Light" panose="020F0302020204030204"/>
                <a:ea typeface="+mj-ea"/>
                <a:cs typeface="+mj-cs"/>
              </a:rPr>
              <a:t>2. Interpretation of Sections and clauses  </a:t>
            </a:r>
          </a:p>
        </p:txBody>
      </p:sp>
      <p:sp>
        <p:nvSpPr>
          <p:cNvPr id="8" name="Rectangle 7"/>
          <p:cNvSpPr/>
          <p:nvPr/>
        </p:nvSpPr>
        <p:spPr>
          <a:xfrm>
            <a:off x="2611720" y="0"/>
            <a:ext cx="191643"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p:cNvSpPr txBox="1">
            <a:spLocks/>
          </p:cNvSpPr>
          <p:nvPr/>
        </p:nvSpPr>
        <p:spPr>
          <a:xfrm>
            <a:off x="2978813" y="1432879"/>
            <a:ext cx="9037737" cy="5024482"/>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prstClr val="white"/>
              </a:buClr>
              <a:buSzPct val="100000"/>
              <a:buFont typeface="Wingdings" panose="05000000000000000000" pitchFamily="2" charset="2"/>
              <a:buChar char="q"/>
              <a:tabLst/>
              <a:defRPr/>
            </a:pPr>
            <a:r>
              <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ZA" sz="2800" b="0" i="0" u="none" strike="noStrike" kern="1200" cap="none" spc="0" normalizeH="0" baseline="0" noProof="0" dirty="0">
                <a:ln>
                  <a:noFill/>
                </a:ln>
                <a:solidFill>
                  <a:srgbClr val="FFFFFF"/>
                </a:solidFill>
                <a:effectLst/>
                <a:uLnTx/>
                <a:uFillTx/>
                <a:latin typeface="Calibri" panose="020F0502020204030204"/>
                <a:ea typeface="+mn-ea"/>
                <a:cs typeface="+mn-cs"/>
              </a:rPr>
              <a:t>Contradictions with IKS Bill </a:t>
            </a:r>
          </a:p>
          <a:p>
            <a:pPr lvl="1">
              <a:lnSpc>
                <a:spcPct val="100000"/>
              </a:lnSpc>
              <a:buClr>
                <a:prstClr val="white"/>
              </a:buClr>
              <a:buFont typeface="Wingdings" panose="05000000000000000000" pitchFamily="2" charset="2"/>
              <a:buChar char="Ø"/>
              <a:defRPr/>
            </a:pPr>
            <a:r>
              <a:rPr kumimoji="0" lang="en-ZA" sz="2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ZA" sz="2600" dirty="0">
                <a:solidFill>
                  <a:srgbClr val="FFFFFF"/>
                </a:solidFill>
              </a:rPr>
              <a:t>Section 13 requires that a user of Indigenous Knowledge enters into a benefit sharing agreement with the holder of the Indigenous Knowledge.  However, Section 26 requires that any person who intends to use Indigenous Knowledge for commercial purposes must enter into a benefit sharing agreement with NIKSO.  This should be amended to provide certainty.</a:t>
            </a:r>
          </a:p>
          <a:p>
            <a:pPr lvl="1">
              <a:lnSpc>
                <a:spcPct val="100000"/>
              </a:lnSpc>
              <a:buClr>
                <a:prstClr val="white"/>
              </a:buClr>
              <a:buFont typeface="Wingdings" panose="05000000000000000000" pitchFamily="2" charset="2"/>
              <a:buChar char="Ø"/>
              <a:defRPr/>
            </a:pPr>
            <a:r>
              <a:rPr lang="en-ZA" sz="2600" dirty="0">
                <a:solidFill>
                  <a:srgbClr val="FFFFFF"/>
                </a:solidFill>
              </a:rPr>
              <a:t> The IKS Bill provides for the accreditation of "Indigenous Knowledge Practitioners" by NIKSO.  The IKS Bill requires that such a person makes application "in the prescribed manner", however it fails to provide guidance and states only that "NIKSO must make recommendations to the Minister regarding the norms and standards for accreditation". </a:t>
            </a:r>
            <a:endParaRPr kumimoji="0" lang="en-ZA" sz="2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2824008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1907</TotalTime>
  <Words>1405</Words>
  <Application>Microsoft Office PowerPoint</Application>
  <PresentationFormat>Custom</PresentationFormat>
  <Paragraphs>78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Retrospect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Slabbert</dc:creator>
  <cp:lastModifiedBy>PUMZA</cp:lastModifiedBy>
  <cp:revision>93</cp:revision>
  <dcterms:created xsi:type="dcterms:W3CDTF">2016-11-02T12:03:34Z</dcterms:created>
  <dcterms:modified xsi:type="dcterms:W3CDTF">2017-01-30T12:41:34Z</dcterms:modified>
</cp:coreProperties>
</file>