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1"/>
  </p:notesMasterIdLst>
  <p:sldIdLst>
    <p:sldId id="256" r:id="rId2"/>
    <p:sldId id="287" r:id="rId3"/>
    <p:sldId id="276" r:id="rId4"/>
    <p:sldId id="288" r:id="rId5"/>
    <p:sldId id="278" r:id="rId6"/>
    <p:sldId id="279" r:id="rId7"/>
    <p:sldId id="280" r:id="rId8"/>
    <p:sldId id="265" r:id="rId9"/>
    <p:sldId id="266" r:id="rId10"/>
    <p:sldId id="286" r:id="rId11"/>
    <p:sldId id="261" r:id="rId12"/>
    <p:sldId id="262" r:id="rId13"/>
    <p:sldId id="289" r:id="rId14"/>
    <p:sldId id="263" r:id="rId15"/>
    <p:sldId id="290" r:id="rId16"/>
    <p:sldId id="264" r:id="rId17"/>
    <p:sldId id="267" r:id="rId18"/>
    <p:sldId id="268" r:id="rId19"/>
    <p:sldId id="269" r:id="rId20"/>
    <p:sldId id="283" r:id="rId21"/>
    <p:sldId id="270" r:id="rId22"/>
    <p:sldId id="284" r:id="rId23"/>
    <p:sldId id="271" r:id="rId24"/>
    <p:sldId id="272" r:id="rId25"/>
    <p:sldId id="273" r:id="rId26"/>
    <p:sldId id="274" r:id="rId27"/>
    <p:sldId id="275" r:id="rId28"/>
    <p:sldId id="277" r:id="rId29"/>
    <p:sldId id="291" r:id="rId30"/>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734" y="-1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CDE3FE33-3B10-4DAC-A6E5-3597DAEFD150}" type="datetimeFigureOut">
              <a:rPr lang="en-US" smtClean="0"/>
              <a:pPr/>
              <a:t>1/27/2017</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AA56A206-E2BD-4057-8FC6-5470C138F537}" type="slidenum">
              <a:rPr lang="en-US" smtClean="0"/>
              <a:pPr/>
              <a:t>‹#›</a:t>
            </a:fld>
            <a:endParaRPr lang="en-US"/>
          </a:p>
        </p:txBody>
      </p:sp>
    </p:spTree>
    <p:extLst>
      <p:ext uri="{BB962C8B-B14F-4D97-AF65-F5344CB8AC3E}">
        <p14:creationId xmlns:p14="http://schemas.microsoft.com/office/powerpoint/2010/main" xmlns="" val="2164208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6A206-E2BD-4057-8FC6-5470C138F537}" type="slidenum">
              <a:rPr lang="en-US" smtClean="0"/>
              <a:pPr/>
              <a:t>1</a:t>
            </a:fld>
            <a:endParaRPr lang="en-US"/>
          </a:p>
        </p:txBody>
      </p:sp>
    </p:spTree>
    <p:extLst>
      <p:ext uri="{BB962C8B-B14F-4D97-AF65-F5344CB8AC3E}">
        <p14:creationId xmlns:p14="http://schemas.microsoft.com/office/powerpoint/2010/main" xmlns="" val="336182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6A206-E2BD-4057-8FC6-5470C138F537}" type="slidenum">
              <a:rPr lang="en-US" smtClean="0"/>
              <a:pPr/>
              <a:t>9</a:t>
            </a:fld>
            <a:endParaRPr lang="en-US"/>
          </a:p>
        </p:txBody>
      </p:sp>
    </p:spTree>
    <p:extLst>
      <p:ext uri="{BB962C8B-B14F-4D97-AF65-F5344CB8AC3E}">
        <p14:creationId xmlns:p14="http://schemas.microsoft.com/office/powerpoint/2010/main" xmlns="" val="386396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48B538B-AC9B-4A85-807B-BBEB351D927C}" type="datetimeFigureOut">
              <a:rPr lang="en-US" smtClean="0"/>
              <a:pPr/>
              <a:t>1/27/2017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3BA4075-2FC8-4CE3-BD38-2833978D3C17}"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B538B-AC9B-4A85-807B-BBEB351D927C}"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B538B-AC9B-4A85-807B-BBEB351D927C}"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8B538B-AC9B-4A85-807B-BBEB351D927C}"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B538B-AC9B-4A85-807B-BBEB351D927C}"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48B538B-AC9B-4A85-807B-BBEB351D927C}"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A4075-2FC8-4CE3-BD38-2833978D3C1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B538B-AC9B-4A85-807B-BBEB351D927C}"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B538B-AC9B-4A85-807B-BBEB351D927C}"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B538B-AC9B-4A85-807B-BBEB351D927C}"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8B538B-AC9B-4A85-807B-BBEB351D927C}" type="datetimeFigureOut">
              <a:rPr lang="en-US" smtClean="0"/>
              <a:pPr/>
              <a:t>1/27/2017</a:t>
            </a:fld>
            <a:endParaRPr lang="en-US"/>
          </a:p>
        </p:txBody>
      </p:sp>
      <p:sp>
        <p:nvSpPr>
          <p:cNvPr id="7" name="Slide Number Placeholder 6"/>
          <p:cNvSpPr>
            <a:spLocks noGrp="1"/>
          </p:cNvSpPr>
          <p:nvPr>
            <p:ph type="sldNum" sz="quarter" idx="12"/>
          </p:nvPr>
        </p:nvSpPr>
        <p:spPr/>
        <p:txBody>
          <a:bodyPr/>
          <a:lstStyle/>
          <a:p>
            <a:fld id="{43BA4075-2FC8-4CE3-BD38-2833978D3C1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B538B-AC9B-4A85-807B-BBEB351D927C}" type="datetimeFigureOut">
              <a:rPr lang="en-US" smtClean="0"/>
              <a:pPr/>
              <a:t>1/27/2017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3BA4075-2FC8-4CE3-BD38-2833978D3C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48B538B-AC9B-4A85-807B-BBEB351D927C}" type="datetimeFigureOut">
              <a:rPr lang="en-US" smtClean="0"/>
              <a:pPr/>
              <a:t>1/27/2017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3BA4075-2FC8-4CE3-BD38-2833978D3C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720524"/>
          </a:xfrm>
        </p:spPr>
        <p:txBody>
          <a:bodyPr>
            <a:normAutofit fontScale="90000"/>
          </a:bodyPr>
          <a:lstStyle/>
          <a:p>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Indigenous </a:t>
            </a:r>
            <a:r>
              <a:rPr lang="en-US" sz="4000" dirty="0">
                <a:latin typeface="Times New Roman" pitchFamily="18" charset="0"/>
                <a:cs typeface="Times New Roman" pitchFamily="18" charset="0"/>
              </a:rPr>
              <a:t>Knowledge Systems Bill, </a:t>
            </a:r>
            <a:r>
              <a:rPr lang="en-US" sz="4000" dirty="0" smtClean="0">
                <a:latin typeface="Times New Roman" pitchFamily="18" charset="0"/>
                <a:cs typeface="Times New Roman" pitchFamily="18" charset="0"/>
              </a:rPr>
              <a:t>2016</a:t>
            </a:r>
            <a:r>
              <a:rPr lang="en-US" dirty="0"/>
              <a:t/>
            </a:r>
            <a:br>
              <a:rPr lang="en-US" dirty="0"/>
            </a:br>
            <a:r>
              <a:rPr lang="en-US" dirty="0" smtClean="0"/>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Ms</a:t>
            </a:r>
            <a:r>
              <a:rPr lang="en-US" sz="2200" dirty="0" smtClean="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Aishia</a:t>
            </a:r>
            <a:r>
              <a:rPr lang="en-US" sz="2200" dirty="0">
                <a:solidFill>
                  <a:schemeClr val="tx1"/>
                </a:solidFill>
                <a:latin typeface="Times New Roman" pitchFamily="18" charset="0"/>
                <a:cs typeface="Times New Roman" pitchFamily="18" charset="0"/>
              </a:rPr>
              <a:t> Pinto</a:t>
            </a:r>
          </a:p>
        </p:txBody>
      </p:sp>
      <p:sp>
        <p:nvSpPr>
          <p:cNvPr id="3" name="Subtitle 2"/>
          <p:cNvSpPr>
            <a:spLocks noGrp="1"/>
          </p:cNvSpPr>
          <p:nvPr>
            <p:ph type="subTitle" idx="1"/>
          </p:nvPr>
        </p:nvSpPr>
        <p:spPr>
          <a:xfrm>
            <a:off x="4724400" y="3581400"/>
            <a:ext cx="3309803" cy="2362200"/>
          </a:xfrm>
        </p:spPr>
        <p:txBody>
          <a:bodyPr>
            <a:normAutofit fontScale="32500" lnSpcReduction="20000"/>
          </a:bodyPr>
          <a:lstStyle/>
          <a:p>
            <a:r>
              <a:rPr lang="en-US" sz="6200" dirty="0" smtClean="0">
                <a:solidFill>
                  <a:schemeClr val="tx1"/>
                </a:solidFill>
                <a:latin typeface="Times New Roman" pitchFamily="18" charset="0"/>
                <a:cs typeface="Times New Roman" pitchFamily="18" charset="0"/>
              </a:rPr>
              <a:t>Presentation to the </a:t>
            </a:r>
            <a:r>
              <a:rPr lang="en-US" sz="6200" dirty="0">
                <a:solidFill>
                  <a:schemeClr val="tx1"/>
                </a:solidFill>
                <a:latin typeface="Times New Roman" pitchFamily="18" charset="0"/>
                <a:cs typeface="Times New Roman" pitchFamily="18" charset="0"/>
              </a:rPr>
              <a:t>Chairperson and </a:t>
            </a:r>
            <a:r>
              <a:rPr lang="en-US" sz="6200" dirty="0" smtClean="0">
                <a:solidFill>
                  <a:schemeClr val="tx1"/>
                </a:solidFill>
                <a:latin typeface="Times New Roman" pitchFamily="18" charset="0"/>
                <a:cs typeface="Times New Roman" pitchFamily="18" charset="0"/>
              </a:rPr>
              <a:t>Honorable Members of the         </a:t>
            </a:r>
            <a:endParaRPr lang="en-US" sz="6200" dirty="0">
              <a:solidFill>
                <a:schemeClr val="tx1"/>
              </a:solidFill>
              <a:latin typeface="Times New Roman" pitchFamily="18" charset="0"/>
              <a:cs typeface="Times New Roman" pitchFamily="18" charset="0"/>
            </a:endParaRPr>
          </a:p>
          <a:p>
            <a:r>
              <a:rPr lang="en-US" sz="6200" dirty="0">
                <a:solidFill>
                  <a:schemeClr val="tx1"/>
                </a:solidFill>
                <a:latin typeface="Times New Roman" pitchFamily="18" charset="0"/>
                <a:cs typeface="Times New Roman" pitchFamily="18" charset="0"/>
              </a:rPr>
              <a:t>Portfolio and Select </a:t>
            </a:r>
            <a:r>
              <a:rPr lang="en-US" sz="6200" dirty="0" smtClean="0">
                <a:solidFill>
                  <a:schemeClr val="tx1"/>
                </a:solidFill>
                <a:latin typeface="Times New Roman" pitchFamily="18" charset="0"/>
                <a:cs typeface="Times New Roman" pitchFamily="18" charset="0"/>
              </a:rPr>
              <a:t>Committee of </a:t>
            </a:r>
            <a:r>
              <a:rPr lang="en-US" sz="6200" dirty="0">
                <a:solidFill>
                  <a:schemeClr val="tx1"/>
                </a:solidFill>
                <a:latin typeface="Times New Roman" pitchFamily="18" charset="0"/>
                <a:cs typeface="Times New Roman" pitchFamily="18" charset="0"/>
              </a:rPr>
              <a:t>Science </a:t>
            </a:r>
            <a:r>
              <a:rPr lang="en-US" sz="6200" dirty="0" smtClean="0">
                <a:solidFill>
                  <a:schemeClr val="tx1"/>
                </a:solidFill>
                <a:latin typeface="Times New Roman" pitchFamily="18" charset="0"/>
                <a:cs typeface="Times New Roman" pitchFamily="18" charset="0"/>
              </a:rPr>
              <a:t>and </a:t>
            </a:r>
            <a:r>
              <a:rPr lang="en-US" sz="6200" dirty="0">
                <a:solidFill>
                  <a:schemeClr val="tx1"/>
                </a:solidFill>
                <a:latin typeface="Times New Roman" pitchFamily="18" charset="0"/>
                <a:cs typeface="Times New Roman" pitchFamily="18" charset="0"/>
              </a:rPr>
              <a:t>Technology</a:t>
            </a:r>
          </a:p>
          <a:p>
            <a:r>
              <a:rPr lang="en-US" sz="6200" dirty="0">
                <a:solidFill>
                  <a:schemeClr val="tx1"/>
                </a:solidFill>
                <a:latin typeface="Times New Roman" pitchFamily="18" charset="0"/>
                <a:cs typeface="Times New Roman" pitchFamily="18" charset="0"/>
              </a:rPr>
              <a:t>Parliament of South </a:t>
            </a:r>
            <a:r>
              <a:rPr lang="en-US" sz="6200" dirty="0" smtClean="0">
                <a:solidFill>
                  <a:schemeClr val="tx1"/>
                </a:solidFill>
                <a:latin typeface="Times New Roman" pitchFamily="18" charset="0"/>
                <a:cs typeface="Times New Roman" pitchFamily="18" charset="0"/>
              </a:rPr>
              <a:t>Africa</a:t>
            </a:r>
            <a:endParaRPr lang="en-US" sz="6200" dirty="0">
              <a:solidFill>
                <a:schemeClr val="tx1"/>
              </a:solidFill>
              <a:latin typeface="Times New Roman" pitchFamily="18" charset="0"/>
              <a:cs typeface="Times New Roman" pitchFamily="18" charset="0"/>
            </a:endParaRPr>
          </a:p>
          <a:p>
            <a:r>
              <a:rPr lang="en-US" sz="6200" dirty="0" smtClean="0">
                <a:solidFill>
                  <a:schemeClr val="tx1"/>
                </a:solidFill>
                <a:latin typeface="Times New Roman" pitchFamily="18" charset="0"/>
                <a:cs typeface="Times New Roman" pitchFamily="18" charset="0"/>
              </a:rPr>
              <a:t> 25 January 2017</a:t>
            </a:r>
            <a:endParaRPr lang="en-US" sz="6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8451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762000"/>
          </a:xfrm>
        </p:spPr>
        <p:txBody>
          <a:bodyPr/>
          <a:lstStyle/>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Beneﬁt sharing’’</a:t>
            </a:r>
            <a:endParaRPr lang="en-US" dirty="0"/>
          </a:p>
        </p:txBody>
      </p:sp>
      <p:sp>
        <p:nvSpPr>
          <p:cNvPr id="3" name="Content Placeholder 2"/>
          <p:cNvSpPr>
            <a:spLocks noGrp="1"/>
          </p:cNvSpPr>
          <p:nvPr>
            <p:ph idx="1"/>
          </p:nvPr>
        </p:nvSpPr>
        <p:spPr>
          <a:xfrm>
            <a:off x="1043492" y="1447800"/>
            <a:ext cx="6777317" cy="4876800"/>
          </a:xfrm>
        </p:spPr>
        <p:txBody>
          <a:bodyPr>
            <a:normAutofit fontScale="77500" lnSpcReduction="20000"/>
          </a:bodyPr>
          <a:lstStyle/>
          <a:p>
            <a:r>
              <a:rPr lang="en-US" sz="2800" dirty="0" smtClean="0">
                <a:latin typeface="Times New Roman" pitchFamily="18" charset="0"/>
                <a:cs typeface="Times New Roman" pitchFamily="18" charset="0"/>
              </a:rPr>
              <a:t>means </a:t>
            </a:r>
            <a:r>
              <a:rPr lang="en-US" sz="2800" dirty="0">
                <a:latin typeface="Times New Roman" pitchFamily="18" charset="0"/>
                <a:cs typeface="Times New Roman" pitchFamily="18" charset="0"/>
              </a:rPr>
              <a:t>the fair and equitable sharing of beneﬁts in terms of a beneﬁt sharing agreement between the principle parties of the agreement.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NIKSO </a:t>
            </a:r>
            <a:r>
              <a:rPr lang="en-US" sz="2800" dirty="0">
                <a:latin typeface="Times New Roman" pitchFamily="18" charset="0"/>
                <a:cs typeface="Times New Roman" pitchFamily="18" charset="0"/>
              </a:rPr>
              <a:t>as the issuer of the license is entitled to a 1% of the agreement.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indigenous </a:t>
            </a:r>
            <a:r>
              <a:rPr lang="en-US" sz="3400" dirty="0">
                <a:latin typeface="Times New Roman" pitchFamily="18" charset="0"/>
                <a:cs typeface="Times New Roman" pitchFamily="18" charset="0"/>
              </a:rPr>
              <a:t>knowledge</a:t>
            </a:r>
            <a:r>
              <a:rPr lang="en-US" sz="2800" dirty="0">
                <a:latin typeface="Times New Roman" pitchFamily="18" charset="0"/>
                <a:cs typeface="Times New Roman" pitchFamily="18" charset="0"/>
              </a:rPr>
              <a:t> holder  or community, accrues all monetary payments that from access to, or use of, indigenous knowledge, and may comprise participation in scientiﬁc research, fair and equitable sharing of research and development results and commercial and other beneﬁts derived from indigenous knowledge, access to, use of, and transfer of technology, priority access to results and </a:t>
            </a:r>
            <a:r>
              <a:rPr lang="en-US" sz="2800" dirty="0" smtClean="0">
                <a:latin typeface="Times New Roman" pitchFamily="18" charset="0"/>
                <a:cs typeface="Times New Roman" pitchFamily="18" charset="0"/>
              </a:rPr>
              <a:t>beneﬁts</a:t>
            </a:r>
          </a:p>
          <a:p>
            <a:r>
              <a:rPr lang="en-US" sz="2800" dirty="0" smtClean="0">
                <a:latin typeface="Times New Roman" pitchFamily="18" charset="0"/>
                <a:cs typeface="Times New Roman" pitchFamily="18" charset="0"/>
              </a:rPr>
              <a:t>NIKSO </a:t>
            </a:r>
            <a:r>
              <a:rPr lang="en-US" sz="2800" dirty="0">
                <a:latin typeface="Times New Roman" pitchFamily="18" charset="0"/>
                <a:cs typeface="Times New Roman" pitchFamily="18" charset="0"/>
              </a:rPr>
              <a:t>as the issuer of the license is entitled to a 1% of accruing from such access. </a:t>
            </a:r>
          </a:p>
          <a:p>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19878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1143000"/>
          </a:xfrm>
        </p:spPr>
        <p:txBody>
          <a:bodyPr>
            <a:normAutofit/>
          </a:bodyPr>
          <a:lstStyle/>
          <a:p>
            <a:r>
              <a:rPr lang="en-GB" b="1" dirty="0" smtClean="0"/>
              <a:t>          </a:t>
            </a:r>
            <a:r>
              <a:rPr lang="en-GB" b="1" dirty="0" smtClean="0">
                <a:latin typeface="Times New Roman" pitchFamily="18" charset="0"/>
                <a:cs typeface="Times New Roman" pitchFamily="18" charset="0"/>
              </a:rPr>
              <a:t>Objectives of the 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143000" y="2209800"/>
            <a:ext cx="6777317" cy="4232429"/>
          </a:xfrm>
        </p:spPr>
        <p:txBody>
          <a:bodyPr>
            <a:noAutofit/>
          </a:bodyPr>
          <a:lstStyle/>
          <a:p>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a)To protect the indigenous knowledge of indigenous knowledge holders, and indigenous communities from unauthorised use and misappropriation</a:t>
            </a:r>
            <a:r>
              <a:rPr lang="en-GB"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(b)To promote public awareness and understanding of indigenous knowledge for the wider application through </a:t>
            </a:r>
            <a:r>
              <a:rPr lang="en-GB" dirty="0" smtClean="0">
                <a:latin typeface="Times New Roman" pitchFamily="18" charset="0"/>
                <a:cs typeface="Times New Roman" pitchFamily="18" charset="0"/>
              </a:rPr>
              <a:t>public-private </a:t>
            </a:r>
            <a:r>
              <a:rPr lang="en-GB" dirty="0">
                <a:latin typeface="Times New Roman" pitchFamily="18" charset="0"/>
                <a:cs typeface="Times New Roman" pitchFamily="18" charset="0"/>
              </a:rPr>
              <a:t>partnerships and development thereof;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05650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828800"/>
            <a:ext cx="7010400" cy="4765829"/>
          </a:xfrm>
        </p:spPr>
        <p:txBody>
          <a:bodyPr>
            <a:normAutofit fontScale="25000" lnSpcReduction="20000"/>
          </a:bodyPr>
          <a:lstStyle/>
          <a:p>
            <a:r>
              <a:rPr lang="en-GB" sz="9600" b="1" dirty="0" smtClean="0">
                <a:latin typeface="Times New Roman" pitchFamily="18" charset="0"/>
                <a:cs typeface="Times New Roman" pitchFamily="18" charset="0"/>
              </a:rPr>
              <a:t>  </a:t>
            </a:r>
            <a:r>
              <a:rPr lang="en-GB"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a:t>
            </a:r>
            <a:r>
              <a:rPr lang="en-US" sz="9600" dirty="0">
                <a:latin typeface="Times New Roman" pitchFamily="18" charset="0"/>
                <a:cs typeface="Times New Roman" pitchFamily="18" charset="0"/>
              </a:rPr>
              <a:t>c)To develop and enhance the ability of indigenous knowledge holders and indigenous communities to protect their indigenous knowledge;</a:t>
            </a:r>
          </a:p>
          <a:p>
            <a:endParaRPr lang="en-GB" sz="9600" dirty="0">
              <a:latin typeface="Times New Roman" pitchFamily="18" charset="0"/>
              <a:cs typeface="Times New Roman" pitchFamily="18" charset="0"/>
            </a:endParaRPr>
          </a:p>
          <a:p>
            <a:r>
              <a:rPr lang="en-GB" sz="9600" dirty="0">
                <a:latin typeface="Times New Roman" pitchFamily="18" charset="0"/>
                <a:cs typeface="Times New Roman" pitchFamily="18" charset="0"/>
              </a:rPr>
              <a:t> (d) To regulate and facilitate the equitable distribution of beneﬁts to the relevant either indigenous knowledge holder/s, or indigenous communities for the use of indigenous knowledge</a:t>
            </a:r>
            <a:r>
              <a:rPr lang="en-GB" sz="9600" dirty="0" smtClean="0">
                <a:latin typeface="Times New Roman" pitchFamily="18" charset="0"/>
                <a:cs typeface="Times New Roman" pitchFamily="18" charset="0"/>
              </a:rPr>
              <a:t>;</a:t>
            </a:r>
          </a:p>
          <a:p>
            <a:endParaRPr lang="en-US" sz="9600" dirty="0">
              <a:latin typeface="Times New Roman" pitchFamily="18" charset="0"/>
              <a:cs typeface="Times New Roman" pitchFamily="18" charset="0"/>
            </a:endParaRPr>
          </a:p>
          <a:p>
            <a:r>
              <a:rPr lang="en-GB" sz="9600" dirty="0">
                <a:latin typeface="Times New Roman" pitchFamily="18" charset="0"/>
                <a:cs typeface="Times New Roman" pitchFamily="18" charset="0"/>
              </a:rPr>
              <a:t> (e)To promote the commercial use and benefit sharing of indigenous knowledge for the benefit of indigenous knowledge holders, or indigenous communities in the development of new products, services and processes; </a:t>
            </a:r>
            <a:endParaRPr lang="en-US" sz="9600" dirty="0">
              <a:latin typeface="Times New Roman" pitchFamily="18" charset="0"/>
              <a:cs typeface="Times New Roman" pitchFamily="18" charset="0"/>
            </a:endParaRPr>
          </a:p>
        </p:txBody>
      </p:sp>
      <p:sp>
        <p:nvSpPr>
          <p:cNvPr id="6" name="Title 1"/>
          <p:cNvSpPr>
            <a:spLocks noGrp="1"/>
          </p:cNvSpPr>
          <p:nvPr>
            <p:ph type="title"/>
          </p:nvPr>
        </p:nvSpPr>
        <p:spPr>
          <a:xfrm>
            <a:off x="914400" y="533400"/>
            <a:ext cx="7024744" cy="1143000"/>
          </a:xfrm>
        </p:spPr>
        <p:txBody>
          <a:bodyPr>
            <a:normAutofit/>
          </a:bodyPr>
          <a:lstStyle/>
          <a:p>
            <a:r>
              <a:rPr lang="en-GB" b="1" dirty="0" smtClean="0"/>
              <a:t>          </a:t>
            </a:r>
            <a:r>
              <a:rPr lang="en-GB" b="1" dirty="0" smtClean="0">
                <a:latin typeface="Times New Roman" pitchFamily="18" charset="0"/>
                <a:cs typeface="Times New Roman" pitchFamily="18" charset="0"/>
              </a:rPr>
              <a:t>Objectives of the Act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232972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t>
            </a:r>
            <a:r>
              <a:rPr lang="en-GB" b="1" dirty="0" smtClean="0">
                <a:latin typeface="Times New Roman" pitchFamily="18" charset="0"/>
                <a:cs typeface="Times New Roman" pitchFamily="18" charset="0"/>
              </a:rPr>
              <a:t>Objectives of the </a:t>
            </a:r>
            <a:r>
              <a:rPr lang="en-GB" b="1" dirty="0">
                <a:latin typeface="Times New Roman" pitchFamily="18" charset="0"/>
                <a:cs typeface="Times New Roman" pitchFamily="18" charset="0"/>
              </a:rPr>
              <a:t>Act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676400"/>
            <a:ext cx="6777317" cy="4648200"/>
          </a:xfrm>
        </p:spPr>
        <p:txBody>
          <a:bodyPr>
            <a:noAutofit/>
          </a:bodyPr>
          <a:lstStyle/>
          <a:p>
            <a:r>
              <a:rPr lang="en-GB" dirty="0">
                <a:latin typeface="Times New Roman" pitchFamily="18" charset="0"/>
                <a:cs typeface="Times New Roman" pitchFamily="18" charset="0"/>
              </a:rPr>
              <a:t>(f) To provide for the registration, cataloguing, documentation and recording of indigenous knowledge held by indigenous knowledge holders and indigenous communities for their protection and use by indigenous communities</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g) To establish criteria, norms and unit standards for indigenous knowledge of the various indigenous knowledge holders and indigenous communities. </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To </a:t>
            </a:r>
            <a:r>
              <a:rPr lang="en-GB" dirty="0">
                <a:latin typeface="Times New Roman" pitchFamily="18" charset="0"/>
                <a:cs typeface="Times New Roman" pitchFamily="18" charset="0"/>
              </a:rPr>
              <a:t>establish the mechanisms for the accreditation of indigenous knowledge practitioners; </a:t>
            </a:r>
            <a:r>
              <a:rPr lang="en-GB" dirty="0">
                <a:solidFill>
                  <a:srgbClr val="FF0000"/>
                </a:solidFill>
                <a:latin typeface="Times New Roman" pitchFamily="18" charset="0"/>
                <a:cs typeface="Times New Roman" pitchFamily="18" charset="0"/>
              </a:rPr>
              <a:t>and </a:t>
            </a:r>
            <a:endParaRPr lang="en-US" dirty="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xmlns="" val="193111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024744" cy="1143000"/>
          </a:xfrm>
        </p:spPr>
        <p:txBody>
          <a:bodyPr>
            <a:normAutofit fontScale="90000"/>
          </a:bodyPr>
          <a:lstStyle/>
          <a:p>
            <a:r>
              <a:rPr lang="en-GB" b="1" dirty="0">
                <a:latin typeface="Times New Roman" pitchFamily="18" charset="0"/>
                <a:cs typeface="Times New Roman" pitchFamily="18" charset="0"/>
              </a:rPr>
              <a:t>Functions and powers of NIKSO</a:t>
            </a:r>
            <a:r>
              <a:rPr lang="en-US" dirty="0"/>
              <a:t/>
            </a:r>
            <a:br>
              <a:rPr lang="en-US" dirty="0"/>
            </a:br>
            <a:endParaRPr lang="en-US" dirty="0"/>
          </a:p>
        </p:txBody>
      </p:sp>
      <p:sp>
        <p:nvSpPr>
          <p:cNvPr id="3" name="Content Placeholder 2"/>
          <p:cNvSpPr>
            <a:spLocks noGrp="1"/>
          </p:cNvSpPr>
          <p:nvPr>
            <p:ph idx="1"/>
          </p:nvPr>
        </p:nvSpPr>
        <p:spPr>
          <a:xfrm>
            <a:off x="1066800" y="1828800"/>
            <a:ext cx="6777317" cy="4308629"/>
          </a:xfrm>
        </p:spPr>
        <p:txBody>
          <a:bodyPr>
            <a:noAutofit/>
          </a:bodyPr>
          <a:lstStyle/>
          <a:p>
            <a:pPr marL="68580" indent="0">
              <a:buNone/>
            </a:pPr>
            <a:r>
              <a:rPr lang="en-GB" dirty="0" smtClean="0">
                <a:latin typeface="Times New Roman" pitchFamily="18" charset="0"/>
                <a:cs typeface="Times New Roman" pitchFamily="18" charset="0"/>
              </a:rPr>
              <a:t>include</a:t>
            </a: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(a) implementation of this Act; </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(b) protecting and recognising indigenous knowledge as property owned by indigenous knowledge holders and indigenous communities ;</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 (c) facilitating the redress of rights and beneﬁts to indigenous knowledge holders and communities which have previously been deprived of such rights and beneﬁts; </a:t>
            </a:r>
            <a:endParaRPr lang="en-US" dirty="0">
              <a:latin typeface="Times New Roman" pitchFamily="18" charset="0"/>
              <a:cs typeface="Times New Roman" pitchFamily="18" charset="0"/>
            </a:endParaRPr>
          </a:p>
          <a:p>
            <a:pPr marL="6858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99315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fontScale="90000"/>
          </a:bodyPr>
          <a:lstStyle/>
          <a:p>
            <a:r>
              <a:rPr lang="en-GB" b="1" dirty="0">
                <a:latin typeface="Times New Roman" pitchFamily="18" charset="0"/>
                <a:cs typeface="Times New Roman" pitchFamily="18" charset="0"/>
              </a:rPr>
              <a:t>Functions and powers of NIKSO</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295400"/>
            <a:ext cx="6777317" cy="4537229"/>
          </a:xfrm>
        </p:spPr>
        <p:txBody>
          <a:bodyPr>
            <a:normAutofit fontScale="25000" lnSpcReduction="20000"/>
          </a:bodyPr>
          <a:lstStyle/>
          <a:p>
            <a:r>
              <a:rPr lang="en-GB" sz="9600" dirty="0">
                <a:latin typeface="Times New Roman" pitchFamily="18" charset="0"/>
                <a:cs typeface="Times New Roman" pitchFamily="18" charset="0"/>
              </a:rPr>
              <a:t>(d) facilitating and coordinating the development of indigenous knowledge; by establishing criteria, norms and unit standards for indigenous knowledge of the various indigenous knowledge holders and indigenous communities</a:t>
            </a:r>
          </a:p>
          <a:p>
            <a:r>
              <a:rPr lang="en-GB" sz="9600" dirty="0">
                <a:latin typeface="Times New Roman" pitchFamily="18" charset="0"/>
                <a:cs typeface="Times New Roman" pitchFamily="18" charset="0"/>
              </a:rPr>
              <a:t>(e) establishing and managing the registration and accreditation of indigenous knowledge holders and communities ;  To recognise the indigenous knowledge of indigenous knowledge holders and or communities under intellectual property laws;</a:t>
            </a:r>
            <a:endParaRPr lang="en-US" sz="9600" dirty="0">
              <a:latin typeface="Times New Roman" pitchFamily="18" charset="0"/>
              <a:cs typeface="Times New Roman" pitchFamily="18" charset="0"/>
            </a:endParaRPr>
          </a:p>
          <a:p>
            <a:r>
              <a:rPr lang="en-GB" sz="9600" dirty="0">
                <a:latin typeface="Times New Roman" pitchFamily="18" charset="0"/>
                <a:cs typeface="Times New Roman" pitchFamily="18" charset="0"/>
              </a:rPr>
              <a:t> (f) empowering indigenous communities through education and awareness campaigns. Facilitating and funding research to enable indigenous communities to recognise and utilise indigenous knowledge for cultural and economic beneﬁt; </a:t>
            </a:r>
            <a:endParaRPr lang="en-US" sz="9600" dirty="0">
              <a:latin typeface="Times New Roman" pitchFamily="18" charset="0"/>
              <a:cs typeface="Times New Roman" pitchFamily="18" charset="0"/>
            </a:endParaRPr>
          </a:p>
          <a:p>
            <a:pPr marL="68580" indent="0">
              <a:buNone/>
            </a:pPr>
            <a:endParaRPr lang="en-US" dirty="0"/>
          </a:p>
        </p:txBody>
      </p:sp>
    </p:spTree>
    <p:extLst>
      <p:ext uri="{BB962C8B-B14F-4D97-AF65-F5344CB8AC3E}">
        <p14:creationId xmlns:p14="http://schemas.microsoft.com/office/powerpoint/2010/main" xmlns="" val="152538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fontScale="90000"/>
          </a:bodyPr>
          <a:lstStyle/>
          <a:p>
            <a:r>
              <a:rPr lang="en-GB" b="1" dirty="0">
                <a:latin typeface="Times New Roman" pitchFamily="18" charset="0"/>
                <a:cs typeface="Times New Roman" pitchFamily="18" charset="0"/>
              </a:rPr>
              <a:t>Functions and powers of NIKSO</a:t>
            </a:r>
            <a:r>
              <a:rPr lang="en-US" b="1" dirty="0"/>
              <a:t/>
            </a:r>
            <a:br>
              <a:rPr lang="en-US" b="1" dirty="0"/>
            </a:br>
            <a:endParaRPr lang="en-US" b="1" dirty="0"/>
          </a:p>
        </p:txBody>
      </p:sp>
      <p:sp>
        <p:nvSpPr>
          <p:cNvPr id="3" name="Content Placeholder 2"/>
          <p:cNvSpPr>
            <a:spLocks noGrp="1"/>
          </p:cNvSpPr>
          <p:nvPr>
            <p:ph idx="1"/>
          </p:nvPr>
        </p:nvSpPr>
        <p:spPr>
          <a:xfrm>
            <a:off x="1066800" y="1524000"/>
            <a:ext cx="6777317" cy="4423377"/>
          </a:xfrm>
        </p:spPr>
        <p:txBody>
          <a:bodyPr>
            <a:normAutofit fontScale="32500" lnSpcReduction="20000"/>
          </a:bodyPr>
          <a:lstStyle/>
          <a:p>
            <a:r>
              <a:rPr lang="en-GB" sz="3600" dirty="0">
                <a:latin typeface="Times New Roman" pitchFamily="18" charset="0"/>
                <a:cs typeface="Times New Roman" pitchFamily="18" charset="0"/>
              </a:rPr>
              <a:t> </a:t>
            </a:r>
            <a:r>
              <a:rPr lang="en-GB" sz="8000" dirty="0" smtClean="0">
                <a:latin typeface="Times New Roman" pitchFamily="18" charset="0"/>
                <a:cs typeface="Times New Roman" pitchFamily="18" charset="0"/>
              </a:rPr>
              <a:t>(</a:t>
            </a:r>
            <a:r>
              <a:rPr lang="en-GB" sz="8000" dirty="0">
                <a:latin typeface="Times New Roman" pitchFamily="18" charset="0"/>
                <a:cs typeface="Times New Roman" pitchFamily="18" charset="0"/>
              </a:rPr>
              <a:t>g) Facilitating research to determine the criteria for issuing licences for the use of indigenous knowledge;</a:t>
            </a:r>
            <a:endParaRPr lang="en-US" sz="8000" dirty="0">
              <a:latin typeface="Times New Roman" pitchFamily="18" charset="0"/>
              <a:cs typeface="Times New Roman" pitchFamily="18" charset="0"/>
            </a:endParaRPr>
          </a:p>
          <a:p>
            <a:r>
              <a:rPr lang="en-GB" sz="8000" dirty="0">
                <a:latin typeface="Times New Roman" pitchFamily="18" charset="0"/>
                <a:cs typeface="Times New Roman" pitchFamily="18" charset="0"/>
              </a:rPr>
              <a:t> (h) </a:t>
            </a:r>
            <a:r>
              <a:rPr lang="en-GB" sz="8000" dirty="0" smtClean="0">
                <a:latin typeface="Times New Roman" pitchFamily="18" charset="0"/>
                <a:cs typeface="Times New Roman" pitchFamily="18" charset="0"/>
              </a:rPr>
              <a:t>Facilitating the legal framework for IKS and legal </a:t>
            </a:r>
            <a:r>
              <a:rPr lang="en-GB" sz="8000" dirty="0">
                <a:latin typeface="Times New Roman" pitchFamily="18" charset="0"/>
                <a:cs typeface="Times New Roman" pitchFamily="18" charset="0"/>
              </a:rPr>
              <a:t>representation for indigenous knowledge holders and or communities to register their intellectual property under intellectual property laws; To assist </a:t>
            </a:r>
            <a:r>
              <a:rPr lang="en-GB" sz="8000" dirty="0" smtClean="0">
                <a:latin typeface="Times New Roman" pitchFamily="18" charset="0"/>
                <a:cs typeface="Times New Roman" pitchFamily="18" charset="0"/>
              </a:rPr>
              <a:t>indigenous knowledge </a:t>
            </a:r>
            <a:r>
              <a:rPr lang="en-GB" sz="8000" dirty="0">
                <a:latin typeface="Times New Roman" pitchFamily="18" charset="0"/>
                <a:cs typeface="Times New Roman" pitchFamily="18" charset="0"/>
              </a:rPr>
              <a:t>holders  and or communities in the negotiation of beneﬁt-sharing agreements for use of their indigenous knowledge; </a:t>
            </a:r>
            <a:r>
              <a:rPr lang="en-GB" sz="8000" dirty="0" smtClean="0">
                <a:latin typeface="Times New Roman" pitchFamily="18" charset="0"/>
                <a:cs typeface="Times New Roman" pitchFamily="18" charset="0"/>
              </a:rPr>
              <a:t>and</a:t>
            </a:r>
          </a:p>
          <a:p>
            <a:r>
              <a:rPr lang="en-GB" sz="8000" dirty="0" smtClean="0">
                <a:latin typeface="Times New Roman" pitchFamily="18" charset="0"/>
                <a:cs typeface="Times New Roman" pitchFamily="18" charset="0"/>
              </a:rPr>
              <a:t>(</a:t>
            </a:r>
            <a:r>
              <a:rPr lang="en-GB" sz="8000" dirty="0">
                <a:latin typeface="Times New Roman" pitchFamily="18" charset="0"/>
                <a:cs typeface="Times New Roman" pitchFamily="18" charset="0"/>
              </a:rPr>
              <a:t>i) </a:t>
            </a:r>
            <a:r>
              <a:rPr lang="en-GB" sz="8000" dirty="0" smtClean="0">
                <a:latin typeface="Times New Roman" pitchFamily="18" charset="0"/>
                <a:cs typeface="Times New Roman" pitchFamily="18" charset="0"/>
              </a:rPr>
              <a:t>carrying </a:t>
            </a:r>
            <a:r>
              <a:rPr lang="en-GB" sz="8000" dirty="0">
                <a:latin typeface="Times New Roman" pitchFamily="18" charset="0"/>
                <a:cs typeface="Times New Roman" pitchFamily="18" charset="0"/>
              </a:rPr>
              <a:t>out any functions that are consistent with the objects of this Act.</a:t>
            </a:r>
            <a:endParaRPr lang="en-US" sz="8000" dirty="0">
              <a:latin typeface="Times New Roman" pitchFamily="18" charset="0"/>
              <a:cs typeface="Times New Roman" pitchFamily="18" charset="0"/>
            </a:endParaRPr>
          </a:p>
          <a:p>
            <a:endParaRPr lang="en-US" sz="80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27623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90600"/>
          </a:xfrm>
        </p:spPr>
        <p:txBody>
          <a:bodyPr/>
          <a:lstStyle/>
          <a:p>
            <a:pPr algn="ctr"/>
            <a:r>
              <a:rPr lang="en-GB" sz="3600" b="1" dirty="0">
                <a:latin typeface="Times New Roman" pitchFamily="18" charset="0"/>
                <a:cs typeface="Times New Roman" pitchFamily="18" charset="0"/>
              </a:rPr>
              <a:t>‘‘Licence holder’’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828800"/>
            <a:ext cx="6777317" cy="4003829"/>
          </a:xfrm>
        </p:spPr>
        <p:txBody>
          <a:bodyPr>
            <a:noAutofit/>
          </a:bodyPr>
          <a:lstStyle/>
          <a:p>
            <a:r>
              <a:rPr lang="en-GB" dirty="0" smtClean="0">
                <a:latin typeface="Times New Roman" pitchFamily="18" charset="0"/>
                <a:cs typeface="Times New Roman" pitchFamily="18" charset="0"/>
              </a:rPr>
              <a:t>means </a:t>
            </a:r>
            <a:r>
              <a:rPr lang="en-GB" dirty="0">
                <a:latin typeface="Times New Roman" pitchFamily="18" charset="0"/>
                <a:cs typeface="Times New Roman" pitchFamily="18" charset="0"/>
              </a:rPr>
              <a:t>the ‘‘indigenous knowledge holder’, or ‘‘indigenous community’’  </a:t>
            </a:r>
            <a:r>
              <a:rPr lang="en-GB" dirty="0" smtClean="0">
                <a:latin typeface="Times New Roman" pitchFamily="18" charset="0"/>
                <a:cs typeface="Times New Roman" pitchFamily="18" charset="0"/>
              </a:rPr>
              <a:t>or </a:t>
            </a:r>
            <a:r>
              <a:rPr lang="en-GB" dirty="0">
                <a:latin typeface="Times New Roman" pitchFamily="18" charset="0"/>
                <a:cs typeface="Times New Roman" pitchFamily="18" charset="0"/>
              </a:rPr>
              <a:t>any person who applies for and is granted a licence by the NIKSO to use indigenous knowledge;  which is subject to the free ‘‘prior informed consent’’ of the ’‘‘indigenous knowledge holder’, or ‘‘indigenous community’’ including a benefit sharing agreement with the ‘‘indigenous knowledge holder’, or ‘‘indigenous community’’ with NIKSO as the issuer of the licence being entitled to a 1% of the agreement.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63774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b="1" dirty="0" smtClean="0"/>
              <a:t>  </a:t>
            </a:r>
            <a:r>
              <a:rPr lang="en-GB" sz="3200" b="1" dirty="0">
                <a:latin typeface="Times New Roman" pitchFamily="18" charset="0"/>
                <a:cs typeface="Times New Roman" pitchFamily="18" charset="0"/>
              </a:rPr>
              <a:t>Protection of Indigenous Knowledge</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GB" sz="2000" b="1" dirty="0" smtClean="0"/>
              <a: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828800"/>
            <a:ext cx="6777317" cy="4003829"/>
          </a:xfrm>
        </p:spPr>
        <p:txBody>
          <a:bodyPr>
            <a:normAutofit/>
          </a:bodyPr>
          <a:lstStyle/>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This </a:t>
            </a:r>
            <a:r>
              <a:rPr lang="en-GB" dirty="0" smtClean="0">
                <a:latin typeface="Times New Roman" pitchFamily="18" charset="0"/>
                <a:cs typeface="Times New Roman" pitchFamily="18" charset="0"/>
              </a:rPr>
              <a:t>Act must protect </a:t>
            </a:r>
            <a:r>
              <a:rPr lang="en-GB" dirty="0">
                <a:latin typeface="Times New Roman" pitchFamily="18" charset="0"/>
                <a:cs typeface="Times New Roman" pitchFamily="18" charset="0"/>
              </a:rPr>
              <a:t>indigenous knowledge, whether it is cultural or functional in nature, or both, including medical, agricultural and scientiﬁc practices,  knowledge of a scientiﬁc or technical nature; knowledge of natural resources; and indigenous cultural expressions; phonetic or verbal expressions; musical and sound expressions; archaeological and historical sites, artefacts, designs, ceremonies, technologies visual and performing arts and literature. </a:t>
            </a:r>
            <a:endParaRPr lang="en-US"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1526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b="1" dirty="0" smtClean="0">
                <a:latin typeface="Times New Roman" pitchFamily="18" charset="0"/>
                <a:cs typeface="Times New Roman" pitchFamily="18" charset="0"/>
              </a:rPr>
              <a:t>             </a:t>
            </a:r>
            <a:br>
              <a:rPr lang="en-GB" sz="2000" b="1"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Vesting </a:t>
            </a:r>
            <a:r>
              <a:rPr lang="en-GB" sz="3600" b="1" dirty="0">
                <a:latin typeface="Times New Roman" pitchFamily="18" charset="0"/>
                <a:cs typeface="Times New Roman" pitchFamily="18" charset="0"/>
              </a:rPr>
              <a:t>of rights in </a:t>
            </a:r>
            <a:r>
              <a:rPr lang="en-GB" sz="3600" b="1" dirty="0" smtClean="0">
                <a:latin typeface="Times New Roman" pitchFamily="18" charset="0"/>
                <a:cs typeface="Times New Roman" pitchFamily="18" charset="0"/>
              </a:rPr>
              <a:t>indigenous</a:t>
            </a:r>
            <a:r>
              <a:rPr lang="en-GB" sz="3600" b="1" dirty="0">
                <a:latin typeface="Times New Roman" pitchFamily="18" charset="0"/>
                <a:cs typeface="Times New Roman" pitchFamily="18" charset="0"/>
              </a:rPr>
              <a:t> knowledge</a:t>
            </a:r>
            <a:br>
              <a:rPr lang="en-GB" sz="3600" b="1"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676400"/>
            <a:ext cx="6777317" cy="4156229"/>
          </a:xfrm>
        </p:spPr>
        <p:txBody>
          <a:bodyPr>
            <a:noAutofit/>
          </a:bodyPr>
          <a:lstStyle/>
          <a:p>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ownership of indigenous knowledge eligible for protection in respect of an indigenous community in terms of section 9 vests in the indigenous knowledge holder and or  that indigenous community.</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indigenous knowledge holder and or the specific indigenous community are the trustees of the indigenous knowledge of that community.</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50189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latin typeface="Times New Roman" pitchFamily="18" charset="0"/>
                <a:cs typeface="Times New Roman" pitchFamily="18" charset="0"/>
              </a:rPr>
              <a:t>I am an African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sz="2600" dirty="0">
                <a:latin typeface="Times New Roman" pitchFamily="18" charset="0"/>
                <a:cs typeface="Times New Roman" pitchFamily="18" charset="0"/>
              </a:rPr>
              <a:t>I owe my being to the Khoi and the San whose desolate souls haunt the great expanses of the beautiful Cape - they who fell victim to the most merciless genocide our native land has ever seen, they who were the first to lose their lives in the struggle to defend our freedom </a:t>
            </a:r>
            <a:r>
              <a:rPr lang="en-US" sz="2600">
                <a:latin typeface="Times New Roman" pitchFamily="18" charset="0"/>
                <a:cs typeface="Times New Roman" pitchFamily="18" charset="0"/>
              </a:rPr>
              <a:t>and </a:t>
            </a:r>
            <a:r>
              <a:rPr lang="en-US" sz="2600" smtClean="0">
                <a:latin typeface="Times New Roman" pitchFamily="18" charset="0"/>
                <a:cs typeface="Times New Roman" pitchFamily="18" charset="0"/>
              </a:rPr>
              <a:t>independence</a:t>
            </a: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Today, as a country, we keep an audible silence about these ancestors of the generations that live,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which, in its remembering</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should teach us not and never to be inhuman again. </a:t>
            </a:r>
            <a:r>
              <a:rPr lang="en-US" sz="2600" dirty="0" smtClean="0">
                <a:latin typeface="Times New Roman" pitchFamily="18" charset="0"/>
                <a:cs typeface="Times New Roman" pitchFamily="18" charset="0"/>
              </a:rPr>
              <a:t>Thabo Mbeki (1996)</a:t>
            </a:r>
            <a:endParaRPr lang="en-US" sz="2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83281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latin typeface="Times New Roman" pitchFamily="18" charset="0"/>
                <a:cs typeface="Times New Roman" pitchFamily="18" charset="0"/>
              </a:rPr>
              <a:t>Vesting of rights in indigenous knowledge</a:t>
            </a:r>
            <a:br>
              <a:rPr lang="en-GB" sz="3600" b="1"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905000"/>
            <a:ext cx="6777317" cy="3508977"/>
          </a:xfrm>
        </p:spPr>
        <p:txBody>
          <a:bodyPr>
            <a:normAutofit lnSpcReduction="10000"/>
          </a:bodyPr>
          <a:lstStyle/>
          <a:p>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NIKSO </a:t>
            </a:r>
            <a:r>
              <a:rPr lang="en-GB" dirty="0">
                <a:latin typeface="Times New Roman" pitchFamily="18" charset="0"/>
                <a:cs typeface="Times New Roman" pitchFamily="18" charset="0"/>
              </a:rPr>
              <a:t>shall be responsible to the indigenous knowledge holder and or the indigenous community for the protection of their rights. </a:t>
            </a:r>
            <a:endParaRPr lang="en-GB"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NIKSO must facilitate the identiﬁcation and designation, of all indigenous property to the indigenous knowledge holders or the indigenous communities for the protection of their rights in respect of that indigenous knowledge.</a:t>
            </a:r>
            <a:endParaRPr lang="en-US" dirty="0">
              <a:latin typeface="Times New Roman" pitchFamily="18" charset="0"/>
              <a:cs typeface="Times New Roman" pitchFamily="18" charset="0"/>
            </a:endParaRPr>
          </a:p>
          <a:p>
            <a:pPr marL="68580" indent="0">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79513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latin typeface="Times New Roman" pitchFamily="18" charset="0"/>
                <a:cs typeface="Times New Roman" pitchFamily="18" charset="0"/>
              </a:rPr>
              <a:t>Accreditation and Certification of Indigenous Knowledge Practitioners</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905000"/>
            <a:ext cx="6777317" cy="4343400"/>
          </a:xfrm>
        </p:spPr>
        <p:txBody>
          <a:bodyPr>
            <a:noAutofit/>
          </a:bodyPr>
          <a:lstStyle/>
          <a:p>
            <a:r>
              <a:rPr lang="en-GB" dirty="0" smtClean="0">
                <a:latin typeface="Times New Roman" pitchFamily="18" charset="0"/>
                <a:cs typeface="Times New Roman" pitchFamily="18" charset="0"/>
              </a:rPr>
              <a:t>NIKSO </a:t>
            </a:r>
            <a:r>
              <a:rPr lang="en-GB" dirty="0">
                <a:latin typeface="Times New Roman" pitchFamily="18" charset="0"/>
                <a:cs typeface="Times New Roman" pitchFamily="18" charset="0"/>
              </a:rPr>
              <a:t>must educate, initiate and facilitate the applications of </a:t>
            </a:r>
            <a:r>
              <a:rPr lang="en-GB" dirty="0" smtClean="0">
                <a:latin typeface="Times New Roman" pitchFamily="18" charset="0"/>
                <a:cs typeface="Times New Roman" pitchFamily="18" charset="0"/>
              </a:rPr>
              <a:t>indigenous </a:t>
            </a:r>
            <a:r>
              <a:rPr lang="en-GB" dirty="0">
                <a:latin typeface="Times New Roman" pitchFamily="18" charset="0"/>
                <a:cs typeface="Times New Roman" pitchFamily="18" charset="0"/>
              </a:rPr>
              <a:t>knowledge holders and practitioners to NIKSO to be accredited and certiﬁed as indigenous knowledge practitioners and recorded in the Register of Designations. </a:t>
            </a:r>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NIKSO </a:t>
            </a:r>
            <a:r>
              <a:rPr lang="en-GB" dirty="0">
                <a:latin typeface="Times New Roman" pitchFamily="18" charset="0"/>
                <a:cs typeface="Times New Roman" pitchFamily="18" charset="0"/>
              </a:rPr>
              <a:t>in agreement with the indigenous knowledge holder or community may refer the application to an agreed upon agent who has competence in the particular discipline in which that person wishes to practise, for assessment and recommendation.</a:t>
            </a:r>
            <a:endParaRPr lang="en-US" dirty="0">
              <a:latin typeface="Times New Roman" pitchFamily="18" charset="0"/>
              <a:cs typeface="Times New Roman" pitchFamily="18" charset="0"/>
            </a:endParaRPr>
          </a:p>
          <a:p>
            <a:pPr marL="68580" indent="0">
              <a:buNone/>
            </a:pPr>
            <a:endParaRPr lang="en-US" dirty="0"/>
          </a:p>
        </p:txBody>
      </p:sp>
    </p:spTree>
    <p:extLst>
      <p:ext uri="{BB962C8B-B14F-4D97-AF65-F5344CB8AC3E}">
        <p14:creationId xmlns:p14="http://schemas.microsoft.com/office/powerpoint/2010/main" xmlns="" val="894667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600200"/>
          </a:xfrm>
        </p:spPr>
        <p:txBody>
          <a:bodyPr>
            <a:noAutofit/>
          </a:bodyPr>
          <a:lstStyle/>
          <a:p>
            <a:r>
              <a:rPr lang="en-GB" sz="2800" b="1" dirty="0">
                <a:latin typeface="Times New Roman" pitchFamily="18" charset="0"/>
                <a:cs typeface="Times New Roman" pitchFamily="18" charset="0"/>
              </a:rPr>
              <a:t>Accreditation and Certification of Indigenous Knowledge Practitioners</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a:latin typeface="Times New Roman" pitchFamily="18" charset="0"/>
                <a:cs typeface="Times New Roman" pitchFamily="18" charset="0"/>
              </a:rPr>
              <a:t> In assessing the eligibility of the applicant, the agent must apply the prescribed norms and standards for accreditation of indigenous knowledge holders or communities.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69172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90600"/>
          </a:xfrm>
        </p:spPr>
        <p:txBody>
          <a:bodyPr>
            <a:normAutofit/>
          </a:bodyPr>
          <a:lstStyle/>
          <a:p>
            <a:r>
              <a:rPr lang="en-GB" sz="2000" b="1" dirty="0" smtClean="0">
                <a:latin typeface="Times New Roman" pitchFamily="18" charset="0"/>
                <a:cs typeface="Times New Roman" pitchFamily="18" charset="0"/>
              </a:rPr>
              <a:t>                              </a:t>
            </a:r>
            <a:r>
              <a:rPr lang="en-GB" sz="2800" b="1" dirty="0" smtClean="0">
                <a:latin typeface="Times New Roman" pitchFamily="18" charset="0"/>
                <a:cs typeface="Times New Roman" pitchFamily="18" charset="0"/>
              </a:rPr>
              <a:t>NIKSO’S</a:t>
            </a:r>
            <a:r>
              <a:rPr lang="en-GB" sz="2800" dirty="0" smtClean="0">
                <a:latin typeface="Times New Roman" pitchFamily="18" charset="0"/>
                <a:cs typeface="Times New Roman" pitchFamily="18" charset="0"/>
              </a:rPr>
              <a:t> </a:t>
            </a:r>
            <a:r>
              <a:rPr lang="en-GB" sz="2800" b="1" dirty="0" smtClean="0">
                <a:latin typeface="Times New Roman" pitchFamily="18" charset="0"/>
                <a:cs typeface="Times New Roman" pitchFamily="18" charset="0"/>
              </a:rPr>
              <a:t>REGISTER </a:t>
            </a:r>
            <a:r>
              <a:rPr lang="en-US" sz="2800" dirty="0"/>
              <a:t/>
            </a:r>
            <a:br>
              <a:rPr lang="en-US" sz="2800" dirty="0"/>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676400"/>
            <a:ext cx="6777317" cy="4156229"/>
          </a:xfrm>
        </p:spPr>
        <p:txBody>
          <a:bodyPr>
            <a:normAutofit fontScale="92500" lnSpcReduction="10000"/>
          </a:bodyPr>
          <a:lstStyle/>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In any proceedings relating </a:t>
            </a:r>
            <a:r>
              <a:rPr lang="en-GB" dirty="0">
                <a:solidFill>
                  <a:srgbClr val="FF0000"/>
                </a:solidFill>
                <a:latin typeface="Times New Roman" pitchFamily="18" charset="0"/>
                <a:cs typeface="Times New Roman" pitchFamily="18" charset="0"/>
              </a:rPr>
              <a:t>to </a:t>
            </a:r>
            <a:r>
              <a:rPr lang="en-GB" dirty="0" smtClean="0">
                <a:solidFill>
                  <a:srgbClr val="FF0000"/>
                </a:solidFill>
                <a:latin typeface="Times New Roman" pitchFamily="18" charset="0"/>
                <a:cs typeface="Times New Roman" pitchFamily="18" charset="0"/>
              </a:rPr>
              <a:t>in </a:t>
            </a:r>
            <a:r>
              <a:rPr lang="en-GB" dirty="0">
                <a:latin typeface="Times New Roman" pitchFamily="18" charset="0"/>
                <a:cs typeface="Times New Roman" pitchFamily="18" charset="0"/>
              </a:rPr>
              <a:t>respect of rights of </a:t>
            </a:r>
            <a:r>
              <a:rPr lang="en-GB" dirty="0" smtClean="0">
                <a:latin typeface="Times New Roman" pitchFamily="18" charset="0"/>
                <a:cs typeface="Times New Roman" pitchFamily="18" charset="0"/>
              </a:rPr>
              <a:t>registered </a:t>
            </a:r>
            <a:r>
              <a:rPr lang="en-GB" dirty="0">
                <a:latin typeface="Times New Roman" pitchFamily="18" charset="0"/>
                <a:cs typeface="Times New Roman" pitchFamily="18" charset="0"/>
              </a:rPr>
              <a:t>indigenous knowledge holders and communities knowledge </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NIKSO </a:t>
            </a:r>
            <a:r>
              <a:rPr lang="en-GB" dirty="0">
                <a:latin typeface="Times New Roman" pitchFamily="18" charset="0"/>
                <a:cs typeface="Times New Roman" pitchFamily="18" charset="0"/>
              </a:rPr>
              <a:t>must empower indigenous communities through education and awareness campaigns of the proceedings and particulars entered in the Register from the date of the advertisement of that registration in an Indigenous Knowledge Bulletin; and</a:t>
            </a:r>
            <a:endParaRPr lang="en-US" dirty="0">
              <a:latin typeface="Times New Roman" pitchFamily="18" charset="0"/>
              <a:cs typeface="Times New Roman" pitchFamily="18" charset="0"/>
            </a:endParaRPr>
          </a:p>
          <a:p>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NIKSO </a:t>
            </a:r>
            <a:r>
              <a:rPr lang="en-GB" dirty="0">
                <a:latin typeface="Times New Roman" pitchFamily="18" charset="0"/>
                <a:cs typeface="Times New Roman" pitchFamily="18" charset="0"/>
              </a:rPr>
              <a:t>must educate the general public </a:t>
            </a:r>
            <a:r>
              <a:rPr lang="en-GB" dirty="0">
                <a:solidFill>
                  <a:srgbClr val="FF0000"/>
                </a:solidFill>
                <a:latin typeface="Times New Roman" pitchFamily="18" charset="0"/>
                <a:cs typeface="Times New Roman" pitchFamily="18" charset="0"/>
              </a:rPr>
              <a:t>that any </a:t>
            </a:r>
            <a:r>
              <a:rPr lang="en-GB" dirty="0">
                <a:latin typeface="Times New Roman" pitchFamily="18" charset="0"/>
                <a:cs typeface="Times New Roman" pitchFamily="18" charset="0"/>
              </a:rPr>
              <a:t>person using indigenous knowledge that it is registered to a specific person or community is subject to the pre-requisite of a beneﬁt sharing agreement prior to the commencing of such use.</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511850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t>               </a:t>
            </a:r>
            <a:r>
              <a:rPr lang="en-GB" sz="2800" b="1" dirty="0" smtClean="0">
                <a:latin typeface="Times New Roman" pitchFamily="18" charset="0"/>
                <a:cs typeface="Times New Roman" pitchFamily="18" charset="0"/>
              </a:rPr>
              <a:t>Offences and Penalties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828800"/>
            <a:ext cx="6777317" cy="4003829"/>
          </a:xfrm>
        </p:spPr>
        <p:txBody>
          <a:bodyPr>
            <a:normAutofit/>
          </a:bodyPr>
          <a:lstStyle/>
          <a:p>
            <a:r>
              <a:rPr lang="en-GB" dirty="0" smtClean="0">
                <a:latin typeface="Times New Roman" pitchFamily="18" charset="0"/>
                <a:cs typeface="Times New Roman" pitchFamily="18" charset="0"/>
              </a:rPr>
              <a:t>Any </a:t>
            </a:r>
            <a:r>
              <a:rPr lang="en-GB" dirty="0">
                <a:latin typeface="Times New Roman" pitchFamily="18" charset="0"/>
                <a:cs typeface="Times New Roman" pitchFamily="18" charset="0"/>
              </a:rPr>
              <a:t>person who uses indigenous knowledge in a manner which is inconsistent with the licence issued for that indigenous knowledge, shall be guilty of an offence and liable to a fine or suspension for a period of six months.</a:t>
            </a:r>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Any person who hinders or interferes with the management of an official in the performance of their official duties in terms of this Act shall be referred to </a:t>
            </a:r>
            <a:r>
              <a:rPr lang="en-GB" dirty="0">
                <a:solidFill>
                  <a:srgbClr val="FF0000"/>
                </a:solidFill>
                <a:latin typeface="Times New Roman" pitchFamily="18" charset="0"/>
                <a:cs typeface="Times New Roman" pitchFamily="18" charset="0"/>
              </a:rPr>
              <a:t>the Dispute Resolution Committee for Arbitration.</a:t>
            </a:r>
            <a:endParaRPr lang="en-US" dirty="0">
              <a:solidFill>
                <a:srgbClr val="FF0000"/>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03656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024744" cy="1143000"/>
          </a:xfrm>
        </p:spPr>
        <p:txBody>
          <a:bodyPr>
            <a:normAutofit fontScale="90000"/>
          </a:bodyPr>
          <a:lstStyle/>
          <a:p>
            <a:r>
              <a:rPr lang="en-GB" sz="2000" b="1" dirty="0" smtClean="0"/>
              <a:t>                         </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Transnational arrangements</a:t>
            </a:r>
            <a:r>
              <a:rPr lang="en-GB" b="1" dirty="0">
                <a:latin typeface="Times New Roman" pitchFamily="18" charset="0"/>
                <a:cs typeface="Times New Roman" pitchFamily="18" charset="0"/>
              </a:rPr>
              <a:t/>
            </a:r>
            <a:br>
              <a:rPr lang="en-GB"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905000"/>
            <a:ext cx="6777317" cy="3508977"/>
          </a:xfrm>
        </p:spPr>
        <p:txBody>
          <a:bodyPr>
            <a:normAutofit fontScale="85000" lnSpcReduction="10000"/>
          </a:bodyPr>
          <a:lstStyle/>
          <a:p>
            <a:r>
              <a:rPr lang="en-GB" sz="2000" dirty="0" smtClean="0">
                <a:latin typeface="Times New Roman" pitchFamily="18" charset="0"/>
                <a:cs typeface="Times New Roman" pitchFamily="18" charset="0"/>
              </a:rPr>
              <a:t> </a:t>
            </a:r>
            <a:r>
              <a:rPr lang="en-GB" sz="2600" dirty="0">
                <a:latin typeface="Times New Roman" pitchFamily="18" charset="0"/>
                <a:cs typeface="Times New Roman" pitchFamily="18" charset="0"/>
              </a:rPr>
              <a:t>Indigenous knowledge originating in a foreign jurisdiction must be given the same protection given to indigenous knowledge originating in the Republic. </a:t>
            </a:r>
            <a:endParaRPr lang="en-GB" sz="2600" dirty="0" smtClean="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a:p>
            <a:r>
              <a:rPr lang="en-GB" sz="2600" dirty="0" smtClean="0">
                <a:latin typeface="Times New Roman" pitchFamily="18" charset="0"/>
                <a:cs typeface="Times New Roman" pitchFamily="18" charset="0"/>
              </a:rPr>
              <a:t>In </a:t>
            </a:r>
            <a:r>
              <a:rPr lang="en-GB" sz="2600" dirty="0">
                <a:latin typeface="Times New Roman" pitchFamily="18" charset="0"/>
                <a:cs typeface="Times New Roman" pitchFamily="18" charset="0"/>
              </a:rPr>
              <a:t>instances where indigenous knowledge originates in one or more indigenous communities in foreign jurisdictions and in the Republic, NIKSO must assist the relevant foreign authorities and the indigenous communities of the Republic and foreign jurisdictions to conclude a benefit sharing agreement.</a:t>
            </a:r>
            <a:endParaRPr lang="en-US" sz="26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45958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Times New Roman" pitchFamily="18" charset="0"/>
                <a:cs typeface="Times New Roman" pitchFamily="18" charset="0"/>
              </a:rPr>
              <a:t>Transitional arrangements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An indigenous knowledge holder wishing to register indigenous knowledge which existed prior to the commencement of this Act, must register such indigenous knowledge in terms of this Act within 24 months from the date of commencement of this Act with the assistance of NIKSO.</a:t>
            </a:r>
            <a:endParaRPr lang="en-US" dirty="0">
              <a:latin typeface="Times New Roman" pitchFamily="18" charset="0"/>
              <a:cs typeface="Times New Roman" pitchFamily="18" charset="0"/>
            </a:endParaRPr>
          </a:p>
          <a:p>
            <a:pPr marL="68580" indent="0">
              <a:buNone/>
            </a:pPr>
            <a:r>
              <a:rPr lang="en-GB"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4115436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484864"/>
          </a:xfrm>
        </p:spPr>
        <p:txBody>
          <a:bodyPr>
            <a:noAutofit/>
          </a:bodyPr>
          <a:lstStyle/>
          <a:p>
            <a:r>
              <a:rPr lang="en-GB" sz="3600" b="1" dirty="0">
                <a:latin typeface="Times New Roman" pitchFamily="18" charset="0"/>
                <a:cs typeface="Times New Roman" pitchFamily="18" charset="0"/>
              </a:rPr>
              <a:t>Financial  Opportunities  and Implications for the State</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752600"/>
            <a:ext cx="6777317" cy="4080029"/>
          </a:xfrm>
        </p:spPr>
        <p:txBody>
          <a:bodyPr>
            <a:normAutofit fontScale="92500"/>
          </a:bodyPr>
          <a:lstStyle/>
          <a:p>
            <a:r>
              <a:rPr lang="en-GB" b="1" dirty="0" smtClean="0"/>
              <a:t> </a:t>
            </a:r>
            <a:r>
              <a:rPr lang="en-GB" dirty="0" smtClean="0">
                <a:latin typeface="Times New Roman" pitchFamily="18" charset="0"/>
                <a:cs typeface="Times New Roman" pitchFamily="18" charset="0"/>
              </a:rPr>
              <a:t>It </a:t>
            </a:r>
            <a:r>
              <a:rPr lang="en-GB" dirty="0">
                <a:latin typeface="Times New Roman" pitchFamily="18" charset="0"/>
                <a:cs typeface="Times New Roman" pitchFamily="18" charset="0"/>
              </a:rPr>
              <a:t>is envisaged that NIKSO will require a substantial budget to perform its core functions and mandate.</a:t>
            </a:r>
            <a:endParaRPr lang="en-US" dirty="0">
              <a:latin typeface="Times New Roman" pitchFamily="18" charset="0"/>
              <a:cs typeface="Times New Roman" pitchFamily="18" charset="0"/>
            </a:endParaRPr>
          </a:p>
          <a:p>
            <a:r>
              <a:rPr lang="en-GB" dirty="0" smtClean="0">
                <a:latin typeface="Times New Roman" pitchFamily="18" charset="0"/>
                <a:cs typeface="Times New Roman" pitchFamily="18" charset="0"/>
              </a:rPr>
              <a:t>Opportunities are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revenue accrued from benefit sharing agreements across communities and countries</a:t>
            </a:r>
            <a:r>
              <a:rPr lang="en-US" sz="2000" dirty="0" smtClean="0">
                <a:latin typeface="Times New Roman" pitchFamily="18" charset="0"/>
                <a:cs typeface="Times New Roman" pitchFamily="18" charset="0"/>
              </a:rPr>
              <a:t>.</a:t>
            </a:r>
          </a:p>
          <a:p>
            <a:r>
              <a:rPr lang="en-US" sz="2600" dirty="0" smtClean="0">
                <a:latin typeface="Times New Roman" pitchFamily="18" charset="0"/>
                <a:cs typeface="Times New Roman" pitchFamily="18" charset="0"/>
              </a:rPr>
              <a:t>For example Ester </a:t>
            </a:r>
            <a:r>
              <a:rPr lang="en-US" sz="2600" dirty="0" err="1" smtClean="0">
                <a:latin typeface="Times New Roman" pitchFamily="18" charset="0"/>
                <a:cs typeface="Times New Roman" pitchFamily="18" charset="0"/>
              </a:rPr>
              <a:t>Mahlangu</a:t>
            </a:r>
            <a:r>
              <a:rPr lang="en-US" sz="2600" dirty="0" smtClean="0">
                <a:latin typeface="Times New Roman" pitchFamily="18" charset="0"/>
                <a:cs typeface="Times New Roman" pitchFamily="18" charset="0"/>
              </a:rPr>
              <a:t>  agreement with BMW.</a:t>
            </a:r>
          </a:p>
          <a:p>
            <a:r>
              <a:rPr lang="en-US" sz="2600" dirty="0" err="1" smtClean="0">
                <a:latin typeface="Times New Roman" pitchFamily="18" charset="0"/>
                <a:cs typeface="Times New Roman" pitchFamily="18" charset="0"/>
              </a:rPr>
              <a:t>Nkosana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Makate</a:t>
            </a:r>
            <a:r>
              <a:rPr lang="en-US" sz="2600" dirty="0" smtClean="0">
                <a:latin typeface="Times New Roman" pitchFamily="18" charset="0"/>
                <a:cs typeface="Times New Roman" pitchFamily="18" charset="0"/>
              </a:rPr>
              <a:t> invention of the please call me at Vodacom.</a:t>
            </a:r>
          </a:p>
          <a:p>
            <a:r>
              <a:rPr lang="en-US" sz="2600" dirty="0" smtClean="0">
                <a:latin typeface="Times New Roman" pitchFamily="18" charset="0"/>
                <a:cs typeface="Times New Roman" pitchFamily="18" charset="0"/>
              </a:rPr>
              <a:t>R6,75bn</a:t>
            </a:r>
          </a:p>
          <a:p>
            <a:r>
              <a:rPr lang="en-US" sz="2600" dirty="0" err="1" smtClean="0">
                <a:latin typeface="Times New Roman" pitchFamily="18" charset="0"/>
                <a:cs typeface="Times New Roman" pitchFamily="18" charset="0"/>
              </a:rPr>
              <a:t>Khomani</a:t>
            </a:r>
            <a:r>
              <a:rPr lang="en-US" sz="2600" dirty="0" smtClean="0">
                <a:latin typeface="Times New Roman" pitchFamily="18" charset="0"/>
                <a:cs typeface="Times New Roman" pitchFamily="18" charset="0"/>
              </a:rPr>
              <a:t> San The Hoodia R4m</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39456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Key </a:t>
            </a:r>
            <a:r>
              <a:rPr lang="en-US" b="1" dirty="0">
                <a:latin typeface="Times New Roman" pitchFamily="18" charset="0"/>
                <a:cs typeface="Times New Roman" pitchFamily="18" charset="0"/>
              </a:rPr>
              <a:t>Recommendations</a:t>
            </a:r>
            <a:br>
              <a:rPr lang="en-US" b="1" dirty="0">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1043492" y="1066800"/>
            <a:ext cx="6777317" cy="4765829"/>
          </a:xfrm>
        </p:spPr>
        <p:txBody>
          <a:bodyPr>
            <a:normAutofit fontScale="92500" lnSpcReduction="20000"/>
          </a:bodyPr>
          <a:lstStyle/>
          <a:p>
            <a:r>
              <a:rPr lang="en-US" b="1" dirty="0">
                <a:solidFill>
                  <a:srgbClr val="FF0000"/>
                </a:solidFill>
                <a:latin typeface="Times New Roman" pitchFamily="18" charset="0"/>
                <a:cs typeface="Times New Roman" pitchFamily="18" charset="0"/>
              </a:rPr>
              <a:t>Short term</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resourced task team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work with the portfolio committee regarding this </a:t>
            </a:r>
            <a:r>
              <a:rPr lang="en-US" dirty="0" smtClean="0">
                <a:latin typeface="Times New Roman" pitchFamily="18" charset="0"/>
                <a:cs typeface="Times New Roman" pitchFamily="18" charset="0"/>
              </a:rPr>
              <a:t>bill. The creation of  intellectual property rights law conducive to the protection of IKS </a:t>
            </a:r>
          </a:p>
          <a:p>
            <a:endParaRPr lang="en-US" dirty="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Medium term:</a:t>
            </a:r>
            <a:endParaRPr lang="en-US" b="1" dirty="0">
              <a:solidFill>
                <a:srgbClr val="FF0000"/>
              </a:solidFill>
              <a:latin typeface="Times New Roman" pitchFamily="18" charset="0"/>
              <a:cs typeface="Times New Roman" pitchFamily="18" charset="0"/>
            </a:endParaRPr>
          </a:p>
          <a:p>
            <a:r>
              <a:rPr lang="en-US" dirty="0">
                <a:latin typeface="Times New Roman" pitchFamily="18" charset="0"/>
                <a:cs typeface="Times New Roman" pitchFamily="18" charset="0"/>
              </a:rPr>
              <a:t>Provincial offices of NIKSO needs to be established in each province situated closest to the nearest indigenous community.</a:t>
            </a:r>
          </a:p>
          <a:p>
            <a:r>
              <a:rPr lang="en-US" dirty="0">
                <a:latin typeface="Times New Roman" pitchFamily="18" charset="0"/>
                <a:cs typeface="Times New Roman" pitchFamily="18" charset="0"/>
              </a:rPr>
              <a:t>Partnerships with Higher Education Institutions across provinces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Longer term: </a:t>
            </a:r>
            <a:r>
              <a:rPr lang="en-US" dirty="0" smtClean="0">
                <a:latin typeface="Times New Roman" pitchFamily="18" charset="0"/>
                <a:cs typeface="Times New Roman" pitchFamily="18" charset="0"/>
              </a:rPr>
              <a:t>Funding and </a:t>
            </a:r>
            <a:r>
              <a:rPr lang="en-US" dirty="0">
                <a:latin typeface="Times New Roman" pitchFamily="18" charset="0"/>
                <a:cs typeface="Times New Roman" pitchFamily="18" charset="0"/>
              </a:rPr>
              <a:t>investment in research </a:t>
            </a:r>
            <a:r>
              <a:rPr lang="en-US" dirty="0" smtClean="0">
                <a:solidFill>
                  <a:srgbClr val="FF0000"/>
                </a:solidFill>
                <a:latin typeface="Times New Roman" pitchFamily="18" charset="0"/>
                <a:cs typeface="Times New Roman" pitchFamily="18" charset="0"/>
              </a:rPr>
              <a:t>with indigenous communities as an equal partner and not merely as an object of research</a:t>
            </a:r>
            <a:endParaRPr lang="en-US" dirty="0">
              <a:solidFill>
                <a:srgbClr val="FF0000"/>
              </a:solidFill>
              <a:latin typeface="Times New Roman" pitchFamily="18" charset="0"/>
              <a:cs typeface="Times New Roman" pitchFamily="18" charset="0"/>
            </a:endParaRPr>
          </a:p>
          <a:p>
            <a:endParaRPr lang="en-US" dirty="0"/>
          </a:p>
          <a:p>
            <a:pPr marL="68580" indent="0">
              <a:buNone/>
            </a:pPr>
            <a:endParaRPr lang="en-US" dirty="0" smtClean="0"/>
          </a:p>
          <a:p>
            <a:endParaRPr lang="en-US" dirty="0"/>
          </a:p>
        </p:txBody>
      </p:sp>
    </p:spTree>
    <p:extLst>
      <p:ext uri="{BB962C8B-B14F-4D97-AF65-F5344CB8AC3E}">
        <p14:creationId xmlns:p14="http://schemas.microsoft.com/office/powerpoint/2010/main" xmlns="" val="1416342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Thank </a:t>
            </a:r>
            <a:r>
              <a:rPr lang="en-US" dirty="0">
                <a:latin typeface="Times New Roman" pitchFamily="18" charset="0"/>
                <a:cs typeface="Times New Roman" pitchFamily="18" charset="0"/>
              </a:rPr>
              <a:t>you</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Questions and Answers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74627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Times New Roman" pitchFamily="18" charset="0"/>
                <a:cs typeface="Times New Roman" pitchFamily="18" charset="0"/>
              </a:rPr>
              <a:t>United </a:t>
            </a:r>
            <a:r>
              <a:rPr lang="en-GB" sz="3200" dirty="0">
                <a:latin typeface="Times New Roman" pitchFamily="18" charset="0"/>
                <a:cs typeface="Times New Roman" pitchFamily="18" charset="0"/>
              </a:rPr>
              <a:t>Nations Declaration on the  Rights of Indigenous Peoples, </a:t>
            </a:r>
            <a:r>
              <a:rPr lang="en-GB" sz="3200" dirty="0" smtClean="0">
                <a:latin typeface="Times New Roman" pitchFamily="18" charset="0"/>
                <a:cs typeface="Times New Roman" pitchFamily="18" charset="0"/>
              </a:rPr>
              <a:t>2007.</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752600"/>
            <a:ext cx="6777317" cy="4080029"/>
          </a:xfrm>
        </p:spPr>
        <p:txBody>
          <a:bodyPr>
            <a:noAutofit/>
          </a:bodyPr>
          <a:lstStyle/>
          <a:p>
            <a:r>
              <a:rPr lang="en-GB" dirty="0">
                <a:latin typeface="Times New Roman" pitchFamily="18" charset="0"/>
                <a:cs typeface="Times New Roman" pitchFamily="18" charset="0"/>
              </a:rPr>
              <a:t>Convinced that control by indigenous peoples over developments affecting them and their lands, territories and resources will enable them to maintain and strengthen their institutions, cultures and traditions, and to promote their development in accordance with their aspirations and needs, Recognizing that respect for indigenous knowledge, cultures and traditional practices contributes to sustainable and equitable development and proper management of the environment, (United Nations Declaration on the  Rights of Indigenous Peoples, 2007</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54261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itchFamily="18" charset="0"/>
                <a:cs typeface="Times New Roman" pitchFamily="18" charset="0"/>
              </a:rPr>
              <a:t>United Nations Declaration on the  Rights of Indigenous Peoples, 2007.</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a:bodyPr>
          <a:lstStyle/>
          <a:p>
            <a:r>
              <a:rPr lang="en-GB" dirty="0">
                <a:latin typeface="Times New Roman" pitchFamily="18" charset="0"/>
                <a:cs typeface="Times New Roman" pitchFamily="18" charset="0"/>
              </a:rPr>
              <a:t>Acknowledging that the Charter of the United Nations, the International Covenant on Economic, Social and Cultural Rights and the International Covenant on Civil and Political Rights, as well as the Vienna Declaration and Programme of Action, affirm the fundamental importance of the right to self-determination of all peoples, by virtue of which they freely determine their political status and freely pursue their economic, social and cultural development (United Nations Declaration on the  Rights of Indigenous Peoples, 2007).</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94537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normAutofit/>
          </a:bodyPr>
          <a:lstStyle/>
          <a:p>
            <a:r>
              <a:rPr lang="en-US" sz="3600" dirty="0">
                <a:latin typeface="Times New Roman" pitchFamily="18" charset="0"/>
                <a:cs typeface="Times New Roman" pitchFamily="18" charset="0"/>
              </a:rPr>
              <a:t>‘‘indigenous cultural expressions’’</a:t>
            </a:r>
          </a:p>
        </p:txBody>
      </p:sp>
      <p:sp>
        <p:nvSpPr>
          <p:cNvPr id="3" name="Content Placeholder 2"/>
          <p:cNvSpPr>
            <a:spLocks noGrp="1"/>
          </p:cNvSpPr>
          <p:nvPr>
            <p:ph idx="1"/>
          </p:nvPr>
        </p:nvSpPr>
        <p:spPr>
          <a:xfrm>
            <a:off x="990600" y="1600200"/>
            <a:ext cx="6777317" cy="3508977"/>
          </a:xfrm>
        </p:spPr>
        <p:txBody>
          <a:bodyPr>
            <a:noAutofit/>
          </a:bodyPr>
          <a:lstStyle/>
          <a:p>
            <a:pPr marL="68580" indent="0">
              <a:buNone/>
            </a:pPr>
            <a:r>
              <a:rPr lang="en-US" dirty="0" smtClean="0">
                <a:latin typeface="Times New Roman" pitchFamily="18" charset="0"/>
                <a:cs typeface="Times New Roman" pitchFamily="18" charset="0"/>
              </a:rPr>
              <a:t>means </a:t>
            </a:r>
            <a:r>
              <a:rPr lang="en-US" dirty="0">
                <a:latin typeface="Times New Roman" pitchFamily="18" charset="0"/>
                <a:cs typeface="Times New Roman" pitchFamily="18" charset="0"/>
              </a:rPr>
              <a:t>expressions having cultural content developed within indigenous communities </a:t>
            </a:r>
          </a:p>
          <a:p>
            <a:r>
              <a:rPr lang="en-US" sz="2000" dirty="0">
                <a:latin typeface="Times New Roman" pitchFamily="18" charset="0"/>
                <a:cs typeface="Times New Roman" pitchFamily="18" charset="0"/>
              </a:rPr>
              <a:t>(a) </a:t>
            </a:r>
            <a:r>
              <a:rPr lang="en-US" dirty="0">
                <a:latin typeface="Times New Roman" pitchFamily="18" charset="0"/>
                <a:cs typeface="Times New Roman" pitchFamily="18" charset="0"/>
              </a:rPr>
              <a:t>phonetic or verbal expressions</a:t>
            </a:r>
          </a:p>
          <a:p>
            <a:r>
              <a:rPr lang="en-US" dirty="0">
                <a:latin typeface="Times New Roman" pitchFamily="18" charset="0"/>
                <a:cs typeface="Times New Roman" pitchFamily="18" charset="0"/>
              </a:rPr>
              <a:t> (b) musical and sound expressions</a:t>
            </a:r>
          </a:p>
          <a:p>
            <a:r>
              <a:rPr lang="en-US" dirty="0">
                <a:latin typeface="Times New Roman" pitchFamily="18" charset="0"/>
                <a:cs typeface="Times New Roman" pitchFamily="18" charset="0"/>
              </a:rPr>
              <a:t>(c) archaeological and historical sites</a:t>
            </a:r>
          </a:p>
          <a:p>
            <a:r>
              <a:rPr lang="en-US" dirty="0">
                <a:latin typeface="Times New Roman" pitchFamily="18" charset="0"/>
                <a:cs typeface="Times New Roman" pitchFamily="18" charset="0"/>
              </a:rPr>
              <a:t>(d) </a:t>
            </a:r>
            <a:r>
              <a:rPr lang="en-US" dirty="0" err="1">
                <a:latin typeface="Times New Roman" pitchFamily="18" charset="0"/>
                <a:cs typeface="Times New Roman" pitchFamily="18" charset="0"/>
              </a:rPr>
              <a:t>artefacts</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(e) designs</a:t>
            </a:r>
          </a:p>
          <a:p>
            <a:r>
              <a:rPr lang="en-US" dirty="0">
                <a:latin typeface="Times New Roman" pitchFamily="18" charset="0"/>
                <a:cs typeface="Times New Roman" pitchFamily="18" charset="0"/>
              </a:rPr>
              <a:t>(f) ceremonies</a:t>
            </a:r>
          </a:p>
          <a:p>
            <a:r>
              <a:rPr lang="en-US" dirty="0">
                <a:latin typeface="Times New Roman" pitchFamily="18" charset="0"/>
                <a:cs typeface="Times New Roman" pitchFamily="18" charset="0"/>
              </a:rPr>
              <a:t>(g) technologies</a:t>
            </a:r>
          </a:p>
          <a:p>
            <a:r>
              <a:rPr lang="en-US" dirty="0">
                <a:latin typeface="Times New Roman" pitchFamily="18" charset="0"/>
                <a:cs typeface="Times New Roman" pitchFamily="18" charset="0"/>
              </a:rPr>
              <a:t>(h) visual and performing arts; and</a:t>
            </a:r>
          </a:p>
          <a:p>
            <a:r>
              <a:rPr lang="en-US" dirty="0">
                <a:latin typeface="Times New Roman" pitchFamily="18" charset="0"/>
                <a:cs typeface="Times New Roman" pitchFamily="18" charset="0"/>
              </a:rPr>
              <a:t>(i) literature.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28610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                 ‘‘Trustee</a:t>
            </a:r>
            <a:r>
              <a:rPr lang="en-GB"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rmAutofit/>
          </a:bodyPr>
          <a:lstStyle/>
          <a:p>
            <a:pPr marL="68580" lvl="8" indent="0">
              <a:buNone/>
            </a:pPr>
            <a:r>
              <a:rPr lang="en-GB" sz="2400" dirty="0" smtClean="0">
                <a:latin typeface="Times New Roman" pitchFamily="18" charset="0"/>
                <a:cs typeface="Times New Roman" pitchFamily="18" charset="0"/>
              </a:rPr>
              <a:t>means </a:t>
            </a:r>
          </a:p>
          <a:p>
            <a:pPr marL="342900" lvl="8" indent="-274320"/>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‘‘indigenous knowledge holder’, or </a:t>
            </a:r>
            <a:endParaRPr lang="en-GB" sz="2400" dirty="0" smtClean="0">
              <a:latin typeface="Times New Roman" pitchFamily="18" charset="0"/>
              <a:cs typeface="Times New Roman" pitchFamily="18" charset="0"/>
            </a:endParaRPr>
          </a:p>
          <a:p>
            <a:pPr marL="342900" lvl="8" indent="-274320"/>
            <a:r>
              <a:rPr lang="en-GB" sz="2400" dirty="0" smtClean="0">
                <a:latin typeface="Times New Roman" pitchFamily="18" charset="0"/>
                <a:cs typeface="Times New Roman" pitchFamily="18" charset="0"/>
              </a:rPr>
              <a:t>‘‘</a:t>
            </a:r>
            <a:r>
              <a:rPr lang="en-GB" sz="2400" dirty="0">
                <a:latin typeface="Times New Roman" pitchFamily="18" charset="0"/>
                <a:cs typeface="Times New Roman" pitchFamily="18" charset="0"/>
              </a:rPr>
              <a:t>indigenous community”’ or </a:t>
            </a:r>
            <a:endParaRPr lang="en-GB" sz="2400" dirty="0" smtClean="0">
              <a:latin typeface="Times New Roman" pitchFamily="18" charset="0"/>
              <a:cs typeface="Times New Roman" pitchFamily="18" charset="0"/>
            </a:endParaRPr>
          </a:p>
          <a:p>
            <a:pPr marL="342900" lvl="8" indent="-274320"/>
            <a:r>
              <a:rPr lang="en-GB" sz="2400" dirty="0" smtClean="0">
                <a:latin typeface="Times New Roman" pitchFamily="18" charset="0"/>
                <a:cs typeface="Times New Roman" pitchFamily="18" charset="0"/>
              </a:rPr>
              <a:t>natural </a:t>
            </a:r>
            <a:r>
              <a:rPr lang="en-GB" sz="2400" dirty="0">
                <a:latin typeface="Times New Roman" pitchFamily="18" charset="0"/>
                <a:cs typeface="Times New Roman" pitchFamily="18" charset="0"/>
              </a:rPr>
              <a:t>or juristic person </a:t>
            </a:r>
            <a:endParaRPr lang="en-GB" sz="2400" dirty="0" smtClean="0">
              <a:latin typeface="Times New Roman" pitchFamily="18" charset="0"/>
              <a:cs typeface="Times New Roman" pitchFamily="18" charset="0"/>
            </a:endParaRPr>
          </a:p>
          <a:p>
            <a:pPr marL="68580" lvl="8" indent="0">
              <a:buNone/>
            </a:pPr>
            <a:r>
              <a:rPr lang="en-GB" sz="2400" dirty="0" smtClean="0">
                <a:latin typeface="Times New Roman" pitchFamily="18" charset="0"/>
                <a:cs typeface="Times New Roman" pitchFamily="18" charset="0"/>
              </a:rPr>
              <a:t>that </a:t>
            </a:r>
            <a:r>
              <a:rPr lang="en-GB" sz="2400" dirty="0">
                <a:latin typeface="Times New Roman" pitchFamily="18" charset="0"/>
                <a:cs typeface="Times New Roman" pitchFamily="18" charset="0"/>
              </a:rPr>
              <a:t>is duly delegated in terms of the practices of an indigenous community to represent that indigenous community in matters pertaining to indigenous knowledge.</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67449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Times New Roman" pitchFamily="18" charset="0"/>
                <a:cs typeface="Times New Roman" pitchFamily="18" charset="0"/>
              </a:rPr>
              <a:t>Free </a:t>
            </a:r>
            <a:r>
              <a:rPr lang="en-GB" sz="3600" dirty="0">
                <a:latin typeface="Times New Roman" pitchFamily="18" charset="0"/>
                <a:cs typeface="Times New Roman" pitchFamily="18" charset="0"/>
              </a:rPr>
              <a:t>‘‘prior informed consent’’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8580" indent="0">
              <a:buNone/>
            </a:pPr>
            <a:r>
              <a:rPr lang="en-GB" dirty="0" smtClean="0">
                <a:latin typeface="Times New Roman" pitchFamily="18" charset="0"/>
                <a:cs typeface="Times New Roman" pitchFamily="18" charset="0"/>
              </a:rPr>
              <a:t>means </a:t>
            </a:r>
            <a:r>
              <a:rPr lang="en-GB" dirty="0">
                <a:latin typeface="Times New Roman" pitchFamily="18" charset="0"/>
                <a:cs typeface="Times New Roman" pitchFamily="18" charset="0"/>
              </a:rPr>
              <a:t>the consent of </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‘‘indigenous knowledge holder’, or </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indigenous community” </a:t>
            </a:r>
            <a:endParaRPr lang="en-GB" dirty="0" smtClean="0">
              <a:latin typeface="Times New Roman" pitchFamily="18" charset="0"/>
              <a:cs typeface="Times New Roman" pitchFamily="18" charset="0"/>
            </a:endParaRPr>
          </a:p>
          <a:p>
            <a:pPr marL="68580" indent="0">
              <a:buNone/>
            </a:pPr>
            <a:r>
              <a:rPr lang="en-GB" dirty="0" smtClean="0">
                <a:latin typeface="Times New Roman" pitchFamily="18" charset="0"/>
                <a:cs typeface="Times New Roman" pitchFamily="18" charset="0"/>
              </a:rPr>
              <a:t>in </a:t>
            </a:r>
            <a:r>
              <a:rPr lang="en-GB" dirty="0">
                <a:latin typeface="Times New Roman" pitchFamily="18" charset="0"/>
                <a:cs typeface="Times New Roman" pitchFamily="18" charset="0"/>
              </a:rPr>
              <a:t>respect of indigenous knowledge use after full disclosure of the intent and scope of the activity, in a language and process understandable to the indigenous knowledge holder or  indigenous </a:t>
            </a:r>
            <a:r>
              <a:rPr lang="en-GB" dirty="0" smtClean="0">
                <a:latin typeface="Times New Roman" pitchFamily="18" charset="0"/>
                <a:cs typeface="Times New Roman" pitchFamily="18" charset="0"/>
              </a:rPr>
              <a:t>community</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42574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332464"/>
          </a:xfrm>
        </p:spPr>
        <p:txBody>
          <a:bodyPr>
            <a:noAutofit/>
          </a:bodyPr>
          <a:lstStyle/>
          <a:p>
            <a:r>
              <a:rPr lang="en-US" sz="2400" dirty="0">
                <a:latin typeface="Times New Roman" pitchFamily="18" charset="0"/>
                <a:cs typeface="Times New Roman" pitchFamily="18" charset="0"/>
              </a:rPr>
              <a:t>Commercial </a:t>
            </a:r>
            <a:r>
              <a:rPr lang="en-US" sz="2400" dirty="0" smtClean="0">
                <a:latin typeface="Times New Roman" pitchFamily="18" charset="0"/>
                <a:cs typeface="Times New Roman" pitchFamily="18" charset="0"/>
              </a:rPr>
              <a:t>utilization </a:t>
            </a:r>
            <a:r>
              <a:rPr lang="en-US" sz="2400" dirty="0">
                <a:latin typeface="Times New Roman" pitchFamily="18" charset="0"/>
                <a:cs typeface="Times New Roman" pitchFamily="18" charset="0"/>
              </a:rPr>
              <a:t>of indigenous knowledge and enforcement of </a:t>
            </a:r>
            <a:r>
              <a:rPr lang="en-US" sz="2400" dirty="0" smtClean="0">
                <a:latin typeface="Times New Roman" pitchFamily="18" charset="0"/>
                <a:cs typeface="Times New Roman" pitchFamily="18" charset="0"/>
              </a:rPr>
              <a:t>rights product </a:t>
            </a:r>
            <a:r>
              <a:rPr lang="en-US" sz="2400" dirty="0">
                <a:latin typeface="Times New Roman" pitchFamily="18" charset="0"/>
                <a:cs typeface="Times New Roman" pitchFamily="18" charset="0"/>
              </a:rPr>
              <a:t>development, </a:t>
            </a:r>
            <a:r>
              <a:rPr lang="en-US" sz="2400" dirty="0" smtClean="0">
                <a:latin typeface="Times New Roman" pitchFamily="18" charset="0"/>
                <a:cs typeface="Times New Roman" pitchFamily="18" charset="0"/>
              </a:rPr>
              <a:t>commercialization, </a:t>
            </a:r>
            <a:r>
              <a:rPr lang="en-US" sz="2400" dirty="0">
                <a:latin typeface="Times New Roman" pitchFamily="18" charset="0"/>
                <a:cs typeface="Times New Roman" pitchFamily="18" charset="0"/>
              </a:rPr>
              <a:t>services and processes</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828800"/>
            <a:ext cx="6754009" cy="4495800"/>
          </a:xfrm>
        </p:spPr>
        <p:txBody>
          <a:bodyPr>
            <a:noAutofit/>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NIKSO may, at the request of an indigenous community, provide assistance or facilitate the commercial use of its indigenous knowledge</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pPr marL="68580" indent="0">
              <a:buNone/>
            </a:pPr>
            <a:r>
              <a:rPr lang="en-US" sz="2000" dirty="0" smtClean="0">
                <a:latin typeface="Times New Roman" pitchFamily="18" charset="0"/>
                <a:cs typeface="Times New Roman" pitchFamily="18" charset="0"/>
              </a:rPr>
              <a:t>Free </a:t>
            </a:r>
            <a:r>
              <a:rPr lang="en-US" sz="2000" dirty="0">
                <a:latin typeface="Times New Roman" pitchFamily="18" charset="0"/>
                <a:cs typeface="Times New Roman" pitchFamily="18" charset="0"/>
              </a:rPr>
              <a:t>prior informed consent for the use of indigenous knowledge is required for any of the following:</a:t>
            </a:r>
          </a:p>
          <a:p>
            <a:r>
              <a:rPr lang="en-US" sz="2000" dirty="0">
                <a:latin typeface="Times New Roman" pitchFamily="18" charset="0"/>
                <a:cs typeface="Times New Roman" pitchFamily="18" charset="0"/>
              </a:rPr>
              <a:t> (a) Face-to-face teaching;</a:t>
            </a:r>
          </a:p>
          <a:p>
            <a:r>
              <a:rPr lang="en-US" sz="2000" dirty="0">
                <a:latin typeface="Times New Roman" pitchFamily="18" charset="0"/>
                <a:cs typeface="Times New Roman" pitchFamily="18" charset="0"/>
              </a:rPr>
              <a:t> (b) Criticism or academic review; </a:t>
            </a:r>
          </a:p>
          <a:p>
            <a:r>
              <a:rPr lang="en-US" sz="2000" dirty="0">
                <a:latin typeface="Times New Roman" pitchFamily="18" charset="0"/>
                <a:cs typeface="Times New Roman" pitchFamily="18" charset="0"/>
              </a:rPr>
              <a:t>(c) Reporting news or current events;</a:t>
            </a:r>
          </a:p>
          <a:p>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d) Judicial proceedings; </a:t>
            </a:r>
            <a:r>
              <a:rPr lang="en-US" sz="2000" dirty="0" smtClean="0">
                <a:latin typeface="Times New Roman" pitchFamily="18" charset="0"/>
                <a:cs typeface="Times New Roman" pitchFamily="18" charset="0"/>
              </a:rPr>
              <a:t> or</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(e) Academic </a:t>
            </a:r>
            <a:r>
              <a:rPr lang="en-US" sz="2000" dirty="0" smtClean="0">
                <a:latin typeface="Times New Roman" pitchFamily="18" charset="0"/>
                <a:cs typeface="Times New Roman" pitchFamily="18" charset="0"/>
              </a:rPr>
              <a:t>purposes</a:t>
            </a:r>
            <a:endParaRPr lang="en-US" sz="2000" dirty="0">
              <a:latin typeface="Times New Roman" pitchFamily="18" charset="0"/>
              <a:cs typeface="Times New Roman" pitchFamily="18" charset="0"/>
            </a:endParaRPr>
          </a:p>
          <a:p>
            <a:pPr marL="68580" indent="0">
              <a:buNone/>
            </a:pPr>
            <a:r>
              <a:rPr lang="en-US" sz="20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213564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Times New Roman" pitchFamily="18" charset="0"/>
                <a:cs typeface="Times New Roman" pitchFamily="18" charset="0"/>
              </a:rPr>
              <a:t>Commercial utilization of indigenous knowledge and enforcement of rights product development, commercialization, services and processes</a:t>
            </a:r>
            <a:br>
              <a:rPr lang="en-US" sz="2400" dirty="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1066800" y="1828800"/>
            <a:ext cx="6777317" cy="3966177"/>
          </a:xfrm>
        </p:spPr>
        <p:txBody>
          <a:bodyPr>
            <a:noAutofit/>
          </a:bodyPr>
          <a:lstStyle/>
          <a:p>
            <a:r>
              <a:rPr lang="en-US" dirty="0" smtClean="0">
                <a:latin typeface="Times New Roman" pitchFamily="18" charset="0"/>
                <a:cs typeface="Times New Roman" pitchFamily="18" charset="0"/>
              </a:rPr>
              <a:t>Any </a:t>
            </a:r>
            <a:r>
              <a:rPr lang="en-US" dirty="0">
                <a:latin typeface="Times New Roman" pitchFamily="18" charset="0"/>
                <a:cs typeface="Times New Roman" pitchFamily="18" charset="0"/>
              </a:rPr>
              <a:t>use that is incidental to the above purposes; and</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circumstances of national emergencies or natural disasters: Provided that holders are compensated for the use of their indigenous </a:t>
            </a:r>
            <a:r>
              <a:rPr lang="en-US" dirty="0" smtClean="0">
                <a:latin typeface="Times New Roman" pitchFamily="18" charset="0"/>
                <a:cs typeface="Times New Roman" pitchFamily="18" charset="0"/>
              </a:rPr>
              <a:t>knowledge at the going market rate.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user of the indigenous knowledge must, in the circumstances contemplated in subsection (1), acknowledge the indigenous knowledge holders by mentioning them and the geographical place from which the indigenous knowledge originated. </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575886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490</TotalTime>
  <Words>2135</Words>
  <Application>Microsoft Office PowerPoint</Application>
  <PresentationFormat>On-screen Show (4:3)</PresentationFormat>
  <Paragraphs>134</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   Indigenous Knowledge Systems Bill, 2016              Ms Aishia Pinto</vt:lpstr>
      <vt:lpstr>        I am an African</vt:lpstr>
      <vt:lpstr>United Nations Declaration on the  Rights of Indigenous Peoples, 2007. </vt:lpstr>
      <vt:lpstr>United Nations Declaration on the  Rights of Indigenous Peoples, 2007. </vt:lpstr>
      <vt:lpstr>‘‘indigenous cultural expressions’’</vt:lpstr>
      <vt:lpstr>                 ‘‘Trustee’’</vt:lpstr>
      <vt:lpstr>Free ‘‘prior informed consent’’</vt:lpstr>
      <vt:lpstr>Commercial utilization of indigenous knowledge and enforcement of rights product development, commercialization, services and processes </vt:lpstr>
      <vt:lpstr>Commercial utilization of indigenous knowledge and enforcement of rights product development, commercialization, services and processes </vt:lpstr>
      <vt:lpstr>           ‘‘Beneﬁt sharing’’</vt:lpstr>
      <vt:lpstr>          Objectives of the Act</vt:lpstr>
      <vt:lpstr>          Objectives of the Act</vt:lpstr>
      <vt:lpstr>            Objectives of the Act </vt:lpstr>
      <vt:lpstr>Functions and powers of NIKSO </vt:lpstr>
      <vt:lpstr>Functions and powers of NIKSO </vt:lpstr>
      <vt:lpstr>Functions and powers of NIKSO </vt:lpstr>
      <vt:lpstr>‘‘Licence holder’’</vt:lpstr>
      <vt:lpstr>  Protection of Indigenous Knowledge               </vt:lpstr>
      <vt:lpstr>              Vesting of rights in indigenous knowledge </vt:lpstr>
      <vt:lpstr>Vesting of rights in indigenous knowledge </vt:lpstr>
      <vt:lpstr>Accreditation and Certification of Indigenous Knowledge Practitioners </vt:lpstr>
      <vt:lpstr>Accreditation and Certification of Indigenous Knowledge Practitioners </vt:lpstr>
      <vt:lpstr>                              NIKSO’S REGISTER  </vt:lpstr>
      <vt:lpstr>               Offences and Penalties </vt:lpstr>
      <vt:lpstr>                                Transnational arrangements </vt:lpstr>
      <vt:lpstr>Transitional arrangements </vt:lpstr>
      <vt:lpstr>Financial  Opportunities  and Implications for the State </vt:lpstr>
      <vt:lpstr> Key Recommendations  </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 on the Protection, Promotion, Development and Management of Indigenous Knowledge Systems Bill, 2016.   Ms Aishia Pinto</dc:title>
  <dc:creator>Administrator</dc:creator>
  <cp:lastModifiedBy>PUMZA</cp:lastModifiedBy>
  <cp:revision>42</cp:revision>
  <cp:lastPrinted>2017-01-25T07:25:03Z</cp:lastPrinted>
  <dcterms:created xsi:type="dcterms:W3CDTF">2017-01-24T13:55:50Z</dcterms:created>
  <dcterms:modified xsi:type="dcterms:W3CDTF">2017-01-27T13:48:35Z</dcterms:modified>
</cp:coreProperties>
</file>