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366" r:id="rId5"/>
    <p:sldId id="365" r:id="rId6"/>
    <p:sldId id="363" r:id="rId7"/>
    <p:sldId id="326" r:id="rId8"/>
  </p:sldIdLst>
  <p:sldSz cx="12192000" cy="6858000"/>
  <p:notesSz cx="6645275" cy="97758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4118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4F82E-D1D0-4956-BD5C-1EE99E058AE3}" type="datetimeFigureOut">
              <a:rPr lang="en-ZA" smtClean="0"/>
              <a:pPr/>
              <a:t>2016/12/01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4118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64BC4-528E-4934-AEE7-EFDE155DF30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2987106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B85D-6636-4D30-A122-3F8F305F0018}" type="datetimeFigureOut">
              <a:rPr lang="en-ZA" smtClean="0"/>
              <a:pPr/>
              <a:t>2016/12/01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528" y="4704616"/>
            <a:ext cx="5316220" cy="38492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4118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C3AF7-00A2-4A84-9D36-24D82392DD6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291544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C3AF7-00A2-4A84-9D36-24D82392DD67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549201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C3AF7-00A2-4A84-9D36-24D82392DD67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441932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C3AF7-00A2-4A84-9D36-24D82392DD67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2652125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C3AF7-00A2-4A84-9D36-24D82392DD67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2933364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C3AF7-00A2-4A84-9D36-24D82392DD67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3862099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4A48CE8-22D7-4383-9C6F-044BD882184D}" type="datetime1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75EE-A6E3-4503-A03D-5A1426016D88}" type="datetime1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693B815-CE55-4DFF-AE2B-F89EAA0579D9}" type="datetime1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39FE78A-2DC7-4369-8F07-B8ECD6F78DFF}" type="datetime1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F262AE3-1A87-4CD9-8A12-340977745817}" type="datetime1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34E0-BFE2-4F69-A3AD-2A3877A5551E}" type="datetime1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5ED10-2D29-48B4-9581-8A952ECDF873}" type="datetime1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240A-BDCF-42D1-AD43-725DF092EF25}" type="datetime1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73B017A-A73F-4DCD-8737-7C23E37D84AF}" type="datetime1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9154-D054-4F3D-ACC6-7A0D9A05993F}" type="datetime1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A19DA40-2718-4138-84AE-588AD56C2989}" type="datetime1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3D52-D81F-45C4-8638-741FE3FA5DB6}" type="datetime1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BCCB-18FE-4027-84F3-C227B5890FC5}" type="datetime1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8C4A-41D0-4FEC-808A-4F2654FE061A}" type="datetime1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16B8-2C68-4591-B2FA-6FEF5F382C22}" type="datetime1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11E4-3257-4DF9-AEF4-68FF8C873D77}" type="datetime1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1809-CC0D-42BC-A55D-25E7396ED498}" type="datetime1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A1CD4-55FA-4C10-BC95-47943E4A58DF}" type="datetime1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1113292"/>
            <a:ext cx="9328145" cy="1825096"/>
          </a:xfrm>
        </p:spPr>
        <p:txBody>
          <a:bodyPr>
            <a:normAutofit/>
          </a:bodyPr>
          <a:lstStyle/>
          <a:p>
            <a:r>
              <a:rPr lang="en-ZA" sz="5400" b="1" cap="none" dirty="0"/>
              <a:t>M</a:t>
            </a:r>
            <a:r>
              <a:rPr lang="en-ZA" sz="5400" b="1" cap="none" dirty="0" smtClean="0"/>
              <a:t>inisterial </a:t>
            </a:r>
            <a:r>
              <a:rPr lang="en-ZA" sz="5400" b="1" cap="none" dirty="0"/>
              <a:t>T</a:t>
            </a:r>
            <a:r>
              <a:rPr lang="en-ZA" sz="5400" b="1" cap="none" dirty="0" smtClean="0"/>
              <a:t>ask </a:t>
            </a:r>
            <a:r>
              <a:rPr lang="en-ZA" sz="5400" b="1" cap="none" dirty="0"/>
              <a:t>T</a:t>
            </a:r>
            <a:r>
              <a:rPr lang="en-ZA" sz="5400" b="1" cap="none" dirty="0" smtClean="0"/>
              <a:t>eam Report on ‘jobs-for-cash’</a:t>
            </a:r>
            <a:endParaRPr lang="en-ZA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713" y="3197180"/>
            <a:ext cx="9448800" cy="685800"/>
          </a:xfrm>
        </p:spPr>
        <p:txBody>
          <a:bodyPr>
            <a:normAutofit/>
          </a:bodyPr>
          <a:lstStyle/>
          <a:p>
            <a:r>
              <a:rPr lang="en-ZA" sz="2800" b="1" dirty="0" smtClean="0">
                <a:solidFill>
                  <a:srgbClr val="C00000"/>
                </a:solidFill>
              </a:rPr>
              <a:t>30 November 2016</a:t>
            </a:r>
            <a:endParaRPr lang="en-ZA" sz="28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5346" y="2181115"/>
            <a:ext cx="2231136" cy="24262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5387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Introduction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b="1" dirty="0" smtClean="0"/>
              <a:t>Reference to the ELRC in the report:</a:t>
            </a:r>
          </a:p>
          <a:p>
            <a:r>
              <a:rPr lang="en-ZA" dirty="0" smtClean="0"/>
              <a:t>Bargaining processes of Council (</a:t>
            </a:r>
            <a:r>
              <a:rPr lang="en-ZA" dirty="0"/>
              <a:t>Chapter B of the Personnel Administrative Measures (PAM</a:t>
            </a:r>
            <a:r>
              <a:rPr lang="en-ZA" dirty="0" smtClean="0"/>
              <a:t>))</a:t>
            </a:r>
          </a:p>
          <a:p>
            <a:r>
              <a:rPr lang="en-ZA" dirty="0"/>
              <a:t>Quality Management System (QMS) </a:t>
            </a:r>
            <a:endParaRPr lang="en-ZA" dirty="0" smtClean="0"/>
          </a:p>
          <a:p>
            <a:r>
              <a:rPr lang="en-ZA" dirty="0"/>
              <a:t>U</a:t>
            </a:r>
            <a:r>
              <a:rPr lang="en-ZA" dirty="0" smtClean="0"/>
              <a:t>nions </a:t>
            </a:r>
            <a:r>
              <a:rPr lang="en-ZA" dirty="0"/>
              <a:t>admitted to </a:t>
            </a:r>
            <a:r>
              <a:rPr lang="en-ZA" dirty="0" smtClean="0"/>
              <a:t>PELRC </a:t>
            </a:r>
            <a:r>
              <a:rPr lang="en-ZA" dirty="0"/>
              <a:t>must be invited to observe </a:t>
            </a:r>
            <a:r>
              <a:rPr lang="en-ZA" dirty="0" smtClean="0"/>
              <a:t>selection process</a:t>
            </a:r>
          </a:p>
          <a:p>
            <a:r>
              <a:rPr lang="en-ZA" dirty="0"/>
              <a:t>ELRC was issued </a:t>
            </a:r>
            <a:r>
              <a:rPr lang="en-ZA" dirty="0" smtClean="0"/>
              <a:t>with letter </a:t>
            </a:r>
            <a:r>
              <a:rPr lang="en-ZA" dirty="0"/>
              <a:t>in 2014 to conduct investigations</a:t>
            </a:r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1400" b="1" smtClean="0">
                <a:solidFill>
                  <a:schemeClr val="accent2"/>
                </a:solidFill>
              </a:rPr>
              <a:pPr/>
              <a:t>2</a:t>
            </a:fld>
            <a:endParaRPr lang="en-US" sz="1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957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b="1" dirty="0" smtClean="0"/>
              <a:t>ELRC’S MANDATE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ZA" dirty="0" smtClean="0"/>
              <a:t>Authority derived from LRA, 66 of 1995 (as amended)</a:t>
            </a:r>
          </a:p>
          <a:p>
            <a:pPr marL="0" lvl="0" indent="0">
              <a:buNone/>
            </a:pPr>
            <a:endParaRPr lang="en-ZA" dirty="0" smtClean="0"/>
          </a:p>
          <a:p>
            <a:pPr lvl="0"/>
            <a:r>
              <a:rPr lang="en-ZA" dirty="0" smtClean="0"/>
              <a:t>Maintenance &amp; promotion of labour peace within the public education sector</a:t>
            </a:r>
          </a:p>
          <a:p>
            <a:pPr marL="0" lvl="0" indent="0">
              <a:buNone/>
            </a:pPr>
            <a:endParaRPr lang="en-ZA" dirty="0" smtClean="0"/>
          </a:p>
          <a:p>
            <a:pPr lvl="0"/>
            <a:r>
              <a:rPr lang="en-ZA" dirty="0" smtClean="0"/>
              <a:t>Collective bargaining &amp; dispute prevention and resolution</a:t>
            </a:r>
          </a:p>
          <a:p>
            <a:pPr marL="0" lvl="0" indent="0">
              <a:buNone/>
            </a:pPr>
            <a:endParaRPr lang="en-ZA" dirty="0" smtClean="0"/>
          </a:p>
          <a:p>
            <a:pPr lvl="0"/>
            <a:r>
              <a:rPr lang="en-ZA" dirty="0" smtClean="0"/>
              <a:t>No authority to investigate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1400" b="1" smtClean="0">
                <a:solidFill>
                  <a:schemeClr val="accent2"/>
                </a:solidFill>
              </a:rPr>
              <a:pPr/>
              <a:t>3</a:t>
            </a:fld>
            <a:endParaRPr lang="en-US" sz="1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791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LEGISLATIVE FRAMEWORK </a:t>
            </a:r>
            <a:r>
              <a:rPr lang="en-ZA" b="1" dirty="0"/>
              <a:t>Promotion/Appointment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1"/>
            <a:ext cx="10820400" cy="4565071"/>
          </a:xfrm>
        </p:spPr>
        <p:txBody>
          <a:bodyPr>
            <a:normAutofit/>
          </a:bodyPr>
          <a:lstStyle/>
          <a:p>
            <a:pPr lvl="0"/>
            <a:r>
              <a:rPr lang="en-ZA" dirty="0" smtClean="0"/>
              <a:t>South African Schools Act (SASA), 84 of 1986 : s12(1) – obligations of the MEC</a:t>
            </a:r>
          </a:p>
          <a:p>
            <a:pPr lvl="0"/>
            <a:endParaRPr lang="en-ZA" dirty="0" smtClean="0"/>
          </a:p>
          <a:p>
            <a:pPr lvl="0"/>
            <a:r>
              <a:rPr lang="en-ZA" dirty="0" smtClean="0"/>
              <a:t>Employment of Educators Act(EEA), 76 of 1998 : Chapter 3 s6,7,8 &amp; 9 – recruitment, selection, appointment &amp; promotion of educators</a:t>
            </a:r>
          </a:p>
          <a:p>
            <a:pPr lvl="0"/>
            <a:endParaRPr lang="en-ZA" dirty="0" smtClean="0"/>
          </a:p>
          <a:p>
            <a:pPr lvl="0"/>
            <a:r>
              <a:rPr lang="en-ZA" b="1" dirty="0" smtClean="0">
                <a:solidFill>
                  <a:srgbClr val="FF0000"/>
                </a:solidFill>
              </a:rPr>
              <a:t>Personnel Administrative Measures (PAM)</a:t>
            </a:r>
          </a:p>
          <a:p>
            <a:pPr lvl="0"/>
            <a:endParaRPr lang="en-ZA" dirty="0" smtClean="0"/>
          </a:p>
          <a:p>
            <a:pPr lvl="0"/>
            <a:r>
              <a:rPr lang="en-ZA" b="1" dirty="0" smtClean="0">
                <a:solidFill>
                  <a:srgbClr val="FF0000"/>
                </a:solidFill>
              </a:rPr>
              <a:t>ELRC Resolution 5 of 1998 -   Advertising and filling of Educator posts</a:t>
            </a:r>
          </a:p>
          <a:p>
            <a:pPr lvl="0"/>
            <a:r>
              <a:rPr lang="en-ZA" b="1" dirty="0" smtClean="0">
                <a:solidFill>
                  <a:srgbClr val="FF0000"/>
                </a:solidFill>
              </a:rPr>
              <a:t>ELRC Collective Agreement 3 of 2016- ELRC Guidelines :Promotion Disputes</a:t>
            </a:r>
          </a:p>
          <a:p>
            <a:pPr lvl="0"/>
            <a:r>
              <a:rPr lang="en-ZA" dirty="0" smtClean="0"/>
              <a:t>Labour Relations Act (LRA) 66 of 1995 – Schedule 7 : Unfair labour practice</a:t>
            </a:r>
            <a:endParaRPr lang="en-ZA" dirty="0"/>
          </a:p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1400" b="1" smtClean="0">
                <a:solidFill>
                  <a:schemeClr val="accent2"/>
                </a:solidFill>
              </a:rPr>
              <a:pPr/>
              <a:t>4</a:t>
            </a:fld>
            <a:endParaRPr lang="en-US" sz="1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705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/>
              <a:t>ELRC Processes – Promotion/Appointment Disputes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ZA" dirty="0" smtClean="0"/>
              <a:t>Promotion/appointment  disputes are referred as </a:t>
            </a:r>
            <a:r>
              <a:rPr lang="en-ZA" b="1" dirty="0" smtClean="0">
                <a:solidFill>
                  <a:srgbClr val="FF0000"/>
                </a:solidFill>
              </a:rPr>
              <a:t>Unfair Labour Practice.</a:t>
            </a:r>
          </a:p>
          <a:p>
            <a:r>
              <a:rPr lang="en-ZA" dirty="0"/>
              <a:t>ELRC Referral form (E1) does not make provision for applicants to refer issues of corruption.</a:t>
            </a:r>
          </a:p>
          <a:p>
            <a:pPr lvl="0"/>
            <a:r>
              <a:rPr lang="en-ZA" dirty="0" smtClean="0"/>
              <a:t>Evidence – procedural &amp; substantive fairness</a:t>
            </a:r>
          </a:p>
          <a:p>
            <a:pPr lvl="0"/>
            <a:r>
              <a:rPr lang="en-ZA" dirty="0" smtClean="0"/>
              <a:t>Allegations of fraud – </a:t>
            </a:r>
            <a:r>
              <a:rPr lang="en-ZA" b="1" dirty="0" smtClean="0">
                <a:solidFill>
                  <a:srgbClr val="FF0000"/>
                </a:solidFill>
              </a:rPr>
              <a:t>not part of the evidence led in arbitrations</a:t>
            </a:r>
          </a:p>
          <a:p>
            <a:pPr lvl="0"/>
            <a:r>
              <a:rPr lang="en-ZA" dirty="0" smtClean="0"/>
              <a:t>Provisions of CA 5 of 1998 and other relevant legislation</a:t>
            </a:r>
          </a:p>
          <a:p>
            <a:r>
              <a:rPr lang="en-ZA" dirty="0" smtClean="0"/>
              <a:t>CA 5 of 1998 : Process( advertising, sifting, shortlisting , interviews &amp; appointment)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Shortlisting &amp; Interviews -role of unions as observers ( </a:t>
            </a:r>
            <a:r>
              <a:rPr lang="en-ZA" b="1" dirty="0" err="1" smtClean="0">
                <a:solidFill>
                  <a:srgbClr val="FF0000"/>
                </a:solidFill>
              </a:rPr>
              <a:t>ito</a:t>
            </a:r>
            <a:r>
              <a:rPr lang="en-ZA" b="1" dirty="0" smtClean="0">
                <a:solidFill>
                  <a:srgbClr val="FF0000"/>
                </a:solidFill>
              </a:rPr>
              <a:t> s14(4)(d) of the LRA)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1400" b="1" smtClean="0">
                <a:solidFill>
                  <a:schemeClr val="accent2"/>
                </a:solidFill>
              </a:rPr>
              <a:pPr/>
              <a:t>5</a:t>
            </a:fld>
            <a:endParaRPr lang="en-US" sz="1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677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Conclusion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46318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en-ZA" dirty="0" smtClean="0"/>
              <a:t>Council </a:t>
            </a:r>
            <a:r>
              <a:rPr lang="en-ZA" dirty="0"/>
              <a:t>agrees with the below excerpt on page 212 of the </a:t>
            </a:r>
            <a:r>
              <a:rPr lang="en-ZA" dirty="0" smtClean="0"/>
              <a:t>report:</a:t>
            </a:r>
            <a:endParaRPr lang="en-ZA" dirty="0"/>
          </a:p>
          <a:p>
            <a:pPr marL="0" indent="0">
              <a:buNone/>
            </a:pPr>
            <a:endParaRPr lang="en-ZA" dirty="0"/>
          </a:p>
          <a:p>
            <a:r>
              <a:rPr lang="en-ZA" i="1" dirty="0"/>
              <a:t>The </a:t>
            </a:r>
            <a:r>
              <a:rPr lang="en-ZA" b="1" i="1" dirty="0">
                <a:solidFill>
                  <a:srgbClr val="FF0000"/>
                </a:solidFill>
              </a:rPr>
              <a:t>organised teaching profession </a:t>
            </a:r>
            <a:r>
              <a:rPr lang="en-ZA" i="1" dirty="0"/>
              <a:t>has held discussions among the various constituting members and in a </a:t>
            </a:r>
            <a:r>
              <a:rPr lang="en-ZA" b="1" i="1" u="sng" dirty="0"/>
              <a:t>pro-active manner have requested the ELRC that all processes that underpin the appointment procedures of educators as contemplated in the relevant collective agreements, be reviewed, refined and where necessary amended </a:t>
            </a:r>
            <a:r>
              <a:rPr lang="en-ZA" i="1" dirty="0"/>
              <a:t>in order to address the problem areas as identified by the Ministerial Task Team (MTT). 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/>
              <a:t>S</a:t>
            </a:r>
            <a:r>
              <a:rPr lang="en-ZA" dirty="0" smtClean="0"/>
              <a:t>trategic </a:t>
            </a:r>
            <a:r>
              <a:rPr lang="en-ZA" dirty="0"/>
              <a:t>decision to review collective agreements to identify ambiguities and find ways to strengthen the process. </a:t>
            </a:r>
          </a:p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1400" b="1" smtClean="0">
                <a:solidFill>
                  <a:schemeClr val="accent2"/>
                </a:solidFill>
              </a:rPr>
              <a:pPr/>
              <a:t>6</a:t>
            </a:fld>
            <a:endParaRPr lang="en-US" sz="1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648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84740"/>
            <a:ext cx="10820400" cy="32339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you.</a:t>
            </a:r>
            <a:endParaRPr lang="en-ZA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0814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1301</TotalTime>
  <Words>393</Words>
  <Application>Microsoft Office PowerPoint</Application>
  <PresentationFormat>Custom</PresentationFormat>
  <Paragraphs>53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Vapor Trail</vt:lpstr>
      <vt:lpstr>Ministerial Task Team Report on ‘jobs-for-cash’</vt:lpstr>
      <vt:lpstr>Introduction</vt:lpstr>
      <vt:lpstr>ELRC’S MANDATE</vt:lpstr>
      <vt:lpstr>LEGISLATIVE FRAMEWORK Promotion/Appointment </vt:lpstr>
      <vt:lpstr>ELRC Processes – Promotion/Appointment Disputes</vt:lpstr>
      <vt:lpstr>Conclusion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Committee Members Induction</dc:title>
  <dc:creator>Bernice Loxton</dc:creator>
  <cp:lastModifiedBy>PUMZA</cp:lastModifiedBy>
  <cp:revision>103</cp:revision>
  <cp:lastPrinted>2016-09-22T07:10:53Z</cp:lastPrinted>
  <dcterms:created xsi:type="dcterms:W3CDTF">2016-09-14T13:18:16Z</dcterms:created>
  <dcterms:modified xsi:type="dcterms:W3CDTF">2016-12-01T10:02:15Z</dcterms:modified>
</cp:coreProperties>
</file>