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4" r:id="rId2"/>
    <p:sldMasterId id="2147483797" r:id="rId3"/>
    <p:sldMasterId id="2147483810" r:id="rId4"/>
    <p:sldMasterId id="2147483822" r:id="rId5"/>
    <p:sldMasterId id="2147483760" r:id="rId6"/>
    <p:sldMasterId id="2147483772" r:id="rId7"/>
  </p:sldMasterIdLst>
  <p:notesMasterIdLst>
    <p:notesMasterId r:id="rId76"/>
  </p:notesMasterIdLst>
  <p:handoutMasterIdLst>
    <p:handoutMasterId r:id="rId77"/>
  </p:handoutMasterIdLst>
  <p:sldIdLst>
    <p:sldId id="256" r:id="rId8"/>
    <p:sldId id="330" r:id="rId9"/>
    <p:sldId id="332" r:id="rId10"/>
    <p:sldId id="390" r:id="rId11"/>
    <p:sldId id="387" r:id="rId12"/>
    <p:sldId id="418" r:id="rId13"/>
    <p:sldId id="405" r:id="rId14"/>
    <p:sldId id="384" r:id="rId15"/>
    <p:sldId id="385" r:id="rId16"/>
    <p:sldId id="324" r:id="rId17"/>
    <p:sldId id="299" r:id="rId18"/>
    <p:sldId id="300" r:id="rId19"/>
    <p:sldId id="298" r:id="rId20"/>
    <p:sldId id="301" r:id="rId21"/>
    <p:sldId id="318" r:id="rId22"/>
    <p:sldId id="354" r:id="rId23"/>
    <p:sldId id="381" r:id="rId24"/>
    <p:sldId id="382" r:id="rId25"/>
    <p:sldId id="323" r:id="rId26"/>
    <p:sldId id="311" r:id="rId27"/>
    <p:sldId id="449" r:id="rId28"/>
    <p:sldId id="342" r:id="rId29"/>
    <p:sldId id="356" r:id="rId30"/>
    <p:sldId id="357" r:id="rId31"/>
    <p:sldId id="433" r:id="rId32"/>
    <p:sldId id="322" r:id="rId33"/>
    <p:sldId id="283" r:id="rId34"/>
    <p:sldId id="439" r:id="rId35"/>
    <p:sldId id="440" r:id="rId36"/>
    <p:sldId id="359" r:id="rId37"/>
    <p:sldId id="438" r:id="rId38"/>
    <p:sldId id="443" r:id="rId39"/>
    <p:sldId id="331" r:id="rId40"/>
    <p:sldId id="321" r:id="rId41"/>
    <p:sldId id="286" r:id="rId42"/>
    <p:sldId id="444" r:id="rId43"/>
    <p:sldId id="445" r:id="rId44"/>
    <p:sldId id="446" r:id="rId45"/>
    <p:sldId id="430" r:id="rId46"/>
    <p:sldId id="447" r:id="rId47"/>
    <p:sldId id="426" r:id="rId48"/>
    <p:sldId id="427" r:id="rId49"/>
    <p:sldId id="366" r:id="rId50"/>
    <p:sldId id="368" r:id="rId51"/>
    <p:sldId id="369" r:id="rId52"/>
    <p:sldId id="371" r:id="rId53"/>
    <p:sldId id="448" r:id="rId54"/>
    <p:sldId id="407" r:id="rId55"/>
    <p:sldId id="409" r:id="rId56"/>
    <p:sldId id="410" r:id="rId57"/>
    <p:sldId id="411" r:id="rId58"/>
    <p:sldId id="408" r:id="rId59"/>
    <p:sldId id="404" r:id="rId60"/>
    <p:sldId id="398" r:id="rId61"/>
    <p:sldId id="399" r:id="rId62"/>
    <p:sldId id="400" r:id="rId63"/>
    <p:sldId id="401" r:id="rId64"/>
    <p:sldId id="403" r:id="rId65"/>
    <p:sldId id="437" r:id="rId66"/>
    <p:sldId id="434" r:id="rId67"/>
    <p:sldId id="435" r:id="rId68"/>
    <p:sldId id="436" r:id="rId69"/>
    <p:sldId id="395" r:id="rId70"/>
    <p:sldId id="415" r:id="rId71"/>
    <p:sldId id="441" r:id="rId72"/>
    <p:sldId id="442" r:id="rId73"/>
    <p:sldId id="292" r:id="rId74"/>
    <p:sldId id="258"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5" autoAdjust="0"/>
    <p:restoredTop sz="94384" autoAdjust="0"/>
  </p:normalViewPr>
  <p:slideViewPr>
    <p:cSldViewPr>
      <p:cViewPr>
        <p:scale>
          <a:sx n="68" d="100"/>
          <a:sy n="68" d="100"/>
        </p:scale>
        <p:origin x="-2874" y="-9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BF1E9146-4610-48D5-8900-8D6F85AC1596}" type="datetimeFigureOut">
              <a:rPr lang="en-ZA" smtClean="0"/>
              <a:pPr/>
              <a:t>2016/11/29</a:t>
            </a:fld>
            <a:endParaRPr lang="en-ZA" dirty="0"/>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840BD3E3-ED41-4FF3-8209-17F4391FABDB}" type="slidenum">
              <a:rPr lang="en-ZA" smtClean="0"/>
              <a:pPr/>
              <a:t>‹#›</a:t>
            </a:fld>
            <a:endParaRPr lang="en-ZA" dirty="0"/>
          </a:p>
        </p:txBody>
      </p:sp>
    </p:spTree>
    <p:extLst>
      <p:ext uri="{BB962C8B-B14F-4D97-AF65-F5344CB8AC3E}">
        <p14:creationId xmlns:p14="http://schemas.microsoft.com/office/powerpoint/2010/main" xmlns="" val="14096582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DB13583-8DB9-4DFF-94AE-8C1011E46685}" type="datetimeFigureOut">
              <a:rPr lang="en-ZA" smtClean="0"/>
              <a:pPr/>
              <a:t>2016/11/29</a:t>
            </a:fld>
            <a:endParaRPr lang="en-Z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C4F0EE1F-80DD-4C3A-9C3C-3BCFBE38AD42}" type="slidenum">
              <a:rPr lang="en-ZA" smtClean="0"/>
              <a:pPr/>
              <a:t>‹#›</a:t>
            </a:fld>
            <a:endParaRPr lang="en-ZA" dirty="0"/>
          </a:p>
        </p:txBody>
      </p:sp>
    </p:spTree>
    <p:extLst>
      <p:ext uri="{BB962C8B-B14F-4D97-AF65-F5344CB8AC3E}">
        <p14:creationId xmlns:p14="http://schemas.microsoft.com/office/powerpoint/2010/main" xmlns="" val="31797802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a:t>
            </a:r>
            <a:r>
              <a:rPr lang="en-US" baseline="0" dirty="0" smtClean="0"/>
              <a:t> high rate of temporary appointments may be an indication of instability of staffing at school level. As a guideline is expected temporary appointment should not exceed 10% of the of the total of all PL1 educators. </a:t>
            </a:r>
            <a:endParaRPr lang="en-US" dirty="0"/>
          </a:p>
        </p:txBody>
      </p:sp>
      <p:sp>
        <p:nvSpPr>
          <p:cNvPr id="4" name="Slide Number Placeholder 3"/>
          <p:cNvSpPr>
            <a:spLocks noGrp="1"/>
          </p:cNvSpPr>
          <p:nvPr>
            <p:ph type="sldNum" sz="quarter" idx="10"/>
          </p:nvPr>
        </p:nvSpPr>
        <p:spPr/>
        <p:txBody>
          <a:bodyPr/>
          <a:lstStyle/>
          <a:p>
            <a:fld id="{A098574F-9F77-43A7-88E3-4CF97CA70DDE}" type="slidenum">
              <a:rPr lang="en-US" smtClean="0"/>
              <a:pPr/>
              <a:t>25</a:t>
            </a:fld>
            <a:endParaRPr lang="en-US" dirty="0"/>
          </a:p>
        </p:txBody>
      </p:sp>
    </p:spTree>
    <p:extLst>
      <p:ext uri="{BB962C8B-B14F-4D97-AF65-F5344CB8AC3E}">
        <p14:creationId xmlns:p14="http://schemas.microsoft.com/office/powerpoint/2010/main" xmlns="" val="89245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4F0EE1F-80DD-4C3A-9C3C-3BCFBE38AD42}" type="slidenum">
              <a:rPr lang="en-ZA" smtClean="0"/>
              <a:pPr/>
              <a:t>55</a:t>
            </a:fld>
            <a:endParaRPr lang="en-ZA" dirty="0"/>
          </a:p>
        </p:txBody>
      </p:sp>
    </p:spTree>
    <p:extLst>
      <p:ext uri="{BB962C8B-B14F-4D97-AF65-F5344CB8AC3E}">
        <p14:creationId xmlns:p14="http://schemas.microsoft.com/office/powerpoint/2010/main" xmlns="" val="188842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4F0EE1F-80DD-4C3A-9C3C-3BCFBE38AD42}" type="slidenum">
              <a:rPr lang="en-ZA" smtClean="0"/>
              <a:pPr/>
              <a:t>64</a:t>
            </a:fld>
            <a:endParaRPr lang="en-ZA" dirty="0"/>
          </a:p>
        </p:txBody>
      </p:sp>
    </p:spTree>
    <p:extLst>
      <p:ext uri="{BB962C8B-B14F-4D97-AF65-F5344CB8AC3E}">
        <p14:creationId xmlns:p14="http://schemas.microsoft.com/office/powerpoint/2010/main" xmlns="" val="295096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103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345431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3396396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Website: www.education.gov.za</a:t>
            </a:r>
          </a:p>
          <a:p>
            <a:pPr algn="ctr"/>
            <a:r>
              <a:rPr lang="en-ZA" sz="2000" b="1" dirty="0">
                <a:solidFill>
                  <a:schemeClr val="bg1"/>
                </a:solidFill>
                <a:latin typeface="Arial" panose="020B0604020202020204" pitchFamily="34" charset="0"/>
                <a:cs typeface="Arial" panose="020B0604020202020204" pitchFamily="34" charset="0"/>
              </a:rPr>
              <a:t>Call Centre: 0800 202 933 | callcentre@dbe.gov.za</a:t>
            </a:r>
          </a:p>
          <a:p>
            <a:pPr algn="ctr"/>
            <a:r>
              <a:rPr lang="en-ZA" sz="2000" b="1" dirty="0">
                <a:solidFill>
                  <a:schemeClr val="bg1"/>
                </a:solidFill>
                <a:latin typeface="Arial" panose="020B0604020202020204" pitchFamily="34" charset="0"/>
                <a:cs typeface="Arial" panose="020B0604020202020204" pitchFamily="34" charset="0"/>
              </a:rPr>
              <a:t>Twitter: @DBE_SA | Facebook: DBE SA</a:t>
            </a:r>
          </a:p>
          <a:p>
            <a:pPr algn="ctr"/>
            <a:endParaRPr lang="en-ZA" sz="2000" b="1" dirty="0">
              <a:solidFill>
                <a:schemeClr val="bg1"/>
              </a:solidFill>
              <a:latin typeface="Arial" panose="020B0604020202020204" pitchFamily="34" charset="0"/>
              <a:cs typeface="Arial" panose="020B0604020202020204" pitchFamily="34" charset="0"/>
            </a:endParaRPr>
          </a:p>
          <a:p>
            <a:endParaRPr lang="en-ZA" sz="2000" b="1" dirty="0">
              <a:solidFill>
                <a:schemeClr val="bg1"/>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260161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19197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718993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4218965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934061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44999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a:xfrm>
            <a:off x="2699792" y="6309320"/>
            <a:ext cx="2895600" cy="365125"/>
          </a:xfrm>
        </p:spPr>
        <p:txBody>
          <a:bodyPr/>
          <a:lstStyle/>
          <a:p>
            <a:endParaRPr lang="en-ZA" dirty="0"/>
          </a:p>
        </p:txBody>
      </p:sp>
      <p:sp>
        <p:nvSpPr>
          <p:cNvPr id="6" name="Slide Number Placeholder 5"/>
          <p:cNvSpPr>
            <a:spLocks noGrp="1"/>
          </p:cNvSpPr>
          <p:nvPr>
            <p:ph type="sldNum" sz="quarter" idx="12"/>
          </p:nvPr>
        </p:nvSpPr>
        <p:spPr>
          <a:xfrm>
            <a:off x="5652120" y="6309320"/>
            <a:ext cx="2133600" cy="365125"/>
          </a:xfrm>
        </p:spPr>
        <p:txBody>
          <a:bodyPr/>
          <a:lstStyle/>
          <a:p>
            <a:fld id="{527EF771-2B50-4573-84B4-5C96B4F32DD9}" type="slidenum">
              <a:rPr lang="en-ZA" smtClean="0"/>
              <a:pPr/>
              <a:t>‹#›</a:t>
            </a:fld>
            <a:endParaRPr lang="en-ZA" dirty="0"/>
          </a:p>
        </p:txBody>
      </p:sp>
    </p:spTree>
    <p:extLst>
      <p:ext uri="{BB962C8B-B14F-4D97-AF65-F5344CB8AC3E}">
        <p14:creationId xmlns:p14="http://schemas.microsoft.com/office/powerpoint/2010/main" xmlns="" val="4021440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274637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333641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3671405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3447623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3587625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2951130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89465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2058905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1877395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309642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7074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3804971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417813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187646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802811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2776480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3615264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828578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948543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992317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315641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135147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2500328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1677287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534927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614709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2620496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2567325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1655603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805521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3489746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96820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646379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03317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698201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349625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194808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228771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378425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686573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682109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100811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18146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17489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821540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2169490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5652120" y="6381328"/>
            <a:ext cx="2133600" cy="365125"/>
          </a:xfrm>
        </p:spPr>
        <p:txBody>
          <a:bodyPr/>
          <a:lstStyle>
            <a:lvl1pPr>
              <a:defRPr sz="1400" b="1"/>
            </a:lvl1p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2004847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229997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982935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860713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22962703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2163405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36472901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1970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24921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37107292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2695069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4"/>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5576661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FAE1BD4B-4429-4CF6-B4E7-B9BD01C3F340}" type="slidenum">
              <a:rPr lang="en-ZA" smtClean="0"/>
              <a:pPr/>
              <a:t>‹#›</a:t>
            </a:fld>
            <a:endParaRPr lang="en-ZA" dirty="0"/>
          </a:p>
        </p:txBody>
      </p:sp>
    </p:spTree>
    <p:extLst>
      <p:ext uri="{BB962C8B-B14F-4D97-AF65-F5344CB8AC3E}">
        <p14:creationId xmlns:p14="http://schemas.microsoft.com/office/powerpoint/2010/main" xmlns="" val="29161438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3244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211340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926686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FAE1BD4B-4429-4CF6-B4E7-B9BD01C3F340}" type="slidenum">
              <a:rPr lang="en-ZA" smtClean="0"/>
              <a:pPr/>
              <a:t>‹#›</a:t>
            </a:fld>
            <a:endParaRPr lang="en-ZA" dirty="0"/>
          </a:p>
        </p:txBody>
      </p:sp>
    </p:spTree>
    <p:extLst>
      <p:ext uri="{BB962C8B-B14F-4D97-AF65-F5344CB8AC3E}">
        <p14:creationId xmlns:p14="http://schemas.microsoft.com/office/powerpoint/2010/main" xmlns="" val="30236945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FAE1BD4B-4429-4CF6-B4E7-B9BD01C3F340}" type="slidenum">
              <a:rPr lang="en-ZA" smtClean="0"/>
              <a:pPr/>
              <a:t>‹#›</a:t>
            </a:fld>
            <a:endParaRPr lang="en-ZA" dirty="0"/>
          </a:p>
        </p:txBody>
      </p:sp>
    </p:spTree>
    <p:extLst>
      <p:ext uri="{BB962C8B-B14F-4D97-AF65-F5344CB8AC3E}">
        <p14:creationId xmlns:p14="http://schemas.microsoft.com/office/powerpoint/2010/main" xmlns="" val="41802195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1500" b="1"/>
            </a:lvl1pPr>
          </a:lstStyle>
          <a:p>
            <a:r>
              <a:rPr lang="en-US"/>
              <a:t>Click to edit Master title style</a:t>
            </a:r>
            <a:endParaRPr lang="en-ZA"/>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AE1BD4B-4429-4CF6-B4E7-B9BD01C3F340}" type="slidenum">
              <a:rPr lang="en-ZA" smtClean="0"/>
              <a:pPr/>
              <a:t>‹#›</a:t>
            </a:fld>
            <a:endParaRPr lang="en-ZA" dirty="0"/>
          </a:p>
        </p:txBody>
      </p:sp>
    </p:spTree>
    <p:extLst>
      <p:ext uri="{BB962C8B-B14F-4D97-AF65-F5344CB8AC3E}">
        <p14:creationId xmlns:p14="http://schemas.microsoft.com/office/powerpoint/2010/main" xmlns="" val="343493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4025031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15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AE1BD4B-4429-4CF6-B4E7-B9BD01C3F340}" type="slidenum">
              <a:rPr lang="en-ZA" smtClean="0"/>
              <a:pPr/>
              <a:t>‹#›</a:t>
            </a:fld>
            <a:endParaRPr lang="en-ZA" dirty="0"/>
          </a:p>
        </p:txBody>
      </p:sp>
    </p:spTree>
    <p:extLst>
      <p:ext uri="{BB962C8B-B14F-4D97-AF65-F5344CB8AC3E}">
        <p14:creationId xmlns:p14="http://schemas.microsoft.com/office/powerpoint/2010/main" xmlns="" val="21118814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AE1BD4B-4429-4CF6-B4E7-B9BD01C3F340}" type="slidenum">
              <a:rPr lang="en-ZA" smtClean="0"/>
              <a:pPr/>
              <a:t>‹#›</a:t>
            </a:fld>
            <a:endParaRPr lang="en-ZA" dirty="0"/>
          </a:p>
        </p:txBody>
      </p:sp>
    </p:spTree>
    <p:extLst>
      <p:ext uri="{BB962C8B-B14F-4D97-AF65-F5344CB8AC3E}">
        <p14:creationId xmlns:p14="http://schemas.microsoft.com/office/powerpoint/2010/main" xmlns="" val="29964538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AE1BD4B-4429-4CF6-B4E7-B9BD01C3F340}" type="slidenum">
              <a:rPr lang="en-ZA" smtClean="0"/>
              <a:pPr/>
              <a:t>‹#›</a:t>
            </a:fld>
            <a:endParaRPr lang="en-ZA" dirty="0"/>
          </a:p>
        </p:txBody>
      </p:sp>
    </p:spTree>
    <p:extLst>
      <p:ext uri="{BB962C8B-B14F-4D97-AF65-F5344CB8AC3E}">
        <p14:creationId xmlns:p14="http://schemas.microsoft.com/office/powerpoint/2010/main" xmlns="" val="376621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29152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5868144" y="630932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48102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80327376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195536052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70108861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5436096" y="6381328"/>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47539908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236839167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E1BD4B-4429-4CF6-B4E7-B9BD01C3F340}" type="slidenum">
              <a:rPr lang="en-ZA" smtClean="0"/>
              <a:pPr/>
              <a:t>‹#›</a:t>
            </a:fld>
            <a:endParaRPr lang="en-ZA" dirty="0"/>
          </a:p>
        </p:txBody>
      </p:sp>
    </p:spTree>
    <p:extLst>
      <p:ext uri="{BB962C8B-B14F-4D97-AF65-F5344CB8AC3E}">
        <p14:creationId xmlns:p14="http://schemas.microsoft.com/office/powerpoint/2010/main" xmlns="" val="127481592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00808"/>
            <a:ext cx="9144000" cy="1656184"/>
          </a:xfrm>
        </p:spPr>
        <p:txBody>
          <a:bodyPr>
            <a:noAutofit/>
          </a:bodyPr>
          <a:lstStyle/>
          <a:p>
            <a:r>
              <a:rPr lang="en-ZA" b="1" dirty="0">
                <a:latin typeface="Calibri" panose="020F0502020204030204" pitchFamily="34" charset="0"/>
              </a:rPr>
              <a:t> </a:t>
            </a:r>
            <a:r>
              <a:rPr lang="en-ZA" sz="4800" b="1" dirty="0">
                <a:latin typeface="Calibri" panose="020F0502020204030204" pitchFamily="34" charset="0"/>
              </a:rPr>
              <a:t>SCHOOL READINESS MONITORING</a:t>
            </a:r>
            <a:br>
              <a:rPr lang="en-ZA" sz="4800" b="1" dirty="0">
                <a:latin typeface="Calibri" panose="020F0502020204030204" pitchFamily="34" charset="0"/>
              </a:rPr>
            </a:br>
            <a:r>
              <a:rPr lang="en-ZA" sz="4800" b="1" dirty="0">
                <a:latin typeface="Calibri" panose="020F0502020204030204" pitchFamily="34" charset="0"/>
              </a:rPr>
              <a:t>2017 </a:t>
            </a:r>
            <a:endParaRPr lang="en-ZA" b="1" dirty="0">
              <a:latin typeface="Calibri" panose="020F0502020204030204" pitchFamily="34" charset="0"/>
            </a:endParaRPr>
          </a:p>
        </p:txBody>
      </p:sp>
      <p:sp>
        <p:nvSpPr>
          <p:cNvPr id="3" name="Subtitle 2"/>
          <p:cNvSpPr>
            <a:spLocks noGrp="1"/>
          </p:cNvSpPr>
          <p:nvPr>
            <p:ph type="subTitle" idx="1"/>
          </p:nvPr>
        </p:nvSpPr>
        <p:spPr>
          <a:xfrm>
            <a:off x="899592" y="3645024"/>
            <a:ext cx="7344816" cy="1584176"/>
          </a:xfrm>
        </p:spPr>
        <p:txBody>
          <a:bodyPr>
            <a:noAutofit/>
          </a:bodyPr>
          <a:lstStyle/>
          <a:p>
            <a:r>
              <a:rPr lang="en-ZA" b="1" dirty="0">
                <a:solidFill>
                  <a:schemeClr val="tx1"/>
                </a:solidFill>
                <a:latin typeface="Calibri" panose="020F0502020204030204" pitchFamily="34" charset="0"/>
              </a:rPr>
              <a:t>PORTFOLIO COMMITTEE MEETING</a:t>
            </a:r>
          </a:p>
          <a:p>
            <a:r>
              <a:rPr lang="en-ZA" b="1" dirty="0">
                <a:solidFill>
                  <a:schemeClr val="tx1"/>
                </a:solidFill>
                <a:latin typeface="Calibri" panose="020F0502020204030204" pitchFamily="34" charset="0"/>
              </a:rPr>
              <a:t>29 NOVEMBER 2016</a:t>
            </a:r>
          </a:p>
        </p:txBody>
      </p:sp>
    </p:spTree>
    <p:extLst>
      <p:ext uri="{BB962C8B-B14F-4D97-AF65-F5344CB8AC3E}">
        <p14:creationId xmlns:p14="http://schemas.microsoft.com/office/powerpoint/2010/main" xmlns="" val="4178644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64904"/>
            <a:ext cx="9144000" cy="1584176"/>
          </a:xfrm>
        </p:spPr>
        <p:txBody>
          <a:bodyPr>
            <a:normAutofit/>
          </a:bodyPr>
          <a:lstStyle/>
          <a:p>
            <a:r>
              <a:rPr lang="en-ZA" sz="3600" b="1" dirty="0" smtClean="0"/>
              <a:t>ADMISSIONS </a:t>
            </a:r>
            <a:r>
              <a:rPr lang="en-ZA" sz="3600" b="1" dirty="0"/>
              <a:t>AND REGISTRATION</a:t>
            </a:r>
            <a:r>
              <a:rPr lang="en-ZA" sz="4000" b="1" dirty="0"/>
              <a:t/>
            </a:r>
            <a:br>
              <a:rPr lang="en-ZA" sz="4000" b="1" dirty="0"/>
            </a:br>
            <a:endParaRPr lang="en-ZA" sz="4000" b="1" dirty="0"/>
          </a:p>
        </p:txBody>
      </p:sp>
    </p:spTree>
    <p:extLst>
      <p:ext uri="{BB962C8B-B14F-4D97-AF65-F5344CB8AC3E}">
        <p14:creationId xmlns:p14="http://schemas.microsoft.com/office/powerpoint/2010/main" xmlns="" val="1372647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4704"/>
          </a:xfrm>
        </p:spPr>
        <p:txBody>
          <a:bodyPr>
            <a:noAutofit/>
          </a:bodyPr>
          <a:lstStyle/>
          <a:p>
            <a:r>
              <a:rPr lang="en-GB" sz="3200" b="1" dirty="0" smtClean="0"/>
              <a:t>KEY PROCESSES AND MILESTONES AROUND ADMISSIONS AND REGISTRATION OF LEARNERS</a:t>
            </a:r>
            <a:endParaRPr lang="en-GB" sz="3200" b="1" dirty="0"/>
          </a:p>
        </p:txBody>
      </p:sp>
      <p:sp>
        <p:nvSpPr>
          <p:cNvPr id="3" name="Content Placeholder 2"/>
          <p:cNvSpPr>
            <a:spLocks noGrp="1"/>
          </p:cNvSpPr>
          <p:nvPr>
            <p:ph idx="1"/>
          </p:nvPr>
        </p:nvSpPr>
        <p:spPr>
          <a:xfrm>
            <a:off x="251520" y="1052736"/>
            <a:ext cx="8424936" cy="5040560"/>
          </a:xfrm>
        </p:spPr>
        <p:txBody>
          <a:bodyPr>
            <a:normAutofit/>
          </a:bodyPr>
          <a:lstStyle/>
          <a:p>
            <a:pPr algn="just"/>
            <a:r>
              <a:rPr lang="en-GB" sz="2800" dirty="0" smtClean="0"/>
              <a:t>Over the past 5 years the Education Department has made significant </a:t>
            </a:r>
            <a:r>
              <a:rPr lang="en-GB" sz="2800" b="1" dirty="0" smtClean="0"/>
              <a:t>progress in streamlining admissions processes</a:t>
            </a:r>
            <a:r>
              <a:rPr lang="en-GB" sz="2800" dirty="0" smtClean="0"/>
              <a:t>.</a:t>
            </a:r>
          </a:p>
          <a:p>
            <a:pPr algn="just"/>
            <a:r>
              <a:rPr lang="en-GB" sz="2800" dirty="0" smtClean="0"/>
              <a:t>Provincial </a:t>
            </a:r>
            <a:r>
              <a:rPr lang="en-GB" sz="2800" dirty="0"/>
              <a:t>Education Departments are expected to:</a:t>
            </a:r>
          </a:p>
          <a:p>
            <a:pPr lvl="1" algn="just">
              <a:lnSpc>
                <a:spcPct val="150000"/>
              </a:lnSpc>
            </a:pPr>
            <a:r>
              <a:rPr lang="en-GB" sz="2400" dirty="0"/>
              <a:t>Release annual admissions circulars;</a:t>
            </a:r>
          </a:p>
          <a:p>
            <a:pPr lvl="1" algn="just">
              <a:lnSpc>
                <a:spcPct val="150000"/>
              </a:lnSpc>
            </a:pPr>
            <a:r>
              <a:rPr lang="en-GB" sz="2400" dirty="0"/>
              <a:t>Determine the period for admissions;</a:t>
            </a:r>
          </a:p>
          <a:p>
            <a:pPr lvl="1" algn="just">
              <a:lnSpc>
                <a:spcPct val="150000"/>
              </a:lnSpc>
            </a:pPr>
            <a:r>
              <a:rPr lang="en-GB" sz="2400" dirty="0"/>
              <a:t>Establish provincial and district admission teams;</a:t>
            </a:r>
          </a:p>
          <a:p>
            <a:pPr lvl="1" algn="just">
              <a:lnSpc>
                <a:spcPct val="150000"/>
              </a:lnSpc>
            </a:pPr>
            <a:r>
              <a:rPr lang="en-GB" sz="2400" dirty="0"/>
              <a:t>Place admissions information on their websites; and</a:t>
            </a:r>
          </a:p>
          <a:p>
            <a:pPr lvl="1" algn="just">
              <a:lnSpc>
                <a:spcPct val="150000"/>
              </a:lnSpc>
            </a:pPr>
            <a:r>
              <a:rPr lang="en-GB" sz="2400" dirty="0"/>
              <a:t>Conduct admissions advocacy.</a:t>
            </a:r>
          </a:p>
        </p:txBody>
      </p:sp>
      <p:sp>
        <p:nvSpPr>
          <p:cNvPr id="5" name="Slide Number Placeholder 4"/>
          <p:cNvSpPr>
            <a:spLocks noGrp="1"/>
          </p:cNvSpPr>
          <p:nvPr>
            <p:ph type="sldNum" sz="quarter" idx="12"/>
          </p:nvPr>
        </p:nvSpPr>
        <p:spPr/>
        <p:txBody>
          <a:bodyPr/>
          <a:lstStyle/>
          <a:p>
            <a:fld id="{527EF771-2B50-4573-84B4-5C96B4F32DD9}" type="slidenum">
              <a:rPr lang="en-ZA" smtClean="0"/>
              <a:pPr/>
              <a:t>11</a:t>
            </a:fld>
            <a:endParaRPr lang="en-ZA" dirty="0"/>
          </a:p>
        </p:txBody>
      </p:sp>
    </p:spTree>
    <p:extLst>
      <p:ext uri="{BB962C8B-B14F-4D97-AF65-F5344CB8AC3E}">
        <p14:creationId xmlns:p14="http://schemas.microsoft.com/office/powerpoint/2010/main" xmlns="" val="217517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1"/>
            <a:ext cx="9144000" cy="576065"/>
          </a:xfrm>
        </p:spPr>
        <p:txBody>
          <a:bodyPr>
            <a:normAutofit fontScale="90000"/>
          </a:bodyPr>
          <a:lstStyle/>
          <a:p>
            <a:r>
              <a:rPr lang="en-GB" sz="4000" b="1" dirty="0"/>
              <a:t>SUCCESSES</a:t>
            </a:r>
          </a:p>
        </p:txBody>
      </p:sp>
      <p:sp>
        <p:nvSpPr>
          <p:cNvPr id="3" name="Content Placeholder 2"/>
          <p:cNvSpPr>
            <a:spLocks noGrp="1"/>
          </p:cNvSpPr>
          <p:nvPr>
            <p:ph idx="1"/>
          </p:nvPr>
        </p:nvSpPr>
        <p:spPr>
          <a:xfrm>
            <a:off x="395536" y="908721"/>
            <a:ext cx="8280920" cy="5400599"/>
          </a:xfrm>
        </p:spPr>
        <p:txBody>
          <a:bodyPr>
            <a:noAutofit/>
          </a:bodyPr>
          <a:lstStyle/>
          <a:p>
            <a:pPr marL="0" indent="0" algn="just">
              <a:buNone/>
            </a:pPr>
            <a:r>
              <a:rPr lang="en-GB" sz="2200" dirty="0"/>
              <a:t>T</a:t>
            </a:r>
            <a:r>
              <a:rPr lang="en-GB" sz="2200" dirty="0" smtClean="0"/>
              <a:t>he </a:t>
            </a:r>
            <a:r>
              <a:rPr lang="en-GB" sz="2200" dirty="0"/>
              <a:t>following </a:t>
            </a:r>
            <a:r>
              <a:rPr lang="en-GB" sz="2200" dirty="0" smtClean="0"/>
              <a:t>are key achievements in this area:</a:t>
            </a:r>
            <a:endParaRPr lang="en-GB" sz="2200" dirty="0"/>
          </a:p>
          <a:p>
            <a:pPr algn="just"/>
            <a:r>
              <a:rPr lang="en-GB" sz="2200" dirty="0"/>
              <a:t>The sector has </a:t>
            </a:r>
            <a:r>
              <a:rPr lang="en-GB" sz="2200" b="1" dirty="0" smtClean="0"/>
              <a:t>institutionalised </a:t>
            </a:r>
            <a:r>
              <a:rPr lang="en-GB" sz="2200" b="1" dirty="0"/>
              <a:t>admissions </a:t>
            </a:r>
            <a:r>
              <a:rPr lang="en-GB" sz="2200" dirty="0"/>
              <a:t>in the year preceding </a:t>
            </a:r>
            <a:r>
              <a:rPr lang="en-GB" sz="2200" dirty="0" smtClean="0"/>
              <a:t>a new academic year; </a:t>
            </a:r>
            <a:endParaRPr lang="en-GB" sz="2200" dirty="0"/>
          </a:p>
          <a:p>
            <a:pPr algn="just"/>
            <a:r>
              <a:rPr lang="en-GB" sz="2200" dirty="0"/>
              <a:t>Provinces release </a:t>
            </a:r>
            <a:r>
              <a:rPr lang="en-GB" sz="2200" b="1" dirty="0"/>
              <a:t>circulars guiding admissions </a:t>
            </a:r>
            <a:r>
              <a:rPr lang="en-GB" sz="2200" dirty="0"/>
              <a:t>procedures annually;</a:t>
            </a:r>
          </a:p>
          <a:p>
            <a:pPr algn="just"/>
            <a:r>
              <a:rPr lang="en-GB" sz="2200" dirty="0"/>
              <a:t>Committees are established to adjudicate on admission queries and placement of  learners;</a:t>
            </a:r>
          </a:p>
          <a:p>
            <a:pPr algn="just"/>
            <a:r>
              <a:rPr lang="en-GB" sz="2200" dirty="0"/>
              <a:t>The use of </a:t>
            </a:r>
            <a:r>
              <a:rPr lang="en-GB" sz="2200" b="1" dirty="0"/>
              <a:t>provincial websites to disseminate information </a:t>
            </a:r>
            <a:r>
              <a:rPr lang="en-GB" sz="2200" dirty="0"/>
              <a:t>is the norm in most provinces;</a:t>
            </a:r>
          </a:p>
          <a:p>
            <a:pPr algn="just"/>
            <a:r>
              <a:rPr lang="en-GB" sz="2200" dirty="0"/>
              <a:t>There are </a:t>
            </a:r>
            <a:r>
              <a:rPr lang="en-GB" sz="2200" b="1" dirty="0"/>
              <a:t>robust admission advocacy campaigns</a:t>
            </a:r>
            <a:r>
              <a:rPr lang="en-GB" sz="2200" dirty="0"/>
              <a:t>; </a:t>
            </a:r>
          </a:p>
          <a:p>
            <a:pPr algn="just"/>
            <a:r>
              <a:rPr lang="en-ZA" sz="2200" dirty="0"/>
              <a:t>There’s </a:t>
            </a:r>
            <a:r>
              <a:rPr lang="en-ZA" sz="2200" b="1" dirty="0"/>
              <a:t>reduced tension between provincial </a:t>
            </a:r>
            <a:r>
              <a:rPr lang="en-ZA" sz="2200" dirty="0"/>
              <a:t>education departments and </a:t>
            </a:r>
            <a:r>
              <a:rPr lang="en-ZA" sz="2200" b="1" dirty="0"/>
              <a:t>SGBs</a:t>
            </a:r>
            <a:r>
              <a:rPr lang="en-ZA" sz="2200" dirty="0"/>
              <a:t>; </a:t>
            </a:r>
            <a:r>
              <a:rPr lang="en-GB" sz="2200" dirty="0"/>
              <a:t>and</a:t>
            </a:r>
          </a:p>
          <a:p>
            <a:pPr algn="just"/>
            <a:r>
              <a:rPr lang="en-GB" sz="2200" b="1" dirty="0"/>
              <a:t>Gauteng</a:t>
            </a:r>
            <a:r>
              <a:rPr lang="en-GB" sz="2200" dirty="0"/>
              <a:t> (Grade 8 &amp; 9 only) and the </a:t>
            </a:r>
            <a:r>
              <a:rPr lang="en-GB" sz="2200" b="1" dirty="0"/>
              <a:t>Western Cape </a:t>
            </a:r>
            <a:r>
              <a:rPr lang="en-GB" sz="2200" dirty="0"/>
              <a:t>manage </a:t>
            </a:r>
            <a:r>
              <a:rPr lang="en-GB" sz="2200" b="1" dirty="0"/>
              <a:t>admissions online</a:t>
            </a:r>
            <a:r>
              <a:rPr lang="en-GB" sz="2200" dirty="0"/>
              <a:t>.</a:t>
            </a:r>
          </a:p>
        </p:txBody>
      </p:sp>
      <p:sp>
        <p:nvSpPr>
          <p:cNvPr id="5" name="Slide Number Placeholder 4"/>
          <p:cNvSpPr>
            <a:spLocks noGrp="1"/>
          </p:cNvSpPr>
          <p:nvPr>
            <p:ph type="sldNum" sz="quarter" idx="12"/>
          </p:nvPr>
        </p:nvSpPr>
        <p:spPr/>
        <p:txBody>
          <a:bodyPr/>
          <a:lstStyle/>
          <a:p>
            <a:fld id="{527EF771-2B50-4573-84B4-5C96B4F32DD9}" type="slidenum">
              <a:rPr lang="en-ZA" smtClean="0"/>
              <a:pPr/>
              <a:t>12</a:t>
            </a:fld>
            <a:endParaRPr lang="en-ZA" dirty="0"/>
          </a:p>
        </p:txBody>
      </p:sp>
    </p:spTree>
    <p:extLst>
      <p:ext uri="{BB962C8B-B14F-4D97-AF65-F5344CB8AC3E}">
        <p14:creationId xmlns:p14="http://schemas.microsoft.com/office/powerpoint/2010/main" xmlns="" val="1618107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648072"/>
          </a:xfrm>
        </p:spPr>
        <p:txBody>
          <a:bodyPr>
            <a:normAutofit fontScale="90000"/>
          </a:bodyPr>
          <a:lstStyle/>
          <a:p>
            <a:r>
              <a:rPr lang="en-GB" sz="4000" b="1" dirty="0"/>
              <a:t>PROGRESS PER PROVINCE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7104310"/>
              </p:ext>
            </p:extLst>
          </p:nvPr>
        </p:nvGraphicFramePr>
        <p:xfrm>
          <a:off x="-1" y="836709"/>
          <a:ext cx="9180513" cy="6264698"/>
        </p:xfrm>
        <a:graphic>
          <a:graphicData uri="http://schemas.openxmlformats.org/drawingml/2006/table">
            <a:tbl>
              <a:tblPr firstRow="1" bandRow="1">
                <a:tableStyleId>{5C22544A-7EE6-4342-B048-85BDC9FD1C3A}</a:tableStyleId>
              </a:tblPr>
              <a:tblGrid>
                <a:gridCol w="1979713">
                  <a:extLst>
                    <a:ext uri="{9D8B030D-6E8A-4147-A177-3AD203B41FA5}">
                      <a16:colId xmlns="" xmlns:a16="http://schemas.microsoft.com/office/drawing/2014/main" val="20000"/>
                    </a:ext>
                  </a:extLst>
                </a:gridCol>
                <a:gridCol w="1872208">
                  <a:extLst>
                    <a:ext uri="{9D8B030D-6E8A-4147-A177-3AD203B41FA5}">
                      <a16:colId xmlns="" xmlns:a16="http://schemas.microsoft.com/office/drawing/2014/main" val="20001"/>
                    </a:ext>
                  </a:extLst>
                </a:gridCol>
                <a:gridCol w="1944216">
                  <a:extLst>
                    <a:ext uri="{9D8B030D-6E8A-4147-A177-3AD203B41FA5}">
                      <a16:colId xmlns="" xmlns:a16="http://schemas.microsoft.com/office/drawing/2014/main" val="20002"/>
                    </a:ext>
                  </a:extLst>
                </a:gridCol>
                <a:gridCol w="1440160">
                  <a:extLst>
                    <a:ext uri="{9D8B030D-6E8A-4147-A177-3AD203B41FA5}">
                      <a16:colId xmlns="" xmlns:a16="http://schemas.microsoft.com/office/drawing/2014/main" val="20003"/>
                    </a:ext>
                  </a:extLst>
                </a:gridCol>
                <a:gridCol w="1944216">
                  <a:extLst>
                    <a:ext uri="{9D8B030D-6E8A-4147-A177-3AD203B41FA5}">
                      <a16:colId xmlns="" xmlns:a16="http://schemas.microsoft.com/office/drawing/2014/main" val="20004"/>
                    </a:ext>
                  </a:extLst>
                </a:gridCol>
              </a:tblGrid>
              <a:tr h="369197">
                <a:tc>
                  <a:txBody>
                    <a:bodyPr/>
                    <a:lstStyle/>
                    <a:p>
                      <a:r>
                        <a:rPr lang="en-GB" dirty="0"/>
                        <a:t>PROVINCE</a:t>
                      </a:r>
                    </a:p>
                  </a:txBody>
                  <a:tcPr>
                    <a:solidFill>
                      <a:schemeClr val="accent2">
                        <a:lumMod val="75000"/>
                      </a:schemeClr>
                    </a:solidFill>
                  </a:tcPr>
                </a:tc>
                <a:tc>
                  <a:txBody>
                    <a:bodyPr/>
                    <a:lstStyle/>
                    <a:p>
                      <a:r>
                        <a:rPr lang="en-GB" dirty="0"/>
                        <a:t>CIRCULAR</a:t>
                      </a:r>
                    </a:p>
                  </a:txBody>
                  <a:tcPr>
                    <a:solidFill>
                      <a:schemeClr val="accent2">
                        <a:lumMod val="75000"/>
                      </a:schemeClr>
                    </a:solidFill>
                  </a:tcPr>
                </a:tc>
                <a:tc>
                  <a:txBody>
                    <a:bodyPr/>
                    <a:lstStyle/>
                    <a:p>
                      <a:r>
                        <a:rPr lang="en-GB" dirty="0"/>
                        <a:t>ADM PERIOD</a:t>
                      </a:r>
                    </a:p>
                  </a:txBody>
                  <a:tcPr>
                    <a:solidFill>
                      <a:schemeClr val="accent2">
                        <a:lumMod val="75000"/>
                      </a:schemeClr>
                    </a:solidFill>
                  </a:tcPr>
                </a:tc>
                <a:tc>
                  <a:txBody>
                    <a:bodyPr/>
                    <a:lstStyle/>
                    <a:p>
                      <a:r>
                        <a:rPr lang="en-GB" dirty="0"/>
                        <a:t>TEAMS</a:t>
                      </a:r>
                    </a:p>
                  </a:txBody>
                  <a:tcPr>
                    <a:solidFill>
                      <a:schemeClr val="accent2">
                        <a:lumMod val="75000"/>
                      </a:schemeClr>
                    </a:solidFill>
                  </a:tcPr>
                </a:tc>
                <a:tc>
                  <a:txBody>
                    <a:bodyPr/>
                    <a:lstStyle/>
                    <a:p>
                      <a:r>
                        <a:rPr lang="en-GB" dirty="0"/>
                        <a:t>WEBSITE</a:t>
                      </a:r>
                    </a:p>
                  </a:txBody>
                  <a:tcPr>
                    <a:solidFill>
                      <a:schemeClr val="accent2">
                        <a:lumMod val="75000"/>
                      </a:schemeClr>
                    </a:solidFill>
                  </a:tcPr>
                </a:tc>
                <a:extLst>
                  <a:ext uri="{0D108BD9-81ED-4DB2-BD59-A6C34878D82A}">
                    <a16:rowId xmlns="" xmlns:a16="http://schemas.microsoft.com/office/drawing/2014/main" val="10000"/>
                  </a:ext>
                </a:extLst>
              </a:tr>
              <a:tr h="646095">
                <a:tc>
                  <a:txBody>
                    <a:bodyPr/>
                    <a:lstStyle/>
                    <a:p>
                      <a:r>
                        <a:rPr lang="en-GB" dirty="0"/>
                        <a:t>EASTERN CAPE</a:t>
                      </a:r>
                    </a:p>
                  </a:txBody>
                  <a:tcPr/>
                </a:tc>
                <a:tc>
                  <a:txBody>
                    <a:bodyPr/>
                    <a:lstStyle/>
                    <a:p>
                      <a:r>
                        <a:rPr lang="en-ZA" sz="1800" kern="1200" dirty="0">
                          <a:solidFill>
                            <a:schemeClr val="dk1"/>
                          </a:solidFill>
                          <a:effectLst/>
                          <a:latin typeface="+mn-lt"/>
                          <a:ea typeface="+mn-ea"/>
                          <a:cs typeface="+mn-cs"/>
                        </a:rPr>
                        <a:t>C 5 of 2016</a:t>
                      </a:r>
                    </a:p>
                    <a:p>
                      <a:endParaRPr lang="en-GB" dirty="0"/>
                    </a:p>
                  </a:txBody>
                  <a:tcPr>
                    <a:solidFill>
                      <a:schemeClr val="accent3">
                        <a:lumMod val="60000"/>
                        <a:lumOff val="40000"/>
                      </a:schemeClr>
                    </a:solidFill>
                  </a:tcPr>
                </a:tc>
                <a:tc>
                  <a:txBody>
                    <a:bodyPr/>
                    <a:lstStyle/>
                    <a:p>
                      <a:r>
                        <a:rPr lang="en-ZA" sz="1800" kern="1200" dirty="0">
                          <a:solidFill>
                            <a:schemeClr val="dk1"/>
                          </a:solidFill>
                          <a:effectLst/>
                          <a:latin typeface="+mn-lt"/>
                          <a:ea typeface="+mn-ea"/>
                          <a:cs typeface="+mn-cs"/>
                        </a:rPr>
                        <a:t>1 August – </a:t>
                      </a:r>
                    </a:p>
                    <a:p>
                      <a:r>
                        <a:rPr lang="en-ZA" sz="1800" kern="1200" dirty="0">
                          <a:solidFill>
                            <a:schemeClr val="dk1"/>
                          </a:solidFill>
                          <a:effectLst/>
                          <a:latin typeface="+mn-lt"/>
                          <a:ea typeface="+mn-ea"/>
                          <a:cs typeface="+mn-cs"/>
                        </a:rPr>
                        <a:t>31 October </a:t>
                      </a:r>
                      <a:endParaRPr lang="en-GB" dirty="0"/>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extLst>
                  <a:ext uri="{0D108BD9-81ED-4DB2-BD59-A6C34878D82A}">
                    <a16:rowId xmlns="" xmlns:a16="http://schemas.microsoft.com/office/drawing/2014/main" val="10001"/>
                  </a:ext>
                </a:extLst>
              </a:tr>
              <a:tr h="646095">
                <a:tc>
                  <a:txBody>
                    <a:bodyPr/>
                    <a:lstStyle/>
                    <a:p>
                      <a:r>
                        <a:rPr lang="en-GB" dirty="0"/>
                        <a:t>FREE STATE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  Mg 11/16 </a:t>
                      </a:r>
                    </a:p>
                    <a:p>
                      <a:endParaRPr lang="en-GB" dirty="0"/>
                    </a:p>
                  </a:txBody>
                  <a:tcPr>
                    <a:solidFill>
                      <a:schemeClr val="accent3">
                        <a:lumMod val="60000"/>
                        <a:lumOff val="40000"/>
                      </a:schemeClr>
                    </a:solidFill>
                  </a:tcPr>
                </a:tc>
                <a:tc>
                  <a:txBody>
                    <a:bodyPr/>
                    <a:lstStyle/>
                    <a:p>
                      <a:r>
                        <a:rPr lang="en-ZA" sz="1800" kern="1200" dirty="0">
                          <a:solidFill>
                            <a:schemeClr val="dk1"/>
                          </a:solidFill>
                          <a:effectLst/>
                          <a:latin typeface="+mn-lt"/>
                          <a:ea typeface="+mn-ea"/>
                          <a:cs typeface="+mn-cs"/>
                        </a:rPr>
                        <a:t>1 June - 30 September</a:t>
                      </a:r>
                      <a:endParaRPr lang="en-GB" dirty="0"/>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tc>
                  <a:txBody>
                    <a:bodyPr/>
                    <a:lstStyle/>
                    <a:p>
                      <a:pPr algn="ctr"/>
                      <a:r>
                        <a:rPr lang="en-GB" dirty="0"/>
                        <a:t>NO</a:t>
                      </a:r>
                    </a:p>
                  </a:txBody>
                  <a:tcPr>
                    <a:solidFill>
                      <a:srgbClr val="FF0000"/>
                    </a:solidFill>
                  </a:tcPr>
                </a:tc>
                <a:extLst>
                  <a:ext uri="{0D108BD9-81ED-4DB2-BD59-A6C34878D82A}">
                    <a16:rowId xmlns="" xmlns:a16="http://schemas.microsoft.com/office/drawing/2014/main" val="10002"/>
                  </a:ext>
                </a:extLst>
              </a:tr>
              <a:tr h="646095">
                <a:tc>
                  <a:txBody>
                    <a:bodyPr/>
                    <a:lstStyle/>
                    <a:p>
                      <a:r>
                        <a:rPr lang="en-GB" dirty="0"/>
                        <a:t>GAUTENG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  5 of 2016  </a:t>
                      </a:r>
                    </a:p>
                    <a:p>
                      <a:endParaRPr lang="en-GB" dirty="0"/>
                    </a:p>
                  </a:txBody>
                  <a:tcPr>
                    <a:solidFill>
                      <a:schemeClr val="accent3">
                        <a:lumMod val="60000"/>
                        <a:lumOff val="40000"/>
                      </a:schemeClr>
                    </a:solidFill>
                  </a:tcPr>
                </a:tc>
                <a:tc>
                  <a:txBody>
                    <a:bodyPr/>
                    <a:lstStyle/>
                    <a:p>
                      <a:r>
                        <a:rPr lang="en-ZA" sz="1800" kern="1200" dirty="0">
                          <a:solidFill>
                            <a:schemeClr val="dk1"/>
                          </a:solidFill>
                          <a:effectLst/>
                          <a:latin typeface="+mn-lt"/>
                          <a:ea typeface="+mn-ea"/>
                          <a:cs typeface="+mn-cs"/>
                        </a:rPr>
                        <a:t>11 April – </a:t>
                      </a:r>
                    </a:p>
                    <a:p>
                      <a:r>
                        <a:rPr lang="en-ZA" sz="1800" kern="1200" dirty="0">
                          <a:solidFill>
                            <a:schemeClr val="dk1"/>
                          </a:solidFill>
                          <a:effectLst/>
                          <a:latin typeface="+mn-lt"/>
                          <a:ea typeface="+mn-ea"/>
                          <a:cs typeface="+mn-cs"/>
                        </a:rPr>
                        <a:t>7 September</a:t>
                      </a:r>
                      <a:endParaRPr lang="en-GB" dirty="0"/>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extLst>
                  <a:ext uri="{0D108BD9-81ED-4DB2-BD59-A6C34878D82A}">
                    <a16:rowId xmlns="" xmlns:a16="http://schemas.microsoft.com/office/drawing/2014/main" val="10003"/>
                  </a:ext>
                </a:extLst>
              </a:tr>
              <a:tr h="655357">
                <a:tc>
                  <a:txBody>
                    <a:bodyPr/>
                    <a:lstStyle/>
                    <a:p>
                      <a:r>
                        <a:rPr lang="en-GB" dirty="0"/>
                        <a:t>KWAZULU-NATAL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  38 of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kern="1200" dirty="0">
                        <a:solidFill>
                          <a:schemeClr val="dk1"/>
                        </a:solidFill>
                        <a:effectLst/>
                        <a:latin typeface="+mn-lt"/>
                        <a:ea typeface="+mn-ea"/>
                        <a:cs typeface="+mn-cs"/>
                      </a:endParaRPr>
                    </a:p>
                  </a:txBody>
                  <a:tcPr>
                    <a:solidFill>
                      <a:schemeClr val="accent3">
                        <a:lumMod val="60000"/>
                        <a:lumOff val="40000"/>
                      </a:schemeClr>
                    </a:solidFill>
                  </a:tcPr>
                </a:tc>
                <a:tc>
                  <a:txBody>
                    <a:bodyPr/>
                    <a:lstStyle/>
                    <a:p>
                      <a:r>
                        <a:rPr lang="en-GB" dirty="0"/>
                        <a:t>No start</a:t>
                      </a:r>
                    </a:p>
                    <a:p>
                      <a:r>
                        <a:rPr lang="en-GB" dirty="0"/>
                        <a:t>Ends 31 October</a:t>
                      </a:r>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extLst>
                  <a:ext uri="{0D108BD9-81ED-4DB2-BD59-A6C34878D82A}">
                    <a16:rowId xmlns="" xmlns:a16="http://schemas.microsoft.com/office/drawing/2014/main" val="10004"/>
                  </a:ext>
                </a:extLst>
              </a:tr>
              <a:tr h="646095">
                <a:tc>
                  <a:txBody>
                    <a:bodyPr/>
                    <a:lstStyle/>
                    <a:p>
                      <a:r>
                        <a:rPr lang="en-GB" dirty="0"/>
                        <a:t>LIMPOPO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effectLst/>
                          <a:latin typeface="+mn-lt"/>
                          <a:ea typeface="+mn-ea"/>
                          <a:cs typeface="+mn-cs"/>
                        </a:rPr>
                        <a:t>C 67 of 2016</a:t>
                      </a:r>
                      <a:endParaRPr lang="en-ZA" sz="1800" kern="1200" dirty="0">
                        <a:solidFill>
                          <a:srgbClr val="FF0000"/>
                        </a:solidFill>
                        <a:effectLst/>
                        <a:latin typeface="+mn-lt"/>
                        <a:ea typeface="+mn-ea"/>
                        <a:cs typeface="+mn-cs"/>
                      </a:endParaRPr>
                    </a:p>
                  </a:txBody>
                  <a:tcPr>
                    <a:solidFill>
                      <a:schemeClr val="accent3">
                        <a:lumMod val="60000"/>
                        <a:lumOff val="40000"/>
                      </a:schemeClr>
                    </a:solidFill>
                  </a:tcPr>
                </a:tc>
                <a:tc>
                  <a:txBody>
                    <a:bodyPr/>
                    <a:lstStyle/>
                    <a:p>
                      <a:r>
                        <a:rPr lang="en-ZA" sz="1800" kern="1200" dirty="0">
                          <a:solidFill>
                            <a:schemeClr val="dk1"/>
                          </a:solidFill>
                          <a:effectLst/>
                          <a:latin typeface="+mn-lt"/>
                          <a:ea typeface="+mn-ea"/>
                          <a:cs typeface="+mn-cs"/>
                        </a:rPr>
                        <a:t>1 August – </a:t>
                      </a:r>
                    </a:p>
                    <a:p>
                      <a:r>
                        <a:rPr lang="en-ZA" sz="1800" kern="1200" dirty="0">
                          <a:solidFill>
                            <a:schemeClr val="dk1"/>
                          </a:solidFill>
                          <a:effectLst/>
                          <a:latin typeface="+mn-lt"/>
                          <a:ea typeface="+mn-ea"/>
                          <a:cs typeface="+mn-cs"/>
                        </a:rPr>
                        <a:t>14 October</a:t>
                      </a:r>
                      <a:endParaRPr lang="en-GB" dirty="0"/>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extLst>
                  <a:ext uri="{0D108BD9-81ED-4DB2-BD59-A6C34878D82A}">
                    <a16:rowId xmlns="" xmlns:a16="http://schemas.microsoft.com/office/drawing/2014/main" val="10005"/>
                  </a:ext>
                </a:extLst>
              </a:tr>
              <a:tr h="717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MPUMALANGA</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  27 of 2016</a:t>
                      </a:r>
                    </a:p>
                    <a:p>
                      <a:endParaRPr lang="en-GB"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16 May – </a:t>
                      </a:r>
                    </a:p>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12 August</a:t>
                      </a:r>
                      <a:endParaRPr lang="en-GB" dirty="0"/>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tc>
                  <a:txBody>
                    <a:bodyPr/>
                    <a:lstStyle/>
                    <a:p>
                      <a:pPr algn="ctr"/>
                      <a:r>
                        <a:rPr lang="en-GB" dirty="0"/>
                        <a:t>NO</a:t>
                      </a:r>
                    </a:p>
                  </a:txBody>
                  <a:tcPr>
                    <a:solidFill>
                      <a:srgbClr val="FF0000"/>
                    </a:solidFill>
                  </a:tcPr>
                </a:tc>
                <a:extLst>
                  <a:ext uri="{0D108BD9-81ED-4DB2-BD59-A6C34878D82A}">
                    <a16:rowId xmlns="" xmlns:a16="http://schemas.microsoft.com/office/drawing/2014/main" val="10006"/>
                  </a:ext>
                </a:extLst>
              </a:tr>
              <a:tr h="646095">
                <a:tc>
                  <a:txBody>
                    <a:bodyPr/>
                    <a:lstStyle/>
                    <a:p>
                      <a:r>
                        <a:rPr lang="en-GB" dirty="0"/>
                        <a:t>NORTHERN CAPE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  58 of 2016</a:t>
                      </a:r>
                    </a:p>
                    <a:p>
                      <a:endParaRPr lang="en-GB" dirty="0"/>
                    </a:p>
                  </a:txBody>
                  <a:tcPr>
                    <a:solidFill>
                      <a:schemeClr val="accent3">
                        <a:lumMod val="60000"/>
                        <a:lumOff val="40000"/>
                      </a:schemeClr>
                    </a:solidFill>
                  </a:tcPr>
                </a:tc>
                <a:tc>
                  <a:txBody>
                    <a:bodyPr/>
                    <a:lstStyle/>
                    <a:p>
                      <a:r>
                        <a:rPr lang="en-ZA" sz="1800" kern="1200" dirty="0">
                          <a:solidFill>
                            <a:schemeClr val="dk1"/>
                          </a:solidFill>
                          <a:effectLst/>
                          <a:latin typeface="+mn-lt"/>
                          <a:ea typeface="+mn-ea"/>
                          <a:cs typeface="+mn-cs"/>
                        </a:rPr>
                        <a:t>3 May-</a:t>
                      </a:r>
                    </a:p>
                    <a:p>
                      <a:r>
                        <a:rPr lang="en-ZA" sz="1800" kern="1200" dirty="0">
                          <a:solidFill>
                            <a:schemeClr val="dk1"/>
                          </a:solidFill>
                          <a:effectLst/>
                          <a:latin typeface="+mn-lt"/>
                          <a:ea typeface="+mn-ea"/>
                          <a:cs typeface="+mn-cs"/>
                        </a:rPr>
                        <a:t>31 May</a:t>
                      </a:r>
                      <a:endParaRPr lang="en-GB" dirty="0"/>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Outdated</a:t>
                      </a:r>
                    </a:p>
                    <a:p>
                      <a:pPr algn="ctr"/>
                      <a:endParaRPr lang="en-GB" dirty="0"/>
                    </a:p>
                  </a:txBody>
                  <a:tcPr>
                    <a:solidFill>
                      <a:schemeClr val="accent6"/>
                    </a:solidFill>
                  </a:tcPr>
                </a:tc>
                <a:extLst>
                  <a:ext uri="{0D108BD9-81ED-4DB2-BD59-A6C34878D82A}">
                    <a16:rowId xmlns="" xmlns:a16="http://schemas.microsoft.com/office/drawing/2014/main" val="10007"/>
                  </a:ext>
                </a:extLst>
              </a:tr>
              <a:tr h="646095">
                <a:tc>
                  <a:txBody>
                    <a:bodyPr/>
                    <a:lstStyle/>
                    <a:p>
                      <a:r>
                        <a:rPr lang="en-GB" dirty="0"/>
                        <a:t>NORTH WEST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 18 of 2016</a:t>
                      </a:r>
                    </a:p>
                    <a:p>
                      <a:endParaRPr lang="en-GB" dirty="0"/>
                    </a:p>
                  </a:txBody>
                  <a:tcPr>
                    <a:solidFill>
                      <a:schemeClr val="accent3">
                        <a:lumMod val="60000"/>
                        <a:lumOff val="40000"/>
                      </a:schemeClr>
                    </a:solidFill>
                  </a:tcPr>
                </a:tc>
                <a:tc>
                  <a:txBody>
                    <a:bodyPr/>
                    <a:lstStyle/>
                    <a:p>
                      <a:r>
                        <a:rPr lang="en-ZA" sz="1800" kern="1200" dirty="0">
                          <a:solidFill>
                            <a:schemeClr val="dk1"/>
                          </a:solidFill>
                          <a:effectLst/>
                          <a:latin typeface="+mn-lt"/>
                          <a:ea typeface="+mn-ea"/>
                          <a:cs typeface="+mn-cs"/>
                        </a:rPr>
                        <a:t>1 Jun – </a:t>
                      </a:r>
                    </a:p>
                    <a:p>
                      <a:r>
                        <a:rPr lang="en-ZA" sz="1800" kern="1200" dirty="0">
                          <a:solidFill>
                            <a:schemeClr val="dk1"/>
                          </a:solidFill>
                          <a:effectLst/>
                          <a:latin typeface="+mn-lt"/>
                          <a:ea typeface="+mn-ea"/>
                          <a:cs typeface="+mn-cs"/>
                        </a:rPr>
                        <a:t>30 Sept</a:t>
                      </a:r>
                      <a:endParaRPr lang="en-GB" dirty="0"/>
                    </a:p>
                  </a:txBody>
                  <a:tcPr>
                    <a:solidFill>
                      <a:schemeClr val="accent3">
                        <a:lumMod val="60000"/>
                        <a:lumOff val="40000"/>
                      </a:schemeClr>
                    </a:solidFill>
                  </a:tcPr>
                </a:tc>
                <a:tc>
                  <a:txBody>
                    <a:bodyPr/>
                    <a:lstStyle/>
                    <a:p>
                      <a:pPr algn="ctr"/>
                      <a:r>
                        <a:rPr lang="en-GB" dirty="0"/>
                        <a:t>YES</a:t>
                      </a:r>
                    </a:p>
                  </a:txBody>
                  <a:tcPr>
                    <a:solidFill>
                      <a:schemeClr val="accent3">
                        <a:lumMod val="60000"/>
                        <a:lumOff val="40000"/>
                      </a:schemeClr>
                    </a:solidFill>
                  </a:tcPr>
                </a:tc>
                <a:tc>
                  <a:txBody>
                    <a:bodyPr/>
                    <a:lstStyle/>
                    <a:p>
                      <a:pPr algn="ctr"/>
                      <a:r>
                        <a:rPr lang="en-GB" dirty="0"/>
                        <a:t>Outdated</a:t>
                      </a:r>
                    </a:p>
                  </a:txBody>
                  <a:tcPr>
                    <a:solidFill>
                      <a:schemeClr val="accent6"/>
                    </a:solidFill>
                  </a:tcPr>
                </a:tc>
                <a:extLst>
                  <a:ext uri="{0D108BD9-81ED-4DB2-BD59-A6C34878D82A}">
                    <a16:rowId xmlns="" xmlns:a16="http://schemas.microsoft.com/office/drawing/2014/main" val="10008"/>
                  </a:ext>
                </a:extLst>
              </a:tr>
              <a:tr h="646095">
                <a:tc>
                  <a:txBody>
                    <a:bodyPr/>
                    <a:lstStyle/>
                    <a:p>
                      <a:r>
                        <a:rPr lang="en-GB" dirty="0"/>
                        <a:t>WESTERN CAPE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  40/2016</a:t>
                      </a:r>
                    </a:p>
                    <a:p>
                      <a:endParaRPr lang="en-GB" dirty="0"/>
                    </a:p>
                  </a:txBody>
                  <a:tcPr>
                    <a:solidFill>
                      <a:schemeClr val="accent3">
                        <a:lumMod val="60000"/>
                        <a:lumOff val="40000"/>
                      </a:schemeClr>
                    </a:solidFill>
                  </a:tcPr>
                </a:tc>
                <a:tc>
                  <a:txBody>
                    <a:bodyPr/>
                    <a:lstStyle/>
                    <a:p>
                      <a:r>
                        <a:rPr lang="en-ZA" sz="1800" kern="1200" dirty="0">
                          <a:solidFill>
                            <a:schemeClr val="dk1"/>
                          </a:solidFill>
                          <a:effectLst/>
                          <a:latin typeface="+mn-lt"/>
                          <a:ea typeface="+mn-ea"/>
                          <a:cs typeface="+mn-cs"/>
                        </a:rPr>
                        <a:t>1 February – </a:t>
                      </a:r>
                    </a:p>
                    <a:p>
                      <a:r>
                        <a:rPr lang="en-ZA" sz="1800" kern="1200" dirty="0">
                          <a:solidFill>
                            <a:schemeClr val="dk1"/>
                          </a:solidFill>
                          <a:effectLst/>
                          <a:latin typeface="+mn-lt"/>
                          <a:ea typeface="+mn-ea"/>
                          <a:cs typeface="+mn-cs"/>
                        </a:rPr>
                        <a:t>24 June</a:t>
                      </a:r>
                      <a:endParaRPr lang="en-GB" dirty="0"/>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t>YES</a:t>
                      </a:r>
                    </a:p>
                    <a:p>
                      <a:pPr algn="ctr"/>
                      <a:endParaRPr lang="en-GB" dirty="0"/>
                    </a:p>
                  </a:txBody>
                  <a:tcPr>
                    <a:solidFill>
                      <a:schemeClr val="accent3">
                        <a:lumMod val="60000"/>
                        <a:lumOff val="40000"/>
                      </a:schemeClr>
                    </a:solidFill>
                  </a:tcPr>
                </a:tc>
                <a:tc>
                  <a:txBody>
                    <a:bodyPr/>
                    <a:lstStyle/>
                    <a:p>
                      <a:pPr algn="ctr"/>
                      <a:r>
                        <a:rPr lang="en-GB" dirty="0"/>
                        <a:t>NO</a:t>
                      </a:r>
                    </a:p>
                  </a:txBody>
                  <a:tcPr>
                    <a:solidFill>
                      <a:srgbClr val="FF0000"/>
                    </a:solidFill>
                  </a:tcPr>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527EF771-2B50-4573-84B4-5C96B4F32DD9}" type="slidenum">
              <a:rPr lang="en-ZA" smtClean="0"/>
              <a:pPr/>
              <a:t>13</a:t>
            </a:fld>
            <a:endParaRPr lang="en-ZA" dirty="0"/>
          </a:p>
        </p:txBody>
      </p:sp>
    </p:spTree>
    <p:extLst>
      <p:ext uri="{BB962C8B-B14F-4D97-AF65-F5344CB8AC3E}">
        <p14:creationId xmlns:p14="http://schemas.microsoft.com/office/powerpoint/2010/main" xmlns="" val="646767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20080"/>
          </a:xfrm>
        </p:spPr>
        <p:txBody>
          <a:bodyPr>
            <a:normAutofit/>
          </a:bodyPr>
          <a:lstStyle/>
          <a:p>
            <a:r>
              <a:rPr lang="en-GB" sz="3600" b="1" dirty="0" smtClean="0"/>
              <a:t>SOME CHALLENGES</a:t>
            </a:r>
            <a:endParaRPr lang="en-GB" sz="3600" b="1" dirty="0"/>
          </a:p>
        </p:txBody>
      </p:sp>
      <p:sp>
        <p:nvSpPr>
          <p:cNvPr id="3" name="Content Placeholder 2"/>
          <p:cNvSpPr>
            <a:spLocks noGrp="1"/>
          </p:cNvSpPr>
          <p:nvPr>
            <p:ph idx="1"/>
          </p:nvPr>
        </p:nvSpPr>
        <p:spPr>
          <a:xfrm>
            <a:off x="251520" y="908720"/>
            <a:ext cx="8352928" cy="5217445"/>
          </a:xfrm>
        </p:spPr>
        <p:txBody>
          <a:bodyPr>
            <a:noAutofit/>
          </a:bodyPr>
          <a:lstStyle/>
          <a:p>
            <a:pPr algn="just"/>
            <a:r>
              <a:rPr lang="en-GB" sz="2400" b="1" dirty="0"/>
              <a:t>Migration to major cities </a:t>
            </a:r>
            <a:r>
              <a:rPr lang="en-GB" sz="2400" dirty="0"/>
              <a:t>(new </a:t>
            </a:r>
            <a:r>
              <a:rPr lang="en-GB" sz="2400" dirty="0" smtClean="0"/>
              <a:t>settlements) continues to be a challenge </a:t>
            </a:r>
            <a:r>
              <a:rPr lang="en-GB" sz="2400" dirty="0"/>
              <a:t>in </a:t>
            </a:r>
            <a:r>
              <a:rPr lang="en-GB" sz="2400" dirty="0" smtClean="0"/>
              <a:t>Gauteng, KZN and Western Cape;</a:t>
            </a:r>
            <a:endParaRPr lang="en-GB" sz="2400" dirty="0"/>
          </a:p>
          <a:p>
            <a:pPr algn="just"/>
            <a:r>
              <a:rPr lang="en-GB" sz="2400" b="1" dirty="0"/>
              <a:t>Schools</a:t>
            </a:r>
            <a:r>
              <a:rPr lang="en-GB" sz="2400" dirty="0"/>
              <a:t> in some provinces (e.g. KZN and WC) are </a:t>
            </a:r>
            <a:r>
              <a:rPr lang="en-GB" sz="2400" b="1" dirty="0"/>
              <a:t>still charging registration </a:t>
            </a:r>
            <a:r>
              <a:rPr lang="en-GB" sz="2400" b="1" dirty="0" smtClean="0"/>
              <a:t>fees; </a:t>
            </a:r>
            <a:endParaRPr lang="en-GB" sz="2400" b="1" dirty="0"/>
          </a:p>
          <a:p>
            <a:pPr algn="just"/>
            <a:r>
              <a:rPr lang="en-GB" sz="2400" dirty="0" smtClean="0"/>
              <a:t>There is still </a:t>
            </a:r>
            <a:r>
              <a:rPr lang="en-GB" sz="2400" b="1" dirty="0" smtClean="0"/>
              <a:t>inconsistent </a:t>
            </a:r>
            <a:r>
              <a:rPr lang="en-GB" sz="2400" b="1" dirty="0"/>
              <a:t>application of admission policies </a:t>
            </a:r>
            <a:r>
              <a:rPr lang="en-GB" sz="2400" dirty="0"/>
              <a:t>by </a:t>
            </a:r>
            <a:r>
              <a:rPr lang="en-GB" sz="2400" dirty="0" smtClean="0"/>
              <a:t>some schools primarily in </a:t>
            </a:r>
            <a:r>
              <a:rPr lang="en-GB" sz="2400" dirty="0"/>
              <a:t>some former model C </a:t>
            </a:r>
            <a:r>
              <a:rPr lang="en-GB" sz="2400" dirty="0" smtClean="0"/>
              <a:t>schools</a:t>
            </a:r>
            <a:r>
              <a:rPr lang="en-GB" sz="2400" dirty="0"/>
              <a:t>;</a:t>
            </a:r>
          </a:p>
          <a:p>
            <a:pPr algn="just"/>
            <a:r>
              <a:rPr lang="en-GB" sz="2400" dirty="0" smtClean="0"/>
              <a:t>Provinces close to national boundaries struggle with </a:t>
            </a:r>
            <a:r>
              <a:rPr lang="en-GB" sz="2400" b="1" dirty="0" smtClean="0"/>
              <a:t>undocumented learners </a:t>
            </a:r>
            <a:r>
              <a:rPr lang="en-GB" sz="2400" dirty="0" smtClean="0"/>
              <a:t>- mainly </a:t>
            </a:r>
            <a:r>
              <a:rPr lang="en-GB" sz="2400" dirty="0"/>
              <a:t>foreign </a:t>
            </a:r>
            <a:r>
              <a:rPr lang="en-GB" sz="2400" dirty="0" smtClean="0"/>
              <a:t>learners.</a:t>
            </a:r>
            <a:endParaRPr lang="en-GB" sz="2400" dirty="0"/>
          </a:p>
          <a:p>
            <a:pPr algn="just"/>
            <a:r>
              <a:rPr lang="en-GB" sz="2400" dirty="0" smtClean="0"/>
              <a:t>The North West and Gauteng Provinces experience a </a:t>
            </a:r>
            <a:r>
              <a:rPr lang="en-GB" sz="2400" b="1" dirty="0" smtClean="0"/>
              <a:t>shortage </a:t>
            </a:r>
            <a:r>
              <a:rPr lang="en-GB" sz="2400" b="1" dirty="0"/>
              <a:t>of </a:t>
            </a:r>
            <a:r>
              <a:rPr lang="en-GB" sz="2400" b="1" dirty="0" smtClean="0"/>
              <a:t>classrooms</a:t>
            </a:r>
            <a:r>
              <a:rPr lang="en-GB" sz="2400" dirty="0" smtClean="0"/>
              <a:t>;</a:t>
            </a:r>
            <a:endParaRPr lang="en-GB" sz="2400" dirty="0"/>
          </a:p>
          <a:p>
            <a:pPr algn="just"/>
            <a:r>
              <a:rPr lang="en-GB" sz="2400" dirty="0" smtClean="0"/>
              <a:t>The Eastern Cape, Limpopo, Mpumalanga and the North West are </a:t>
            </a:r>
            <a:r>
              <a:rPr lang="en-GB" sz="2400" b="1" dirty="0" smtClean="0"/>
              <a:t>slow </a:t>
            </a:r>
            <a:r>
              <a:rPr lang="en-GB" sz="2400" dirty="0" smtClean="0"/>
              <a:t>with their </a:t>
            </a:r>
            <a:r>
              <a:rPr lang="en-GB" sz="2400" b="1" dirty="0" smtClean="0"/>
              <a:t>admissions responses</a:t>
            </a:r>
            <a:r>
              <a:rPr lang="en-GB" sz="2400" dirty="0" smtClean="0"/>
              <a:t>, and</a:t>
            </a:r>
            <a:r>
              <a:rPr lang="en-GB" sz="2400" dirty="0"/>
              <a:t> </a:t>
            </a:r>
            <a:r>
              <a:rPr lang="en-GB" sz="2400" dirty="0" smtClean="0"/>
              <a:t>to </a:t>
            </a:r>
            <a:r>
              <a:rPr lang="en-GB" sz="2400" dirty="0"/>
              <a:t>resolve registered queries.</a:t>
            </a:r>
          </a:p>
        </p:txBody>
      </p:sp>
      <p:sp>
        <p:nvSpPr>
          <p:cNvPr id="5" name="Slide Number Placeholder 4"/>
          <p:cNvSpPr>
            <a:spLocks noGrp="1"/>
          </p:cNvSpPr>
          <p:nvPr>
            <p:ph type="sldNum" sz="quarter" idx="12"/>
          </p:nvPr>
        </p:nvSpPr>
        <p:spPr/>
        <p:txBody>
          <a:bodyPr/>
          <a:lstStyle/>
          <a:p>
            <a:fld id="{527EF771-2B50-4573-84B4-5C96B4F32DD9}" type="slidenum">
              <a:rPr lang="en-ZA" smtClean="0"/>
              <a:pPr/>
              <a:t>14</a:t>
            </a:fld>
            <a:endParaRPr lang="en-ZA" dirty="0"/>
          </a:p>
        </p:txBody>
      </p:sp>
    </p:spTree>
    <p:extLst>
      <p:ext uri="{BB962C8B-B14F-4D97-AF65-F5344CB8AC3E}">
        <p14:creationId xmlns:p14="http://schemas.microsoft.com/office/powerpoint/2010/main" xmlns="" val="505429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576064"/>
          </a:xfrm>
        </p:spPr>
        <p:txBody>
          <a:bodyPr>
            <a:normAutofit fontScale="90000"/>
          </a:bodyPr>
          <a:lstStyle/>
          <a:p>
            <a:r>
              <a:rPr lang="en-GB" sz="4000" b="1" dirty="0"/>
              <a:t>UNPLACED LEARNERS</a:t>
            </a:r>
          </a:p>
        </p:txBody>
      </p:sp>
      <p:sp>
        <p:nvSpPr>
          <p:cNvPr id="3" name="Content Placeholder 2"/>
          <p:cNvSpPr>
            <a:spLocks noGrp="1"/>
          </p:cNvSpPr>
          <p:nvPr>
            <p:ph idx="1"/>
          </p:nvPr>
        </p:nvSpPr>
        <p:spPr>
          <a:xfrm>
            <a:off x="179512" y="980728"/>
            <a:ext cx="8640960" cy="5145436"/>
          </a:xfrm>
        </p:spPr>
        <p:txBody>
          <a:bodyPr>
            <a:normAutofit/>
          </a:bodyPr>
          <a:lstStyle/>
          <a:p>
            <a:pPr algn="just"/>
            <a:r>
              <a:rPr lang="en-GB" sz="2800" dirty="0"/>
              <a:t>The placement of learners is still in progress </a:t>
            </a:r>
            <a:r>
              <a:rPr lang="en-GB" sz="2800" dirty="0" smtClean="0"/>
              <a:t>across the country particularly in </a:t>
            </a:r>
            <a:r>
              <a:rPr lang="en-GB" sz="2800" dirty="0"/>
              <a:t>‘hot spots</a:t>
            </a:r>
            <a:r>
              <a:rPr lang="en-GB" sz="2800" dirty="0" smtClean="0"/>
              <a:t>’;</a:t>
            </a:r>
            <a:endParaRPr lang="en-GB" sz="2800" dirty="0"/>
          </a:p>
          <a:p>
            <a:pPr algn="just"/>
            <a:r>
              <a:rPr lang="en-GB" sz="2800" b="1" dirty="0"/>
              <a:t>Gauteng is experiencing the highest admissions challenge</a:t>
            </a:r>
            <a:r>
              <a:rPr lang="en-GB" sz="2800" dirty="0"/>
              <a:t>:</a:t>
            </a:r>
          </a:p>
          <a:p>
            <a:pPr lvl="1" algn="just"/>
            <a:r>
              <a:rPr lang="en-GB" sz="2400" dirty="0"/>
              <a:t>Total applications received (Grades 1 and 8): 297 505</a:t>
            </a:r>
          </a:p>
          <a:p>
            <a:pPr lvl="1" algn="just"/>
            <a:r>
              <a:rPr lang="en-GB" sz="2400" dirty="0"/>
              <a:t>Total placed: 173 051</a:t>
            </a:r>
          </a:p>
          <a:p>
            <a:pPr lvl="1" algn="just"/>
            <a:r>
              <a:rPr lang="en-GB" sz="2400" dirty="0"/>
              <a:t>Total unplaced: 124 454 (41%)</a:t>
            </a:r>
          </a:p>
          <a:p>
            <a:pPr algn="just"/>
            <a:r>
              <a:rPr lang="en-GB" sz="2800" dirty="0"/>
              <a:t>The Western Cape stands at </a:t>
            </a:r>
            <a:r>
              <a:rPr lang="en-US" sz="2800" b="1" dirty="0"/>
              <a:t>29 330 </a:t>
            </a:r>
            <a:r>
              <a:rPr lang="en-US" sz="2800" b="1" dirty="0" smtClean="0"/>
              <a:t>unplaced learners</a:t>
            </a:r>
            <a:r>
              <a:rPr lang="en-US" sz="2800" dirty="0" smtClean="0"/>
              <a:t> </a:t>
            </a:r>
            <a:r>
              <a:rPr lang="en-US" sz="2800" dirty="0"/>
              <a:t>for 2017</a:t>
            </a:r>
            <a:r>
              <a:rPr lang="en-US" sz="2800" dirty="0" smtClean="0"/>
              <a:t>.</a:t>
            </a:r>
            <a:endParaRPr lang="en-US" sz="28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15</a:t>
            </a:fld>
            <a:endParaRPr lang="en-ZA" dirty="0"/>
          </a:p>
        </p:txBody>
      </p:sp>
    </p:spTree>
    <p:extLst>
      <p:ext uri="{BB962C8B-B14F-4D97-AF65-F5344CB8AC3E}">
        <p14:creationId xmlns:p14="http://schemas.microsoft.com/office/powerpoint/2010/main" xmlns="" val="1876788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792088"/>
          </a:xfrm>
        </p:spPr>
        <p:txBody>
          <a:bodyPr>
            <a:noAutofit/>
          </a:bodyPr>
          <a:lstStyle/>
          <a:p>
            <a:r>
              <a:rPr lang="en-GB" sz="3200" b="1" dirty="0"/>
              <a:t>HOT SPOTS </a:t>
            </a:r>
            <a:r>
              <a:rPr lang="en-GB" sz="3200" b="1" dirty="0" smtClean="0"/>
              <a:t>IN PROVINCES OTHER THAN GP AND WESTERN CAPE</a:t>
            </a:r>
            <a:endParaRPr lang="en-GB"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98247516"/>
              </p:ext>
            </p:extLst>
          </p:nvPr>
        </p:nvGraphicFramePr>
        <p:xfrm>
          <a:off x="0" y="1052738"/>
          <a:ext cx="9036496" cy="5781319"/>
        </p:xfrm>
        <a:graphic>
          <a:graphicData uri="http://schemas.openxmlformats.org/drawingml/2006/table">
            <a:tbl>
              <a:tblPr firstRow="1" bandRow="1">
                <a:tableStyleId>{21E4AEA4-8DFA-4A89-87EB-49C32662AFE0}</a:tableStyleId>
              </a:tblPr>
              <a:tblGrid>
                <a:gridCol w="1321009">
                  <a:extLst>
                    <a:ext uri="{9D8B030D-6E8A-4147-A177-3AD203B41FA5}">
                      <a16:colId xmlns="" xmlns:a16="http://schemas.microsoft.com/office/drawing/2014/main" val="20000"/>
                    </a:ext>
                  </a:extLst>
                </a:gridCol>
                <a:gridCol w="7715487">
                  <a:extLst>
                    <a:ext uri="{9D8B030D-6E8A-4147-A177-3AD203B41FA5}">
                      <a16:colId xmlns="" xmlns:a16="http://schemas.microsoft.com/office/drawing/2014/main" val="20001"/>
                    </a:ext>
                  </a:extLst>
                </a:gridCol>
              </a:tblGrid>
              <a:tr h="730381">
                <a:tc>
                  <a:txBody>
                    <a:bodyPr/>
                    <a:lstStyle/>
                    <a:p>
                      <a:r>
                        <a:rPr lang="en-GB" sz="2000" dirty="0"/>
                        <a:t>PROVINCE</a:t>
                      </a:r>
                      <a:endParaRPr lang="en-GB" sz="2000" dirty="0">
                        <a:solidFill>
                          <a:schemeClr val="tx1"/>
                        </a:solidFill>
                      </a:endParaRPr>
                    </a:p>
                  </a:txBody>
                  <a:tcPr/>
                </a:tc>
                <a:tc>
                  <a:txBody>
                    <a:bodyPr/>
                    <a:lstStyle/>
                    <a:p>
                      <a:pPr algn="ctr"/>
                      <a:r>
                        <a:rPr lang="en-GB" sz="2000" dirty="0"/>
                        <a:t>HOTSPOT </a:t>
                      </a:r>
                      <a:endParaRPr lang="en-GB" sz="2000" dirty="0">
                        <a:solidFill>
                          <a:schemeClr val="tx1"/>
                        </a:solidFill>
                      </a:endParaRPr>
                    </a:p>
                  </a:txBody>
                  <a:tcPr/>
                </a:tc>
                <a:extLst>
                  <a:ext uri="{0D108BD9-81ED-4DB2-BD59-A6C34878D82A}">
                    <a16:rowId xmlns="" xmlns:a16="http://schemas.microsoft.com/office/drawing/2014/main" val="10000"/>
                  </a:ext>
                </a:extLst>
              </a:tr>
              <a:tr h="637769">
                <a:tc>
                  <a:txBody>
                    <a:bodyPr/>
                    <a:lstStyle/>
                    <a:p>
                      <a:r>
                        <a:rPr lang="en-GB" sz="2000" dirty="0"/>
                        <a:t>EC</a:t>
                      </a:r>
                      <a:endParaRPr lang="en-GB" sz="2000" dirty="0">
                        <a:solidFill>
                          <a:schemeClr val="tx1"/>
                        </a:solidFill>
                      </a:endParaRPr>
                    </a:p>
                  </a:txBody>
                  <a:tcPr/>
                </a:tc>
                <a:tc>
                  <a:txBody>
                    <a:bodyPr/>
                    <a:lstStyle/>
                    <a:p>
                      <a:pPr marL="0" indent="0"/>
                      <a:r>
                        <a:rPr lang="en-ZA" sz="2000" kern="1200" dirty="0">
                          <a:effectLst/>
                        </a:rPr>
                        <a:t>East London, Port Elizabeth, King Williamstown, Queenstown and Mthatha </a:t>
                      </a:r>
                      <a:endParaRPr lang="en-GB" sz="2000" dirty="0">
                        <a:solidFill>
                          <a:schemeClr val="tx1"/>
                        </a:solidFill>
                      </a:endParaRPr>
                    </a:p>
                  </a:txBody>
                  <a:tcPr/>
                </a:tc>
                <a:extLst>
                  <a:ext uri="{0D108BD9-81ED-4DB2-BD59-A6C34878D82A}">
                    <a16:rowId xmlns="" xmlns:a16="http://schemas.microsoft.com/office/drawing/2014/main" val="10001"/>
                  </a:ext>
                </a:extLst>
              </a:tr>
              <a:tr h="724983">
                <a:tc>
                  <a:txBody>
                    <a:bodyPr/>
                    <a:lstStyle/>
                    <a:p>
                      <a:r>
                        <a:rPr lang="en-GB" sz="2000" dirty="0"/>
                        <a:t>FS</a:t>
                      </a:r>
                      <a:endParaRPr lang="en-GB" sz="2000" dirty="0">
                        <a:solidFill>
                          <a:schemeClr val="tx1"/>
                        </a:solidFill>
                      </a:endParaRPr>
                    </a:p>
                  </a:txBody>
                  <a:tcPr/>
                </a:tc>
                <a:tc>
                  <a:txBody>
                    <a:bodyPr/>
                    <a:lstStyle/>
                    <a:p>
                      <a:r>
                        <a:rPr lang="en-GB" sz="2000" dirty="0"/>
                        <a:t>Manageable</a:t>
                      </a:r>
                      <a:endParaRPr lang="en-GB" sz="2000" dirty="0">
                        <a:solidFill>
                          <a:schemeClr val="tx1"/>
                        </a:solidFill>
                      </a:endParaRPr>
                    </a:p>
                  </a:txBody>
                  <a:tcPr/>
                </a:tc>
                <a:extLst>
                  <a:ext uri="{0D108BD9-81ED-4DB2-BD59-A6C34878D82A}">
                    <a16:rowId xmlns="" xmlns:a16="http://schemas.microsoft.com/office/drawing/2014/main" val="10002"/>
                  </a:ext>
                </a:extLst>
              </a:tr>
              <a:tr h="724983">
                <a:tc>
                  <a:txBody>
                    <a:bodyPr/>
                    <a:lstStyle/>
                    <a:p>
                      <a:r>
                        <a:rPr lang="en-GB" sz="2000" dirty="0"/>
                        <a:t>KZN</a:t>
                      </a:r>
                      <a:endParaRPr lang="en-GB" sz="2000" dirty="0">
                        <a:solidFill>
                          <a:schemeClr val="tx1"/>
                        </a:solidFill>
                      </a:endParaRPr>
                    </a:p>
                  </a:txBody>
                  <a:tcPr/>
                </a:tc>
                <a:tc>
                  <a:txBody>
                    <a:bodyPr/>
                    <a:lstStyle/>
                    <a:p>
                      <a:r>
                        <a:rPr lang="en-GB" sz="2000" dirty="0"/>
                        <a:t>Durban and Pietermaritzburg but manageable</a:t>
                      </a:r>
                      <a:endParaRPr lang="en-GB" sz="2000" dirty="0">
                        <a:solidFill>
                          <a:schemeClr val="tx1"/>
                        </a:solidFill>
                      </a:endParaRPr>
                    </a:p>
                  </a:txBody>
                  <a:tcPr/>
                </a:tc>
                <a:extLst>
                  <a:ext uri="{0D108BD9-81ED-4DB2-BD59-A6C34878D82A}">
                    <a16:rowId xmlns="" xmlns:a16="http://schemas.microsoft.com/office/drawing/2014/main" val="10003"/>
                  </a:ext>
                </a:extLst>
              </a:tr>
              <a:tr h="724983">
                <a:tc>
                  <a:txBody>
                    <a:bodyPr/>
                    <a:lstStyle/>
                    <a:p>
                      <a:r>
                        <a:rPr lang="en-GB" sz="2000" dirty="0"/>
                        <a:t>LP</a:t>
                      </a:r>
                      <a:endParaRPr lang="en-GB" sz="2000" dirty="0">
                        <a:solidFill>
                          <a:schemeClr val="tx1"/>
                        </a:solidFill>
                      </a:endParaRPr>
                    </a:p>
                  </a:txBody>
                  <a:tcPr/>
                </a:tc>
                <a:tc>
                  <a:txBody>
                    <a:bodyPr/>
                    <a:lstStyle/>
                    <a:p>
                      <a:r>
                        <a:rPr lang="en-GB" sz="2000" dirty="0"/>
                        <a:t>Polokwane but manageable</a:t>
                      </a:r>
                      <a:endParaRPr lang="en-GB" sz="2000" dirty="0">
                        <a:solidFill>
                          <a:schemeClr val="tx1"/>
                        </a:solidFill>
                      </a:endParaRPr>
                    </a:p>
                  </a:txBody>
                  <a:tcPr/>
                </a:tc>
                <a:extLst>
                  <a:ext uri="{0D108BD9-81ED-4DB2-BD59-A6C34878D82A}">
                    <a16:rowId xmlns="" xmlns:a16="http://schemas.microsoft.com/office/drawing/2014/main" val="10004"/>
                  </a:ext>
                </a:extLst>
              </a:tr>
              <a:tr h="724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MP</a:t>
                      </a:r>
                      <a:endParaRPr lang="en-GB" sz="2000" dirty="0">
                        <a:solidFill>
                          <a:schemeClr val="tx1"/>
                        </a:solidFill>
                      </a:endParaRPr>
                    </a:p>
                  </a:txBody>
                  <a:tcPr/>
                </a:tc>
                <a:tc>
                  <a:txBody>
                    <a:bodyPr/>
                    <a:lstStyle/>
                    <a:p>
                      <a:r>
                        <a:rPr lang="en-GB" sz="2000" dirty="0"/>
                        <a:t>Manageable</a:t>
                      </a:r>
                      <a:endParaRPr lang="en-GB" sz="2000" dirty="0">
                        <a:solidFill>
                          <a:schemeClr val="tx1"/>
                        </a:solidFill>
                      </a:endParaRPr>
                    </a:p>
                  </a:txBody>
                  <a:tcPr/>
                </a:tc>
                <a:extLst>
                  <a:ext uri="{0D108BD9-81ED-4DB2-BD59-A6C34878D82A}">
                    <a16:rowId xmlns="" xmlns:a16="http://schemas.microsoft.com/office/drawing/2014/main" val="10005"/>
                  </a:ext>
                </a:extLst>
              </a:tr>
              <a:tr h="724983">
                <a:tc>
                  <a:txBody>
                    <a:bodyPr/>
                    <a:lstStyle/>
                    <a:p>
                      <a:r>
                        <a:rPr lang="en-GB" sz="2000" dirty="0"/>
                        <a:t>NC</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a:effectLst/>
                        </a:rPr>
                        <a:t>Frances Baard and John Taolo Gaetsewe  </a:t>
                      </a:r>
                      <a:endParaRPr lang="en-GB" sz="2000" dirty="0">
                        <a:solidFill>
                          <a:schemeClr val="tx1"/>
                        </a:solidFill>
                      </a:endParaRPr>
                    </a:p>
                  </a:txBody>
                  <a:tcPr/>
                </a:tc>
                <a:extLst>
                  <a:ext uri="{0D108BD9-81ED-4DB2-BD59-A6C34878D82A}">
                    <a16:rowId xmlns="" xmlns:a16="http://schemas.microsoft.com/office/drawing/2014/main" val="10006"/>
                  </a:ext>
                </a:extLst>
              </a:tr>
              <a:tr h="724983">
                <a:tc>
                  <a:txBody>
                    <a:bodyPr/>
                    <a:lstStyle/>
                    <a:p>
                      <a:r>
                        <a:rPr lang="en-GB" sz="2000" dirty="0"/>
                        <a:t>NW</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Potchefstroom, Klerksdorp, Schweizer-Reineke, and </a:t>
                      </a:r>
                      <a:r>
                        <a:rPr lang="en-GB" sz="2000" dirty="0" smtClean="0"/>
                        <a:t>Rustenburg</a:t>
                      </a:r>
                      <a:endParaRPr lang="en-GB" sz="2000" dirty="0">
                        <a:solidFill>
                          <a:schemeClr val="tx1"/>
                        </a:solidFill>
                      </a:endParaRPr>
                    </a:p>
                  </a:txBody>
                  <a:tcPr/>
                </a:tc>
                <a:extLst>
                  <a:ext uri="{0D108BD9-81ED-4DB2-BD59-A6C34878D82A}">
                    <a16:rowId xmlns=""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527EF771-2B50-4573-84B4-5C96B4F32DD9}" type="slidenum">
              <a:rPr lang="en-ZA" smtClean="0"/>
              <a:pPr/>
              <a:t>16</a:t>
            </a:fld>
            <a:endParaRPr lang="en-ZA" dirty="0"/>
          </a:p>
        </p:txBody>
      </p:sp>
    </p:spTree>
    <p:extLst>
      <p:ext uri="{BB962C8B-B14F-4D97-AF65-F5344CB8AC3E}">
        <p14:creationId xmlns:p14="http://schemas.microsoft.com/office/powerpoint/2010/main" xmlns="" val="3154006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1"/>
            <a:ext cx="8229600" cy="648072"/>
          </a:xfrm>
        </p:spPr>
        <p:txBody>
          <a:bodyPr>
            <a:normAutofit/>
          </a:bodyPr>
          <a:lstStyle/>
          <a:p>
            <a:pPr lvl="0"/>
            <a:r>
              <a:rPr lang="en-US" sz="3600" b="1" dirty="0"/>
              <a:t>READINESS OF SA-SAMS FOR 2017</a:t>
            </a:r>
            <a:endParaRPr lang="en-ZA" sz="3600" dirty="0"/>
          </a:p>
        </p:txBody>
      </p:sp>
      <p:sp>
        <p:nvSpPr>
          <p:cNvPr id="3" name="Content Placeholder 2"/>
          <p:cNvSpPr>
            <a:spLocks noGrp="1"/>
          </p:cNvSpPr>
          <p:nvPr>
            <p:ph idx="1"/>
          </p:nvPr>
        </p:nvSpPr>
        <p:spPr>
          <a:xfrm>
            <a:off x="395536" y="980728"/>
            <a:ext cx="8424936" cy="5256584"/>
          </a:xfrm>
        </p:spPr>
        <p:txBody>
          <a:bodyPr>
            <a:noAutofit/>
          </a:bodyPr>
          <a:lstStyle/>
          <a:p>
            <a:pPr algn="just" fontAlgn="base">
              <a:spcAft>
                <a:spcPct val="0"/>
              </a:spcAft>
              <a:buFont typeface="Arial" charset="0"/>
              <a:buChar char="•"/>
            </a:pPr>
            <a:r>
              <a:rPr lang="en-ZA" altLang="en-US" sz="2200" dirty="0"/>
              <a:t>There has been significant movement around SA–SAMS with more than </a:t>
            </a:r>
            <a:r>
              <a:rPr lang="en-ZA" altLang="en-US" sz="2200" b="1" dirty="0"/>
              <a:t>95% of schools</a:t>
            </a:r>
            <a:r>
              <a:rPr lang="en-ZA" altLang="en-US" sz="2200" dirty="0"/>
              <a:t> </a:t>
            </a:r>
            <a:r>
              <a:rPr lang="en-ZA" altLang="en-US" sz="2200" b="1" dirty="0"/>
              <a:t>reporting to provinces through SA-SAMS</a:t>
            </a:r>
            <a:r>
              <a:rPr lang="en-ZA" altLang="en-US" sz="2200" dirty="0"/>
              <a:t>; </a:t>
            </a:r>
          </a:p>
          <a:p>
            <a:pPr marL="342900" lvl="1" indent="-342900" algn="just" fontAlgn="base">
              <a:spcAft>
                <a:spcPct val="0"/>
              </a:spcAft>
              <a:buFont typeface="Arial" charset="0"/>
              <a:buChar char="•"/>
            </a:pPr>
            <a:r>
              <a:rPr lang="en-US" sz="2200" dirty="0"/>
              <a:t>This translates into 23 151 schools out of 24 370 total number of schools.</a:t>
            </a:r>
          </a:p>
          <a:p>
            <a:pPr marL="0" indent="0" algn="just" fontAlgn="base">
              <a:spcAft>
                <a:spcPct val="0"/>
              </a:spcAft>
              <a:buNone/>
            </a:pPr>
            <a:r>
              <a:rPr lang="en-ZA" altLang="en-US" sz="2200" b="1" u="sng" dirty="0" smtClean="0"/>
              <a:t>New </a:t>
            </a:r>
            <a:r>
              <a:rPr lang="en-ZA" altLang="en-US" sz="2200" b="1" u="sng" dirty="0"/>
              <a:t>Learners</a:t>
            </a:r>
            <a:r>
              <a:rPr lang="en-ZA" altLang="en-US" sz="2200" b="1" dirty="0"/>
              <a:t>:</a:t>
            </a:r>
            <a:r>
              <a:rPr lang="en-ZA" altLang="en-US" sz="2200" dirty="0"/>
              <a:t> </a:t>
            </a:r>
          </a:p>
          <a:p>
            <a:pPr marL="400050" algn="just" fontAlgn="base">
              <a:spcAft>
                <a:spcPct val="0"/>
              </a:spcAft>
              <a:buFont typeface="Arial" charset="0"/>
              <a:buChar char="•"/>
            </a:pPr>
            <a:r>
              <a:rPr lang="en-ZA" altLang="en-US" sz="2200" dirty="0"/>
              <a:t>SA-SAMS is </a:t>
            </a:r>
            <a:r>
              <a:rPr lang="en-ZA" altLang="en-US" sz="2200" b="1" dirty="0"/>
              <a:t>able to capture new learners for 2017 </a:t>
            </a:r>
            <a:r>
              <a:rPr lang="en-ZA" altLang="en-US" sz="2200" dirty="0"/>
              <a:t>in the current year.</a:t>
            </a:r>
          </a:p>
          <a:p>
            <a:pPr marL="400050" algn="just" fontAlgn="base">
              <a:spcAft>
                <a:spcPct val="0"/>
              </a:spcAft>
              <a:buFont typeface="Arial" charset="0"/>
              <a:buChar char="•"/>
            </a:pPr>
            <a:r>
              <a:rPr lang="en-ZA" altLang="en-US" sz="2200" dirty="0"/>
              <a:t>The “new “ learners  will however only be activated when they report to schools; thus limiting the phenomenon of ghost learners .</a:t>
            </a:r>
          </a:p>
          <a:p>
            <a:pPr marL="0" indent="0" algn="just" fontAlgn="base">
              <a:spcAft>
                <a:spcPct val="0"/>
              </a:spcAft>
              <a:buNone/>
            </a:pPr>
            <a:r>
              <a:rPr lang="en-ZA" altLang="en-US" sz="2200" b="1" u="sng" dirty="0"/>
              <a:t>Learners leaving school:</a:t>
            </a:r>
          </a:p>
          <a:p>
            <a:pPr marL="400050" algn="just" fontAlgn="base">
              <a:spcAft>
                <a:spcPct val="0"/>
              </a:spcAft>
              <a:buFont typeface="Arial" charset="0"/>
              <a:buChar char="•"/>
            </a:pPr>
            <a:r>
              <a:rPr lang="en-ZA" altLang="en-US" sz="2200" b="1" dirty="0"/>
              <a:t>Learners that leave a school are archived </a:t>
            </a:r>
            <a:r>
              <a:rPr lang="en-ZA" altLang="en-US" sz="2200" dirty="0"/>
              <a:t>to remove them from </a:t>
            </a:r>
            <a:r>
              <a:rPr lang="en-ZA" altLang="en-US" sz="2200" dirty="0" smtClean="0"/>
              <a:t>all </a:t>
            </a:r>
            <a:r>
              <a:rPr lang="en-ZA" altLang="en-US" sz="2200" dirty="0"/>
              <a:t>schedules and totals. </a:t>
            </a:r>
          </a:p>
          <a:p>
            <a:pPr algn="just" fontAlgn="base">
              <a:spcAft>
                <a:spcPct val="0"/>
              </a:spcAft>
              <a:buFont typeface="Arial" charset="0"/>
              <a:buChar char="•"/>
            </a:pPr>
            <a:r>
              <a:rPr lang="en-ZA" altLang="en-US" sz="2200" dirty="0"/>
              <a:t>Provincial training was conducted in September – November 2016 to ensure that provinces and schools use the system effectively. </a:t>
            </a:r>
          </a:p>
          <a:p>
            <a:pPr marL="0" indent="0" algn="just" fontAlgn="base">
              <a:spcAft>
                <a:spcPct val="0"/>
              </a:spcAft>
              <a:buNone/>
            </a:pPr>
            <a:endParaRPr lang="en-ZA" altLang="en-US" sz="2000" dirty="0"/>
          </a:p>
          <a:p>
            <a:endParaRPr lang="en-ZA" sz="40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17</a:t>
            </a:fld>
            <a:endParaRPr lang="en-ZA" dirty="0"/>
          </a:p>
        </p:txBody>
      </p:sp>
    </p:spTree>
    <p:extLst>
      <p:ext uri="{BB962C8B-B14F-4D97-AF65-F5344CB8AC3E}">
        <p14:creationId xmlns:p14="http://schemas.microsoft.com/office/powerpoint/2010/main" xmlns="" val="1986735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3"/>
          </a:xfrm>
        </p:spPr>
        <p:txBody>
          <a:bodyPr>
            <a:noAutofit/>
          </a:bodyPr>
          <a:lstStyle/>
          <a:p>
            <a:r>
              <a:rPr lang="en-ZA" sz="3600" b="1" dirty="0"/>
              <a:t>SCHOOLS USING SA-SAMS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07174280"/>
              </p:ext>
            </p:extLst>
          </p:nvPr>
        </p:nvGraphicFramePr>
        <p:xfrm>
          <a:off x="251520" y="836712"/>
          <a:ext cx="8712968" cy="5760633"/>
        </p:xfrm>
        <a:graphic>
          <a:graphicData uri="http://schemas.openxmlformats.org/drawingml/2006/table">
            <a:tbl>
              <a:tblPr>
                <a:tableStyleId>{21E4AEA4-8DFA-4A89-87EB-49C32662AFE0}</a:tableStyleId>
              </a:tblPr>
              <a:tblGrid>
                <a:gridCol w="3934888">
                  <a:extLst>
                    <a:ext uri="{9D8B030D-6E8A-4147-A177-3AD203B41FA5}">
                      <a16:colId xmlns="" xmlns:a16="http://schemas.microsoft.com/office/drawing/2014/main" val="20000"/>
                    </a:ext>
                  </a:extLst>
                </a:gridCol>
                <a:gridCol w="2404653">
                  <a:extLst>
                    <a:ext uri="{9D8B030D-6E8A-4147-A177-3AD203B41FA5}">
                      <a16:colId xmlns="" xmlns:a16="http://schemas.microsoft.com/office/drawing/2014/main" val="20001"/>
                    </a:ext>
                  </a:extLst>
                </a:gridCol>
                <a:gridCol w="2373427">
                  <a:extLst>
                    <a:ext uri="{9D8B030D-6E8A-4147-A177-3AD203B41FA5}">
                      <a16:colId xmlns="" xmlns:a16="http://schemas.microsoft.com/office/drawing/2014/main" val="20002"/>
                    </a:ext>
                  </a:extLst>
                </a:gridCol>
              </a:tblGrid>
              <a:tr h="357718">
                <a:tc gridSpan="3">
                  <a:txBody>
                    <a:bodyPr/>
                    <a:lstStyle/>
                    <a:p>
                      <a:pPr algn="ctr" fontAlgn="b"/>
                      <a:r>
                        <a:rPr lang="en-ZA" sz="2000" u="none" strike="noStrike" dirty="0">
                          <a:effectLst/>
                        </a:rPr>
                        <a:t>As at 29 September 2016</a:t>
                      </a:r>
                      <a:endParaRPr lang="en-ZA" sz="2000" b="0" i="0" u="none" strike="noStrike" dirty="0">
                        <a:solidFill>
                          <a:srgbClr val="000000"/>
                        </a:solidFill>
                        <a:effectLst/>
                        <a:latin typeface="Arial"/>
                      </a:endParaRPr>
                    </a:p>
                  </a:txBody>
                  <a:tcPr marL="9525" marR="9525" marT="9525" marB="0" anchor="b"/>
                </a:tc>
                <a:tc hMerge="1">
                  <a:txBody>
                    <a:bodyPr/>
                    <a:lstStyle/>
                    <a:p>
                      <a:pPr algn="l" fontAlgn="b"/>
                      <a:endParaRPr lang="en-ZA" sz="1200" b="0" i="0" u="none" strike="noStrike" dirty="0">
                        <a:solidFill>
                          <a:srgbClr val="000000"/>
                        </a:solidFill>
                        <a:effectLst/>
                        <a:latin typeface="Arial"/>
                      </a:endParaRPr>
                    </a:p>
                  </a:txBody>
                  <a:tcPr marL="9525" marR="9525" marT="9525" marB="0" anchor="b"/>
                </a:tc>
                <a:tc hMerge="1">
                  <a:txBody>
                    <a:bodyPr/>
                    <a:lstStyle/>
                    <a:p>
                      <a:pPr algn="l" fontAlgn="b"/>
                      <a:endParaRPr lang="en-ZA" sz="1200" b="0" i="0" u="none" strike="noStrike" dirty="0">
                        <a:solidFill>
                          <a:srgbClr val="000000"/>
                        </a:solidFill>
                        <a:effectLst/>
                        <a:latin typeface="Arial"/>
                      </a:endParaRPr>
                    </a:p>
                  </a:txBody>
                  <a:tcPr marL="9525" marR="9525" marT="9525" marB="0" anchor="b"/>
                </a:tc>
                <a:extLst>
                  <a:ext uri="{0D108BD9-81ED-4DB2-BD59-A6C34878D82A}">
                    <a16:rowId xmlns="" xmlns:a16="http://schemas.microsoft.com/office/drawing/2014/main" val="10000"/>
                  </a:ext>
                </a:extLst>
              </a:tr>
              <a:tr h="826814">
                <a:tc rowSpan="2">
                  <a:txBody>
                    <a:bodyPr/>
                    <a:lstStyle/>
                    <a:p>
                      <a:pPr algn="l" rtl="0" fontAlgn="ctr"/>
                      <a:r>
                        <a:rPr lang="en-ZA" sz="2000" b="1" u="none" strike="noStrike" dirty="0">
                          <a:effectLst/>
                        </a:rPr>
                        <a:t>Province</a:t>
                      </a:r>
                      <a:endParaRPr lang="en-ZA" sz="2000" b="1" i="0" u="none" strike="noStrike" dirty="0">
                        <a:solidFill>
                          <a:srgbClr val="FFFFFF"/>
                        </a:solidFill>
                        <a:effectLst/>
                        <a:latin typeface="Arial"/>
                      </a:endParaRPr>
                    </a:p>
                  </a:txBody>
                  <a:tcPr marL="9525" marR="9525" marT="9525" marB="0" anchor="ctr">
                    <a:solidFill>
                      <a:schemeClr val="accent2">
                        <a:lumMod val="60000"/>
                        <a:lumOff val="40000"/>
                      </a:schemeClr>
                    </a:solidFill>
                  </a:tcPr>
                </a:tc>
                <a:tc gridSpan="2">
                  <a:txBody>
                    <a:bodyPr/>
                    <a:lstStyle/>
                    <a:p>
                      <a:pPr algn="ctr" rtl="0" fontAlgn="ctr"/>
                      <a:r>
                        <a:rPr lang="en-ZA" sz="1800" b="1" u="none" strike="noStrike" dirty="0">
                          <a:effectLst/>
                        </a:rPr>
                        <a:t>Schools using SA-SAMS for provincial data</a:t>
                      </a:r>
                      <a:endParaRPr lang="en-ZA" sz="1800" b="1" i="0" u="none" strike="noStrike" dirty="0">
                        <a:solidFill>
                          <a:srgbClr val="FFFFFF"/>
                        </a:solidFill>
                        <a:effectLst/>
                        <a:latin typeface="Arial"/>
                      </a:endParaRPr>
                    </a:p>
                  </a:txBody>
                  <a:tcPr marL="9525" marR="9525" marT="9525" marB="0" anchor="ctr">
                    <a:solidFill>
                      <a:schemeClr val="accent2">
                        <a:lumMod val="60000"/>
                        <a:lumOff val="40000"/>
                      </a:schemeClr>
                    </a:solidFill>
                  </a:tcPr>
                </a:tc>
                <a:tc hMerge="1">
                  <a:txBody>
                    <a:bodyPr/>
                    <a:lstStyle/>
                    <a:p>
                      <a:endParaRPr lang="en-ZA"/>
                    </a:p>
                  </a:txBody>
                  <a:tcPr/>
                </a:tc>
                <a:extLst>
                  <a:ext uri="{0D108BD9-81ED-4DB2-BD59-A6C34878D82A}">
                    <a16:rowId xmlns="" xmlns:a16="http://schemas.microsoft.com/office/drawing/2014/main" val="10001"/>
                  </a:ext>
                </a:extLst>
              </a:tr>
              <a:tr h="641203">
                <a:tc vMerge="1">
                  <a:txBody>
                    <a:bodyPr/>
                    <a:lstStyle/>
                    <a:p>
                      <a:endParaRPr lang="en-ZA"/>
                    </a:p>
                  </a:txBody>
                  <a:tcPr/>
                </a:tc>
                <a:tc>
                  <a:txBody>
                    <a:bodyPr/>
                    <a:lstStyle/>
                    <a:p>
                      <a:pPr algn="ctr" fontAlgn="ctr"/>
                      <a:r>
                        <a:rPr lang="en-ZA" sz="1800" b="1" u="none" strike="noStrike" dirty="0">
                          <a:effectLst/>
                        </a:rPr>
                        <a:t>Public Schools</a:t>
                      </a:r>
                      <a:endParaRPr lang="en-ZA" sz="1800" b="1" i="0" u="none" strike="noStrike" dirty="0">
                        <a:solidFill>
                          <a:srgbClr val="000000"/>
                        </a:solidFill>
                        <a:effectLst/>
                        <a:latin typeface="Arial"/>
                      </a:endParaRPr>
                    </a:p>
                  </a:txBody>
                  <a:tcPr marL="9525" marR="9525" marT="9525" marB="0" anchor="ctr">
                    <a:solidFill>
                      <a:schemeClr val="accent2">
                        <a:lumMod val="40000"/>
                        <a:lumOff val="60000"/>
                      </a:schemeClr>
                    </a:solidFill>
                  </a:tcPr>
                </a:tc>
                <a:tc>
                  <a:txBody>
                    <a:bodyPr/>
                    <a:lstStyle/>
                    <a:p>
                      <a:pPr algn="ctr" fontAlgn="ctr"/>
                      <a:r>
                        <a:rPr lang="en-ZA" sz="1800" b="1" u="none" strike="noStrike" dirty="0">
                          <a:effectLst/>
                        </a:rPr>
                        <a:t>Independent Schools</a:t>
                      </a:r>
                      <a:endParaRPr lang="en-ZA" sz="1800" b="1" i="0" u="none" strike="noStrike" dirty="0">
                        <a:solidFill>
                          <a:srgbClr val="000000"/>
                        </a:solidFill>
                        <a:effectLst/>
                        <a:latin typeface="Arial"/>
                      </a:endParaRPr>
                    </a:p>
                  </a:txBody>
                  <a:tcPr marL="9525" marR="9525" marT="9525" marB="0" anchor="ctr">
                    <a:solidFill>
                      <a:schemeClr val="accent2">
                        <a:lumMod val="40000"/>
                        <a:lumOff val="60000"/>
                      </a:schemeClr>
                    </a:solidFill>
                  </a:tcPr>
                </a:tc>
                <a:extLst>
                  <a:ext uri="{0D108BD9-81ED-4DB2-BD59-A6C34878D82A}">
                    <a16:rowId xmlns="" xmlns:a16="http://schemas.microsoft.com/office/drawing/2014/main" val="10002"/>
                  </a:ext>
                </a:extLst>
              </a:tr>
              <a:tr h="357718">
                <a:tc>
                  <a:txBody>
                    <a:bodyPr/>
                    <a:lstStyle/>
                    <a:p>
                      <a:pPr algn="l" rtl="0" fontAlgn="ctr"/>
                      <a:r>
                        <a:rPr lang="en-ZA" sz="2000" u="none" strike="noStrike" dirty="0">
                          <a:effectLst/>
                        </a:rPr>
                        <a:t>Western Cape</a:t>
                      </a:r>
                      <a:endParaRPr lang="en-ZA" sz="2000" b="1" i="0" u="none" strike="noStrike" dirty="0">
                        <a:solidFill>
                          <a:srgbClr val="FFFFFF"/>
                        </a:solidFill>
                        <a:effectLst/>
                        <a:latin typeface="Arial"/>
                      </a:endParaRPr>
                    </a:p>
                  </a:txBody>
                  <a:tcPr marL="9525" marR="9525" marT="9525" marB="0" anchor="ctr"/>
                </a:tc>
                <a:tc>
                  <a:txBody>
                    <a:bodyPr/>
                    <a:lstStyle/>
                    <a:p>
                      <a:pPr algn="ctr" rtl="0" fontAlgn="ctr"/>
                      <a:r>
                        <a:rPr lang="en-ZA" sz="1800" u="none" strike="noStrike" dirty="0">
                          <a:effectLst/>
                        </a:rPr>
                        <a:t>12</a:t>
                      </a:r>
                      <a:endParaRPr lang="en-ZA" sz="1800" b="0" i="0" u="none" strike="noStrike" dirty="0">
                        <a:solidFill>
                          <a:srgbClr val="000000"/>
                        </a:solidFill>
                        <a:effectLst/>
                        <a:latin typeface="Arial"/>
                      </a:endParaRPr>
                    </a:p>
                  </a:txBody>
                  <a:tcPr marL="9525" marR="9525" marT="9525" marB="0" anchor="ctr"/>
                </a:tc>
                <a:tc>
                  <a:txBody>
                    <a:bodyPr/>
                    <a:lstStyle/>
                    <a:p>
                      <a:pPr algn="ctr" fontAlgn="ctr"/>
                      <a:r>
                        <a:rPr lang="en-ZA" sz="1800" u="none" strike="noStrike" dirty="0">
                          <a:effectLst/>
                        </a:rPr>
                        <a:t> </a:t>
                      </a:r>
                      <a:endParaRPr lang="en-ZA" sz="1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03"/>
                  </a:ext>
                </a:extLst>
              </a:tr>
              <a:tr h="357718">
                <a:tc>
                  <a:txBody>
                    <a:bodyPr/>
                    <a:lstStyle/>
                    <a:p>
                      <a:pPr algn="l" rtl="0" fontAlgn="ctr"/>
                      <a:r>
                        <a:rPr lang="en-ZA" sz="2000" u="none" strike="noStrike" dirty="0">
                          <a:effectLst/>
                        </a:rPr>
                        <a:t>Eastern Cape</a:t>
                      </a:r>
                      <a:endParaRPr lang="en-ZA" sz="2000" b="1" i="0" u="none" strike="noStrike" dirty="0">
                        <a:solidFill>
                          <a:srgbClr val="FFFFFF"/>
                        </a:solidFill>
                        <a:effectLst/>
                        <a:latin typeface="Arial"/>
                      </a:endParaRPr>
                    </a:p>
                  </a:txBody>
                  <a:tcPr marL="9525" marR="9525" marT="9525" marB="0" anchor="ctr"/>
                </a:tc>
                <a:tc>
                  <a:txBody>
                    <a:bodyPr/>
                    <a:lstStyle/>
                    <a:p>
                      <a:pPr algn="ctr" rtl="0" fontAlgn="ctr"/>
                      <a:r>
                        <a:rPr lang="en-ZA" sz="1800" u="none" strike="noStrike" dirty="0">
                          <a:effectLst/>
                        </a:rPr>
                        <a:t>5 468</a:t>
                      </a:r>
                      <a:endParaRPr lang="en-ZA" sz="1800" b="0" i="0" u="none" strike="noStrike" dirty="0">
                        <a:solidFill>
                          <a:srgbClr val="000000"/>
                        </a:solidFill>
                        <a:effectLst/>
                        <a:latin typeface="Arial"/>
                      </a:endParaRPr>
                    </a:p>
                  </a:txBody>
                  <a:tcPr marL="9525" marR="9525" marT="9525" marB="0" anchor="ctr"/>
                </a:tc>
                <a:tc>
                  <a:txBody>
                    <a:bodyPr/>
                    <a:lstStyle/>
                    <a:p>
                      <a:pPr algn="ctr" rtl="0" fontAlgn="ctr"/>
                      <a:r>
                        <a:rPr lang="en-ZA" sz="1800" u="none" strike="noStrike" dirty="0">
                          <a:effectLst/>
                        </a:rPr>
                        <a:t>204</a:t>
                      </a:r>
                      <a:endParaRPr lang="en-ZA" sz="1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04"/>
                  </a:ext>
                </a:extLst>
              </a:tr>
              <a:tr h="357718">
                <a:tc>
                  <a:txBody>
                    <a:bodyPr/>
                    <a:lstStyle/>
                    <a:p>
                      <a:pPr algn="l" rtl="0" fontAlgn="ctr"/>
                      <a:r>
                        <a:rPr lang="en-ZA" sz="2000" u="none" strike="noStrike" dirty="0">
                          <a:effectLst/>
                        </a:rPr>
                        <a:t>Northern Cape</a:t>
                      </a:r>
                      <a:endParaRPr lang="en-ZA" sz="2000" b="1" i="0" u="none" strike="noStrike" dirty="0">
                        <a:solidFill>
                          <a:srgbClr val="FFFFFF"/>
                        </a:solidFill>
                        <a:effectLst/>
                        <a:latin typeface="Arial"/>
                      </a:endParaRPr>
                    </a:p>
                  </a:txBody>
                  <a:tcPr marL="9525" marR="9525" marT="9525" marB="0" anchor="ctr"/>
                </a:tc>
                <a:tc>
                  <a:txBody>
                    <a:bodyPr/>
                    <a:lstStyle/>
                    <a:p>
                      <a:pPr algn="ctr" rtl="0" fontAlgn="ctr"/>
                      <a:r>
                        <a:rPr lang="en-ZA" sz="1800" u="none" strike="noStrike" dirty="0">
                          <a:effectLst/>
                        </a:rPr>
                        <a:t>587</a:t>
                      </a:r>
                      <a:endParaRPr lang="en-ZA" sz="1800" b="0" i="0" u="none" strike="noStrike" dirty="0">
                        <a:solidFill>
                          <a:srgbClr val="000000"/>
                        </a:solidFill>
                        <a:effectLst/>
                        <a:latin typeface="Arial"/>
                      </a:endParaRPr>
                    </a:p>
                  </a:txBody>
                  <a:tcPr marL="9525" marR="9525" marT="9525" marB="0" anchor="ctr"/>
                </a:tc>
                <a:tc>
                  <a:txBody>
                    <a:bodyPr/>
                    <a:lstStyle/>
                    <a:p>
                      <a:pPr algn="ctr" rtl="0" fontAlgn="ctr"/>
                      <a:r>
                        <a:rPr lang="en-ZA" sz="1800" u="none" strike="noStrike" dirty="0">
                          <a:effectLst/>
                        </a:rPr>
                        <a:t>31</a:t>
                      </a:r>
                      <a:endParaRPr lang="en-ZA" sz="1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05"/>
                  </a:ext>
                </a:extLst>
              </a:tr>
              <a:tr h="357718">
                <a:tc>
                  <a:txBody>
                    <a:bodyPr/>
                    <a:lstStyle/>
                    <a:p>
                      <a:pPr algn="l" rtl="0" fontAlgn="ctr"/>
                      <a:r>
                        <a:rPr lang="en-ZA" sz="2000" u="none" strike="noStrike" dirty="0">
                          <a:effectLst/>
                        </a:rPr>
                        <a:t>Free State</a:t>
                      </a:r>
                      <a:endParaRPr lang="en-ZA" sz="2000" b="1" i="0" u="none" strike="noStrike" dirty="0">
                        <a:solidFill>
                          <a:srgbClr val="FFFFFF"/>
                        </a:solidFill>
                        <a:effectLst/>
                        <a:latin typeface="Arial"/>
                      </a:endParaRPr>
                    </a:p>
                  </a:txBody>
                  <a:tcPr marL="9525" marR="9525" marT="9525" marB="0" anchor="ctr"/>
                </a:tc>
                <a:tc>
                  <a:txBody>
                    <a:bodyPr/>
                    <a:lstStyle/>
                    <a:p>
                      <a:pPr algn="ctr" rtl="0" fontAlgn="ctr"/>
                      <a:r>
                        <a:rPr lang="en-ZA" sz="1800" u="none" strike="noStrike" dirty="0">
                          <a:effectLst/>
                        </a:rPr>
                        <a:t>1 225</a:t>
                      </a:r>
                      <a:endParaRPr lang="en-ZA" sz="1800" b="0" i="0" u="none" strike="noStrike" dirty="0">
                        <a:solidFill>
                          <a:srgbClr val="000000"/>
                        </a:solidFill>
                        <a:effectLst/>
                        <a:latin typeface="Arial"/>
                      </a:endParaRPr>
                    </a:p>
                  </a:txBody>
                  <a:tcPr marL="9525" marR="9525" marT="9525" marB="0" anchor="ctr"/>
                </a:tc>
                <a:tc>
                  <a:txBody>
                    <a:bodyPr/>
                    <a:lstStyle/>
                    <a:p>
                      <a:pPr algn="ctr" rtl="0" fontAlgn="ctr"/>
                      <a:r>
                        <a:rPr lang="en-ZA" sz="1800" u="none" strike="noStrike" dirty="0">
                          <a:effectLst/>
                        </a:rPr>
                        <a:t>70</a:t>
                      </a:r>
                      <a:endParaRPr lang="en-ZA" sz="1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06"/>
                  </a:ext>
                </a:extLst>
              </a:tr>
              <a:tr h="357718">
                <a:tc>
                  <a:txBody>
                    <a:bodyPr/>
                    <a:lstStyle/>
                    <a:p>
                      <a:pPr algn="l" rtl="0" fontAlgn="ctr"/>
                      <a:r>
                        <a:rPr lang="en-ZA" sz="2000" u="none" strike="noStrike" dirty="0">
                          <a:effectLst/>
                        </a:rPr>
                        <a:t>Kwazulu-Natal</a:t>
                      </a:r>
                      <a:endParaRPr lang="en-ZA" sz="2000" b="1" i="0" u="none" strike="noStrike" dirty="0">
                        <a:solidFill>
                          <a:srgbClr val="FFFFFF"/>
                        </a:solidFill>
                        <a:effectLst/>
                        <a:latin typeface="Arial"/>
                      </a:endParaRPr>
                    </a:p>
                  </a:txBody>
                  <a:tcPr marL="9525" marR="9525" marT="9525" marB="0" anchor="ctr"/>
                </a:tc>
                <a:tc>
                  <a:txBody>
                    <a:bodyPr/>
                    <a:lstStyle/>
                    <a:p>
                      <a:pPr algn="ctr" rtl="0" fontAlgn="ctr"/>
                      <a:r>
                        <a:rPr lang="en-ZA" sz="1800" u="none" strike="noStrike" dirty="0">
                          <a:effectLst/>
                        </a:rPr>
                        <a:t>5 697</a:t>
                      </a:r>
                      <a:endParaRPr lang="en-ZA" sz="1800" b="0" i="0" u="none" strike="noStrike" dirty="0">
                        <a:solidFill>
                          <a:srgbClr val="000000"/>
                        </a:solidFill>
                        <a:effectLst/>
                        <a:latin typeface="Arial"/>
                      </a:endParaRPr>
                    </a:p>
                  </a:txBody>
                  <a:tcPr marL="9525" marR="9525" marT="9525" marB="0" anchor="ctr"/>
                </a:tc>
                <a:tc>
                  <a:txBody>
                    <a:bodyPr/>
                    <a:lstStyle/>
                    <a:p>
                      <a:pPr algn="ctr" rtl="0" fontAlgn="ctr"/>
                      <a:r>
                        <a:rPr lang="en-ZA" sz="1800" u="none" strike="noStrike" dirty="0">
                          <a:effectLst/>
                        </a:rPr>
                        <a:t>259</a:t>
                      </a:r>
                      <a:endParaRPr lang="en-ZA" sz="1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07"/>
                  </a:ext>
                </a:extLst>
              </a:tr>
              <a:tr h="357718">
                <a:tc>
                  <a:txBody>
                    <a:bodyPr/>
                    <a:lstStyle/>
                    <a:p>
                      <a:pPr algn="l" rtl="0" fontAlgn="ctr"/>
                      <a:r>
                        <a:rPr lang="en-ZA" sz="2000" u="none" strike="noStrike" dirty="0">
                          <a:effectLst/>
                        </a:rPr>
                        <a:t>North West</a:t>
                      </a:r>
                      <a:endParaRPr lang="en-ZA" sz="2000" b="1" i="0" u="none" strike="noStrike" dirty="0">
                        <a:solidFill>
                          <a:srgbClr val="FFFFFF"/>
                        </a:solidFill>
                        <a:effectLst/>
                        <a:latin typeface="Arial"/>
                      </a:endParaRPr>
                    </a:p>
                  </a:txBody>
                  <a:tcPr marL="9525" marR="9525" marT="9525" marB="0" anchor="ctr"/>
                </a:tc>
                <a:tc>
                  <a:txBody>
                    <a:bodyPr/>
                    <a:lstStyle/>
                    <a:p>
                      <a:pPr algn="ctr" rtl="0" fontAlgn="ctr"/>
                      <a:r>
                        <a:rPr lang="en-ZA" sz="1800" u="none" strike="noStrike" dirty="0">
                          <a:effectLst/>
                        </a:rPr>
                        <a:t>1 427</a:t>
                      </a:r>
                      <a:endParaRPr lang="en-ZA" sz="1800" b="0" i="0" u="none" strike="noStrike" dirty="0">
                        <a:solidFill>
                          <a:srgbClr val="000000"/>
                        </a:solidFill>
                        <a:effectLst/>
                        <a:latin typeface="Arial"/>
                      </a:endParaRPr>
                    </a:p>
                  </a:txBody>
                  <a:tcPr marL="9525" marR="9525" marT="9525" marB="0" anchor="ctr"/>
                </a:tc>
                <a:tc>
                  <a:txBody>
                    <a:bodyPr/>
                    <a:lstStyle/>
                    <a:p>
                      <a:pPr algn="ctr" rtl="0" fontAlgn="ctr"/>
                      <a:r>
                        <a:rPr lang="en-ZA" sz="1800" u="none" strike="noStrike" dirty="0">
                          <a:effectLst/>
                        </a:rPr>
                        <a:t> </a:t>
                      </a:r>
                      <a:endParaRPr lang="en-ZA" sz="1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08"/>
                  </a:ext>
                </a:extLst>
              </a:tr>
              <a:tr h="357718">
                <a:tc>
                  <a:txBody>
                    <a:bodyPr/>
                    <a:lstStyle/>
                    <a:p>
                      <a:pPr algn="l" rtl="0" fontAlgn="ctr"/>
                      <a:r>
                        <a:rPr lang="en-ZA" sz="2000" u="none" strike="noStrike" dirty="0">
                          <a:effectLst/>
                        </a:rPr>
                        <a:t>Gauteng</a:t>
                      </a:r>
                      <a:endParaRPr lang="en-ZA" sz="2000" b="1" i="0" u="none" strike="noStrike" dirty="0">
                        <a:solidFill>
                          <a:srgbClr val="FFFFFF"/>
                        </a:solidFill>
                        <a:effectLst/>
                        <a:latin typeface="Arial"/>
                      </a:endParaRPr>
                    </a:p>
                  </a:txBody>
                  <a:tcPr marL="9525" marR="9525" marT="9525" marB="0" anchor="ctr"/>
                </a:tc>
                <a:tc>
                  <a:txBody>
                    <a:bodyPr/>
                    <a:lstStyle/>
                    <a:p>
                      <a:pPr algn="ctr" rtl="0" fontAlgn="ctr"/>
                      <a:r>
                        <a:rPr lang="en-ZA" sz="1800" u="none" strike="noStrike" dirty="0">
                          <a:effectLst/>
                        </a:rPr>
                        <a:t>1 656</a:t>
                      </a:r>
                      <a:endParaRPr lang="en-ZA" sz="1800" b="0" i="0" u="none" strike="noStrike" dirty="0">
                        <a:solidFill>
                          <a:srgbClr val="000000"/>
                        </a:solidFill>
                        <a:effectLst/>
                        <a:latin typeface="Arial"/>
                      </a:endParaRPr>
                    </a:p>
                  </a:txBody>
                  <a:tcPr marL="9525" marR="9525" marT="9525" marB="0" anchor="ctr"/>
                </a:tc>
                <a:tc>
                  <a:txBody>
                    <a:bodyPr/>
                    <a:lstStyle/>
                    <a:p>
                      <a:pPr algn="ctr" rtl="0" fontAlgn="ctr"/>
                      <a:r>
                        <a:rPr lang="en-ZA" sz="1800" u="none" strike="noStrike" dirty="0">
                          <a:effectLst/>
                        </a:rPr>
                        <a:t>413</a:t>
                      </a:r>
                      <a:endParaRPr lang="en-ZA" sz="1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09"/>
                  </a:ext>
                </a:extLst>
              </a:tr>
              <a:tr h="357718">
                <a:tc>
                  <a:txBody>
                    <a:bodyPr/>
                    <a:lstStyle/>
                    <a:p>
                      <a:pPr algn="l" rtl="0" fontAlgn="ctr"/>
                      <a:r>
                        <a:rPr lang="en-ZA" sz="2000" u="none" strike="noStrike" dirty="0">
                          <a:effectLst/>
                        </a:rPr>
                        <a:t>Mpumalanga</a:t>
                      </a:r>
                      <a:endParaRPr lang="en-ZA" sz="2000" b="1" i="0" u="none" strike="noStrike" dirty="0">
                        <a:solidFill>
                          <a:srgbClr val="FFFFFF"/>
                        </a:solidFill>
                        <a:effectLst/>
                        <a:latin typeface="Arial"/>
                      </a:endParaRPr>
                    </a:p>
                  </a:txBody>
                  <a:tcPr marL="9525" marR="9525" marT="9525" marB="0" anchor="ctr"/>
                </a:tc>
                <a:tc>
                  <a:txBody>
                    <a:bodyPr/>
                    <a:lstStyle/>
                    <a:p>
                      <a:pPr algn="ctr" rtl="0" fontAlgn="ctr"/>
                      <a:r>
                        <a:rPr lang="en-ZA" sz="1800" u="none" strike="noStrike" dirty="0">
                          <a:effectLst/>
                        </a:rPr>
                        <a:t>1 645</a:t>
                      </a:r>
                      <a:endParaRPr lang="en-ZA" sz="1800" b="0" i="0" u="none" strike="noStrike" dirty="0">
                        <a:solidFill>
                          <a:srgbClr val="000000"/>
                        </a:solidFill>
                        <a:effectLst/>
                        <a:latin typeface="Arial"/>
                      </a:endParaRPr>
                    </a:p>
                  </a:txBody>
                  <a:tcPr marL="9525" marR="9525" marT="9525" marB="0" anchor="ctr"/>
                </a:tc>
                <a:tc>
                  <a:txBody>
                    <a:bodyPr/>
                    <a:lstStyle/>
                    <a:p>
                      <a:pPr algn="ctr" rtl="0" fontAlgn="ctr"/>
                      <a:r>
                        <a:rPr lang="en-ZA" sz="1800" u="none" strike="noStrike" dirty="0">
                          <a:effectLst/>
                        </a:rPr>
                        <a:t>100</a:t>
                      </a:r>
                      <a:endParaRPr lang="en-ZA" sz="1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10"/>
                  </a:ext>
                </a:extLst>
              </a:tr>
              <a:tr h="357718">
                <a:tc>
                  <a:txBody>
                    <a:bodyPr/>
                    <a:lstStyle/>
                    <a:p>
                      <a:pPr algn="l" rtl="0" fontAlgn="ctr"/>
                      <a:r>
                        <a:rPr lang="en-ZA" sz="2000" u="none" strike="noStrike" dirty="0">
                          <a:effectLst/>
                        </a:rPr>
                        <a:t>Limpopo</a:t>
                      </a:r>
                      <a:endParaRPr lang="en-ZA" sz="2000" b="1" i="0" u="none" strike="noStrike" dirty="0">
                        <a:solidFill>
                          <a:srgbClr val="FFFFFF"/>
                        </a:solidFill>
                        <a:effectLst/>
                        <a:latin typeface="Arial"/>
                      </a:endParaRPr>
                    </a:p>
                  </a:txBody>
                  <a:tcPr marL="9525" marR="9525" marT="9525" marB="0" anchor="ctr"/>
                </a:tc>
                <a:tc>
                  <a:txBody>
                    <a:bodyPr/>
                    <a:lstStyle/>
                    <a:p>
                      <a:pPr algn="ctr" rtl="0" fontAlgn="ctr"/>
                      <a:r>
                        <a:rPr lang="en-ZA" sz="1800" u="none" strike="noStrike" dirty="0">
                          <a:effectLst/>
                        </a:rPr>
                        <a:t>3 856</a:t>
                      </a:r>
                      <a:endParaRPr lang="en-ZA" sz="1800" b="0" i="0" u="none" strike="noStrike" dirty="0">
                        <a:solidFill>
                          <a:srgbClr val="000000"/>
                        </a:solidFill>
                        <a:effectLst/>
                        <a:latin typeface="Arial"/>
                      </a:endParaRPr>
                    </a:p>
                  </a:txBody>
                  <a:tcPr marL="9525" marR="9525" marT="9525" marB="0" anchor="ctr"/>
                </a:tc>
                <a:tc>
                  <a:txBody>
                    <a:bodyPr/>
                    <a:lstStyle/>
                    <a:p>
                      <a:pPr algn="ctr" rtl="0" fontAlgn="ctr"/>
                      <a:r>
                        <a:rPr lang="en-ZA" sz="1800" u="none" strike="noStrike" dirty="0">
                          <a:effectLst/>
                        </a:rPr>
                        <a:t>139</a:t>
                      </a:r>
                      <a:endParaRPr lang="en-ZA" sz="1800" b="0" i="0" u="none" strike="noStrike" dirty="0">
                        <a:solidFill>
                          <a:srgbClr val="000000"/>
                        </a:solidFill>
                        <a:effectLst/>
                        <a:latin typeface="Arial"/>
                      </a:endParaRPr>
                    </a:p>
                  </a:txBody>
                  <a:tcPr marL="9525" marR="9525" marT="9525" marB="0" anchor="ctr"/>
                </a:tc>
                <a:extLst>
                  <a:ext uri="{0D108BD9-81ED-4DB2-BD59-A6C34878D82A}">
                    <a16:rowId xmlns="" xmlns:a16="http://schemas.microsoft.com/office/drawing/2014/main" val="10011"/>
                  </a:ext>
                </a:extLst>
              </a:tr>
              <a:tr h="357718">
                <a:tc>
                  <a:txBody>
                    <a:bodyPr/>
                    <a:lstStyle/>
                    <a:p>
                      <a:pPr algn="l" rtl="0" fontAlgn="ctr"/>
                      <a:r>
                        <a:rPr lang="en-ZA" sz="2000" u="none" strike="noStrike" dirty="0">
                          <a:effectLst/>
                        </a:rPr>
                        <a:t>National without WC</a:t>
                      </a:r>
                      <a:endParaRPr lang="en-ZA" sz="2000" b="1" i="0" u="none" strike="noStrike" dirty="0">
                        <a:solidFill>
                          <a:srgbClr val="FFFFFF"/>
                        </a:solidFill>
                        <a:effectLst/>
                        <a:latin typeface="Arial"/>
                      </a:endParaRPr>
                    </a:p>
                  </a:txBody>
                  <a:tcPr marL="9525" marR="9525" marT="9525" marB="0" anchor="ctr">
                    <a:solidFill>
                      <a:srgbClr val="FFC000"/>
                    </a:solidFill>
                  </a:tcPr>
                </a:tc>
                <a:tc>
                  <a:txBody>
                    <a:bodyPr/>
                    <a:lstStyle/>
                    <a:p>
                      <a:pPr algn="ctr" rtl="0" fontAlgn="ctr"/>
                      <a:r>
                        <a:rPr lang="en-ZA" sz="1800" u="none" strike="noStrike" dirty="0">
                          <a:effectLst/>
                        </a:rPr>
                        <a:t>21 561</a:t>
                      </a:r>
                      <a:endParaRPr lang="en-ZA" sz="1800" b="0" i="0" u="none" strike="noStrike" dirty="0">
                        <a:solidFill>
                          <a:srgbClr val="000000"/>
                        </a:solidFill>
                        <a:effectLst/>
                        <a:latin typeface="Arial"/>
                      </a:endParaRPr>
                    </a:p>
                  </a:txBody>
                  <a:tcPr marL="9525" marR="9525" marT="9525" marB="0" anchor="ctr">
                    <a:solidFill>
                      <a:srgbClr val="FFC000"/>
                    </a:solidFill>
                  </a:tcPr>
                </a:tc>
                <a:tc>
                  <a:txBody>
                    <a:bodyPr/>
                    <a:lstStyle/>
                    <a:p>
                      <a:pPr algn="ctr" rtl="0" fontAlgn="ctr"/>
                      <a:r>
                        <a:rPr lang="en-ZA" sz="1800" u="none" strike="noStrike" dirty="0">
                          <a:effectLst/>
                        </a:rPr>
                        <a:t>762</a:t>
                      </a:r>
                      <a:endParaRPr lang="en-ZA" sz="1800" b="0" i="0" u="none" strike="noStrike" dirty="0">
                        <a:solidFill>
                          <a:srgbClr val="000000"/>
                        </a:solidFill>
                        <a:effectLst/>
                        <a:latin typeface="Arial"/>
                      </a:endParaRPr>
                    </a:p>
                  </a:txBody>
                  <a:tcPr marL="9525" marR="9525" marT="9525" marB="0" anchor="ctr">
                    <a:solidFill>
                      <a:srgbClr val="FFC000"/>
                    </a:solidFill>
                  </a:tcPr>
                </a:tc>
                <a:extLst>
                  <a:ext uri="{0D108BD9-81ED-4DB2-BD59-A6C34878D82A}">
                    <a16:rowId xmlns="" xmlns:a16="http://schemas.microsoft.com/office/drawing/2014/main" val="10012"/>
                  </a:ext>
                </a:extLst>
              </a:tr>
              <a:tr h="357718">
                <a:tc>
                  <a:txBody>
                    <a:bodyPr/>
                    <a:lstStyle/>
                    <a:p>
                      <a:pPr algn="l" rtl="0" fontAlgn="ctr"/>
                      <a:r>
                        <a:rPr lang="en-ZA" sz="2000" u="none" strike="noStrike" dirty="0">
                          <a:effectLst/>
                        </a:rPr>
                        <a:t>National with WC</a:t>
                      </a:r>
                      <a:endParaRPr lang="en-ZA" sz="2000" b="1" i="0" u="none" strike="noStrike" dirty="0">
                        <a:solidFill>
                          <a:srgbClr val="FFFFFF"/>
                        </a:solidFill>
                        <a:effectLst/>
                        <a:latin typeface="Arial"/>
                      </a:endParaRPr>
                    </a:p>
                  </a:txBody>
                  <a:tcPr marL="9525" marR="9525" marT="9525" marB="0" anchor="ctr"/>
                </a:tc>
                <a:tc>
                  <a:txBody>
                    <a:bodyPr/>
                    <a:lstStyle/>
                    <a:p>
                      <a:pPr algn="ctr" fontAlgn="b"/>
                      <a:r>
                        <a:rPr lang="en-ZA" sz="1800" u="none" strike="noStrike" dirty="0">
                          <a:effectLst/>
                        </a:rPr>
                        <a:t>21573</a:t>
                      </a:r>
                      <a:endParaRPr lang="en-ZA" sz="1800" b="0" i="0" u="none" strike="noStrike" dirty="0">
                        <a:solidFill>
                          <a:srgbClr val="000000"/>
                        </a:solidFill>
                        <a:effectLst/>
                        <a:latin typeface="Arial"/>
                      </a:endParaRPr>
                    </a:p>
                  </a:txBody>
                  <a:tcPr marL="9525" marR="9525" marT="9525" marB="0" anchor="b"/>
                </a:tc>
                <a:tc>
                  <a:txBody>
                    <a:bodyPr/>
                    <a:lstStyle/>
                    <a:p>
                      <a:pPr algn="ctr" fontAlgn="b"/>
                      <a:r>
                        <a:rPr lang="en-ZA" sz="1800" u="none" strike="noStrike" dirty="0">
                          <a:effectLst/>
                        </a:rPr>
                        <a:t>1216</a:t>
                      </a:r>
                      <a:endParaRPr lang="en-ZA" sz="1800" b="0" i="0" u="none" strike="noStrike" dirty="0">
                        <a:solidFill>
                          <a:srgbClr val="000000"/>
                        </a:solidFill>
                        <a:effectLst/>
                        <a:latin typeface="Arial"/>
                      </a:endParaRPr>
                    </a:p>
                  </a:txBody>
                  <a:tcPr marL="9525" marR="9525" marT="9525" marB="0" anchor="b"/>
                </a:tc>
                <a:extLst>
                  <a:ext uri="{0D108BD9-81ED-4DB2-BD59-A6C34878D82A}">
                    <a16:rowId xmlns="" xmlns:a16="http://schemas.microsoft.com/office/drawing/2014/main" val="10013"/>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pPr/>
              <a:t>18</a:t>
            </a:fld>
            <a:endParaRPr lang="en-ZA" dirty="0"/>
          </a:p>
        </p:txBody>
      </p:sp>
    </p:spTree>
    <p:extLst>
      <p:ext uri="{BB962C8B-B14F-4D97-AF65-F5344CB8AC3E}">
        <p14:creationId xmlns:p14="http://schemas.microsoft.com/office/powerpoint/2010/main" xmlns="" val="3458311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988840"/>
            <a:ext cx="9144000" cy="1470025"/>
          </a:xfrm>
        </p:spPr>
        <p:txBody>
          <a:bodyPr/>
          <a:lstStyle/>
          <a:p>
            <a:r>
              <a:rPr lang="en-ZA" b="1" dirty="0"/>
              <a:t>POST PROVISIONING</a:t>
            </a:r>
          </a:p>
        </p:txBody>
      </p:sp>
    </p:spTree>
    <p:extLst>
      <p:ext uri="{BB962C8B-B14F-4D97-AF65-F5344CB8AC3E}">
        <p14:creationId xmlns:p14="http://schemas.microsoft.com/office/powerpoint/2010/main" xmlns="" val="553993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8625136" cy="648072"/>
          </a:xfrm>
        </p:spPr>
        <p:txBody>
          <a:bodyPr>
            <a:noAutofit/>
          </a:bodyPr>
          <a:lstStyle/>
          <a:p>
            <a:r>
              <a:rPr lang="en-US" sz="3600" b="1" dirty="0"/>
              <a:t>PRESENTATION OUTLINE</a:t>
            </a:r>
            <a:endParaRPr lang="en-ZA" sz="3600" b="1" dirty="0"/>
          </a:p>
        </p:txBody>
      </p:sp>
      <p:sp>
        <p:nvSpPr>
          <p:cNvPr id="3" name="Content Placeholder 2"/>
          <p:cNvSpPr>
            <a:spLocks noGrp="1"/>
          </p:cNvSpPr>
          <p:nvPr>
            <p:ph idx="1"/>
          </p:nvPr>
        </p:nvSpPr>
        <p:spPr>
          <a:xfrm>
            <a:off x="323528" y="476672"/>
            <a:ext cx="8568952" cy="5976664"/>
          </a:xfrm>
        </p:spPr>
        <p:txBody>
          <a:bodyPr>
            <a:noAutofit/>
          </a:bodyPr>
          <a:lstStyle/>
          <a:p>
            <a:r>
              <a:rPr lang="en-US" sz="2400" dirty="0"/>
              <a:t>Introduction</a:t>
            </a:r>
          </a:p>
          <a:p>
            <a:r>
              <a:rPr lang="en-ZA" sz="2400" dirty="0"/>
              <a:t>Approach to School Readiness Monitoring 2017</a:t>
            </a:r>
          </a:p>
          <a:p>
            <a:r>
              <a:rPr lang="en-US" sz="2400" dirty="0"/>
              <a:t>Areas of priority </a:t>
            </a:r>
            <a:r>
              <a:rPr lang="en-US" sz="2400" dirty="0" smtClean="0"/>
              <a:t>focus</a:t>
            </a:r>
            <a:endParaRPr lang="en-ZA" sz="2400" dirty="0"/>
          </a:p>
          <a:p>
            <a:pPr lvl="1"/>
            <a:r>
              <a:rPr lang="en-ZA" sz="2000" dirty="0"/>
              <a:t>Admissions and Registrations</a:t>
            </a:r>
          </a:p>
          <a:p>
            <a:pPr lvl="2"/>
            <a:r>
              <a:rPr lang="en-US" sz="1800" dirty="0"/>
              <a:t>SA-SAMS</a:t>
            </a:r>
            <a:endParaRPr lang="en-ZA" sz="1800" dirty="0"/>
          </a:p>
          <a:p>
            <a:pPr lvl="1"/>
            <a:r>
              <a:rPr lang="en-ZA" sz="2000" dirty="0"/>
              <a:t>Post Provisioning</a:t>
            </a:r>
          </a:p>
          <a:p>
            <a:pPr lvl="2"/>
            <a:r>
              <a:rPr lang="en-US" sz="1800" dirty="0"/>
              <a:t>PPN</a:t>
            </a:r>
          </a:p>
          <a:p>
            <a:pPr lvl="2"/>
            <a:r>
              <a:rPr lang="en-US" sz="1800" dirty="0"/>
              <a:t>Filling of Educator Posts</a:t>
            </a:r>
            <a:endParaRPr lang="en-ZA" sz="1800" dirty="0"/>
          </a:p>
          <a:p>
            <a:pPr lvl="1"/>
            <a:r>
              <a:rPr lang="en-ZA" sz="2000" dirty="0"/>
              <a:t>Learner, Teacher Support Materials (LTSM)</a:t>
            </a:r>
          </a:p>
          <a:p>
            <a:pPr lvl="1"/>
            <a:r>
              <a:rPr lang="en-ZA" sz="2000" dirty="0" smtClean="0"/>
              <a:t>Infrastructure</a:t>
            </a:r>
            <a:endParaRPr lang="en-ZA" sz="1600" dirty="0"/>
          </a:p>
          <a:p>
            <a:pPr lvl="1"/>
            <a:r>
              <a:rPr lang="en-ZA" sz="2000" dirty="0"/>
              <a:t>Curriculum Delivery</a:t>
            </a:r>
          </a:p>
          <a:p>
            <a:r>
              <a:rPr lang="en-ZA" sz="2400" dirty="0" smtClean="0"/>
              <a:t>Pre Closure Readiness Monitoring: Preliminary Findings</a:t>
            </a:r>
            <a:endParaRPr lang="en-ZA" sz="2400" dirty="0"/>
          </a:p>
          <a:p>
            <a:r>
              <a:rPr lang="en-ZA" sz="2400" dirty="0" smtClean="0"/>
              <a:t>Parliamentary TPTTP Visits</a:t>
            </a:r>
          </a:p>
          <a:p>
            <a:pPr lvl="1"/>
            <a:r>
              <a:rPr lang="en-ZA" sz="1800" dirty="0" smtClean="0"/>
              <a:t>Parliamentary Visits: Eastern  Cape</a:t>
            </a:r>
          </a:p>
          <a:p>
            <a:pPr lvl="1"/>
            <a:r>
              <a:rPr lang="en-ZA" sz="1800" dirty="0" smtClean="0"/>
              <a:t>Parliamentary Visits: Limpopo</a:t>
            </a:r>
            <a:endParaRPr lang="en-ZA" sz="1800" dirty="0"/>
          </a:p>
          <a:p>
            <a:r>
              <a:rPr lang="en-ZA" sz="2400" dirty="0"/>
              <a:t>Conclusion</a:t>
            </a:r>
          </a:p>
          <a:p>
            <a:endParaRPr lang="en-ZA" sz="2800" dirty="0"/>
          </a:p>
          <a:p>
            <a:endParaRPr lang="en-ZA" sz="2800" dirty="0"/>
          </a:p>
          <a:p>
            <a:pPr lvl="1"/>
            <a:endParaRPr lang="en-ZA" sz="2400" dirty="0"/>
          </a:p>
          <a:p>
            <a:pPr lvl="1"/>
            <a:endParaRPr lang="en-ZA" sz="24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2</a:t>
            </a:fld>
            <a:endParaRPr lang="en-ZA" dirty="0"/>
          </a:p>
        </p:txBody>
      </p:sp>
    </p:spTree>
    <p:extLst>
      <p:ext uri="{BB962C8B-B14F-4D97-AF65-F5344CB8AC3E}">
        <p14:creationId xmlns:p14="http://schemas.microsoft.com/office/powerpoint/2010/main" xmlns="" val="59395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576064"/>
          </a:xfrm>
        </p:spPr>
        <p:txBody>
          <a:bodyPr>
            <a:noAutofit/>
          </a:bodyPr>
          <a:lstStyle/>
          <a:p>
            <a:r>
              <a:rPr lang="en-ZA" sz="3600" b="1" dirty="0">
                <a:latin typeface="+mj-lt"/>
              </a:rPr>
              <a:t>POST PROVISIONING</a:t>
            </a:r>
          </a:p>
        </p:txBody>
      </p:sp>
      <p:sp>
        <p:nvSpPr>
          <p:cNvPr id="3" name="Content Placeholder 2"/>
          <p:cNvSpPr>
            <a:spLocks noGrp="1"/>
          </p:cNvSpPr>
          <p:nvPr>
            <p:ph idx="1"/>
          </p:nvPr>
        </p:nvSpPr>
        <p:spPr>
          <a:xfrm>
            <a:off x="467544" y="764704"/>
            <a:ext cx="8208912" cy="5472608"/>
          </a:xfrm>
        </p:spPr>
        <p:txBody>
          <a:bodyPr>
            <a:noAutofit/>
          </a:bodyPr>
          <a:lstStyle/>
          <a:p>
            <a:pPr algn="just">
              <a:lnSpc>
                <a:spcPct val="150000"/>
              </a:lnSpc>
              <a:spcBef>
                <a:spcPts val="0"/>
              </a:spcBef>
            </a:pPr>
            <a:r>
              <a:rPr lang="en-ZA" sz="2400" dirty="0"/>
              <a:t>Provincial Education Departments </a:t>
            </a:r>
            <a:r>
              <a:rPr lang="en-ZA" sz="2400" b="1" dirty="0" smtClean="0"/>
              <a:t>(PEDs) </a:t>
            </a:r>
            <a:r>
              <a:rPr lang="en-ZA" sz="2400" dirty="0" smtClean="0"/>
              <a:t>are </a:t>
            </a:r>
            <a:r>
              <a:rPr lang="en-ZA" sz="2400" dirty="0"/>
              <a:t>expected to have declared their </a:t>
            </a:r>
            <a:r>
              <a:rPr lang="en-ZA" sz="2400" b="1" dirty="0"/>
              <a:t>post establishments </a:t>
            </a:r>
            <a:r>
              <a:rPr lang="en-ZA" sz="2400" dirty="0"/>
              <a:t>and </a:t>
            </a:r>
            <a:r>
              <a:rPr lang="en-ZA" sz="2400" b="1" dirty="0"/>
              <a:t>communicated this to all schools</a:t>
            </a:r>
            <a:r>
              <a:rPr lang="en-ZA" sz="2400" dirty="0"/>
              <a:t> by </a:t>
            </a:r>
            <a:r>
              <a:rPr lang="en-ZA" sz="2400" u="sng" dirty="0"/>
              <a:t>30 September 2016</a:t>
            </a:r>
            <a:r>
              <a:rPr lang="en-ZA" sz="2400" dirty="0"/>
              <a:t>.</a:t>
            </a:r>
          </a:p>
          <a:p>
            <a:pPr algn="just">
              <a:lnSpc>
                <a:spcPct val="170000"/>
              </a:lnSpc>
              <a:spcBef>
                <a:spcPts val="0"/>
              </a:spcBef>
            </a:pPr>
            <a:r>
              <a:rPr lang="en-ZA" sz="2400" dirty="0"/>
              <a:t>The implementation of the </a:t>
            </a:r>
            <a:r>
              <a:rPr lang="en-ZA" sz="2400" dirty="0" smtClean="0"/>
              <a:t>Post Provisioning Norms (</a:t>
            </a:r>
            <a:r>
              <a:rPr lang="en-ZA" sz="2400" b="1" dirty="0" smtClean="0"/>
              <a:t>PPN)</a:t>
            </a:r>
            <a:r>
              <a:rPr lang="en-ZA" sz="2400" dirty="0" smtClean="0"/>
              <a:t> </a:t>
            </a:r>
            <a:r>
              <a:rPr lang="en-ZA" sz="2400" dirty="0"/>
              <a:t>has become one of the </a:t>
            </a:r>
            <a:r>
              <a:rPr lang="en-ZA" sz="2400" b="1" dirty="0"/>
              <a:t>sector performance indicators assessed quarterly</a:t>
            </a:r>
            <a:r>
              <a:rPr lang="en-ZA" sz="2400" dirty="0"/>
              <a:t> as part of reporting on sector performance information.</a:t>
            </a:r>
          </a:p>
          <a:p>
            <a:pPr algn="just">
              <a:lnSpc>
                <a:spcPct val="170000"/>
              </a:lnSpc>
              <a:spcBef>
                <a:spcPts val="0"/>
              </a:spcBef>
            </a:pPr>
            <a:r>
              <a:rPr lang="en-ZA" sz="2400" dirty="0"/>
              <a:t>On 5 August 2016 all PEDs committed to issuing staff establishments to schools by the 30th September 2016.</a:t>
            </a:r>
          </a:p>
          <a:p>
            <a:pPr algn="just">
              <a:lnSpc>
                <a:spcPct val="150000"/>
              </a:lnSpc>
              <a:spcBef>
                <a:spcPts val="0"/>
              </a:spcBef>
            </a:pPr>
            <a:endParaRPr lang="en-ZA" sz="2200" dirty="0"/>
          </a:p>
          <a:p>
            <a:pPr algn="just"/>
            <a:endParaRPr lang="en-ZA" sz="2200" dirty="0"/>
          </a:p>
          <a:p>
            <a:pPr algn="just"/>
            <a:endParaRPr lang="en-ZA" sz="2200" dirty="0"/>
          </a:p>
          <a:p>
            <a:pPr algn="just"/>
            <a:endParaRPr lang="en-ZA" sz="22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20</a:t>
            </a:fld>
            <a:endParaRPr lang="en-ZA" dirty="0"/>
          </a:p>
        </p:txBody>
      </p:sp>
    </p:spTree>
    <p:extLst>
      <p:ext uri="{BB962C8B-B14F-4D97-AF65-F5344CB8AC3E}">
        <p14:creationId xmlns:p14="http://schemas.microsoft.com/office/powerpoint/2010/main" xmlns="" val="26298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504056"/>
          </a:xfrm>
        </p:spPr>
        <p:txBody>
          <a:bodyPr>
            <a:noAutofit/>
          </a:bodyPr>
          <a:lstStyle/>
          <a:p>
            <a:r>
              <a:rPr lang="en-ZA" b="1" dirty="0"/>
              <a:t>PROGRESS</a:t>
            </a:r>
            <a:r>
              <a:rPr lang="en-ZA" sz="2800" b="1" dirty="0">
                <a:latin typeface="Arial" pitchFamily="34" charset="0"/>
                <a:cs typeface="Arial" pitchFamily="34" charset="0"/>
              </a:rPr>
              <a:t>:</a:t>
            </a:r>
            <a:r>
              <a:rPr lang="en-ZA" sz="2800" b="1" dirty="0">
                <a:solidFill>
                  <a:schemeClr val="accent2">
                    <a:lumMod val="75000"/>
                  </a:schemeClr>
                </a:solidFill>
                <a:latin typeface="Arial" pitchFamily="34" charset="0"/>
                <a:cs typeface="Arial" pitchFamily="34" charset="0"/>
              </a:rPr>
              <a:t> </a:t>
            </a:r>
            <a:r>
              <a:rPr lang="en-ZA" b="1" dirty="0"/>
              <a:t>PPN</a:t>
            </a:r>
          </a:p>
        </p:txBody>
      </p:sp>
      <p:sp>
        <p:nvSpPr>
          <p:cNvPr id="3" name="Content Placeholder 2"/>
          <p:cNvSpPr>
            <a:spLocks noGrp="1"/>
          </p:cNvSpPr>
          <p:nvPr>
            <p:ph idx="1"/>
          </p:nvPr>
        </p:nvSpPr>
        <p:spPr>
          <a:xfrm>
            <a:off x="0" y="980729"/>
            <a:ext cx="9144000" cy="5145436"/>
          </a:xfrm>
        </p:spPr>
        <p:txBody>
          <a:bodyPr>
            <a:normAutofit/>
          </a:bodyPr>
          <a:lstStyle/>
          <a:p>
            <a:pPr marL="0" indent="0">
              <a:buNone/>
            </a:pPr>
            <a:r>
              <a:rPr lang="en-ZA" sz="2400" dirty="0"/>
              <a:t>PEDs have updated their management plans and issued staff establishments to schools as follows</a:t>
            </a:r>
            <a:r>
              <a:rPr lang="en-US" sz="2400" dirty="0"/>
              <a:t>.</a:t>
            </a:r>
            <a:endParaRPr lang="en-ZA" sz="2400"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674400445"/>
              </p:ext>
            </p:extLst>
          </p:nvPr>
        </p:nvGraphicFramePr>
        <p:xfrm>
          <a:off x="251520" y="1916827"/>
          <a:ext cx="8712968" cy="4840796"/>
        </p:xfrm>
        <a:graphic>
          <a:graphicData uri="http://schemas.openxmlformats.org/drawingml/2006/table">
            <a:tbl>
              <a:tblPr firstRow="1" firstCol="1" bandRow="1"/>
              <a:tblGrid>
                <a:gridCol w="1046416">
                  <a:extLst>
                    <a:ext uri="{9D8B030D-6E8A-4147-A177-3AD203B41FA5}">
                      <a16:colId xmlns="" xmlns:a16="http://schemas.microsoft.com/office/drawing/2014/main" val="20000"/>
                    </a:ext>
                  </a:extLst>
                </a:gridCol>
                <a:gridCol w="2020599">
                  <a:extLst>
                    <a:ext uri="{9D8B030D-6E8A-4147-A177-3AD203B41FA5}">
                      <a16:colId xmlns="" xmlns:a16="http://schemas.microsoft.com/office/drawing/2014/main" val="20001"/>
                    </a:ext>
                  </a:extLst>
                </a:gridCol>
                <a:gridCol w="2559487">
                  <a:extLst>
                    <a:ext uri="{9D8B030D-6E8A-4147-A177-3AD203B41FA5}">
                      <a16:colId xmlns="" xmlns:a16="http://schemas.microsoft.com/office/drawing/2014/main" val="20002"/>
                    </a:ext>
                  </a:extLst>
                </a:gridCol>
                <a:gridCol w="3086466">
                  <a:extLst>
                    <a:ext uri="{9D8B030D-6E8A-4147-A177-3AD203B41FA5}">
                      <a16:colId xmlns="" xmlns:a16="http://schemas.microsoft.com/office/drawing/2014/main" val="20003"/>
                    </a:ext>
                  </a:extLst>
                </a:gridCol>
              </a:tblGrid>
              <a:tr h="699212">
                <a:tc>
                  <a:txBody>
                    <a:bodyPr/>
                    <a:lstStyle/>
                    <a:p>
                      <a:pPr>
                        <a:lnSpc>
                          <a:spcPct val="115000"/>
                        </a:lnSpc>
                        <a:spcAft>
                          <a:spcPts val="0"/>
                        </a:spcAft>
                      </a:pPr>
                      <a:r>
                        <a:rPr lang="en-ZA" sz="1600" b="1" dirty="0">
                          <a:solidFill>
                            <a:srgbClr val="943634"/>
                          </a:solidFill>
                          <a:effectLst/>
                          <a:latin typeface="Calibri"/>
                          <a:ea typeface="Calibri"/>
                          <a:cs typeface="Times New Roman"/>
                        </a:rPr>
                        <a:t>Province</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15000"/>
                        </a:lnSpc>
                        <a:spcAft>
                          <a:spcPts val="0"/>
                        </a:spcAft>
                      </a:pPr>
                      <a:r>
                        <a:rPr lang="en-ZA" sz="1600" b="1" dirty="0">
                          <a:solidFill>
                            <a:srgbClr val="943634"/>
                          </a:solidFill>
                          <a:effectLst/>
                          <a:latin typeface="Calibri"/>
                          <a:ea typeface="Calibri"/>
                          <a:cs typeface="Times New Roman"/>
                        </a:rPr>
                        <a:t>Date declared by MEC</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15000"/>
                        </a:lnSpc>
                        <a:spcAft>
                          <a:spcPts val="0"/>
                        </a:spcAft>
                      </a:pPr>
                      <a:r>
                        <a:rPr lang="en-ZA" sz="1600" b="1" dirty="0">
                          <a:solidFill>
                            <a:srgbClr val="943634"/>
                          </a:solidFill>
                          <a:effectLst/>
                          <a:latin typeface="Calibri"/>
                          <a:ea typeface="Calibri"/>
                          <a:cs typeface="Times New Roman"/>
                        </a:rPr>
                        <a:t>Date of last consultation with unions</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15000"/>
                        </a:lnSpc>
                        <a:spcAft>
                          <a:spcPts val="0"/>
                        </a:spcAft>
                      </a:pPr>
                      <a:r>
                        <a:rPr lang="en-ZA" sz="1600" b="1" dirty="0">
                          <a:solidFill>
                            <a:srgbClr val="943634"/>
                          </a:solidFill>
                          <a:effectLst/>
                          <a:latin typeface="Calibri"/>
                          <a:ea typeface="Calibri"/>
                          <a:cs typeface="Times New Roman"/>
                        </a:rPr>
                        <a:t>Date staff establishments were given to schools</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 xmlns:a16="http://schemas.microsoft.com/office/drawing/2014/main" val="10000"/>
                  </a:ext>
                </a:extLst>
              </a:tr>
              <a:tr h="399829">
                <a:tc>
                  <a:txBody>
                    <a:bodyPr/>
                    <a:lstStyle/>
                    <a:p>
                      <a:pPr>
                        <a:lnSpc>
                          <a:spcPct val="115000"/>
                        </a:lnSpc>
                        <a:spcAft>
                          <a:spcPts val="0"/>
                        </a:spcAft>
                      </a:pPr>
                      <a:r>
                        <a:rPr lang="en-ZA" sz="1600" b="1" dirty="0">
                          <a:solidFill>
                            <a:srgbClr val="943634"/>
                          </a:solidFill>
                          <a:effectLst/>
                          <a:latin typeface="Calibri"/>
                          <a:ea typeface="Calibri"/>
                          <a:cs typeface="Times New Roman"/>
                        </a:rPr>
                        <a:t>EC</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22 September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6 October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marL="0" algn="l" defTabSz="914400" rtl="0" eaLnBrk="1" latinLnBrk="0" hangingPunct="1">
                        <a:lnSpc>
                          <a:spcPct val="115000"/>
                        </a:lnSpc>
                        <a:spcAft>
                          <a:spcPts val="0"/>
                        </a:spcAft>
                      </a:pPr>
                      <a:r>
                        <a:rPr lang="en-ZA" sz="1600" kern="1200" dirty="0">
                          <a:solidFill>
                            <a:srgbClr val="943634"/>
                          </a:solidFill>
                          <a:effectLst/>
                          <a:latin typeface="Calibri"/>
                          <a:ea typeface="Calibri"/>
                          <a:cs typeface="Times New Roman"/>
                        </a:rPr>
                        <a:t>10 October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504D"/>
                      </a:solidFill>
                      <a:prstDash val="solid"/>
                      <a:round/>
                      <a:headEnd type="none" w="med" len="med"/>
                      <a:tailEnd type="none" w="med" len="med"/>
                    </a:lnT>
                    <a:lnB>
                      <a:noFill/>
                    </a:lnB>
                    <a:solidFill>
                      <a:srgbClr val="EFD3D2"/>
                    </a:solidFill>
                  </a:tcPr>
                </a:tc>
                <a:extLst>
                  <a:ext uri="{0D108BD9-81ED-4DB2-BD59-A6C34878D82A}">
                    <a16:rowId xmlns="" xmlns:a16="http://schemas.microsoft.com/office/drawing/2014/main" val="10001"/>
                  </a:ext>
                </a:extLst>
              </a:tr>
              <a:tr h="399829">
                <a:tc>
                  <a:txBody>
                    <a:bodyPr/>
                    <a:lstStyle/>
                    <a:p>
                      <a:pPr>
                        <a:lnSpc>
                          <a:spcPct val="115000"/>
                        </a:lnSpc>
                        <a:spcAft>
                          <a:spcPts val="0"/>
                        </a:spcAft>
                      </a:pPr>
                      <a:r>
                        <a:rPr lang="en-ZA" sz="1600" b="1" dirty="0">
                          <a:solidFill>
                            <a:srgbClr val="943634"/>
                          </a:solidFill>
                          <a:effectLst/>
                          <a:latin typeface="Calibri"/>
                          <a:ea typeface="Calibri"/>
                          <a:cs typeface="Times New Roman"/>
                        </a:rPr>
                        <a:t>FS</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spcAft>
                          <a:spcPts val="0"/>
                        </a:spcAft>
                      </a:pPr>
                      <a:r>
                        <a:rPr lang="en-ZA" sz="1600" dirty="0">
                          <a:solidFill>
                            <a:srgbClr val="943634"/>
                          </a:solidFill>
                          <a:effectLst/>
                          <a:latin typeface="Calibri"/>
                          <a:ea typeface="Calibri"/>
                          <a:cs typeface="Times New Roman"/>
                        </a:rPr>
                        <a:t>27 July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spcAft>
                          <a:spcPts val="0"/>
                        </a:spcAft>
                      </a:pPr>
                      <a:r>
                        <a:rPr lang="en-ZA" sz="1600" dirty="0">
                          <a:solidFill>
                            <a:srgbClr val="943634"/>
                          </a:solidFill>
                          <a:effectLst/>
                          <a:latin typeface="Calibri"/>
                          <a:ea typeface="Calibri"/>
                          <a:cs typeface="Times New Roman"/>
                        </a:rPr>
                        <a:t>5 August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spcAft>
                          <a:spcPts val="0"/>
                        </a:spcAft>
                      </a:pPr>
                      <a:r>
                        <a:rPr lang="en-ZA" sz="1600" dirty="0">
                          <a:solidFill>
                            <a:srgbClr val="943634"/>
                          </a:solidFill>
                          <a:effectLst/>
                          <a:latin typeface="Calibri"/>
                          <a:ea typeface="Calibri"/>
                          <a:cs typeface="Times New Roman"/>
                        </a:rPr>
                        <a:t>21 September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428393">
                <a:tc>
                  <a:txBody>
                    <a:bodyPr/>
                    <a:lstStyle/>
                    <a:p>
                      <a:pPr>
                        <a:lnSpc>
                          <a:spcPct val="115000"/>
                        </a:lnSpc>
                        <a:spcAft>
                          <a:spcPts val="0"/>
                        </a:spcAft>
                      </a:pPr>
                      <a:r>
                        <a:rPr lang="en-ZA" sz="1600" b="1" dirty="0">
                          <a:solidFill>
                            <a:srgbClr val="943634"/>
                          </a:solidFill>
                          <a:effectLst/>
                          <a:latin typeface="Calibri"/>
                          <a:ea typeface="Calibri"/>
                          <a:cs typeface="Times New Roman"/>
                        </a:rPr>
                        <a:t>GP</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29 July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16 September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23 September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extLst>
                  <a:ext uri="{0D108BD9-81ED-4DB2-BD59-A6C34878D82A}">
                    <a16:rowId xmlns="" xmlns:a16="http://schemas.microsoft.com/office/drawing/2014/main" val="10003"/>
                  </a:ext>
                </a:extLst>
              </a:tr>
              <a:tr h="399829">
                <a:tc>
                  <a:txBody>
                    <a:bodyPr/>
                    <a:lstStyle/>
                    <a:p>
                      <a:pPr>
                        <a:lnSpc>
                          <a:spcPct val="115000"/>
                        </a:lnSpc>
                        <a:spcAft>
                          <a:spcPts val="0"/>
                        </a:spcAft>
                      </a:pPr>
                      <a:r>
                        <a:rPr lang="en-ZA" sz="1600" b="1" dirty="0">
                          <a:solidFill>
                            <a:srgbClr val="943634"/>
                          </a:solidFill>
                          <a:effectLst/>
                          <a:latin typeface="Calibri"/>
                          <a:ea typeface="Calibri"/>
                          <a:cs typeface="Times New Roman"/>
                        </a:rPr>
                        <a:t>KZN</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spcAft>
                          <a:spcPts val="0"/>
                        </a:spcAft>
                      </a:pPr>
                      <a:r>
                        <a:rPr lang="en-ZA" sz="1600" dirty="0">
                          <a:solidFill>
                            <a:srgbClr val="943634"/>
                          </a:solidFill>
                          <a:effectLst/>
                          <a:latin typeface="Calibri"/>
                          <a:ea typeface="Calibri"/>
                          <a:cs typeface="Times New Roman"/>
                        </a:rPr>
                        <a:t>27 September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spcAft>
                          <a:spcPts val="0"/>
                        </a:spcAft>
                      </a:pPr>
                      <a:r>
                        <a:rPr lang="en-ZA" sz="1600" dirty="0">
                          <a:solidFill>
                            <a:srgbClr val="943634"/>
                          </a:solidFill>
                          <a:effectLst/>
                          <a:latin typeface="Calibri"/>
                          <a:ea typeface="Calibri"/>
                          <a:cs typeface="Times New Roman"/>
                        </a:rPr>
                        <a:t>27 September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algn="l" defTabSz="914400" rtl="0" eaLnBrk="1" latinLnBrk="0" hangingPunct="1">
                        <a:lnSpc>
                          <a:spcPct val="115000"/>
                        </a:lnSpc>
                        <a:spcAft>
                          <a:spcPts val="0"/>
                        </a:spcAft>
                      </a:pPr>
                      <a:r>
                        <a:rPr lang="en-ZA" sz="1600" kern="1200" dirty="0">
                          <a:solidFill>
                            <a:srgbClr val="943634"/>
                          </a:solidFill>
                          <a:effectLst/>
                          <a:latin typeface="Calibri"/>
                          <a:ea typeface="Calibri"/>
                          <a:cs typeface="Times New Roman"/>
                        </a:rPr>
                        <a:t>5 October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399829">
                <a:tc>
                  <a:txBody>
                    <a:bodyPr/>
                    <a:lstStyle/>
                    <a:p>
                      <a:pPr>
                        <a:lnSpc>
                          <a:spcPct val="115000"/>
                        </a:lnSpc>
                        <a:spcAft>
                          <a:spcPts val="0"/>
                        </a:spcAft>
                      </a:pPr>
                      <a:r>
                        <a:rPr lang="en-ZA" sz="1600" b="1" dirty="0">
                          <a:solidFill>
                            <a:srgbClr val="943634"/>
                          </a:solidFill>
                          <a:effectLst/>
                          <a:latin typeface="Calibri"/>
                          <a:ea typeface="Calibri"/>
                          <a:cs typeface="Times New Roman"/>
                        </a:rPr>
                        <a:t>LP</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 </a:t>
                      </a:r>
                      <a:r>
                        <a:rPr lang="en-ZA" sz="1600" dirty="0" smtClean="0">
                          <a:solidFill>
                            <a:srgbClr val="943634"/>
                          </a:solidFill>
                          <a:effectLst/>
                          <a:latin typeface="Calibri"/>
                          <a:ea typeface="Calibri"/>
                          <a:cs typeface="Times New Roman"/>
                        </a:rPr>
                        <a:t>8 November</a:t>
                      </a:r>
                      <a:endParaRPr lang="en-ZA" sz="1600" dirty="0">
                        <a:solidFill>
                          <a:srgbClr val="94363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3 November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 </a:t>
                      </a:r>
                      <a:r>
                        <a:rPr lang="en-ZA" sz="1600" dirty="0" smtClean="0">
                          <a:solidFill>
                            <a:srgbClr val="943634"/>
                          </a:solidFill>
                          <a:effectLst/>
                          <a:latin typeface="Calibri"/>
                          <a:ea typeface="Calibri"/>
                          <a:cs typeface="Times New Roman"/>
                        </a:rPr>
                        <a:t>23 November</a:t>
                      </a:r>
                      <a:endParaRPr lang="en-ZA" sz="1600" b="1" kern="12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extLst>
                  <a:ext uri="{0D108BD9-81ED-4DB2-BD59-A6C34878D82A}">
                    <a16:rowId xmlns="" xmlns:a16="http://schemas.microsoft.com/office/drawing/2014/main" val="10005"/>
                  </a:ext>
                </a:extLst>
              </a:tr>
              <a:tr h="544575">
                <a:tc>
                  <a:txBody>
                    <a:bodyPr/>
                    <a:lstStyle/>
                    <a:p>
                      <a:pPr>
                        <a:lnSpc>
                          <a:spcPct val="115000"/>
                        </a:lnSpc>
                        <a:spcAft>
                          <a:spcPts val="0"/>
                        </a:spcAft>
                      </a:pPr>
                      <a:r>
                        <a:rPr lang="en-ZA" sz="1600" b="1" dirty="0">
                          <a:solidFill>
                            <a:srgbClr val="943634"/>
                          </a:solidFill>
                          <a:effectLst/>
                          <a:latin typeface="Calibri"/>
                          <a:ea typeface="Calibri"/>
                          <a:cs typeface="Times New Roman"/>
                        </a:rPr>
                        <a:t>MP</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spcAft>
                          <a:spcPts val="0"/>
                        </a:spcAft>
                      </a:pPr>
                      <a:r>
                        <a:rPr lang="en-ZA" sz="1600" dirty="0">
                          <a:solidFill>
                            <a:srgbClr val="943634"/>
                          </a:solidFill>
                          <a:effectLst/>
                          <a:latin typeface="Calibri"/>
                          <a:ea typeface="Calibri"/>
                          <a:cs typeface="Times New Roman"/>
                        </a:rPr>
                        <a:t>24 October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spcAft>
                          <a:spcPts val="0"/>
                        </a:spcAft>
                      </a:pPr>
                      <a:r>
                        <a:rPr lang="en-ZA" sz="1600" dirty="0">
                          <a:solidFill>
                            <a:srgbClr val="943634"/>
                          </a:solidFill>
                          <a:effectLst/>
                          <a:latin typeface="Calibri"/>
                          <a:ea typeface="Calibri"/>
                          <a:cs typeface="Times New Roman"/>
                        </a:rPr>
                        <a:t>19 October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algn="l" defTabSz="914400" rtl="0" eaLnBrk="1" latinLnBrk="0" hangingPunct="1">
                        <a:lnSpc>
                          <a:spcPct val="115000"/>
                        </a:lnSpc>
                        <a:spcAft>
                          <a:spcPts val="0"/>
                        </a:spcAft>
                      </a:pPr>
                      <a:r>
                        <a:rPr lang="en-ZA" sz="1600" kern="1200" dirty="0">
                          <a:solidFill>
                            <a:srgbClr val="943634"/>
                          </a:solidFill>
                          <a:effectLst/>
                          <a:latin typeface="Calibri"/>
                          <a:ea typeface="Calibri"/>
                          <a:cs typeface="Times New Roman"/>
                        </a:rPr>
                        <a:t>25 October (all processes on time but facing a challenge by unions)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399829">
                <a:tc>
                  <a:txBody>
                    <a:bodyPr/>
                    <a:lstStyle/>
                    <a:p>
                      <a:pPr>
                        <a:lnSpc>
                          <a:spcPct val="115000"/>
                        </a:lnSpc>
                        <a:spcAft>
                          <a:spcPts val="0"/>
                        </a:spcAft>
                      </a:pPr>
                      <a:r>
                        <a:rPr lang="en-ZA" sz="1600" b="1" dirty="0">
                          <a:solidFill>
                            <a:srgbClr val="943634"/>
                          </a:solidFill>
                          <a:effectLst/>
                          <a:latin typeface="Calibri"/>
                          <a:ea typeface="Calibri"/>
                          <a:cs typeface="Times New Roman"/>
                        </a:rPr>
                        <a:t>NC</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15 June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7 August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30 September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FD3D2"/>
                    </a:solidFill>
                  </a:tcPr>
                </a:tc>
                <a:extLst>
                  <a:ext uri="{0D108BD9-81ED-4DB2-BD59-A6C34878D82A}">
                    <a16:rowId xmlns="" xmlns:a16="http://schemas.microsoft.com/office/drawing/2014/main" val="10007"/>
                  </a:ext>
                </a:extLst>
              </a:tr>
              <a:tr h="353559">
                <a:tc>
                  <a:txBody>
                    <a:bodyPr/>
                    <a:lstStyle/>
                    <a:p>
                      <a:pPr>
                        <a:lnSpc>
                          <a:spcPct val="115000"/>
                        </a:lnSpc>
                        <a:spcAft>
                          <a:spcPts val="0"/>
                        </a:spcAft>
                      </a:pPr>
                      <a:r>
                        <a:rPr lang="en-ZA" sz="1600" b="1" dirty="0">
                          <a:solidFill>
                            <a:srgbClr val="943634"/>
                          </a:solidFill>
                          <a:effectLst/>
                          <a:latin typeface="Calibri"/>
                          <a:ea typeface="Calibri"/>
                          <a:cs typeface="Times New Roman"/>
                        </a:rPr>
                        <a:t>NW</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spcAft>
                          <a:spcPts val="0"/>
                        </a:spcAft>
                      </a:pPr>
                      <a:r>
                        <a:rPr lang="en-ZA" sz="1600" dirty="0">
                          <a:solidFill>
                            <a:srgbClr val="943634"/>
                          </a:solidFill>
                          <a:effectLst/>
                          <a:latin typeface="Calibri"/>
                          <a:ea typeface="Calibri"/>
                          <a:cs typeface="Times New Roman"/>
                        </a:rPr>
                        <a:t> </a:t>
                      </a:r>
                      <a:r>
                        <a:rPr lang="en-ZA" sz="1600" dirty="0" smtClean="0">
                          <a:solidFill>
                            <a:srgbClr val="943634"/>
                          </a:solidFill>
                          <a:effectLst/>
                          <a:latin typeface="Calibri"/>
                          <a:ea typeface="Calibri"/>
                          <a:cs typeface="Times New Roman"/>
                        </a:rPr>
                        <a:t>24 August</a:t>
                      </a:r>
                      <a:endParaRPr lang="en-ZA" sz="1600" dirty="0">
                        <a:solidFill>
                          <a:srgbClr val="94363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15000"/>
                        </a:lnSpc>
                        <a:spcAft>
                          <a:spcPts val="0"/>
                        </a:spcAft>
                      </a:pPr>
                      <a:r>
                        <a:rPr lang="en-ZA" sz="1600" dirty="0">
                          <a:solidFill>
                            <a:srgbClr val="943634"/>
                          </a:solidFill>
                          <a:effectLst/>
                          <a:latin typeface="Calibri"/>
                          <a:ea typeface="Calibri"/>
                          <a:cs typeface="Times New Roman"/>
                        </a:rPr>
                        <a:t> </a:t>
                      </a:r>
                      <a:r>
                        <a:rPr lang="en-ZA" sz="1600" dirty="0" smtClean="0">
                          <a:solidFill>
                            <a:srgbClr val="943634"/>
                          </a:solidFill>
                          <a:effectLst/>
                          <a:latin typeface="Calibri"/>
                          <a:ea typeface="Calibri"/>
                          <a:cs typeface="Times New Roman"/>
                        </a:rPr>
                        <a:t>30 August</a:t>
                      </a:r>
                      <a:endParaRPr lang="en-ZA" sz="1600" dirty="0">
                        <a:solidFill>
                          <a:srgbClr val="94363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algn="l" defTabSz="914400" rtl="0" eaLnBrk="1" latinLnBrk="0" hangingPunct="1">
                        <a:lnSpc>
                          <a:spcPct val="115000"/>
                        </a:lnSpc>
                        <a:spcAft>
                          <a:spcPts val="0"/>
                        </a:spcAft>
                      </a:pPr>
                      <a:r>
                        <a:rPr lang="en-ZA" sz="1600" kern="1200" dirty="0">
                          <a:solidFill>
                            <a:srgbClr val="943634"/>
                          </a:solidFill>
                          <a:effectLst/>
                          <a:latin typeface="Calibri"/>
                          <a:ea typeface="Calibri"/>
                          <a:cs typeface="Times New Roman"/>
                        </a:rPr>
                        <a:t>11 October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 xmlns:a16="http://schemas.microsoft.com/office/drawing/2014/main" val="10008"/>
                  </a:ext>
                </a:extLst>
              </a:tr>
              <a:tr h="799655">
                <a:tc>
                  <a:txBody>
                    <a:bodyPr/>
                    <a:lstStyle/>
                    <a:p>
                      <a:pPr>
                        <a:lnSpc>
                          <a:spcPct val="115000"/>
                        </a:lnSpc>
                        <a:spcAft>
                          <a:spcPts val="0"/>
                        </a:spcAft>
                      </a:pPr>
                      <a:r>
                        <a:rPr lang="en-ZA" sz="1600" b="1" dirty="0">
                          <a:solidFill>
                            <a:srgbClr val="943634"/>
                          </a:solidFill>
                          <a:effectLst/>
                          <a:latin typeface="Calibri"/>
                          <a:ea typeface="Calibri"/>
                          <a:cs typeface="Times New Roman"/>
                        </a:rPr>
                        <a:t>WC</a:t>
                      </a:r>
                      <a:endParaRPr lang="en-ZA" sz="1600" dirty="0">
                        <a:solidFill>
                          <a:srgbClr val="943634"/>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26 July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1 August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nSpc>
                          <a:spcPct val="115000"/>
                        </a:lnSpc>
                        <a:spcAft>
                          <a:spcPts val="0"/>
                        </a:spcAft>
                      </a:pPr>
                      <a:r>
                        <a:rPr lang="en-ZA" sz="1600" dirty="0">
                          <a:solidFill>
                            <a:srgbClr val="943634"/>
                          </a:solidFill>
                          <a:effectLst/>
                          <a:latin typeface="Calibri"/>
                          <a:ea typeface="Calibri"/>
                          <a:cs typeface="Times New Roman"/>
                        </a:rPr>
                        <a:t>19 September ordinary</a:t>
                      </a:r>
                    </a:p>
                    <a:p>
                      <a:pPr>
                        <a:lnSpc>
                          <a:spcPct val="115000"/>
                        </a:lnSpc>
                        <a:spcAft>
                          <a:spcPts val="0"/>
                        </a:spcAft>
                      </a:pPr>
                      <a:r>
                        <a:rPr lang="en-ZA" sz="1600" dirty="0">
                          <a:solidFill>
                            <a:srgbClr val="943634"/>
                          </a:solidFill>
                          <a:effectLst/>
                          <a:latin typeface="Calibri"/>
                          <a:ea typeface="Calibri"/>
                          <a:cs typeface="Times New Roman"/>
                        </a:rPr>
                        <a:t>26 August Special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 xmlns:a16="http://schemas.microsoft.com/office/drawing/2014/main" val="10009"/>
                  </a:ext>
                </a:extLst>
              </a:tr>
            </a:tbl>
          </a:graphicData>
        </a:graphic>
      </p:graphicFrame>
      <p:sp>
        <p:nvSpPr>
          <p:cNvPr id="6" name="Slide Number Placeholder 5"/>
          <p:cNvSpPr>
            <a:spLocks noGrp="1"/>
          </p:cNvSpPr>
          <p:nvPr>
            <p:ph type="sldNum" sz="quarter" idx="12"/>
          </p:nvPr>
        </p:nvSpPr>
        <p:spPr/>
        <p:txBody>
          <a:bodyPr/>
          <a:lstStyle/>
          <a:p>
            <a:fld id="{E2C0AE55-7E06-4976-960B-3D98813CB3CF}" type="slidenum">
              <a:rPr lang="en-ZA" smtClean="0"/>
              <a:pPr/>
              <a:t>21</a:t>
            </a:fld>
            <a:endParaRPr lang="en-ZA" dirty="0"/>
          </a:p>
        </p:txBody>
      </p:sp>
    </p:spTree>
    <p:extLst>
      <p:ext uri="{BB962C8B-B14F-4D97-AF65-F5344CB8AC3E}">
        <p14:creationId xmlns:p14="http://schemas.microsoft.com/office/powerpoint/2010/main" xmlns="" val="1484567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1"/>
            <a:ext cx="9144000" cy="648072"/>
          </a:xfrm>
        </p:spPr>
        <p:txBody>
          <a:bodyPr>
            <a:normAutofit/>
          </a:bodyPr>
          <a:lstStyle/>
          <a:p>
            <a:r>
              <a:rPr lang="en-ZA" sz="3600" b="1" dirty="0"/>
              <a:t>FILLING OF EDUCATOR VACANCIES</a:t>
            </a:r>
          </a:p>
        </p:txBody>
      </p:sp>
      <p:sp>
        <p:nvSpPr>
          <p:cNvPr id="3" name="Content Placeholder 2"/>
          <p:cNvSpPr>
            <a:spLocks noGrp="1"/>
          </p:cNvSpPr>
          <p:nvPr>
            <p:ph idx="1"/>
          </p:nvPr>
        </p:nvSpPr>
        <p:spPr>
          <a:xfrm>
            <a:off x="251520" y="1052735"/>
            <a:ext cx="8568952" cy="4608513"/>
          </a:xfrm>
        </p:spPr>
        <p:txBody>
          <a:bodyPr>
            <a:noAutofit/>
          </a:bodyPr>
          <a:lstStyle/>
          <a:p>
            <a:pPr algn="just"/>
            <a:r>
              <a:rPr lang="en-US" sz="2800" dirty="0"/>
              <a:t>PEDs have submitted their plans for the </a:t>
            </a:r>
            <a:r>
              <a:rPr lang="en-US" sz="2800" b="1" dirty="0"/>
              <a:t>filling of vacancies </a:t>
            </a:r>
            <a:r>
              <a:rPr lang="en-US" sz="2800" dirty="0"/>
              <a:t>in 2017 and this will be monitored and reported on quarterly.</a:t>
            </a:r>
            <a:endParaRPr lang="en-ZA" sz="2800" dirty="0"/>
          </a:p>
          <a:p>
            <a:pPr algn="just"/>
            <a:r>
              <a:rPr lang="en-US" sz="2800" dirty="0"/>
              <a:t>PEDs have submitted their plans on the</a:t>
            </a:r>
            <a:r>
              <a:rPr lang="en-ZA" sz="2800" dirty="0"/>
              <a:t> </a:t>
            </a:r>
            <a:r>
              <a:rPr lang="en-ZA" sz="2800" b="1" dirty="0"/>
              <a:t>placement of excess educators</a:t>
            </a:r>
            <a:r>
              <a:rPr lang="en-ZA" sz="2800" dirty="0"/>
              <a:t> – This will be monitored and reported on quarterly. </a:t>
            </a:r>
          </a:p>
          <a:p>
            <a:pPr algn="just"/>
            <a:r>
              <a:rPr lang="en-ZA" sz="2800" dirty="0" smtClean="0"/>
              <a:t>Gauteng, North West </a:t>
            </a:r>
            <a:r>
              <a:rPr lang="en-ZA" sz="2800" dirty="0"/>
              <a:t>and </a:t>
            </a:r>
            <a:r>
              <a:rPr lang="en-ZA" sz="2800" dirty="0" smtClean="0"/>
              <a:t>Western Cape </a:t>
            </a:r>
            <a:r>
              <a:rPr lang="en-ZA" sz="2800" dirty="0"/>
              <a:t>have submitted their plans for the </a:t>
            </a:r>
            <a:r>
              <a:rPr lang="en-ZA" sz="2800" b="1" dirty="0"/>
              <a:t>placement of Funza Lushaka graduates</a:t>
            </a:r>
            <a:r>
              <a:rPr lang="en-ZA" sz="2800" dirty="0"/>
              <a:t> in 2017.</a:t>
            </a:r>
          </a:p>
          <a:p>
            <a:pPr algn="just"/>
            <a:r>
              <a:rPr lang="en-ZA" sz="2800" dirty="0"/>
              <a:t>Other </a:t>
            </a:r>
            <a:r>
              <a:rPr lang="en-ZA" sz="2800" dirty="0" smtClean="0"/>
              <a:t>provinces </a:t>
            </a:r>
            <a:r>
              <a:rPr lang="en-ZA" sz="2800" dirty="0"/>
              <a:t>have not yet submitted.</a:t>
            </a:r>
            <a:endParaRPr lang="en-ZA" sz="3600"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22</a:t>
            </a:fld>
            <a:endParaRPr lang="en-ZA" dirty="0"/>
          </a:p>
        </p:txBody>
      </p:sp>
    </p:spTree>
    <p:extLst>
      <p:ext uri="{BB962C8B-B14F-4D97-AF65-F5344CB8AC3E}">
        <p14:creationId xmlns:p14="http://schemas.microsoft.com/office/powerpoint/2010/main" xmlns="" val="1224354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12968" cy="720079"/>
          </a:xfrm>
        </p:spPr>
        <p:txBody>
          <a:bodyPr>
            <a:noAutofit/>
          </a:bodyPr>
          <a:lstStyle/>
          <a:p>
            <a:r>
              <a:rPr lang="en-ZA" sz="3600" b="1" dirty="0"/>
              <a:t>PROGRESS: FILLING OF EDUCATOR VACANCIES</a:t>
            </a:r>
          </a:p>
        </p:txBody>
      </p:sp>
      <p:sp>
        <p:nvSpPr>
          <p:cNvPr id="3" name="Content Placeholder 2"/>
          <p:cNvSpPr>
            <a:spLocks noGrp="1"/>
          </p:cNvSpPr>
          <p:nvPr>
            <p:ph idx="1"/>
          </p:nvPr>
        </p:nvSpPr>
        <p:spPr>
          <a:xfrm>
            <a:off x="0" y="908721"/>
            <a:ext cx="9144000" cy="5217444"/>
          </a:xfrm>
        </p:spPr>
        <p:txBody>
          <a:bodyPr/>
          <a:lstStyle/>
          <a:p>
            <a:pPr marL="0" indent="0">
              <a:buNone/>
            </a:pPr>
            <a:r>
              <a:rPr lang="en-ZA" sz="2400" dirty="0"/>
              <a:t>Excess educators for 2017</a:t>
            </a: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436339928"/>
              </p:ext>
            </p:extLst>
          </p:nvPr>
        </p:nvGraphicFramePr>
        <p:xfrm>
          <a:off x="0" y="1600200"/>
          <a:ext cx="9144001" cy="5257800"/>
        </p:xfrm>
        <a:graphic>
          <a:graphicData uri="http://schemas.openxmlformats.org/drawingml/2006/table">
            <a:tbl>
              <a:tblPr firstRow="1" firstCol="1" bandRow="1">
                <a:tableStyleId>{21E4AEA4-8DFA-4A89-87EB-49C32662AFE0}</a:tableStyleId>
              </a:tblPr>
              <a:tblGrid>
                <a:gridCol w="1115616">
                  <a:extLst>
                    <a:ext uri="{9D8B030D-6E8A-4147-A177-3AD203B41FA5}">
                      <a16:colId xmlns="" xmlns:a16="http://schemas.microsoft.com/office/drawing/2014/main" val="20000"/>
                    </a:ext>
                  </a:extLst>
                </a:gridCol>
                <a:gridCol w="2334738">
                  <a:extLst>
                    <a:ext uri="{9D8B030D-6E8A-4147-A177-3AD203B41FA5}">
                      <a16:colId xmlns="" xmlns:a16="http://schemas.microsoft.com/office/drawing/2014/main" val="20001"/>
                    </a:ext>
                  </a:extLst>
                </a:gridCol>
                <a:gridCol w="1580103">
                  <a:extLst>
                    <a:ext uri="{9D8B030D-6E8A-4147-A177-3AD203B41FA5}">
                      <a16:colId xmlns="" xmlns:a16="http://schemas.microsoft.com/office/drawing/2014/main" val="20002"/>
                    </a:ext>
                  </a:extLst>
                </a:gridCol>
                <a:gridCol w="2297304">
                  <a:extLst>
                    <a:ext uri="{9D8B030D-6E8A-4147-A177-3AD203B41FA5}">
                      <a16:colId xmlns="" xmlns:a16="http://schemas.microsoft.com/office/drawing/2014/main" val="20003"/>
                    </a:ext>
                  </a:extLst>
                </a:gridCol>
                <a:gridCol w="1816240">
                  <a:extLst>
                    <a:ext uri="{9D8B030D-6E8A-4147-A177-3AD203B41FA5}">
                      <a16:colId xmlns="" xmlns:a16="http://schemas.microsoft.com/office/drawing/2014/main" val="20004"/>
                    </a:ext>
                  </a:extLst>
                </a:gridCol>
              </a:tblGrid>
              <a:tr h="876300">
                <a:tc>
                  <a:txBody>
                    <a:bodyPr/>
                    <a:lstStyle/>
                    <a:p>
                      <a:pPr>
                        <a:lnSpc>
                          <a:spcPct val="150000"/>
                        </a:lnSpc>
                        <a:spcAft>
                          <a:spcPts val="0"/>
                        </a:spcAft>
                      </a:pPr>
                      <a:r>
                        <a:rPr lang="en-US" sz="1800" dirty="0">
                          <a:effectLst/>
                        </a:rPr>
                        <a:t>Province</a:t>
                      </a:r>
                      <a:endParaRPr lang="en-ZA"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n-US" sz="1800" dirty="0">
                          <a:effectLst/>
                        </a:rPr>
                        <a:t>Excess Deputy Principal</a:t>
                      </a:r>
                      <a:endParaRPr lang="en-ZA"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n-US" sz="1800" dirty="0">
                          <a:effectLst/>
                        </a:rPr>
                        <a:t>Excess HODs</a:t>
                      </a:r>
                      <a:endParaRPr lang="en-ZA"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n-US" sz="1800" dirty="0">
                          <a:effectLst/>
                        </a:rPr>
                        <a:t>Excess Teachers PL1</a:t>
                      </a:r>
                      <a:endParaRPr lang="en-ZA"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n-US" sz="1800" dirty="0">
                          <a:effectLst/>
                        </a:rPr>
                        <a:t>Total</a:t>
                      </a:r>
                      <a:endParaRPr lang="en-ZA" sz="18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0"/>
                  </a:ext>
                </a:extLst>
              </a:tr>
              <a:tr h="438150">
                <a:tc>
                  <a:txBody>
                    <a:bodyPr/>
                    <a:lstStyle/>
                    <a:p>
                      <a:pPr algn="just">
                        <a:lnSpc>
                          <a:spcPct val="150000"/>
                        </a:lnSpc>
                        <a:spcAft>
                          <a:spcPts val="0"/>
                        </a:spcAft>
                      </a:pPr>
                      <a:r>
                        <a:rPr lang="en-US" sz="1800" dirty="0">
                          <a:effectLst/>
                        </a:rPr>
                        <a:t>EC</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373</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825</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5295</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*6 493</a:t>
                      </a: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1"/>
                  </a:ext>
                </a:extLst>
              </a:tr>
              <a:tr h="438150">
                <a:tc>
                  <a:txBody>
                    <a:bodyPr/>
                    <a:lstStyle/>
                    <a:p>
                      <a:pPr algn="just">
                        <a:lnSpc>
                          <a:spcPct val="150000"/>
                        </a:lnSpc>
                        <a:spcAft>
                          <a:spcPts val="0"/>
                        </a:spcAft>
                      </a:pPr>
                      <a:r>
                        <a:rPr lang="en-US" sz="1800" dirty="0">
                          <a:effectLst/>
                        </a:rPr>
                        <a:t>FS</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41</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78</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909</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1 028</a:t>
                      </a: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2"/>
                  </a:ext>
                </a:extLst>
              </a:tr>
              <a:tr h="438150">
                <a:tc>
                  <a:txBody>
                    <a:bodyPr/>
                    <a:lstStyle/>
                    <a:p>
                      <a:pPr algn="just">
                        <a:lnSpc>
                          <a:spcPct val="150000"/>
                        </a:lnSpc>
                        <a:spcAft>
                          <a:spcPts val="0"/>
                        </a:spcAft>
                      </a:pPr>
                      <a:r>
                        <a:rPr lang="en-US" sz="1800" dirty="0">
                          <a:effectLst/>
                        </a:rPr>
                        <a:t>GP</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31</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176</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872</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1 079</a:t>
                      </a: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3"/>
                  </a:ext>
                </a:extLst>
              </a:tr>
              <a:tr h="438150">
                <a:tc>
                  <a:txBody>
                    <a:bodyPr/>
                    <a:lstStyle/>
                    <a:p>
                      <a:pPr algn="just">
                        <a:lnSpc>
                          <a:spcPct val="150000"/>
                        </a:lnSpc>
                        <a:spcAft>
                          <a:spcPts val="0"/>
                        </a:spcAft>
                      </a:pPr>
                      <a:r>
                        <a:rPr lang="en-US" sz="1800" dirty="0">
                          <a:effectLst/>
                        </a:rPr>
                        <a:t>KZN</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ZA" sz="1800" dirty="0">
                          <a:effectLst/>
                          <a:latin typeface="Calibri"/>
                          <a:ea typeface="Times New Roman"/>
                          <a:cs typeface="Times New Roman"/>
                        </a:rPr>
                        <a:t>31</a:t>
                      </a:r>
                    </a:p>
                  </a:txBody>
                  <a:tcPr marL="68580" marR="68580" marT="0" marB="0"/>
                </a:tc>
                <a:tc>
                  <a:txBody>
                    <a:bodyPr/>
                    <a:lstStyle/>
                    <a:p>
                      <a:pPr algn="r">
                        <a:lnSpc>
                          <a:spcPct val="150000"/>
                        </a:lnSpc>
                        <a:spcAft>
                          <a:spcPts val="0"/>
                        </a:spcAft>
                      </a:pPr>
                      <a:r>
                        <a:rPr lang="en-US" sz="1800" dirty="0">
                          <a:effectLst/>
                        </a:rPr>
                        <a:t>1027</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1591</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*2649 </a:t>
                      </a: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4"/>
                  </a:ext>
                </a:extLst>
              </a:tr>
              <a:tr h="438150">
                <a:tc>
                  <a:txBody>
                    <a:bodyPr/>
                    <a:lstStyle/>
                    <a:p>
                      <a:pPr algn="just">
                        <a:lnSpc>
                          <a:spcPct val="150000"/>
                        </a:lnSpc>
                        <a:spcAft>
                          <a:spcPts val="0"/>
                        </a:spcAft>
                      </a:pPr>
                      <a:r>
                        <a:rPr lang="en-US" sz="1800" dirty="0">
                          <a:effectLst/>
                        </a:rPr>
                        <a:t>LP</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13</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172</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779</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964</a:t>
                      </a: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5"/>
                  </a:ext>
                </a:extLst>
              </a:tr>
              <a:tr h="438150">
                <a:tc>
                  <a:txBody>
                    <a:bodyPr/>
                    <a:lstStyle/>
                    <a:p>
                      <a:pPr algn="just">
                        <a:lnSpc>
                          <a:spcPct val="150000"/>
                        </a:lnSpc>
                        <a:spcAft>
                          <a:spcPts val="0"/>
                        </a:spcAft>
                      </a:pPr>
                      <a:r>
                        <a:rPr lang="en-US" sz="1800" dirty="0">
                          <a:effectLst/>
                        </a:rPr>
                        <a:t>MP</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ZA" sz="1800" dirty="0">
                          <a:effectLst/>
                          <a:latin typeface="Calibri"/>
                          <a:ea typeface="Times New Roman"/>
                          <a:cs typeface="Times New Roman"/>
                        </a:rPr>
                        <a:t>66</a:t>
                      </a:r>
                    </a:p>
                  </a:txBody>
                  <a:tcPr marL="68580" marR="68580" marT="0" marB="0"/>
                </a:tc>
                <a:tc>
                  <a:txBody>
                    <a:bodyPr/>
                    <a:lstStyle/>
                    <a:p>
                      <a:pPr algn="r">
                        <a:lnSpc>
                          <a:spcPct val="150000"/>
                        </a:lnSpc>
                        <a:spcAft>
                          <a:spcPts val="0"/>
                        </a:spcAft>
                      </a:pPr>
                      <a:r>
                        <a:rPr lang="en-ZA" sz="1800" dirty="0">
                          <a:effectLst/>
                          <a:latin typeface="Calibri"/>
                          <a:ea typeface="Times New Roman"/>
                          <a:cs typeface="Times New Roman"/>
                        </a:rPr>
                        <a:t>110</a:t>
                      </a:r>
                    </a:p>
                  </a:txBody>
                  <a:tcPr marL="68580" marR="68580" marT="0" marB="0">
                    <a:solidFill>
                      <a:schemeClr val="accent2">
                        <a:lumMod val="20000"/>
                        <a:lumOff val="80000"/>
                      </a:schemeClr>
                    </a:solidFill>
                  </a:tcPr>
                </a:tc>
                <a:tc>
                  <a:txBody>
                    <a:bodyPr/>
                    <a:lstStyle/>
                    <a:p>
                      <a:pPr algn="r">
                        <a:lnSpc>
                          <a:spcPct val="150000"/>
                        </a:lnSpc>
                        <a:spcAft>
                          <a:spcPts val="0"/>
                        </a:spcAft>
                      </a:pPr>
                      <a:r>
                        <a:rPr lang="en-US" sz="1800" dirty="0">
                          <a:effectLst/>
                        </a:rPr>
                        <a:t>389 </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565 </a:t>
                      </a: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6"/>
                  </a:ext>
                </a:extLst>
              </a:tr>
              <a:tr h="438150">
                <a:tc>
                  <a:txBody>
                    <a:bodyPr/>
                    <a:lstStyle/>
                    <a:p>
                      <a:pPr algn="just">
                        <a:lnSpc>
                          <a:spcPct val="150000"/>
                        </a:lnSpc>
                        <a:spcAft>
                          <a:spcPts val="0"/>
                        </a:spcAft>
                      </a:pPr>
                      <a:r>
                        <a:rPr lang="en-US" sz="1800" dirty="0">
                          <a:effectLst/>
                        </a:rPr>
                        <a:t>NC</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7</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11</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16</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34</a:t>
                      </a: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7"/>
                  </a:ext>
                </a:extLst>
              </a:tr>
              <a:tr h="438150">
                <a:tc>
                  <a:txBody>
                    <a:bodyPr/>
                    <a:lstStyle/>
                    <a:p>
                      <a:pPr algn="just">
                        <a:lnSpc>
                          <a:spcPct val="150000"/>
                        </a:lnSpc>
                        <a:spcAft>
                          <a:spcPts val="0"/>
                        </a:spcAft>
                      </a:pPr>
                      <a:r>
                        <a:rPr lang="en-US" sz="1800" dirty="0">
                          <a:effectLst/>
                        </a:rPr>
                        <a:t>NW</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15</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31</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64</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110</a:t>
                      </a: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8"/>
                  </a:ext>
                </a:extLst>
              </a:tr>
              <a:tr h="438150">
                <a:tc>
                  <a:txBody>
                    <a:bodyPr/>
                    <a:lstStyle/>
                    <a:p>
                      <a:pPr algn="just">
                        <a:lnSpc>
                          <a:spcPct val="150000"/>
                        </a:lnSpc>
                        <a:spcAft>
                          <a:spcPts val="0"/>
                        </a:spcAft>
                      </a:pPr>
                      <a:r>
                        <a:rPr lang="en-US" sz="1800" dirty="0">
                          <a:effectLst/>
                        </a:rPr>
                        <a:t>WC</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26</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78</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214</a:t>
                      </a:r>
                      <a:endParaRPr lang="en-ZA" sz="1800" dirty="0">
                        <a:effectLst/>
                        <a:latin typeface="Calibri"/>
                        <a:ea typeface="Times New Roman"/>
                        <a:cs typeface="Times New Roman"/>
                      </a:endParaRPr>
                    </a:p>
                  </a:txBody>
                  <a:tcPr marL="68580" marR="68580" marT="0" marB="0"/>
                </a:tc>
                <a:tc>
                  <a:txBody>
                    <a:bodyPr/>
                    <a:lstStyle/>
                    <a:p>
                      <a:pPr algn="r">
                        <a:lnSpc>
                          <a:spcPct val="150000"/>
                        </a:lnSpc>
                        <a:spcAft>
                          <a:spcPts val="0"/>
                        </a:spcAft>
                      </a:pPr>
                      <a:r>
                        <a:rPr lang="en-US" sz="1800" dirty="0">
                          <a:effectLst/>
                        </a:rPr>
                        <a:t>318</a:t>
                      </a: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9"/>
                  </a:ext>
                </a:extLst>
              </a:tr>
              <a:tr h="438150">
                <a:tc gridSpan="4">
                  <a:txBody>
                    <a:bodyPr/>
                    <a:lstStyle/>
                    <a:p>
                      <a:pPr algn="just">
                        <a:lnSpc>
                          <a:spcPct val="150000"/>
                        </a:lnSpc>
                        <a:spcAft>
                          <a:spcPts val="0"/>
                        </a:spcAft>
                      </a:pPr>
                      <a:r>
                        <a:rPr lang="en-US" sz="1800" dirty="0">
                          <a:effectLst/>
                        </a:rPr>
                        <a:t>Total</a:t>
                      </a:r>
                      <a:endParaRPr lang="en-ZA" sz="1800" dirty="0">
                        <a:effectLst/>
                        <a:latin typeface="Calibri"/>
                        <a:ea typeface="Times New Roman"/>
                        <a:cs typeface="Times New Roman"/>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a:lnSpc>
                          <a:spcPct val="150000"/>
                        </a:lnSpc>
                        <a:spcAft>
                          <a:spcPts val="0"/>
                        </a:spcAft>
                      </a:pPr>
                      <a:endParaRPr lang="en-ZA" sz="18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10"/>
                  </a:ext>
                </a:extLst>
              </a:tr>
            </a:tbl>
          </a:graphicData>
        </a:graphic>
      </p:graphicFrame>
      <p:sp>
        <p:nvSpPr>
          <p:cNvPr id="6" name="Slide Number Placeholder 5"/>
          <p:cNvSpPr>
            <a:spLocks noGrp="1"/>
          </p:cNvSpPr>
          <p:nvPr>
            <p:ph type="sldNum" sz="quarter" idx="12"/>
          </p:nvPr>
        </p:nvSpPr>
        <p:spPr/>
        <p:txBody>
          <a:bodyPr/>
          <a:lstStyle/>
          <a:p>
            <a:fld id="{E2C0AE55-7E06-4976-960B-3D98813CB3CF}" type="slidenum">
              <a:rPr lang="en-ZA" smtClean="0"/>
              <a:pPr/>
              <a:t>23</a:t>
            </a:fld>
            <a:endParaRPr lang="en-ZA" dirty="0"/>
          </a:p>
        </p:txBody>
      </p:sp>
    </p:spTree>
    <p:extLst>
      <p:ext uri="{BB962C8B-B14F-4D97-AF65-F5344CB8AC3E}">
        <p14:creationId xmlns:p14="http://schemas.microsoft.com/office/powerpoint/2010/main" xmlns="" val="980492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86800" cy="908720"/>
          </a:xfrm>
        </p:spPr>
        <p:txBody>
          <a:bodyPr>
            <a:noAutofit/>
          </a:bodyPr>
          <a:lstStyle/>
          <a:p>
            <a:r>
              <a:rPr lang="en-ZA" sz="3600" b="1" dirty="0"/>
              <a:t>PROGRESS: FILLING OF EDUCATOR VACANCIES</a:t>
            </a:r>
          </a:p>
        </p:txBody>
      </p:sp>
      <p:sp>
        <p:nvSpPr>
          <p:cNvPr id="3" name="Content Placeholder 2"/>
          <p:cNvSpPr>
            <a:spLocks noGrp="1"/>
          </p:cNvSpPr>
          <p:nvPr>
            <p:ph idx="1"/>
          </p:nvPr>
        </p:nvSpPr>
        <p:spPr>
          <a:xfrm>
            <a:off x="467544" y="1052736"/>
            <a:ext cx="8229600" cy="5217444"/>
          </a:xfrm>
        </p:spPr>
        <p:txBody>
          <a:bodyPr/>
          <a:lstStyle/>
          <a:p>
            <a:r>
              <a:rPr lang="en-US" sz="2400" dirty="0"/>
              <a:t>The DBE has noted an increasing trend of </a:t>
            </a:r>
            <a:r>
              <a:rPr lang="en-US" sz="2400" b="1" dirty="0"/>
              <a:t>high vacancy rates of promotional or school management posts</a:t>
            </a:r>
            <a:r>
              <a:rPr lang="en-US" sz="2400" dirty="0"/>
              <a:t>. </a:t>
            </a:r>
          </a:p>
          <a:p>
            <a:endParaRPr lang="en-US" sz="2400" dirty="0"/>
          </a:p>
          <a:p>
            <a:endParaRPr lang="en-US" sz="2400" dirty="0"/>
          </a:p>
          <a:p>
            <a:endParaRPr lang="en-US" sz="2400" dirty="0"/>
          </a:p>
          <a:p>
            <a:endParaRPr lang="en-US" sz="2400" dirty="0"/>
          </a:p>
          <a:p>
            <a:pPr marL="0" indent="0">
              <a:buNone/>
            </a:pPr>
            <a:endParaRPr lang="en-US" sz="2400" dirty="0"/>
          </a:p>
          <a:p>
            <a:endParaRPr lang="en-US" sz="2400" dirty="0"/>
          </a:p>
          <a:p>
            <a:r>
              <a:rPr lang="en-US" sz="2400" b="1" dirty="0"/>
              <a:t>Temporary appointments should not exceed 10% </a:t>
            </a:r>
            <a:r>
              <a:rPr lang="en-US" sz="2400" dirty="0"/>
              <a:t>of the total PL1 educators.</a:t>
            </a:r>
          </a:p>
          <a:p>
            <a:r>
              <a:rPr lang="en-US" sz="2400" dirty="0"/>
              <a:t>As at June 2016, only two (2) PEDs were below 10%.</a:t>
            </a:r>
            <a:endParaRPr lang="en-ZA" sz="2400" dirty="0"/>
          </a:p>
        </p:txBody>
      </p:sp>
      <p:graphicFrame>
        <p:nvGraphicFramePr>
          <p:cNvPr id="4" name="Table 3"/>
          <p:cNvGraphicFramePr>
            <a:graphicFrameLocks noGrp="1"/>
          </p:cNvGraphicFramePr>
          <p:nvPr>
            <p:extLst>
              <p:ext uri="{D42A27DB-BD31-4B8C-83A1-F6EECF244321}">
                <p14:modId xmlns:p14="http://schemas.microsoft.com/office/powerpoint/2010/main" xmlns="" val="2637655807"/>
              </p:ext>
            </p:extLst>
          </p:nvPr>
        </p:nvGraphicFramePr>
        <p:xfrm>
          <a:off x="1187624" y="2204864"/>
          <a:ext cx="5832648" cy="1512168"/>
        </p:xfrm>
        <a:graphic>
          <a:graphicData uri="http://schemas.openxmlformats.org/drawingml/2006/table">
            <a:tbl>
              <a:tblPr firstRow="1" firstCol="1" bandRow="1"/>
              <a:tblGrid>
                <a:gridCol w="3089822">
                  <a:extLst>
                    <a:ext uri="{9D8B030D-6E8A-4147-A177-3AD203B41FA5}">
                      <a16:colId xmlns="" xmlns:a16="http://schemas.microsoft.com/office/drawing/2014/main" val="20000"/>
                    </a:ext>
                  </a:extLst>
                </a:gridCol>
                <a:gridCol w="2742826">
                  <a:extLst>
                    <a:ext uri="{9D8B030D-6E8A-4147-A177-3AD203B41FA5}">
                      <a16:colId xmlns="" xmlns:a16="http://schemas.microsoft.com/office/drawing/2014/main" val="20001"/>
                    </a:ext>
                  </a:extLst>
                </a:gridCol>
              </a:tblGrid>
              <a:tr h="378042">
                <a:tc gridSpan="2">
                  <a:txBody>
                    <a:bodyPr/>
                    <a:lstStyle/>
                    <a:p>
                      <a:pPr>
                        <a:lnSpc>
                          <a:spcPct val="115000"/>
                        </a:lnSpc>
                        <a:spcAft>
                          <a:spcPts val="0"/>
                        </a:spcAft>
                      </a:pPr>
                      <a:r>
                        <a:rPr lang="en-ZA" sz="1800" b="1" dirty="0">
                          <a:solidFill>
                            <a:srgbClr val="943634"/>
                          </a:solidFill>
                          <a:effectLst/>
                          <a:latin typeface="Arial" pitchFamily="34" charset="0"/>
                          <a:ea typeface="Calibri"/>
                          <a:cs typeface="Arial" pitchFamily="34" charset="0"/>
                        </a:rPr>
                        <a:t>Average vacancy rate as at 30 June 2016 in schools</a:t>
                      </a:r>
                      <a:endParaRPr lang="en-ZA" sz="1800" dirty="0">
                        <a:solidFill>
                          <a:srgbClr val="943634"/>
                        </a:solidFill>
                        <a:effectLst/>
                        <a:latin typeface="Arial" pitchFamily="34" charset="0"/>
                        <a:ea typeface="Calibri"/>
                        <a:cs typeface="Arial"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hMerge="1">
                  <a:txBody>
                    <a:bodyPr/>
                    <a:lstStyle/>
                    <a:p>
                      <a:endParaRPr lang="en-ZA"/>
                    </a:p>
                  </a:txBody>
                  <a:tcPr/>
                </a:tc>
                <a:extLst>
                  <a:ext uri="{0D108BD9-81ED-4DB2-BD59-A6C34878D82A}">
                    <a16:rowId xmlns="" xmlns:a16="http://schemas.microsoft.com/office/drawing/2014/main" val="10000"/>
                  </a:ext>
                </a:extLst>
              </a:tr>
              <a:tr h="378042">
                <a:tc>
                  <a:txBody>
                    <a:bodyPr/>
                    <a:lstStyle/>
                    <a:p>
                      <a:pPr>
                        <a:lnSpc>
                          <a:spcPct val="115000"/>
                        </a:lnSpc>
                        <a:spcAft>
                          <a:spcPts val="0"/>
                        </a:spcAft>
                      </a:pPr>
                      <a:r>
                        <a:rPr lang="en-ZA" sz="1800" b="1" dirty="0">
                          <a:solidFill>
                            <a:srgbClr val="943634"/>
                          </a:solidFill>
                          <a:effectLst/>
                          <a:latin typeface="Arial" pitchFamily="34" charset="0"/>
                          <a:ea typeface="Calibri"/>
                          <a:cs typeface="Arial" pitchFamily="34" charset="0"/>
                        </a:rPr>
                        <a:t>Deputy Principal</a:t>
                      </a:r>
                      <a:endParaRPr lang="en-ZA" sz="1800" dirty="0">
                        <a:solidFill>
                          <a:srgbClr val="943634"/>
                        </a:solidFill>
                        <a:effectLst/>
                        <a:latin typeface="Arial" pitchFamily="34" charset="0"/>
                        <a:ea typeface="Calibri"/>
                        <a:cs typeface="Arial"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nSpc>
                          <a:spcPct val="115000"/>
                        </a:lnSpc>
                        <a:spcAft>
                          <a:spcPts val="0"/>
                        </a:spcAft>
                      </a:pPr>
                      <a:r>
                        <a:rPr lang="en-ZA" sz="1800" b="1" dirty="0">
                          <a:solidFill>
                            <a:srgbClr val="943634"/>
                          </a:solidFill>
                          <a:effectLst/>
                          <a:latin typeface="Arial" pitchFamily="34" charset="0"/>
                          <a:ea typeface="Calibri"/>
                          <a:cs typeface="Arial" pitchFamily="34" charset="0"/>
                        </a:rPr>
                        <a:t>20.6%</a:t>
                      </a:r>
                    </a:p>
                  </a:txBody>
                  <a:tcPr marL="68580" marR="68580"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extLst>
                  <a:ext uri="{0D108BD9-81ED-4DB2-BD59-A6C34878D82A}">
                    <a16:rowId xmlns="" xmlns:a16="http://schemas.microsoft.com/office/drawing/2014/main" val="10001"/>
                  </a:ext>
                </a:extLst>
              </a:tr>
              <a:tr h="378042">
                <a:tc>
                  <a:txBody>
                    <a:bodyPr/>
                    <a:lstStyle/>
                    <a:p>
                      <a:pPr>
                        <a:lnSpc>
                          <a:spcPct val="115000"/>
                        </a:lnSpc>
                        <a:spcAft>
                          <a:spcPts val="0"/>
                        </a:spcAft>
                      </a:pPr>
                      <a:r>
                        <a:rPr lang="en-ZA" sz="1800" b="1" dirty="0">
                          <a:solidFill>
                            <a:srgbClr val="943634"/>
                          </a:solidFill>
                          <a:effectLst/>
                          <a:latin typeface="Arial" pitchFamily="34" charset="0"/>
                          <a:ea typeface="Calibri"/>
                          <a:cs typeface="Arial" pitchFamily="34" charset="0"/>
                        </a:rPr>
                        <a:t>Head of Department</a:t>
                      </a:r>
                      <a:endParaRPr lang="en-ZA" sz="1800" dirty="0">
                        <a:solidFill>
                          <a:srgbClr val="943634"/>
                        </a:solidFill>
                        <a:effectLst/>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0"/>
                        </a:spcAft>
                      </a:pPr>
                      <a:r>
                        <a:rPr lang="en-ZA" sz="1800" b="1" dirty="0">
                          <a:solidFill>
                            <a:srgbClr val="943634"/>
                          </a:solidFill>
                          <a:effectLst/>
                          <a:latin typeface="Arial" pitchFamily="34" charset="0"/>
                          <a:ea typeface="Calibri"/>
                          <a:cs typeface="Arial" pitchFamily="34" charset="0"/>
                        </a:rPr>
                        <a:t>16.4%</a:t>
                      </a:r>
                    </a:p>
                  </a:txBody>
                  <a:tcPr marL="68580" marR="68580" marT="0" marB="0">
                    <a:lnL>
                      <a:noFill/>
                    </a:lnL>
                    <a:lnR>
                      <a:noFill/>
                    </a:lnR>
                    <a:lnT>
                      <a:noFill/>
                    </a:lnT>
                    <a:lnB>
                      <a:noFill/>
                    </a:lnB>
                  </a:tcPr>
                </a:tc>
                <a:extLst>
                  <a:ext uri="{0D108BD9-81ED-4DB2-BD59-A6C34878D82A}">
                    <a16:rowId xmlns="" xmlns:a16="http://schemas.microsoft.com/office/drawing/2014/main" val="10002"/>
                  </a:ext>
                </a:extLst>
              </a:tr>
              <a:tr h="378042">
                <a:tc>
                  <a:txBody>
                    <a:bodyPr/>
                    <a:lstStyle/>
                    <a:p>
                      <a:pPr>
                        <a:lnSpc>
                          <a:spcPct val="115000"/>
                        </a:lnSpc>
                        <a:spcAft>
                          <a:spcPts val="0"/>
                        </a:spcAft>
                      </a:pPr>
                      <a:r>
                        <a:rPr lang="en-ZA" sz="1800" b="1" dirty="0">
                          <a:solidFill>
                            <a:srgbClr val="943634"/>
                          </a:solidFill>
                          <a:effectLst/>
                          <a:latin typeface="Arial" pitchFamily="34" charset="0"/>
                          <a:ea typeface="Calibri"/>
                          <a:cs typeface="Arial" pitchFamily="34" charset="0"/>
                        </a:rPr>
                        <a:t>Principal</a:t>
                      </a:r>
                      <a:endParaRPr lang="en-ZA" sz="1800" dirty="0">
                        <a:solidFill>
                          <a:srgbClr val="943634"/>
                        </a:solidFill>
                        <a:effectLst/>
                        <a:latin typeface="Arial" pitchFamily="34" charset="0"/>
                        <a:ea typeface="Calibri"/>
                        <a:cs typeface="Arial" pitchFamily="34" charset="0"/>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nSpc>
                          <a:spcPct val="115000"/>
                        </a:lnSpc>
                        <a:spcAft>
                          <a:spcPts val="0"/>
                        </a:spcAft>
                      </a:pPr>
                      <a:r>
                        <a:rPr lang="en-ZA" sz="1800" b="1" dirty="0">
                          <a:solidFill>
                            <a:srgbClr val="943634"/>
                          </a:solidFill>
                          <a:effectLst/>
                          <a:latin typeface="Arial" pitchFamily="34" charset="0"/>
                          <a:ea typeface="Calibri"/>
                          <a:cs typeface="Arial" pitchFamily="34" charset="0"/>
                        </a:rPr>
                        <a:t>12.6%</a:t>
                      </a:r>
                    </a:p>
                  </a:txBody>
                  <a:tcPr marL="68580" marR="68580"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 xmlns:a16="http://schemas.microsoft.com/office/drawing/2014/main" val="10003"/>
                  </a:ext>
                </a:extLst>
              </a:tr>
            </a:tbl>
          </a:graphicData>
        </a:graphic>
      </p:graphicFrame>
      <p:sp>
        <p:nvSpPr>
          <p:cNvPr id="6" name="Slide Number Placeholder 5"/>
          <p:cNvSpPr>
            <a:spLocks noGrp="1"/>
          </p:cNvSpPr>
          <p:nvPr>
            <p:ph type="sldNum" sz="quarter" idx="12"/>
          </p:nvPr>
        </p:nvSpPr>
        <p:spPr/>
        <p:txBody>
          <a:bodyPr/>
          <a:lstStyle/>
          <a:p>
            <a:fld id="{E2C0AE55-7E06-4976-960B-3D98813CB3CF}" type="slidenum">
              <a:rPr lang="en-ZA" smtClean="0"/>
              <a:pPr/>
              <a:t>24</a:t>
            </a:fld>
            <a:endParaRPr lang="en-ZA" dirty="0"/>
          </a:p>
        </p:txBody>
      </p:sp>
    </p:spTree>
    <p:extLst>
      <p:ext uri="{BB962C8B-B14F-4D97-AF65-F5344CB8AC3E}">
        <p14:creationId xmlns:p14="http://schemas.microsoft.com/office/powerpoint/2010/main" xmlns="" val="3913357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706089"/>
          </a:xfrm>
        </p:spPr>
        <p:txBody>
          <a:bodyPr>
            <a:normAutofit fontScale="90000"/>
          </a:bodyPr>
          <a:lstStyle/>
          <a:p>
            <a:r>
              <a:rPr lang="en-US" sz="3600" b="1" dirty="0" smtClean="0"/>
              <a:t>TEMPORARY EDUCATORS AS AT </a:t>
            </a:r>
            <a:r>
              <a:rPr lang="en-US" sz="3600" b="1" dirty="0" err="1" smtClean="0"/>
              <a:t>AT</a:t>
            </a:r>
            <a:r>
              <a:rPr lang="en-US" sz="3600" b="1" dirty="0" smtClean="0"/>
              <a:t> JUNE 2016</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30462381"/>
              </p:ext>
            </p:extLst>
          </p:nvPr>
        </p:nvGraphicFramePr>
        <p:xfrm>
          <a:off x="251520" y="836712"/>
          <a:ext cx="8496944" cy="4860542"/>
        </p:xfrm>
        <a:graphic>
          <a:graphicData uri="http://schemas.openxmlformats.org/drawingml/2006/table">
            <a:tbl>
              <a:tblPr firstRow="1" bandRow="1">
                <a:tableStyleId>{21E4AEA4-8DFA-4A89-87EB-49C32662AFE0}</a:tableStyleId>
              </a:tblPr>
              <a:tblGrid>
                <a:gridCol w="1723905"/>
                <a:gridCol w="2152830"/>
                <a:gridCol w="1858680"/>
                <a:gridCol w="2761529"/>
              </a:tblGrid>
              <a:tr h="402045">
                <a:tc rowSpan="2">
                  <a:txBody>
                    <a:bodyPr/>
                    <a:lstStyle/>
                    <a:p>
                      <a:pPr algn="ctr" fontAlgn="t"/>
                      <a:r>
                        <a:rPr lang="en-US" sz="1800" u="none" strike="noStrike" dirty="0">
                          <a:effectLst/>
                        </a:rPr>
                        <a:t>Province</a:t>
                      </a:r>
                      <a:endParaRPr lang="en-US" sz="1800" b="1" i="0" u="none" strike="noStrike" dirty="0">
                        <a:effectLst/>
                        <a:latin typeface="Arial" panose="020B0604020202020204" pitchFamily="34" charset="0"/>
                      </a:endParaRPr>
                    </a:p>
                  </a:txBody>
                  <a:tcPr marL="7144" marR="7144" marT="9525" marB="0"/>
                </a:tc>
                <a:tc rowSpan="2">
                  <a:txBody>
                    <a:bodyPr/>
                    <a:lstStyle/>
                    <a:p>
                      <a:pPr algn="ctr" fontAlgn="t"/>
                      <a:r>
                        <a:rPr lang="en-US" sz="1800" u="none" strike="noStrike" dirty="0">
                          <a:effectLst/>
                        </a:rPr>
                        <a:t>Total Number of PL1 </a:t>
                      </a:r>
                      <a:endParaRPr lang="en-US" sz="1800" b="1" i="0" u="none" strike="noStrike" dirty="0">
                        <a:effectLst/>
                        <a:latin typeface="Arial" panose="020B0604020202020204" pitchFamily="34" charset="0"/>
                      </a:endParaRPr>
                    </a:p>
                  </a:txBody>
                  <a:tcPr marL="7144" marR="7144" marT="9525" marB="0"/>
                </a:tc>
                <a:tc gridSpan="2">
                  <a:txBody>
                    <a:bodyPr/>
                    <a:lstStyle/>
                    <a:p>
                      <a:pPr algn="ctr" fontAlgn="t"/>
                      <a:r>
                        <a:rPr lang="en-US" sz="1800" u="none" strike="noStrike" dirty="0">
                          <a:effectLst/>
                        </a:rPr>
                        <a:t>30/6/2016</a:t>
                      </a:r>
                      <a:endParaRPr lang="en-US" sz="1800" b="1" i="0" u="none" strike="noStrike" dirty="0">
                        <a:effectLst/>
                        <a:latin typeface="Arial" panose="020B0604020202020204" pitchFamily="34" charset="0"/>
                      </a:endParaRPr>
                    </a:p>
                  </a:txBody>
                  <a:tcPr marL="7144" marR="7144" marT="9525" marB="0"/>
                </a:tc>
                <a:tc hMerge="1">
                  <a:txBody>
                    <a:bodyPr/>
                    <a:lstStyle/>
                    <a:p>
                      <a:endParaRPr lang="en-US"/>
                    </a:p>
                  </a:txBody>
                  <a:tcPr/>
                </a:tc>
              </a:tr>
              <a:tr h="402045">
                <a:tc vMerge="1">
                  <a:txBody>
                    <a:bodyPr/>
                    <a:lstStyle/>
                    <a:p>
                      <a:endParaRPr lang="en-US"/>
                    </a:p>
                  </a:txBody>
                  <a:tcPr/>
                </a:tc>
                <a:tc vMerge="1">
                  <a:txBody>
                    <a:bodyPr/>
                    <a:lstStyle/>
                    <a:p>
                      <a:endParaRPr lang="en-US"/>
                    </a:p>
                  </a:txBody>
                  <a:tcPr/>
                </a:tc>
                <a:tc>
                  <a:txBody>
                    <a:bodyPr/>
                    <a:lstStyle/>
                    <a:p>
                      <a:pPr algn="l" fontAlgn="t"/>
                      <a:r>
                        <a:rPr lang="en-US" sz="1800" u="none" strike="noStrike" dirty="0">
                          <a:effectLst/>
                        </a:rPr>
                        <a:t>Temp*</a:t>
                      </a:r>
                      <a:endParaRPr lang="en-US" sz="1800" b="1" i="0" u="none" strike="noStrike" dirty="0">
                        <a:effectLst/>
                        <a:latin typeface="Arial" panose="020B0604020202020204" pitchFamily="34" charset="0"/>
                      </a:endParaRPr>
                    </a:p>
                  </a:txBody>
                  <a:tcPr marL="7144" marR="7144" marT="9525" marB="0"/>
                </a:tc>
                <a:tc>
                  <a:txBody>
                    <a:bodyPr/>
                    <a:lstStyle/>
                    <a:p>
                      <a:pPr algn="l" fontAlgn="t"/>
                      <a:r>
                        <a:rPr lang="en-US" sz="1800" u="none" strike="noStrike" dirty="0" smtClean="0">
                          <a:effectLst/>
                        </a:rPr>
                        <a:t>          %</a:t>
                      </a:r>
                      <a:endParaRPr lang="en-US" sz="1800" b="1" i="0" u="none" strike="noStrike" dirty="0">
                        <a:effectLst/>
                        <a:latin typeface="Arial" panose="020B0604020202020204" pitchFamily="34" charset="0"/>
                      </a:endParaRPr>
                    </a:p>
                  </a:txBody>
                  <a:tcPr marL="7144" marR="7144" marT="9525" marB="0"/>
                </a:tc>
              </a:tr>
              <a:tr h="402045">
                <a:tc>
                  <a:txBody>
                    <a:bodyPr/>
                    <a:lstStyle/>
                    <a:p>
                      <a:pPr algn="ctr" fontAlgn="t"/>
                      <a:r>
                        <a:rPr lang="en-US" sz="1800" u="none" strike="noStrike" dirty="0">
                          <a:effectLst/>
                        </a:rPr>
                        <a:t>EC              </a:t>
                      </a:r>
                      <a:endParaRPr lang="en-US" sz="1800" b="1" i="0" u="none" strike="noStrike" dirty="0">
                        <a:effectLst/>
                        <a:latin typeface="Arial" panose="020B0604020202020204" pitchFamily="34" charset="0"/>
                      </a:endParaRPr>
                    </a:p>
                  </a:txBody>
                  <a:tcPr marL="7144" marR="7144" marT="9525" marB="0"/>
                </a:tc>
                <a:tc>
                  <a:txBody>
                    <a:bodyPr/>
                    <a:lstStyle/>
                    <a:p>
                      <a:pPr lvl="1" algn="ctr" fontAlgn="t"/>
                      <a:r>
                        <a:rPr lang="en-US" sz="1800" u="none" strike="noStrike" dirty="0">
                          <a:effectLst/>
                        </a:rPr>
                        <a:t>41109</a:t>
                      </a:r>
                      <a:endParaRPr lang="en-US" sz="1800" b="0"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664</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lvl="1" algn="l" fontAlgn="t"/>
                      <a:r>
                        <a:rPr lang="en-US" sz="1800" u="none" strike="noStrike" dirty="0">
                          <a:effectLst/>
                        </a:rPr>
                        <a:t>1.6%</a:t>
                      </a:r>
                      <a:endParaRPr lang="en-US" sz="1800" b="0" i="0" u="none" strike="noStrike" dirty="0">
                        <a:effectLst/>
                        <a:latin typeface="Arial" panose="020B0604020202020204" pitchFamily="34" charset="0"/>
                      </a:endParaRPr>
                    </a:p>
                  </a:txBody>
                  <a:tcPr marL="7144" marR="7144" marT="9525" marB="0"/>
                </a:tc>
              </a:tr>
              <a:tr h="402045">
                <a:tc>
                  <a:txBody>
                    <a:bodyPr/>
                    <a:lstStyle/>
                    <a:p>
                      <a:pPr algn="ctr" fontAlgn="t"/>
                      <a:r>
                        <a:rPr lang="en-US" sz="1800" u="none" strike="noStrike" dirty="0">
                          <a:effectLst/>
                        </a:rPr>
                        <a:t>FS</a:t>
                      </a:r>
                      <a:endParaRPr lang="en-US" sz="1800" b="1" i="0" u="none" strike="noStrike" dirty="0">
                        <a:effectLst/>
                        <a:latin typeface="Arial" panose="020B0604020202020204" pitchFamily="34" charset="0"/>
                      </a:endParaRPr>
                    </a:p>
                  </a:txBody>
                  <a:tcPr marL="7144" marR="7144" marT="9525" marB="0"/>
                </a:tc>
                <a:tc>
                  <a:txBody>
                    <a:bodyPr/>
                    <a:lstStyle/>
                    <a:p>
                      <a:pPr lvl="1" algn="ctr" fontAlgn="t"/>
                      <a:r>
                        <a:rPr lang="en-US" sz="1800" u="none" strike="noStrike" dirty="0">
                          <a:effectLst/>
                        </a:rPr>
                        <a:t>17187</a:t>
                      </a:r>
                      <a:endParaRPr lang="en-US" sz="1800" b="0"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2089</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marL="457200" lvl="1" algn="l" defTabSz="914400" rtl="0" eaLnBrk="1" fontAlgn="t" latinLnBrk="0" hangingPunct="1"/>
                      <a:r>
                        <a:rPr lang="en-US" sz="1800" u="none" strike="noStrike" kern="1200" dirty="0">
                          <a:effectLst/>
                        </a:rPr>
                        <a:t>12.2%</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r>
              <a:tr h="402045">
                <a:tc>
                  <a:txBody>
                    <a:bodyPr/>
                    <a:lstStyle/>
                    <a:p>
                      <a:pPr algn="ctr" fontAlgn="t"/>
                      <a:r>
                        <a:rPr lang="en-US" sz="1800" u="none" strike="noStrike" dirty="0">
                          <a:effectLst/>
                        </a:rPr>
                        <a:t>GP                                 </a:t>
                      </a:r>
                      <a:endParaRPr lang="en-US" sz="1800" b="1"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47038</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marL="457200" lvl="1" algn="ctr" defTabSz="914400" rtl="0" eaLnBrk="1" fontAlgn="t" latinLnBrk="0" hangingPunct="1"/>
                      <a:r>
                        <a:rPr lang="en-US" sz="1800" u="none" strike="noStrike" kern="1200" dirty="0">
                          <a:effectLst/>
                        </a:rPr>
                        <a:t>8471</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nchor="b"/>
                </a:tc>
                <a:tc>
                  <a:txBody>
                    <a:bodyPr/>
                    <a:lstStyle/>
                    <a:p>
                      <a:pPr marL="457200" lvl="1" algn="l" defTabSz="914400" rtl="0" eaLnBrk="1" fontAlgn="t" latinLnBrk="0" hangingPunct="1"/>
                      <a:r>
                        <a:rPr lang="en-US" sz="1800" u="none" strike="noStrike" kern="1200" dirty="0">
                          <a:effectLst/>
                        </a:rPr>
                        <a:t>18.0%</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r>
              <a:tr h="438047">
                <a:tc>
                  <a:txBody>
                    <a:bodyPr/>
                    <a:lstStyle/>
                    <a:p>
                      <a:pPr algn="ctr" fontAlgn="t"/>
                      <a:r>
                        <a:rPr lang="en-US" sz="1800" u="none" strike="noStrike" dirty="0">
                          <a:effectLst/>
                        </a:rPr>
                        <a:t>KZN </a:t>
                      </a:r>
                      <a:endParaRPr lang="en-US" sz="1800" b="1"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69838</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marL="457200" lvl="1" algn="ctr" defTabSz="914400" rtl="0" eaLnBrk="1" fontAlgn="t" latinLnBrk="0" hangingPunct="1"/>
                      <a:r>
                        <a:rPr lang="en-US" sz="1800" u="none" strike="noStrike" kern="1200" dirty="0">
                          <a:effectLst/>
                        </a:rPr>
                        <a:t>11,845</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nchor="b"/>
                </a:tc>
                <a:tc>
                  <a:txBody>
                    <a:bodyPr/>
                    <a:lstStyle/>
                    <a:p>
                      <a:pPr marL="457200" lvl="1" algn="l" defTabSz="914400" rtl="0" eaLnBrk="1" fontAlgn="t" latinLnBrk="0" hangingPunct="1"/>
                      <a:r>
                        <a:rPr lang="en-US" sz="1800" u="none" strike="noStrike" kern="1200" dirty="0">
                          <a:effectLst/>
                        </a:rPr>
                        <a:t>17.0%</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r>
              <a:tr h="402045">
                <a:tc>
                  <a:txBody>
                    <a:bodyPr/>
                    <a:lstStyle/>
                    <a:p>
                      <a:pPr algn="ctr" fontAlgn="t"/>
                      <a:r>
                        <a:rPr lang="en-US" sz="1800" u="none" strike="noStrike" dirty="0">
                          <a:effectLst/>
                        </a:rPr>
                        <a:t>LP</a:t>
                      </a:r>
                      <a:endParaRPr lang="en-US" sz="1800" b="1"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40816</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nchor="ctr"/>
                </a:tc>
                <a:tc>
                  <a:txBody>
                    <a:bodyPr/>
                    <a:lstStyle/>
                    <a:p>
                      <a:pPr marL="457200" lvl="1" algn="ctr" defTabSz="914400" rtl="0" eaLnBrk="1" fontAlgn="t" latinLnBrk="0" hangingPunct="1"/>
                      <a:r>
                        <a:rPr lang="en-US" sz="1800" u="none" strike="noStrike" kern="1200" dirty="0">
                          <a:effectLst/>
                        </a:rPr>
                        <a:t>336</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nchor="ctr"/>
                </a:tc>
                <a:tc>
                  <a:txBody>
                    <a:bodyPr/>
                    <a:lstStyle/>
                    <a:p>
                      <a:pPr marL="457200" lvl="1" algn="l" defTabSz="914400" rtl="0" eaLnBrk="1" fontAlgn="t" latinLnBrk="0" hangingPunct="1"/>
                      <a:r>
                        <a:rPr lang="en-US" sz="1800" u="none" strike="noStrike" kern="1200" dirty="0">
                          <a:effectLst/>
                        </a:rPr>
                        <a:t>0.4%</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r>
              <a:tr h="402045">
                <a:tc>
                  <a:txBody>
                    <a:bodyPr/>
                    <a:lstStyle/>
                    <a:p>
                      <a:pPr algn="ctr" fontAlgn="t"/>
                      <a:r>
                        <a:rPr lang="en-US" sz="1800" u="none" strike="noStrike" dirty="0">
                          <a:effectLst/>
                        </a:rPr>
                        <a:t>MP                              </a:t>
                      </a:r>
                      <a:endParaRPr lang="en-US" sz="1800" b="1"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25626</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marL="457200" lvl="1" algn="ctr" defTabSz="914400" rtl="0" eaLnBrk="1" fontAlgn="t" latinLnBrk="0" hangingPunct="1"/>
                      <a:r>
                        <a:rPr lang="en-US" sz="1800" u="none" strike="noStrike" kern="1200" dirty="0">
                          <a:effectLst/>
                        </a:rPr>
                        <a:t>2880</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nchor="b"/>
                </a:tc>
                <a:tc>
                  <a:txBody>
                    <a:bodyPr/>
                    <a:lstStyle/>
                    <a:p>
                      <a:pPr lvl="1" algn="l" fontAlgn="t"/>
                      <a:r>
                        <a:rPr lang="en-US" sz="1800" u="none" strike="noStrike" dirty="0">
                          <a:effectLst/>
                        </a:rPr>
                        <a:t>11.2%</a:t>
                      </a:r>
                      <a:endParaRPr lang="en-US" sz="1800" b="0" i="0" u="none" strike="noStrike" dirty="0">
                        <a:effectLst/>
                        <a:latin typeface="Arial" panose="020B0604020202020204" pitchFamily="34" charset="0"/>
                      </a:endParaRPr>
                    </a:p>
                  </a:txBody>
                  <a:tcPr marL="7144" marR="7144" marT="9525" marB="0"/>
                </a:tc>
              </a:tr>
              <a:tr h="402045">
                <a:tc>
                  <a:txBody>
                    <a:bodyPr/>
                    <a:lstStyle/>
                    <a:p>
                      <a:pPr algn="ctr" fontAlgn="t"/>
                      <a:r>
                        <a:rPr lang="en-US" sz="1800" u="none" strike="noStrike" dirty="0">
                          <a:effectLst/>
                        </a:rPr>
                        <a:t>NC               </a:t>
                      </a:r>
                      <a:endParaRPr lang="en-US" sz="1800" b="1"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6498</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nchor="b"/>
                </a:tc>
                <a:tc>
                  <a:txBody>
                    <a:bodyPr/>
                    <a:lstStyle/>
                    <a:p>
                      <a:pPr marL="457200" lvl="1" algn="ctr" defTabSz="914400" rtl="0" eaLnBrk="1" fontAlgn="t" latinLnBrk="0" hangingPunct="1"/>
                      <a:r>
                        <a:rPr lang="en-US" sz="1800" u="none" strike="noStrike" kern="1200" dirty="0">
                          <a:effectLst/>
                        </a:rPr>
                        <a:t>2173</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lvl="1" algn="l" fontAlgn="t"/>
                      <a:r>
                        <a:rPr lang="en-US" sz="1800" u="none" strike="noStrike" dirty="0">
                          <a:effectLst/>
                        </a:rPr>
                        <a:t>33.4%</a:t>
                      </a:r>
                      <a:endParaRPr lang="en-US" sz="1800" b="0" i="0" u="none" strike="noStrike" dirty="0">
                        <a:effectLst/>
                        <a:latin typeface="Arial" panose="020B0604020202020204" pitchFamily="34" charset="0"/>
                      </a:endParaRPr>
                    </a:p>
                  </a:txBody>
                  <a:tcPr marL="7144" marR="7144" marT="9525" marB="0"/>
                </a:tc>
              </a:tr>
              <a:tr h="402045">
                <a:tc>
                  <a:txBody>
                    <a:bodyPr/>
                    <a:lstStyle/>
                    <a:p>
                      <a:pPr algn="ctr" fontAlgn="t"/>
                      <a:r>
                        <a:rPr lang="en-US" sz="1800" u="none" strike="noStrike" dirty="0">
                          <a:effectLst/>
                        </a:rPr>
                        <a:t>NW                             </a:t>
                      </a:r>
                      <a:endParaRPr lang="en-US" sz="1800" b="1"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19309</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marL="457200" lvl="1" algn="ctr" defTabSz="914400" rtl="0" eaLnBrk="1" fontAlgn="t" latinLnBrk="0" hangingPunct="1"/>
                      <a:r>
                        <a:rPr lang="en-US" sz="1800" u="none" strike="noStrike" kern="1200" dirty="0">
                          <a:effectLst/>
                        </a:rPr>
                        <a:t>5114</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nchor="b"/>
                </a:tc>
                <a:tc>
                  <a:txBody>
                    <a:bodyPr/>
                    <a:lstStyle/>
                    <a:p>
                      <a:pPr lvl="1" algn="l" fontAlgn="t"/>
                      <a:r>
                        <a:rPr lang="en-US" sz="1800" u="none" strike="noStrike" dirty="0">
                          <a:effectLst/>
                        </a:rPr>
                        <a:t>26.5%</a:t>
                      </a:r>
                      <a:endParaRPr lang="en-US" sz="1800" b="0" i="0" u="none" strike="noStrike" dirty="0">
                        <a:effectLst/>
                        <a:latin typeface="Arial" panose="020B0604020202020204" pitchFamily="34" charset="0"/>
                      </a:endParaRPr>
                    </a:p>
                  </a:txBody>
                  <a:tcPr marL="7144" marR="7144" marT="9525" marB="0"/>
                </a:tc>
              </a:tr>
              <a:tr h="402045">
                <a:tc>
                  <a:txBody>
                    <a:bodyPr/>
                    <a:lstStyle/>
                    <a:p>
                      <a:pPr algn="ctr" fontAlgn="t"/>
                      <a:r>
                        <a:rPr lang="en-US" sz="1800" u="none" strike="noStrike" dirty="0">
                          <a:effectLst/>
                        </a:rPr>
                        <a:t>WC           </a:t>
                      </a:r>
                      <a:endParaRPr lang="en-US" sz="1800" b="1"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22271</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marL="457200" lvl="1" algn="ctr" defTabSz="914400" rtl="0" eaLnBrk="1" fontAlgn="t" latinLnBrk="0" hangingPunct="1"/>
                      <a:r>
                        <a:rPr lang="en-US" sz="1800" u="none" strike="noStrike" kern="1200" dirty="0">
                          <a:effectLst/>
                        </a:rPr>
                        <a:t>2899</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lvl="1" algn="l" fontAlgn="t"/>
                      <a:r>
                        <a:rPr lang="en-US" sz="1800" u="none" strike="noStrike" dirty="0">
                          <a:effectLst/>
                        </a:rPr>
                        <a:t>13.0</a:t>
                      </a:r>
                      <a:endParaRPr lang="en-US" sz="1800" b="0" i="0" u="none" strike="noStrike" dirty="0">
                        <a:effectLst/>
                        <a:latin typeface="Arial" panose="020B0604020202020204" pitchFamily="34" charset="0"/>
                      </a:endParaRPr>
                    </a:p>
                  </a:txBody>
                  <a:tcPr marL="7144" marR="7144" marT="9525" marB="0"/>
                </a:tc>
              </a:tr>
              <a:tr h="402045">
                <a:tc>
                  <a:txBody>
                    <a:bodyPr/>
                    <a:lstStyle/>
                    <a:p>
                      <a:pPr algn="ctr" fontAlgn="t"/>
                      <a:r>
                        <a:rPr lang="en-US" sz="1800" u="none" strike="noStrike" dirty="0">
                          <a:effectLst/>
                        </a:rPr>
                        <a:t>Total</a:t>
                      </a:r>
                      <a:endParaRPr lang="en-US" sz="1800" b="1" i="0" u="none" strike="noStrike" dirty="0">
                        <a:effectLst/>
                        <a:latin typeface="Arial" panose="020B0604020202020204" pitchFamily="34" charset="0"/>
                      </a:endParaRPr>
                    </a:p>
                  </a:txBody>
                  <a:tcPr marL="7144" marR="7144" marT="9525" marB="0"/>
                </a:tc>
                <a:tc>
                  <a:txBody>
                    <a:bodyPr/>
                    <a:lstStyle/>
                    <a:p>
                      <a:pPr marL="457200" lvl="1" algn="ctr" defTabSz="914400" rtl="0" eaLnBrk="1" fontAlgn="t" latinLnBrk="0" hangingPunct="1"/>
                      <a:r>
                        <a:rPr lang="en-US" sz="1800" u="none" strike="noStrike" kern="1200" dirty="0">
                          <a:effectLst/>
                        </a:rPr>
                        <a:t>289692</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marL="457200" lvl="1" algn="ctr" defTabSz="914400" rtl="0" eaLnBrk="1" fontAlgn="t" latinLnBrk="0" hangingPunct="1"/>
                      <a:r>
                        <a:rPr lang="en-US" sz="1800" u="none" strike="noStrike" kern="1200" dirty="0">
                          <a:effectLst/>
                        </a:rPr>
                        <a:t>36471</a:t>
                      </a:r>
                      <a:endParaRPr lang="en-US" sz="1800" b="0" i="0" u="none" strike="noStrike" kern="1200" dirty="0">
                        <a:solidFill>
                          <a:schemeClr val="dk1"/>
                        </a:solidFill>
                        <a:effectLst/>
                        <a:latin typeface="Arial" panose="020B0604020202020204" pitchFamily="34" charset="0"/>
                        <a:ea typeface="+mn-ea"/>
                        <a:cs typeface="+mn-cs"/>
                      </a:endParaRPr>
                    </a:p>
                  </a:txBody>
                  <a:tcPr marL="7144" marR="7144" marT="9525" marB="0"/>
                </a:tc>
                <a:tc>
                  <a:txBody>
                    <a:bodyPr/>
                    <a:lstStyle/>
                    <a:p>
                      <a:pPr lvl="1" algn="l" fontAlgn="t"/>
                      <a:r>
                        <a:rPr lang="en-US" sz="1800" u="none" strike="noStrike" dirty="0">
                          <a:effectLst/>
                        </a:rPr>
                        <a:t>12.6%</a:t>
                      </a:r>
                      <a:endParaRPr lang="en-US" sz="1800" b="0" i="0" u="none" strike="noStrike" dirty="0">
                        <a:effectLst/>
                        <a:latin typeface="Arial" panose="020B0604020202020204" pitchFamily="34" charset="0"/>
                      </a:endParaRPr>
                    </a:p>
                  </a:txBody>
                  <a:tcPr marL="7144" marR="7144" marT="9525" marB="0"/>
                </a:tc>
              </a:tr>
            </a:tbl>
          </a:graphicData>
        </a:graphic>
      </p:graphicFrame>
      <p:sp>
        <p:nvSpPr>
          <p:cNvPr id="5" name="TextBox 4"/>
          <p:cNvSpPr txBox="1"/>
          <p:nvPr/>
        </p:nvSpPr>
        <p:spPr>
          <a:xfrm>
            <a:off x="1485900" y="5661248"/>
            <a:ext cx="3078342" cy="369332"/>
          </a:xfrm>
          <a:prstGeom prst="rect">
            <a:avLst/>
          </a:prstGeom>
          <a:noFill/>
        </p:spPr>
        <p:txBody>
          <a:bodyPr wrap="square" rtlCol="0">
            <a:spAutoFit/>
          </a:bodyPr>
          <a:lstStyle/>
          <a:p>
            <a:r>
              <a:rPr lang="en-US" dirty="0"/>
              <a:t>Source: Provincial Reports</a:t>
            </a:r>
          </a:p>
        </p:txBody>
      </p:sp>
      <p:sp>
        <p:nvSpPr>
          <p:cNvPr id="6" name="Slide Number Placeholder 5"/>
          <p:cNvSpPr>
            <a:spLocks noGrp="1"/>
          </p:cNvSpPr>
          <p:nvPr>
            <p:ph type="sldNum" sz="quarter" idx="12"/>
          </p:nvPr>
        </p:nvSpPr>
        <p:spPr/>
        <p:txBody>
          <a:bodyPr/>
          <a:lstStyle/>
          <a:p>
            <a:fld id="{E2C0AE55-7E06-4976-960B-3D98813CB3CF}" type="slidenum">
              <a:rPr lang="en-ZA" smtClean="0"/>
              <a:pPr/>
              <a:t>25</a:t>
            </a:fld>
            <a:endParaRPr lang="en-ZA" dirty="0"/>
          </a:p>
        </p:txBody>
      </p:sp>
    </p:spTree>
    <p:extLst>
      <p:ext uri="{BB962C8B-B14F-4D97-AF65-F5344CB8AC3E}">
        <p14:creationId xmlns:p14="http://schemas.microsoft.com/office/powerpoint/2010/main" xmlns="" val="361371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b="1" dirty="0" smtClean="0"/>
              <a:t>LEARNING AND TEACHING </a:t>
            </a:r>
            <a:r>
              <a:rPr lang="en-ZA" b="1" dirty="0"/>
              <a:t>SUPPORT MATERIAL (LTSM)</a:t>
            </a:r>
          </a:p>
        </p:txBody>
      </p:sp>
    </p:spTree>
    <p:extLst>
      <p:ext uri="{BB962C8B-B14F-4D97-AF65-F5344CB8AC3E}">
        <p14:creationId xmlns:p14="http://schemas.microsoft.com/office/powerpoint/2010/main" xmlns="" val="303999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noAutofit/>
          </a:bodyPr>
          <a:lstStyle/>
          <a:p>
            <a:r>
              <a:rPr lang="en-ZA" sz="3600" b="1" dirty="0" smtClean="0"/>
              <a:t>LEARNING AND TEACHING </a:t>
            </a:r>
            <a:r>
              <a:rPr lang="en-ZA" sz="3600" b="1" dirty="0"/>
              <a:t>SUPPORT </a:t>
            </a:r>
            <a:r>
              <a:rPr lang="en-ZA" sz="3600" b="1" dirty="0" smtClean="0"/>
              <a:t>MATERIALS</a:t>
            </a:r>
            <a:endParaRPr lang="en-ZA" sz="3600" b="1" dirty="0"/>
          </a:p>
        </p:txBody>
      </p:sp>
      <p:sp>
        <p:nvSpPr>
          <p:cNvPr id="3" name="Content Placeholder 2"/>
          <p:cNvSpPr>
            <a:spLocks noGrp="1"/>
          </p:cNvSpPr>
          <p:nvPr>
            <p:ph idx="1"/>
          </p:nvPr>
        </p:nvSpPr>
        <p:spPr>
          <a:xfrm>
            <a:off x="323528" y="980728"/>
            <a:ext cx="8496944" cy="4824535"/>
          </a:xfrm>
        </p:spPr>
        <p:txBody>
          <a:bodyPr>
            <a:normAutofit fontScale="77500" lnSpcReduction="20000"/>
          </a:bodyPr>
          <a:lstStyle/>
          <a:p>
            <a:pPr algn="just">
              <a:lnSpc>
                <a:spcPct val="150000"/>
              </a:lnSpc>
              <a:spcBef>
                <a:spcPts val="0"/>
              </a:spcBef>
            </a:pPr>
            <a:r>
              <a:rPr lang="en-ZA" sz="2800" dirty="0"/>
              <a:t>A </a:t>
            </a:r>
            <a:r>
              <a:rPr lang="en-ZA" sz="2800" b="1" dirty="0"/>
              <a:t>sector plan </a:t>
            </a:r>
            <a:r>
              <a:rPr lang="en-ZA" sz="2800" dirty="0"/>
              <a:t>for the procurement and delivery of </a:t>
            </a:r>
            <a:r>
              <a:rPr lang="en-ZA" sz="2800" b="1" dirty="0"/>
              <a:t>LTSM</a:t>
            </a:r>
            <a:r>
              <a:rPr lang="en-ZA" sz="2800" dirty="0"/>
              <a:t> is in place and has been </a:t>
            </a:r>
            <a:r>
              <a:rPr lang="en-ZA" sz="2800" b="1" dirty="0"/>
              <a:t>communicated to all provinces</a:t>
            </a:r>
            <a:r>
              <a:rPr lang="en-ZA" sz="2800" dirty="0"/>
              <a:t>.</a:t>
            </a:r>
          </a:p>
          <a:p>
            <a:pPr algn="just">
              <a:lnSpc>
                <a:spcPct val="150000"/>
              </a:lnSpc>
              <a:spcBef>
                <a:spcPts val="0"/>
              </a:spcBef>
            </a:pPr>
            <a:r>
              <a:rPr lang="en-ZA" sz="2800" dirty="0"/>
              <a:t>According to the sector plan, delivery of materials to the </a:t>
            </a:r>
            <a:r>
              <a:rPr lang="en-ZA" sz="2800" dirty="0" smtClean="0"/>
              <a:t>district/provincial/school</a:t>
            </a:r>
            <a:r>
              <a:rPr lang="en-ZA" sz="2800" dirty="0" smtClean="0">
                <a:solidFill>
                  <a:srgbClr val="FF0000"/>
                </a:solidFill>
              </a:rPr>
              <a:t> </a:t>
            </a:r>
            <a:r>
              <a:rPr lang="en-ZA" sz="2800" dirty="0"/>
              <a:t>warehouses should be between September and October of every year.</a:t>
            </a:r>
          </a:p>
          <a:p>
            <a:r>
              <a:rPr lang="en-ZA" sz="2800" dirty="0"/>
              <a:t>The key focus areas in the monitoring of LTSM provisioning is on:</a:t>
            </a:r>
          </a:p>
          <a:p>
            <a:pPr lvl="1"/>
            <a:r>
              <a:rPr lang="en-ZA" sz="2500" dirty="0"/>
              <a:t>Distribution </a:t>
            </a:r>
            <a:r>
              <a:rPr lang="en-ZA" sz="2500" dirty="0" smtClean="0"/>
              <a:t>of </a:t>
            </a:r>
            <a:r>
              <a:rPr lang="en-ZA" sz="2500" dirty="0"/>
              <a:t>workbooks;  </a:t>
            </a:r>
          </a:p>
          <a:p>
            <a:pPr lvl="1"/>
            <a:r>
              <a:rPr lang="en-ZA" sz="2500" dirty="0"/>
              <a:t>Distribution of textbooks; </a:t>
            </a:r>
          </a:p>
          <a:p>
            <a:pPr lvl="1"/>
            <a:r>
              <a:rPr lang="en-ZA" sz="2500" dirty="0"/>
              <a:t>Distribution of stationery;</a:t>
            </a:r>
          </a:p>
          <a:p>
            <a:pPr lvl="1"/>
            <a:r>
              <a:rPr lang="en-ZA" sz="2500" dirty="0" smtClean="0"/>
              <a:t>Availability of an </a:t>
            </a:r>
            <a:r>
              <a:rPr lang="en-ZA" sz="2500" dirty="0"/>
              <a:t>LTSM inventory; </a:t>
            </a:r>
          </a:p>
          <a:p>
            <a:pPr lvl="1"/>
            <a:r>
              <a:rPr lang="en-ZA" sz="2500" dirty="0"/>
              <a:t>Availability of </a:t>
            </a:r>
            <a:r>
              <a:rPr lang="en-ZA" sz="2500" dirty="0" smtClean="0"/>
              <a:t>Braille materials and </a:t>
            </a:r>
            <a:r>
              <a:rPr lang="en-ZA" sz="2500" dirty="0"/>
              <a:t>other Assistive devices in special schools. </a:t>
            </a:r>
          </a:p>
          <a:p>
            <a:pPr lvl="1"/>
            <a:r>
              <a:rPr lang="en-ZA" sz="2500" dirty="0"/>
              <a:t>Availability and effectiveness of the implementation of </a:t>
            </a:r>
            <a:r>
              <a:rPr lang="en-ZA" sz="2500" dirty="0" smtClean="0"/>
              <a:t>Textbook </a:t>
            </a:r>
            <a:r>
              <a:rPr lang="en-ZA" sz="2500" dirty="0"/>
              <a:t>Retrieval Policies. </a:t>
            </a:r>
          </a:p>
          <a:p>
            <a:pPr marL="0" indent="0">
              <a:buNone/>
            </a:pPr>
            <a:endParaRPr lang="en-ZA" dirty="0"/>
          </a:p>
        </p:txBody>
      </p:sp>
      <p:sp>
        <p:nvSpPr>
          <p:cNvPr id="6" name="Rectangle 1"/>
          <p:cNvSpPr>
            <a:spLocks noChangeArrowheads="1"/>
          </p:cNvSpPr>
          <p:nvPr/>
        </p:nvSpPr>
        <p:spPr bwMode="auto">
          <a:xfrm>
            <a:off x="457200" y="23383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527EF771-2B50-4573-84B4-5C96B4F32DD9}" type="slidenum">
              <a:rPr lang="en-ZA" smtClean="0"/>
              <a:pPr/>
              <a:t>27</a:t>
            </a:fld>
            <a:endParaRPr lang="en-ZA" dirty="0"/>
          </a:p>
        </p:txBody>
      </p:sp>
    </p:spTree>
    <p:extLst>
      <p:ext uri="{BB962C8B-B14F-4D97-AF65-F5344CB8AC3E}">
        <p14:creationId xmlns:p14="http://schemas.microsoft.com/office/powerpoint/2010/main" xmlns="" val="21866945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72" y="29152"/>
            <a:ext cx="8229600" cy="879568"/>
          </a:xfrm>
        </p:spPr>
        <p:txBody>
          <a:bodyPr>
            <a:noAutofit/>
          </a:bodyPr>
          <a:lstStyle/>
          <a:p>
            <a:r>
              <a:rPr lang="en-ZA" sz="3200" b="1" dirty="0"/>
              <a:t>WORKBOOKS 2017 DELIVERY STATUS: ALL PROVINCES – Vol </a:t>
            </a:r>
            <a:r>
              <a:rPr lang="en-ZA" sz="3200" b="1" dirty="0" smtClean="0"/>
              <a:t>1 AS AT 23 NOV 2016</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6574402"/>
              </p:ext>
            </p:extLst>
          </p:nvPr>
        </p:nvGraphicFramePr>
        <p:xfrm>
          <a:off x="179513" y="1052732"/>
          <a:ext cx="8856983" cy="5171929"/>
        </p:xfrm>
        <a:graphic>
          <a:graphicData uri="http://schemas.openxmlformats.org/drawingml/2006/table">
            <a:tbl>
              <a:tblPr firstRow="1" firstCol="1" bandRow="1">
                <a:tableStyleId>{21E4AEA4-8DFA-4A89-87EB-49C32662AFE0}</a:tableStyleId>
              </a:tblPr>
              <a:tblGrid>
                <a:gridCol w="936103">
                  <a:extLst>
                    <a:ext uri="{9D8B030D-6E8A-4147-A177-3AD203B41FA5}">
                      <a16:colId xmlns="" xmlns:a16="http://schemas.microsoft.com/office/drawing/2014/main" val="20000"/>
                    </a:ext>
                  </a:extLst>
                </a:gridCol>
                <a:gridCol w="1008113">
                  <a:extLst>
                    <a:ext uri="{9D8B030D-6E8A-4147-A177-3AD203B41FA5}">
                      <a16:colId xmlns="" xmlns:a16="http://schemas.microsoft.com/office/drawing/2014/main" val="20001"/>
                    </a:ext>
                  </a:extLst>
                </a:gridCol>
                <a:gridCol w="936103">
                  <a:extLst>
                    <a:ext uri="{9D8B030D-6E8A-4147-A177-3AD203B41FA5}">
                      <a16:colId xmlns="" xmlns:a16="http://schemas.microsoft.com/office/drawing/2014/main" val="20002"/>
                    </a:ext>
                  </a:extLst>
                </a:gridCol>
                <a:gridCol w="1080121">
                  <a:extLst>
                    <a:ext uri="{9D8B030D-6E8A-4147-A177-3AD203B41FA5}">
                      <a16:colId xmlns="" xmlns:a16="http://schemas.microsoft.com/office/drawing/2014/main" val="20003"/>
                    </a:ext>
                  </a:extLst>
                </a:gridCol>
                <a:gridCol w="1080119">
                  <a:extLst>
                    <a:ext uri="{9D8B030D-6E8A-4147-A177-3AD203B41FA5}">
                      <a16:colId xmlns="" xmlns:a16="http://schemas.microsoft.com/office/drawing/2014/main" val="20004"/>
                    </a:ext>
                  </a:extLst>
                </a:gridCol>
                <a:gridCol w="936104">
                  <a:extLst>
                    <a:ext uri="{9D8B030D-6E8A-4147-A177-3AD203B41FA5}">
                      <a16:colId xmlns="" xmlns:a16="http://schemas.microsoft.com/office/drawing/2014/main" val="20005"/>
                    </a:ext>
                  </a:extLst>
                </a:gridCol>
                <a:gridCol w="975512">
                  <a:extLst>
                    <a:ext uri="{9D8B030D-6E8A-4147-A177-3AD203B41FA5}">
                      <a16:colId xmlns="" xmlns:a16="http://schemas.microsoft.com/office/drawing/2014/main" val="20006"/>
                    </a:ext>
                  </a:extLst>
                </a:gridCol>
                <a:gridCol w="968704">
                  <a:extLst>
                    <a:ext uri="{9D8B030D-6E8A-4147-A177-3AD203B41FA5}">
                      <a16:colId xmlns="" xmlns:a16="http://schemas.microsoft.com/office/drawing/2014/main" val="20007"/>
                    </a:ext>
                  </a:extLst>
                </a:gridCol>
                <a:gridCol w="936104">
                  <a:extLst>
                    <a:ext uri="{9D8B030D-6E8A-4147-A177-3AD203B41FA5}">
                      <a16:colId xmlns="" xmlns:a16="http://schemas.microsoft.com/office/drawing/2014/main" val="20008"/>
                    </a:ext>
                  </a:extLst>
                </a:gridCol>
              </a:tblGrid>
              <a:tr h="1080982">
                <a:tc>
                  <a:txBody>
                    <a:bodyPr/>
                    <a:lstStyle/>
                    <a:p>
                      <a:pPr>
                        <a:spcAft>
                          <a:spcPts val="0"/>
                        </a:spcAft>
                      </a:pPr>
                      <a:r>
                        <a:rPr lang="en-ZA" sz="1600" dirty="0">
                          <a:effectLst/>
                        </a:rPr>
                        <a:t>Province</a:t>
                      </a:r>
                      <a:endParaRPr lang="en-ZA" sz="1600" b="1" dirty="0">
                        <a:effectLst/>
                        <a:latin typeface="Calibri"/>
                        <a:ea typeface="Calibri"/>
                        <a:cs typeface="Times New Roman"/>
                      </a:endParaRPr>
                    </a:p>
                  </a:txBody>
                  <a:tcPr marL="54864" marR="54864" marT="0" marB="0"/>
                </a:tc>
                <a:tc>
                  <a:txBody>
                    <a:bodyPr/>
                    <a:lstStyle/>
                    <a:p>
                      <a:pPr>
                        <a:spcAft>
                          <a:spcPts val="0"/>
                        </a:spcAft>
                      </a:pPr>
                      <a:r>
                        <a:rPr lang="en-ZA" sz="1600" dirty="0">
                          <a:effectLst/>
                        </a:rPr>
                        <a:t>Total Schools Allocated</a:t>
                      </a:r>
                      <a:endParaRPr lang="en-ZA" sz="1600" b="1" dirty="0">
                        <a:effectLst/>
                        <a:latin typeface="Calibri"/>
                        <a:ea typeface="Calibri"/>
                        <a:cs typeface="Times New Roman"/>
                      </a:endParaRPr>
                    </a:p>
                  </a:txBody>
                  <a:tcPr marL="54864" marR="54864" marT="0" marB="0"/>
                </a:tc>
                <a:tc>
                  <a:txBody>
                    <a:bodyPr/>
                    <a:lstStyle/>
                    <a:p>
                      <a:pPr>
                        <a:spcAft>
                          <a:spcPts val="0"/>
                        </a:spcAft>
                      </a:pPr>
                      <a:r>
                        <a:rPr lang="en-ZA" sz="1600" dirty="0">
                          <a:effectLst/>
                        </a:rPr>
                        <a:t>Total Books Allocated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Schools Dispatched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b="1" kern="1200" dirty="0">
                          <a:solidFill>
                            <a:schemeClr val="lt1"/>
                          </a:solidFill>
                          <a:effectLst/>
                          <a:latin typeface="+mn-lt"/>
                          <a:ea typeface="+mn-ea"/>
                          <a:cs typeface="+mn-cs"/>
                        </a:rPr>
                        <a:t>Books Dispatched</a:t>
                      </a:r>
                    </a:p>
                  </a:txBody>
                  <a:tcPr marL="54864" marR="54864" marT="0" marB="0"/>
                </a:tc>
                <a:tc>
                  <a:txBody>
                    <a:bodyPr/>
                    <a:lstStyle/>
                    <a:p>
                      <a:pPr algn="ctr">
                        <a:spcAft>
                          <a:spcPts val="0"/>
                        </a:spcAft>
                      </a:pPr>
                      <a:r>
                        <a:rPr lang="en-ZA" sz="1600" b="1" kern="1200" dirty="0">
                          <a:solidFill>
                            <a:schemeClr val="lt1"/>
                          </a:solidFill>
                          <a:effectLst/>
                          <a:latin typeface="+mn-lt"/>
                          <a:ea typeface="+mn-ea"/>
                          <a:cs typeface="+mn-cs"/>
                        </a:rPr>
                        <a:t>Schools Delivered</a:t>
                      </a:r>
                    </a:p>
                  </a:txBody>
                  <a:tcPr marL="54864" marR="54864" marT="0" marB="0"/>
                </a:tc>
                <a:tc>
                  <a:txBody>
                    <a:bodyPr/>
                    <a:lstStyle/>
                    <a:p>
                      <a:pPr algn="ctr">
                        <a:spcAft>
                          <a:spcPts val="0"/>
                        </a:spcAft>
                      </a:pPr>
                      <a:r>
                        <a:rPr lang="en-ZA" sz="1600" b="1" kern="1200" dirty="0">
                          <a:solidFill>
                            <a:schemeClr val="lt1"/>
                          </a:solidFill>
                          <a:effectLst/>
                          <a:latin typeface="+mn-lt"/>
                          <a:ea typeface="+mn-ea"/>
                          <a:cs typeface="+mn-cs"/>
                        </a:rPr>
                        <a:t>Books Delivered</a:t>
                      </a:r>
                    </a:p>
                  </a:txBody>
                  <a:tcPr marL="54864" marR="54864" marT="0" marB="0"/>
                </a:tc>
                <a:tc>
                  <a:txBody>
                    <a:bodyPr/>
                    <a:lstStyle/>
                    <a:p>
                      <a:pPr algn="ctr">
                        <a:spcAft>
                          <a:spcPts val="0"/>
                        </a:spcAft>
                      </a:pPr>
                      <a:r>
                        <a:rPr lang="en-ZA" sz="1600" b="1" kern="1200" dirty="0">
                          <a:solidFill>
                            <a:schemeClr val="lt1"/>
                          </a:solidFill>
                          <a:effectLst/>
                          <a:latin typeface="+mn-lt"/>
                          <a:ea typeface="+mn-ea"/>
                          <a:cs typeface="+mn-cs"/>
                        </a:rPr>
                        <a:t>% Schools Delivered</a:t>
                      </a:r>
                    </a:p>
                  </a:txBody>
                  <a:tcPr marL="54864" marR="54864" marT="0" marB="0"/>
                </a:tc>
                <a:tc>
                  <a:txBody>
                    <a:bodyPr/>
                    <a:lstStyle/>
                    <a:p>
                      <a:pPr algn="ctr">
                        <a:spcAft>
                          <a:spcPts val="0"/>
                        </a:spcAft>
                      </a:pPr>
                      <a:r>
                        <a:rPr lang="en-ZA" sz="1600" b="1" kern="1200" dirty="0">
                          <a:solidFill>
                            <a:schemeClr val="lt1"/>
                          </a:solidFill>
                          <a:effectLst/>
                          <a:latin typeface="+mn-lt"/>
                          <a:ea typeface="+mn-ea"/>
                          <a:cs typeface="+mn-cs"/>
                        </a:rPr>
                        <a:t>% Books Delivered</a:t>
                      </a:r>
                    </a:p>
                  </a:txBody>
                  <a:tcPr marL="54864" marR="54864" marT="0" marB="0"/>
                </a:tc>
                <a:extLst>
                  <a:ext uri="{0D108BD9-81ED-4DB2-BD59-A6C34878D82A}">
                    <a16:rowId xmlns="" xmlns:a16="http://schemas.microsoft.com/office/drawing/2014/main" val="10000"/>
                  </a:ext>
                </a:extLst>
              </a:tr>
              <a:tr h="400363">
                <a:tc>
                  <a:txBody>
                    <a:bodyPr/>
                    <a:lstStyle/>
                    <a:p>
                      <a:pPr>
                        <a:spcAft>
                          <a:spcPts val="0"/>
                        </a:spcAft>
                      </a:pPr>
                      <a:r>
                        <a:rPr lang="en-ZA" sz="1600" dirty="0">
                          <a:effectLst/>
                        </a:rPr>
                        <a:t>EC</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5 194</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4 683 280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5 194</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4 683 370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 </a:t>
                      </a:r>
                      <a:r>
                        <a:rPr lang="en-ZA" sz="1600" dirty="0" smtClean="0">
                          <a:solidFill>
                            <a:schemeClr val="tx1"/>
                          </a:solidFill>
                          <a:effectLst/>
                        </a:rPr>
                        <a:t>193</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a:t>
                      </a:r>
                      <a:r>
                        <a:rPr lang="en-ZA" sz="1600" dirty="0" smtClean="0">
                          <a:solidFill>
                            <a:schemeClr val="tx1"/>
                          </a:solidFill>
                          <a:effectLst/>
                        </a:rPr>
                        <a:t>682 025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99.98%</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99.97%</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1"/>
                  </a:ext>
                </a:extLst>
              </a:tr>
              <a:tr h="400363">
                <a:tc>
                  <a:txBody>
                    <a:bodyPr/>
                    <a:lstStyle/>
                    <a:p>
                      <a:pPr>
                        <a:spcAft>
                          <a:spcPts val="0"/>
                        </a:spcAft>
                      </a:pPr>
                      <a:r>
                        <a:rPr lang="en-ZA" sz="1600" dirty="0">
                          <a:effectLst/>
                        </a:rPr>
                        <a:t>FS</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1 179</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1 556 090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1 179</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1 556 090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1 178</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1 552 270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99.92%</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99.75%</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2"/>
                  </a:ext>
                </a:extLst>
              </a:tr>
              <a:tr h="400363">
                <a:tc>
                  <a:txBody>
                    <a:bodyPr/>
                    <a:lstStyle/>
                    <a:p>
                      <a:pPr>
                        <a:spcAft>
                          <a:spcPts val="0"/>
                        </a:spcAft>
                      </a:pPr>
                      <a:r>
                        <a:rPr lang="en-ZA" sz="1600" dirty="0">
                          <a:effectLst/>
                        </a:rPr>
                        <a:t>GP</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2 152</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4 916 910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2 152</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a:t>
                      </a:r>
                      <a:r>
                        <a:rPr lang="en-ZA" sz="1600" dirty="0" smtClean="0">
                          <a:solidFill>
                            <a:schemeClr val="tx1"/>
                          </a:solidFill>
                          <a:effectLst/>
                        </a:rPr>
                        <a:t>914 </a:t>
                      </a:r>
                      <a:r>
                        <a:rPr lang="en-ZA" sz="1600" dirty="0">
                          <a:solidFill>
                            <a:schemeClr val="tx1"/>
                          </a:solidFill>
                          <a:effectLst/>
                        </a:rPr>
                        <a:t>7</a:t>
                      </a:r>
                      <a:r>
                        <a:rPr lang="en-ZA" sz="1600" dirty="0" smtClean="0">
                          <a:solidFill>
                            <a:schemeClr val="tx1"/>
                          </a:solidFill>
                          <a:effectLst/>
                        </a:rPr>
                        <a:t>10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a:t>
                      </a:r>
                      <a:r>
                        <a:rPr lang="en-ZA" sz="1600" dirty="0" smtClean="0">
                          <a:solidFill>
                            <a:schemeClr val="tx1"/>
                          </a:solidFill>
                          <a:effectLst/>
                        </a:rPr>
                        <a:t> 135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a:t>
                      </a:r>
                      <a:r>
                        <a:rPr lang="en-ZA" sz="1600" dirty="0" smtClean="0">
                          <a:solidFill>
                            <a:schemeClr val="tx1"/>
                          </a:solidFill>
                          <a:effectLst/>
                        </a:rPr>
                        <a:t>875 035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99.21%</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99.15%</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3"/>
                  </a:ext>
                </a:extLst>
              </a:tr>
              <a:tr h="400363">
                <a:tc>
                  <a:txBody>
                    <a:bodyPr/>
                    <a:lstStyle/>
                    <a:p>
                      <a:pPr>
                        <a:spcAft>
                          <a:spcPts val="0"/>
                        </a:spcAft>
                      </a:pPr>
                      <a:r>
                        <a:rPr lang="en-ZA" sz="1600" dirty="0">
                          <a:effectLst/>
                        </a:rPr>
                        <a:t>KZ</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5 937</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5 701 320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5 937</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 </a:t>
                      </a:r>
                      <a:r>
                        <a:rPr lang="en-ZA" sz="1600" dirty="0" smtClean="0">
                          <a:solidFill>
                            <a:schemeClr val="tx1"/>
                          </a:solidFill>
                          <a:effectLst/>
                        </a:rPr>
                        <a:t>697 495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5 937</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 </a:t>
                      </a:r>
                      <a:r>
                        <a:rPr lang="en-ZA" sz="1600" dirty="0" smtClean="0">
                          <a:solidFill>
                            <a:schemeClr val="tx1"/>
                          </a:solidFill>
                          <a:effectLst/>
                        </a:rPr>
                        <a:t>650 150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100</a:t>
                      </a:r>
                      <a:r>
                        <a:rPr lang="en-ZA" sz="1600" dirty="0" smtClean="0">
                          <a:solidFill>
                            <a:schemeClr val="tx1"/>
                          </a:solidFill>
                          <a:effectLst/>
                        </a:rPr>
                        <a:t>. %</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99.10%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4"/>
                  </a:ext>
                </a:extLst>
              </a:tr>
              <a:tr h="400363">
                <a:tc>
                  <a:txBody>
                    <a:bodyPr/>
                    <a:lstStyle/>
                    <a:p>
                      <a:pPr>
                        <a:spcAft>
                          <a:spcPts val="0"/>
                        </a:spcAft>
                      </a:pPr>
                      <a:r>
                        <a:rPr lang="en-ZA" sz="1600" dirty="0">
                          <a:effectLst/>
                        </a:rPr>
                        <a:t>LP</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3 936</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4 070 765</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3 936</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4 070 765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3 </a:t>
                      </a:r>
                      <a:r>
                        <a:rPr lang="en-ZA" sz="1600" dirty="0" smtClean="0">
                          <a:solidFill>
                            <a:schemeClr val="tx1"/>
                          </a:solidFill>
                          <a:effectLst/>
                        </a:rPr>
                        <a:t>936</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a:t>
                      </a:r>
                      <a:r>
                        <a:rPr lang="en-ZA" sz="1600" dirty="0" smtClean="0">
                          <a:solidFill>
                            <a:schemeClr val="tx1"/>
                          </a:solidFill>
                          <a:effectLst/>
                        </a:rPr>
                        <a:t>070 </a:t>
                      </a:r>
                      <a:r>
                        <a:rPr lang="en-ZA" sz="1600" dirty="0">
                          <a:solidFill>
                            <a:schemeClr val="tx1"/>
                          </a:solidFill>
                          <a:effectLst/>
                        </a:rPr>
                        <a:t>7</a:t>
                      </a:r>
                      <a:r>
                        <a:rPr lang="en-ZA" sz="1600" dirty="0" smtClean="0">
                          <a:solidFill>
                            <a:schemeClr val="tx1"/>
                          </a:solidFill>
                          <a:effectLst/>
                        </a:rPr>
                        <a:t>65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5"/>
                  </a:ext>
                </a:extLst>
              </a:tr>
              <a:tr h="400363">
                <a:tc>
                  <a:txBody>
                    <a:bodyPr/>
                    <a:lstStyle/>
                    <a:p>
                      <a:pPr>
                        <a:spcAft>
                          <a:spcPts val="0"/>
                        </a:spcAft>
                      </a:pPr>
                      <a:r>
                        <a:rPr lang="en-ZA" sz="1600" dirty="0">
                          <a:effectLst/>
                        </a:rPr>
                        <a:t>MP</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1 678</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2 490 925</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1 678</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2 490 925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678</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 </a:t>
                      </a:r>
                      <a:r>
                        <a:rPr lang="en-ZA" sz="1600" dirty="0" smtClean="0">
                          <a:solidFill>
                            <a:schemeClr val="tx1"/>
                          </a:solidFill>
                          <a:effectLst/>
                        </a:rPr>
                        <a:t>490 925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6"/>
                  </a:ext>
                </a:extLst>
              </a:tr>
              <a:tr h="400363">
                <a:tc>
                  <a:txBody>
                    <a:bodyPr/>
                    <a:lstStyle/>
                    <a:p>
                      <a:pPr>
                        <a:spcAft>
                          <a:spcPts val="0"/>
                        </a:spcAft>
                      </a:pPr>
                      <a:r>
                        <a:rPr lang="en-ZA" sz="1600" dirty="0">
                          <a:effectLst/>
                        </a:rPr>
                        <a:t>NC</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540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712 620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540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712 415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540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709 860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100 %</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99.61%</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7"/>
                  </a:ext>
                </a:extLst>
              </a:tr>
              <a:tr h="400363">
                <a:tc>
                  <a:txBody>
                    <a:bodyPr/>
                    <a:lstStyle/>
                    <a:p>
                      <a:pPr>
                        <a:spcAft>
                          <a:spcPts val="0"/>
                        </a:spcAft>
                      </a:pPr>
                      <a:r>
                        <a:rPr lang="en-ZA" sz="1600" dirty="0">
                          <a:effectLst/>
                        </a:rPr>
                        <a:t>NW</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1 505</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1 772 330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1 505</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771 470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502</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761 310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99.80</a:t>
                      </a:r>
                      <a:r>
                        <a:rPr lang="en-ZA" sz="1600" dirty="0">
                          <a:solidFill>
                            <a:schemeClr val="tx1"/>
                          </a:solidFill>
                          <a:effectLst/>
                        </a:rPr>
                        <a:t>%</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99.38%</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8"/>
                  </a:ext>
                </a:extLst>
              </a:tr>
              <a:tr h="400363">
                <a:tc>
                  <a:txBody>
                    <a:bodyPr/>
                    <a:lstStyle/>
                    <a:p>
                      <a:pPr>
                        <a:spcAft>
                          <a:spcPts val="0"/>
                        </a:spcAft>
                      </a:pPr>
                      <a:r>
                        <a:rPr lang="en-ZA" sz="1600" dirty="0">
                          <a:effectLst/>
                        </a:rPr>
                        <a:t>WC</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1 497</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2 319 365</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1 497</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 </a:t>
                      </a:r>
                      <a:r>
                        <a:rPr lang="en-ZA" sz="1600" dirty="0" smtClean="0">
                          <a:solidFill>
                            <a:schemeClr val="tx1"/>
                          </a:solidFill>
                          <a:effectLst/>
                        </a:rPr>
                        <a:t>313</a:t>
                      </a:r>
                      <a:r>
                        <a:rPr lang="en-ZA" sz="1600" baseline="0" dirty="0" smtClean="0">
                          <a:solidFill>
                            <a:schemeClr val="tx1"/>
                          </a:solidFill>
                          <a:effectLst/>
                        </a:rPr>
                        <a:t> 92</a:t>
                      </a:r>
                      <a:r>
                        <a:rPr lang="en-ZA" sz="1600" dirty="0" smtClean="0">
                          <a:solidFill>
                            <a:schemeClr val="tx1"/>
                          </a:solidFill>
                          <a:effectLst/>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1 497</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 </a:t>
                      </a:r>
                      <a:r>
                        <a:rPr lang="en-ZA" sz="1600" dirty="0" smtClean="0">
                          <a:solidFill>
                            <a:schemeClr val="tx1"/>
                          </a:solidFill>
                          <a:effectLst/>
                        </a:rPr>
                        <a:t>293 510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98.89%</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9"/>
                  </a:ext>
                </a:extLst>
              </a:tr>
              <a:tr h="428323">
                <a:tc>
                  <a:txBody>
                    <a:bodyPr/>
                    <a:lstStyle/>
                    <a:p>
                      <a:pPr>
                        <a:spcAft>
                          <a:spcPts val="0"/>
                        </a:spcAft>
                      </a:pPr>
                      <a:r>
                        <a:rPr lang="en-ZA" sz="1600" dirty="0">
                          <a:effectLst/>
                        </a:rPr>
                        <a:t>Grand Total</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23 618</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28 223 605</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23 618</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28 </a:t>
                      </a:r>
                      <a:r>
                        <a:rPr lang="en-ZA" sz="1600" dirty="0" smtClean="0">
                          <a:solidFill>
                            <a:schemeClr val="tx1"/>
                          </a:solidFill>
                          <a:effectLst/>
                        </a:rPr>
                        <a:t>211 160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23 </a:t>
                      </a:r>
                      <a:r>
                        <a:rPr lang="en-ZA" sz="1600" dirty="0" smtClean="0">
                          <a:solidFill>
                            <a:schemeClr val="tx1"/>
                          </a:solidFill>
                          <a:effectLst/>
                        </a:rPr>
                        <a:t>596</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28 085 850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99.91%</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99.51%</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10"/>
                  </a:ext>
                </a:extLst>
              </a:tr>
            </a:tbl>
          </a:graphicData>
        </a:graphic>
      </p:graphicFrame>
      <p:sp>
        <p:nvSpPr>
          <p:cNvPr id="6" name="Rectangle 1"/>
          <p:cNvSpPr>
            <a:spLocks noChangeArrowheads="1"/>
          </p:cNvSpPr>
          <p:nvPr/>
        </p:nvSpPr>
        <p:spPr bwMode="auto">
          <a:xfrm>
            <a:off x="457200" y="23383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a:solidFill>
                <a:prstClr val="black"/>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27EF771-2B50-4573-84B4-5C96B4F32DD9}" type="slidenum">
              <a:rPr lang="en-ZA" smtClean="0"/>
              <a:pPr/>
              <a:t>28</a:t>
            </a:fld>
            <a:endParaRPr lang="en-ZA" dirty="0"/>
          </a:p>
        </p:txBody>
      </p:sp>
    </p:spTree>
    <p:extLst>
      <p:ext uri="{BB962C8B-B14F-4D97-AF65-F5344CB8AC3E}">
        <p14:creationId xmlns:p14="http://schemas.microsoft.com/office/powerpoint/2010/main" xmlns="" val="289466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72" y="29152"/>
            <a:ext cx="8229600" cy="879568"/>
          </a:xfrm>
        </p:spPr>
        <p:txBody>
          <a:bodyPr>
            <a:noAutofit/>
          </a:bodyPr>
          <a:lstStyle/>
          <a:p>
            <a:r>
              <a:rPr lang="en-ZA" sz="3200" b="1" dirty="0" smtClean="0"/>
              <a:t>WORKBOOKS 2017 DELIVERY STATUS: ALL PROVINCES – VOL 2 AS AT 23 NOV 2016</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50845391"/>
              </p:ext>
            </p:extLst>
          </p:nvPr>
        </p:nvGraphicFramePr>
        <p:xfrm>
          <a:off x="0" y="1052732"/>
          <a:ext cx="9143999" cy="5404904"/>
        </p:xfrm>
        <a:graphic>
          <a:graphicData uri="http://schemas.openxmlformats.org/drawingml/2006/table">
            <a:tbl>
              <a:tblPr firstRow="1" firstCol="1" bandRow="1">
                <a:tableStyleId>{21E4AEA4-8DFA-4A89-87EB-49C32662AFE0}</a:tableStyleId>
              </a:tblPr>
              <a:tblGrid>
                <a:gridCol w="1115616">
                  <a:extLst>
                    <a:ext uri="{9D8B030D-6E8A-4147-A177-3AD203B41FA5}">
                      <a16:colId xmlns="" xmlns:a16="http://schemas.microsoft.com/office/drawing/2014/main" val="20000"/>
                    </a:ext>
                  </a:extLst>
                </a:gridCol>
                <a:gridCol w="908056">
                  <a:extLst>
                    <a:ext uri="{9D8B030D-6E8A-4147-A177-3AD203B41FA5}">
                      <a16:colId xmlns="" xmlns:a16="http://schemas.microsoft.com/office/drawing/2014/main" val="20001"/>
                    </a:ext>
                  </a:extLst>
                </a:gridCol>
                <a:gridCol w="1036160">
                  <a:extLst>
                    <a:ext uri="{9D8B030D-6E8A-4147-A177-3AD203B41FA5}">
                      <a16:colId xmlns="" xmlns:a16="http://schemas.microsoft.com/office/drawing/2014/main" val="20002"/>
                    </a:ext>
                  </a:extLst>
                </a:gridCol>
                <a:gridCol w="1062463">
                  <a:extLst>
                    <a:ext uri="{9D8B030D-6E8A-4147-A177-3AD203B41FA5}">
                      <a16:colId xmlns="" xmlns:a16="http://schemas.microsoft.com/office/drawing/2014/main" val="20003"/>
                    </a:ext>
                  </a:extLst>
                </a:gridCol>
                <a:gridCol w="1124263">
                  <a:extLst>
                    <a:ext uri="{9D8B030D-6E8A-4147-A177-3AD203B41FA5}">
                      <a16:colId xmlns="" xmlns:a16="http://schemas.microsoft.com/office/drawing/2014/main" val="20004"/>
                    </a:ext>
                  </a:extLst>
                </a:gridCol>
                <a:gridCol w="974360">
                  <a:extLst>
                    <a:ext uri="{9D8B030D-6E8A-4147-A177-3AD203B41FA5}">
                      <a16:colId xmlns="" xmlns:a16="http://schemas.microsoft.com/office/drawing/2014/main" val="20005"/>
                    </a:ext>
                  </a:extLst>
                </a:gridCol>
                <a:gridCol w="1015378">
                  <a:extLst>
                    <a:ext uri="{9D8B030D-6E8A-4147-A177-3AD203B41FA5}">
                      <a16:colId xmlns="" xmlns:a16="http://schemas.microsoft.com/office/drawing/2014/main" val="20006"/>
                    </a:ext>
                  </a:extLst>
                </a:gridCol>
                <a:gridCol w="936104">
                  <a:extLst>
                    <a:ext uri="{9D8B030D-6E8A-4147-A177-3AD203B41FA5}">
                      <a16:colId xmlns="" xmlns:a16="http://schemas.microsoft.com/office/drawing/2014/main" val="20007"/>
                    </a:ext>
                  </a:extLst>
                </a:gridCol>
                <a:gridCol w="971599">
                  <a:extLst>
                    <a:ext uri="{9D8B030D-6E8A-4147-A177-3AD203B41FA5}">
                      <a16:colId xmlns="" xmlns:a16="http://schemas.microsoft.com/office/drawing/2014/main" val="20008"/>
                    </a:ext>
                  </a:extLst>
                </a:gridCol>
              </a:tblGrid>
              <a:tr h="1080982">
                <a:tc>
                  <a:txBody>
                    <a:bodyPr/>
                    <a:lstStyle/>
                    <a:p>
                      <a:pPr>
                        <a:spcAft>
                          <a:spcPts val="0"/>
                        </a:spcAft>
                      </a:pPr>
                      <a:r>
                        <a:rPr lang="en-ZA" sz="1600" dirty="0">
                          <a:effectLst/>
                        </a:rPr>
                        <a:t>Province</a:t>
                      </a:r>
                      <a:endParaRPr lang="en-ZA" sz="1600" b="1" dirty="0">
                        <a:effectLst/>
                        <a:latin typeface="Calibri"/>
                        <a:ea typeface="Calibri"/>
                        <a:cs typeface="Times New Roman"/>
                      </a:endParaRPr>
                    </a:p>
                  </a:txBody>
                  <a:tcPr marL="54864" marR="54864" marT="0" marB="0"/>
                </a:tc>
                <a:tc>
                  <a:txBody>
                    <a:bodyPr/>
                    <a:lstStyle/>
                    <a:p>
                      <a:pPr>
                        <a:spcAft>
                          <a:spcPts val="0"/>
                        </a:spcAft>
                      </a:pPr>
                      <a:r>
                        <a:rPr lang="en-ZA" sz="1600" dirty="0">
                          <a:effectLst/>
                        </a:rPr>
                        <a:t>Total Schools Allocated</a:t>
                      </a:r>
                      <a:endParaRPr lang="en-ZA" sz="1600" b="1" dirty="0">
                        <a:effectLst/>
                        <a:latin typeface="Calibri"/>
                        <a:ea typeface="Calibri"/>
                        <a:cs typeface="Times New Roman"/>
                      </a:endParaRPr>
                    </a:p>
                  </a:txBody>
                  <a:tcPr marL="54864" marR="54864" marT="0" marB="0"/>
                </a:tc>
                <a:tc>
                  <a:txBody>
                    <a:bodyPr/>
                    <a:lstStyle/>
                    <a:p>
                      <a:pPr>
                        <a:spcAft>
                          <a:spcPts val="0"/>
                        </a:spcAft>
                      </a:pPr>
                      <a:r>
                        <a:rPr lang="en-ZA" sz="1600" dirty="0">
                          <a:effectLst/>
                        </a:rPr>
                        <a:t>Total Books Allocated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Schools Dispatched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Books Dispatched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Schools Delivered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Books Delivered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 Schools Delivered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 Books Delivered</a:t>
                      </a:r>
                      <a:endParaRPr lang="en-ZA" sz="1600" b="1" dirty="0">
                        <a:effectLst/>
                        <a:latin typeface="Calibri"/>
                        <a:ea typeface="Calibri"/>
                        <a:cs typeface="Times New Roman"/>
                      </a:endParaRPr>
                    </a:p>
                  </a:txBody>
                  <a:tcPr marL="54864" marR="54864" marT="0" marB="0"/>
                </a:tc>
                <a:extLst>
                  <a:ext uri="{0D108BD9-81ED-4DB2-BD59-A6C34878D82A}">
                    <a16:rowId xmlns="" xmlns:a16="http://schemas.microsoft.com/office/drawing/2014/main" val="10000"/>
                  </a:ext>
                </a:extLst>
              </a:tr>
              <a:tr h="400363">
                <a:tc>
                  <a:txBody>
                    <a:bodyPr/>
                    <a:lstStyle/>
                    <a:p>
                      <a:pPr>
                        <a:spcAft>
                          <a:spcPts val="0"/>
                        </a:spcAft>
                      </a:pPr>
                      <a:r>
                        <a:rPr lang="en-ZA" sz="1600" dirty="0">
                          <a:effectLst/>
                        </a:rPr>
                        <a:t>EC</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 </a:t>
                      </a:r>
                      <a:r>
                        <a:rPr lang="en-ZA" sz="1600" dirty="0" smtClean="0">
                          <a:solidFill>
                            <a:schemeClr val="tx1"/>
                          </a:solidFill>
                          <a:effectLst/>
                        </a:rPr>
                        <a:t>191</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a:t>
                      </a:r>
                      <a:r>
                        <a:rPr lang="en-ZA" sz="1600" dirty="0" smtClean="0">
                          <a:solidFill>
                            <a:schemeClr val="tx1"/>
                          </a:solidFill>
                          <a:effectLst/>
                        </a:rPr>
                        <a:t>673 685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a:t>
                      </a:r>
                      <a:r>
                        <a:rPr lang="en-ZA" sz="1600" dirty="0" smtClean="0">
                          <a:solidFill>
                            <a:schemeClr val="tx1"/>
                          </a:solidFill>
                          <a:effectLst/>
                        </a:rPr>
                        <a:t> 195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3</a:t>
                      </a:r>
                      <a:r>
                        <a:rPr lang="en-ZA" sz="1600" baseline="0" dirty="0" smtClean="0">
                          <a:solidFill>
                            <a:schemeClr val="tx1"/>
                          </a:solidFill>
                          <a:effectLst/>
                        </a:rPr>
                        <a:t> 855</a:t>
                      </a:r>
                      <a:r>
                        <a:rPr lang="en-ZA" sz="1600" dirty="0" smtClean="0">
                          <a:solidFill>
                            <a:schemeClr val="tx1"/>
                          </a:solidFill>
                          <a:effectLst/>
                        </a:rPr>
                        <a:t> 535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a:t>
                      </a:r>
                      <a:r>
                        <a:rPr lang="en-ZA" sz="1600" dirty="0" smtClean="0">
                          <a:solidFill>
                            <a:schemeClr val="tx1"/>
                          </a:solidFill>
                          <a:effectLst/>
                        </a:rPr>
                        <a:t> 847</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a:t>
                      </a:r>
                      <a:r>
                        <a:rPr lang="en-ZA" sz="1600" dirty="0" smtClean="0">
                          <a:solidFill>
                            <a:schemeClr val="tx1"/>
                          </a:solidFill>
                          <a:effectLst/>
                        </a:rPr>
                        <a:t> 673 615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54.84%</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57.21%</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1"/>
                  </a:ext>
                </a:extLst>
              </a:tr>
              <a:tr h="400363">
                <a:tc>
                  <a:txBody>
                    <a:bodyPr/>
                    <a:lstStyle/>
                    <a:p>
                      <a:pPr>
                        <a:spcAft>
                          <a:spcPts val="0"/>
                        </a:spcAft>
                      </a:pPr>
                      <a:r>
                        <a:rPr lang="en-ZA" sz="1600" dirty="0">
                          <a:effectLst/>
                        </a:rPr>
                        <a:t>FS</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178</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558 020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698</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885 795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534</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672 370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45.33%</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43.22%</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2"/>
                  </a:ext>
                </a:extLst>
              </a:tr>
              <a:tr h="400363">
                <a:tc>
                  <a:txBody>
                    <a:bodyPr/>
                    <a:lstStyle/>
                    <a:p>
                      <a:pPr>
                        <a:spcAft>
                          <a:spcPts val="0"/>
                        </a:spcAft>
                      </a:pPr>
                      <a:r>
                        <a:rPr lang="en-ZA" sz="1600" dirty="0">
                          <a:effectLst/>
                        </a:rPr>
                        <a:t>GP</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2 152</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4 916 </a:t>
                      </a:r>
                      <a:r>
                        <a:rPr lang="en-ZA" sz="1600" dirty="0" smtClean="0">
                          <a:solidFill>
                            <a:schemeClr val="tx1"/>
                          </a:solidFill>
                          <a:effectLst/>
                        </a:rPr>
                        <a:t>720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3"/>
                  </a:ext>
                </a:extLst>
              </a:tr>
              <a:tr h="400363">
                <a:tc>
                  <a:txBody>
                    <a:bodyPr/>
                    <a:lstStyle/>
                    <a:p>
                      <a:pPr>
                        <a:spcAft>
                          <a:spcPts val="0"/>
                        </a:spcAft>
                      </a:pPr>
                      <a:r>
                        <a:rPr lang="en-ZA" sz="1600" dirty="0">
                          <a:effectLst/>
                        </a:rPr>
                        <a:t>KZ</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 </a:t>
                      </a:r>
                      <a:r>
                        <a:rPr lang="en-ZA" sz="1600" dirty="0" smtClean="0">
                          <a:solidFill>
                            <a:schemeClr val="tx1"/>
                          </a:solidFill>
                          <a:effectLst/>
                        </a:rPr>
                        <a:t>930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5 701 </a:t>
                      </a:r>
                      <a:r>
                        <a:rPr lang="en-ZA" sz="1600" dirty="0" smtClean="0">
                          <a:solidFill>
                            <a:schemeClr val="tx1"/>
                          </a:solidFill>
                          <a:effectLst/>
                        </a:rPr>
                        <a:t>500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 </a:t>
                      </a:r>
                      <a:r>
                        <a:rPr lang="en-ZA" sz="1600" dirty="0" smtClean="0">
                          <a:solidFill>
                            <a:schemeClr val="tx1"/>
                          </a:solidFill>
                          <a:effectLst/>
                        </a:rPr>
                        <a:t>731</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 </a:t>
                      </a:r>
                      <a:r>
                        <a:rPr lang="en-ZA" sz="1600" dirty="0" smtClean="0">
                          <a:solidFill>
                            <a:schemeClr val="tx1"/>
                          </a:solidFill>
                          <a:effectLst/>
                        </a:rPr>
                        <a:t>412 230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3 582</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3 404 865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60.40%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59.72%</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4"/>
                  </a:ext>
                </a:extLst>
              </a:tr>
              <a:tr h="400363">
                <a:tc>
                  <a:txBody>
                    <a:bodyPr/>
                    <a:lstStyle/>
                    <a:p>
                      <a:pPr>
                        <a:spcAft>
                          <a:spcPts val="0"/>
                        </a:spcAft>
                      </a:pPr>
                      <a:r>
                        <a:rPr lang="en-ZA" sz="1600" dirty="0">
                          <a:effectLst/>
                        </a:rPr>
                        <a:t>LP</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3 </a:t>
                      </a:r>
                      <a:r>
                        <a:rPr lang="en-ZA" sz="1600" dirty="0" smtClean="0">
                          <a:solidFill>
                            <a:schemeClr val="tx1"/>
                          </a:solidFill>
                          <a:effectLst/>
                        </a:rPr>
                        <a:t>933</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4 070 </a:t>
                      </a:r>
                      <a:r>
                        <a:rPr lang="en-ZA" sz="1600" dirty="0" smtClean="0">
                          <a:solidFill>
                            <a:schemeClr val="tx1"/>
                          </a:solidFill>
                          <a:effectLst/>
                        </a:rPr>
                        <a:t>530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5"/>
                  </a:ext>
                </a:extLst>
              </a:tr>
              <a:tr h="400363">
                <a:tc>
                  <a:txBody>
                    <a:bodyPr/>
                    <a:lstStyle/>
                    <a:p>
                      <a:pPr>
                        <a:spcAft>
                          <a:spcPts val="0"/>
                        </a:spcAft>
                      </a:pPr>
                      <a:r>
                        <a:rPr lang="en-ZA" sz="1600" dirty="0">
                          <a:effectLst/>
                        </a:rPr>
                        <a:t>MP</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1 678</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2 490 </a:t>
                      </a:r>
                      <a:r>
                        <a:rPr lang="en-ZA" sz="1600" dirty="0" smtClean="0">
                          <a:solidFill>
                            <a:schemeClr val="tx1"/>
                          </a:solidFill>
                          <a:effectLst/>
                        </a:rPr>
                        <a:t>195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b="1" dirty="0" smtClean="0">
                          <a:solidFill>
                            <a:schemeClr val="tx1"/>
                          </a:solidFill>
                          <a:effectLst/>
                          <a:latin typeface="Calibri"/>
                          <a:ea typeface="Calibri"/>
                          <a:cs typeface="Times New Roman"/>
                        </a:rPr>
                        <a:t>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6"/>
                  </a:ext>
                </a:extLst>
              </a:tr>
              <a:tr h="400363">
                <a:tc>
                  <a:txBody>
                    <a:bodyPr/>
                    <a:lstStyle/>
                    <a:p>
                      <a:pPr>
                        <a:spcAft>
                          <a:spcPts val="0"/>
                        </a:spcAft>
                      </a:pPr>
                      <a:r>
                        <a:rPr lang="en-ZA" sz="1600" dirty="0">
                          <a:effectLst/>
                        </a:rPr>
                        <a:t>NC</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540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712 </a:t>
                      </a:r>
                      <a:r>
                        <a:rPr lang="en-ZA" sz="1600" dirty="0" smtClean="0">
                          <a:solidFill>
                            <a:schemeClr val="tx1"/>
                          </a:solidFill>
                          <a:effectLst/>
                        </a:rPr>
                        <a:t>375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533</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696 130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379</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480 465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70.19%</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67.45%</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7"/>
                  </a:ext>
                </a:extLst>
              </a:tr>
              <a:tr h="400363">
                <a:tc>
                  <a:txBody>
                    <a:bodyPr/>
                    <a:lstStyle/>
                    <a:p>
                      <a:pPr>
                        <a:spcAft>
                          <a:spcPts val="0"/>
                        </a:spcAft>
                      </a:pPr>
                      <a:r>
                        <a:rPr lang="en-ZA" sz="1600" dirty="0">
                          <a:effectLst/>
                        </a:rPr>
                        <a:t>NW</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496</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766 </a:t>
                      </a:r>
                      <a:r>
                        <a:rPr lang="en-ZA" sz="1600" dirty="0">
                          <a:solidFill>
                            <a:schemeClr val="tx1"/>
                          </a:solidFill>
                          <a:effectLst/>
                        </a:rPr>
                        <a:t>4</a:t>
                      </a:r>
                      <a:r>
                        <a:rPr lang="en-ZA" sz="1600" dirty="0" smtClean="0">
                          <a:solidFill>
                            <a:schemeClr val="tx1"/>
                          </a:solidFill>
                          <a:effectLst/>
                        </a:rPr>
                        <a:t>30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403</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629 070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749</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864 405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50.07%</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48.94%</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8"/>
                  </a:ext>
                </a:extLst>
              </a:tr>
              <a:tr h="400363">
                <a:tc>
                  <a:txBody>
                    <a:bodyPr/>
                    <a:lstStyle/>
                    <a:p>
                      <a:pPr>
                        <a:spcAft>
                          <a:spcPts val="0"/>
                        </a:spcAft>
                      </a:pPr>
                      <a:r>
                        <a:rPr lang="en-ZA" sz="1600" dirty="0">
                          <a:effectLst/>
                        </a:rPr>
                        <a:t>WC</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1 497</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 </a:t>
                      </a:r>
                      <a:r>
                        <a:rPr lang="en-ZA" sz="1600" dirty="0" smtClean="0">
                          <a:solidFill>
                            <a:schemeClr val="tx1"/>
                          </a:solidFill>
                          <a:effectLst/>
                        </a:rPr>
                        <a:t>317 </a:t>
                      </a:r>
                      <a:r>
                        <a:rPr lang="en-ZA" sz="1600" dirty="0">
                          <a:solidFill>
                            <a:schemeClr val="tx1"/>
                          </a:solidFill>
                          <a:effectLst/>
                        </a:rPr>
                        <a:t>5</a:t>
                      </a:r>
                      <a:r>
                        <a:rPr lang="en-ZA" sz="1600" dirty="0" smtClean="0">
                          <a:solidFill>
                            <a:schemeClr val="tx1"/>
                          </a:solidFill>
                          <a:effectLst/>
                        </a:rPr>
                        <a:t>65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320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2 018 335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765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a:t>
                      </a:r>
                      <a:r>
                        <a:rPr lang="en-ZA" sz="1600" dirty="0" smtClean="0">
                          <a:solidFill>
                            <a:schemeClr val="tx1"/>
                          </a:solidFill>
                          <a:effectLst/>
                        </a:rPr>
                        <a:t> 150 245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51.10%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49.63%</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9"/>
                  </a:ext>
                </a:extLst>
              </a:tr>
              <a:tr h="720655">
                <a:tc>
                  <a:txBody>
                    <a:bodyPr/>
                    <a:lstStyle/>
                    <a:p>
                      <a:pPr>
                        <a:spcAft>
                          <a:spcPts val="0"/>
                        </a:spcAft>
                      </a:pPr>
                      <a:r>
                        <a:rPr lang="en-ZA" sz="1600" dirty="0">
                          <a:effectLst/>
                        </a:rPr>
                        <a:t>Grand Total</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23 </a:t>
                      </a:r>
                      <a:r>
                        <a:rPr lang="en-ZA" sz="1600" dirty="0" smtClean="0">
                          <a:solidFill>
                            <a:schemeClr val="tx1"/>
                          </a:solidFill>
                          <a:effectLst/>
                        </a:rPr>
                        <a:t>595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28 </a:t>
                      </a:r>
                      <a:r>
                        <a:rPr lang="en-ZA" sz="1600" dirty="0" smtClean="0">
                          <a:solidFill>
                            <a:schemeClr val="tx1"/>
                          </a:solidFill>
                          <a:effectLst/>
                        </a:rPr>
                        <a:t>204 820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a:t>
                      </a:r>
                      <a:r>
                        <a:rPr lang="en-ZA" sz="1600" dirty="0" smtClean="0">
                          <a:solidFill>
                            <a:schemeClr val="tx1"/>
                          </a:solidFill>
                          <a:effectLst/>
                        </a:rPr>
                        <a:t>3 880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14 497 095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8 856</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9 245 965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37.53%</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32.78%</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10"/>
                  </a:ext>
                </a:extLst>
              </a:tr>
            </a:tbl>
          </a:graphicData>
        </a:graphic>
      </p:graphicFrame>
      <p:sp>
        <p:nvSpPr>
          <p:cNvPr id="6" name="Rectangle 1"/>
          <p:cNvSpPr>
            <a:spLocks noChangeArrowheads="1"/>
          </p:cNvSpPr>
          <p:nvPr/>
        </p:nvSpPr>
        <p:spPr bwMode="auto">
          <a:xfrm>
            <a:off x="457200" y="23383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a:solidFill>
                <a:prstClr val="black"/>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27EF771-2B50-4573-84B4-5C96B4F32DD9}" type="slidenum">
              <a:rPr lang="en-ZA" smtClean="0"/>
              <a:pPr/>
              <a:t>29</a:t>
            </a:fld>
            <a:endParaRPr lang="en-ZA" dirty="0"/>
          </a:p>
        </p:txBody>
      </p:sp>
    </p:spTree>
    <p:extLst>
      <p:ext uri="{BB962C8B-B14F-4D97-AF65-F5344CB8AC3E}">
        <p14:creationId xmlns:p14="http://schemas.microsoft.com/office/powerpoint/2010/main" xmlns="" val="3154763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39"/>
            <a:ext cx="9144000" cy="648073"/>
          </a:xfrm>
        </p:spPr>
        <p:txBody>
          <a:bodyPr>
            <a:normAutofit fontScale="90000"/>
          </a:bodyPr>
          <a:lstStyle/>
          <a:p>
            <a:r>
              <a:rPr lang="en-US" sz="4000" b="1" dirty="0">
                <a:latin typeface="+mj-lt"/>
              </a:rPr>
              <a:t>INTRODUCTION</a:t>
            </a:r>
            <a:endParaRPr lang="en-ZA" sz="4000" b="1" dirty="0">
              <a:latin typeface="+mj-lt"/>
            </a:endParaRPr>
          </a:p>
        </p:txBody>
      </p:sp>
      <p:sp>
        <p:nvSpPr>
          <p:cNvPr id="3" name="Content Placeholder 2"/>
          <p:cNvSpPr>
            <a:spLocks noGrp="1"/>
          </p:cNvSpPr>
          <p:nvPr>
            <p:ph idx="1"/>
          </p:nvPr>
        </p:nvSpPr>
        <p:spPr>
          <a:xfrm>
            <a:off x="395536" y="1052737"/>
            <a:ext cx="8352928" cy="5073427"/>
          </a:xfrm>
        </p:spPr>
        <p:txBody>
          <a:bodyPr>
            <a:normAutofit lnSpcReduction="10000"/>
          </a:bodyPr>
          <a:lstStyle/>
          <a:p>
            <a:pPr algn="just"/>
            <a:r>
              <a:rPr lang="en-US" sz="2400" dirty="0"/>
              <a:t>The Education Sector has over the past five years strengthened its monitoring of system readiness to ensure an effective start to </a:t>
            </a:r>
            <a:r>
              <a:rPr lang="en-US" sz="2400" dirty="0" smtClean="0"/>
              <a:t>each </a:t>
            </a:r>
            <a:r>
              <a:rPr lang="en-US" sz="2400" dirty="0"/>
              <a:t>academic year.</a:t>
            </a:r>
          </a:p>
          <a:p>
            <a:pPr algn="just"/>
            <a:r>
              <a:rPr lang="en-US" sz="2400" dirty="0"/>
              <a:t>The major focus has been to i</a:t>
            </a:r>
            <a:r>
              <a:rPr lang="en-US" sz="2400" b="1" dirty="0"/>
              <a:t>dentify</a:t>
            </a:r>
            <a:r>
              <a:rPr lang="en-US" sz="2400" dirty="0"/>
              <a:t> and </a:t>
            </a:r>
            <a:r>
              <a:rPr lang="en-US" sz="2400" b="1" dirty="0"/>
              <a:t>deal </a:t>
            </a:r>
            <a:r>
              <a:rPr lang="en-US" sz="2400" dirty="0"/>
              <a:t>with </a:t>
            </a:r>
            <a:r>
              <a:rPr lang="en-US" sz="2400" b="1" dirty="0"/>
              <a:t>issues</a:t>
            </a:r>
            <a:r>
              <a:rPr lang="en-US" sz="2400" dirty="0"/>
              <a:t> that have </a:t>
            </a:r>
            <a:r>
              <a:rPr lang="en-US" sz="2400" b="1" dirty="0"/>
              <a:t>historically impacted negatively to the effective start of the academic year.</a:t>
            </a:r>
          </a:p>
          <a:p>
            <a:pPr algn="just"/>
            <a:r>
              <a:rPr lang="en-US" sz="2400" dirty="0"/>
              <a:t>Amongst the issues the sector has sought to address are: </a:t>
            </a:r>
          </a:p>
          <a:p>
            <a:pPr lvl="1" algn="just"/>
            <a:r>
              <a:rPr lang="en-US" sz="2000" b="1" dirty="0"/>
              <a:t>Registration of learners ahead of the start </a:t>
            </a:r>
            <a:r>
              <a:rPr lang="en-US" sz="2000" dirty="0"/>
              <a:t>of the new academic year to minimise disruptions to learning and teaching;</a:t>
            </a:r>
          </a:p>
          <a:p>
            <a:pPr lvl="1" algn="just"/>
            <a:r>
              <a:rPr lang="en-US" sz="2000" b="1" dirty="0"/>
              <a:t>Procuring LTSM </a:t>
            </a:r>
            <a:r>
              <a:rPr lang="en-US" sz="2000" dirty="0"/>
              <a:t>(textbooks and stationery) ahead of the opening of schools to make sure they are ready for distribution to learners in the first week of schools re-opening; and</a:t>
            </a:r>
          </a:p>
          <a:p>
            <a:pPr lvl="1" algn="just"/>
            <a:r>
              <a:rPr lang="en-US" sz="2000" dirty="0"/>
              <a:t>Making sure that all schools have the necessary</a:t>
            </a:r>
            <a:r>
              <a:rPr lang="en-US" sz="2000" b="1" dirty="0"/>
              <a:t> teachers for all grades and subjects</a:t>
            </a:r>
            <a:r>
              <a:rPr lang="en-US" sz="2000" dirty="0"/>
              <a:t> at the start of the academic year.</a:t>
            </a:r>
            <a:endParaRPr lang="en-US" sz="2400" dirty="0"/>
          </a:p>
          <a:p>
            <a:pPr algn="just"/>
            <a:endParaRPr lang="en-US" sz="24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3</a:t>
            </a:fld>
            <a:endParaRPr lang="en-ZA" dirty="0"/>
          </a:p>
        </p:txBody>
      </p:sp>
    </p:spTree>
    <p:extLst>
      <p:ext uri="{BB962C8B-B14F-4D97-AF65-F5344CB8AC3E}">
        <p14:creationId xmlns:p14="http://schemas.microsoft.com/office/powerpoint/2010/main" xmlns="" val="3509624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84976" cy="792087"/>
          </a:xfrm>
        </p:spPr>
        <p:txBody>
          <a:bodyPr>
            <a:noAutofit/>
          </a:bodyPr>
          <a:lstStyle/>
          <a:p>
            <a:r>
              <a:rPr lang="en-ZA" sz="3200" b="1" dirty="0" smtClean="0"/>
              <a:t>WORKBOOKS 2017 DELIVERY STATUS: (GRADE R VOLUME 1 AND VOLUME 2) AS AT 23 NOV 2016</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9306255"/>
              </p:ext>
            </p:extLst>
          </p:nvPr>
        </p:nvGraphicFramePr>
        <p:xfrm>
          <a:off x="-3" y="1052732"/>
          <a:ext cx="9144002" cy="5390884"/>
        </p:xfrm>
        <a:graphic>
          <a:graphicData uri="http://schemas.openxmlformats.org/drawingml/2006/table">
            <a:tbl>
              <a:tblPr firstRow="1" firstCol="1" bandRow="1">
                <a:tableStyleId>{21E4AEA4-8DFA-4A89-87EB-49C32662AFE0}</a:tableStyleId>
              </a:tblPr>
              <a:tblGrid>
                <a:gridCol w="954154">
                  <a:extLst>
                    <a:ext uri="{9D8B030D-6E8A-4147-A177-3AD203B41FA5}">
                      <a16:colId xmlns="" xmlns:a16="http://schemas.microsoft.com/office/drawing/2014/main" val="20000"/>
                    </a:ext>
                  </a:extLst>
                </a:gridCol>
                <a:gridCol w="1077844">
                  <a:extLst>
                    <a:ext uri="{9D8B030D-6E8A-4147-A177-3AD203B41FA5}">
                      <a16:colId xmlns="" xmlns:a16="http://schemas.microsoft.com/office/drawing/2014/main" val="20001"/>
                    </a:ext>
                  </a:extLst>
                </a:gridCol>
                <a:gridCol w="937846">
                  <a:extLst>
                    <a:ext uri="{9D8B030D-6E8A-4147-A177-3AD203B41FA5}">
                      <a16:colId xmlns="" xmlns:a16="http://schemas.microsoft.com/office/drawing/2014/main" val="20002"/>
                    </a:ext>
                  </a:extLst>
                </a:gridCol>
                <a:gridCol w="1098103">
                  <a:extLst>
                    <a:ext uri="{9D8B030D-6E8A-4147-A177-3AD203B41FA5}">
                      <a16:colId xmlns="" xmlns:a16="http://schemas.microsoft.com/office/drawing/2014/main" val="20003"/>
                    </a:ext>
                  </a:extLst>
                </a:gridCol>
                <a:gridCol w="1080120">
                  <a:extLst>
                    <a:ext uri="{9D8B030D-6E8A-4147-A177-3AD203B41FA5}">
                      <a16:colId xmlns="" xmlns:a16="http://schemas.microsoft.com/office/drawing/2014/main" val="20004"/>
                    </a:ext>
                  </a:extLst>
                </a:gridCol>
                <a:gridCol w="947933">
                  <a:extLst>
                    <a:ext uri="{9D8B030D-6E8A-4147-A177-3AD203B41FA5}">
                      <a16:colId xmlns="" xmlns:a16="http://schemas.microsoft.com/office/drawing/2014/main" val="20005"/>
                    </a:ext>
                  </a:extLst>
                </a:gridCol>
                <a:gridCol w="1094154">
                  <a:extLst>
                    <a:ext uri="{9D8B030D-6E8A-4147-A177-3AD203B41FA5}">
                      <a16:colId xmlns="" xmlns:a16="http://schemas.microsoft.com/office/drawing/2014/main" val="20006"/>
                    </a:ext>
                  </a:extLst>
                </a:gridCol>
                <a:gridCol w="1016001">
                  <a:extLst>
                    <a:ext uri="{9D8B030D-6E8A-4147-A177-3AD203B41FA5}">
                      <a16:colId xmlns="" xmlns:a16="http://schemas.microsoft.com/office/drawing/2014/main" val="20007"/>
                    </a:ext>
                  </a:extLst>
                </a:gridCol>
                <a:gridCol w="937847">
                  <a:extLst>
                    <a:ext uri="{9D8B030D-6E8A-4147-A177-3AD203B41FA5}">
                      <a16:colId xmlns="" xmlns:a16="http://schemas.microsoft.com/office/drawing/2014/main" val="20008"/>
                    </a:ext>
                  </a:extLst>
                </a:gridCol>
              </a:tblGrid>
              <a:tr h="1118831">
                <a:tc>
                  <a:txBody>
                    <a:bodyPr/>
                    <a:lstStyle/>
                    <a:p>
                      <a:pPr>
                        <a:spcAft>
                          <a:spcPts val="0"/>
                        </a:spcAft>
                      </a:pPr>
                      <a:r>
                        <a:rPr lang="en-ZA" sz="1600" dirty="0">
                          <a:effectLst/>
                        </a:rPr>
                        <a:t>Province</a:t>
                      </a:r>
                      <a:endParaRPr lang="en-ZA" sz="1600" b="1" dirty="0">
                        <a:effectLst/>
                        <a:latin typeface="Calibri"/>
                        <a:ea typeface="Calibri"/>
                        <a:cs typeface="Times New Roman"/>
                      </a:endParaRPr>
                    </a:p>
                  </a:txBody>
                  <a:tcPr marL="54864" marR="54864" marT="0" marB="0"/>
                </a:tc>
                <a:tc>
                  <a:txBody>
                    <a:bodyPr/>
                    <a:lstStyle/>
                    <a:p>
                      <a:pPr>
                        <a:spcAft>
                          <a:spcPts val="0"/>
                        </a:spcAft>
                      </a:pPr>
                      <a:r>
                        <a:rPr lang="en-ZA" sz="1600" dirty="0">
                          <a:effectLst/>
                        </a:rPr>
                        <a:t>Total Schools Allocated</a:t>
                      </a:r>
                      <a:endParaRPr lang="en-ZA" sz="1600" b="1" dirty="0">
                        <a:effectLst/>
                        <a:latin typeface="Calibri"/>
                        <a:ea typeface="Calibri"/>
                        <a:cs typeface="Times New Roman"/>
                      </a:endParaRPr>
                    </a:p>
                  </a:txBody>
                  <a:tcPr marL="54864" marR="54864" marT="0" marB="0"/>
                </a:tc>
                <a:tc>
                  <a:txBody>
                    <a:bodyPr/>
                    <a:lstStyle/>
                    <a:p>
                      <a:pPr>
                        <a:spcAft>
                          <a:spcPts val="0"/>
                        </a:spcAft>
                      </a:pPr>
                      <a:r>
                        <a:rPr lang="en-ZA" sz="1600" dirty="0">
                          <a:effectLst/>
                        </a:rPr>
                        <a:t>Total Books Allocated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Schools Dispatched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Books Dispatched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Schools Delivered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Books Delivered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 Schools Delivered</a:t>
                      </a:r>
                      <a:endParaRPr lang="en-ZA" sz="1600" b="1" dirty="0">
                        <a:effectLst/>
                        <a:latin typeface="Calibri"/>
                        <a:ea typeface="Calibri"/>
                        <a:cs typeface="Times New Roman"/>
                      </a:endParaRPr>
                    </a:p>
                  </a:txBody>
                  <a:tcPr marL="54864" marR="54864" marT="0" marB="0"/>
                </a:tc>
                <a:tc>
                  <a:txBody>
                    <a:bodyPr/>
                    <a:lstStyle/>
                    <a:p>
                      <a:pPr algn="ctr">
                        <a:spcAft>
                          <a:spcPts val="0"/>
                        </a:spcAft>
                      </a:pPr>
                      <a:r>
                        <a:rPr lang="en-ZA" sz="1600" dirty="0">
                          <a:effectLst/>
                        </a:rPr>
                        <a:t>% Books Delivered</a:t>
                      </a:r>
                      <a:endParaRPr lang="en-ZA" sz="1600" b="1" dirty="0">
                        <a:effectLst/>
                        <a:latin typeface="Calibri"/>
                        <a:ea typeface="Calibri"/>
                        <a:cs typeface="Times New Roman"/>
                      </a:endParaRPr>
                    </a:p>
                  </a:txBody>
                  <a:tcPr marL="54864" marR="54864" marT="0" marB="0"/>
                </a:tc>
                <a:extLst>
                  <a:ext uri="{0D108BD9-81ED-4DB2-BD59-A6C34878D82A}">
                    <a16:rowId xmlns="" xmlns:a16="http://schemas.microsoft.com/office/drawing/2014/main" val="10000"/>
                  </a:ext>
                </a:extLst>
              </a:tr>
              <a:tr h="414382">
                <a:tc>
                  <a:txBody>
                    <a:bodyPr/>
                    <a:lstStyle/>
                    <a:p>
                      <a:pPr>
                        <a:spcAft>
                          <a:spcPts val="0"/>
                        </a:spcAft>
                      </a:pPr>
                      <a:r>
                        <a:rPr lang="en-ZA" sz="1600" dirty="0">
                          <a:effectLst/>
                        </a:rPr>
                        <a:t>EC</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4 507</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681 020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4 507</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681 020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a:t>
                      </a:r>
                      <a:r>
                        <a:rPr lang="en-ZA" sz="1600" dirty="0" smtClean="0">
                          <a:solidFill>
                            <a:schemeClr val="tx1"/>
                          </a:solidFill>
                          <a:effectLst/>
                        </a:rPr>
                        <a:t>506</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680 </a:t>
                      </a:r>
                      <a:r>
                        <a:rPr lang="en-ZA" sz="1600" dirty="0" smtClean="0">
                          <a:solidFill>
                            <a:schemeClr val="tx1"/>
                          </a:solidFill>
                          <a:effectLst/>
                        </a:rPr>
                        <a:t>880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99.98%</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99.98%</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1"/>
                  </a:ext>
                </a:extLst>
              </a:tr>
              <a:tr h="414382">
                <a:tc>
                  <a:txBody>
                    <a:bodyPr/>
                    <a:lstStyle/>
                    <a:p>
                      <a:pPr>
                        <a:spcAft>
                          <a:spcPts val="0"/>
                        </a:spcAft>
                      </a:pPr>
                      <a:r>
                        <a:rPr lang="en-ZA" sz="1600" dirty="0">
                          <a:effectLst/>
                        </a:rPr>
                        <a:t>FS</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711</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178 060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711</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178 060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710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177 </a:t>
                      </a:r>
                      <a:r>
                        <a:rPr lang="en-ZA" sz="1600" dirty="0" smtClean="0">
                          <a:solidFill>
                            <a:schemeClr val="tx1"/>
                          </a:solidFill>
                          <a:effectLst/>
                        </a:rPr>
                        <a:t>160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99.86%</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99.49%</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2"/>
                  </a:ext>
                </a:extLst>
              </a:tr>
              <a:tr h="414382">
                <a:tc>
                  <a:txBody>
                    <a:bodyPr/>
                    <a:lstStyle/>
                    <a:p>
                      <a:pPr>
                        <a:spcAft>
                          <a:spcPts val="0"/>
                        </a:spcAft>
                      </a:pPr>
                      <a:r>
                        <a:rPr lang="en-ZA" sz="1600" dirty="0">
                          <a:effectLst/>
                        </a:rPr>
                        <a:t>GP</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1 437</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667 340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1 437</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667 340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429</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664 </a:t>
                      </a:r>
                      <a:r>
                        <a:rPr lang="en-ZA" sz="1600" dirty="0">
                          <a:solidFill>
                            <a:schemeClr val="tx1"/>
                          </a:solidFill>
                          <a:effectLst/>
                        </a:rPr>
                        <a:t>0</a:t>
                      </a:r>
                      <a:r>
                        <a:rPr lang="en-ZA" sz="1600" dirty="0" smtClean="0">
                          <a:solidFill>
                            <a:schemeClr val="tx1"/>
                          </a:solidFill>
                          <a:effectLst/>
                        </a:rPr>
                        <a:t>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99.44%</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99.50%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3"/>
                  </a:ext>
                </a:extLst>
              </a:tr>
              <a:tr h="414382">
                <a:tc>
                  <a:txBody>
                    <a:bodyPr/>
                    <a:lstStyle/>
                    <a:p>
                      <a:pPr>
                        <a:spcAft>
                          <a:spcPts val="0"/>
                        </a:spcAft>
                      </a:pPr>
                      <a:r>
                        <a:rPr lang="en-ZA" sz="1600" dirty="0">
                          <a:effectLst/>
                        </a:rPr>
                        <a:t>KZ</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4 025</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777 120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4 025</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777 120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4 </a:t>
                      </a:r>
                      <a:r>
                        <a:rPr lang="en-ZA" sz="1600" dirty="0" smtClean="0">
                          <a:solidFill>
                            <a:schemeClr val="tx1"/>
                          </a:solidFill>
                          <a:effectLst/>
                        </a:rPr>
                        <a:t>025</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777 120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100.00%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4"/>
                  </a:ext>
                </a:extLst>
              </a:tr>
              <a:tr h="414382">
                <a:tc>
                  <a:txBody>
                    <a:bodyPr/>
                    <a:lstStyle/>
                    <a:p>
                      <a:pPr>
                        <a:spcAft>
                          <a:spcPts val="0"/>
                        </a:spcAft>
                      </a:pPr>
                      <a:r>
                        <a:rPr lang="en-ZA" sz="1600" dirty="0">
                          <a:effectLst/>
                        </a:rPr>
                        <a:t>LP</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2 351</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719 440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2 351</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719 440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 </a:t>
                      </a:r>
                      <a:r>
                        <a:rPr lang="en-ZA" sz="1600" dirty="0" smtClean="0">
                          <a:solidFill>
                            <a:schemeClr val="tx1"/>
                          </a:solidFill>
                          <a:effectLst/>
                        </a:rPr>
                        <a:t>351</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719 440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5"/>
                  </a:ext>
                </a:extLst>
              </a:tr>
              <a:tr h="414382">
                <a:tc>
                  <a:txBody>
                    <a:bodyPr/>
                    <a:lstStyle/>
                    <a:p>
                      <a:pPr>
                        <a:spcAft>
                          <a:spcPts val="0"/>
                        </a:spcAft>
                      </a:pPr>
                      <a:r>
                        <a:rPr lang="en-ZA" sz="1600" dirty="0">
                          <a:effectLst/>
                        </a:rPr>
                        <a:t>MP</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1 150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353 220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1 150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353 220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 </a:t>
                      </a:r>
                      <a:r>
                        <a:rPr lang="en-ZA" sz="1600" dirty="0" smtClean="0">
                          <a:solidFill>
                            <a:schemeClr val="tx1"/>
                          </a:solidFill>
                          <a:effectLst/>
                        </a:rPr>
                        <a:t>150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353 220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6"/>
                  </a:ext>
                </a:extLst>
              </a:tr>
              <a:tr h="414382">
                <a:tc>
                  <a:txBody>
                    <a:bodyPr/>
                    <a:lstStyle/>
                    <a:p>
                      <a:pPr>
                        <a:spcAft>
                          <a:spcPts val="0"/>
                        </a:spcAft>
                      </a:pPr>
                      <a:r>
                        <a:rPr lang="en-ZA" sz="1600" dirty="0">
                          <a:effectLst/>
                        </a:rPr>
                        <a:t>NC</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382</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100 560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382</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100 560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382</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100 560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100 %</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7"/>
                  </a:ext>
                </a:extLst>
              </a:tr>
              <a:tr h="414382">
                <a:tc>
                  <a:txBody>
                    <a:bodyPr/>
                    <a:lstStyle/>
                    <a:p>
                      <a:pPr>
                        <a:spcAft>
                          <a:spcPts val="0"/>
                        </a:spcAft>
                      </a:pPr>
                      <a:r>
                        <a:rPr lang="en-ZA" sz="1600" dirty="0">
                          <a:effectLst/>
                        </a:rPr>
                        <a:t>NW</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959</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226 700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959</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226 700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959</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226 </a:t>
                      </a:r>
                      <a:r>
                        <a:rPr lang="en-ZA" sz="1600" dirty="0" smtClean="0">
                          <a:solidFill>
                            <a:schemeClr val="tx1"/>
                          </a:solidFill>
                          <a:effectLst/>
                        </a:rPr>
                        <a:t>700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8"/>
                  </a:ext>
                </a:extLst>
              </a:tr>
              <a:tr h="414382">
                <a:tc>
                  <a:txBody>
                    <a:bodyPr/>
                    <a:lstStyle/>
                    <a:p>
                      <a:pPr>
                        <a:spcAft>
                          <a:spcPts val="0"/>
                        </a:spcAft>
                      </a:pPr>
                      <a:r>
                        <a:rPr lang="en-ZA" sz="1600" dirty="0">
                          <a:effectLst/>
                        </a:rPr>
                        <a:t>WC</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1 002</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286 440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1 002</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286 440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b="0" dirty="0" smtClean="0">
                          <a:solidFill>
                            <a:schemeClr val="tx1"/>
                          </a:solidFill>
                          <a:effectLst/>
                          <a:latin typeface="+mn-lt"/>
                          <a:ea typeface="+mn-ea"/>
                          <a:cs typeface="+mn-cs"/>
                        </a:rPr>
                        <a:t>1</a:t>
                      </a:r>
                      <a:r>
                        <a:rPr lang="en-ZA" sz="1600" b="0" baseline="0" dirty="0" smtClean="0">
                          <a:solidFill>
                            <a:schemeClr val="tx1"/>
                          </a:solidFill>
                          <a:effectLst/>
                          <a:latin typeface="+mn-lt"/>
                          <a:ea typeface="+mn-ea"/>
                          <a:cs typeface="+mn-cs"/>
                        </a:rPr>
                        <a:t> 002</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286 440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100%</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09"/>
                  </a:ext>
                </a:extLst>
              </a:tr>
              <a:tr h="542615">
                <a:tc>
                  <a:txBody>
                    <a:bodyPr/>
                    <a:lstStyle/>
                    <a:p>
                      <a:pPr>
                        <a:spcAft>
                          <a:spcPts val="0"/>
                        </a:spcAft>
                      </a:pPr>
                      <a:r>
                        <a:rPr lang="en-ZA" sz="1600" dirty="0">
                          <a:effectLst/>
                        </a:rPr>
                        <a:t>Grand Total</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16 524</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3 989 900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16 524</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effectLst/>
                        </a:rPr>
                        <a:t>3 989 900</a:t>
                      </a:r>
                      <a:endParaRPr lang="en-ZA" sz="1600" b="1" dirty="0">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16 </a:t>
                      </a:r>
                      <a:r>
                        <a:rPr lang="en-ZA" sz="1600" dirty="0" smtClean="0">
                          <a:solidFill>
                            <a:schemeClr val="tx1"/>
                          </a:solidFill>
                          <a:effectLst/>
                        </a:rPr>
                        <a:t>514</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a:solidFill>
                            <a:schemeClr val="tx1"/>
                          </a:solidFill>
                          <a:effectLst/>
                        </a:rPr>
                        <a:t>3 </a:t>
                      </a:r>
                      <a:r>
                        <a:rPr lang="en-ZA" sz="1600" dirty="0" smtClean="0">
                          <a:solidFill>
                            <a:schemeClr val="tx1"/>
                          </a:solidFill>
                          <a:effectLst/>
                        </a:rPr>
                        <a:t>985 520</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99.94%</a:t>
                      </a:r>
                      <a:endParaRPr lang="en-ZA" sz="1600" b="1" dirty="0">
                        <a:solidFill>
                          <a:schemeClr val="tx1"/>
                        </a:solidFill>
                        <a:effectLst/>
                        <a:latin typeface="Calibri"/>
                        <a:ea typeface="Calibri"/>
                        <a:cs typeface="Times New Roman"/>
                      </a:endParaRPr>
                    </a:p>
                  </a:txBody>
                  <a:tcPr marL="54864" marR="54864" marT="0" marB="0" anchor="b"/>
                </a:tc>
                <a:tc>
                  <a:txBody>
                    <a:bodyPr/>
                    <a:lstStyle/>
                    <a:p>
                      <a:pPr algn="r">
                        <a:spcAft>
                          <a:spcPts val="0"/>
                        </a:spcAft>
                      </a:pPr>
                      <a:r>
                        <a:rPr lang="en-ZA" sz="1600" dirty="0" smtClean="0">
                          <a:solidFill>
                            <a:schemeClr val="tx1"/>
                          </a:solidFill>
                          <a:effectLst/>
                        </a:rPr>
                        <a:t>99.89%</a:t>
                      </a:r>
                      <a:endParaRPr lang="en-ZA" sz="1600" b="1" dirty="0">
                        <a:solidFill>
                          <a:schemeClr val="tx1"/>
                        </a:solidFill>
                        <a:effectLst/>
                        <a:latin typeface="Calibri"/>
                        <a:ea typeface="Calibri"/>
                        <a:cs typeface="Times New Roman"/>
                      </a:endParaRPr>
                    </a:p>
                  </a:txBody>
                  <a:tcPr marL="54864" marR="54864" marT="0" marB="0" anchor="b"/>
                </a:tc>
                <a:extLst>
                  <a:ext uri="{0D108BD9-81ED-4DB2-BD59-A6C34878D82A}">
                    <a16:rowId xmlns=""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pPr/>
              <a:t>30</a:t>
            </a:fld>
            <a:endParaRPr lang="en-ZA" dirty="0"/>
          </a:p>
        </p:txBody>
      </p:sp>
    </p:spTree>
    <p:extLst>
      <p:ext uri="{BB962C8B-B14F-4D97-AF65-F5344CB8AC3E}">
        <p14:creationId xmlns:p14="http://schemas.microsoft.com/office/powerpoint/2010/main" xmlns="" val="2045953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06089"/>
          </a:xfrm>
        </p:spPr>
        <p:txBody>
          <a:bodyPr>
            <a:noAutofit/>
          </a:bodyPr>
          <a:lstStyle/>
          <a:p>
            <a:r>
              <a:rPr lang="en-ZA" sz="3600" b="1" dirty="0" smtClean="0"/>
              <a:t>RETENTION, RETRIEVAL AND UNIVERSAL COVERAGE</a:t>
            </a:r>
            <a:endParaRPr lang="en-ZA" sz="3600" b="1" dirty="0"/>
          </a:p>
        </p:txBody>
      </p:sp>
      <p:sp>
        <p:nvSpPr>
          <p:cNvPr id="3" name="Content Placeholder 2"/>
          <p:cNvSpPr>
            <a:spLocks noGrp="1"/>
          </p:cNvSpPr>
          <p:nvPr>
            <p:ph idx="1"/>
          </p:nvPr>
        </p:nvSpPr>
        <p:spPr>
          <a:xfrm>
            <a:off x="457200" y="1268761"/>
            <a:ext cx="8229600" cy="4857404"/>
          </a:xfrm>
        </p:spPr>
        <p:txBody>
          <a:bodyPr>
            <a:normAutofit/>
          </a:bodyPr>
          <a:lstStyle/>
          <a:p>
            <a:pPr algn="just"/>
            <a:r>
              <a:rPr lang="en-ZA" sz="2400" dirty="0"/>
              <a:t>The 2015 retention and average retrieval rate is currently at 85% as reported by provinces and therefore provinces are procuring top-ups at an estimated 15% rate. </a:t>
            </a:r>
            <a:endParaRPr lang="en-ZA" sz="2400" dirty="0" smtClean="0"/>
          </a:p>
          <a:p>
            <a:pPr algn="just"/>
            <a:r>
              <a:rPr lang="en-ZA" sz="2400" dirty="0" smtClean="0"/>
              <a:t>The </a:t>
            </a:r>
            <a:r>
              <a:rPr lang="en-ZA" sz="2400" dirty="0"/>
              <a:t>2015 average Universal Coverage is currently at 93% as reported by provinces. </a:t>
            </a:r>
            <a:r>
              <a:rPr lang="en-ZA" sz="2400" dirty="0" smtClean="0"/>
              <a:t>This percentage includes </a:t>
            </a:r>
            <a:r>
              <a:rPr lang="en-ZA" sz="2400" dirty="0"/>
              <a:t>all forms of text material. </a:t>
            </a:r>
            <a:endParaRPr lang="en-ZA" sz="2400" dirty="0" smtClean="0"/>
          </a:p>
          <a:p>
            <a:pPr algn="just"/>
            <a:r>
              <a:rPr lang="en-ZA" sz="2400" dirty="0" smtClean="0"/>
              <a:t>The </a:t>
            </a:r>
            <a:r>
              <a:rPr lang="en-ZA" sz="2400" dirty="0"/>
              <a:t>provincial retention rate as well as the Universal Coverage rate for 2016 will be reported by provinces in February 2017 as per the Sector Plan. </a:t>
            </a:r>
            <a:endParaRPr lang="en-ZA" sz="2400" dirty="0" smtClean="0"/>
          </a:p>
          <a:p>
            <a:pPr algn="just"/>
            <a:r>
              <a:rPr lang="en-ZA" sz="2400" dirty="0" smtClean="0"/>
              <a:t>From </a:t>
            </a:r>
            <a:r>
              <a:rPr lang="en-ZA" sz="2400" dirty="0"/>
              <a:t>reports received from provinces, shortages are addressed as and when they arise. </a:t>
            </a:r>
          </a:p>
          <a:p>
            <a:endParaRPr lang="en-ZA" sz="24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31</a:t>
            </a:fld>
            <a:endParaRPr lang="en-ZA" dirty="0"/>
          </a:p>
        </p:txBody>
      </p:sp>
    </p:spTree>
    <p:extLst>
      <p:ext uri="{BB962C8B-B14F-4D97-AF65-F5344CB8AC3E}">
        <p14:creationId xmlns:p14="http://schemas.microsoft.com/office/powerpoint/2010/main" xmlns="" val="3902740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87070" cy="648072"/>
          </a:xfrm>
        </p:spPr>
        <p:txBody>
          <a:bodyPr>
            <a:noAutofit/>
          </a:bodyPr>
          <a:lstStyle/>
          <a:p>
            <a:r>
              <a:rPr lang="en-ZA" sz="3200" b="1" dirty="0"/>
              <a:t>STATIONERY </a:t>
            </a:r>
            <a:r>
              <a:rPr lang="en-ZA" sz="3200" b="1" dirty="0" smtClean="0"/>
              <a:t>&amp; TEXTBOOKS DELIVERY  PROGRESS REPORT AS AT 19 NOV 2016</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57714037"/>
              </p:ext>
            </p:extLst>
          </p:nvPr>
        </p:nvGraphicFramePr>
        <p:xfrm>
          <a:off x="107504" y="836712"/>
          <a:ext cx="9036496" cy="5814326"/>
        </p:xfrm>
        <a:graphic>
          <a:graphicData uri="http://schemas.openxmlformats.org/drawingml/2006/table">
            <a:tbl>
              <a:tblPr firstRow="1" bandRow="1">
                <a:tableStyleId>{21E4AEA4-8DFA-4A89-87EB-49C32662AFE0}</a:tableStyleId>
              </a:tblPr>
              <a:tblGrid>
                <a:gridCol w="936104">
                  <a:extLst>
                    <a:ext uri="{9D8B030D-6E8A-4147-A177-3AD203B41FA5}">
                      <a16:colId xmlns="" xmlns:a16="http://schemas.microsoft.com/office/drawing/2014/main" val="20000"/>
                    </a:ext>
                  </a:extLst>
                </a:gridCol>
                <a:gridCol w="3055015">
                  <a:extLst>
                    <a:ext uri="{9D8B030D-6E8A-4147-A177-3AD203B41FA5}">
                      <a16:colId xmlns="" xmlns:a16="http://schemas.microsoft.com/office/drawing/2014/main" val="20001"/>
                    </a:ext>
                  </a:extLst>
                </a:gridCol>
                <a:gridCol w="1731995"/>
                <a:gridCol w="3313382"/>
              </a:tblGrid>
              <a:tr h="432048">
                <a:tc>
                  <a:txBody>
                    <a:bodyPr/>
                    <a:lstStyle/>
                    <a:p>
                      <a:pPr>
                        <a:lnSpc>
                          <a:spcPct val="115000"/>
                        </a:lnSpc>
                        <a:spcAft>
                          <a:spcPts val="0"/>
                        </a:spcAft>
                      </a:pPr>
                      <a:r>
                        <a:rPr lang="en-ZA" sz="1800" b="1" kern="1200" dirty="0">
                          <a:solidFill>
                            <a:schemeClr val="lt1"/>
                          </a:solidFill>
                          <a:effectLst/>
                          <a:latin typeface="+mn-lt"/>
                          <a:ea typeface="+mn-ea"/>
                          <a:cs typeface="+mn-cs"/>
                        </a:rPr>
                        <a:t>Province </a:t>
                      </a:r>
                    </a:p>
                  </a:txBody>
                  <a:tcPr marL="59474" marR="59474" marT="29737" marB="29737"/>
                </a:tc>
                <a:tc>
                  <a:txBody>
                    <a:bodyPr/>
                    <a:lstStyle/>
                    <a:p>
                      <a:pPr>
                        <a:lnSpc>
                          <a:spcPct val="115000"/>
                        </a:lnSpc>
                        <a:spcAft>
                          <a:spcPts val="0"/>
                        </a:spcAft>
                      </a:pPr>
                      <a:r>
                        <a:rPr lang="en-ZA" sz="1800" kern="1200" dirty="0">
                          <a:effectLst/>
                        </a:rPr>
                        <a:t>Stationery </a:t>
                      </a:r>
                      <a:endParaRPr lang="en-ZA" sz="1800" dirty="0">
                        <a:effectLst/>
                        <a:latin typeface="Calibri"/>
                        <a:ea typeface="Calibri"/>
                        <a:cs typeface="Times New Roman"/>
                      </a:endParaRPr>
                    </a:p>
                  </a:txBody>
                  <a:tcPr marL="59474" marR="59474" marT="29737" marB="29737"/>
                </a:tc>
                <a:tc>
                  <a:txBody>
                    <a:bodyPr/>
                    <a:lstStyle/>
                    <a:p>
                      <a:pPr>
                        <a:lnSpc>
                          <a:spcPct val="115000"/>
                        </a:lnSpc>
                        <a:spcAft>
                          <a:spcPts val="0"/>
                        </a:spcAft>
                      </a:pPr>
                      <a:r>
                        <a:rPr lang="en-ZA" sz="1800" dirty="0" smtClean="0">
                          <a:effectLst/>
                          <a:latin typeface="Calibri"/>
                          <a:ea typeface="Calibri"/>
                          <a:cs typeface="Times New Roman"/>
                        </a:rPr>
                        <a:t>Textbooks</a:t>
                      </a:r>
                      <a:endParaRPr lang="en-ZA" sz="1800" dirty="0">
                        <a:effectLst/>
                        <a:latin typeface="Calibri"/>
                        <a:ea typeface="Calibri"/>
                        <a:cs typeface="Times New Roman"/>
                      </a:endParaRPr>
                    </a:p>
                  </a:txBody>
                  <a:tcPr marL="59474" marR="59474" marT="29737" marB="29737"/>
                </a:tc>
                <a:tc>
                  <a:txBody>
                    <a:bodyPr/>
                    <a:lstStyle/>
                    <a:p>
                      <a:pPr>
                        <a:lnSpc>
                          <a:spcPct val="115000"/>
                        </a:lnSpc>
                        <a:spcAft>
                          <a:spcPts val="0"/>
                        </a:spcAft>
                      </a:pPr>
                      <a:r>
                        <a:rPr lang="en-ZA" sz="1800" dirty="0" smtClean="0">
                          <a:effectLst/>
                          <a:latin typeface="Calibri"/>
                          <a:ea typeface="Calibri"/>
                          <a:cs typeface="Times New Roman"/>
                        </a:rPr>
                        <a:t>Type of schools</a:t>
                      </a:r>
                      <a:endParaRPr lang="en-ZA" sz="1800" dirty="0">
                        <a:effectLst/>
                        <a:latin typeface="Calibri"/>
                        <a:ea typeface="Calibri"/>
                        <a:cs typeface="Times New Roman"/>
                      </a:endParaRPr>
                    </a:p>
                  </a:txBody>
                  <a:tcPr marL="59474" marR="59474" marT="29737" marB="29737"/>
                </a:tc>
                <a:extLst>
                  <a:ext uri="{0D108BD9-81ED-4DB2-BD59-A6C34878D82A}">
                    <a16:rowId xmlns="" xmlns:a16="http://schemas.microsoft.com/office/drawing/2014/main" val="10000"/>
                  </a:ext>
                </a:extLst>
              </a:tr>
              <a:tr h="594161">
                <a:tc>
                  <a:txBody>
                    <a:bodyPr/>
                    <a:lstStyle/>
                    <a:p>
                      <a:pPr algn="just">
                        <a:lnSpc>
                          <a:spcPct val="115000"/>
                        </a:lnSpc>
                        <a:spcAft>
                          <a:spcPts val="0"/>
                        </a:spcAft>
                      </a:pPr>
                      <a:r>
                        <a:rPr lang="en-ZA" sz="1600" kern="1200" dirty="0">
                          <a:solidFill>
                            <a:schemeClr val="tx1"/>
                          </a:solidFill>
                          <a:effectLst/>
                          <a:latin typeface="+mn-lt"/>
                          <a:ea typeface="+mn-ea"/>
                          <a:cs typeface="+mn-cs"/>
                        </a:rPr>
                        <a:t>EC</a:t>
                      </a:r>
                    </a:p>
                  </a:txBody>
                  <a:tcPr marL="59474" marR="59474" marT="29737" marB="29737"/>
                </a:tc>
                <a:tc>
                  <a:txBody>
                    <a:bodyPr/>
                    <a:lstStyle/>
                    <a:p>
                      <a:pPr>
                        <a:lnSpc>
                          <a:spcPct val="115000"/>
                        </a:lnSpc>
                        <a:spcAft>
                          <a:spcPts val="0"/>
                        </a:spcAft>
                      </a:pPr>
                      <a:r>
                        <a:rPr lang="en-ZA" sz="1600" kern="1200" dirty="0">
                          <a:solidFill>
                            <a:schemeClr val="tx1"/>
                          </a:solidFill>
                          <a:effectLst/>
                        </a:rPr>
                        <a:t>Orders placed with suppliers. Delivery in </a:t>
                      </a:r>
                      <a:r>
                        <a:rPr lang="en-ZA" sz="1600" kern="1200" dirty="0" smtClean="0">
                          <a:solidFill>
                            <a:schemeClr val="tx1"/>
                          </a:solidFill>
                          <a:effectLst/>
                        </a:rPr>
                        <a:t>process</a:t>
                      </a:r>
                    </a:p>
                    <a:p>
                      <a:pPr>
                        <a:lnSpc>
                          <a:spcPct val="115000"/>
                        </a:lnSpc>
                        <a:spcAft>
                          <a:spcPts val="0"/>
                        </a:spcAft>
                      </a:pPr>
                      <a:r>
                        <a:rPr lang="en-ZA" sz="1600" kern="1200" dirty="0" smtClean="0">
                          <a:solidFill>
                            <a:schemeClr val="tx1"/>
                          </a:solidFill>
                          <a:effectLst/>
                          <a:latin typeface="Calibri"/>
                          <a:ea typeface="Calibri"/>
                          <a:cs typeface="Times New Roman"/>
                        </a:rPr>
                        <a:t>49% delivered</a:t>
                      </a:r>
                      <a:r>
                        <a:rPr lang="en-ZA" sz="1600" kern="1200" baseline="0" dirty="0" smtClean="0">
                          <a:solidFill>
                            <a:schemeClr val="tx1"/>
                          </a:solidFill>
                          <a:effectLst/>
                          <a:latin typeface="Calibri"/>
                          <a:ea typeface="Calibri"/>
                          <a:cs typeface="Times New Roman"/>
                        </a:rPr>
                        <a:t> </a:t>
                      </a:r>
                      <a:r>
                        <a:rPr lang="en-ZA" sz="1600" kern="1200" dirty="0" smtClean="0">
                          <a:solidFill>
                            <a:schemeClr val="tx1"/>
                          </a:solidFill>
                          <a:effectLst/>
                          <a:latin typeface="Calibri"/>
                          <a:ea typeface="Calibri"/>
                          <a:cs typeface="Times New Roman"/>
                        </a:rPr>
                        <a:t>to schools </a:t>
                      </a:r>
                      <a:endParaRPr lang="en-ZA" sz="1200" dirty="0">
                        <a:solidFill>
                          <a:schemeClr val="tx1"/>
                        </a:solidFill>
                        <a:effectLst/>
                        <a:latin typeface="Calibri"/>
                        <a:ea typeface="Calibri"/>
                        <a:cs typeface="Times New Roman"/>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mn-lt"/>
                          <a:ea typeface="+mn-ea"/>
                          <a:cs typeface="+mn-cs"/>
                        </a:rPr>
                        <a:t>Deliveries to be completed end of November</a:t>
                      </a:r>
                      <a:endParaRPr lang="en-ZA" sz="1600" kern="1200" dirty="0">
                        <a:solidFill>
                          <a:schemeClr val="tx1"/>
                        </a:solidFill>
                        <a:effectLst/>
                        <a:latin typeface="+mn-lt"/>
                        <a:ea typeface="+mn-ea"/>
                        <a:cs typeface="+mn-cs"/>
                      </a:endParaRPr>
                    </a:p>
                  </a:txBody>
                  <a:tcPr marL="59474" marR="59474" marT="29737" marB="29737"/>
                </a:tc>
                <a:tc>
                  <a:txBody>
                    <a:bodyPr/>
                    <a:lstStyle/>
                    <a:p>
                      <a:pPr>
                        <a:lnSpc>
                          <a:spcPct val="115000"/>
                        </a:lnSpc>
                        <a:spcAft>
                          <a:spcPts val="0"/>
                        </a:spcAft>
                      </a:pPr>
                      <a:r>
                        <a:rPr lang="en-ZA" sz="1600" kern="1200" dirty="0" smtClean="0">
                          <a:solidFill>
                            <a:schemeClr val="tx1"/>
                          </a:solidFill>
                          <a:effectLst/>
                          <a:latin typeface="+mn-lt"/>
                          <a:ea typeface="+mn-ea"/>
                          <a:cs typeface="+mn-cs"/>
                        </a:rPr>
                        <a:t>Province is procuring centrally for all types of schools.</a:t>
                      </a:r>
                      <a:endParaRPr lang="en-ZA" sz="1600" kern="1200" dirty="0">
                        <a:solidFill>
                          <a:schemeClr val="tx1"/>
                        </a:solidFill>
                        <a:effectLst/>
                        <a:latin typeface="+mn-lt"/>
                        <a:ea typeface="+mn-ea"/>
                        <a:cs typeface="+mn-cs"/>
                      </a:endParaRPr>
                    </a:p>
                  </a:txBody>
                  <a:tcPr marL="59474" marR="59474" marT="29737" marB="29737"/>
                </a:tc>
                <a:extLst>
                  <a:ext uri="{0D108BD9-81ED-4DB2-BD59-A6C34878D82A}">
                    <a16:rowId xmlns="" xmlns:a16="http://schemas.microsoft.com/office/drawing/2014/main" val="10001"/>
                  </a:ext>
                </a:extLst>
              </a:tr>
              <a:tr h="414574">
                <a:tc>
                  <a:txBody>
                    <a:bodyPr/>
                    <a:lstStyle/>
                    <a:p>
                      <a:pPr algn="just">
                        <a:lnSpc>
                          <a:spcPct val="115000"/>
                        </a:lnSpc>
                        <a:spcAft>
                          <a:spcPts val="0"/>
                        </a:spcAft>
                      </a:pPr>
                      <a:r>
                        <a:rPr lang="en-ZA" sz="1600" kern="1200" dirty="0">
                          <a:solidFill>
                            <a:schemeClr val="tx1"/>
                          </a:solidFill>
                          <a:effectLst/>
                          <a:latin typeface="+mn-lt"/>
                          <a:ea typeface="+mn-ea"/>
                          <a:cs typeface="+mn-cs"/>
                        </a:rPr>
                        <a:t>FS</a:t>
                      </a:r>
                    </a:p>
                  </a:txBody>
                  <a:tcPr marL="59474" marR="59474" marT="29737" marB="29737"/>
                </a:tc>
                <a:tc>
                  <a:txBody>
                    <a:bodyPr/>
                    <a:lstStyle/>
                    <a:p>
                      <a:pPr>
                        <a:lnSpc>
                          <a:spcPct val="115000"/>
                        </a:lnSpc>
                        <a:spcAft>
                          <a:spcPts val="0"/>
                        </a:spcAft>
                      </a:pPr>
                      <a:r>
                        <a:rPr lang="en-ZA" sz="1600" kern="1200" dirty="0">
                          <a:solidFill>
                            <a:schemeClr val="tx1"/>
                          </a:solidFill>
                          <a:effectLst/>
                        </a:rPr>
                        <a:t>Orders placed with  suppliers </a:t>
                      </a:r>
                      <a:endParaRPr lang="en-ZA" sz="1200" dirty="0">
                        <a:solidFill>
                          <a:schemeClr val="tx1"/>
                        </a:solidFill>
                        <a:effectLst/>
                      </a:endParaRPr>
                    </a:p>
                    <a:p>
                      <a:pPr>
                        <a:lnSpc>
                          <a:spcPct val="115000"/>
                        </a:lnSpc>
                        <a:spcAft>
                          <a:spcPts val="0"/>
                        </a:spcAft>
                      </a:pPr>
                      <a:r>
                        <a:rPr lang="en-ZA" sz="1600" kern="1200" dirty="0">
                          <a:solidFill>
                            <a:schemeClr val="tx1"/>
                          </a:solidFill>
                          <a:effectLst/>
                        </a:rPr>
                        <a:t>50% delivered to schools</a:t>
                      </a:r>
                      <a:endParaRPr lang="en-ZA" sz="1200" dirty="0">
                        <a:solidFill>
                          <a:schemeClr val="tx1"/>
                        </a:solidFill>
                        <a:effectLst/>
                        <a:latin typeface="Calibri"/>
                        <a:ea typeface="Calibri"/>
                        <a:cs typeface="Times New Roman"/>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mn-lt"/>
                          <a:ea typeface="+mn-ea"/>
                          <a:cs typeface="+mn-cs"/>
                        </a:rPr>
                        <a:t>No report</a:t>
                      </a:r>
                      <a:endParaRPr lang="en-ZA" sz="1600" kern="1200" dirty="0">
                        <a:solidFill>
                          <a:schemeClr val="tx1"/>
                        </a:solidFill>
                        <a:effectLst/>
                        <a:latin typeface="+mn-lt"/>
                        <a:ea typeface="+mn-ea"/>
                        <a:cs typeface="+mn-cs"/>
                      </a:endParaRPr>
                    </a:p>
                  </a:txBody>
                  <a:tcPr marL="59474" marR="59474" marT="29737" marB="29737"/>
                </a:tc>
                <a:tc>
                  <a:txBody>
                    <a:bodyPr/>
                    <a:lstStyle/>
                    <a:p>
                      <a:pPr>
                        <a:lnSpc>
                          <a:spcPct val="115000"/>
                        </a:lnSpc>
                        <a:spcAft>
                          <a:spcPts val="0"/>
                        </a:spcAft>
                      </a:pPr>
                      <a:r>
                        <a:rPr lang="en-ZA" sz="1600" kern="1200" dirty="0" smtClean="0">
                          <a:solidFill>
                            <a:schemeClr val="tx1"/>
                          </a:solidFill>
                          <a:effectLst/>
                          <a:latin typeface="+mn-lt"/>
                          <a:ea typeface="+mn-ea"/>
                          <a:cs typeface="+mn-cs"/>
                        </a:rPr>
                        <a:t>Procuring for all schools</a:t>
                      </a:r>
                      <a:endParaRPr lang="en-ZA" sz="1600" kern="1200" dirty="0">
                        <a:solidFill>
                          <a:schemeClr val="tx1"/>
                        </a:solidFill>
                        <a:effectLst/>
                        <a:latin typeface="+mn-lt"/>
                        <a:ea typeface="+mn-ea"/>
                        <a:cs typeface="+mn-cs"/>
                      </a:endParaRPr>
                    </a:p>
                  </a:txBody>
                  <a:tcPr marL="59474" marR="59474" marT="29737" marB="29737"/>
                </a:tc>
                <a:extLst>
                  <a:ext uri="{0D108BD9-81ED-4DB2-BD59-A6C34878D82A}">
                    <a16:rowId xmlns="" xmlns:a16="http://schemas.microsoft.com/office/drawing/2014/main" val="10002"/>
                  </a:ext>
                </a:extLst>
              </a:tr>
              <a:tr h="704503">
                <a:tc>
                  <a:txBody>
                    <a:bodyPr/>
                    <a:lstStyle/>
                    <a:p>
                      <a:pPr algn="just">
                        <a:lnSpc>
                          <a:spcPct val="115000"/>
                        </a:lnSpc>
                        <a:spcAft>
                          <a:spcPts val="0"/>
                        </a:spcAft>
                      </a:pPr>
                      <a:r>
                        <a:rPr lang="en-ZA" sz="1600" kern="1200" dirty="0">
                          <a:solidFill>
                            <a:schemeClr val="tx1"/>
                          </a:solidFill>
                          <a:effectLst/>
                          <a:latin typeface="+mn-lt"/>
                          <a:ea typeface="+mn-ea"/>
                          <a:cs typeface="+mn-cs"/>
                        </a:rPr>
                        <a:t>GP</a:t>
                      </a:r>
                    </a:p>
                  </a:txBody>
                  <a:tcPr marL="59474" marR="59474" marT="29737" marB="29737"/>
                </a:tc>
                <a:tc>
                  <a:txBody>
                    <a:bodyPr/>
                    <a:lstStyle/>
                    <a:p>
                      <a:pPr>
                        <a:lnSpc>
                          <a:spcPct val="115000"/>
                        </a:lnSpc>
                        <a:spcAft>
                          <a:spcPts val="0"/>
                        </a:spcAft>
                      </a:pPr>
                      <a:r>
                        <a:rPr lang="en-ZA" sz="1600" kern="1200" dirty="0">
                          <a:solidFill>
                            <a:schemeClr val="tx1"/>
                          </a:solidFill>
                          <a:effectLst/>
                        </a:rPr>
                        <a:t>Orders placed with  suppliers</a:t>
                      </a:r>
                      <a:endParaRPr lang="en-ZA" sz="1200" dirty="0">
                        <a:solidFill>
                          <a:schemeClr val="tx1"/>
                        </a:solidFill>
                        <a:effectLst/>
                      </a:endParaRPr>
                    </a:p>
                    <a:p>
                      <a:pPr>
                        <a:lnSpc>
                          <a:spcPct val="115000"/>
                        </a:lnSpc>
                        <a:spcAft>
                          <a:spcPts val="0"/>
                        </a:spcAft>
                      </a:pPr>
                      <a:r>
                        <a:rPr lang="en-ZA" sz="1600" kern="1200" dirty="0">
                          <a:solidFill>
                            <a:schemeClr val="tx1"/>
                          </a:solidFill>
                          <a:effectLst/>
                        </a:rPr>
                        <a:t>Delivery in process </a:t>
                      </a:r>
                      <a:r>
                        <a:rPr lang="en-ZA" sz="1600" kern="1200" dirty="0" smtClean="0">
                          <a:solidFill>
                            <a:schemeClr val="tx1"/>
                          </a:solidFill>
                          <a:effectLst/>
                        </a:rPr>
                        <a:t>– 79% to schools</a:t>
                      </a:r>
                      <a:endParaRPr lang="en-ZA" sz="1200" dirty="0">
                        <a:solidFill>
                          <a:schemeClr val="tx1"/>
                        </a:solidFill>
                        <a:effectLst/>
                        <a:latin typeface="Calibri"/>
                        <a:ea typeface="Calibri"/>
                        <a:cs typeface="Times New Roman"/>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mn-lt"/>
                          <a:ea typeface="+mn-ea"/>
                          <a:cs typeface="+mn-cs"/>
                        </a:rPr>
                        <a:t>72% delivery to schools</a:t>
                      </a:r>
                      <a:endParaRPr lang="en-ZA" sz="1600" kern="1200" dirty="0">
                        <a:solidFill>
                          <a:schemeClr val="tx1"/>
                        </a:solidFill>
                        <a:effectLst/>
                        <a:latin typeface="+mn-lt"/>
                        <a:ea typeface="+mn-ea"/>
                        <a:cs typeface="+mn-cs"/>
                      </a:endParaRPr>
                    </a:p>
                  </a:txBody>
                  <a:tcPr marL="59474" marR="59474" marT="29737" marB="29737"/>
                </a:tc>
                <a:tc>
                  <a:txBody>
                    <a:bodyPr/>
                    <a:lstStyle/>
                    <a:p>
                      <a:pPr algn="l" fontAlgn="ctr"/>
                      <a:r>
                        <a:rPr lang="en-ZA" sz="2400" b="0" i="0" u="none" strike="noStrike" dirty="0">
                          <a:solidFill>
                            <a:schemeClr val="tx1"/>
                          </a:solidFill>
                          <a:effectLst/>
                          <a:latin typeface="Calibri"/>
                        </a:rPr>
                        <a:t> </a:t>
                      </a:r>
                      <a:r>
                        <a:rPr lang="en-ZA" sz="1600" kern="1200" dirty="0">
                          <a:solidFill>
                            <a:schemeClr val="tx1"/>
                          </a:solidFill>
                          <a:effectLst/>
                          <a:latin typeface="+mn-lt"/>
                          <a:ea typeface="+mn-ea"/>
                          <a:cs typeface="+mn-cs"/>
                        </a:rPr>
                        <a:t>58 % Delivered to Section 21 Schools</a:t>
                      </a:r>
                      <a:br>
                        <a:rPr lang="en-ZA" sz="1600" kern="1200" dirty="0">
                          <a:solidFill>
                            <a:schemeClr val="tx1"/>
                          </a:solidFill>
                          <a:effectLst/>
                          <a:latin typeface="+mn-lt"/>
                          <a:ea typeface="+mn-ea"/>
                          <a:cs typeface="+mn-cs"/>
                        </a:rPr>
                      </a:br>
                      <a:r>
                        <a:rPr lang="en-ZA" sz="1600" kern="1200" dirty="0">
                          <a:solidFill>
                            <a:schemeClr val="tx1"/>
                          </a:solidFill>
                          <a:effectLst/>
                          <a:latin typeface="+mn-lt"/>
                          <a:ea typeface="+mn-ea"/>
                          <a:cs typeface="+mn-cs"/>
                        </a:rPr>
                        <a:t> 85 % Delivered to Section 20 Schools</a:t>
                      </a:r>
                      <a:br>
                        <a:rPr lang="en-ZA" sz="1600" kern="1200" dirty="0">
                          <a:solidFill>
                            <a:schemeClr val="tx1"/>
                          </a:solidFill>
                          <a:effectLst/>
                          <a:latin typeface="+mn-lt"/>
                          <a:ea typeface="+mn-ea"/>
                          <a:cs typeface="+mn-cs"/>
                        </a:rPr>
                      </a:br>
                      <a:r>
                        <a:rPr lang="en-ZA" sz="1600" kern="1200" dirty="0">
                          <a:solidFill>
                            <a:schemeClr val="tx1"/>
                          </a:solidFill>
                          <a:effectLst/>
                          <a:latin typeface="+mn-lt"/>
                          <a:ea typeface="+mn-ea"/>
                          <a:cs typeface="+mn-cs"/>
                        </a:rPr>
                        <a:t> 72 %  </a:t>
                      </a:r>
                      <a:r>
                        <a:rPr lang="en-ZA" sz="1600" kern="1200" dirty="0" smtClean="0">
                          <a:solidFill>
                            <a:schemeClr val="tx1"/>
                          </a:solidFill>
                          <a:effectLst/>
                          <a:latin typeface="+mn-lt"/>
                          <a:ea typeface="+mn-ea"/>
                          <a:cs typeface="+mn-cs"/>
                        </a:rPr>
                        <a:t>Delivered </a:t>
                      </a:r>
                      <a:r>
                        <a:rPr lang="en-ZA" sz="1600" kern="1200" dirty="0">
                          <a:solidFill>
                            <a:schemeClr val="tx1"/>
                          </a:solidFill>
                          <a:effectLst/>
                          <a:latin typeface="+mn-lt"/>
                          <a:ea typeface="+mn-ea"/>
                          <a:cs typeface="+mn-cs"/>
                        </a:rPr>
                        <a:t>in </a:t>
                      </a:r>
                      <a:r>
                        <a:rPr lang="en-ZA" sz="1600" kern="1200" dirty="0" smtClean="0">
                          <a:solidFill>
                            <a:schemeClr val="tx1"/>
                          </a:solidFill>
                          <a:effectLst/>
                          <a:latin typeface="+mn-lt"/>
                          <a:ea typeface="+mn-ea"/>
                          <a:cs typeface="+mn-cs"/>
                        </a:rPr>
                        <a:t>total</a:t>
                      </a:r>
                      <a:endParaRPr lang="en-ZA" sz="1600" kern="1200" dirty="0">
                        <a:solidFill>
                          <a:schemeClr val="tx1"/>
                        </a:solidFill>
                        <a:effectLst/>
                        <a:latin typeface="+mn-lt"/>
                        <a:ea typeface="+mn-ea"/>
                        <a:cs typeface="+mn-cs"/>
                      </a:endParaRPr>
                    </a:p>
                  </a:txBody>
                  <a:tcPr marL="9525" marR="9525" marT="9525" marB="0" anchor="ctr"/>
                </a:tc>
                <a:extLst>
                  <a:ext uri="{0D108BD9-81ED-4DB2-BD59-A6C34878D82A}">
                    <a16:rowId xmlns="" xmlns:a16="http://schemas.microsoft.com/office/drawing/2014/main" val="10003"/>
                  </a:ext>
                </a:extLst>
              </a:tr>
              <a:tr h="594161">
                <a:tc>
                  <a:txBody>
                    <a:bodyPr/>
                    <a:lstStyle/>
                    <a:p>
                      <a:pPr algn="just">
                        <a:lnSpc>
                          <a:spcPct val="115000"/>
                        </a:lnSpc>
                        <a:spcAft>
                          <a:spcPts val="0"/>
                        </a:spcAft>
                      </a:pPr>
                      <a:r>
                        <a:rPr lang="en-ZA" sz="1600" kern="1200" dirty="0">
                          <a:solidFill>
                            <a:schemeClr val="tx1"/>
                          </a:solidFill>
                          <a:effectLst/>
                          <a:latin typeface="+mn-lt"/>
                          <a:ea typeface="+mn-ea"/>
                          <a:cs typeface="+mn-cs"/>
                        </a:rPr>
                        <a:t>KZN</a:t>
                      </a:r>
                    </a:p>
                  </a:txBody>
                  <a:tcPr marL="59474" marR="59474" marT="29737" marB="29737"/>
                </a:tc>
                <a:tc>
                  <a:txBody>
                    <a:bodyPr/>
                    <a:lstStyle/>
                    <a:p>
                      <a:pPr>
                        <a:lnSpc>
                          <a:spcPct val="115000"/>
                        </a:lnSpc>
                        <a:spcAft>
                          <a:spcPts val="0"/>
                        </a:spcAft>
                      </a:pPr>
                      <a:r>
                        <a:rPr lang="en-ZA" sz="1600" kern="1200" dirty="0">
                          <a:solidFill>
                            <a:schemeClr val="tx1"/>
                          </a:solidFill>
                          <a:effectLst/>
                        </a:rPr>
                        <a:t>Orders placed with  suppliers </a:t>
                      </a:r>
                      <a:endParaRPr lang="en-ZA" sz="1200" dirty="0">
                        <a:solidFill>
                          <a:schemeClr val="tx1"/>
                        </a:solidFill>
                        <a:effectLst/>
                      </a:endParaRPr>
                    </a:p>
                    <a:p>
                      <a:pPr>
                        <a:lnSpc>
                          <a:spcPct val="115000"/>
                        </a:lnSpc>
                        <a:spcAft>
                          <a:spcPts val="0"/>
                        </a:spcAft>
                      </a:pPr>
                      <a:r>
                        <a:rPr lang="en-ZA" sz="1600" kern="1200" dirty="0">
                          <a:solidFill>
                            <a:schemeClr val="tx1"/>
                          </a:solidFill>
                          <a:effectLst/>
                        </a:rPr>
                        <a:t>All stationery delivered to </a:t>
                      </a:r>
                      <a:r>
                        <a:rPr lang="en-ZA" sz="1600" kern="1200" dirty="0" smtClean="0">
                          <a:solidFill>
                            <a:schemeClr val="tx1"/>
                          </a:solidFill>
                          <a:effectLst/>
                        </a:rPr>
                        <a:t>schools- 100% to schools</a:t>
                      </a:r>
                      <a:endParaRPr lang="en-ZA" sz="1200" dirty="0">
                        <a:solidFill>
                          <a:schemeClr val="tx1"/>
                        </a:solidFill>
                        <a:effectLst/>
                        <a:latin typeface="Calibri"/>
                        <a:ea typeface="Calibri"/>
                        <a:cs typeface="Times New Roman"/>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mn-lt"/>
                          <a:ea typeface="+mn-ea"/>
                          <a:cs typeface="+mn-cs"/>
                        </a:rPr>
                        <a:t>99% delivered to schools</a:t>
                      </a:r>
                      <a:endParaRPr lang="en-ZA" sz="1600" kern="1200" dirty="0">
                        <a:solidFill>
                          <a:schemeClr val="tx1"/>
                        </a:solidFill>
                        <a:effectLst/>
                        <a:latin typeface="+mn-lt"/>
                        <a:ea typeface="+mn-ea"/>
                        <a:cs typeface="+mn-cs"/>
                      </a:endParaRPr>
                    </a:p>
                  </a:txBody>
                  <a:tcPr marL="59474" marR="59474" marT="29737" marB="29737"/>
                </a:tc>
                <a:tc>
                  <a:txBody>
                    <a:bodyPr/>
                    <a:lstStyle/>
                    <a:p>
                      <a:pPr>
                        <a:lnSpc>
                          <a:spcPct val="115000"/>
                        </a:lnSpc>
                        <a:spcAft>
                          <a:spcPts val="0"/>
                        </a:spcAft>
                      </a:pPr>
                      <a:r>
                        <a:rPr lang="en-ZA" sz="1600" kern="1200" dirty="0" smtClean="0">
                          <a:solidFill>
                            <a:schemeClr val="tx1"/>
                          </a:solidFill>
                          <a:effectLst/>
                          <a:latin typeface="+mn-lt"/>
                          <a:ea typeface="+mn-ea"/>
                          <a:cs typeface="+mn-cs"/>
                        </a:rPr>
                        <a:t>The percentage includes for both Section 20 and  some  Section 21 schools that participated in Central procurement.</a:t>
                      </a:r>
                      <a:endParaRPr lang="en-ZA" sz="1600" kern="1200" dirty="0">
                        <a:solidFill>
                          <a:schemeClr val="tx1"/>
                        </a:solidFill>
                        <a:effectLst/>
                        <a:latin typeface="+mn-lt"/>
                        <a:ea typeface="+mn-ea"/>
                        <a:cs typeface="+mn-cs"/>
                      </a:endParaRPr>
                    </a:p>
                  </a:txBody>
                  <a:tcPr marL="59474" marR="59474" marT="29737" marB="29737"/>
                </a:tc>
                <a:extLst>
                  <a:ext uri="{0D108BD9-81ED-4DB2-BD59-A6C34878D82A}">
                    <a16:rowId xmlns="" xmlns:a16="http://schemas.microsoft.com/office/drawing/2014/main" val="10004"/>
                  </a:ext>
                </a:extLst>
              </a:tr>
              <a:tr h="414574">
                <a:tc>
                  <a:txBody>
                    <a:bodyPr/>
                    <a:lstStyle/>
                    <a:p>
                      <a:pPr>
                        <a:lnSpc>
                          <a:spcPct val="115000"/>
                        </a:lnSpc>
                        <a:spcAft>
                          <a:spcPts val="1000"/>
                        </a:spcAft>
                      </a:pPr>
                      <a:r>
                        <a:rPr lang="en-ZA" sz="1600" kern="1200" dirty="0" smtClean="0">
                          <a:solidFill>
                            <a:schemeClr val="tx1"/>
                          </a:solidFill>
                          <a:effectLst/>
                          <a:latin typeface="+mn-lt"/>
                          <a:ea typeface="+mn-ea"/>
                          <a:cs typeface="+mn-cs"/>
                        </a:rPr>
                        <a:t>LP</a:t>
                      </a:r>
                      <a:endParaRPr lang="en-ZA" sz="1600" kern="1200" dirty="0">
                        <a:solidFill>
                          <a:schemeClr val="tx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a:solidFill>
                            <a:schemeClr val="tx1"/>
                          </a:solidFill>
                          <a:effectLst/>
                        </a:rPr>
                        <a:t>Orders placed with  suppliers </a:t>
                      </a:r>
                    </a:p>
                    <a:p>
                      <a:pPr marL="0" algn="l" defTabSz="914400" rtl="0" eaLnBrk="1" latinLnBrk="0" hangingPunct="1">
                        <a:lnSpc>
                          <a:spcPct val="115000"/>
                        </a:lnSpc>
                        <a:spcAft>
                          <a:spcPts val="0"/>
                        </a:spcAft>
                      </a:pPr>
                      <a:r>
                        <a:rPr lang="en-ZA" sz="1600" kern="1200" dirty="0">
                          <a:solidFill>
                            <a:schemeClr val="tx1"/>
                          </a:solidFill>
                          <a:effectLst/>
                        </a:rPr>
                        <a:t>Tender </a:t>
                      </a:r>
                      <a:r>
                        <a:rPr lang="en-ZA" sz="1600" kern="1200" dirty="0" smtClean="0">
                          <a:solidFill>
                            <a:schemeClr val="tx1"/>
                          </a:solidFill>
                          <a:effectLst/>
                        </a:rPr>
                        <a:t>still </a:t>
                      </a:r>
                      <a:r>
                        <a:rPr lang="en-ZA" sz="1600" kern="1200" dirty="0">
                          <a:solidFill>
                            <a:schemeClr val="tx1"/>
                          </a:solidFill>
                          <a:effectLst/>
                        </a:rPr>
                        <a:t>to be finalised</a:t>
                      </a:r>
                      <a:endParaRPr lang="en-ZA" sz="1600" kern="1200" dirty="0">
                        <a:solidFill>
                          <a:schemeClr val="tx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mn-lt"/>
                          <a:ea typeface="+mn-ea"/>
                          <a:cs typeface="+mn-cs"/>
                        </a:rPr>
                        <a:t>No report</a:t>
                      </a:r>
                      <a:endParaRPr lang="en-ZA" sz="1600" kern="1200" dirty="0">
                        <a:solidFill>
                          <a:schemeClr val="tx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mn-lt"/>
                          <a:ea typeface="+mn-ea"/>
                          <a:cs typeface="+mn-cs"/>
                        </a:rPr>
                        <a:t>Procuring for all types of schools</a:t>
                      </a:r>
                      <a:endParaRPr lang="en-ZA" sz="1600" kern="1200" dirty="0">
                        <a:solidFill>
                          <a:schemeClr val="tx1"/>
                        </a:solidFill>
                        <a:effectLst/>
                        <a:latin typeface="+mn-lt"/>
                        <a:ea typeface="+mn-ea"/>
                        <a:cs typeface="+mn-cs"/>
                      </a:endParaRPr>
                    </a:p>
                  </a:txBody>
                  <a:tcPr marL="59474" marR="59474" marT="29737" marB="29737"/>
                </a:tc>
                <a:extLst>
                  <a:ext uri="{0D108BD9-81ED-4DB2-BD59-A6C34878D82A}">
                    <a16:rowId xmlns="" xmlns:a16="http://schemas.microsoft.com/office/drawing/2014/main" val="10005"/>
                  </a:ext>
                </a:extLst>
              </a:tr>
              <a:tr h="594161">
                <a:tc>
                  <a:txBody>
                    <a:bodyPr/>
                    <a:lstStyle/>
                    <a:p>
                      <a:pPr>
                        <a:lnSpc>
                          <a:spcPct val="115000"/>
                        </a:lnSpc>
                        <a:spcAft>
                          <a:spcPts val="1000"/>
                        </a:spcAft>
                      </a:pPr>
                      <a:r>
                        <a:rPr lang="en-ZA" sz="1400" dirty="0">
                          <a:solidFill>
                            <a:schemeClr val="tx1"/>
                          </a:solidFill>
                          <a:effectLst/>
                        </a:rPr>
                        <a:t>MP</a:t>
                      </a:r>
                      <a:endParaRPr lang="en-ZA" sz="1100" b="1" dirty="0">
                        <a:solidFill>
                          <a:schemeClr val="tx1"/>
                        </a:solidFill>
                        <a:effectLst/>
                        <a:latin typeface="Calibri"/>
                        <a:ea typeface="Calibri"/>
                        <a:cs typeface="Times New Roman"/>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a:solidFill>
                            <a:schemeClr val="tx1"/>
                          </a:solidFill>
                          <a:effectLst/>
                        </a:rPr>
                        <a:t>Orders placed with suppliers.</a:t>
                      </a:r>
                    </a:p>
                    <a:p>
                      <a:pPr marL="0" algn="l" defTabSz="914400" rtl="0" eaLnBrk="1" latinLnBrk="0" hangingPunct="1">
                        <a:lnSpc>
                          <a:spcPct val="115000"/>
                        </a:lnSpc>
                        <a:spcAft>
                          <a:spcPts val="0"/>
                        </a:spcAft>
                      </a:pPr>
                      <a:r>
                        <a:rPr lang="en-ZA" sz="1600" kern="1200" dirty="0">
                          <a:solidFill>
                            <a:schemeClr val="tx1"/>
                          </a:solidFill>
                          <a:effectLst/>
                        </a:rPr>
                        <a:t>Delivery in process </a:t>
                      </a:r>
                      <a:r>
                        <a:rPr lang="en-ZA" sz="1600" kern="1200" dirty="0" smtClean="0">
                          <a:solidFill>
                            <a:schemeClr val="tx1"/>
                          </a:solidFill>
                          <a:effectLst/>
                        </a:rPr>
                        <a:t>– 100% delivered to schools</a:t>
                      </a:r>
                      <a:endParaRPr lang="en-ZA" sz="1600" kern="1200" dirty="0">
                        <a:solidFill>
                          <a:schemeClr val="tx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mn-lt"/>
                          <a:ea typeface="+mn-ea"/>
                          <a:cs typeface="+mn-cs"/>
                        </a:rPr>
                        <a:t>100% delivered to schools</a:t>
                      </a:r>
                      <a:endParaRPr lang="en-ZA" sz="1600" kern="1200" dirty="0">
                        <a:solidFill>
                          <a:schemeClr val="tx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mn-lt"/>
                          <a:ea typeface="+mn-ea"/>
                          <a:cs typeface="+mn-cs"/>
                        </a:rPr>
                        <a:t>The province procures textbooks and stationery  for all types of schools.</a:t>
                      </a:r>
                      <a:endParaRPr lang="en-ZA" sz="1600" kern="1200" dirty="0">
                        <a:solidFill>
                          <a:schemeClr val="tx1"/>
                        </a:solidFill>
                        <a:effectLst/>
                        <a:latin typeface="+mn-lt"/>
                        <a:ea typeface="+mn-ea"/>
                        <a:cs typeface="+mn-cs"/>
                      </a:endParaRPr>
                    </a:p>
                  </a:txBody>
                  <a:tcPr marL="59474" marR="59474" marT="29737" marB="29737"/>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pPr/>
              <a:t>32</a:t>
            </a:fld>
            <a:endParaRPr lang="en-ZA" dirty="0"/>
          </a:p>
        </p:txBody>
      </p:sp>
    </p:spTree>
    <p:extLst>
      <p:ext uri="{BB962C8B-B14F-4D97-AF65-F5344CB8AC3E}">
        <p14:creationId xmlns:p14="http://schemas.microsoft.com/office/powerpoint/2010/main" xmlns="" val="1297595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087070" cy="288032"/>
          </a:xfrm>
        </p:spPr>
        <p:txBody>
          <a:bodyPr>
            <a:noAutofit/>
          </a:bodyPr>
          <a:lstStyle/>
          <a:p>
            <a:r>
              <a:rPr lang="en-ZA" sz="3200" b="1" dirty="0"/>
              <a:t>STATIONERY </a:t>
            </a:r>
            <a:r>
              <a:rPr lang="en-ZA" sz="3200" b="1" dirty="0" smtClean="0"/>
              <a:t>&amp; TEXTBOOKS DELIVERY  </a:t>
            </a:r>
            <a:r>
              <a:rPr lang="en-ZA" sz="3200" b="1" dirty="0"/>
              <a:t>PROGRESS </a:t>
            </a:r>
            <a:r>
              <a:rPr lang="en-ZA" sz="3200" b="1" dirty="0" smtClean="0"/>
              <a:t>REPORT AS AT 19 NOV 2016</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40382963"/>
              </p:ext>
            </p:extLst>
          </p:nvPr>
        </p:nvGraphicFramePr>
        <p:xfrm>
          <a:off x="323528" y="846384"/>
          <a:ext cx="8640960" cy="5822811"/>
        </p:xfrm>
        <a:graphic>
          <a:graphicData uri="http://schemas.openxmlformats.org/drawingml/2006/table">
            <a:tbl>
              <a:tblPr firstRow="1" bandRow="1">
                <a:tableStyleId>{21E4AEA4-8DFA-4A89-87EB-49C32662AFE0}</a:tableStyleId>
              </a:tblPr>
              <a:tblGrid>
                <a:gridCol w="864096">
                  <a:extLst>
                    <a:ext uri="{9D8B030D-6E8A-4147-A177-3AD203B41FA5}">
                      <a16:colId xmlns="" xmlns:a16="http://schemas.microsoft.com/office/drawing/2014/main" val="20000"/>
                    </a:ext>
                  </a:extLst>
                </a:gridCol>
                <a:gridCol w="2952328">
                  <a:extLst>
                    <a:ext uri="{9D8B030D-6E8A-4147-A177-3AD203B41FA5}">
                      <a16:colId xmlns="" xmlns:a16="http://schemas.microsoft.com/office/drawing/2014/main" val="20001"/>
                    </a:ext>
                  </a:extLst>
                </a:gridCol>
                <a:gridCol w="1656184"/>
                <a:gridCol w="3168352"/>
              </a:tblGrid>
              <a:tr h="596901">
                <a:tc>
                  <a:txBody>
                    <a:bodyPr/>
                    <a:lstStyle/>
                    <a:p>
                      <a:pPr>
                        <a:lnSpc>
                          <a:spcPct val="115000"/>
                        </a:lnSpc>
                        <a:spcAft>
                          <a:spcPts val="0"/>
                        </a:spcAft>
                      </a:pPr>
                      <a:r>
                        <a:rPr lang="en-ZA" sz="1600" kern="1200" dirty="0">
                          <a:effectLst/>
                        </a:rPr>
                        <a:t>Province </a:t>
                      </a:r>
                      <a:endParaRPr lang="en-ZA" sz="1200" dirty="0">
                        <a:effectLst/>
                        <a:latin typeface="Calibri"/>
                        <a:ea typeface="Calibri"/>
                        <a:cs typeface="Times New Roman"/>
                      </a:endParaRPr>
                    </a:p>
                  </a:txBody>
                  <a:tcPr marL="59474" marR="59474" marT="29737" marB="29737"/>
                </a:tc>
                <a:tc>
                  <a:txBody>
                    <a:bodyPr/>
                    <a:lstStyle/>
                    <a:p>
                      <a:pPr>
                        <a:lnSpc>
                          <a:spcPct val="115000"/>
                        </a:lnSpc>
                        <a:spcAft>
                          <a:spcPts val="0"/>
                        </a:spcAft>
                      </a:pPr>
                      <a:r>
                        <a:rPr lang="en-ZA" sz="2000" kern="1200" dirty="0">
                          <a:effectLst/>
                        </a:rPr>
                        <a:t>Stationery </a:t>
                      </a:r>
                      <a:endParaRPr lang="en-ZA" sz="2000" dirty="0">
                        <a:effectLst/>
                        <a:latin typeface="Calibri"/>
                        <a:ea typeface="Calibri"/>
                        <a:cs typeface="Times New Roman"/>
                      </a:endParaRPr>
                    </a:p>
                  </a:txBody>
                  <a:tcPr marL="59474" marR="59474" marT="29737" marB="29737"/>
                </a:tc>
                <a:tc>
                  <a:txBody>
                    <a:bodyPr/>
                    <a:lstStyle/>
                    <a:p>
                      <a:pPr>
                        <a:lnSpc>
                          <a:spcPct val="115000"/>
                        </a:lnSpc>
                        <a:spcAft>
                          <a:spcPts val="0"/>
                        </a:spcAft>
                      </a:pPr>
                      <a:r>
                        <a:rPr lang="en-ZA" sz="2000" dirty="0" smtClean="0">
                          <a:effectLst/>
                          <a:latin typeface="Calibri"/>
                          <a:ea typeface="Calibri"/>
                          <a:cs typeface="Times New Roman"/>
                        </a:rPr>
                        <a:t>Textbooks</a:t>
                      </a:r>
                      <a:endParaRPr lang="en-ZA" sz="2000" dirty="0">
                        <a:effectLst/>
                        <a:latin typeface="Calibri"/>
                        <a:ea typeface="Calibri"/>
                        <a:cs typeface="Times New Roman"/>
                      </a:endParaRPr>
                    </a:p>
                  </a:txBody>
                  <a:tcPr marL="59474" marR="59474" marT="29737" marB="29737"/>
                </a:tc>
                <a:tc>
                  <a:txBody>
                    <a:bodyPr/>
                    <a:lstStyle/>
                    <a:p>
                      <a:pPr>
                        <a:lnSpc>
                          <a:spcPct val="115000"/>
                        </a:lnSpc>
                        <a:spcAft>
                          <a:spcPts val="0"/>
                        </a:spcAft>
                      </a:pPr>
                      <a:r>
                        <a:rPr lang="en-ZA" sz="2000" dirty="0" smtClean="0">
                          <a:effectLst/>
                          <a:latin typeface="Calibri"/>
                          <a:ea typeface="Calibri"/>
                          <a:cs typeface="Times New Roman"/>
                        </a:rPr>
                        <a:t>Type of schools</a:t>
                      </a:r>
                      <a:endParaRPr lang="en-ZA" sz="2000" dirty="0">
                        <a:effectLst/>
                        <a:latin typeface="Calibri"/>
                        <a:ea typeface="Calibri"/>
                        <a:cs typeface="Times New Roman"/>
                      </a:endParaRPr>
                    </a:p>
                  </a:txBody>
                  <a:tcPr marL="59474" marR="59474" marT="29737" marB="29737"/>
                </a:tc>
                <a:extLst>
                  <a:ext uri="{0D108BD9-81ED-4DB2-BD59-A6C34878D82A}">
                    <a16:rowId xmlns="" xmlns:a16="http://schemas.microsoft.com/office/drawing/2014/main" val="10000"/>
                  </a:ext>
                </a:extLst>
              </a:tr>
              <a:tr h="1911657">
                <a:tc>
                  <a:txBody>
                    <a:bodyPr/>
                    <a:lstStyle/>
                    <a:p>
                      <a:pPr>
                        <a:lnSpc>
                          <a:spcPct val="115000"/>
                        </a:lnSpc>
                        <a:spcAft>
                          <a:spcPts val="1000"/>
                        </a:spcAft>
                      </a:pPr>
                      <a:r>
                        <a:rPr lang="en-ZA" sz="1800" kern="1200" dirty="0">
                          <a:solidFill>
                            <a:schemeClr val="dk1"/>
                          </a:solidFill>
                          <a:effectLst/>
                          <a:latin typeface="+mn-lt"/>
                          <a:ea typeface="+mn-ea"/>
                          <a:cs typeface="+mn-cs"/>
                        </a:rPr>
                        <a:t>NC</a:t>
                      </a:r>
                    </a:p>
                  </a:txBody>
                  <a:tcPr marL="59474" marR="59474" marT="29737" marB="29737"/>
                </a:tc>
                <a:tc>
                  <a:txBody>
                    <a:bodyPr/>
                    <a:lstStyle/>
                    <a:p>
                      <a:pPr marL="0" algn="l" defTabSz="914400" rtl="0" eaLnBrk="1" latinLnBrk="0" hangingPunct="1">
                        <a:lnSpc>
                          <a:spcPct val="115000"/>
                        </a:lnSpc>
                        <a:spcAft>
                          <a:spcPts val="0"/>
                        </a:spcAft>
                      </a:pPr>
                      <a:r>
                        <a:rPr lang="en-ZA" sz="1800" kern="1200" dirty="0">
                          <a:solidFill>
                            <a:schemeClr val="dk1"/>
                          </a:solidFill>
                          <a:effectLst/>
                          <a:latin typeface="+mn-lt"/>
                          <a:ea typeface="+mn-ea"/>
                          <a:cs typeface="+mn-cs"/>
                        </a:rPr>
                        <a:t>Orders placed with  suppliers </a:t>
                      </a:r>
                    </a:p>
                    <a:p>
                      <a:pPr marL="0" algn="l" defTabSz="914400" rtl="0" eaLnBrk="1" latinLnBrk="0" hangingPunct="1">
                        <a:lnSpc>
                          <a:spcPct val="115000"/>
                        </a:lnSpc>
                        <a:spcAft>
                          <a:spcPts val="0"/>
                        </a:spcAft>
                      </a:pPr>
                      <a:r>
                        <a:rPr lang="en-ZA" sz="1800" kern="1200" dirty="0">
                          <a:solidFill>
                            <a:schemeClr val="dk1"/>
                          </a:solidFill>
                          <a:effectLst/>
                          <a:latin typeface="+mn-lt"/>
                          <a:ea typeface="+mn-ea"/>
                          <a:cs typeface="+mn-cs"/>
                        </a:rPr>
                        <a:t>349 out of 545 schools placed orders centrally. Delivery in process. Remaining (S21) schools order </a:t>
                      </a:r>
                      <a:r>
                        <a:rPr lang="en-ZA" sz="1800" kern="1200" dirty="0" smtClean="0">
                          <a:solidFill>
                            <a:schemeClr val="dk1"/>
                          </a:solidFill>
                          <a:effectLst/>
                          <a:latin typeface="+mn-lt"/>
                          <a:ea typeface="+mn-ea"/>
                          <a:cs typeface="+mn-cs"/>
                        </a:rPr>
                        <a:t>themselves- 19% delivered to schools</a:t>
                      </a:r>
                      <a:endParaRPr lang="en-ZA" sz="1800" kern="1200" dirty="0">
                        <a:solidFill>
                          <a:schemeClr val="dk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800" kern="1200" dirty="0" smtClean="0">
                          <a:solidFill>
                            <a:schemeClr val="tx1"/>
                          </a:solidFill>
                          <a:effectLst/>
                          <a:latin typeface="+mn-lt"/>
                          <a:ea typeface="+mn-ea"/>
                          <a:cs typeface="+mn-cs"/>
                        </a:rPr>
                        <a:t>93% delivered  to warehouse  and 19% to</a:t>
                      </a:r>
                      <a:r>
                        <a:rPr lang="en-ZA" sz="1800" kern="1200" baseline="0" dirty="0" smtClean="0">
                          <a:solidFill>
                            <a:schemeClr val="tx1"/>
                          </a:solidFill>
                          <a:effectLst/>
                          <a:latin typeface="+mn-lt"/>
                          <a:ea typeface="+mn-ea"/>
                          <a:cs typeface="+mn-cs"/>
                        </a:rPr>
                        <a:t> schools</a:t>
                      </a:r>
                      <a:endParaRPr lang="en-ZA" sz="1800" kern="1200" dirty="0">
                        <a:solidFill>
                          <a:schemeClr val="tx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800" kern="1200" dirty="0" smtClean="0">
                          <a:solidFill>
                            <a:schemeClr val="tx1"/>
                          </a:solidFill>
                          <a:effectLst/>
                          <a:latin typeface="+mn-lt"/>
                          <a:ea typeface="+mn-ea"/>
                          <a:cs typeface="+mn-cs"/>
                        </a:rPr>
                        <a:t>Procuring</a:t>
                      </a:r>
                      <a:r>
                        <a:rPr lang="en-ZA" sz="1800" kern="1200" baseline="0" dirty="0" smtClean="0">
                          <a:solidFill>
                            <a:schemeClr val="tx1"/>
                          </a:solidFill>
                          <a:effectLst/>
                          <a:latin typeface="+mn-lt"/>
                          <a:ea typeface="+mn-ea"/>
                          <a:cs typeface="+mn-cs"/>
                        </a:rPr>
                        <a:t> for all for all for textbooks and for stationery schools participate in decentralised procurement/ buy for themselves</a:t>
                      </a:r>
                      <a:endParaRPr lang="en-ZA" sz="1800" kern="1200" dirty="0">
                        <a:solidFill>
                          <a:schemeClr val="tx1"/>
                        </a:solidFill>
                        <a:effectLst/>
                        <a:latin typeface="+mn-lt"/>
                        <a:ea typeface="+mn-ea"/>
                        <a:cs typeface="+mn-cs"/>
                      </a:endParaRPr>
                    </a:p>
                  </a:txBody>
                  <a:tcPr marL="59474" marR="59474" marT="29737" marB="29737"/>
                </a:tc>
                <a:extLst>
                  <a:ext uri="{0D108BD9-81ED-4DB2-BD59-A6C34878D82A}">
                    <a16:rowId xmlns="" xmlns:a16="http://schemas.microsoft.com/office/drawing/2014/main" val="10007"/>
                  </a:ext>
                </a:extLst>
              </a:tr>
              <a:tr h="1287926">
                <a:tc>
                  <a:txBody>
                    <a:bodyPr/>
                    <a:lstStyle/>
                    <a:p>
                      <a:pPr>
                        <a:lnSpc>
                          <a:spcPct val="115000"/>
                        </a:lnSpc>
                        <a:spcAft>
                          <a:spcPts val="1000"/>
                        </a:spcAft>
                      </a:pPr>
                      <a:r>
                        <a:rPr lang="en-ZA" sz="1800" kern="1200" dirty="0">
                          <a:solidFill>
                            <a:schemeClr val="dk1"/>
                          </a:solidFill>
                          <a:effectLst/>
                          <a:latin typeface="+mn-lt"/>
                          <a:ea typeface="+mn-ea"/>
                          <a:cs typeface="+mn-cs"/>
                        </a:rPr>
                        <a:t>NW</a:t>
                      </a:r>
                    </a:p>
                  </a:txBody>
                  <a:tcPr marL="59474" marR="59474" marT="29737" marB="29737"/>
                </a:tc>
                <a:tc>
                  <a:txBody>
                    <a:bodyPr/>
                    <a:lstStyle/>
                    <a:p>
                      <a:pPr marL="0" algn="l" defTabSz="914400" rtl="0" eaLnBrk="1" latinLnBrk="0" hangingPunct="1">
                        <a:lnSpc>
                          <a:spcPct val="115000"/>
                        </a:lnSpc>
                        <a:spcAft>
                          <a:spcPts val="0"/>
                        </a:spcAft>
                      </a:pPr>
                      <a:r>
                        <a:rPr lang="en-ZA" sz="1800" kern="1200" dirty="0">
                          <a:solidFill>
                            <a:schemeClr val="dk1"/>
                          </a:solidFill>
                          <a:effectLst/>
                          <a:latin typeface="+mn-lt"/>
                          <a:ea typeface="+mn-ea"/>
                          <a:cs typeface="+mn-cs"/>
                        </a:rPr>
                        <a:t>Orders placed with  suppliers </a:t>
                      </a:r>
                    </a:p>
                    <a:p>
                      <a:pPr marL="0" algn="l" defTabSz="914400" rtl="0" eaLnBrk="1" latinLnBrk="0" hangingPunct="1">
                        <a:lnSpc>
                          <a:spcPct val="115000"/>
                        </a:lnSpc>
                        <a:spcAft>
                          <a:spcPts val="0"/>
                        </a:spcAft>
                      </a:pPr>
                      <a:r>
                        <a:rPr lang="en-ZA" sz="1800" kern="1200" dirty="0">
                          <a:solidFill>
                            <a:schemeClr val="dk1"/>
                          </a:solidFill>
                          <a:effectLst/>
                          <a:latin typeface="+mn-lt"/>
                          <a:ea typeface="+mn-ea"/>
                          <a:cs typeface="+mn-cs"/>
                        </a:rPr>
                        <a:t>100% delivery at the district warehouse. Delivery to schools in </a:t>
                      </a:r>
                      <a:r>
                        <a:rPr lang="en-ZA" sz="1800" kern="1200" dirty="0" smtClean="0">
                          <a:solidFill>
                            <a:schemeClr val="dk1"/>
                          </a:solidFill>
                          <a:effectLst/>
                          <a:latin typeface="+mn-lt"/>
                          <a:ea typeface="+mn-ea"/>
                          <a:cs typeface="+mn-cs"/>
                        </a:rPr>
                        <a:t>process- 90% to schools</a:t>
                      </a:r>
                      <a:endParaRPr lang="en-ZA" sz="1800" kern="1200" dirty="0">
                        <a:solidFill>
                          <a:schemeClr val="dk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800" kern="1200" dirty="0" smtClean="0">
                          <a:solidFill>
                            <a:schemeClr val="tx1"/>
                          </a:solidFill>
                          <a:effectLst/>
                          <a:latin typeface="+mn-lt"/>
                          <a:ea typeface="+mn-ea"/>
                          <a:cs typeface="+mn-cs"/>
                        </a:rPr>
                        <a:t> 20% delivered to schools</a:t>
                      </a:r>
                      <a:endParaRPr lang="en-ZA" sz="1800" kern="1200" dirty="0">
                        <a:solidFill>
                          <a:schemeClr val="tx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800" kern="1200" dirty="0" smtClean="0">
                          <a:solidFill>
                            <a:schemeClr val="tx1"/>
                          </a:solidFill>
                          <a:effectLst/>
                          <a:latin typeface="+mn-lt"/>
                          <a:ea typeface="+mn-ea"/>
                          <a:cs typeface="+mn-cs"/>
                        </a:rPr>
                        <a:t>Province procures textbooks  and stationery for all schools</a:t>
                      </a:r>
                      <a:endParaRPr lang="en-ZA" sz="1800" kern="1200" dirty="0">
                        <a:solidFill>
                          <a:schemeClr val="tx1"/>
                        </a:solidFill>
                        <a:effectLst/>
                        <a:latin typeface="+mn-lt"/>
                        <a:ea typeface="+mn-ea"/>
                        <a:cs typeface="+mn-cs"/>
                      </a:endParaRPr>
                    </a:p>
                  </a:txBody>
                  <a:tcPr marL="59474" marR="59474" marT="29737" marB="29737"/>
                </a:tc>
                <a:extLst>
                  <a:ext uri="{0D108BD9-81ED-4DB2-BD59-A6C34878D82A}">
                    <a16:rowId xmlns="" xmlns:a16="http://schemas.microsoft.com/office/drawing/2014/main" val="10008"/>
                  </a:ext>
                </a:extLst>
              </a:tr>
              <a:tr h="1599792">
                <a:tc>
                  <a:txBody>
                    <a:bodyPr/>
                    <a:lstStyle/>
                    <a:p>
                      <a:pPr>
                        <a:lnSpc>
                          <a:spcPct val="115000"/>
                        </a:lnSpc>
                        <a:spcAft>
                          <a:spcPts val="1000"/>
                        </a:spcAft>
                      </a:pPr>
                      <a:r>
                        <a:rPr lang="en-ZA" sz="1800" kern="1200" dirty="0">
                          <a:solidFill>
                            <a:schemeClr val="dk1"/>
                          </a:solidFill>
                          <a:effectLst/>
                          <a:latin typeface="+mn-lt"/>
                          <a:ea typeface="+mn-ea"/>
                          <a:cs typeface="+mn-cs"/>
                        </a:rPr>
                        <a:t>WC</a:t>
                      </a:r>
                    </a:p>
                  </a:txBody>
                  <a:tcPr marL="59474" marR="59474" marT="29737" marB="29737"/>
                </a:tc>
                <a:tc>
                  <a:txBody>
                    <a:bodyPr/>
                    <a:lstStyle/>
                    <a:p>
                      <a:pPr marL="0" algn="l" defTabSz="914400" rtl="0" eaLnBrk="1" latinLnBrk="0" hangingPunct="1">
                        <a:lnSpc>
                          <a:spcPct val="115000"/>
                        </a:lnSpc>
                        <a:spcAft>
                          <a:spcPts val="0"/>
                        </a:spcAft>
                      </a:pPr>
                      <a:r>
                        <a:rPr lang="en-ZA" sz="1800" kern="1200" dirty="0">
                          <a:solidFill>
                            <a:schemeClr val="dk1"/>
                          </a:solidFill>
                          <a:effectLst/>
                          <a:latin typeface="+mn-lt"/>
                          <a:ea typeface="+mn-ea"/>
                          <a:cs typeface="+mn-cs"/>
                        </a:rPr>
                        <a:t>Orders placed with  suppliers </a:t>
                      </a:r>
                    </a:p>
                    <a:p>
                      <a:pPr marL="0" algn="l" defTabSz="914400" rtl="0" eaLnBrk="1" latinLnBrk="0" hangingPunct="1">
                        <a:lnSpc>
                          <a:spcPct val="115000"/>
                        </a:lnSpc>
                        <a:spcAft>
                          <a:spcPts val="0"/>
                        </a:spcAft>
                      </a:pPr>
                      <a:r>
                        <a:rPr lang="en-ZA" sz="1800" kern="1200" dirty="0">
                          <a:solidFill>
                            <a:schemeClr val="dk1"/>
                          </a:solidFill>
                          <a:effectLst/>
                          <a:latin typeface="+mn-lt"/>
                          <a:ea typeface="+mn-ea"/>
                          <a:cs typeface="+mn-cs"/>
                        </a:rPr>
                        <a:t>Schools order stationery themselves</a:t>
                      </a:r>
                      <a:r>
                        <a:rPr lang="en-ZA" sz="1800" kern="1200" dirty="0" smtClean="0">
                          <a:solidFill>
                            <a:schemeClr val="dk1"/>
                          </a:solidFill>
                          <a:effectLst/>
                          <a:latin typeface="+mn-lt"/>
                          <a:ea typeface="+mn-ea"/>
                          <a:cs typeface="+mn-cs"/>
                        </a:rPr>
                        <a:t>.</a:t>
                      </a:r>
                    </a:p>
                    <a:p>
                      <a:pPr marL="0" algn="l" defTabSz="914400" rtl="0" eaLnBrk="1" latinLnBrk="0" hangingPunct="1">
                        <a:lnSpc>
                          <a:spcPct val="115000"/>
                        </a:lnSpc>
                        <a:spcAft>
                          <a:spcPts val="0"/>
                        </a:spcAft>
                      </a:pPr>
                      <a:r>
                        <a:rPr lang="en-ZA" sz="1800" kern="1200" dirty="0" smtClean="0">
                          <a:solidFill>
                            <a:schemeClr val="dk1"/>
                          </a:solidFill>
                          <a:effectLst/>
                          <a:latin typeface="+mn-lt"/>
                          <a:ea typeface="+mn-ea"/>
                          <a:cs typeface="+mn-cs"/>
                        </a:rPr>
                        <a:t>100% delivered to schools</a:t>
                      </a:r>
                      <a:endParaRPr lang="en-ZA" sz="1800" kern="1200" dirty="0">
                        <a:solidFill>
                          <a:schemeClr val="dk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800" kern="1200" dirty="0" smtClean="0">
                          <a:solidFill>
                            <a:schemeClr val="tx1"/>
                          </a:solidFill>
                          <a:effectLst/>
                          <a:latin typeface="+mn-lt"/>
                          <a:ea typeface="+mn-ea"/>
                          <a:cs typeface="+mn-cs"/>
                        </a:rPr>
                        <a:t>39% delivered to schools</a:t>
                      </a:r>
                      <a:endParaRPr lang="en-ZA" sz="1800" kern="1200" dirty="0">
                        <a:solidFill>
                          <a:schemeClr val="tx1"/>
                        </a:solidFill>
                        <a:effectLst/>
                        <a:latin typeface="+mn-lt"/>
                        <a:ea typeface="+mn-ea"/>
                        <a:cs typeface="+mn-cs"/>
                      </a:endParaRPr>
                    </a:p>
                  </a:txBody>
                  <a:tcPr marL="59474" marR="59474" marT="29737" marB="29737"/>
                </a:tc>
                <a:tc>
                  <a:txBody>
                    <a:bodyPr/>
                    <a:lstStyle/>
                    <a:p>
                      <a:pPr marL="0" algn="l" defTabSz="914400" rtl="0" eaLnBrk="1" latinLnBrk="0" hangingPunct="1">
                        <a:lnSpc>
                          <a:spcPct val="115000"/>
                        </a:lnSpc>
                        <a:spcAft>
                          <a:spcPts val="0"/>
                        </a:spcAft>
                      </a:pPr>
                      <a:r>
                        <a:rPr lang="en-ZA" sz="1800" kern="1200" dirty="0" smtClean="0">
                          <a:solidFill>
                            <a:schemeClr val="tx1"/>
                          </a:solidFill>
                          <a:effectLst/>
                          <a:latin typeface="+mn-lt"/>
                          <a:ea typeface="+mn-ea"/>
                          <a:cs typeface="+mn-cs"/>
                        </a:rPr>
                        <a:t>Province procures textbooks for schools and decentralised procurement for stationery – schools procure directly from suppliers</a:t>
                      </a:r>
                      <a:endParaRPr lang="en-ZA" sz="1800" kern="1200" dirty="0">
                        <a:solidFill>
                          <a:schemeClr val="tx1"/>
                        </a:solidFill>
                        <a:effectLst/>
                        <a:latin typeface="+mn-lt"/>
                        <a:ea typeface="+mn-ea"/>
                        <a:cs typeface="+mn-cs"/>
                      </a:endParaRPr>
                    </a:p>
                  </a:txBody>
                  <a:tcPr marL="59474" marR="59474" marT="29737" marB="29737"/>
                </a:tc>
                <a:extLst>
                  <a:ext uri="{0D108BD9-81ED-4DB2-BD59-A6C34878D82A}">
                    <a16:rowId xmlns=""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pPr/>
              <a:t>33</a:t>
            </a:fld>
            <a:endParaRPr lang="en-ZA" dirty="0"/>
          </a:p>
        </p:txBody>
      </p:sp>
    </p:spTree>
    <p:extLst>
      <p:ext uri="{BB962C8B-B14F-4D97-AF65-F5344CB8AC3E}">
        <p14:creationId xmlns:p14="http://schemas.microsoft.com/office/powerpoint/2010/main" xmlns="" val="2520315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b="1" dirty="0"/>
              <a:t>INFRASTRUCTURE</a:t>
            </a:r>
          </a:p>
        </p:txBody>
      </p:sp>
    </p:spTree>
    <p:extLst>
      <p:ext uri="{BB962C8B-B14F-4D97-AF65-F5344CB8AC3E}">
        <p14:creationId xmlns:p14="http://schemas.microsoft.com/office/powerpoint/2010/main" xmlns="" val="4046135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1"/>
            <a:ext cx="9144000" cy="648073"/>
          </a:xfrm>
        </p:spPr>
        <p:txBody>
          <a:bodyPr>
            <a:normAutofit fontScale="90000"/>
          </a:bodyPr>
          <a:lstStyle/>
          <a:p>
            <a:r>
              <a:rPr lang="en-ZA" sz="4000" b="1" dirty="0"/>
              <a:t>BASIC INFRASTRUCTURE </a:t>
            </a:r>
          </a:p>
        </p:txBody>
      </p:sp>
      <p:sp>
        <p:nvSpPr>
          <p:cNvPr id="3" name="Content Placeholder 2"/>
          <p:cNvSpPr>
            <a:spLocks noGrp="1"/>
          </p:cNvSpPr>
          <p:nvPr>
            <p:ph idx="1"/>
          </p:nvPr>
        </p:nvSpPr>
        <p:spPr>
          <a:xfrm>
            <a:off x="323528" y="836713"/>
            <a:ext cx="8352928" cy="5328592"/>
          </a:xfrm>
        </p:spPr>
        <p:txBody>
          <a:bodyPr>
            <a:normAutofit fontScale="70000" lnSpcReduction="20000"/>
          </a:bodyPr>
          <a:lstStyle/>
          <a:p>
            <a:pPr algn="just">
              <a:lnSpc>
                <a:spcPct val="150000"/>
              </a:lnSpc>
              <a:spcBef>
                <a:spcPts val="0"/>
              </a:spcBef>
            </a:pPr>
            <a:r>
              <a:rPr lang="en-ZA" sz="3400" dirty="0"/>
              <a:t>Focus on </a:t>
            </a:r>
            <a:r>
              <a:rPr lang="en-ZA" sz="3400" b="1" dirty="0"/>
              <a:t>infrastructure </a:t>
            </a:r>
            <a:r>
              <a:rPr lang="en-ZA" sz="3400" dirty="0"/>
              <a:t>for </a:t>
            </a:r>
            <a:r>
              <a:rPr lang="en-ZA" sz="3400" dirty="0" smtClean="0"/>
              <a:t>readiness monitoring</a:t>
            </a:r>
            <a:r>
              <a:rPr lang="en-ZA" sz="3400" b="1" dirty="0" smtClean="0"/>
              <a:t> </a:t>
            </a:r>
            <a:r>
              <a:rPr lang="en-ZA" sz="3400" dirty="0" smtClean="0"/>
              <a:t>will </a:t>
            </a:r>
            <a:r>
              <a:rPr lang="en-ZA" sz="3400" b="1" dirty="0" smtClean="0"/>
              <a:t>focus</a:t>
            </a:r>
            <a:r>
              <a:rPr lang="en-ZA" sz="3400" dirty="0" smtClean="0"/>
              <a:t> </a:t>
            </a:r>
            <a:r>
              <a:rPr lang="en-ZA" sz="3400" dirty="0"/>
              <a:t>primarily </a:t>
            </a:r>
            <a:r>
              <a:rPr lang="en-ZA" sz="3400" dirty="0" smtClean="0"/>
              <a:t>on the </a:t>
            </a:r>
            <a:r>
              <a:rPr lang="en-ZA" sz="3400" b="1" dirty="0" smtClean="0"/>
              <a:t>minimum </a:t>
            </a:r>
            <a:r>
              <a:rPr lang="en-ZA" sz="3400" dirty="0" smtClean="0"/>
              <a:t>which include:</a:t>
            </a:r>
            <a:endParaRPr lang="en-ZA" sz="3400" dirty="0"/>
          </a:p>
          <a:p>
            <a:pPr lvl="1" algn="just"/>
            <a:r>
              <a:rPr lang="en-GB" sz="3100" dirty="0"/>
              <a:t>Safe and clean ablution </a:t>
            </a:r>
            <a:r>
              <a:rPr lang="en-GB" sz="3100" dirty="0" smtClean="0"/>
              <a:t>facilities; </a:t>
            </a:r>
          </a:p>
          <a:p>
            <a:pPr lvl="1" algn="just"/>
            <a:r>
              <a:rPr lang="en-GB" sz="3100" dirty="0" smtClean="0"/>
              <a:t>Sufficient </a:t>
            </a:r>
            <a:r>
              <a:rPr lang="en-GB" sz="3100" dirty="0"/>
              <a:t>classroom accommodation;</a:t>
            </a:r>
            <a:endParaRPr lang="en-ZA" sz="3100" dirty="0"/>
          </a:p>
          <a:p>
            <a:pPr lvl="1" algn="just"/>
            <a:r>
              <a:rPr lang="en-GB" sz="3100" dirty="0"/>
              <a:t>School furniture for leaners and teachers;</a:t>
            </a:r>
            <a:endParaRPr lang="en-ZA" sz="3100" dirty="0"/>
          </a:p>
          <a:p>
            <a:pPr lvl="1" algn="just"/>
            <a:r>
              <a:rPr lang="en-GB" sz="3100" dirty="0"/>
              <a:t>Scholar transport where required.</a:t>
            </a:r>
            <a:endParaRPr lang="en-ZA" sz="3100" dirty="0"/>
          </a:p>
          <a:p>
            <a:pPr algn="just">
              <a:lnSpc>
                <a:spcPct val="150000"/>
              </a:lnSpc>
              <a:spcBef>
                <a:spcPts val="0"/>
              </a:spcBef>
            </a:pPr>
            <a:r>
              <a:rPr lang="en-ZA" sz="3400" dirty="0" smtClean="0"/>
              <a:t>Monitoring will however also focus on the </a:t>
            </a:r>
            <a:r>
              <a:rPr lang="en-ZA" sz="3400" b="1" dirty="0" smtClean="0"/>
              <a:t>critical strategic areas of the Sector</a:t>
            </a:r>
            <a:r>
              <a:rPr lang="en-ZA" sz="3400" dirty="0" smtClean="0"/>
              <a:t> with respect to Infrastructure: Sanitation, Water , Electricity and Inappropriate Structures; and</a:t>
            </a:r>
          </a:p>
          <a:p>
            <a:pPr algn="just">
              <a:lnSpc>
                <a:spcPct val="150000"/>
              </a:lnSpc>
              <a:spcBef>
                <a:spcPts val="0"/>
              </a:spcBef>
            </a:pPr>
            <a:r>
              <a:rPr lang="en-ZA" sz="3400" b="1" dirty="0" smtClean="0"/>
              <a:t>School maintenance plans</a:t>
            </a:r>
            <a:r>
              <a:rPr lang="en-ZA" sz="3400" dirty="0" smtClean="0"/>
              <a:t> to ensure that the necessary maintenance, </a:t>
            </a:r>
            <a:r>
              <a:rPr lang="en-ZA" sz="3400" dirty="0"/>
              <a:t>upgrading and rehabilitation of existing </a:t>
            </a:r>
            <a:r>
              <a:rPr lang="en-ZA" sz="3400" dirty="0" smtClean="0"/>
              <a:t>assets are being planned for and implemented.</a:t>
            </a:r>
            <a:endParaRPr lang="en-ZA" sz="34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35</a:t>
            </a:fld>
            <a:endParaRPr lang="en-ZA" dirty="0"/>
          </a:p>
        </p:txBody>
      </p:sp>
    </p:spTree>
    <p:extLst>
      <p:ext uri="{BB962C8B-B14F-4D97-AF65-F5344CB8AC3E}">
        <p14:creationId xmlns:p14="http://schemas.microsoft.com/office/powerpoint/2010/main" xmlns="" val="403584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5"/>
            <a:ext cx="8229600" cy="593873"/>
          </a:xfrm>
        </p:spPr>
        <p:txBody>
          <a:bodyPr>
            <a:noAutofit/>
          </a:bodyPr>
          <a:lstStyle/>
          <a:p>
            <a:r>
              <a:rPr lang="en-ZA" sz="3600" b="1" dirty="0" smtClean="0"/>
              <a:t>SANITATION</a:t>
            </a:r>
            <a:r>
              <a:rPr lang="en-ZA" sz="3200" b="1" dirty="0" smtClean="0"/>
              <a:t> </a:t>
            </a:r>
            <a:br>
              <a:rPr lang="en-ZA" sz="3200" b="1" dirty="0" smtClean="0"/>
            </a:br>
            <a:endParaRPr lang="en-ZA" sz="105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30580443"/>
              </p:ext>
            </p:extLst>
          </p:nvPr>
        </p:nvGraphicFramePr>
        <p:xfrm>
          <a:off x="107502" y="764701"/>
          <a:ext cx="8856984" cy="5281671"/>
        </p:xfrm>
        <a:graphic>
          <a:graphicData uri="http://schemas.openxmlformats.org/drawingml/2006/table">
            <a:tbl>
              <a:tblPr firstRow="1" bandRow="1">
                <a:tableStyleId>{21E4AEA4-8DFA-4A89-87EB-49C32662AFE0}</a:tableStyleId>
              </a:tblPr>
              <a:tblGrid>
                <a:gridCol w="1476164"/>
                <a:gridCol w="1476164"/>
                <a:gridCol w="1476164"/>
                <a:gridCol w="1476164"/>
                <a:gridCol w="1476164"/>
                <a:gridCol w="1476164"/>
              </a:tblGrid>
              <a:tr h="1152131">
                <a:tc>
                  <a:txBody>
                    <a:bodyPr/>
                    <a:lstStyle/>
                    <a:p>
                      <a:pPr algn="l" rtl="0" fontAlgn="t"/>
                      <a:r>
                        <a:rPr lang="en-ZA" sz="1600" u="none" strike="noStrike" dirty="0">
                          <a:effectLst/>
                        </a:rPr>
                        <a:t>PROVINCE</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Total number of Schools without Sanitation October 2014</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Total number of Schools without Sanitation May 2015</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Total number of Schools without Sanitation November 2016</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Total </a:t>
                      </a:r>
                      <a:r>
                        <a:rPr lang="en-ZA" sz="1600" u="none" strike="noStrike" dirty="0" smtClean="0">
                          <a:effectLst/>
                        </a:rPr>
                        <a:t>achieved</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 Achieved</a:t>
                      </a:r>
                      <a:endParaRPr lang="en-ZA" sz="1600" b="1" i="0" u="none" strike="noStrike" dirty="0">
                        <a:solidFill>
                          <a:schemeClr val="tx1"/>
                        </a:solidFill>
                        <a:effectLst/>
                        <a:latin typeface="Calibri"/>
                      </a:endParaRPr>
                    </a:p>
                  </a:txBody>
                  <a:tcPr marL="9525" marR="9525" marT="9525" marB="0"/>
                </a:tc>
              </a:tr>
              <a:tr h="412954">
                <a:tc>
                  <a:txBody>
                    <a:bodyPr/>
                    <a:lstStyle/>
                    <a:p>
                      <a:pPr algn="l" rtl="0" fontAlgn="b"/>
                      <a:r>
                        <a:rPr lang="en-ZA" sz="1800" u="none" strike="noStrike">
                          <a:effectLst/>
                        </a:rPr>
                        <a:t>Eastern Cape</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dirty="0">
                          <a:effectLst/>
                        </a:rPr>
                        <a:t>366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94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61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305</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83%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12954">
                <a:tc>
                  <a:txBody>
                    <a:bodyPr/>
                    <a:lstStyle/>
                    <a:p>
                      <a:pPr algn="l" rtl="0" fontAlgn="b"/>
                      <a:r>
                        <a:rPr lang="en-ZA" sz="1800" u="none" strike="noStrike">
                          <a:effectLst/>
                        </a:rPr>
                        <a:t>Free State </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dirty="0">
                          <a:effectLst/>
                        </a:rPr>
                        <a:t>26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11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21</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81%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12954">
                <a:tc>
                  <a:txBody>
                    <a:bodyPr/>
                    <a:lstStyle/>
                    <a:p>
                      <a:pPr algn="l" rtl="0" fontAlgn="b"/>
                      <a:r>
                        <a:rPr lang="en-ZA" sz="1800" u="none" strike="noStrike">
                          <a:effectLst/>
                        </a:rPr>
                        <a:t>Gauteng</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0" i="0" u="none" strike="noStrike" dirty="0" smtClean="0">
                          <a:solidFill>
                            <a:schemeClr val="dk1"/>
                          </a:solidFill>
                          <a:effectLst/>
                          <a:latin typeface="+mn-lt"/>
                          <a:cs typeface="+mn-cs"/>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12954">
                <a:tc>
                  <a:txBody>
                    <a:bodyPr/>
                    <a:lstStyle/>
                    <a:p>
                      <a:pPr algn="l" rtl="0" fontAlgn="b"/>
                      <a:r>
                        <a:rPr lang="en-ZA" sz="1800" u="none" strike="noStrike">
                          <a:effectLst/>
                        </a:rPr>
                        <a:t>KwaZulu -Natal</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66</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15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66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100%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12954">
                <a:tc>
                  <a:txBody>
                    <a:bodyPr/>
                    <a:lstStyle/>
                    <a:p>
                      <a:pPr algn="l" rtl="0" fontAlgn="b"/>
                      <a:r>
                        <a:rPr lang="en-ZA" sz="1800" u="none" strike="noStrike">
                          <a:effectLst/>
                        </a:rPr>
                        <a:t>Limpopo</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0" i="0" u="none" strike="noStrike" dirty="0" smtClean="0">
                          <a:solidFill>
                            <a:schemeClr val="dk1"/>
                          </a:solidFill>
                          <a:effectLst/>
                          <a:latin typeface="+mn-lt"/>
                          <a:cs typeface="+mn-cs"/>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12954">
                <a:tc>
                  <a:txBody>
                    <a:bodyPr/>
                    <a:lstStyle/>
                    <a:p>
                      <a:pPr algn="l" rtl="0" fontAlgn="b"/>
                      <a:r>
                        <a:rPr lang="en-ZA" sz="1800" u="none" strike="noStrike">
                          <a:effectLst/>
                        </a:rPr>
                        <a:t>Mpumalanga</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11</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8</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100%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12954">
                <a:tc>
                  <a:txBody>
                    <a:bodyPr/>
                    <a:lstStyle/>
                    <a:p>
                      <a:pPr algn="l" rtl="0" fontAlgn="b"/>
                      <a:r>
                        <a:rPr lang="en-ZA" sz="1800" u="none" strike="noStrike">
                          <a:effectLst/>
                        </a:rPr>
                        <a:t>North West</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5</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100%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12954">
                <a:tc>
                  <a:txBody>
                    <a:bodyPr/>
                    <a:lstStyle/>
                    <a:p>
                      <a:pPr algn="l" rtl="0" fontAlgn="b"/>
                      <a:r>
                        <a:rPr lang="en-ZA" sz="1800" u="none" strike="noStrike">
                          <a:effectLst/>
                        </a:rPr>
                        <a:t>Northern Cape</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0" i="0" u="none" strike="noStrike" dirty="0" smtClean="0">
                          <a:solidFill>
                            <a:schemeClr val="dk1"/>
                          </a:solidFill>
                          <a:effectLst/>
                          <a:latin typeface="+mn-lt"/>
                          <a:cs typeface="+mn-cs"/>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12954">
                <a:tc>
                  <a:txBody>
                    <a:bodyPr/>
                    <a:lstStyle/>
                    <a:p>
                      <a:pPr algn="l" rtl="0" fontAlgn="b"/>
                      <a:r>
                        <a:rPr lang="en-ZA" sz="1800" u="none" strike="noStrike" dirty="0">
                          <a:effectLst/>
                        </a:rPr>
                        <a:t>Western Cape</a:t>
                      </a:r>
                      <a:endParaRPr lang="en-ZA" sz="1800" b="0" i="0" u="none" strike="noStrike" dirty="0">
                        <a:solidFill>
                          <a:srgbClr val="000000"/>
                        </a:solidFill>
                        <a:effectLst/>
                        <a:latin typeface="Calibri"/>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0" i="0" u="none" strike="noStrike" dirty="0" smtClean="0">
                          <a:solidFill>
                            <a:schemeClr val="dk1"/>
                          </a:solidFill>
                          <a:effectLst/>
                          <a:latin typeface="+mn-lt"/>
                          <a:cs typeface="+mn-cs"/>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12954">
                <a:tc>
                  <a:txBody>
                    <a:bodyPr/>
                    <a:lstStyle/>
                    <a:p>
                      <a:pPr algn="l" rtl="0" fontAlgn="b"/>
                      <a:r>
                        <a:rPr lang="en-ZA" sz="1800" u="none" strike="noStrike" dirty="0">
                          <a:effectLst/>
                        </a:rPr>
                        <a:t>Total</a:t>
                      </a:r>
                      <a:endParaRPr lang="en-ZA" sz="1800" b="1" i="0" u="none" strike="noStrike" dirty="0">
                        <a:solidFill>
                          <a:srgbClr val="000000"/>
                        </a:solidFill>
                        <a:effectLst/>
                        <a:latin typeface="Calibri"/>
                      </a:endParaRPr>
                    </a:p>
                  </a:txBody>
                  <a:tcPr marL="9525" marR="9525" marT="9525" marB="0" anchor="b"/>
                </a:tc>
                <a:tc>
                  <a:txBody>
                    <a:bodyPr/>
                    <a:lstStyle/>
                    <a:p>
                      <a:pPr algn="ctr" fontAlgn="b"/>
                      <a:r>
                        <a:rPr lang="en-ZA" sz="1600" u="none" strike="noStrike" dirty="0">
                          <a:effectLst/>
                        </a:rPr>
                        <a:t>474</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128</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66</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408</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527EF771-2B50-4573-84B4-5C96B4F32DD9}" type="slidenum">
              <a:rPr lang="en-ZA" smtClean="0"/>
              <a:pPr/>
              <a:t>36</a:t>
            </a:fld>
            <a:endParaRPr lang="en-ZA" dirty="0"/>
          </a:p>
        </p:txBody>
      </p:sp>
    </p:spTree>
    <p:extLst>
      <p:ext uri="{BB962C8B-B14F-4D97-AF65-F5344CB8AC3E}">
        <p14:creationId xmlns:p14="http://schemas.microsoft.com/office/powerpoint/2010/main" xmlns="" val="4140672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76064"/>
          </a:xfrm>
        </p:spPr>
        <p:txBody>
          <a:bodyPr>
            <a:noAutofit/>
          </a:bodyPr>
          <a:lstStyle/>
          <a:p>
            <a:r>
              <a:rPr lang="en-ZA" sz="3600" b="1" dirty="0" smtClean="0"/>
              <a:t/>
            </a:r>
            <a:br>
              <a:rPr lang="en-ZA" sz="3600" b="1" dirty="0" smtClean="0"/>
            </a:br>
            <a:r>
              <a:rPr lang="en-ZA" sz="3600" b="1" dirty="0" smtClean="0"/>
              <a:t>WATER </a:t>
            </a:r>
            <a:r>
              <a:rPr lang="en-ZA" sz="3600" b="1" dirty="0"/>
              <a:t/>
            </a:r>
            <a:br>
              <a:rPr lang="en-ZA" sz="3600" b="1" dirty="0"/>
            </a:br>
            <a:endParaRPr lang="en-ZA"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96219386"/>
              </p:ext>
            </p:extLst>
          </p:nvPr>
        </p:nvGraphicFramePr>
        <p:xfrm>
          <a:off x="251520" y="836712"/>
          <a:ext cx="8783919" cy="5228245"/>
        </p:xfrm>
        <a:graphic>
          <a:graphicData uri="http://schemas.openxmlformats.org/drawingml/2006/table">
            <a:tbl>
              <a:tblPr firstRow="1" bandRow="1">
                <a:tableStyleId>{21E4AEA4-8DFA-4A89-87EB-49C32662AFE0}</a:tableStyleId>
              </a:tblPr>
              <a:tblGrid>
                <a:gridCol w="1463104"/>
                <a:gridCol w="1464163"/>
                <a:gridCol w="1464163"/>
                <a:gridCol w="1464163"/>
                <a:gridCol w="1464163"/>
                <a:gridCol w="1464163"/>
              </a:tblGrid>
              <a:tr h="843437">
                <a:tc>
                  <a:txBody>
                    <a:bodyPr/>
                    <a:lstStyle/>
                    <a:p>
                      <a:pPr algn="l" rtl="0" fontAlgn="t"/>
                      <a:r>
                        <a:rPr lang="en-ZA" sz="1800" u="none" strike="noStrike" dirty="0">
                          <a:effectLst/>
                        </a:rPr>
                        <a:t>PROVINCE</a:t>
                      </a:r>
                      <a:endParaRPr lang="en-ZA" sz="1800" b="1" i="0" u="none" strike="noStrike" dirty="0">
                        <a:solidFill>
                          <a:srgbClr val="000000"/>
                        </a:solidFill>
                        <a:effectLst/>
                        <a:latin typeface="Calibri"/>
                      </a:endParaRPr>
                    </a:p>
                  </a:txBody>
                  <a:tcPr marL="9525" marR="9525" marT="9525" marB="0"/>
                </a:tc>
                <a:tc>
                  <a:txBody>
                    <a:bodyPr/>
                    <a:lstStyle/>
                    <a:p>
                      <a:pPr algn="l" rtl="0" fontAlgn="t"/>
                      <a:r>
                        <a:rPr lang="en-ZA" sz="1600" u="none" strike="noStrike" dirty="0">
                          <a:effectLst/>
                        </a:rPr>
                        <a:t>Total number of Schools without Sanitation October 2014</a:t>
                      </a:r>
                      <a:endParaRPr lang="en-ZA" sz="1600" b="1" i="0" u="none" strike="noStrike" dirty="0">
                        <a:solidFill>
                          <a:srgbClr val="000000"/>
                        </a:solidFill>
                        <a:effectLst/>
                        <a:latin typeface="Calibri"/>
                      </a:endParaRPr>
                    </a:p>
                  </a:txBody>
                  <a:tcPr marL="9525" marR="9525" marT="9525" marB="0"/>
                </a:tc>
                <a:tc>
                  <a:txBody>
                    <a:bodyPr/>
                    <a:lstStyle/>
                    <a:p>
                      <a:pPr algn="l" rtl="0" fontAlgn="t"/>
                      <a:r>
                        <a:rPr lang="en-ZA" sz="1600" u="none" strike="noStrike" dirty="0">
                          <a:effectLst/>
                        </a:rPr>
                        <a:t>Total number of Schools without Sanitation May 2015</a:t>
                      </a:r>
                      <a:endParaRPr lang="en-ZA" sz="1600" b="1" i="0" u="none" strike="noStrike" dirty="0">
                        <a:solidFill>
                          <a:srgbClr val="000000"/>
                        </a:solidFill>
                        <a:effectLst/>
                        <a:latin typeface="Calibri"/>
                      </a:endParaRPr>
                    </a:p>
                  </a:txBody>
                  <a:tcPr marL="9525" marR="9525" marT="9525" marB="0"/>
                </a:tc>
                <a:tc>
                  <a:txBody>
                    <a:bodyPr/>
                    <a:lstStyle/>
                    <a:p>
                      <a:pPr algn="l" rtl="0" fontAlgn="t"/>
                      <a:r>
                        <a:rPr lang="en-ZA" sz="1600" u="none" strike="noStrike">
                          <a:effectLst/>
                        </a:rPr>
                        <a:t>Total number of Schools without Sanitation November 2016</a:t>
                      </a:r>
                      <a:endParaRPr lang="en-ZA" sz="1600" b="1" i="0" u="none" strike="noStrike">
                        <a:solidFill>
                          <a:srgbClr val="000000"/>
                        </a:solidFill>
                        <a:effectLst/>
                        <a:latin typeface="Calibri"/>
                      </a:endParaRPr>
                    </a:p>
                  </a:txBody>
                  <a:tcPr marL="9525" marR="9525" marT="9525" marB="0"/>
                </a:tc>
                <a:tc>
                  <a:txBody>
                    <a:bodyPr/>
                    <a:lstStyle/>
                    <a:p>
                      <a:pPr algn="l" rtl="0" fontAlgn="t"/>
                      <a:r>
                        <a:rPr lang="en-ZA" sz="1600" u="none" strike="noStrike" dirty="0">
                          <a:effectLst/>
                        </a:rPr>
                        <a:t>Total </a:t>
                      </a:r>
                      <a:r>
                        <a:rPr lang="en-ZA" sz="1600" u="none" strike="noStrike" dirty="0" smtClean="0">
                          <a:effectLst/>
                        </a:rPr>
                        <a:t>achieved</a:t>
                      </a:r>
                      <a:endParaRPr lang="en-ZA" sz="1600" b="1" i="0" u="none" strike="noStrike" dirty="0">
                        <a:solidFill>
                          <a:srgbClr val="000000"/>
                        </a:solidFill>
                        <a:effectLst/>
                        <a:latin typeface="Calibri"/>
                      </a:endParaRPr>
                    </a:p>
                  </a:txBody>
                  <a:tcPr marL="9525" marR="9525" marT="9525" marB="0"/>
                </a:tc>
                <a:tc>
                  <a:txBody>
                    <a:bodyPr/>
                    <a:lstStyle/>
                    <a:p>
                      <a:pPr algn="l" rtl="0" fontAlgn="t"/>
                      <a:r>
                        <a:rPr lang="en-ZA" sz="1600" u="none" strike="noStrike" dirty="0">
                          <a:effectLst/>
                        </a:rPr>
                        <a:t>% Achieved</a:t>
                      </a:r>
                      <a:endParaRPr lang="en-ZA" sz="1600" b="1" i="0" u="none" strike="noStrike" dirty="0">
                        <a:solidFill>
                          <a:srgbClr val="000000"/>
                        </a:solidFill>
                        <a:effectLst/>
                        <a:latin typeface="Calibri"/>
                      </a:endParaRPr>
                    </a:p>
                  </a:txBody>
                  <a:tcPr marL="9525" marR="9525" marT="9525" marB="0"/>
                </a:tc>
              </a:tr>
              <a:tr h="424336">
                <a:tc>
                  <a:txBody>
                    <a:bodyPr/>
                    <a:lstStyle/>
                    <a:p>
                      <a:pPr algn="l" rtl="0" fontAlgn="b"/>
                      <a:r>
                        <a:rPr lang="en-ZA" sz="1800" u="none" strike="noStrike">
                          <a:effectLst/>
                        </a:rPr>
                        <a:t>Eastern Cape</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dirty="0">
                          <a:effectLst/>
                        </a:rPr>
                        <a:t>339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241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58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281</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83%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24336">
                <a:tc>
                  <a:txBody>
                    <a:bodyPr/>
                    <a:lstStyle/>
                    <a:p>
                      <a:pPr algn="l" rtl="0" fontAlgn="b"/>
                      <a:r>
                        <a:rPr lang="en-ZA" sz="1800" u="none" strike="noStrike">
                          <a:effectLst/>
                        </a:rPr>
                        <a:t>Free State </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dirty="0">
                          <a:effectLst/>
                        </a:rPr>
                        <a:t>65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33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23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42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65%</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24336">
                <a:tc>
                  <a:txBody>
                    <a:bodyPr/>
                    <a:lstStyle/>
                    <a:p>
                      <a:pPr algn="l" rtl="0" fontAlgn="b"/>
                      <a:r>
                        <a:rPr lang="en-ZA" sz="1800" u="none" strike="noStrike">
                          <a:effectLst/>
                        </a:rPr>
                        <a:t>Gauteng</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24336">
                <a:tc>
                  <a:txBody>
                    <a:bodyPr/>
                    <a:lstStyle/>
                    <a:p>
                      <a:pPr algn="l" rtl="0" fontAlgn="b"/>
                      <a:r>
                        <a:rPr lang="en-ZA" sz="1800" u="none" strike="noStrike">
                          <a:effectLst/>
                        </a:rPr>
                        <a:t>KwaZulu -Natal</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183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171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183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100%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24336">
                <a:tc>
                  <a:txBody>
                    <a:bodyPr/>
                    <a:lstStyle/>
                    <a:p>
                      <a:pPr algn="l" rtl="0" fontAlgn="b"/>
                      <a:r>
                        <a:rPr lang="en-ZA" sz="1800" u="none" strike="noStrike">
                          <a:effectLst/>
                        </a:rPr>
                        <a:t>Limpopo</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24336">
                <a:tc>
                  <a:txBody>
                    <a:bodyPr/>
                    <a:lstStyle/>
                    <a:p>
                      <a:pPr algn="l" rtl="0" fontAlgn="b"/>
                      <a:r>
                        <a:rPr lang="en-ZA" sz="1800" u="none" strike="noStrike">
                          <a:effectLst/>
                        </a:rPr>
                        <a:t>Mpumalanga</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8</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5</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100%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24336">
                <a:tc>
                  <a:txBody>
                    <a:bodyPr/>
                    <a:lstStyle/>
                    <a:p>
                      <a:pPr algn="l" rtl="0" fontAlgn="b"/>
                      <a:r>
                        <a:rPr lang="en-ZA" sz="1800" u="none" strike="noStrike">
                          <a:effectLst/>
                        </a:rPr>
                        <a:t>North West</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9</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2</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100%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24336">
                <a:tc>
                  <a:txBody>
                    <a:bodyPr/>
                    <a:lstStyle/>
                    <a:p>
                      <a:pPr algn="l" rtl="0" fontAlgn="b"/>
                      <a:r>
                        <a:rPr lang="en-ZA" sz="1800" u="none" strike="noStrike">
                          <a:effectLst/>
                        </a:rPr>
                        <a:t>Northern Cape</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24336">
                <a:tc>
                  <a:txBody>
                    <a:bodyPr/>
                    <a:lstStyle/>
                    <a:p>
                      <a:pPr algn="l" rtl="0" fontAlgn="b"/>
                      <a:r>
                        <a:rPr lang="en-ZA" sz="1800" u="none" strike="noStrike">
                          <a:effectLst/>
                        </a:rPr>
                        <a:t>Western Cape</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100%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24336">
                <a:tc>
                  <a:txBody>
                    <a:bodyPr/>
                    <a:lstStyle/>
                    <a:p>
                      <a:pPr algn="l" rtl="0" fontAlgn="b"/>
                      <a:r>
                        <a:rPr lang="en-ZA" sz="1800" u="none" strike="noStrike">
                          <a:effectLst/>
                        </a:rPr>
                        <a:t>Total</a:t>
                      </a:r>
                      <a:endParaRPr lang="en-ZA" sz="1800" b="1" i="0" u="none" strike="noStrike">
                        <a:solidFill>
                          <a:srgbClr val="000000"/>
                        </a:solidFill>
                        <a:effectLst/>
                        <a:latin typeface="Calibri"/>
                      </a:endParaRPr>
                    </a:p>
                  </a:txBody>
                  <a:tcPr marL="9525" marR="9525" marT="9525" marB="0" anchor="b"/>
                </a:tc>
                <a:tc>
                  <a:txBody>
                    <a:bodyPr/>
                    <a:lstStyle/>
                    <a:p>
                      <a:pPr algn="ctr" fontAlgn="b"/>
                      <a:r>
                        <a:rPr lang="en-ZA" sz="1600" u="none" strike="noStrike" dirty="0">
                          <a:effectLst/>
                        </a:rPr>
                        <a:t>604</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452</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81</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523</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527EF771-2B50-4573-84B4-5C96B4F32DD9}" type="slidenum">
              <a:rPr lang="en-ZA" smtClean="0"/>
              <a:pPr/>
              <a:t>37</a:t>
            </a:fld>
            <a:endParaRPr lang="en-ZA" dirty="0"/>
          </a:p>
        </p:txBody>
      </p:sp>
    </p:spTree>
    <p:extLst>
      <p:ext uri="{BB962C8B-B14F-4D97-AF65-F5344CB8AC3E}">
        <p14:creationId xmlns:p14="http://schemas.microsoft.com/office/powerpoint/2010/main" xmlns="" val="2745312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34081"/>
          </a:xfrm>
        </p:spPr>
        <p:txBody>
          <a:bodyPr>
            <a:noAutofit/>
          </a:bodyPr>
          <a:lstStyle/>
          <a:p>
            <a:r>
              <a:rPr lang="en-ZA" sz="3600" b="1" dirty="0" smtClean="0"/>
              <a:t>ELECTRICITY </a:t>
            </a:r>
            <a:endParaRPr lang="en-ZA"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90958503"/>
              </p:ext>
            </p:extLst>
          </p:nvPr>
        </p:nvGraphicFramePr>
        <p:xfrm>
          <a:off x="467544" y="764704"/>
          <a:ext cx="8507286" cy="5256587"/>
        </p:xfrm>
        <a:graphic>
          <a:graphicData uri="http://schemas.openxmlformats.org/drawingml/2006/table">
            <a:tbl>
              <a:tblPr firstRow="1" bandRow="1">
                <a:tableStyleId>{21E4AEA4-8DFA-4A89-87EB-49C32662AFE0}</a:tableStyleId>
              </a:tblPr>
              <a:tblGrid>
                <a:gridCol w="1417881"/>
                <a:gridCol w="1417881"/>
                <a:gridCol w="1417881"/>
                <a:gridCol w="1417881"/>
                <a:gridCol w="1251588"/>
                <a:gridCol w="1584174"/>
              </a:tblGrid>
              <a:tr h="1356387">
                <a:tc>
                  <a:txBody>
                    <a:bodyPr/>
                    <a:lstStyle/>
                    <a:p>
                      <a:pPr algn="l" rtl="0" fontAlgn="t"/>
                      <a:r>
                        <a:rPr lang="en-ZA" sz="1600" u="none" strike="noStrike" dirty="0">
                          <a:effectLst/>
                        </a:rPr>
                        <a:t>PROVINCE</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Total number of Schools without Electricity October 2014</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Total number of Schools without Electricity May 2015</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Total number of Schools without Electricity November 2016</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Total </a:t>
                      </a:r>
                      <a:r>
                        <a:rPr lang="en-ZA" sz="1600" u="none" strike="noStrike" dirty="0" smtClean="0">
                          <a:effectLst/>
                        </a:rPr>
                        <a:t>achieved</a:t>
                      </a:r>
                      <a:endParaRPr lang="en-ZA" sz="1600" b="1" i="0" u="none" strike="noStrike" dirty="0">
                        <a:solidFill>
                          <a:schemeClr val="tx1"/>
                        </a:solidFill>
                        <a:effectLst/>
                        <a:latin typeface="Calibri"/>
                      </a:endParaRPr>
                    </a:p>
                  </a:txBody>
                  <a:tcPr marL="9525" marR="9525" marT="9525" marB="0"/>
                </a:tc>
                <a:tc>
                  <a:txBody>
                    <a:bodyPr/>
                    <a:lstStyle/>
                    <a:p>
                      <a:pPr algn="l" rtl="0" fontAlgn="t"/>
                      <a:r>
                        <a:rPr lang="en-ZA" sz="1600" u="none" strike="noStrike" dirty="0">
                          <a:effectLst/>
                        </a:rPr>
                        <a:t>% Achieved</a:t>
                      </a:r>
                      <a:endParaRPr lang="en-ZA" sz="1600" b="1" i="0" u="none" strike="noStrike" dirty="0">
                        <a:solidFill>
                          <a:schemeClr val="tx1"/>
                        </a:solidFill>
                        <a:effectLst/>
                        <a:latin typeface="Calibri"/>
                      </a:endParaRPr>
                    </a:p>
                  </a:txBody>
                  <a:tcPr marL="9525" marR="9525" marT="9525" marB="0"/>
                </a:tc>
              </a:tr>
              <a:tr h="390020">
                <a:tc>
                  <a:txBody>
                    <a:bodyPr/>
                    <a:lstStyle/>
                    <a:p>
                      <a:pPr algn="l" rtl="0" fontAlgn="b"/>
                      <a:r>
                        <a:rPr lang="en-ZA" sz="1800" u="none" strike="noStrike" dirty="0">
                          <a:effectLst/>
                        </a:rPr>
                        <a:t>Eastern Cape</a:t>
                      </a:r>
                      <a:endParaRPr lang="en-ZA" sz="1800" b="0" i="0" u="none" strike="noStrike" dirty="0">
                        <a:solidFill>
                          <a:srgbClr val="000000"/>
                        </a:solidFill>
                        <a:effectLst/>
                        <a:latin typeface="Calibri"/>
                      </a:endParaRPr>
                    </a:p>
                  </a:txBody>
                  <a:tcPr marL="9525" marR="9525" marT="9525" marB="0" anchor="b"/>
                </a:tc>
                <a:tc>
                  <a:txBody>
                    <a:bodyPr/>
                    <a:lstStyle/>
                    <a:p>
                      <a:pPr algn="ctr" rtl="0" fontAlgn="b"/>
                      <a:r>
                        <a:rPr lang="en-ZA" sz="1600" u="none" strike="noStrike" dirty="0">
                          <a:effectLst/>
                        </a:rPr>
                        <a:t>377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244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187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190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50%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90020">
                <a:tc>
                  <a:txBody>
                    <a:bodyPr/>
                    <a:lstStyle/>
                    <a:p>
                      <a:pPr algn="l" rtl="0" fontAlgn="b"/>
                      <a:r>
                        <a:rPr lang="en-ZA" sz="1800" u="none" strike="noStrike">
                          <a:effectLst/>
                        </a:rPr>
                        <a:t>Free State </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dirty="0">
                          <a:effectLst/>
                        </a:rPr>
                        <a:t>71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37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25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46</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65%</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90020">
                <a:tc>
                  <a:txBody>
                    <a:bodyPr/>
                    <a:lstStyle/>
                    <a:p>
                      <a:pPr algn="l" rtl="0" fontAlgn="b"/>
                      <a:r>
                        <a:rPr lang="en-ZA" sz="1800" u="none" strike="noStrike">
                          <a:effectLst/>
                        </a:rPr>
                        <a:t>Gauteng</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90020">
                <a:tc>
                  <a:txBody>
                    <a:bodyPr/>
                    <a:lstStyle/>
                    <a:p>
                      <a:pPr algn="l" rtl="0" fontAlgn="b"/>
                      <a:r>
                        <a:rPr lang="en-ZA" sz="1800" u="none" strike="noStrike">
                          <a:effectLst/>
                        </a:rPr>
                        <a:t>KwaZulu -Natal</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628</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610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343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285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45%</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90020">
                <a:tc>
                  <a:txBody>
                    <a:bodyPr/>
                    <a:lstStyle/>
                    <a:p>
                      <a:pPr algn="l" rtl="0" fontAlgn="b"/>
                      <a:r>
                        <a:rPr lang="en-ZA" sz="1800" u="none" strike="noStrike">
                          <a:effectLst/>
                        </a:rPr>
                        <a:t>Limpopo</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dirty="0">
                          <a:effectLst/>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100%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90020">
                <a:tc>
                  <a:txBody>
                    <a:bodyPr/>
                    <a:lstStyle/>
                    <a:p>
                      <a:pPr algn="l" rtl="0" fontAlgn="b"/>
                      <a:r>
                        <a:rPr lang="en-ZA" sz="1800" u="none" strike="noStrike">
                          <a:effectLst/>
                        </a:rPr>
                        <a:t>Mpumalanga</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40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16</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13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27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68%</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90020">
                <a:tc>
                  <a:txBody>
                    <a:bodyPr/>
                    <a:lstStyle/>
                    <a:p>
                      <a:pPr algn="l" rtl="0" fontAlgn="b"/>
                      <a:r>
                        <a:rPr lang="en-ZA" sz="1800" u="none" strike="noStrike">
                          <a:effectLst/>
                        </a:rPr>
                        <a:t>North West</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11</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2</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73%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90020">
                <a:tc>
                  <a:txBody>
                    <a:bodyPr/>
                    <a:lstStyle/>
                    <a:p>
                      <a:pPr algn="l" rtl="0" fontAlgn="b"/>
                      <a:r>
                        <a:rPr lang="en-ZA" sz="1800" u="none" strike="noStrike">
                          <a:effectLst/>
                        </a:rPr>
                        <a:t>Northern Cape</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smtClean="0">
                          <a:effectLst/>
                        </a:rPr>
                        <a:t>100%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90020">
                <a:tc>
                  <a:txBody>
                    <a:bodyPr/>
                    <a:lstStyle/>
                    <a:p>
                      <a:pPr algn="l" rtl="0" fontAlgn="b"/>
                      <a:r>
                        <a:rPr lang="en-ZA" sz="1800" u="none" strike="noStrike">
                          <a:effectLst/>
                        </a:rPr>
                        <a:t>Western Cape</a:t>
                      </a:r>
                      <a:endParaRPr lang="en-ZA" sz="1800" b="0" i="0" u="none" strike="noStrike">
                        <a:solidFill>
                          <a:srgbClr val="000000"/>
                        </a:solidFill>
                        <a:effectLst/>
                        <a:latin typeface="Calibri"/>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n-ZA" sz="1600" u="none" strike="noStrike">
                          <a:effectLst/>
                        </a:rPr>
                        <a:t>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90020">
                <a:tc>
                  <a:txBody>
                    <a:bodyPr/>
                    <a:lstStyle/>
                    <a:p>
                      <a:pPr algn="l" rtl="0" fontAlgn="b"/>
                      <a:r>
                        <a:rPr lang="en-ZA" sz="1800" u="none" strike="noStrike">
                          <a:effectLst/>
                        </a:rPr>
                        <a:t>Total</a:t>
                      </a:r>
                      <a:endParaRPr lang="en-ZA" sz="1800" b="1" i="0" u="none" strike="noStrike">
                        <a:solidFill>
                          <a:srgbClr val="000000"/>
                        </a:solidFill>
                        <a:effectLst/>
                        <a:latin typeface="Calibri"/>
                      </a:endParaRPr>
                    </a:p>
                  </a:txBody>
                  <a:tcPr marL="9525" marR="9525" marT="9525" marB="0" anchor="b"/>
                </a:tc>
                <a:tc>
                  <a:txBody>
                    <a:bodyPr/>
                    <a:lstStyle/>
                    <a:p>
                      <a:pPr algn="ctr" fontAlgn="b"/>
                      <a:r>
                        <a:rPr lang="en-ZA" sz="1600" u="none" strike="noStrike">
                          <a:effectLst/>
                        </a:rPr>
                        <a:t>1131</a:t>
                      </a:r>
                      <a:endParaRPr lang="en-Z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913</a:t>
                      </a:r>
                      <a:endParaRPr lang="en-Z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571</a:t>
                      </a:r>
                      <a:endParaRPr lang="en-Z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560</a:t>
                      </a:r>
                      <a:endParaRPr lang="en-Z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50%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527EF771-2B50-4573-84B4-5C96B4F32DD9}" type="slidenum">
              <a:rPr lang="en-ZA" smtClean="0"/>
              <a:pPr/>
              <a:t>38</a:t>
            </a:fld>
            <a:endParaRPr lang="en-ZA" dirty="0"/>
          </a:p>
        </p:txBody>
      </p:sp>
    </p:spTree>
    <p:extLst>
      <p:ext uri="{BB962C8B-B14F-4D97-AF65-F5344CB8AC3E}">
        <p14:creationId xmlns:p14="http://schemas.microsoft.com/office/powerpoint/2010/main" xmlns="" val="780502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720080"/>
          </a:xfrm>
        </p:spPr>
        <p:txBody>
          <a:bodyPr>
            <a:normAutofit fontScale="90000"/>
          </a:bodyPr>
          <a:lstStyle/>
          <a:p>
            <a:r>
              <a:rPr lang="en-ZA" sz="3600" b="1" dirty="0" smtClean="0"/>
              <a:t>REPLACEMENT OF INAPPRORIATE SCHOOLS</a:t>
            </a:r>
            <a:endParaRPr lang="en-ZA" sz="3600" b="1" dirty="0"/>
          </a:p>
        </p:txBody>
      </p:sp>
      <p:sp>
        <p:nvSpPr>
          <p:cNvPr id="3" name="Content Placeholder 2"/>
          <p:cNvSpPr>
            <a:spLocks noGrp="1"/>
          </p:cNvSpPr>
          <p:nvPr>
            <p:ph idx="1"/>
          </p:nvPr>
        </p:nvSpPr>
        <p:spPr>
          <a:xfrm>
            <a:off x="179512" y="692696"/>
            <a:ext cx="8712968" cy="5976664"/>
          </a:xfrm>
        </p:spPr>
        <p:txBody>
          <a:bodyPr>
            <a:noAutofit/>
          </a:bodyPr>
          <a:lstStyle/>
          <a:p>
            <a:r>
              <a:rPr lang="en-ZA" sz="2400" dirty="0" smtClean="0"/>
              <a:t>The DBE has since October 2014  focused on replacing schools that were built with inappropriate material such as mud, metal, asbestos,  and wood.</a:t>
            </a:r>
          </a:p>
          <a:p>
            <a:r>
              <a:rPr lang="en-ZA" sz="2400" dirty="0" smtClean="0"/>
              <a:t>Of the total of </a:t>
            </a:r>
            <a:r>
              <a:rPr lang="en-ZA" sz="2400" b="1" dirty="0" smtClean="0"/>
              <a:t>699 schools identified </a:t>
            </a:r>
            <a:r>
              <a:rPr lang="en-ZA" sz="2400" dirty="0" smtClean="0"/>
              <a:t>by May 2015  - </a:t>
            </a:r>
            <a:r>
              <a:rPr lang="en-ZA" sz="2400" b="1" dirty="0" smtClean="0"/>
              <a:t>217 schools had been completed</a:t>
            </a:r>
            <a:r>
              <a:rPr lang="en-ZA" sz="2400" b="1" dirty="0"/>
              <a:t> </a:t>
            </a:r>
            <a:r>
              <a:rPr lang="en-ZA" sz="2400" dirty="0" smtClean="0"/>
              <a:t>at the end of September 2016.</a:t>
            </a:r>
          </a:p>
          <a:p>
            <a:r>
              <a:rPr lang="en-ZA" sz="2400" b="1" dirty="0" smtClean="0"/>
              <a:t>Some of the schools identified</a:t>
            </a:r>
            <a:r>
              <a:rPr lang="en-ZA" sz="2400" dirty="0" smtClean="0"/>
              <a:t>, have been  considered non- viable schools and are part of the </a:t>
            </a:r>
            <a:r>
              <a:rPr lang="en-ZA" sz="2400" b="1" dirty="0" smtClean="0"/>
              <a:t>rationalisation and merger </a:t>
            </a:r>
            <a:r>
              <a:rPr lang="en-ZA" sz="2400" dirty="0" smtClean="0"/>
              <a:t>process.</a:t>
            </a:r>
          </a:p>
          <a:p>
            <a:r>
              <a:rPr lang="en-ZA" sz="2400" dirty="0" smtClean="0"/>
              <a:t>The Department is continuing to </a:t>
            </a:r>
            <a:r>
              <a:rPr lang="en-ZA" sz="2400" b="1" dirty="0" smtClean="0"/>
              <a:t>fast -track infrastructure delivery</a:t>
            </a:r>
            <a:r>
              <a:rPr lang="en-ZA" sz="2400" dirty="0" smtClean="0"/>
              <a:t> by:</a:t>
            </a:r>
          </a:p>
          <a:p>
            <a:pPr lvl="1"/>
            <a:r>
              <a:rPr lang="en-ZA" sz="2000" dirty="0" smtClean="0"/>
              <a:t> </a:t>
            </a:r>
            <a:r>
              <a:rPr lang="en-ZA" sz="2000" b="1" dirty="0"/>
              <a:t>I</a:t>
            </a:r>
            <a:r>
              <a:rPr lang="en-ZA" sz="2000" b="1" dirty="0" smtClean="0"/>
              <a:t>ncreasing technical capacity </a:t>
            </a:r>
            <a:r>
              <a:rPr lang="en-ZA" sz="2000" dirty="0" smtClean="0"/>
              <a:t>through employing built environment specialists in provinces.</a:t>
            </a:r>
          </a:p>
          <a:p>
            <a:pPr lvl="1"/>
            <a:r>
              <a:rPr lang="en-ZA" sz="2000" b="1" dirty="0" smtClean="0"/>
              <a:t>Appointing a professional team of experts </a:t>
            </a:r>
            <a:r>
              <a:rPr lang="en-ZA" sz="2000" dirty="0" smtClean="0"/>
              <a:t>from public and private sector to work in partnership with DBE, National Treasury and EC  Department of Education on the process of rationalisation of schools in EC.</a:t>
            </a:r>
            <a:endParaRPr lang="en-ZA" sz="20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39</a:t>
            </a:fld>
            <a:endParaRPr lang="en-ZA" dirty="0"/>
          </a:p>
        </p:txBody>
      </p:sp>
    </p:spTree>
    <p:extLst>
      <p:ext uri="{BB962C8B-B14F-4D97-AF65-F5344CB8AC3E}">
        <p14:creationId xmlns:p14="http://schemas.microsoft.com/office/powerpoint/2010/main" xmlns="" val="1180020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1"/>
            <a:ext cx="9144000" cy="576065"/>
          </a:xfrm>
        </p:spPr>
        <p:txBody>
          <a:bodyPr>
            <a:normAutofit fontScale="90000"/>
          </a:bodyPr>
          <a:lstStyle/>
          <a:p>
            <a:r>
              <a:rPr lang="en-US" sz="4000" b="1" dirty="0">
                <a:latin typeface="+mj-lt"/>
              </a:rPr>
              <a:t>INTRODUCTION     …cont.</a:t>
            </a:r>
            <a:endParaRPr lang="en-ZA" sz="4000" b="1" dirty="0">
              <a:latin typeface="+mj-lt"/>
            </a:endParaRPr>
          </a:p>
        </p:txBody>
      </p:sp>
      <p:sp>
        <p:nvSpPr>
          <p:cNvPr id="3" name="Content Placeholder 2"/>
          <p:cNvSpPr>
            <a:spLocks noGrp="1"/>
          </p:cNvSpPr>
          <p:nvPr>
            <p:ph idx="1"/>
          </p:nvPr>
        </p:nvSpPr>
        <p:spPr>
          <a:xfrm>
            <a:off x="251520" y="980729"/>
            <a:ext cx="8496944" cy="5145436"/>
          </a:xfrm>
        </p:spPr>
        <p:txBody>
          <a:bodyPr>
            <a:normAutofit/>
          </a:bodyPr>
          <a:lstStyle/>
          <a:p>
            <a:pPr algn="just"/>
            <a:r>
              <a:rPr lang="en-US" sz="2400" dirty="0" smtClean="0"/>
              <a:t>At </a:t>
            </a:r>
            <a:r>
              <a:rPr lang="en-US" sz="2400" dirty="0"/>
              <a:t>the </a:t>
            </a:r>
            <a:r>
              <a:rPr lang="en-US" sz="2400" b="1" dirty="0"/>
              <a:t>national</a:t>
            </a:r>
            <a:r>
              <a:rPr lang="en-US" sz="2400" dirty="0"/>
              <a:t> level, </a:t>
            </a:r>
            <a:r>
              <a:rPr lang="en-US" sz="2400" b="1" dirty="0"/>
              <a:t>guiding frameworks </a:t>
            </a:r>
            <a:r>
              <a:rPr lang="en-US" sz="2400" dirty="0"/>
              <a:t>and </a:t>
            </a:r>
            <a:r>
              <a:rPr lang="en-US" sz="2400" b="1" dirty="0"/>
              <a:t>key milestones </a:t>
            </a:r>
            <a:r>
              <a:rPr lang="en-US" sz="2400" dirty="0"/>
              <a:t>have been developed in all these key areas, and </a:t>
            </a:r>
            <a:r>
              <a:rPr lang="en-US" sz="2400" b="1" dirty="0" smtClean="0"/>
              <a:t>provinces</a:t>
            </a:r>
            <a:r>
              <a:rPr lang="en-US" sz="2400" dirty="0" smtClean="0"/>
              <a:t> </a:t>
            </a:r>
            <a:r>
              <a:rPr lang="en-US" sz="2400" b="1" dirty="0" smtClean="0"/>
              <a:t>work </a:t>
            </a:r>
            <a:r>
              <a:rPr lang="en-US" sz="2400" b="1" dirty="0"/>
              <a:t>within these frameworks </a:t>
            </a:r>
            <a:r>
              <a:rPr lang="en-US" sz="2400" dirty="0"/>
              <a:t>to set their own timelines.</a:t>
            </a:r>
          </a:p>
          <a:p>
            <a:pPr algn="just"/>
            <a:r>
              <a:rPr lang="en-US" sz="2400" dirty="0"/>
              <a:t>Through HEDCOM, </a:t>
            </a:r>
            <a:r>
              <a:rPr lang="en-US" sz="2400" b="1" dirty="0"/>
              <a:t>the system agrees on a </a:t>
            </a:r>
            <a:r>
              <a:rPr lang="en-US" sz="2400" b="1" dirty="0" smtClean="0"/>
              <a:t>monitoring tool </a:t>
            </a:r>
            <a:r>
              <a:rPr lang="en-US" sz="2400" dirty="0"/>
              <a:t>and provinces conduct their own monitoring while the DBE does sample monitoring – complementing the work of provinces.</a:t>
            </a:r>
          </a:p>
          <a:p>
            <a:pPr algn="just"/>
            <a:r>
              <a:rPr lang="en-US" sz="2400" dirty="0" smtClean="0"/>
              <a:t>Despite the significant </a:t>
            </a:r>
            <a:r>
              <a:rPr lang="en-US" sz="2400" dirty="0"/>
              <a:t>progress registered, a few </a:t>
            </a:r>
            <a:r>
              <a:rPr lang="en-US" sz="2400" b="1" dirty="0"/>
              <a:t>challenges </a:t>
            </a:r>
            <a:r>
              <a:rPr lang="en-US" sz="2400" dirty="0"/>
              <a:t>still persist: </a:t>
            </a:r>
          </a:p>
          <a:p>
            <a:pPr lvl="1" algn="just"/>
            <a:r>
              <a:rPr lang="en-US" sz="2000" b="1" dirty="0"/>
              <a:t>Infrastructure</a:t>
            </a:r>
            <a:r>
              <a:rPr lang="en-US" sz="2000" dirty="0"/>
              <a:t>, and in particular ablution facilities and furniture for both learners and teachers, in the predominantly rural provinces;</a:t>
            </a:r>
          </a:p>
          <a:p>
            <a:pPr lvl="1" algn="just"/>
            <a:r>
              <a:rPr lang="en-US" sz="2000" b="1" dirty="0"/>
              <a:t>Timely delivery of LTSM </a:t>
            </a:r>
            <a:r>
              <a:rPr lang="en-US" sz="2000" dirty="0"/>
              <a:t>(textbooks and stationery) </a:t>
            </a:r>
            <a:r>
              <a:rPr lang="en-US" sz="2000" b="1" dirty="0"/>
              <a:t>in some </a:t>
            </a:r>
            <a:r>
              <a:rPr lang="en-US" sz="2000" b="1" dirty="0" smtClean="0"/>
              <a:t>provinces</a:t>
            </a:r>
            <a:r>
              <a:rPr lang="en-US" sz="2000" dirty="0" smtClean="0"/>
              <a:t>; </a:t>
            </a:r>
            <a:r>
              <a:rPr lang="en-US" sz="2000" dirty="0"/>
              <a:t>and</a:t>
            </a:r>
          </a:p>
          <a:p>
            <a:pPr lvl="1" algn="just"/>
            <a:r>
              <a:rPr lang="en-US" sz="2000" dirty="0"/>
              <a:t>Persistent challenges of </a:t>
            </a:r>
            <a:r>
              <a:rPr lang="en-US" sz="2000" b="1" dirty="0"/>
              <a:t>teacher provisioning in the Eastern Cape. </a:t>
            </a:r>
            <a:endParaRPr lang="en-ZA" sz="2400" b="1"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4</a:t>
            </a:fld>
            <a:endParaRPr lang="en-ZA" dirty="0"/>
          </a:p>
        </p:txBody>
      </p:sp>
    </p:spTree>
    <p:extLst>
      <p:ext uri="{BB962C8B-B14F-4D97-AF65-F5344CB8AC3E}">
        <p14:creationId xmlns:p14="http://schemas.microsoft.com/office/powerpoint/2010/main" xmlns="" val="215230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721570"/>
          </a:xfrm>
        </p:spPr>
        <p:txBody>
          <a:bodyPr>
            <a:noAutofit/>
          </a:bodyPr>
          <a:lstStyle/>
          <a:p>
            <a:r>
              <a:rPr lang="en-US" sz="3600" b="1" dirty="0" smtClean="0"/>
              <a:t>INAPROPRIATE </a:t>
            </a:r>
            <a:r>
              <a:rPr lang="en-US" sz="3600" b="1" dirty="0"/>
              <a:t>STRUCTURES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18503713"/>
              </p:ext>
            </p:extLst>
          </p:nvPr>
        </p:nvGraphicFramePr>
        <p:xfrm>
          <a:off x="457200" y="1125538"/>
          <a:ext cx="8229600" cy="5111775"/>
        </p:xfrm>
        <a:graphic>
          <a:graphicData uri="http://schemas.openxmlformats.org/drawingml/2006/table">
            <a:tbl>
              <a:tblPr firstRow="1" bandRow="1">
                <a:tableStyleId>{21E4AEA4-8DFA-4A89-87EB-49C32662AFE0}</a:tableStyleId>
              </a:tblPr>
              <a:tblGrid>
                <a:gridCol w="1371600"/>
                <a:gridCol w="1371600"/>
                <a:gridCol w="1371600"/>
                <a:gridCol w="1371600"/>
                <a:gridCol w="1371600"/>
                <a:gridCol w="1371600"/>
              </a:tblGrid>
              <a:tr h="1075435">
                <a:tc>
                  <a:txBody>
                    <a:bodyPr/>
                    <a:lstStyle/>
                    <a:p>
                      <a:pPr algn="l" fontAlgn="t"/>
                      <a:r>
                        <a:rPr lang="en-US" sz="1600" u="none" strike="noStrike" dirty="0">
                          <a:effectLst/>
                        </a:rPr>
                        <a:t>PROVINCE</a:t>
                      </a:r>
                      <a:endParaRPr lang="en-US" sz="1600" b="1" i="0" u="none" strike="noStrike" dirty="0">
                        <a:solidFill>
                          <a:srgbClr val="000000"/>
                        </a:solidFill>
                        <a:effectLst/>
                        <a:latin typeface="Calibri"/>
                      </a:endParaRPr>
                    </a:p>
                  </a:txBody>
                  <a:tcPr marL="12700" marR="12700" marT="12700" marB="0"/>
                </a:tc>
                <a:tc>
                  <a:txBody>
                    <a:bodyPr/>
                    <a:lstStyle/>
                    <a:p>
                      <a:pPr algn="l" fontAlgn="t"/>
                      <a:r>
                        <a:rPr lang="en-US" sz="1600" u="none" strike="noStrike" dirty="0">
                          <a:effectLst/>
                        </a:rPr>
                        <a:t>NO. OF IS IDENTIFIED AS AT 2012/2013</a:t>
                      </a:r>
                      <a:endParaRPr lang="en-US" sz="1600" b="1" i="0" u="none" strike="noStrike" dirty="0">
                        <a:solidFill>
                          <a:srgbClr val="000000"/>
                        </a:solidFill>
                        <a:effectLst/>
                        <a:latin typeface="Calibri"/>
                      </a:endParaRPr>
                    </a:p>
                  </a:txBody>
                  <a:tcPr marL="12700" marR="12700" marT="12700" marB="0"/>
                </a:tc>
                <a:tc>
                  <a:txBody>
                    <a:bodyPr/>
                    <a:lstStyle/>
                    <a:p>
                      <a:pPr algn="l" fontAlgn="t"/>
                      <a:r>
                        <a:rPr lang="en-US" sz="1600" u="none" strike="noStrike" dirty="0">
                          <a:effectLst/>
                        </a:rPr>
                        <a:t>ADDITIONAL IS IDENTIFIED</a:t>
                      </a:r>
                      <a:endParaRPr lang="en-US" sz="1600" b="1" i="0" u="none" strike="noStrike" dirty="0">
                        <a:solidFill>
                          <a:srgbClr val="000000"/>
                        </a:solidFill>
                        <a:effectLst/>
                        <a:latin typeface="Calibri"/>
                      </a:endParaRPr>
                    </a:p>
                  </a:txBody>
                  <a:tcPr marL="12700" marR="12700" marT="12700" marB="0"/>
                </a:tc>
                <a:tc>
                  <a:txBody>
                    <a:bodyPr/>
                    <a:lstStyle/>
                    <a:p>
                      <a:pPr algn="l" fontAlgn="t"/>
                      <a:r>
                        <a:rPr lang="en-US" sz="1600" u="none" strike="noStrike" dirty="0">
                          <a:effectLst/>
                        </a:rPr>
                        <a:t>REVISED </a:t>
                      </a:r>
                      <a:r>
                        <a:rPr lang="en-US" sz="1600" u="none" strike="noStrike" dirty="0" smtClean="0">
                          <a:effectLst/>
                        </a:rPr>
                        <a:t>TARGET</a:t>
                      </a:r>
                      <a:endParaRPr lang="en-US" sz="1600" b="1" i="0" u="none" strike="noStrike" dirty="0">
                        <a:solidFill>
                          <a:srgbClr val="000000"/>
                        </a:solidFill>
                        <a:effectLst/>
                        <a:latin typeface="Calibri"/>
                      </a:endParaRPr>
                    </a:p>
                  </a:txBody>
                  <a:tcPr marL="12700" marR="12700" marT="12700" marB="0"/>
                </a:tc>
                <a:tc>
                  <a:txBody>
                    <a:bodyPr/>
                    <a:lstStyle/>
                    <a:p>
                      <a:pPr algn="l" fontAlgn="t"/>
                      <a:r>
                        <a:rPr lang="en-US" sz="1600" u="none" strike="noStrike">
                          <a:effectLst/>
                        </a:rPr>
                        <a:t>PROJECTS COMPLETED   2014/2015-SEP 2016</a:t>
                      </a:r>
                      <a:endParaRPr lang="en-US" sz="1600" b="1" i="0" u="none" strike="noStrike">
                        <a:solidFill>
                          <a:srgbClr val="000000"/>
                        </a:solidFill>
                        <a:effectLst/>
                        <a:latin typeface="Calibri"/>
                      </a:endParaRPr>
                    </a:p>
                  </a:txBody>
                  <a:tcPr marL="12700" marR="12700" marT="12700" marB="0"/>
                </a:tc>
                <a:tc>
                  <a:txBody>
                    <a:bodyPr/>
                    <a:lstStyle/>
                    <a:p>
                      <a:pPr algn="l" fontAlgn="t"/>
                      <a:r>
                        <a:rPr lang="en-US" sz="1600" u="none" strike="noStrike">
                          <a:effectLst/>
                        </a:rPr>
                        <a:t>THREE YEAR TARGET ACHIEVED\NOT ACHIEVED</a:t>
                      </a:r>
                      <a:endParaRPr lang="en-US" sz="1600" b="1" i="0" u="none" strike="noStrike">
                        <a:solidFill>
                          <a:srgbClr val="000000"/>
                        </a:solidFill>
                        <a:effectLst/>
                        <a:latin typeface="Calibri"/>
                      </a:endParaRPr>
                    </a:p>
                  </a:txBody>
                  <a:tcPr marL="12700" marR="12700" marT="12700" marB="0"/>
                </a:tc>
              </a:tr>
              <a:tr h="403634">
                <a:tc>
                  <a:txBody>
                    <a:bodyPr/>
                    <a:lstStyle/>
                    <a:p>
                      <a:pPr algn="l" fontAlgn="b"/>
                      <a:r>
                        <a:rPr lang="en-US" sz="1600" u="none" strike="noStrike">
                          <a:effectLst/>
                        </a:rPr>
                        <a:t>Eastern Cape</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800" u="none" strike="noStrike">
                          <a:effectLst/>
                        </a:rPr>
                        <a:t>442</a:t>
                      </a:r>
                      <a:endParaRPr lang="en-US" sz="1800" b="0" i="0" u="none" strike="noStrike">
                        <a:solidFill>
                          <a:srgbClr val="000000"/>
                        </a:solidFill>
                        <a:effectLst/>
                        <a:latin typeface="Calibri"/>
                      </a:endParaRPr>
                    </a:p>
                  </a:txBody>
                  <a:tcPr marL="12700" marR="12700" marT="12700" marB="0" anchor="ctr"/>
                </a:tc>
                <a:tc>
                  <a:txBody>
                    <a:bodyPr/>
                    <a:lstStyle/>
                    <a:p>
                      <a:pPr algn="ctr" fontAlgn="b"/>
                      <a:r>
                        <a:rPr lang="en-US" sz="1600" u="none" strike="noStrike" dirty="0">
                          <a:effectLst/>
                        </a:rPr>
                        <a:t>72</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a:effectLst/>
                        </a:rPr>
                        <a:t>514</a:t>
                      </a:r>
                      <a:endParaRPr lang="en-US" sz="1600" b="0" i="0" u="none" strike="noStrike">
                        <a:solidFill>
                          <a:srgbClr val="000000"/>
                        </a:solidFill>
                        <a:effectLst/>
                        <a:latin typeface="Calibri"/>
                      </a:endParaRPr>
                    </a:p>
                  </a:txBody>
                  <a:tcPr marL="12700" marR="12700" marT="12700" marB="0" anchor="b"/>
                </a:tc>
                <a:tc>
                  <a:txBody>
                    <a:bodyPr/>
                    <a:lstStyle/>
                    <a:p>
                      <a:pPr algn="ctr" fontAlgn="b"/>
                      <a:r>
                        <a:rPr lang="en-US" sz="1600" u="none" strike="noStrike">
                          <a:effectLst/>
                        </a:rPr>
                        <a:t>126</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600" u="none" strike="noStrike">
                          <a:effectLst/>
                        </a:rPr>
                        <a:t>25%</a:t>
                      </a:r>
                      <a:endParaRPr lang="en-US" sz="1600" b="0" i="0" u="none" strike="noStrike">
                        <a:solidFill>
                          <a:srgbClr val="000000"/>
                        </a:solidFill>
                        <a:effectLst/>
                        <a:latin typeface="Calibri"/>
                      </a:endParaRPr>
                    </a:p>
                  </a:txBody>
                  <a:tcPr marL="12700" marR="12700" marT="12700" marB="0" anchor="ctr"/>
                </a:tc>
              </a:tr>
              <a:tr h="403634">
                <a:tc>
                  <a:txBody>
                    <a:bodyPr/>
                    <a:lstStyle/>
                    <a:p>
                      <a:pPr algn="l" fontAlgn="b"/>
                      <a:r>
                        <a:rPr lang="en-US" sz="1600" u="none" strike="noStrike">
                          <a:effectLst/>
                        </a:rPr>
                        <a:t>Free State </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800" u="none" strike="noStrike">
                          <a:effectLst/>
                        </a:rPr>
                        <a:t>30</a:t>
                      </a:r>
                      <a:endParaRPr lang="en-US" sz="1800" b="0" i="0" u="none" strike="noStrike">
                        <a:solidFill>
                          <a:srgbClr val="000000"/>
                        </a:solidFill>
                        <a:effectLst/>
                        <a:latin typeface="Calibri"/>
                      </a:endParaRPr>
                    </a:p>
                  </a:txBody>
                  <a:tcPr marL="12700" marR="12700" marT="12700" marB="0" anchor="ctr"/>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dirty="0">
                          <a:effectLst/>
                        </a:rPr>
                        <a:t>30</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600" u="none" strike="noStrike">
                          <a:effectLst/>
                        </a:rPr>
                        <a:t>40%</a:t>
                      </a:r>
                      <a:endParaRPr lang="en-US" sz="1600" b="0" i="0" u="none" strike="noStrike">
                        <a:solidFill>
                          <a:srgbClr val="000000"/>
                        </a:solidFill>
                        <a:effectLst/>
                        <a:latin typeface="Calibri"/>
                      </a:endParaRPr>
                    </a:p>
                  </a:txBody>
                  <a:tcPr marL="12700" marR="12700" marT="12700" marB="0" anchor="ctr"/>
                </a:tc>
              </a:tr>
              <a:tr h="403634">
                <a:tc>
                  <a:txBody>
                    <a:bodyPr/>
                    <a:lstStyle/>
                    <a:p>
                      <a:pPr algn="l" fontAlgn="b"/>
                      <a:r>
                        <a:rPr lang="en-US" sz="1600" u="none" strike="noStrike">
                          <a:effectLst/>
                        </a:rPr>
                        <a:t>Gauteng</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800" u="none" strike="noStrike">
                          <a:effectLst/>
                        </a:rPr>
                        <a:t>0</a:t>
                      </a:r>
                      <a:endParaRPr lang="en-US" sz="1800" b="0" i="0" u="none" strike="noStrike">
                        <a:solidFill>
                          <a:srgbClr val="000000"/>
                        </a:solidFill>
                        <a:effectLst/>
                        <a:latin typeface="Calibri"/>
                      </a:endParaRPr>
                    </a:p>
                  </a:txBody>
                  <a:tcPr marL="12700" marR="12700" marT="12700" marB="0" anchor="ctr"/>
                </a:tc>
                <a:tc>
                  <a:txBody>
                    <a:bodyPr/>
                    <a:lstStyle/>
                    <a:p>
                      <a:pPr algn="ctr" fontAlgn="b"/>
                      <a:r>
                        <a:rPr lang="en-US" sz="1600" u="none" strike="noStrike" dirty="0">
                          <a:effectLst/>
                        </a:rPr>
                        <a:t>29</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dirty="0">
                          <a:effectLst/>
                        </a:rPr>
                        <a:t>29</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12700" marR="12700" marT="12700" marB="0" anchor="b"/>
                </a:tc>
                <a:tc>
                  <a:txBody>
                    <a:bodyPr/>
                    <a:lstStyle/>
                    <a:p>
                      <a:pPr algn="ctr" fontAlgn="ctr"/>
                      <a:endParaRPr lang="en-US" sz="1600" b="0" i="0" u="none" strike="noStrike" dirty="0">
                        <a:solidFill>
                          <a:srgbClr val="000000"/>
                        </a:solidFill>
                        <a:effectLst/>
                        <a:latin typeface="Calibri"/>
                      </a:endParaRPr>
                    </a:p>
                  </a:txBody>
                  <a:tcPr marL="12700" marR="12700" marT="12700" marB="0" anchor="ctr"/>
                </a:tc>
              </a:tr>
              <a:tr h="403634">
                <a:tc>
                  <a:txBody>
                    <a:bodyPr/>
                    <a:lstStyle/>
                    <a:p>
                      <a:pPr algn="l" fontAlgn="b"/>
                      <a:r>
                        <a:rPr lang="en-US" sz="1600" u="none" strike="noStrike">
                          <a:effectLst/>
                        </a:rPr>
                        <a:t>KwaZulu -Natal</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800" u="none" strike="noStrike">
                          <a:effectLst/>
                        </a:rPr>
                        <a:t>3</a:t>
                      </a:r>
                      <a:endParaRPr lang="en-US" sz="1800" b="0" i="0" u="none" strike="noStrike">
                        <a:solidFill>
                          <a:srgbClr val="000000"/>
                        </a:solidFill>
                        <a:effectLst/>
                        <a:latin typeface="Calibri"/>
                      </a:endParaRPr>
                    </a:p>
                  </a:txBody>
                  <a:tcPr marL="12700" marR="12700" marT="12700" marB="0" anchor="ctr"/>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12700" marR="12700" marT="12700"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12700" marR="12700" marT="12700" marB="0" anchor="b"/>
                </a:tc>
                <a:tc>
                  <a:txBody>
                    <a:bodyPr/>
                    <a:lstStyle/>
                    <a:p>
                      <a:pPr algn="ctr" fontAlgn="ctr"/>
                      <a:endParaRPr lang="en-US" sz="1600" b="0" i="0" u="none" strike="noStrike" dirty="0">
                        <a:solidFill>
                          <a:srgbClr val="000000"/>
                        </a:solidFill>
                        <a:effectLst/>
                        <a:latin typeface="Calibri"/>
                      </a:endParaRPr>
                    </a:p>
                  </a:txBody>
                  <a:tcPr marL="12700" marR="12700" marT="12700" marB="0" anchor="ctr"/>
                </a:tc>
              </a:tr>
              <a:tr h="403634">
                <a:tc>
                  <a:txBody>
                    <a:bodyPr/>
                    <a:lstStyle/>
                    <a:p>
                      <a:pPr algn="l" fontAlgn="b"/>
                      <a:r>
                        <a:rPr lang="en-US" sz="1600" u="none" strike="noStrike">
                          <a:effectLst/>
                        </a:rPr>
                        <a:t>Limpopo</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800" u="none" strike="noStrike">
                          <a:effectLst/>
                        </a:rPr>
                        <a:t>3</a:t>
                      </a:r>
                      <a:endParaRPr lang="en-US" sz="1800" b="0" i="0" u="none" strike="noStrike">
                        <a:solidFill>
                          <a:srgbClr val="000000"/>
                        </a:solidFill>
                        <a:effectLst/>
                        <a:latin typeface="Calibri"/>
                      </a:endParaRPr>
                    </a:p>
                  </a:txBody>
                  <a:tcPr marL="12700" marR="12700" marT="12700" marB="0" anchor="ctr"/>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12700" marR="12700" marT="12700"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a:effectLst/>
                        </a:rPr>
                        <a:t>3</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600" u="none" strike="noStrike">
                          <a:effectLst/>
                        </a:rPr>
                        <a:t>100%</a:t>
                      </a:r>
                      <a:endParaRPr lang="en-US" sz="1600" b="0" i="0" u="none" strike="noStrike">
                        <a:solidFill>
                          <a:srgbClr val="000000"/>
                        </a:solidFill>
                        <a:effectLst/>
                        <a:latin typeface="Calibri"/>
                      </a:endParaRPr>
                    </a:p>
                  </a:txBody>
                  <a:tcPr marL="12700" marR="12700" marT="12700" marB="0" anchor="ctr"/>
                </a:tc>
              </a:tr>
              <a:tr h="403634">
                <a:tc>
                  <a:txBody>
                    <a:bodyPr/>
                    <a:lstStyle/>
                    <a:p>
                      <a:pPr algn="l" fontAlgn="b"/>
                      <a:r>
                        <a:rPr lang="en-US" sz="1600" u="none" strike="noStrike">
                          <a:effectLst/>
                        </a:rPr>
                        <a:t>Mpumalanga</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800" u="none" strike="noStrike">
                          <a:effectLst/>
                        </a:rPr>
                        <a:t>5</a:t>
                      </a:r>
                      <a:endParaRPr lang="en-US" sz="1800" b="0" i="0" u="none" strike="noStrike">
                        <a:solidFill>
                          <a:srgbClr val="000000"/>
                        </a:solidFill>
                        <a:effectLst/>
                        <a:latin typeface="Calibri"/>
                      </a:endParaRPr>
                    </a:p>
                  </a:txBody>
                  <a:tcPr marL="12700" marR="12700" marT="12700" marB="0" anchor="ctr"/>
                </a:tc>
                <a:tc>
                  <a:txBody>
                    <a:bodyPr/>
                    <a:lstStyle/>
                    <a:p>
                      <a:pPr algn="ctr" fontAlgn="b"/>
                      <a:r>
                        <a:rPr lang="en-US" sz="1600" u="none" strike="noStrike">
                          <a:effectLst/>
                        </a:rPr>
                        <a:t>16</a:t>
                      </a:r>
                      <a:endParaRPr lang="en-US" sz="1600" b="0" i="0" u="none" strike="noStrike">
                        <a:solidFill>
                          <a:srgbClr val="000000"/>
                        </a:solidFill>
                        <a:effectLst/>
                        <a:latin typeface="Calibri"/>
                      </a:endParaRPr>
                    </a:p>
                  </a:txBody>
                  <a:tcPr marL="12700" marR="12700" marT="12700" marB="0" anchor="b"/>
                </a:tc>
                <a:tc>
                  <a:txBody>
                    <a:bodyPr/>
                    <a:lstStyle/>
                    <a:p>
                      <a:pPr algn="ctr" fontAlgn="b"/>
                      <a:r>
                        <a:rPr lang="en-US" sz="1600" u="none" strike="noStrike" dirty="0">
                          <a:effectLst/>
                        </a:rPr>
                        <a:t>21</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a:effectLst/>
                        </a:rPr>
                        <a:t>13</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600" u="none" strike="noStrike">
                          <a:effectLst/>
                        </a:rPr>
                        <a:t>62%</a:t>
                      </a:r>
                      <a:endParaRPr lang="en-US" sz="1600" b="0" i="0" u="none" strike="noStrike">
                        <a:solidFill>
                          <a:srgbClr val="000000"/>
                        </a:solidFill>
                        <a:effectLst/>
                        <a:latin typeface="Calibri"/>
                      </a:endParaRPr>
                    </a:p>
                  </a:txBody>
                  <a:tcPr marL="12700" marR="12700" marT="12700" marB="0" anchor="ctr"/>
                </a:tc>
              </a:tr>
              <a:tr h="403634">
                <a:tc>
                  <a:txBody>
                    <a:bodyPr/>
                    <a:lstStyle/>
                    <a:p>
                      <a:pPr algn="l" fontAlgn="b"/>
                      <a:r>
                        <a:rPr lang="en-US" sz="1600" u="none" strike="noStrike">
                          <a:effectLst/>
                        </a:rPr>
                        <a:t>North West</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800" u="none" strike="noStrike">
                          <a:effectLst/>
                        </a:rPr>
                        <a:t>1</a:t>
                      </a:r>
                      <a:endParaRPr lang="en-US" sz="1800" b="0" i="0" u="none" strike="noStrike">
                        <a:solidFill>
                          <a:srgbClr val="000000"/>
                        </a:solidFill>
                        <a:effectLst/>
                        <a:latin typeface="Calibri"/>
                      </a:endParaRPr>
                    </a:p>
                  </a:txBody>
                  <a:tcPr marL="12700" marR="12700" marT="12700" marB="0" anchor="ctr"/>
                </a:tc>
                <a:tc>
                  <a:txBody>
                    <a:bodyPr/>
                    <a:lstStyle/>
                    <a:p>
                      <a:pPr algn="ctr" fontAlgn="b"/>
                      <a:r>
                        <a:rPr lang="en-US" sz="1600" u="none" strike="noStrike">
                          <a:effectLst/>
                        </a:rPr>
                        <a:t>3</a:t>
                      </a:r>
                      <a:endParaRPr lang="en-US" sz="1600" b="0" i="0" u="none" strike="noStrike">
                        <a:solidFill>
                          <a:srgbClr val="000000"/>
                        </a:solidFill>
                        <a:effectLst/>
                        <a:latin typeface="Calibri"/>
                      </a:endParaRPr>
                    </a:p>
                  </a:txBody>
                  <a:tcPr marL="12700" marR="12700" marT="12700" marB="0" anchor="b"/>
                </a:tc>
                <a:tc>
                  <a:txBody>
                    <a:bodyPr/>
                    <a:lstStyle/>
                    <a:p>
                      <a:pPr algn="ctr" fontAlgn="b"/>
                      <a:r>
                        <a:rPr lang="en-US" sz="1600" u="none" strike="noStrike" dirty="0">
                          <a:effectLst/>
                        </a:rPr>
                        <a:t>4</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dirty="0">
                          <a:effectLst/>
                        </a:rPr>
                        <a:t>4</a:t>
                      </a:r>
                      <a:endParaRPr lang="en-US" sz="1600" b="0" i="0" u="none" strike="noStrike" dirty="0">
                        <a:solidFill>
                          <a:srgbClr val="000000"/>
                        </a:solidFill>
                        <a:effectLst/>
                        <a:latin typeface="Calibri"/>
                      </a:endParaRPr>
                    </a:p>
                  </a:txBody>
                  <a:tcPr marL="12700" marR="12700" marT="12700" marB="0" anchor="b"/>
                </a:tc>
                <a:tc>
                  <a:txBody>
                    <a:bodyPr/>
                    <a:lstStyle/>
                    <a:p>
                      <a:pPr algn="ctr" fontAlgn="ctr"/>
                      <a:r>
                        <a:rPr lang="en-US" sz="1600" u="none" strike="noStrike">
                          <a:effectLst/>
                        </a:rPr>
                        <a:t>100%</a:t>
                      </a:r>
                      <a:endParaRPr lang="en-US" sz="1600" b="0" i="0" u="none" strike="noStrike">
                        <a:solidFill>
                          <a:srgbClr val="000000"/>
                        </a:solidFill>
                        <a:effectLst/>
                        <a:latin typeface="Calibri"/>
                      </a:endParaRPr>
                    </a:p>
                  </a:txBody>
                  <a:tcPr marL="12700" marR="12700" marT="12700" marB="0" anchor="ctr"/>
                </a:tc>
              </a:tr>
              <a:tr h="403634">
                <a:tc>
                  <a:txBody>
                    <a:bodyPr/>
                    <a:lstStyle/>
                    <a:p>
                      <a:pPr algn="l" fontAlgn="b"/>
                      <a:r>
                        <a:rPr lang="en-US" sz="1600" u="none" strike="noStrike">
                          <a:effectLst/>
                        </a:rPr>
                        <a:t>Northern Cape</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800" u="none" strike="noStrike">
                          <a:effectLst/>
                        </a:rPr>
                        <a:t>1</a:t>
                      </a:r>
                      <a:endParaRPr lang="en-US" sz="1800" b="0" i="0" u="none" strike="noStrike">
                        <a:solidFill>
                          <a:srgbClr val="000000"/>
                        </a:solidFill>
                        <a:effectLst/>
                        <a:latin typeface="Calibri"/>
                      </a:endParaRPr>
                    </a:p>
                  </a:txBody>
                  <a:tcPr marL="12700" marR="12700" marT="12700" marB="0" anchor="ctr"/>
                </a:tc>
                <a:tc>
                  <a:txBody>
                    <a:bodyPr/>
                    <a:lstStyle/>
                    <a:p>
                      <a:pPr algn="ctr" fontAlgn="b"/>
                      <a:r>
                        <a:rPr lang="en-US" sz="1600" u="none" strike="noStrike" dirty="0">
                          <a:effectLst/>
                        </a:rPr>
                        <a:t>31</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a:effectLst/>
                        </a:rPr>
                        <a:t>32</a:t>
                      </a:r>
                      <a:endParaRPr lang="en-US" sz="1600" b="0" i="0" u="none" strike="noStrike">
                        <a:solidFill>
                          <a:srgbClr val="000000"/>
                        </a:solidFill>
                        <a:effectLst/>
                        <a:latin typeface="Calibri"/>
                      </a:endParaRPr>
                    </a:p>
                  </a:txBody>
                  <a:tcPr marL="12700" marR="12700" marT="12700"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Calibri"/>
                      </a:endParaRPr>
                    </a:p>
                  </a:txBody>
                  <a:tcPr marL="12700" marR="12700" marT="12700" marB="0" anchor="b"/>
                </a:tc>
                <a:tc>
                  <a:txBody>
                    <a:bodyPr/>
                    <a:lstStyle/>
                    <a:p>
                      <a:pPr algn="ctr" fontAlgn="ctr"/>
                      <a:r>
                        <a:rPr lang="en-US" sz="1600" u="none" strike="noStrike">
                          <a:effectLst/>
                        </a:rPr>
                        <a:t>9%</a:t>
                      </a:r>
                      <a:endParaRPr lang="en-US" sz="1600" b="0" i="0" u="none" strike="noStrike">
                        <a:solidFill>
                          <a:srgbClr val="000000"/>
                        </a:solidFill>
                        <a:effectLst/>
                        <a:latin typeface="Calibri"/>
                      </a:endParaRPr>
                    </a:p>
                  </a:txBody>
                  <a:tcPr marL="12700" marR="12700" marT="12700" marB="0" anchor="ctr"/>
                </a:tc>
              </a:tr>
              <a:tr h="403634">
                <a:tc>
                  <a:txBody>
                    <a:bodyPr/>
                    <a:lstStyle/>
                    <a:p>
                      <a:pPr algn="l" fontAlgn="b"/>
                      <a:r>
                        <a:rPr lang="en-US" sz="1600" u="none" strike="noStrike">
                          <a:effectLst/>
                        </a:rPr>
                        <a:t>Western Cape</a:t>
                      </a:r>
                      <a:endParaRPr lang="en-US" sz="1600" b="0" i="0" u="none" strike="noStrike">
                        <a:solidFill>
                          <a:srgbClr val="000000"/>
                        </a:solidFill>
                        <a:effectLst/>
                        <a:latin typeface="Calibri"/>
                      </a:endParaRPr>
                    </a:p>
                  </a:txBody>
                  <a:tcPr marL="12700" marR="12700" marT="12700" marB="0" anchor="b"/>
                </a:tc>
                <a:tc>
                  <a:txBody>
                    <a:bodyPr/>
                    <a:lstStyle/>
                    <a:p>
                      <a:pPr algn="ctr" fontAlgn="ctr"/>
                      <a:r>
                        <a:rPr lang="en-US" sz="1800" u="none" strike="noStrike">
                          <a:effectLst/>
                        </a:rPr>
                        <a:t>25</a:t>
                      </a:r>
                      <a:endParaRPr lang="en-US" sz="1800" b="0" i="0" u="none" strike="noStrike">
                        <a:solidFill>
                          <a:srgbClr val="000000"/>
                        </a:solidFill>
                        <a:effectLst/>
                        <a:latin typeface="Calibri"/>
                      </a:endParaRPr>
                    </a:p>
                  </a:txBody>
                  <a:tcPr marL="12700" marR="12700" marT="12700" marB="0" anchor="ctr"/>
                </a:tc>
                <a:tc>
                  <a:txBody>
                    <a:bodyPr/>
                    <a:lstStyle/>
                    <a:p>
                      <a:pPr algn="ctr" fontAlgn="b"/>
                      <a:r>
                        <a:rPr lang="en-US" sz="1600" u="none" strike="noStrike">
                          <a:effectLst/>
                        </a:rPr>
                        <a:t>41</a:t>
                      </a:r>
                      <a:endParaRPr lang="en-US" sz="1600" b="0" i="0" u="none" strike="noStrike">
                        <a:solidFill>
                          <a:srgbClr val="000000"/>
                        </a:solidFill>
                        <a:effectLst/>
                        <a:latin typeface="Calibri"/>
                      </a:endParaRPr>
                    </a:p>
                  </a:txBody>
                  <a:tcPr marL="12700" marR="12700" marT="12700" marB="0" anchor="b"/>
                </a:tc>
                <a:tc>
                  <a:txBody>
                    <a:bodyPr/>
                    <a:lstStyle/>
                    <a:p>
                      <a:pPr algn="ctr" fontAlgn="b"/>
                      <a:r>
                        <a:rPr lang="en-US" sz="1600" u="none" strike="noStrike">
                          <a:effectLst/>
                        </a:rPr>
                        <a:t>66</a:t>
                      </a:r>
                      <a:endParaRPr lang="en-US" sz="1600" b="0" i="0" u="none" strike="noStrike">
                        <a:solidFill>
                          <a:srgbClr val="000000"/>
                        </a:solidFill>
                        <a:effectLst/>
                        <a:latin typeface="Calibri"/>
                      </a:endParaRPr>
                    </a:p>
                  </a:txBody>
                  <a:tcPr marL="12700" marR="12700" marT="12700" marB="0" anchor="b"/>
                </a:tc>
                <a:tc>
                  <a:txBody>
                    <a:bodyPr/>
                    <a:lstStyle/>
                    <a:p>
                      <a:pPr algn="ctr" fontAlgn="b"/>
                      <a:r>
                        <a:rPr lang="en-US" sz="1600" u="none" strike="noStrike" dirty="0">
                          <a:effectLst/>
                        </a:rPr>
                        <a:t>56</a:t>
                      </a:r>
                      <a:endParaRPr lang="en-US" sz="1600" b="0" i="0" u="none" strike="noStrike" dirty="0">
                        <a:solidFill>
                          <a:srgbClr val="000000"/>
                        </a:solidFill>
                        <a:effectLst/>
                        <a:latin typeface="Calibri"/>
                      </a:endParaRPr>
                    </a:p>
                  </a:txBody>
                  <a:tcPr marL="12700" marR="12700" marT="12700" marB="0" anchor="b"/>
                </a:tc>
                <a:tc>
                  <a:txBody>
                    <a:bodyPr/>
                    <a:lstStyle/>
                    <a:p>
                      <a:pPr algn="ctr" fontAlgn="ctr"/>
                      <a:r>
                        <a:rPr lang="en-US" sz="1600" u="none" strike="noStrike">
                          <a:effectLst/>
                        </a:rPr>
                        <a:t>85%</a:t>
                      </a:r>
                      <a:endParaRPr lang="en-US" sz="1600" b="0" i="0" u="none" strike="noStrike">
                        <a:solidFill>
                          <a:srgbClr val="000000"/>
                        </a:solidFill>
                        <a:effectLst/>
                        <a:latin typeface="Calibri"/>
                      </a:endParaRPr>
                    </a:p>
                  </a:txBody>
                  <a:tcPr marL="12700" marR="12700" marT="12700" marB="0" anchor="ctr"/>
                </a:tc>
              </a:tr>
              <a:tr h="403634">
                <a:tc>
                  <a:txBody>
                    <a:bodyPr/>
                    <a:lstStyle/>
                    <a:p>
                      <a:pPr algn="l" fontAlgn="b"/>
                      <a:r>
                        <a:rPr lang="en-US" sz="1800" u="none" strike="noStrike">
                          <a:effectLst/>
                        </a:rPr>
                        <a:t>TOTALS</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510</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dirty="0">
                          <a:effectLst/>
                        </a:rPr>
                        <a:t>189</a:t>
                      </a:r>
                      <a:endParaRPr lang="en-US" sz="1800" b="0" i="0" u="none" strike="noStrike" dirty="0">
                        <a:solidFill>
                          <a:srgbClr val="000000"/>
                        </a:solidFill>
                        <a:effectLst/>
                        <a:latin typeface="Calibri"/>
                      </a:endParaRPr>
                    </a:p>
                  </a:txBody>
                  <a:tcPr marL="12700" marR="12700" marT="12700" marB="0" anchor="b"/>
                </a:tc>
                <a:tc>
                  <a:txBody>
                    <a:bodyPr/>
                    <a:lstStyle/>
                    <a:p>
                      <a:pPr marL="0" algn="ctr" defTabSz="914400" rtl="0" eaLnBrk="1" fontAlgn="b" latinLnBrk="0" hangingPunct="1"/>
                      <a:r>
                        <a:rPr lang="en-US" sz="1800" u="none" strike="noStrike" kern="1200" dirty="0">
                          <a:effectLst/>
                        </a:rPr>
                        <a:t>699</a:t>
                      </a:r>
                      <a:endParaRPr lang="en-US" sz="1800" u="none" strike="noStrike" kern="1200" dirty="0">
                        <a:solidFill>
                          <a:schemeClr val="dk1"/>
                        </a:solidFill>
                        <a:effectLst/>
                        <a:latin typeface="+mn-lt"/>
                        <a:ea typeface="+mn-ea"/>
                        <a:cs typeface="+mn-cs"/>
                      </a:endParaRPr>
                    </a:p>
                  </a:txBody>
                  <a:tcPr marL="12700" marR="12700" marT="12700" marB="0" anchor="b"/>
                </a:tc>
                <a:tc>
                  <a:txBody>
                    <a:bodyPr/>
                    <a:lstStyle/>
                    <a:p>
                      <a:pPr algn="ctr" fontAlgn="b"/>
                      <a:r>
                        <a:rPr lang="en-US" sz="1800" u="none" strike="noStrike" dirty="0">
                          <a:effectLst/>
                        </a:rPr>
                        <a:t>217</a:t>
                      </a:r>
                      <a:endParaRPr lang="en-US" sz="1800" b="0" i="0" u="none" strike="noStrike" dirty="0">
                        <a:solidFill>
                          <a:srgbClr val="000000"/>
                        </a:solidFill>
                        <a:effectLst/>
                        <a:latin typeface="Calibri"/>
                      </a:endParaRPr>
                    </a:p>
                  </a:txBody>
                  <a:tcPr marL="12700" marR="12700" marT="12700" marB="0" anchor="b"/>
                </a:tc>
                <a:tc>
                  <a:txBody>
                    <a:bodyPr/>
                    <a:lstStyle/>
                    <a:p>
                      <a:pPr algn="ctr" fontAlgn="ctr"/>
                      <a:endParaRPr lang="en-US" sz="1600" b="0" i="0" u="none" strike="noStrike" dirty="0">
                        <a:solidFill>
                          <a:srgbClr val="000000"/>
                        </a:solidFill>
                        <a:effectLst/>
                        <a:latin typeface="Calibri"/>
                      </a:endParaRPr>
                    </a:p>
                  </a:txBody>
                  <a:tcPr marL="12700" marR="12700" marT="12700" marB="0" anchor="ctr"/>
                </a:tc>
              </a:tr>
            </a:tbl>
          </a:graphicData>
        </a:graphic>
      </p:graphicFrame>
      <p:sp>
        <p:nvSpPr>
          <p:cNvPr id="3" name="Slide Number Placeholder 2"/>
          <p:cNvSpPr>
            <a:spLocks noGrp="1"/>
          </p:cNvSpPr>
          <p:nvPr>
            <p:ph type="sldNum" sz="quarter" idx="12"/>
          </p:nvPr>
        </p:nvSpPr>
        <p:spPr/>
        <p:txBody>
          <a:bodyPr/>
          <a:lstStyle/>
          <a:p>
            <a:fld id="{527EF771-2B50-4573-84B4-5C96B4F32DD9}" type="slidenum">
              <a:rPr lang="en-ZA" smtClean="0"/>
              <a:pPr/>
              <a:t>40</a:t>
            </a:fld>
            <a:endParaRPr lang="en-ZA" dirty="0"/>
          </a:p>
        </p:txBody>
      </p:sp>
    </p:spTree>
    <p:extLst>
      <p:ext uri="{BB962C8B-B14F-4D97-AF65-F5344CB8AC3E}">
        <p14:creationId xmlns:p14="http://schemas.microsoft.com/office/powerpoint/2010/main" xmlns="" val="1747751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977064" cy="576065"/>
          </a:xfrm>
        </p:spPr>
        <p:txBody>
          <a:bodyPr>
            <a:noAutofit/>
          </a:bodyPr>
          <a:lstStyle/>
          <a:p>
            <a:r>
              <a:rPr lang="en-ZA" sz="3600" b="1" dirty="0"/>
              <a:t>SCHOOL FURNITURE</a:t>
            </a:r>
          </a:p>
        </p:txBody>
      </p:sp>
      <p:sp>
        <p:nvSpPr>
          <p:cNvPr id="3" name="Content Placeholder 2"/>
          <p:cNvSpPr>
            <a:spLocks noGrp="1"/>
          </p:cNvSpPr>
          <p:nvPr>
            <p:ph idx="1"/>
          </p:nvPr>
        </p:nvSpPr>
        <p:spPr>
          <a:xfrm>
            <a:off x="251520" y="1196752"/>
            <a:ext cx="8280920" cy="5256584"/>
          </a:xfrm>
        </p:spPr>
        <p:txBody>
          <a:bodyPr>
            <a:noAutofit/>
          </a:bodyPr>
          <a:lstStyle/>
          <a:p>
            <a:pPr lvl="0" algn="just"/>
            <a:r>
              <a:rPr lang="en-ZA" sz="2400" dirty="0" smtClean="0"/>
              <a:t>A total of </a:t>
            </a:r>
            <a:r>
              <a:rPr lang="en-ZA" sz="2400" b="1" dirty="0" smtClean="0"/>
              <a:t>7 939 schools </a:t>
            </a:r>
            <a:r>
              <a:rPr lang="en-ZA" sz="2400" dirty="0" smtClean="0"/>
              <a:t>were identified with </a:t>
            </a:r>
            <a:r>
              <a:rPr lang="en-ZA" sz="2400" b="1" dirty="0" smtClean="0"/>
              <a:t>shortages</a:t>
            </a:r>
            <a:r>
              <a:rPr lang="en-ZA" sz="2400" dirty="0" smtClean="0"/>
              <a:t> of furniture in the 2016/17 financial year.</a:t>
            </a:r>
          </a:p>
          <a:p>
            <a:pPr algn="just"/>
            <a:r>
              <a:rPr lang="en-ZA" sz="2400" dirty="0" smtClean="0"/>
              <a:t>1 249 468 units of school furniture are required to address this </a:t>
            </a:r>
            <a:r>
              <a:rPr lang="en-ZA" sz="2400" b="1" dirty="0" smtClean="0"/>
              <a:t>shortage</a:t>
            </a:r>
            <a:r>
              <a:rPr lang="en-ZA" sz="2400" dirty="0" smtClean="0"/>
              <a:t>, which is </a:t>
            </a:r>
            <a:r>
              <a:rPr lang="en-ZA" sz="2400" b="1" dirty="0" smtClean="0"/>
              <a:t>predominantly in KZN, EC and LP </a:t>
            </a:r>
            <a:r>
              <a:rPr lang="en-ZA" sz="2400" dirty="0" smtClean="0"/>
              <a:t>.</a:t>
            </a:r>
          </a:p>
          <a:p>
            <a:pPr algn="just"/>
            <a:r>
              <a:rPr lang="en-ZA" sz="2400" dirty="0" smtClean="0"/>
              <a:t>EC deliveries are currently taking place and it is at 95%. LP scheduling for delivery is underway for the current quarter (3</a:t>
            </a:r>
            <a:r>
              <a:rPr lang="en-ZA" sz="2400" baseline="30000" dirty="0" smtClean="0"/>
              <a:t>rd</a:t>
            </a:r>
            <a:r>
              <a:rPr lang="en-ZA" sz="2400" dirty="0" smtClean="0"/>
              <a:t> quarter), while in KZN school furniture budget is included in their school funding norms.</a:t>
            </a:r>
          </a:p>
          <a:p>
            <a:pPr algn="just"/>
            <a:r>
              <a:rPr lang="en-ZA" sz="2400" dirty="0" smtClean="0"/>
              <a:t>The DBE has delivered </a:t>
            </a:r>
            <a:r>
              <a:rPr lang="en-ZA" sz="2400" b="1" dirty="0" smtClean="0"/>
              <a:t>13 229 desks to 103 schools in EC and Limpopo</a:t>
            </a:r>
            <a:r>
              <a:rPr lang="en-ZA" sz="2400" dirty="0" smtClean="0"/>
              <a:t> to the value of R 8 340 705 as at September 2016.</a:t>
            </a:r>
          </a:p>
        </p:txBody>
      </p:sp>
      <p:sp>
        <p:nvSpPr>
          <p:cNvPr id="5" name="Slide Number Placeholder 4"/>
          <p:cNvSpPr>
            <a:spLocks noGrp="1"/>
          </p:cNvSpPr>
          <p:nvPr>
            <p:ph type="sldNum" sz="quarter" idx="12"/>
          </p:nvPr>
        </p:nvSpPr>
        <p:spPr/>
        <p:txBody>
          <a:bodyPr/>
          <a:lstStyle/>
          <a:p>
            <a:fld id="{527EF771-2B50-4573-84B4-5C96B4F32DD9}" type="slidenum">
              <a:rPr lang="en-ZA" smtClean="0"/>
              <a:pPr/>
              <a:t>41</a:t>
            </a:fld>
            <a:endParaRPr lang="en-ZA" dirty="0"/>
          </a:p>
        </p:txBody>
      </p:sp>
    </p:spTree>
    <p:extLst>
      <p:ext uri="{BB962C8B-B14F-4D97-AF65-F5344CB8AC3E}">
        <p14:creationId xmlns:p14="http://schemas.microsoft.com/office/powerpoint/2010/main" xmlns="" val="1363784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
          </a:xfrm>
        </p:spPr>
        <p:txBody>
          <a:bodyPr>
            <a:normAutofit fontScale="90000"/>
          </a:bodyPr>
          <a:lstStyle/>
          <a:p>
            <a:r>
              <a:rPr lang="en-ZA" sz="4000" b="1" dirty="0"/>
              <a:t>LEARNER TRANSPORT</a:t>
            </a:r>
          </a:p>
        </p:txBody>
      </p:sp>
      <p:sp>
        <p:nvSpPr>
          <p:cNvPr id="3" name="Content Placeholder 2"/>
          <p:cNvSpPr>
            <a:spLocks noGrp="1"/>
          </p:cNvSpPr>
          <p:nvPr>
            <p:ph idx="1"/>
          </p:nvPr>
        </p:nvSpPr>
        <p:spPr>
          <a:xfrm>
            <a:off x="323528" y="836712"/>
            <a:ext cx="8424936" cy="5400600"/>
          </a:xfrm>
        </p:spPr>
        <p:txBody>
          <a:bodyPr>
            <a:noAutofit/>
          </a:bodyPr>
          <a:lstStyle/>
          <a:p>
            <a:pPr lvl="0" algn="just"/>
            <a:r>
              <a:rPr lang="en-ZA" sz="2400" dirty="0"/>
              <a:t>Nationally, </a:t>
            </a:r>
            <a:r>
              <a:rPr lang="en-ZA" sz="2400" b="1" dirty="0"/>
              <a:t>524 662 learners in need of transport </a:t>
            </a:r>
            <a:r>
              <a:rPr lang="en-ZA" sz="2400" dirty="0"/>
              <a:t>were identified </a:t>
            </a:r>
            <a:r>
              <a:rPr lang="en-ZA" sz="2400" dirty="0" smtClean="0"/>
              <a:t>but </a:t>
            </a:r>
            <a:r>
              <a:rPr lang="en-ZA" sz="2400" dirty="0"/>
              <a:t>plans for </a:t>
            </a:r>
            <a:r>
              <a:rPr lang="en-ZA" sz="2400" b="1" dirty="0"/>
              <a:t>provinces cater only for 405 047 </a:t>
            </a:r>
            <a:r>
              <a:rPr lang="en-ZA" sz="2400" b="1" dirty="0" smtClean="0"/>
              <a:t>learners </a:t>
            </a:r>
            <a:r>
              <a:rPr lang="en-ZA" sz="2400" dirty="0"/>
              <a:t>in this financial year.</a:t>
            </a:r>
          </a:p>
          <a:p>
            <a:pPr lvl="0" algn="just"/>
            <a:r>
              <a:rPr lang="en-ZA" sz="2400" dirty="0"/>
              <a:t>In the first quarter, however</a:t>
            </a:r>
            <a:r>
              <a:rPr lang="en-ZA" sz="2400" b="1" dirty="0"/>
              <a:t>, 420 526 learners were transported </a:t>
            </a:r>
            <a:r>
              <a:rPr lang="en-ZA" sz="2400" dirty="0"/>
              <a:t>- more than the </a:t>
            </a:r>
            <a:r>
              <a:rPr lang="en-ZA" sz="2400" dirty="0" smtClean="0"/>
              <a:t>targeted number;</a:t>
            </a:r>
            <a:endParaRPr lang="en-ZA" sz="2400" dirty="0"/>
          </a:p>
          <a:p>
            <a:pPr lvl="0" algn="just"/>
            <a:r>
              <a:rPr lang="en-ZA" sz="2400" dirty="0"/>
              <a:t>Transportation of learners is </a:t>
            </a:r>
            <a:r>
              <a:rPr lang="en-ZA" sz="2400" dirty="0" smtClean="0"/>
              <a:t>currently at </a:t>
            </a:r>
            <a:r>
              <a:rPr lang="en-ZA" sz="2400" dirty="0"/>
              <a:t>104</a:t>
            </a:r>
            <a:r>
              <a:rPr lang="en-ZA" sz="2400" dirty="0" smtClean="0"/>
              <a:t>% with Gauteng, Mpumalanga and Western Cape the only provinces transporting all learners who qualify for </a:t>
            </a:r>
            <a:r>
              <a:rPr lang="en-ZA" sz="2400" dirty="0"/>
              <a:t>leaner </a:t>
            </a:r>
            <a:r>
              <a:rPr lang="en-ZA" sz="2400" dirty="0" smtClean="0"/>
              <a:t>transport;</a:t>
            </a:r>
            <a:endParaRPr lang="en-ZA" sz="2400" dirty="0"/>
          </a:p>
          <a:p>
            <a:pPr lvl="0" algn="just"/>
            <a:r>
              <a:rPr lang="en-ZA" sz="2400" dirty="0" smtClean="0"/>
              <a:t>The </a:t>
            </a:r>
            <a:r>
              <a:rPr lang="en-ZA" sz="2400" b="1" dirty="0" smtClean="0"/>
              <a:t>rest of the </a:t>
            </a:r>
            <a:r>
              <a:rPr lang="en-ZA" sz="2400" b="1" dirty="0"/>
              <a:t>provinces are conducting audits</a:t>
            </a:r>
            <a:r>
              <a:rPr lang="en-ZA" sz="2400" dirty="0"/>
              <a:t>, with the assistance of DBE and </a:t>
            </a:r>
            <a:r>
              <a:rPr lang="en-ZA" sz="2400" dirty="0" smtClean="0"/>
              <a:t>the Department of Transport, </a:t>
            </a:r>
            <a:r>
              <a:rPr lang="en-ZA" sz="2400" dirty="0"/>
              <a:t>to verify beneficiaries.</a:t>
            </a:r>
          </a:p>
          <a:p>
            <a:pPr lvl="0" algn="just"/>
            <a:r>
              <a:rPr lang="en-ZA" sz="2400" dirty="0"/>
              <a:t>On a quarterly basis</a:t>
            </a:r>
            <a:r>
              <a:rPr lang="en-ZA" sz="2400" b="1" dirty="0"/>
              <a:t>, provinces are </a:t>
            </a:r>
            <a:r>
              <a:rPr lang="en-ZA" sz="2400" b="1" dirty="0" smtClean="0"/>
              <a:t>provide </a:t>
            </a:r>
            <a:r>
              <a:rPr lang="en-ZA" sz="2400" b="1" dirty="0"/>
              <a:t>progress reports </a:t>
            </a:r>
            <a:r>
              <a:rPr lang="en-ZA" sz="2400" dirty="0"/>
              <a:t>on </a:t>
            </a:r>
            <a:r>
              <a:rPr lang="en-ZA" sz="2400" dirty="0" smtClean="0"/>
              <a:t>the transportation </a:t>
            </a:r>
            <a:r>
              <a:rPr lang="en-ZA" sz="2400" dirty="0"/>
              <a:t>of leaners</a:t>
            </a:r>
            <a:r>
              <a:rPr lang="en-ZA" sz="2400" dirty="0" smtClean="0"/>
              <a:t>. This is an area that still needs attention.</a:t>
            </a:r>
            <a:endParaRPr lang="en-ZA" sz="2400" dirty="0"/>
          </a:p>
          <a:p>
            <a:pPr lvl="0"/>
            <a:endParaRPr lang="en-ZA" sz="2400" dirty="0"/>
          </a:p>
          <a:p>
            <a:pPr lvl="0"/>
            <a:endParaRPr lang="en-ZA" sz="2400" dirty="0"/>
          </a:p>
          <a:p>
            <a:endParaRPr lang="en-ZA" sz="24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42</a:t>
            </a:fld>
            <a:endParaRPr lang="en-ZA" dirty="0"/>
          </a:p>
        </p:txBody>
      </p:sp>
    </p:spTree>
    <p:extLst>
      <p:ext uri="{BB962C8B-B14F-4D97-AF65-F5344CB8AC3E}">
        <p14:creationId xmlns:p14="http://schemas.microsoft.com/office/powerpoint/2010/main" xmlns="" val="1971490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b="1" dirty="0"/>
              <a:t>CURRICULUM DELIVERY</a:t>
            </a:r>
          </a:p>
        </p:txBody>
      </p:sp>
    </p:spTree>
    <p:extLst>
      <p:ext uri="{BB962C8B-B14F-4D97-AF65-F5344CB8AC3E}">
        <p14:creationId xmlns:p14="http://schemas.microsoft.com/office/powerpoint/2010/main" xmlns="" val="1069945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36104"/>
          </a:xfrm>
        </p:spPr>
        <p:txBody>
          <a:bodyPr>
            <a:noAutofit/>
          </a:bodyPr>
          <a:lstStyle/>
          <a:p>
            <a:pPr algn="l"/>
            <a:r>
              <a:rPr lang="en-ZA" sz="2800" b="1" dirty="0"/>
              <a:t>MONITORING AND SUPPORT OF THE NATIONAL STRATEGY FOR LEARNER ATTAINMENT (NSLA), GRADES R-12 IN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5228692"/>
              </p:ext>
            </p:extLst>
          </p:nvPr>
        </p:nvGraphicFramePr>
        <p:xfrm>
          <a:off x="15767" y="1268760"/>
          <a:ext cx="9143999" cy="2626110"/>
        </p:xfrm>
        <a:graphic>
          <a:graphicData uri="http://schemas.openxmlformats.org/drawingml/2006/table">
            <a:tbl>
              <a:tblPr firstRow="1" firstCol="1" bandRow="1">
                <a:tableStyleId>{21E4AEA4-8DFA-4A89-87EB-49C32662AFE0}</a:tableStyleId>
              </a:tblPr>
              <a:tblGrid>
                <a:gridCol w="1358208">
                  <a:extLst>
                    <a:ext uri="{9D8B030D-6E8A-4147-A177-3AD203B41FA5}">
                      <a16:colId xmlns="" xmlns:a16="http://schemas.microsoft.com/office/drawing/2014/main" val="20000"/>
                    </a:ext>
                  </a:extLst>
                </a:gridCol>
                <a:gridCol w="2506856">
                  <a:extLst>
                    <a:ext uri="{9D8B030D-6E8A-4147-A177-3AD203B41FA5}">
                      <a16:colId xmlns="" xmlns:a16="http://schemas.microsoft.com/office/drawing/2014/main" val="20001"/>
                    </a:ext>
                  </a:extLst>
                </a:gridCol>
                <a:gridCol w="2506201">
                  <a:extLst>
                    <a:ext uri="{9D8B030D-6E8A-4147-A177-3AD203B41FA5}">
                      <a16:colId xmlns="" xmlns:a16="http://schemas.microsoft.com/office/drawing/2014/main" val="20002"/>
                    </a:ext>
                  </a:extLst>
                </a:gridCol>
                <a:gridCol w="2772734">
                  <a:extLst>
                    <a:ext uri="{9D8B030D-6E8A-4147-A177-3AD203B41FA5}">
                      <a16:colId xmlns="" xmlns:a16="http://schemas.microsoft.com/office/drawing/2014/main" val="20003"/>
                    </a:ext>
                  </a:extLst>
                </a:gridCol>
              </a:tblGrid>
              <a:tr h="385503">
                <a:tc gridSpan="4">
                  <a:txBody>
                    <a:bodyPr/>
                    <a:lstStyle/>
                    <a:p>
                      <a:pPr algn="ctr">
                        <a:lnSpc>
                          <a:spcPct val="115000"/>
                        </a:lnSpc>
                        <a:spcAft>
                          <a:spcPts val="0"/>
                        </a:spcAft>
                      </a:pPr>
                      <a:r>
                        <a:rPr lang="en-ZA" sz="2800" b="0" dirty="0">
                          <a:ln w="9208" cap="flat" cmpd="sng" algn="ctr">
                            <a:solidFill>
                              <a:srgbClr val="FFFFFF"/>
                            </a:solidFill>
                            <a:prstDash val="solid"/>
                            <a:round/>
                          </a:ln>
                          <a:effectLst/>
                        </a:rPr>
                        <a:t>2017 NSLA Quarterly</a:t>
                      </a:r>
                      <a:r>
                        <a:rPr lang="en-ZA" sz="2800" b="0" baseline="0" dirty="0">
                          <a:ln w="9208" cap="flat" cmpd="sng" algn="ctr">
                            <a:solidFill>
                              <a:srgbClr val="FFFFFF"/>
                            </a:solidFill>
                            <a:prstDash val="solid"/>
                            <a:round/>
                          </a:ln>
                          <a:effectLst/>
                        </a:rPr>
                        <a:t> </a:t>
                      </a:r>
                      <a:r>
                        <a:rPr lang="en-ZA" sz="2800" b="0" dirty="0">
                          <a:ln w="9208" cap="flat" cmpd="sng" algn="ctr">
                            <a:solidFill>
                              <a:srgbClr val="FFFFFF"/>
                            </a:solidFill>
                            <a:prstDash val="solid"/>
                            <a:round/>
                          </a:ln>
                          <a:effectLst/>
                        </a:rPr>
                        <a:t>Reporting: 9 Pillars</a:t>
                      </a:r>
                      <a:endParaRPr lang="en-ZA" sz="2800" b="0" dirty="0">
                        <a:effectLst/>
                        <a:latin typeface="Century Gothic"/>
                        <a:ea typeface="Century Gothic"/>
                        <a:cs typeface="Times New Roman"/>
                      </a:endParaRPr>
                    </a:p>
                  </a:txBody>
                  <a:tcPr marL="63645" marR="63645"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769781">
                <a:tc>
                  <a:txBody>
                    <a:bodyPr/>
                    <a:lstStyle/>
                    <a:p>
                      <a:pPr algn="ctr">
                        <a:lnSpc>
                          <a:spcPct val="100000"/>
                        </a:lnSpc>
                        <a:spcAft>
                          <a:spcPts val="0"/>
                        </a:spcAft>
                      </a:pPr>
                      <a:r>
                        <a:rPr lang="en-ZA" sz="2000" b="1" dirty="0">
                          <a:effectLst/>
                        </a:rPr>
                        <a:t>Quarter </a:t>
                      </a:r>
                      <a:endParaRPr lang="en-ZA" sz="2000" b="1" dirty="0">
                        <a:effectLst/>
                        <a:latin typeface="Century Gothic"/>
                        <a:ea typeface="Century Gothic"/>
                        <a:cs typeface="Times New Roman"/>
                      </a:endParaRPr>
                    </a:p>
                  </a:txBody>
                  <a:tcPr marL="63645" marR="63645" marT="0" marB="0"/>
                </a:tc>
                <a:tc>
                  <a:txBody>
                    <a:bodyPr/>
                    <a:lstStyle/>
                    <a:p>
                      <a:pPr algn="ctr">
                        <a:lnSpc>
                          <a:spcPct val="100000"/>
                        </a:lnSpc>
                        <a:spcAft>
                          <a:spcPts val="0"/>
                        </a:spcAft>
                      </a:pPr>
                      <a:r>
                        <a:rPr lang="en-ZA" sz="2000" b="1" dirty="0">
                          <a:effectLst/>
                        </a:rPr>
                        <a:t>Provincial Due-date</a:t>
                      </a:r>
                      <a:endParaRPr lang="en-ZA" sz="2000" b="1" dirty="0">
                        <a:effectLst/>
                        <a:latin typeface="Century Gothic"/>
                        <a:ea typeface="Century Gothic"/>
                        <a:cs typeface="Times New Roman"/>
                      </a:endParaRPr>
                    </a:p>
                  </a:txBody>
                  <a:tcPr marL="63645" marR="63645" marT="0" marB="0"/>
                </a:tc>
                <a:tc>
                  <a:txBody>
                    <a:bodyPr/>
                    <a:lstStyle/>
                    <a:p>
                      <a:pPr algn="ctr">
                        <a:lnSpc>
                          <a:spcPct val="100000"/>
                        </a:lnSpc>
                        <a:spcAft>
                          <a:spcPts val="0"/>
                        </a:spcAft>
                      </a:pPr>
                      <a:r>
                        <a:rPr lang="en-ZA" sz="2000" b="1" dirty="0">
                          <a:effectLst/>
                        </a:rPr>
                        <a:t>DBE Directorate Analysis &amp; Report</a:t>
                      </a:r>
                      <a:endParaRPr lang="en-ZA" sz="2000" b="1" dirty="0">
                        <a:effectLst/>
                        <a:latin typeface="Century Gothic"/>
                        <a:ea typeface="Century Gothic"/>
                        <a:cs typeface="Times New Roman"/>
                      </a:endParaRPr>
                    </a:p>
                  </a:txBody>
                  <a:tcPr marL="63645" marR="63645" marT="0" marB="0"/>
                </a:tc>
                <a:tc>
                  <a:txBody>
                    <a:bodyPr/>
                    <a:lstStyle/>
                    <a:p>
                      <a:pPr algn="ctr">
                        <a:lnSpc>
                          <a:spcPct val="100000"/>
                        </a:lnSpc>
                        <a:spcAft>
                          <a:spcPts val="0"/>
                        </a:spcAft>
                      </a:pPr>
                      <a:r>
                        <a:rPr lang="en-ZA" sz="2000" b="1" dirty="0">
                          <a:effectLst/>
                        </a:rPr>
                        <a:t>DBE: NSLA Committee Collation &amp; Quality Assurance</a:t>
                      </a:r>
                      <a:endParaRPr lang="en-ZA" sz="2000" b="1" dirty="0">
                        <a:effectLst/>
                        <a:latin typeface="Century Gothic"/>
                        <a:ea typeface="Century Gothic"/>
                        <a:cs typeface="Times New Roman"/>
                      </a:endParaRPr>
                    </a:p>
                  </a:txBody>
                  <a:tcPr marL="63645" marR="63645" marT="0" marB="0"/>
                </a:tc>
                <a:extLst>
                  <a:ext uri="{0D108BD9-81ED-4DB2-BD59-A6C34878D82A}">
                    <a16:rowId xmlns="" xmlns:a16="http://schemas.microsoft.com/office/drawing/2014/main" val="10001"/>
                  </a:ext>
                </a:extLst>
              </a:tr>
              <a:tr h="406994">
                <a:tc>
                  <a:txBody>
                    <a:bodyPr/>
                    <a:lstStyle/>
                    <a:p>
                      <a:pPr algn="ctr">
                        <a:lnSpc>
                          <a:spcPct val="115000"/>
                        </a:lnSpc>
                        <a:spcAft>
                          <a:spcPts val="0"/>
                        </a:spcAft>
                      </a:pPr>
                      <a:r>
                        <a:rPr lang="en-ZA" sz="2000" dirty="0">
                          <a:effectLst/>
                        </a:rPr>
                        <a:t>1</a:t>
                      </a:r>
                      <a:endParaRPr lang="en-ZA" sz="2000" b="0" dirty="0">
                        <a:effectLst/>
                        <a:latin typeface="Century Gothic"/>
                        <a:ea typeface="Century Gothic"/>
                        <a:cs typeface="Times New Roman"/>
                      </a:endParaRPr>
                    </a:p>
                  </a:txBody>
                  <a:tcPr marL="63645" marR="63645" marT="0" marB="0" anchor="ctr"/>
                </a:tc>
                <a:tc>
                  <a:txBody>
                    <a:bodyPr/>
                    <a:lstStyle/>
                    <a:p>
                      <a:pPr algn="ctr">
                        <a:lnSpc>
                          <a:spcPct val="115000"/>
                        </a:lnSpc>
                        <a:spcAft>
                          <a:spcPts val="0"/>
                        </a:spcAft>
                      </a:pPr>
                      <a:r>
                        <a:rPr lang="en-ZA" sz="2000" dirty="0">
                          <a:effectLst/>
                        </a:rPr>
                        <a:t>12 April 2017</a:t>
                      </a:r>
                      <a:endParaRPr lang="en-ZA" sz="2000" b="0" dirty="0">
                        <a:effectLst/>
                        <a:latin typeface="Century Gothic"/>
                        <a:ea typeface="Century Gothic"/>
                        <a:cs typeface="Times New Roman"/>
                      </a:endParaRPr>
                    </a:p>
                  </a:txBody>
                  <a:tcPr marL="63645" marR="63645" marT="0" marB="0" anchor="ctr"/>
                </a:tc>
                <a:tc>
                  <a:txBody>
                    <a:bodyPr/>
                    <a:lstStyle/>
                    <a:p>
                      <a:pPr algn="ctr">
                        <a:lnSpc>
                          <a:spcPct val="115000"/>
                        </a:lnSpc>
                        <a:spcAft>
                          <a:spcPts val="0"/>
                        </a:spcAft>
                      </a:pPr>
                      <a:r>
                        <a:rPr lang="en-ZA" sz="2000" dirty="0">
                          <a:effectLst/>
                        </a:rPr>
                        <a:t>21 April 2017</a:t>
                      </a:r>
                      <a:endParaRPr lang="en-ZA" sz="2000" b="0" dirty="0">
                        <a:effectLst/>
                        <a:latin typeface="Century Gothic"/>
                        <a:ea typeface="Century Gothic"/>
                        <a:cs typeface="Times New Roman"/>
                      </a:endParaRPr>
                    </a:p>
                  </a:txBody>
                  <a:tcPr marL="63645" marR="63645" marT="0" marB="0" anchor="ctr"/>
                </a:tc>
                <a:tc>
                  <a:txBody>
                    <a:bodyPr/>
                    <a:lstStyle/>
                    <a:p>
                      <a:pPr algn="ctr">
                        <a:lnSpc>
                          <a:spcPct val="115000"/>
                        </a:lnSpc>
                        <a:spcAft>
                          <a:spcPts val="0"/>
                        </a:spcAft>
                      </a:pPr>
                      <a:r>
                        <a:rPr lang="en-ZA" sz="2000" dirty="0">
                          <a:effectLst/>
                        </a:rPr>
                        <a:t>25 April 2017</a:t>
                      </a:r>
                      <a:endParaRPr lang="en-ZA" sz="2000" b="0" dirty="0">
                        <a:effectLst/>
                        <a:latin typeface="Century Gothic"/>
                        <a:ea typeface="Century Gothic"/>
                        <a:cs typeface="Times New Roman"/>
                      </a:endParaRPr>
                    </a:p>
                  </a:txBody>
                  <a:tcPr marL="63645" marR="63645" marT="0" marB="0" anchor="ctr"/>
                </a:tc>
                <a:extLst>
                  <a:ext uri="{0D108BD9-81ED-4DB2-BD59-A6C34878D82A}">
                    <a16:rowId xmlns="" xmlns:a16="http://schemas.microsoft.com/office/drawing/2014/main" val="10002"/>
                  </a:ext>
                </a:extLst>
              </a:tr>
              <a:tr h="406994">
                <a:tc>
                  <a:txBody>
                    <a:bodyPr/>
                    <a:lstStyle/>
                    <a:p>
                      <a:pPr algn="ctr">
                        <a:lnSpc>
                          <a:spcPct val="115000"/>
                        </a:lnSpc>
                        <a:spcAft>
                          <a:spcPts val="0"/>
                        </a:spcAft>
                      </a:pPr>
                      <a:r>
                        <a:rPr lang="en-ZA" sz="2000" dirty="0">
                          <a:effectLst/>
                        </a:rPr>
                        <a:t>2</a:t>
                      </a:r>
                      <a:endParaRPr lang="en-ZA" sz="2000" b="0" dirty="0">
                        <a:effectLst/>
                        <a:latin typeface="Century Gothic"/>
                        <a:ea typeface="Century Gothic"/>
                        <a:cs typeface="Times New Roman"/>
                      </a:endParaRPr>
                    </a:p>
                  </a:txBody>
                  <a:tcPr marL="63645" marR="63645" marT="0" marB="0" anchor="ctr"/>
                </a:tc>
                <a:tc>
                  <a:txBody>
                    <a:bodyPr/>
                    <a:lstStyle/>
                    <a:p>
                      <a:pPr algn="ctr">
                        <a:lnSpc>
                          <a:spcPct val="115000"/>
                        </a:lnSpc>
                        <a:spcAft>
                          <a:spcPts val="0"/>
                        </a:spcAft>
                      </a:pPr>
                      <a:r>
                        <a:rPr lang="en-ZA" sz="2000" dirty="0">
                          <a:effectLst/>
                        </a:rPr>
                        <a:t>14 July 2017</a:t>
                      </a:r>
                      <a:endParaRPr lang="en-ZA" sz="2000" b="0" dirty="0">
                        <a:effectLst/>
                        <a:latin typeface="Century Gothic"/>
                        <a:ea typeface="Century Gothic"/>
                        <a:cs typeface="Times New Roman"/>
                      </a:endParaRPr>
                    </a:p>
                  </a:txBody>
                  <a:tcPr marL="63645" marR="63645" marT="0" marB="0" anchor="ctr"/>
                </a:tc>
                <a:tc>
                  <a:txBody>
                    <a:bodyPr/>
                    <a:lstStyle/>
                    <a:p>
                      <a:pPr algn="ctr">
                        <a:lnSpc>
                          <a:spcPct val="115000"/>
                        </a:lnSpc>
                        <a:spcAft>
                          <a:spcPts val="0"/>
                        </a:spcAft>
                      </a:pPr>
                      <a:r>
                        <a:rPr lang="en-ZA" sz="2000" dirty="0">
                          <a:effectLst/>
                        </a:rPr>
                        <a:t>21 July 2017</a:t>
                      </a:r>
                      <a:endParaRPr lang="en-ZA" sz="2000" b="0" dirty="0">
                        <a:effectLst/>
                        <a:latin typeface="Century Gothic"/>
                        <a:ea typeface="Century Gothic"/>
                        <a:cs typeface="Times New Roman"/>
                      </a:endParaRPr>
                    </a:p>
                  </a:txBody>
                  <a:tcPr marL="63645" marR="63645" marT="0" marB="0" anchor="ctr"/>
                </a:tc>
                <a:tc>
                  <a:txBody>
                    <a:bodyPr/>
                    <a:lstStyle/>
                    <a:p>
                      <a:pPr algn="ctr">
                        <a:lnSpc>
                          <a:spcPct val="115000"/>
                        </a:lnSpc>
                        <a:spcAft>
                          <a:spcPts val="0"/>
                        </a:spcAft>
                      </a:pPr>
                      <a:r>
                        <a:rPr lang="en-ZA" sz="2000" dirty="0">
                          <a:effectLst/>
                        </a:rPr>
                        <a:t>25 July 2017</a:t>
                      </a:r>
                      <a:endParaRPr lang="en-ZA" sz="2000" b="0" dirty="0">
                        <a:effectLst/>
                        <a:latin typeface="Century Gothic"/>
                        <a:ea typeface="Century Gothic"/>
                        <a:cs typeface="Times New Roman"/>
                      </a:endParaRPr>
                    </a:p>
                  </a:txBody>
                  <a:tcPr marL="63645" marR="63645" marT="0" marB="0" anchor="ctr"/>
                </a:tc>
                <a:extLst>
                  <a:ext uri="{0D108BD9-81ED-4DB2-BD59-A6C34878D82A}">
                    <a16:rowId xmlns="" xmlns:a16="http://schemas.microsoft.com/office/drawing/2014/main" val="10003"/>
                  </a:ext>
                </a:extLst>
              </a:tr>
              <a:tr h="406994">
                <a:tc>
                  <a:txBody>
                    <a:bodyPr/>
                    <a:lstStyle/>
                    <a:p>
                      <a:pPr algn="ctr">
                        <a:lnSpc>
                          <a:spcPct val="115000"/>
                        </a:lnSpc>
                        <a:spcAft>
                          <a:spcPts val="0"/>
                        </a:spcAft>
                      </a:pPr>
                      <a:r>
                        <a:rPr lang="en-ZA" sz="2000" dirty="0">
                          <a:effectLst/>
                        </a:rPr>
                        <a:t>3</a:t>
                      </a:r>
                      <a:endParaRPr lang="en-ZA" sz="2000" b="0" dirty="0">
                        <a:effectLst/>
                        <a:latin typeface="Century Gothic"/>
                        <a:ea typeface="Century Gothic"/>
                        <a:cs typeface="Times New Roman"/>
                      </a:endParaRPr>
                    </a:p>
                  </a:txBody>
                  <a:tcPr marL="63645" marR="63645" marT="0" marB="0" anchor="ctr"/>
                </a:tc>
                <a:tc>
                  <a:txBody>
                    <a:bodyPr/>
                    <a:lstStyle/>
                    <a:p>
                      <a:pPr algn="ctr">
                        <a:lnSpc>
                          <a:spcPct val="115000"/>
                        </a:lnSpc>
                        <a:spcAft>
                          <a:spcPts val="0"/>
                        </a:spcAft>
                      </a:pPr>
                      <a:r>
                        <a:rPr lang="en-ZA" sz="2000" dirty="0">
                          <a:effectLst/>
                        </a:rPr>
                        <a:t>13 October 2017</a:t>
                      </a:r>
                      <a:endParaRPr lang="en-ZA" sz="2000" b="0" dirty="0">
                        <a:effectLst/>
                        <a:latin typeface="Century Gothic"/>
                        <a:ea typeface="Century Gothic"/>
                        <a:cs typeface="Times New Roman"/>
                      </a:endParaRPr>
                    </a:p>
                  </a:txBody>
                  <a:tcPr marL="63645" marR="63645" marT="0" marB="0" anchor="ctr"/>
                </a:tc>
                <a:tc>
                  <a:txBody>
                    <a:bodyPr/>
                    <a:lstStyle/>
                    <a:p>
                      <a:pPr algn="ctr">
                        <a:lnSpc>
                          <a:spcPct val="115000"/>
                        </a:lnSpc>
                        <a:spcAft>
                          <a:spcPts val="0"/>
                        </a:spcAft>
                      </a:pPr>
                      <a:r>
                        <a:rPr lang="en-ZA" sz="2000" dirty="0">
                          <a:effectLst/>
                        </a:rPr>
                        <a:t>20 October 2017</a:t>
                      </a:r>
                      <a:endParaRPr lang="en-ZA" sz="2000" b="0" dirty="0">
                        <a:effectLst/>
                        <a:latin typeface="Century Gothic"/>
                        <a:ea typeface="Century Gothic"/>
                        <a:cs typeface="Times New Roman"/>
                      </a:endParaRPr>
                    </a:p>
                  </a:txBody>
                  <a:tcPr marL="63645" marR="63645" marT="0" marB="0" anchor="ctr"/>
                </a:tc>
                <a:tc>
                  <a:txBody>
                    <a:bodyPr/>
                    <a:lstStyle/>
                    <a:p>
                      <a:pPr algn="ctr">
                        <a:lnSpc>
                          <a:spcPct val="115000"/>
                        </a:lnSpc>
                        <a:spcAft>
                          <a:spcPts val="0"/>
                        </a:spcAft>
                      </a:pPr>
                      <a:r>
                        <a:rPr lang="en-ZA" sz="2000" dirty="0">
                          <a:effectLst/>
                        </a:rPr>
                        <a:t>24 October 2017</a:t>
                      </a:r>
                      <a:endParaRPr lang="en-ZA" sz="2000" b="0" dirty="0">
                        <a:effectLst/>
                        <a:latin typeface="Century Gothic"/>
                        <a:ea typeface="Century Gothic"/>
                        <a:cs typeface="Times New Roman"/>
                      </a:endParaRPr>
                    </a:p>
                  </a:txBody>
                  <a:tcPr marL="63645" marR="63645" marT="0" marB="0" anchor="ctr"/>
                </a:tc>
                <a:extLst>
                  <a:ext uri="{0D108BD9-81ED-4DB2-BD59-A6C34878D82A}">
                    <a16:rowId xmlns=""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452679604"/>
              </p:ext>
            </p:extLst>
          </p:nvPr>
        </p:nvGraphicFramePr>
        <p:xfrm>
          <a:off x="0" y="4149080"/>
          <a:ext cx="9144001" cy="2520280"/>
        </p:xfrm>
        <a:graphic>
          <a:graphicData uri="http://schemas.openxmlformats.org/drawingml/2006/table">
            <a:tbl>
              <a:tblPr firstRow="1" bandRow="1">
                <a:tableStyleId>{21E4AEA4-8DFA-4A89-87EB-49C32662AFE0}</a:tableStyleId>
              </a:tblPr>
              <a:tblGrid>
                <a:gridCol w="2240947">
                  <a:extLst>
                    <a:ext uri="{9D8B030D-6E8A-4147-A177-3AD203B41FA5}">
                      <a16:colId xmlns="" xmlns:a16="http://schemas.microsoft.com/office/drawing/2014/main" val="20000"/>
                    </a:ext>
                  </a:extLst>
                </a:gridCol>
                <a:gridCol w="2096370">
                  <a:extLst>
                    <a:ext uri="{9D8B030D-6E8A-4147-A177-3AD203B41FA5}">
                      <a16:colId xmlns="" xmlns:a16="http://schemas.microsoft.com/office/drawing/2014/main" val="20001"/>
                    </a:ext>
                  </a:extLst>
                </a:gridCol>
                <a:gridCol w="2385525">
                  <a:extLst>
                    <a:ext uri="{9D8B030D-6E8A-4147-A177-3AD203B41FA5}">
                      <a16:colId xmlns="" xmlns:a16="http://schemas.microsoft.com/office/drawing/2014/main" val="20002"/>
                    </a:ext>
                  </a:extLst>
                </a:gridCol>
                <a:gridCol w="2421159">
                  <a:extLst>
                    <a:ext uri="{9D8B030D-6E8A-4147-A177-3AD203B41FA5}">
                      <a16:colId xmlns="" xmlns:a16="http://schemas.microsoft.com/office/drawing/2014/main" val="20003"/>
                    </a:ext>
                  </a:extLst>
                </a:gridCol>
              </a:tblGrid>
              <a:tr h="431066">
                <a:tc>
                  <a:txBody>
                    <a:bodyPr/>
                    <a:lstStyle/>
                    <a:p>
                      <a:pPr algn="ctr">
                        <a:lnSpc>
                          <a:spcPct val="115000"/>
                        </a:lnSpc>
                        <a:spcAft>
                          <a:spcPts val="0"/>
                        </a:spcAft>
                      </a:pPr>
                      <a:r>
                        <a:rPr lang="en-ZA" sz="1800" b="0" dirty="0">
                          <a:ln w="9208" cap="flat" cmpd="sng" algn="ctr">
                            <a:solidFill>
                              <a:srgbClr val="FFFFFF"/>
                            </a:solidFill>
                            <a:prstDash val="solid"/>
                            <a:round/>
                          </a:ln>
                          <a:effectLst>
                            <a:outerShdw blurRad="63500" dir="3600000" algn="tl">
                              <a:srgbClr val="000000">
                                <a:alpha val="70000"/>
                              </a:srgbClr>
                            </a:outerShdw>
                          </a:effectLst>
                        </a:rPr>
                        <a:t>QUARTER 1</a:t>
                      </a:r>
                      <a:endParaRPr lang="en-ZA" sz="1000" b="0" dirty="0">
                        <a:effectLst/>
                        <a:latin typeface="Century Gothic"/>
                        <a:ea typeface="Century Gothic"/>
                        <a:cs typeface="Times New Roman"/>
                      </a:endParaRPr>
                    </a:p>
                  </a:txBody>
                  <a:tcPr marL="63305" marR="63305" marT="0" marB="0"/>
                </a:tc>
                <a:tc>
                  <a:txBody>
                    <a:bodyPr/>
                    <a:lstStyle/>
                    <a:p>
                      <a:pPr algn="ctr">
                        <a:lnSpc>
                          <a:spcPct val="115000"/>
                        </a:lnSpc>
                        <a:spcAft>
                          <a:spcPts val="0"/>
                        </a:spcAft>
                      </a:pPr>
                      <a:r>
                        <a:rPr lang="en-ZA" sz="1800" b="0" dirty="0">
                          <a:ln w="9208" cap="flat" cmpd="sng" algn="ctr">
                            <a:solidFill>
                              <a:srgbClr val="FFFFFF"/>
                            </a:solidFill>
                            <a:prstDash val="solid"/>
                            <a:round/>
                          </a:ln>
                          <a:effectLst>
                            <a:outerShdw blurRad="63500" dir="3600000" algn="tl">
                              <a:srgbClr val="000000">
                                <a:alpha val="70000"/>
                              </a:srgbClr>
                            </a:outerShdw>
                          </a:effectLst>
                        </a:rPr>
                        <a:t>QUARTER 2</a:t>
                      </a:r>
                      <a:endParaRPr lang="en-ZA" sz="1000" b="0" dirty="0">
                        <a:effectLst/>
                        <a:latin typeface="Century Gothic"/>
                        <a:ea typeface="Century Gothic"/>
                        <a:cs typeface="Times New Roman"/>
                      </a:endParaRPr>
                    </a:p>
                  </a:txBody>
                  <a:tcPr marL="63305" marR="63305" marT="0" marB="0"/>
                </a:tc>
                <a:tc>
                  <a:txBody>
                    <a:bodyPr/>
                    <a:lstStyle/>
                    <a:p>
                      <a:pPr algn="ctr">
                        <a:lnSpc>
                          <a:spcPct val="115000"/>
                        </a:lnSpc>
                        <a:spcAft>
                          <a:spcPts val="0"/>
                        </a:spcAft>
                      </a:pPr>
                      <a:r>
                        <a:rPr lang="en-ZA" sz="1800" b="0" dirty="0">
                          <a:ln w="9208" cap="flat" cmpd="sng" algn="ctr">
                            <a:solidFill>
                              <a:srgbClr val="FFFFFF"/>
                            </a:solidFill>
                            <a:prstDash val="solid"/>
                            <a:round/>
                          </a:ln>
                          <a:effectLst>
                            <a:outerShdw blurRad="63500" dir="3600000" algn="tl">
                              <a:srgbClr val="000000">
                                <a:alpha val="70000"/>
                              </a:srgbClr>
                            </a:outerShdw>
                          </a:effectLst>
                        </a:rPr>
                        <a:t>QUARTER 3</a:t>
                      </a:r>
                      <a:endParaRPr lang="en-ZA" sz="1000" b="0" dirty="0">
                        <a:effectLst/>
                        <a:latin typeface="Century Gothic"/>
                        <a:ea typeface="Century Gothic"/>
                        <a:cs typeface="Times New Roman"/>
                      </a:endParaRPr>
                    </a:p>
                  </a:txBody>
                  <a:tcPr marL="63305" marR="63305" marT="0" marB="0"/>
                </a:tc>
                <a:tc>
                  <a:txBody>
                    <a:bodyPr/>
                    <a:lstStyle/>
                    <a:p>
                      <a:pPr algn="ctr">
                        <a:lnSpc>
                          <a:spcPct val="115000"/>
                        </a:lnSpc>
                        <a:spcAft>
                          <a:spcPts val="0"/>
                        </a:spcAft>
                      </a:pPr>
                      <a:r>
                        <a:rPr lang="en-ZA" sz="1800" b="0" dirty="0">
                          <a:ln w="9208" cap="flat" cmpd="sng" algn="ctr">
                            <a:solidFill>
                              <a:srgbClr val="FFFFFF"/>
                            </a:solidFill>
                            <a:prstDash val="solid"/>
                            <a:round/>
                          </a:ln>
                          <a:effectLst>
                            <a:outerShdw blurRad="63500" dir="3600000" algn="tl">
                              <a:srgbClr val="000000">
                                <a:alpha val="70000"/>
                              </a:srgbClr>
                            </a:outerShdw>
                          </a:effectLst>
                        </a:rPr>
                        <a:t>QUARTER 4</a:t>
                      </a:r>
                      <a:endParaRPr lang="en-ZA" sz="1000" b="0" dirty="0">
                        <a:effectLst/>
                        <a:latin typeface="Century Gothic"/>
                        <a:ea typeface="Century Gothic"/>
                        <a:cs typeface="Times New Roman"/>
                      </a:endParaRPr>
                    </a:p>
                  </a:txBody>
                  <a:tcPr marL="63305" marR="63305" marT="0" marB="0"/>
                </a:tc>
                <a:extLst>
                  <a:ext uri="{0D108BD9-81ED-4DB2-BD59-A6C34878D82A}">
                    <a16:rowId xmlns="" xmlns:a16="http://schemas.microsoft.com/office/drawing/2014/main" val="10000"/>
                  </a:ext>
                </a:extLst>
              </a:tr>
              <a:tr h="2089214">
                <a:tc>
                  <a:txBody>
                    <a:bodyPr/>
                    <a:lstStyle/>
                    <a:p>
                      <a:pPr marL="342900" lvl="0" indent="-342900">
                        <a:spcAft>
                          <a:spcPts val="0"/>
                        </a:spcAft>
                        <a:buFont typeface="Symbol"/>
                        <a:buChar char=""/>
                      </a:pPr>
                      <a:r>
                        <a:rPr lang="en-ZA" sz="1600" dirty="0">
                          <a:effectLst/>
                        </a:rPr>
                        <a:t>To firm up the plans (results analysis, target setting, moderators’ reports, final PSLAs etc.)</a:t>
                      </a:r>
                    </a:p>
                    <a:p>
                      <a:pPr marL="342900" lvl="0" indent="-342900">
                        <a:spcAft>
                          <a:spcPts val="0"/>
                        </a:spcAft>
                        <a:buFont typeface="Symbol"/>
                        <a:buChar char=""/>
                      </a:pPr>
                      <a:r>
                        <a:rPr lang="en-ZA" sz="1600" dirty="0">
                          <a:effectLst/>
                        </a:rPr>
                        <a:t>Tracking learner performance;</a:t>
                      </a:r>
                      <a:endParaRPr lang="en-ZA" sz="1600" dirty="0">
                        <a:effectLst/>
                        <a:latin typeface="Times New Roman"/>
                        <a:ea typeface="Times New Roman"/>
                      </a:endParaRPr>
                    </a:p>
                  </a:txBody>
                  <a:tcPr marL="63305" marR="63305" marT="0" marB="0"/>
                </a:tc>
                <a:tc>
                  <a:txBody>
                    <a:bodyPr/>
                    <a:lstStyle/>
                    <a:p>
                      <a:pPr marL="342900" lvl="0" indent="-342900">
                        <a:spcAft>
                          <a:spcPts val="0"/>
                        </a:spcAft>
                        <a:buFont typeface="Symbol"/>
                        <a:buChar char=""/>
                      </a:pPr>
                      <a:r>
                        <a:rPr lang="en-ZA" sz="1600" dirty="0">
                          <a:effectLst/>
                        </a:rPr>
                        <a:t>Implementation of intervention plans</a:t>
                      </a:r>
                    </a:p>
                    <a:p>
                      <a:pPr marL="342900" lvl="0" indent="-342900">
                        <a:spcAft>
                          <a:spcPts val="0"/>
                        </a:spcAft>
                        <a:buFont typeface="Symbol"/>
                        <a:buChar char=""/>
                      </a:pPr>
                      <a:r>
                        <a:rPr lang="en-ZA" sz="1600" dirty="0">
                          <a:effectLst/>
                        </a:rPr>
                        <a:t>Measuring the impact</a:t>
                      </a:r>
                    </a:p>
                    <a:p>
                      <a:pPr marL="342900" lvl="0" indent="-342900">
                        <a:spcAft>
                          <a:spcPts val="0"/>
                        </a:spcAft>
                        <a:buFont typeface="Symbol"/>
                        <a:buChar char=""/>
                      </a:pPr>
                      <a:r>
                        <a:rPr lang="en-ZA" sz="1600" dirty="0">
                          <a:effectLst/>
                        </a:rPr>
                        <a:t>Tracking learner performance;</a:t>
                      </a:r>
                      <a:endParaRPr lang="en-ZA" sz="1600" dirty="0">
                        <a:effectLst/>
                        <a:latin typeface="Times New Roman"/>
                        <a:ea typeface="Times New Roman"/>
                      </a:endParaRPr>
                    </a:p>
                  </a:txBody>
                  <a:tcPr marL="63305" marR="63305" marT="0" marB="0"/>
                </a:tc>
                <a:tc>
                  <a:txBody>
                    <a:bodyPr/>
                    <a:lstStyle/>
                    <a:p>
                      <a:pPr marL="342900" lvl="0" indent="-342900">
                        <a:spcAft>
                          <a:spcPts val="0"/>
                        </a:spcAft>
                        <a:buFont typeface="Symbol"/>
                        <a:buChar char=""/>
                      </a:pPr>
                      <a:r>
                        <a:rPr lang="en-ZA" sz="1600" dirty="0">
                          <a:effectLst/>
                        </a:rPr>
                        <a:t>Preparation for End of Year Examinations (Internal exams, ANA &amp; NSC) </a:t>
                      </a:r>
                    </a:p>
                    <a:p>
                      <a:pPr marL="342900" lvl="0" indent="-342900">
                        <a:spcAft>
                          <a:spcPts val="0"/>
                        </a:spcAft>
                        <a:buFont typeface="Symbol"/>
                        <a:buChar char=""/>
                      </a:pPr>
                      <a:r>
                        <a:rPr lang="en-ZA" sz="1600" dirty="0">
                          <a:effectLst/>
                        </a:rPr>
                        <a:t>Implementing “Last Push” interventions</a:t>
                      </a:r>
                    </a:p>
                    <a:p>
                      <a:pPr marL="342900" lvl="0" indent="-342900">
                        <a:spcAft>
                          <a:spcPts val="0"/>
                        </a:spcAft>
                        <a:buFont typeface="Symbol"/>
                        <a:buChar char=""/>
                      </a:pPr>
                      <a:r>
                        <a:rPr lang="en-ZA" sz="1600" dirty="0">
                          <a:effectLst/>
                        </a:rPr>
                        <a:t>Tracking learner performance;</a:t>
                      </a:r>
                      <a:endParaRPr lang="en-ZA" sz="1600" dirty="0">
                        <a:effectLst/>
                        <a:latin typeface="Times New Roman"/>
                        <a:ea typeface="Times New Roman"/>
                      </a:endParaRPr>
                    </a:p>
                  </a:txBody>
                  <a:tcPr marL="63305" marR="63305" marT="0" marB="0"/>
                </a:tc>
                <a:tc>
                  <a:txBody>
                    <a:bodyPr/>
                    <a:lstStyle/>
                    <a:p>
                      <a:pPr>
                        <a:lnSpc>
                          <a:spcPct val="115000"/>
                        </a:lnSpc>
                        <a:spcAft>
                          <a:spcPts val="0"/>
                        </a:spcAft>
                      </a:pPr>
                      <a:r>
                        <a:rPr lang="en-ZA" sz="1600" dirty="0">
                          <a:effectLst/>
                        </a:rPr>
                        <a:t>NB: No report required but focus on: </a:t>
                      </a:r>
                    </a:p>
                    <a:p>
                      <a:pPr marL="342900" lvl="0" indent="-342900">
                        <a:spcAft>
                          <a:spcPts val="0"/>
                        </a:spcAft>
                        <a:buFont typeface="Symbol"/>
                        <a:buChar char=""/>
                      </a:pPr>
                      <a:r>
                        <a:rPr lang="en-ZA" sz="1600" dirty="0">
                          <a:effectLst/>
                        </a:rPr>
                        <a:t>Planning for subsequent year.</a:t>
                      </a:r>
                    </a:p>
                    <a:p>
                      <a:pPr marL="342900" lvl="0" indent="-342900">
                        <a:spcAft>
                          <a:spcPts val="0"/>
                        </a:spcAft>
                        <a:buFont typeface="Symbol"/>
                        <a:buChar char=""/>
                      </a:pPr>
                      <a:r>
                        <a:rPr lang="en-ZA" sz="1600" dirty="0">
                          <a:effectLst/>
                        </a:rPr>
                        <a:t>Strengthen the reporting framework.</a:t>
                      </a:r>
                    </a:p>
                    <a:p>
                      <a:pPr marL="342900" lvl="0" indent="-342900">
                        <a:spcAft>
                          <a:spcPts val="0"/>
                        </a:spcAft>
                        <a:buFont typeface="Symbol"/>
                        <a:buChar char=""/>
                      </a:pPr>
                      <a:r>
                        <a:rPr lang="en-ZA" sz="1600" dirty="0">
                          <a:effectLst/>
                        </a:rPr>
                        <a:t>Analyse GET results</a:t>
                      </a:r>
                      <a:endParaRPr lang="en-ZA" sz="1600" dirty="0">
                        <a:effectLst/>
                        <a:latin typeface="Times New Roman"/>
                        <a:ea typeface="Times New Roman"/>
                      </a:endParaRPr>
                    </a:p>
                  </a:txBody>
                  <a:tcPr marL="63305" marR="63305" marT="0" marB="0"/>
                </a:tc>
                <a:extLst>
                  <a:ext uri="{0D108BD9-81ED-4DB2-BD59-A6C34878D82A}">
                    <a16:rowId xmlns="" xmlns:a16="http://schemas.microsoft.com/office/drawing/2014/main" val="10001"/>
                  </a:ext>
                </a:extLst>
              </a:tr>
            </a:tbl>
          </a:graphicData>
        </a:graphic>
      </p:graphicFrame>
      <p:sp>
        <p:nvSpPr>
          <p:cNvPr id="6" name="Slide Number Placeholder 5"/>
          <p:cNvSpPr>
            <a:spLocks noGrp="1"/>
          </p:cNvSpPr>
          <p:nvPr>
            <p:ph type="sldNum" sz="quarter" idx="12"/>
          </p:nvPr>
        </p:nvSpPr>
        <p:spPr/>
        <p:txBody>
          <a:bodyPr/>
          <a:lstStyle/>
          <a:p>
            <a:fld id="{527EF771-2B50-4573-84B4-5C96B4F32DD9}" type="slidenum">
              <a:rPr lang="en-ZA" smtClean="0"/>
              <a:pPr/>
              <a:t>44</a:t>
            </a:fld>
            <a:endParaRPr lang="en-ZA" dirty="0"/>
          </a:p>
        </p:txBody>
      </p:sp>
    </p:spTree>
    <p:extLst>
      <p:ext uri="{BB962C8B-B14F-4D97-AF65-F5344CB8AC3E}">
        <p14:creationId xmlns:p14="http://schemas.microsoft.com/office/powerpoint/2010/main" xmlns="" val="4204486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0" y="144017"/>
            <a:ext cx="8686800" cy="836711"/>
          </a:xfrm>
        </p:spPr>
        <p:txBody>
          <a:bodyPr>
            <a:noAutofit/>
          </a:bodyPr>
          <a:lstStyle/>
          <a:p>
            <a:r>
              <a:rPr lang="en-ZA" sz="3200" b="1" dirty="0"/>
              <a:t>2017 PROVINCIAL NSLA MONITORING </a:t>
            </a:r>
            <a:br>
              <a:rPr lang="en-ZA" sz="3200" b="1" dirty="0"/>
            </a:br>
            <a:r>
              <a:rPr lang="en-ZA" sz="3200" b="1" dirty="0"/>
              <a:t>AND OVERSIGHT VISITS </a:t>
            </a:r>
            <a:endParaRPr lang="en-ZA"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21065274"/>
              </p:ext>
            </p:extLst>
          </p:nvPr>
        </p:nvGraphicFramePr>
        <p:xfrm>
          <a:off x="0" y="1124744"/>
          <a:ext cx="9144000" cy="5573402"/>
        </p:xfrm>
        <a:graphic>
          <a:graphicData uri="http://schemas.openxmlformats.org/drawingml/2006/table">
            <a:tbl>
              <a:tblPr firstRow="1" bandRow="1"/>
              <a:tblGrid>
                <a:gridCol w="1958222">
                  <a:extLst>
                    <a:ext uri="{9D8B030D-6E8A-4147-A177-3AD203B41FA5}">
                      <a16:colId xmlns="" xmlns:a16="http://schemas.microsoft.com/office/drawing/2014/main" val="20000"/>
                    </a:ext>
                  </a:extLst>
                </a:gridCol>
                <a:gridCol w="1958222">
                  <a:extLst>
                    <a:ext uri="{9D8B030D-6E8A-4147-A177-3AD203B41FA5}">
                      <a16:colId xmlns="" xmlns:a16="http://schemas.microsoft.com/office/drawing/2014/main" val="20001"/>
                    </a:ext>
                  </a:extLst>
                </a:gridCol>
                <a:gridCol w="2613778">
                  <a:extLst>
                    <a:ext uri="{9D8B030D-6E8A-4147-A177-3AD203B41FA5}">
                      <a16:colId xmlns="" xmlns:a16="http://schemas.microsoft.com/office/drawing/2014/main" val="20002"/>
                    </a:ext>
                  </a:extLst>
                </a:gridCol>
                <a:gridCol w="2613778">
                  <a:extLst>
                    <a:ext uri="{9D8B030D-6E8A-4147-A177-3AD203B41FA5}">
                      <a16:colId xmlns="" xmlns:a16="http://schemas.microsoft.com/office/drawing/2014/main" val="20003"/>
                    </a:ext>
                  </a:extLst>
                </a:gridCol>
              </a:tblGrid>
              <a:tr h="530461">
                <a:tc rowSpan="3">
                  <a:txBody>
                    <a:bodyPr/>
                    <a:lstStyle/>
                    <a:p>
                      <a:pPr algn="ctr">
                        <a:lnSpc>
                          <a:spcPct val="200000"/>
                        </a:lnSpc>
                        <a:spcAft>
                          <a:spcPts val="0"/>
                        </a:spcAft>
                      </a:pPr>
                      <a:r>
                        <a:rPr lang="en-ZA" sz="1200" b="1" kern="1200" dirty="0">
                          <a:solidFill>
                            <a:srgbClr val="FFFFFF"/>
                          </a:solidFill>
                          <a:effectLst/>
                          <a:latin typeface="Century Gothic"/>
                          <a:ea typeface="Times New Roman"/>
                          <a:cs typeface="Arial"/>
                        </a:rPr>
                        <a:t> </a:t>
                      </a:r>
                      <a:endParaRPr lang="en-ZA" sz="1100" dirty="0">
                        <a:effectLst/>
                        <a:latin typeface="Century Gothic"/>
                        <a:ea typeface="Century Gothic"/>
                        <a:cs typeface="Times New Roman"/>
                      </a:endParaRPr>
                    </a:p>
                    <a:p>
                      <a:pPr algn="ctr">
                        <a:lnSpc>
                          <a:spcPct val="200000"/>
                        </a:lnSpc>
                        <a:spcAft>
                          <a:spcPts val="0"/>
                        </a:spcAft>
                      </a:pPr>
                      <a:r>
                        <a:rPr lang="en-ZA" sz="2000" b="1" kern="1200" dirty="0">
                          <a:solidFill>
                            <a:srgbClr val="FFFFFF"/>
                          </a:solidFill>
                          <a:effectLst/>
                          <a:latin typeface="Century Gothic"/>
                          <a:ea typeface="Times New Roman"/>
                          <a:cs typeface="Arial"/>
                        </a:rPr>
                        <a:t>Teams</a:t>
                      </a:r>
                      <a:endParaRPr lang="en-ZA" sz="20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gridSpan="3">
                  <a:txBody>
                    <a:bodyPr/>
                    <a:lstStyle/>
                    <a:p>
                      <a:pPr algn="ctr">
                        <a:lnSpc>
                          <a:spcPct val="115000"/>
                        </a:lnSpc>
                        <a:spcAft>
                          <a:spcPts val="0"/>
                        </a:spcAft>
                      </a:pPr>
                      <a:r>
                        <a:rPr lang="en-ZA" sz="2200" b="1" dirty="0">
                          <a:solidFill>
                            <a:srgbClr val="FFFFFF"/>
                          </a:solidFill>
                          <a:effectLst/>
                          <a:latin typeface="Century Gothic"/>
                          <a:ea typeface="Century Gothic"/>
                          <a:cs typeface="Times New Roman"/>
                        </a:rPr>
                        <a:t>Quarter 1</a:t>
                      </a:r>
                      <a:endParaRPr lang="en-ZA" sz="11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89866">
                <a:tc vMerge="1">
                  <a:txBody>
                    <a:bodyPr/>
                    <a:lstStyle/>
                    <a:p>
                      <a:endParaRPr lang="en-ZA"/>
                    </a:p>
                  </a:txBody>
                  <a:tcPr/>
                </a:tc>
                <a:tc>
                  <a:txBody>
                    <a:bodyPr/>
                    <a:lstStyle/>
                    <a:p>
                      <a:pPr algn="ctr">
                        <a:lnSpc>
                          <a:spcPct val="115000"/>
                        </a:lnSpc>
                        <a:spcBef>
                          <a:spcPts val="600"/>
                        </a:spcBef>
                        <a:spcAft>
                          <a:spcPts val="600"/>
                        </a:spcAft>
                      </a:pPr>
                      <a:r>
                        <a:rPr lang="en-ZA" sz="2000" b="1" kern="1200" dirty="0">
                          <a:solidFill>
                            <a:srgbClr val="000000"/>
                          </a:solidFill>
                          <a:effectLst/>
                          <a:latin typeface="Century Gothic"/>
                          <a:ea typeface="Times New Roman"/>
                          <a:cs typeface="Arial"/>
                        </a:rPr>
                        <a:t>Province</a:t>
                      </a:r>
                      <a:endParaRPr lang="en-ZA" sz="20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Bef>
                          <a:spcPts val="600"/>
                        </a:spcBef>
                        <a:spcAft>
                          <a:spcPts val="600"/>
                        </a:spcAft>
                      </a:pPr>
                      <a:r>
                        <a:rPr lang="en-ZA" sz="2000" b="1" kern="1200" dirty="0">
                          <a:solidFill>
                            <a:srgbClr val="000000"/>
                          </a:solidFill>
                          <a:effectLst/>
                          <a:latin typeface="Century Gothic"/>
                          <a:ea typeface="Times New Roman"/>
                          <a:cs typeface="Arial"/>
                        </a:rPr>
                        <a:t>Province</a:t>
                      </a:r>
                      <a:endParaRPr lang="en-ZA" sz="20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Bef>
                          <a:spcPts val="600"/>
                        </a:spcBef>
                        <a:spcAft>
                          <a:spcPts val="600"/>
                        </a:spcAft>
                      </a:pPr>
                      <a:r>
                        <a:rPr lang="en-ZA" sz="2000" b="1" kern="1200" dirty="0">
                          <a:solidFill>
                            <a:srgbClr val="000000"/>
                          </a:solidFill>
                          <a:effectLst/>
                          <a:latin typeface="Century Gothic"/>
                          <a:ea typeface="Times New Roman"/>
                          <a:cs typeface="Arial"/>
                        </a:rPr>
                        <a:t>Province</a:t>
                      </a:r>
                      <a:endParaRPr lang="en-ZA" sz="20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0001"/>
                  </a:ext>
                </a:extLst>
              </a:tr>
              <a:tr h="534598">
                <a:tc vMerge="1">
                  <a:txBody>
                    <a:bodyPr/>
                    <a:lstStyle/>
                    <a:p>
                      <a:endParaRPr lang="en-ZA"/>
                    </a:p>
                  </a:txBody>
                  <a:tcPr/>
                </a:tc>
                <a:tc>
                  <a:txBody>
                    <a:bodyPr/>
                    <a:lstStyle/>
                    <a:p>
                      <a:pPr algn="ctr">
                        <a:lnSpc>
                          <a:spcPct val="100000"/>
                        </a:lnSpc>
                        <a:spcAft>
                          <a:spcPts val="0"/>
                        </a:spcAft>
                      </a:pPr>
                      <a:r>
                        <a:rPr lang="en-ZA" sz="1800" b="1" i="1" kern="1200" dirty="0">
                          <a:solidFill>
                            <a:srgbClr val="000000"/>
                          </a:solidFill>
                          <a:effectLst/>
                          <a:latin typeface="Century Gothic"/>
                          <a:ea typeface="Times New Roman"/>
                          <a:cs typeface="Arial"/>
                        </a:rPr>
                        <a:t>28 Feb </a:t>
                      </a:r>
                      <a:r>
                        <a:rPr lang="en-ZA" sz="1800" b="1" i="1" kern="1200" dirty="0">
                          <a:solidFill>
                            <a:srgbClr val="000000"/>
                          </a:solidFill>
                          <a:effectLst/>
                          <a:latin typeface="Calibri"/>
                          <a:ea typeface="Times New Roman"/>
                          <a:cs typeface="Arial"/>
                        </a:rPr>
                        <a:t>–</a:t>
                      </a:r>
                      <a:r>
                        <a:rPr lang="en-ZA" sz="1800" b="1" i="1" kern="1200" dirty="0">
                          <a:solidFill>
                            <a:srgbClr val="000000"/>
                          </a:solidFill>
                          <a:effectLst/>
                          <a:latin typeface="Century Gothic"/>
                          <a:ea typeface="Times New Roman"/>
                          <a:cs typeface="Arial"/>
                        </a:rPr>
                        <a:t> 1 March</a:t>
                      </a:r>
                      <a:endParaRPr lang="en-ZA" sz="18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0000"/>
                        </a:lnSpc>
                        <a:spcAft>
                          <a:spcPts val="0"/>
                        </a:spcAft>
                      </a:pPr>
                      <a:r>
                        <a:rPr lang="en-ZA" sz="1800" b="1" i="1" kern="1200" dirty="0">
                          <a:solidFill>
                            <a:srgbClr val="000000"/>
                          </a:solidFill>
                          <a:effectLst/>
                          <a:latin typeface="Century Gothic"/>
                          <a:ea typeface="Times New Roman"/>
                          <a:cs typeface="Arial"/>
                        </a:rPr>
                        <a:t>7 </a:t>
                      </a:r>
                      <a:r>
                        <a:rPr lang="en-ZA" sz="1800" b="1" i="1" kern="1200" dirty="0">
                          <a:solidFill>
                            <a:srgbClr val="000000"/>
                          </a:solidFill>
                          <a:effectLst/>
                          <a:latin typeface="Calibri"/>
                          <a:ea typeface="Times New Roman"/>
                          <a:cs typeface="Arial"/>
                        </a:rPr>
                        <a:t>–</a:t>
                      </a:r>
                      <a:r>
                        <a:rPr lang="en-ZA" sz="1800" b="1" i="1" kern="1200" dirty="0">
                          <a:solidFill>
                            <a:srgbClr val="000000"/>
                          </a:solidFill>
                          <a:effectLst/>
                          <a:latin typeface="Century Gothic"/>
                          <a:ea typeface="Times New Roman"/>
                          <a:cs typeface="Arial"/>
                        </a:rPr>
                        <a:t> 8 March</a:t>
                      </a:r>
                      <a:endParaRPr lang="en-ZA" sz="18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0000"/>
                        </a:lnSpc>
                        <a:spcAft>
                          <a:spcPts val="0"/>
                        </a:spcAft>
                      </a:pPr>
                      <a:r>
                        <a:rPr lang="en-ZA" sz="1800" b="1" i="1" kern="1200" dirty="0">
                          <a:solidFill>
                            <a:srgbClr val="000000"/>
                          </a:solidFill>
                          <a:effectLst/>
                          <a:latin typeface="Century Gothic"/>
                          <a:ea typeface="Times New Roman"/>
                          <a:cs typeface="Arial"/>
                        </a:rPr>
                        <a:t>14 </a:t>
                      </a:r>
                      <a:r>
                        <a:rPr lang="en-ZA" sz="1800" b="1" i="1" kern="1200" dirty="0">
                          <a:solidFill>
                            <a:srgbClr val="000000"/>
                          </a:solidFill>
                          <a:effectLst/>
                          <a:latin typeface="Calibri"/>
                          <a:ea typeface="Times New Roman"/>
                          <a:cs typeface="Arial"/>
                        </a:rPr>
                        <a:t>–</a:t>
                      </a:r>
                      <a:r>
                        <a:rPr lang="en-ZA" sz="1800" b="1" i="1" kern="1200" dirty="0">
                          <a:solidFill>
                            <a:srgbClr val="000000"/>
                          </a:solidFill>
                          <a:effectLst/>
                          <a:latin typeface="Century Gothic"/>
                          <a:ea typeface="Times New Roman"/>
                          <a:cs typeface="Arial"/>
                        </a:rPr>
                        <a:t> 15 March</a:t>
                      </a:r>
                      <a:endParaRPr lang="en-ZA" sz="18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2"/>
                  </a:ext>
                </a:extLst>
              </a:tr>
              <a:tr h="534598">
                <a:tc>
                  <a:txBody>
                    <a:bodyPr/>
                    <a:lstStyle/>
                    <a:p>
                      <a:pPr algn="ctr">
                        <a:lnSpc>
                          <a:spcPct val="200000"/>
                        </a:lnSpc>
                        <a:spcAft>
                          <a:spcPts val="0"/>
                        </a:spcAft>
                      </a:pPr>
                      <a:r>
                        <a:rPr lang="en-ZA" sz="1800" b="1" kern="1200" dirty="0">
                          <a:solidFill>
                            <a:srgbClr val="000000"/>
                          </a:solidFill>
                          <a:effectLst/>
                          <a:latin typeface="Century Gothic"/>
                          <a:ea typeface="Times New Roman"/>
                          <a:cs typeface="Arial"/>
                        </a:rPr>
                        <a:t>Team 1</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n-ZA" sz="1800" kern="1200" dirty="0">
                          <a:solidFill>
                            <a:srgbClr val="000000"/>
                          </a:solidFill>
                          <a:effectLst/>
                          <a:latin typeface="Century Gothic"/>
                          <a:ea typeface="Times New Roman"/>
                          <a:cs typeface="Arial"/>
                        </a:rPr>
                        <a:t>Western Cape</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n-ZA" sz="1800" kern="1200" dirty="0">
                          <a:solidFill>
                            <a:srgbClr val="000000"/>
                          </a:solidFill>
                          <a:effectLst/>
                          <a:latin typeface="Century Gothic"/>
                          <a:ea typeface="Times New Roman"/>
                          <a:cs typeface="Arial"/>
                        </a:rPr>
                        <a:t>Mpumalanga</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1800" kern="1200" dirty="0">
                          <a:solidFill>
                            <a:srgbClr val="000000"/>
                          </a:solidFill>
                          <a:effectLst/>
                          <a:latin typeface="Century Gothic"/>
                          <a:ea typeface="Times New Roman"/>
                          <a:cs typeface="Arial"/>
                        </a:rPr>
                        <a:t>KwaZulu Natal</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3"/>
                  </a:ext>
                </a:extLst>
              </a:tr>
              <a:tr h="534598">
                <a:tc>
                  <a:txBody>
                    <a:bodyPr/>
                    <a:lstStyle/>
                    <a:p>
                      <a:pPr algn="ctr">
                        <a:lnSpc>
                          <a:spcPct val="200000"/>
                        </a:lnSpc>
                        <a:spcAft>
                          <a:spcPts val="0"/>
                        </a:spcAft>
                      </a:pPr>
                      <a:r>
                        <a:rPr lang="en-ZA" sz="1800" b="1" kern="1200" dirty="0">
                          <a:solidFill>
                            <a:srgbClr val="000000"/>
                          </a:solidFill>
                          <a:effectLst/>
                          <a:latin typeface="Century Gothic"/>
                          <a:ea typeface="Times New Roman"/>
                          <a:cs typeface="Arial"/>
                        </a:rPr>
                        <a:t>Team 2</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n-ZA" sz="1800" kern="1200" dirty="0">
                          <a:solidFill>
                            <a:srgbClr val="000000"/>
                          </a:solidFill>
                          <a:effectLst/>
                          <a:latin typeface="Century Gothic"/>
                          <a:ea typeface="Times New Roman"/>
                          <a:cs typeface="Arial"/>
                        </a:rPr>
                        <a:t>Free State</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n-ZA" sz="1800" kern="1200" dirty="0">
                          <a:solidFill>
                            <a:srgbClr val="000000"/>
                          </a:solidFill>
                          <a:effectLst/>
                          <a:latin typeface="Century Gothic"/>
                          <a:ea typeface="Times New Roman"/>
                          <a:cs typeface="Arial"/>
                        </a:rPr>
                        <a:t>Limpopo</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1800" kern="1200" dirty="0">
                          <a:solidFill>
                            <a:srgbClr val="000000"/>
                          </a:solidFill>
                          <a:effectLst/>
                          <a:latin typeface="Century Gothic"/>
                          <a:ea typeface="Times New Roman"/>
                          <a:cs typeface="Arial"/>
                        </a:rPr>
                        <a:t>Northern Cape</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4"/>
                  </a:ext>
                </a:extLst>
              </a:tr>
              <a:tr h="534598">
                <a:tc>
                  <a:txBody>
                    <a:bodyPr/>
                    <a:lstStyle/>
                    <a:p>
                      <a:pPr algn="ctr">
                        <a:lnSpc>
                          <a:spcPct val="200000"/>
                        </a:lnSpc>
                        <a:spcAft>
                          <a:spcPts val="0"/>
                        </a:spcAft>
                      </a:pPr>
                      <a:r>
                        <a:rPr lang="en-ZA" sz="1800" b="1" kern="1200" dirty="0">
                          <a:solidFill>
                            <a:srgbClr val="000000"/>
                          </a:solidFill>
                          <a:effectLst/>
                          <a:latin typeface="Century Gothic"/>
                          <a:ea typeface="Times New Roman"/>
                          <a:cs typeface="Arial"/>
                        </a:rPr>
                        <a:t>Team 3</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pPr>
                      <a:r>
                        <a:rPr lang="en-ZA" sz="1800" kern="1200" dirty="0">
                          <a:solidFill>
                            <a:srgbClr val="000000"/>
                          </a:solidFill>
                          <a:effectLst/>
                          <a:latin typeface="Century Gothic"/>
                          <a:ea typeface="Times New Roman"/>
                          <a:cs typeface="Arial"/>
                        </a:rPr>
                        <a:t>Gauteng</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pPr>
                      <a:r>
                        <a:rPr lang="en-ZA" sz="1800" kern="1200" dirty="0">
                          <a:solidFill>
                            <a:srgbClr val="000000"/>
                          </a:solidFill>
                          <a:effectLst/>
                          <a:latin typeface="Century Gothic"/>
                          <a:ea typeface="Times New Roman"/>
                          <a:cs typeface="Arial"/>
                        </a:rPr>
                        <a:t>North West</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1800" kern="1200" dirty="0">
                          <a:solidFill>
                            <a:srgbClr val="000000"/>
                          </a:solidFill>
                          <a:effectLst/>
                          <a:latin typeface="Century Gothic"/>
                          <a:ea typeface="Times New Roman"/>
                          <a:cs typeface="Arial"/>
                        </a:rPr>
                        <a:t>Eastern Cape</a:t>
                      </a:r>
                      <a:endParaRPr lang="en-ZA" sz="18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5"/>
                  </a:ext>
                </a:extLst>
              </a:tr>
              <a:tr h="491703">
                <a:tc rowSpan="2">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FFFF"/>
                          </a:solidFill>
                          <a:effectLst/>
                          <a:uLnTx/>
                          <a:uFillTx/>
                          <a:latin typeface="Century Gothic"/>
                          <a:ea typeface="Times New Roman"/>
                          <a:cs typeface="Arial"/>
                        </a:rPr>
                        <a:t>Teams</a:t>
                      </a:r>
                      <a:endParaRPr kumimoji="0" lang="en-ZA" sz="2000" b="0" i="0" u="none" strike="noStrike" kern="1200" cap="none" spc="0" normalizeH="0" baseline="0" noProof="0" dirty="0">
                        <a:ln>
                          <a:noFill/>
                        </a:ln>
                        <a:solidFill>
                          <a:prstClr val="black"/>
                        </a:solidFill>
                        <a:effectLst/>
                        <a:uLnTx/>
                        <a:uFillTx/>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grid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2200" b="1" i="0" u="none" strike="noStrike" kern="1200" cap="none" spc="0" normalizeH="0" baseline="0" noProof="0" dirty="0">
                          <a:ln>
                            <a:noFill/>
                          </a:ln>
                          <a:solidFill>
                            <a:srgbClr val="FFFFFF"/>
                          </a:solidFill>
                          <a:effectLst/>
                          <a:uLnTx/>
                          <a:uFillTx/>
                          <a:latin typeface="Century Gothic"/>
                          <a:ea typeface="Century Gothic"/>
                          <a:cs typeface="Times New Roman"/>
                        </a:rPr>
                        <a:t>Quarter 3</a:t>
                      </a:r>
                      <a:endParaRPr kumimoji="0" lang="en-ZA" sz="1100" b="0" i="0" u="none" strike="noStrike" kern="1200" cap="none" spc="0" normalizeH="0" baseline="0" noProof="0" dirty="0">
                        <a:ln>
                          <a:noFill/>
                        </a:ln>
                        <a:solidFill>
                          <a:prstClr val="black"/>
                        </a:solidFill>
                        <a:effectLst/>
                        <a:uLnTx/>
                        <a:uFillTx/>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pPr algn="ctr">
                        <a:lnSpc>
                          <a:spcPct val="200000"/>
                        </a:lnSpc>
                        <a:spcAft>
                          <a:spcPts val="0"/>
                        </a:spcAft>
                      </a:pPr>
                      <a:endParaRPr lang="en-ZA" sz="16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hMerge="1">
                  <a:txBody>
                    <a:bodyPr/>
                    <a:lstStyle/>
                    <a:p>
                      <a:pPr algn="ctr">
                        <a:lnSpc>
                          <a:spcPct val="115000"/>
                        </a:lnSpc>
                        <a:spcAft>
                          <a:spcPts val="0"/>
                        </a:spcAft>
                      </a:pPr>
                      <a:endParaRPr lang="en-ZA" sz="16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 xmlns:a16="http://schemas.microsoft.com/office/drawing/2014/main" val="10006"/>
                  </a:ext>
                </a:extLst>
              </a:tr>
              <a:tr h="491703">
                <a:tc vMerge="1">
                  <a:txBody>
                    <a:bodyPr/>
                    <a:lstStyle/>
                    <a:p>
                      <a:pPr algn="ctr">
                        <a:lnSpc>
                          <a:spcPct val="200000"/>
                        </a:lnSpc>
                        <a:spcAft>
                          <a:spcPts val="0"/>
                        </a:spcAft>
                      </a:pPr>
                      <a:endParaRPr lang="en-ZA" sz="16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ZA" sz="2000" b="1" i="1" kern="1200" dirty="0">
                          <a:solidFill>
                            <a:srgbClr val="000000"/>
                          </a:solidFill>
                          <a:effectLst/>
                          <a:latin typeface="Century Gothic"/>
                          <a:ea typeface="Calibri"/>
                          <a:cs typeface="Times New Roman"/>
                        </a:rPr>
                        <a:t>1 </a:t>
                      </a:r>
                      <a:r>
                        <a:rPr lang="en-ZA" sz="2000" b="1" i="1" kern="1200" dirty="0">
                          <a:solidFill>
                            <a:srgbClr val="000000"/>
                          </a:solidFill>
                          <a:effectLst/>
                          <a:latin typeface="Calibri"/>
                          <a:ea typeface="Calibri"/>
                          <a:cs typeface="Times New Roman"/>
                        </a:rPr>
                        <a:t>–</a:t>
                      </a:r>
                      <a:r>
                        <a:rPr lang="en-ZA" sz="2000" b="1" i="1" kern="1200" dirty="0">
                          <a:solidFill>
                            <a:srgbClr val="000000"/>
                          </a:solidFill>
                          <a:effectLst/>
                          <a:latin typeface="Century Gothic"/>
                          <a:ea typeface="Calibri"/>
                          <a:cs typeface="Times New Roman"/>
                        </a:rPr>
                        <a:t> 2 Aug</a:t>
                      </a:r>
                      <a:endParaRPr lang="en-ZA" sz="20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ZA" sz="2000" b="1" i="1" kern="1200" dirty="0">
                          <a:solidFill>
                            <a:srgbClr val="000000"/>
                          </a:solidFill>
                          <a:effectLst/>
                          <a:latin typeface="Century Gothic"/>
                          <a:ea typeface="Calibri"/>
                          <a:cs typeface="Times New Roman"/>
                        </a:rPr>
                        <a:t>15 </a:t>
                      </a:r>
                      <a:r>
                        <a:rPr lang="en-ZA" sz="2000" b="1" i="1" kern="1200" dirty="0">
                          <a:solidFill>
                            <a:srgbClr val="000000"/>
                          </a:solidFill>
                          <a:effectLst/>
                          <a:latin typeface="Calibri"/>
                          <a:ea typeface="Calibri"/>
                          <a:cs typeface="Times New Roman"/>
                        </a:rPr>
                        <a:t>–</a:t>
                      </a:r>
                      <a:r>
                        <a:rPr lang="en-ZA" sz="2000" b="1" i="1" kern="1200" dirty="0">
                          <a:solidFill>
                            <a:srgbClr val="000000"/>
                          </a:solidFill>
                          <a:effectLst/>
                          <a:latin typeface="Century Gothic"/>
                          <a:ea typeface="Calibri"/>
                          <a:cs typeface="Times New Roman"/>
                        </a:rPr>
                        <a:t> 16 Aug</a:t>
                      </a:r>
                      <a:endParaRPr lang="en-ZA" sz="20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n-ZA" sz="2000" b="1" i="1" kern="1200" dirty="0">
                          <a:solidFill>
                            <a:srgbClr val="000000"/>
                          </a:solidFill>
                          <a:effectLst/>
                          <a:latin typeface="Century Gothic"/>
                          <a:ea typeface="Calibri"/>
                          <a:cs typeface="Times New Roman"/>
                        </a:rPr>
                        <a:t>22 </a:t>
                      </a:r>
                      <a:r>
                        <a:rPr lang="en-ZA" sz="2000" b="1" i="1" kern="1200" dirty="0">
                          <a:solidFill>
                            <a:srgbClr val="000000"/>
                          </a:solidFill>
                          <a:effectLst/>
                          <a:latin typeface="Calibri"/>
                          <a:ea typeface="Calibri"/>
                          <a:cs typeface="Times New Roman"/>
                        </a:rPr>
                        <a:t>–</a:t>
                      </a:r>
                      <a:r>
                        <a:rPr lang="en-ZA" sz="2000" b="1" i="1" kern="1200" dirty="0">
                          <a:solidFill>
                            <a:srgbClr val="000000"/>
                          </a:solidFill>
                          <a:effectLst/>
                          <a:latin typeface="Century Gothic"/>
                          <a:ea typeface="Calibri"/>
                          <a:cs typeface="Times New Roman"/>
                        </a:rPr>
                        <a:t> 23 Aug</a:t>
                      </a:r>
                      <a:endParaRPr lang="en-ZA" sz="2000" dirty="0">
                        <a:effectLst/>
                        <a:latin typeface="Century Gothic"/>
                        <a:ea typeface="Century Gothic"/>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7"/>
                  </a:ext>
                </a:extLst>
              </a:tr>
              <a:tr h="491703">
                <a:tc>
                  <a:txBody>
                    <a:bodyPr/>
                    <a:lstStyle/>
                    <a:p>
                      <a:pPr algn="ctr">
                        <a:lnSpc>
                          <a:spcPct val="115000"/>
                        </a:lnSpc>
                        <a:spcAft>
                          <a:spcPts val="0"/>
                        </a:spcAft>
                      </a:pPr>
                      <a:r>
                        <a:rPr lang="en-ZA" sz="2000" b="1" kern="1200" dirty="0">
                          <a:solidFill>
                            <a:srgbClr val="000000"/>
                          </a:solidFill>
                          <a:effectLst/>
                          <a:latin typeface="Century Gothic"/>
                          <a:ea typeface="Times New Roman"/>
                          <a:cs typeface="Arial"/>
                        </a:rPr>
                        <a:t>Team 1</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2000" kern="1200" dirty="0">
                          <a:solidFill>
                            <a:srgbClr val="000000"/>
                          </a:solidFill>
                          <a:effectLst/>
                          <a:latin typeface="Century Gothic"/>
                          <a:ea typeface="Calibri"/>
                          <a:cs typeface="Times New Roman"/>
                        </a:rPr>
                        <a:t>Mpumalanga</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2000" kern="1200" dirty="0">
                          <a:solidFill>
                            <a:srgbClr val="000000"/>
                          </a:solidFill>
                          <a:effectLst/>
                          <a:latin typeface="Century Gothic"/>
                          <a:ea typeface="Calibri"/>
                          <a:cs typeface="Times New Roman"/>
                        </a:rPr>
                        <a:t>KwaZulu Natal</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2000" kern="1200" dirty="0">
                          <a:solidFill>
                            <a:srgbClr val="000000"/>
                          </a:solidFill>
                          <a:effectLst/>
                          <a:latin typeface="Century Gothic"/>
                          <a:ea typeface="Calibri"/>
                          <a:cs typeface="Times New Roman"/>
                        </a:rPr>
                        <a:t>Western Cape</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8"/>
                  </a:ext>
                </a:extLst>
              </a:tr>
              <a:tr h="491703">
                <a:tc>
                  <a:txBody>
                    <a:bodyPr/>
                    <a:lstStyle/>
                    <a:p>
                      <a:pPr algn="ctr">
                        <a:lnSpc>
                          <a:spcPct val="115000"/>
                        </a:lnSpc>
                        <a:spcAft>
                          <a:spcPts val="0"/>
                        </a:spcAft>
                      </a:pPr>
                      <a:r>
                        <a:rPr lang="en-ZA" sz="2000" b="1" kern="1200" dirty="0">
                          <a:solidFill>
                            <a:srgbClr val="000000"/>
                          </a:solidFill>
                          <a:effectLst/>
                          <a:latin typeface="Century Gothic"/>
                          <a:ea typeface="Times New Roman"/>
                          <a:cs typeface="Arial"/>
                        </a:rPr>
                        <a:t>Team 2</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2000" kern="1200" dirty="0">
                          <a:solidFill>
                            <a:srgbClr val="000000"/>
                          </a:solidFill>
                          <a:effectLst/>
                          <a:latin typeface="Century Gothic"/>
                          <a:ea typeface="Calibri"/>
                          <a:cs typeface="Times New Roman"/>
                        </a:rPr>
                        <a:t>Limpopo</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2000" kern="1200" dirty="0">
                          <a:solidFill>
                            <a:srgbClr val="000000"/>
                          </a:solidFill>
                          <a:effectLst/>
                          <a:latin typeface="Century Gothic"/>
                          <a:ea typeface="Calibri"/>
                          <a:cs typeface="Times New Roman"/>
                        </a:rPr>
                        <a:t>Northern Cape</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2000" kern="1200" dirty="0">
                          <a:solidFill>
                            <a:srgbClr val="000000"/>
                          </a:solidFill>
                          <a:effectLst/>
                          <a:latin typeface="Century Gothic"/>
                          <a:ea typeface="Calibri"/>
                          <a:cs typeface="Times New Roman"/>
                        </a:rPr>
                        <a:t>Free State</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9"/>
                  </a:ext>
                </a:extLst>
              </a:tr>
              <a:tr h="491703">
                <a:tc>
                  <a:txBody>
                    <a:bodyPr/>
                    <a:lstStyle/>
                    <a:p>
                      <a:pPr algn="ctr">
                        <a:lnSpc>
                          <a:spcPct val="115000"/>
                        </a:lnSpc>
                        <a:spcAft>
                          <a:spcPts val="0"/>
                        </a:spcAft>
                      </a:pPr>
                      <a:r>
                        <a:rPr lang="en-ZA" sz="2000" b="1" kern="1200" dirty="0">
                          <a:solidFill>
                            <a:srgbClr val="000000"/>
                          </a:solidFill>
                          <a:effectLst/>
                          <a:latin typeface="Century Gothic"/>
                          <a:ea typeface="Times New Roman"/>
                          <a:cs typeface="Arial"/>
                        </a:rPr>
                        <a:t>Team 3</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2000" kern="1200" dirty="0">
                          <a:solidFill>
                            <a:srgbClr val="000000"/>
                          </a:solidFill>
                          <a:effectLst/>
                          <a:latin typeface="Century Gothic"/>
                          <a:ea typeface="Calibri"/>
                          <a:cs typeface="Times New Roman"/>
                        </a:rPr>
                        <a:t>North West</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2000" kern="1200" dirty="0">
                          <a:solidFill>
                            <a:srgbClr val="000000"/>
                          </a:solidFill>
                          <a:effectLst/>
                          <a:latin typeface="Century Gothic"/>
                          <a:ea typeface="Calibri"/>
                          <a:cs typeface="Times New Roman"/>
                        </a:rPr>
                        <a:t>Eastern Cape</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ZA" sz="2000" kern="1200" dirty="0">
                          <a:solidFill>
                            <a:srgbClr val="000000"/>
                          </a:solidFill>
                          <a:effectLst/>
                          <a:latin typeface="Century Gothic"/>
                          <a:ea typeface="Calibri"/>
                          <a:cs typeface="Times New Roman"/>
                        </a:rPr>
                        <a:t>Gauteng</a:t>
                      </a:r>
                      <a:endParaRPr lang="en-ZA" sz="2000" dirty="0">
                        <a:effectLst/>
                        <a:latin typeface="Century Gothic"/>
                        <a:ea typeface="Century Gothic"/>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fld id="{527EF771-2B50-4573-84B4-5C96B4F32DD9}" type="slidenum">
              <a:rPr lang="en-ZA" smtClean="0"/>
              <a:pPr/>
              <a:t>45</a:t>
            </a:fld>
            <a:endParaRPr lang="en-ZA" dirty="0"/>
          </a:p>
        </p:txBody>
      </p:sp>
    </p:spTree>
    <p:extLst>
      <p:ext uri="{BB962C8B-B14F-4D97-AF65-F5344CB8AC3E}">
        <p14:creationId xmlns:p14="http://schemas.microsoft.com/office/powerpoint/2010/main" xmlns="" val="622546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3"/>
            <a:ext cx="8496944" cy="864096"/>
          </a:xfrm>
        </p:spPr>
        <p:txBody>
          <a:bodyPr>
            <a:noAutofit/>
          </a:bodyPr>
          <a:lstStyle/>
          <a:p>
            <a:r>
              <a:rPr lang="en-ZA" sz="3200" b="1" dirty="0"/>
              <a:t>CURRICULUM AND ASSESSMENT POLICY STATEMENT (CAPS): STRENGTHENING IN </a:t>
            </a:r>
            <a:r>
              <a:rPr lang="en-ZA" sz="3200" b="1" dirty="0" smtClean="0"/>
              <a:t>2017</a:t>
            </a:r>
            <a:endParaRPr lang="en-ZA" sz="3200" b="1" dirty="0"/>
          </a:p>
        </p:txBody>
      </p:sp>
      <p:sp>
        <p:nvSpPr>
          <p:cNvPr id="3" name="Content Placeholder 2"/>
          <p:cNvSpPr>
            <a:spLocks noGrp="1"/>
          </p:cNvSpPr>
          <p:nvPr>
            <p:ph idx="1"/>
          </p:nvPr>
        </p:nvSpPr>
        <p:spPr>
          <a:xfrm>
            <a:off x="179512" y="1144672"/>
            <a:ext cx="8640960" cy="5308664"/>
          </a:xfrm>
        </p:spPr>
        <p:txBody>
          <a:bodyPr>
            <a:noAutofit/>
          </a:bodyPr>
          <a:lstStyle/>
          <a:p>
            <a:pPr algn="just"/>
            <a:r>
              <a:rPr lang="en-US" sz="2200" dirty="0"/>
              <a:t>A number of </a:t>
            </a:r>
            <a:r>
              <a:rPr lang="en-US" sz="2200" b="1" dirty="0"/>
              <a:t>concerns have been received </a:t>
            </a:r>
            <a:r>
              <a:rPr lang="en-US" sz="2200" dirty="0"/>
              <a:t>from teachers, subject specialists, parents and education stakeholders </a:t>
            </a:r>
            <a:r>
              <a:rPr lang="en-US" sz="2200" b="1" dirty="0"/>
              <a:t>about the challenges </a:t>
            </a:r>
            <a:r>
              <a:rPr lang="en-US" sz="2200" dirty="0" smtClean="0"/>
              <a:t>in the </a:t>
            </a:r>
            <a:r>
              <a:rPr lang="en-US" sz="2200" dirty="0"/>
              <a:t>Curriculum and Assessment Policy Statements </a:t>
            </a:r>
            <a:r>
              <a:rPr lang="en-US" sz="2200" b="1" dirty="0"/>
              <a:t>(CAPS). </a:t>
            </a:r>
          </a:p>
          <a:p>
            <a:pPr algn="just">
              <a:spcBef>
                <a:spcPts val="1200"/>
              </a:spcBef>
            </a:pPr>
            <a:r>
              <a:rPr lang="en-US" sz="2200" dirty="0"/>
              <a:t>The </a:t>
            </a:r>
            <a:r>
              <a:rPr lang="en-US" sz="2200" b="1" dirty="0"/>
              <a:t>concerns raised have been corroborated by the National Strategy for Learner Attainment (NSLA) </a:t>
            </a:r>
            <a:r>
              <a:rPr lang="en-US" sz="2200" dirty="0"/>
              <a:t>quarterly reports and the National Education Collaboration Trust (NECT). </a:t>
            </a:r>
          </a:p>
          <a:p>
            <a:pPr algn="just">
              <a:spcBef>
                <a:spcPts val="1200"/>
              </a:spcBef>
            </a:pPr>
            <a:r>
              <a:rPr lang="en-ZA" sz="2200" dirty="0"/>
              <a:t>The report on the inputs received from provinces during the School-Based Assessment (SBA) workshops (April-June 2016) were presented to the HEDCOM meeting held on 17 October 2016 for discussion. </a:t>
            </a:r>
          </a:p>
          <a:p>
            <a:pPr algn="just">
              <a:spcBef>
                <a:spcPts val="1200"/>
              </a:spcBef>
            </a:pPr>
            <a:r>
              <a:rPr lang="en-ZA" sz="2200" dirty="0"/>
              <a:t>HEDCOM recommended that </a:t>
            </a:r>
            <a:r>
              <a:rPr lang="en-ZA" sz="2200" b="1" dirty="0"/>
              <a:t>some of the challenges should be addressed immediatel</a:t>
            </a:r>
            <a:r>
              <a:rPr lang="en-ZA" sz="2200" dirty="0"/>
              <a:t>y so that these are ready for introduction to schools in 2017 to provide some relief and support to teachers and learners in the short term.</a:t>
            </a:r>
          </a:p>
          <a:p>
            <a:endParaRPr lang="en-ZA" sz="24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46</a:t>
            </a:fld>
            <a:endParaRPr lang="en-ZA" dirty="0"/>
          </a:p>
        </p:txBody>
      </p:sp>
    </p:spTree>
    <p:extLst>
      <p:ext uri="{BB962C8B-B14F-4D97-AF65-F5344CB8AC3E}">
        <p14:creationId xmlns:p14="http://schemas.microsoft.com/office/powerpoint/2010/main" xmlns="" val="220378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579296" cy="940967"/>
          </a:xfrm>
        </p:spPr>
        <p:txBody>
          <a:bodyPr>
            <a:noAutofit/>
          </a:bodyPr>
          <a:lstStyle/>
          <a:p>
            <a:r>
              <a:rPr lang="en-ZA" sz="3200" b="1" dirty="0"/>
              <a:t>MEDIATING CAPS CHALLENGES: ACTIONS FOR IMMEDIATE IMPLEMENTATION IN JANUARY 2017</a:t>
            </a:r>
          </a:p>
        </p:txBody>
      </p:sp>
      <p:sp>
        <p:nvSpPr>
          <p:cNvPr id="3" name="Content Placeholder 2"/>
          <p:cNvSpPr>
            <a:spLocks noGrp="1"/>
          </p:cNvSpPr>
          <p:nvPr>
            <p:ph idx="1"/>
          </p:nvPr>
        </p:nvSpPr>
        <p:spPr>
          <a:xfrm>
            <a:off x="457200" y="1412776"/>
            <a:ext cx="8229600" cy="4752528"/>
          </a:xfrm>
        </p:spPr>
        <p:txBody>
          <a:bodyPr>
            <a:normAutofit/>
          </a:bodyPr>
          <a:lstStyle/>
          <a:p>
            <a:pPr lvl="0" algn="just"/>
            <a:r>
              <a:rPr lang="en-GB" sz="2400" dirty="0" smtClean="0"/>
              <a:t>Reduction of the </a:t>
            </a:r>
            <a:r>
              <a:rPr lang="en-GB" sz="2400" dirty="0"/>
              <a:t>number of assessment tasks per </a:t>
            </a:r>
            <a:r>
              <a:rPr lang="en-GB" sz="2400" dirty="0" smtClean="0"/>
              <a:t>subject where the subject has more than prescribed number of tasks;</a:t>
            </a:r>
            <a:endParaRPr lang="en-GB" sz="2400" dirty="0"/>
          </a:p>
          <a:p>
            <a:pPr lvl="0" algn="just"/>
            <a:r>
              <a:rPr lang="en-GB" sz="2400" dirty="0" smtClean="0"/>
              <a:t>Subjects that did not have weighting </a:t>
            </a:r>
            <a:r>
              <a:rPr lang="en-GB" sz="2400" dirty="0"/>
              <a:t>of the assessment tasks in terms of time and mark </a:t>
            </a:r>
            <a:r>
              <a:rPr lang="en-GB" sz="2400" dirty="0" smtClean="0"/>
              <a:t>allocation be provided; </a:t>
            </a:r>
            <a:endParaRPr lang="en-ZA" sz="2400" dirty="0"/>
          </a:p>
          <a:p>
            <a:pPr lvl="0" algn="just"/>
            <a:r>
              <a:rPr lang="en-GB" sz="2400" dirty="0" smtClean="0"/>
              <a:t>Defining the actual tasks where there are none;</a:t>
            </a:r>
            <a:endParaRPr lang="en-ZA" sz="2400" dirty="0"/>
          </a:p>
          <a:p>
            <a:pPr lvl="0" algn="just"/>
            <a:r>
              <a:rPr lang="en-GB" sz="2400" dirty="0"/>
              <a:t>Cognitive levels </a:t>
            </a:r>
            <a:r>
              <a:rPr lang="en-ZA" sz="2400" dirty="0"/>
              <a:t>and </a:t>
            </a:r>
            <a:r>
              <a:rPr lang="en-GB" sz="2400" dirty="0"/>
              <a:t>difficulty levels </a:t>
            </a:r>
            <a:r>
              <a:rPr lang="en-GB" sz="2400" dirty="0" smtClean="0"/>
              <a:t> be stipulated for all subjects;</a:t>
            </a:r>
            <a:endParaRPr lang="en-ZA" sz="2400" dirty="0"/>
          </a:p>
          <a:p>
            <a:pPr lvl="0" algn="just"/>
            <a:r>
              <a:rPr lang="en-GB" sz="2400" dirty="0"/>
              <a:t>Editorial </a:t>
            </a:r>
            <a:r>
              <a:rPr lang="en-GB" sz="2400" dirty="0" smtClean="0"/>
              <a:t>corrections in the CAPS documents for some subjects</a:t>
            </a:r>
            <a:r>
              <a:rPr lang="en-GB" sz="2400" i="1" dirty="0" smtClean="0"/>
              <a:t>; </a:t>
            </a:r>
            <a:r>
              <a:rPr lang="en-GB" sz="2400" dirty="0"/>
              <a:t>and</a:t>
            </a:r>
          </a:p>
          <a:p>
            <a:pPr algn="just"/>
            <a:r>
              <a:rPr lang="en-GB" sz="2400" dirty="0"/>
              <a:t>Examination guidelines for the Intermediate and Senior </a:t>
            </a:r>
            <a:r>
              <a:rPr lang="en-GB" sz="2400" dirty="0" smtClean="0"/>
              <a:t>Phases.</a:t>
            </a:r>
            <a:endParaRPr lang="en-GB" sz="1800" dirty="0"/>
          </a:p>
          <a:p>
            <a:pPr marL="0" lvl="0" indent="0">
              <a:buNone/>
            </a:pPr>
            <a:endParaRPr lang="en-GB" sz="1600" dirty="0"/>
          </a:p>
          <a:p>
            <a:pPr lvl="0"/>
            <a:endParaRPr lang="en-ZA" sz="1600" dirty="0"/>
          </a:p>
          <a:p>
            <a:endParaRPr lang="en-ZA" sz="28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47</a:t>
            </a:fld>
            <a:endParaRPr lang="en-ZA" dirty="0"/>
          </a:p>
        </p:txBody>
      </p:sp>
    </p:spTree>
    <p:extLst>
      <p:ext uri="{BB962C8B-B14F-4D97-AF65-F5344CB8AC3E}">
        <p14:creationId xmlns:p14="http://schemas.microsoft.com/office/powerpoint/2010/main" xmlns="" val="3827029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2088232"/>
          </a:xfrm>
        </p:spPr>
        <p:txBody>
          <a:bodyPr>
            <a:noAutofit/>
          </a:bodyPr>
          <a:lstStyle/>
          <a:p>
            <a:r>
              <a:rPr lang="en-ZA" b="1" dirty="0">
                <a:latin typeface="Calibri" panose="020F0502020204030204" pitchFamily="34" charset="0"/>
              </a:rPr>
              <a:t> 	</a:t>
            </a:r>
            <a:r>
              <a:rPr lang="en-US" sz="4000" b="1" dirty="0">
                <a:solidFill>
                  <a:prstClr val="black"/>
                </a:solidFill>
              </a:rPr>
              <a:t> </a:t>
            </a:r>
            <a:r>
              <a:rPr lang="en-US" sz="3600" b="1" dirty="0" smtClean="0">
                <a:solidFill>
                  <a:prstClr val="black"/>
                </a:solidFill>
              </a:rPr>
              <a:t>PRE-CLOSURE </a:t>
            </a:r>
            <a:r>
              <a:rPr lang="en-US" sz="3600" b="1" dirty="0">
                <a:solidFill>
                  <a:prstClr val="black"/>
                </a:solidFill>
              </a:rPr>
              <a:t>READINESS MONITORING </a:t>
            </a:r>
            <a:br>
              <a:rPr lang="en-US" sz="3600" b="1" dirty="0">
                <a:solidFill>
                  <a:prstClr val="black"/>
                </a:solidFill>
              </a:rPr>
            </a:br>
            <a:r>
              <a:rPr lang="en-US" sz="3600" b="1" dirty="0">
                <a:solidFill>
                  <a:prstClr val="black"/>
                </a:solidFill>
              </a:rPr>
              <a:t>PRELIMINARY FINDINGS</a:t>
            </a:r>
            <a:br>
              <a:rPr lang="en-US" sz="3600" b="1" dirty="0">
                <a:solidFill>
                  <a:prstClr val="black"/>
                </a:solidFill>
              </a:rPr>
            </a:br>
            <a:endParaRPr lang="en-ZA" sz="3600" b="1" dirty="0">
              <a:latin typeface="Calibri" panose="020F0502020204030204" pitchFamily="34" charset="0"/>
            </a:endParaRPr>
          </a:p>
        </p:txBody>
      </p:sp>
    </p:spTree>
    <p:extLst>
      <p:ext uri="{BB962C8B-B14F-4D97-AF65-F5344CB8AC3E}">
        <p14:creationId xmlns:p14="http://schemas.microsoft.com/office/powerpoint/2010/main" xmlns="" val="2813045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9"/>
            <a:ext cx="8579296" cy="1143000"/>
          </a:xfrm>
        </p:spPr>
        <p:txBody>
          <a:bodyPr>
            <a:normAutofit/>
          </a:bodyPr>
          <a:lstStyle/>
          <a:p>
            <a:r>
              <a:rPr lang="en-ZA" sz="3200" b="1" dirty="0" smtClean="0"/>
              <a:t>NUMBER </a:t>
            </a:r>
            <a:r>
              <a:rPr lang="en-ZA" sz="3200" b="1" dirty="0"/>
              <a:t>OF </a:t>
            </a:r>
            <a:r>
              <a:rPr lang="en-ZA" sz="3200" b="1" dirty="0" smtClean="0"/>
              <a:t>SCHOOLS </a:t>
            </a:r>
            <a:r>
              <a:rPr lang="en-ZA" sz="3200" b="1" dirty="0"/>
              <a:t>MONITORED AS AT 09 NOVEMBER 2016</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76787110"/>
              </p:ext>
            </p:extLst>
          </p:nvPr>
        </p:nvGraphicFramePr>
        <p:xfrm>
          <a:off x="179511" y="1417639"/>
          <a:ext cx="8640961" cy="5223889"/>
        </p:xfrm>
        <a:graphic>
          <a:graphicData uri="http://schemas.openxmlformats.org/drawingml/2006/table">
            <a:tbl>
              <a:tblPr>
                <a:tableStyleId>{8A107856-5554-42FB-B03E-39F5DBC370BA}</a:tableStyleId>
              </a:tblPr>
              <a:tblGrid>
                <a:gridCol w="1178633">
                  <a:extLst>
                    <a:ext uri="{9D8B030D-6E8A-4147-A177-3AD203B41FA5}">
                      <a16:colId xmlns="" xmlns:a16="http://schemas.microsoft.com/office/drawing/2014/main" val="3704715044"/>
                    </a:ext>
                  </a:extLst>
                </a:gridCol>
                <a:gridCol w="4421078">
                  <a:extLst>
                    <a:ext uri="{9D8B030D-6E8A-4147-A177-3AD203B41FA5}">
                      <a16:colId xmlns="" xmlns:a16="http://schemas.microsoft.com/office/drawing/2014/main" val="1583725578"/>
                    </a:ext>
                  </a:extLst>
                </a:gridCol>
                <a:gridCol w="3041250">
                  <a:extLst>
                    <a:ext uri="{9D8B030D-6E8A-4147-A177-3AD203B41FA5}">
                      <a16:colId xmlns="" xmlns:a16="http://schemas.microsoft.com/office/drawing/2014/main" val="285397448"/>
                    </a:ext>
                  </a:extLst>
                </a:gridCol>
              </a:tblGrid>
              <a:tr h="540375">
                <a:tc>
                  <a:txBody>
                    <a:bodyPr/>
                    <a:lstStyle/>
                    <a:p>
                      <a:pPr algn="l" fontAlgn="ctr"/>
                      <a:r>
                        <a:rPr lang="en-ZA" sz="1800" b="1" u="none" strike="noStrike" dirty="0">
                          <a:effectLst/>
                        </a:rPr>
                        <a:t>Province</a:t>
                      </a:r>
                      <a:endParaRPr lang="en-Z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b="1" u="none" strike="noStrike" dirty="0">
                          <a:effectLst/>
                        </a:rPr>
                        <a:t>District</a:t>
                      </a:r>
                      <a:endParaRPr lang="en-ZA"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b="1" u="none" strike="noStrike" dirty="0">
                          <a:effectLst/>
                        </a:rPr>
                        <a:t>Number of Schools Visited</a:t>
                      </a:r>
                      <a:endParaRPr lang="en-ZA"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692617441"/>
                  </a:ext>
                </a:extLst>
              </a:tr>
              <a:tr h="445898">
                <a:tc>
                  <a:txBody>
                    <a:bodyPr/>
                    <a:lstStyle/>
                    <a:p>
                      <a:pPr algn="l" fontAlgn="ctr"/>
                      <a:r>
                        <a:rPr lang="en-ZA" sz="1800" u="none" strike="noStrike" dirty="0">
                          <a:effectLst/>
                        </a:rPr>
                        <a:t>EC</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Lady Frere</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12</a:t>
                      </a:r>
                      <a:endParaRPr lang="en-Z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4025039617"/>
                  </a:ext>
                </a:extLst>
              </a:tr>
              <a:tr h="445898">
                <a:tc>
                  <a:txBody>
                    <a:bodyPr/>
                    <a:lstStyle/>
                    <a:p>
                      <a:pPr algn="l" fontAlgn="ctr"/>
                      <a:r>
                        <a:rPr lang="en-ZA" sz="1800" u="none" strike="noStrike" dirty="0">
                          <a:effectLst/>
                        </a:rPr>
                        <a:t>FS</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Lejweleputswa</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6</a:t>
                      </a:r>
                      <a:endParaRPr lang="en-Z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916562531"/>
                  </a:ext>
                </a:extLst>
              </a:tr>
              <a:tr h="482241">
                <a:tc>
                  <a:txBody>
                    <a:bodyPr/>
                    <a:lstStyle/>
                    <a:p>
                      <a:pPr algn="l" fontAlgn="ctr"/>
                      <a:r>
                        <a:rPr lang="en-ZA" sz="1800" u="none" strike="noStrike" dirty="0">
                          <a:effectLst/>
                        </a:rPr>
                        <a:t>GP</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Gauteng </a:t>
                      </a:r>
                      <a:r>
                        <a:rPr lang="en-ZA" sz="1800" u="none" strike="noStrike" dirty="0" smtClean="0">
                          <a:effectLst/>
                        </a:rPr>
                        <a:t>Central; Johannesburg </a:t>
                      </a:r>
                      <a:r>
                        <a:rPr lang="en-ZA" sz="1800" u="none" strike="noStrike" dirty="0">
                          <a:effectLst/>
                        </a:rPr>
                        <a:t>Central; Johannesburg South   </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34</a:t>
                      </a:r>
                      <a:endParaRPr lang="en-Z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719997870"/>
                  </a:ext>
                </a:extLst>
              </a:tr>
              <a:tr h="445898">
                <a:tc>
                  <a:txBody>
                    <a:bodyPr/>
                    <a:lstStyle/>
                    <a:p>
                      <a:pPr algn="l" fontAlgn="ctr"/>
                      <a:r>
                        <a:rPr lang="en-ZA" sz="1800" u="none" strike="noStrike" dirty="0">
                          <a:effectLst/>
                        </a:rPr>
                        <a:t>KZN</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Umkhanyakude; Umzinyathi</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29</a:t>
                      </a:r>
                      <a:endParaRPr lang="en-Z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4161333792"/>
                  </a:ext>
                </a:extLst>
              </a:tr>
              <a:tr h="445898">
                <a:tc>
                  <a:txBody>
                    <a:bodyPr/>
                    <a:lstStyle/>
                    <a:p>
                      <a:pPr algn="l" fontAlgn="ctr"/>
                      <a:r>
                        <a:rPr lang="en-ZA" sz="1800" u="none" strike="noStrike" dirty="0">
                          <a:effectLst/>
                        </a:rPr>
                        <a:t>LP</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Sekhukhune; Vhembe</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24</a:t>
                      </a:r>
                      <a:endParaRPr lang="en-Z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4089830443"/>
                  </a:ext>
                </a:extLst>
              </a:tr>
              <a:tr h="445898">
                <a:tc>
                  <a:txBody>
                    <a:bodyPr/>
                    <a:lstStyle/>
                    <a:p>
                      <a:pPr algn="l" fontAlgn="ctr"/>
                      <a:r>
                        <a:rPr lang="en-ZA" sz="1800" u="none" strike="noStrike" dirty="0">
                          <a:effectLst/>
                        </a:rPr>
                        <a:t>MP</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Ehlanzeni; Gert Sibande</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31</a:t>
                      </a:r>
                      <a:endParaRPr lang="en-Z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116029803"/>
                  </a:ext>
                </a:extLst>
              </a:tr>
              <a:tr h="445898">
                <a:tc>
                  <a:txBody>
                    <a:bodyPr/>
                    <a:lstStyle/>
                    <a:p>
                      <a:pPr algn="l" fontAlgn="ctr"/>
                      <a:r>
                        <a:rPr lang="en-ZA" sz="1800" u="none" strike="noStrike" dirty="0">
                          <a:effectLst/>
                        </a:rPr>
                        <a:t>NC</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Pixley Ka Seme; John Taolo Gaetsewe</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12</a:t>
                      </a:r>
                      <a:endParaRPr lang="en-Z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511820921"/>
                  </a:ext>
                </a:extLst>
              </a:tr>
              <a:tr h="445898">
                <a:tc>
                  <a:txBody>
                    <a:bodyPr/>
                    <a:lstStyle/>
                    <a:p>
                      <a:pPr algn="l" fontAlgn="ctr"/>
                      <a:r>
                        <a:rPr lang="en-ZA" sz="1800" u="none" strike="noStrike" dirty="0">
                          <a:effectLst/>
                        </a:rPr>
                        <a:t>NW</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Dr Kenneth Kaunda; Dr Ruth Segomotsi Mompati</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23</a:t>
                      </a:r>
                      <a:endParaRPr lang="en-Z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506326046"/>
                  </a:ext>
                </a:extLst>
              </a:tr>
              <a:tr h="445898">
                <a:tc>
                  <a:txBody>
                    <a:bodyPr/>
                    <a:lstStyle/>
                    <a:p>
                      <a:pPr algn="l" fontAlgn="ctr"/>
                      <a:r>
                        <a:rPr lang="en-ZA" sz="1800" u="none" strike="noStrike" dirty="0">
                          <a:effectLst/>
                        </a:rPr>
                        <a:t>WP</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Metro Central; Metro East</a:t>
                      </a:r>
                      <a:endParaRPr lang="en-Z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ZA" sz="1800" u="none" strike="noStrike" dirty="0">
                          <a:effectLst/>
                        </a:rPr>
                        <a:t>15</a:t>
                      </a:r>
                      <a:endParaRPr lang="en-ZA"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4081188689"/>
                  </a:ext>
                </a:extLst>
              </a:tr>
              <a:tr h="445898">
                <a:tc gridSpan="2">
                  <a:txBody>
                    <a:bodyPr/>
                    <a:lstStyle/>
                    <a:p>
                      <a:pPr algn="l" fontAlgn="ctr"/>
                      <a:r>
                        <a:rPr lang="en-ZA" sz="1800" b="1" u="none" strike="noStrike" dirty="0">
                          <a:effectLst/>
                        </a:rPr>
                        <a:t>National</a:t>
                      </a:r>
                      <a:endParaRPr lang="en-ZA"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ZA"/>
                    </a:p>
                  </a:txBody>
                  <a:tcPr/>
                </a:tc>
                <a:tc>
                  <a:txBody>
                    <a:bodyPr/>
                    <a:lstStyle/>
                    <a:p>
                      <a:pPr algn="ctr" fontAlgn="ctr"/>
                      <a:r>
                        <a:rPr lang="en-ZA" sz="1800" b="1" u="none" strike="noStrike" dirty="0">
                          <a:effectLst/>
                        </a:rPr>
                        <a:t>186</a:t>
                      </a:r>
                      <a:endParaRPr lang="en-ZA"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140336353"/>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pPr/>
              <a:t>49</a:t>
            </a:fld>
            <a:endParaRPr lang="en-ZA" dirty="0"/>
          </a:p>
        </p:txBody>
      </p:sp>
    </p:spTree>
    <p:extLst>
      <p:ext uri="{BB962C8B-B14F-4D97-AF65-F5344CB8AC3E}">
        <p14:creationId xmlns:p14="http://schemas.microsoft.com/office/powerpoint/2010/main" xmlns="" val="126404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76871"/>
            <a:ext cx="9144000" cy="1224137"/>
          </a:xfrm>
        </p:spPr>
        <p:txBody>
          <a:bodyPr>
            <a:normAutofit fontScale="90000"/>
          </a:bodyPr>
          <a:lstStyle/>
          <a:p>
            <a:r>
              <a:rPr lang="en-ZA" b="1" dirty="0"/>
              <a:t/>
            </a:r>
            <a:br>
              <a:rPr lang="en-ZA" b="1" dirty="0"/>
            </a:br>
            <a:r>
              <a:rPr lang="en-ZA" b="1" dirty="0"/>
              <a:t/>
            </a:r>
            <a:br>
              <a:rPr lang="en-ZA" b="1" dirty="0"/>
            </a:br>
            <a:r>
              <a:rPr lang="en-ZA" b="1" dirty="0"/>
              <a:t>APPROACH TO SCHOOL READINESS MONITORING 2017</a:t>
            </a:r>
            <a:br>
              <a:rPr lang="en-ZA" b="1" dirty="0"/>
            </a:br>
            <a:r>
              <a:rPr lang="en-ZA" b="1" dirty="0"/>
              <a:t/>
            </a:r>
            <a:br>
              <a:rPr lang="en-ZA" b="1" dirty="0"/>
            </a:br>
            <a:endParaRPr lang="en-ZA" b="1" dirty="0"/>
          </a:p>
        </p:txBody>
      </p:sp>
    </p:spTree>
    <p:extLst>
      <p:ext uri="{BB962C8B-B14F-4D97-AF65-F5344CB8AC3E}">
        <p14:creationId xmlns:p14="http://schemas.microsoft.com/office/powerpoint/2010/main" xmlns="" val="2630050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8579296" cy="1124744"/>
          </a:xfrm>
        </p:spPr>
        <p:txBody>
          <a:bodyPr>
            <a:normAutofit/>
          </a:bodyPr>
          <a:lstStyle/>
          <a:p>
            <a:r>
              <a:rPr lang="en-ZA" sz="3200" b="1" dirty="0"/>
              <a:t>PRELIMINARY FINDINGS</a:t>
            </a:r>
          </a:p>
        </p:txBody>
      </p:sp>
      <p:sp>
        <p:nvSpPr>
          <p:cNvPr id="3" name="Content Placeholder 2"/>
          <p:cNvSpPr>
            <a:spLocks noGrp="1"/>
          </p:cNvSpPr>
          <p:nvPr>
            <p:ph idx="1"/>
          </p:nvPr>
        </p:nvSpPr>
        <p:spPr>
          <a:xfrm>
            <a:off x="457200" y="908720"/>
            <a:ext cx="8229600" cy="5217450"/>
          </a:xfrm>
        </p:spPr>
        <p:txBody>
          <a:bodyPr>
            <a:normAutofit/>
          </a:bodyPr>
          <a:lstStyle/>
          <a:p>
            <a:pPr marL="0" lvl="0" indent="0" algn="just">
              <a:buNone/>
            </a:pPr>
            <a:r>
              <a:rPr lang="en-ZA" sz="2400" b="1" u="sng" dirty="0" smtClean="0">
                <a:solidFill>
                  <a:prstClr val="black"/>
                </a:solidFill>
              </a:rPr>
              <a:t>Areas of Challenge</a:t>
            </a:r>
            <a:r>
              <a:rPr lang="en-ZA" sz="2400" dirty="0" smtClean="0">
                <a:solidFill>
                  <a:prstClr val="black"/>
                </a:solidFill>
              </a:rPr>
              <a:t>:</a:t>
            </a:r>
          </a:p>
          <a:p>
            <a:pPr lvl="0" algn="just"/>
            <a:r>
              <a:rPr lang="en-ZA" sz="2400" dirty="0" smtClean="0">
                <a:solidFill>
                  <a:prstClr val="black"/>
                </a:solidFill>
              </a:rPr>
              <a:t>Over </a:t>
            </a:r>
            <a:r>
              <a:rPr lang="en-ZA" sz="2400" b="1" dirty="0">
                <a:solidFill>
                  <a:prstClr val="black"/>
                </a:solidFill>
              </a:rPr>
              <a:t>50% of schools had not conducted School </a:t>
            </a:r>
            <a:r>
              <a:rPr lang="en-ZA" sz="2400" b="1" dirty="0" smtClean="0">
                <a:solidFill>
                  <a:prstClr val="black"/>
                </a:solidFill>
              </a:rPr>
              <a:t>Self-Evaluations, </a:t>
            </a:r>
            <a:r>
              <a:rPr lang="en-ZA" sz="2400" dirty="0">
                <a:solidFill>
                  <a:prstClr val="black"/>
                </a:solidFill>
              </a:rPr>
              <a:t>particularly in the </a:t>
            </a:r>
            <a:r>
              <a:rPr lang="en-ZA" sz="2400" b="1" dirty="0">
                <a:solidFill>
                  <a:prstClr val="black"/>
                </a:solidFill>
              </a:rPr>
              <a:t>EC, KZN, LP, MP </a:t>
            </a:r>
            <a:r>
              <a:rPr lang="en-ZA" sz="2400" dirty="0">
                <a:solidFill>
                  <a:prstClr val="black"/>
                </a:solidFill>
              </a:rPr>
              <a:t>and </a:t>
            </a:r>
            <a:r>
              <a:rPr lang="en-ZA" sz="2400" b="1" dirty="0" smtClean="0">
                <a:solidFill>
                  <a:prstClr val="black"/>
                </a:solidFill>
              </a:rPr>
              <a:t>NW</a:t>
            </a:r>
            <a:r>
              <a:rPr lang="en-ZA" sz="2400" b="1" dirty="0">
                <a:solidFill>
                  <a:prstClr val="black"/>
                </a:solidFill>
              </a:rPr>
              <a:t>.</a:t>
            </a:r>
            <a:endParaRPr lang="en-ZA" sz="2400" dirty="0" smtClean="0">
              <a:solidFill>
                <a:srgbClr val="FF0000"/>
              </a:solidFill>
            </a:endParaRPr>
          </a:p>
          <a:p>
            <a:pPr lvl="0" algn="just"/>
            <a:r>
              <a:rPr lang="en-ZA" sz="2400" dirty="0" smtClean="0">
                <a:solidFill>
                  <a:prstClr val="black"/>
                </a:solidFill>
              </a:rPr>
              <a:t>Provincial education departments have set up robust systems to address challenges relating to admissions and registrations. However, preliminary findings reveal that there are still challenges with admissions. For instance, </a:t>
            </a:r>
            <a:r>
              <a:rPr lang="en-ZA" sz="2400" b="1" dirty="0" smtClean="0">
                <a:solidFill>
                  <a:prstClr val="black"/>
                </a:solidFill>
              </a:rPr>
              <a:t>only 40% of the schools monitored had finalised admissions and registrations</a:t>
            </a:r>
            <a:r>
              <a:rPr lang="en-ZA" sz="2400" dirty="0" smtClean="0">
                <a:solidFill>
                  <a:prstClr val="black"/>
                </a:solidFill>
              </a:rPr>
              <a:t>. </a:t>
            </a:r>
          </a:p>
          <a:p>
            <a:pPr algn="just"/>
            <a:r>
              <a:rPr lang="en-ZA" sz="2400" dirty="0" smtClean="0">
                <a:solidFill>
                  <a:prstClr val="black"/>
                </a:solidFill>
              </a:rPr>
              <a:t>The </a:t>
            </a:r>
            <a:r>
              <a:rPr lang="en-ZA" sz="2400" b="1" dirty="0">
                <a:solidFill>
                  <a:prstClr val="black"/>
                </a:solidFill>
              </a:rPr>
              <a:t>filling of posts is </a:t>
            </a:r>
            <a:r>
              <a:rPr lang="en-ZA" sz="2400" b="1" dirty="0" smtClean="0">
                <a:solidFill>
                  <a:prstClr val="black"/>
                </a:solidFill>
              </a:rPr>
              <a:t>also still </a:t>
            </a:r>
            <a:r>
              <a:rPr lang="en-ZA" sz="2400" b="1" dirty="0">
                <a:solidFill>
                  <a:prstClr val="black"/>
                </a:solidFill>
              </a:rPr>
              <a:t>slow </a:t>
            </a:r>
            <a:r>
              <a:rPr lang="en-ZA" sz="2400" dirty="0">
                <a:solidFill>
                  <a:prstClr val="black"/>
                </a:solidFill>
              </a:rPr>
              <a:t>in some </a:t>
            </a:r>
            <a:r>
              <a:rPr lang="en-ZA" sz="2400" dirty="0" smtClean="0">
                <a:solidFill>
                  <a:prstClr val="black"/>
                </a:solidFill>
              </a:rPr>
              <a:t>provinces (based on schools visited.) Most affected were schools in </a:t>
            </a:r>
            <a:r>
              <a:rPr lang="en-ZA" sz="2400" b="1" dirty="0">
                <a:solidFill>
                  <a:prstClr val="black"/>
                </a:solidFill>
              </a:rPr>
              <a:t>KZN, </a:t>
            </a:r>
            <a:r>
              <a:rPr lang="en-ZA" sz="2400" b="1" dirty="0" smtClean="0">
                <a:solidFill>
                  <a:prstClr val="black"/>
                </a:solidFill>
              </a:rPr>
              <a:t>Limpopo, Mpumalanga </a:t>
            </a:r>
            <a:r>
              <a:rPr lang="en-ZA" sz="2400" b="1" dirty="0">
                <a:solidFill>
                  <a:prstClr val="black"/>
                </a:solidFill>
              </a:rPr>
              <a:t>and </a:t>
            </a:r>
            <a:r>
              <a:rPr lang="en-ZA" sz="2400" b="1" dirty="0" smtClean="0">
                <a:solidFill>
                  <a:prstClr val="black"/>
                </a:solidFill>
              </a:rPr>
              <a:t>North West. </a:t>
            </a:r>
            <a:endParaRPr lang="en-ZA" sz="2400" b="1" dirty="0">
              <a:solidFill>
                <a:prstClr val="black"/>
              </a:solidFill>
            </a:endParaRPr>
          </a:p>
          <a:p>
            <a:pPr lvl="0" algn="just"/>
            <a:endParaRPr lang="en-ZA" sz="2400" dirty="0">
              <a:solidFill>
                <a:prstClr val="black"/>
              </a:solidFill>
            </a:endParaRPr>
          </a:p>
          <a:p>
            <a:pPr lvl="0" algn="just"/>
            <a:endParaRPr lang="en-ZA" sz="2400" dirty="0">
              <a:solidFill>
                <a:prstClr val="black"/>
              </a:solidFill>
            </a:endParaRPr>
          </a:p>
          <a:p>
            <a:pPr lvl="0" algn="just"/>
            <a:endParaRPr lang="en-GB" sz="2000" dirty="0"/>
          </a:p>
          <a:p>
            <a:pPr lvl="0"/>
            <a:endParaRPr lang="en-ZA" sz="1900" dirty="0"/>
          </a:p>
          <a:p>
            <a:endParaRPr lang="en-ZA"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50</a:t>
            </a:fld>
            <a:endParaRPr lang="en-ZA" dirty="0"/>
          </a:p>
        </p:txBody>
      </p:sp>
    </p:spTree>
    <p:extLst>
      <p:ext uri="{BB962C8B-B14F-4D97-AF65-F5344CB8AC3E}">
        <p14:creationId xmlns:p14="http://schemas.microsoft.com/office/powerpoint/2010/main" xmlns="" val="8146244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8579296" cy="980728"/>
          </a:xfrm>
        </p:spPr>
        <p:txBody>
          <a:bodyPr>
            <a:normAutofit/>
          </a:bodyPr>
          <a:lstStyle/>
          <a:p>
            <a:r>
              <a:rPr lang="en-ZA" sz="3200" b="1" dirty="0"/>
              <a:t>PRELIMINARY FINDINGS</a:t>
            </a:r>
          </a:p>
        </p:txBody>
      </p:sp>
      <p:sp>
        <p:nvSpPr>
          <p:cNvPr id="3" name="Content Placeholder 2"/>
          <p:cNvSpPr>
            <a:spLocks noGrp="1"/>
          </p:cNvSpPr>
          <p:nvPr>
            <p:ph idx="1"/>
          </p:nvPr>
        </p:nvSpPr>
        <p:spPr>
          <a:xfrm>
            <a:off x="457200" y="764704"/>
            <a:ext cx="8229600" cy="5361466"/>
          </a:xfrm>
        </p:spPr>
        <p:txBody>
          <a:bodyPr>
            <a:normAutofit fontScale="92500" lnSpcReduction="10000"/>
          </a:bodyPr>
          <a:lstStyle/>
          <a:p>
            <a:pPr marL="0" indent="0" algn="just">
              <a:buNone/>
            </a:pPr>
            <a:r>
              <a:rPr lang="en-ZA" sz="2400" b="1" u="sng" dirty="0" smtClean="0">
                <a:solidFill>
                  <a:prstClr val="black"/>
                </a:solidFill>
              </a:rPr>
              <a:t>Areas of Improvement</a:t>
            </a:r>
          </a:p>
          <a:p>
            <a:pPr algn="just"/>
            <a:r>
              <a:rPr lang="en-ZA" sz="2400" dirty="0" smtClean="0">
                <a:solidFill>
                  <a:prstClr val="black"/>
                </a:solidFill>
              </a:rPr>
              <a:t>Provincial </a:t>
            </a:r>
            <a:r>
              <a:rPr lang="en-ZA" sz="2400" dirty="0">
                <a:solidFill>
                  <a:prstClr val="black"/>
                </a:solidFill>
              </a:rPr>
              <a:t>education departments have to publish post establishments every September. This has been an area of major improvement in the system (e.g. </a:t>
            </a:r>
            <a:r>
              <a:rPr lang="en-ZA" sz="2400" b="1" dirty="0">
                <a:solidFill>
                  <a:prstClr val="black"/>
                </a:solidFill>
              </a:rPr>
              <a:t>94% of schools monitored so far reported to have received post establishments for 2017</a:t>
            </a:r>
            <a:r>
              <a:rPr lang="en-ZA" sz="2400" dirty="0">
                <a:solidFill>
                  <a:prstClr val="black"/>
                </a:solidFill>
              </a:rPr>
              <a:t>). </a:t>
            </a:r>
          </a:p>
          <a:p>
            <a:pPr lvl="0" algn="just"/>
            <a:r>
              <a:rPr lang="en-ZA" sz="2400" b="1" dirty="0" smtClean="0">
                <a:solidFill>
                  <a:prstClr val="black"/>
                </a:solidFill>
              </a:rPr>
              <a:t>Significant </a:t>
            </a:r>
            <a:r>
              <a:rPr lang="en-ZA" sz="2400" b="1" dirty="0">
                <a:solidFill>
                  <a:prstClr val="black"/>
                </a:solidFill>
              </a:rPr>
              <a:t>progress </a:t>
            </a:r>
            <a:r>
              <a:rPr lang="en-ZA" sz="2400" dirty="0">
                <a:solidFill>
                  <a:prstClr val="black"/>
                </a:solidFill>
              </a:rPr>
              <a:t>has been made in the </a:t>
            </a:r>
            <a:r>
              <a:rPr lang="en-ZA" sz="2400" b="1" dirty="0">
                <a:solidFill>
                  <a:prstClr val="black"/>
                </a:solidFill>
              </a:rPr>
              <a:t>provisioning of LTSM nationally</a:t>
            </a:r>
            <a:r>
              <a:rPr lang="en-ZA" sz="2400" dirty="0">
                <a:solidFill>
                  <a:prstClr val="black"/>
                </a:solidFill>
              </a:rPr>
              <a:t>. However, there are still schools where textbook retrieval systems  are either not in place or fully functional. Schools monitored in </a:t>
            </a:r>
            <a:r>
              <a:rPr lang="en-ZA" sz="2400" dirty="0" smtClean="0">
                <a:solidFill>
                  <a:prstClr val="black"/>
                </a:solidFill>
              </a:rPr>
              <a:t>Eastern Cape, </a:t>
            </a:r>
            <a:r>
              <a:rPr lang="en-ZA" sz="2400" dirty="0">
                <a:solidFill>
                  <a:prstClr val="black"/>
                </a:solidFill>
              </a:rPr>
              <a:t>KZN and </a:t>
            </a:r>
            <a:r>
              <a:rPr lang="en-ZA" sz="2400" dirty="0" smtClean="0">
                <a:solidFill>
                  <a:prstClr val="black"/>
                </a:solidFill>
              </a:rPr>
              <a:t>Mpumalanga </a:t>
            </a:r>
            <a:r>
              <a:rPr lang="en-ZA" sz="2400" dirty="0">
                <a:solidFill>
                  <a:prstClr val="black"/>
                </a:solidFill>
              </a:rPr>
              <a:t>showed weaknesses in this regard. </a:t>
            </a:r>
            <a:r>
              <a:rPr lang="en-ZA" sz="2400" dirty="0" smtClean="0">
                <a:solidFill>
                  <a:prstClr val="black"/>
                </a:solidFill>
              </a:rPr>
              <a:t>None of the </a:t>
            </a:r>
            <a:r>
              <a:rPr lang="en-ZA" sz="2400" dirty="0">
                <a:solidFill>
                  <a:prstClr val="black"/>
                </a:solidFill>
              </a:rPr>
              <a:t>schools monitored in the Eastern Cape </a:t>
            </a:r>
            <a:r>
              <a:rPr lang="en-ZA" sz="2400" dirty="0" smtClean="0">
                <a:solidFill>
                  <a:prstClr val="black"/>
                </a:solidFill>
              </a:rPr>
              <a:t>had </a:t>
            </a:r>
            <a:r>
              <a:rPr lang="en-ZA" sz="2400" dirty="0">
                <a:solidFill>
                  <a:prstClr val="black"/>
                </a:solidFill>
              </a:rPr>
              <a:t>a textbook retrieval policy. </a:t>
            </a:r>
          </a:p>
          <a:p>
            <a:pPr lvl="0" algn="just"/>
            <a:r>
              <a:rPr lang="en-ZA" sz="2400" dirty="0">
                <a:solidFill>
                  <a:prstClr val="black"/>
                </a:solidFill>
              </a:rPr>
              <a:t>Schools receive an allocation for minor repairs and maintenance on infrastructure. Although significant progress has been recorded in assisting schools to utilise this allocation, </a:t>
            </a:r>
            <a:r>
              <a:rPr lang="en-ZA" sz="2400" b="1" dirty="0">
                <a:solidFill>
                  <a:prstClr val="black"/>
                </a:solidFill>
              </a:rPr>
              <a:t>more than 50% of schools monitored in </a:t>
            </a:r>
            <a:r>
              <a:rPr lang="en-ZA" sz="2400" b="1" dirty="0" smtClean="0">
                <a:solidFill>
                  <a:prstClr val="black"/>
                </a:solidFill>
              </a:rPr>
              <a:t>Eastern Cape, </a:t>
            </a:r>
            <a:r>
              <a:rPr lang="en-ZA" sz="2400" b="1" dirty="0">
                <a:solidFill>
                  <a:prstClr val="black"/>
                </a:solidFill>
              </a:rPr>
              <a:t>KZN, </a:t>
            </a:r>
            <a:r>
              <a:rPr lang="en-ZA" sz="2400" b="1" dirty="0" smtClean="0">
                <a:solidFill>
                  <a:prstClr val="black"/>
                </a:solidFill>
              </a:rPr>
              <a:t>Mpumalanga </a:t>
            </a:r>
            <a:r>
              <a:rPr lang="en-ZA" sz="2400" b="1" dirty="0">
                <a:solidFill>
                  <a:prstClr val="black"/>
                </a:solidFill>
              </a:rPr>
              <a:t>and </a:t>
            </a:r>
            <a:r>
              <a:rPr lang="en-ZA" sz="2400" b="1" dirty="0" smtClean="0">
                <a:solidFill>
                  <a:prstClr val="black"/>
                </a:solidFill>
              </a:rPr>
              <a:t>North West </a:t>
            </a:r>
            <a:r>
              <a:rPr lang="en-ZA" sz="2400" b="1" dirty="0">
                <a:solidFill>
                  <a:prstClr val="black"/>
                </a:solidFill>
              </a:rPr>
              <a:t>did not have an infrastructure maintenance plan for 2017</a:t>
            </a:r>
            <a:r>
              <a:rPr lang="en-ZA" sz="2400" dirty="0">
                <a:solidFill>
                  <a:prstClr val="black"/>
                </a:solidFill>
              </a:rPr>
              <a:t>. </a:t>
            </a:r>
          </a:p>
          <a:p>
            <a:pPr lvl="0" algn="just"/>
            <a:endParaRPr lang="en-ZA" sz="2400" dirty="0">
              <a:solidFill>
                <a:prstClr val="black"/>
              </a:solidFill>
            </a:endParaRPr>
          </a:p>
          <a:p>
            <a:pPr lvl="0" algn="just"/>
            <a:endParaRPr lang="en-GB" sz="2000" dirty="0"/>
          </a:p>
          <a:p>
            <a:pPr lvl="0"/>
            <a:endParaRPr lang="en-ZA" sz="1900" dirty="0"/>
          </a:p>
          <a:p>
            <a:endParaRPr lang="en-ZA"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51</a:t>
            </a:fld>
            <a:endParaRPr lang="en-ZA" dirty="0"/>
          </a:p>
        </p:txBody>
      </p:sp>
    </p:spTree>
    <p:extLst>
      <p:ext uri="{BB962C8B-B14F-4D97-AF65-F5344CB8AC3E}">
        <p14:creationId xmlns:p14="http://schemas.microsoft.com/office/powerpoint/2010/main" xmlns="" val="23801218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2856"/>
            <a:ext cx="7992888" cy="2088232"/>
          </a:xfrm>
        </p:spPr>
        <p:txBody>
          <a:bodyPr>
            <a:noAutofit/>
          </a:bodyPr>
          <a:lstStyle/>
          <a:p>
            <a:r>
              <a:rPr lang="en-ZA" b="1" dirty="0">
                <a:latin typeface="Calibri" panose="020F0502020204030204" pitchFamily="34" charset="0"/>
              </a:rPr>
              <a:t> 	</a:t>
            </a:r>
            <a:r>
              <a:rPr lang="en-US" sz="4000" b="1" dirty="0">
                <a:solidFill>
                  <a:prstClr val="black"/>
                </a:solidFill>
              </a:rPr>
              <a:t> </a:t>
            </a:r>
            <a:r>
              <a:rPr lang="en-US" sz="4000" b="1" dirty="0" smtClean="0">
                <a:solidFill>
                  <a:prstClr val="black"/>
                </a:solidFill>
              </a:rPr>
              <a:t>PARLIAMENTARY </a:t>
            </a:r>
            <a:r>
              <a:rPr lang="en-US" sz="4000" b="1" dirty="0">
                <a:solidFill>
                  <a:prstClr val="black"/>
                </a:solidFill>
              </a:rPr>
              <a:t>TPTTP VISITS</a:t>
            </a:r>
            <a:br>
              <a:rPr lang="en-US" sz="4000" b="1" dirty="0">
                <a:solidFill>
                  <a:prstClr val="black"/>
                </a:solidFill>
              </a:rPr>
            </a:br>
            <a:endParaRPr lang="en-ZA" b="1" dirty="0">
              <a:latin typeface="Calibri" panose="020F0502020204030204" pitchFamily="34" charset="0"/>
            </a:endParaRPr>
          </a:p>
        </p:txBody>
      </p:sp>
    </p:spTree>
    <p:extLst>
      <p:ext uri="{BB962C8B-B14F-4D97-AF65-F5344CB8AC3E}">
        <p14:creationId xmlns:p14="http://schemas.microsoft.com/office/powerpoint/2010/main" xmlns="" val="3554338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576065"/>
          </a:xfrm>
        </p:spPr>
        <p:txBody>
          <a:bodyPr>
            <a:normAutofit fontScale="90000"/>
          </a:bodyPr>
          <a:lstStyle/>
          <a:p>
            <a:r>
              <a:rPr lang="en-US" sz="4000" b="1" dirty="0" smtClean="0"/>
              <a:t>PARLIAMENTARY  VISITS</a:t>
            </a:r>
            <a:endParaRPr lang="en-ZA" sz="4000" b="1" dirty="0">
              <a:latin typeface="+mj-lt"/>
            </a:endParaRPr>
          </a:p>
        </p:txBody>
      </p:sp>
      <p:sp>
        <p:nvSpPr>
          <p:cNvPr id="3" name="Content Placeholder 2"/>
          <p:cNvSpPr>
            <a:spLocks noGrp="1"/>
          </p:cNvSpPr>
          <p:nvPr>
            <p:ph idx="1"/>
          </p:nvPr>
        </p:nvSpPr>
        <p:spPr>
          <a:xfrm>
            <a:off x="251520" y="1052736"/>
            <a:ext cx="8568952" cy="5073427"/>
          </a:xfrm>
        </p:spPr>
        <p:txBody>
          <a:bodyPr>
            <a:noAutofit/>
          </a:bodyPr>
          <a:lstStyle/>
          <a:p>
            <a:pPr algn="just"/>
            <a:r>
              <a:rPr lang="en-US" sz="2800" dirty="0"/>
              <a:t>During the </a:t>
            </a:r>
            <a:r>
              <a:rPr lang="en-US" sz="2800" dirty="0" smtClean="0"/>
              <a:t>weeks </a:t>
            </a:r>
            <a:r>
              <a:rPr lang="en-US" sz="2800" dirty="0"/>
              <a:t>of 12-16 September </a:t>
            </a:r>
            <a:r>
              <a:rPr lang="en-US" sz="2800" dirty="0" smtClean="0"/>
              <a:t>2016, 19-22 </a:t>
            </a:r>
            <a:r>
              <a:rPr lang="en-US" sz="2800" dirty="0"/>
              <a:t>September </a:t>
            </a:r>
            <a:r>
              <a:rPr lang="en-US" sz="2800" dirty="0" smtClean="0"/>
              <a:t>2016 </a:t>
            </a:r>
            <a:r>
              <a:rPr lang="en-US" sz="2800" dirty="0"/>
              <a:t>and 17-21 October 2016 </a:t>
            </a:r>
            <a:r>
              <a:rPr lang="en-US" sz="2800" b="1" dirty="0" smtClean="0"/>
              <a:t>Parliamentarians </a:t>
            </a:r>
            <a:r>
              <a:rPr lang="en-US" sz="2800" b="1" dirty="0"/>
              <a:t>conducted oversight visits </a:t>
            </a:r>
            <a:r>
              <a:rPr lang="en-US" sz="2800" b="1" dirty="0" smtClean="0"/>
              <a:t>in Limpopo </a:t>
            </a:r>
            <a:r>
              <a:rPr lang="en-US" sz="2800" b="1" dirty="0"/>
              <a:t>and</a:t>
            </a:r>
            <a:r>
              <a:rPr lang="en-US" sz="2800" b="1" dirty="0" smtClean="0"/>
              <a:t> </a:t>
            </a:r>
            <a:r>
              <a:rPr lang="en-US" sz="2800" b="1" dirty="0"/>
              <a:t>Eastern Cape </a:t>
            </a:r>
            <a:r>
              <a:rPr lang="en-US" sz="2800" b="1" dirty="0" smtClean="0"/>
              <a:t>respectively</a:t>
            </a:r>
            <a:r>
              <a:rPr lang="en-US" sz="2800" dirty="0" smtClean="0"/>
              <a:t>.</a:t>
            </a:r>
            <a:endParaRPr lang="en-US" sz="2800" dirty="0"/>
          </a:p>
          <a:p>
            <a:pPr algn="just"/>
            <a:r>
              <a:rPr lang="en-ZA" sz="2800" dirty="0"/>
              <a:t>The focus of the 2016 </a:t>
            </a:r>
            <a:r>
              <a:rPr lang="en-ZA" sz="2800" dirty="0" smtClean="0"/>
              <a:t>visits </a:t>
            </a:r>
            <a:r>
              <a:rPr lang="en-ZA" sz="2800" dirty="0"/>
              <a:t>was on education and related matters such as water and sanitation, health, roads and transport, social development, energy and others.</a:t>
            </a:r>
          </a:p>
          <a:p>
            <a:pPr algn="just"/>
            <a:r>
              <a:rPr lang="en-ZA" sz="2600" dirty="0"/>
              <a:t> S</a:t>
            </a:r>
            <a:r>
              <a:rPr lang="en-ZA" sz="2600" dirty="0" smtClean="0"/>
              <a:t>chools, </a:t>
            </a:r>
            <a:r>
              <a:rPr lang="en-ZA" sz="2600" dirty="0"/>
              <a:t>teacher centres, ECD centres, community and public libraries were </a:t>
            </a:r>
            <a:r>
              <a:rPr lang="en-ZA" sz="2600" dirty="0" smtClean="0"/>
              <a:t>areas identified and selected for visits. </a:t>
            </a:r>
            <a:endParaRPr lang="en-ZA" sz="26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53</a:t>
            </a:fld>
            <a:endParaRPr lang="en-ZA" dirty="0"/>
          </a:p>
        </p:txBody>
      </p:sp>
    </p:spTree>
    <p:extLst>
      <p:ext uri="{BB962C8B-B14F-4D97-AF65-F5344CB8AC3E}">
        <p14:creationId xmlns:p14="http://schemas.microsoft.com/office/powerpoint/2010/main" xmlns="" val="1226412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2088232"/>
          </a:xfrm>
        </p:spPr>
        <p:txBody>
          <a:bodyPr>
            <a:noAutofit/>
          </a:bodyPr>
          <a:lstStyle/>
          <a:p>
            <a:r>
              <a:rPr lang="en-ZA" b="1" dirty="0">
                <a:latin typeface="Calibri" panose="020F0502020204030204" pitchFamily="34" charset="0"/>
              </a:rPr>
              <a:t> 	</a:t>
            </a:r>
            <a:r>
              <a:rPr lang="en-US" sz="4000" b="1" dirty="0" smtClean="0">
                <a:solidFill>
                  <a:prstClr val="black"/>
                </a:solidFill>
              </a:rPr>
              <a:t>ISSUES IDENTIFIED IN </a:t>
            </a:r>
            <a:r>
              <a:rPr lang="en-US" sz="4000" b="1" dirty="0">
                <a:solidFill>
                  <a:prstClr val="black"/>
                </a:solidFill>
              </a:rPr>
              <a:t>THE EASTERN CAPE </a:t>
            </a:r>
            <a:endParaRPr lang="en-ZA" b="1" dirty="0">
              <a:latin typeface="Calibri" panose="020F0502020204030204" pitchFamily="34" charset="0"/>
            </a:endParaRPr>
          </a:p>
        </p:txBody>
      </p:sp>
    </p:spTree>
    <p:extLst>
      <p:ext uri="{BB962C8B-B14F-4D97-AF65-F5344CB8AC3E}">
        <p14:creationId xmlns:p14="http://schemas.microsoft.com/office/powerpoint/2010/main" xmlns="" val="36279866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
          </a:xfrm>
        </p:spPr>
        <p:txBody>
          <a:bodyPr>
            <a:normAutofit fontScale="90000"/>
          </a:bodyPr>
          <a:lstStyle/>
          <a:p>
            <a:r>
              <a:rPr lang="en-ZA" sz="4000" b="1" dirty="0"/>
              <a:t>ADDRESSING CHALLENGES</a:t>
            </a:r>
          </a:p>
        </p:txBody>
      </p:sp>
      <p:sp>
        <p:nvSpPr>
          <p:cNvPr id="3" name="Content Placeholder 2"/>
          <p:cNvSpPr>
            <a:spLocks noGrp="1"/>
          </p:cNvSpPr>
          <p:nvPr>
            <p:ph idx="1"/>
          </p:nvPr>
        </p:nvSpPr>
        <p:spPr>
          <a:xfrm>
            <a:off x="251520" y="1934249"/>
            <a:ext cx="8229600" cy="4525963"/>
          </a:xfrm>
        </p:spPr>
        <p:txBody>
          <a:bodyPr>
            <a:normAutofit/>
          </a:bodyPr>
          <a:lstStyle/>
          <a:p>
            <a:endParaRPr lang="en-ZA" sz="2400" dirty="0"/>
          </a:p>
          <a:p>
            <a:endParaRPr lang="en-ZA" sz="2400" dirty="0"/>
          </a:p>
        </p:txBody>
      </p:sp>
      <p:graphicFrame>
        <p:nvGraphicFramePr>
          <p:cNvPr id="4" name="Table 3"/>
          <p:cNvGraphicFramePr>
            <a:graphicFrameLocks noGrp="1"/>
          </p:cNvGraphicFramePr>
          <p:nvPr>
            <p:extLst>
              <p:ext uri="{D42A27DB-BD31-4B8C-83A1-F6EECF244321}">
                <p14:modId xmlns:p14="http://schemas.microsoft.com/office/powerpoint/2010/main" xmlns="" val="604673461"/>
              </p:ext>
            </p:extLst>
          </p:nvPr>
        </p:nvGraphicFramePr>
        <p:xfrm>
          <a:off x="0" y="908720"/>
          <a:ext cx="9144000" cy="5739684"/>
        </p:xfrm>
        <a:graphic>
          <a:graphicData uri="http://schemas.openxmlformats.org/drawingml/2006/table">
            <a:tbl>
              <a:tblPr firstRow="1" firstCol="1" bandRow="1">
                <a:tableStyleId>{284E427A-3D55-4303-BF80-6455036E1DE7}</a:tableStyleId>
              </a:tblPr>
              <a:tblGrid>
                <a:gridCol w="2051721">
                  <a:extLst>
                    <a:ext uri="{9D8B030D-6E8A-4147-A177-3AD203B41FA5}">
                      <a16:colId xmlns="" xmlns:a16="http://schemas.microsoft.com/office/drawing/2014/main" val="2775842856"/>
                    </a:ext>
                  </a:extLst>
                </a:gridCol>
                <a:gridCol w="2719623">
                  <a:extLst>
                    <a:ext uri="{9D8B030D-6E8A-4147-A177-3AD203B41FA5}">
                      <a16:colId xmlns="" xmlns:a16="http://schemas.microsoft.com/office/drawing/2014/main" val="1201193887"/>
                    </a:ext>
                  </a:extLst>
                </a:gridCol>
                <a:gridCol w="3185033">
                  <a:extLst>
                    <a:ext uri="{9D8B030D-6E8A-4147-A177-3AD203B41FA5}">
                      <a16:colId xmlns="" xmlns:a16="http://schemas.microsoft.com/office/drawing/2014/main" val="227041993"/>
                    </a:ext>
                  </a:extLst>
                </a:gridCol>
                <a:gridCol w="1187623">
                  <a:extLst>
                    <a:ext uri="{9D8B030D-6E8A-4147-A177-3AD203B41FA5}">
                      <a16:colId xmlns="" xmlns:a16="http://schemas.microsoft.com/office/drawing/2014/main" val="1837802303"/>
                    </a:ext>
                  </a:extLst>
                </a:gridCol>
              </a:tblGrid>
              <a:tr h="600056">
                <a:tc>
                  <a:txBody>
                    <a:bodyPr/>
                    <a:lstStyle/>
                    <a:p>
                      <a:pPr>
                        <a:lnSpc>
                          <a:spcPct val="115000"/>
                        </a:lnSpc>
                        <a:spcAft>
                          <a:spcPts val="0"/>
                        </a:spcAft>
                      </a:pPr>
                      <a:r>
                        <a:rPr lang="en-ZA" sz="1800" dirty="0">
                          <a:effectLst/>
                        </a:rPr>
                        <a:t>CHALLENGES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nSpc>
                          <a:spcPct val="115000"/>
                        </a:lnSpc>
                        <a:spcAft>
                          <a:spcPts val="0"/>
                        </a:spcAft>
                      </a:pPr>
                      <a:r>
                        <a:rPr lang="en-ZA" sz="1800" dirty="0">
                          <a:effectLst/>
                        </a:rPr>
                        <a:t>ACTION REQUIRED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nSpc>
                          <a:spcPct val="115000"/>
                        </a:lnSpc>
                        <a:spcAft>
                          <a:spcPts val="0"/>
                        </a:spcAft>
                      </a:pPr>
                      <a:r>
                        <a:rPr lang="en-ZA" sz="1800" dirty="0">
                          <a:effectLst/>
                        </a:rPr>
                        <a:t>ACTION TAKEN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nSpc>
                          <a:spcPct val="115000"/>
                        </a:lnSpc>
                        <a:spcAft>
                          <a:spcPts val="0"/>
                        </a:spcAft>
                      </a:pPr>
                      <a:r>
                        <a:rPr lang="en-ZA" sz="1800" dirty="0">
                          <a:effectLst/>
                        </a:rPr>
                        <a:t>TIMELINES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extLst>
                  <a:ext uri="{0D108BD9-81ED-4DB2-BD59-A6C34878D82A}">
                    <a16:rowId xmlns="" xmlns:a16="http://schemas.microsoft.com/office/drawing/2014/main" val="931286965"/>
                  </a:ext>
                </a:extLst>
              </a:tr>
              <a:tr h="1644668">
                <a:tc>
                  <a:txBody>
                    <a:bodyPr/>
                    <a:lstStyle/>
                    <a:p>
                      <a:pPr marL="0" lvl="0" indent="0" algn="just">
                        <a:lnSpc>
                          <a:spcPct val="115000"/>
                        </a:lnSpc>
                        <a:spcAft>
                          <a:spcPts val="0"/>
                        </a:spcAft>
                        <a:buFont typeface="+mj-lt"/>
                        <a:buNone/>
                      </a:pPr>
                      <a:r>
                        <a:rPr lang="en-ZA" sz="1400" dirty="0">
                          <a:effectLst/>
                        </a:rPr>
                        <a:t>Provisioning of scholar transport for deserving learners.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Ensure that learners who qualify to be transported are transported. Schools to make applications to ensure that these learners are included in the plans for the 2017/18 financial year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Revised needs finalised and submitted to DoT.</a:t>
                      </a:r>
                    </a:p>
                    <a:p>
                      <a:pPr algn="just">
                        <a:lnSpc>
                          <a:spcPct val="115000"/>
                        </a:lnSpc>
                        <a:spcAft>
                          <a:spcPts val="0"/>
                        </a:spcAft>
                      </a:pPr>
                      <a:r>
                        <a:rPr lang="en-ZA" sz="1400" dirty="0">
                          <a:effectLst/>
                        </a:rPr>
                        <a:t>December 2016: Schools to receive responses of their application.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Oct 2016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3763747845"/>
                  </a:ext>
                </a:extLst>
              </a:tr>
              <a:tr h="1346835">
                <a:tc>
                  <a:txBody>
                    <a:bodyPr/>
                    <a:lstStyle/>
                    <a:p>
                      <a:pPr marL="0" lvl="0" indent="0" algn="just">
                        <a:lnSpc>
                          <a:spcPct val="115000"/>
                        </a:lnSpc>
                        <a:spcAft>
                          <a:spcPts val="0"/>
                        </a:spcAft>
                        <a:buFont typeface="+mj-lt"/>
                        <a:buNone/>
                      </a:pPr>
                      <a:r>
                        <a:rPr lang="en-ZA" sz="1400" dirty="0">
                          <a:effectLst/>
                        </a:rPr>
                        <a:t>Development of infrastructure in early childhood development centres.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Ensure that ECD centres are provided with suitable infrastructure </a:t>
                      </a:r>
                      <a:r>
                        <a:rPr lang="en-ZA" sz="1400" dirty="0" smtClean="0">
                          <a:effectLst/>
                        </a:rPr>
                        <a:t>and are </a:t>
                      </a:r>
                      <a:r>
                        <a:rPr lang="en-ZA" sz="1400" dirty="0">
                          <a:effectLst/>
                        </a:rPr>
                        <a:t>included in the infrastructure programme of the Department.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This function is performed by the Department </a:t>
                      </a:r>
                      <a:r>
                        <a:rPr lang="en-ZA" sz="1400" dirty="0" smtClean="0">
                          <a:effectLst/>
                        </a:rPr>
                        <a:t>of </a:t>
                      </a:r>
                      <a:r>
                        <a:rPr lang="en-ZA" sz="1400" dirty="0">
                          <a:effectLst/>
                        </a:rPr>
                        <a:t>Social Development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3314666561"/>
                  </a:ext>
                </a:extLst>
              </a:tr>
              <a:tr h="1200117">
                <a:tc>
                  <a:txBody>
                    <a:bodyPr/>
                    <a:lstStyle/>
                    <a:p>
                      <a:pPr marL="0" lvl="0" indent="0" algn="just">
                        <a:lnSpc>
                          <a:spcPct val="115000"/>
                        </a:lnSpc>
                        <a:spcAft>
                          <a:spcPts val="0"/>
                        </a:spcAft>
                        <a:buFont typeface="+mj-lt"/>
                        <a:buNone/>
                      </a:pPr>
                      <a:r>
                        <a:rPr lang="en-ZA" sz="1400" dirty="0">
                          <a:effectLst/>
                        </a:rPr>
                        <a:t>Implementation of the policy on Teacher incentives for rural areas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Ensure that all deserving teachers benefit from this policy.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smtClean="0">
                          <a:effectLst/>
                        </a:rPr>
                        <a:t>PED </a:t>
                      </a:r>
                      <a:r>
                        <a:rPr lang="en-ZA" sz="1400" dirty="0">
                          <a:effectLst/>
                        </a:rPr>
                        <a:t>has budgeted R180 767 000 for Teacher incentives. Due to financial constraints on COE, they cannot afford to budget for more posts.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2016/17 budget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1855172052"/>
                  </a:ext>
                </a:extLst>
              </a:tr>
              <a:tr h="948008">
                <a:tc>
                  <a:txBody>
                    <a:bodyPr/>
                    <a:lstStyle/>
                    <a:p>
                      <a:pPr marL="0" lvl="0" indent="0" algn="just">
                        <a:lnSpc>
                          <a:spcPct val="115000"/>
                        </a:lnSpc>
                        <a:spcAft>
                          <a:spcPts val="0"/>
                        </a:spcAft>
                        <a:buFont typeface="+mj-lt"/>
                        <a:buNone/>
                      </a:pPr>
                      <a:r>
                        <a:rPr lang="en-ZA" sz="1400" dirty="0">
                          <a:effectLst/>
                        </a:rPr>
                        <a:t>The rationalisation of small and non-viable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Ensure that all small and viable schools are rationalised.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A dedicated</a:t>
                      </a:r>
                      <a:r>
                        <a:rPr lang="en-ZA" sz="1400" baseline="0" dirty="0">
                          <a:effectLst/>
                        </a:rPr>
                        <a:t> structure has been established to ensure the fast-tracking of the rationalisation process.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2016-2020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2922643309"/>
                  </a:ext>
                </a:extLst>
              </a:tr>
            </a:tbl>
          </a:graphicData>
        </a:graphic>
      </p:graphicFrame>
      <p:sp>
        <p:nvSpPr>
          <p:cNvPr id="5" name="Slide Number Placeholder 4"/>
          <p:cNvSpPr>
            <a:spLocks noGrp="1"/>
          </p:cNvSpPr>
          <p:nvPr>
            <p:ph type="sldNum" sz="quarter" idx="12"/>
          </p:nvPr>
        </p:nvSpPr>
        <p:spPr>
          <a:xfrm>
            <a:off x="5580112" y="6381328"/>
            <a:ext cx="2133600" cy="365125"/>
          </a:xfrm>
        </p:spPr>
        <p:txBody>
          <a:bodyPr/>
          <a:lstStyle/>
          <a:p>
            <a:fld id="{FAE1BD4B-4429-4CF6-B4E7-B9BD01C3F340}" type="slidenum">
              <a:rPr lang="en-ZA" sz="1050" b="1" smtClean="0"/>
              <a:pPr/>
              <a:t>55</a:t>
            </a:fld>
            <a:endParaRPr lang="en-ZA" b="1" dirty="0"/>
          </a:p>
        </p:txBody>
      </p:sp>
    </p:spTree>
    <p:extLst>
      <p:ext uri="{BB962C8B-B14F-4D97-AF65-F5344CB8AC3E}">
        <p14:creationId xmlns:p14="http://schemas.microsoft.com/office/powerpoint/2010/main" xmlns="" val="38718866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
          </a:xfrm>
        </p:spPr>
        <p:txBody>
          <a:bodyPr>
            <a:normAutofit fontScale="90000"/>
          </a:bodyPr>
          <a:lstStyle/>
          <a:p>
            <a:r>
              <a:rPr lang="en-ZA" sz="4000" b="1" dirty="0">
                <a:solidFill>
                  <a:prstClr val="black"/>
                </a:solidFill>
              </a:rPr>
              <a:t>ADDRESSING CHALLENGES</a:t>
            </a:r>
            <a:endParaRPr lang="en-ZA" sz="4000" b="1" dirty="0"/>
          </a:p>
        </p:txBody>
      </p:sp>
      <p:sp>
        <p:nvSpPr>
          <p:cNvPr id="7" name="Rectangle 1"/>
          <p:cNvSpPr>
            <a:spLocks noChangeArrowheads="1"/>
          </p:cNvSpPr>
          <p:nvPr/>
        </p:nvSpPr>
        <p:spPr bwMode="auto">
          <a:xfrm>
            <a:off x="457200" y="23653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895468274"/>
              </p:ext>
            </p:extLst>
          </p:nvPr>
        </p:nvGraphicFramePr>
        <p:xfrm>
          <a:off x="107504" y="709957"/>
          <a:ext cx="8928992" cy="5940667"/>
        </p:xfrm>
        <a:graphic>
          <a:graphicData uri="http://schemas.openxmlformats.org/drawingml/2006/table">
            <a:tbl>
              <a:tblPr firstRow="1" firstCol="1" bandRow="1">
                <a:tableStyleId>{284E427A-3D55-4303-BF80-6455036E1DE7}</a:tableStyleId>
              </a:tblPr>
              <a:tblGrid>
                <a:gridCol w="2882112">
                  <a:extLst>
                    <a:ext uri="{9D8B030D-6E8A-4147-A177-3AD203B41FA5}">
                      <a16:colId xmlns="" xmlns:a16="http://schemas.microsoft.com/office/drawing/2014/main" val="1397047692"/>
                    </a:ext>
                  </a:extLst>
                </a:gridCol>
                <a:gridCol w="1904296">
                  <a:extLst>
                    <a:ext uri="{9D8B030D-6E8A-4147-A177-3AD203B41FA5}">
                      <a16:colId xmlns="" xmlns:a16="http://schemas.microsoft.com/office/drawing/2014/main" val="3344881798"/>
                    </a:ext>
                  </a:extLst>
                </a:gridCol>
                <a:gridCol w="3004349">
                  <a:extLst>
                    <a:ext uri="{9D8B030D-6E8A-4147-A177-3AD203B41FA5}">
                      <a16:colId xmlns="" xmlns:a16="http://schemas.microsoft.com/office/drawing/2014/main" val="3646378816"/>
                    </a:ext>
                  </a:extLst>
                </a:gridCol>
                <a:gridCol w="1138235">
                  <a:extLst>
                    <a:ext uri="{9D8B030D-6E8A-4147-A177-3AD203B41FA5}">
                      <a16:colId xmlns="" xmlns:a16="http://schemas.microsoft.com/office/drawing/2014/main" val="1857147643"/>
                    </a:ext>
                  </a:extLst>
                </a:gridCol>
              </a:tblGrid>
              <a:tr h="414534">
                <a:tc>
                  <a:txBody>
                    <a:bodyPr/>
                    <a:lstStyle/>
                    <a:p>
                      <a:pPr algn="just">
                        <a:lnSpc>
                          <a:spcPct val="115000"/>
                        </a:lnSpc>
                        <a:spcAft>
                          <a:spcPts val="0"/>
                        </a:spcAft>
                      </a:pPr>
                      <a:r>
                        <a:rPr lang="en-ZA" sz="1800" dirty="0">
                          <a:effectLst/>
                        </a:rPr>
                        <a:t>CHALLENGES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gn="just">
                        <a:lnSpc>
                          <a:spcPct val="115000"/>
                        </a:lnSpc>
                        <a:spcAft>
                          <a:spcPts val="0"/>
                        </a:spcAft>
                      </a:pPr>
                      <a:r>
                        <a:rPr lang="en-ZA" sz="1800" dirty="0">
                          <a:effectLst/>
                        </a:rPr>
                        <a:t>ACTION REQUIRED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gn="just">
                        <a:lnSpc>
                          <a:spcPct val="115000"/>
                        </a:lnSpc>
                        <a:spcAft>
                          <a:spcPts val="0"/>
                        </a:spcAft>
                      </a:pPr>
                      <a:r>
                        <a:rPr lang="en-ZA" sz="1800" dirty="0">
                          <a:effectLst/>
                        </a:rPr>
                        <a:t>ACTION TAKEN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gn="just">
                        <a:lnSpc>
                          <a:spcPct val="115000"/>
                        </a:lnSpc>
                        <a:spcAft>
                          <a:spcPts val="0"/>
                        </a:spcAft>
                      </a:pPr>
                      <a:r>
                        <a:rPr lang="en-ZA" sz="1800" dirty="0">
                          <a:effectLst/>
                        </a:rPr>
                        <a:t>TIMELINES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extLst>
                  <a:ext uri="{0D108BD9-81ED-4DB2-BD59-A6C34878D82A}">
                    <a16:rowId xmlns="" xmlns:a16="http://schemas.microsoft.com/office/drawing/2014/main" val="4113472308"/>
                  </a:ext>
                </a:extLst>
              </a:tr>
              <a:tr h="1578924">
                <a:tc>
                  <a:txBody>
                    <a:bodyPr/>
                    <a:lstStyle/>
                    <a:p>
                      <a:pPr marL="0" lvl="0" indent="0" algn="just">
                        <a:lnSpc>
                          <a:spcPct val="115000"/>
                        </a:lnSpc>
                        <a:spcAft>
                          <a:spcPts val="0"/>
                        </a:spcAft>
                        <a:buFont typeface="+mj-lt"/>
                        <a:buNone/>
                      </a:pPr>
                      <a:r>
                        <a:rPr lang="en-ZA" sz="1400" dirty="0">
                          <a:effectLst/>
                        </a:rPr>
                        <a:t>The lack of security and safety in the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must ensure that schools are secured.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is in the process of fencing schools.</a:t>
                      </a:r>
                    </a:p>
                    <a:p>
                      <a:pPr algn="just">
                        <a:lnSpc>
                          <a:spcPct val="115000"/>
                        </a:lnSpc>
                        <a:spcAft>
                          <a:spcPts val="0"/>
                        </a:spcAft>
                      </a:pPr>
                      <a:r>
                        <a:rPr lang="en-ZA" sz="1400" dirty="0">
                          <a:effectLst/>
                        </a:rPr>
                        <a:t>A bulletin for non-teaching staff, inclusive of security staff for schools, has been issued and interviews are currently taking place.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Jan</a:t>
                      </a:r>
                      <a:r>
                        <a:rPr lang="en-ZA" sz="1400" baseline="0" dirty="0">
                          <a:effectLst/>
                        </a:rPr>
                        <a:t> </a:t>
                      </a:r>
                      <a:r>
                        <a:rPr lang="en-ZA" sz="1400" dirty="0">
                          <a:effectLst/>
                        </a:rPr>
                        <a:t>2017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2184522890"/>
                  </a:ext>
                </a:extLst>
              </a:tr>
              <a:tr h="1177087">
                <a:tc>
                  <a:txBody>
                    <a:bodyPr/>
                    <a:lstStyle/>
                    <a:p>
                      <a:pPr marL="0" lvl="0" indent="0" algn="just">
                        <a:lnSpc>
                          <a:spcPct val="115000"/>
                        </a:lnSpc>
                        <a:spcAft>
                          <a:spcPts val="0"/>
                        </a:spcAft>
                        <a:buFont typeface="+mj-lt"/>
                        <a:buNone/>
                      </a:pPr>
                      <a:r>
                        <a:rPr lang="en-ZA" sz="1400" dirty="0">
                          <a:effectLst/>
                        </a:rPr>
                        <a:t>Shortage of learning and teaching support materials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Ensure that all learners receive LTSM.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is currently busy with a corrective order to address shortages of LTSM in schools.</a:t>
                      </a:r>
                    </a:p>
                    <a:p>
                      <a:pPr algn="just">
                        <a:lnSpc>
                          <a:spcPct val="115000"/>
                        </a:lnSpc>
                        <a:spcAft>
                          <a:spcPts val="0"/>
                        </a:spcAft>
                      </a:pPr>
                      <a:r>
                        <a:rPr lang="en-ZA" sz="1400" dirty="0">
                          <a:effectLst/>
                        </a:rPr>
                        <a:t>Orders will be placed on </a:t>
                      </a:r>
                      <a:r>
                        <a:rPr lang="en-ZA" sz="1400" dirty="0">
                          <a:solidFill>
                            <a:schemeClr val="tx1"/>
                          </a:solidFill>
                          <a:effectLst/>
                        </a:rPr>
                        <a:t>the 15</a:t>
                      </a:r>
                      <a:r>
                        <a:rPr lang="en-ZA" sz="1400" baseline="30000" dirty="0">
                          <a:solidFill>
                            <a:schemeClr val="tx1"/>
                          </a:solidFill>
                          <a:effectLst/>
                        </a:rPr>
                        <a:t>th</a:t>
                      </a:r>
                      <a:r>
                        <a:rPr lang="en-ZA" sz="1400" dirty="0">
                          <a:solidFill>
                            <a:schemeClr val="tx1"/>
                          </a:solidFill>
                          <a:effectLst/>
                        </a:rPr>
                        <a:t> </a:t>
                      </a:r>
                      <a:r>
                        <a:rPr lang="en-ZA" sz="1400" dirty="0" smtClean="0">
                          <a:solidFill>
                            <a:schemeClr val="tx1"/>
                          </a:solidFill>
                          <a:effectLst/>
                        </a:rPr>
                        <a:t> November 2016.</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Ongoing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3924062385"/>
                  </a:ext>
                </a:extLst>
              </a:tr>
              <a:tr h="1353364">
                <a:tc>
                  <a:txBody>
                    <a:bodyPr/>
                    <a:lstStyle/>
                    <a:p>
                      <a:pPr marL="0" lvl="0" indent="0" algn="just">
                        <a:lnSpc>
                          <a:spcPct val="115000"/>
                        </a:lnSpc>
                        <a:spcAft>
                          <a:spcPts val="0"/>
                        </a:spcAft>
                        <a:buFont typeface="+mj-lt"/>
                        <a:buNone/>
                      </a:pPr>
                      <a:r>
                        <a:rPr lang="en-ZA" sz="1400" dirty="0">
                          <a:effectLst/>
                        </a:rPr>
                        <a:t>Clarification of the roles with regards to the curriculum and support in pre-grade R settings.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must ensure that the roles with regard to the curriculum and support in pre-grade R settings.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Department’s role with regard to pre-grade R is to ensure that the correct curriculum is provided.</a:t>
                      </a:r>
                    </a:p>
                    <a:p>
                      <a:pPr algn="just">
                        <a:lnSpc>
                          <a:spcPct val="115000"/>
                        </a:lnSpc>
                        <a:spcAft>
                          <a:spcPts val="0"/>
                        </a:spcAft>
                      </a:pPr>
                      <a:r>
                        <a:rPr lang="en-ZA" sz="1400" dirty="0">
                          <a:effectLst/>
                        </a:rPr>
                        <a:t>Implementation is the responsibility of the Department of Social Development.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3441719937"/>
                  </a:ext>
                </a:extLst>
              </a:tr>
              <a:tr h="1367025">
                <a:tc>
                  <a:txBody>
                    <a:bodyPr/>
                    <a:lstStyle/>
                    <a:p>
                      <a:pPr marL="0" lvl="0" indent="0" algn="just">
                        <a:lnSpc>
                          <a:spcPct val="115000"/>
                        </a:lnSpc>
                        <a:spcAft>
                          <a:spcPts val="0"/>
                        </a:spcAft>
                        <a:buFont typeface="+mj-lt"/>
                        <a:buNone/>
                      </a:pPr>
                      <a:r>
                        <a:rPr lang="en-ZA" sz="1400" dirty="0">
                          <a:effectLst/>
                        </a:rPr>
                        <a:t>Provision of support to the implementation of the Incremental Implementation of African Languages (IIAL) through provisioning of IsiXhosa and Sesotho Teachers.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must ensure that the policy is implemented in all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through the 2017 PPN has provided  the teachers.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2017-2026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2076533496"/>
                  </a:ext>
                </a:extLst>
              </a:tr>
            </a:tbl>
          </a:graphicData>
        </a:graphic>
      </p:graphicFrame>
      <p:sp>
        <p:nvSpPr>
          <p:cNvPr id="3" name="Slide Number Placeholder 2"/>
          <p:cNvSpPr>
            <a:spLocks noGrp="1"/>
          </p:cNvSpPr>
          <p:nvPr>
            <p:ph type="sldNum" sz="quarter" idx="12"/>
          </p:nvPr>
        </p:nvSpPr>
        <p:spPr/>
        <p:txBody>
          <a:bodyPr/>
          <a:lstStyle/>
          <a:p>
            <a:fld id="{FAE1BD4B-4429-4CF6-B4E7-B9BD01C3F340}" type="slidenum">
              <a:rPr lang="en-ZA" smtClean="0"/>
              <a:pPr/>
              <a:t>56</a:t>
            </a:fld>
            <a:endParaRPr lang="en-ZA" dirty="0"/>
          </a:p>
        </p:txBody>
      </p:sp>
    </p:spTree>
    <p:extLst>
      <p:ext uri="{BB962C8B-B14F-4D97-AF65-F5344CB8AC3E}">
        <p14:creationId xmlns:p14="http://schemas.microsoft.com/office/powerpoint/2010/main" xmlns="" val="25512283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
          </a:xfrm>
        </p:spPr>
        <p:txBody>
          <a:bodyPr>
            <a:normAutofit fontScale="90000"/>
          </a:bodyPr>
          <a:lstStyle/>
          <a:p>
            <a:r>
              <a:rPr lang="en-ZA" sz="4000" b="1" dirty="0">
                <a:solidFill>
                  <a:prstClr val="black"/>
                </a:solidFill>
              </a:rPr>
              <a:t>ADDRESSING CHALLENGES</a:t>
            </a:r>
            <a:endParaRPr lang="en-ZA" sz="4000" b="1" dirty="0"/>
          </a:p>
        </p:txBody>
      </p:sp>
      <p:sp>
        <p:nvSpPr>
          <p:cNvPr id="7" name="Rectangle 1"/>
          <p:cNvSpPr>
            <a:spLocks noChangeArrowheads="1"/>
          </p:cNvSpPr>
          <p:nvPr/>
        </p:nvSpPr>
        <p:spPr bwMode="auto">
          <a:xfrm>
            <a:off x="457200" y="23653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1800" b="0" i="0" u="none" strike="noStrike" kern="0" cap="none" spc="0" normalizeH="0" baseline="0" noProof="0" dirty="0">
              <a:ln>
                <a:noFill/>
              </a:ln>
              <a:solidFill>
                <a:schemeClr val="tx1"/>
              </a:solidFill>
              <a:effectLst/>
              <a:uLnTx/>
              <a:uFillTx/>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707927305"/>
              </p:ext>
            </p:extLst>
          </p:nvPr>
        </p:nvGraphicFramePr>
        <p:xfrm>
          <a:off x="107504" y="1124744"/>
          <a:ext cx="8856984" cy="5286998"/>
        </p:xfrm>
        <a:graphic>
          <a:graphicData uri="http://schemas.openxmlformats.org/drawingml/2006/table">
            <a:tbl>
              <a:tblPr firstRow="1" firstCol="1" bandRow="1">
                <a:tableStyleId>{284E427A-3D55-4303-BF80-6455036E1DE7}</a:tableStyleId>
              </a:tblPr>
              <a:tblGrid>
                <a:gridCol w="2341122">
                  <a:extLst>
                    <a:ext uri="{9D8B030D-6E8A-4147-A177-3AD203B41FA5}">
                      <a16:colId xmlns="" xmlns:a16="http://schemas.microsoft.com/office/drawing/2014/main" val="1021284079"/>
                    </a:ext>
                  </a:extLst>
                </a:gridCol>
                <a:gridCol w="2366361">
                  <a:extLst>
                    <a:ext uri="{9D8B030D-6E8A-4147-A177-3AD203B41FA5}">
                      <a16:colId xmlns="" xmlns:a16="http://schemas.microsoft.com/office/drawing/2014/main" val="1695266620"/>
                    </a:ext>
                  </a:extLst>
                </a:gridCol>
                <a:gridCol w="2859659">
                  <a:extLst>
                    <a:ext uri="{9D8B030D-6E8A-4147-A177-3AD203B41FA5}">
                      <a16:colId xmlns="" xmlns:a16="http://schemas.microsoft.com/office/drawing/2014/main" val="188032109"/>
                    </a:ext>
                  </a:extLst>
                </a:gridCol>
                <a:gridCol w="1289842">
                  <a:extLst>
                    <a:ext uri="{9D8B030D-6E8A-4147-A177-3AD203B41FA5}">
                      <a16:colId xmlns="" xmlns:a16="http://schemas.microsoft.com/office/drawing/2014/main" val="3137662843"/>
                    </a:ext>
                  </a:extLst>
                </a:gridCol>
              </a:tblGrid>
              <a:tr h="439900">
                <a:tc>
                  <a:txBody>
                    <a:bodyPr/>
                    <a:lstStyle/>
                    <a:p>
                      <a:pPr>
                        <a:lnSpc>
                          <a:spcPct val="115000"/>
                        </a:lnSpc>
                        <a:spcAft>
                          <a:spcPts val="0"/>
                        </a:spcAft>
                      </a:pPr>
                      <a:r>
                        <a:rPr lang="en-ZA" sz="1800" dirty="0">
                          <a:effectLst/>
                        </a:rPr>
                        <a:t>CHALLENGES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nSpc>
                          <a:spcPct val="115000"/>
                        </a:lnSpc>
                        <a:spcAft>
                          <a:spcPts val="0"/>
                        </a:spcAft>
                      </a:pPr>
                      <a:r>
                        <a:rPr lang="en-ZA" sz="1800" dirty="0">
                          <a:effectLst/>
                        </a:rPr>
                        <a:t>ACTION REQUIRED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nSpc>
                          <a:spcPct val="115000"/>
                        </a:lnSpc>
                        <a:spcAft>
                          <a:spcPts val="0"/>
                        </a:spcAft>
                      </a:pPr>
                      <a:r>
                        <a:rPr lang="en-ZA" sz="1800" dirty="0">
                          <a:effectLst/>
                        </a:rPr>
                        <a:t>ACTION TAKEN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nSpc>
                          <a:spcPct val="115000"/>
                        </a:lnSpc>
                        <a:spcAft>
                          <a:spcPts val="0"/>
                        </a:spcAft>
                      </a:pPr>
                      <a:r>
                        <a:rPr lang="en-ZA" sz="1800" dirty="0">
                          <a:effectLst/>
                        </a:rPr>
                        <a:t>TIMELINES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extLst>
                  <a:ext uri="{0D108BD9-81ED-4DB2-BD59-A6C34878D82A}">
                    <a16:rowId xmlns="" xmlns:a16="http://schemas.microsoft.com/office/drawing/2014/main" val="2667214927"/>
                  </a:ext>
                </a:extLst>
              </a:tr>
              <a:tr h="1072266">
                <a:tc>
                  <a:txBody>
                    <a:bodyPr/>
                    <a:lstStyle/>
                    <a:p>
                      <a:pPr marL="0" lvl="0" indent="0" algn="just">
                        <a:lnSpc>
                          <a:spcPct val="115000"/>
                        </a:lnSpc>
                        <a:spcAft>
                          <a:spcPts val="0"/>
                        </a:spcAft>
                        <a:buFont typeface="+mj-lt"/>
                        <a:buNone/>
                      </a:pPr>
                      <a:r>
                        <a:rPr lang="en-ZA" sz="1400" dirty="0">
                          <a:effectLst/>
                        </a:rPr>
                        <a:t>Non-completion of syllabus by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must ensure that all schools finish syllabus.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has developed and piloted a monitoring tool for syllabus coverage to be implemented by all Districts.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Jan 2017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185869727"/>
                  </a:ext>
                </a:extLst>
              </a:tr>
              <a:tr h="1224136">
                <a:tc>
                  <a:txBody>
                    <a:bodyPr/>
                    <a:lstStyle/>
                    <a:p>
                      <a:pPr marL="0" lvl="0" indent="0" algn="just">
                        <a:lnSpc>
                          <a:spcPct val="115000"/>
                        </a:lnSpc>
                        <a:spcAft>
                          <a:spcPts val="0"/>
                        </a:spcAft>
                        <a:buFont typeface="+mj-lt"/>
                        <a:buNone/>
                      </a:pPr>
                      <a:r>
                        <a:rPr lang="en-ZA" sz="1400" dirty="0">
                          <a:effectLst/>
                        </a:rPr>
                        <a:t>Lack of Therapists and assistive devices.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must ensure that therapists are appointed and assistive devices are provided to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has appointed 70 </a:t>
                      </a:r>
                      <a:r>
                        <a:rPr lang="en-ZA" sz="1400" dirty="0" smtClean="0">
                          <a:effectLst/>
                        </a:rPr>
                        <a:t>therapists, </a:t>
                      </a:r>
                      <a:r>
                        <a:rPr lang="en-ZA" sz="1400" dirty="0">
                          <a:effectLst/>
                        </a:rPr>
                        <a:t>who have been distributed to all 23 Districts.</a:t>
                      </a:r>
                    </a:p>
                    <a:p>
                      <a:pPr algn="just">
                        <a:lnSpc>
                          <a:spcPct val="115000"/>
                        </a:lnSpc>
                        <a:spcAft>
                          <a:spcPts val="0"/>
                        </a:spcAft>
                      </a:pPr>
                      <a:r>
                        <a:rPr lang="en-ZA" sz="1400" dirty="0">
                          <a:effectLst/>
                        </a:rPr>
                        <a:t>Devices are in the order for 2017.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October 2016</a:t>
                      </a:r>
                    </a:p>
                    <a:p>
                      <a:pPr algn="just">
                        <a:lnSpc>
                          <a:spcPct val="115000"/>
                        </a:lnSpc>
                        <a:spcAft>
                          <a:spcPts val="0"/>
                        </a:spcAft>
                      </a:pPr>
                      <a:r>
                        <a:rPr lang="en-ZA" sz="1400" dirty="0">
                          <a:effectLst/>
                        </a:rPr>
                        <a:t>Jan 2017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3069267928"/>
                  </a:ext>
                </a:extLst>
              </a:tr>
              <a:tr h="1020449">
                <a:tc>
                  <a:txBody>
                    <a:bodyPr/>
                    <a:lstStyle/>
                    <a:p>
                      <a:pPr marL="0" lvl="0" indent="0" algn="just">
                        <a:lnSpc>
                          <a:spcPct val="115000"/>
                        </a:lnSpc>
                        <a:spcAft>
                          <a:spcPts val="0"/>
                        </a:spcAft>
                        <a:buFont typeface="+mj-lt"/>
                        <a:buNone/>
                      </a:pPr>
                      <a:r>
                        <a:rPr lang="en-ZA" sz="1400" dirty="0">
                          <a:effectLst/>
                        </a:rPr>
                        <a:t>Adaptation of braille material urgently required.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must ensure that braille material is provided.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These are included in the order for 2017.</a:t>
                      </a:r>
                    </a:p>
                    <a:p>
                      <a:pPr algn="just">
                        <a:lnSpc>
                          <a:spcPct val="115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Jan 2017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2566289243"/>
                  </a:ext>
                </a:extLst>
              </a:tr>
              <a:tr h="1530247">
                <a:tc>
                  <a:txBody>
                    <a:bodyPr/>
                    <a:lstStyle/>
                    <a:p>
                      <a:pPr marL="0" lvl="0" indent="0" algn="just">
                        <a:lnSpc>
                          <a:spcPct val="115000"/>
                        </a:lnSpc>
                        <a:spcAft>
                          <a:spcPts val="0"/>
                        </a:spcAft>
                        <a:buFont typeface="+mj-lt"/>
                        <a:buNone/>
                      </a:pPr>
                      <a:r>
                        <a:rPr lang="en-ZA" sz="1400" dirty="0">
                          <a:effectLst/>
                        </a:rPr>
                        <a:t>Protection of teaching time from disruptive meetings and trainings by both education officials and teacher unions.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must ensure that teaching time is protected.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Districts have quarterly accountability meetings with principals who are required to report on the utilization of teaching time and corrective measures  are taken where disruptions have taken place.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Quarterly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847557404"/>
                  </a:ext>
                </a:extLst>
              </a:tr>
            </a:tbl>
          </a:graphicData>
        </a:graphic>
      </p:graphicFrame>
      <p:sp>
        <p:nvSpPr>
          <p:cNvPr id="3" name="Slide Number Placeholder 2"/>
          <p:cNvSpPr>
            <a:spLocks noGrp="1"/>
          </p:cNvSpPr>
          <p:nvPr>
            <p:ph type="sldNum" sz="quarter" idx="12"/>
          </p:nvPr>
        </p:nvSpPr>
        <p:spPr/>
        <p:txBody>
          <a:bodyPr/>
          <a:lstStyle/>
          <a:p>
            <a:fld id="{FAE1BD4B-4429-4CF6-B4E7-B9BD01C3F340}" type="slidenum">
              <a:rPr lang="en-ZA" smtClean="0"/>
              <a:pPr/>
              <a:t>57</a:t>
            </a:fld>
            <a:endParaRPr lang="en-ZA" dirty="0"/>
          </a:p>
        </p:txBody>
      </p:sp>
    </p:spTree>
    <p:extLst>
      <p:ext uri="{BB962C8B-B14F-4D97-AF65-F5344CB8AC3E}">
        <p14:creationId xmlns:p14="http://schemas.microsoft.com/office/powerpoint/2010/main" xmlns="" val="37781881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
          </a:xfrm>
        </p:spPr>
        <p:txBody>
          <a:bodyPr>
            <a:normAutofit fontScale="90000"/>
          </a:bodyPr>
          <a:lstStyle/>
          <a:p>
            <a:r>
              <a:rPr lang="en-ZA" sz="4000" b="1" dirty="0">
                <a:solidFill>
                  <a:prstClr val="black"/>
                </a:solidFill>
              </a:rPr>
              <a:t>ADDRESSING CHALLENGES</a:t>
            </a:r>
            <a:endParaRPr lang="en-ZA" sz="4000" b="1" dirty="0"/>
          </a:p>
        </p:txBody>
      </p:sp>
      <p:sp>
        <p:nvSpPr>
          <p:cNvPr id="7" name="Rectangle 1"/>
          <p:cNvSpPr>
            <a:spLocks noChangeArrowheads="1"/>
          </p:cNvSpPr>
          <p:nvPr/>
        </p:nvSpPr>
        <p:spPr bwMode="auto">
          <a:xfrm>
            <a:off x="457200" y="23653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800" b="0" i="0" u="none" strike="noStrike" kern="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1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1800" b="0" i="0" u="none" strike="noStrike" kern="0" cap="none" spc="0" normalizeH="0" baseline="0" noProof="0" dirty="0">
              <a:ln>
                <a:noFill/>
              </a:ln>
              <a:solidFill>
                <a:schemeClr val="tx1"/>
              </a:solidFill>
              <a:effectLst/>
              <a:uLnTx/>
              <a:uFillTx/>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11004827"/>
              </p:ext>
            </p:extLst>
          </p:nvPr>
        </p:nvGraphicFramePr>
        <p:xfrm>
          <a:off x="0" y="1052736"/>
          <a:ext cx="9144000" cy="5399994"/>
        </p:xfrm>
        <a:graphic>
          <a:graphicData uri="http://schemas.openxmlformats.org/drawingml/2006/table">
            <a:tbl>
              <a:tblPr firstRow="1" firstCol="1" bandRow="1">
                <a:tableStyleId>{284E427A-3D55-4303-BF80-6455036E1DE7}</a:tableStyleId>
              </a:tblPr>
              <a:tblGrid>
                <a:gridCol w="2407606">
                  <a:extLst>
                    <a:ext uri="{9D8B030D-6E8A-4147-A177-3AD203B41FA5}">
                      <a16:colId xmlns="" xmlns:a16="http://schemas.microsoft.com/office/drawing/2014/main" val="136037794"/>
                    </a:ext>
                  </a:extLst>
                </a:gridCol>
                <a:gridCol w="2363738">
                  <a:extLst>
                    <a:ext uri="{9D8B030D-6E8A-4147-A177-3AD203B41FA5}">
                      <a16:colId xmlns="" xmlns:a16="http://schemas.microsoft.com/office/drawing/2014/main" val="2082711193"/>
                    </a:ext>
                  </a:extLst>
                </a:gridCol>
                <a:gridCol w="2186328">
                  <a:extLst>
                    <a:ext uri="{9D8B030D-6E8A-4147-A177-3AD203B41FA5}">
                      <a16:colId xmlns="" xmlns:a16="http://schemas.microsoft.com/office/drawing/2014/main" val="1760825179"/>
                    </a:ext>
                  </a:extLst>
                </a:gridCol>
                <a:gridCol w="2186328">
                  <a:extLst>
                    <a:ext uri="{9D8B030D-6E8A-4147-A177-3AD203B41FA5}">
                      <a16:colId xmlns="" xmlns:a16="http://schemas.microsoft.com/office/drawing/2014/main" val="1264098524"/>
                    </a:ext>
                  </a:extLst>
                </a:gridCol>
              </a:tblGrid>
              <a:tr h="310267">
                <a:tc>
                  <a:txBody>
                    <a:bodyPr/>
                    <a:lstStyle/>
                    <a:p>
                      <a:pPr algn="just">
                        <a:lnSpc>
                          <a:spcPct val="115000"/>
                        </a:lnSpc>
                        <a:spcAft>
                          <a:spcPts val="0"/>
                        </a:spcAft>
                      </a:pPr>
                      <a:r>
                        <a:rPr lang="en-ZA" sz="1800" dirty="0">
                          <a:effectLst/>
                        </a:rPr>
                        <a:t>CHALLENGES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gn="just">
                        <a:lnSpc>
                          <a:spcPct val="115000"/>
                        </a:lnSpc>
                        <a:spcAft>
                          <a:spcPts val="0"/>
                        </a:spcAft>
                      </a:pPr>
                      <a:r>
                        <a:rPr lang="en-ZA" sz="1800" dirty="0">
                          <a:effectLst/>
                        </a:rPr>
                        <a:t>ACTION REQUIRED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gn="just">
                        <a:lnSpc>
                          <a:spcPct val="115000"/>
                        </a:lnSpc>
                        <a:spcAft>
                          <a:spcPts val="0"/>
                        </a:spcAft>
                      </a:pPr>
                      <a:r>
                        <a:rPr lang="en-ZA" sz="1800" dirty="0">
                          <a:effectLst/>
                        </a:rPr>
                        <a:t>ACTION TAKEN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tc>
                  <a:txBody>
                    <a:bodyPr/>
                    <a:lstStyle/>
                    <a:p>
                      <a:pPr algn="just">
                        <a:lnSpc>
                          <a:spcPct val="115000"/>
                        </a:lnSpc>
                        <a:spcAft>
                          <a:spcPts val="0"/>
                        </a:spcAft>
                      </a:pPr>
                      <a:r>
                        <a:rPr lang="en-ZA" sz="1800" dirty="0">
                          <a:effectLst/>
                        </a:rPr>
                        <a:t>TIMELINES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nchor="b"/>
                </a:tc>
                <a:extLst>
                  <a:ext uri="{0D108BD9-81ED-4DB2-BD59-A6C34878D82A}">
                    <a16:rowId xmlns="" xmlns:a16="http://schemas.microsoft.com/office/drawing/2014/main" val="4286267521"/>
                  </a:ext>
                </a:extLst>
              </a:tr>
              <a:tr h="2632802">
                <a:tc>
                  <a:txBody>
                    <a:bodyPr/>
                    <a:lstStyle/>
                    <a:p>
                      <a:pPr marL="0" lvl="0" indent="0" algn="just">
                        <a:lnSpc>
                          <a:spcPct val="115000"/>
                        </a:lnSpc>
                        <a:spcAft>
                          <a:spcPts val="0"/>
                        </a:spcAft>
                        <a:buFont typeface="+mj-lt"/>
                        <a:buNone/>
                      </a:pPr>
                      <a:r>
                        <a:rPr lang="en-ZA" sz="1400" dirty="0">
                          <a:effectLst/>
                        </a:rPr>
                        <a:t>The post provisioning norms have not been implemented correctively in past years by the PED. DBE has discussed this with their top management and provided training on how to implement correctly. Other factors may be resulting in high L:E ratios which have nothing to do with PPN.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Province must ensure that the provisioning norms are implemented correctively.</a:t>
                      </a:r>
                    </a:p>
                    <a:p>
                      <a:pPr algn="just">
                        <a:lnSpc>
                          <a:spcPct val="115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2017 PPN has been implemented correctly with the assistance of DBE who have seconded a</a:t>
                      </a:r>
                      <a:r>
                        <a:rPr lang="en-ZA" sz="1400" baseline="0" dirty="0">
                          <a:effectLst/>
                        </a:rPr>
                        <a:t> fulltime </a:t>
                      </a:r>
                      <a:r>
                        <a:rPr lang="en-ZA" sz="1400" dirty="0">
                          <a:effectLst/>
                        </a:rPr>
                        <a:t>official  to the Department.</a:t>
                      </a:r>
                    </a:p>
                    <a:p>
                      <a:pPr algn="just">
                        <a:lnSpc>
                          <a:spcPct val="115000"/>
                        </a:lnSpc>
                        <a:spcAft>
                          <a:spcPts val="0"/>
                        </a:spcAft>
                      </a:pPr>
                      <a:r>
                        <a:rPr lang="en-ZA" sz="1400" dirty="0">
                          <a:effectLst/>
                        </a:rPr>
                        <a:t>An appeals committee is in place to address PPN challenges faced by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Jan 2017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2924841796"/>
                  </a:ext>
                </a:extLst>
              </a:tr>
              <a:tr h="2385522">
                <a:tc>
                  <a:txBody>
                    <a:bodyPr/>
                    <a:lstStyle/>
                    <a:p>
                      <a:pPr marL="0" lvl="0" indent="0" algn="just">
                        <a:lnSpc>
                          <a:spcPct val="115000"/>
                        </a:lnSpc>
                        <a:spcAft>
                          <a:spcPts val="0"/>
                        </a:spcAft>
                        <a:buFont typeface="+mj-lt"/>
                        <a:buNone/>
                      </a:pPr>
                      <a:r>
                        <a:rPr lang="en-ZA" sz="1400" dirty="0">
                          <a:effectLst/>
                        </a:rPr>
                        <a:t>Delay in the transfer for the norms and standards. Allocations for schools hamper functionality in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must ensure that transfers are done on time as required by regulations.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The Department is adhering to the transfer time-lines except to schools with learners without IDs.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ZA" sz="1400" dirty="0">
                          <a:effectLst/>
                        </a:rPr>
                        <a:t>Half-yearly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 xmlns:a16="http://schemas.microsoft.com/office/drawing/2014/main" val="3399082567"/>
                  </a:ext>
                </a:extLst>
              </a:tr>
            </a:tbl>
          </a:graphicData>
        </a:graphic>
      </p:graphicFrame>
      <p:sp>
        <p:nvSpPr>
          <p:cNvPr id="4" name="Slide Number Placeholder 3"/>
          <p:cNvSpPr>
            <a:spLocks noGrp="1"/>
          </p:cNvSpPr>
          <p:nvPr>
            <p:ph type="sldNum" sz="quarter" idx="12"/>
          </p:nvPr>
        </p:nvSpPr>
        <p:spPr>
          <a:xfrm>
            <a:off x="5652120" y="6381328"/>
            <a:ext cx="2133600" cy="365125"/>
          </a:xfrm>
        </p:spPr>
        <p:txBody>
          <a:bodyPr/>
          <a:lstStyle/>
          <a:p>
            <a:fld id="{FAE1BD4B-4429-4CF6-B4E7-B9BD01C3F340}" type="slidenum">
              <a:rPr lang="en-ZA" sz="1200" b="1" smtClean="0"/>
              <a:pPr/>
              <a:t>58</a:t>
            </a:fld>
            <a:endParaRPr lang="en-ZA" sz="1200" b="1" dirty="0"/>
          </a:p>
        </p:txBody>
      </p:sp>
    </p:spTree>
    <p:extLst>
      <p:ext uri="{BB962C8B-B14F-4D97-AF65-F5344CB8AC3E}">
        <p14:creationId xmlns:p14="http://schemas.microsoft.com/office/powerpoint/2010/main" xmlns="" val="369846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2816"/>
            <a:ext cx="8229600" cy="2448272"/>
          </a:xfrm>
        </p:spPr>
        <p:txBody>
          <a:bodyPr/>
          <a:lstStyle/>
          <a:p>
            <a:r>
              <a:rPr lang="en-ZA" b="1" dirty="0"/>
              <a:t>ISSUES IDENTIFIED DURING THE NCOP WEEK 14 - 18 NOVEMBER 2016.</a:t>
            </a:r>
            <a:endParaRPr lang="en-ZA" dirty="0"/>
          </a:p>
        </p:txBody>
      </p:sp>
      <p:sp>
        <p:nvSpPr>
          <p:cNvPr id="3" name="Slide Number Placeholder 2"/>
          <p:cNvSpPr>
            <a:spLocks noGrp="1"/>
          </p:cNvSpPr>
          <p:nvPr>
            <p:ph type="sldNum" sz="quarter" idx="12"/>
          </p:nvPr>
        </p:nvSpPr>
        <p:spPr>
          <a:xfrm>
            <a:off x="5580112" y="6381328"/>
            <a:ext cx="2133600" cy="365125"/>
          </a:xfrm>
        </p:spPr>
        <p:txBody>
          <a:bodyPr/>
          <a:lstStyle/>
          <a:p>
            <a:fld id="{FAE1BD4B-4429-4CF6-B4E7-B9BD01C3F340}" type="slidenum">
              <a:rPr lang="en-ZA" sz="1400" b="1" smtClean="0"/>
              <a:pPr/>
              <a:t>59</a:t>
            </a:fld>
            <a:endParaRPr lang="en-ZA" sz="1400" b="1" dirty="0"/>
          </a:p>
        </p:txBody>
      </p:sp>
    </p:spTree>
    <p:extLst>
      <p:ext uri="{BB962C8B-B14F-4D97-AF65-F5344CB8AC3E}">
        <p14:creationId xmlns:p14="http://schemas.microsoft.com/office/powerpoint/2010/main" xmlns="" val="193878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85720" cy="720080"/>
          </a:xfrm>
        </p:spPr>
        <p:txBody>
          <a:bodyPr>
            <a:normAutofit/>
          </a:bodyPr>
          <a:lstStyle/>
          <a:p>
            <a:r>
              <a:rPr lang="en-ZA" sz="3600" b="1" dirty="0">
                <a:solidFill>
                  <a:prstClr val="black"/>
                </a:solidFill>
              </a:rPr>
              <a:t>PRE-CLOSURE READINESS ASSESSMENT</a:t>
            </a:r>
            <a:endParaRPr lang="en-ZA" sz="4000" b="0" dirty="0">
              <a:solidFill>
                <a:schemeClr val="tx1"/>
              </a:solidFill>
            </a:endParaRPr>
          </a:p>
        </p:txBody>
      </p:sp>
      <p:sp>
        <p:nvSpPr>
          <p:cNvPr id="3" name="Content Placeholder 2"/>
          <p:cNvSpPr>
            <a:spLocks noGrp="1"/>
          </p:cNvSpPr>
          <p:nvPr>
            <p:ph idx="1"/>
          </p:nvPr>
        </p:nvSpPr>
        <p:spPr>
          <a:xfrm>
            <a:off x="323528" y="1052736"/>
            <a:ext cx="8424936" cy="4680520"/>
          </a:xfrm>
        </p:spPr>
        <p:txBody>
          <a:bodyPr>
            <a:noAutofit/>
          </a:bodyPr>
          <a:lstStyle/>
          <a:p>
            <a:pPr algn="just">
              <a:spcBef>
                <a:spcPts val="0"/>
              </a:spcBef>
            </a:pPr>
            <a:r>
              <a:rPr lang="en-GB" sz="2800" dirty="0"/>
              <a:t>The </a:t>
            </a:r>
            <a:r>
              <a:rPr lang="en-GB" sz="2800" b="1" dirty="0"/>
              <a:t>DBE works with provinces </a:t>
            </a:r>
            <a:r>
              <a:rPr lang="en-GB" sz="2800" b="1" dirty="0" smtClean="0"/>
              <a:t>and districts </a:t>
            </a:r>
            <a:r>
              <a:rPr lang="en-GB" sz="2800" dirty="0" smtClean="0"/>
              <a:t>to </a:t>
            </a:r>
            <a:r>
              <a:rPr lang="en-GB" sz="2800" dirty="0"/>
              <a:t>monitor </a:t>
            </a:r>
            <a:r>
              <a:rPr lang="en-GB" sz="2800" dirty="0" smtClean="0"/>
              <a:t>selected </a:t>
            </a:r>
            <a:r>
              <a:rPr lang="en-GB" sz="2800" dirty="0"/>
              <a:t>areas. Both levels of the system do </a:t>
            </a:r>
            <a:r>
              <a:rPr lang="en-GB" sz="2800" dirty="0" smtClean="0"/>
              <a:t>their own </a:t>
            </a:r>
            <a:r>
              <a:rPr lang="en-GB" sz="2800" dirty="0"/>
              <a:t>monitoring in accordance with the agreed frameworks and </a:t>
            </a:r>
            <a:r>
              <a:rPr lang="en-GB" sz="2800" dirty="0" smtClean="0"/>
              <a:t>milestones as well as priority areas agreed with HEDCOM. </a:t>
            </a:r>
            <a:endParaRPr lang="en-GB" sz="2800" dirty="0"/>
          </a:p>
          <a:p>
            <a:pPr algn="just">
              <a:spcBef>
                <a:spcPts val="0"/>
              </a:spcBef>
            </a:pPr>
            <a:r>
              <a:rPr lang="en-GB" sz="2800" dirty="0"/>
              <a:t>A specially constituted DBE team </a:t>
            </a:r>
            <a:r>
              <a:rPr lang="en-GB" sz="2800" dirty="0" smtClean="0"/>
              <a:t>complements provincial processes and conducts </a:t>
            </a:r>
            <a:r>
              <a:rPr lang="en-GB" sz="2800" dirty="0"/>
              <a:t>sample </a:t>
            </a:r>
            <a:r>
              <a:rPr lang="en-GB" sz="2800" b="1" dirty="0"/>
              <a:t>pre-closure assessment visits</a:t>
            </a:r>
            <a:r>
              <a:rPr lang="en-GB" sz="2800" dirty="0"/>
              <a:t> on behalf of the DBE. For </a:t>
            </a:r>
            <a:r>
              <a:rPr lang="en-GB" sz="2800" b="1" dirty="0"/>
              <a:t>2017</a:t>
            </a:r>
            <a:r>
              <a:rPr lang="en-GB" sz="2800" dirty="0"/>
              <a:t>, the visits – which </a:t>
            </a:r>
            <a:r>
              <a:rPr lang="en-GB" sz="2800" b="1" dirty="0"/>
              <a:t>target two districts per province </a:t>
            </a:r>
            <a:r>
              <a:rPr lang="en-GB" sz="2800" dirty="0"/>
              <a:t>– started on 07 November and will finish on</a:t>
            </a:r>
            <a:r>
              <a:rPr lang="en-US" sz="2800" dirty="0"/>
              <a:t> 25 November 2016. </a:t>
            </a:r>
          </a:p>
          <a:p>
            <a:pPr algn="just">
              <a:lnSpc>
                <a:spcPct val="150000"/>
              </a:lnSpc>
              <a:spcBef>
                <a:spcPts val="0"/>
              </a:spcBef>
            </a:pPr>
            <a:endParaRPr lang="en-ZA" sz="24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6</a:t>
            </a:fld>
            <a:endParaRPr lang="en-ZA" dirty="0"/>
          </a:p>
        </p:txBody>
      </p:sp>
    </p:spTree>
    <p:extLst>
      <p:ext uri="{BB962C8B-B14F-4D97-AF65-F5344CB8AC3E}">
        <p14:creationId xmlns:p14="http://schemas.microsoft.com/office/powerpoint/2010/main" xmlns="" val="41389767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68952" cy="720080"/>
          </a:xfrm>
        </p:spPr>
        <p:txBody>
          <a:bodyPr>
            <a:noAutofit/>
          </a:bodyPr>
          <a:lstStyle/>
          <a:p>
            <a:r>
              <a:rPr lang="en-ZA" sz="3200" b="1" dirty="0" smtClean="0"/>
              <a:t>ISSUES IDENTIFIED DURING THE NCOP WEEK 14 - 18 NOVEMBER 2016    …CONT.</a:t>
            </a:r>
            <a:endParaRPr lang="en-Z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47880159"/>
              </p:ext>
            </p:extLst>
          </p:nvPr>
        </p:nvGraphicFramePr>
        <p:xfrm>
          <a:off x="107504" y="980728"/>
          <a:ext cx="8928992" cy="5823560"/>
        </p:xfrm>
        <a:graphic>
          <a:graphicData uri="http://schemas.openxmlformats.org/drawingml/2006/table">
            <a:tbl>
              <a:tblPr firstRow="1" bandRow="1">
                <a:tableStyleId>{21E4AEA4-8DFA-4A89-87EB-49C32662AFE0}</a:tableStyleId>
              </a:tblPr>
              <a:tblGrid>
                <a:gridCol w="3911046"/>
                <a:gridCol w="3837253"/>
                <a:gridCol w="1180693"/>
              </a:tblGrid>
              <a:tr h="585528">
                <a:tc>
                  <a:txBody>
                    <a:bodyPr/>
                    <a:lstStyle/>
                    <a:p>
                      <a:r>
                        <a:rPr lang="en-ZA" sz="1400" kern="1200" dirty="0" smtClean="0">
                          <a:effectLst/>
                        </a:rPr>
                        <a:t>Issues Identified </a:t>
                      </a:r>
                      <a:endParaRPr lang="en-ZA" sz="1400" dirty="0"/>
                    </a:p>
                  </a:txBody>
                  <a:tcPr/>
                </a:tc>
                <a:tc>
                  <a:txBody>
                    <a:bodyPr/>
                    <a:lstStyle/>
                    <a:p>
                      <a:r>
                        <a:rPr lang="en-ZA" sz="1400" kern="1200" dirty="0" smtClean="0">
                          <a:effectLst/>
                        </a:rPr>
                        <a:t>Measures taken by EC DoE and DBE</a:t>
                      </a:r>
                      <a:endParaRPr lang="en-ZA" sz="1400" dirty="0"/>
                    </a:p>
                  </a:txBody>
                  <a:tcPr/>
                </a:tc>
                <a:tc>
                  <a:txBody>
                    <a:bodyPr/>
                    <a:lstStyle/>
                    <a:p>
                      <a:r>
                        <a:rPr lang="en-ZA" sz="1400" kern="1200" dirty="0" smtClean="0">
                          <a:effectLst/>
                        </a:rPr>
                        <a:t>Timeframes</a:t>
                      </a:r>
                      <a:endParaRPr lang="en-ZA" sz="1400" dirty="0"/>
                    </a:p>
                  </a:txBody>
                  <a:tcPr/>
                </a:tc>
              </a:tr>
              <a:tr h="1214672">
                <a:tc>
                  <a:txBody>
                    <a:bodyPr/>
                    <a:lstStyle/>
                    <a:p>
                      <a:pPr algn="just"/>
                      <a:r>
                        <a:rPr lang="en-ZA" sz="1400" dirty="0" smtClean="0"/>
                        <a:t>Shortage of </a:t>
                      </a:r>
                      <a:r>
                        <a:rPr lang="en-ZA" sz="1400" b="1" dirty="0" smtClean="0"/>
                        <a:t>Furniture</a:t>
                      </a:r>
                      <a:r>
                        <a:rPr lang="en-ZA" sz="1400" dirty="0" smtClean="0"/>
                        <a:t>: Shortage of learner and teacher furniture  was reported with some schools having to buy furniture from the limited funds.</a:t>
                      </a:r>
                      <a:endParaRPr lang="en-ZA" sz="1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Furniture valued at R150m</a:t>
                      </a:r>
                      <a:r>
                        <a:rPr lang="en-ZA" sz="1400" baseline="0" dirty="0" smtClean="0"/>
                        <a:t> has been procured by the PED and it is ready for delivery to schools based on the School Furniture Audit just completed in readiness of schools re-opening in January 2016.</a:t>
                      </a:r>
                      <a:endParaRPr lang="en-ZA" sz="1400" dirty="0"/>
                    </a:p>
                  </a:txBody>
                  <a:tcPr/>
                </a:tc>
                <a:tc>
                  <a:txBody>
                    <a:bodyPr/>
                    <a:lstStyle/>
                    <a:p>
                      <a:r>
                        <a:rPr lang="en-US" sz="1400" dirty="0" smtClean="0"/>
                        <a:t>January 2017</a:t>
                      </a:r>
                      <a:endParaRPr lang="en-ZA" sz="1400" dirty="0"/>
                    </a:p>
                  </a:txBody>
                  <a:tcPr/>
                </a:tc>
              </a:tr>
              <a:tr h="14787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smtClean="0"/>
                        <a:t>Review </a:t>
                      </a:r>
                      <a:r>
                        <a:rPr lang="en-ZA" sz="1400" b="0" dirty="0" smtClean="0"/>
                        <a:t>of</a:t>
                      </a:r>
                      <a:r>
                        <a:rPr lang="en-ZA" sz="1400" b="1" dirty="0" smtClean="0"/>
                        <a:t> Quintile System</a:t>
                      </a:r>
                      <a:r>
                        <a:rPr lang="en-ZA" sz="1400" dirty="0" smtClean="0"/>
                        <a:t>: Some schools</a:t>
                      </a:r>
                      <a:r>
                        <a:rPr lang="en-ZA" sz="1400" baseline="0" dirty="0" smtClean="0"/>
                        <a:t> expressed great unhappiness with the quintile system particularly as they felt they have been wrongly classified. </a:t>
                      </a:r>
                      <a:endParaRPr lang="en-ZA" sz="1400" dirty="0" smtClean="0"/>
                    </a:p>
                  </a:txBody>
                  <a:tcPr/>
                </a:tc>
                <a:tc>
                  <a:txBody>
                    <a:bodyPr/>
                    <a:lstStyle/>
                    <a:p>
                      <a:r>
                        <a:rPr lang="en-ZA" sz="1400" dirty="0" smtClean="0"/>
                        <a:t>CEM</a:t>
                      </a:r>
                      <a:r>
                        <a:rPr lang="en-ZA" sz="1400" baseline="0" dirty="0" smtClean="0"/>
                        <a:t> has approved the classification of schools as either fee-paying or non-fee paying. Implementation has been delayed due to funding challenges. Interim arrangements have however been made for all Q1 – 3 schools to be paid at the level of R1243 per learner. Eastern Cape is funding at this level.</a:t>
                      </a:r>
                      <a:r>
                        <a:rPr lang="en-ZA" sz="1400" dirty="0" smtClean="0"/>
                        <a:t> </a:t>
                      </a:r>
                    </a:p>
                    <a:p>
                      <a:r>
                        <a:rPr lang="en-ZA" sz="1400" dirty="0" smtClean="0"/>
                        <a:t>Individual schools that are</a:t>
                      </a:r>
                      <a:r>
                        <a:rPr lang="en-ZA" sz="1400" baseline="0" dirty="0" smtClean="0"/>
                        <a:t> not satisfied with current classification will be looked into for a possible reclassification by the MEC. </a:t>
                      </a:r>
                    </a:p>
                    <a:p>
                      <a:endParaRPr lang="en-ZA" sz="1400" dirty="0"/>
                    </a:p>
                  </a:txBody>
                  <a:tcPr/>
                </a:tc>
                <a:tc>
                  <a:txBody>
                    <a:bodyPr/>
                    <a:lstStyle/>
                    <a:p>
                      <a:endParaRPr lang="en-ZA" sz="1400" dirty="0" smtClean="0"/>
                    </a:p>
                  </a:txBody>
                  <a:tcPr/>
                </a:tc>
              </a:tr>
              <a:tr h="1183615">
                <a:tc>
                  <a:txBody>
                    <a:bodyPr/>
                    <a:lstStyle/>
                    <a:p>
                      <a:pPr algn="just"/>
                      <a:r>
                        <a:rPr lang="en-ZA" sz="1400" b="1" dirty="0" smtClean="0"/>
                        <a:t>Learner Progression</a:t>
                      </a:r>
                      <a:r>
                        <a:rPr lang="en-ZA" sz="1400" b="1" baseline="0" dirty="0" smtClean="0"/>
                        <a:t> </a:t>
                      </a:r>
                      <a:r>
                        <a:rPr lang="en-ZA" sz="1400" baseline="0" dirty="0" smtClean="0"/>
                        <a:t>Policy: Schools registered unhappiness with the implementation of the progression policy. </a:t>
                      </a:r>
                      <a:endParaRPr lang="en-ZA" sz="1400" dirty="0"/>
                    </a:p>
                  </a:txBody>
                  <a:tcPr/>
                </a:tc>
                <a:tc>
                  <a:txBody>
                    <a:bodyPr/>
                    <a:lstStyle/>
                    <a:p>
                      <a:r>
                        <a:rPr lang="en-ZA" sz="1400" dirty="0" smtClean="0"/>
                        <a:t>Implementation</a:t>
                      </a:r>
                      <a:r>
                        <a:rPr lang="en-ZA" sz="1400" baseline="0" dirty="0" smtClean="0"/>
                        <a:t> guidelines</a:t>
                      </a:r>
                      <a:r>
                        <a:rPr lang="en-ZA" sz="1400" dirty="0" smtClean="0"/>
                        <a:t> on Learner Progression have</a:t>
                      </a:r>
                      <a:r>
                        <a:rPr lang="en-ZA" sz="1400" baseline="0" dirty="0" smtClean="0"/>
                        <a:t> been strengthened based on reported challenges in 2015. </a:t>
                      </a:r>
                    </a:p>
                    <a:p>
                      <a:endParaRPr lang="en-ZA" sz="1400" baseline="0" dirty="0" smtClean="0"/>
                    </a:p>
                    <a:p>
                      <a:r>
                        <a:rPr lang="en-ZA" sz="1400" baseline="0" dirty="0" smtClean="0"/>
                        <a:t>Advocacy will be intensified to ensure uniform understanding and proper implementation of the policy across the system.</a:t>
                      </a:r>
                      <a:endParaRPr lang="en-ZA" sz="1400" dirty="0"/>
                    </a:p>
                  </a:txBody>
                  <a:tcPr/>
                </a:tc>
                <a:tc>
                  <a:txBody>
                    <a:bodyPr/>
                    <a:lstStyle/>
                    <a:p>
                      <a:r>
                        <a:rPr lang="en-US" sz="1400" dirty="0" smtClean="0"/>
                        <a:t>Ongoing</a:t>
                      </a:r>
                      <a:endParaRPr lang="en-ZA" sz="1400" dirty="0"/>
                    </a:p>
                  </a:txBody>
                  <a:tcPr/>
                </a:tc>
              </a:tr>
            </a:tbl>
          </a:graphicData>
        </a:graphic>
      </p:graphicFrame>
      <p:sp>
        <p:nvSpPr>
          <p:cNvPr id="3" name="Slide Number Placeholder 2"/>
          <p:cNvSpPr>
            <a:spLocks noGrp="1"/>
          </p:cNvSpPr>
          <p:nvPr>
            <p:ph type="sldNum" sz="quarter" idx="12"/>
          </p:nvPr>
        </p:nvSpPr>
        <p:spPr/>
        <p:txBody>
          <a:bodyPr/>
          <a:lstStyle/>
          <a:p>
            <a:fld id="{FAE1BD4B-4429-4CF6-B4E7-B9BD01C3F340}" type="slidenum">
              <a:rPr lang="en-ZA" sz="1200" b="1" smtClean="0"/>
              <a:pPr/>
              <a:t>60</a:t>
            </a:fld>
            <a:endParaRPr lang="en-ZA" b="1" dirty="0"/>
          </a:p>
        </p:txBody>
      </p:sp>
    </p:spTree>
    <p:extLst>
      <p:ext uri="{BB962C8B-B14F-4D97-AF65-F5344CB8AC3E}">
        <p14:creationId xmlns:p14="http://schemas.microsoft.com/office/powerpoint/2010/main" xmlns="" val="29681279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792088"/>
          </a:xfrm>
        </p:spPr>
        <p:txBody>
          <a:bodyPr>
            <a:noAutofit/>
          </a:bodyPr>
          <a:lstStyle/>
          <a:p>
            <a:r>
              <a:rPr lang="en-ZA" sz="3200" b="1" dirty="0" smtClean="0"/>
              <a:t>ISSUES IDENTIFIED DURING THE NCOP WEEK 14 - 18 NOVEMBER 2016      …CONT.</a:t>
            </a:r>
            <a:endParaRPr lang="en-Z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7624610"/>
              </p:ext>
            </p:extLst>
          </p:nvPr>
        </p:nvGraphicFramePr>
        <p:xfrm>
          <a:off x="179512" y="1196752"/>
          <a:ext cx="8856984" cy="5445921"/>
        </p:xfrm>
        <a:graphic>
          <a:graphicData uri="http://schemas.openxmlformats.org/drawingml/2006/table">
            <a:tbl>
              <a:tblPr firstRow="1" bandRow="1">
                <a:tableStyleId>{21E4AEA4-8DFA-4A89-87EB-49C32662AFE0}</a:tableStyleId>
              </a:tblPr>
              <a:tblGrid>
                <a:gridCol w="4075612"/>
                <a:gridCol w="3267270"/>
                <a:gridCol w="1514102"/>
              </a:tblGrid>
              <a:tr h="691041">
                <a:tc>
                  <a:txBody>
                    <a:bodyPr/>
                    <a:lstStyle/>
                    <a:p>
                      <a:r>
                        <a:rPr lang="en-ZA" sz="1800" kern="1200" dirty="0" smtClean="0">
                          <a:effectLst/>
                        </a:rPr>
                        <a:t>Issues Identified </a:t>
                      </a:r>
                      <a:endParaRPr lang="en-ZA" dirty="0"/>
                    </a:p>
                  </a:txBody>
                  <a:tcPr/>
                </a:tc>
                <a:tc>
                  <a:txBody>
                    <a:bodyPr/>
                    <a:lstStyle/>
                    <a:p>
                      <a:r>
                        <a:rPr lang="en-ZA" sz="1800" kern="1200" dirty="0" smtClean="0">
                          <a:effectLst/>
                        </a:rPr>
                        <a:t>Measures taken by EC DoE and DBE</a:t>
                      </a:r>
                      <a:endParaRPr lang="en-ZA" dirty="0"/>
                    </a:p>
                  </a:txBody>
                  <a:tcPr/>
                </a:tc>
                <a:tc>
                  <a:txBody>
                    <a:bodyPr/>
                    <a:lstStyle/>
                    <a:p>
                      <a:r>
                        <a:rPr lang="en-ZA" sz="1800" kern="1200" dirty="0" smtClean="0">
                          <a:effectLst/>
                        </a:rPr>
                        <a:t>Timeframes</a:t>
                      </a:r>
                      <a:endParaRPr lang="en-ZA" dirty="0"/>
                    </a:p>
                  </a:txBody>
                  <a:tcPr/>
                </a:tc>
              </a:tr>
              <a:tr h="965143">
                <a:tc>
                  <a:txBody>
                    <a:bodyPr/>
                    <a:lstStyle/>
                    <a:p>
                      <a:pPr algn="just"/>
                      <a:r>
                        <a:rPr lang="en-ZA" sz="1400" b="1" dirty="0" smtClean="0"/>
                        <a:t>Curriculum Coverage</a:t>
                      </a:r>
                      <a:r>
                        <a:rPr lang="en-ZA" sz="1400" dirty="0" smtClean="0"/>
                        <a:t>:</a:t>
                      </a:r>
                      <a:r>
                        <a:rPr lang="en-ZA" sz="1400" baseline="0" dirty="0" smtClean="0"/>
                        <a:t> Concerns on whether there was 100% curriculum coverage in schools since learner performance was still very low. </a:t>
                      </a:r>
                      <a:endParaRPr lang="en-ZA" sz="1400" dirty="0"/>
                    </a:p>
                  </a:txBody>
                  <a:tcPr/>
                </a:tc>
                <a:tc>
                  <a:txBody>
                    <a:bodyPr/>
                    <a:lstStyle/>
                    <a:p>
                      <a:r>
                        <a:rPr lang="en-ZA" sz="1400" dirty="0" smtClean="0"/>
                        <a:t>Province</a:t>
                      </a:r>
                      <a:r>
                        <a:rPr lang="en-ZA" sz="1400" baseline="0" dirty="0" smtClean="0"/>
                        <a:t> is strengthening  monitoring of curriculum coverage for all grades through their System-Wide Curriculum Coverage Framework. All schools will be required to report quarterly on curriculum coverage, assessments and learner performance.</a:t>
                      </a:r>
                      <a:endParaRPr lang="en-ZA" sz="1400" dirty="0"/>
                    </a:p>
                  </a:txBody>
                  <a:tcPr/>
                </a:tc>
                <a:tc>
                  <a:txBody>
                    <a:bodyPr/>
                    <a:lstStyle/>
                    <a:p>
                      <a:r>
                        <a:rPr lang="en-US" sz="1400" dirty="0" smtClean="0"/>
                        <a:t>2017</a:t>
                      </a:r>
                      <a:endParaRPr lang="en-ZA" sz="1400" dirty="0"/>
                    </a:p>
                  </a:txBody>
                  <a:tcPr/>
                </a:tc>
              </a:tr>
              <a:tr h="70156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dirty="0" smtClean="0"/>
                        <a:t>Subject Streams</a:t>
                      </a:r>
                      <a:r>
                        <a:rPr lang="en-ZA" sz="1400" dirty="0" smtClean="0"/>
                        <a:t>: Small schools are burdening themselves by doing many subject streams. </a:t>
                      </a:r>
                    </a:p>
                  </a:txBody>
                  <a:tcPr/>
                </a:tc>
                <a:tc>
                  <a:txBody>
                    <a:bodyPr/>
                    <a:lstStyle/>
                    <a:p>
                      <a:r>
                        <a:rPr lang="en-ZA" sz="1400" dirty="0" smtClean="0"/>
                        <a:t>The province is strengthening monitoring of secondary school curriculum offerings linked</a:t>
                      </a:r>
                      <a:r>
                        <a:rPr lang="en-ZA" sz="1400" baseline="0" dirty="0" smtClean="0"/>
                        <a:t> also to the rationalisation of schools. Part of the provincial strategy is to encourage focus schools.</a:t>
                      </a:r>
                      <a:endParaRPr lang="en-ZA" sz="1400" dirty="0"/>
                    </a:p>
                  </a:txBody>
                  <a:tcPr/>
                </a:tc>
                <a:tc>
                  <a:txBody>
                    <a:bodyPr/>
                    <a:lstStyle/>
                    <a:p>
                      <a:r>
                        <a:rPr lang="en-US" sz="1400" dirty="0" smtClean="0"/>
                        <a:t>Ongoing</a:t>
                      </a:r>
                      <a:endParaRPr lang="en-ZA" sz="1400" dirty="0"/>
                    </a:p>
                  </a:txBody>
                  <a:tcPr/>
                </a:tc>
              </a:tr>
              <a:tr h="639820">
                <a:tc>
                  <a:txBody>
                    <a:bodyPr/>
                    <a:lstStyle/>
                    <a:p>
                      <a:r>
                        <a:rPr lang="en-ZA" sz="1400" b="1" dirty="0" smtClean="0"/>
                        <a:t>Learner wellbeing: </a:t>
                      </a:r>
                    </a:p>
                    <a:p>
                      <a:pPr marL="285750" indent="-285750">
                        <a:buFont typeface="Arial" panose="020B0604020202020204" pitchFamily="34" charset="0"/>
                        <a:buChar char="•"/>
                      </a:pPr>
                      <a:r>
                        <a:rPr lang="en-ZA" sz="1400" dirty="0" smtClean="0"/>
                        <a:t>Abuse of drugs and alcohol by learners particularly in schools located close to taverns.</a:t>
                      </a:r>
                    </a:p>
                  </a:txBody>
                  <a:tcPr/>
                </a:tc>
                <a:tc>
                  <a:txBody>
                    <a:bodyPr/>
                    <a:lstStyle/>
                    <a:p>
                      <a:r>
                        <a:rPr lang="en-ZA" sz="1400" kern="1200" baseline="0" dirty="0" smtClean="0"/>
                        <a:t>The DBE has developed </a:t>
                      </a:r>
                      <a:r>
                        <a:rPr lang="en-US" sz="1400" dirty="0" smtClean="0"/>
                        <a:t>National Strategy on the Use of Alcohol and Illegal Substances Amongst Learners In South African Schools as well as  Guidelines for Drug Testing And Doping. The EC is working within these frameworks. The matter of the location of taverns is being discussed with sister government departments.</a:t>
                      </a:r>
                    </a:p>
                    <a:p>
                      <a:endParaRPr lang="en-ZA" sz="1400" kern="1200" baseline="0" dirty="0">
                        <a:solidFill>
                          <a:schemeClr val="dk1"/>
                        </a:solidFill>
                        <a:latin typeface="+mn-lt"/>
                        <a:ea typeface="+mn-ea"/>
                        <a:cs typeface="+mn-cs"/>
                      </a:endParaRPr>
                    </a:p>
                  </a:txBody>
                  <a:tcPr/>
                </a:tc>
                <a:tc>
                  <a:txBody>
                    <a:bodyPr/>
                    <a:lstStyle/>
                    <a:p>
                      <a:endParaRPr lang="en-ZA" dirty="0"/>
                    </a:p>
                  </a:txBody>
                  <a:tcPr/>
                </a:tc>
              </a:tr>
            </a:tbl>
          </a:graphicData>
        </a:graphic>
      </p:graphicFrame>
      <p:sp>
        <p:nvSpPr>
          <p:cNvPr id="3" name="Slide Number Placeholder 2"/>
          <p:cNvSpPr>
            <a:spLocks noGrp="1"/>
          </p:cNvSpPr>
          <p:nvPr>
            <p:ph type="sldNum" sz="quarter" idx="12"/>
          </p:nvPr>
        </p:nvSpPr>
        <p:spPr/>
        <p:txBody>
          <a:bodyPr/>
          <a:lstStyle/>
          <a:p>
            <a:fld id="{FAE1BD4B-4429-4CF6-B4E7-B9BD01C3F340}" type="slidenum">
              <a:rPr lang="en-ZA" sz="1200" b="1" smtClean="0"/>
              <a:pPr/>
              <a:t>61</a:t>
            </a:fld>
            <a:endParaRPr lang="en-ZA" b="1" dirty="0"/>
          </a:p>
        </p:txBody>
      </p:sp>
    </p:spTree>
    <p:extLst>
      <p:ext uri="{BB962C8B-B14F-4D97-AF65-F5344CB8AC3E}">
        <p14:creationId xmlns:p14="http://schemas.microsoft.com/office/powerpoint/2010/main" xmlns="" val="32982110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noAutofit/>
          </a:bodyPr>
          <a:lstStyle/>
          <a:p>
            <a:r>
              <a:rPr lang="en-ZA" sz="3200" b="1" dirty="0" smtClean="0"/>
              <a:t>ISSUES IDENTIFIED DURING THE NCOP WEEK 14 - 18 NOVEMBER 2016     …CONT.</a:t>
            </a:r>
            <a:endParaRPr lang="en-Z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11803316"/>
              </p:ext>
            </p:extLst>
          </p:nvPr>
        </p:nvGraphicFramePr>
        <p:xfrm>
          <a:off x="457200" y="1484785"/>
          <a:ext cx="8003232" cy="5232561"/>
        </p:xfrm>
        <a:graphic>
          <a:graphicData uri="http://schemas.openxmlformats.org/drawingml/2006/table">
            <a:tbl>
              <a:tblPr firstRow="1" bandRow="1">
                <a:tableStyleId>{21E4AEA4-8DFA-4A89-87EB-49C32662AFE0}</a:tableStyleId>
              </a:tblPr>
              <a:tblGrid>
                <a:gridCol w="3682752"/>
                <a:gridCol w="2952328"/>
                <a:gridCol w="1368152"/>
              </a:tblGrid>
              <a:tr h="691041">
                <a:tc>
                  <a:txBody>
                    <a:bodyPr/>
                    <a:lstStyle/>
                    <a:p>
                      <a:r>
                        <a:rPr lang="en-ZA" sz="1800" kern="1200" dirty="0" smtClean="0">
                          <a:effectLst/>
                        </a:rPr>
                        <a:t>Issues Identified </a:t>
                      </a:r>
                      <a:endParaRPr lang="en-ZA" dirty="0"/>
                    </a:p>
                  </a:txBody>
                  <a:tcPr/>
                </a:tc>
                <a:tc>
                  <a:txBody>
                    <a:bodyPr/>
                    <a:lstStyle/>
                    <a:p>
                      <a:r>
                        <a:rPr lang="en-ZA" sz="1800" kern="1200" dirty="0" smtClean="0">
                          <a:effectLst/>
                        </a:rPr>
                        <a:t>Measures taken by EC DoE and DBE</a:t>
                      </a:r>
                      <a:endParaRPr lang="en-ZA" dirty="0"/>
                    </a:p>
                  </a:txBody>
                  <a:tcPr/>
                </a:tc>
                <a:tc>
                  <a:txBody>
                    <a:bodyPr/>
                    <a:lstStyle/>
                    <a:p>
                      <a:r>
                        <a:rPr lang="en-ZA" sz="1800" kern="1200" dirty="0" smtClean="0">
                          <a:effectLst/>
                        </a:rPr>
                        <a:t>Timeframes</a:t>
                      </a:r>
                      <a:endParaRPr lang="en-ZA" dirty="0"/>
                    </a:p>
                  </a:txBody>
                  <a:tcPr/>
                </a:tc>
              </a:tr>
              <a:tr h="1757230">
                <a:tc>
                  <a:txBody>
                    <a:bodyPr/>
                    <a:lstStyle/>
                    <a:p>
                      <a:r>
                        <a:rPr lang="en-ZA" sz="1400" b="1" dirty="0" smtClean="0"/>
                        <a:t>Rationalisation of schools</a:t>
                      </a:r>
                      <a:r>
                        <a:rPr lang="en-ZA" sz="1400" dirty="0" smtClean="0"/>
                        <a:t>: Progress is slow in Buffalo City.</a:t>
                      </a:r>
                    </a:p>
                    <a:p>
                      <a:endParaRPr lang="en-ZA" sz="1400" dirty="0" smtClean="0"/>
                    </a:p>
                  </a:txBody>
                  <a:tcPr/>
                </a:tc>
                <a:tc>
                  <a:txBody>
                    <a:bodyPr/>
                    <a:lstStyle/>
                    <a:p>
                      <a:pPr marL="285750" indent="-285750">
                        <a:buFont typeface="Arial" panose="020B0604020202020204" pitchFamily="34" charset="0"/>
                        <a:buChar char="•"/>
                      </a:pPr>
                      <a:r>
                        <a:rPr lang="en-ZA" sz="1400" dirty="0" smtClean="0"/>
                        <a:t>3 schools were closed in 2009</a:t>
                      </a:r>
                    </a:p>
                    <a:p>
                      <a:pPr marL="285750" indent="-285750">
                        <a:buFont typeface="Arial" panose="020B0604020202020204" pitchFamily="34" charset="0"/>
                        <a:buChar char="•"/>
                      </a:pPr>
                      <a:r>
                        <a:rPr lang="en-ZA" sz="1400" dirty="0" smtClean="0"/>
                        <a:t>14 were closed by end of 2015</a:t>
                      </a:r>
                    </a:p>
                    <a:p>
                      <a:pPr marL="285750" indent="-285750">
                        <a:buFont typeface="Arial" panose="020B0604020202020204" pitchFamily="34" charset="0"/>
                        <a:buChar char="•"/>
                      </a:pPr>
                      <a:r>
                        <a:rPr lang="en-ZA" sz="1400" dirty="0" smtClean="0"/>
                        <a:t>66 small schools received intention of closure</a:t>
                      </a:r>
                      <a:r>
                        <a:rPr lang="en-ZA" sz="1400" baseline="0" dirty="0" smtClean="0"/>
                        <a:t> letters from the MEC.</a:t>
                      </a:r>
                    </a:p>
                    <a:p>
                      <a:pPr marL="285750" indent="-285750">
                        <a:buFont typeface="Arial" panose="020B0604020202020204" pitchFamily="34" charset="0"/>
                        <a:buChar char="•"/>
                      </a:pPr>
                      <a:r>
                        <a:rPr lang="en-ZA" sz="1400" baseline="0" dirty="0" smtClean="0"/>
                        <a:t>Quick win: 10 schools will be closed without any financial implications.</a:t>
                      </a:r>
                      <a:endParaRPr lang="en-ZA" sz="1400" dirty="0"/>
                    </a:p>
                  </a:txBody>
                  <a:tcPr/>
                </a:tc>
                <a:tc>
                  <a:txBody>
                    <a:bodyPr/>
                    <a:lstStyle/>
                    <a:p>
                      <a:r>
                        <a:rPr lang="en-ZA" sz="1400" dirty="0" smtClean="0"/>
                        <a:t>Public hearings will be held between</a:t>
                      </a:r>
                      <a:r>
                        <a:rPr lang="en-ZA" sz="1400" baseline="0" dirty="0" smtClean="0"/>
                        <a:t> 28/11/2016 and 11/12/2016</a:t>
                      </a:r>
                      <a:endParaRPr lang="en-ZA" sz="1400" dirty="0"/>
                    </a:p>
                  </a:txBody>
                  <a:tcPr/>
                </a:tc>
              </a:tr>
              <a:tr h="639820">
                <a:tc>
                  <a:txBody>
                    <a:bodyPr/>
                    <a:lstStyle/>
                    <a:p>
                      <a:pPr algn="just"/>
                      <a:r>
                        <a:rPr lang="en-ZA" sz="1400" b="1" kern="1200" baseline="0" dirty="0" smtClean="0"/>
                        <a:t>Parental Involvement</a:t>
                      </a:r>
                      <a:r>
                        <a:rPr lang="en-ZA" sz="1400" kern="1200" baseline="0" dirty="0" smtClean="0"/>
                        <a:t>: Concerns about non-attendance of meetings by parents were raised by some schools.</a:t>
                      </a:r>
                      <a:endParaRPr lang="en-ZA" sz="1400" kern="1200" baseline="0" dirty="0">
                        <a:solidFill>
                          <a:schemeClr val="dk1"/>
                        </a:solidFill>
                        <a:latin typeface="+mn-lt"/>
                        <a:ea typeface="+mn-ea"/>
                        <a:cs typeface="+mn-cs"/>
                      </a:endParaRPr>
                    </a:p>
                  </a:txBody>
                  <a:tcPr/>
                </a:tc>
                <a:tc>
                  <a:txBody>
                    <a:bodyPr/>
                    <a:lstStyle/>
                    <a:p>
                      <a:r>
                        <a:rPr lang="en-ZA" sz="1400" kern="1200" dirty="0" smtClean="0"/>
                        <a:t>The DBE has developed a guideline document on</a:t>
                      </a:r>
                      <a:r>
                        <a:rPr lang="en-ZA" sz="1400" kern="1200" baseline="0" dirty="0" smtClean="0"/>
                        <a:t> parental involvement in schools. Training of School Governing Bodies on this document is currently happening.</a:t>
                      </a:r>
                      <a:endParaRPr lang="en-ZA" sz="1400" kern="1200" dirty="0">
                        <a:solidFill>
                          <a:schemeClr val="dk1"/>
                        </a:solidFill>
                        <a:latin typeface="+mn-lt"/>
                        <a:ea typeface="+mn-ea"/>
                        <a:cs typeface="+mn-cs"/>
                      </a:endParaRPr>
                    </a:p>
                  </a:txBody>
                  <a:tcPr/>
                </a:tc>
                <a:tc>
                  <a:txBody>
                    <a:bodyPr/>
                    <a:lstStyle/>
                    <a:p>
                      <a:endParaRPr lang="en-ZA" dirty="0"/>
                    </a:p>
                  </a:txBody>
                  <a:tcPr/>
                </a:tc>
              </a:tr>
              <a:tr h="6398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dirty="0" smtClean="0"/>
                        <a:t>Low Performance and Dysfunctional Schools</a:t>
                      </a:r>
                      <a:endParaRPr lang="en-ZA" sz="1400" b="1" baseline="0" dirty="0" smtClean="0"/>
                    </a:p>
                  </a:txBody>
                  <a:tcPr/>
                </a:tc>
                <a:tc>
                  <a:txBody>
                    <a:bodyPr/>
                    <a:lstStyle/>
                    <a:p>
                      <a:r>
                        <a:rPr lang="en-US" sz="1400" kern="1200" baseline="0" dirty="0" smtClean="0"/>
                        <a:t>The Province has introduced the 560 Schools Project to deal with underperformance. All these schools have had Mentors appointed for them. The project started in the 3</a:t>
                      </a:r>
                      <a:r>
                        <a:rPr lang="en-US" sz="1400" kern="1200" baseline="30000" dirty="0" smtClean="0"/>
                        <a:t>rd</a:t>
                      </a:r>
                      <a:r>
                        <a:rPr lang="en-US" sz="1400" kern="1200" baseline="0" dirty="0" smtClean="0"/>
                        <a:t> quarter of 2016 and will intensify in 2017.</a:t>
                      </a:r>
                      <a:endParaRPr lang="en-ZA" sz="1400" kern="1200" baseline="0" dirty="0" smtClean="0">
                        <a:solidFill>
                          <a:schemeClr val="dk1"/>
                        </a:solidFill>
                        <a:latin typeface="+mn-lt"/>
                        <a:ea typeface="+mn-ea"/>
                        <a:cs typeface="+mn-cs"/>
                      </a:endParaRPr>
                    </a:p>
                  </a:txBody>
                  <a:tcPr/>
                </a:tc>
                <a:tc>
                  <a:txBody>
                    <a:bodyPr/>
                    <a:lstStyle/>
                    <a:p>
                      <a:endParaRPr lang="en-ZA" dirty="0"/>
                    </a:p>
                  </a:txBody>
                  <a:tcPr/>
                </a:tc>
              </a:tr>
            </a:tbl>
          </a:graphicData>
        </a:graphic>
      </p:graphicFrame>
      <p:sp>
        <p:nvSpPr>
          <p:cNvPr id="3" name="Slide Number Placeholder 2"/>
          <p:cNvSpPr>
            <a:spLocks noGrp="1"/>
          </p:cNvSpPr>
          <p:nvPr>
            <p:ph type="sldNum" sz="quarter" idx="12"/>
          </p:nvPr>
        </p:nvSpPr>
        <p:spPr/>
        <p:txBody>
          <a:bodyPr/>
          <a:lstStyle/>
          <a:p>
            <a:fld id="{FAE1BD4B-4429-4CF6-B4E7-B9BD01C3F340}" type="slidenum">
              <a:rPr lang="en-ZA" smtClean="0"/>
              <a:pPr/>
              <a:t>62</a:t>
            </a:fld>
            <a:endParaRPr lang="en-ZA" dirty="0"/>
          </a:p>
        </p:txBody>
      </p:sp>
    </p:spTree>
    <p:extLst>
      <p:ext uri="{BB962C8B-B14F-4D97-AF65-F5344CB8AC3E}">
        <p14:creationId xmlns:p14="http://schemas.microsoft.com/office/powerpoint/2010/main" xmlns="" val="36223386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9144000" cy="2088232"/>
          </a:xfrm>
        </p:spPr>
        <p:txBody>
          <a:bodyPr>
            <a:noAutofit/>
          </a:bodyPr>
          <a:lstStyle/>
          <a:p>
            <a:r>
              <a:rPr lang="en-US" sz="4000" b="1" dirty="0" smtClean="0">
                <a:solidFill>
                  <a:prstClr val="black"/>
                </a:solidFill>
              </a:rPr>
              <a:t>ISSUES IDENTIFIED IN </a:t>
            </a:r>
            <a:r>
              <a:rPr lang="en-US" sz="4000" b="1" dirty="0">
                <a:solidFill>
                  <a:prstClr val="black"/>
                </a:solidFill>
              </a:rPr>
              <a:t>LIMPOPO </a:t>
            </a:r>
            <a:endParaRPr lang="en-ZA" b="1" dirty="0">
              <a:latin typeface="Calibri" panose="020F0502020204030204" pitchFamily="34" charset="0"/>
            </a:endParaRPr>
          </a:p>
        </p:txBody>
      </p:sp>
    </p:spTree>
    <p:extLst>
      <p:ext uri="{BB962C8B-B14F-4D97-AF65-F5344CB8AC3E}">
        <p14:creationId xmlns:p14="http://schemas.microsoft.com/office/powerpoint/2010/main" xmlns="" val="17217238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94"/>
            <a:ext cx="9144000" cy="980727"/>
          </a:xfrm>
        </p:spPr>
        <p:txBody>
          <a:bodyPr>
            <a:normAutofit/>
          </a:bodyPr>
          <a:lstStyle/>
          <a:p>
            <a:r>
              <a:rPr lang="en-ZA" sz="3600" b="1" dirty="0">
                <a:solidFill>
                  <a:prstClr val="black"/>
                </a:solidFill>
              </a:rPr>
              <a:t>ADDRESSING CHALLENGES</a:t>
            </a:r>
            <a:endParaRPr lang="en-ZA" sz="3600" b="1" dirty="0"/>
          </a:p>
        </p:txBody>
      </p:sp>
      <p:sp>
        <p:nvSpPr>
          <p:cNvPr id="3" name="Content Placeholder 2"/>
          <p:cNvSpPr>
            <a:spLocks noGrp="1"/>
          </p:cNvSpPr>
          <p:nvPr>
            <p:ph idx="1"/>
          </p:nvPr>
        </p:nvSpPr>
        <p:spPr>
          <a:xfrm>
            <a:off x="251520" y="1934249"/>
            <a:ext cx="8229600" cy="4525963"/>
          </a:xfrm>
        </p:spPr>
        <p:txBody>
          <a:bodyPr>
            <a:normAutofit/>
          </a:bodyPr>
          <a:lstStyle/>
          <a:p>
            <a:endParaRPr lang="en-ZA" sz="2400" dirty="0"/>
          </a:p>
          <a:p>
            <a:endParaRPr lang="en-ZA" sz="2400" dirty="0"/>
          </a:p>
        </p:txBody>
      </p:sp>
      <p:graphicFrame>
        <p:nvGraphicFramePr>
          <p:cNvPr id="6" name="Table 5"/>
          <p:cNvGraphicFramePr>
            <a:graphicFrameLocks noGrp="1"/>
          </p:cNvGraphicFramePr>
          <p:nvPr>
            <p:extLst>
              <p:ext uri="{D42A27DB-BD31-4B8C-83A1-F6EECF244321}">
                <p14:modId xmlns:p14="http://schemas.microsoft.com/office/powerpoint/2010/main" xmlns="" val="1376245600"/>
              </p:ext>
            </p:extLst>
          </p:nvPr>
        </p:nvGraphicFramePr>
        <p:xfrm>
          <a:off x="107504" y="764704"/>
          <a:ext cx="8856984" cy="5513064"/>
        </p:xfrm>
        <a:graphic>
          <a:graphicData uri="http://schemas.openxmlformats.org/drawingml/2006/table">
            <a:tbl>
              <a:tblPr firstRow="1" firstCol="1" bandRow="1">
                <a:tableStyleId>{284E427A-3D55-4303-BF80-6455036E1DE7}</a:tableStyleId>
              </a:tblPr>
              <a:tblGrid>
                <a:gridCol w="3458300"/>
                <a:gridCol w="5398684"/>
              </a:tblGrid>
              <a:tr h="210203">
                <a:tc>
                  <a:txBody>
                    <a:bodyPr/>
                    <a:lstStyle/>
                    <a:p>
                      <a:pPr>
                        <a:lnSpc>
                          <a:spcPct val="105000"/>
                        </a:lnSpc>
                        <a:spcAft>
                          <a:spcPts val="0"/>
                        </a:spcAft>
                      </a:pPr>
                      <a:r>
                        <a:rPr lang="en-ZA" sz="1400" kern="1200" dirty="0">
                          <a:effectLst/>
                        </a:rPr>
                        <a:t>CHALLENGES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nchor="b"/>
                </a:tc>
                <a:tc>
                  <a:txBody>
                    <a:bodyPr/>
                    <a:lstStyle/>
                    <a:p>
                      <a:pPr>
                        <a:lnSpc>
                          <a:spcPct val="105000"/>
                        </a:lnSpc>
                        <a:spcAft>
                          <a:spcPts val="0"/>
                        </a:spcAft>
                      </a:pPr>
                      <a:r>
                        <a:rPr lang="en-ZA" sz="1400" kern="1200" dirty="0">
                          <a:effectLst/>
                        </a:rPr>
                        <a:t>PROGRESS MADE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nchor="b"/>
                </a:tc>
              </a:tr>
              <a:tr h="863421">
                <a:tc>
                  <a:txBody>
                    <a:bodyPr/>
                    <a:lstStyle/>
                    <a:p>
                      <a:pPr algn="just">
                        <a:lnSpc>
                          <a:spcPct val="106000"/>
                        </a:lnSpc>
                        <a:spcAft>
                          <a:spcPts val="1000"/>
                        </a:spcAft>
                      </a:pPr>
                      <a:r>
                        <a:rPr lang="en-ZA" sz="1400" kern="1200" dirty="0">
                          <a:effectLst/>
                        </a:rPr>
                        <a:t>Rivoni school for the blind does not have nurses, Social Workers, Orientation and Mobility </a:t>
                      </a:r>
                      <a:r>
                        <a:rPr lang="en-ZA" sz="1400" kern="1200" dirty="0" smtClean="0">
                          <a:effectLst/>
                        </a:rPr>
                        <a:t>Instructors,  Braille </a:t>
                      </a:r>
                      <a:r>
                        <a:rPr lang="en-ZA" sz="1400" kern="1200" dirty="0">
                          <a:effectLst/>
                        </a:rPr>
                        <a:t>Instructor, Administrators, and Teacher assistants. </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c>
                  <a:txBody>
                    <a:bodyPr/>
                    <a:lstStyle/>
                    <a:p>
                      <a:pPr algn="just">
                        <a:lnSpc>
                          <a:spcPct val="106000"/>
                        </a:lnSpc>
                        <a:spcAft>
                          <a:spcPts val="0"/>
                        </a:spcAft>
                      </a:pPr>
                      <a:r>
                        <a:rPr lang="en-ZA" sz="1400" kern="1200" dirty="0">
                          <a:effectLst/>
                        </a:rPr>
                        <a:t> </a:t>
                      </a:r>
                      <a:r>
                        <a:rPr lang="en-ZA" sz="1400" kern="1200" dirty="0" smtClean="0">
                          <a:effectLst/>
                        </a:rPr>
                        <a:t>Vacancies </a:t>
                      </a:r>
                      <a:r>
                        <a:rPr lang="en-ZA" sz="1400" kern="1200" dirty="0">
                          <a:effectLst/>
                        </a:rPr>
                        <a:t>in special schools are being </a:t>
                      </a:r>
                      <a:r>
                        <a:rPr lang="en-ZA" sz="1400" kern="1200" dirty="0" smtClean="0">
                          <a:effectLst/>
                        </a:rPr>
                        <a:t>prioritised</a:t>
                      </a:r>
                      <a:r>
                        <a:rPr lang="en-ZA" sz="1400" kern="1200" dirty="0">
                          <a:effectLst/>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r>
              <a:tr h="646210">
                <a:tc>
                  <a:txBody>
                    <a:bodyPr/>
                    <a:lstStyle/>
                    <a:p>
                      <a:pPr algn="just">
                        <a:lnSpc>
                          <a:spcPct val="106000"/>
                        </a:lnSpc>
                        <a:spcAft>
                          <a:spcPts val="1000"/>
                        </a:spcAft>
                      </a:pPr>
                      <a:r>
                        <a:rPr lang="en-ZA" sz="1400" dirty="0" smtClean="0">
                          <a:effectLst/>
                        </a:rPr>
                        <a:t>Rivoni infrastructure</a:t>
                      </a:r>
                      <a:endParaRPr lang="en-ZA"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c>
                  <a:txBody>
                    <a:bodyPr/>
                    <a:lstStyle/>
                    <a:p>
                      <a:pPr algn="just">
                        <a:lnSpc>
                          <a:spcPct val="106000"/>
                        </a:lnSpc>
                        <a:spcAft>
                          <a:spcPts val="0"/>
                        </a:spcAft>
                      </a:pPr>
                      <a:r>
                        <a:rPr lang="en-ZA" sz="1400" dirty="0" smtClean="0">
                          <a:effectLst/>
                        </a:rPr>
                        <a:t>An agreement</a:t>
                      </a:r>
                      <a:r>
                        <a:rPr lang="en-ZA" sz="1400" baseline="0" dirty="0" smtClean="0">
                          <a:effectLst/>
                        </a:rPr>
                        <a:t> between the Limpopo Department of Education and the Association of the Blind was finalised . The agreement was that all learners of Rivoni Special School will be kept in the current premises until the contractor has completed the work at the new school.</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r>
              <a:tr h="863421">
                <a:tc>
                  <a:txBody>
                    <a:bodyPr/>
                    <a:lstStyle/>
                    <a:p>
                      <a:pPr algn="just">
                        <a:lnSpc>
                          <a:spcPct val="106000"/>
                        </a:lnSpc>
                        <a:spcAft>
                          <a:spcPts val="1000"/>
                        </a:spcAft>
                      </a:pPr>
                      <a:r>
                        <a:rPr lang="en-ZA" sz="1400" kern="1200" dirty="0">
                          <a:effectLst/>
                        </a:rPr>
                        <a:t>Setotolwane Special School requested for top-up Braille </a:t>
                      </a:r>
                      <a:r>
                        <a:rPr lang="en-ZA" sz="1400" kern="1200" dirty="0" smtClean="0">
                          <a:effectLst/>
                        </a:rPr>
                        <a:t>notebooks </a:t>
                      </a:r>
                      <a:r>
                        <a:rPr lang="en-ZA" sz="1400" kern="1200" dirty="0">
                          <a:effectLst/>
                        </a:rPr>
                        <a:t>for use by blind learners to solve problems on Braille textbooks. </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c>
                  <a:txBody>
                    <a:bodyPr/>
                    <a:lstStyle/>
                    <a:p>
                      <a:pPr algn="just">
                        <a:lnSpc>
                          <a:spcPct val="106000"/>
                        </a:lnSpc>
                        <a:spcAft>
                          <a:spcPts val="0"/>
                        </a:spcAft>
                      </a:pPr>
                      <a:r>
                        <a:rPr lang="en-ZA" sz="1400" kern="1200" dirty="0">
                          <a:effectLst/>
                        </a:rPr>
                        <a:t> </a:t>
                      </a:r>
                      <a:r>
                        <a:rPr lang="en-ZA" sz="1400" kern="1200" dirty="0" smtClean="0">
                          <a:effectLst/>
                        </a:rPr>
                        <a:t>15 Braille notebooks</a:t>
                      </a:r>
                      <a:r>
                        <a:rPr lang="en-ZA" sz="1400" kern="1200" baseline="0" dirty="0" smtClean="0">
                          <a:effectLst/>
                        </a:rPr>
                        <a:t> were delivered to the school.</a:t>
                      </a: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r>
              <a:tr h="646210">
                <a:tc>
                  <a:txBody>
                    <a:bodyPr/>
                    <a:lstStyle/>
                    <a:p>
                      <a:pPr algn="just">
                        <a:lnSpc>
                          <a:spcPct val="106000"/>
                        </a:lnSpc>
                        <a:spcAft>
                          <a:spcPts val="1000"/>
                        </a:spcAft>
                      </a:pPr>
                      <a:r>
                        <a:rPr lang="en-ZA" sz="1400" kern="1200" dirty="0">
                          <a:effectLst/>
                        </a:rPr>
                        <a:t>The payment of the stipend </a:t>
                      </a:r>
                      <a:r>
                        <a:rPr lang="en-ZA" sz="1400" kern="1200" dirty="0" smtClean="0">
                          <a:effectLst/>
                        </a:rPr>
                        <a:t>to </a:t>
                      </a:r>
                      <a:r>
                        <a:rPr lang="en-ZA" sz="1400" kern="1200" dirty="0">
                          <a:effectLst/>
                        </a:rPr>
                        <a:t>ECD practitioners is often delayed and is not on par with other provinces.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c>
                  <a:txBody>
                    <a:bodyPr/>
                    <a:lstStyle/>
                    <a:p>
                      <a:pPr algn="just">
                        <a:lnSpc>
                          <a:spcPct val="106000"/>
                        </a:lnSpc>
                        <a:spcAft>
                          <a:spcPts val="0"/>
                        </a:spcAft>
                      </a:pPr>
                      <a:r>
                        <a:rPr lang="en-ZA" sz="1400" kern="1200" dirty="0">
                          <a:effectLst/>
                        </a:rPr>
                        <a:t>1080 ECD Practitioners are being paid </a:t>
                      </a:r>
                      <a:r>
                        <a:rPr lang="en-ZA" sz="1400" kern="1200" dirty="0" smtClean="0">
                          <a:effectLst/>
                        </a:rPr>
                        <a:t>R5000.</a:t>
                      </a:r>
                      <a:r>
                        <a:rPr lang="en-ZA" sz="1400" kern="1200" baseline="0" dirty="0" smtClean="0">
                          <a:effectLst/>
                        </a:rPr>
                        <a:t> The province is unable to increase the amount due to this activity being an unfunded mandate.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r>
              <a:tr h="461197">
                <a:tc>
                  <a:txBody>
                    <a:bodyPr/>
                    <a:lstStyle/>
                    <a:p>
                      <a:pPr algn="just">
                        <a:lnSpc>
                          <a:spcPct val="115000"/>
                        </a:lnSpc>
                        <a:spcAft>
                          <a:spcPts val="1000"/>
                        </a:spcAft>
                      </a:pPr>
                      <a:r>
                        <a:rPr lang="en-ZA" sz="1400" kern="1200" dirty="0">
                          <a:effectLst/>
                        </a:rPr>
                        <a:t>Temporary educators were not paid their salaries on time.</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c>
                  <a:txBody>
                    <a:bodyPr/>
                    <a:lstStyle/>
                    <a:p>
                      <a:pPr algn="just">
                        <a:lnSpc>
                          <a:spcPct val="105000"/>
                        </a:lnSpc>
                        <a:spcAft>
                          <a:spcPts val="0"/>
                        </a:spcAft>
                      </a:pPr>
                      <a:r>
                        <a:rPr lang="en-ZA" sz="1400" kern="1200" dirty="0">
                          <a:effectLst/>
                        </a:rPr>
                        <a:t>The PED is dealing with the cases of non-payment and late payment of teachers.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r>
              <a:tr h="461197">
                <a:tc>
                  <a:txBody>
                    <a:bodyPr/>
                    <a:lstStyle/>
                    <a:p>
                      <a:pPr algn="just">
                        <a:lnSpc>
                          <a:spcPct val="115000"/>
                        </a:lnSpc>
                        <a:spcAft>
                          <a:spcPts val="1000"/>
                        </a:spcAft>
                      </a:pPr>
                      <a:r>
                        <a:rPr lang="en-ZA" sz="1400" kern="1200" dirty="0">
                          <a:effectLst/>
                        </a:rPr>
                        <a:t>The PED needs to increase the budget for teacher development.</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c>
                  <a:txBody>
                    <a:bodyPr/>
                    <a:lstStyle/>
                    <a:p>
                      <a:pPr algn="just">
                        <a:lnSpc>
                          <a:spcPct val="105000"/>
                        </a:lnSpc>
                        <a:spcAft>
                          <a:spcPts val="0"/>
                        </a:spcAft>
                      </a:pPr>
                      <a:r>
                        <a:rPr lang="en-ZA" sz="1400" kern="1200" dirty="0">
                          <a:effectLst/>
                        </a:rPr>
                        <a:t>The PED </a:t>
                      </a:r>
                      <a:r>
                        <a:rPr lang="en-ZA" sz="1400" kern="1200" dirty="0" smtClean="0">
                          <a:effectLst/>
                        </a:rPr>
                        <a:t>did not have </a:t>
                      </a:r>
                      <a:r>
                        <a:rPr lang="en-ZA" sz="1400" kern="1200" dirty="0">
                          <a:effectLst/>
                        </a:rPr>
                        <a:t>an allocation for teacher development, but </a:t>
                      </a:r>
                      <a:r>
                        <a:rPr lang="en-ZA" sz="1400" kern="1200" dirty="0" smtClean="0">
                          <a:effectLst/>
                        </a:rPr>
                        <a:t>for the financial year 2016/17 </a:t>
                      </a:r>
                      <a:r>
                        <a:rPr lang="en-ZA" sz="1400" kern="1200" dirty="0">
                          <a:effectLst/>
                        </a:rPr>
                        <a:t>an amount of R11m </a:t>
                      </a:r>
                      <a:r>
                        <a:rPr lang="en-ZA" sz="1400" kern="1200" dirty="0" smtClean="0">
                          <a:effectLst/>
                        </a:rPr>
                        <a:t>has been </a:t>
                      </a:r>
                      <a:r>
                        <a:rPr lang="en-ZA" sz="1400" kern="1200" dirty="0">
                          <a:effectLst/>
                        </a:rPr>
                        <a:t>set </a:t>
                      </a:r>
                      <a:r>
                        <a:rPr lang="en-ZA" sz="1400" kern="1200" dirty="0" smtClean="0">
                          <a:effectLst/>
                        </a:rPr>
                        <a:t>aside.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r>
              <a:tr h="932450">
                <a:tc>
                  <a:txBody>
                    <a:bodyPr/>
                    <a:lstStyle/>
                    <a:p>
                      <a:pPr algn="just">
                        <a:lnSpc>
                          <a:spcPct val="115000"/>
                        </a:lnSpc>
                        <a:spcAft>
                          <a:spcPts val="1000"/>
                        </a:spcAft>
                      </a:pPr>
                      <a:r>
                        <a:rPr lang="en-ZA" sz="1400" kern="1200" dirty="0">
                          <a:effectLst/>
                        </a:rPr>
                        <a:t>Masakona-Rasikhutha School was recently merged. The process of finalising the merger was slow and was a challenge to the school.</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c>
                  <a:txBody>
                    <a:bodyPr/>
                    <a:lstStyle/>
                    <a:p>
                      <a:pPr algn="just">
                        <a:lnSpc>
                          <a:spcPct val="105000"/>
                        </a:lnSpc>
                        <a:spcAft>
                          <a:spcPts val="0"/>
                        </a:spcAft>
                      </a:pPr>
                      <a:r>
                        <a:rPr lang="en-ZA" sz="1400" kern="1200" dirty="0">
                          <a:effectLst/>
                        </a:rPr>
                        <a:t>Merger and closure of small schools is adding to the financial pressures to the system, as 451 schools still need to be merged. However, the Department is implementing the process despite challenges. </a:t>
                      </a:r>
                      <a:endParaRPr lang="en-ZA" sz="1400" dirty="0">
                        <a:effectLst/>
                      </a:endParaRPr>
                    </a:p>
                    <a:p>
                      <a:pPr algn="just">
                        <a:lnSpc>
                          <a:spcPct val="105000"/>
                        </a:lnSpc>
                        <a:spcAft>
                          <a:spcPts val="0"/>
                        </a:spcAft>
                      </a:pPr>
                      <a:r>
                        <a:rPr lang="en-ZA" sz="1400" kern="12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r>
            </a:tbl>
          </a:graphicData>
        </a:graphic>
      </p:graphicFrame>
      <p:sp>
        <p:nvSpPr>
          <p:cNvPr id="4" name="Slide Number Placeholder 3"/>
          <p:cNvSpPr>
            <a:spLocks noGrp="1"/>
          </p:cNvSpPr>
          <p:nvPr>
            <p:ph type="sldNum" sz="quarter" idx="12"/>
          </p:nvPr>
        </p:nvSpPr>
        <p:spPr>
          <a:xfrm>
            <a:off x="5652120" y="6381328"/>
            <a:ext cx="2133600" cy="365125"/>
          </a:xfrm>
        </p:spPr>
        <p:txBody>
          <a:bodyPr/>
          <a:lstStyle/>
          <a:p>
            <a:fld id="{FAE1BD4B-4429-4CF6-B4E7-B9BD01C3F340}" type="slidenum">
              <a:rPr lang="en-ZA" sz="1400" b="1" smtClean="0"/>
              <a:pPr/>
              <a:t>64</a:t>
            </a:fld>
            <a:endParaRPr lang="en-ZA" sz="1400" b="1" dirty="0"/>
          </a:p>
        </p:txBody>
      </p:sp>
    </p:spTree>
    <p:extLst>
      <p:ext uri="{BB962C8B-B14F-4D97-AF65-F5344CB8AC3E}">
        <p14:creationId xmlns:p14="http://schemas.microsoft.com/office/powerpoint/2010/main" xmlns="" val="2665697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0728"/>
          </a:xfrm>
        </p:spPr>
        <p:txBody>
          <a:bodyPr>
            <a:normAutofit/>
          </a:bodyPr>
          <a:lstStyle/>
          <a:p>
            <a:r>
              <a:rPr lang="en-ZA" sz="3600" b="1" dirty="0">
                <a:solidFill>
                  <a:prstClr val="black"/>
                </a:solidFill>
              </a:rPr>
              <a:t>ADDRESSING CHALLENGES</a:t>
            </a:r>
            <a:endParaRPr lang="en-ZA"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4057415169"/>
              </p:ext>
            </p:extLst>
          </p:nvPr>
        </p:nvGraphicFramePr>
        <p:xfrm>
          <a:off x="395535" y="764704"/>
          <a:ext cx="8496944" cy="5741725"/>
        </p:xfrm>
        <a:graphic>
          <a:graphicData uri="http://schemas.openxmlformats.org/drawingml/2006/table">
            <a:tbl>
              <a:tblPr firstRow="1" firstCol="1" bandRow="1">
                <a:tableStyleId>{284E427A-3D55-4303-BF80-6455036E1DE7}</a:tableStyleId>
              </a:tblPr>
              <a:tblGrid>
                <a:gridCol w="3096345"/>
                <a:gridCol w="5400599"/>
              </a:tblGrid>
              <a:tr h="288032">
                <a:tc>
                  <a:txBody>
                    <a:bodyPr/>
                    <a:lstStyle/>
                    <a:p>
                      <a:pPr>
                        <a:lnSpc>
                          <a:spcPct val="105000"/>
                        </a:lnSpc>
                        <a:spcAft>
                          <a:spcPts val="0"/>
                        </a:spcAft>
                      </a:pPr>
                      <a:r>
                        <a:rPr lang="en-ZA" sz="1400" kern="1200" dirty="0">
                          <a:effectLst/>
                        </a:rPr>
                        <a:t>CHALLENGES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c>
                  <a:txBody>
                    <a:bodyPr/>
                    <a:lstStyle/>
                    <a:p>
                      <a:pPr>
                        <a:lnSpc>
                          <a:spcPct val="105000"/>
                        </a:lnSpc>
                        <a:spcAft>
                          <a:spcPts val="0"/>
                        </a:spcAft>
                      </a:pPr>
                      <a:r>
                        <a:rPr lang="en-ZA" sz="1400" kern="1200" dirty="0">
                          <a:effectLst/>
                        </a:rPr>
                        <a:t>PROGRESS MADE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r>
              <a:tr h="1271921">
                <a:tc>
                  <a:txBody>
                    <a:bodyPr/>
                    <a:lstStyle/>
                    <a:p>
                      <a:pPr algn="just">
                        <a:lnSpc>
                          <a:spcPct val="115000"/>
                        </a:lnSpc>
                        <a:spcAft>
                          <a:spcPts val="1000"/>
                        </a:spcAft>
                      </a:pPr>
                      <a:r>
                        <a:rPr lang="en-ZA" sz="1400" kern="1200" dirty="0">
                          <a:effectLst/>
                        </a:rPr>
                        <a:t>From 29 July </a:t>
                      </a:r>
                      <a:r>
                        <a:rPr lang="en-ZA" sz="1400" kern="1200" dirty="0" smtClean="0">
                          <a:effectLst/>
                        </a:rPr>
                        <a:t>2016, </a:t>
                      </a:r>
                      <a:r>
                        <a:rPr lang="en-ZA" sz="1400" kern="1200" dirty="0">
                          <a:effectLst/>
                        </a:rPr>
                        <a:t>23 out of 38 </a:t>
                      </a:r>
                      <a:r>
                        <a:rPr lang="en-ZA" sz="1400" kern="1200" dirty="0" smtClean="0">
                          <a:effectLst/>
                        </a:rPr>
                        <a:t>teachers from Ntji</a:t>
                      </a:r>
                      <a:r>
                        <a:rPr lang="en-ZA" sz="1400" kern="1200" baseline="0" dirty="0" smtClean="0">
                          <a:effectLst/>
                        </a:rPr>
                        <a:t> Mothapho Primary School</a:t>
                      </a:r>
                      <a:r>
                        <a:rPr lang="en-ZA" sz="1400" kern="1200" dirty="0" smtClean="0">
                          <a:effectLst/>
                        </a:rPr>
                        <a:t> </a:t>
                      </a:r>
                      <a:r>
                        <a:rPr lang="en-ZA" sz="1400" kern="1200" dirty="0">
                          <a:effectLst/>
                        </a:rPr>
                        <a:t>have not been teaching because 28 classrooms were fitted with cameras.  The 23 teachers are SADTU members.</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c>
                  <a:txBody>
                    <a:bodyPr/>
                    <a:lstStyle/>
                    <a:p>
                      <a:pPr algn="just">
                        <a:lnSpc>
                          <a:spcPct val="115000"/>
                        </a:lnSpc>
                        <a:spcAft>
                          <a:spcPts val="1000"/>
                        </a:spcAft>
                      </a:pPr>
                      <a:r>
                        <a:rPr lang="en-ZA" sz="1400" kern="1200" dirty="0">
                          <a:effectLst/>
                        </a:rPr>
                        <a:t>The PED is finalising the process of taking the teachers back to </a:t>
                      </a:r>
                      <a:r>
                        <a:rPr lang="en-ZA" sz="1400" kern="1200" dirty="0" smtClean="0">
                          <a:effectLst/>
                        </a:rPr>
                        <a:t>school. Following </a:t>
                      </a:r>
                      <a:r>
                        <a:rPr lang="en-ZA" sz="1400" kern="1200" dirty="0">
                          <a:effectLst/>
                        </a:rPr>
                        <a:t>the threats from members of the community, security has been organised for their safety of the teachers. </a:t>
                      </a:r>
                      <a:r>
                        <a:rPr lang="en-ZA" sz="1400" kern="1200" dirty="0" smtClean="0">
                          <a:effectLst/>
                        </a:rPr>
                        <a:t>The </a:t>
                      </a:r>
                      <a:r>
                        <a:rPr lang="en-ZA" sz="1400" kern="1200" dirty="0">
                          <a:effectLst/>
                        </a:rPr>
                        <a:t>teachers have been reporting at the circuit office</a:t>
                      </a:r>
                      <a:r>
                        <a:rPr lang="en-ZA" sz="1400" kern="1200" dirty="0" smtClean="0">
                          <a:effectLst/>
                        </a:rPr>
                        <a:t>. </a:t>
                      </a:r>
                      <a:endParaRPr lang="en-ZA"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94" marR="22994" marT="3942" marB="0"/>
                </a:tc>
              </a:tr>
              <a:tr h="780896">
                <a:tc>
                  <a:txBody>
                    <a:bodyPr/>
                    <a:lstStyle/>
                    <a:p>
                      <a:pPr algn="just">
                        <a:lnSpc>
                          <a:spcPct val="115000"/>
                        </a:lnSpc>
                        <a:spcAft>
                          <a:spcPts val="1000"/>
                        </a:spcAft>
                      </a:pPr>
                      <a:r>
                        <a:rPr lang="en-ZA" sz="1400" kern="1200" dirty="0" smtClean="0">
                          <a:effectLst/>
                        </a:rPr>
                        <a:t>There</a:t>
                      </a:r>
                      <a:r>
                        <a:rPr lang="en-ZA" sz="1400" kern="1200" baseline="0" dirty="0" smtClean="0">
                          <a:effectLst/>
                        </a:rPr>
                        <a:t> is n</a:t>
                      </a:r>
                      <a:r>
                        <a:rPr lang="en-ZA" sz="1400" kern="1200" dirty="0" smtClean="0">
                          <a:effectLst/>
                        </a:rPr>
                        <a:t>eed </a:t>
                      </a:r>
                      <a:r>
                        <a:rPr lang="en-ZA" sz="1400" kern="1200" dirty="0">
                          <a:effectLst/>
                        </a:rPr>
                        <a:t>for further unpacking </a:t>
                      </a:r>
                      <a:r>
                        <a:rPr lang="en-ZA" sz="1400" kern="1200" dirty="0" smtClean="0">
                          <a:effectLst/>
                        </a:rPr>
                        <a:t>of</a:t>
                      </a:r>
                      <a:r>
                        <a:rPr lang="en-ZA" sz="1400" kern="1200" baseline="0" dirty="0" smtClean="0">
                          <a:effectLst/>
                        </a:rPr>
                        <a:t> modularisation of </a:t>
                      </a:r>
                      <a:r>
                        <a:rPr lang="en-ZA" sz="1400" kern="1200" dirty="0" smtClean="0">
                          <a:effectLst/>
                        </a:rPr>
                        <a:t>progressed learners to </a:t>
                      </a:r>
                      <a:r>
                        <a:rPr lang="en-ZA" sz="1400" kern="1200" dirty="0">
                          <a:effectLst/>
                        </a:rPr>
                        <a:t>stakeholders and </a:t>
                      </a:r>
                      <a:r>
                        <a:rPr lang="en-ZA" sz="1400" kern="1200" dirty="0" smtClean="0">
                          <a:effectLst/>
                        </a:rPr>
                        <a:t>schools. </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c>
                  <a:txBody>
                    <a:bodyPr/>
                    <a:lstStyle/>
                    <a:p>
                      <a:pPr algn="just">
                        <a:lnSpc>
                          <a:spcPct val="105000"/>
                        </a:lnSpc>
                        <a:spcAft>
                          <a:spcPts val="0"/>
                        </a:spcAft>
                        <a:tabLst>
                          <a:tab pos="3581400" algn="l"/>
                        </a:tabLst>
                      </a:pPr>
                      <a:r>
                        <a:rPr lang="en-ZA" sz="1400" kern="1200" dirty="0">
                          <a:effectLst/>
                        </a:rPr>
                        <a:t>Workshops </a:t>
                      </a:r>
                      <a:r>
                        <a:rPr lang="en-ZA" sz="1400" kern="1200" dirty="0" smtClean="0">
                          <a:effectLst/>
                        </a:rPr>
                        <a:t>have been held </a:t>
                      </a:r>
                      <a:r>
                        <a:rPr lang="en-ZA" sz="1400" kern="1200" dirty="0">
                          <a:effectLst/>
                        </a:rPr>
                        <a:t>with district officials and principals on modularisation </a:t>
                      </a:r>
                      <a:r>
                        <a:rPr lang="en-ZA" sz="1400" kern="1200" dirty="0" smtClean="0">
                          <a:effectLst/>
                        </a:rPr>
                        <a:t>of progressed </a:t>
                      </a:r>
                      <a:r>
                        <a:rPr lang="en-ZA" sz="1400" kern="1200" dirty="0">
                          <a:effectLst/>
                        </a:rPr>
                        <a:t>learners</a:t>
                      </a:r>
                      <a:r>
                        <a:rPr lang="en-ZA" sz="1400" kern="1200" dirty="0" smtClean="0">
                          <a:effectLst/>
                        </a:rPr>
                        <a:t>. Furthermore principals</a:t>
                      </a:r>
                      <a:r>
                        <a:rPr lang="en-ZA" sz="1400" kern="1200" baseline="0" dirty="0" smtClean="0">
                          <a:effectLst/>
                        </a:rPr>
                        <a:t> also held meetings with parents and learners.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r>
              <a:tr h="827503">
                <a:tc>
                  <a:txBody>
                    <a:bodyPr/>
                    <a:lstStyle/>
                    <a:p>
                      <a:pPr algn="just">
                        <a:lnSpc>
                          <a:spcPct val="115000"/>
                        </a:lnSpc>
                        <a:spcAft>
                          <a:spcPts val="1000"/>
                        </a:spcAft>
                      </a:pPr>
                      <a:r>
                        <a:rPr lang="en-ZA" sz="1400" kern="1200" dirty="0">
                          <a:effectLst/>
                        </a:rPr>
                        <a:t>The </a:t>
                      </a:r>
                      <a:r>
                        <a:rPr lang="en-ZA" sz="1400" kern="1200" dirty="0" smtClean="0">
                          <a:effectLst/>
                        </a:rPr>
                        <a:t>Limpopo Department of Education needs </a:t>
                      </a:r>
                      <a:r>
                        <a:rPr lang="en-ZA" sz="1400" kern="1200" dirty="0">
                          <a:effectLst/>
                        </a:rPr>
                        <a:t>to coordinate education stakeholders more efficiently.  </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c>
                  <a:txBody>
                    <a:bodyPr/>
                    <a:lstStyle/>
                    <a:p>
                      <a:pPr algn="just">
                        <a:lnSpc>
                          <a:spcPct val="105000"/>
                        </a:lnSpc>
                        <a:spcAft>
                          <a:spcPts val="0"/>
                        </a:spcAft>
                      </a:pPr>
                      <a:r>
                        <a:rPr lang="en-ZA" sz="1400" kern="1200" dirty="0">
                          <a:effectLst/>
                        </a:rPr>
                        <a:t>The </a:t>
                      </a:r>
                      <a:r>
                        <a:rPr lang="en-ZA" sz="1400" kern="1200" dirty="0" smtClean="0">
                          <a:effectLst/>
                        </a:rPr>
                        <a:t>MEC </a:t>
                      </a:r>
                      <a:r>
                        <a:rPr lang="en-ZA" sz="1400" kern="1200" dirty="0">
                          <a:effectLst/>
                        </a:rPr>
                        <a:t>and the HOD held meetings with teacher unions (PEU and SADTU) and construction companies in the first week of </a:t>
                      </a:r>
                      <a:r>
                        <a:rPr lang="en-ZA" sz="1400" kern="1200" dirty="0" smtClean="0">
                          <a:effectLst/>
                        </a:rPr>
                        <a:t>November 2016.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r>
              <a:tr h="639023">
                <a:tc>
                  <a:txBody>
                    <a:bodyPr/>
                    <a:lstStyle/>
                    <a:p>
                      <a:pPr algn="just">
                        <a:lnSpc>
                          <a:spcPct val="115000"/>
                        </a:lnSpc>
                        <a:spcAft>
                          <a:spcPts val="1000"/>
                        </a:spcAft>
                      </a:pPr>
                      <a:r>
                        <a:rPr lang="en-ZA" sz="1400" kern="1200" dirty="0">
                          <a:effectLst/>
                        </a:rPr>
                        <a:t>Torched schools in Vuwani had shortages of LTSM </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c>
                  <a:txBody>
                    <a:bodyPr/>
                    <a:lstStyle/>
                    <a:p>
                      <a:pPr algn="just">
                        <a:lnSpc>
                          <a:spcPct val="105000"/>
                        </a:lnSpc>
                        <a:spcAft>
                          <a:spcPts val="0"/>
                        </a:spcAft>
                      </a:pPr>
                      <a:r>
                        <a:rPr lang="en-ZA" sz="1400" kern="1200" dirty="0">
                          <a:effectLst/>
                        </a:rPr>
                        <a:t>Textbooks received through donations by NECT were delivered to affected schools in Vuwani.</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r>
              <a:tr h="585113">
                <a:tc>
                  <a:txBody>
                    <a:bodyPr/>
                    <a:lstStyle/>
                    <a:p>
                      <a:pPr algn="just">
                        <a:lnSpc>
                          <a:spcPct val="115000"/>
                        </a:lnSpc>
                        <a:spcAft>
                          <a:spcPts val="1000"/>
                        </a:spcAft>
                      </a:pPr>
                      <a:r>
                        <a:rPr lang="en-ZA" sz="1400" kern="1200" dirty="0">
                          <a:solidFill>
                            <a:schemeClr val="tx1"/>
                          </a:solidFill>
                          <a:effectLst/>
                        </a:rPr>
                        <a:t>Mugoidwa Secondary School did not have eating utensils</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c>
                  <a:txBody>
                    <a:bodyPr/>
                    <a:lstStyle/>
                    <a:p>
                      <a:pPr algn="just">
                        <a:lnSpc>
                          <a:spcPct val="105000"/>
                        </a:lnSpc>
                        <a:spcAft>
                          <a:spcPts val="0"/>
                        </a:spcAft>
                        <a:tabLst>
                          <a:tab pos="3289300" algn="l"/>
                        </a:tabLst>
                      </a:pPr>
                      <a:r>
                        <a:rPr lang="en-ZA" sz="1400" kern="1200" dirty="0">
                          <a:solidFill>
                            <a:schemeClr val="tx1"/>
                          </a:solidFill>
                          <a:effectLst/>
                        </a:rPr>
                        <a:t>The </a:t>
                      </a:r>
                      <a:r>
                        <a:rPr lang="en-ZA" sz="1400" kern="1200" dirty="0" smtClean="0">
                          <a:solidFill>
                            <a:schemeClr val="tx1"/>
                          </a:solidFill>
                          <a:effectLst/>
                        </a:rPr>
                        <a:t>eating </a:t>
                      </a:r>
                      <a:r>
                        <a:rPr lang="en-ZA" sz="1400" kern="1200" dirty="0">
                          <a:solidFill>
                            <a:schemeClr val="tx1"/>
                          </a:solidFill>
                          <a:effectLst/>
                        </a:rPr>
                        <a:t>utensils </a:t>
                      </a:r>
                      <a:r>
                        <a:rPr lang="en-ZA" sz="1400" kern="1200" dirty="0" smtClean="0">
                          <a:solidFill>
                            <a:schemeClr val="tx1"/>
                          </a:solidFill>
                          <a:effectLst/>
                        </a:rPr>
                        <a:t>were delivered to the school on 15 November</a:t>
                      </a:r>
                      <a:r>
                        <a:rPr lang="en-ZA" sz="1400" kern="1200" baseline="0" dirty="0" smtClean="0">
                          <a:solidFill>
                            <a:schemeClr val="tx1"/>
                          </a:solidFill>
                          <a:effectLst/>
                        </a:rPr>
                        <a:t> 2016.</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r>
              <a:tr h="932860">
                <a:tc>
                  <a:txBody>
                    <a:bodyPr/>
                    <a:lstStyle/>
                    <a:p>
                      <a:pPr algn="just">
                        <a:lnSpc>
                          <a:spcPct val="115000"/>
                        </a:lnSpc>
                        <a:spcAft>
                          <a:spcPts val="1000"/>
                        </a:spcAft>
                      </a:pPr>
                      <a:r>
                        <a:rPr lang="en-ZA" sz="1400" kern="1200" dirty="0">
                          <a:solidFill>
                            <a:schemeClr val="tx1"/>
                          </a:solidFill>
                          <a:effectLst/>
                        </a:rPr>
                        <a:t>Declaration and implementation of the PPN was a challenge, particularly Peter Morkel Model</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c>
                  <a:txBody>
                    <a:bodyPr/>
                    <a:lstStyle/>
                    <a:p>
                      <a:pPr algn="just">
                        <a:lnSpc>
                          <a:spcPct val="105000"/>
                        </a:lnSpc>
                        <a:spcAft>
                          <a:spcPts val="0"/>
                        </a:spcAft>
                      </a:pPr>
                      <a:r>
                        <a:rPr lang="en-ZA" sz="1400" kern="1200" dirty="0" smtClean="0">
                          <a:solidFill>
                            <a:schemeClr val="tx1"/>
                          </a:solidFill>
                          <a:effectLst/>
                        </a:rPr>
                        <a:t>The DBE has conducted a research</a:t>
                      </a:r>
                      <a:r>
                        <a:rPr lang="en-ZA" sz="1400" kern="1200" baseline="0" dirty="0" smtClean="0">
                          <a:solidFill>
                            <a:schemeClr val="tx1"/>
                          </a:solidFill>
                          <a:effectLst/>
                        </a:rPr>
                        <a:t> through Deloitte  and the report has highlighted the exact problems of implementation in each province. Based on this report findings, the DBE has conducted training in each province to ensure that the challenges identified in the report are overcome. The DBE is currently monitoring the implementation of PPN with the view to providing further support to provinces who need it.</a:t>
                      </a:r>
                      <a:r>
                        <a:rPr lang="en-ZA" sz="1400" kern="1200" dirty="0">
                          <a:solidFill>
                            <a:schemeClr val="tx1"/>
                          </a:solidFill>
                          <a:effectLst/>
                        </a:rPr>
                        <a:t>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r>
            </a:tbl>
          </a:graphicData>
        </a:graphic>
      </p:graphicFrame>
      <p:sp>
        <p:nvSpPr>
          <p:cNvPr id="3" name="Slide Number Placeholder 2"/>
          <p:cNvSpPr>
            <a:spLocks noGrp="1"/>
          </p:cNvSpPr>
          <p:nvPr>
            <p:ph type="sldNum" sz="quarter" idx="12"/>
          </p:nvPr>
        </p:nvSpPr>
        <p:spPr>
          <a:xfrm>
            <a:off x="5652120" y="6492875"/>
            <a:ext cx="2133600" cy="365125"/>
          </a:xfrm>
        </p:spPr>
        <p:txBody>
          <a:bodyPr/>
          <a:lstStyle/>
          <a:p>
            <a:fld id="{FAE1BD4B-4429-4CF6-B4E7-B9BD01C3F340}" type="slidenum">
              <a:rPr lang="en-ZA" sz="1400" b="1" smtClean="0"/>
              <a:pPr/>
              <a:t>65</a:t>
            </a:fld>
            <a:endParaRPr lang="en-ZA" sz="1400" b="1" dirty="0"/>
          </a:p>
        </p:txBody>
      </p:sp>
    </p:spTree>
    <p:extLst>
      <p:ext uri="{BB962C8B-B14F-4D97-AF65-F5344CB8AC3E}">
        <p14:creationId xmlns:p14="http://schemas.microsoft.com/office/powerpoint/2010/main" xmlns="" val="25517271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89"/>
          </a:xfrm>
        </p:spPr>
        <p:txBody>
          <a:bodyPr>
            <a:normAutofit/>
          </a:bodyPr>
          <a:lstStyle/>
          <a:p>
            <a:r>
              <a:rPr lang="en-ZA" sz="3600" b="1" dirty="0" smtClean="0"/>
              <a:t>ADRESSING CHALLENGES</a:t>
            </a:r>
            <a:endParaRPr lang="en-ZA"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43436004"/>
              </p:ext>
            </p:extLst>
          </p:nvPr>
        </p:nvGraphicFramePr>
        <p:xfrm>
          <a:off x="467544" y="1600200"/>
          <a:ext cx="8219256" cy="2476478"/>
        </p:xfrm>
        <a:graphic>
          <a:graphicData uri="http://schemas.openxmlformats.org/drawingml/2006/table">
            <a:tbl>
              <a:tblPr firstRow="1" bandRow="1">
                <a:tableStyleId>{284E427A-3D55-4303-BF80-6455036E1DE7}</a:tableStyleId>
              </a:tblPr>
              <a:tblGrid>
                <a:gridCol w="4104456"/>
                <a:gridCol w="4114800"/>
              </a:tblGrid>
              <a:tr h="370840">
                <a:tc>
                  <a:txBody>
                    <a:bodyPr/>
                    <a:lstStyle/>
                    <a:p>
                      <a:pPr algn="just">
                        <a:lnSpc>
                          <a:spcPct val="115000"/>
                        </a:lnSpc>
                        <a:spcAft>
                          <a:spcPts val="1000"/>
                        </a:spcAft>
                      </a:pPr>
                      <a:r>
                        <a:rPr lang="en-ZA" sz="1400" dirty="0" smtClean="0">
                          <a:effectLst/>
                        </a:rPr>
                        <a:t>CHALLENGES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c>
                  <a:txBody>
                    <a:bodyPr/>
                    <a:lstStyle/>
                    <a:p>
                      <a:pPr algn="just">
                        <a:lnSpc>
                          <a:spcPct val="105000"/>
                        </a:lnSpc>
                        <a:spcAft>
                          <a:spcPts val="0"/>
                        </a:spcAft>
                      </a:pPr>
                      <a:r>
                        <a:rPr lang="en-ZA" sz="1400" dirty="0" smtClean="0">
                          <a:effectLst/>
                        </a:rPr>
                        <a:t>PROGRESS</a:t>
                      </a:r>
                      <a:r>
                        <a:rPr lang="en-ZA" sz="1400" baseline="0" dirty="0" smtClean="0">
                          <a:effectLst/>
                        </a:rPr>
                        <a:t> MADE</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r>
              <a:tr h="370840">
                <a:tc>
                  <a:txBody>
                    <a:bodyPr/>
                    <a:lstStyle/>
                    <a:p>
                      <a:pPr algn="just">
                        <a:lnSpc>
                          <a:spcPct val="115000"/>
                        </a:lnSpc>
                        <a:spcAft>
                          <a:spcPts val="1000"/>
                        </a:spcAft>
                      </a:pPr>
                      <a:r>
                        <a:rPr lang="en-ZA" sz="1400" b="1" kern="1200" dirty="0">
                          <a:effectLst/>
                        </a:rPr>
                        <a:t>The PED is not paying a full allocation of the Norms and Standards as per gazetted national norm.</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c>
                  <a:txBody>
                    <a:bodyPr/>
                    <a:lstStyle/>
                    <a:p>
                      <a:pPr algn="just">
                        <a:lnSpc>
                          <a:spcPct val="105000"/>
                        </a:lnSpc>
                        <a:spcAft>
                          <a:spcPts val="0"/>
                        </a:spcAft>
                      </a:pPr>
                      <a:r>
                        <a:rPr lang="en-ZA" sz="1400" kern="1200" baseline="0" dirty="0" smtClean="0">
                          <a:effectLst/>
                        </a:rPr>
                        <a:t>Provincial treasury allocated additional R150.5m for norms and standards through the adjustment process.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r>
              <a:tr h="370840">
                <a:tc>
                  <a:txBody>
                    <a:bodyPr/>
                    <a:lstStyle/>
                    <a:p>
                      <a:pPr algn="just">
                        <a:lnSpc>
                          <a:spcPct val="115000"/>
                        </a:lnSpc>
                        <a:spcAft>
                          <a:spcPts val="1000"/>
                        </a:spcAft>
                      </a:pPr>
                      <a:r>
                        <a:rPr lang="en-ZA" sz="1400" b="1" kern="1200" dirty="0">
                          <a:effectLst/>
                        </a:rPr>
                        <a:t> Infrastructure </a:t>
                      </a:r>
                      <a:r>
                        <a:rPr lang="en-ZA" sz="1400" b="1" kern="1200" dirty="0" smtClean="0">
                          <a:effectLst/>
                        </a:rPr>
                        <a:t> challenges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c>
                  <a:txBody>
                    <a:bodyPr/>
                    <a:lstStyle/>
                    <a:p>
                      <a:pPr algn="just">
                        <a:lnSpc>
                          <a:spcPct val="105000"/>
                        </a:lnSpc>
                        <a:spcAft>
                          <a:spcPts val="0"/>
                        </a:spcAft>
                      </a:pPr>
                      <a:r>
                        <a:rPr lang="en-ZA" sz="1400" kern="1200" dirty="0">
                          <a:effectLst/>
                        </a:rPr>
                        <a:t>The PED is currently busy with 207 water and sanitation projects. The PED is in the process of buying </a:t>
                      </a:r>
                      <a:r>
                        <a:rPr lang="en-ZA" sz="1400" kern="1200" dirty="0" smtClean="0">
                          <a:effectLst/>
                        </a:rPr>
                        <a:t>14 961 </a:t>
                      </a:r>
                      <a:r>
                        <a:rPr lang="en-ZA" sz="1400" kern="1200" dirty="0">
                          <a:effectLst/>
                        </a:rPr>
                        <a:t>double desks for primary and </a:t>
                      </a:r>
                      <a:r>
                        <a:rPr lang="en-ZA" sz="1400" kern="1200" dirty="0" smtClean="0">
                          <a:effectLst/>
                        </a:rPr>
                        <a:t>33 740 </a:t>
                      </a:r>
                      <a:r>
                        <a:rPr lang="en-ZA" sz="1400" kern="1200" dirty="0">
                          <a:effectLst/>
                        </a:rPr>
                        <a:t>single desks for secondary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303" marR="28303" marT="5069" marB="0"/>
                </a:tc>
              </a:tr>
              <a:tr h="370840">
                <a:tc>
                  <a:txBody>
                    <a:bodyPr/>
                    <a:lstStyle/>
                    <a:p>
                      <a:r>
                        <a:rPr lang="en-ZA" dirty="0" smtClean="0">
                          <a:solidFill>
                            <a:schemeClr val="tx1"/>
                          </a:solidFill>
                        </a:rPr>
                        <a:t>Mrs MA Mabetsela</a:t>
                      </a:r>
                      <a:r>
                        <a:rPr lang="en-ZA" baseline="0" dirty="0" smtClean="0">
                          <a:solidFill>
                            <a:schemeClr val="tx1"/>
                          </a:solidFill>
                        </a:rPr>
                        <a:t> </a:t>
                      </a:r>
                      <a:r>
                        <a:rPr lang="en-ZA" sz="1350" kern="1200" dirty="0" smtClean="0">
                          <a:solidFill>
                            <a:schemeClr val="tx1"/>
                          </a:solidFill>
                          <a:effectLst/>
                          <a:latin typeface="+mn-lt"/>
                          <a:ea typeface="+mn-ea"/>
                          <a:cs typeface="+mn-cs"/>
                        </a:rPr>
                        <a:t>from Munnik</a:t>
                      </a:r>
                      <a:r>
                        <a:rPr lang="en-ZA" sz="1350" kern="1200" baseline="0" dirty="0" smtClean="0">
                          <a:solidFill>
                            <a:schemeClr val="tx1"/>
                          </a:solidFill>
                          <a:effectLst/>
                          <a:latin typeface="+mn-lt"/>
                          <a:ea typeface="+mn-ea"/>
                          <a:cs typeface="+mn-cs"/>
                        </a:rPr>
                        <a:t> Primary School had been  </a:t>
                      </a:r>
                      <a:r>
                        <a:rPr lang="en-ZA" sz="1350" kern="1200" dirty="0" smtClean="0">
                          <a:solidFill>
                            <a:schemeClr val="tx1"/>
                          </a:solidFill>
                          <a:effectLst/>
                          <a:latin typeface="+mn-lt"/>
                          <a:ea typeface="+mn-ea"/>
                          <a:cs typeface="+mn-cs"/>
                        </a:rPr>
                        <a:t>absent from work</a:t>
                      </a:r>
                      <a:r>
                        <a:rPr lang="en-ZA" sz="1350" kern="1200" baseline="0" dirty="0" smtClean="0">
                          <a:solidFill>
                            <a:schemeClr val="tx1"/>
                          </a:solidFill>
                          <a:effectLst/>
                          <a:latin typeface="+mn-lt"/>
                          <a:ea typeface="+mn-ea"/>
                          <a:cs typeface="+mn-cs"/>
                        </a:rPr>
                        <a:t> </a:t>
                      </a:r>
                      <a:r>
                        <a:rPr lang="en-ZA" sz="1350" kern="1200" dirty="0" smtClean="0">
                          <a:solidFill>
                            <a:schemeClr val="tx1"/>
                          </a:solidFill>
                          <a:effectLst/>
                          <a:latin typeface="+mn-lt"/>
                          <a:ea typeface="+mn-ea"/>
                          <a:cs typeface="+mn-cs"/>
                        </a:rPr>
                        <a:t>for more than nine months.</a:t>
                      </a:r>
                      <a:endParaRPr lang="en-ZA" dirty="0">
                        <a:solidFill>
                          <a:schemeClr val="tx1"/>
                        </a:solidFill>
                      </a:endParaRPr>
                    </a:p>
                  </a:txBody>
                  <a:tcPr/>
                </a:tc>
                <a:tc>
                  <a:txBody>
                    <a:bodyPr/>
                    <a:lstStyle/>
                    <a:p>
                      <a:r>
                        <a:rPr lang="en-ZA" dirty="0" smtClean="0">
                          <a:solidFill>
                            <a:schemeClr val="tx1"/>
                          </a:solidFill>
                        </a:rPr>
                        <a:t>Mrs</a:t>
                      </a:r>
                      <a:r>
                        <a:rPr lang="en-ZA" baseline="0" dirty="0" smtClean="0">
                          <a:solidFill>
                            <a:schemeClr val="tx1"/>
                          </a:solidFill>
                        </a:rPr>
                        <a:t> </a:t>
                      </a:r>
                      <a:r>
                        <a:rPr lang="en-ZA" dirty="0" smtClean="0">
                          <a:solidFill>
                            <a:schemeClr val="tx1"/>
                          </a:solidFill>
                        </a:rPr>
                        <a:t>Mabetsela</a:t>
                      </a:r>
                      <a:r>
                        <a:rPr lang="en-ZA" baseline="0" dirty="0" smtClean="0">
                          <a:solidFill>
                            <a:schemeClr val="tx1"/>
                          </a:solidFill>
                        </a:rPr>
                        <a:t> </a:t>
                      </a:r>
                      <a:r>
                        <a:rPr lang="en-ZA" dirty="0" smtClean="0">
                          <a:solidFill>
                            <a:schemeClr val="tx1"/>
                          </a:solidFill>
                        </a:rPr>
                        <a:t>is on approved leave  until 31 December 2016. </a:t>
                      </a:r>
                      <a:r>
                        <a:rPr lang="en-ZA" baseline="0" dirty="0" smtClean="0">
                          <a:solidFill>
                            <a:schemeClr val="tx1"/>
                          </a:solidFill>
                        </a:rPr>
                        <a:t>She will be transferred to another school in  the same district in January 2017.</a:t>
                      </a:r>
                      <a:endParaRPr lang="en-ZA" dirty="0">
                        <a:solidFill>
                          <a:schemeClr val="tx1"/>
                        </a:solidFill>
                      </a:endParaRPr>
                    </a:p>
                  </a:txBody>
                  <a:tcPr/>
                </a:tc>
              </a:tr>
            </a:tbl>
          </a:graphicData>
        </a:graphic>
      </p:graphicFrame>
      <p:sp>
        <p:nvSpPr>
          <p:cNvPr id="3" name="Slide Number Placeholder 2"/>
          <p:cNvSpPr>
            <a:spLocks noGrp="1"/>
          </p:cNvSpPr>
          <p:nvPr>
            <p:ph type="sldNum" sz="quarter" idx="12"/>
          </p:nvPr>
        </p:nvSpPr>
        <p:spPr>
          <a:xfrm>
            <a:off x="5652120" y="6381328"/>
            <a:ext cx="2133600" cy="365125"/>
          </a:xfrm>
        </p:spPr>
        <p:txBody>
          <a:bodyPr/>
          <a:lstStyle/>
          <a:p>
            <a:fld id="{FAE1BD4B-4429-4CF6-B4E7-B9BD01C3F340}" type="slidenum">
              <a:rPr lang="en-ZA" sz="1400" b="1" smtClean="0"/>
              <a:pPr/>
              <a:t>66</a:t>
            </a:fld>
            <a:endParaRPr lang="en-ZA" sz="1400" b="1" dirty="0"/>
          </a:p>
        </p:txBody>
      </p:sp>
    </p:spTree>
    <p:extLst>
      <p:ext uri="{BB962C8B-B14F-4D97-AF65-F5344CB8AC3E}">
        <p14:creationId xmlns:p14="http://schemas.microsoft.com/office/powerpoint/2010/main" xmlns="" val="42279124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3"/>
            <a:ext cx="9144000" cy="720080"/>
          </a:xfrm>
        </p:spPr>
        <p:txBody>
          <a:bodyPr>
            <a:normAutofit/>
          </a:bodyPr>
          <a:lstStyle/>
          <a:p>
            <a:r>
              <a:rPr lang="en-ZA" sz="3600" b="1" dirty="0">
                <a:solidFill>
                  <a:prstClr val="black"/>
                </a:solidFill>
              </a:rPr>
              <a:t>CONCLUSION</a:t>
            </a:r>
            <a:endParaRPr lang="en-ZA" sz="3600" b="1" dirty="0"/>
          </a:p>
        </p:txBody>
      </p:sp>
      <p:sp>
        <p:nvSpPr>
          <p:cNvPr id="3" name="Content Placeholder 2"/>
          <p:cNvSpPr>
            <a:spLocks noGrp="1"/>
          </p:cNvSpPr>
          <p:nvPr>
            <p:ph idx="1"/>
          </p:nvPr>
        </p:nvSpPr>
        <p:spPr>
          <a:xfrm>
            <a:off x="179512" y="908720"/>
            <a:ext cx="8424936" cy="5040560"/>
          </a:xfrm>
        </p:spPr>
        <p:txBody>
          <a:bodyPr>
            <a:normAutofit fontScale="92500"/>
          </a:bodyPr>
          <a:lstStyle/>
          <a:p>
            <a:pPr algn="just">
              <a:lnSpc>
                <a:spcPct val="150000"/>
              </a:lnSpc>
              <a:spcBef>
                <a:spcPts val="0"/>
              </a:spcBef>
            </a:pPr>
            <a:r>
              <a:rPr lang="en-ZA" sz="2800" dirty="0"/>
              <a:t>School Readiness Monitoring is central to the efficient functioning  of the schooling system, and in our efforts to deploy relevant forms of support in order to ensure that all learners have access to quality education. </a:t>
            </a:r>
          </a:p>
          <a:p>
            <a:pPr algn="just">
              <a:lnSpc>
                <a:spcPct val="150000"/>
              </a:lnSpc>
              <a:spcBef>
                <a:spcPts val="0"/>
              </a:spcBef>
            </a:pPr>
            <a:r>
              <a:rPr lang="en-US" sz="2800" dirty="0"/>
              <a:t>The coherent manner in which the DBE and the provinces work around ensuring readiness for a new academic year is having positive spinoffs at district and school level – with strengthened focus on these key areas.</a:t>
            </a:r>
            <a:endParaRPr lang="en-ZA" sz="2800" dirty="0"/>
          </a:p>
          <a:p>
            <a:pPr marL="0" indent="0">
              <a:buNone/>
            </a:pPr>
            <a:endParaRPr lang="en-ZA" sz="20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67</a:t>
            </a:fld>
            <a:endParaRPr lang="en-ZA" dirty="0"/>
          </a:p>
        </p:txBody>
      </p:sp>
    </p:spTree>
    <p:extLst>
      <p:ext uri="{BB962C8B-B14F-4D97-AF65-F5344CB8AC3E}">
        <p14:creationId xmlns:p14="http://schemas.microsoft.com/office/powerpoint/2010/main" xmlns="" val="30879890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7EF771-2B50-4573-84B4-5C96B4F32DD9}" type="slidenum">
              <a:rPr lang="en-ZA" smtClean="0"/>
              <a:pPr/>
              <a:t>68</a:t>
            </a:fld>
            <a:endParaRPr lang="en-ZA" dirty="0"/>
          </a:p>
        </p:txBody>
      </p:sp>
    </p:spTree>
    <p:extLst>
      <p:ext uri="{BB962C8B-B14F-4D97-AF65-F5344CB8AC3E}">
        <p14:creationId xmlns:p14="http://schemas.microsoft.com/office/powerpoint/2010/main" xmlns="" val="96573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567936" cy="720080"/>
          </a:xfrm>
        </p:spPr>
        <p:txBody>
          <a:bodyPr>
            <a:normAutofit/>
          </a:bodyPr>
          <a:lstStyle/>
          <a:p>
            <a:r>
              <a:rPr lang="en-ZA" sz="3600" b="1" dirty="0">
                <a:solidFill>
                  <a:prstClr val="black"/>
                </a:solidFill>
              </a:rPr>
              <a:t>AREAS OF PRIORITY FOCUS</a:t>
            </a:r>
            <a:endParaRPr lang="en-ZA" sz="4000" b="0" dirty="0">
              <a:solidFill>
                <a:schemeClr val="tx1"/>
              </a:solidFill>
            </a:endParaRPr>
          </a:p>
        </p:txBody>
      </p:sp>
      <p:sp>
        <p:nvSpPr>
          <p:cNvPr id="3" name="Content Placeholder 2"/>
          <p:cNvSpPr>
            <a:spLocks noGrp="1"/>
          </p:cNvSpPr>
          <p:nvPr>
            <p:ph idx="1"/>
          </p:nvPr>
        </p:nvSpPr>
        <p:spPr>
          <a:xfrm>
            <a:off x="323528" y="1052736"/>
            <a:ext cx="8424936" cy="5472608"/>
          </a:xfrm>
        </p:spPr>
        <p:txBody>
          <a:bodyPr>
            <a:noAutofit/>
          </a:bodyPr>
          <a:lstStyle/>
          <a:p>
            <a:pPr lvl="0" algn="just">
              <a:lnSpc>
                <a:spcPct val="150000"/>
              </a:lnSpc>
              <a:spcBef>
                <a:spcPts val="0"/>
              </a:spcBef>
            </a:pPr>
            <a:r>
              <a:rPr lang="en-US" sz="2800" b="1" dirty="0"/>
              <a:t>The areas of focus </a:t>
            </a:r>
            <a:r>
              <a:rPr lang="en-US" sz="2800" dirty="0"/>
              <a:t>during this round of school readiness assessment will to a large extent be limited to</a:t>
            </a:r>
            <a:r>
              <a:rPr lang="en-US" b="1" dirty="0"/>
              <a:t>:</a:t>
            </a:r>
          </a:p>
          <a:p>
            <a:pPr lvl="1" algn="just">
              <a:lnSpc>
                <a:spcPct val="150000"/>
              </a:lnSpc>
              <a:spcBef>
                <a:spcPts val="0"/>
              </a:spcBef>
            </a:pPr>
            <a:r>
              <a:rPr lang="en-ZA" dirty="0"/>
              <a:t>Admissions and Registrations;</a:t>
            </a:r>
          </a:p>
          <a:p>
            <a:pPr lvl="1" algn="just">
              <a:lnSpc>
                <a:spcPct val="150000"/>
              </a:lnSpc>
              <a:spcBef>
                <a:spcPts val="0"/>
              </a:spcBef>
            </a:pPr>
            <a:r>
              <a:rPr lang="en-ZA" dirty="0"/>
              <a:t>School Management Planning;</a:t>
            </a:r>
          </a:p>
          <a:p>
            <a:pPr lvl="1" algn="just">
              <a:lnSpc>
                <a:spcPct val="150000"/>
              </a:lnSpc>
              <a:spcBef>
                <a:spcPts val="0"/>
              </a:spcBef>
            </a:pPr>
            <a:r>
              <a:rPr lang="en-ZA" dirty="0"/>
              <a:t>Teacher Provisioning;</a:t>
            </a:r>
          </a:p>
          <a:p>
            <a:pPr lvl="1" algn="just">
              <a:lnSpc>
                <a:spcPct val="150000"/>
              </a:lnSpc>
              <a:spcBef>
                <a:spcPts val="0"/>
              </a:spcBef>
            </a:pPr>
            <a:r>
              <a:rPr lang="en-ZA" dirty="0"/>
              <a:t>Learning and Teaching Resources; and</a:t>
            </a:r>
          </a:p>
          <a:p>
            <a:pPr lvl="1" algn="just">
              <a:lnSpc>
                <a:spcPct val="150000"/>
              </a:lnSpc>
              <a:spcBef>
                <a:spcPts val="0"/>
              </a:spcBef>
            </a:pPr>
            <a:r>
              <a:rPr lang="en-ZA" dirty="0"/>
              <a:t>Basic Infrastructure.</a:t>
            </a:r>
          </a:p>
          <a:p>
            <a:pPr algn="just">
              <a:lnSpc>
                <a:spcPct val="150000"/>
              </a:lnSpc>
              <a:spcBef>
                <a:spcPts val="0"/>
              </a:spcBef>
            </a:pPr>
            <a:endParaRPr lang="en-ZA" sz="24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7</a:t>
            </a:fld>
            <a:endParaRPr lang="en-ZA" dirty="0"/>
          </a:p>
        </p:txBody>
      </p:sp>
    </p:spTree>
    <p:extLst>
      <p:ext uri="{BB962C8B-B14F-4D97-AF65-F5344CB8AC3E}">
        <p14:creationId xmlns:p14="http://schemas.microsoft.com/office/powerpoint/2010/main" xmlns="" val="317939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57684"/>
          </a:xfrm>
        </p:spPr>
        <p:txBody>
          <a:bodyPr>
            <a:noAutofit/>
          </a:bodyPr>
          <a:lstStyle/>
          <a:p>
            <a:r>
              <a:rPr lang="en-ZA" sz="3600" b="1" dirty="0">
                <a:solidFill>
                  <a:prstClr val="black"/>
                </a:solidFill>
              </a:rPr>
              <a:t>OPENING OF SCHOOLS READINESS ASSESSMENT</a:t>
            </a:r>
          </a:p>
        </p:txBody>
      </p:sp>
      <p:sp>
        <p:nvSpPr>
          <p:cNvPr id="3" name="Content Placeholder 2"/>
          <p:cNvSpPr>
            <a:spLocks noGrp="1"/>
          </p:cNvSpPr>
          <p:nvPr>
            <p:ph idx="1"/>
          </p:nvPr>
        </p:nvSpPr>
        <p:spPr>
          <a:xfrm>
            <a:off x="179512" y="908720"/>
            <a:ext cx="8712968" cy="5289988"/>
          </a:xfrm>
        </p:spPr>
        <p:txBody>
          <a:bodyPr>
            <a:normAutofit fontScale="92500" lnSpcReduction="10000"/>
          </a:bodyPr>
          <a:lstStyle/>
          <a:p>
            <a:pPr lvl="0" algn="just">
              <a:lnSpc>
                <a:spcPct val="150000"/>
              </a:lnSpc>
              <a:spcBef>
                <a:spcPts val="0"/>
              </a:spcBef>
            </a:pPr>
            <a:r>
              <a:rPr lang="en-GB" sz="2800" dirty="0"/>
              <a:t>The opening of school readiness </a:t>
            </a:r>
            <a:r>
              <a:rPr lang="en-GB" sz="2800" dirty="0" smtClean="0"/>
              <a:t>assessment </a:t>
            </a:r>
            <a:r>
              <a:rPr lang="en-GB" sz="2800" dirty="0"/>
              <a:t>will be conducted in January 2017.  </a:t>
            </a:r>
          </a:p>
          <a:p>
            <a:pPr lvl="0" algn="just">
              <a:lnSpc>
                <a:spcPct val="150000"/>
              </a:lnSpc>
              <a:spcBef>
                <a:spcPts val="0"/>
              </a:spcBef>
            </a:pPr>
            <a:r>
              <a:rPr lang="en-GB" sz="2800" b="1" dirty="0"/>
              <a:t>DBE</a:t>
            </a:r>
            <a:r>
              <a:rPr lang="en-GB" sz="2800" dirty="0"/>
              <a:t> officials will </a:t>
            </a:r>
            <a:r>
              <a:rPr lang="en-GB" sz="2800" b="1" dirty="0"/>
              <a:t>visit schools </a:t>
            </a:r>
            <a:r>
              <a:rPr lang="en-GB" sz="2800" dirty="0"/>
              <a:t>between </a:t>
            </a:r>
            <a:r>
              <a:rPr lang="en-GB" sz="2800" b="1" dirty="0"/>
              <a:t>11 and 20 January 2017</a:t>
            </a:r>
            <a:r>
              <a:rPr lang="en-GB" sz="2800" dirty="0"/>
              <a:t>, the first two weeks after the opening of </a:t>
            </a:r>
            <a:r>
              <a:rPr lang="en-GB" sz="2800" dirty="0" smtClean="0"/>
              <a:t>schools.  </a:t>
            </a:r>
            <a:endParaRPr lang="en-GB" sz="2800" dirty="0"/>
          </a:p>
          <a:p>
            <a:pPr lvl="0" algn="just">
              <a:lnSpc>
                <a:spcPct val="150000"/>
              </a:lnSpc>
              <a:spcBef>
                <a:spcPts val="0"/>
              </a:spcBef>
            </a:pPr>
            <a:r>
              <a:rPr lang="en-ZA" sz="2800" b="1" dirty="0"/>
              <a:t>Two districts per province</a:t>
            </a:r>
            <a:r>
              <a:rPr lang="en-ZA" sz="2800" dirty="0"/>
              <a:t>, which were not part of the first round of visits, will be visited. </a:t>
            </a:r>
          </a:p>
          <a:p>
            <a:pPr lvl="0" algn="just">
              <a:lnSpc>
                <a:spcPct val="150000"/>
              </a:lnSpc>
              <a:spcBef>
                <a:spcPts val="0"/>
              </a:spcBef>
            </a:pPr>
            <a:r>
              <a:rPr lang="en-ZA" sz="2800" b="1" dirty="0"/>
              <a:t>Schools/districts </a:t>
            </a:r>
            <a:r>
              <a:rPr lang="en-US" sz="2800" b="1" dirty="0"/>
              <a:t>where major concerns</a:t>
            </a:r>
            <a:r>
              <a:rPr lang="en-US" sz="2800" dirty="0"/>
              <a:t> were picked up during the pre-closure assessment </a:t>
            </a:r>
            <a:r>
              <a:rPr lang="en-US" sz="2800" b="1" dirty="0"/>
              <a:t>will also be revisited </a:t>
            </a:r>
            <a:r>
              <a:rPr lang="en-US" sz="2800" dirty="0"/>
              <a:t>for follow-up.</a:t>
            </a:r>
            <a:endParaRPr lang="en-ZA" sz="2800" dirty="0"/>
          </a:p>
          <a:p>
            <a:endParaRPr lang="en-ZA" sz="2800" dirty="0">
              <a:latin typeface="+mn-lt"/>
            </a:endParaRPr>
          </a:p>
        </p:txBody>
      </p:sp>
      <p:sp>
        <p:nvSpPr>
          <p:cNvPr id="5" name="Slide Number Placeholder 4"/>
          <p:cNvSpPr>
            <a:spLocks noGrp="1"/>
          </p:cNvSpPr>
          <p:nvPr>
            <p:ph type="sldNum" sz="quarter" idx="12"/>
          </p:nvPr>
        </p:nvSpPr>
        <p:spPr/>
        <p:txBody>
          <a:bodyPr/>
          <a:lstStyle/>
          <a:p>
            <a:fld id="{527EF771-2B50-4573-84B4-5C96B4F32DD9}" type="slidenum">
              <a:rPr lang="en-ZA" smtClean="0"/>
              <a:pPr/>
              <a:t>8</a:t>
            </a:fld>
            <a:endParaRPr lang="en-ZA" dirty="0"/>
          </a:p>
        </p:txBody>
      </p:sp>
    </p:spTree>
    <p:extLst>
      <p:ext uri="{BB962C8B-B14F-4D97-AF65-F5344CB8AC3E}">
        <p14:creationId xmlns:p14="http://schemas.microsoft.com/office/powerpoint/2010/main" xmlns="" val="1728316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85720" cy="836712"/>
          </a:xfrm>
        </p:spPr>
        <p:txBody>
          <a:bodyPr>
            <a:noAutofit/>
          </a:bodyPr>
          <a:lstStyle/>
          <a:p>
            <a:r>
              <a:rPr lang="en-ZA" sz="3600" b="1" dirty="0">
                <a:solidFill>
                  <a:prstClr val="black"/>
                </a:solidFill>
              </a:rPr>
              <a:t>FOLLOW-UP READINESS ASSESSMENTS </a:t>
            </a:r>
          </a:p>
        </p:txBody>
      </p:sp>
      <p:sp>
        <p:nvSpPr>
          <p:cNvPr id="3" name="Content Placeholder 2"/>
          <p:cNvSpPr>
            <a:spLocks noGrp="1"/>
          </p:cNvSpPr>
          <p:nvPr>
            <p:ph idx="1"/>
          </p:nvPr>
        </p:nvSpPr>
        <p:spPr>
          <a:xfrm>
            <a:off x="179512" y="980728"/>
            <a:ext cx="8712968" cy="4896544"/>
          </a:xfrm>
        </p:spPr>
        <p:txBody>
          <a:bodyPr>
            <a:normAutofit/>
          </a:bodyPr>
          <a:lstStyle/>
          <a:p>
            <a:pPr algn="just">
              <a:lnSpc>
                <a:spcPct val="150000"/>
              </a:lnSpc>
              <a:spcBef>
                <a:spcPts val="0"/>
              </a:spcBef>
            </a:pPr>
            <a:r>
              <a:rPr lang="en-ZA" sz="2800" b="1" dirty="0"/>
              <a:t>F</a:t>
            </a:r>
            <a:r>
              <a:rPr lang="en-ZA" sz="2800" b="1" dirty="0" smtClean="0"/>
              <a:t>ollow-up</a:t>
            </a:r>
            <a:r>
              <a:rPr lang="en-ZA" sz="2800" dirty="0" smtClean="0"/>
              <a:t> </a:t>
            </a:r>
            <a:r>
              <a:rPr lang="en-ZA" sz="2800" dirty="0"/>
              <a:t>visits </a:t>
            </a:r>
            <a:r>
              <a:rPr lang="en-ZA" sz="2800" dirty="0" smtClean="0"/>
              <a:t>will </a:t>
            </a:r>
            <a:r>
              <a:rPr lang="en-ZA" sz="2800" dirty="0"/>
              <a:t>take place from </a:t>
            </a:r>
            <a:r>
              <a:rPr lang="en-ZA" sz="2800" b="1" dirty="0"/>
              <a:t>15 to 26 May 2017</a:t>
            </a:r>
            <a:r>
              <a:rPr lang="en-ZA" sz="2800" dirty="0"/>
              <a:t>.  </a:t>
            </a:r>
          </a:p>
          <a:p>
            <a:pPr algn="just">
              <a:lnSpc>
                <a:spcPct val="150000"/>
              </a:lnSpc>
              <a:spcBef>
                <a:spcPts val="0"/>
              </a:spcBef>
            </a:pPr>
            <a:r>
              <a:rPr lang="en-ZA" sz="2800" dirty="0" smtClean="0"/>
              <a:t>These </a:t>
            </a:r>
            <a:r>
              <a:rPr lang="en-ZA" sz="2800" b="1" dirty="0"/>
              <a:t>visits</a:t>
            </a:r>
            <a:r>
              <a:rPr lang="en-ZA" sz="2800" dirty="0"/>
              <a:t> </a:t>
            </a:r>
            <a:r>
              <a:rPr lang="en-ZA" sz="2800" dirty="0" smtClean="0"/>
              <a:t>are primarily </a:t>
            </a:r>
            <a:r>
              <a:rPr lang="en-ZA" sz="2800" b="1" dirty="0"/>
              <a:t>to follow-up on progress </a:t>
            </a:r>
            <a:r>
              <a:rPr lang="en-ZA" sz="2800" dirty="0"/>
              <a:t>in a sample of schools that would have been identified to have challenges in the </a:t>
            </a:r>
            <a:r>
              <a:rPr lang="en-ZA" sz="2800" dirty="0" smtClean="0"/>
              <a:t>first two rounds of monitoring.</a:t>
            </a:r>
          </a:p>
          <a:p>
            <a:pPr algn="just">
              <a:lnSpc>
                <a:spcPct val="150000"/>
              </a:lnSpc>
              <a:spcBef>
                <a:spcPts val="0"/>
              </a:spcBef>
            </a:pPr>
            <a:r>
              <a:rPr lang="en-ZA" sz="2800" dirty="0" smtClean="0"/>
              <a:t>This process takes forward telephonic monitoring of progress in resolving key challenges during the first two phases of school visits.  </a:t>
            </a:r>
            <a:endParaRPr lang="en-ZA" sz="2800" dirty="0"/>
          </a:p>
          <a:p>
            <a:pPr marL="0" indent="0">
              <a:buNone/>
            </a:pPr>
            <a:endParaRPr lang="en-ZA" sz="1800" dirty="0"/>
          </a:p>
        </p:txBody>
      </p:sp>
      <p:sp>
        <p:nvSpPr>
          <p:cNvPr id="5" name="Slide Number Placeholder 4"/>
          <p:cNvSpPr>
            <a:spLocks noGrp="1"/>
          </p:cNvSpPr>
          <p:nvPr>
            <p:ph type="sldNum" sz="quarter" idx="12"/>
          </p:nvPr>
        </p:nvSpPr>
        <p:spPr/>
        <p:txBody>
          <a:bodyPr/>
          <a:lstStyle/>
          <a:p>
            <a:fld id="{527EF771-2B50-4573-84B4-5C96B4F32DD9}" type="slidenum">
              <a:rPr lang="en-ZA" smtClean="0"/>
              <a:pPr/>
              <a:t>9</a:t>
            </a:fld>
            <a:endParaRPr lang="en-ZA" dirty="0"/>
          </a:p>
        </p:txBody>
      </p:sp>
    </p:spTree>
    <p:extLst>
      <p:ext uri="{BB962C8B-B14F-4D97-AF65-F5344CB8AC3E}">
        <p14:creationId xmlns:p14="http://schemas.microsoft.com/office/powerpoint/2010/main" xmlns="" val="1317553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4762</TotalTime>
  <Words>6646</Words>
  <Application>Microsoft Office PowerPoint</Application>
  <PresentationFormat>On-screen Show (4:3)</PresentationFormat>
  <Paragraphs>1437</Paragraphs>
  <Slides>68</Slides>
  <Notes>3</Notes>
  <HiddenSlides>0</HiddenSlides>
  <MMClips>0</MMClips>
  <ScaleCrop>false</ScaleCrop>
  <HeadingPairs>
    <vt:vector size="4" baseType="variant">
      <vt:variant>
        <vt:lpstr>Theme</vt:lpstr>
      </vt:variant>
      <vt:variant>
        <vt:i4>7</vt:i4>
      </vt:variant>
      <vt:variant>
        <vt:lpstr>Slide Titles</vt:lpstr>
      </vt:variant>
      <vt:variant>
        <vt:i4>68</vt:i4>
      </vt:variant>
    </vt:vector>
  </HeadingPairs>
  <TitlesOfParts>
    <vt:vector size="75" baseType="lpstr">
      <vt:lpstr>New DBE Presentation template</vt:lpstr>
      <vt:lpstr>Custom Design</vt:lpstr>
      <vt:lpstr>1_Custom Design</vt:lpstr>
      <vt:lpstr>2_Custom Design</vt:lpstr>
      <vt:lpstr>3_Custom Design</vt:lpstr>
      <vt:lpstr>1_New DBE Presentation template</vt:lpstr>
      <vt:lpstr>2_New DBE Presentation template</vt:lpstr>
      <vt:lpstr> SCHOOL READINESS MONITORING 2017 </vt:lpstr>
      <vt:lpstr>PRESENTATION OUTLINE</vt:lpstr>
      <vt:lpstr>INTRODUCTION</vt:lpstr>
      <vt:lpstr>INTRODUCTION     …cont.</vt:lpstr>
      <vt:lpstr>  APPROACH TO SCHOOL READINESS MONITORING 2017  </vt:lpstr>
      <vt:lpstr>PRE-CLOSURE READINESS ASSESSMENT</vt:lpstr>
      <vt:lpstr>AREAS OF PRIORITY FOCUS</vt:lpstr>
      <vt:lpstr>OPENING OF SCHOOLS READINESS ASSESSMENT</vt:lpstr>
      <vt:lpstr>FOLLOW-UP READINESS ASSESSMENTS </vt:lpstr>
      <vt:lpstr>ADMISSIONS AND REGISTRATION </vt:lpstr>
      <vt:lpstr>KEY PROCESSES AND MILESTONES AROUND ADMISSIONS AND REGISTRATION OF LEARNERS</vt:lpstr>
      <vt:lpstr>SUCCESSES</vt:lpstr>
      <vt:lpstr>PROGRESS PER PROVINCE</vt:lpstr>
      <vt:lpstr>SOME CHALLENGES</vt:lpstr>
      <vt:lpstr>UNPLACED LEARNERS</vt:lpstr>
      <vt:lpstr>HOT SPOTS IN PROVINCES OTHER THAN GP AND WESTERN CAPE</vt:lpstr>
      <vt:lpstr>READINESS OF SA-SAMS FOR 2017</vt:lpstr>
      <vt:lpstr>SCHOOLS USING SA-SAMS</vt:lpstr>
      <vt:lpstr>POST PROVISIONING</vt:lpstr>
      <vt:lpstr>POST PROVISIONING</vt:lpstr>
      <vt:lpstr>PROGRESS: PPN</vt:lpstr>
      <vt:lpstr>FILLING OF EDUCATOR VACANCIES</vt:lpstr>
      <vt:lpstr>PROGRESS: FILLING OF EDUCATOR VACANCIES</vt:lpstr>
      <vt:lpstr>PROGRESS: FILLING OF EDUCATOR VACANCIES</vt:lpstr>
      <vt:lpstr>TEMPORARY EDUCATORS AS AT AT JUNE 2016</vt:lpstr>
      <vt:lpstr>LEARNING AND TEACHING SUPPORT MATERIAL (LTSM)</vt:lpstr>
      <vt:lpstr>LEARNING AND TEACHING SUPPORT MATERIALS</vt:lpstr>
      <vt:lpstr>WORKBOOKS 2017 DELIVERY STATUS: ALL PROVINCES – Vol 1 AS AT 23 NOV 2016</vt:lpstr>
      <vt:lpstr>WORKBOOKS 2017 DELIVERY STATUS: ALL PROVINCES – VOL 2 AS AT 23 NOV 2016</vt:lpstr>
      <vt:lpstr>WORKBOOKS 2017 DELIVERY STATUS: (GRADE R VOLUME 1 AND VOLUME 2) AS AT 23 NOV 2016</vt:lpstr>
      <vt:lpstr>RETENTION, RETRIEVAL AND UNIVERSAL COVERAGE</vt:lpstr>
      <vt:lpstr>STATIONERY &amp; TEXTBOOKS DELIVERY  PROGRESS REPORT AS AT 19 NOV 2016</vt:lpstr>
      <vt:lpstr>STATIONERY &amp; TEXTBOOKS DELIVERY  PROGRESS REPORT AS AT 19 NOV 2016</vt:lpstr>
      <vt:lpstr>INFRASTRUCTURE</vt:lpstr>
      <vt:lpstr>BASIC INFRASTRUCTURE </vt:lpstr>
      <vt:lpstr>SANITATION  </vt:lpstr>
      <vt:lpstr> WATER  </vt:lpstr>
      <vt:lpstr>ELECTRICITY </vt:lpstr>
      <vt:lpstr>REPLACEMENT OF INAPPRORIATE SCHOOLS</vt:lpstr>
      <vt:lpstr>INAPROPRIATE STRUCTURES </vt:lpstr>
      <vt:lpstr>SCHOOL FURNITURE</vt:lpstr>
      <vt:lpstr>LEARNER TRANSPORT</vt:lpstr>
      <vt:lpstr>CURRICULUM DELIVERY</vt:lpstr>
      <vt:lpstr>MONITORING AND SUPPORT OF THE NATIONAL STRATEGY FOR LEARNER ATTAINMENT (NSLA), GRADES R-12 IN 2017</vt:lpstr>
      <vt:lpstr>2017 PROVINCIAL NSLA MONITORING  AND OVERSIGHT VISITS </vt:lpstr>
      <vt:lpstr>CURRICULUM AND ASSESSMENT POLICY STATEMENT (CAPS): STRENGTHENING IN 2017</vt:lpstr>
      <vt:lpstr>MEDIATING CAPS CHALLENGES: ACTIONS FOR IMMEDIATE IMPLEMENTATION IN JANUARY 2017</vt:lpstr>
      <vt:lpstr>   PRE-CLOSURE READINESS MONITORING  PRELIMINARY FINDINGS </vt:lpstr>
      <vt:lpstr>NUMBER OF SCHOOLS MONITORED AS AT 09 NOVEMBER 2016</vt:lpstr>
      <vt:lpstr>PRELIMINARY FINDINGS</vt:lpstr>
      <vt:lpstr>PRELIMINARY FINDINGS</vt:lpstr>
      <vt:lpstr>   PARLIAMENTARY TPTTP VISITS </vt:lpstr>
      <vt:lpstr>PARLIAMENTARY  VISITS</vt:lpstr>
      <vt:lpstr>  ISSUES IDENTIFIED IN THE EASTERN CAPE </vt:lpstr>
      <vt:lpstr>ADDRESSING CHALLENGES</vt:lpstr>
      <vt:lpstr>ADDRESSING CHALLENGES</vt:lpstr>
      <vt:lpstr>ADDRESSING CHALLENGES</vt:lpstr>
      <vt:lpstr>ADDRESSING CHALLENGES</vt:lpstr>
      <vt:lpstr>ISSUES IDENTIFIED DURING THE NCOP WEEK 14 - 18 NOVEMBER 2016.</vt:lpstr>
      <vt:lpstr>ISSUES IDENTIFIED DURING THE NCOP WEEK 14 - 18 NOVEMBER 2016    …CONT.</vt:lpstr>
      <vt:lpstr>ISSUES IDENTIFIED DURING THE NCOP WEEK 14 - 18 NOVEMBER 2016      …CONT.</vt:lpstr>
      <vt:lpstr>ISSUES IDENTIFIED DURING THE NCOP WEEK 14 - 18 NOVEMBER 2016     …CONT.</vt:lpstr>
      <vt:lpstr>ISSUES IDENTIFIED IN LIMPOPO </vt:lpstr>
      <vt:lpstr>ADDRESSING CHALLENGES</vt:lpstr>
      <vt:lpstr>ADDRESSING CHALLENGES</vt:lpstr>
      <vt:lpstr>ADRESSING CHALLENGES</vt:lpstr>
      <vt:lpstr>CONCLUSION</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Jabulani Ngcobo</dc:creator>
  <cp:lastModifiedBy>PUMZA</cp:lastModifiedBy>
  <cp:revision>596</cp:revision>
  <cp:lastPrinted>2016-11-25T04:33:44Z</cp:lastPrinted>
  <dcterms:created xsi:type="dcterms:W3CDTF">2016-04-18T12:36:04Z</dcterms:created>
  <dcterms:modified xsi:type="dcterms:W3CDTF">2016-11-29T13:11:58Z</dcterms:modified>
</cp:coreProperties>
</file>