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71" r:id="rId4"/>
    <p:sldId id="259" r:id="rId5"/>
    <p:sldId id="270" r:id="rId6"/>
    <p:sldId id="261" r:id="rId7"/>
    <p:sldId id="273" r:id="rId8"/>
    <p:sldId id="262" r:id="rId9"/>
    <p:sldId id="274" r:id="rId10"/>
    <p:sldId id="276" r:id="rId11"/>
    <p:sldId id="275" r:id="rId12"/>
    <p:sldId id="277" r:id="rId13"/>
    <p:sldId id="278" r:id="rId14"/>
    <p:sldId id="279" r:id="rId15"/>
    <p:sldId id="266" r:id="rId16"/>
    <p:sldId id="265" r:id="rId17"/>
    <p:sldId id="267" r:id="rId18"/>
    <p:sldId id="264" r:id="rId19"/>
    <p:sldId id="268" r:id="rId20"/>
    <p:sldId id="269"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50" autoAdjust="0"/>
  </p:normalViewPr>
  <p:slideViewPr>
    <p:cSldViewPr snapToObjects="1">
      <p:cViewPr varScale="1">
        <p:scale>
          <a:sx n="104" d="100"/>
          <a:sy n="104" d="100"/>
        </p:scale>
        <p:origin x="-18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58EF2F4-318B-4890-B203-1DA89286C35A}" type="datetimeFigureOut">
              <a:rPr lang="en-US"/>
              <a:pPr>
                <a:defRPr/>
              </a:pPr>
              <a:t>11/17/2016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F5C217C-F1BB-48A7-A5C7-D7ECDB9BE5D3}" type="slidenum">
              <a:rPr lang="en-US"/>
              <a:pPr>
                <a:defRPr/>
              </a:pPr>
              <a:t>‹#›</a:t>
            </a:fld>
            <a:endParaRPr lang="en-US" dirty="0"/>
          </a:p>
        </p:txBody>
      </p:sp>
    </p:spTree>
    <p:extLst>
      <p:ext uri="{BB962C8B-B14F-4D97-AF65-F5344CB8AC3E}">
        <p14:creationId xmlns:p14="http://schemas.microsoft.com/office/powerpoint/2010/main" xmlns="" val="7171284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AF51ACA-61E9-4471-869E-BC4DD6DF598E}" type="datetimeFigureOut">
              <a:rPr lang="en-US"/>
              <a:pPr>
                <a:defRPr/>
              </a:pPr>
              <a:t>11/17/2016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CB02283-FD32-4A24-B327-1292A651612D}" type="slidenum">
              <a:rPr lang="en-US"/>
              <a:pPr>
                <a:defRPr/>
              </a:pPr>
              <a:t>‹#›</a:t>
            </a:fld>
            <a:endParaRPr lang="en-US" dirty="0"/>
          </a:p>
        </p:txBody>
      </p:sp>
    </p:spTree>
    <p:extLst>
      <p:ext uri="{BB962C8B-B14F-4D97-AF65-F5344CB8AC3E}">
        <p14:creationId xmlns:p14="http://schemas.microsoft.com/office/powerpoint/2010/main" xmlns="" val="190195312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EF9A954-FB14-40DA-A41E-600D5859F191}" type="slidenum">
              <a:rPr lang="en-US" smtClean="0"/>
              <a:pPr>
                <a:defRPr/>
              </a:pPr>
              <a:t>2</a:t>
            </a:fld>
            <a:endParaRPr lang="en-US" dirty="0"/>
          </a:p>
        </p:txBody>
      </p:sp>
    </p:spTree>
    <p:extLst>
      <p:ext uri="{BB962C8B-B14F-4D97-AF65-F5344CB8AC3E}">
        <p14:creationId xmlns:p14="http://schemas.microsoft.com/office/powerpoint/2010/main" xmlns="" val="1295979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smtClean="0"/>
              <a:t>To provide a frank and non-partisan assessment on the formulation and implementation of South Africa’s foreign policy;</a:t>
            </a:r>
          </a:p>
          <a:p>
            <a:pPr eaLnBrk="1" hangingPunct="1"/>
            <a:endParaRPr lang="en-US" smtClean="0"/>
          </a:p>
          <a:p>
            <a:pPr eaLnBrk="1" hangingPunct="1"/>
            <a:r>
              <a:rPr lang="en-GB" smtClean="0"/>
              <a:t>To identify key emerging trends in the international arena which may necessitate a  South African policy intervention/approach;</a:t>
            </a:r>
          </a:p>
          <a:p>
            <a:pPr eaLnBrk="1" hangingPunct="1"/>
            <a:endParaRPr lang="en-US" smtClean="0"/>
          </a:p>
          <a:p>
            <a:pPr eaLnBrk="1" hangingPunct="1"/>
            <a:r>
              <a:rPr lang="en-GB" smtClean="0"/>
              <a:t>To enhance the profile and relevance of South Africa’s international relations; </a:t>
            </a:r>
          </a:p>
          <a:p>
            <a:pPr eaLnBrk="1" hangingPunct="1"/>
            <a:endParaRPr lang="en-US" smtClean="0"/>
          </a:p>
          <a:p>
            <a:pPr eaLnBrk="1" hangingPunct="1"/>
            <a:r>
              <a:rPr lang="en-GB" smtClean="0"/>
              <a:t>To provide a platform for the generation of public debate on foreign policy and the conduct of international relations;</a:t>
            </a:r>
          </a:p>
          <a:p>
            <a:pPr eaLnBrk="1" hangingPunct="1"/>
            <a:endParaRPr lang="en-US" smtClean="0"/>
          </a:p>
          <a:p>
            <a:pPr eaLnBrk="1" hangingPunct="1"/>
            <a:r>
              <a:rPr lang="en-GB" smtClean="0"/>
              <a:t>To provide a Forum for the annual review of South Africa’s foreign policy and  its implementation against geo-political shifts taking place or to take place.</a:t>
            </a:r>
            <a:endParaRPr lang="en-US" smtClean="0"/>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4B3EC0FB-8F3F-422C-89EA-42B28094318E}" type="slidenum">
              <a:rPr lang="en-US" smtClean="0"/>
              <a:pPr>
                <a:defRPr/>
              </a:pPr>
              <a:t>3</a:t>
            </a:fld>
            <a:endParaRPr lang="en-US" dirty="0"/>
          </a:p>
        </p:txBody>
      </p:sp>
    </p:spTree>
    <p:extLst>
      <p:ext uri="{BB962C8B-B14F-4D97-AF65-F5344CB8AC3E}">
        <p14:creationId xmlns:p14="http://schemas.microsoft.com/office/powerpoint/2010/main" xmlns="" val="48347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smtClean="0"/>
              <a:t>To provide a frank and non-partisan assessment on the formulation and implementation of South Africa’s foreign policy;</a:t>
            </a:r>
          </a:p>
          <a:p>
            <a:pPr eaLnBrk="1" hangingPunct="1"/>
            <a:endParaRPr lang="en-US" smtClean="0"/>
          </a:p>
          <a:p>
            <a:pPr eaLnBrk="1" hangingPunct="1"/>
            <a:r>
              <a:rPr lang="en-GB" smtClean="0"/>
              <a:t>To identify key emerging trends in the international arena which may necessitate a  South African policy intervention/approach;</a:t>
            </a:r>
          </a:p>
          <a:p>
            <a:pPr eaLnBrk="1" hangingPunct="1"/>
            <a:endParaRPr lang="en-US" smtClean="0"/>
          </a:p>
          <a:p>
            <a:pPr eaLnBrk="1" hangingPunct="1"/>
            <a:r>
              <a:rPr lang="en-GB" smtClean="0"/>
              <a:t>To enhance the profile and relevance of South Africa’s international relations; </a:t>
            </a:r>
          </a:p>
          <a:p>
            <a:pPr eaLnBrk="1" hangingPunct="1"/>
            <a:endParaRPr lang="en-US" smtClean="0"/>
          </a:p>
          <a:p>
            <a:pPr eaLnBrk="1" hangingPunct="1"/>
            <a:r>
              <a:rPr lang="en-GB" smtClean="0"/>
              <a:t>To provide a platform for the generation of public debate on foreign policy and the conduct of international relations;</a:t>
            </a:r>
          </a:p>
          <a:p>
            <a:pPr eaLnBrk="1" hangingPunct="1"/>
            <a:endParaRPr lang="en-US" smtClean="0"/>
          </a:p>
          <a:p>
            <a:pPr eaLnBrk="1" hangingPunct="1"/>
            <a:r>
              <a:rPr lang="en-GB" smtClean="0"/>
              <a:t>To provide a Forum for the annual review of South Africa’s foreign policy and  its implementation against geo-political shifts taking place or to take place.</a:t>
            </a:r>
            <a:endParaRPr lang="en-US" smtClean="0"/>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0FA570DA-E8CC-4098-9AF5-733E8371E79C}" type="slidenum">
              <a:rPr lang="en-US" smtClean="0"/>
              <a:pPr>
                <a:defRPr/>
              </a:pPr>
              <a:t>4</a:t>
            </a:fld>
            <a:endParaRPr lang="en-US" dirty="0"/>
          </a:p>
        </p:txBody>
      </p:sp>
    </p:spTree>
    <p:extLst>
      <p:ext uri="{BB962C8B-B14F-4D97-AF65-F5344CB8AC3E}">
        <p14:creationId xmlns:p14="http://schemas.microsoft.com/office/powerpoint/2010/main" xmlns="" val="296932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681D375-85A9-4179-9016-10BB81318F5A}" type="slidenum">
              <a:rPr lang="en-US" smtClean="0"/>
              <a:pPr>
                <a:defRPr/>
              </a:pPr>
              <a:t>5</a:t>
            </a:fld>
            <a:endParaRPr lang="en-US" dirty="0"/>
          </a:p>
        </p:txBody>
      </p:sp>
    </p:spTree>
    <p:extLst>
      <p:ext uri="{BB962C8B-B14F-4D97-AF65-F5344CB8AC3E}">
        <p14:creationId xmlns:p14="http://schemas.microsoft.com/office/powerpoint/2010/main" xmlns="" val="175715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2F12A0A-7F59-4640-823B-426C50F8D5AA}" type="datetime1">
              <a:rPr lang="en-US"/>
              <a:pPr>
                <a:defRPr/>
              </a:pPr>
              <a:t>11/17/2016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D85453-84CD-4911-A8E9-2A5DCC4F9D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A8D5C6-1032-442E-AF5E-1E9A98EBA17E}" type="datetime1">
              <a:rPr lang="en-US"/>
              <a:pPr>
                <a:defRPr/>
              </a:pPr>
              <a:t>11/17/2016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D0A6D2-4861-498E-ABB5-B4244188B57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AF5AF7-F7BE-4C76-8FCA-6C1F6D626B59}" type="datetime1">
              <a:rPr lang="en-US"/>
              <a:pPr>
                <a:defRPr/>
              </a:pPr>
              <a:t>11/17/2016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6B150A-FAEA-4C7F-98D6-9839A11DB0E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6D10B8-8604-4620-98F9-1DCC1C9361C9}" type="datetime1">
              <a:rPr lang="en-US"/>
              <a:pPr>
                <a:defRPr/>
              </a:pPr>
              <a:t>11/17/2016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F9D7EF-7AB7-4881-BFC1-FCBDC8827F7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16B8D0-53CA-41FE-89BE-0C60DDA15AFA}" type="datetime1">
              <a:rPr lang="en-US"/>
              <a:pPr>
                <a:defRPr/>
              </a:pPr>
              <a:t>11/17/2016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CD94F4-3C6B-453A-9B8A-E060494E66C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66B315-1FFB-4D87-9020-6786F974C58F}" type="datetime1">
              <a:rPr lang="en-US"/>
              <a:pPr>
                <a:defRPr/>
              </a:pPr>
              <a:t>11/17/2016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0C4263-40CF-4B74-A0FB-2BBCD18091A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952C270-87C1-44E5-8EA8-917E772BD273}" type="datetime1">
              <a:rPr lang="en-US"/>
              <a:pPr>
                <a:defRPr/>
              </a:pPr>
              <a:t>11/17/2016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DD45626-0AE1-4C45-A7ED-49179BB0403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358B53-44EA-4421-9A20-CBD3876EA2DF}" type="datetime1">
              <a:rPr lang="en-US"/>
              <a:pPr>
                <a:defRPr/>
              </a:pPr>
              <a:t>11/17/2016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962BEB-C805-4114-9399-465EA321BEA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3A9D5A-B558-4393-814A-FA436C2C78DD}" type="datetime1">
              <a:rPr lang="en-US"/>
              <a:pPr>
                <a:defRPr/>
              </a:pPr>
              <a:t>11/17/2016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D594CF4-D2E9-4076-8BB1-B1F4F2BF444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AF21BB-D574-4587-8A61-7D89D6DE6F18}" type="datetime1">
              <a:rPr lang="en-US"/>
              <a:pPr>
                <a:defRPr/>
              </a:pPr>
              <a:t>11/17/2016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DE75F2-AAD3-4012-BAAC-C20E3D585D1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EA6600-B900-4442-B587-93270AE92823}" type="datetime1">
              <a:rPr lang="en-US"/>
              <a:pPr>
                <a:defRPr/>
              </a:pPr>
              <a:t>11/17/2016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0A6AD3-FC57-44A4-A51A-B92F1346B08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4B00C49-6DA6-4945-BD70-AD5626660E6D}" type="datetime1">
              <a:rPr lang="en-US"/>
              <a:pPr>
                <a:defRPr/>
              </a:pPr>
              <a:t>11/17/2016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086FE3B-9C15-4032-AD1A-A3EEE98702B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descr="Powerpoint 1.pdf"/>
          <p:cNvPicPr>
            <a:picLocks noChangeAspect="1"/>
          </p:cNvPicPr>
          <p:nvPr/>
        </p:nvPicPr>
        <p:blipFill>
          <a:blip r:embed="rId2"/>
          <a:srcRect/>
          <a:stretch>
            <a:fillRect/>
          </a:stretch>
        </p:blipFill>
        <p:spPr bwMode="auto">
          <a:xfrm>
            <a:off x="0" y="0"/>
            <a:ext cx="9144000" cy="5875338"/>
          </a:xfrm>
          <a:prstGeom prst="rect">
            <a:avLst/>
          </a:prstGeom>
          <a:noFill/>
          <a:ln w="9525">
            <a:noFill/>
            <a:miter lim="800000"/>
            <a:headEnd/>
            <a:tailEnd/>
          </a:ln>
        </p:spPr>
      </p:pic>
      <p:sp>
        <p:nvSpPr>
          <p:cNvPr id="2051" name="Rectangle 3"/>
          <p:cNvSpPr>
            <a:spLocks noChangeArrowheads="1"/>
          </p:cNvSpPr>
          <p:nvPr/>
        </p:nvSpPr>
        <p:spPr bwMode="auto">
          <a:xfrm>
            <a:off x="63500" y="841374"/>
            <a:ext cx="8567738" cy="5663089"/>
          </a:xfrm>
          <a:prstGeom prst="rect">
            <a:avLst/>
          </a:prstGeom>
          <a:noFill/>
          <a:ln w="9525">
            <a:noFill/>
            <a:miter lim="800000"/>
            <a:headEnd/>
            <a:tailEnd/>
          </a:ln>
        </p:spPr>
        <p:txBody>
          <a:bodyPr wrap="square" anchor="ctr">
            <a:spAutoFit/>
          </a:bodyPr>
          <a:lstStyle/>
          <a:p>
            <a:pPr algn="ctr"/>
            <a:r>
              <a:rPr lang="en-GB" sz="4400" b="1" dirty="0">
                <a:effectLst>
                  <a:outerShdw blurRad="38100" dist="38100" dir="2700000" algn="tl">
                    <a:srgbClr val="000000">
                      <a:alpha val="43137"/>
                    </a:srgbClr>
                  </a:outerShdw>
                </a:effectLst>
              </a:rPr>
              <a:t>South African Council on International Relations </a:t>
            </a:r>
          </a:p>
          <a:p>
            <a:pPr algn="ctr"/>
            <a:r>
              <a:rPr lang="en-GB" sz="4400" b="1" dirty="0">
                <a:effectLst>
                  <a:outerShdw blurRad="38100" dist="38100" dir="2700000" algn="tl">
                    <a:srgbClr val="000000">
                      <a:alpha val="43137"/>
                    </a:srgbClr>
                  </a:outerShdw>
                </a:effectLst>
              </a:rPr>
              <a:t>SACOIR </a:t>
            </a:r>
            <a:endParaRPr lang="en-GB" sz="4400" b="1" dirty="0" smtClean="0">
              <a:effectLst>
                <a:outerShdw blurRad="38100" dist="38100" dir="2700000" algn="tl">
                  <a:srgbClr val="000000">
                    <a:alpha val="43137"/>
                  </a:srgbClr>
                </a:outerShdw>
              </a:effectLst>
            </a:endParaRPr>
          </a:p>
          <a:p>
            <a:pPr algn="ctr"/>
            <a:endParaRPr lang="en-GB" sz="4400" dirty="0" smtClean="0"/>
          </a:p>
          <a:p>
            <a:pPr algn="ctr"/>
            <a:r>
              <a:rPr lang="en-GB" sz="3600" b="1" dirty="0" smtClean="0"/>
              <a:t>Presentation by the Chair, Mr Aziz Pahad, to the Portfolio Committee</a:t>
            </a:r>
          </a:p>
          <a:p>
            <a:pPr algn="ctr"/>
            <a:endParaRPr lang="en-GB" sz="3600" b="1" dirty="0" smtClean="0"/>
          </a:p>
          <a:p>
            <a:pPr algn="ctr"/>
            <a:r>
              <a:rPr lang="en-GB" sz="3200" b="1" smtClean="0"/>
              <a:t>16 </a:t>
            </a:r>
            <a:r>
              <a:rPr lang="en-GB" sz="3200" b="1" dirty="0" smtClean="0"/>
              <a:t>November 2016</a:t>
            </a:r>
          </a:p>
          <a:p>
            <a:pPr algn="ctr"/>
            <a:endParaRPr lang="en-US" sz="2800" dirty="0"/>
          </a:p>
          <a:p>
            <a:r>
              <a:rPr lang="en-GB" dirty="0"/>
              <a:t> </a:t>
            </a:r>
            <a:endParaRPr lang="en-US" dirty="0"/>
          </a:p>
        </p:txBody>
      </p:sp>
      <p:sp>
        <p:nvSpPr>
          <p:cNvPr id="2052" name="Rectangle 5"/>
          <p:cNvSpPr>
            <a:spLocks noChangeArrowheads="1"/>
          </p:cNvSpPr>
          <p:nvPr/>
        </p:nvSpPr>
        <p:spPr bwMode="auto">
          <a:xfrm>
            <a:off x="1500188" y="5282684"/>
            <a:ext cx="5857875" cy="369332"/>
          </a:xfrm>
          <a:prstGeom prst="rect">
            <a:avLst/>
          </a:prstGeom>
          <a:noFill/>
          <a:ln w="9525">
            <a:noFill/>
            <a:miter lim="800000"/>
            <a:headEnd/>
            <a:tailEnd/>
          </a:ln>
        </p:spPr>
        <p:txBody>
          <a:bodyPr anchor="ctr">
            <a:spAutoFit/>
          </a:bodyPr>
          <a:lstStyle/>
          <a:p>
            <a:r>
              <a:rPr lang="en-GB" dirty="0">
                <a:ea typeface="Times New Roman" pitchFamily="18" charset="0"/>
                <a:cs typeface="Arial" charset="0"/>
              </a:rPr>
              <a:t> </a:t>
            </a:r>
            <a:endParaRPr lang="en-GB" dirty="0">
              <a:latin typeface="Calibri" pitchFamily="34" charset="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11267" name="Content Placeholder 4"/>
          <p:cNvSpPr>
            <a:spLocks noGrp="1"/>
          </p:cNvSpPr>
          <p:nvPr>
            <p:ph idx="1"/>
          </p:nvPr>
        </p:nvSpPr>
        <p:spPr/>
        <p:txBody>
          <a:bodyPr/>
          <a:lstStyle/>
          <a:p>
            <a:pPr algn="ctr" eaLnBrk="1" hangingPunct="1">
              <a:buFont typeface="Arial" charset="0"/>
              <a:buNone/>
            </a:pPr>
            <a:r>
              <a:rPr lang="en-ZA" b="1" u="sng" dirty="0" smtClean="0"/>
              <a:t>POWERS OF SACOIR </a:t>
            </a:r>
          </a:p>
          <a:p>
            <a:r>
              <a:rPr lang="en-ZA" sz="2800" dirty="0" smtClean="0"/>
              <a:t>To determine the rules of procedure and annual plan of action of SACOIR;  </a:t>
            </a:r>
          </a:p>
          <a:p>
            <a:r>
              <a:rPr lang="en-ZA" sz="2800" dirty="0" smtClean="0"/>
              <a:t>To establish Working Groups; </a:t>
            </a:r>
            <a:endParaRPr lang="en-US" sz="2800" dirty="0" smtClean="0"/>
          </a:p>
          <a:p>
            <a:r>
              <a:rPr lang="en-ZA" sz="2800" dirty="0" smtClean="0"/>
              <a:t>To publish its Annual Report; </a:t>
            </a:r>
            <a:endParaRPr lang="en-US" sz="2800" dirty="0" smtClean="0"/>
          </a:p>
          <a:p>
            <a:r>
              <a:rPr lang="en-ZA" sz="2800" dirty="0" smtClean="0"/>
              <a:t> To make recommendations to the Minister for the amendment of the  Terms of Reference;</a:t>
            </a:r>
            <a:endParaRPr lang="en-US" sz="2800" dirty="0" smtClean="0"/>
          </a:p>
          <a:p>
            <a:r>
              <a:rPr lang="en-ZA" sz="2800" dirty="0" smtClean="0"/>
              <a:t> To develop a code of conduct for its Members; </a:t>
            </a:r>
          </a:p>
          <a:p>
            <a:endParaRPr lang="en-ZA" sz="2800" dirty="0" smtClean="0"/>
          </a:p>
          <a:p>
            <a:pPr algn="r"/>
            <a:r>
              <a:rPr lang="en-ZA" sz="2800" dirty="0" smtClean="0"/>
              <a:t>Continue… </a:t>
            </a:r>
            <a:endParaRPr lang="en-US" sz="2800" dirty="0" smtClean="0"/>
          </a:p>
          <a:p>
            <a:endParaRPr lang="en-US" sz="2800"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F4E8F15C-1F17-4B79-BE02-E8CC79DB3C37}"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12291" name="Content Placeholder 4"/>
          <p:cNvSpPr>
            <a:spLocks noGrp="1"/>
          </p:cNvSpPr>
          <p:nvPr>
            <p:ph idx="1"/>
          </p:nvPr>
        </p:nvSpPr>
        <p:spPr/>
        <p:txBody>
          <a:bodyPr/>
          <a:lstStyle/>
          <a:p>
            <a:pPr algn="ctr" eaLnBrk="1" hangingPunct="1">
              <a:buFont typeface="Arial" charset="0"/>
              <a:buNone/>
            </a:pPr>
            <a:r>
              <a:rPr lang="en-ZA" b="1" u="sng" dirty="0" smtClean="0"/>
              <a:t>POWERS OF SACOIR</a:t>
            </a:r>
          </a:p>
          <a:p>
            <a:pPr algn="ctr" eaLnBrk="1" hangingPunct="1">
              <a:buFont typeface="Arial" charset="0"/>
              <a:buNone/>
            </a:pPr>
            <a:endParaRPr lang="en-ZA" u="sng" dirty="0" smtClean="0"/>
          </a:p>
          <a:p>
            <a:r>
              <a:rPr lang="en-ZA" sz="2800" dirty="0" smtClean="0"/>
              <a:t>To make suggestions and recommendations to the Minister on foreign policy;  and</a:t>
            </a:r>
            <a:endParaRPr lang="en-US" sz="2800" dirty="0" smtClean="0"/>
          </a:p>
          <a:p>
            <a:r>
              <a:rPr lang="en-ZA" sz="2800" dirty="0" smtClean="0"/>
              <a:t>To convene a </a:t>
            </a:r>
            <a:r>
              <a:rPr lang="en-ZA" sz="2800" dirty="0" err="1" smtClean="0"/>
              <a:t>JMDF</a:t>
            </a:r>
            <a:r>
              <a:rPr lang="en-ZA" sz="2800" dirty="0" smtClean="0"/>
              <a:t> which will be an international symposium with the purpose of debating prominent international relations issues impacting on South Africa’s foreign policy. </a:t>
            </a:r>
          </a:p>
          <a:p>
            <a:endParaRPr lang="en-ZA" sz="2800" dirty="0" smtClean="0"/>
          </a:p>
          <a:p>
            <a:pPr>
              <a:buFont typeface="Arial" charset="0"/>
              <a:buNone/>
            </a:pPr>
            <a:endParaRPr lang="en-US" sz="2800"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13315" name="Content Placeholder 4"/>
          <p:cNvSpPr>
            <a:spLocks noGrp="1"/>
          </p:cNvSpPr>
          <p:nvPr>
            <p:ph idx="1"/>
          </p:nvPr>
        </p:nvSpPr>
        <p:spPr/>
        <p:txBody>
          <a:bodyPr/>
          <a:lstStyle/>
          <a:p>
            <a:pPr algn="ctr" eaLnBrk="1" hangingPunct="1">
              <a:buFont typeface="Arial" charset="0"/>
              <a:buNone/>
            </a:pPr>
            <a:r>
              <a:rPr lang="en-ZA" b="1" u="sng" dirty="0" smtClean="0"/>
              <a:t>ROLE OF THE CHAIR AND VICE CHAIR</a:t>
            </a:r>
          </a:p>
          <a:p>
            <a:pPr lvl="1">
              <a:buNone/>
            </a:pPr>
            <a:endParaRPr lang="en-ZA" dirty="0" smtClean="0"/>
          </a:p>
          <a:p>
            <a:pPr lvl="1">
              <a:buFont typeface="Arial" charset="0"/>
              <a:buChar char="•"/>
            </a:pPr>
            <a:r>
              <a:rPr lang="en-GB" sz="2400" dirty="0" smtClean="0"/>
              <a:t>The Chair and Vice-Chair will be appointed by the Minister; </a:t>
            </a:r>
            <a:endParaRPr lang="en-US" sz="2400" dirty="0" smtClean="0"/>
          </a:p>
          <a:p>
            <a:pPr lvl="1">
              <a:buFont typeface="Arial" charset="0"/>
              <a:buChar char="•"/>
            </a:pPr>
            <a:r>
              <a:rPr lang="en-GB" sz="2400" dirty="0" smtClean="0"/>
              <a:t> The Chair will preside over the meetings of SACOIR; </a:t>
            </a:r>
            <a:endParaRPr lang="en-US" sz="2400" dirty="0" smtClean="0"/>
          </a:p>
          <a:p>
            <a:pPr lvl="1">
              <a:buFont typeface="Arial" charset="0"/>
              <a:buChar char="•"/>
            </a:pPr>
            <a:r>
              <a:rPr lang="en-GB" sz="2400" dirty="0" smtClean="0"/>
              <a:t> The Chair will call the Plenary meetings of SACOIR;</a:t>
            </a:r>
          </a:p>
          <a:p>
            <a:pPr lvl="1">
              <a:buFont typeface="Arial" charset="0"/>
              <a:buChar char="•"/>
            </a:pPr>
            <a:r>
              <a:rPr lang="en-GB" sz="2400" dirty="0" smtClean="0"/>
              <a:t>The Chair will coordinate the work of Working Groups and follow up on reports;  and</a:t>
            </a:r>
          </a:p>
          <a:p>
            <a:pPr lvl="1">
              <a:buFont typeface="Arial" charset="0"/>
              <a:buChar char="•"/>
            </a:pPr>
            <a:r>
              <a:rPr lang="en-GB" sz="2400" dirty="0" smtClean="0">
                <a:solidFill>
                  <a:srgbClr val="FF0000"/>
                </a:solidFill>
              </a:rPr>
              <a:t>The Vice-Chair will deputise the Chair in his/her absence. </a:t>
            </a:r>
            <a:endParaRPr lang="en-US" sz="2400" dirty="0" smtClean="0">
              <a:solidFill>
                <a:srgbClr val="FF0000"/>
              </a:solidFill>
            </a:endParaRPr>
          </a:p>
          <a:p>
            <a:pPr>
              <a:buFont typeface="Arial" charset="0"/>
              <a:buNone/>
            </a:pPr>
            <a:endParaRPr lang="en-US" sz="2800" dirty="0" smtClean="0"/>
          </a:p>
          <a:p>
            <a:endParaRPr lang="en-US" sz="2800"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1EA88FC8-843F-43C5-B112-C3404643CC6B}" type="slidenum">
              <a:rPr lang="en-US"/>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14339" name="Content Placeholder 4"/>
          <p:cNvSpPr>
            <a:spLocks noGrp="1"/>
          </p:cNvSpPr>
          <p:nvPr>
            <p:ph idx="1"/>
          </p:nvPr>
        </p:nvSpPr>
        <p:spPr/>
        <p:txBody>
          <a:bodyPr/>
          <a:lstStyle/>
          <a:p>
            <a:pPr algn="ctr" eaLnBrk="1" hangingPunct="1">
              <a:buFont typeface="Arial" charset="0"/>
              <a:buNone/>
            </a:pPr>
            <a:r>
              <a:rPr lang="en-ZA" b="1" u="sng" dirty="0" smtClean="0"/>
              <a:t>ROLE OF THE MINISTER</a:t>
            </a:r>
          </a:p>
          <a:p>
            <a:pPr algn="ctr" eaLnBrk="1" hangingPunct="1">
              <a:buFont typeface="Arial" charset="0"/>
              <a:buNone/>
            </a:pPr>
            <a:endParaRPr lang="en-ZA" u="sng" dirty="0" smtClean="0"/>
          </a:p>
          <a:p>
            <a:r>
              <a:rPr lang="en-GB" dirty="0" smtClean="0"/>
              <a:t> The Minister will be present in Plenary Meetings to engage with the Council on their suggestions and recommendations.</a:t>
            </a:r>
            <a:endParaRPr lang="en-US" dirty="0" smtClean="0"/>
          </a:p>
          <a:p>
            <a:endParaRPr lang="en-US" dirty="0" smtClean="0"/>
          </a:p>
          <a:p>
            <a:pPr>
              <a:buFont typeface="Arial" charset="0"/>
              <a:buNone/>
            </a:pPr>
            <a:endParaRPr lang="en-US" sz="2800" dirty="0" smtClean="0"/>
          </a:p>
          <a:p>
            <a:endParaRPr lang="en-US" sz="2800"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B2489945-FF3B-4A25-9FDB-3C411EF644D5}"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15363" name="Content Placeholder 4"/>
          <p:cNvSpPr>
            <a:spLocks noGrp="1"/>
          </p:cNvSpPr>
          <p:nvPr>
            <p:ph idx="1"/>
          </p:nvPr>
        </p:nvSpPr>
        <p:spPr/>
        <p:txBody>
          <a:bodyPr/>
          <a:lstStyle/>
          <a:p>
            <a:pPr algn="ctr" eaLnBrk="1" hangingPunct="1">
              <a:buFont typeface="Arial" charset="0"/>
              <a:buNone/>
            </a:pPr>
            <a:r>
              <a:rPr lang="en-ZA" b="1" u="sng" dirty="0" smtClean="0"/>
              <a:t>REVIEW PROCESS </a:t>
            </a:r>
          </a:p>
          <a:p>
            <a:pPr algn="ctr" eaLnBrk="1" hangingPunct="1">
              <a:buFont typeface="Arial" charset="0"/>
              <a:buNone/>
            </a:pPr>
            <a:endParaRPr lang="en-ZA" u="sng" dirty="0" smtClean="0"/>
          </a:p>
          <a:p>
            <a:r>
              <a:rPr lang="en-GB" dirty="0" smtClean="0"/>
              <a:t>The Terms of Reference of SACOIR will be noted by Cabinet and will remain valid until such time when the Minister considers an amended version</a:t>
            </a:r>
            <a:r>
              <a:rPr lang="en-ZA" dirty="0" smtClean="0"/>
              <a:t>. </a:t>
            </a:r>
          </a:p>
          <a:p>
            <a:r>
              <a:rPr lang="en-ZA" dirty="0" smtClean="0"/>
              <a:t>The first three years of SACOIR will be consider a pilot phase. </a:t>
            </a:r>
            <a:endParaRPr lang="en-US" dirty="0" smtClean="0"/>
          </a:p>
          <a:p>
            <a:endParaRPr lang="en-US" dirty="0" smtClean="0"/>
          </a:p>
          <a:p>
            <a:pPr>
              <a:buFont typeface="Arial" charset="0"/>
              <a:buNone/>
            </a:pPr>
            <a:endParaRPr lang="en-US" sz="2800" dirty="0" smtClean="0"/>
          </a:p>
          <a:p>
            <a:endParaRPr lang="en-US" sz="2800"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9F41870F-3779-4A41-8D3B-C9A269CE967E}"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PROPOSED WORKING METHODS</a:t>
            </a:r>
            <a:endParaRPr lang="en-US" dirty="0" smtClean="0">
              <a:effectLst>
                <a:outerShdw blurRad="38100" dist="38100" dir="2700000" algn="tl">
                  <a:srgbClr val="000000">
                    <a:alpha val="43137"/>
                  </a:srgbClr>
                </a:outerShdw>
              </a:effectLst>
            </a:endParaRPr>
          </a:p>
        </p:txBody>
      </p:sp>
      <p:sp>
        <p:nvSpPr>
          <p:cNvPr id="16387" name="Content Placeholder 2"/>
          <p:cNvSpPr>
            <a:spLocks noGrp="1"/>
          </p:cNvSpPr>
          <p:nvPr>
            <p:ph idx="1"/>
          </p:nvPr>
        </p:nvSpPr>
        <p:spPr>
          <a:xfrm>
            <a:off x="457200" y="1285875"/>
            <a:ext cx="8472488" cy="4840288"/>
          </a:xfrm>
        </p:spPr>
        <p:txBody>
          <a:bodyPr/>
          <a:lstStyle/>
          <a:p>
            <a:pPr eaLnBrk="1" hangingPunct="1"/>
            <a:r>
              <a:rPr lang="en-GB" sz="2800" b="1" dirty="0" smtClean="0"/>
              <a:t>The Council</a:t>
            </a:r>
            <a:r>
              <a:rPr lang="en-GB" sz="2800" dirty="0" smtClean="0"/>
              <a:t>: </a:t>
            </a:r>
          </a:p>
          <a:p>
            <a:pPr lvl="1" eaLnBrk="1" hangingPunct="1">
              <a:buFont typeface="Arial" charset="0"/>
              <a:buChar char="•"/>
            </a:pPr>
            <a:r>
              <a:rPr lang="en-GB" sz="1900" dirty="0" smtClean="0"/>
              <a:t>Will meet twice a year for two days (Day One in plenary and Day Two in Working Groups) and for special meeting(s) as may be determined by the Minister of International Relations and Cooperation; </a:t>
            </a:r>
          </a:p>
          <a:p>
            <a:pPr lvl="1" eaLnBrk="1" hangingPunct="1">
              <a:buFont typeface="Arial" charset="0"/>
              <a:buChar char="•"/>
            </a:pPr>
            <a:r>
              <a:rPr lang="en-GB" sz="1900" dirty="0" smtClean="0"/>
              <a:t>Will conduct its meetings in the OR Tambo Building in Pretoria;</a:t>
            </a:r>
          </a:p>
          <a:p>
            <a:pPr lvl="1" eaLnBrk="1" hangingPunct="1">
              <a:buFont typeface="Arial" charset="0"/>
              <a:buChar char="•"/>
            </a:pPr>
            <a:r>
              <a:rPr lang="en-GB" sz="1900" dirty="0" smtClean="0"/>
              <a:t>Will determine during Day One of its first plenary meeting its own rules of procedure and an annual plan of action for the year ahead.  On Day Two the Council may form Working Groups from among its Members on selected topics to facilitate its work and report writing.  Areas of work may include: The African Agenda;</a:t>
            </a:r>
            <a:r>
              <a:rPr lang="en-US" sz="1900" dirty="0" smtClean="0"/>
              <a:t> </a:t>
            </a:r>
            <a:r>
              <a:rPr lang="en-GB" sz="1900" dirty="0" smtClean="0"/>
              <a:t>Emerging Powers;</a:t>
            </a:r>
            <a:r>
              <a:rPr lang="en-US" sz="1900" dirty="0" smtClean="0"/>
              <a:t> </a:t>
            </a:r>
            <a:r>
              <a:rPr lang="en-GB" sz="1900" dirty="0" smtClean="0"/>
              <a:t>Dialogue with the North;</a:t>
            </a:r>
            <a:r>
              <a:rPr lang="en-US" sz="1900" dirty="0" smtClean="0"/>
              <a:t> </a:t>
            </a:r>
            <a:r>
              <a:rPr lang="en-GB" sz="1900" dirty="0" smtClean="0"/>
              <a:t>Global Governance; and</a:t>
            </a:r>
            <a:r>
              <a:rPr lang="en-US" sz="1900" dirty="0" smtClean="0"/>
              <a:t> </a:t>
            </a:r>
            <a:r>
              <a:rPr lang="en-GB" sz="1900" dirty="0" smtClean="0"/>
              <a:t>Economic Diplomacy); </a:t>
            </a:r>
            <a:endParaRPr lang="en-US" sz="1900" dirty="0" smtClean="0"/>
          </a:p>
          <a:p>
            <a:pPr lvl="1" eaLnBrk="1" hangingPunct="1">
              <a:buFont typeface="Arial" charset="0"/>
              <a:buChar char="•"/>
            </a:pPr>
            <a:r>
              <a:rPr lang="en-GB" sz="1900" dirty="0" smtClean="0"/>
              <a:t>The Council during the second plenary meeting of the year will finalise and present for discussion a report with recommendations to the Minister of DIRCO. </a:t>
            </a:r>
            <a:endParaRPr lang="en-GB" sz="2400" dirty="0" smtClean="0"/>
          </a:p>
        </p:txBody>
      </p:sp>
      <p:sp>
        <p:nvSpPr>
          <p:cNvPr id="4" name="Slide Number Placeholder 3"/>
          <p:cNvSpPr>
            <a:spLocks noGrp="1"/>
          </p:cNvSpPr>
          <p:nvPr>
            <p:ph type="sldNum" sz="quarter" idx="12"/>
          </p:nvPr>
        </p:nvSpPr>
        <p:spPr/>
        <p:txBody>
          <a:bodyPr/>
          <a:lstStyle/>
          <a:p>
            <a:pPr>
              <a:defRPr/>
            </a:pPr>
            <a:fld id="{3AE220EB-94E5-4B91-8FC5-C29578E0B4B4}"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PROPOSED WORKING METHODS </a:t>
            </a:r>
            <a:r>
              <a:rPr lang="en-ZA" sz="2800" dirty="0" smtClean="0"/>
              <a:t>Cont…</a:t>
            </a:r>
            <a:endParaRPr lang="en-US" sz="2800" dirty="0" smtClean="0"/>
          </a:p>
        </p:txBody>
      </p:sp>
      <p:sp>
        <p:nvSpPr>
          <p:cNvPr id="17411" name="Content Placeholder 5"/>
          <p:cNvSpPr>
            <a:spLocks noGrp="1"/>
          </p:cNvSpPr>
          <p:nvPr>
            <p:ph idx="1"/>
          </p:nvPr>
        </p:nvSpPr>
        <p:spPr>
          <a:xfrm>
            <a:off x="457200" y="1600200"/>
            <a:ext cx="8401050" cy="4525963"/>
          </a:xfrm>
        </p:spPr>
        <p:txBody>
          <a:bodyPr/>
          <a:lstStyle/>
          <a:p>
            <a:pPr eaLnBrk="1" hangingPunct="1"/>
            <a:r>
              <a:rPr lang="en-GB" b="1" dirty="0" smtClean="0"/>
              <a:t>The Plenary Meetings of the Council</a:t>
            </a:r>
            <a:r>
              <a:rPr lang="en-GB" dirty="0" smtClean="0"/>
              <a:t>:</a:t>
            </a:r>
            <a:endParaRPr lang="en-US" dirty="0" smtClean="0"/>
          </a:p>
          <a:p>
            <a:pPr lvl="1" eaLnBrk="1" hangingPunct="1">
              <a:buFont typeface="Arial" charset="0"/>
              <a:buChar char="•"/>
            </a:pPr>
            <a:r>
              <a:rPr lang="en-GB" sz="2400" dirty="0" smtClean="0"/>
              <a:t>Will emerge with a set of challenges/observations and possible responses in the form of an outcome document/ statement;</a:t>
            </a:r>
          </a:p>
          <a:p>
            <a:pPr lvl="1" eaLnBrk="1" hangingPunct="1">
              <a:buFont typeface="Arial" charset="0"/>
              <a:buChar char="•"/>
            </a:pPr>
            <a:r>
              <a:rPr lang="en-GB" sz="2400" dirty="0" smtClean="0"/>
              <a:t> Will serve to deliberate on the production of Working Group issue papers;</a:t>
            </a:r>
            <a:endParaRPr lang="en-US" sz="2400" dirty="0" smtClean="0"/>
          </a:p>
          <a:p>
            <a:pPr lvl="1" eaLnBrk="1" hangingPunct="1">
              <a:buFont typeface="Arial" charset="0"/>
              <a:buChar char="•"/>
            </a:pPr>
            <a:r>
              <a:rPr lang="en-GB" sz="2400" dirty="0" smtClean="0"/>
              <a:t>Will present specific recommendations to the Minister of International Relations and Cooperation on foreign policy issues, resulting from the plenary sessions;  and </a:t>
            </a:r>
          </a:p>
          <a:p>
            <a:pPr lvl="1" eaLnBrk="1" hangingPunct="1">
              <a:buFont typeface="Arial" charset="0"/>
              <a:buChar char="•"/>
            </a:pPr>
            <a:r>
              <a:rPr lang="en-GB" sz="2400" dirty="0" smtClean="0"/>
              <a:t>Will engage with the Minister. </a:t>
            </a:r>
            <a:endParaRPr lang="en-US" sz="2400"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F8218A06-4126-4CED-9102-F0C89F4864A7}"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WORKING METHODS </a:t>
            </a:r>
            <a:r>
              <a:rPr lang="en-ZA" sz="2800" dirty="0" smtClean="0"/>
              <a:t>Cont…</a:t>
            </a:r>
            <a:endParaRPr lang="en-US" sz="2800" dirty="0" smtClean="0"/>
          </a:p>
        </p:txBody>
      </p:sp>
      <p:sp>
        <p:nvSpPr>
          <p:cNvPr id="18435" name="Content Placeholder 2"/>
          <p:cNvSpPr>
            <a:spLocks noGrp="1"/>
          </p:cNvSpPr>
          <p:nvPr>
            <p:ph idx="1"/>
          </p:nvPr>
        </p:nvSpPr>
        <p:spPr/>
        <p:txBody>
          <a:bodyPr/>
          <a:lstStyle/>
          <a:p>
            <a:pPr eaLnBrk="1" hangingPunct="1"/>
            <a:r>
              <a:rPr lang="en-GB" b="1" dirty="0" smtClean="0"/>
              <a:t>The Working Groups</a:t>
            </a:r>
            <a:r>
              <a:rPr lang="en-GB" dirty="0" smtClean="0"/>
              <a:t>: </a:t>
            </a:r>
          </a:p>
          <a:p>
            <a:pPr lvl="1" eaLnBrk="1" hangingPunct="1">
              <a:buFont typeface="Arial" charset="0"/>
              <a:buChar char="•"/>
            </a:pPr>
            <a:r>
              <a:rPr lang="en-GB" sz="2400" dirty="0" smtClean="0"/>
              <a:t>Working Groups will meet during the annual Plenary Meeting of the Council;</a:t>
            </a:r>
            <a:endParaRPr lang="en-US" sz="2400" dirty="0" smtClean="0"/>
          </a:p>
          <a:p>
            <a:pPr lvl="1" eaLnBrk="1" hangingPunct="1">
              <a:buFont typeface="Arial" charset="0"/>
              <a:buChar char="•"/>
            </a:pPr>
            <a:r>
              <a:rPr lang="en-GB" sz="2400" dirty="0" smtClean="0"/>
              <a:t>Will deliberate issues based on the annual plan of action and produce an academic issue paper;</a:t>
            </a:r>
            <a:endParaRPr lang="en-US" sz="2400" dirty="0" smtClean="0"/>
          </a:p>
          <a:p>
            <a:pPr lvl="1" eaLnBrk="1" hangingPunct="1">
              <a:buFont typeface="Arial" charset="0"/>
              <a:buChar char="•"/>
            </a:pPr>
            <a:r>
              <a:rPr lang="en-GB" sz="2400" dirty="0" smtClean="0"/>
              <a:t>Will pay attention to medium-to long-term issues;</a:t>
            </a:r>
            <a:endParaRPr lang="en-US" sz="2400" dirty="0" smtClean="0"/>
          </a:p>
          <a:p>
            <a:pPr lvl="1" eaLnBrk="1" hangingPunct="1">
              <a:buFont typeface="Arial" charset="0"/>
              <a:buChar char="•"/>
            </a:pPr>
            <a:r>
              <a:rPr lang="en-GB" sz="2400" dirty="0" smtClean="0"/>
              <a:t>The Chair of each Working Group will make a presentation on an issue-based-paper prepared with recommendations for the Minister;</a:t>
            </a:r>
            <a:endParaRPr lang="en-US" sz="2400"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C35E2220-E776-4007-9941-DB5A0F50D098}"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WORKING METHODS </a:t>
            </a:r>
            <a:r>
              <a:rPr lang="en-ZA" sz="2800" dirty="0" smtClean="0"/>
              <a:t>Cont…</a:t>
            </a:r>
            <a:endParaRPr lang="en-US" sz="2800" dirty="0" smtClean="0"/>
          </a:p>
        </p:txBody>
      </p:sp>
      <p:sp>
        <p:nvSpPr>
          <p:cNvPr id="19459" name="Content Placeholder 7"/>
          <p:cNvSpPr>
            <a:spLocks noGrp="1"/>
          </p:cNvSpPr>
          <p:nvPr>
            <p:ph idx="1"/>
          </p:nvPr>
        </p:nvSpPr>
        <p:spPr/>
        <p:txBody>
          <a:bodyPr/>
          <a:lstStyle/>
          <a:p>
            <a:pPr eaLnBrk="1" hangingPunct="1"/>
            <a:r>
              <a:rPr lang="en-GB" sz="3000" b="1" dirty="0" smtClean="0"/>
              <a:t>The Johnny Makatini Dialogue Forum </a:t>
            </a:r>
            <a:r>
              <a:rPr lang="en-GB" sz="3000" dirty="0" smtClean="0"/>
              <a:t>(</a:t>
            </a:r>
            <a:r>
              <a:rPr lang="en-GB" sz="3000" dirty="0" err="1" smtClean="0"/>
              <a:t>JMDF</a:t>
            </a:r>
            <a:r>
              <a:rPr lang="en-GB" sz="3000" dirty="0" smtClean="0"/>
              <a:t>): </a:t>
            </a:r>
          </a:p>
          <a:p>
            <a:pPr lvl="1" eaLnBrk="1" hangingPunct="1">
              <a:buFont typeface="Arial" charset="0"/>
              <a:buChar char="•"/>
            </a:pPr>
            <a:r>
              <a:rPr lang="en-GB" sz="2400" dirty="0" smtClean="0"/>
              <a:t> The Plenary meeting of the Council might be preceded by a Johnny Makatini Dialogue Forum (</a:t>
            </a:r>
            <a:r>
              <a:rPr lang="en-GB" sz="2400" dirty="0" err="1" smtClean="0"/>
              <a:t>JMDF</a:t>
            </a:r>
            <a:r>
              <a:rPr lang="en-GB" sz="2400" dirty="0" smtClean="0"/>
              <a:t>) over a period of one day; </a:t>
            </a:r>
          </a:p>
          <a:p>
            <a:pPr lvl="1" eaLnBrk="1" hangingPunct="1">
              <a:buFont typeface="Arial" charset="0"/>
              <a:buChar char="•"/>
            </a:pPr>
            <a:r>
              <a:rPr lang="en-GB" sz="2400" dirty="0" smtClean="0"/>
              <a:t>The purpose of the </a:t>
            </a:r>
            <a:r>
              <a:rPr lang="en-GB" sz="2400" dirty="0" err="1" smtClean="0"/>
              <a:t>JMDF</a:t>
            </a:r>
            <a:r>
              <a:rPr lang="en-GB" sz="2400" dirty="0" smtClean="0"/>
              <a:t> is to debate prominent international relations issues impacting on South Africa’s foreign policy or that might impact in the future; and  </a:t>
            </a:r>
          </a:p>
          <a:p>
            <a:pPr lvl="1" eaLnBrk="1" hangingPunct="1">
              <a:buFont typeface="Arial" charset="0"/>
              <a:buChar char="•"/>
            </a:pPr>
            <a:r>
              <a:rPr lang="en-GB" sz="2400" dirty="0" smtClean="0"/>
              <a:t>It will bring together Members of the Council as well as specifically identified individuals from Civil Society, Business, Government, Heads of Mission and Parliament. </a:t>
            </a:r>
            <a:endParaRPr lang="en-US" sz="2400" dirty="0" smtClean="0"/>
          </a:p>
        </p:txBody>
      </p:sp>
      <p:sp>
        <p:nvSpPr>
          <p:cNvPr id="4" name="Slide Number Placeholder 3"/>
          <p:cNvSpPr>
            <a:spLocks noGrp="1"/>
          </p:cNvSpPr>
          <p:nvPr>
            <p:ph type="sldNum" sz="quarter" idx="12"/>
          </p:nvPr>
        </p:nvSpPr>
        <p:spPr/>
        <p:txBody>
          <a:bodyPr/>
          <a:lstStyle/>
          <a:p>
            <a:pPr>
              <a:defRPr/>
            </a:pPr>
            <a:fld id="{47BE00FB-DE55-468D-99BF-CC77414556B4}"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SECRETARIAT</a:t>
            </a:r>
            <a:endParaRPr lang="en-US" dirty="0" smtClean="0">
              <a:effectLst>
                <a:outerShdw blurRad="38100" dist="38100" dir="2700000" algn="tl">
                  <a:srgbClr val="000000">
                    <a:alpha val="43137"/>
                  </a:srgbClr>
                </a:outerShdw>
              </a:effectLst>
            </a:endParaRPr>
          </a:p>
        </p:txBody>
      </p:sp>
      <p:sp>
        <p:nvSpPr>
          <p:cNvPr id="20483" name="Content Placeholder 2"/>
          <p:cNvSpPr>
            <a:spLocks noGrp="1"/>
          </p:cNvSpPr>
          <p:nvPr>
            <p:ph idx="1"/>
          </p:nvPr>
        </p:nvSpPr>
        <p:spPr/>
        <p:txBody>
          <a:bodyPr/>
          <a:lstStyle/>
          <a:p>
            <a:pPr eaLnBrk="1" hangingPunct="1"/>
            <a:r>
              <a:rPr lang="en-GB" dirty="0" smtClean="0"/>
              <a:t>DIRCO will provide a Secretariat for the Council, which will serve as an administrative and follow-up support system.</a:t>
            </a:r>
            <a:endParaRPr lang="en-US" dirty="0" smtClean="0"/>
          </a:p>
        </p:txBody>
      </p:sp>
      <p:sp>
        <p:nvSpPr>
          <p:cNvPr id="4" name="Slide Number Placeholder 3"/>
          <p:cNvSpPr>
            <a:spLocks noGrp="1"/>
          </p:cNvSpPr>
          <p:nvPr>
            <p:ph type="sldNum" sz="quarter" idx="12"/>
          </p:nvPr>
        </p:nvSpPr>
        <p:spPr/>
        <p:txBody>
          <a:bodyPr/>
          <a:lstStyle/>
          <a:p>
            <a:pPr>
              <a:defRPr/>
            </a:pPr>
            <a:fld id="{BB03FCF9-FDA7-4454-998A-D3528E05B43B}"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INTRODUCTION</a:t>
            </a:r>
            <a:endParaRPr lang="en-US" dirty="0" smtClean="0">
              <a:effectLst>
                <a:outerShdw blurRad="38100" dist="38100" dir="2700000" algn="tl">
                  <a:srgbClr val="000000">
                    <a:alpha val="43137"/>
                  </a:srgbClr>
                </a:outerShdw>
              </a:effectLst>
            </a:endParaRPr>
          </a:p>
        </p:txBody>
      </p:sp>
      <p:sp>
        <p:nvSpPr>
          <p:cNvPr id="3075" name="Content Placeholder 4"/>
          <p:cNvSpPr>
            <a:spLocks noGrp="1"/>
          </p:cNvSpPr>
          <p:nvPr>
            <p:ph idx="1"/>
          </p:nvPr>
        </p:nvSpPr>
        <p:spPr/>
        <p:txBody>
          <a:bodyPr/>
          <a:lstStyle/>
          <a:p>
            <a:pPr eaLnBrk="1" hangingPunct="1"/>
            <a:r>
              <a:rPr lang="en-GB" sz="2800" smtClean="0"/>
              <a:t>The Minister of International Relations and Cooperation (DIRCO) announced in her Budget Vote Speech to Parliament on 22 April 2010 the intention to launch a process for the establishment of a Foreign Policy Council to serve as an avenue for South Africa’s non-state actors to interface with the DIRCO on the development and implementation of South Africa’s foreign policy.</a:t>
            </a:r>
          </a:p>
          <a:p>
            <a:pPr eaLnBrk="1" hangingPunct="1"/>
            <a:endParaRPr lang="en-US" sz="2800" smtClean="0"/>
          </a:p>
        </p:txBody>
      </p:sp>
      <p:sp>
        <p:nvSpPr>
          <p:cNvPr id="4" name="Slide Number Placeholder 3"/>
          <p:cNvSpPr>
            <a:spLocks noGrp="1"/>
          </p:cNvSpPr>
          <p:nvPr>
            <p:ph type="sldNum" sz="quarter" idx="12"/>
          </p:nvPr>
        </p:nvSpPr>
        <p:spPr/>
        <p:txBody>
          <a:bodyPr/>
          <a:lstStyle/>
          <a:p>
            <a:pPr>
              <a:defRPr/>
            </a:pPr>
            <a:fld id="{F0C1D7F7-A47D-431A-A9D5-8587718FF912}"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457200" y="274638"/>
            <a:ext cx="8229600" cy="5011750"/>
          </a:xfrm>
        </p:spPr>
        <p:txBody>
          <a:bodyPr/>
          <a:lstStyle/>
          <a:p>
            <a:pPr eaLnBrk="1" hangingPunct="1"/>
            <a:r>
              <a:rPr lang="en-ZA" sz="8800" dirty="0" smtClean="0">
                <a:effectLst>
                  <a:outerShdw blurRad="38100" dist="38100" dir="2700000" algn="tl">
                    <a:srgbClr val="000000">
                      <a:alpha val="43137"/>
                    </a:srgbClr>
                  </a:outerShdw>
                </a:effectLst>
              </a:rPr>
              <a:t>THANK YOU</a:t>
            </a:r>
            <a:endParaRPr lang="en-US" sz="88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8E107640-0EF4-4114-9E3F-1CF4A44A8DF4}"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a:xfrm>
            <a:off x="457200" y="274638"/>
            <a:ext cx="8229600" cy="868346"/>
          </a:xfrm>
        </p:spPr>
        <p:txBody>
          <a:bodyPr/>
          <a:lstStyle/>
          <a:p>
            <a:pPr eaLnBrk="1" hangingPunct="1"/>
            <a:r>
              <a:rPr lang="en-ZA" dirty="0" smtClean="0">
                <a:effectLst>
                  <a:outerShdw blurRad="38100" dist="38100" dir="2700000" algn="tl">
                    <a:srgbClr val="000000">
                      <a:alpha val="43137"/>
                    </a:srgbClr>
                  </a:outerShdw>
                </a:effectLst>
              </a:rPr>
              <a:t>PURPOSE OF SACOIR</a:t>
            </a:r>
            <a:endParaRPr lang="en-US" dirty="0" smtClean="0">
              <a:effectLst>
                <a:outerShdw blurRad="38100" dist="38100" dir="2700000" algn="tl">
                  <a:srgbClr val="000000">
                    <a:alpha val="43137"/>
                  </a:srgbClr>
                </a:outerShdw>
              </a:effectLst>
            </a:endParaRPr>
          </a:p>
        </p:txBody>
      </p:sp>
      <p:sp>
        <p:nvSpPr>
          <p:cNvPr id="4099" name="Content Placeholder 4"/>
          <p:cNvSpPr>
            <a:spLocks noGrp="1"/>
          </p:cNvSpPr>
          <p:nvPr>
            <p:ph idx="1"/>
          </p:nvPr>
        </p:nvSpPr>
        <p:spPr>
          <a:xfrm>
            <a:off x="457200" y="1142984"/>
            <a:ext cx="8229600" cy="4983179"/>
          </a:xfrm>
        </p:spPr>
        <p:txBody>
          <a:bodyPr/>
          <a:lstStyle/>
          <a:p>
            <a:pPr eaLnBrk="1" hangingPunct="1"/>
            <a:r>
              <a:rPr lang="en-GB" dirty="0" smtClean="0"/>
              <a:t>To provide a platform for the generation of public debate on foreign policy and geo-political shifts impacting on the conduct of international relations; </a:t>
            </a:r>
          </a:p>
          <a:p>
            <a:pPr eaLnBrk="1" hangingPunct="1"/>
            <a:r>
              <a:rPr lang="en-GB" dirty="0" smtClean="0"/>
              <a:t>To provide a frank and non-partisan assessment on the formulation and implementation of South Africa’s foreign policy;</a:t>
            </a:r>
            <a:endParaRPr lang="en-US" dirty="0" smtClean="0"/>
          </a:p>
          <a:p>
            <a:pPr eaLnBrk="1" hangingPunct="1"/>
            <a:r>
              <a:rPr lang="en-GB" dirty="0" smtClean="0"/>
              <a:t>To identify key emerging trends; </a:t>
            </a:r>
          </a:p>
          <a:p>
            <a:pPr algn="r" eaLnBrk="1" hangingPunct="1"/>
            <a:r>
              <a:rPr lang="en-ZA" dirty="0" smtClean="0"/>
              <a:t>Continue… </a:t>
            </a: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2C38787C-0929-4D2A-B501-0F72454D1072}"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457200" y="142875"/>
            <a:ext cx="8229600" cy="1274763"/>
          </a:xfrm>
        </p:spPr>
        <p:txBody>
          <a:bodyPr/>
          <a:lstStyle/>
          <a:p>
            <a:pPr eaLnBrk="1" hangingPunct="1"/>
            <a:r>
              <a:rPr lang="en-ZA" dirty="0" smtClean="0">
                <a:effectLst>
                  <a:outerShdw blurRad="38100" dist="38100" dir="2700000" algn="tl">
                    <a:srgbClr val="000000">
                      <a:alpha val="43137"/>
                    </a:srgbClr>
                  </a:outerShdw>
                </a:effectLst>
              </a:rPr>
              <a:t>DIRCO and SACOIR </a:t>
            </a:r>
            <a:endParaRPr lang="en-US" dirty="0" smtClean="0">
              <a:effectLst>
                <a:outerShdw blurRad="38100" dist="38100" dir="2700000" algn="tl">
                  <a:srgbClr val="000000">
                    <a:alpha val="43137"/>
                  </a:srgbClr>
                </a:outerShdw>
              </a:effectLst>
            </a:endParaRPr>
          </a:p>
        </p:txBody>
      </p:sp>
      <p:sp>
        <p:nvSpPr>
          <p:cNvPr id="5123" name="Content Placeholder 4"/>
          <p:cNvSpPr>
            <a:spLocks noGrp="1"/>
          </p:cNvSpPr>
          <p:nvPr>
            <p:ph idx="1"/>
          </p:nvPr>
        </p:nvSpPr>
        <p:spPr>
          <a:xfrm>
            <a:off x="457200" y="1417638"/>
            <a:ext cx="8472488" cy="4708525"/>
          </a:xfrm>
        </p:spPr>
        <p:txBody>
          <a:bodyPr/>
          <a:lstStyle/>
          <a:p>
            <a:pPr eaLnBrk="1" hangingPunct="1"/>
            <a:endParaRPr lang="en-ZA" dirty="0" smtClean="0"/>
          </a:p>
          <a:p>
            <a:pPr eaLnBrk="1" hangingPunct="1"/>
            <a:endParaRPr lang="en-ZA" dirty="0" smtClean="0"/>
          </a:p>
          <a:p>
            <a:pPr eaLnBrk="1" hangingPunct="1"/>
            <a:r>
              <a:rPr lang="en-ZA" dirty="0" smtClean="0"/>
              <a:t>SACOIR will operate under the leadership of the Minister of International Relations and Cooperation (DIRCO) and the umbrella of DIRCO. </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985D858D-01EE-4F39-9605-0C9F7C57ECC7}"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effectLst>
                  <a:outerShdw blurRad="38100" dist="38100" dir="2700000" algn="tl">
                    <a:srgbClr val="000000">
                      <a:alpha val="43137"/>
                    </a:srgbClr>
                  </a:outerShdw>
                </a:effectLst>
              </a:rPr>
              <a:t>TERMS OF REFERENCE OF SACOIR</a:t>
            </a:r>
            <a:endParaRPr lang="en-US" dirty="0" smtClean="0">
              <a:effectLst>
                <a:outerShdw blurRad="38100" dist="38100" dir="2700000" algn="tl">
                  <a:srgbClr val="000000">
                    <a:alpha val="43137"/>
                  </a:srgbClr>
                </a:outerShdw>
              </a:effectLst>
            </a:endParaRPr>
          </a:p>
        </p:txBody>
      </p:sp>
      <p:sp>
        <p:nvSpPr>
          <p:cNvPr id="6147" name="Content Placeholder 2"/>
          <p:cNvSpPr>
            <a:spLocks noGrp="1"/>
          </p:cNvSpPr>
          <p:nvPr>
            <p:ph idx="1"/>
          </p:nvPr>
        </p:nvSpPr>
        <p:spPr/>
        <p:txBody>
          <a:bodyPr/>
          <a:lstStyle/>
          <a:p>
            <a:pPr algn="ctr">
              <a:buFont typeface="Arial" charset="0"/>
              <a:buNone/>
            </a:pPr>
            <a:r>
              <a:rPr lang="en-ZA" b="1" u="sng" dirty="0" smtClean="0"/>
              <a:t>OBJECTIVE OF SACOIR </a:t>
            </a:r>
          </a:p>
          <a:p>
            <a:pPr algn="ctr">
              <a:buFont typeface="Arial" charset="0"/>
              <a:buNone/>
            </a:pPr>
            <a:endParaRPr lang="en-ZA" u="sng" dirty="0" smtClean="0"/>
          </a:p>
          <a:p>
            <a:r>
              <a:rPr lang="en-ZA" dirty="0" smtClean="0"/>
              <a:t>To provide a platform for the generation of public debate on foreign policy;</a:t>
            </a:r>
            <a:endParaRPr lang="en-US" dirty="0" smtClean="0"/>
          </a:p>
          <a:p>
            <a:r>
              <a:rPr lang="en-ZA" dirty="0" smtClean="0"/>
              <a:t>To provide a consultative forum for the regular review of South Africa’s foreign policy; and</a:t>
            </a:r>
            <a:endParaRPr lang="en-US" dirty="0" smtClean="0"/>
          </a:p>
          <a:p>
            <a:r>
              <a:rPr lang="en-ZA" dirty="0" smtClean="0"/>
              <a:t>To advise the Minister.</a:t>
            </a: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B9C975C9-33E7-4E41-B9D4-2C15C71F481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a:xfrm>
            <a:off x="571500" y="274638"/>
            <a:ext cx="8229600" cy="1143000"/>
          </a:xfrm>
        </p:spPr>
        <p:txBody>
          <a:bodyPr/>
          <a:lstStyle/>
          <a:p>
            <a:pPr eaLnBrk="1" hangingPunct="1"/>
            <a:r>
              <a:rPr lang="en-ZA" dirty="0" smtClean="0"/>
              <a:t/>
            </a:r>
            <a:br>
              <a:rPr lang="en-ZA" dirty="0" smtClean="0"/>
            </a:br>
            <a:r>
              <a:rPr lang="en-ZA" dirty="0" smtClean="0">
                <a:effectLst>
                  <a:outerShdw blurRad="38100" dist="38100" dir="2700000" algn="tl">
                    <a:srgbClr val="000000">
                      <a:alpha val="43137"/>
                    </a:srgbClr>
                  </a:outerShdw>
                </a:effectLst>
              </a:rPr>
              <a:t>TERMS OF REFERENCE OF SACOIR </a:t>
            </a:r>
            <a:r>
              <a:rPr lang="en-ZA" dirty="0" smtClean="0"/>
              <a:t/>
            </a:r>
            <a:br>
              <a:rPr lang="en-ZA" dirty="0" smtClean="0"/>
            </a:br>
            <a:r>
              <a:rPr lang="en-ZA" sz="4000" b="1" u="sng" dirty="0" smtClean="0"/>
              <a:t>COMPOSITION OF SACOIR</a:t>
            </a:r>
            <a:r>
              <a:rPr lang="en-ZA" u="sng" dirty="0" smtClean="0"/>
              <a:t/>
            </a:r>
            <a:br>
              <a:rPr lang="en-ZA" u="sng" dirty="0" smtClean="0"/>
            </a:br>
            <a:endParaRPr lang="en-US" dirty="0" smtClean="0"/>
          </a:p>
        </p:txBody>
      </p:sp>
      <p:sp>
        <p:nvSpPr>
          <p:cNvPr id="7171" name="Content Placeholder 4"/>
          <p:cNvSpPr>
            <a:spLocks noGrp="1"/>
          </p:cNvSpPr>
          <p:nvPr>
            <p:ph idx="1"/>
          </p:nvPr>
        </p:nvSpPr>
        <p:spPr>
          <a:xfrm>
            <a:off x="457200" y="1285875"/>
            <a:ext cx="8229600" cy="4840288"/>
          </a:xfrm>
        </p:spPr>
        <p:txBody>
          <a:bodyPr/>
          <a:lstStyle/>
          <a:p>
            <a:pPr eaLnBrk="1" hangingPunct="1"/>
            <a:endParaRPr lang="en-GB" sz="2800" dirty="0" smtClean="0"/>
          </a:p>
          <a:p>
            <a:pPr eaLnBrk="1" hangingPunct="1"/>
            <a:r>
              <a:rPr lang="en-GB" sz="2800" dirty="0" smtClean="0"/>
              <a:t>The Council will comprise of 25 high-level members appointed by the Minister of International Relations and Cooperation from:</a:t>
            </a:r>
          </a:p>
          <a:p>
            <a:pPr lvl="1" eaLnBrk="1" hangingPunct="1">
              <a:buFont typeface="Arial" charset="0"/>
              <a:buChar char="•"/>
            </a:pPr>
            <a:r>
              <a:rPr lang="en-ZA" dirty="0" smtClean="0"/>
              <a:t>Civil Society; </a:t>
            </a:r>
            <a:endParaRPr lang="en-US" dirty="0" smtClean="0"/>
          </a:p>
          <a:p>
            <a:pPr lvl="1" eaLnBrk="1" hangingPunct="1">
              <a:buFont typeface="Arial" charset="0"/>
              <a:buChar char="•"/>
            </a:pPr>
            <a:r>
              <a:rPr lang="en-GB" dirty="0" smtClean="0"/>
              <a:t>Academia; </a:t>
            </a:r>
          </a:p>
          <a:p>
            <a:pPr lvl="1" eaLnBrk="1" hangingPunct="1">
              <a:buFont typeface="Arial" charset="0"/>
              <a:buChar char="•"/>
            </a:pPr>
            <a:r>
              <a:rPr lang="en-GB" dirty="0" smtClean="0"/>
              <a:t>Business; </a:t>
            </a:r>
            <a:endParaRPr lang="en-US" dirty="0" smtClean="0"/>
          </a:p>
          <a:p>
            <a:pPr lvl="1" eaLnBrk="1" hangingPunct="1">
              <a:buFont typeface="Arial" charset="0"/>
              <a:buChar char="•"/>
            </a:pPr>
            <a:r>
              <a:rPr lang="en-GB" dirty="0" smtClean="0"/>
              <a:t>Labour; and </a:t>
            </a:r>
          </a:p>
          <a:p>
            <a:pPr lvl="1" eaLnBrk="1" hangingPunct="1">
              <a:buFont typeface="Arial" charset="0"/>
              <a:buChar char="•"/>
            </a:pPr>
            <a:r>
              <a:rPr lang="en-GB" dirty="0" smtClean="0"/>
              <a:t>National Government Departments </a:t>
            </a:r>
            <a:endParaRPr lang="en-US"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59BDF46A-9550-4AA5-B05E-119607347485}"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8195" name="Content Placeholder 4"/>
          <p:cNvSpPr>
            <a:spLocks noGrp="1"/>
          </p:cNvSpPr>
          <p:nvPr>
            <p:ph idx="1"/>
          </p:nvPr>
        </p:nvSpPr>
        <p:spPr/>
        <p:txBody>
          <a:bodyPr/>
          <a:lstStyle/>
          <a:p>
            <a:pPr algn="ctr" eaLnBrk="1" hangingPunct="1">
              <a:buFont typeface="Arial" charset="0"/>
              <a:buNone/>
            </a:pPr>
            <a:r>
              <a:rPr lang="en-ZA" b="1" u="sng" dirty="0" smtClean="0"/>
              <a:t>REQUIREMENTS FOR MEMBERSHIP</a:t>
            </a:r>
          </a:p>
          <a:p>
            <a:pPr algn="ctr" eaLnBrk="1" hangingPunct="1">
              <a:buFont typeface="Arial" charset="0"/>
              <a:buNone/>
            </a:pPr>
            <a:endParaRPr lang="en-ZA" u="sng" dirty="0" smtClean="0"/>
          </a:p>
          <a:p>
            <a:pPr lvl="1">
              <a:buFont typeface="Arial" charset="0"/>
              <a:buChar char="•"/>
            </a:pPr>
            <a:r>
              <a:rPr lang="en-ZA" dirty="0" smtClean="0"/>
              <a:t>SACOIR will consist of Members who will have a proven and clear understanding of South Africa’s foreign policy and the manner in which its international relations are conducted; and </a:t>
            </a:r>
          </a:p>
          <a:p>
            <a:pPr lvl="1">
              <a:buFont typeface="Arial" charset="0"/>
              <a:buChar char="•"/>
            </a:pPr>
            <a:r>
              <a:rPr lang="en-ZA" dirty="0" smtClean="0"/>
              <a:t>The Members will participate in their personal capacity. </a:t>
            </a:r>
            <a:endParaRPr lang="en-US" dirty="0" smtClean="0"/>
          </a:p>
          <a:p>
            <a:pPr>
              <a:buFont typeface="Arial" charset="0"/>
              <a:buNone/>
            </a:pPr>
            <a:endParaRPr lang="en-US"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03B32524-C732-4EB4-A52C-44805276262A}"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9219" name="Content Placeholder 4"/>
          <p:cNvSpPr>
            <a:spLocks noGrp="1"/>
          </p:cNvSpPr>
          <p:nvPr>
            <p:ph idx="1"/>
          </p:nvPr>
        </p:nvSpPr>
        <p:spPr/>
        <p:txBody>
          <a:bodyPr/>
          <a:lstStyle/>
          <a:p>
            <a:pPr algn="ctr" eaLnBrk="1" hangingPunct="1">
              <a:buFont typeface="Arial" charset="0"/>
              <a:buNone/>
            </a:pPr>
            <a:r>
              <a:rPr lang="en-ZA" b="1" u="sng" dirty="0" smtClean="0"/>
              <a:t>MEMBER’S APPOINTMENT PROCESS</a:t>
            </a:r>
          </a:p>
          <a:p>
            <a:pPr algn="ctr" eaLnBrk="1" hangingPunct="1">
              <a:buFont typeface="Arial" charset="0"/>
              <a:buNone/>
            </a:pPr>
            <a:endParaRPr lang="en-ZA" u="sng" dirty="0" smtClean="0"/>
          </a:p>
          <a:p>
            <a:pPr lvl="1">
              <a:buFont typeface="Arial" charset="0"/>
              <a:buChar char="•"/>
            </a:pPr>
            <a:r>
              <a:rPr lang="en-ZA" dirty="0" smtClean="0"/>
              <a:t>Members will be nominated through a public call made by the Minister, except for Government Departments;  and </a:t>
            </a:r>
          </a:p>
          <a:p>
            <a:pPr lvl="1">
              <a:buFont typeface="Arial" charset="0"/>
              <a:buChar char="•"/>
            </a:pPr>
            <a:r>
              <a:rPr lang="en-ZA" dirty="0" smtClean="0"/>
              <a:t>The Minister will appoint the Members of SACOIR for a period of three years.  </a:t>
            </a:r>
            <a:endParaRPr lang="en-US" dirty="0" smtClean="0"/>
          </a:p>
          <a:p>
            <a:pPr>
              <a:buFont typeface="Arial" charset="0"/>
              <a:buNone/>
            </a:pPr>
            <a:endParaRPr lang="en-US"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BD5EB792-9F27-4522-916D-39722441C659}"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pPr eaLnBrk="1" hangingPunct="1"/>
            <a:r>
              <a:rPr lang="en-ZA" dirty="0" smtClean="0">
                <a:effectLst>
                  <a:outerShdw blurRad="38100" dist="38100" dir="2700000" algn="tl">
                    <a:srgbClr val="000000">
                      <a:alpha val="43137"/>
                    </a:srgbClr>
                  </a:outerShdw>
                </a:effectLst>
              </a:rPr>
              <a:t>TERMS OF REFERENCE OF SACOIR </a:t>
            </a:r>
            <a:endParaRPr lang="en-US" dirty="0" smtClean="0">
              <a:effectLst>
                <a:outerShdw blurRad="38100" dist="38100" dir="2700000" algn="tl">
                  <a:srgbClr val="000000">
                    <a:alpha val="43137"/>
                  </a:srgbClr>
                </a:outerShdw>
              </a:effectLst>
            </a:endParaRPr>
          </a:p>
        </p:txBody>
      </p:sp>
      <p:sp>
        <p:nvSpPr>
          <p:cNvPr id="10243" name="Content Placeholder 4"/>
          <p:cNvSpPr>
            <a:spLocks noGrp="1"/>
          </p:cNvSpPr>
          <p:nvPr>
            <p:ph idx="1"/>
          </p:nvPr>
        </p:nvSpPr>
        <p:spPr/>
        <p:txBody>
          <a:bodyPr/>
          <a:lstStyle/>
          <a:p>
            <a:pPr algn="ctr" eaLnBrk="1" hangingPunct="1">
              <a:buFont typeface="Arial" charset="0"/>
              <a:buNone/>
            </a:pPr>
            <a:r>
              <a:rPr lang="en-ZA" b="1" u="sng" dirty="0" smtClean="0"/>
              <a:t>MEMBER’S END OF MEMBERSHIP</a:t>
            </a:r>
          </a:p>
          <a:p>
            <a:r>
              <a:rPr lang="en-ZA" sz="2800" dirty="0" smtClean="0"/>
              <a:t>When a Member has failed to attend SACOIR or Working Group meetings on three consecutive occasions without good cause;</a:t>
            </a:r>
            <a:endParaRPr lang="en-US" sz="2800" dirty="0" smtClean="0"/>
          </a:p>
          <a:p>
            <a:r>
              <a:rPr lang="en-ZA" sz="2800" dirty="0" smtClean="0"/>
              <a:t>When a Member has passed away; and</a:t>
            </a:r>
            <a:endParaRPr lang="en-US" sz="2800" dirty="0" smtClean="0"/>
          </a:p>
          <a:p>
            <a:r>
              <a:rPr lang="en-ZA" sz="2800" dirty="0" smtClean="0"/>
              <a:t>When a Member for valid reasons resigns from SACOIR. </a:t>
            </a:r>
            <a:endParaRPr lang="en-US" sz="2800" dirty="0" smtClean="0"/>
          </a:p>
          <a:p>
            <a:r>
              <a:rPr lang="en-ZA" sz="2800" dirty="0" smtClean="0"/>
              <a:t>The Minister will make a new public call to fill a vacancy. </a:t>
            </a:r>
            <a:endParaRPr lang="en-US" sz="2800"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52BD0539-6C7B-46A7-9D30-0B3A661198DD}" type="slidenum">
              <a:rPr lang="en-US"/>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2982</TotalTime>
  <Words>1209</Words>
  <Application>Microsoft Office PowerPoint</Application>
  <PresentationFormat>On-screen Show (4:3)</PresentationFormat>
  <Paragraphs>153</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INTRODUCTION</vt:lpstr>
      <vt:lpstr>PURPOSE OF SACOIR</vt:lpstr>
      <vt:lpstr>DIRCO and SACOIR </vt:lpstr>
      <vt:lpstr>TERMS OF REFERENCE OF SACOIR</vt:lpstr>
      <vt:lpstr> TERMS OF REFERENCE OF SACOIR  COMPOSITION OF SACOIR </vt:lpstr>
      <vt:lpstr>TERMS OF REFERENCE OF SACOIR </vt:lpstr>
      <vt:lpstr>TERMS OF REFERENCE OF SACOIR </vt:lpstr>
      <vt:lpstr>TERMS OF REFERENCE OF SACOIR </vt:lpstr>
      <vt:lpstr>TERMS OF REFERENCE OF SACOIR  </vt:lpstr>
      <vt:lpstr>TERMS OF REFERENCE OF SACOIR </vt:lpstr>
      <vt:lpstr>TERMS OF REFERENCE OF SACOIR  </vt:lpstr>
      <vt:lpstr>TERMS OF REFERENCE OF SACOIR  </vt:lpstr>
      <vt:lpstr>TERMS OF REFERENCE OF SACOIR  </vt:lpstr>
      <vt:lpstr>PROPOSED WORKING METHODS</vt:lpstr>
      <vt:lpstr>PROPOSED WORKING METHODS Cont…</vt:lpstr>
      <vt:lpstr>WORKING METHODS Cont…</vt:lpstr>
      <vt:lpstr>WORKING METHODS Cont…</vt:lpstr>
      <vt:lpstr>SECRETARIAT</vt:lpstr>
      <vt:lpstr>THANK YOU</vt:lpstr>
    </vt:vector>
  </TitlesOfParts>
  <Company>the 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Zimele Ngxongo</dc:creator>
  <cp:lastModifiedBy>PUMZA</cp:lastModifiedBy>
  <cp:revision>197</cp:revision>
  <dcterms:created xsi:type="dcterms:W3CDTF">2009-11-11T13:54:43Z</dcterms:created>
  <dcterms:modified xsi:type="dcterms:W3CDTF">2016-11-17T10:42:15Z</dcterms:modified>
</cp:coreProperties>
</file>