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7" r:id="rId4"/>
    <p:sldId id="288" r:id="rId5"/>
    <p:sldId id="289" r:id="rId6"/>
    <p:sldId id="290" r:id="rId7"/>
    <p:sldId id="291" r:id="rId8"/>
    <p:sldId id="287" r:id="rId9"/>
    <p:sldId id="264" r:id="rId10"/>
    <p:sldId id="301" r:id="rId11"/>
    <p:sldId id="302" r:id="rId12"/>
    <p:sldId id="303" r:id="rId13"/>
    <p:sldId id="293" r:id="rId14"/>
    <p:sldId id="294" r:id="rId15"/>
    <p:sldId id="295" r:id="rId16"/>
    <p:sldId id="296" r:id="rId17"/>
    <p:sldId id="268" r:id="rId18"/>
    <p:sldId id="297" r:id="rId19"/>
    <p:sldId id="271" r:id="rId20"/>
    <p:sldId id="292" r:id="rId21"/>
    <p:sldId id="273" r:id="rId22"/>
  </p:sldIdLst>
  <p:sldSz cx="10693400" cy="7561263"/>
  <p:notesSz cx="6797675" cy="9926638"/>
  <p:defaultTextStyle>
    <a:defPPr>
      <a:defRPr lang="en-US"/>
    </a:defPPr>
    <a:lvl1pPr algn="l" defTabSz="1052513" rtl="0" fontAlgn="base">
      <a:spcBef>
        <a:spcPct val="0"/>
      </a:spcBef>
      <a:spcAft>
        <a:spcPct val="0"/>
      </a:spcAft>
      <a:defRPr sz="2100" kern="1200">
        <a:solidFill>
          <a:schemeClr val="tx1"/>
        </a:solidFill>
        <a:latin typeface="Arial" charset="0"/>
        <a:ea typeface="+mn-ea"/>
        <a:cs typeface="Arial" charset="0"/>
      </a:defRPr>
    </a:lvl1pPr>
    <a:lvl2pPr marL="525463" indent="-68263" algn="l" defTabSz="1052513" rtl="0" fontAlgn="base">
      <a:spcBef>
        <a:spcPct val="0"/>
      </a:spcBef>
      <a:spcAft>
        <a:spcPct val="0"/>
      </a:spcAft>
      <a:defRPr sz="2100" kern="1200">
        <a:solidFill>
          <a:schemeClr val="tx1"/>
        </a:solidFill>
        <a:latin typeface="Arial" charset="0"/>
        <a:ea typeface="+mn-ea"/>
        <a:cs typeface="Arial" charset="0"/>
      </a:defRPr>
    </a:lvl2pPr>
    <a:lvl3pPr marL="1052513" indent="-138113" algn="l" defTabSz="1052513" rtl="0" fontAlgn="base">
      <a:spcBef>
        <a:spcPct val="0"/>
      </a:spcBef>
      <a:spcAft>
        <a:spcPct val="0"/>
      </a:spcAft>
      <a:defRPr sz="2100" kern="1200">
        <a:solidFill>
          <a:schemeClr val="tx1"/>
        </a:solidFill>
        <a:latin typeface="Arial" charset="0"/>
        <a:ea typeface="+mn-ea"/>
        <a:cs typeface="Arial" charset="0"/>
      </a:defRPr>
    </a:lvl3pPr>
    <a:lvl4pPr marL="1579563" indent="-207963" algn="l" defTabSz="1052513" rtl="0" fontAlgn="base">
      <a:spcBef>
        <a:spcPct val="0"/>
      </a:spcBef>
      <a:spcAft>
        <a:spcPct val="0"/>
      </a:spcAft>
      <a:defRPr sz="2100" kern="1200">
        <a:solidFill>
          <a:schemeClr val="tx1"/>
        </a:solidFill>
        <a:latin typeface="Arial" charset="0"/>
        <a:ea typeface="+mn-ea"/>
        <a:cs typeface="Arial" charset="0"/>
      </a:defRPr>
    </a:lvl4pPr>
    <a:lvl5pPr marL="2105025" indent="-276225" algn="l" defTabSz="105251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381">
          <p15:clr>
            <a:srgbClr val="A4A3A4"/>
          </p15:clr>
        </p15:guide>
        <p15:guide id="2" pos="33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0CC00"/>
    <a:srgbClr val="996600"/>
    <a:srgbClr val="FF6600"/>
    <a:srgbClr val="00FF00"/>
    <a:srgbClr val="FFCC00"/>
    <a:srgbClr val="006600"/>
    <a:srgbClr val="CC9900"/>
    <a:srgbClr val="003366"/>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2" autoAdjust="0"/>
  </p:normalViewPr>
  <p:slideViewPr>
    <p:cSldViewPr snapToGrid="0">
      <p:cViewPr varScale="1">
        <p:scale>
          <a:sx n="100" d="100"/>
          <a:sy n="100" d="100"/>
        </p:scale>
        <p:origin x="-1428" y="-90"/>
      </p:cViewPr>
      <p:guideLst>
        <p:guide orient="horz" pos="2381"/>
        <p:guide pos="3368"/>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Sheet1!$A$3</c:f>
              <c:strCache>
                <c:ptCount val="1"/>
                <c:pt idx="0">
                  <c:v>2012</c:v>
                </c:pt>
              </c:strCache>
            </c:strRef>
          </c:tx>
          <c:dPt>
            <c:idx val="0"/>
            <c:spPr>
              <a:solidFill>
                <a:schemeClr val="bg1">
                  <a:lumMod val="85000"/>
                </a:schemeClr>
              </a:solidFill>
            </c:spPr>
          </c:dPt>
          <c:dPt>
            <c:idx val="1"/>
            <c:spPr>
              <a:solidFill>
                <a:srgbClr val="0070C0">
                  <a:alpha val="50000"/>
                </a:srgbClr>
              </a:solidFill>
            </c:spPr>
          </c:dPt>
          <c:dPt>
            <c:idx val="2"/>
            <c:spPr>
              <a:solidFill>
                <a:srgbClr val="00B050">
                  <a:alpha val="50000"/>
                </a:srgbClr>
              </a:solidFill>
            </c:spPr>
          </c:dPt>
          <c:dPt>
            <c:idx val="3"/>
            <c:spPr>
              <a:solidFill>
                <a:srgbClr val="FF6600">
                  <a:alpha val="50000"/>
                </a:srgbClr>
              </a:solidFill>
            </c:spPr>
          </c:dPt>
          <c:dPt>
            <c:idx val="4"/>
            <c:spPr>
              <a:solidFill>
                <a:srgbClr val="FF0000">
                  <a:alpha val="50000"/>
                </a:srgbClr>
              </a:solidFill>
            </c:spPr>
          </c:dPt>
          <c:cat>
            <c:strRef>
              <c:f>Sheet1!$B$2:$F$2</c:f>
              <c:strCache>
                <c:ptCount val="5"/>
                <c:pt idx="0">
                  <c:v>Unknown</c:v>
                </c:pt>
                <c:pt idx="1">
                  <c:v>Under-utilized</c:v>
                </c:pt>
                <c:pt idx="2">
                  <c:v>Optimally-utilized</c:v>
                </c:pt>
                <c:pt idx="3">
                  <c:v>Concern</c:v>
                </c:pt>
                <c:pt idx="4">
                  <c:v>Over-exploited</c:v>
                </c:pt>
              </c:strCache>
            </c:strRef>
          </c:cat>
          <c:val>
            <c:numRef>
              <c:f>Sheet1!$B$3:$F$3</c:f>
              <c:numCache>
                <c:formatCode>General</c:formatCode>
                <c:ptCount val="5"/>
                <c:pt idx="0">
                  <c:v>2</c:v>
                </c:pt>
                <c:pt idx="1">
                  <c:v>9</c:v>
                </c:pt>
                <c:pt idx="2">
                  <c:v>35</c:v>
                </c:pt>
                <c:pt idx="3">
                  <c:v>26</c:v>
                </c:pt>
                <c:pt idx="4">
                  <c:v>28</c:v>
                </c:pt>
              </c:numCache>
            </c:numRef>
          </c:val>
        </c:ser>
        <c:ser>
          <c:idx val="1"/>
          <c:order val="1"/>
          <c:tx>
            <c:strRef>
              <c:f>Sheet1!$A$4</c:f>
              <c:strCache>
                <c:ptCount val="1"/>
                <c:pt idx="0">
                  <c:v>2014</c:v>
                </c:pt>
              </c:strCache>
            </c:strRef>
          </c:tx>
          <c:dPt>
            <c:idx val="0"/>
            <c:spPr>
              <a:solidFill>
                <a:schemeClr val="bg1">
                  <a:lumMod val="65000"/>
                </a:schemeClr>
              </a:solidFill>
            </c:spPr>
          </c:dPt>
          <c:dPt>
            <c:idx val="1"/>
            <c:spPr>
              <a:solidFill>
                <a:srgbClr val="0070C0"/>
              </a:solidFill>
            </c:spPr>
          </c:dPt>
          <c:dPt>
            <c:idx val="2"/>
            <c:spPr>
              <a:solidFill>
                <a:srgbClr val="00B050"/>
              </a:solidFill>
            </c:spPr>
          </c:dPt>
          <c:dPt>
            <c:idx val="3"/>
            <c:spPr>
              <a:solidFill>
                <a:srgbClr val="FF6600"/>
              </a:solidFill>
            </c:spPr>
          </c:dPt>
          <c:dPt>
            <c:idx val="4"/>
            <c:spPr>
              <a:solidFill>
                <a:srgbClr val="FF0000"/>
              </a:solidFill>
            </c:spPr>
          </c:dPt>
          <c:cat>
            <c:strRef>
              <c:f>Sheet1!$B$2:$F$2</c:f>
              <c:strCache>
                <c:ptCount val="5"/>
                <c:pt idx="0">
                  <c:v>Unknown</c:v>
                </c:pt>
                <c:pt idx="1">
                  <c:v>Under-utilized</c:v>
                </c:pt>
                <c:pt idx="2">
                  <c:v>Optimally-utilized</c:v>
                </c:pt>
                <c:pt idx="3">
                  <c:v>Concern</c:v>
                </c:pt>
                <c:pt idx="4">
                  <c:v>Over-exploited</c:v>
                </c:pt>
              </c:strCache>
            </c:strRef>
          </c:cat>
          <c:val>
            <c:numRef>
              <c:f>Sheet1!$B$4:$F$4</c:f>
              <c:numCache>
                <c:formatCode>General</c:formatCode>
                <c:ptCount val="5"/>
                <c:pt idx="0">
                  <c:v>2</c:v>
                </c:pt>
                <c:pt idx="1">
                  <c:v>11</c:v>
                </c:pt>
                <c:pt idx="2">
                  <c:v>37</c:v>
                </c:pt>
                <c:pt idx="3">
                  <c:v>22</c:v>
                </c:pt>
                <c:pt idx="4">
                  <c:v>28</c:v>
                </c:pt>
              </c:numCache>
            </c:numRef>
          </c:val>
        </c:ser>
        <c:dLbls/>
        <c:axId val="91284608"/>
        <c:axId val="91286144"/>
      </c:barChart>
      <c:catAx>
        <c:axId val="91284608"/>
        <c:scaling>
          <c:orientation val="minMax"/>
        </c:scaling>
        <c:axPos val="b"/>
        <c:numFmt formatCode="General" sourceLinked="0"/>
        <c:tickLblPos val="nextTo"/>
        <c:crossAx val="91286144"/>
        <c:crosses val="autoZero"/>
        <c:auto val="1"/>
        <c:lblAlgn val="ctr"/>
        <c:lblOffset val="100"/>
      </c:catAx>
      <c:valAx>
        <c:axId val="91286144"/>
        <c:scaling>
          <c:orientation val="minMax"/>
        </c:scaling>
        <c:axPos val="l"/>
        <c:majorGridlines/>
        <c:title>
          <c:tx>
            <c:rich>
              <a:bodyPr rot="-5400000" vert="horz"/>
              <a:lstStyle/>
              <a:p>
                <a:pPr>
                  <a:defRPr/>
                </a:pPr>
                <a:r>
                  <a:rPr lang="en-US"/>
                  <a:t>Percentage of stocks</a:t>
                </a:r>
              </a:p>
            </c:rich>
          </c:tx>
          <c:layout/>
        </c:title>
        <c:numFmt formatCode="General" sourceLinked="1"/>
        <c:tickLblPos val="nextTo"/>
        <c:crossAx val="91284608"/>
        <c:crosses val="autoZero"/>
        <c:crossBetween val="between"/>
      </c:valAx>
    </c:plotArea>
    <c:plotVisOnly val="1"/>
    <c:dispBlanksAs val="gap"/>
  </c:chart>
  <c:txPr>
    <a:bodyPr/>
    <a:lstStyle/>
    <a:p>
      <a:pPr>
        <a:defRPr sz="14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5696"/>
          </a:xfrm>
          <a:prstGeom prst="rect">
            <a:avLst/>
          </a:prstGeom>
        </p:spPr>
        <p:txBody>
          <a:bodyPr vert="horz" lIns="91495" tIns="45747" rIns="91495" bIns="45747" rtlCol="0"/>
          <a:lstStyle>
            <a:lvl1pPr algn="l" defTabSz="1053929"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49899" y="0"/>
            <a:ext cx="2946189" cy="495696"/>
          </a:xfrm>
          <a:prstGeom prst="rect">
            <a:avLst/>
          </a:prstGeom>
        </p:spPr>
        <p:txBody>
          <a:bodyPr vert="horz" lIns="91495" tIns="45747" rIns="91495" bIns="45747" rtlCol="0"/>
          <a:lstStyle>
            <a:lvl1pPr algn="r" defTabSz="1053929" fontAlgn="auto">
              <a:spcBef>
                <a:spcPts val="0"/>
              </a:spcBef>
              <a:spcAft>
                <a:spcPts val="0"/>
              </a:spcAft>
              <a:defRPr sz="1200">
                <a:latin typeface="+mn-lt"/>
                <a:cs typeface="+mn-cs"/>
              </a:defRPr>
            </a:lvl1pPr>
          </a:lstStyle>
          <a:p>
            <a:pPr>
              <a:defRPr/>
            </a:pPr>
            <a:fld id="{AA2871B8-C51B-4613-95C9-EA705100D873}" type="datetimeFigureOut">
              <a:rPr lang="en-US"/>
              <a:pPr>
                <a:defRPr/>
              </a:pPr>
              <a:t>11/17/2016</a:t>
            </a:fld>
            <a:endParaRPr lang="en-ZA"/>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95" tIns="45747" rIns="91495" bIns="45747" rtlCol="0" anchor="ctr"/>
          <a:lstStyle/>
          <a:p>
            <a:pPr lvl="0"/>
            <a:endParaRPr lang="en-ZA" noProof="0" smtClean="0"/>
          </a:p>
        </p:txBody>
      </p:sp>
      <p:sp>
        <p:nvSpPr>
          <p:cNvPr id="5" name="Notes Placeholder 4"/>
          <p:cNvSpPr>
            <a:spLocks noGrp="1"/>
          </p:cNvSpPr>
          <p:nvPr>
            <p:ph type="body" sz="quarter" idx="3"/>
          </p:nvPr>
        </p:nvSpPr>
        <p:spPr>
          <a:xfrm>
            <a:off x="679768" y="4715471"/>
            <a:ext cx="5438140" cy="4466034"/>
          </a:xfrm>
          <a:prstGeom prst="rect">
            <a:avLst/>
          </a:prstGeom>
        </p:spPr>
        <p:txBody>
          <a:bodyPr vert="horz" wrap="square" lIns="91495" tIns="45747" rIns="91495" bIns="45747" numCol="1" anchor="t" anchorCtr="0" compatLnSpc="1">
            <a:prstTxWarp prst="textNoShape">
              <a:avLst/>
            </a:prstTxWarp>
            <a:norm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6" name="Footer Placeholder 5"/>
          <p:cNvSpPr>
            <a:spLocks noGrp="1"/>
          </p:cNvSpPr>
          <p:nvPr>
            <p:ph type="ftr" sz="quarter" idx="4"/>
          </p:nvPr>
        </p:nvSpPr>
        <p:spPr>
          <a:xfrm>
            <a:off x="1" y="9429354"/>
            <a:ext cx="2946189" cy="495696"/>
          </a:xfrm>
          <a:prstGeom prst="rect">
            <a:avLst/>
          </a:prstGeom>
        </p:spPr>
        <p:txBody>
          <a:bodyPr vert="horz" lIns="91495" tIns="45747" rIns="91495" bIns="45747" rtlCol="0" anchor="b"/>
          <a:lstStyle>
            <a:lvl1pPr algn="l" defTabSz="1053929"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49899" y="9429354"/>
            <a:ext cx="2946189" cy="495696"/>
          </a:xfrm>
          <a:prstGeom prst="rect">
            <a:avLst/>
          </a:prstGeom>
        </p:spPr>
        <p:txBody>
          <a:bodyPr vert="horz" lIns="91495" tIns="45747" rIns="91495" bIns="45747" rtlCol="0" anchor="b"/>
          <a:lstStyle>
            <a:lvl1pPr algn="r" defTabSz="1053929" fontAlgn="auto">
              <a:spcBef>
                <a:spcPts val="0"/>
              </a:spcBef>
              <a:spcAft>
                <a:spcPts val="0"/>
              </a:spcAft>
              <a:defRPr sz="1200">
                <a:latin typeface="+mn-lt"/>
                <a:cs typeface="+mn-cs"/>
              </a:defRPr>
            </a:lvl1pPr>
          </a:lstStyle>
          <a:p>
            <a:pPr>
              <a:defRPr/>
            </a:pPr>
            <a:fld id="{438B3E00-7478-48FB-9EDE-FE7D4F4E7518}" type="slidenum">
              <a:rPr lang="en-ZA"/>
              <a:pPr>
                <a:defRPr/>
              </a:pPr>
              <a:t>‹#›</a:t>
            </a:fld>
            <a:endParaRPr lang="en-ZA"/>
          </a:p>
        </p:txBody>
      </p:sp>
    </p:spTree>
    <p:extLst>
      <p:ext uri="{BB962C8B-B14F-4D97-AF65-F5344CB8AC3E}">
        <p14:creationId xmlns:p14="http://schemas.microsoft.com/office/powerpoint/2010/main" xmlns="" val="4185381075"/>
      </p:ext>
    </p:extLst>
  </p:cSld>
  <p:clrMap bg1="lt1" tx1="dk1" bg2="lt2" tx2="dk2" accent1="accent1" accent2="accent2" accent3="accent3" accent4="accent4" accent5="accent5" accent6="accent6" hlink="hlink" folHlink="folHlink"/>
  <p:notesStyle>
    <a:lvl1pPr algn="l" defTabSz="1052513" rtl="0" eaLnBrk="0" fontAlgn="base" hangingPunct="0">
      <a:spcBef>
        <a:spcPct val="30000"/>
      </a:spcBef>
      <a:spcAft>
        <a:spcPct val="0"/>
      </a:spcAft>
      <a:defRPr sz="1400" kern="1200">
        <a:solidFill>
          <a:schemeClr val="tx1"/>
        </a:solidFill>
        <a:latin typeface="+mn-lt"/>
        <a:ea typeface="+mn-ea"/>
        <a:cs typeface="+mn-cs"/>
      </a:defRPr>
    </a:lvl1pPr>
    <a:lvl2pPr marL="525463" algn="l" defTabSz="1052513" rtl="0" eaLnBrk="0" fontAlgn="base" hangingPunct="0">
      <a:spcBef>
        <a:spcPct val="30000"/>
      </a:spcBef>
      <a:spcAft>
        <a:spcPct val="0"/>
      </a:spcAft>
      <a:defRPr sz="1400" kern="1200">
        <a:solidFill>
          <a:schemeClr val="tx1"/>
        </a:solidFill>
        <a:latin typeface="+mn-lt"/>
        <a:ea typeface="+mn-ea"/>
        <a:cs typeface="+mn-cs"/>
      </a:defRPr>
    </a:lvl2pPr>
    <a:lvl3pPr marL="1052513" algn="l" defTabSz="1052513" rtl="0" eaLnBrk="0" fontAlgn="base" hangingPunct="0">
      <a:spcBef>
        <a:spcPct val="30000"/>
      </a:spcBef>
      <a:spcAft>
        <a:spcPct val="0"/>
      </a:spcAft>
      <a:defRPr sz="1400" kern="1200">
        <a:solidFill>
          <a:schemeClr val="tx1"/>
        </a:solidFill>
        <a:latin typeface="+mn-lt"/>
        <a:ea typeface="+mn-ea"/>
        <a:cs typeface="+mn-cs"/>
      </a:defRPr>
    </a:lvl3pPr>
    <a:lvl4pPr marL="1579563" algn="l" defTabSz="1052513" rtl="0" eaLnBrk="0" fontAlgn="base" hangingPunct="0">
      <a:spcBef>
        <a:spcPct val="30000"/>
      </a:spcBef>
      <a:spcAft>
        <a:spcPct val="0"/>
      </a:spcAft>
      <a:defRPr sz="1400" kern="1200">
        <a:solidFill>
          <a:schemeClr val="tx1"/>
        </a:solidFill>
        <a:latin typeface="+mn-lt"/>
        <a:ea typeface="+mn-ea"/>
        <a:cs typeface="+mn-cs"/>
      </a:defRPr>
    </a:lvl4pPr>
    <a:lvl5pPr marL="2105025" algn="l" defTabSz="1052513" rtl="0" eaLnBrk="0" fontAlgn="base" hangingPunct="0">
      <a:spcBef>
        <a:spcPct val="30000"/>
      </a:spcBef>
      <a:spcAft>
        <a:spcPct val="0"/>
      </a:spcAft>
      <a:defRPr sz="1400" kern="1200">
        <a:solidFill>
          <a:schemeClr val="tx1"/>
        </a:solidFill>
        <a:latin typeface="+mn-lt"/>
        <a:ea typeface="+mn-ea"/>
        <a:cs typeface="+mn-cs"/>
      </a:defRPr>
    </a:lvl5pPr>
    <a:lvl6pPr marL="2633243" algn="l" defTabSz="1053297" rtl="0" eaLnBrk="1" latinLnBrk="0" hangingPunct="1">
      <a:defRPr sz="1400" kern="1200">
        <a:solidFill>
          <a:schemeClr val="tx1"/>
        </a:solidFill>
        <a:latin typeface="+mn-lt"/>
        <a:ea typeface="+mn-ea"/>
        <a:cs typeface="+mn-cs"/>
      </a:defRPr>
    </a:lvl6pPr>
    <a:lvl7pPr marL="3159892" algn="l" defTabSz="1053297" rtl="0" eaLnBrk="1" latinLnBrk="0" hangingPunct="1">
      <a:defRPr sz="1400" kern="1200">
        <a:solidFill>
          <a:schemeClr val="tx1"/>
        </a:solidFill>
        <a:latin typeface="+mn-lt"/>
        <a:ea typeface="+mn-ea"/>
        <a:cs typeface="+mn-cs"/>
      </a:defRPr>
    </a:lvl7pPr>
    <a:lvl8pPr marL="3686541" algn="l" defTabSz="1053297" rtl="0" eaLnBrk="1" latinLnBrk="0" hangingPunct="1">
      <a:defRPr sz="1400" kern="1200">
        <a:solidFill>
          <a:schemeClr val="tx1"/>
        </a:solidFill>
        <a:latin typeface="+mn-lt"/>
        <a:ea typeface="+mn-ea"/>
        <a:cs typeface="+mn-cs"/>
      </a:defRPr>
    </a:lvl8pPr>
    <a:lvl9pPr marL="4213189" algn="l" defTabSz="1053297"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
              <a:defRPr sz="1800"/>
            </a:lvl3pPr>
            <a:lvl4pPr marL="808038" indent="-273050">
              <a:buFont typeface="Arial" pitchFamily="34" charset="0"/>
              <a:buChar char="•"/>
              <a:defRPr sz="1800"/>
            </a:lvl4pPr>
            <a:lvl5pPr marL="1079500" indent="-2635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defRPr sz="1200">
                <a:solidFill>
                  <a:srgbClr val="008000"/>
                </a:solidFill>
              </a:defRPr>
            </a:lvl1pPr>
          </a:lstStyle>
          <a:p>
            <a:pPr>
              <a:defRPr/>
            </a:pPr>
            <a:fld id="{2F257D9D-E035-423A-A353-A523151F0AE1}" type="slidenum">
              <a:rPr lang="en-ZA"/>
              <a:pPr>
                <a:defRPr/>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srcRect/>
          <a:stretch>
            <a:fillRect/>
          </a:stretch>
        </p:blipFill>
        <p:spPr bwMode="auto">
          <a:xfrm>
            <a:off x="720725" y="6646863"/>
            <a:ext cx="2279650" cy="773112"/>
          </a:xfrm>
          <a:prstGeom prst="rect">
            <a:avLst/>
          </a:prstGeom>
          <a:noFill/>
          <a:ln w="0">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cean texture 2b.jpg"/>
          <p:cNvPicPr>
            <a:picLocks noChangeAspect="1"/>
          </p:cNvPicPr>
          <p:nvPr/>
        </p:nvPicPr>
        <p:blipFill>
          <a:blip r:embed="rId2" cstate="print"/>
          <a:stretch>
            <a:fillRect/>
          </a:stretch>
        </p:blipFill>
        <p:spPr>
          <a:xfrm>
            <a:off x="0" y="1"/>
            <a:ext cx="10693400" cy="6589485"/>
          </a:xfrm>
          <a:prstGeom prst="rect">
            <a:avLst/>
          </a:prstGeom>
        </p:spPr>
      </p:pic>
      <p:sp>
        <p:nvSpPr>
          <p:cNvPr id="3074" name="Title 1"/>
          <p:cNvSpPr>
            <a:spLocks noGrp="1"/>
          </p:cNvSpPr>
          <p:nvPr>
            <p:ph type="ctrTitle"/>
          </p:nvPr>
        </p:nvSpPr>
        <p:spPr bwMode="auto">
          <a:xfrm>
            <a:off x="698500" y="1175665"/>
            <a:ext cx="9178925" cy="420386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Autofit/>
          </a:bodyPr>
          <a:lstStyle/>
          <a:p>
            <a:pPr algn="ctr" eaLnBrk="1" hangingPunct="1">
              <a:defRPr/>
            </a:pPr>
            <a:r>
              <a:rPr lang="en-US" sz="6000" dirty="0" smtClean="0">
                <a:latin typeface="Arial" charset="0"/>
                <a:cs typeface="Arial" charset="0"/>
              </a:rPr>
              <a:t>STATUS OF THE SOUTH AFRICAN MARINE</a:t>
            </a:r>
            <a:br>
              <a:rPr lang="en-US" sz="6000" dirty="0" smtClean="0">
                <a:latin typeface="Arial" charset="0"/>
                <a:cs typeface="Arial" charset="0"/>
              </a:rPr>
            </a:br>
            <a:r>
              <a:rPr lang="en-US" sz="6000" dirty="0" smtClean="0">
                <a:latin typeface="Arial" charset="0"/>
                <a:cs typeface="Arial" charset="0"/>
              </a:rPr>
              <a:t>FISHERY RESOURCES</a:t>
            </a:r>
            <a:br>
              <a:rPr lang="en-US" sz="6000" dirty="0" smtClean="0">
                <a:latin typeface="Arial" charset="0"/>
                <a:cs typeface="Arial" charset="0"/>
              </a:rPr>
            </a:br>
            <a:r>
              <a:rPr lang="en-US" sz="6000" dirty="0" smtClean="0">
                <a:latin typeface="Arial" charset="0"/>
                <a:cs typeface="Arial" charset="0"/>
              </a:rPr>
              <a:t>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546863" y="724393"/>
            <a:ext cx="9623425" cy="570016"/>
          </a:xfrm>
          <a:prstGeom prst="rect">
            <a:avLst/>
          </a:prstGeom>
          <a:noFill/>
          <a:ln>
            <a:miter lim="800000"/>
            <a:headEnd/>
            <a:tailEnd/>
          </a:ln>
        </p:spPr>
        <p:txBody>
          <a:bodyPr/>
          <a:lstStyle/>
          <a:p>
            <a:pPr defTabSz="1042872" fontAlgn="auto">
              <a:spcBef>
                <a:spcPts val="0"/>
              </a:spcBef>
              <a:spcAft>
                <a:spcPts val="0"/>
              </a:spcAft>
            </a:pPr>
            <a:r>
              <a:rPr lang="en-ZA" sz="2800" dirty="0" smtClean="0"/>
              <a:t>PELAGIC - TOTAL </a:t>
            </a:r>
            <a:r>
              <a:rPr lang="en-ZA" sz="2800" dirty="0"/>
              <a:t>BIOMASS AND RECRUITMENT</a:t>
            </a:r>
          </a:p>
        </p:txBody>
      </p:sp>
      <p:pic>
        <p:nvPicPr>
          <p:cNvPr id="4" name="Picture 3"/>
          <p:cNvPicPr>
            <a:picLocks noChangeAspect="1"/>
          </p:cNvPicPr>
          <p:nvPr/>
        </p:nvPicPr>
        <p:blipFill>
          <a:blip r:embed="rId2" cstate="print"/>
          <a:stretch>
            <a:fillRect/>
          </a:stretch>
        </p:blipFill>
        <p:spPr>
          <a:xfrm>
            <a:off x="688767" y="1419749"/>
            <a:ext cx="3823856" cy="5099804"/>
          </a:xfrm>
          <a:prstGeom prst="rect">
            <a:avLst/>
          </a:prstGeom>
        </p:spPr>
      </p:pic>
      <p:sp>
        <p:nvSpPr>
          <p:cNvPr id="5" name="TextBox 4"/>
          <p:cNvSpPr txBox="1"/>
          <p:nvPr/>
        </p:nvSpPr>
        <p:spPr>
          <a:xfrm>
            <a:off x="4868883" y="1433814"/>
            <a:ext cx="5361960" cy="4966986"/>
          </a:xfrm>
          <a:prstGeom prst="rect">
            <a:avLst/>
          </a:prstGeom>
          <a:noFill/>
          <a:ln>
            <a:miter lim="800000"/>
            <a:headEnd/>
            <a:tailEnd/>
          </a:ln>
        </p:spPr>
        <p:txBody>
          <a:bodyPr/>
          <a:lstStyle>
            <a:lvl1pPr marL="271463" indent="-271463" eaLnBrk="1" hangingPunct="1">
              <a:spcBef>
                <a:spcPct val="20000"/>
              </a:spcBef>
              <a:buFont typeface="Wingdings" pitchFamily="2" charset="2"/>
              <a:buChar char="Ø"/>
              <a:defRPr sz="2000" b="1">
                <a:solidFill>
                  <a:srgbClr val="996600"/>
                </a:solidFill>
              </a:defRPr>
            </a:lvl1pPr>
            <a:lvl2pPr marL="534988" indent="-263525" eaLnBrk="0" hangingPunct="0">
              <a:spcBef>
                <a:spcPct val="20000"/>
              </a:spcBef>
              <a:buFont typeface="Wingdings" pitchFamily="2" charset="2"/>
              <a:buChar char="§"/>
              <a:defRPr sz="2000">
                <a:latin typeface="Arial" pitchFamily="34" charset="0"/>
                <a:cs typeface="Arial" pitchFamily="34" charset="0"/>
              </a:defRPr>
            </a:lvl2pPr>
            <a:lvl3pPr marL="808038" indent="-273050" eaLnBrk="0" hangingPunct="0">
              <a:spcBef>
                <a:spcPct val="20000"/>
              </a:spcBef>
              <a:buFont typeface="Arial" charset="0"/>
              <a:buChar char="−"/>
              <a:defRPr sz="2000">
                <a:latin typeface="Arial" pitchFamily="34" charset="0"/>
                <a:cs typeface="Arial" pitchFamily="34" charset="0"/>
              </a:defRPr>
            </a:lvl3pPr>
            <a:lvl4pPr marL="1843088" indent="-261938" eaLnBrk="0" hangingPunct="0">
              <a:spcBef>
                <a:spcPct val="20000"/>
              </a:spcBef>
              <a:buFont typeface="Arial" charset="0"/>
              <a:buChar char="–"/>
              <a:defRPr sz="2000">
                <a:latin typeface="Arial" pitchFamily="34" charset="0"/>
                <a:cs typeface="Arial" pitchFamily="34" charset="0"/>
              </a:defRPr>
            </a:lvl4pPr>
            <a:lvl5pPr marL="2368550" indent="-261938" eaLnBrk="0" hangingPunct="0">
              <a:spcBef>
                <a:spcPct val="20000"/>
              </a:spcBef>
              <a:buFont typeface="Arial" charset="0"/>
              <a:buChar char="»"/>
              <a:defRPr sz="2000">
                <a:latin typeface="Arial" pitchFamily="34" charset="0"/>
                <a:cs typeface="Arial" pitchFamily="34" charset="0"/>
              </a:defRPr>
            </a:lvl5pPr>
            <a:lvl6pPr marL="2896568" indent="-263324" defTabSz="1053297">
              <a:spcBef>
                <a:spcPct val="20000"/>
              </a:spcBef>
              <a:buFont typeface="Arial" pitchFamily="34" charset="0"/>
              <a:buChar char="•"/>
              <a:defRPr sz="2300">
                <a:latin typeface="+mn-lt"/>
                <a:cs typeface="+mn-cs"/>
              </a:defRPr>
            </a:lvl6pPr>
            <a:lvl7pPr marL="3423216" indent="-263324" defTabSz="1053297">
              <a:spcBef>
                <a:spcPct val="20000"/>
              </a:spcBef>
              <a:buFont typeface="Arial" pitchFamily="34" charset="0"/>
              <a:buChar char="•"/>
              <a:defRPr sz="2300">
                <a:latin typeface="+mn-lt"/>
                <a:cs typeface="+mn-cs"/>
              </a:defRPr>
            </a:lvl7pPr>
            <a:lvl8pPr marL="3949865" indent="-263324" defTabSz="1053297">
              <a:spcBef>
                <a:spcPct val="20000"/>
              </a:spcBef>
              <a:buFont typeface="Arial" pitchFamily="34" charset="0"/>
              <a:buChar char="•"/>
              <a:defRPr sz="2300">
                <a:latin typeface="+mn-lt"/>
                <a:cs typeface="+mn-cs"/>
              </a:defRPr>
            </a:lvl8pPr>
            <a:lvl9pPr marL="4476514" indent="-263324" defTabSz="1053297">
              <a:spcBef>
                <a:spcPct val="20000"/>
              </a:spcBef>
              <a:buFont typeface="Arial" pitchFamily="34" charset="0"/>
              <a:buChar char="•"/>
              <a:defRPr sz="2300">
                <a:latin typeface="+mn-lt"/>
                <a:cs typeface="+mn-cs"/>
              </a:defRPr>
            </a:lvl9pPr>
          </a:lstStyle>
          <a:p>
            <a:pPr marL="271463" marR="0" lvl="0" indent="-271463" defTabSz="914400" eaLnBrk="1" fontAlgn="auto" latinLnBrk="0" hangingPunct="1">
              <a:lnSpc>
                <a:spcPct val="100000"/>
              </a:lnSpc>
              <a:spcBef>
                <a:spcPct val="20000"/>
              </a:spcBef>
              <a:spcAft>
                <a:spcPts val="0"/>
              </a:spcAft>
              <a:buClrTx/>
              <a:buSzTx/>
              <a:buFont typeface="Wingdings" pitchFamily="2" charset="2"/>
              <a:buChar char="Ø"/>
              <a:tabLst/>
              <a:defRPr/>
            </a:pPr>
            <a:r>
              <a:rPr kumimoji="0" lang="en-ZA" sz="1600" b="1" i="0" u="none" strike="noStrike" kern="0" cap="none" spc="0" normalizeH="0" baseline="0" noProof="0" dirty="0" smtClean="0">
                <a:ln>
                  <a:noFill/>
                </a:ln>
                <a:solidFill>
                  <a:srgbClr val="996600"/>
                </a:solidFill>
                <a:effectLst/>
                <a:uLnTx/>
                <a:uFillTx/>
              </a:rPr>
              <a:t>Time-series showing annual estimates of total biomass (histograms) and recruitment (circles and lines) from hydro-acoustic surveys, 1984-2015</a:t>
            </a:r>
          </a:p>
          <a:p>
            <a:pPr marL="271463" marR="0" lvl="0" indent="-271463" defTabSz="914400" eaLnBrk="1" fontAlgn="auto" latinLnBrk="0" hangingPunct="1">
              <a:lnSpc>
                <a:spcPct val="100000"/>
              </a:lnSpc>
              <a:spcBef>
                <a:spcPct val="20000"/>
              </a:spcBef>
              <a:spcAft>
                <a:spcPts val="0"/>
              </a:spcAft>
              <a:buClrTx/>
              <a:buSzTx/>
              <a:buFont typeface="Wingdings" pitchFamily="2" charset="2"/>
              <a:buChar char="Ø"/>
              <a:tabLst/>
              <a:defRPr/>
            </a:pPr>
            <a:endParaRPr kumimoji="0" lang="en-ZA" sz="1600" b="1" i="0" u="none" strike="noStrike" kern="0" cap="none" spc="0" normalizeH="0" baseline="0" noProof="0" dirty="0" smtClean="0">
              <a:ln>
                <a:noFill/>
              </a:ln>
              <a:solidFill>
                <a:srgbClr val="996600"/>
              </a:solidFill>
              <a:effectLst/>
              <a:uLnTx/>
              <a:uFillTx/>
            </a:endParaRPr>
          </a:p>
          <a:p>
            <a:pPr marL="271463" marR="0" lvl="0" indent="-271463" defTabSz="914400" eaLnBrk="1" fontAlgn="auto" latinLnBrk="0" hangingPunct="1">
              <a:lnSpc>
                <a:spcPct val="100000"/>
              </a:lnSpc>
              <a:spcBef>
                <a:spcPct val="20000"/>
              </a:spcBef>
              <a:spcAft>
                <a:spcPts val="0"/>
              </a:spcAft>
              <a:buClrTx/>
              <a:buSzTx/>
              <a:buFont typeface="Wingdings" pitchFamily="2" charset="2"/>
              <a:buChar char="Ø"/>
              <a:tabLst/>
              <a:defRPr/>
            </a:pPr>
            <a:r>
              <a:rPr kumimoji="0" lang="en-ZA" sz="1600" b="1" i="0" u="none" strike="noStrike" kern="0" cap="none" spc="0" normalizeH="0" baseline="0" noProof="0" dirty="0" smtClean="0">
                <a:ln>
                  <a:noFill/>
                </a:ln>
                <a:solidFill>
                  <a:srgbClr val="996600"/>
                </a:solidFill>
                <a:effectLst/>
                <a:uLnTx/>
                <a:uFillTx/>
              </a:rPr>
              <a:t>Anchovy: total biomass during November 2015 survey estimated at 1.9 million tonnes; slightly below long-term average of 2.28 million tonnes. Recent recruitments good</a:t>
            </a:r>
          </a:p>
          <a:p>
            <a:pPr marL="271463" marR="0" lvl="0" indent="-271463" defTabSz="914400" eaLnBrk="1" fontAlgn="auto" latinLnBrk="0" hangingPunct="1">
              <a:lnSpc>
                <a:spcPct val="100000"/>
              </a:lnSpc>
              <a:spcBef>
                <a:spcPct val="20000"/>
              </a:spcBef>
              <a:spcAft>
                <a:spcPts val="0"/>
              </a:spcAft>
              <a:buClrTx/>
              <a:buSzTx/>
              <a:buFont typeface="Wingdings" pitchFamily="2" charset="2"/>
              <a:buChar char="Ø"/>
              <a:tabLst/>
              <a:defRPr/>
            </a:pPr>
            <a:endParaRPr kumimoji="0" lang="en-ZA" sz="1600" b="1" i="0" u="none" strike="noStrike" kern="0" cap="none" spc="0" normalizeH="0" baseline="0" noProof="0" dirty="0" smtClean="0">
              <a:ln>
                <a:noFill/>
              </a:ln>
              <a:solidFill>
                <a:srgbClr val="996600"/>
              </a:solidFill>
              <a:effectLst/>
              <a:uLnTx/>
              <a:uFillTx/>
            </a:endParaRPr>
          </a:p>
          <a:p>
            <a:pPr marL="271463" marR="0" lvl="0" indent="-271463" defTabSz="914400" eaLnBrk="1" fontAlgn="auto" latinLnBrk="0" hangingPunct="1">
              <a:lnSpc>
                <a:spcPct val="100000"/>
              </a:lnSpc>
              <a:spcBef>
                <a:spcPct val="20000"/>
              </a:spcBef>
              <a:spcAft>
                <a:spcPts val="0"/>
              </a:spcAft>
              <a:buClrTx/>
              <a:buSzTx/>
              <a:buFont typeface="Wingdings" pitchFamily="2" charset="2"/>
              <a:buChar char="Ø"/>
              <a:tabLst/>
              <a:defRPr/>
            </a:pPr>
            <a:r>
              <a:rPr kumimoji="0" lang="en-ZA" sz="1600" b="1" i="0" u="none" strike="noStrike" kern="0" cap="none" spc="0" normalizeH="0" baseline="0" noProof="0" dirty="0" smtClean="0">
                <a:ln>
                  <a:noFill/>
                </a:ln>
                <a:solidFill>
                  <a:srgbClr val="996600"/>
                </a:solidFill>
                <a:effectLst/>
                <a:uLnTx/>
                <a:uFillTx/>
              </a:rPr>
              <a:t>Sardine: total biomass during November 2015 survey estimated at 363 000 tonnes; well below the long-term average of 968 700 tonnes and following 5 successive years of poor recruitment</a:t>
            </a:r>
          </a:p>
          <a:p>
            <a:pPr marL="271463" marR="0" lvl="0" indent="-271463" defTabSz="914400" eaLnBrk="1" fontAlgn="auto" latinLnBrk="0" hangingPunct="1">
              <a:lnSpc>
                <a:spcPct val="100000"/>
              </a:lnSpc>
              <a:spcBef>
                <a:spcPct val="20000"/>
              </a:spcBef>
              <a:spcAft>
                <a:spcPts val="0"/>
              </a:spcAft>
              <a:buClrTx/>
              <a:buSzTx/>
              <a:buFont typeface="Wingdings" pitchFamily="2" charset="2"/>
              <a:buChar char="Ø"/>
              <a:tabLst/>
              <a:defRPr/>
            </a:pPr>
            <a:endParaRPr kumimoji="0" lang="en-ZA" sz="1600" b="1" i="0" u="none" strike="noStrike" kern="0" cap="none" spc="0" normalizeH="0" baseline="0" noProof="0" dirty="0" smtClean="0">
              <a:ln>
                <a:noFill/>
              </a:ln>
              <a:solidFill>
                <a:srgbClr val="996600"/>
              </a:solidFill>
              <a:effectLst/>
              <a:uLnTx/>
              <a:uFillTx/>
            </a:endParaRPr>
          </a:p>
          <a:p>
            <a:pPr marL="271463" marR="0" lvl="0" indent="-271463" defTabSz="914400" eaLnBrk="1" fontAlgn="auto" latinLnBrk="0" hangingPunct="1">
              <a:lnSpc>
                <a:spcPct val="100000"/>
              </a:lnSpc>
              <a:spcBef>
                <a:spcPct val="20000"/>
              </a:spcBef>
              <a:spcAft>
                <a:spcPts val="0"/>
              </a:spcAft>
              <a:buClrTx/>
              <a:buSzTx/>
              <a:buFont typeface="Wingdings" pitchFamily="2" charset="2"/>
              <a:buChar char="Ø"/>
              <a:tabLst/>
              <a:defRPr/>
            </a:pPr>
            <a:r>
              <a:rPr kumimoji="0" lang="en-ZA" sz="1600" b="1" i="0" u="none" strike="noStrike" kern="0" cap="none" spc="0" normalizeH="0" baseline="0" noProof="0" dirty="0" smtClean="0">
                <a:ln>
                  <a:noFill/>
                </a:ln>
                <a:solidFill>
                  <a:srgbClr val="996600"/>
                </a:solidFill>
                <a:effectLst/>
                <a:uLnTx/>
                <a:uFillTx/>
              </a:rPr>
              <a:t>Redeye round herring: total biomass during November 2015 survey estimated at 1.3 million tonnes; above long-term average of 967 200 tonnes. Recent recruitments very good.</a:t>
            </a:r>
          </a:p>
        </p:txBody>
      </p:sp>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10</a:t>
            </a:fld>
            <a:endParaRPr lang="en-ZA" dirty="0"/>
          </a:p>
        </p:txBody>
      </p:sp>
    </p:spTree>
    <p:extLst>
      <p:ext uri="{BB962C8B-B14F-4D97-AF65-F5344CB8AC3E}">
        <p14:creationId xmlns:p14="http://schemas.microsoft.com/office/powerpoint/2010/main" xmlns="" val="1331078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18114" y="724393"/>
            <a:ext cx="9274032" cy="570016"/>
          </a:xfrm>
          <a:prstGeom prst="rect">
            <a:avLst/>
          </a:prstGeom>
          <a:noFill/>
          <a:ln>
            <a:miter lim="800000"/>
            <a:headEnd/>
            <a:tailEnd/>
          </a:ln>
        </p:spPr>
        <p:txBody>
          <a:bodyPr/>
          <a:lstStyle/>
          <a:p>
            <a:pPr defTabSz="1042872" fontAlgn="auto">
              <a:spcBef>
                <a:spcPts val="0"/>
              </a:spcBef>
              <a:spcAft>
                <a:spcPts val="0"/>
              </a:spcAft>
            </a:pPr>
            <a:r>
              <a:rPr lang="en-ZA" sz="2800" dirty="0" smtClean="0"/>
              <a:t>PELAGIC FISH ANNUAL </a:t>
            </a:r>
            <a:r>
              <a:rPr lang="en-ZA" sz="2800" dirty="0"/>
              <a:t>CATCHES</a:t>
            </a:r>
          </a:p>
        </p:txBody>
      </p:sp>
      <p:sp>
        <p:nvSpPr>
          <p:cNvPr id="6" name="TextBox 5"/>
          <p:cNvSpPr txBox="1"/>
          <p:nvPr/>
        </p:nvSpPr>
        <p:spPr>
          <a:xfrm>
            <a:off x="690823" y="1487352"/>
            <a:ext cx="8505145" cy="659304"/>
          </a:xfrm>
          <a:prstGeom prst="rect">
            <a:avLst/>
          </a:prstGeom>
          <a:noFill/>
        </p:spPr>
        <p:txBody>
          <a:bodyPr wrap="square" lIns="104287" tIns="52144" rIns="104287" bIns="52144" rtlCol="0">
            <a:spAutoFit/>
          </a:bodyPr>
          <a:lstStyle/>
          <a:p>
            <a:pPr marL="0" marR="0" lvl="0" indent="0" defTabSz="1042872"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996600"/>
                </a:solidFill>
                <a:effectLst/>
                <a:uLnTx/>
                <a:uFillTx/>
              </a:rPr>
              <a:t>Catches of sardine, anchovy and west coast round herring by the small pelagic fishery, 1949-2015; landings dominated by anchovy</a:t>
            </a:r>
          </a:p>
        </p:txBody>
      </p:sp>
      <p:pic>
        <p:nvPicPr>
          <p:cNvPr id="7" name="Picture 6"/>
          <p:cNvPicPr>
            <a:picLocks noChangeAspect="1"/>
          </p:cNvPicPr>
          <p:nvPr/>
        </p:nvPicPr>
        <p:blipFill rotWithShape="1">
          <a:blip r:embed="rId2" cstate="print"/>
          <a:srcRect r="3492" b="11634"/>
          <a:stretch/>
        </p:blipFill>
        <p:spPr>
          <a:xfrm>
            <a:off x="700663" y="2229781"/>
            <a:ext cx="7877805" cy="4230396"/>
          </a:xfrm>
          <a:prstGeom prst="rect">
            <a:avLst/>
          </a:prstGeom>
        </p:spPr>
      </p:pic>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11</a:t>
            </a:fld>
            <a:endParaRPr lang="en-ZA" dirty="0"/>
          </a:p>
        </p:txBody>
      </p:sp>
    </p:spTree>
    <p:extLst>
      <p:ext uri="{BB962C8B-B14F-4D97-AF65-F5344CB8AC3E}">
        <p14:creationId xmlns:p14="http://schemas.microsoft.com/office/powerpoint/2010/main" xmlns="" val="1717102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18114" y="724393"/>
            <a:ext cx="9274032" cy="570016"/>
          </a:xfrm>
          <a:prstGeom prst="rect">
            <a:avLst/>
          </a:prstGeom>
          <a:noFill/>
          <a:ln>
            <a:miter lim="800000"/>
            <a:headEnd/>
            <a:tailEnd/>
          </a:ln>
        </p:spPr>
        <p:txBody>
          <a:bodyPr/>
          <a:lstStyle/>
          <a:p>
            <a:pPr defTabSz="1042872" fontAlgn="auto">
              <a:spcBef>
                <a:spcPts val="0"/>
              </a:spcBef>
              <a:spcAft>
                <a:spcPts val="0"/>
              </a:spcAft>
            </a:pPr>
            <a:r>
              <a:rPr lang="en-ZA" sz="2800" dirty="0" smtClean="0"/>
              <a:t>PELGIC FISH ANNUAL TACs AND CATCHES</a:t>
            </a:r>
            <a:endParaRPr lang="en-ZA" sz="2800" dirty="0"/>
          </a:p>
        </p:txBody>
      </p:sp>
      <p:grpSp>
        <p:nvGrpSpPr>
          <p:cNvPr id="5" name="Group 4"/>
          <p:cNvGrpSpPr/>
          <p:nvPr/>
        </p:nvGrpSpPr>
        <p:grpSpPr>
          <a:xfrm>
            <a:off x="771901" y="1508173"/>
            <a:ext cx="3348840" cy="4904503"/>
            <a:chOff x="647564" y="-315416"/>
            <a:chExt cx="4108337" cy="7357034"/>
          </a:xfrm>
        </p:grpSpPr>
        <p:pic>
          <p:nvPicPr>
            <p:cNvPr id="8" name="Picture 7"/>
            <p:cNvPicPr>
              <a:picLocks noChangeAspect="1"/>
            </p:cNvPicPr>
            <p:nvPr/>
          </p:nvPicPr>
          <p:blipFill rotWithShape="1">
            <a:blip r:embed="rId2" cstate="print"/>
            <a:srcRect b="60667"/>
            <a:stretch/>
          </p:blipFill>
          <p:spPr>
            <a:xfrm>
              <a:off x="647564" y="-315416"/>
              <a:ext cx="4108337" cy="4639766"/>
            </a:xfrm>
            <a:prstGeom prst="rect">
              <a:avLst/>
            </a:prstGeom>
          </p:spPr>
        </p:pic>
        <p:pic>
          <p:nvPicPr>
            <p:cNvPr id="9" name="Picture 8"/>
            <p:cNvPicPr>
              <a:picLocks noChangeAspect="1"/>
            </p:cNvPicPr>
            <p:nvPr/>
          </p:nvPicPr>
          <p:blipFill rotWithShape="1">
            <a:blip r:embed="rId2" cstate="print"/>
            <a:srcRect t="96887"/>
            <a:stretch/>
          </p:blipFill>
          <p:spPr>
            <a:xfrm>
              <a:off x="647564" y="6674382"/>
              <a:ext cx="4108337" cy="367236"/>
            </a:xfrm>
            <a:prstGeom prst="rect">
              <a:avLst/>
            </a:prstGeom>
          </p:spPr>
        </p:pic>
        <p:pic>
          <p:nvPicPr>
            <p:cNvPr id="10" name="Picture 9"/>
            <p:cNvPicPr>
              <a:picLocks noChangeAspect="1"/>
            </p:cNvPicPr>
            <p:nvPr/>
          </p:nvPicPr>
          <p:blipFill rotWithShape="1">
            <a:blip r:embed="rId2" cstate="print"/>
            <a:srcRect t="58635" b="22147"/>
            <a:stretch/>
          </p:blipFill>
          <p:spPr>
            <a:xfrm>
              <a:off x="647564" y="4323556"/>
              <a:ext cx="4108337" cy="2266950"/>
            </a:xfrm>
            <a:prstGeom prst="rect">
              <a:avLst/>
            </a:prstGeom>
          </p:spPr>
        </p:pic>
      </p:grpSp>
      <p:sp>
        <p:nvSpPr>
          <p:cNvPr id="12" name="TextBox 11"/>
          <p:cNvSpPr txBox="1"/>
          <p:nvPr/>
        </p:nvSpPr>
        <p:spPr>
          <a:xfrm>
            <a:off x="4546731" y="1410071"/>
            <a:ext cx="5496279" cy="5091287"/>
          </a:xfrm>
          <a:prstGeom prst="rect">
            <a:avLst/>
          </a:prstGeom>
          <a:noFill/>
        </p:spPr>
        <p:txBody>
          <a:bodyPr wrap="square" lIns="104287" tIns="52144" rIns="104287" bIns="52144" rtlCol="0">
            <a:spAutoFit/>
          </a:bodyPr>
          <a:lstStyle/>
          <a:p>
            <a:pPr marL="0" marR="0" lvl="0" indent="0" defTabSz="1042872"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996600"/>
                </a:solidFill>
                <a:effectLst/>
                <a:uLnTx/>
                <a:uFillTx/>
              </a:rPr>
              <a:t>Anchovy TAC again under-caught in 2015; industry claim changes in anchovy behaviour have reduced </a:t>
            </a:r>
            <a:r>
              <a:rPr kumimoji="0" lang="en-ZA" sz="1800" b="1" i="0" u="none" strike="noStrike" kern="0" cap="none" spc="0" normalizeH="0" baseline="0" noProof="0" dirty="0" err="1">
                <a:ln>
                  <a:noFill/>
                </a:ln>
                <a:solidFill>
                  <a:srgbClr val="996600"/>
                </a:solidFill>
                <a:effectLst/>
                <a:uLnTx/>
                <a:uFillTx/>
              </a:rPr>
              <a:t>catchability</a:t>
            </a:r>
            <a:r>
              <a:rPr kumimoji="0" lang="en-ZA" sz="1800" b="1" i="0" u="none" strike="noStrike" kern="0" cap="none" spc="0" normalizeH="0" baseline="0" noProof="0" dirty="0">
                <a:ln>
                  <a:noFill/>
                </a:ln>
                <a:solidFill>
                  <a:srgbClr val="996600"/>
                </a:solidFill>
                <a:effectLst/>
                <a:uLnTx/>
                <a:uFillTx/>
              </a:rPr>
              <a:t> and new air pollution legislation has constrained processing</a:t>
            </a:r>
          </a:p>
          <a:p>
            <a:pPr marL="0" marR="0" lvl="0" indent="0" defTabSz="1042872"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srgbClr val="996600"/>
              </a:solidFill>
              <a:effectLst/>
              <a:uLnTx/>
              <a:uFillTx/>
            </a:endParaRPr>
          </a:p>
          <a:p>
            <a:pPr marL="0" marR="0" lvl="0" indent="0" defTabSz="1042872"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996600"/>
                </a:solidFill>
                <a:effectLst/>
                <a:uLnTx/>
                <a:uFillTx/>
              </a:rPr>
              <a:t>Sardine TAC fully caught in 2015</a:t>
            </a:r>
          </a:p>
          <a:p>
            <a:pPr marL="0" marR="0" lvl="0" indent="0" defTabSz="1042872"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srgbClr val="996600"/>
              </a:solidFill>
              <a:effectLst/>
              <a:uLnTx/>
              <a:uFillTx/>
            </a:endParaRPr>
          </a:p>
          <a:p>
            <a:pPr marL="0" marR="0" lvl="0" indent="0" defTabSz="1042872"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996600"/>
                </a:solidFill>
                <a:effectLst/>
                <a:uLnTx/>
                <a:uFillTx/>
              </a:rPr>
              <a:t>Redeye round herring PUCL substantially under-caught in 2015 (fish availability, preference for anchovy)</a:t>
            </a:r>
          </a:p>
          <a:p>
            <a:pPr marL="0" marR="0" lvl="0" indent="0" defTabSz="1042872"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srgbClr val="996600"/>
              </a:solidFill>
              <a:effectLst/>
              <a:uLnTx/>
              <a:uFillTx/>
            </a:endParaRPr>
          </a:p>
          <a:p>
            <a:pPr marL="0" marR="0" lvl="0" indent="0" defTabSz="1042872"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996600"/>
                </a:solidFill>
                <a:effectLst/>
                <a:uLnTx/>
                <a:uFillTx/>
              </a:rPr>
              <a:t>2016 TACs and catches to 9th November 2016:</a:t>
            </a:r>
          </a:p>
          <a:p>
            <a:pPr marL="0" marR="0" lvl="0" indent="0" defTabSz="1042872"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srgbClr val="996600"/>
              </a:solidFill>
              <a:effectLst/>
              <a:uLnTx/>
              <a:uFillTx/>
            </a:endParaRPr>
          </a:p>
          <a:p>
            <a:pPr marL="0" marR="0" lvl="0" indent="0" defTabSz="1042872"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996600"/>
                </a:solidFill>
                <a:effectLst/>
                <a:uLnTx/>
                <a:uFillTx/>
              </a:rPr>
              <a:t>Anchovy: TAC = 450 000t; catch = 261 407t</a:t>
            </a:r>
          </a:p>
          <a:p>
            <a:pPr marL="0" marR="0" lvl="0" indent="0" defTabSz="1042872"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996600"/>
                </a:solidFill>
                <a:effectLst/>
                <a:uLnTx/>
                <a:uFillTx/>
              </a:rPr>
              <a:t>Sardine: TAC = 66 375t (low level due to low sardine biomass); catch = 61 282t</a:t>
            </a:r>
          </a:p>
          <a:p>
            <a:pPr marL="0" marR="0" lvl="0" indent="0" defTabSz="1042872"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996600"/>
                </a:solidFill>
                <a:effectLst/>
                <a:uLnTx/>
                <a:uFillTx/>
              </a:rPr>
              <a:t>Redeye round herring: PUCL = 100 000t; catch = 53 599t</a:t>
            </a:r>
          </a:p>
        </p:txBody>
      </p:sp>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12</a:t>
            </a:fld>
            <a:endParaRPr lang="en-ZA" dirty="0"/>
          </a:p>
        </p:txBody>
      </p:sp>
    </p:spTree>
    <p:extLst>
      <p:ext uri="{BB962C8B-B14F-4D97-AF65-F5344CB8AC3E}">
        <p14:creationId xmlns:p14="http://schemas.microsoft.com/office/powerpoint/2010/main" xmlns="" val="479532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404359" y="1743105"/>
            <a:ext cx="9623425" cy="4424362"/>
          </a:xfrm>
          <a:prstGeom prst="rect">
            <a:avLst/>
          </a:prstGeom>
          <a:noFill/>
          <a:ln>
            <a:miter lim="800000"/>
            <a:headEnd/>
            <a:tailEnd/>
          </a:ln>
        </p:spPr>
        <p:txBody>
          <a:bodyPr/>
          <a:lstStyle/>
          <a:p>
            <a:pPr eaLnBrk="1" hangingPunct="1"/>
            <a:r>
              <a:rPr lang="en-US" b="1" dirty="0" smtClean="0">
                <a:solidFill>
                  <a:srgbClr val="996600"/>
                </a:solidFill>
                <a:latin typeface="Arial" charset="0"/>
                <a:cs typeface="Arial" charset="0"/>
              </a:rPr>
              <a:t>Resource has suffered serious decline despite best efforts at management</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(e.g. closure of recreational</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fishery, drastic TAC reductions, </a:t>
            </a:r>
          </a:p>
          <a:p>
            <a:pPr eaLnBrk="1" hangingPunct="1">
              <a:buNone/>
            </a:pPr>
            <a:r>
              <a:rPr lang="en-US" b="1" dirty="0" smtClean="0">
                <a:solidFill>
                  <a:srgbClr val="996600"/>
                </a:solidFill>
                <a:latin typeface="Arial" charset="0"/>
                <a:cs typeface="Arial" charset="0"/>
              </a:rPr>
              <a:t>	area closures, TURF system)</a:t>
            </a:r>
            <a:br>
              <a:rPr lang="en-US" b="1" dirty="0" smtClean="0">
                <a:solidFill>
                  <a:srgbClr val="996600"/>
                </a:solidFill>
                <a:latin typeface="Arial" charset="0"/>
                <a:cs typeface="Arial" charset="0"/>
              </a:rPr>
            </a:br>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The recreational fishery was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closed in 2003</a:t>
            </a:r>
            <a:br>
              <a:rPr lang="en-US" b="1" dirty="0" smtClean="0">
                <a:solidFill>
                  <a:srgbClr val="996600"/>
                </a:solidFill>
                <a:latin typeface="Arial" charset="0"/>
                <a:cs typeface="Arial" charset="0"/>
              </a:rPr>
            </a:br>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The commercial fishery was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closed in 2008</a:t>
            </a:r>
            <a:br>
              <a:rPr lang="en-US" b="1" dirty="0" smtClean="0">
                <a:solidFill>
                  <a:srgbClr val="996600"/>
                </a:solidFill>
                <a:latin typeface="Arial" charset="0"/>
                <a:cs typeface="Arial" charset="0"/>
              </a:rPr>
            </a:br>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Commercial fishery was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conditionally re-opened in</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2010</a:t>
            </a:r>
          </a:p>
        </p:txBody>
      </p:sp>
      <p:sp>
        <p:nvSpPr>
          <p:cNvPr id="9219" name="Rectangle 2"/>
          <p:cNvSpPr>
            <a:spLocks noGrp="1" noChangeArrowheads="1"/>
          </p:cNvSpPr>
          <p:nvPr>
            <p:ph type="title" idx="4294967295"/>
          </p:nvPr>
        </p:nvSpPr>
        <p:spPr bwMode="auto">
          <a:xfrm>
            <a:off x="534988" y="646113"/>
            <a:ext cx="9623425" cy="360362"/>
          </a:xfrm>
          <a:prstGeom prst="rect">
            <a:avLst/>
          </a:prstGeom>
          <a:noFill/>
          <a:ln>
            <a:miter lim="800000"/>
            <a:headEnd/>
            <a:tailEnd/>
          </a:ln>
        </p:spPr>
        <p:txBody>
          <a:bodyPr/>
          <a:lstStyle/>
          <a:p>
            <a:pPr eaLnBrk="1" hangingPunct="1"/>
            <a:r>
              <a:rPr lang="en-US" sz="2800" smtClean="0">
                <a:latin typeface="Arial" charset="0"/>
                <a:cs typeface="Arial" charset="0"/>
              </a:rPr>
              <a:t>ABALONE</a:t>
            </a:r>
          </a:p>
        </p:txBody>
      </p:sp>
      <p:sp>
        <p:nvSpPr>
          <p:cNvPr id="6" name="TextBox 5"/>
          <p:cNvSpPr txBox="1"/>
          <p:nvPr/>
        </p:nvSpPr>
        <p:spPr>
          <a:xfrm>
            <a:off x="5029201" y="5884347"/>
            <a:ext cx="5229224" cy="553998"/>
          </a:xfrm>
          <a:prstGeom prst="rect">
            <a:avLst/>
          </a:prstGeom>
          <a:noFill/>
        </p:spPr>
        <p:txBody>
          <a:bodyPr wrap="square" rtlCol="0">
            <a:spAutoFit/>
          </a:bodyPr>
          <a:lstStyle/>
          <a:p>
            <a:pPr algn="just"/>
            <a:r>
              <a:rPr lang="en-ZA" sz="1000" dirty="0" smtClean="0">
                <a:solidFill>
                  <a:prstClr val="black"/>
                </a:solidFill>
              </a:rPr>
              <a:t>Total </a:t>
            </a:r>
            <a:r>
              <a:rPr lang="en-ZA" sz="1000" dirty="0">
                <a:solidFill>
                  <a:prstClr val="black"/>
                </a:solidFill>
              </a:rPr>
              <a:t>allowable catch (TAC) and recorded (legal) annual landings for the abalone fishery from 1953 to </a:t>
            </a:r>
            <a:r>
              <a:rPr lang="en-ZA" sz="1000" dirty="0" smtClean="0">
                <a:solidFill>
                  <a:prstClr val="black"/>
                </a:solidFill>
              </a:rPr>
              <a:t>2015/2016. </a:t>
            </a:r>
            <a:r>
              <a:rPr lang="en-ZA" sz="1000" dirty="0">
                <a:solidFill>
                  <a:prstClr val="black"/>
                </a:solidFill>
              </a:rPr>
              <a:t>Landings for the recreational sector are only available since 1988/1989. Note that the substantial recent illegal catches are not shown.</a:t>
            </a:r>
            <a:endParaRPr lang="en-US" sz="1000"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7401" y="2180851"/>
            <a:ext cx="5859067" cy="3703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13</a:t>
            </a:fld>
            <a:endParaRPr lang="en-ZA" dirty="0"/>
          </a:p>
        </p:txBody>
      </p:sp>
    </p:spTree>
    <p:extLst>
      <p:ext uri="{BB962C8B-B14F-4D97-AF65-F5344CB8AC3E}">
        <p14:creationId xmlns:p14="http://schemas.microsoft.com/office/powerpoint/2010/main" xmlns="" val="4033164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bwMode="auto">
          <a:xfrm>
            <a:off x="534988" y="400050"/>
            <a:ext cx="9623425" cy="506413"/>
          </a:xfrm>
          <a:prstGeom prst="rect">
            <a:avLst/>
          </a:prstGeom>
          <a:noFill/>
          <a:ln>
            <a:miter lim="800000"/>
            <a:headEnd/>
            <a:tailEnd/>
          </a:ln>
        </p:spPr>
        <p:txBody>
          <a:bodyPr/>
          <a:lstStyle/>
          <a:p>
            <a:pPr eaLnBrk="1" hangingPunct="1"/>
            <a:r>
              <a:rPr lang="en-US" sz="2800" dirty="0" smtClean="0">
                <a:latin typeface="Arial" charset="0"/>
                <a:cs typeface="Arial" charset="0"/>
              </a:rPr>
              <a:t>ABALONE ….. Zones A &amp; B </a:t>
            </a:r>
            <a:r>
              <a:rPr lang="en-US" sz="1800" dirty="0" smtClean="0">
                <a:latin typeface="Arial" charset="0"/>
                <a:cs typeface="Arial" charset="0"/>
              </a:rPr>
              <a:t>(Gansbaai to </a:t>
            </a:r>
            <a:r>
              <a:rPr lang="en-US" sz="1800" dirty="0" err="1" smtClean="0">
                <a:latin typeface="Arial" charset="0"/>
                <a:cs typeface="Arial" charset="0"/>
              </a:rPr>
              <a:t>Buffeljags</a:t>
            </a:r>
            <a:r>
              <a:rPr lang="en-US" sz="1800" dirty="0" smtClean="0">
                <a:latin typeface="Arial" charset="0"/>
                <a:cs typeface="Arial" charset="0"/>
              </a:rPr>
              <a:t>)</a:t>
            </a:r>
          </a:p>
        </p:txBody>
      </p:sp>
      <p:sp>
        <p:nvSpPr>
          <p:cNvPr id="10243" name="Rectangle 3"/>
          <p:cNvSpPr>
            <a:spLocks noGrp="1" noChangeArrowheads="1"/>
          </p:cNvSpPr>
          <p:nvPr>
            <p:ph type="body" idx="4294967295"/>
          </p:nvPr>
        </p:nvSpPr>
        <p:spPr bwMode="auto">
          <a:xfrm>
            <a:off x="490017" y="1397991"/>
            <a:ext cx="4093439" cy="5126633"/>
          </a:xfrm>
          <a:prstGeom prst="rect">
            <a:avLst/>
          </a:prstGeom>
          <a:noFill/>
          <a:ln>
            <a:miter lim="800000"/>
            <a:headEnd/>
            <a:tailEnd/>
          </a:ln>
        </p:spPr>
        <p:txBody>
          <a:bodyPr/>
          <a:lstStyle/>
          <a:p>
            <a:pPr eaLnBrk="1" hangingPunct="1"/>
            <a:r>
              <a:rPr lang="en-US" sz="1800" b="1" dirty="0" smtClean="0">
                <a:solidFill>
                  <a:srgbClr val="996600"/>
                </a:solidFill>
                <a:latin typeface="Arial" charset="0"/>
                <a:cs typeface="Arial" charset="0"/>
              </a:rPr>
              <a:t>Assessments indicate that the resource continues to decline</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in these Zones</a:t>
            </a:r>
          </a:p>
          <a:p>
            <a:pPr marL="0" indent="0" eaLnBrk="1" hangingPunct="1">
              <a:spcBef>
                <a:spcPts val="0"/>
              </a:spcBef>
              <a:buNone/>
            </a:pPr>
            <a:endParaRPr lang="en-US" sz="1800" b="1" dirty="0" smtClean="0">
              <a:solidFill>
                <a:srgbClr val="996600"/>
              </a:solidFill>
              <a:latin typeface="Arial" charset="0"/>
              <a:cs typeface="Arial" charset="0"/>
            </a:endParaRPr>
          </a:p>
          <a:p>
            <a:pPr eaLnBrk="1" hangingPunct="1"/>
            <a:r>
              <a:rPr lang="en-US" sz="1800" b="1" dirty="0" smtClean="0">
                <a:solidFill>
                  <a:srgbClr val="996600"/>
                </a:solidFill>
                <a:latin typeface="Arial" charset="0"/>
                <a:cs typeface="Arial" charset="0"/>
              </a:rPr>
              <a:t>Projections show that the resource will continue to decline at the current rate of harvesting</a:t>
            </a:r>
          </a:p>
          <a:p>
            <a:pPr marL="0" indent="0" eaLnBrk="1" hangingPunct="1">
              <a:spcBef>
                <a:spcPts val="0"/>
              </a:spcBef>
              <a:buNone/>
            </a:pPr>
            <a:endParaRPr lang="en-US" sz="1800" b="1" dirty="0" smtClean="0">
              <a:solidFill>
                <a:srgbClr val="996600"/>
              </a:solidFill>
              <a:latin typeface="Arial" charset="0"/>
              <a:cs typeface="Arial" charset="0"/>
            </a:endParaRPr>
          </a:p>
          <a:p>
            <a:pPr eaLnBrk="1" hangingPunct="1"/>
            <a:r>
              <a:rPr lang="en-US" sz="1800" b="1" dirty="0" smtClean="0">
                <a:solidFill>
                  <a:srgbClr val="996600"/>
                </a:solidFill>
                <a:latin typeface="Arial" charset="0"/>
                <a:cs typeface="Arial" charset="0"/>
              </a:rPr>
              <a:t>The major contributor to this decline is illegal harvesting</a:t>
            </a:r>
          </a:p>
          <a:p>
            <a:pPr marL="0" indent="0" eaLnBrk="1" hangingPunct="1">
              <a:spcBef>
                <a:spcPts val="0"/>
              </a:spcBef>
              <a:buNone/>
            </a:pPr>
            <a:endParaRPr lang="en-US" sz="1800" b="1" dirty="0" smtClean="0">
              <a:solidFill>
                <a:srgbClr val="996600"/>
              </a:solidFill>
              <a:latin typeface="Arial" charset="0"/>
              <a:cs typeface="Arial" charset="0"/>
            </a:endParaRPr>
          </a:p>
          <a:p>
            <a:pPr eaLnBrk="1" hangingPunct="1"/>
            <a:r>
              <a:rPr lang="en-US" sz="1800" b="1" dirty="0" smtClean="0">
                <a:solidFill>
                  <a:srgbClr val="996600"/>
                </a:solidFill>
                <a:latin typeface="Arial" charset="0"/>
                <a:cs typeface="Arial" charset="0"/>
              </a:rPr>
              <a:t>Projections further indicate recovery is possible if major reductions in illegal harvesting can be achieved</a:t>
            </a:r>
          </a:p>
          <a:p>
            <a:pPr marL="0" indent="0" eaLnBrk="1" hangingPunct="1">
              <a:buNone/>
            </a:pPr>
            <a:endParaRPr lang="en-US" sz="1800" b="1" dirty="0" smtClean="0">
              <a:solidFill>
                <a:srgbClr val="996600"/>
              </a:solidFill>
              <a:latin typeface="Arial" charset="0"/>
              <a:cs typeface="Arial" charset="0"/>
            </a:endParaRPr>
          </a:p>
          <a:p>
            <a:pPr eaLnBrk="1" hangingPunct="1"/>
            <a:endParaRPr lang="en-US" sz="1800" b="1" dirty="0" smtClean="0">
              <a:solidFill>
                <a:srgbClr val="996600"/>
              </a:solidFill>
              <a:latin typeface="Arial" charset="0"/>
              <a:cs typeface="Arial" charset="0"/>
            </a:endParaRPr>
          </a:p>
          <a:p>
            <a:pPr eaLnBrk="1" hangingPunct="1">
              <a:buFont typeface="Wingdings" pitchFamily="2" charset="2"/>
              <a:buNone/>
            </a:pPr>
            <a:endParaRPr lang="en-US" sz="1800" b="1" dirty="0" smtClean="0">
              <a:solidFill>
                <a:srgbClr val="996600"/>
              </a:solidFill>
              <a:latin typeface="Arial" charset="0"/>
              <a:cs typeface="Arial" charset="0"/>
            </a:endParaRPr>
          </a:p>
          <a:p>
            <a:pPr eaLnBrk="1" hangingPunct="1"/>
            <a:endParaRPr lang="en-US" sz="1800" b="1" dirty="0" smtClean="0">
              <a:solidFill>
                <a:srgbClr val="996600"/>
              </a:solidFill>
              <a:latin typeface="Arial" charset="0"/>
              <a:cs typeface="Arial" charset="0"/>
            </a:endParaRPr>
          </a:p>
        </p:txBody>
      </p:sp>
      <p:sp>
        <p:nvSpPr>
          <p:cNvPr id="2" name="Rectangle 1"/>
          <p:cNvSpPr/>
          <p:nvPr/>
        </p:nvSpPr>
        <p:spPr>
          <a:xfrm>
            <a:off x="4358244" y="4757724"/>
            <a:ext cx="6107799" cy="1754326"/>
          </a:xfrm>
          <a:prstGeom prst="rect">
            <a:avLst/>
          </a:prstGeom>
        </p:spPr>
        <p:txBody>
          <a:bodyPr wrap="square">
            <a:spAutoFit/>
          </a:bodyPr>
          <a:lstStyle/>
          <a:p>
            <a:r>
              <a:rPr lang="en-ZA" sz="1200" dirty="0">
                <a:solidFill>
                  <a:prstClr val="black"/>
                </a:solidFill>
              </a:rPr>
              <a:t>Total (inshore + offshore) spawning biomass projections for Zones A and B. The 20-year projections shown after the vertical line represent four different scenarios for resource status under future commercial and poaching catches. Unless a zero amount is assigned, future poaching levels are assumed to remain at the current estimated level (average of </a:t>
            </a:r>
            <a:r>
              <a:rPr lang="en-ZA" sz="1200" dirty="0" smtClean="0">
                <a:solidFill>
                  <a:prstClr val="black"/>
                </a:solidFill>
              </a:rPr>
              <a:t>2015 </a:t>
            </a:r>
            <a:r>
              <a:rPr lang="en-ZA" sz="1200" dirty="0">
                <a:solidFill>
                  <a:prstClr val="black"/>
                </a:solidFill>
              </a:rPr>
              <a:t>and </a:t>
            </a:r>
            <a:r>
              <a:rPr lang="en-ZA" sz="1200" dirty="0" smtClean="0">
                <a:solidFill>
                  <a:prstClr val="black"/>
                </a:solidFill>
              </a:rPr>
              <a:t>2016 </a:t>
            </a:r>
            <a:r>
              <a:rPr lang="en-ZA" sz="1200" dirty="0">
                <a:solidFill>
                  <a:prstClr val="black"/>
                </a:solidFill>
              </a:rPr>
              <a:t>estimates) and future commercial catches in each of these two zones are set to the current TAC of </a:t>
            </a:r>
            <a:r>
              <a:rPr lang="en-ZA" sz="1200" dirty="0" smtClean="0">
                <a:solidFill>
                  <a:prstClr val="black"/>
                </a:solidFill>
              </a:rPr>
              <a:t>20</a:t>
            </a:r>
            <a:r>
              <a:rPr lang="en-ZA" sz="1200" dirty="0">
                <a:solidFill>
                  <a:prstClr val="black"/>
                </a:solidFill>
              </a:rPr>
              <a:t> t</a:t>
            </a:r>
            <a:r>
              <a:rPr lang="en-ZA" sz="1200" dirty="0" smtClean="0">
                <a:solidFill>
                  <a:prstClr val="black"/>
                </a:solidFill>
              </a:rPr>
              <a:t>. </a:t>
            </a:r>
            <a:r>
              <a:rPr lang="en-GB" sz="1200" dirty="0">
                <a:solidFill>
                  <a:prstClr val="black"/>
                </a:solidFill>
              </a:rPr>
              <a:t>The bottom plots zoom in on a shorter period to be able to distinguish the curves more clearly.</a:t>
            </a:r>
            <a:r>
              <a:rPr lang="en-ZA" sz="1200" dirty="0" smtClean="0">
                <a:solidFill>
                  <a:prstClr val="black"/>
                </a:solidFill>
              </a:rPr>
              <a:t> In </a:t>
            </a:r>
            <a:r>
              <a:rPr lang="en-ZA" sz="1200" dirty="0">
                <a:solidFill>
                  <a:prstClr val="black"/>
                </a:solidFill>
              </a:rPr>
              <a:t>each plot, the required reduction in poaching necessary to keep the resource stable at its present level under the current TAC is also shown, with the required reduction indicated in the legend</a:t>
            </a:r>
            <a:endParaRPr lang="en-US" sz="1200" dirty="0">
              <a:solidFill>
                <a:prstClr val="black"/>
              </a:solidFill>
            </a:endParaRPr>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3456" y="1368978"/>
            <a:ext cx="5882587" cy="3345528"/>
          </a:xfrm>
          <a:prstGeom prst="rect">
            <a:avLst/>
          </a:prstGeom>
          <a:noFill/>
          <a:ln>
            <a:noFill/>
          </a:ln>
        </p:spPr>
      </p:pic>
      <p:sp>
        <p:nvSpPr>
          <p:cNvPr id="3" name="Slide Number Placeholder 2"/>
          <p:cNvSpPr>
            <a:spLocks noGrp="1"/>
          </p:cNvSpPr>
          <p:nvPr>
            <p:ph type="sldNum" sz="quarter" idx="10"/>
          </p:nvPr>
        </p:nvSpPr>
        <p:spPr/>
        <p:txBody>
          <a:bodyPr/>
          <a:lstStyle/>
          <a:p>
            <a:pPr>
              <a:defRPr/>
            </a:pPr>
            <a:fld id="{2F257D9D-E035-423A-A353-A523151F0AE1}" type="slidenum">
              <a:rPr lang="en-ZA" smtClean="0"/>
              <a:pPr>
                <a:defRPr/>
              </a:pPr>
              <a:t>14</a:t>
            </a:fld>
            <a:endParaRPr lang="en-ZA" dirty="0"/>
          </a:p>
        </p:txBody>
      </p:sp>
    </p:spTree>
    <p:extLst>
      <p:ext uri="{BB962C8B-B14F-4D97-AF65-F5344CB8AC3E}">
        <p14:creationId xmlns:p14="http://schemas.microsoft.com/office/powerpoint/2010/main" xmlns="" val="460009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534988" y="646113"/>
            <a:ext cx="9623425" cy="506412"/>
          </a:xfrm>
          <a:prstGeom prst="rect">
            <a:avLst/>
          </a:prstGeom>
          <a:noFill/>
          <a:ln>
            <a:miter lim="800000"/>
            <a:headEnd/>
            <a:tailEnd/>
          </a:ln>
        </p:spPr>
        <p:txBody>
          <a:bodyPr/>
          <a:lstStyle/>
          <a:p>
            <a:pPr eaLnBrk="1" hangingPunct="1"/>
            <a:r>
              <a:rPr lang="en-US" sz="2800" dirty="0" smtClean="0">
                <a:latin typeface="Arial" charset="0"/>
                <a:cs typeface="Arial" charset="0"/>
              </a:rPr>
              <a:t>ABALONE ….. Other Zones</a:t>
            </a:r>
          </a:p>
        </p:txBody>
      </p:sp>
      <p:sp>
        <p:nvSpPr>
          <p:cNvPr id="12291" name="Rectangle 3"/>
          <p:cNvSpPr>
            <a:spLocks noGrp="1" noChangeArrowheads="1"/>
          </p:cNvSpPr>
          <p:nvPr>
            <p:ph type="body" idx="4294967295"/>
          </p:nvPr>
        </p:nvSpPr>
        <p:spPr bwMode="auto">
          <a:xfrm>
            <a:off x="485074" y="1513342"/>
            <a:ext cx="9969500" cy="5287910"/>
          </a:xfrm>
          <a:prstGeom prst="rect">
            <a:avLst/>
          </a:prstGeom>
          <a:noFill/>
          <a:ln>
            <a:miter lim="800000"/>
            <a:headEnd/>
            <a:tailEnd/>
          </a:ln>
        </p:spPr>
        <p:txBody>
          <a:bodyPr/>
          <a:lstStyle/>
          <a:p>
            <a:pPr eaLnBrk="1" hangingPunct="1"/>
            <a:r>
              <a:rPr lang="en-US" sz="1800" b="1" dirty="0" smtClean="0">
                <a:solidFill>
                  <a:srgbClr val="996600"/>
                </a:solidFill>
                <a:latin typeface="Arial" charset="0"/>
                <a:cs typeface="Arial" charset="0"/>
              </a:rPr>
              <a:t>Zones C&amp; D (Hangklip to </a:t>
            </a:r>
            <a:r>
              <a:rPr lang="en-US" sz="1800" b="1" dirty="0" err="1" smtClean="0">
                <a:solidFill>
                  <a:srgbClr val="996600"/>
                </a:solidFill>
                <a:latin typeface="Arial" charset="0"/>
                <a:cs typeface="Arial" charset="0"/>
              </a:rPr>
              <a:t>Hermanus</a:t>
            </a:r>
            <a:r>
              <a:rPr lang="en-US" sz="1800" b="1" dirty="0" smtClean="0">
                <a:solidFill>
                  <a:srgbClr val="996600"/>
                </a:solidFill>
                <a:latin typeface="Arial" charset="0"/>
                <a:cs typeface="Arial" charset="0"/>
              </a:rPr>
              <a:t>)</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The resource is continuing to decline due to poaching </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The incursion of rock lobsters since the early 1990s has caused an ecosystem shift,</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hampering recruitment of young abalone and</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compromising the ability of the resource to</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recover in these Zones</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Zero TACs are currently being maintained in</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these zones</a:t>
            </a:r>
          </a:p>
          <a:p>
            <a:pPr eaLnBrk="1" hangingPunct="1"/>
            <a:endParaRPr lang="en-US" sz="1800" b="1" dirty="0" smtClean="0">
              <a:solidFill>
                <a:srgbClr val="996600"/>
              </a:solidFill>
              <a:latin typeface="Arial" charset="0"/>
              <a:cs typeface="Arial" charset="0"/>
            </a:endParaRPr>
          </a:p>
          <a:p>
            <a:pPr marL="0" indent="0" eaLnBrk="1" hangingPunct="1">
              <a:buNone/>
            </a:pPr>
            <a:endParaRPr lang="en-US" sz="1800" b="1" dirty="0" smtClean="0">
              <a:solidFill>
                <a:srgbClr val="996600"/>
              </a:solidFill>
              <a:latin typeface="Arial" charset="0"/>
              <a:cs typeface="Arial" charset="0"/>
            </a:endParaRPr>
          </a:p>
          <a:p>
            <a:pPr eaLnBrk="1" hangingPunct="1"/>
            <a:r>
              <a:rPr lang="en-US" sz="1800" b="1" dirty="0" smtClean="0">
                <a:solidFill>
                  <a:srgbClr val="996600"/>
                </a:solidFill>
                <a:latin typeface="Arial" charset="0"/>
                <a:cs typeface="Arial" charset="0"/>
              </a:rPr>
              <a:t>Zones E, F &amp; G (West Coast)</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 Resource indicators suggest no reason to                                                                                         change catch allocations in these zones</a:t>
            </a:r>
          </a:p>
          <a:p>
            <a:pPr marL="0" indent="0" eaLnBrk="1" hangingPunct="1">
              <a:buNone/>
            </a:pPr>
            <a:r>
              <a:rPr lang="en-US" sz="1800" b="1" dirty="0" smtClean="0">
                <a:solidFill>
                  <a:srgbClr val="996600"/>
                </a:solidFill>
                <a:latin typeface="Arial" charset="0"/>
                <a:cs typeface="Arial" charset="0"/>
              </a:rPr>
              <a:t>     - Estimates of possible </a:t>
            </a:r>
            <a:r>
              <a:rPr lang="en-US" sz="1800" b="1" dirty="0" err="1" smtClean="0">
                <a:solidFill>
                  <a:srgbClr val="996600"/>
                </a:solidFill>
                <a:latin typeface="Arial" charset="0"/>
                <a:cs typeface="Arial" charset="0"/>
              </a:rPr>
              <a:t>stabilisation</a:t>
            </a:r>
            <a:r>
              <a:rPr lang="en-US" sz="1800" b="1" dirty="0" smtClean="0">
                <a:solidFill>
                  <a:srgbClr val="996600"/>
                </a:solidFill>
                <a:latin typeface="Arial" charset="0"/>
                <a:cs typeface="Arial" charset="0"/>
              </a:rPr>
              <a:t> in poaching</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over the last 2 years were noted in these zones</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 The natural productivity and reproduction </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        are low here, compromising the ability of the resource to recover in these zones</a:t>
            </a:r>
          </a:p>
          <a:p>
            <a:pPr eaLnBrk="1" hangingPunct="1"/>
            <a:endParaRPr lang="en-US" sz="1800" b="1" dirty="0" smtClean="0">
              <a:solidFill>
                <a:srgbClr val="996600"/>
              </a:solidFill>
              <a:latin typeface="Arial" charset="0"/>
              <a:cs typeface="Arial" charset="0"/>
            </a:endParaRPr>
          </a:p>
          <a:p>
            <a:pPr eaLnBrk="1" hangingPunct="1"/>
            <a:endParaRPr lang="en-US" sz="1800" b="1" dirty="0" smtClean="0">
              <a:solidFill>
                <a:srgbClr val="996600"/>
              </a:solidFill>
              <a:latin typeface="Arial" charset="0"/>
              <a:cs typeface="Arial" charset="0"/>
            </a:endParaRPr>
          </a:p>
          <a:p>
            <a:pPr eaLnBrk="1" hangingPunct="1">
              <a:buFont typeface="Wingdings" pitchFamily="2" charset="2"/>
              <a:buNone/>
            </a:pPr>
            <a:endParaRPr lang="en-US" b="1" dirty="0" smtClean="0">
              <a:solidFill>
                <a:srgbClr val="996600"/>
              </a:solidFill>
              <a:latin typeface="Arial" charset="0"/>
              <a:cs typeface="Arial" charset="0"/>
            </a:endParaRPr>
          </a:p>
          <a:p>
            <a:pPr eaLnBrk="1" hangingPunct="1"/>
            <a:endParaRPr lang="en-US" b="1" dirty="0" smtClean="0">
              <a:solidFill>
                <a:srgbClr val="996600"/>
              </a:solidFill>
              <a:latin typeface="Arial" charset="0"/>
              <a:cs typeface="Arial" charset="0"/>
            </a:endParaRPr>
          </a:p>
        </p:txBody>
      </p:sp>
      <p:pic>
        <p:nvPicPr>
          <p:cNvPr id="12292" name="Picture 5"/>
          <p:cNvPicPr>
            <a:picLocks noChangeAspect="1" noChangeArrowheads="1"/>
          </p:cNvPicPr>
          <p:nvPr/>
        </p:nvPicPr>
        <p:blipFill>
          <a:blip r:embed="rId2" cstate="print"/>
          <a:srcRect/>
          <a:stretch>
            <a:fillRect/>
          </a:stretch>
        </p:blipFill>
        <p:spPr bwMode="auto">
          <a:xfrm>
            <a:off x="6341427" y="2334902"/>
            <a:ext cx="3994397" cy="3005817"/>
          </a:xfrm>
          <a:prstGeom prst="rect">
            <a:avLst/>
          </a:prstGeom>
          <a:noFill/>
          <a:ln w="9525">
            <a:noFill/>
            <a:miter lim="800000"/>
            <a:headEnd/>
            <a:tailEnd/>
          </a:ln>
          <a:effectLst/>
        </p:spPr>
      </p:pic>
      <p:sp>
        <p:nvSpPr>
          <p:cNvPr id="12293" name="Text Box 6"/>
          <p:cNvSpPr txBox="1">
            <a:spLocks noChangeArrowheads="1"/>
          </p:cNvSpPr>
          <p:nvPr/>
        </p:nvSpPr>
        <p:spPr bwMode="auto">
          <a:xfrm>
            <a:off x="6701118" y="5260043"/>
            <a:ext cx="3275013" cy="304800"/>
          </a:xfrm>
          <a:prstGeom prst="rect">
            <a:avLst/>
          </a:prstGeom>
          <a:noFill/>
          <a:ln w="9525">
            <a:noFill/>
            <a:miter lim="800000"/>
            <a:headEnd/>
            <a:tailEnd/>
          </a:ln>
          <a:effectLst/>
        </p:spPr>
        <p:txBody>
          <a:bodyPr wrap="none">
            <a:spAutoFit/>
          </a:bodyPr>
          <a:lstStyle/>
          <a:p>
            <a:pPr defTabSz="914400"/>
            <a:r>
              <a:rPr lang="en-US" sz="1400" b="1" dirty="0">
                <a:solidFill>
                  <a:srgbClr val="006600"/>
                </a:solidFill>
              </a:rPr>
              <a:t>Abalone in their natural environment</a:t>
            </a:r>
          </a:p>
        </p:txBody>
      </p:sp>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15</a:t>
            </a:fld>
            <a:endParaRPr lang="en-ZA" dirty="0"/>
          </a:p>
        </p:txBody>
      </p:sp>
    </p:spTree>
    <p:extLst>
      <p:ext uri="{BB962C8B-B14F-4D97-AF65-F5344CB8AC3E}">
        <p14:creationId xmlns:p14="http://schemas.microsoft.com/office/powerpoint/2010/main" xmlns="" val="3586578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534988" y="660400"/>
            <a:ext cx="9623425" cy="577850"/>
          </a:xfrm>
          <a:prstGeom prst="rect">
            <a:avLst/>
          </a:prstGeom>
          <a:noFill/>
          <a:ln>
            <a:miter lim="800000"/>
            <a:headEnd/>
            <a:tailEnd/>
          </a:ln>
        </p:spPr>
        <p:txBody>
          <a:bodyPr/>
          <a:lstStyle/>
          <a:p>
            <a:pPr eaLnBrk="1" hangingPunct="1"/>
            <a:r>
              <a:rPr lang="en-US" sz="2800" dirty="0" smtClean="0">
                <a:latin typeface="Arial" charset="0"/>
                <a:cs typeface="Arial" charset="0"/>
              </a:rPr>
              <a:t>WEST COAST ROCK LOBSTER</a:t>
            </a:r>
          </a:p>
        </p:txBody>
      </p:sp>
      <p:sp>
        <p:nvSpPr>
          <p:cNvPr id="13315" name="Rectangle 3"/>
          <p:cNvSpPr>
            <a:spLocks noGrp="1" noChangeArrowheads="1"/>
          </p:cNvSpPr>
          <p:nvPr>
            <p:ph type="body" idx="4294967295"/>
          </p:nvPr>
        </p:nvSpPr>
        <p:spPr bwMode="auto">
          <a:xfrm>
            <a:off x="594950" y="1375870"/>
            <a:ext cx="4651608" cy="4991100"/>
          </a:xfrm>
          <a:prstGeom prst="rect">
            <a:avLst/>
          </a:prstGeom>
          <a:noFill/>
          <a:ln>
            <a:miter lim="800000"/>
            <a:headEnd/>
            <a:tailEnd/>
          </a:ln>
        </p:spPr>
        <p:txBody>
          <a:bodyPr/>
          <a:lstStyle/>
          <a:p>
            <a:pPr eaLnBrk="1" hangingPunct="1"/>
            <a:r>
              <a:rPr lang="en-US" b="1" dirty="0" smtClean="0">
                <a:solidFill>
                  <a:srgbClr val="996600"/>
                </a:solidFill>
                <a:latin typeface="Arial" charset="0"/>
                <a:cs typeface="Arial" charset="0"/>
              </a:rPr>
              <a:t>The fishery generates around R260m per year, and employs about 4 200 people</a:t>
            </a:r>
            <a:br>
              <a:rPr lang="en-US" b="1" dirty="0" smtClean="0">
                <a:solidFill>
                  <a:srgbClr val="996600"/>
                </a:solidFill>
                <a:latin typeface="Arial" charset="0"/>
                <a:cs typeface="Arial" charset="0"/>
              </a:rPr>
            </a:br>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The fishery has traditionally focused on the West Coast, but resource shifts in the 1990s resulted in three new areas being opened up East of Cape </a:t>
            </a:r>
            <a:r>
              <a:rPr lang="en-US" b="1" dirty="0" err="1" smtClean="0">
                <a:solidFill>
                  <a:srgbClr val="996600"/>
                </a:solidFill>
                <a:latin typeface="Arial" charset="0"/>
                <a:cs typeface="Arial" charset="0"/>
              </a:rPr>
              <a:t>Hangklip</a:t>
            </a:r>
            <a:endParaRPr lang="en-US" b="1" dirty="0" smtClean="0">
              <a:solidFill>
                <a:srgbClr val="996600"/>
              </a:solidFill>
              <a:latin typeface="Arial" charset="0"/>
              <a:cs typeface="Arial" charset="0"/>
            </a:endParaRPr>
          </a:p>
          <a:p>
            <a:pPr eaLnBrk="1" hangingPunct="1"/>
            <a:endParaRPr lang="en-US" b="1" dirty="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The fishery consists of the following sectors:</a:t>
            </a:r>
            <a:r>
              <a:rPr lang="en-US" b="1" dirty="0">
                <a:solidFill>
                  <a:srgbClr val="996600"/>
                </a:solidFill>
                <a:latin typeface="Arial" charset="0"/>
                <a:cs typeface="Arial" charset="0"/>
              </a:rPr>
              <a:t/>
            </a:r>
            <a:br>
              <a:rPr lang="en-US" b="1" dirty="0">
                <a:solidFill>
                  <a:srgbClr val="996600"/>
                </a:solidFill>
                <a:latin typeface="Arial" charset="0"/>
                <a:cs typeface="Arial" charset="0"/>
              </a:rPr>
            </a:br>
            <a:r>
              <a:rPr lang="en-US" b="1" dirty="0" smtClean="0">
                <a:solidFill>
                  <a:srgbClr val="996600"/>
                </a:solidFill>
                <a:latin typeface="Arial" charset="0"/>
                <a:cs typeface="Arial" charset="0"/>
              </a:rPr>
              <a:t>- Offshore commercial (traps)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Inshore commercial (hoop-nets)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Interim relief</a:t>
            </a:r>
            <a:r>
              <a:rPr lang="en-US" b="1" dirty="0">
                <a:solidFill>
                  <a:srgbClr val="996600"/>
                </a:solidFill>
                <a:latin typeface="Arial" charset="0"/>
                <a:cs typeface="Arial" charset="0"/>
              </a:rPr>
              <a:t/>
            </a:r>
            <a:br>
              <a:rPr lang="en-US" b="1" dirty="0">
                <a:solidFill>
                  <a:srgbClr val="996600"/>
                </a:solidFill>
                <a:latin typeface="Arial" charset="0"/>
                <a:cs typeface="Arial" charset="0"/>
              </a:rPr>
            </a:br>
            <a:r>
              <a:rPr lang="en-US" b="1" dirty="0" smtClean="0">
                <a:solidFill>
                  <a:srgbClr val="996600"/>
                </a:solidFill>
                <a:latin typeface="Arial" charset="0"/>
                <a:cs typeface="Arial" charset="0"/>
              </a:rPr>
              <a:t>- Recreational</a:t>
            </a: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987" y="509666"/>
            <a:ext cx="4077324" cy="6490741"/>
          </a:xfrm>
          <a:prstGeom prst="rect">
            <a:avLst/>
          </a:prstGeom>
          <a:noFill/>
          <a:ln>
            <a:noFill/>
          </a:ln>
        </p:spPr>
      </p:pic>
      <p:sp>
        <p:nvSpPr>
          <p:cNvPr id="2" name="TextBox 1"/>
          <p:cNvSpPr txBox="1"/>
          <p:nvPr/>
        </p:nvSpPr>
        <p:spPr>
          <a:xfrm>
            <a:off x="7959777" y="1843790"/>
            <a:ext cx="1726755" cy="461665"/>
          </a:xfrm>
          <a:prstGeom prst="rect">
            <a:avLst/>
          </a:prstGeom>
          <a:noFill/>
        </p:spPr>
        <p:txBody>
          <a:bodyPr wrap="none" rtlCol="0">
            <a:spAutoFit/>
          </a:bodyPr>
          <a:lstStyle/>
          <a:p>
            <a:r>
              <a:rPr lang="en-US" sz="1200" b="1" dirty="0" smtClean="0">
                <a:solidFill>
                  <a:srgbClr val="008000"/>
                </a:solidFill>
              </a:rPr>
              <a:t>West Coast rock </a:t>
            </a:r>
          </a:p>
          <a:p>
            <a:r>
              <a:rPr lang="en-US" sz="1200" b="1" dirty="0" smtClean="0">
                <a:solidFill>
                  <a:srgbClr val="008000"/>
                </a:solidFill>
              </a:rPr>
              <a:t>lobster fishing zones</a:t>
            </a:r>
            <a:endParaRPr lang="en-US" sz="1200" b="1" dirty="0">
              <a:solidFill>
                <a:srgbClr val="008000"/>
              </a:solidFill>
            </a:endParaRPr>
          </a:p>
        </p:txBody>
      </p:sp>
      <p:sp>
        <p:nvSpPr>
          <p:cNvPr id="3" name="Slide Number Placeholder 2"/>
          <p:cNvSpPr>
            <a:spLocks noGrp="1"/>
          </p:cNvSpPr>
          <p:nvPr>
            <p:ph type="sldNum" sz="quarter" idx="10"/>
          </p:nvPr>
        </p:nvSpPr>
        <p:spPr>
          <a:xfrm>
            <a:off x="9832949" y="7186535"/>
            <a:ext cx="360362" cy="252413"/>
          </a:xfrm>
        </p:spPr>
        <p:txBody>
          <a:bodyPr/>
          <a:lstStyle/>
          <a:p>
            <a:pPr>
              <a:defRPr/>
            </a:pPr>
            <a:fld id="{2F257D9D-E035-423A-A353-A523151F0AE1}" type="slidenum">
              <a:rPr lang="en-ZA" smtClean="0"/>
              <a:pPr>
                <a:defRPr/>
              </a:pPr>
              <a:t>16</a:t>
            </a:fld>
            <a:endParaRPr lang="en-ZA" dirty="0"/>
          </a:p>
        </p:txBody>
      </p:sp>
    </p:spTree>
    <p:extLst>
      <p:ext uri="{BB962C8B-B14F-4D97-AF65-F5344CB8AC3E}">
        <p14:creationId xmlns:p14="http://schemas.microsoft.com/office/powerpoint/2010/main" xmlns="" val="56227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534988" y="660400"/>
            <a:ext cx="9623425" cy="577850"/>
          </a:xfrm>
          <a:prstGeom prst="rect">
            <a:avLst/>
          </a:prstGeom>
          <a:noFill/>
          <a:ln>
            <a:miter lim="800000"/>
            <a:headEnd/>
            <a:tailEnd/>
          </a:ln>
        </p:spPr>
        <p:txBody>
          <a:bodyPr/>
          <a:lstStyle/>
          <a:p>
            <a:pPr eaLnBrk="1" hangingPunct="1"/>
            <a:r>
              <a:rPr lang="en-US" sz="2800" dirty="0" smtClean="0">
                <a:latin typeface="Arial" charset="0"/>
                <a:cs typeface="Arial" charset="0"/>
              </a:rPr>
              <a:t>WEST COAST ROCK LOBSTER …..</a:t>
            </a:r>
          </a:p>
        </p:txBody>
      </p:sp>
      <p:sp>
        <p:nvSpPr>
          <p:cNvPr id="14339" name="Rectangle 3"/>
          <p:cNvSpPr>
            <a:spLocks noGrp="1" noChangeArrowheads="1"/>
          </p:cNvSpPr>
          <p:nvPr>
            <p:ph type="body" idx="4294967295"/>
          </p:nvPr>
        </p:nvSpPr>
        <p:spPr bwMode="auto">
          <a:xfrm>
            <a:off x="582488" y="1692463"/>
            <a:ext cx="4078287" cy="4586287"/>
          </a:xfrm>
          <a:prstGeom prst="rect">
            <a:avLst/>
          </a:prstGeom>
          <a:noFill/>
          <a:ln>
            <a:miter lim="800000"/>
            <a:headEnd/>
            <a:tailEnd/>
          </a:ln>
        </p:spPr>
        <p:txBody>
          <a:bodyPr/>
          <a:lstStyle/>
          <a:p>
            <a:pPr eaLnBrk="1" hangingPunct="1">
              <a:lnSpc>
                <a:spcPct val="120000"/>
              </a:lnSpc>
            </a:pPr>
            <a:r>
              <a:rPr lang="en-US" b="1" dirty="0" smtClean="0">
                <a:solidFill>
                  <a:srgbClr val="996600"/>
                </a:solidFill>
                <a:latin typeface="Arial" charset="0"/>
                <a:cs typeface="Arial" charset="0"/>
              </a:rPr>
              <a:t>Declines in catches since the 1950s-1960s have had a number of causes, including:</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Changes in fishing methods - Stricter control of catches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Declines in resource</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abundance</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Reduced growth rates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Environmental changes</a:t>
            </a:r>
          </a:p>
          <a:p>
            <a:pPr eaLnBrk="1" hangingPunct="1">
              <a:buFont typeface="Wingdings" pitchFamily="2" charset="2"/>
              <a:buNone/>
            </a:pPr>
            <a:endParaRPr lang="en-US" b="1" dirty="0" smtClean="0">
              <a:solidFill>
                <a:srgbClr val="996600"/>
              </a:solidFill>
              <a:latin typeface="Arial" charset="0"/>
              <a:cs typeface="Arial" charset="0"/>
            </a:endParaRPr>
          </a:p>
        </p:txBody>
      </p:sp>
      <p:sp>
        <p:nvSpPr>
          <p:cNvPr id="2" name="Rectangle 1"/>
          <p:cNvSpPr/>
          <p:nvPr/>
        </p:nvSpPr>
        <p:spPr>
          <a:xfrm>
            <a:off x="4622071" y="6022105"/>
            <a:ext cx="5346700" cy="461665"/>
          </a:xfrm>
          <a:prstGeom prst="rect">
            <a:avLst/>
          </a:prstGeom>
        </p:spPr>
        <p:txBody>
          <a:bodyPr>
            <a:spAutoFit/>
          </a:bodyPr>
          <a:lstStyle/>
          <a:p>
            <a:r>
              <a:rPr lang="en-GB" sz="1200" dirty="0"/>
              <a:t>Historical catches of West Coast rock lobster, with the associated trend in growth indicated for the period post-1960.</a:t>
            </a:r>
            <a:endParaRPr lang="en-US"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8955" y="1543792"/>
            <a:ext cx="6717992" cy="4286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2F257D9D-E035-423A-A353-A523151F0AE1}" type="slidenum">
              <a:rPr lang="en-ZA" smtClean="0"/>
              <a:pPr>
                <a:defRPr/>
              </a:pPr>
              <a:t>17</a:t>
            </a:fld>
            <a:endParaRPr lang="en-Z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534988" y="660400"/>
            <a:ext cx="9623425" cy="577850"/>
          </a:xfrm>
          <a:prstGeom prst="rect">
            <a:avLst/>
          </a:prstGeom>
          <a:noFill/>
          <a:ln>
            <a:miter lim="800000"/>
            <a:headEnd/>
            <a:tailEnd/>
          </a:ln>
        </p:spPr>
        <p:txBody>
          <a:bodyPr/>
          <a:lstStyle/>
          <a:p>
            <a:pPr eaLnBrk="1" hangingPunct="1"/>
            <a:r>
              <a:rPr lang="en-US" sz="2800" dirty="0" smtClean="0">
                <a:latin typeface="Arial" charset="0"/>
                <a:cs typeface="Arial" charset="0"/>
              </a:rPr>
              <a:t>WEST COAST ROCK LOBSTER …..</a:t>
            </a:r>
          </a:p>
        </p:txBody>
      </p:sp>
      <p:sp>
        <p:nvSpPr>
          <p:cNvPr id="15363" name="Rectangle 3"/>
          <p:cNvSpPr>
            <a:spLocks noGrp="1" noChangeArrowheads="1"/>
          </p:cNvSpPr>
          <p:nvPr>
            <p:ph type="body" idx="4294967295"/>
          </p:nvPr>
        </p:nvSpPr>
        <p:spPr bwMode="auto">
          <a:xfrm>
            <a:off x="446741" y="1493889"/>
            <a:ext cx="9476747" cy="5341625"/>
          </a:xfrm>
          <a:prstGeom prst="rect">
            <a:avLst/>
          </a:prstGeom>
          <a:noFill/>
          <a:ln>
            <a:miter lim="800000"/>
            <a:headEnd/>
            <a:tailEnd/>
          </a:ln>
        </p:spPr>
        <p:txBody>
          <a:bodyPr/>
          <a:lstStyle/>
          <a:p>
            <a:pPr eaLnBrk="1" hangingPunct="1"/>
            <a:r>
              <a:rPr lang="en-US" b="1" dirty="0" smtClean="0">
                <a:solidFill>
                  <a:srgbClr val="996600"/>
                </a:solidFill>
                <a:latin typeface="Arial" charset="0"/>
                <a:cs typeface="Arial" charset="0"/>
              </a:rPr>
              <a:t>The resource is currently severely depleted. It is estimated that the resource is currently at 2.5% of pre-fished levels</a:t>
            </a:r>
            <a:br>
              <a:rPr lang="en-US" b="1" dirty="0" smtClean="0">
                <a:solidFill>
                  <a:srgbClr val="996600"/>
                </a:solidFill>
                <a:latin typeface="Arial" charset="0"/>
                <a:cs typeface="Arial" charset="0"/>
              </a:rPr>
            </a:br>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The current recovery plan aims to recover the resource by 35% by 2021, i.e. to 4.8% of pre-fished levels by 2021</a:t>
            </a:r>
            <a:br>
              <a:rPr lang="en-US" b="1" dirty="0" smtClean="0">
                <a:solidFill>
                  <a:srgbClr val="996600"/>
                </a:solidFill>
                <a:latin typeface="Arial" charset="0"/>
                <a:cs typeface="Arial" charset="0"/>
              </a:rPr>
            </a:br>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The global TAC for the </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2015/16 season was set at </a:t>
            </a:r>
          </a:p>
          <a:p>
            <a:pPr eaLnBrk="1" hangingPunct="1"/>
            <a:r>
              <a:rPr lang="en-US" b="1" dirty="0" smtClean="0">
                <a:solidFill>
                  <a:srgbClr val="996600"/>
                </a:solidFill>
                <a:latin typeface="Arial" charset="0"/>
                <a:cs typeface="Arial" charset="0"/>
              </a:rPr>
              <a:t>1924.5 t in line with the </a:t>
            </a:r>
          </a:p>
          <a:p>
            <a:pPr marL="0" indent="0" eaLnBrk="1" hangingPunct="1">
              <a:buNone/>
            </a:pPr>
            <a:r>
              <a:rPr lang="en-US" b="1" dirty="0" smtClean="0">
                <a:solidFill>
                  <a:srgbClr val="996600"/>
                </a:solidFill>
                <a:latin typeface="Arial" charset="0"/>
                <a:cs typeface="Arial" charset="0"/>
              </a:rPr>
              <a:t>    recovery plan. </a:t>
            </a:r>
          </a:p>
          <a:p>
            <a:pPr eaLnBrk="1" hangingPunct="1">
              <a:buFont typeface="Wingdings" pitchFamily="2" charset="2"/>
              <a:buNone/>
            </a:pPr>
            <a:endParaRPr lang="en-US" b="1" dirty="0" smtClean="0">
              <a:solidFill>
                <a:srgbClr val="996600"/>
              </a:solidFill>
              <a:latin typeface="Arial" charset="0"/>
              <a:cs typeface="Arial" charset="0"/>
            </a:endParaRPr>
          </a:p>
        </p:txBody>
      </p:sp>
      <p:pic>
        <p:nvPicPr>
          <p:cNvPr id="7" name="Picture 4"/>
          <p:cNvPicPr>
            <a:picLocks noChangeAspect="1" noChangeArrowheads="1"/>
          </p:cNvPicPr>
          <p:nvPr/>
        </p:nvPicPr>
        <p:blipFill>
          <a:blip r:embed="rId2" cstate="print"/>
          <a:srcRect/>
          <a:stretch>
            <a:fillRect/>
          </a:stretch>
        </p:blipFill>
        <p:spPr bwMode="auto">
          <a:xfrm>
            <a:off x="3968172" y="3440788"/>
            <a:ext cx="5888348" cy="2852737"/>
          </a:xfrm>
          <a:prstGeom prst="rect">
            <a:avLst/>
          </a:prstGeom>
          <a:noFill/>
          <a:ln w="9525">
            <a:noFill/>
            <a:miter lim="800000"/>
            <a:headEnd/>
            <a:tailEnd/>
          </a:ln>
          <a:effectLst/>
        </p:spPr>
      </p:pic>
      <p:sp>
        <p:nvSpPr>
          <p:cNvPr id="8" name="Text Box 5"/>
          <p:cNvSpPr txBox="1">
            <a:spLocks noChangeArrowheads="1"/>
          </p:cNvSpPr>
          <p:nvPr/>
        </p:nvSpPr>
        <p:spPr bwMode="auto">
          <a:xfrm>
            <a:off x="5554877" y="6239550"/>
            <a:ext cx="3117850" cy="304800"/>
          </a:xfrm>
          <a:prstGeom prst="rect">
            <a:avLst/>
          </a:prstGeom>
          <a:noFill/>
          <a:ln w="9525">
            <a:noFill/>
            <a:miter lim="800000"/>
            <a:headEnd/>
            <a:tailEnd/>
          </a:ln>
          <a:effectLst/>
        </p:spPr>
        <p:txBody>
          <a:bodyPr wrap="none">
            <a:spAutoFit/>
          </a:bodyPr>
          <a:lstStyle/>
          <a:p>
            <a:pPr defTabSz="914400"/>
            <a:r>
              <a:rPr lang="en-US" sz="1400" b="1" dirty="0">
                <a:solidFill>
                  <a:srgbClr val="006600"/>
                </a:solidFill>
              </a:rPr>
              <a:t>A catch of West Coast rock lobster</a:t>
            </a:r>
          </a:p>
        </p:txBody>
      </p:sp>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18</a:t>
            </a:fld>
            <a:endParaRPr lang="en-ZA" dirty="0"/>
          </a:p>
        </p:txBody>
      </p:sp>
    </p:spTree>
    <p:extLst>
      <p:ext uri="{BB962C8B-B14F-4D97-AF65-F5344CB8AC3E}">
        <p14:creationId xmlns:p14="http://schemas.microsoft.com/office/powerpoint/2010/main" xmlns="" val="152830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577850" y="725488"/>
            <a:ext cx="9623425" cy="520700"/>
          </a:xfrm>
          <a:prstGeom prst="rect">
            <a:avLst/>
          </a:prstGeom>
          <a:noFill/>
          <a:ln>
            <a:miter lim="800000"/>
            <a:headEnd/>
            <a:tailEnd/>
          </a:ln>
        </p:spPr>
        <p:txBody>
          <a:bodyPr/>
          <a:lstStyle/>
          <a:p>
            <a:pPr eaLnBrk="1" hangingPunct="1"/>
            <a:r>
              <a:rPr lang="en-US" sz="2800" dirty="0" smtClean="0">
                <a:latin typeface="Arial" charset="0"/>
                <a:cs typeface="Arial" charset="0"/>
              </a:rPr>
              <a:t>CONCLUDING – THE BAD NEWS</a:t>
            </a:r>
          </a:p>
        </p:txBody>
      </p:sp>
      <p:sp>
        <p:nvSpPr>
          <p:cNvPr id="18435" name="Rectangle 3"/>
          <p:cNvSpPr>
            <a:spLocks noGrp="1" noChangeArrowheads="1"/>
          </p:cNvSpPr>
          <p:nvPr>
            <p:ph type="body" idx="4294967295"/>
          </p:nvPr>
        </p:nvSpPr>
        <p:spPr bwMode="auto">
          <a:xfrm>
            <a:off x="693738" y="1472060"/>
            <a:ext cx="9623425" cy="4991100"/>
          </a:xfrm>
          <a:prstGeom prst="rect">
            <a:avLst/>
          </a:prstGeom>
          <a:noFill/>
          <a:ln>
            <a:miter lim="800000"/>
            <a:headEnd/>
            <a:tailEnd/>
          </a:ln>
        </p:spPr>
        <p:txBody>
          <a:bodyPr/>
          <a:lstStyle/>
          <a:p>
            <a:pPr eaLnBrk="1" hangingPunct="1"/>
            <a:r>
              <a:rPr lang="en-US" b="1" dirty="0" smtClean="0">
                <a:solidFill>
                  <a:srgbClr val="996600"/>
                </a:solidFill>
                <a:latin typeface="Arial" charset="0"/>
                <a:cs typeface="Arial" charset="0"/>
              </a:rPr>
              <a:t>Many of our key marine fishery resources have been over-fished in the past</a:t>
            </a:r>
          </a:p>
          <a:p>
            <a:pPr eaLnBrk="1" hangingPunct="1"/>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In particular, our nearshore resources are under extreme pressure</a:t>
            </a:r>
          </a:p>
          <a:p>
            <a:pPr eaLnBrk="1" hangingPunct="1"/>
            <a:endParaRPr lang="en-US" b="1" dirty="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Our resources are therefore impoverished and catches are often </a:t>
            </a:r>
            <a:r>
              <a:rPr lang="en-US" b="1" u="sng" dirty="0" smtClean="0">
                <a:solidFill>
                  <a:srgbClr val="996600"/>
                </a:solidFill>
                <a:latin typeface="Arial" charset="0"/>
                <a:cs typeface="Arial" charset="0"/>
              </a:rPr>
              <a:t>far</a:t>
            </a:r>
            <a:r>
              <a:rPr lang="en-US" b="1" dirty="0" smtClean="0">
                <a:solidFill>
                  <a:srgbClr val="996600"/>
                </a:solidFill>
                <a:latin typeface="Arial" charset="0"/>
                <a:cs typeface="Arial" charset="0"/>
              </a:rPr>
              <a:t> less than they could be</a:t>
            </a:r>
          </a:p>
          <a:p>
            <a:pPr eaLnBrk="1" hangingPunct="1"/>
            <a:endParaRPr lang="en-US" b="1" dirty="0" smtClean="0">
              <a:solidFill>
                <a:srgbClr val="996600"/>
              </a:solidFill>
              <a:latin typeface="Arial" charset="0"/>
              <a:cs typeface="Arial" charset="0"/>
            </a:endParaRPr>
          </a:p>
        </p:txBody>
      </p:sp>
      <p:pic>
        <p:nvPicPr>
          <p:cNvPr id="18437" name="Picture 6"/>
          <p:cNvPicPr>
            <a:picLocks noChangeAspect="1" noChangeArrowheads="1"/>
          </p:cNvPicPr>
          <p:nvPr/>
        </p:nvPicPr>
        <p:blipFill>
          <a:blip r:embed="rId2" cstate="print"/>
          <a:srcRect/>
          <a:stretch>
            <a:fillRect/>
          </a:stretch>
        </p:blipFill>
        <p:spPr bwMode="auto">
          <a:xfrm>
            <a:off x="5528090" y="3920054"/>
            <a:ext cx="4289425" cy="2309813"/>
          </a:xfrm>
          <a:prstGeom prst="rect">
            <a:avLst/>
          </a:prstGeom>
          <a:noFill/>
          <a:ln w="9525">
            <a:noFill/>
            <a:miter lim="800000"/>
            <a:headEnd/>
            <a:tailEnd/>
          </a:ln>
          <a:effectLst/>
        </p:spPr>
      </p:pic>
      <p:pic>
        <p:nvPicPr>
          <p:cNvPr id="1026" name="Picture 2" descr="C:\Users\Kimp\Documents\aa Branch Fisheries\Images\Abalone\MIDAE2bx.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9128" y="3929424"/>
            <a:ext cx="4067606" cy="23714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19</a:t>
            </a:fld>
            <a:endParaRPr lang="en-Z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850900" y="352425"/>
            <a:ext cx="9178925" cy="720725"/>
          </a:xfrm>
          <a:noFill/>
          <a:ln>
            <a:miter lim="800000"/>
            <a:headEnd/>
            <a:tailEnd/>
          </a:ln>
        </p:spPr>
        <p:txBody>
          <a:bodyPr vert="horz" wrap="square" numCol="1" compatLnSpc="1">
            <a:prstTxWarp prst="textNoShape">
              <a:avLst/>
            </a:prstTxWarp>
          </a:bodyPr>
          <a:lstStyle/>
          <a:p>
            <a:pPr eaLnBrk="1" hangingPunct="1"/>
            <a:r>
              <a:rPr lang="en-US" sz="2800" smtClean="0">
                <a:latin typeface="Arial" charset="0"/>
                <a:cs typeface="Arial" charset="0"/>
              </a:rPr>
              <a:t>INTRODUCTION</a:t>
            </a:r>
          </a:p>
        </p:txBody>
      </p:sp>
      <p:sp>
        <p:nvSpPr>
          <p:cNvPr id="4099"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fld id="{E5C99C03-66DC-4057-9173-374DFBE3BEEA}" type="slidenum">
              <a:rPr lang="en-US" smtClean="0"/>
              <a:pPr/>
              <a:t>2</a:t>
            </a:fld>
            <a:endParaRPr lang="en-US" smtClean="0"/>
          </a:p>
        </p:txBody>
      </p:sp>
      <p:sp>
        <p:nvSpPr>
          <p:cNvPr id="4100" name="Rectangle 6"/>
          <p:cNvSpPr>
            <a:spLocks noGrp="1" noChangeArrowheads="1"/>
          </p:cNvSpPr>
          <p:nvPr>
            <p:ph idx="4294967295"/>
          </p:nvPr>
        </p:nvSpPr>
        <p:spPr bwMode="auto">
          <a:xfrm>
            <a:off x="790575" y="1622425"/>
            <a:ext cx="9178925" cy="3810000"/>
          </a:xfrm>
          <a:prstGeom prst="rect">
            <a:avLst/>
          </a:prstGeom>
          <a:noFill/>
          <a:ln>
            <a:miter lim="800000"/>
            <a:headEnd/>
            <a:tailEnd/>
          </a:ln>
        </p:spPr>
        <p:txBody>
          <a:bodyPr lIns="0" tIns="0" rIns="0" bIns="0"/>
          <a:lstStyle/>
          <a:p>
            <a:pPr eaLnBrk="1" hangingPunct="1"/>
            <a:r>
              <a:rPr lang="en-US" b="1" dirty="0" smtClean="0">
                <a:solidFill>
                  <a:srgbClr val="996600"/>
                </a:solidFill>
                <a:latin typeface="Arial" charset="0"/>
                <a:cs typeface="Arial" charset="0"/>
              </a:rPr>
              <a:t>This report is a summary of the collective effort of the research team in the Fisheries Branch of the Department of Agriculture, Forestry and Fisheries</a:t>
            </a:r>
            <a:br>
              <a:rPr lang="en-US" b="1" dirty="0" smtClean="0">
                <a:solidFill>
                  <a:srgbClr val="996600"/>
                </a:solidFill>
                <a:latin typeface="Arial" charset="0"/>
                <a:cs typeface="Arial" charset="0"/>
              </a:rPr>
            </a:br>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The Status of the South African Marine Fisheries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Resources Report covers all of the managed</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fishery resources </a:t>
            </a:r>
          </a:p>
          <a:p>
            <a:pPr eaLnBrk="1" hangingPunct="1"/>
            <a:endParaRPr lang="en-US" b="1" dirty="0" smtClean="0">
              <a:solidFill>
                <a:srgbClr val="996600"/>
              </a:solidFill>
              <a:latin typeface="Arial" charset="0"/>
              <a:cs typeface="Arial" charset="0"/>
            </a:endParaRPr>
          </a:p>
          <a:p>
            <a:pPr eaLnBrk="1" hangingPunct="1">
              <a:lnSpc>
                <a:spcPct val="120000"/>
              </a:lnSpc>
            </a:pPr>
            <a:r>
              <a:rPr lang="en-US" b="1" dirty="0" smtClean="0">
                <a:solidFill>
                  <a:srgbClr val="996600"/>
                </a:solidFill>
                <a:latin typeface="Arial" charset="0"/>
                <a:cs typeface="Arial" charset="0"/>
              </a:rPr>
              <a:t>For each resource it provides: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A quick-view assessment of resource status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An introduction to the resource</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Information on history and management</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Details of research and monitoring</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Updates of current status and future projections</a:t>
            </a:r>
          </a:p>
        </p:txBody>
      </p:sp>
      <p:pic>
        <p:nvPicPr>
          <p:cNvPr id="4101" name="Picture 8" descr="IMG_0014"/>
          <p:cNvPicPr>
            <a:picLocks noChangeAspect="1" noChangeArrowheads="1"/>
          </p:cNvPicPr>
          <p:nvPr/>
        </p:nvPicPr>
        <p:blipFill>
          <a:blip r:embed="rId2" cstate="print"/>
          <a:srcRect/>
          <a:stretch>
            <a:fillRect/>
          </a:stretch>
        </p:blipFill>
        <p:spPr bwMode="auto">
          <a:xfrm>
            <a:off x="7099300" y="2562225"/>
            <a:ext cx="2824163" cy="3505200"/>
          </a:xfrm>
          <a:prstGeom prst="rect">
            <a:avLst/>
          </a:prstGeom>
          <a:noFill/>
          <a:ln w="9525">
            <a:noFill/>
            <a:miter lim="800000"/>
            <a:headEnd/>
            <a:tailEnd/>
          </a:ln>
        </p:spPr>
      </p:pic>
      <p:sp>
        <p:nvSpPr>
          <p:cNvPr id="4102" name="Text Box 9"/>
          <p:cNvSpPr txBox="1">
            <a:spLocks noChangeArrowheads="1"/>
          </p:cNvSpPr>
          <p:nvPr/>
        </p:nvSpPr>
        <p:spPr bwMode="auto">
          <a:xfrm>
            <a:off x="7135813" y="6054725"/>
            <a:ext cx="2909887" cy="517525"/>
          </a:xfrm>
          <a:prstGeom prst="rect">
            <a:avLst/>
          </a:prstGeom>
          <a:noFill/>
          <a:ln w="9525">
            <a:noFill/>
            <a:miter lim="800000"/>
            <a:headEnd/>
            <a:tailEnd/>
          </a:ln>
          <a:effectLst/>
        </p:spPr>
        <p:txBody>
          <a:bodyPr wrap="none">
            <a:spAutoFit/>
          </a:bodyPr>
          <a:lstStyle/>
          <a:p>
            <a:pPr algn="ctr" defTabSz="914400"/>
            <a:r>
              <a:rPr lang="en-US" sz="1400" b="1">
                <a:solidFill>
                  <a:srgbClr val="006600"/>
                </a:solidFill>
              </a:rPr>
              <a:t>Mandela Day Celebrations at the</a:t>
            </a:r>
            <a:br>
              <a:rPr lang="en-US" sz="1400" b="1">
                <a:solidFill>
                  <a:srgbClr val="006600"/>
                </a:solidFill>
              </a:rPr>
            </a:br>
            <a:r>
              <a:rPr lang="en-US" sz="1400" b="1">
                <a:solidFill>
                  <a:srgbClr val="006600"/>
                </a:solidFill>
              </a:rPr>
              <a:t>Seapoint Research Aquarium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577850" y="725488"/>
            <a:ext cx="9623425" cy="520700"/>
          </a:xfrm>
          <a:prstGeom prst="rect">
            <a:avLst/>
          </a:prstGeom>
          <a:noFill/>
          <a:ln>
            <a:miter lim="800000"/>
            <a:headEnd/>
            <a:tailEnd/>
          </a:ln>
        </p:spPr>
        <p:txBody>
          <a:bodyPr/>
          <a:lstStyle/>
          <a:p>
            <a:pPr eaLnBrk="1" hangingPunct="1"/>
            <a:r>
              <a:rPr lang="en-US" sz="2800" dirty="0" smtClean="0">
                <a:latin typeface="Arial" charset="0"/>
                <a:cs typeface="Arial" charset="0"/>
              </a:rPr>
              <a:t>CONCLUDING – THE GOOD NEWS</a:t>
            </a:r>
          </a:p>
        </p:txBody>
      </p:sp>
      <p:sp>
        <p:nvSpPr>
          <p:cNvPr id="18435" name="Rectangle 3"/>
          <p:cNvSpPr>
            <a:spLocks noGrp="1" noChangeArrowheads="1"/>
          </p:cNvSpPr>
          <p:nvPr>
            <p:ph type="body" idx="4294967295"/>
          </p:nvPr>
        </p:nvSpPr>
        <p:spPr bwMode="auto">
          <a:xfrm>
            <a:off x="738709" y="1514319"/>
            <a:ext cx="5722052" cy="4991100"/>
          </a:xfrm>
          <a:prstGeom prst="rect">
            <a:avLst/>
          </a:prstGeom>
          <a:noFill/>
          <a:ln>
            <a:miter lim="800000"/>
            <a:headEnd/>
            <a:tailEnd/>
          </a:ln>
        </p:spPr>
        <p:txBody>
          <a:bodyPr/>
          <a:lstStyle/>
          <a:p>
            <a:pPr eaLnBrk="1" hangingPunct="1"/>
            <a:r>
              <a:rPr lang="en-US" b="1" dirty="0" smtClean="0">
                <a:solidFill>
                  <a:srgbClr val="996600"/>
                </a:solidFill>
                <a:latin typeface="Arial" charset="0"/>
                <a:cs typeface="Arial" charset="0"/>
              </a:rPr>
              <a:t>Wild fish stocks are not doomed to dwindle down to nothing</a:t>
            </a:r>
          </a:p>
          <a:p>
            <a:pPr eaLnBrk="1" hangingPunct="1"/>
            <a:r>
              <a:rPr lang="en-US" b="1" dirty="0" smtClean="0">
                <a:solidFill>
                  <a:srgbClr val="996600"/>
                </a:solidFill>
                <a:latin typeface="Arial" charset="0"/>
                <a:cs typeface="Arial" charset="0"/>
              </a:rPr>
              <a:t>With wise management, something </a:t>
            </a:r>
            <a:r>
              <a:rPr lang="en-US" b="1" u="sng" dirty="0" smtClean="0">
                <a:solidFill>
                  <a:srgbClr val="996600"/>
                </a:solidFill>
                <a:latin typeface="Arial" charset="0"/>
                <a:cs typeface="Arial" charset="0"/>
              </a:rPr>
              <a:t>can</a:t>
            </a:r>
            <a:r>
              <a:rPr lang="en-US" b="1" dirty="0" smtClean="0">
                <a:solidFill>
                  <a:srgbClr val="996600"/>
                </a:solidFill>
                <a:latin typeface="Arial" charset="0"/>
                <a:cs typeface="Arial" charset="0"/>
              </a:rPr>
              <a:t> be and </a:t>
            </a:r>
            <a:r>
              <a:rPr lang="en-US" b="1" u="sng" dirty="0" smtClean="0">
                <a:solidFill>
                  <a:srgbClr val="996600"/>
                </a:solidFill>
                <a:latin typeface="Arial" charset="0"/>
                <a:cs typeface="Arial" charset="0"/>
              </a:rPr>
              <a:t>is being</a:t>
            </a:r>
            <a:r>
              <a:rPr lang="en-US" b="1" dirty="0" smtClean="0">
                <a:solidFill>
                  <a:srgbClr val="996600"/>
                </a:solidFill>
                <a:latin typeface="Arial" charset="0"/>
                <a:cs typeface="Arial" charset="0"/>
              </a:rPr>
              <a:t> done</a:t>
            </a:r>
          </a:p>
          <a:p>
            <a:pPr eaLnBrk="1" hangingPunct="1"/>
            <a:r>
              <a:rPr lang="en-US" b="1" dirty="0" smtClean="0">
                <a:solidFill>
                  <a:srgbClr val="996600"/>
                </a:solidFill>
                <a:latin typeface="Arial" charset="0"/>
                <a:cs typeface="Arial" charset="0"/>
              </a:rPr>
              <a:t>Our experience (for example with deep-water hake) has shown us that recovery plans can provide positive results</a:t>
            </a:r>
          </a:p>
          <a:p>
            <a:pPr eaLnBrk="1" hangingPunct="1"/>
            <a:r>
              <a:rPr lang="en-US" b="1" dirty="0" smtClean="0">
                <a:solidFill>
                  <a:srgbClr val="996600"/>
                </a:solidFill>
                <a:latin typeface="Arial" charset="0"/>
                <a:cs typeface="Arial" charset="0"/>
              </a:rPr>
              <a:t>This can lead to greater productivity of fish stocks and substantially larger catches of certain resources</a:t>
            </a:r>
          </a:p>
          <a:p>
            <a:pPr eaLnBrk="1" hangingPunct="1"/>
            <a:r>
              <a:rPr lang="en-US" b="1" dirty="0" smtClean="0">
                <a:solidFill>
                  <a:srgbClr val="996600"/>
                </a:solidFill>
                <a:latin typeface="Arial" charset="0"/>
                <a:cs typeface="Arial" charset="0"/>
              </a:rPr>
              <a:t>By implementing resource recovery plans, we can achieve gains that will make a significant positive contribution to food security and alleviating coastal poverty </a:t>
            </a:r>
          </a:p>
          <a:p>
            <a:pPr eaLnBrk="1" hangingPunct="1"/>
            <a:endParaRPr lang="en-US" b="1" dirty="0" smtClean="0">
              <a:solidFill>
                <a:srgbClr val="996600"/>
              </a:solidFill>
              <a:latin typeface="Arial" charset="0"/>
              <a:cs typeface="Arial" charset="0"/>
            </a:endParaRPr>
          </a:p>
        </p:txBody>
      </p:sp>
      <p:pic>
        <p:nvPicPr>
          <p:cNvPr id="6" name="Picture 5"/>
          <p:cNvPicPr>
            <a:picLocks noChangeAspect="1" noChangeArrowheads="1"/>
          </p:cNvPicPr>
          <p:nvPr/>
        </p:nvPicPr>
        <p:blipFill rotWithShape="1">
          <a:blip r:embed="rId2" cstate="print"/>
          <a:srcRect b="19222"/>
          <a:stretch/>
        </p:blipFill>
        <p:spPr bwMode="auto">
          <a:xfrm>
            <a:off x="6810720" y="1477772"/>
            <a:ext cx="3529835" cy="4317362"/>
          </a:xfrm>
          <a:prstGeom prst="rect">
            <a:avLst/>
          </a:prstGeom>
          <a:noFill/>
          <a:ln w="9525">
            <a:noFill/>
            <a:miter lim="800000"/>
            <a:headEnd/>
            <a:tailEnd/>
          </a:ln>
          <a:effectLst/>
        </p:spPr>
      </p:pic>
      <p:sp>
        <p:nvSpPr>
          <p:cNvPr id="7" name="Text Box 8"/>
          <p:cNvSpPr txBox="1">
            <a:spLocks noChangeArrowheads="1"/>
          </p:cNvSpPr>
          <p:nvPr/>
        </p:nvSpPr>
        <p:spPr bwMode="auto">
          <a:xfrm>
            <a:off x="6640644" y="5907249"/>
            <a:ext cx="3677686" cy="523220"/>
          </a:xfrm>
          <a:prstGeom prst="rect">
            <a:avLst/>
          </a:prstGeom>
          <a:noFill/>
          <a:ln w="9525">
            <a:noFill/>
            <a:miter lim="800000"/>
            <a:headEnd/>
            <a:tailEnd/>
          </a:ln>
          <a:effectLst/>
        </p:spPr>
        <p:txBody>
          <a:bodyPr wrap="square">
            <a:spAutoFit/>
          </a:bodyPr>
          <a:lstStyle/>
          <a:p>
            <a:pPr algn="ctr" defTabSz="914400"/>
            <a:r>
              <a:rPr lang="en-US" sz="1400" b="1" dirty="0">
                <a:solidFill>
                  <a:srgbClr val="006600"/>
                </a:solidFill>
              </a:rPr>
              <a:t>A good </a:t>
            </a:r>
            <a:r>
              <a:rPr lang="en-US" sz="1400" b="1" dirty="0" err="1">
                <a:solidFill>
                  <a:srgbClr val="006600"/>
                </a:solidFill>
              </a:rPr>
              <a:t>snoek</a:t>
            </a:r>
            <a:r>
              <a:rPr lang="en-US" sz="1400" b="1" dirty="0">
                <a:solidFill>
                  <a:srgbClr val="006600"/>
                </a:solidFill>
              </a:rPr>
              <a:t> catch brings smiles </a:t>
            </a:r>
            <a:r>
              <a:rPr lang="en-US" sz="1400" b="1" dirty="0" smtClean="0">
                <a:solidFill>
                  <a:srgbClr val="006600"/>
                </a:solidFill>
              </a:rPr>
              <a:t>to the faces </a:t>
            </a:r>
            <a:r>
              <a:rPr lang="en-US" sz="1400" b="1" dirty="0">
                <a:solidFill>
                  <a:srgbClr val="006600"/>
                </a:solidFill>
              </a:rPr>
              <a:t>of </a:t>
            </a:r>
            <a:r>
              <a:rPr lang="en-US" sz="1400" b="1" dirty="0" err="1">
                <a:solidFill>
                  <a:srgbClr val="006600"/>
                </a:solidFill>
              </a:rPr>
              <a:t>fisherfolk</a:t>
            </a:r>
            <a:r>
              <a:rPr lang="en-US" sz="1400" b="1" dirty="0">
                <a:solidFill>
                  <a:srgbClr val="006600"/>
                </a:solidFill>
              </a:rPr>
              <a:t> in the Western Cape</a:t>
            </a:r>
          </a:p>
        </p:txBody>
      </p:sp>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20</a:t>
            </a:fld>
            <a:endParaRPr lang="en-ZA" dirty="0"/>
          </a:p>
        </p:txBody>
      </p:sp>
    </p:spTree>
    <p:extLst>
      <p:ext uri="{BB962C8B-B14F-4D97-AF65-F5344CB8AC3E}">
        <p14:creationId xmlns:p14="http://schemas.microsoft.com/office/powerpoint/2010/main" xmlns="" val="2353185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orm sunset2bxb.jpg"/>
          <p:cNvPicPr>
            <a:picLocks noChangeAspect="1"/>
          </p:cNvPicPr>
          <p:nvPr/>
        </p:nvPicPr>
        <p:blipFill>
          <a:blip r:embed="rId2" cstate="print"/>
          <a:stretch>
            <a:fillRect/>
          </a:stretch>
        </p:blipFill>
        <p:spPr>
          <a:xfrm>
            <a:off x="0" y="0"/>
            <a:ext cx="10693400" cy="6587133"/>
          </a:xfrm>
          <a:prstGeom prst="rect">
            <a:avLst/>
          </a:prstGeom>
        </p:spPr>
      </p:pic>
      <p:sp>
        <p:nvSpPr>
          <p:cNvPr id="20482" name="Rectangle 2"/>
          <p:cNvSpPr>
            <a:spLocks noGrp="1" noChangeArrowheads="1"/>
          </p:cNvSpPr>
          <p:nvPr>
            <p:ph type="title" idx="4294967295"/>
          </p:nvPr>
        </p:nvSpPr>
        <p:spPr bwMode="auto">
          <a:xfrm>
            <a:off x="0" y="2880384"/>
            <a:ext cx="10693400" cy="1560987"/>
          </a:xfrm>
          <a:prstGeom prst="rect">
            <a:avLst/>
          </a:prstGeom>
          <a:noFill/>
          <a:ln>
            <a:miter lim="800000"/>
            <a:headEnd/>
            <a:tailEnd/>
          </a:ln>
        </p:spPr>
        <p:txBody>
          <a:bodyPr/>
          <a:lstStyle/>
          <a:p>
            <a:pPr algn="ctr" eaLnBrk="1" hangingPunct="1"/>
            <a:r>
              <a:rPr lang="en-US" sz="8000" dirty="0" smtClean="0">
                <a:latin typeface="Arial" charset="0"/>
                <a:cs typeface="Arial" charset="0"/>
              </a:rPr>
              <a:t>THANK YOU</a:t>
            </a:r>
          </a:p>
        </p:txBody>
      </p:sp>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21</a:t>
            </a:fld>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850900" y="352425"/>
            <a:ext cx="9178925" cy="720725"/>
          </a:xfrm>
          <a:prstGeom prst="rect">
            <a:avLst/>
          </a:prstGeom>
          <a:noFill/>
          <a:ln>
            <a:miter lim="800000"/>
            <a:headEnd/>
            <a:tailEnd/>
          </a:ln>
        </p:spPr>
        <p:txBody>
          <a:bodyPr lIns="0" tIns="0" rIns="0" bIns="0" anchor="b"/>
          <a:lstStyle/>
          <a:p>
            <a:pPr eaLnBrk="1" hangingPunct="1"/>
            <a:r>
              <a:rPr lang="en-US" sz="2800" smtClean="0">
                <a:latin typeface="Arial" charset="0"/>
                <a:cs typeface="Arial" charset="0"/>
              </a:rPr>
              <a:t>TODAY’S PRESENTATION</a:t>
            </a:r>
          </a:p>
        </p:txBody>
      </p:sp>
      <p:sp>
        <p:nvSpPr>
          <p:cNvPr id="5123" name="Slide Number Placeholder 3"/>
          <p:cNvSpPr txBox="1">
            <a:spLocks noGrp="1"/>
          </p:cNvSpPr>
          <p:nvPr/>
        </p:nvSpPr>
        <p:spPr bwMode="auto">
          <a:xfrm>
            <a:off x="9558338" y="6781800"/>
            <a:ext cx="360362" cy="252413"/>
          </a:xfrm>
          <a:prstGeom prst="rect">
            <a:avLst/>
          </a:prstGeom>
          <a:noFill/>
          <a:ln w="12700">
            <a:solidFill>
              <a:srgbClr val="B19935"/>
            </a:solidFill>
            <a:miter lim="800000"/>
            <a:headEnd/>
            <a:tailEnd/>
          </a:ln>
        </p:spPr>
        <p:txBody>
          <a:bodyPr lIns="0" tIns="0" rIns="0" bIns="0" anchor="ctr"/>
          <a:lstStyle/>
          <a:p>
            <a:pPr algn="ctr"/>
            <a:fld id="{7AA10155-52D3-4072-B00D-34F40FE59655}" type="slidenum">
              <a:rPr lang="en-US" sz="1200">
                <a:solidFill>
                  <a:srgbClr val="008000"/>
                </a:solidFill>
              </a:rPr>
              <a:pPr algn="ctr"/>
              <a:t>3</a:t>
            </a:fld>
            <a:endParaRPr lang="en-US" sz="1200">
              <a:solidFill>
                <a:srgbClr val="008000"/>
              </a:solidFill>
            </a:endParaRPr>
          </a:p>
        </p:txBody>
      </p:sp>
      <p:sp>
        <p:nvSpPr>
          <p:cNvPr id="5124" name="Rectangle 4"/>
          <p:cNvSpPr>
            <a:spLocks noGrp="1" noChangeArrowheads="1"/>
          </p:cNvSpPr>
          <p:nvPr>
            <p:ph idx="4294967295"/>
          </p:nvPr>
        </p:nvSpPr>
        <p:spPr bwMode="auto">
          <a:xfrm>
            <a:off x="850535" y="1607435"/>
            <a:ext cx="9178925" cy="3810000"/>
          </a:xfrm>
          <a:prstGeom prst="rect">
            <a:avLst/>
          </a:prstGeom>
          <a:noFill/>
          <a:ln>
            <a:miter lim="800000"/>
            <a:headEnd/>
            <a:tailEnd/>
          </a:ln>
        </p:spPr>
        <p:txBody>
          <a:bodyPr lIns="0" tIns="0" rIns="0" bIns="0"/>
          <a:lstStyle/>
          <a:p>
            <a:pPr eaLnBrk="1" hangingPunct="1"/>
            <a:r>
              <a:rPr lang="en-US" b="1" dirty="0" smtClean="0">
                <a:solidFill>
                  <a:srgbClr val="996600"/>
                </a:solidFill>
                <a:latin typeface="Arial" charset="0"/>
                <a:cs typeface="Arial" charset="0"/>
              </a:rPr>
              <a:t>Presents a summary of the status of the marine fishery resources as a whole</a:t>
            </a:r>
          </a:p>
          <a:p>
            <a:pPr eaLnBrk="1" hangingPunct="1"/>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Provides a detailed overview from</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the report on key resources: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Cape hakes</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Abalone</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 West Coast rock lobster</a:t>
            </a:r>
          </a:p>
          <a:p>
            <a:pPr eaLnBrk="1" hangingPunct="1"/>
            <a:endParaRPr lang="en-US" b="1" dirty="0" smtClean="0">
              <a:solidFill>
                <a:srgbClr val="996600"/>
              </a:solidFill>
              <a:latin typeface="Arial" charset="0"/>
              <a:cs typeface="Arial" charset="0"/>
            </a:endParaRPr>
          </a:p>
        </p:txBody>
      </p:sp>
      <p:pic>
        <p:nvPicPr>
          <p:cNvPr id="5125" name="Picture 8"/>
          <p:cNvPicPr>
            <a:picLocks noChangeAspect="1" noChangeArrowheads="1"/>
          </p:cNvPicPr>
          <p:nvPr/>
        </p:nvPicPr>
        <p:blipFill>
          <a:blip r:embed="rId2" cstate="print"/>
          <a:srcRect/>
          <a:stretch>
            <a:fillRect/>
          </a:stretch>
        </p:blipFill>
        <p:spPr bwMode="auto">
          <a:xfrm>
            <a:off x="5673725" y="2503488"/>
            <a:ext cx="4632325" cy="3554412"/>
          </a:xfrm>
          <a:prstGeom prst="rect">
            <a:avLst/>
          </a:prstGeom>
          <a:noFill/>
          <a:ln w="9525">
            <a:noFill/>
            <a:miter lim="800000"/>
            <a:headEnd/>
            <a:tailEnd/>
          </a:ln>
          <a:effectLst/>
        </p:spPr>
      </p:pic>
      <p:sp>
        <p:nvSpPr>
          <p:cNvPr id="5126" name="Text Box 9"/>
          <p:cNvSpPr txBox="1">
            <a:spLocks noChangeArrowheads="1"/>
          </p:cNvSpPr>
          <p:nvPr/>
        </p:nvSpPr>
        <p:spPr bwMode="auto">
          <a:xfrm>
            <a:off x="5294313" y="6083300"/>
            <a:ext cx="5105400" cy="304800"/>
          </a:xfrm>
          <a:prstGeom prst="rect">
            <a:avLst/>
          </a:prstGeom>
          <a:noFill/>
          <a:ln w="9525">
            <a:noFill/>
            <a:miter lim="800000"/>
            <a:headEnd/>
            <a:tailEnd/>
          </a:ln>
          <a:effectLst/>
        </p:spPr>
        <p:txBody>
          <a:bodyPr wrap="none">
            <a:spAutoFit/>
          </a:bodyPr>
          <a:lstStyle/>
          <a:p>
            <a:pPr defTabSz="914400"/>
            <a:r>
              <a:rPr lang="en-US" sz="1400" b="1">
                <a:solidFill>
                  <a:srgbClr val="006600"/>
                </a:solidFill>
              </a:rPr>
              <a:t>A South Coast rock lobster has its vital statistics recorded</a:t>
            </a:r>
          </a:p>
        </p:txBody>
      </p:sp>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3</a:t>
            </a:fld>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SUMMARY</a:t>
            </a:r>
            <a:endParaRPr lang="en-US" dirty="0"/>
          </a:p>
        </p:txBody>
      </p:sp>
      <p:sp>
        <p:nvSpPr>
          <p:cNvPr id="4" name="Slide Number Placeholder 3"/>
          <p:cNvSpPr>
            <a:spLocks noGrp="1"/>
          </p:cNvSpPr>
          <p:nvPr>
            <p:ph type="sldNum" sz="quarter" idx="10"/>
          </p:nvPr>
        </p:nvSpPr>
        <p:spPr/>
        <p:txBody>
          <a:bodyPr/>
          <a:lstStyle/>
          <a:p>
            <a:pPr>
              <a:defRPr/>
            </a:pPr>
            <a:fld id="{2F257D9D-E035-423A-A353-A523151F0AE1}" type="slidenum">
              <a:rPr lang="en-ZA" sz="900" smtClean="0"/>
              <a:pPr>
                <a:defRPr/>
              </a:pPr>
              <a:t>4</a:t>
            </a:fld>
            <a:endParaRPr lang="en-ZA" sz="900" dirty="0"/>
          </a:p>
        </p:txBody>
      </p:sp>
      <p:graphicFrame>
        <p:nvGraphicFramePr>
          <p:cNvPr id="5" name="Table 4"/>
          <p:cNvGraphicFramePr>
            <a:graphicFrameLocks noGrp="1"/>
          </p:cNvGraphicFramePr>
          <p:nvPr>
            <p:extLst>
              <p:ext uri="{D42A27DB-BD31-4B8C-83A1-F6EECF244321}">
                <p14:modId xmlns:p14="http://schemas.microsoft.com/office/powerpoint/2010/main" xmlns="" val="4102961230"/>
              </p:ext>
            </p:extLst>
          </p:nvPr>
        </p:nvGraphicFramePr>
        <p:xfrm>
          <a:off x="5561591" y="503365"/>
          <a:ext cx="4699433" cy="6158498"/>
        </p:xfrm>
        <a:graphic>
          <a:graphicData uri="http://schemas.openxmlformats.org/drawingml/2006/table">
            <a:tbl>
              <a:tblPr firstRow="1" firstCol="1" bandRow="1"/>
              <a:tblGrid>
                <a:gridCol w="939792"/>
                <a:gridCol w="939792"/>
                <a:gridCol w="939792"/>
                <a:gridCol w="939792"/>
                <a:gridCol w="940265"/>
              </a:tblGrid>
              <a:tr h="1508399">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08399">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Arial"/>
                          <a:ea typeface="Times New Roman"/>
                          <a:cs typeface="Times New Roman"/>
                        </a:rPr>
                        <a:t> </a:t>
                      </a:r>
                      <a:endParaRPr lang="en-US" sz="90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08399">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Arial"/>
                          <a:ea typeface="Times New Roman"/>
                          <a:cs typeface="Times New Roman"/>
                        </a:rPr>
                        <a:t> </a:t>
                      </a:r>
                      <a:endParaRPr lang="en-US" sz="90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33301">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900" dirty="0">
                          <a:effectLst/>
                          <a:latin typeface="Arial"/>
                          <a:ea typeface="Times New Roman"/>
                          <a:cs typeface="Times New Roman"/>
                        </a:rPr>
                        <a:t> </a:t>
                      </a:r>
                      <a:endParaRPr lang="en-US" sz="900" dirty="0">
                        <a:effectLst/>
                        <a:latin typeface="Arial"/>
                        <a:ea typeface="Times New Roman"/>
                        <a:cs typeface="Times New Roman"/>
                      </a:endParaRPr>
                    </a:p>
                  </a:txBody>
                  <a:tcPr marL="53294" marR="5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6" name="Group 5"/>
          <p:cNvGrpSpPr/>
          <p:nvPr/>
        </p:nvGrpSpPr>
        <p:grpSpPr>
          <a:xfrm>
            <a:off x="5555127" y="534833"/>
            <a:ext cx="4837058" cy="5441258"/>
            <a:chOff x="690837" y="427004"/>
            <a:chExt cx="6077570" cy="6553036"/>
          </a:xfrm>
        </p:grpSpPr>
        <p:sp>
          <p:nvSpPr>
            <p:cNvPr id="7" name="TextBox 6"/>
            <p:cNvSpPr txBox="1"/>
            <p:nvPr/>
          </p:nvSpPr>
          <p:spPr>
            <a:xfrm>
              <a:off x="4290997" y="1723619"/>
              <a:ext cx="1134346" cy="444795"/>
            </a:xfrm>
            <a:prstGeom prst="rect">
              <a:avLst/>
            </a:prstGeom>
            <a:noFill/>
          </p:spPr>
          <p:txBody>
            <a:bodyPr wrap="none" rtlCol="0">
              <a:spAutoFit/>
            </a:bodyPr>
            <a:lstStyle/>
            <a:p>
              <a:pPr algn="ctr"/>
              <a:r>
                <a:rPr lang="en-US" sz="900" dirty="0" err="1" smtClean="0">
                  <a:latin typeface="Arial" panose="020B0604020202020204" pitchFamily="34" charset="0"/>
                  <a:cs typeface="Arial" panose="020B0604020202020204" pitchFamily="34" charset="0"/>
                </a:rPr>
                <a:t>Yellowfin</a:t>
              </a:r>
              <a:r>
                <a:rPr lang="en-US" sz="900" dirty="0" smtClean="0">
                  <a:latin typeface="Arial" panose="020B0604020202020204" pitchFamily="34" charset="0"/>
                  <a:cs typeface="Arial" panose="020B0604020202020204" pitchFamily="34" charset="0"/>
                </a:rPr>
                <a:t> tuna</a:t>
              </a:r>
            </a:p>
            <a:p>
              <a:pPr algn="ctr"/>
              <a:r>
                <a:rPr lang="en-US" sz="900" dirty="0" smtClean="0">
                  <a:latin typeface="Arial" panose="020B0604020202020204" pitchFamily="34" charset="0"/>
                  <a:cs typeface="Arial" panose="020B0604020202020204" pitchFamily="34" charset="0"/>
                </a:rPr>
                <a:t>(Atl.)</a:t>
              </a:r>
              <a:endParaRPr lang="en-US" sz="900" dirty="0">
                <a:latin typeface="Arial" panose="020B0604020202020204" pitchFamily="34" charset="0"/>
                <a:cs typeface="Arial" panose="020B0604020202020204" pitchFamily="34" charset="0"/>
              </a:endParaRPr>
            </a:p>
          </p:txBody>
        </p:sp>
        <p:sp>
          <p:nvSpPr>
            <p:cNvPr id="8" name="TextBox 7"/>
            <p:cNvSpPr txBox="1"/>
            <p:nvPr/>
          </p:nvSpPr>
          <p:spPr>
            <a:xfrm>
              <a:off x="719035" y="2669596"/>
              <a:ext cx="1158515"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Oysters (KZN)</a:t>
              </a:r>
              <a:endParaRPr lang="en-US" sz="900" dirty="0">
                <a:latin typeface="Arial" panose="020B0604020202020204" pitchFamily="34" charset="0"/>
                <a:cs typeface="Arial" panose="020B0604020202020204" pitchFamily="34" charset="0"/>
              </a:endParaRPr>
            </a:p>
          </p:txBody>
        </p:sp>
        <p:sp>
          <p:nvSpPr>
            <p:cNvPr id="9" name="TextBox 8"/>
            <p:cNvSpPr txBox="1"/>
            <p:nvPr/>
          </p:nvSpPr>
          <p:spPr>
            <a:xfrm>
              <a:off x="690837" y="2957628"/>
              <a:ext cx="1214910"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Swordfish (Atl.)</a:t>
              </a:r>
              <a:endParaRPr lang="en-US" sz="900" dirty="0">
                <a:latin typeface="Arial" panose="020B0604020202020204" pitchFamily="34" charset="0"/>
                <a:cs typeface="Arial" panose="020B0604020202020204" pitchFamily="34" charset="0"/>
              </a:endParaRPr>
            </a:p>
          </p:txBody>
        </p:sp>
        <p:sp>
          <p:nvSpPr>
            <p:cNvPr id="10" name="TextBox 9"/>
            <p:cNvSpPr txBox="1"/>
            <p:nvPr/>
          </p:nvSpPr>
          <p:spPr>
            <a:xfrm>
              <a:off x="864190" y="4757827"/>
              <a:ext cx="1061838" cy="277996"/>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Agulhas sole</a:t>
              </a:r>
              <a:endParaRPr lang="en-US" sz="900" dirty="0">
                <a:latin typeface="Arial" panose="020B0604020202020204" pitchFamily="34" charset="0"/>
                <a:cs typeface="Arial" panose="020B0604020202020204" pitchFamily="34" charset="0"/>
              </a:endParaRPr>
            </a:p>
          </p:txBody>
        </p:sp>
        <p:sp>
          <p:nvSpPr>
            <p:cNvPr id="11" name="TextBox 10"/>
            <p:cNvSpPr txBox="1"/>
            <p:nvPr/>
          </p:nvSpPr>
          <p:spPr>
            <a:xfrm>
              <a:off x="2089413" y="4355977"/>
              <a:ext cx="787921"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Anchovy</a:t>
              </a:r>
              <a:endParaRPr lang="en-US" sz="900" dirty="0">
                <a:latin typeface="Arial" panose="020B0604020202020204" pitchFamily="34" charset="0"/>
                <a:cs typeface="Arial" panose="020B0604020202020204" pitchFamily="34" charset="0"/>
              </a:endParaRPr>
            </a:p>
          </p:txBody>
        </p:sp>
        <p:sp>
          <p:nvSpPr>
            <p:cNvPr id="12" name="TextBox 11"/>
            <p:cNvSpPr txBox="1"/>
            <p:nvPr/>
          </p:nvSpPr>
          <p:spPr>
            <a:xfrm>
              <a:off x="694770" y="916933"/>
              <a:ext cx="1392153" cy="277996"/>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Oysters (S. Cape)</a:t>
              </a:r>
              <a:endParaRPr lang="en-US" sz="900" dirty="0">
                <a:latin typeface="Arial" panose="020B0604020202020204" pitchFamily="34" charset="0"/>
                <a:cs typeface="Arial" panose="020B0604020202020204" pitchFamily="34" charset="0"/>
              </a:endParaRPr>
            </a:p>
          </p:txBody>
        </p:sp>
        <p:sp>
          <p:nvSpPr>
            <p:cNvPr id="13" name="TextBox 12"/>
            <p:cNvSpPr txBox="1"/>
            <p:nvPr/>
          </p:nvSpPr>
          <p:spPr>
            <a:xfrm>
              <a:off x="2024205" y="683570"/>
              <a:ext cx="1134346" cy="444795"/>
            </a:xfrm>
            <a:prstGeom prst="rect">
              <a:avLst/>
            </a:prstGeom>
            <a:noFill/>
          </p:spPr>
          <p:txBody>
            <a:bodyPr wrap="none" rtlCol="0">
              <a:spAutoFit/>
            </a:bodyPr>
            <a:lstStyle/>
            <a:p>
              <a:r>
                <a:rPr lang="en-US" sz="900" dirty="0" err="1" smtClean="0">
                  <a:latin typeface="Arial" panose="020B0604020202020204" pitchFamily="34" charset="0"/>
                  <a:cs typeface="Arial" panose="020B0604020202020204" pitchFamily="34" charset="0"/>
                </a:rPr>
                <a:t>Yellowfin</a:t>
              </a:r>
              <a:r>
                <a:rPr lang="en-US" sz="900" dirty="0" smtClean="0">
                  <a:latin typeface="Arial" panose="020B0604020202020204" pitchFamily="34" charset="0"/>
                  <a:cs typeface="Arial" panose="020B0604020202020204" pitchFamily="34" charset="0"/>
                </a:rPr>
                <a:t> tuna</a:t>
              </a:r>
            </a:p>
            <a:p>
              <a:pPr algn="ctr"/>
              <a:r>
                <a:rPr lang="en-US" sz="900" dirty="0" smtClean="0">
                  <a:latin typeface="Arial" panose="020B0604020202020204" pitchFamily="34" charset="0"/>
                  <a:cs typeface="Arial" panose="020B0604020202020204" pitchFamily="34" charset="0"/>
                </a:rPr>
                <a:t>(Ind.)</a:t>
              </a:r>
              <a:endParaRPr lang="en-US" sz="900" dirty="0">
                <a:latin typeface="Arial" panose="020B0604020202020204" pitchFamily="34" charset="0"/>
                <a:cs typeface="Arial" panose="020B0604020202020204" pitchFamily="34" charset="0"/>
              </a:endParaRPr>
            </a:p>
          </p:txBody>
        </p:sp>
        <p:sp>
          <p:nvSpPr>
            <p:cNvPr id="14" name="TextBox 13"/>
            <p:cNvSpPr txBox="1"/>
            <p:nvPr/>
          </p:nvSpPr>
          <p:spPr>
            <a:xfrm>
              <a:off x="723687" y="704003"/>
              <a:ext cx="1271305" cy="277996"/>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St Joseph shark</a:t>
              </a:r>
            </a:p>
          </p:txBody>
        </p:sp>
        <p:sp>
          <p:nvSpPr>
            <p:cNvPr id="15" name="TextBox 14"/>
            <p:cNvSpPr txBox="1"/>
            <p:nvPr/>
          </p:nvSpPr>
          <p:spPr>
            <a:xfrm>
              <a:off x="5367331" y="1677553"/>
              <a:ext cx="1287419" cy="444795"/>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Southern </a:t>
              </a:r>
              <a:r>
                <a:rPr lang="en-US" sz="900" dirty="0" err="1" smtClean="0">
                  <a:latin typeface="Arial" panose="020B0604020202020204" pitchFamily="34" charset="0"/>
                  <a:cs typeface="Arial" panose="020B0604020202020204" pitchFamily="34" charset="0"/>
                </a:rPr>
                <a:t>bluefin</a:t>
              </a:r>
              <a:endParaRPr lang="en-US" sz="900" dirty="0" smtClean="0">
                <a:latin typeface="Arial" panose="020B0604020202020204" pitchFamily="34" charset="0"/>
                <a:cs typeface="Arial" panose="020B0604020202020204" pitchFamily="34" charset="0"/>
              </a:endParaRPr>
            </a:p>
            <a:p>
              <a:pPr algn="ctr"/>
              <a:r>
                <a:rPr lang="en-US" sz="900" dirty="0">
                  <a:latin typeface="Arial" panose="020B0604020202020204" pitchFamily="34" charset="0"/>
                  <a:cs typeface="Arial" panose="020B0604020202020204" pitchFamily="34" charset="0"/>
                </a:rPr>
                <a:t>t</a:t>
              </a:r>
              <a:r>
                <a:rPr lang="en-US" sz="900" dirty="0" smtClean="0">
                  <a:latin typeface="Arial" panose="020B0604020202020204" pitchFamily="34" charset="0"/>
                  <a:cs typeface="Arial" panose="020B0604020202020204" pitchFamily="34" charset="0"/>
                </a:rPr>
                <a:t>una (Ind. &amp; Atl.)</a:t>
              </a:r>
              <a:endParaRPr lang="en-US" sz="900" dirty="0">
                <a:latin typeface="Arial" panose="020B0604020202020204" pitchFamily="34" charset="0"/>
                <a:cs typeface="Arial" panose="020B0604020202020204" pitchFamily="34" charset="0"/>
              </a:endParaRPr>
            </a:p>
          </p:txBody>
        </p:sp>
        <p:sp>
          <p:nvSpPr>
            <p:cNvPr id="16" name="TextBox 15"/>
            <p:cNvSpPr txBox="1"/>
            <p:nvPr/>
          </p:nvSpPr>
          <p:spPr>
            <a:xfrm>
              <a:off x="5130802" y="755577"/>
              <a:ext cx="747638" cy="277996"/>
            </a:xfrm>
            <a:prstGeom prst="rect">
              <a:avLst/>
            </a:prstGeom>
            <a:noFill/>
            <a:ln>
              <a:solidFill>
                <a:schemeClr val="tx1"/>
              </a:solidFill>
              <a:prstDash val="dash"/>
            </a:ln>
          </p:spPr>
          <p:txBody>
            <a:bodyPr wrap="none" rtlCol="0">
              <a:spAutoFit/>
            </a:bodyPr>
            <a:lstStyle/>
            <a:p>
              <a:r>
                <a:rPr lang="en-US" sz="900" dirty="0" err="1" smtClean="0">
                  <a:latin typeface="Arial" panose="020B0604020202020204" pitchFamily="34" charset="0"/>
                  <a:cs typeface="Arial" panose="020B0604020202020204" pitchFamily="34" charset="0"/>
                </a:rPr>
                <a:t>Harders</a:t>
              </a:r>
              <a:endParaRPr lang="en-US" sz="900" dirty="0">
                <a:latin typeface="Arial" panose="020B0604020202020204" pitchFamily="34" charset="0"/>
                <a:cs typeface="Arial" panose="020B0604020202020204" pitchFamily="34" charset="0"/>
              </a:endParaRPr>
            </a:p>
          </p:txBody>
        </p:sp>
        <p:sp>
          <p:nvSpPr>
            <p:cNvPr id="17" name="TextBox 16"/>
            <p:cNvSpPr txBox="1"/>
            <p:nvPr/>
          </p:nvSpPr>
          <p:spPr>
            <a:xfrm>
              <a:off x="3322040" y="2339753"/>
              <a:ext cx="731526"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Sardine</a:t>
              </a:r>
              <a:endParaRPr lang="en-US" sz="900" dirty="0">
                <a:latin typeface="Arial" panose="020B0604020202020204" pitchFamily="34" charset="0"/>
                <a:cs typeface="Arial" panose="020B0604020202020204" pitchFamily="34" charset="0"/>
              </a:endParaRPr>
            </a:p>
          </p:txBody>
        </p:sp>
        <p:sp>
          <p:nvSpPr>
            <p:cNvPr id="18" name="TextBox 17"/>
            <p:cNvSpPr txBox="1"/>
            <p:nvPr/>
          </p:nvSpPr>
          <p:spPr>
            <a:xfrm>
              <a:off x="3019923" y="2195737"/>
              <a:ext cx="1335758"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Deep-water hake</a:t>
              </a:r>
              <a:endParaRPr lang="en-US" sz="900" dirty="0">
                <a:latin typeface="Arial" panose="020B0604020202020204" pitchFamily="34" charset="0"/>
                <a:cs typeface="Arial" panose="020B0604020202020204" pitchFamily="34" charset="0"/>
              </a:endParaRPr>
            </a:p>
          </p:txBody>
        </p:sp>
        <p:sp>
          <p:nvSpPr>
            <p:cNvPr id="19" name="TextBox 18"/>
            <p:cNvSpPr txBox="1"/>
            <p:nvPr/>
          </p:nvSpPr>
          <p:spPr>
            <a:xfrm>
              <a:off x="2987450" y="2627786"/>
              <a:ext cx="1585507" cy="277996"/>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Yellowtail (line &amp; net)</a:t>
              </a:r>
            </a:p>
          </p:txBody>
        </p:sp>
        <p:sp>
          <p:nvSpPr>
            <p:cNvPr id="20" name="TextBox 19"/>
            <p:cNvSpPr txBox="1"/>
            <p:nvPr/>
          </p:nvSpPr>
          <p:spPr>
            <a:xfrm>
              <a:off x="1942579" y="2771801"/>
              <a:ext cx="1142402" cy="444795"/>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Shallow-water</a:t>
              </a:r>
            </a:p>
            <a:p>
              <a:pPr algn="ctr"/>
              <a:r>
                <a:rPr lang="en-US" sz="900" dirty="0" smtClean="0">
                  <a:latin typeface="Arial" panose="020B0604020202020204" pitchFamily="34" charset="0"/>
                  <a:cs typeface="Arial" panose="020B0604020202020204" pitchFamily="34" charset="0"/>
                </a:rPr>
                <a:t>hake</a:t>
              </a:r>
            </a:p>
          </p:txBody>
        </p:sp>
        <p:sp>
          <p:nvSpPr>
            <p:cNvPr id="21" name="TextBox 20"/>
            <p:cNvSpPr txBox="1"/>
            <p:nvPr/>
          </p:nvSpPr>
          <p:spPr>
            <a:xfrm>
              <a:off x="3366350" y="2771801"/>
              <a:ext cx="642905" cy="277996"/>
            </a:xfrm>
            <a:prstGeom prst="rect">
              <a:avLst/>
            </a:prstGeom>
            <a:noFill/>
          </p:spPr>
          <p:txBody>
            <a:bodyPr wrap="none" rtlCol="0">
              <a:spAutoFit/>
            </a:bodyPr>
            <a:lstStyle/>
            <a:p>
              <a:pPr algn="ctr"/>
              <a:r>
                <a:rPr lang="en-US" sz="900" dirty="0" err="1" smtClean="0">
                  <a:latin typeface="Arial" panose="020B0604020202020204" pitchFamily="34" charset="0"/>
                  <a:cs typeface="Arial" panose="020B0604020202020204" pitchFamily="34" charset="0"/>
                </a:rPr>
                <a:t>Snoek</a:t>
              </a:r>
              <a:endParaRPr lang="en-US" sz="900" dirty="0">
                <a:latin typeface="Arial" panose="020B0604020202020204" pitchFamily="34" charset="0"/>
                <a:cs typeface="Arial" panose="020B0604020202020204" pitchFamily="34" charset="0"/>
              </a:endParaRPr>
            </a:p>
          </p:txBody>
        </p:sp>
        <p:sp>
          <p:nvSpPr>
            <p:cNvPr id="22" name="TextBox 21"/>
            <p:cNvSpPr txBox="1"/>
            <p:nvPr/>
          </p:nvSpPr>
          <p:spPr>
            <a:xfrm>
              <a:off x="878743" y="3811851"/>
              <a:ext cx="965161" cy="444795"/>
            </a:xfrm>
            <a:prstGeom prst="rect">
              <a:avLst/>
            </a:prstGeom>
            <a:noFill/>
            <a:ln>
              <a:solidFill>
                <a:schemeClr val="tx1"/>
              </a:solidFill>
              <a:prstDash val="dash"/>
            </a:ln>
          </p:spPr>
          <p:txBody>
            <a:bodyPr wrap="none" rtlCol="0">
              <a:spAutoFit/>
            </a:bodyPr>
            <a:lstStyle/>
            <a:p>
              <a:r>
                <a:rPr lang="en-US" sz="900" dirty="0" smtClean="0">
                  <a:latin typeface="Arial" panose="020B0604020202020204" pitchFamily="34" charset="0"/>
                  <a:cs typeface="Arial" panose="020B0604020202020204" pitchFamily="34" charset="0"/>
                </a:rPr>
                <a:t>Patagonian</a:t>
              </a:r>
            </a:p>
            <a:p>
              <a:pPr algn="ctr"/>
              <a:r>
                <a:rPr lang="en-US" sz="900" dirty="0" err="1" smtClean="0">
                  <a:latin typeface="Arial" panose="020B0604020202020204" pitchFamily="34" charset="0"/>
                  <a:cs typeface="Arial" panose="020B0604020202020204" pitchFamily="34" charset="0"/>
                </a:rPr>
                <a:t>toothfish</a:t>
              </a:r>
              <a:endParaRPr lang="en-US" sz="900" dirty="0">
                <a:latin typeface="Arial" panose="020B0604020202020204" pitchFamily="34" charset="0"/>
                <a:cs typeface="Arial" panose="020B0604020202020204" pitchFamily="34" charset="0"/>
              </a:endParaRPr>
            </a:p>
          </p:txBody>
        </p:sp>
        <p:sp>
          <p:nvSpPr>
            <p:cNvPr id="23" name="TextBox 22"/>
            <p:cNvSpPr txBox="1"/>
            <p:nvPr/>
          </p:nvSpPr>
          <p:spPr>
            <a:xfrm>
              <a:off x="4199292" y="3121968"/>
              <a:ext cx="1335759" cy="444795"/>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Prawns (shallow-</a:t>
              </a:r>
            </a:p>
            <a:p>
              <a:pPr algn="ctr"/>
              <a:r>
                <a:rPr lang="en-US" sz="900" dirty="0">
                  <a:latin typeface="Arial" panose="020B0604020202020204" pitchFamily="34" charset="0"/>
                  <a:cs typeface="Arial" panose="020B0604020202020204" pitchFamily="34" charset="0"/>
                </a:rPr>
                <a:t>w</a:t>
              </a:r>
              <a:r>
                <a:rPr lang="en-US" sz="900" dirty="0" smtClean="0">
                  <a:latin typeface="Arial" panose="020B0604020202020204" pitchFamily="34" charset="0"/>
                  <a:cs typeface="Arial" panose="020B0604020202020204" pitchFamily="34" charset="0"/>
                </a:rPr>
                <a:t>ater)</a:t>
              </a:r>
              <a:endParaRPr lang="en-US" sz="900" dirty="0">
                <a:latin typeface="Arial" panose="020B0604020202020204" pitchFamily="34" charset="0"/>
                <a:cs typeface="Arial" panose="020B0604020202020204" pitchFamily="34" charset="0"/>
              </a:endParaRPr>
            </a:p>
          </p:txBody>
        </p:sp>
        <p:sp>
          <p:nvSpPr>
            <p:cNvPr id="24" name="TextBox 23"/>
            <p:cNvSpPr txBox="1"/>
            <p:nvPr/>
          </p:nvSpPr>
          <p:spPr>
            <a:xfrm>
              <a:off x="2980200" y="1721877"/>
              <a:ext cx="1376041" cy="277996"/>
            </a:xfrm>
            <a:prstGeom prst="rect">
              <a:avLst/>
            </a:prstGeom>
            <a:noFill/>
          </p:spPr>
          <p:txBody>
            <a:bodyPr wrap="none" rtlCol="0">
              <a:spAutoFit/>
            </a:bodyPr>
            <a:lstStyle/>
            <a:p>
              <a:pPr algn="ctr"/>
              <a:r>
                <a:rPr lang="en-US" sz="900" dirty="0" err="1" smtClean="0">
                  <a:latin typeface="Arial" panose="020B0604020202020204" pitchFamily="34" charset="0"/>
                  <a:cs typeface="Arial" panose="020B0604020202020204" pitchFamily="34" charset="0"/>
                </a:rPr>
                <a:t>Bigeye</a:t>
              </a:r>
              <a:r>
                <a:rPr lang="en-US" sz="900" dirty="0" smtClean="0">
                  <a:latin typeface="Arial" panose="020B0604020202020204" pitchFamily="34" charset="0"/>
                  <a:cs typeface="Arial" panose="020B0604020202020204" pitchFamily="34" charset="0"/>
                </a:rPr>
                <a:t> tuna (Ind.)</a:t>
              </a:r>
              <a:endParaRPr lang="en-US" sz="900" dirty="0">
                <a:latin typeface="Arial" panose="020B0604020202020204" pitchFamily="34" charset="0"/>
                <a:cs typeface="Arial" panose="020B0604020202020204" pitchFamily="34" charset="0"/>
              </a:endParaRPr>
            </a:p>
          </p:txBody>
        </p:sp>
        <p:sp>
          <p:nvSpPr>
            <p:cNvPr id="25" name="TextBox 24"/>
            <p:cNvSpPr txBox="1"/>
            <p:nvPr/>
          </p:nvSpPr>
          <p:spPr>
            <a:xfrm>
              <a:off x="3064235" y="3677708"/>
              <a:ext cx="1247137"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Swordfish (Ind.)</a:t>
              </a:r>
              <a:endParaRPr lang="en-US" sz="900" dirty="0">
                <a:latin typeface="Arial" panose="020B0604020202020204" pitchFamily="34" charset="0"/>
                <a:cs typeface="Arial" panose="020B0604020202020204" pitchFamily="34" charset="0"/>
              </a:endParaRPr>
            </a:p>
          </p:txBody>
        </p:sp>
        <p:sp>
          <p:nvSpPr>
            <p:cNvPr id="26" name="TextBox 25"/>
            <p:cNvSpPr txBox="1"/>
            <p:nvPr/>
          </p:nvSpPr>
          <p:spPr>
            <a:xfrm>
              <a:off x="5034099" y="2267744"/>
              <a:ext cx="868484" cy="277996"/>
            </a:xfrm>
            <a:prstGeom prst="rect">
              <a:avLst/>
            </a:prstGeom>
            <a:noFill/>
            <a:ln>
              <a:solidFill>
                <a:schemeClr val="tx1"/>
              </a:solidFill>
              <a:prstDash val="dash"/>
            </a:ln>
          </p:spPr>
          <p:txBody>
            <a:bodyPr wrap="none" rtlCol="0">
              <a:spAutoFit/>
            </a:bodyPr>
            <a:lstStyle/>
            <a:p>
              <a:r>
                <a:rPr lang="en-US" sz="900" dirty="0" smtClean="0">
                  <a:latin typeface="Arial" panose="020B0604020202020204" pitchFamily="34" charset="0"/>
                  <a:cs typeface="Arial" panose="020B0604020202020204" pitchFamily="34" charset="0"/>
                </a:rPr>
                <a:t>Silver </a:t>
              </a:r>
              <a:r>
                <a:rPr lang="en-US" sz="900" dirty="0" err="1" smtClean="0">
                  <a:latin typeface="Arial" panose="020B0604020202020204" pitchFamily="34" charset="0"/>
                  <a:cs typeface="Arial" panose="020B0604020202020204" pitchFamily="34" charset="0"/>
                </a:rPr>
                <a:t>kob</a:t>
              </a:r>
              <a:endParaRPr lang="en-US" sz="900" dirty="0">
                <a:latin typeface="Arial" panose="020B0604020202020204" pitchFamily="34" charset="0"/>
                <a:cs typeface="Arial" panose="020B0604020202020204" pitchFamily="34" charset="0"/>
              </a:endParaRPr>
            </a:p>
          </p:txBody>
        </p:sp>
        <p:sp>
          <p:nvSpPr>
            <p:cNvPr id="27" name="TextBox 26"/>
            <p:cNvSpPr txBox="1"/>
            <p:nvPr/>
          </p:nvSpPr>
          <p:spPr>
            <a:xfrm>
              <a:off x="3366910" y="1259633"/>
              <a:ext cx="602621"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Squid</a:t>
              </a:r>
              <a:endParaRPr lang="en-US" sz="900" dirty="0">
                <a:latin typeface="Arial" panose="020B0604020202020204" pitchFamily="34" charset="0"/>
                <a:cs typeface="Arial" panose="020B0604020202020204" pitchFamily="34" charset="0"/>
              </a:endParaRPr>
            </a:p>
          </p:txBody>
        </p:sp>
        <p:sp>
          <p:nvSpPr>
            <p:cNvPr id="28" name="TextBox 27"/>
            <p:cNvSpPr txBox="1"/>
            <p:nvPr/>
          </p:nvSpPr>
          <p:spPr>
            <a:xfrm>
              <a:off x="3209808" y="1043609"/>
              <a:ext cx="916823"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Blue shark</a:t>
              </a:r>
              <a:endParaRPr lang="en-US" sz="900" dirty="0">
                <a:latin typeface="Arial" panose="020B0604020202020204" pitchFamily="34" charset="0"/>
                <a:cs typeface="Arial" panose="020B0604020202020204" pitchFamily="34" charset="0"/>
              </a:endParaRPr>
            </a:p>
          </p:txBody>
        </p:sp>
        <p:sp>
          <p:nvSpPr>
            <p:cNvPr id="29" name="TextBox 28"/>
            <p:cNvSpPr txBox="1"/>
            <p:nvPr/>
          </p:nvSpPr>
          <p:spPr>
            <a:xfrm>
              <a:off x="2903663" y="755577"/>
              <a:ext cx="1529112" cy="277996"/>
            </a:xfrm>
            <a:prstGeom prst="rect">
              <a:avLst/>
            </a:prstGeom>
            <a:noFill/>
          </p:spPr>
          <p:txBody>
            <a:bodyPr wrap="none" rtlCol="0">
              <a:spAutoFit/>
            </a:bodyPr>
            <a:lstStyle/>
            <a:p>
              <a:pPr algn="ctr"/>
              <a:r>
                <a:rPr lang="en-US" sz="900" dirty="0" err="1" smtClean="0">
                  <a:latin typeface="Arial" panose="020B0604020202020204" pitchFamily="34" charset="0"/>
                  <a:cs typeface="Arial" panose="020B0604020202020204" pitchFamily="34" charset="0"/>
                </a:rPr>
                <a:t>Smoothhound</a:t>
              </a:r>
              <a:r>
                <a:rPr lang="en-US" sz="900" dirty="0" smtClean="0">
                  <a:latin typeface="Arial" panose="020B0604020202020204" pitchFamily="34" charset="0"/>
                  <a:cs typeface="Arial" panose="020B0604020202020204" pitchFamily="34" charset="0"/>
                </a:rPr>
                <a:t> shark</a:t>
              </a:r>
            </a:p>
          </p:txBody>
        </p:sp>
        <p:sp>
          <p:nvSpPr>
            <p:cNvPr id="30" name="TextBox 29"/>
            <p:cNvSpPr txBox="1"/>
            <p:nvPr/>
          </p:nvSpPr>
          <p:spPr>
            <a:xfrm>
              <a:off x="3064235" y="2483769"/>
              <a:ext cx="1247137"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Horse mackerel</a:t>
              </a:r>
              <a:endParaRPr lang="en-US" sz="900" dirty="0">
                <a:latin typeface="Arial" panose="020B0604020202020204" pitchFamily="34" charset="0"/>
                <a:cs typeface="Arial" panose="020B0604020202020204" pitchFamily="34" charset="0"/>
              </a:endParaRPr>
            </a:p>
          </p:txBody>
        </p:sp>
        <p:sp>
          <p:nvSpPr>
            <p:cNvPr id="31" name="TextBox 30"/>
            <p:cNvSpPr txBox="1"/>
            <p:nvPr/>
          </p:nvSpPr>
          <p:spPr>
            <a:xfrm>
              <a:off x="2117610" y="4629439"/>
              <a:ext cx="731526"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Redeye</a:t>
              </a:r>
              <a:endParaRPr lang="en-US" sz="900" dirty="0">
                <a:latin typeface="Arial" panose="020B0604020202020204" pitchFamily="34" charset="0"/>
                <a:cs typeface="Arial" panose="020B0604020202020204" pitchFamily="34" charset="0"/>
              </a:endParaRPr>
            </a:p>
          </p:txBody>
        </p:sp>
        <p:sp>
          <p:nvSpPr>
            <p:cNvPr id="32" name="TextBox 31"/>
            <p:cNvSpPr txBox="1"/>
            <p:nvPr/>
          </p:nvSpPr>
          <p:spPr>
            <a:xfrm>
              <a:off x="1730903" y="5117868"/>
              <a:ext cx="1504944"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Hottentot </a:t>
              </a:r>
              <a:r>
                <a:rPr lang="en-US" sz="900" dirty="0" err="1" smtClean="0">
                  <a:latin typeface="Arial" panose="020B0604020202020204" pitchFamily="34" charset="0"/>
                  <a:cs typeface="Arial" panose="020B0604020202020204" pitchFamily="34" charset="0"/>
                </a:rPr>
                <a:t>seabream</a:t>
              </a:r>
              <a:endParaRPr lang="en-US" sz="900" dirty="0">
                <a:latin typeface="Arial" panose="020B0604020202020204" pitchFamily="34" charset="0"/>
                <a:cs typeface="Arial" panose="020B0604020202020204" pitchFamily="34" charset="0"/>
              </a:endParaRPr>
            </a:p>
          </p:txBody>
        </p:sp>
        <p:sp>
          <p:nvSpPr>
            <p:cNvPr id="33" name="TextBox 32"/>
            <p:cNvSpPr txBox="1"/>
            <p:nvPr/>
          </p:nvSpPr>
          <p:spPr>
            <a:xfrm>
              <a:off x="4299055" y="1373452"/>
              <a:ext cx="1118233" cy="277996"/>
            </a:xfrm>
            <a:prstGeom prst="rect">
              <a:avLst/>
            </a:prstGeom>
            <a:noFill/>
          </p:spPr>
          <p:txBody>
            <a:bodyPr wrap="none" rtlCol="0">
              <a:spAutoFit/>
            </a:bodyPr>
            <a:lstStyle/>
            <a:p>
              <a:pPr algn="ctr"/>
              <a:r>
                <a:rPr lang="en-US" sz="900" dirty="0" err="1" smtClean="0">
                  <a:latin typeface="Arial" panose="020B0604020202020204" pitchFamily="34" charset="0"/>
                  <a:cs typeface="Arial" panose="020B0604020202020204" pitchFamily="34" charset="0"/>
                </a:rPr>
                <a:t>Soupfin</a:t>
              </a:r>
              <a:r>
                <a:rPr lang="en-US" sz="900" dirty="0" smtClean="0">
                  <a:latin typeface="Arial" panose="020B0604020202020204" pitchFamily="34" charset="0"/>
                  <a:cs typeface="Arial" panose="020B0604020202020204" pitchFamily="34" charset="0"/>
                </a:rPr>
                <a:t> shark</a:t>
              </a:r>
              <a:endParaRPr lang="en-US" sz="900" dirty="0">
                <a:latin typeface="Arial" panose="020B0604020202020204" pitchFamily="34" charset="0"/>
                <a:cs typeface="Arial" panose="020B0604020202020204" pitchFamily="34" charset="0"/>
              </a:endParaRPr>
            </a:p>
          </p:txBody>
        </p:sp>
        <p:sp>
          <p:nvSpPr>
            <p:cNvPr id="34" name="TextBox 33"/>
            <p:cNvSpPr txBox="1"/>
            <p:nvPr/>
          </p:nvSpPr>
          <p:spPr>
            <a:xfrm>
              <a:off x="3076877" y="1475657"/>
              <a:ext cx="1182686"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Albacore (Ind.)</a:t>
              </a:r>
              <a:endParaRPr lang="en-US" sz="900" dirty="0">
                <a:latin typeface="Arial" panose="020B0604020202020204" pitchFamily="34" charset="0"/>
                <a:cs typeface="Arial" panose="020B0604020202020204" pitchFamily="34" charset="0"/>
              </a:endParaRPr>
            </a:p>
          </p:txBody>
        </p:sp>
        <p:sp>
          <p:nvSpPr>
            <p:cNvPr id="35" name="TextBox 34"/>
            <p:cNvSpPr txBox="1"/>
            <p:nvPr/>
          </p:nvSpPr>
          <p:spPr>
            <a:xfrm>
              <a:off x="2899077" y="3275857"/>
              <a:ext cx="1577450"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Prawns (deep-water)</a:t>
              </a:r>
              <a:endParaRPr lang="en-US" sz="900" dirty="0">
                <a:latin typeface="Arial" panose="020B0604020202020204" pitchFamily="34" charset="0"/>
                <a:cs typeface="Arial" panose="020B0604020202020204" pitchFamily="34" charset="0"/>
              </a:endParaRPr>
            </a:p>
          </p:txBody>
        </p:sp>
        <p:sp>
          <p:nvSpPr>
            <p:cNvPr id="36" name="TextBox 35"/>
            <p:cNvSpPr txBox="1"/>
            <p:nvPr/>
          </p:nvSpPr>
          <p:spPr>
            <a:xfrm>
              <a:off x="1718815" y="4875660"/>
              <a:ext cx="1529113"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Seaweed (non-kelp)</a:t>
              </a:r>
              <a:endParaRPr lang="en-US" sz="900" dirty="0">
                <a:latin typeface="Arial" panose="020B0604020202020204" pitchFamily="34" charset="0"/>
                <a:cs typeface="Arial" panose="020B0604020202020204" pitchFamily="34" charset="0"/>
              </a:endParaRPr>
            </a:p>
          </p:txBody>
        </p:sp>
        <p:sp>
          <p:nvSpPr>
            <p:cNvPr id="37" name="TextBox 36"/>
            <p:cNvSpPr txBox="1"/>
            <p:nvPr/>
          </p:nvSpPr>
          <p:spPr>
            <a:xfrm>
              <a:off x="5068886" y="427004"/>
              <a:ext cx="763750" cy="277996"/>
            </a:xfrm>
            <a:prstGeom prst="rect">
              <a:avLst/>
            </a:prstGeom>
            <a:noFill/>
            <a:ln>
              <a:solidFill>
                <a:schemeClr val="tx1"/>
              </a:solidFill>
              <a:prstDash val="dash"/>
            </a:ln>
          </p:spPr>
          <p:txBody>
            <a:bodyPr wrap="none" rtlCol="0">
              <a:spAutoFit/>
            </a:bodyPr>
            <a:lstStyle/>
            <a:p>
              <a:pPr algn="ctr"/>
              <a:r>
                <a:rPr lang="en-US" sz="900" dirty="0" smtClean="0">
                  <a:latin typeface="Arial" panose="020B0604020202020204" pitchFamily="34" charset="0"/>
                  <a:cs typeface="Arial" panose="020B0604020202020204" pitchFamily="34" charset="0"/>
                </a:rPr>
                <a:t>Abalone</a:t>
              </a:r>
            </a:p>
          </p:txBody>
        </p:sp>
        <p:sp>
          <p:nvSpPr>
            <p:cNvPr id="38" name="TextBox 37"/>
            <p:cNvSpPr txBox="1"/>
            <p:nvPr/>
          </p:nvSpPr>
          <p:spPr>
            <a:xfrm>
              <a:off x="4657565" y="1085420"/>
              <a:ext cx="401210"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Elf</a:t>
              </a:r>
            </a:p>
          </p:txBody>
        </p:sp>
        <p:sp>
          <p:nvSpPr>
            <p:cNvPr id="39" name="TextBox 38"/>
            <p:cNvSpPr txBox="1"/>
            <p:nvPr/>
          </p:nvSpPr>
          <p:spPr>
            <a:xfrm>
              <a:off x="5371359" y="1085420"/>
              <a:ext cx="1279363"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White steenbras</a:t>
              </a:r>
            </a:p>
          </p:txBody>
        </p:sp>
        <p:sp>
          <p:nvSpPr>
            <p:cNvPr id="40" name="TextBox 39"/>
            <p:cNvSpPr txBox="1"/>
            <p:nvPr/>
          </p:nvSpPr>
          <p:spPr>
            <a:xfrm>
              <a:off x="5439839" y="1331642"/>
              <a:ext cx="1142404" cy="444795"/>
            </a:xfrm>
            <a:prstGeom prst="rect">
              <a:avLst/>
            </a:prstGeom>
            <a:noFill/>
          </p:spPr>
          <p:txBody>
            <a:bodyPr wrap="none" rtlCol="0">
              <a:spAutoFit/>
            </a:bodyPr>
            <a:lstStyle/>
            <a:p>
              <a:pPr algn="ctr"/>
              <a:r>
                <a:rPr lang="en-US" sz="900" dirty="0" err="1" smtClean="0">
                  <a:latin typeface="Arial" panose="020B0604020202020204" pitchFamily="34" charset="0"/>
                  <a:cs typeface="Arial" panose="020B0604020202020204" pitchFamily="34" charset="0"/>
                </a:rPr>
                <a:t>Longfin</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mako</a:t>
              </a:r>
              <a:r>
                <a:rPr lang="en-US" sz="900" dirty="0" smtClean="0">
                  <a:latin typeface="Arial" panose="020B0604020202020204" pitchFamily="34" charset="0"/>
                  <a:cs typeface="Arial" panose="020B0604020202020204" pitchFamily="34" charset="0"/>
                </a:rPr>
                <a:t> </a:t>
              </a:r>
            </a:p>
            <a:p>
              <a:pPr algn="ctr"/>
              <a:r>
                <a:rPr lang="en-US" sz="900" dirty="0" smtClean="0">
                  <a:latin typeface="Arial" panose="020B0604020202020204" pitchFamily="34" charset="0"/>
                  <a:cs typeface="Arial" panose="020B0604020202020204" pitchFamily="34" charset="0"/>
                </a:rPr>
                <a:t>shark</a:t>
              </a:r>
              <a:endParaRPr lang="en-US" sz="900" dirty="0">
                <a:latin typeface="Arial" panose="020B0604020202020204" pitchFamily="34" charset="0"/>
                <a:cs typeface="Arial" panose="020B0604020202020204" pitchFamily="34" charset="0"/>
              </a:endParaRPr>
            </a:p>
          </p:txBody>
        </p:sp>
        <p:sp>
          <p:nvSpPr>
            <p:cNvPr id="41" name="TextBox 40"/>
            <p:cNvSpPr txBox="1"/>
            <p:nvPr/>
          </p:nvSpPr>
          <p:spPr>
            <a:xfrm>
              <a:off x="3346209" y="3131841"/>
              <a:ext cx="683186"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Slinger</a:t>
              </a:r>
              <a:endParaRPr lang="en-US" sz="900" dirty="0">
                <a:latin typeface="Arial" panose="020B0604020202020204" pitchFamily="34" charset="0"/>
                <a:cs typeface="Arial" panose="020B0604020202020204" pitchFamily="34" charset="0"/>
              </a:endParaRPr>
            </a:p>
          </p:txBody>
        </p:sp>
        <p:sp>
          <p:nvSpPr>
            <p:cNvPr id="42" name="TextBox 41"/>
            <p:cNvSpPr txBox="1"/>
            <p:nvPr/>
          </p:nvSpPr>
          <p:spPr>
            <a:xfrm>
              <a:off x="3015896" y="3533692"/>
              <a:ext cx="1343814" cy="277996"/>
            </a:xfrm>
            <a:prstGeom prst="rect">
              <a:avLst/>
            </a:prstGeom>
            <a:noFill/>
          </p:spPr>
          <p:txBody>
            <a:bodyPr wrap="none" rtlCol="0">
              <a:spAutoFit/>
            </a:bodyPr>
            <a:lstStyle/>
            <a:p>
              <a:pPr algn="ctr"/>
              <a:r>
                <a:rPr lang="en-US" sz="900" dirty="0" err="1" smtClean="0">
                  <a:latin typeface="Arial" panose="020B0604020202020204" pitchFamily="34" charset="0"/>
                  <a:cs typeface="Arial" panose="020B0604020202020204" pitchFamily="34" charset="0"/>
                </a:rPr>
                <a:t>Bigeye</a:t>
              </a:r>
              <a:r>
                <a:rPr lang="en-US" sz="900" dirty="0" smtClean="0">
                  <a:latin typeface="Arial" panose="020B0604020202020204" pitchFamily="34" charset="0"/>
                  <a:cs typeface="Arial" panose="020B0604020202020204" pitchFamily="34" charset="0"/>
                </a:rPr>
                <a:t> tuna (Atl.)</a:t>
              </a:r>
              <a:endParaRPr lang="en-US" sz="900" dirty="0">
                <a:latin typeface="Arial" panose="020B0604020202020204" pitchFamily="34" charset="0"/>
                <a:cs typeface="Arial" panose="020B0604020202020204" pitchFamily="34" charset="0"/>
              </a:endParaRPr>
            </a:p>
          </p:txBody>
        </p:sp>
        <p:sp>
          <p:nvSpPr>
            <p:cNvPr id="43" name="TextBox 42"/>
            <p:cNvSpPr txBox="1"/>
            <p:nvPr/>
          </p:nvSpPr>
          <p:spPr>
            <a:xfrm>
              <a:off x="5002841" y="2619712"/>
              <a:ext cx="981274" cy="444795"/>
            </a:xfrm>
            <a:prstGeom prst="rect">
              <a:avLst/>
            </a:prstGeom>
            <a:noFill/>
            <a:ln>
              <a:solidFill>
                <a:schemeClr val="tx1"/>
              </a:solidFill>
              <a:prstDash val="dash"/>
            </a:ln>
          </p:spPr>
          <p:txBody>
            <a:bodyPr wrap="none" rtlCol="0">
              <a:spAutoFit/>
            </a:bodyPr>
            <a:lstStyle/>
            <a:p>
              <a:r>
                <a:rPr lang="en-US" sz="900" dirty="0" smtClean="0">
                  <a:latin typeface="Arial" panose="020B0604020202020204" pitchFamily="34" charset="0"/>
                  <a:cs typeface="Arial" panose="020B0604020202020204" pitchFamily="34" charset="0"/>
                </a:rPr>
                <a:t>West Coast</a:t>
              </a:r>
            </a:p>
            <a:p>
              <a:r>
                <a:rPr lang="en-US" sz="900" dirty="0">
                  <a:latin typeface="Arial" panose="020B0604020202020204" pitchFamily="34" charset="0"/>
                  <a:cs typeface="Arial" panose="020B0604020202020204" pitchFamily="34" charset="0"/>
                </a:rPr>
                <a:t>r</a:t>
              </a:r>
              <a:r>
                <a:rPr lang="en-US" sz="900" dirty="0" smtClean="0">
                  <a:latin typeface="Arial" panose="020B0604020202020204" pitchFamily="34" charset="0"/>
                  <a:cs typeface="Arial" panose="020B0604020202020204" pitchFamily="34" charset="0"/>
                </a:rPr>
                <a:t>ock lobster</a:t>
              </a:r>
              <a:endParaRPr lang="en-US" sz="900" dirty="0">
                <a:latin typeface="Arial" panose="020B0604020202020204" pitchFamily="34" charset="0"/>
                <a:cs typeface="Arial" panose="020B0604020202020204" pitchFamily="34" charset="0"/>
              </a:endParaRPr>
            </a:p>
          </p:txBody>
        </p:sp>
        <p:sp>
          <p:nvSpPr>
            <p:cNvPr id="44" name="TextBox 43"/>
            <p:cNvSpPr txBox="1"/>
            <p:nvPr/>
          </p:nvSpPr>
          <p:spPr>
            <a:xfrm>
              <a:off x="5279577" y="4891971"/>
              <a:ext cx="1488830" cy="444795"/>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Great hammerhead</a:t>
              </a:r>
            </a:p>
            <a:p>
              <a:pPr algn="ctr"/>
              <a:r>
                <a:rPr lang="en-US" sz="900" dirty="0" smtClean="0">
                  <a:latin typeface="Arial" panose="020B0604020202020204" pitchFamily="34" charset="0"/>
                  <a:cs typeface="Arial" panose="020B0604020202020204" pitchFamily="34" charset="0"/>
                </a:rPr>
                <a:t>shark</a:t>
              </a:r>
              <a:endParaRPr lang="en-US" sz="900" dirty="0">
                <a:latin typeface="Arial" panose="020B0604020202020204" pitchFamily="34" charset="0"/>
                <a:cs typeface="Arial" panose="020B0604020202020204" pitchFamily="34" charset="0"/>
              </a:endParaRPr>
            </a:p>
          </p:txBody>
        </p:sp>
        <p:sp>
          <p:nvSpPr>
            <p:cNvPr id="45" name="TextBox 44"/>
            <p:cNvSpPr txBox="1"/>
            <p:nvPr/>
          </p:nvSpPr>
          <p:spPr>
            <a:xfrm>
              <a:off x="3249532" y="2957628"/>
              <a:ext cx="876542"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Carpenter</a:t>
              </a:r>
              <a:endParaRPr lang="en-US" sz="900" dirty="0">
                <a:latin typeface="Arial" panose="020B0604020202020204" pitchFamily="34" charset="0"/>
                <a:cs typeface="Arial" panose="020B0604020202020204" pitchFamily="34" charset="0"/>
              </a:endParaRPr>
            </a:p>
          </p:txBody>
        </p:sp>
        <p:sp>
          <p:nvSpPr>
            <p:cNvPr id="46" name="TextBox 45"/>
            <p:cNvSpPr txBox="1"/>
            <p:nvPr/>
          </p:nvSpPr>
          <p:spPr>
            <a:xfrm>
              <a:off x="3720544" y="3846984"/>
              <a:ext cx="1029612" cy="444795"/>
            </a:xfrm>
            <a:prstGeom prst="rect">
              <a:avLst/>
            </a:prstGeom>
            <a:noFill/>
            <a:ln>
              <a:solidFill>
                <a:schemeClr val="tx1"/>
              </a:solidFill>
              <a:prstDash val="dash"/>
            </a:ln>
          </p:spPr>
          <p:txBody>
            <a:bodyPr wrap="none" rtlCol="0">
              <a:spAutoFit/>
            </a:bodyPr>
            <a:lstStyle/>
            <a:p>
              <a:pPr algn="ctr"/>
              <a:r>
                <a:rPr lang="en-US" sz="900" dirty="0" smtClean="0">
                  <a:latin typeface="Arial" panose="020B0604020202020204" pitchFamily="34" charset="0"/>
                  <a:cs typeface="Arial" panose="020B0604020202020204" pitchFamily="34" charset="0"/>
                </a:rPr>
                <a:t>South Coast</a:t>
              </a:r>
            </a:p>
            <a:p>
              <a:pPr algn="ctr"/>
              <a:r>
                <a:rPr lang="en-US" sz="900" dirty="0" smtClean="0">
                  <a:latin typeface="Arial" panose="020B0604020202020204" pitchFamily="34" charset="0"/>
                  <a:cs typeface="Arial" panose="020B0604020202020204" pitchFamily="34" charset="0"/>
                </a:rPr>
                <a:t>rock lobster</a:t>
              </a:r>
              <a:endParaRPr lang="en-US" sz="900" dirty="0">
                <a:latin typeface="Arial" panose="020B0604020202020204" pitchFamily="34" charset="0"/>
                <a:cs typeface="Arial" panose="020B0604020202020204" pitchFamily="34" charset="0"/>
              </a:endParaRPr>
            </a:p>
          </p:txBody>
        </p:sp>
        <p:sp>
          <p:nvSpPr>
            <p:cNvPr id="47" name="TextBox 46"/>
            <p:cNvSpPr txBox="1"/>
            <p:nvPr/>
          </p:nvSpPr>
          <p:spPr>
            <a:xfrm>
              <a:off x="3112573" y="3398967"/>
              <a:ext cx="1150459"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Albacore (Atl.)</a:t>
              </a:r>
              <a:endParaRPr lang="en-US" sz="900" dirty="0">
                <a:latin typeface="Arial" panose="020B0604020202020204" pitchFamily="34" charset="0"/>
                <a:cs typeface="Arial" panose="020B0604020202020204" pitchFamily="34" charset="0"/>
              </a:endParaRPr>
            </a:p>
          </p:txBody>
        </p:sp>
        <p:sp>
          <p:nvSpPr>
            <p:cNvPr id="48" name="TextBox 47"/>
            <p:cNvSpPr txBox="1"/>
            <p:nvPr/>
          </p:nvSpPr>
          <p:spPr>
            <a:xfrm>
              <a:off x="5352085" y="4457998"/>
              <a:ext cx="1343814" cy="444795"/>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Oceanic white-tip</a:t>
              </a:r>
            </a:p>
            <a:p>
              <a:pPr algn="ctr"/>
              <a:r>
                <a:rPr lang="en-US" sz="900" dirty="0" smtClean="0">
                  <a:latin typeface="Arial" panose="020B0604020202020204" pitchFamily="34" charset="0"/>
                  <a:cs typeface="Arial" panose="020B0604020202020204" pitchFamily="34" charset="0"/>
                </a:rPr>
                <a:t>shark</a:t>
              </a:r>
              <a:endParaRPr lang="en-US" sz="900" dirty="0">
                <a:latin typeface="Arial" panose="020B0604020202020204" pitchFamily="34" charset="0"/>
                <a:cs typeface="Arial" panose="020B0604020202020204" pitchFamily="34" charset="0"/>
              </a:endParaRPr>
            </a:p>
          </p:txBody>
        </p:sp>
        <p:sp>
          <p:nvSpPr>
            <p:cNvPr id="49" name="TextBox 48"/>
            <p:cNvSpPr txBox="1"/>
            <p:nvPr/>
          </p:nvSpPr>
          <p:spPr>
            <a:xfrm>
              <a:off x="3218382" y="3893732"/>
              <a:ext cx="522057" cy="277996"/>
            </a:xfrm>
            <a:prstGeom prst="rect">
              <a:avLst/>
            </a:prstGeom>
            <a:noFill/>
            <a:ln>
              <a:solidFill>
                <a:schemeClr val="tx1"/>
              </a:solidFill>
              <a:prstDash val="dash"/>
            </a:ln>
          </p:spPr>
          <p:txBody>
            <a:bodyPr wrap="none" rtlCol="0">
              <a:spAutoFit/>
            </a:bodyPr>
            <a:lstStyle/>
            <a:p>
              <a:r>
                <a:rPr lang="en-US" sz="900" dirty="0" smtClean="0">
                  <a:latin typeface="Arial" panose="020B0604020202020204" pitchFamily="34" charset="0"/>
                  <a:cs typeface="Arial" panose="020B0604020202020204" pitchFamily="34" charset="0"/>
                </a:rPr>
                <a:t>Kelp</a:t>
              </a:r>
              <a:endParaRPr lang="en-US" sz="900" dirty="0">
                <a:latin typeface="Arial" panose="020B0604020202020204" pitchFamily="34" charset="0"/>
                <a:cs typeface="Arial" panose="020B0604020202020204" pitchFamily="34" charset="0"/>
              </a:endParaRPr>
            </a:p>
          </p:txBody>
        </p:sp>
        <p:sp>
          <p:nvSpPr>
            <p:cNvPr id="50" name="TextBox 49"/>
            <p:cNvSpPr txBox="1"/>
            <p:nvPr/>
          </p:nvSpPr>
          <p:spPr>
            <a:xfrm>
              <a:off x="790321" y="6690430"/>
              <a:ext cx="1102120" cy="277996"/>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White mussel</a:t>
              </a:r>
              <a:endParaRPr lang="en-US" sz="900" dirty="0">
                <a:latin typeface="Arial" panose="020B0604020202020204" pitchFamily="34" charset="0"/>
                <a:cs typeface="Arial" panose="020B0604020202020204" pitchFamily="34" charset="0"/>
              </a:endParaRPr>
            </a:p>
          </p:txBody>
        </p:sp>
        <p:sp>
          <p:nvSpPr>
            <p:cNvPr id="51" name="TextBox 50"/>
            <p:cNvSpPr txBox="1"/>
            <p:nvPr/>
          </p:nvSpPr>
          <p:spPr>
            <a:xfrm>
              <a:off x="5497151" y="6702044"/>
              <a:ext cx="1053782"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Seventy-four</a:t>
              </a:r>
              <a:endParaRPr lang="en-US" sz="900" dirty="0">
                <a:latin typeface="Arial" panose="020B0604020202020204" pitchFamily="34" charset="0"/>
                <a:cs typeface="Arial" panose="020B0604020202020204" pitchFamily="34" charset="0"/>
              </a:endParaRPr>
            </a:p>
          </p:txBody>
        </p:sp>
        <p:sp>
          <p:nvSpPr>
            <p:cNvPr id="52" name="TextBox 51"/>
            <p:cNvSpPr txBox="1"/>
            <p:nvPr/>
          </p:nvSpPr>
          <p:spPr>
            <a:xfrm>
              <a:off x="5436726" y="6414011"/>
              <a:ext cx="1174628" cy="277996"/>
            </a:xfrm>
            <a:prstGeom prst="rect">
              <a:avLst/>
            </a:prstGeom>
            <a:noFill/>
          </p:spPr>
          <p:txBody>
            <a:bodyPr wrap="none" rtlCol="0">
              <a:spAutoFit/>
            </a:bodyPr>
            <a:lstStyle/>
            <a:p>
              <a:pPr algn="ctr"/>
              <a:r>
                <a:rPr lang="en-US" sz="900" dirty="0" smtClean="0">
                  <a:latin typeface="Arial" panose="020B0604020202020204" pitchFamily="34" charset="0"/>
                  <a:cs typeface="Arial" panose="020B0604020202020204" pitchFamily="34" charset="0"/>
                </a:rPr>
                <a:t>Red </a:t>
              </a:r>
              <a:r>
                <a:rPr lang="en-US" sz="900" dirty="0" err="1" smtClean="0">
                  <a:latin typeface="Arial" panose="020B0604020202020204" pitchFamily="34" charset="0"/>
                  <a:cs typeface="Arial" panose="020B0604020202020204" pitchFamily="34" charset="0"/>
                </a:rPr>
                <a:t>steenbras</a:t>
              </a:r>
              <a:endParaRPr lang="en-US" sz="900" dirty="0">
                <a:latin typeface="Arial" panose="020B0604020202020204" pitchFamily="34" charset="0"/>
                <a:cs typeface="Arial" panose="020B0604020202020204" pitchFamily="34" charset="0"/>
              </a:endParaRPr>
            </a:p>
          </p:txBody>
        </p:sp>
      </p:grpSp>
      <p:grpSp>
        <p:nvGrpSpPr>
          <p:cNvPr id="53" name="Group 52"/>
          <p:cNvGrpSpPr/>
          <p:nvPr/>
        </p:nvGrpSpPr>
        <p:grpSpPr>
          <a:xfrm>
            <a:off x="5213854" y="1066432"/>
            <a:ext cx="4988175" cy="6063554"/>
            <a:chOff x="349399" y="954138"/>
            <a:chExt cx="6267439" cy="7302485"/>
          </a:xfrm>
        </p:grpSpPr>
        <p:sp>
          <p:nvSpPr>
            <p:cNvPr id="54" name="TextBox 53"/>
            <p:cNvSpPr txBox="1"/>
            <p:nvPr/>
          </p:nvSpPr>
          <p:spPr>
            <a:xfrm>
              <a:off x="5589239" y="7700629"/>
              <a:ext cx="1027599" cy="555994"/>
            </a:xfrm>
            <a:prstGeom prst="rect">
              <a:avLst/>
            </a:prstGeom>
            <a:noFill/>
          </p:spPr>
          <p:txBody>
            <a:bodyPr wrap="none" rtlCol="0">
              <a:spAutoFit/>
            </a:bodyPr>
            <a:lstStyle/>
            <a:p>
              <a:r>
                <a:rPr lang="en-US" sz="1200" b="1" dirty="0" smtClean="0"/>
                <a:t>Heavily</a:t>
              </a:r>
              <a:br>
                <a:rPr lang="en-US" sz="1200" b="1" dirty="0" smtClean="0"/>
              </a:br>
              <a:r>
                <a:rPr lang="en-US" sz="1200" b="1" dirty="0" smtClean="0"/>
                <a:t>depleted</a:t>
              </a:r>
              <a:endParaRPr lang="en-US" sz="1200" b="1" dirty="0"/>
            </a:p>
          </p:txBody>
        </p:sp>
        <p:sp>
          <p:nvSpPr>
            <p:cNvPr id="55" name="TextBox 54"/>
            <p:cNvSpPr txBox="1"/>
            <p:nvPr/>
          </p:nvSpPr>
          <p:spPr>
            <a:xfrm>
              <a:off x="4341393" y="7700629"/>
              <a:ext cx="1047740" cy="333597"/>
            </a:xfrm>
            <a:prstGeom prst="rect">
              <a:avLst/>
            </a:prstGeom>
            <a:noFill/>
          </p:spPr>
          <p:txBody>
            <a:bodyPr wrap="none" rtlCol="0">
              <a:spAutoFit/>
            </a:bodyPr>
            <a:lstStyle/>
            <a:p>
              <a:r>
                <a:rPr lang="en-US" sz="1200" b="1" dirty="0" smtClean="0"/>
                <a:t>Depleted</a:t>
              </a:r>
              <a:endParaRPr lang="en-US" sz="1200" b="1" dirty="0"/>
            </a:p>
          </p:txBody>
        </p:sp>
        <p:sp>
          <p:nvSpPr>
            <p:cNvPr id="56" name="TextBox 55"/>
            <p:cNvSpPr txBox="1"/>
            <p:nvPr/>
          </p:nvSpPr>
          <p:spPr>
            <a:xfrm>
              <a:off x="3212977" y="7701263"/>
              <a:ext cx="953076" cy="333597"/>
            </a:xfrm>
            <a:prstGeom prst="rect">
              <a:avLst/>
            </a:prstGeom>
            <a:noFill/>
          </p:spPr>
          <p:txBody>
            <a:bodyPr wrap="none" rtlCol="0">
              <a:spAutoFit/>
            </a:bodyPr>
            <a:lstStyle/>
            <a:p>
              <a:r>
                <a:rPr lang="en-US" sz="1200" b="1" dirty="0" smtClean="0"/>
                <a:t>Optimal</a:t>
              </a:r>
              <a:endParaRPr lang="en-US" sz="1200" b="1" dirty="0"/>
            </a:p>
          </p:txBody>
        </p:sp>
        <p:sp>
          <p:nvSpPr>
            <p:cNvPr id="57" name="TextBox 56"/>
            <p:cNvSpPr txBox="1"/>
            <p:nvPr/>
          </p:nvSpPr>
          <p:spPr>
            <a:xfrm>
              <a:off x="1988840" y="7704234"/>
              <a:ext cx="1136361" cy="333597"/>
            </a:xfrm>
            <a:prstGeom prst="rect">
              <a:avLst/>
            </a:prstGeom>
            <a:noFill/>
          </p:spPr>
          <p:txBody>
            <a:bodyPr wrap="none" rtlCol="0">
              <a:spAutoFit/>
            </a:bodyPr>
            <a:lstStyle/>
            <a:p>
              <a:r>
                <a:rPr lang="en-US" sz="1200" b="1" dirty="0" smtClean="0"/>
                <a:t>Abundant</a:t>
              </a:r>
              <a:endParaRPr lang="en-US" sz="1200" b="1" dirty="0"/>
            </a:p>
          </p:txBody>
        </p:sp>
        <p:sp>
          <p:nvSpPr>
            <p:cNvPr id="58" name="TextBox 57"/>
            <p:cNvSpPr txBox="1"/>
            <p:nvPr/>
          </p:nvSpPr>
          <p:spPr>
            <a:xfrm>
              <a:off x="764704" y="7717509"/>
              <a:ext cx="1104135" cy="333597"/>
            </a:xfrm>
            <a:prstGeom prst="rect">
              <a:avLst/>
            </a:prstGeom>
            <a:noFill/>
          </p:spPr>
          <p:txBody>
            <a:bodyPr wrap="none" rtlCol="0">
              <a:spAutoFit/>
            </a:bodyPr>
            <a:lstStyle/>
            <a:p>
              <a:r>
                <a:rPr lang="en-US" sz="1200" b="1" dirty="0" smtClean="0"/>
                <a:t>Unknown</a:t>
              </a:r>
              <a:endParaRPr lang="en-US" sz="1200" b="1" dirty="0"/>
            </a:p>
          </p:txBody>
        </p:sp>
        <p:sp>
          <p:nvSpPr>
            <p:cNvPr id="59" name="TextBox 58"/>
            <p:cNvSpPr txBox="1"/>
            <p:nvPr/>
          </p:nvSpPr>
          <p:spPr>
            <a:xfrm rot="16200000">
              <a:off x="-5741" y="6651136"/>
              <a:ext cx="1058320" cy="348038"/>
            </a:xfrm>
            <a:prstGeom prst="rect">
              <a:avLst/>
            </a:prstGeom>
            <a:noFill/>
          </p:spPr>
          <p:txBody>
            <a:bodyPr wrap="none" rtlCol="0">
              <a:spAutoFit/>
            </a:bodyPr>
            <a:lstStyle/>
            <a:p>
              <a:r>
                <a:rPr lang="en-US" sz="1200" b="1" dirty="0" smtClean="0"/>
                <a:t>Unknown</a:t>
              </a:r>
              <a:endParaRPr lang="en-US" sz="1200" b="1" dirty="0"/>
            </a:p>
          </p:txBody>
        </p:sp>
        <p:sp>
          <p:nvSpPr>
            <p:cNvPr id="60" name="TextBox 59"/>
            <p:cNvSpPr txBox="1"/>
            <p:nvPr/>
          </p:nvSpPr>
          <p:spPr>
            <a:xfrm rot="16200000">
              <a:off x="184417" y="4747092"/>
              <a:ext cx="678004" cy="348038"/>
            </a:xfrm>
            <a:prstGeom prst="rect">
              <a:avLst/>
            </a:prstGeom>
            <a:noFill/>
          </p:spPr>
          <p:txBody>
            <a:bodyPr wrap="none" rtlCol="0">
              <a:spAutoFit/>
            </a:bodyPr>
            <a:lstStyle/>
            <a:p>
              <a:r>
                <a:rPr lang="en-US" sz="1200" b="1" dirty="0" smtClean="0"/>
                <a:t>Light</a:t>
              </a:r>
              <a:endParaRPr lang="en-US" sz="1200" b="1" dirty="0"/>
            </a:p>
          </p:txBody>
        </p:sp>
        <p:sp>
          <p:nvSpPr>
            <p:cNvPr id="61" name="TextBox 60"/>
            <p:cNvSpPr txBox="1"/>
            <p:nvPr/>
          </p:nvSpPr>
          <p:spPr>
            <a:xfrm rot="16200000">
              <a:off x="66653" y="3026116"/>
              <a:ext cx="913529" cy="348038"/>
            </a:xfrm>
            <a:prstGeom prst="rect">
              <a:avLst/>
            </a:prstGeom>
            <a:noFill/>
          </p:spPr>
          <p:txBody>
            <a:bodyPr wrap="none" rtlCol="0">
              <a:spAutoFit/>
            </a:bodyPr>
            <a:lstStyle/>
            <a:p>
              <a:r>
                <a:rPr lang="en-US" sz="1200" b="1" dirty="0" smtClean="0"/>
                <a:t>Optimal</a:t>
              </a:r>
              <a:endParaRPr lang="en-US" sz="1200" b="1" dirty="0"/>
            </a:p>
          </p:txBody>
        </p:sp>
        <p:sp>
          <p:nvSpPr>
            <p:cNvPr id="62" name="TextBox 61"/>
            <p:cNvSpPr txBox="1"/>
            <p:nvPr/>
          </p:nvSpPr>
          <p:spPr>
            <a:xfrm rot="16200000">
              <a:off x="140981" y="1162558"/>
              <a:ext cx="764878" cy="348038"/>
            </a:xfrm>
            <a:prstGeom prst="rect">
              <a:avLst/>
            </a:prstGeom>
            <a:noFill/>
          </p:spPr>
          <p:txBody>
            <a:bodyPr wrap="none" rtlCol="0">
              <a:spAutoFit/>
            </a:bodyPr>
            <a:lstStyle/>
            <a:p>
              <a:r>
                <a:rPr lang="en-US" sz="1200" b="1" dirty="0" smtClean="0"/>
                <a:t>Heavy</a:t>
              </a:r>
              <a:endParaRPr lang="en-US" sz="1200" b="1" dirty="0"/>
            </a:p>
          </p:txBody>
        </p:sp>
      </p:grpSp>
      <p:grpSp>
        <p:nvGrpSpPr>
          <p:cNvPr id="68" name="Group 67"/>
          <p:cNvGrpSpPr/>
          <p:nvPr/>
        </p:nvGrpSpPr>
        <p:grpSpPr>
          <a:xfrm>
            <a:off x="5513308" y="7086178"/>
            <a:ext cx="4269117" cy="276999"/>
            <a:chOff x="5513308" y="7280148"/>
            <a:chExt cx="4269117" cy="276999"/>
          </a:xfrm>
        </p:grpSpPr>
        <p:cxnSp>
          <p:nvCxnSpPr>
            <p:cNvPr id="65" name="Straight Arrow Connector 64"/>
            <p:cNvCxnSpPr/>
            <p:nvPr/>
          </p:nvCxnSpPr>
          <p:spPr>
            <a:xfrm>
              <a:off x="5513308" y="7420705"/>
              <a:ext cx="426911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120071" y="7280148"/>
              <a:ext cx="1356525" cy="276999"/>
            </a:xfrm>
            <a:prstGeom prst="rect">
              <a:avLst/>
            </a:prstGeom>
            <a:solidFill>
              <a:schemeClr val="bg1"/>
            </a:solidFill>
          </p:spPr>
          <p:txBody>
            <a:bodyPr wrap="none" rtlCol="0">
              <a:spAutoFit/>
            </a:bodyPr>
            <a:lstStyle/>
            <a:p>
              <a:r>
                <a:rPr lang="en-US" sz="1200" b="1" dirty="0" smtClean="0"/>
                <a:t>STOCK STATUS</a:t>
              </a:r>
              <a:endParaRPr lang="en-US" sz="1200" b="1" dirty="0"/>
            </a:p>
          </p:txBody>
        </p:sp>
      </p:grpSp>
      <p:grpSp>
        <p:nvGrpSpPr>
          <p:cNvPr id="69" name="Group 68"/>
          <p:cNvGrpSpPr/>
          <p:nvPr/>
        </p:nvGrpSpPr>
        <p:grpSpPr>
          <a:xfrm>
            <a:off x="4960333" y="991453"/>
            <a:ext cx="276999" cy="5693424"/>
            <a:chOff x="4918768" y="991453"/>
            <a:chExt cx="276999" cy="5693424"/>
          </a:xfrm>
        </p:grpSpPr>
        <p:cxnSp>
          <p:nvCxnSpPr>
            <p:cNvPr id="64" name="Straight Arrow Connector 63"/>
            <p:cNvCxnSpPr/>
            <p:nvPr/>
          </p:nvCxnSpPr>
          <p:spPr>
            <a:xfrm flipV="1">
              <a:off x="5057266" y="991453"/>
              <a:ext cx="0" cy="56934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16200000">
              <a:off x="4208317" y="3556818"/>
              <a:ext cx="1697901" cy="276999"/>
            </a:xfrm>
            <a:prstGeom prst="rect">
              <a:avLst/>
            </a:prstGeom>
            <a:solidFill>
              <a:schemeClr val="bg1"/>
            </a:solidFill>
          </p:spPr>
          <p:txBody>
            <a:bodyPr wrap="none" rtlCol="0">
              <a:spAutoFit/>
            </a:bodyPr>
            <a:lstStyle/>
            <a:p>
              <a:r>
                <a:rPr lang="en-US" sz="1200" b="1" dirty="0" smtClean="0"/>
                <a:t>FISHING PRESSURE</a:t>
              </a:r>
              <a:endParaRPr lang="en-US" sz="1200" b="1" dirty="0"/>
            </a:p>
          </p:txBody>
        </p:sp>
      </p:grpSp>
      <p:sp>
        <p:nvSpPr>
          <p:cNvPr id="70" name="Rectangle 3"/>
          <p:cNvSpPr txBox="1">
            <a:spLocks noGrp="1" noChangeArrowheads="1"/>
          </p:cNvSpPr>
          <p:nvPr>
            <p:ph idx="1"/>
          </p:nvPr>
        </p:nvSpPr>
        <p:spPr bwMode="auto">
          <a:xfrm>
            <a:off x="720725" y="1436124"/>
            <a:ext cx="4239608" cy="4687828"/>
          </a:xfrm>
          <a:prstGeom prst="rect">
            <a:avLst/>
          </a:prstGeom>
          <a:noFill/>
          <a:ln w="9525">
            <a:noFill/>
            <a:miter lim="800000"/>
            <a:headEnd/>
            <a:tailEnd/>
          </a:ln>
          <a:effectLst/>
        </p:spPr>
        <p:txBody>
          <a:bodyPr/>
          <a:lstStyle/>
          <a:p>
            <a:pPr marL="271463" indent="-271463">
              <a:spcBef>
                <a:spcPct val="20000"/>
              </a:spcBef>
              <a:buFont typeface="Wingdings" pitchFamily="2" charset="2"/>
              <a:buChar char="Ø"/>
            </a:pPr>
            <a:r>
              <a:rPr lang="en-US" sz="2000" b="1" dirty="0" smtClean="0">
                <a:solidFill>
                  <a:srgbClr val="996600"/>
                </a:solidFill>
              </a:rPr>
              <a:t>The s</a:t>
            </a:r>
            <a:r>
              <a:rPr lang="en-US" sz="1800" b="1" dirty="0" smtClean="0">
                <a:solidFill>
                  <a:srgbClr val="996600"/>
                </a:solidFill>
              </a:rPr>
              <a:t>tock </a:t>
            </a:r>
            <a:r>
              <a:rPr lang="en-US" sz="1800" b="1" dirty="0">
                <a:solidFill>
                  <a:srgbClr val="996600"/>
                </a:solidFill>
              </a:rPr>
              <a:t>status </a:t>
            </a:r>
            <a:r>
              <a:rPr lang="en-US" sz="1800" b="1" dirty="0" smtClean="0">
                <a:solidFill>
                  <a:srgbClr val="996600"/>
                </a:solidFill>
              </a:rPr>
              <a:t>gives an indication of the </a:t>
            </a:r>
            <a:r>
              <a:rPr lang="en-US" sz="1800" b="1" dirty="0">
                <a:solidFill>
                  <a:srgbClr val="996600"/>
                </a:solidFill>
              </a:rPr>
              <a:t>current status, resulting from </a:t>
            </a:r>
            <a:r>
              <a:rPr lang="en-US" sz="1800" b="1" dirty="0" smtClean="0">
                <a:solidFill>
                  <a:srgbClr val="996600"/>
                </a:solidFill>
              </a:rPr>
              <a:t>past fishing activities</a:t>
            </a:r>
            <a:endParaRPr lang="en-US" sz="1800" b="1" dirty="0">
              <a:solidFill>
                <a:srgbClr val="996600"/>
              </a:solidFill>
            </a:endParaRPr>
          </a:p>
          <a:p>
            <a:pPr marL="271463" indent="-271463">
              <a:spcBef>
                <a:spcPct val="20000"/>
              </a:spcBef>
              <a:buFont typeface="Wingdings" pitchFamily="2" charset="2"/>
              <a:buChar char="Ø"/>
            </a:pPr>
            <a:endParaRPr lang="en-US" sz="1800" b="1" dirty="0">
              <a:solidFill>
                <a:srgbClr val="996600"/>
              </a:solidFill>
            </a:endParaRPr>
          </a:p>
          <a:p>
            <a:pPr marL="271463" indent="-271463">
              <a:spcBef>
                <a:spcPct val="20000"/>
              </a:spcBef>
              <a:buFont typeface="Wingdings" pitchFamily="2" charset="2"/>
              <a:buChar char="Ø"/>
            </a:pPr>
            <a:r>
              <a:rPr lang="en-US" sz="1800" b="1" dirty="0">
                <a:solidFill>
                  <a:srgbClr val="996600"/>
                </a:solidFill>
              </a:rPr>
              <a:t>Fishing pressure </a:t>
            </a:r>
            <a:r>
              <a:rPr lang="en-US" sz="1800" b="1" dirty="0" smtClean="0">
                <a:solidFill>
                  <a:srgbClr val="996600"/>
                </a:solidFill>
              </a:rPr>
              <a:t>describes the </a:t>
            </a:r>
            <a:r>
              <a:rPr lang="en-US" sz="1800" b="1" dirty="0">
                <a:solidFill>
                  <a:srgbClr val="996600"/>
                </a:solidFill>
              </a:rPr>
              <a:t>current level of fishing on </a:t>
            </a:r>
            <a:r>
              <a:rPr lang="en-US" sz="1800" b="1" dirty="0" smtClean="0">
                <a:solidFill>
                  <a:srgbClr val="996600"/>
                </a:solidFill>
              </a:rPr>
              <a:t>resource</a:t>
            </a:r>
          </a:p>
          <a:p>
            <a:pPr marL="271463" indent="-271463">
              <a:spcBef>
                <a:spcPct val="20000"/>
              </a:spcBef>
              <a:buFont typeface="Wingdings" pitchFamily="2" charset="2"/>
              <a:buChar char="Ø"/>
            </a:pPr>
            <a:endParaRPr lang="en-US" b="1" dirty="0">
              <a:solidFill>
                <a:srgbClr val="996600"/>
              </a:solidFill>
            </a:endParaRPr>
          </a:p>
          <a:p>
            <a:pPr marL="271463" indent="-271463">
              <a:spcBef>
                <a:spcPct val="20000"/>
              </a:spcBef>
              <a:buFont typeface="Wingdings" pitchFamily="2" charset="2"/>
              <a:buChar char="Ø"/>
            </a:pPr>
            <a:r>
              <a:rPr lang="en-US" sz="1800" b="1" dirty="0" smtClean="0">
                <a:solidFill>
                  <a:srgbClr val="996600"/>
                </a:solidFill>
              </a:rPr>
              <a:t>Of th</a:t>
            </a:r>
            <a:r>
              <a:rPr lang="en-US" b="1" dirty="0" smtClean="0">
                <a:solidFill>
                  <a:srgbClr val="996600"/>
                </a:solidFill>
              </a:rPr>
              <a:t>e 49 stocks assessed for the 2016 report:</a:t>
            </a:r>
          </a:p>
          <a:p>
            <a:pPr marL="271463" indent="-271463">
              <a:spcBef>
                <a:spcPct val="20000"/>
              </a:spcBef>
              <a:buFont typeface="Wingdings" pitchFamily="2" charset="2"/>
              <a:buChar char="Ø"/>
            </a:pPr>
            <a:endParaRPr lang="en-US" sz="1800" b="1" dirty="0">
              <a:solidFill>
                <a:srgbClr val="996600"/>
              </a:solidFill>
            </a:endParaRPr>
          </a:p>
          <a:p>
            <a:pPr marL="285750" indent="-285750">
              <a:spcBef>
                <a:spcPct val="20000"/>
              </a:spcBef>
              <a:buFont typeface="Arial" panose="020B0604020202020204" pitchFamily="34" charset="0"/>
              <a:buChar char="•"/>
            </a:pPr>
            <a:r>
              <a:rPr lang="en-US" sz="1800" b="1" dirty="0" smtClean="0">
                <a:solidFill>
                  <a:srgbClr val="FF0000"/>
                </a:solidFill>
              </a:rPr>
              <a:t>In trouble = 50% (serious trouble =28%; </a:t>
            </a:r>
            <a:r>
              <a:rPr lang="en-US" sz="1800" b="1" dirty="0" smtClean="0">
                <a:solidFill>
                  <a:srgbClr val="FF6600"/>
                </a:solidFill>
              </a:rPr>
              <a:t>moderate trouble = 22%)</a:t>
            </a:r>
          </a:p>
          <a:p>
            <a:pPr marL="285750" indent="-285750">
              <a:spcBef>
                <a:spcPct val="20000"/>
              </a:spcBef>
              <a:buFont typeface="Arial" panose="020B0604020202020204" pitchFamily="34" charset="0"/>
              <a:buChar char="•"/>
            </a:pPr>
            <a:endParaRPr lang="en-US" sz="1800" b="1" dirty="0">
              <a:solidFill>
                <a:srgbClr val="FF6600"/>
              </a:solidFill>
            </a:endParaRPr>
          </a:p>
          <a:p>
            <a:pPr marL="285750" indent="-285750">
              <a:spcBef>
                <a:spcPct val="20000"/>
              </a:spcBef>
              <a:buFont typeface="Arial" panose="020B0604020202020204" pitchFamily="34" charset="0"/>
              <a:buChar char="•"/>
            </a:pPr>
            <a:r>
              <a:rPr lang="en-US" b="1" dirty="0" smtClean="0">
                <a:solidFill>
                  <a:srgbClr val="00CC00"/>
                </a:solidFill>
              </a:rPr>
              <a:t>Healthy &amp; optimally utilized</a:t>
            </a:r>
            <a:r>
              <a:rPr lang="en-US" sz="1800" b="1" dirty="0" smtClean="0">
                <a:solidFill>
                  <a:srgbClr val="00CC00"/>
                </a:solidFill>
              </a:rPr>
              <a:t> </a:t>
            </a:r>
            <a:r>
              <a:rPr lang="en-US" sz="1800" b="1" dirty="0">
                <a:solidFill>
                  <a:srgbClr val="00CC00"/>
                </a:solidFill>
              </a:rPr>
              <a:t>= </a:t>
            </a:r>
            <a:r>
              <a:rPr lang="en-US" b="1" dirty="0" smtClean="0">
                <a:solidFill>
                  <a:srgbClr val="00CC00"/>
                </a:solidFill>
              </a:rPr>
              <a:t>37</a:t>
            </a:r>
            <a:r>
              <a:rPr lang="en-US" sz="1800" b="1" dirty="0" smtClean="0">
                <a:solidFill>
                  <a:srgbClr val="00CC00"/>
                </a:solidFill>
              </a:rPr>
              <a:t>%</a:t>
            </a:r>
          </a:p>
          <a:p>
            <a:pPr marL="285750" indent="-285750">
              <a:spcBef>
                <a:spcPct val="20000"/>
              </a:spcBef>
              <a:buFont typeface="Arial" panose="020B0604020202020204" pitchFamily="34" charset="0"/>
              <a:buChar char="•"/>
            </a:pPr>
            <a:endParaRPr lang="en-US" sz="1800" b="1" dirty="0" smtClean="0">
              <a:solidFill>
                <a:srgbClr val="00CC00"/>
              </a:solidFill>
            </a:endParaRPr>
          </a:p>
          <a:p>
            <a:pPr marL="285750" indent="-285750">
              <a:spcBef>
                <a:spcPct val="20000"/>
              </a:spcBef>
              <a:buFont typeface="Arial" panose="020B0604020202020204" pitchFamily="34" charset="0"/>
              <a:buChar char="•"/>
            </a:pPr>
            <a:r>
              <a:rPr lang="en-US" sz="1800" b="1" dirty="0" smtClean="0">
                <a:solidFill>
                  <a:schemeClr val="tx2">
                    <a:lumMod val="60000"/>
                    <a:lumOff val="40000"/>
                  </a:schemeClr>
                </a:solidFill>
              </a:rPr>
              <a:t>Under utilized &amp; unsure = </a:t>
            </a:r>
            <a:r>
              <a:rPr lang="en-US" b="1" dirty="0" smtClean="0">
                <a:solidFill>
                  <a:schemeClr val="tx2">
                    <a:lumMod val="60000"/>
                    <a:lumOff val="40000"/>
                  </a:schemeClr>
                </a:solidFill>
              </a:rPr>
              <a:t>13</a:t>
            </a:r>
            <a:r>
              <a:rPr lang="en-US" sz="1800" b="1" dirty="0" smtClean="0">
                <a:solidFill>
                  <a:schemeClr val="tx2">
                    <a:lumMod val="60000"/>
                    <a:lumOff val="40000"/>
                  </a:schemeClr>
                </a:solidFill>
              </a:rPr>
              <a:t>%</a:t>
            </a:r>
            <a:endParaRPr lang="en-US" sz="1800" b="1" dirty="0">
              <a:solidFill>
                <a:schemeClr val="tx2">
                  <a:lumMod val="60000"/>
                  <a:lumOff val="40000"/>
                </a:schemeClr>
              </a:solidFill>
            </a:endParaRPr>
          </a:p>
          <a:p>
            <a:pPr marL="271463" indent="-271463">
              <a:spcBef>
                <a:spcPct val="20000"/>
              </a:spcBef>
              <a:buFont typeface="Wingdings" pitchFamily="2" charset="2"/>
              <a:buChar char="Ø"/>
            </a:pPr>
            <a:endParaRPr lang="en-US" sz="1800" b="1" dirty="0">
              <a:solidFill>
                <a:srgbClr val="996600"/>
              </a:solidFill>
            </a:endParaRPr>
          </a:p>
          <a:p>
            <a:pPr marL="0" indent="0">
              <a:spcBef>
                <a:spcPct val="20000"/>
              </a:spcBef>
            </a:pPr>
            <a:endParaRPr lang="en-US" sz="1800" b="1" dirty="0" smtClean="0">
              <a:solidFill>
                <a:srgbClr val="996600"/>
              </a:solidFill>
            </a:endParaRPr>
          </a:p>
          <a:p>
            <a:pPr marL="0" indent="0">
              <a:spcBef>
                <a:spcPct val="20000"/>
              </a:spcBef>
            </a:pPr>
            <a:endParaRPr lang="en-US" sz="1800" b="1" dirty="0">
              <a:solidFill>
                <a:srgbClr val="996600"/>
              </a:solidFill>
            </a:endParaRPr>
          </a:p>
          <a:p>
            <a:pPr marL="271463" indent="-271463">
              <a:spcBef>
                <a:spcPct val="20000"/>
              </a:spcBef>
              <a:buFont typeface="Wingdings" pitchFamily="2" charset="2"/>
              <a:buChar char="Ø"/>
            </a:pPr>
            <a:endParaRPr lang="en-US" sz="2000" b="1" dirty="0">
              <a:solidFill>
                <a:srgbClr val="996600"/>
              </a:solidFill>
            </a:endParaRPr>
          </a:p>
        </p:txBody>
      </p:sp>
    </p:spTree>
    <p:extLst>
      <p:ext uri="{BB962C8B-B14F-4D97-AF65-F5344CB8AC3E}">
        <p14:creationId xmlns:p14="http://schemas.microsoft.com/office/powerpoint/2010/main" xmlns="" val="286190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TWO YEARS BEFORE – gains and losses</a:t>
            </a:r>
            <a:endParaRPr lang="en-US" dirty="0"/>
          </a:p>
        </p:txBody>
      </p:sp>
      <p:sp>
        <p:nvSpPr>
          <p:cNvPr id="4" name="Slide Number Placeholder 3"/>
          <p:cNvSpPr>
            <a:spLocks noGrp="1"/>
          </p:cNvSpPr>
          <p:nvPr>
            <p:ph type="sldNum" sz="quarter" idx="10"/>
          </p:nvPr>
        </p:nvSpPr>
        <p:spPr/>
        <p:txBody>
          <a:bodyPr/>
          <a:lstStyle/>
          <a:p>
            <a:pPr>
              <a:defRPr/>
            </a:pPr>
            <a:fld id="{2F257D9D-E035-423A-A353-A523151F0AE1}" type="slidenum">
              <a:rPr lang="en-ZA" smtClean="0"/>
              <a:pPr>
                <a:defRPr/>
              </a:pPr>
              <a:t>5</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30631773"/>
              </p:ext>
            </p:extLst>
          </p:nvPr>
        </p:nvGraphicFramePr>
        <p:xfrm>
          <a:off x="720725" y="1439863"/>
          <a:ext cx="9178925" cy="500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1783829" y="5396457"/>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2014</a:t>
            </a:r>
            <a:endParaRPr lang="en-US" sz="1400" dirty="0"/>
          </a:p>
        </p:txBody>
      </p:sp>
      <p:sp>
        <p:nvSpPr>
          <p:cNvPr id="7" name="TextBox 6"/>
          <p:cNvSpPr txBox="1"/>
          <p:nvPr/>
        </p:nvSpPr>
        <p:spPr>
          <a:xfrm rot="16200000">
            <a:off x="2248524" y="5396456"/>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2016</a:t>
            </a:r>
            <a:endParaRPr lang="en-US" sz="1400" dirty="0"/>
          </a:p>
        </p:txBody>
      </p:sp>
      <p:sp>
        <p:nvSpPr>
          <p:cNvPr id="8" name="TextBox 7"/>
          <p:cNvSpPr txBox="1"/>
          <p:nvPr/>
        </p:nvSpPr>
        <p:spPr>
          <a:xfrm rot="16200000">
            <a:off x="3899940" y="4364633"/>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2016</a:t>
            </a:r>
            <a:endParaRPr lang="en-US" sz="1400" dirty="0"/>
          </a:p>
        </p:txBody>
      </p:sp>
      <p:sp>
        <p:nvSpPr>
          <p:cNvPr id="9" name="TextBox 8"/>
          <p:cNvSpPr txBox="1"/>
          <p:nvPr/>
        </p:nvSpPr>
        <p:spPr>
          <a:xfrm rot="16200000">
            <a:off x="5566347" y="1533990"/>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2016</a:t>
            </a:r>
            <a:endParaRPr lang="en-US" sz="1400" dirty="0"/>
          </a:p>
        </p:txBody>
      </p:sp>
      <p:sp>
        <p:nvSpPr>
          <p:cNvPr id="10" name="TextBox 9"/>
          <p:cNvSpPr txBox="1"/>
          <p:nvPr/>
        </p:nvSpPr>
        <p:spPr>
          <a:xfrm rot="16200000">
            <a:off x="7217764" y="3185405"/>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2016</a:t>
            </a:r>
            <a:endParaRPr lang="en-US" sz="1400" dirty="0"/>
          </a:p>
        </p:txBody>
      </p:sp>
      <p:sp>
        <p:nvSpPr>
          <p:cNvPr id="11" name="TextBox 10"/>
          <p:cNvSpPr txBox="1"/>
          <p:nvPr/>
        </p:nvSpPr>
        <p:spPr>
          <a:xfrm rot="16200000">
            <a:off x="8854190" y="2524731"/>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2016</a:t>
            </a:r>
            <a:endParaRPr lang="en-US" sz="1400" dirty="0"/>
          </a:p>
        </p:txBody>
      </p:sp>
      <p:sp>
        <p:nvSpPr>
          <p:cNvPr id="12" name="TextBox 11"/>
          <p:cNvSpPr txBox="1"/>
          <p:nvPr/>
        </p:nvSpPr>
        <p:spPr>
          <a:xfrm rot="16200000">
            <a:off x="3435245" y="4604476"/>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2014</a:t>
            </a:r>
            <a:endParaRPr lang="en-US" sz="1400" dirty="0"/>
          </a:p>
        </p:txBody>
      </p:sp>
      <p:sp>
        <p:nvSpPr>
          <p:cNvPr id="13" name="TextBox 12"/>
          <p:cNvSpPr txBox="1"/>
          <p:nvPr/>
        </p:nvSpPr>
        <p:spPr>
          <a:xfrm rot="16200000">
            <a:off x="5056681" y="1728863"/>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2014</a:t>
            </a:r>
            <a:endParaRPr lang="en-US" sz="1400" dirty="0"/>
          </a:p>
        </p:txBody>
      </p:sp>
      <p:sp>
        <p:nvSpPr>
          <p:cNvPr id="14" name="TextBox 13"/>
          <p:cNvSpPr txBox="1"/>
          <p:nvPr/>
        </p:nvSpPr>
        <p:spPr>
          <a:xfrm rot="16200000">
            <a:off x="6723087" y="2734877"/>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2014</a:t>
            </a:r>
            <a:endParaRPr lang="en-US" sz="1400" dirty="0"/>
          </a:p>
        </p:txBody>
      </p:sp>
      <p:sp>
        <p:nvSpPr>
          <p:cNvPr id="15" name="TextBox 14"/>
          <p:cNvSpPr txBox="1"/>
          <p:nvPr/>
        </p:nvSpPr>
        <p:spPr>
          <a:xfrm rot="16200000">
            <a:off x="8404483" y="2524731"/>
            <a:ext cx="582211" cy="307777"/>
          </a:xfrm>
          <a:prstGeom prst="rect">
            <a:avLst/>
          </a:prstGeom>
          <a:noFill/>
          <a:scene3d>
            <a:camera prst="orthographicFront">
              <a:rot lat="0" lon="0" rev="2700000"/>
            </a:camera>
            <a:lightRig rig="threePt" dir="t"/>
          </a:scene3d>
          <a:sp3d/>
        </p:spPr>
        <p:txBody>
          <a:bodyPr wrap="none" rtlCol="0">
            <a:spAutoFit/>
            <a:flatTx/>
          </a:bodyPr>
          <a:lstStyle/>
          <a:p>
            <a:r>
              <a:rPr lang="en-US" sz="1400" dirty="0" smtClean="0"/>
              <a:t>2014</a:t>
            </a:r>
            <a:endParaRPr lang="en-US" sz="1400" dirty="0"/>
          </a:p>
        </p:txBody>
      </p:sp>
    </p:spTree>
    <p:extLst>
      <p:ext uri="{BB962C8B-B14F-4D97-AF65-F5344CB8AC3E}">
        <p14:creationId xmlns:p14="http://schemas.microsoft.com/office/powerpoint/2010/main" xmlns="" val="16674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CHANGES BETWEEN YEARS?</a:t>
            </a:r>
            <a:endParaRPr lang="en-US" dirty="0"/>
          </a:p>
        </p:txBody>
      </p:sp>
      <p:sp>
        <p:nvSpPr>
          <p:cNvPr id="3" name="Content Placeholder 2"/>
          <p:cNvSpPr>
            <a:spLocks noGrp="1"/>
          </p:cNvSpPr>
          <p:nvPr>
            <p:ph idx="1"/>
          </p:nvPr>
        </p:nvSpPr>
        <p:spPr>
          <a:xfrm>
            <a:off x="750706" y="1679839"/>
            <a:ext cx="9178925" cy="5004000"/>
          </a:xfrm>
        </p:spPr>
        <p:txBody>
          <a:bodyPr/>
          <a:lstStyle/>
          <a:p>
            <a:pPr marL="0" indent="0">
              <a:spcAft>
                <a:spcPts val="600"/>
              </a:spcAft>
            </a:pPr>
            <a:r>
              <a:rPr lang="en-US" sz="1600" b="1" dirty="0">
                <a:solidFill>
                  <a:srgbClr val="008000"/>
                </a:solidFill>
              </a:rPr>
              <a:t>Deterioration in </a:t>
            </a:r>
            <a:r>
              <a:rPr lang="en-US" sz="1600" b="1" dirty="0" smtClean="0">
                <a:solidFill>
                  <a:srgbClr val="008000"/>
                </a:solidFill>
              </a:rPr>
              <a:t>the status of a </a:t>
            </a:r>
            <a:r>
              <a:rPr lang="en-US" sz="1600" b="1" dirty="0">
                <a:solidFill>
                  <a:srgbClr val="008000"/>
                </a:solidFill>
              </a:rPr>
              <a:t>fish stock:</a:t>
            </a:r>
          </a:p>
          <a:p>
            <a:pPr marL="285750" indent="-285750">
              <a:spcAft>
                <a:spcPts val="600"/>
              </a:spcAft>
              <a:buFont typeface="Arial" panose="020B0604020202020204" pitchFamily="34" charset="0"/>
              <a:buChar char="•"/>
            </a:pPr>
            <a:r>
              <a:rPr lang="en-US" sz="1600" b="1" dirty="0" smtClean="0">
                <a:solidFill>
                  <a:srgbClr val="996600"/>
                </a:solidFill>
              </a:rPr>
              <a:t>Squid – status has deteriorated for unknown (perhaps environmental) reasons, but insufficient data are available to perform accurate assessments or determine probable causes, so much uncertainty remains</a:t>
            </a:r>
            <a:endParaRPr lang="en-US" sz="1600" b="1" dirty="0">
              <a:solidFill>
                <a:srgbClr val="996600"/>
              </a:solidFill>
            </a:endParaRPr>
          </a:p>
          <a:p>
            <a:pPr marL="285750" indent="-285750">
              <a:spcAft>
                <a:spcPts val="600"/>
              </a:spcAft>
              <a:buFont typeface="Arial" panose="020B0604020202020204" pitchFamily="34" charset="0"/>
              <a:buChar char="•"/>
            </a:pPr>
            <a:r>
              <a:rPr lang="en-US" sz="1600" b="1" dirty="0">
                <a:solidFill>
                  <a:srgbClr val="996600"/>
                </a:solidFill>
              </a:rPr>
              <a:t>Indian Ocean </a:t>
            </a:r>
            <a:r>
              <a:rPr lang="en-US" sz="1600" b="1" dirty="0" err="1">
                <a:solidFill>
                  <a:srgbClr val="996600"/>
                </a:solidFill>
              </a:rPr>
              <a:t>yellowfin</a:t>
            </a:r>
            <a:r>
              <a:rPr lang="en-US" sz="1600" b="1" dirty="0">
                <a:solidFill>
                  <a:srgbClr val="996600"/>
                </a:solidFill>
              </a:rPr>
              <a:t> </a:t>
            </a:r>
            <a:r>
              <a:rPr lang="en-US" sz="1600" b="1" dirty="0" smtClean="0">
                <a:solidFill>
                  <a:srgbClr val="996600"/>
                </a:solidFill>
              </a:rPr>
              <a:t>tuna – Indian Ocean Tuna Commission (IOTC) advises that status has deteriorated due to unsustainable fishing pressure and </a:t>
            </a:r>
            <a:r>
              <a:rPr lang="en-US" sz="1600" b="1" dirty="0" smtClean="0">
                <a:solidFill>
                  <a:schemeClr val="accent5">
                    <a:lumMod val="75000"/>
                  </a:schemeClr>
                </a:solidFill>
              </a:rPr>
              <a:t>proposes 10-15% reduction in effort</a:t>
            </a:r>
            <a:endParaRPr lang="en-US" sz="1600" b="1" dirty="0">
              <a:solidFill>
                <a:schemeClr val="accent5">
                  <a:lumMod val="75000"/>
                </a:schemeClr>
              </a:solidFill>
            </a:endParaRPr>
          </a:p>
          <a:p>
            <a:pPr marL="285750" indent="-285750">
              <a:spcAft>
                <a:spcPts val="600"/>
              </a:spcAft>
              <a:buFont typeface="Arial" panose="020B0604020202020204" pitchFamily="34" charset="0"/>
              <a:buChar char="•"/>
            </a:pPr>
            <a:r>
              <a:rPr lang="en-US" sz="1600" b="1" dirty="0">
                <a:solidFill>
                  <a:srgbClr val="996600"/>
                </a:solidFill>
              </a:rPr>
              <a:t>Indian Ocean </a:t>
            </a:r>
            <a:r>
              <a:rPr lang="en-US" sz="1600" b="1" dirty="0" err="1">
                <a:solidFill>
                  <a:srgbClr val="996600"/>
                </a:solidFill>
              </a:rPr>
              <a:t>bigeye</a:t>
            </a:r>
            <a:r>
              <a:rPr lang="en-US" sz="1600" b="1" dirty="0">
                <a:solidFill>
                  <a:srgbClr val="996600"/>
                </a:solidFill>
              </a:rPr>
              <a:t> </a:t>
            </a:r>
            <a:r>
              <a:rPr lang="en-US" sz="1600" b="1" dirty="0" smtClean="0">
                <a:solidFill>
                  <a:srgbClr val="996600"/>
                </a:solidFill>
              </a:rPr>
              <a:t>tuna – IOTC advises that status has deteriorated due to unsustainable fishing pressure</a:t>
            </a:r>
          </a:p>
          <a:p>
            <a:pPr marL="0" indent="0">
              <a:spcAft>
                <a:spcPts val="600"/>
              </a:spcAft>
            </a:pPr>
            <a:r>
              <a:rPr lang="en-US" sz="1600" b="1" dirty="0" smtClean="0">
                <a:solidFill>
                  <a:srgbClr val="008000"/>
                </a:solidFill>
              </a:rPr>
              <a:t>Improvements in the status of a fish stock:</a:t>
            </a:r>
          </a:p>
          <a:p>
            <a:pPr marL="285750" indent="-285750">
              <a:spcAft>
                <a:spcPts val="600"/>
              </a:spcAft>
              <a:buFont typeface="Arial" panose="020B0604020202020204" pitchFamily="34" charset="0"/>
              <a:buChar char="•"/>
            </a:pPr>
            <a:r>
              <a:rPr lang="en-US" sz="1600" b="1" dirty="0" smtClean="0">
                <a:solidFill>
                  <a:srgbClr val="996600"/>
                </a:solidFill>
              </a:rPr>
              <a:t>Deep-water hake – has improved in response to the recovery plan developed by the Demersal Scientific Working Group and implemented by the Fisheries Management Branch over the past years</a:t>
            </a:r>
          </a:p>
          <a:p>
            <a:pPr marL="285750" indent="-285750">
              <a:spcAft>
                <a:spcPts val="600"/>
              </a:spcAft>
              <a:buFont typeface="Arial" panose="020B0604020202020204" pitchFamily="34" charset="0"/>
              <a:buChar char="•"/>
            </a:pPr>
            <a:r>
              <a:rPr lang="en-US" sz="1600" b="1" dirty="0" smtClean="0">
                <a:solidFill>
                  <a:srgbClr val="996600"/>
                </a:solidFill>
              </a:rPr>
              <a:t>Anchovy – has shown a natural increase in response to recent good recruitment events</a:t>
            </a:r>
          </a:p>
          <a:p>
            <a:pPr marL="285750" indent="-285750">
              <a:spcAft>
                <a:spcPts val="600"/>
              </a:spcAft>
              <a:buFont typeface="Arial" panose="020B0604020202020204" pitchFamily="34" charset="0"/>
              <a:buChar char="•"/>
            </a:pPr>
            <a:r>
              <a:rPr lang="en-US" sz="1600" b="1" smtClean="0">
                <a:solidFill>
                  <a:srgbClr val="996600"/>
                </a:solidFill>
              </a:rPr>
              <a:t>Linefish: carpenter</a:t>
            </a:r>
            <a:r>
              <a:rPr lang="en-US" sz="1600" b="1" dirty="0" smtClean="0">
                <a:solidFill>
                  <a:srgbClr val="996600"/>
                </a:solidFill>
              </a:rPr>
              <a:t>, hottentot seabream &amp; slinger have improved</a:t>
            </a:r>
            <a:br>
              <a:rPr lang="en-US" sz="1600" b="1" dirty="0" smtClean="0">
                <a:solidFill>
                  <a:srgbClr val="996600"/>
                </a:solidFill>
              </a:rPr>
            </a:br>
            <a:endParaRPr lang="en-US" sz="1600" b="1" dirty="0" smtClean="0">
              <a:solidFill>
                <a:srgbClr val="996600"/>
              </a:solidFill>
            </a:endParaRPr>
          </a:p>
          <a:p>
            <a:pPr marL="285750" indent="-285750">
              <a:buFont typeface="Arial" panose="020B0604020202020204" pitchFamily="34" charset="0"/>
              <a:buChar char="•"/>
            </a:pPr>
            <a:endParaRPr lang="en-US" b="1" dirty="0">
              <a:solidFill>
                <a:srgbClr val="996600"/>
              </a:solidFill>
            </a:endParaRPr>
          </a:p>
          <a:p>
            <a:pPr marL="0" indent="0"/>
            <a:endParaRPr lang="en-US" b="1" dirty="0" smtClean="0">
              <a:solidFill>
                <a:srgbClr val="996600"/>
              </a:solidFill>
            </a:endParaRPr>
          </a:p>
          <a:p>
            <a:pPr marL="285750" indent="-285750">
              <a:buFont typeface="Arial" panose="020B0604020202020204" pitchFamily="34" charset="0"/>
              <a:buChar char="•"/>
            </a:pPr>
            <a:endParaRPr lang="en-US" b="1" dirty="0">
              <a:solidFill>
                <a:srgbClr val="996600"/>
              </a:solidFill>
            </a:endParaRPr>
          </a:p>
          <a:p>
            <a:pPr marL="0" indent="0"/>
            <a:endParaRPr lang="en-US" b="1" dirty="0" smtClean="0">
              <a:solidFill>
                <a:srgbClr val="996600"/>
              </a:solidFill>
            </a:endParaRPr>
          </a:p>
          <a:p>
            <a:pPr marL="285750" indent="-285750">
              <a:buFont typeface="Arial" panose="020B0604020202020204" pitchFamily="34" charset="0"/>
              <a:buChar char="•"/>
            </a:pPr>
            <a:endParaRPr lang="en-US" b="1" dirty="0">
              <a:solidFill>
                <a:srgbClr val="996600"/>
              </a:solidFill>
            </a:endParaRPr>
          </a:p>
        </p:txBody>
      </p:sp>
      <p:sp>
        <p:nvSpPr>
          <p:cNvPr id="4" name="Slide Number Placeholder 3"/>
          <p:cNvSpPr>
            <a:spLocks noGrp="1"/>
          </p:cNvSpPr>
          <p:nvPr>
            <p:ph type="sldNum" sz="quarter" idx="10"/>
          </p:nvPr>
        </p:nvSpPr>
        <p:spPr/>
        <p:txBody>
          <a:bodyPr/>
          <a:lstStyle/>
          <a:p>
            <a:pPr>
              <a:defRPr/>
            </a:pPr>
            <a:fld id="{2F257D9D-E035-423A-A353-A523151F0AE1}" type="slidenum">
              <a:rPr lang="en-ZA" smtClean="0"/>
              <a:pPr>
                <a:defRPr/>
              </a:pPr>
              <a:t>6</a:t>
            </a:fld>
            <a:endParaRPr lang="en-ZA" dirty="0"/>
          </a:p>
        </p:txBody>
      </p:sp>
    </p:spTree>
    <p:extLst>
      <p:ext uri="{BB962C8B-B14F-4D97-AF65-F5344CB8AC3E}">
        <p14:creationId xmlns:p14="http://schemas.microsoft.com/office/powerpoint/2010/main" xmlns="" val="19967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CHANGES BETWEEN YEARS</a:t>
            </a:r>
            <a:r>
              <a:rPr lang="en-US" dirty="0" smtClean="0"/>
              <a:t>? Continued…</a:t>
            </a:r>
            <a:endParaRPr lang="en-US" dirty="0"/>
          </a:p>
        </p:txBody>
      </p:sp>
      <p:sp>
        <p:nvSpPr>
          <p:cNvPr id="3" name="Content Placeholder 2"/>
          <p:cNvSpPr>
            <a:spLocks noGrp="1"/>
          </p:cNvSpPr>
          <p:nvPr>
            <p:ph idx="1"/>
          </p:nvPr>
        </p:nvSpPr>
        <p:spPr>
          <a:xfrm>
            <a:off x="705735" y="1649861"/>
            <a:ext cx="9178925" cy="5004000"/>
          </a:xfrm>
        </p:spPr>
        <p:txBody>
          <a:bodyPr/>
          <a:lstStyle/>
          <a:p>
            <a:pPr marL="0" indent="0"/>
            <a:r>
              <a:rPr lang="en-US" sz="2000" b="1" dirty="0">
                <a:solidFill>
                  <a:srgbClr val="008000"/>
                </a:solidFill>
              </a:rPr>
              <a:t>Improvements in </a:t>
            </a:r>
            <a:r>
              <a:rPr lang="en-US" sz="2000" b="1" dirty="0" smtClean="0">
                <a:solidFill>
                  <a:srgbClr val="008000"/>
                </a:solidFill>
              </a:rPr>
              <a:t>the </a:t>
            </a:r>
            <a:r>
              <a:rPr lang="en-US" sz="2000" b="1" u="sng" dirty="0" smtClean="0">
                <a:solidFill>
                  <a:srgbClr val="008000"/>
                </a:solidFill>
              </a:rPr>
              <a:t>perception</a:t>
            </a:r>
            <a:r>
              <a:rPr lang="en-US" sz="2000" b="1" dirty="0" smtClean="0">
                <a:solidFill>
                  <a:srgbClr val="008000"/>
                </a:solidFill>
              </a:rPr>
              <a:t> </a:t>
            </a:r>
            <a:r>
              <a:rPr lang="en-US" sz="2000" b="1" dirty="0">
                <a:solidFill>
                  <a:srgbClr val="008000"/>
                </a:solidFill>
              </a:rPr>
              <a:t>of stock status (due to improved data and assessments</a:t>
            </a:r>
            <a:r>
              <a:rPr lang="en-US" sz="2000" b="1" dirty="0" smtClean="0">
                <a:solidFill>
                  <a:srgbClr val="008000"/>
                </a:solidFill>
              </a:rPr>
              <a:t>):</a:t>
            </a:r>
          </a:p>
          <a:p>
            <a:pPr marL="0" indent="0"/>
            <a:endParaRPr lang="en-US" sz="2000" b="1" dirty="0">
              <a:solidFill>
                <a:srgbClr val="008000"/>
              </a:solidFill>
            </a:endParaRPr>
          </a:p>
          <a:p>
            <a:pPr marL="285750" indent="-285750">
              <a:spcAft>
                <a:spcPts val="1200"/>
              </a:spcAft>
              <a:buFont typeface="Arial" panose="020B0604020202020204" pitchFamily="34" charset="0"/>
              <a:buChar char="•"/>
            </a:pPr>
            <a:r>
              <a:rPr lang="en-US" b="1" dirty="0">
                <a:solidFill>
                  <a:srgbClr val="996600"/>
                </a:solidFill>
              </a:rPr>
              <a:t>Hottentot </a:t>
            </a:r>
            <a:r>
              <a:rPr lang="en-US" b="1" dirty="0" err="1">
                <a:solidFill>
                  <a:srgbClr val="996600"/>
                </a:solidFill>
              </a:rPr>
              <a:t>seabream</a:t>
            </a:r>
            <a:r>
              <a:rPr lang="en-US" b="1" dirty="0">
                <a:solidFill>
                  <a:srgbClr val="996600"/>
                </a:solidFill>
              </a:rPr>
              <a:t> (</a:t>
            </a:r>
            <a:r>
              <a:rPr lang="en-US" b="1" dirty="0" err="1">
                <a:solidFill>
                  <a:srgbClr val="996600"/>
                </a:solidFill>
              </a:rPr>
              <a:t>linefish</a:t>
            </a:r>
            <a:r>
              <a:rPr lang="en-US" b="1" dirty="0">
                <a:solidFill>
                  <a:srgbClr val="996600"/>
                </a:solidFill>
              </a:rPr>
              <a:t>) – improved assessment by </a:t>
            </a:r>
            <a:r>
              <a:rPr lang="en-US" b="1" dirty="0" err="1">
                <a:solidFill>
                  <a:srgbClr val="996600"/>
                </a:solidFill>
              </a:rPr>
              <a:t>Linefish</a:t>
            </a:r>
            <a:r>
              <a:rPr lang="en-US" b="1" dirty="0">
                <a:solidFill>
                  <a:srgbClr val="996600"/>
                </a:solidFill>
              </a:rPr>
              <a:t> </a:t>
            </a:r>
            <a:r>
              <a:rPr lang="en-US" b="1" dirty="0" smtClean="0">
                <a:solidFill>
                  <a:srgbClr val="996600"/>
                </a:solidFill>
              </a:rPr>
              <a:t>Section</a:t>
            </a:r>
            <a:endParaRPr lang="en-US" b="1" dirty="0">
              <a:solidFill>
                <a:srgbClr val="996600"/>
              </a:solidFill>
            </a:endParaRPr>
          </a:p>
          <a:p>
            <a:pPr marL="285750" indent="-285750">
              <a:spcAft>
                <a:spcPts val="1200"/>
              </a:spcAft>
              <a:buFont typeface="Arial" panose="020B0604020202020204" pitchFamily="34" charset="0"/>
              <a:buChar char="•"/>
            </a:pPr>
            <a:r>
              <a:rPr lang="en-US" b="1" dirty="0">
                <a:solidFill>
                  <a:srgbClr val="996600"/>
                </a:solidFill>
              </a:rPr>
              <a:t>Carpenter (</a:t>
            </a:r>
            <a:r>
              <a:rPr lang="en-US" b="1" dirty="0" err="1">
                <a:solidFill>
                  <a:srgbClr val="996600"/>
                </a:solidFill>
              </a:rPr>
              <a:t>linefish</a:t>
            </a:r>
            <a:r>
              <a:rPr lang="en-US" b="1" dirty="0">
                <a:solidFill>
                  <a:srgbClr val="996600"/>
                </a:solidFill>
              </a:rPr>
              <a:t>) – improved assessment by </a:t>
            </a:r>
            <a:r>
              <a:rPr lang="en-US" b="1" dirty="0" err="1">
                <a:solidFill>
                  <a:srgbClr val="996600"/>
                </a:solidFill>
              </a:rPr>
              <a:t>Linefish</a:t>
            </a:r>
            <a:r>
              <a:rPr lang="en-US" b="1" dirty="0">
                <a:solidFill>
                  <a:srgbClr val="996600"/>
                </a:solidFill>
              </a:rPr>
              <a:t> Section</a:t>
            </a:r>
          </a:p>
          <a:p>
            <a:pPr marL="285750" indent="-285750">
              <a:spcAft>
                <a:spcPts val="1200"/>
              </a:spcAft>
              <a:buFont typeface="Arial" panose="020B0604020202020204" pitchFamily="34" charset="0"/>
              <a:buChar char="•"/>
            </a:pPr>
            <a:r>
              <a:rPr lang="en-US" b="1" dirty="0">
                <a:solidFill>
                  <a:srgbClr val="996600"/>
                </a:solidFill>
              </a:rPr>
              <a:t>Slinger (</a:t>
            </a:r>
            <a:r>
              <a:rPr lang="en-US" b="1" dirty="0" err="1">
                <a:solidFill>
                  <a:srgbClr val="996600"/>
                </a:solidFill>
              </a:rPr>
              <a:t>linefish</a:t>
            </a:r>
            <a:r>
              <a:rPr lang="en-US" b="1" dirty="0">
                <a:solidFill>
                  <a:srgbClr val="996600"/>
                </a:solidFill>
              </a:rPr>
              <a:t>) – improved assessment by </a:t>
            </a:r>
            <a:r>
              <a:rPr lang="en-US" b="1" dirty="0" err="1">
                <a:solidFill>
                  <a:srgbClr val="996600"/>
                </a:solidFill>
              </a:rPr>
              <a:t>Linefish</a:t>
            </a:r>
            <a:r>
              <a:rPr lang="en-US" b="1" dirty="0">
                <a:solidFill>
                  <a:srgbClr val="996600"/>
                </a:solidFill>
              </a:rPr>
              <a:t> Section</a:t>
            </a:r>
          </a:p>
          <a:p>
            <a:pPr marL="285750" indent="-285750">
              <a:spcAft>
                <a:spcPts val="1200"/>
              </a:spcAft>
              <a:buFont typeface="Arial" panose="020B0604020202020204" pitchFamily="34" charset="0"/>
              <a:buChar char="•"/>
            </a:pPr>
            <a:r>
              <a:rPr lang="en-US" b="1" dirty="0">
                <a:solidFill>
                  <a:srgbClr val="996600"/>
                </a:solidFill>
              </a:rPr>
              <a:t>Yellowtail (</a:t>
            </a:r>
            <a:r>
              <a:rPr lang="en-US" b="1" dirty="0" err="1">
                <a:solidFill>
                  <a:srgbClr val="996600"/>
                </a:solidFill>
              </a:rPr>
              <a:t>linefish</a:t>
            </a:r>
            <a:r>
              <a:rPr lang="en-US" b="1" dirty="0">
                <a:solidFill>
                  <a:srgbClr val="996600"/>
                </a:solidFill>
              </a:rPr>
              <a:t>) – improved assessment by </a:t>
            </a:r>
            <a:r>
              <a:rPr lang="en-US" b="1" dirty="0" err="1">
                <a:solidFill>
                  <a:srgbClr val="996600"/>
                </a:solidFill>
              </a:rPr>
              <a:t>Linefish</a:t>
            </a:r>
            <a:r>
              <a:rPr lang="en-US" b="1" dirty="0">
                <a:solidFill>
                  <a:srgbClr val="996600"/>
                </a:solidFill>
              </a:rPr>
              <a:t> Section</a:t>
            </a:r>
          </a:p>
          <a:p>
            <a:pPr marL="285750" indent="-285750">
              <a:spcAft>
                <a:spcPts val="1200"/>
              </a:spcAft>
              <a:buFont typeface="Arial" panose="020B0604020202020204" pitchFamily="34" charset="0"/>
              <a:buChar char="•"/>
            </a:pPr>
            <a:r>
              <a:rPr lang="en-US" b="1" dirty="0">
                <a:solidFill>
                  <a:srgbClr val="996600"/>
                </a:solidFill>
              </a:rPr>
              <a:t>Indian Ocean swordfish – improved data and </a:t>
            </a:r>
            <a:r>
              <a:rPr lang="en-US" b="1" dirty="0" smtClean="0">
                <a:solidFill>
                  <a:srgbClr val="996600"/>
                </a:solidFill>
              </a:rPr>
              <a:t>assessment </a:t>
            </a:r>
            <a:r>
              <a:rPr lang="en-US" b="1" dirty="0">
                <a:solidFill>
                  <a:srgbClr val="996600"/>
                </a:solidFill>
              </a:rPr>
              <a:t>by </a:t>
            </a:r>
            <a:r>
              <a:rPr lang="en-US" b="1" dirty="0" smtClean="0">
                <a:solidFill>
                  <a:srgbClr val="996600"/>
                </a:solidFill>
              </a:rPr>
              <a:t>IOTC</a:t>
            </a:r>
            <a:endParaRPr lang="en-US" b="1" dirty="0">
              <a:solidFill>
                <a:srgbClr val="996600"/>
              </a:solidFill>
            </a:endParaRPr>
          </a:p>
          <a:p>
            <a:pPr marL="285750" indent="-285750">
              <a:spcAft>
                <a:spcPts val="1200"/>
              </a:spcAft>
              <a:buFont typeface="Arial" panose="020B0604020202020204" pitchFamily="34" charset="0"/>
              <a:buChar char="•"/>
            </a:pPr>
            <a:r>
              <a:rPr lang="en-US" b="1" dirty="0">
                <a:solidFill>
                  <a:srgbClr val="996600"/>
                </a:solidFill>
              </a:rPr>
              <a:t>Indian Ocean albacore – improved data and assessment by </a:t>
            </a:r>
            <a:r>
              <a:rPr lang="en-US" b="1" dirty="0" smtClean="0">
                <a:solidFill>
                  <a:srgbClr val="996600"/>
                </a:solidFill>
              </a:rPr>
              <a:t>IOTC</a:t>
            </a:r>
            <a:endParaRPr lang="en-US" b="1" dirty="0">
              <a:solidFill>
                <a:srgbClr val="996600"/>
              </a:solidFill>
            </a:endParaRPr>
          </a:p>
          <a:p>
            <a:pPr marL="285750" indent="-285750">
              <a:spcAft>
                <a:spcPts val="1200"/>
              </a:spcAft>
              <a:buFont typeface="Arial" panose="020B0604020202020204" pitchFamily="34" charset="0"/>
              <a:buChar char="•"/>
            </a:pPr>
            <a:r>
              <a:rPr lang="en-US" b="1" dirty="0">
                <a:solidFill>
                  <a:srgbClr val="996600"/>
                </a:solidFill>
              </a:rPr>
              <a:t>Atlantic Ocean albacore – improved data and assessment by International Convention for the Conservation of Atlantic </a:t>
            </a:r>
            <a:r>
              <a:rPr lang="en-US" b="1" dirty="0" smtClean="0">
                <a:solidFill>
                  <a:srgbClr val="996600"/>
                </a:solidFill>
              </a:rPr>
              <a:t>Tunas (ICCAT)</a:t>
            </a:r>
            <a:endParaRPr lang="en-US" b="1" dirty="0">
              <a:solidFill>
                <a:srgbClr val="996600"/>
              </a:solidFill>
            </a:endParaRPr>
          </a:p>
        </p:txBody>
      </p:sp>
      <p:sp>
        <p:nvSpPr>
          <p:cNvPr id="4" name="Slide Number Placeholder 3"/>
          <p:cNvSpPr>
            <a:spLocks noGrp="1"/>
          </p:cNvSpPr>
          <p:nvPr>
            <p:ph type="sldNum" sz="quarter" idx="10"/>
          </p:nvPr>
        </p:nvSpPr>
        <p:spPr/>
        <p:txBody>
          <a:bodyPr/>
          <a:lstStyle/>
          <a:p>
            <a:pPr>
              <a:defRPr/>
            </a:pPr>
            <a:fld id="{2F257D9D-E035-423A-A353-A523151F0AE1}" type="slidenum">
              <a:rPr lang="en-ZA" smtClean="0"/>
              <a:pPr>
                <a:defRPr/>
              </a:pPr>
              <a:t>7</a:t>
            </a:fld>
            <a:endParaRPr lang="en-ZA" dirty="0"/>
          </a:p>
        </p:txBody>
      </p:sp>
    </p:spTree>
    <p:extLst>
      <p:ext uri="{BB962C8B-B14F-4D97-AF65-F5344CB8AC3E}">
        <p14:creationId xmlns:p14="http://schemas.microsoft.com/office/powerpoint/2010/main" xmlns="" val="3677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534988" y="663450"/>
            <a:ext cx="9623425" cy="559707"/>
          </a:xfrm>
          <a:prstGeom prst="rect">
            <a:avLst/>
          </a:prstGeom>
          <a:noFill/>
          <a:ln>
            <a:miter lim="800000"/>
            <a:headEnd/>
            <a:tailEnd/>
          </a:ln>
        </p:spPr>
        <p:txBody>
          <a:bodyPr/>
          <a:lstStyle/>
          <a:p>
            <a:pPr eaLnBrk="1" hangingPunct="1"/>
            <a:r>
              <a:rPr lang="en-US" sz="2800" dirty="0" smtClean="0">
                <a:latin typeface="Arial" charset="0"/>
                <a:cs typeface="Arial" charset="0"/>
              </a:rPr>
              <a:t>CAPE HAKES</a:t>
            </a:r>
          </a:p>
        </p:txBody>
      </p:sp>
      <p:sp>
        <p:nvSpPr>
          <p:cNvPr id="7171" name="Rectangle 3"/>
          <p:cNvSpPr>
            <a:spLocks noGrp="1" noChangeArrowheads="1"/>
          </p:cNvSpPr>
          <p:nvPr>
            <p:ph type="body" idx="4294967295"/>
          </p:nvPr>
        </p:nvSpPr>
        <p:spPr bwMode="auto">
          <a:xfrm>
            <a:off x="652976" y="1571625"/>
            <a:ext cx="3277754" cy="4686671"/>
          </a:xfrm>
          <a:prstGeom prst="rect">
            <a:avLst/>
          </a:prstGeom>
          <a:noFill/>
          <a:ln>
            <a:miter lim="800000"/>
            <a:headEnd/>
            <a:tailEnd/>
          </a:ln>
        </p:spPr>
        <p:txBody>
          <a:bodyPr/>
          <a:lstStyle/>
          <a:p>
            <a:pPr eaLnBrk="1" hangingPunct="1"/>
            <a:r>
              <a:rPr lang="en-US" sz="1800" b="1" dirty="0" smtClean="0">
                <a:solidFill>
                  <a:srgbClr val="996600"/>
                </a:solidFill>
                <a:latin typeface="Arial" charset="0"/>
                <a:cs typeface="Arial" charset="0"/>
              </a:rPr>
              <a:t>Fishery catches shallow-</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and deep-water hakes</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together</a:t>
            </a:r>
          </a:p>
          <a:p>
            <a:pPr eaLnBrk="1" hangingPunct="1"/>
            <a:r>
              <a:rPr lang="en-US" sz="1800" b="1" dirty="0" smtClean="0">
                <a:solidFill>
                  <a:srgbClr val="996600"/>
                </a:solidFill>
                <a:latin typeface="Arial" charset="0"/>
                <a:cs typeface="Arial" charset="0"/>
              </a:rPr>
              <a:t>Caught by trawl (inshore</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&amp; offshore), longline </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and </a:t>
            </a:r>
            <a:r>
              <a:rPr lang="en-US" sz="1800" b="1" dirty="0" err="1" smtClean="0">
                <a:solidFill>
                  <a:srgbClr val="996600"/>
                </a:solidFill>
                <a:latin typeface="Arial" charset="0"/>
                <a:cs typeface="Arial" charset="0"/>
              </a:rPr>
              <a:t>handline</a:t>
            </a:r>
            <a:endParaRPr lang="en-US" sz="1800" b="1" dirty="0" smtClean="0">
              <a:solidFill>
                <a:srgbClr val="996600"/>
              </a:solidFill>
              <a:latin typeface="Arial" charset="0"/>
              <a:cs typeface="Arial" charset="0"/>
            </a:endParaRPr>
          </a:p>
          <a:p>
            <a:pPr eaLnBrk="1" hangingPunct="1"/>
            <a:r>
              <a:rPr lang="en-US" sz="1800" b="1" dirty="0" smtClean="0">
                <a:solidFill>
                  <a:srgbClr val="996600"/>
                </a:solidFill>
                <a:latin typeface="Arial" charset="0"/>
                <a:cs typeface="Arial" charset="0"/>
              </a:rPr>
              <a:t>Value equals that of all</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other SA marine fisheries </a:t>
            </a:r>
            <a:br>
              <a:rPr lang="en-US" sz="1800" b="1" dirty="0" smtClean="0">
                <a:solidFill>
                  <a:srgbClr val="996600"/>
                </a:solidFill>
                <a:latin typeface="Arial" charset="0"/>
                <a:cs typeface="Arial" charset="0"/>
              </a:rPr>
            </a:br>
            <a:r>
              <a:rPr lang="en-US" sz="1800" b="1" dirty="0" smtClean="0">
                <a:solidFill>
                  <a:srgbClr val="996600"/>
                </a:solidFill>
                <a:latin typeface="Arial" charset="0"/>
                <a:cs typeface="Arial" charset="0"/>
              </a:rPr>
              <a:t>combined</a:t>
            </a:r>
          </a:p>
          <a:p>
            <a:pPr eaLnBrk="1" hangingPunct="1"/>
            <a:r>
              <a:rPr lang="en-US" sz="1800" b="1" dirty="0" smtClean="0">
                <a:solidFill>
                  <a:srgbClr val="00CC00"/>
                </a:solidFill>
                <a:latin typeface="Arial" charset="0"/>
                <a:cs typeface="Arial" charset="0"/>
              </a:rPr>
              <a:t>Deep-sea trawl is the only</a:t>
            </a:r>
            <a:br>
              <a:rPr lang="en-US" sz="1800" b="1" dirty="0" smtClean="0">
                <a:solidFill>
                  <a:srgbClr val="00CC00"/>
                </a:solidFill>
                <a:latin typeface="Arial" charset="0"/>
                <a:cs typeface="Arial" charset="0"/>
              </a:rPr>
            </a:br>
            <a:r>
              <a:rPr lang="en-US" sz="1800" b="1" dirty="0" smtClean="0">
                <a:solidFill>
                  <a:srgbClr val="00CC00"/>
                </a:solidFill>
                <a:latin typeface="Arial" charset="0"/>
                <a:cs typeface="Arial" charset="0"/>
              </a:rPr>
              <a:t>South African fishery</a:t>
            </a:r>
            <a:br>
              <a:rPr lang="en-US" sz="1800" b="1" dirty="0" smtClean="0">
                <a:solidFill>
                  <a:srgbClr val="00CC00"/>
                </a:solidFill>
                <a:latin typeface="Arial" charset="0"/>
                <a:cs typeface="Arial" charset="0"/>
              </a:rPr>
            </a:br>
            <a:r>
              <a:rPr lang="en-US" sz="1800" b="1" dirty="0" smtClean="0">
                <a:solidFill>
                  <a:srgbClr val="00CC00"/>
                </a:solidFill>
                <a:latin typeface="Arial" charset="0"/>
                <a:cs typeface="Arial" charset="0"/>
              </a:rPr>
              <a:t>certified by the Marine </a:t>
            </a:r>
            <a:br>
              <a:rPr lang="en-US" sz="1800" b="1" dirty="0" smtClean="0">
                <a:solidFill>
                  <a:srgbClr val="00CC00"/>
                </a:solidFill>
                <a:latin typeface="Arial" charset="0"/>
                <a:cs typeface="Arial" charset="0"/>
              </a:rPr>
            </a:br>
            <a:r>
              <a:rPr lang="en-US" sz="1800" b="1" dirty="0" smtClean="0">
                <a:solidFill>
                  <a:srgbClr val="00CC00"/>
                </a:solidFill>
                <a:latin typeface="Arial" charset="0"/>
                <a:cs typeface="Arial" charset="0"/>
              </a:rPr>
              <a:t>Stewardship Council</a:t>
            </a:r>
            <a:br>
              <a:rPr lang="en-US" sz="1800" b="1" dirty="0" smtClean="0">
                <a:solidFill>
                  <a:srgbClr val="00CC00"/>
                </a:solidFill>
                <a:latin typeface="Arial" charset="0"/>
                <a:cs typeface="Arial" charset="0"/>
              </a:rPr>
            </a:br>
            <a:r>
              <a:rPr lang="en-US" sz="1800" b="1" dirty="0" smtClean="0">
                <a:solidFill>
                  <a:srgbClr val="00CC00"/>
                </a:solidFill>
                <a:latin typeface="Arial" charset="0"/>
                <a:cs typeface="Arial" charset="0"/>
              </a:rPr>
              <a:t>and was recently re-</a:t>
            </a:r>
            <a:br>
              <a:rPr lang="en-US" sz="1800" b="1" dirty="0" smtClean="0">
                <a:solidFill>
                  <a:srgbClr val="00CC00"/>
                </a:solidFill>
                <a:latin typeface="Arial" charset="0"/>
                <a:cs typeface="Arial" charset="0"/>
              </a:rPr>
            </a:br>
            <a:r>
              <a:rPr lang="en-US" sz="1800" b="1" dirty="0" smtClean="0">
                <a:solidFill>
                  <a:srgbClr val="00CC00"/>
                </a:solidFill>
                <a:latin typeface="Arial" charset="0"/>
                <a:cs typeface="Arial" charset="0"/>
              </a:rPr>
              <a:t>certified by the MSC</a:t>
            </a:r>
          </a:p>
          <a:p>
            <a:pPr eaLnBrk="1" hangingPunct="1"/>
            <a:endParaRPr lang="en-US" sz="1800" b="1" dirty="0" smtClean="0">
              <a:solidFill>
                <a:srgbClr val="996600"/>
              </a:solidFill>
              <a:latin typeface="Arial" charset="0"/>
              <a:cs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9491" y="1360085"/>
            <a:ext cx="5913912" cy="426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49491" y="5715130"/>
            <a:ext cx="5913911" cy="803275"/>
          </a:xfrm>
          <a:prstGeom prst="rect">
            <a:avLst/>
          </a:prstGeom>
          <a:solidFill>
            <a:schemeClr val="bg1"/>
          </a:solidFill>
          <a:ln>
            <a:noFill/>
          </a:ln>
          <a:effectLst/>
        </p:spPr>
      </p:pic>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8</a:t>
            </a:fld>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534988" y="617517"/>
            <a:ext cx="9623425" cy="676892"/>
          </a:xfrm>
          <a:prstGeom prst="rect">
            <a:avLst/>
          </a:prstGeom>
          <a:noFill/>
          <a:ln>
            <a:miter lim="800000"/>
            <a:headEnd/>
            <a:tailEnd/>
          </a:ln>
        </p:spPr>
        <p:txBody>
          <a:bodyPr/>
          <a:lstStyle/>
          <a:p>
            <a:pPr eaLnBrk="1" hangingPunct="1"/>
            <a:r>
              <a:rPr lang="en-US" sz="2800" dirty="0" smtClean="0">
                <a:latin typeface="Arial" charset="0"/>
                <a:cs typeface="Arial" charset="0"/>
              </a:rPr>
              <a:t>CAPE HAKES …..</a:t>
            </a:r>
          </a:p>
        </p:txBody>
      </p:sp>
      <p:sp>
        <p:nvSpPr>
          <p:cNvPr id="8195" name="Rectangle 3"/>
          <p:cNvSpPr>
            <a:spLocks noGrp="1" noChangeArrowheads="1"/>
          </p:cNvSpPr>
          <p:nvPr>
            <p:ph type="body" idx="4294967295"/>
          </p:nvPr>
        </p:nvSpPr>
        <p:spPr bwMode="auto">
          <a:xfrm>
            <a:off x="609938" y="1513798"/>
            <a:ext cx="9404350" cy="5126844"/>
          </a:xfrm>
          <a:prstGeom prst="rect">
            <a:avLst/>
          </a:prstGeom>
          <a:noFill/>
          <a:ln>
            <a:miter lim="800000"/>
            <a:headEnd/>
            <a:tailEnd/>
          </a:ln>
        </p:spPr>
        <p:txBody>
          <a:bodyPr/>
          <a:lstStyle/>
          <a:p>
            <a:pPr eaLnBrk="1" hangingPunct="1"/>
            <a:r>
              <a:rPr lang="en-US" b="1" dirty="0" smtClean="0">
                <a:solidFill>
                  <a:srgbClr val="996600"/>
                </a:solidFill>
                <a:latin typeface="Arial" charset="0"/>
                <a:cs typeface="Arial" charset="0"/>
              </a:rPr>
              <a:t>2006 assessments indicated no problems with shallow-water hake, but indicated that deep-water hake was over-exploited</a:t>
            </a:r>
          </a:p>
          <a:p>
            <a:pPr eaLnBrk="1" hangingPunct="1"/>
            <a:endParaRPr lang="en-US" b="1" dirty="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A recovery plan in the form of an Operational Management Procedure</a:t>
            </a:r>
            <a:br>
              <a:rPr lang="en-US" b="1" dirty="0" smtClean="0">
                <a:solidFill>
                  <a:srgbClr val="996600"/>
                </a:solidFill>
                <a:latin typeface="Arial" charset="0"/>
                <a:cs typeface="Arial" charset="0"/>
              </a:rPr>
            </a:br>
            <a:r>
              <a:rPr lang="en-US" b="1" dirty="0" smtClean="0">
                <a:solidFill>
                  <a:srgbClr val="996600"/>
                </a:solidFill>
                <a:latin typeface="Arial" charset="0"/>
                <a:cs typeface="Arial" charset="0"/>
              </a:rPr>
              <a:t>(OMP) aimed at recovering biomass of deep-water hake was implemented</a:t>
            </a:r>
          </a:p>
          <a:p>
            <a:pPr eaLnBrk="1" hangingPunct="1"/>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TACs were substantially reduced for a few years (2007-2009), after which the resource responded positively, and recovered faster than had been anticipated</a:t>
            </a:r>
          </a:p>
          <a:p>
            <a:pPr eaLnBrk="1" hangingPunct="1"/>
            <a:endParaRPr lang="en-US" b="1" dirty="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As a result catch rates have increased, as have TACs </a:t>
            </a:r>
          </a:p>
          <a:p>
            <a:pPr eaLnBrk="1" hangingPunct="1"/>
            <a:endParaRPr lang="en-US" b="1" dirty="0" smtClean="0">
              <a:solidFill>
                <a:srgbClr val="996600"/>
              </a:solidFill>
              <a:latin typeface="Arial" charset="0"/>
              <a:cs typeface="Arial" charset="0"/>
            </a:endParaRPr>
          </a:p>
          <a:p>
            <a:pPr eaLnBrk="1" hangingPunct="1"/>
            <a:r>
              <a:rPr lang="en-US" b="1" dirty="0" smtClean="0">
                <a:solidFill>
                  <a:srgbClr val="996600"/>
                </a:solidFill>
                <a:latin typeface="Arial" charset="0"/>
                <a:cs typeface="Arial" charset="0"/>
              </a:rPr>
              <a:t>Current management aims to keep the resource around the Maximum Sustainable Yield Level (MSYL)</a:t>
            </a:r>
          </a:p>
          <a:p>
            <a:pPr eaLnBrk="1" hangingPunct="1"/>
            <a:endParaRPr lang="en-US" b="1" dirty="0" smtClean="0">
              <a:solidFill>
                <a:srgbClr val="996600"/>
              </a:solidFill>
              <a:latin typeface="Arial" charset="0"/>
              <a:cs typeface="Arial" charset="0"/>
            </a:endParaRPr>
          </a:p>
        </p:txBody>
      </p:sp>
      <p:sp>
        <p:nvSpPr>
          <p:cNvPr id="2" name="Slide Number Placeholder 1"/>
          <p:cNvSpPr>
            <a:spLocks noGrp="1"/>
          </p:cNvSpPr>
          <p:nvPr>
            <p:ph type="sldNum" sz="quarter" idx="10"/>
          </p:nvPr>
        </p:nvSpPr>
        <p:spPr/>
        <p:txBody>
          <a:bodyPr/>
          <a:lstStyle/>
          <a:p>
            <a:pPr>
              <a:defRPr/>
            </a:pPr>
            <a:fld id="{2F257D9D-E035-423A-A353-A523151F0AE1}" type="slidenum">
              <a:rPr lang="en-ZA" smtClean="0"/>
              <a:pPr>
                <a:defRPr/>
              </a:pPr>
              <a:t>9</a:t>
            </a:fld>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DAFF presentation 1_Coat on all pages_PP2003</Template>
  <TotalTime>3273</TotalTime>
  <Words>1277</Words>
  <Application>Microsoft Office PowerPoint</Application>
  <PresentationFormat>Custom</PresentationFormat>
  <Paragraphs>264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DAFF presentation 1_Coat on all pages_PP2003</vt:lpstr>
      <vt:lpstr>STATUS OF THE SOUTH AFRICAN MARINE FISHERY RESOURCES 2016</vt:lpstr>
      <vt:lpstr>INTRODUCTION</vt:lpstr>
      <vt:lpstr>TODAY’S PRESENTATION</vt:lpstr>
      <vt:lpstr>SUMMARY</vt:lpstr>
      <vt:lpstr>COMPARISON WITH TWO YEARS BEFORE – gains and losses</vt:lpstr>
      <vt:lpstr>WHY THE CHANGES BETWEEN YEARS?</vt:lpstr>
      <vt:lpstr>WHY THE CHANGES BETWEEN YEARS? Continued…</vt:lpstr>
      <vt:lpstr>CAPE HAKES</vt:lpstr>
      <vt:lpstr>CAPE HAKES …..</vt:lpstr>
      <vt:lpstr>PELAGIC - TOTAL BIOMASS AND RECRUITMENT</vt:lpstr>
      <vt:lpstr>PELAGIC FISH ANNUAL CATCHES</vt:lpstr>
      <vt:lpstr>PELGIC FISH ANNUAL TACs AND CATCHES</vt:lpstr>
      <vt:lpstr>ABALONE</vt:lpstr>
      <vt:lpstr>ABALONE ….. Zones A &amp; B (Gansbaai to Buffeljags)</vt:lpstr>
      <vt:lpstr>ABALONE ….. Other Zones</vt:lpstr>
      <vt:lpstr>WEST COAST ROCK LOBSTER</vt:lpstr>
      <vt:lpstr>WEST COAST ROCK LOBSTER …..</vt:lpstr>
      <vt:lpstr>WEST COAST ROCK LOBSTER …..</vt:lpstr>
      <vt:lpstr>CONCLUDING – THE BAD NEWS</vt:lpstr>
      <vt:lpstr>CONCLUDING – THE GOOD NEWS</vt:lpstr>
      <vt:lpstr>THANK YOU</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SOUTH AFRICAN MARINE FISHERY RESOURCES 2010</dc:title>
  <dc:creator>daff</dc:creator>
  <cp:lastModifiedBy>PUMZA</cp:lastModifiedBy>
  <cp:revision>171</cp:revision>
  <cp:lastPrinted>2016-11-14T08:36:45Z</cp:lastPrinted>
  <dcterms:created xsi:type="dcterms:W3CDTF">2010-10-30T08:35:59Z</dcterms:created>
  <dcterms:modified xsi:type="dcterms:W3CDTF">2016-11-17T08:21:32Z</dcterms:modified>
</cp:coreProperties>
</file>