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heme/themeOverride6.xml" ContentType="application/vnd.openxmlformats-officedocument.themeOverr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021" r:id="rId1"/>
    <p:sldMasterId id="2147485590" r:id="rId2"/>
  </p:sldMasterIdLst>
  <p:notesMasterIdLst>
    <p:notesMasterId r:id="rId41"/>
  </p:notesMasterIdLst>
  <p:handoutMasterIdLst>
    <p:handoutMasterId r:id="rId42"/>
  </p:handoutMasterIdLst>
  <p:sldIdLst>
    <p:sldId id="503" r:id="rId3"/>
    <p:sldId id="640" r:id="rId4"/>
    <p:sldId id="641" r:id="rId5"/>
    <p:sldId id="622" r:id="rId6"/>
    <p:sldId id="637" r:id="rId7"/>
    <p:sldId id="639" r:id="rId8"/>
    <p:sldId id="638" r:id="rId9"/>
    <p:sldId id="649" r:id="rId10"/>
    <p:sldId id="518" r:id="rId11"/>
    <p:sldId id="621" r:id="rId12"/>
    <p:sldId id="614" r:id="rId13"/>
    <p:sldId id="669" r:id="rId14"/>
    <p:sldId id="550" r:id="rId15"/>
    <p:sldId id="668" r:id="rId16"/>
    <p:sldId id="551" r:id="rId17"/>
    <p:sldId id="552" r:id="rId18"/>
    <p:sldId id="554" r:id="rId19"/>
    <p:sldId id="557" r:id="rId20"/>
    <p:sldId id="558" r:id="rId21"/>
    <p:sldId id="615" r:id="rId22"/>
    <p:sldId id="616" r:id="rId23"/>
    <p:sldId id="555" r:id="rId24"/>
    <p:sldId id="559" r:id="rId25"/>
    <p:sldId id="663" r:id="rId26"/>
    <p:sldId id="665" r:id="rId27"/>
    <p:sldId id="666" r:id="rId28"/>
    <p:sldId id="653" r:id="rId29"/>
    <p:sldId id="661" r:id="rId30"/>
    <p:sldId id="667" r:id="rId31"/>
    <p:sldId id="662" r:id="rId32"/>
    <p:sldId id="660" r:id="rId33"/>
    <p:sldId id="656" r:id="rId34"/>
    <p:sldId id="657" r:id="rId35"/>
    <p:sldId id="658" r:id="rId36"/>
    <p:sldId id="659" r:id="rId37"/>
    <p:sldId id="634" r:id="rId38"/>
    <p:sldId id="633" r:id="rId39"/>
    <p:sldId id="512" r:id="rId40"/>
  </p:sldIdLst>
  <p:sldSz cx="9144000" cy="6858000" type="screen4x3"/>
  <p:notesSz cx="6724650" cy="9874250"/>
  <p:defaultTextStyle>
    <a:defPPr>
      <a:defRPr lang="en-US"/>
    </a:defPPr>
    <a:lvl1pPr algn="l" rtl="0" fontAlgn="base">
      <a:spcBef>
        <a:spcPct val="0"/>
      </a:spcBef>
      <a:spcAft>
        <a:spcPct val="0"/>
      </a:spcAft>
      <a:defRPr sz="32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32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32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32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3200" kern="1200">
        <a:solidFill>
          <a:schemeClr val="tx1"/>
        </a:solidFill>
        <a:latin typeface="Arial" charset="0"/>
        <a:ea typeface="ＭＳ Ｐゴシック" charset="0"/>
        <a:cs typeface="ＭＳ Ｐゴシック" charset="0"/>
      </a:defRPr>
    </a:lvl5pPr>
    <a:lvl6pPr marL="2286000" algn="l" defTabSz="457200" rtl="0" eaLnBrk="1" latinLnBrk="0" hangingPunct="1">
      <a:defRPr sz="3200" kern="1200">
        <a:solidFill>
          <a:schemeClr val="tx1"/>
        </a:solidFill>
        <a:latin typeface="Arial" charset="0"/>
        <a:ea typeface="ＭＳ Ｐゴシック" charset="0"/>
        <a:cs typeface="ＭＳ Ｐゴシック" charset="0"/>
      </a:defRPr>
    </a:lvl6pPr>
    <a:lvl7pPr marL="2743200" algn="l" defTabSz="457200" rtl="0" eaLnBrk="1" latinLnBrk="0" hangingPunct="1">
      <a:defRPr sz="3200" kern="1200">
        <a:solidFill>
          <a:schemeClr val="tx1"/>
        </a:solidFill>
        <a:latin typeface="Arial" charset="0"/>
        <a:ea typeface="ＭＳ Ｐゴシック" charset="0"/>
        <a:cs typeface="ＭＳ Ｐゴシック" charset="0"/>
      </a:defRPr>
    </a:lvl7pPr>
    <a:lvl8pPr marL="3200400" algn="l" defTabSz="457200" rtl="0" eaLnBrk="1" latinLnBrk="0" hangingPunct="1">
      <a:defRPr sz="3200" kern="1200">
        <a:solidFill>
          <a:schemeClr val="tx1"/>
        </a:solidFill>
        <a:latin typeface="Arial" charset="0"/>
        <a:ea typeface="ＭＳ Ｐゴシック" charset="0"/>
        <a:cs typeface="ＭＳ Ｐゴシック" charset="0"/>
      </a:defRPr>
    </a:lvl8pPr>
    <a:lvl9pPr marL="3657600" algn="l" defTabSz="457200" rtl="0" eaLnBrk="1" latinLnBrk="0" hangingPunct="1">
      <a:defRPr sz="3200"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enesen Moodley" initials="P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FF54"/>
    <a:srgbClr val="44FF3F"/>
    <a:srgbClr val="FD46FF"/>
    <a:srgbClr val="27FDFF"/>
    <a:srgbClr val="FFCB49"/>
    <a:srgbClr val="FDE7E8"/>
    <a:srgbClr val="F4CDCD"/>
    <a:srgbClr val="99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88277" autoAdjust="0"/>
  </p:normalViewPr>
  <p:slideViewPr>
    <p:cSldViewPr>
      <p:cViewPr>
        <p:scale>
          <a:sx n="107" d="100"/>
          <a:sy n="107" d="100"/>
        </p:scale>
        <p:origin x="-787" y="115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Referrals by Regulators</c:v>
                </c:pt>
              </c:strCache>
            </c:strRef>
          </c:tx>
          <c:invertIfNegative val="0"/>
          <c:cat>
            <c:strRef>
              <c:f>Sheet1!$A$2:$A$3</c:f>
              <c:strCache>
                <c:ptCount val="2"/>
                <c:pt idx="0">
                  <c:v>NCA</c:v>
                </c:pt>
                <c:pt idx="1">
                  <c:v>CPA</c:v>
                </c:pt>
              </c:strCache>
            </c:strRef>
          </c:cat>
          <c:val>
            <c:numRef>
              <c:f>Sheet1!$B$2:$B$3</c:f>
              <c:numCache>
                <c:formatCode>General</c:formatCode>
                <c:ptCount val="2"/>
                <c:pt idx="0">
                  <c:v>3</c:v>
                </c:pt>
                <c:pt idx="1">
                  <c:v>2</c:v>
                </c:pt>
              </c:numCache>
            </c:numRef>
          </c:val>
        </c:ser>
        <c:ser>
          <c:idx val="1"/>
          <c:order val="1"/>
          <c:tx>
            <c:strRef>
              <c:f>Sheet1!$C$1</c:f>
              <c:strCache>
                <c:ptCount val="1"/>
                <c:pt idx="0">
                  <c:v>Non Referrals by Consumers</c:v>
                </c:pt>
              </c:strCache>
            </c:strRef>
          </c:tx>
          <c:invertIfNegative val="0"/>
          <c:cat>
            <c:strRef>
              <c:f>Sheet1!$A$2:$A$3</c:f>
              <c:strCache>
                <c:ptCount val="2"/>
                <c:pt idx="0">
                  <c:v>NCA</c:v>
                </c:pt>
                <c:pt idx="1">
                  <c:v>CPA</c:v>
                </c:pt>
              </c:strCache>
            </c:strRef>
          </c:cat>
          <c:val>
            <c:numRef>
              <c:f>Sheet1!$C$2:$C$3</c:f>
              <c:numCache>
                <c:formatCode>General</c:formatCode>
                <c:ptCount val="2"/>
                <c:pt idx="0">
                  <c:v>5</c:v>
                </c:pt>
                <c:pt idx="1">
                  <c:v>16</c:v>
                </c:pt>
              </c:numCache>
            </c:numRef>
          </c:val>
        </c:ser>
        <c:ser>
          <c:idx val="2"/>
          <c:order val="2"/>
          <c:tx>
            <c:strRef>
              <c:f>Sheet1!$D$1</c:f>
              <c:strCache>
                <c:ptCount val="1"/>
                <c:pt idx="0">
                  <c:v>Other filing parties</c:v>
                </c:pt>
              </c:strCache>
            </c:strRef>
          </c:tx>
          <c:invertIfNegative val="0"/>
          <c:cat>
            <c:strRef>
              <c:f>Sheet1!$A$2:$A$3</c:f>
              <c:strCache>
                <c:ptCount val="2"/>
                <c:pt idx="0">
                  <c:v>NCA</c:v>
                </c:pt>
                <c:pt idx="1">
                  <c:v>CPA</c:v>
                </c:pt>
              </c:strCache>
            </c:strRef>
          </c:cat>
          <c:val>
            <c:numRef>
              <c:f>Sheet1!$D$2:$D$3</c:f>
              <c:numCache>
                <c:formatCode>General</c:formatCode>
                <c:ptCount val="2"/>
                <c:pt idx="0">
                  <c:v>204</c:v>
                </c:pt>
                <c:pt idx="1">
                  <c:v>0</c:v>
                </c:pt>
              </c:numCache>
            </c:numRef>
          </c:val>
        </c:ser>
        <c:dLbls>
          <c:showLegendKey val="0"/>
          <c:showVal val="0"/>
          <c:showCatName val="0"/>
          <c:showSerName val="0"/>
          <c:showPercent val="0"/>
          <c:showBubbleSize val="0"/>
        </c:dLbls>
        <c:gapWidth val="150"/>
        <c:axId val="46763008"/>
        <c:axId val="99373824"/>
      </c:barChart>
      <c:catAx>
        <c:axId val="46763008"/>
        <c:scaling>
          <c:orientation val="minMax"/>
        </c:scaling>
        <c:delete val="0"/>
        <c:axPos val="b"/>
        <c:majorTickMark val="out"/>
        <c:minorTickMark val="none"/>
        <c:tickLblPos val="nextTo"/>
        <c:crossAx val="99373824"/>
        <c:crosses val="autoZero"/>
        <c:auto val="1"/>
        <c:lblAlgn val="ctr"/>
        <c:lblOffset val="100"/>
        <c:noMultiLvlLbl val="0"/>
      </c:catAx>
      <c:valAx>
        <c:axId val="99373824"/>
        <c:scaling>
          <c:orientation val="minMax"/>
        </c:scaling>
        <c:delete val="0"/>
        <c:axPos val="l"/>
        <c:majorGridlines/>
        <c:numFmt formatCode="General" sourceLinked="1"/>
        <c:majorTickMark val="out"/>
        <c:minorTickMark val="none"/>
        <c:tickLblPos val="nextTo"/>
        <c:crossAx val="4676300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Prohibited Conduct Referrals ( 3 NCR and 2 NCC cases)</c:v>
                </c:pt>
              </c:strCache>
            </c:strRef>
          </c:tx>
          <c:invertIfNegative val="0"/>
          <c:cat>
            <c:strRef>
              <c:f>Sheet1!$A$2:$A$3</c:f>
              <c:strCache>
                <c:ptCount val="2"/>
                <c:pt idx="0">
                  <c:v>NCA</c:v>
                </c:pt>
                <c:pt idx="1">
                  <c:v>CPA</c:v>
                </c:pt>
              </c:strCache>
            </c:strRef>
          </c:cat>
          <c:val>
            <c:numRef>
              <c:f>Sheet1!$B$2:$B$3</c:f>
              <c:numCache>
                <c:formatCode>General</c:formatCode>
                <c:ptCount val="2"/>
                <c:pt idx="0">
                  <c:v>3</c:v>
                </c:pt>
                <c:pt idx="1">
                  <c:v>2</c:v>
                </c:pt>
              </c:numCache>
            </c:numRef>
          </c:val>
        </c:ser>
        <c:ser>
          <c:idx val="1"/>
          <c:order val="1"/>
          <c:tx>
            <c:strRef>
              <c:f>Sheet1!$C$1</c:f>
              <c:strCache>
                <c:ptCount val="1"/>
                <c:pt idx="0">
                  <c:v>Non-Referral Applications (4 NCA &amp; 15 CPA cases)</c:v>
                </c:pt>
              </c:strCache>
            </c:strRef>
          </c:tx>
          <c:invertIfNegative val="0"/>
          <c:cat>
            <c:strRef>
              <c:f>Sheet1!$A$2:$A$3</c:f>
              <c:strCache>
                <c:ptCount val="2"/>
                <c:pt idx="0">
                  <c:v>NCA</c:v>
                </c:pt>
                <c:pt idx="1">
                  <c:v>CPA</c:v>
                </c:pt>
              </c:strCache>
            </c:strRef>
          </c:cat>
          <c:val>
            <c:numRef>
              <c:f>Sheet1!$C$2:$C$3</c:f>
              <c:numCache>
                <c:formatCode>General</c:formatCode>
                <c:ptCount val="2"/>
                <c:pt idx="0">
                  <c:v>4</c:v>
                </c:pt>
                <c:pt idx="1">
                  <c:v>15</c:v>
                </c:pt>
              </c:numCache>
            </c:numRef>
          </c:val>
        </c:ser>
        <c:ser>
          <c:idx val="2"/>
          <c:order val="2"/>
          <c:tx>
            <c:strRef>
              <c:f>Sheet1!$D$1</c:f>
              <c:strCache>
                <c:ptCount val="1"/>
                <c:pt idx="0">
                  <c:v>Requests for Statements (152 cases)</c:v>
                </c:pt>
              </c:strCache>
            </c:strRef>
          </c:tx>
          <c:invertIfNegative val="0"/>
          <c:cat>
            <c:strRef>
              <c:f>Sheet1!$A$2:$A$3</c:f>
              <c:strCache>
                <c:ptCount val="2"/>
                <c:pt idx="0">
                  <c:v>NCA</c:v>
                </c:pt>
                <c:pt idx="1">
                  <c:v>CPA</c:v>
                </c:pt>
              </c:strCache>
            </c:strRef>
          </c:cat>
          <c:val>
            <c:numRef>
              <c:f>Sheet1!$D$2:$D$3</c:f>
              <c:numCache>
                <c:formatCode>General</c:formatCode>
                <c:ptCount val="2"/>
                <c:pt idx="0">
                  <c:v>152</c:v>
                </c:pt>
              </c:numCache>
            </c:numRef>
          </c:val>
        </c:ser>
        <c:ser>
          <c:idx val="3"/>
          <c:order val="3"/>
          <c:tx>
            <c:strRef>
              <c:f>Sheet1!$E$1</c:f>
              <c:strCache>
                <c:ptCount val="1"/>
                <c:pt idx="0">
                  <c:v>Applications to Vary/Rescind Tribunal Orders (47 cases)</c:v>
                </c:pt>
              </c:strCache>
            </c:strRef>
          </c:tx>
          <c:invertIfNegative val="0"/>
          <c:cat>
            <c:strRef>
              <c:f>Sheet1!$A$2:$A$3</c:f>
              <c:strCache>
                <c:ptCount val="2"/>
                <c:pt idx="0">
                  <c:v>NCA</c:v>
                </c:pt>
                <c:pt idx="1">
                  <c:v>CPA</c:v>
                </c:pt>
              </c:strCache>
            </c:strRef>
          </c:cat>
          <c:val>
            <c:numRef>
              <c:f>Sheet1!$E$2:$E$3</c:f>
              <c:numCache>
                <c:formatCode>General</c:formatCode>
                <c:ptCount val="2"/>
                <c:pt idx="0">
                  <c:v>47</c:v>
                </c:pt>
              </c:numCache>
            </c:numRef>
          </c:val>
        </c:ser>
        <c:ser>
          <c:idx val="4"/>
          <c:order val="4"/>
          <c:tx>
            <c:strRef>
              <c:f>Sheet1!$F$1</c:f>
              <c:strCache>
                <c:ptCount val="1"/>
                <c:pt idx="0">
                  <c:v>Interim Relief (1 case)</c:v>
                </c:pt>
              </c:strCache>
            </c:strRef>
          </c:tx>
          <c:invertIfNegative val="0"/>
          <c:cat>
            <c:strRef>
              <c:f>Sheet1!$A$2:$A$3</c:f>
              <c:strCache>
                <c:ptCount val="2"/>
                <c:pt idx="0">
                  <c:v>NCA</c:v>
                </c:pt>
                <c:pt idx="1">
                  <c:v>CPA</c:v>
                </c:pt>
              </c:strCache>
            </c:strRef>
          </c:cat>
          <c:val>
            <c:numRef>
              <c:f>Sheet1!$F$2:$F$3</c:f>
              <c:numCache>
                <c:formatCode>General</c:formatCode>
                <c:ptCount val="2"/>
                <c:pt idx="0">
                  <c:v>1</c:v>
                </c:pt>
              </c:numCache>
            </c:numRef>
          </c:val>
        </c:ser>
        <c:ser>
          <c:idx val="5"/>
          <c:order val="5"/>
          <c:tx>
            <c:strRef>
              <c:f>Sheet1!$G$1</c:f>
              <c:strCache>
                <c:ptCount val="1"/>
                <c:pt idx="0">
                  <c:v>Failed ADR (2 cases)</c:v>
                </c:pt>
              </c:strCache>
            </c:strRef>
          </c:tx>
          <c:invertIfNegative val="0"/>
          <c:cat>
            <c:strRef>
              <c:f>Sheet1!$A$2:$A$3</c:f>
              <c:strCache>
                <c:ptCount val="2"/>
                <c:pt idx="0">
                  <c:v>NCA</c:v>
                </c:pt>
                <c:pt idx="1">
                  <c:v>CPA</c:v>
                </c:pt>
              </c:strCache>
            </c:strRef>
          </c:cat>
          <c:val>
            <c:numRef>
              <c:f>Sheet1!$G$2:$G$3</c:f>
              <c:numCache>
                <c:formatCode>General</c:formatCode>
                <c:ptCount val="2"/>
                <c:pt idx="0">
                  <c:v>2</c:v>
                </c:pt>
                <c:pt idx="1">
                  <c:v>0</c:v>
                </c:pt>
              </c:numCache>
            </c:numRef>
          </c:val>
        </c:ser>
        <c:ser>
          <c:idx val="6"/>
          <c:order val="6"/>
          <c:tx>
            <c:strRef>
              <c:f>Sheet1!$H$1</c:f>
              <c:strCache>
                <c:ptCount val="1"/>
                <c:pt idx="0">
                  <c:v>Consent Order after successful ADR (1 case)</c:v>
                </c:pt>
              </c:strCache>
            </c:strRef>
          </c:tx>
          <c:invertIfNegative val="0"/>
          <c:cat>
            <c:strRef>
              <c:f>Sheet1!$A$2:$A$3</c:f>
              <c:strCache>
                <c:ptCount val="2"/>
                <c:pt idx="0">
                  <c:v>NCA</c:v>
                </c:pt>
                <c:pt idx="1">
                  <c:v>CPA</c:v>
                </c:pt>
              </c:strCache>
            </c:strRef>
          </c:cat>
          <c:val>
            <c:numRef>
              <c:f>Sheet1!$H$2:$H$3</c:f>
              <c:numCache>
                <c:formatCode>General</c:formatCode>
                <c:ptCount val="2"/>
                <c:pt idx="0">
                  <c:v>1</c:v>
                </c:pt>
              </c:numCache>
            </c:numRef>
          </c:val>
        </c:ser>
        <c:ser>
          <c:idx val="7"/>
          <c:order val="7"/>
          <c:tx>
            <c:strRef>
              <c:f>Sheet1!$I$1</c:f>
              <c:strCache>
                <c:ptCount val="1"/>
                <c:pt idx="0">
                  <c:v>Application to Resolve Disputed Entry (1 case)</c:v>
                </c:pt>
              </c:strCache>
            </c:strRef>
          </c:tx>
          <c:invertIfNegative val="0"/>
          <c:cat>
            <c:strRef>
              <c:f>Sheet1!$A$2:$A$3</c:f>
              <c:strCache>
                <c:ptCount val="2"/>
                <c:pt idx="0">
                  <c:v>NCA</c:v>
                </c:pt>
                <c:pt idx="1">
                  <c:v>CPA</c:v>
                </c:pt>
              </c:strCache>
            </c:strRef>
          </c:cat>
          <c:val>
            <c:numRef>
              <c:f>Sheet1!$I$2:$I$3</c:f>
              <c:numCache>
                <c:formatCode>General</c:formatCode>
                <c:ptCount val="2"/>
                <c:pt idx="0">
                  <c:v>1</c:v>
                </c:pt>
              </c:numCache>
            </c:numRef>
          </c:val>
        </c:ser>
        <c:ser>
          <c:idx val="8"/>
          <c:order val="8"/>
          <c:tx>
            <c:strRef>
              <c:f>Sheet1!$J$1</c:f>
              <c:strCache>
                <c:ptCount val="1"/>
                <c:pt idx="0">
                  <c:v>Limit Obligations for Fricolous, vexatious or Unreasonable Requests. (1 case)</c:v>
                </c:pt>
              </c:strCache>
            </c:strRef>
          </c:tx>
          <c:invertIfNegative val="0"/>
          <c:cat>
            <c:strRef>
              <c:f>Sheet1!$A$2:$A$3</c:f>
              <c:strCache>
                <c:ptCount val="2"/>
                <c:pt idx="0">
                  <c:v>NCA</c:v>
                </c:pt>
                <c:pt idx="1">
                  <c:v>CPA</c:v>
                </c:pt>
              </c:strCache>
            </c:strRef>
          </c:cat>
          <c:val>
            <c:numRef>
              <c:f>Sheet1!$J$2:$J$3</c:f>
              <c:numCache>
                <c:formatCode>General</c:formatCode>
                <c:ptCount val="2"/>
                <c:pt idx="0">
                  <c:v>1</c:v>
                </c:pt>
              </c:numCache>
            </c:numRef>
          </c:val>
        </c:ser>
        <c:ser>
          <c:idx val="9"/>
          <c:order val="9"/>
          <c:tx>
            <c:strRef>
              <c:f>Sheet1!$K$1</c:f>
              <c:strCache>
                <c:ptCount val="1"/>
                <c:pt idx="0">
                  <c:v>Review Sale of Goods (1 case)</c:v>
                </c:pt>
              </c:strCache>
            </c:strRef>
          </c:tx>
          <c:invertIfNegative val="0"/>
          <c:cat>
            <c:strRef>
              <c:f>Sheet1!$A$2:$A$3</c:f>
              <c:strCache>
                <c:ptCount val="2"/>
                <c:pt idx="0">
                  <c:v>NCA</c:v>
                </c:pt>
                <c:pt idx="1">
                  <c:v>CPA</c:v>
                </c:pt>
              </c:strCache>
            </c:strRef>
          </c:cat>
          <c:val>
            <c:numRef>
              <c:f>Sheet1!$K$2:$K$3</c:f>
              <c:numCache>
                <c:formatCode>General</c:formatCode>
                <c:ptCount val="2"/>
                <c:pt idx="0">
                  <c:v>1</c:v>
                </c:pt>
                <c:pt idx="1">
                  <c:v>0</c:v>
                </c:pt>
              </c:numCache>
            </c:numRef>
          </c:val>
        </c:ser>
        <c:dLbls>
          <c:showLegendKey val="0"/>
          <c:showVal val="0"/>
          <c:showCatName val="0"/>
          <c:showSerName val="0"/>
          <c:showPercent val="0"/>
          <c:showBubbleSize val="0"/>
        </c:dLbls>
        <c:gapWidth val="150"/>
        <c:axId val="120748288"/>
        <c:axId val="120754176"/>
      </c:barChart>
      <c:catAx>
        <c:axId val="120748288"/>
        <c:scaling>
          <c:orientation val="minMax"/>
        </c:scaling>
        <c:delete val="0"/>
        <c:axPos val="b"/>
        <c:majorTickMark val="out"/>
        <c:minorTickMark val="none"/>
        <c:tickLblPos val="nextTo"/>
        <c:crossAx val="120754176"/>
        <c:crosses val="autoZero"/>
        <c:auto val="1"/>
        <c:lblAlgn val="ctr"/>
        <c:lblOffset val="100"/>
        <c:noMultiLvlLbl val="0"/>
      </c:catAx>
      <c:valAx>
        <c:axId val="120754176"/>
        <c:scaling>
          <c:orientation val="minMax"/>
        </c:scaling>
        <c:delete val="0"/>
        <c:axPos val="l"/>
        <c:majorGridlines/>
        <c:numFmt formatCode="General" sourceLinked="1"/>
        <c:majorTickMark val="out"/>
        <c:minorTickMark val="none"/>
        <c:tickLblPos val="nextTo"/>
        <c:crossAx val="120748288"/>
        <c:crosses val="autoZero"/>
        <c:crossBetween val="between"/>
      </c:valAx>
    </c:plotArea>
    <c:legend>
      <c:legendPos val="r"/>
      <c:layout>
        <c:manualLayout>
          <c:xMode val="edge"/>
          <c:yMode val="edge"/>
          <c:x val="0.63158752970100096"/>
          <c:y val="0"/>
          <c:w val="0.36257411064242562"/>
          <c:h val="0.99883416908479095"/>
        </c:manualLayout>
      </c:layout>
      <c:overlay val="0"/>
      <c:txPr>
        <a:bodyPr/>
        <a:lstStyle/>
        <a:p>
          <a:pPr>
            <a:defRPr sz="900" baseline="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700" dirty="0"/>
              <a:t>156 Current Non-DRA </a:t>
            </a:r>
            <a:r>
              <a:rPr lang="en-US" sz="1700" dirty="0" smtClean="0"/>
              <a:t>Matters as at</a:t>
            </a:r>
            <a:r>
              <a:rPr lang="en-US" sz="1700" baseline="0" dirty="0" smtClean="0"/>
              <a:t> 3 May 2016</a:t>
            </a:r>
            <a:endParaRPr lang="en-US" sz="1700" dirty="0"/>
          </a:p>
        </c:rich>
      </c:tx>
      <c:layout>
        <c:manualLayout>
          <c:xMode val="edge"/>
          <c:yMode val="edge"/>
          <c:x val="0.16472761162939301"/>
          <c:y val="8.3757480904136303E-3"/>
        </c:manualLayout>
      </c:layout>
      <c:overlay val="0"/>
    </c:title>
    <c:autoTitleDeleted val="0"/>
    <c:plotArea>
      <c:layout/>
      <c:pieChart>
        <c:varyColors val="1"/>
        <c:dLbls>
          <c:showLegendKey val="0"/>
          <c:showVal val="0"/>
          <c:showCatName val="0"/>
          <c:showSerName val="0"/>
          <c:showPercent val="0"/>
          <c:showBubbleSize val="0"/>
          <c:showLeaderLines val="1"/>
        </c:dLbls>
        <c:firstSliceAng val="0"/>
      </c:pieChart>
      <c:spPr>
        <a:noFill/>
        <a:ln w="22951">
          <a:noFill/>
        </a:ln>
      </c:spPr>
    </c:plotArea>
    <c:legend>
      <c:legendPos val="r"/>
      <c:layout>
        <c:manualLayout>
          <c:xMode val="edge"/>
          <c:yMode val="edge"/>
          <c:x val="0.644615620043961"/>
          <c:y val="0.37800152111667901"/>
          <c:w val="0.32854567207367602"/>
          <c:h val="0.58550823192555401"/>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ZA" sz="1700" dirty="0" smtClean="0">
                <a:latin typeface="Arial" pitchFamily="34" charset="0"/>
                <a:cs typeface="Arial" pitchFamily="34" charset="0"/>
              </a:rPr>
              <a:t>182 </a:t>
            </a:r>
            <a:r>
              <a:rPr lang="en-ZA" sz="1700" dirty="0">
                <a:latin typeface="Arial" pitchFamily="34" charset="0"/>
                <a:cs typeface="Arial" pitchFamily="34" charset="0"/>
              </a:rPr>
              <a:t>Current Non- DRA Cases as at 21 October 2016</a:t>
            </a:r>
          </a:p>
        </c:rich>
      </c:tx>
      <c:layout/>
      <c:overlay val="0"/>
    </c:title>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latin typeface="Arial" pitchFamily="34" charset="0"/>
                <a:cs typeface="Arial" pitchFamily="34" charset="0"/>
              </a:rPr>
              <a:t>22,642 Current DRA Matters</a:t>
            </a:r>
          </a:p>
        </c:rich>
      </c:tx>
      <c:layout/>
      <c:overlay val="0"/>
    </c:title>
    <c:autoTitleDeleted val="0"/>
    <c:plotArea>
      <c:layout/>
      <c:pieChart>
        <c:varyColors val="1"/>
        <c:ser>
          <c:idx val="0"/>
          <c:order val="0"/>
          <c:tx>
            <c:strRef>
              <c:f>Sheet1!$B$1</c:f>
              <c:strCache>
                <c:ptCount val="1"/>
                <c:pt idx="0">
                  <c:v>22,642 Current DRA Matters</c:v>
                </c:pt>
              </c:strCache>
            </c:strRef>
          </c:tx>
          <c:cat>
            <c:strRef>
              <c:f>Sheet1!$A$2:$A$3</c:f>
              <c:strCache>
                <c:ptCount val="2"/>
                <c:pt idx="0">
                  <c:v>Filed before 2016/17</c:v>
                </c:pt>
                <c:pt idx="1">
                  <c:v>Filed during 2016/17</c:v>
                </c:pt>
              </c:strCache>
            </c:strRef>
          </c:cat>
          <c:val>
            <c:numRef>
              <c:f>Sheet1!$B$2:$B$3</c:f>
              <c:numCache>
                <c:formatCode>General</c:formatCode>
                <c:ptCount val="2"/>
                <c:pt idx="0">
                  <c:v>5132</c:v>
                </c:pt>
                <c:pt idx="1">
                  <c:v>17510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latin typeface="Arial" pitchFamily="34" charset="0"/>
                <a:cs typeface="Arial" pitchFamily="34" charset="0"/>
              </a:rPr>
              <a:t>182 Current Non-DRA Matters</a:t>
            </a:r>
          </a:p>
        </c:rich>
      </c:tx>
      <c:layout/>
      <c:overlay val="0"/>
    </c:title>
    <c:autoTitleDeleted val="0"/>
    <c:plotArea>
      <c:layout/>
      <c:pieChart>
        <c:varyColors val="1"/>
        <c:ser>
          <c:idx val="0"/>
          <c:order val="0"/>
          <c:tx>
            <c:strRef>
              <c:f>Sheet1!$B$1</c:f>
              <c:strCache>
                <c:ptCount val="1"/>
                <c:pt idx="0">
                  <c:v>182 Current Non-DRA Matters</c:v>
                </c:pt>
              </c:strCache>
            </c:strRef>
          </c:tx>
          <c:cat>
            <c:strRef>
              <c:f>Sheet1!$A$2:$A$3</c:f>
              <c:strCache>
                <c:ptCount val="2"/>
                <c:pt idx="0">
                  <c:v>47 Filed before 2016/17</c:v>
                </c:pt>
                <c:pt idx="1">
                  <c:v>135 Filed during 2016/17</c:v>
                </c:pt>
              </c:strCache>
            </c:strRef>
          </c:cat>
          <c:val>
            <c:numRef>
              <c:f>Sheet1!$B$2:$B$3</c:f>
              <c:numCache>
                <c:formatCode>General</c:formatCode>
                <c:ptCount val="2"/>
                <c:pt idx="0">
                  <c:v>47</c:v>
                </c:pt>
                <c:pt idx="1">
                  <c:v>135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latin typeface="Arial"/>
              </a:defRPr>
            </a:pPr>
            <a:r>
              <a:rPr lang="en-ZA" dirty="0" smtClean="0"/>
              <a:t>2016/17 </a:t>
            </a:r>
            <a:r>
              <a:rPr lang="en-ZA" dirty="0"/>
              <a:t>Finalised Non-DRA's</a:t>
            </a:r>
          </a:p>
        </c:rich>
      </c:tx>
      <c:layout/>
      <c:overlay val="0"/>
    </c:title>
    <c:autoTitleDeleted val="0"/>
    <c:plotArea>
      <c:layout/>
      <c:pieChart>
        <c:varyColors val="1"/>
        <c:dLbls>
          <c:showLegendKey val="0"/>
          <c:showVal val="0"/>
          <c:showCatName val="0"/>
          <c:showSerName val="0"/>
          <c:showPercent val="0"/>
          <c:showBubbleSize val="0"/>
          <c:showLeaderLines val="1"/>
        </c:dLbls>
        <c:firstSliceAng val="0"/>
      </c:pieChart>
      <c:spPr>
        <a:noFill/>
        <a:ln w="25371">
          <a:noFill/>
        </a:ln>
      </c:spPr>
    </c:plotArea>
    <c:legend>
      <c:legendPos val="r"/>
      <c:layout/>
      <c:overlay val="0"/>
      <c:txPr>
        <a:bodyPr/>
        <a:lstStyle/>
        <a:p>
          <a:pPr>
            <a:defRPr>
              <a:latin typeface="Arial"/>
            </a:defRPr>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sv-SE" dirty="0">
                <a:latin typeface="Arial" pitchFamily="34" charset="0"/>
                <a:cs typeface="Arial" pitchFamily="34" charset="0"/>
              </a:rPr>
              <a:t>Non-DRA Matters finalised during 2016/17</a:t>
            </a:r>
          </a:p>
        </c:rich>
      </c:tx>
      <c:layout/>
      <c:overlay val="0"/>
    </c:title>
    <c:autoTitleDeleted val="0"/>
    <c:plotArea>
      <c:layout/>
      <c:pieChart>
        <c:varyColors val="1"/>
        <c:ser>
          <c:idx val="0"/>
          <c:order val="0"/>
          <c:tx>
            <c:strRef>
              <c:f>Sheet1!$B$1</c:f>
              <c:strCache>
                <c:ptCount val="1"/>
                <c:pt idx="0">
                  <c:v>Non-DRA Matters finalised during 2016/17</c:v>
                </c:pt>
              </c:strCache>
            </c:strRef>
          </c:tx>
          <c:cat>
            <c:strRef>
              <c:f>Sheet1!$A$2:$A$7</c:f>
              <c:strCache>
                <c:ptCount val="6"/>
                <c:pt idx="0">
                  <c:v>50 Judgments Issued</c:v>
                </c:pt>
                <c:pt idx="1">
                  <c:v>2 Condonation Refused</c:v>
                </c:pt>
                <c:pt idx="2">
                  <c:v>75 Lapsed</c:v>
                </c:pt>
                <c:pt idx="3">
                  <c:v>9 Settled and Confirmed</c:v>
                </c:pt>
                <c:pt idx="4">
                  <c:v>4 Struck of Roll</c:v>
                </c:pt>
                <c:pt idx="5">
                  <c:v>73 Withdrawals</c:v>
                </c:pt>
              </c:strCache>
            </c:strRef>
          </c:cat>
          <c:val>
            <c:numRef>
              <c:f>Sheet1!$B$2:$B$7</c:f>
              <c:numCache>
                <c:formatCode>General</c:formatCode>
                <c:ptCount val="6"/>
                <c:pt idx="0">
                  <c:v>50</c:v>
                </c:pt>
                <c:pt idx="1">
                  <c:v>2</c:v>
                </c:pt>
                <c:pt idx="2">
                  <c:v>75</c:v>
                </c:pt>
                <c:pt idx="3">
                  <c:v>9</c:v>
                </c:pt>
                <c:pt idx="4">
                  <c:v>4</c:v>
                </c:pt>
                <c:pt idx="5">
                  <c:v>73</c:v>
                </c:pt>
              </c:numCache>
            </c:numRef>
          </c:val>
        </c:ser>
        <c:dLbls>
          <c:showLegendKey val="0"/>
          <c:showVal val="0"/>
          <c:showCatName val="0"/>
          <c:showSerName val="0"/>
          <c:showPercent val="0"/>
          <c:showBubbleSize val="0"/>
          <c:showLeaderLines val="1"/>
        </c:dLbls>
        <c:firstSliceAng val="0"/>
      </c:pieChart>
    </c:plotArea>
    <c:legend>
      <c:legendPos val="r"/>
      <c:legendEntry>
        <c:idx val="5"/>
        <c:txPr>
          <a:bodyPr/>
          <a:lstStyle/>
          <a:p>
            <a:pPr>
              <a:defRPr>
                <a:latin typeface="+mn-lt"/>
              </a:defRPr>
            </a:pPr>
            <a:endParaRPr lang="en-US"/>
          </a:p>
        </c:txPr>
      </c:legendEntry>
      <c:layout/>
      <c:overlay val="0"/>
    </c:legend>
    <c:plotVisOnly val="1"/>
    <c:dispBlanksAs val="gap"/>
    <c:showDLblsOverMax val="0"/>
  </c:chart>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6-11-03T18:06:56.529" idx="1">
    <p:pos x="771" y="1834"/>
    <p:text>W/D 70
Lapsed 75
Struck off 4
Settled 8
Judgment Issued 45
Condonation refused 2</p:tex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D4743F-7419-764E-99D3-C1C2A0FF9B05}" type="doc">
      <dgm:prSet loTypeId="urn:microsoft.com/office/officeart/2008/layout/HorizontalMultiLevelHierarchy" loCatId="" qsTypeId="urn:microsoft.com/office/officeart/2005/8/quickstyle/3D3" qsCatId="3D" csTypeId="urn:microsoft.com/office/officeart/2005/8/colors/accent0_3" csCatId="mainScheme" phldr="1"/>
      <dgm:spPr/>
      <dgm:t>
        <a:bodyPr/>
        <a:lstStyle/>
        <a:p>
          <a:endParaRPr lang="en-US"/>
        </a:p>
      </dgm:t>
    </dgm:pt>
    <dgm:pt modelId="{8C048E7D-91AC-7549-A22B-7C857D910CB9}">
      <dgm:prSet/>
      <dgm:spPr/>
      <dgm:t>
        <a:bodyPr/>
        <a:lstStyle/>
        <a:p>
          <a:pPr rtl="0"/>
          <a:r>
            <a:rPr lang="en-GB" b="1" smtClean="0"/>
            <a:t>Applications can be brought by:</a:t>
          </a:r>
          <a:endParaRPr lang="en-GB"/>
        </a:p>
      </dgm:t>
    </dgm:pt>
    <dgm:pt modelId="{EE53C0C2-0E86-6544-8FBF-DC6EAD66BC93}" type="parTrans" cxnId="{C72601E9-54F6-1D4B-A7FF-E4586D2BD5E8}">
      <dgm:prSet/>
      <dgm:spPr/>
      <dgm:t>
        <a:bodyPr/>
        <a:lstStyle/>
        <a:p>
          <a:endParaRPr lang="en-US"/>
        </a:p>
      </dgm:t>
    </dgm:pt>
    <dgm:pt modelId="{413F1616-0E11-0B46-BC04-D30E985035E2}" type="sibTrans" cxnId="{C72601E9-54F6-1D4B-A7FF-E4586D2BD5E8}">
      <dgm:prSet/>
      <dgm:spPr/>
      <dgm:t>
        <a:bodyPr/>
        <a:lstStyle/>
        <a:p>
          <a:endParaRPr lang="en-US"/>
        </a:p>
      </dgm:t>
    </dgm:pt>
    <dgm:pt modelId="{4FF1B495-5641-6349-8BD8-3F212FCE21BE}">
      <dgm:prSet/>
      <dgm:spPr/>
      <dgm:t>
        <a:bodyPr/>
        <a:lstStyle/>
        <a:p>
          <a:pPr rtl="0"/>
          <a:r>
            <a:rPr lang="en-GB" smtClean="0"/>
            <a:t>National Credit Regulator and National Consumer Commission</a:t>
          </a:r>
          <a:endParaRPr lang="en-GB"/>
        </a:p>
      </dgm:t>
    </dgm:pt>
    <dgm:pt modelId="{C10842DE-F396-D141-B006-C0089369CA85}" type="parTrans" cxnId="{1099A116-42B1-DA44-BAFD-D0CE65216FBB}">
      <dgm:prSet/>
      <dgm:spPr/>
      <dgm:t>
        <a:bodyPr/>
        <a:lstStyle/>
        <a:p>
          <a:endParaRPr lang="en-US"/>
        </a:p>
      </dgm:t>
    </dgm:pt>
    <dgm:pt modelId="{85B9F4DB-6E26-5343-912A-7D69FB5F3E94}" type="sibTrans" cxnId="{1099A116-42B1-DA44-BAFD-D0CE65216FBB}">
      <dgm:prSet/>
      <dgm:spPr/>
      <dgm:t>
        <a:bodyPr/>
        <a:lstStyle/>
        <a:p>
          <a:endParaRPr lang="en-US"/>
        </a:p>
      </dgm:t>
    </dgm:pt>
    <dgm:pt modelId="{517959E7-F403-7C4E-8707-658BA5718449}">
      <dgm:prSet/>
      <dgm:spPr/>
      <dgm:t>
        <a:bodyPr/>
        <a:lstStyle/>
        <a:p>
          <a:pPr rtl="0"/>
          <a:r>
            <a:rPr lang="en-GB" smtClean="0"/>
            <a:t>Consumers</a:t>
          </a:r>
          <a:endParaRPr lang="en-GB"/>
        </a:p>
      </dgm:t>
    </dgm:pt>
    <dgm:pt modelId="{064371AB-8A69-7943-837F-E5562C7EC8BA}" type="parTrans" cxnId="{3316D80C-7861-A648-B3C7-995FFCB85FF2}">
      <dgm:prSet/>
      <dgm:spPr/>
      <dgm:t>
        <a:bodyPr/>
        <a:lstStyle/>
        <a:p>
          <a:endParaRPr lang="en-US"/>
        </a:p>
      </dgm:t>
    </dgm:pt>
    <dgm:pt modelId="{B72507CF-5BBF-8647-B0F0-900A531EF6CB}" type="sibTrans" cxnId="{3316D80C-7861-A648-B3C7-995FFCB85FF2}">
      <dgm:prSet/>
      <dgm:spPr/>
      <dgm:t>
        <a:bodyPr/>
        <a:lstStyle/>
        <a:p>
          <a:endParaRPr lang="en-US"/>
        </a:p>
      </dgm:t>
    </dgm:pt>
    <dgm:pt modelId="{4F231E9D-78A3-E84D-AE52-B884E50B7C7E}">
      <dgm:prSet/>
      <dgm:spPr/>
      <dgm:t>
        <a:bodyPr/>
        <a:lstStyle/>
        <a:p>
          <a:pPr rtl="0"/>
          <a:r>
            <a:rPr lang="en-GB" smtClean="0"/>
            <a:t>Service providers</a:t>
          </a:r>
          <a:endParaRPr lang="en-GB"/>
        </a:p>
      </dgm:t>
    </dgm:pt>
    <dgm:pt modelId="{B9173FDE-E0DC-8C42-9317-1174350C4834}" type="parTrans" cxnId="{D9DF0742-C520-4047-AF05-EF37047A45BB}">
      <dgm:prSet/>
      <dgm:spPr/>
      <dgm:t>
        <a:bodyPr/>
        <a:lstStyle/>
        <a:p>
          <a:endParaRPr lang="en-US"/>
        </a:p>
      </dgm:t>
    </dgm:pt>
    <dgm:pt modelId="{A6F4F333-B2B8-604F-9496-14B2992CFDB3}" type="sibTrans" cxnId="{D9DF0742-C520-4047-AF05-EF37047A45BB}">
      <dgm:prSet/>
      <dgm:spPr/>
      <dgm:t>
        <a:bodyPr/>
        <a:lstStyle/>
        <a:p>
          <a:endParaRPr lang="en-US"/>
        </a:p>
      </dgm:t>
    </dgm:pt>
    <dgm:pt modelId="{6366E036-2DF8-7748-AA47-15BD3D54BAC0}">
      <dgm:prSet/>
      <dgm:spPr/>
      <dgm:t>
        <a:bodyPr/>
        <a:lstStyle/>
        <a:p>
          <a:pPr rtl="0"/>
          <a:r>
            <a:rPr lang="en-GB" dirty="0" smtClean="0"/>
            <a:t>Registrants, including credit bureaus, credit providers, debt counsellors (DRAs), PDAs and ADRs</a:t>
          </a:r>
          <a:endParaRPr lang="en-GB" dirty="0"/>
        </a:p>
      </dgm:t>
    </dgm:pt>
    <dgm:pt modelId="{4B8831FE-EB04-DB48-AC8D-753DDA70C1EC}" type="parTrans" cxnId="{3707A97A-3D7F-BE46-9987-A998DD5281A6}">
      <dgm:prSet/>
      <dgm:spPr/>
      <dgm:t>
        <a:bodyPr/>
        <a:lstStyle/>
        <a:p>
          <a:endParaRPr lang="en-US"/>
        </a:p>
      </dgm:t>
    </dgm:pt>
    <dgm:pt modelId="{83422009-5BF9-8143-9393-07128D68D719}" type="sibTrans" cxnId="{3707A97A-3D7F-BE46-9987-A998DD5281A6}">
      <dgm:prSet/>
      <dgm:spPr/>
      <dgm:t>
        <a:bodyPr/>
        <a:lstStyle/>
        <a:p>
          <a:endParaRPr lang="en-US"/>
        </a:p>
      </dgm:t>
    </dgm:pt>
    <dgm:pt modelId="{8D26102A-D56F-7548-98BF-12D64AC743B1}" type="pres">
      <dgm:prSet presAssocID="{5CD4743F-7419-764E-99D3-C1C2A0FF9B05}" presName="Name0" presStyleCnt="0">
        <dgm:presLayoutVars>
          <dgm:chPref val="1"/>
          <dgm:dir/>
          <dgm:animOne val="branch"/>
          <dgm:animLvl val="lvl"/>
          <dgm:resizeHandles val="exact"/>
        </dgm:presLayoutVars>
      </dgm:prSet>
      <dgm:spPr/>
      <dgm:t>
        <a:bodyPr/>
        <a:lstStyle/>
        <a:p>
          <a:endParaRPr lang="en-US"/>
        </a:p>
      </dgm:t>
    </dgm:pt>
    <dgm:pt modelId="{86FCEE67-E977-6A4C-B0DE-A40C0114A50F}" type="pres">
      <dgm:prSet presAssocID="{8C048E7D-91AC-7549-A22B-7C857D910CB9}" presName="root1" presStyleCnt="0"/>
      <dgm:spPr/>
    </dgm:pt>
    <dgm:pt modelId="{EE842AF8-BD53-124D-86B6-D23A9546C408}" type="pres">
      <dgm:prSet presAssocID="{8C048E7D-91AC-7549-A22B-7C857D910CB9}" presName="LevelOneTextNode" presStyleLbl="node0" presStyleIdx="0" presStyleCnt="1">
        <dgm:presLayoutVars>
          <dgm:chPref val="3"/>
        </dgm:presLayoutVars>
      </dgm:prSet>
      <dgm:spPr/>
      <dgm:t>
        <a:bodyPr/>
        <a:lstStyle/>
        <a:p>
          <a:endParaRPr lang="en-US"/>
        </a:p>
      </dgm:t>
    </dgm:pt>
    <dgm:pt modelId="{A23D82D4-46F6-BE42-9A61-C80A4F7CBE8A}" type="pres">
      <dgm:prSet presAssocID="{8C048E7D-91AC-7549-A22B-7C857D910CB9}" presName="level2hierChild" presStyleCnt="0"/>
      <dgm:spPr/>
    </dgm:pt>
    <dgm:pt modelId="{52657C50-912D-2447-ADD5-8AFA3C26D106}" type="pres">
      <dgm:prSet presAssocID="{C10842DE-F396-D141-B006-C0089369CA85}" presName="conn2-1" presStyleLbl="parChTrans1D2" presStyleIdx="0" presStyleCnt="4"/>
      <dgm:spPr/>
      <dgm:t>
        <a:bodyPr/>
        <a:lstStyle/>
        <a:p>
          <a:endParaRPr lang="en-US"/>
        </a:p>
      </dgm:t>
    </dgm:pt>
    <dgm:pt modelId="{1D55F4AA-FB7E-1248-99AD-67CFF609A051}" type="pres">
      <dgm:prSet presAssocID="{C10842DE-F396-D141-B006-C0089369CA85}" presName="connTx" presStyleLbl="parChTrans1D2" presStyleIdx="0" presStyleCnt="4"/>
      <dgm:spPr/>
      <dgm:t>
        <a:bodyPr/>
        <a:lstStyle/>
        <a:p>
          <a:endParaRPr lang="en-US"/>
        </a:p>
      </dgm:t>
    </dgm:pt>
    <dgm:pt modelId="{B8A40D38-4840-AC43-AE0C-E3920712D487}" type="pres">
      <dgm:prSet presAssocID="{4FF1B495-5641-6349-8BD8-3F212FCE21BE}" presName="root2" presStyleCnt="0"/>
      <dgm:spPr/>
    </dgm:pt>
    <dgm:pt modelId="{D2B27638-9CC5-6549-B4E8-CB5BCD1AAA07}" type="pres">
      <dgm:prSet presAssocID="{4FF1B495-5641-6349-8BD8-3F212FCE21BE}" presName="LevelTwoTextNode" presStyleLbl="node2" presStyleIdx="0" presStyleCnt="4">
        <dgm:presLayoutVars>
          <dgm:chPref val="3"/>
        </dgm:presLayoutVars>
      </dgm:prSet>
      <dgm:spPr/>
      <dgm:t>
        <a:bodyPr/>
        <a:lstStyle/>
        <a:p>
          <a:endParaRPr lang="en-US"/>
        </a:p>
      </dgm:t>
    </dgm:pt>
    <dgm:pt modelId="{1018D665-56CE-5545-867F-6BFA4B35C720}" type="pres">
      <dgm:prSet presAssocID="{4FF1B495-5641-6349-8BD8-3F212FCE21BE}" presName="level3hierChild" presStyleCnt="0"/>
      <dgm:spPr/>
    </dgm:pt>
    <dgm:pt modelId="{5C9FE5E0-F66E-BD41-ABF4-A7E73E02F74B}" type="pres">
      <dgm:prSet presAssocID="{064371AB-8A69-7943-837F-E5562C7EC8BA}" presName="conn2-1" presStyleLbl="parChTrans1D2" presStyleIdx="1" presStyleCnt="4"/>
      <dgm:spPr/>
      <dgm:t>
        <a:bodyPr/>
        <a:lstStyle/>
        <a:p>
          <a:endParaRPr lang="en-US"/>
        </a:p>
      </dgm:t>
    </dgm:pt>
    <dgm:pt modelId="{47C163C8-615A-9742-B194-1A1B07286EAF}" type="pres">
      <dgm:prSet presAssocID="{064371AB-8A69-7943-837F-E5562C7EC8BA}" presName="connTx" presStyleLbl="parChTrans1D2" presStyleIdx="1" presStyleCnt="4"/>
      <dgm:spPr/>
      <dgm:t>
        <a:bodyPr/>
        <a:lstStyle/>
        <a:p>
          <a:endParaRPr lang="en-US"/>
        </a:p>
      </dgm:t>
    </dgm:pt>
    <dgm:pt modelId="{4890FC43-DDB2-A84B-A7F5-5B88638B6CDB}" type="pres">
      <dgm:prSet presAssocID="{517959E7-F403-7C4E-8707-658BA5718449}" presName="root2" presStyleCnt="0"/>
      <dgm:spPr/>
    </dgm:pt>
    <dgm:pt modelId="{0A916731-B3AD-D141-A172-684D5E159466}" type="pres">
      <dgm:prSet presAssocID="{517959E7-F403-7C4E-8707-658BA5718449}" presName="LevelTwoTextNode" presStyleLbl="node2" presStyleIdx="1" presStyleCnt="4">
        <dgm:presLayoutVars>
          <dgm:chPref val="3"/>
        </dgm:presLayoutVars>
      </dgm:prSet>
      <dgm:spPr/>
      <dgm:t>
        <a:bodyPr/>
        <a:lstStyle/>
        <a:p>
          <a:endParaRPr lang="en-US"/>
        </a:p>
      </dgm:t>
    </dgm:pt>
    <dgm:pt modelId="{465AAA7A-B275-134F-881A-563D6C1EBE97}" type="pres">
      <dgm:prSet presAssocID="{517959E7-F403-7C4E-8707-658BA5718449}" presName="level3hierChild" presStyleCnt="0"/>
      <dgm:spPr/>
    </dgm:pt>
    <dgm:pt modelId="{7E383D01-6554-544F-BDCC-4F36A02295B9}" type="pres">
      <dgm:prSet presAssocID="{B9173FDE-E0DC-8C42-9317-1174350C4834}" presName="conn2-1" presStyleLbl="parChTrans1D2" presStyleIdx="2" presStyleCnt="4"/>
      <dgm:spPr/>
      <dgm:t>
        <a:bodyPr/>
        <a:lstStyle/>
        <a:p>
          <a:endParaRPr lang="en-US"/>
        </a:p>
      </dgm:t>
    </dgm:pt>
    <dgm:pt modelId="{7B8FE259-645F-2B43-93B7-EC205B6105E2}" type="pres">
      <dgm:prSet presAssocID="{B9173FDE-E0DC-8C42-9317-1174350C4834}" presName="connTx" presStyleLbl="parChTrans1D2" presStyleIdx="2" presStyleCnt="4"/>
      <dgm:spPr/>
      <dgm:t>
        <a:bodyPr/>
        <a:lstStyle/>
        <a:p>
          <a:endParaRPr lang="en-US"/>
        </a:p>
      </dgm:t>
    </dgm:pt>
    <dgm:pt modelId="{E6C5CDCB-C61E-0A4C-92CD-825422187BB7}" type="pres">
      <dgm:prSet presAssocID="{4F231E9D-78A3-E84D-AE52-B884E50B7C7E}" presName="root2" presStyleCnt="0"/>
      <dgm:spPr/>
    </dgm:pt>
    <dgm:pt modelId="{C8931078-F674-114A-851D-0551D8F0F277}" type="pres">
      <dgm:prSet presAssocID="{4F231E9D-78A3-E84D-AE52-B884E50B7C7E}" presName="LevelTwoTextNode" presStyleLbl="node2" presStyleIdx="2" presStyleCnt="4">
        <dgm:presLayoutVars>
          <dgm:chPref val="3"/>
        </dgm:presLayoutVars>
      </dgm:prSet>
      <dgm:spPr/>
      <dgm:t>
        <a:bodyPr/>
        <a:lstStyle/>
        <a:p>
          <a:endParaRPr lang="en-US"/>
        </a:p>
      </dgm:t>
    </dgm:pt>
    <dgm:pt modelId="{C9E301CE-EE0B-704C-A4BC-F0F2DF97C948}" type="pres">
      <dgm:prSet presAssocID="{4F231E9D-78A3-E84D-AE52-B884E50B7C7E}" presName="level3hierChild" presStyleCnt="0"/>
      <dgm:spPr/>
    </dgm:pt>
    <dgm:pt modelId="{8471E49D-969E-C149-8F51-3113467B9F12}" type="pres">
      <dgm:prSet presAssocID="{4B8831FE-EB04-DB48-AC8D-753DDA70C1EC}" presName="conn2-1" presStyleLbl="parChTrans1D2" presStyleIdx="3" presStyleCnt="4"/>
      <dgm:spPr/>
      <dgm:t>
        <a:bodyPr/>
        <a:lstStyle/>
        <a:p>
          <a:endParaRPr lang="en-US"/>
        </a:p>
      </dgm:t>
    </dgm:pt>
    <dgm:pt modelId="{7621EB49-10DE-994C-A7B9-152B43553191}" type="pres">
      <dgm:prSet presAssocID="{4B8831FE-EB04-DB48-AC8D-753DDA70C1EC}" presName="connTx" presStyleLbl="parChTrans1D2" presStyleIdx="3" presStyleCnt="4"/>
      <dgm:spPr/>
      <dgm:t>
        <a:bodyPr/>
        <a:lstStyle/>
        <a:p>
          <a:endParaRPr lang="en-US"/>
        </a:p>
      </dgm:t>
    </dgm:pt>
    <dgm:pt modelId="{8402BE5E-241A-3E4B-84F1-AE7488A0841D}" type="pres">
      <dgm:prSet presAssocID="{6366E036-2DF8-7748-AA47-15BD3D54BAC0}" presName="root2" presStyleCnt="0"/>
      <dgm:spPr/>
    </dgm:pt>
    <dgm:pt modelId="{22F56EF9-63C6-904E-9BC7-0EBCC35537B9}" type="pres">
      <dgm:prSet presAssocID="{6366E036-2DF8-7748-AA47-15BD3D54BAC0}" presName="LevelTwoTextNode" presStyleLbl="node2" presStyleIdx="3" presStyleCnt="4">
        <dgm:presLayoutVars>
          <dgm:chPref val="3"/>
        </dgm:presLayoutVars>
      </dgm:prSet>
      <dgm:spPr/>
      <dgm:t>
        <a:bodyPr/>
        <a:lstStyle/>
        <a:p>
          <a:endParaRPr lang="en-US"/>
        </a:p>
      </dgm:t>
    </dgm:pt>
    <dgm:pt modelId="{860F29AB-3627-2E4B-91C7-86711628989A}" type="pres">
      <dgm:prSet presAssocID="{6366E036-2DF8-7748-AA47-15BD3D54BAC0}" presName="level3hierChild" presStyleCnt="0"/>
      <dgm:spPr/>
    </dgm:pt>
  </dgm:ptLst>
  <dgm:cxnLst>
    <dgm:cxn modelId="{D9A0F57C-21A1-4C5A-94FD-F9AF9A6DE11A}" type="presOf" srcId="{C10842DE-F396-D141-B006-C0089369CA85}" destId="{1D55F4AA-FB7E-1248-99AD-67CFF609A051}" srcOrd="1" destOrd="0" presId="urn:microsoft.com/office/officeart/2008/layout/HorizontalMultiLevelHierarchy"/>
    <dgm:cxn modelId="{F6AC4603-C5AF-47C9-BC4E-C6563FB3E066}" type="presOf" srcId="{064371AB-8A69-7943-837F-E5562C7EC8BA}" destId="{5C9FE5E0-F66E-BD41-ABF4-A7E73E02F74B}" srcOrd="0" destOrd="0" presId="urn:microsoft.com/office/officeart/2008/layout/HorizontalMultiLevelHierarchy"/>
    <dgm:cxn modelId="{ACD7749B-6576-4D06-A252-B6D76BD1052C}" type="presOf" srcId="{064371AB-8A69-7943-837F-E5562C7EC8BA}" destId="{47C163C8-615A-9742-B194-1A1B07286EAF}" srcOrd="1" destOrd="0" presId="urn:microsoft.com/office/officeart/2008/layout/HorizontalMultiLevelHierarchy"/>
    <dgm:cxn modelId="{25B1A2B3-AEE5-4E7D-95CF-B55DCA6AB7F4}" type="presOf" srcId="{4FF1B495-5641-6349-8BD8-3F212FCE21BE}" destId="{D2B27638-9CC5-6549-B4E8-CB5BCD1AAA07}" srcOrd="0" destOrd="0" presId="urn:microsoft.com/office/officeart/2008/layout/HorizontalMultiLevelHierarchy"/>
    <dgm:cxn modelId="{1099A116-42B1-DA44-BAFD-D0CE65216FBB}" srcId="{8C048E7D-91AC-7549-A22B-7C857D910CB9}" destId="{4FF1B495-5641-6349-8BD8-3F212FCE21BE}" srcOrd="0" destOrd="0" parTransId="{C10842DE-F396-D141-B006-C0089369CA85}" sibTransId="{85B9F4DB-6E26-5343-912A-7D69FB5F3E94}"/>
    <dgm:cxn modelId="{3707A97A-3D7F-BE46-9987-A998DD5281A6}" srcId="{8C048E7D-91AC-7549-A22B-7C857D910CB9}" destId="{6366E036-2DF8-7748-AA47-15BD3D54BAC0}" srcOrd="3" destOrd="0" parTransId="{4B8831FE-EB04-DB48-AC8D-753DDA70C1EC}" sibTransId="{83422009-5BF9-8143-9393-07128D68D719}"/>
    <dgm:cxn modelId="{7092D599-AAE1-427B-A573-940517B3B8A2}" type="presOf" srcId="{6366E036-2DF8-7748-AA47-15BD3D54BAC0}" destId="{22F56EF9-63C6-904E-9BC7-0EBCC35537B9}" srcOrd="0" destOrd="0" presId="urn:microsoft.com/office/officeart/2008/layout/HorizontalMultiLevelHierarchy"/>
    <dgm:cxn modelId="{F56D7B44-730E-4F14-9CE2-D2DC330272F3}" type="presOf" srcId="{5CD4743F-7419-764E-99D3-C1C2A0FF9B05}" destId="{8D26102A-D56F-7548-98BF-12D64AC743B1}" srcOrd="0" destOrd="0" presId="urn:microsoft.com/office/officeart/2008/layout/HorizontalMultiLevelHierarchy"/>
    <dgm:cxn modelId="{009FFDEE-D39A-4821-B2EA-38CFC40D7A97}" type="presOf" srcId="{B9173FDE-E0DC-8C42-9317-1174350C4834}" destId="{7B8FE259-645F-2B43-93B7-EC205B6105E2}" srcOrd="1" destOrd="0" presId="urn:microsoft.com/office/officeart/2008/layout/HorizontalMultiLevelHierarchy"/>
    <dgm:cxn modelId="{26555EDB-BE21-4872-9E87-4739170774DD}" type="presOf" srcId="{517959E7-F403-7C4E-8707-658BA5718449}" destId="{0A916731-B3AD-D141-A172-684D5E159466}" srcOrd="0" destOrd="0" presId="urn:microsoft.com/office/officeart/2008/layout/HorizontalMultiLevelHierarchy"/>
    <dgm:cxn modelId="{728C5F33-B724-4C20-98CC-B599477BB301}" type="presOf" srcId="{B9173FDE-E0DC-8C42-9317-1174350C4834}" destId="{7E383D01-6554-544F-BDCC-4F36A02295B9}" srcOrd="0" destOrd="0" presId="urn:microsoft.com/office/officeart/2008/layout/HorizontalMultiLevelHierarchy"/>
    <dgm:cxn modelId="{D9DF0742-C520-4047-AF05-EF37047A45BB}" srcId="{8C048E7D-91AC-7549-A22B-7C857D910CB9}" destId="{4F231E9D-78A3-E84D-AE52-B884E50B7C7E}" srcOrd="2" destOrd="0" parTransId="{B9173FDE-E0DC-8C42-9317-1174350C4834}" sibTransId="{A6F4F333-B2B8-604F-9496-14B2992CFDB3}"/>
    <dgm:cxn modelId="{FC555212-7F91-4D2E-9C17-6E02BDF0B0E6}" type="presOf" srcId="{8C048E7D-91AC-7549-A22B-7C857D910CB9}" destId="{EE842AF8-BD53-124D-86B6-D23A9546C408}" srcOrd="0" destOrd="0" presId="urn:microsoft.com/office/officeart/2008/layout/HorizontalMultiLevelHierarchy"/>
    <dgm:cxn modelId="{2DC7B500-16D1-4DC6-8008-8DEA33CA6435}" type="presOf" srcId="{4B8831FE-EB04-DB48-AC8D-753DDA70C1EC}" destId="{7621EB49-10DE-994C-A7B9-152B43553191}" srcOrd="1" destOrd="0" presId="urn:microsoft.com/office/officeart/2008/layout/HorizontalMultiLevelHierarchy"/>
    <dgm:cxn modelId="{0E1A55A9-86AA-48AE-ADC1-163EA327989B}" type="presOf" srcId="{4B8831FE-EB04-DB48-AC8D-753DDA70C1EC}" destId="{8471E49D-969E-C149-8F51-3113467B9F12}" srcOrd="0" destOrd="0" presId="urn:microsoft.com/office/officeart/2008/layout/HorizontalMultiLevelHierarchy"/>
    <dgm:cxn modelId="{3316D80C-7861-A648-B3C7-995FFCB85FF2}" srcId="{8C048E7D-91AC-7549-A22B-7C857D910CB9}" destId="{517959E7-F403-7C4E-8707-658BA5718449}" srcOrd="1" destOrd="0" parTransId="{064371AB-8A69-7943-837F-E5562C7EC8BA}" sibTransId="{B72507CF-5BBF-8647-B0F0-900A531EF6CB}"/>
    <dgm:cxn modelId="{4549B388-990C-4E0C-A61B-0EA4C58C5793}" type="presOf" srcId="{4F231E9D-78A3-E84D-AE52-B884E50B7C7E}" destId="{C8931078-F674-114A-851D-0551D8F0F277}" srcOrd="0" destOrd="0" presId="urn:microsoft.com/office/officeart/2008/layout/HorizontalMultiLevelHierarchy"/>
    <dgm:cxn modelId="{2A22AF1D-D6D4-47DB-BD84-6460A7959D03}" type="presOf" srcId="{C10842DE-F396-D141-B006-C0089369CA85}" destId="{52657C50-912D-2447-ADD5-8AFA3C26D106}" srcOrd="0" destOrd="0" presId="urn:microsoft.com/office/officeart/2008/layout/HorizontalMultiLevelHierarchy"/>
    <dgm:cxn modelId="{C72601E9-54F6-1D4B-A7FF-E4586D2BD5E8}" srcId="{5CD4743F-7419-764E-99D3-C1C2A0FF9B05}" destId="{8C048E7D-91AC-7549-A22B-7C857D910CB9}" srcOrd="0" destOrd="0" parTransId="{EE53C0C2-0E86-6544-8FBF-DC6EAD66BC93}" sibTransId="{413F1616-0E11-0B46-BC04-D30E985035E2}"/>
    <dgm:cxn modelId="{6F6BCB62-F801-4149-AE46-8A86039DB329}" type="presParOf" srcId="{8D26102A-D56F-7548-98BF-12D64AC743B1}" destId="{86FCEE67-E977-6A4C-B0DE-A40C0114A50F}" srcOrd="0" destOrd="0" presId="urn:microsoft.com/office/officeart/2008/layout/HorizontalMultiLevelHierarchy"/>
    <dgm:cxn modelId="{97982BC8-42D4-41EF-AB33-7FC8B17AE965}" type="presParOf" srcId="{86FCEE67-E977-6A4C-B0DE-A40C0114A50F}" destId="{EE842AF8-BD53-124D-86B6-D23A9546C408}" srcOrd="0" destOrd="0" presId="urn:microsoft.com/office/officeart/2008/layout/HorizontalMultiLevelHierarchy"/>
    <dgm:cxn modelId="{A9A11EEA-0349-483F-93FA-E2582CE0FC59}" type="presParOf" srcId="{86FCEE67-E977-6A4C-B0DE-A40C0114A50F}" destId="{A23D82D4-46F6-BE42-9A61-C80A4F7CBE8A}" srcOrd="1" destOrd="0" presId="urn:microsoft.com/office/officeart/2008/layout/HorizontalMultiLevelHierarchy"/>
    <dgm:cxn modelId="{44DD7B59-941C-46F4-BEE5-9750DDA6466B}" type="presParOf" srcId="{A23D82D4-46F6-BE42-9A61-C80A4F7CBE8A}" destId="{52657C50-912D-2447-ADD5-8AFA3C26D106}" srcOrd="0" destOrd="0" presId="urn:microsoft.com/office/officeart/2008/layout/HorizontalMultiLevelHierarchy"/>
    <dgm:cxn modelId="{6B3DE692-C598-436C-AD11-35CEB1C78F78}" type="presParOf" srcId="{52657C50-912D-2447-ADD5-8AFA3C26D106}" destId="{1D55F4AA-FB7E-1248-99AD-67CFF609A051}" srcOrd="0" destOrd="0" presId="urn:microsoft.com/office/officeart/2008/layout/HorizontalMultiLevelHierarchy"/>
    <dgm:cxn modelId="{B997BCE7-D890-49A4-9034-442E53C6DC3E}" type="presParOf" srcId="{A23D82D4-46F6-BE42-9A61-C80A4F7CBE8A}" destId="{B8A40D38-4840-AC43-AE0C-E3920712D487}" srcOrd="1" destOrd="0" presId="urn:microsoft.com/office/officeart/2008/layout/HorizontalMultiLevelHierarchy"/>
    <dgm:cxn modelId="{2A1440D8-A08C-4551-9367-CE3D82D3A80C}" type="presParOf" srcId="{B8A40D38-4840-AC43-AE0C-E3920712D487}" destId="{D2B27638-9CC5-6549-B4E8-CB5BCD1AAA07}" srcOrd="0" destOrd="0" presId="urn:microsoft.com/office/officeart/2008/layout/HorizontalMultiLevelHierarchy"/>
    <dgm:cxn modelId="{20C9A811-2E8B-4DAC-B069-3920CD742FAD}" type="presParOf" srcId="{B8A40D38-4840-AC43-AE0C-E3920712D487}" destId="{1018D665-56CE-5545-867F-6BFA4B35C720}" srcOrd="1" destOrd="0" presId="urn:microsoft.com/office/officeart/2008/layout/HorizontalMultiLevelHierarchy"/>
    <dgm:cxn modelId="{BA9B8AE9-55F5-42A9-B492-F66870849863}" type="presParOf" srcId="{A23D82D4-46F6-BE42-9A61-C80A4F7CBE8A}" destId="{5C9FE5E0-F66E-BD41-ABF4-A7E73E02F74B}" srcOrd="2" destOrd="0" presId="urn:microsoft.com/office/officeart/2008/layout/HorizontalMultiLevelHierarchy"/>
    <dgm:cxn modelId="{FBCC1C15-E32B-4E94-9915-07EEF2067FD5}" type="presParOf" srcId="{5C9FE5E0-F66E-BD41-ABF4-A7E73E02F74B}" destId="{47C163C8-615A-9742-B194-1A1B07286EAF}" srcOrd="0" destOrd="0" presId="urn:microsoft.com/office/officeart/2008/layout/HorizontalMultiLevelHierarchy"/>
    <dgm:cxn modelId="{5AF9FD72-6BB0-48AB-B0BA-0E1ED3C2A723}" type="presParOf" srcId="{A23D82D4-46F6-BE42-9A61-C80A4F7CBE8A}" destId="{4890FC43-DDB2-A84B-A7F5-5B88638B6CDB}" srcOrd="3" destOrd="0" presId="urn:microsoft.com/office/officeart/2008/layout/HorizontalMultiLevelHierarchy"/>
    <dgm:cxn modelId="{B7318F27-0734-406F-96C6-091E872E5617}" type="presParOf" srcId="{4890FC43-DDB2-A84B-A7F5-5B88638B6CDB}" destId="{0A916731-B3AD-D141-A172-684D5E159466}" srcOrd="0" destOrd="0" presId="urn:microsoft.com/office/officeart/2008/layout/HorizontalMultiLevelHierarchy"/>
    <dgm:cxn modelId="{250C15DD-9482-4D16-9D1F-7E5D291EA127}" type="presParOf" srcId="{4890FC43-DDB2-A84B-A7F5-5B88638B6CDB}" destId="{465AAA7A-B275-134F-881A-563D6C1EBE97}" srcOrd="1" destOrd="0" presId="urn:microsoft.com/office/officeart/2008/layout/HorizontalMultiLevelHierarchy"/>
    <dgm:cxn modelId="{1D915978-5672-4DBB-BB3A-8C7F54420539}" type="presParOf" srcId="{A23D82D4-46F6-BE42-9A61-C80A4F7CBE8A}" destId="{7E383D01-6554-544F-BDCC-4F36A02295B9}" srcOrd="4" destOrd="0" presId="urn:microsoft.com/office/officeart/2008/layout/HorizontalMultiLevelHierarchy"/>
    <dgm:cxn modelId="{6123D94A-DF16-4597-A589-958060677F57}" type="presParOf" srcId="{7E383D01-6554-544F-BDCC-4F36A02295B9}" destId="{7B8FE259-645F-2B43-93B7-EC205B6105E2}" srcOrd="0" destOrd="0" presId="urn:microsoft.com/office/officeart/2008/layout/HorizontalMultiLevelHierarchy"/>
    <dgm:cxn modelId="{0A57A6F9-6607-4706-B421-23E3306EFBFA}" type="presParOf" srcId="{A23D82D4-46F6-BE42-9A61-C80A4F7CBE8A}" destId="{E6C5CDCB-C61E-0A4C-92CD-825422187BB7}" srcOrd="5" destOrd="0" presId="urn:microsoft.com/office/officeart/2008/layout/HorizontalMultiLevelHierarchy"/>
    <dgm:cxn modelId="{BDBD3CB6-3837-4BCC-BF5D-C338535AE21D}" type="presParOf" srcId="{E6C5CDCB-C61E-0A4C-92CD-825422187BB7}" destId="{C8931078-F674-114A-851D-0551D8F0F277}" srcOrd="0" destOrd="0" presId="urn:microsoft.com/office/officeart/2008/layout/HorizontalMultiLevelHierarchy"/>
    <dgm:cxn modelId="{12DAB31A-8AF3-460D-AD3F-2C1DD8D63499}" type="presParOf" srcId="{E6C5CDCB-C61E-0A4C-92CD-825422187BB7}" destId="{C9E301CE-EE0B-704C-A4BC-F0F2DF97C948}" srcOrd="1" destOrd="0" presId="urn:microsoft.com/office/officeart/2008/layout/HorizontalMultiLevelHierarchy"/>
    <dgm:cxn modelId="{E8144B79-814A-4CA8-BC66-8A0A066787B4}" type="presParOf" srcId="{A23D82D4-46F6-BE42-9A61-C80A4F7CBE8A}" destId="{8471E49D-969E-C149-8F51-3113467B9F12}" srcOrd="6" destOrd="0" presId="urn:microsoft.com/office/officeart/2008/layout/HorizontalMultiLevelHierarchy"/>
    <dgm:cxn modelId="{4EB94294-180E-4681-AFBB-32322D031A91}" type="presParOf" srcId="{8471E49D-969E-C149-8F51-3113467B9F12}" destId="{7621EB49-10DE-994C-A7B9-152B43553191}" srcOrd="0" destOrd="0" presId="urn:microsoft.com/office/officeart/2008/layout/HorizontalMultiLevelHierarchy"/>
    <dgm:cxn modelId="{4EA143E9-D2B7-4D90-B74A-6A6C68942723}" type="presParOf" srcId="{A23D82D4-46F6-BE42-9A61-C80A4F7CBE8A}" destId="{8402BE5E-241A-3E4B-84F1-AE7488A0841D}" srcOrd="7" destOrd="0" presId="urn:microsoft.com/office/officeart/2008/layout/HorizontalMultiLevelHierarchy"/>
    <dgm:cxn modelId="{B132EE19-B14A-45A9-99CC-CBBF542EAFAD}" type="presParOf" srcId="{8402BE5E-241A-3E4B-84F1-AE7488A0841D}" destId="{22F56EF9-63C6-904E-9BC7-0EBCC35537B9}" srcOrd="0" destOrd="0" presId="urn:microsoft.com/office/officeart/2008/layout/HorizontalMultiLevelHierarchy"/>
    <dgm:cxn modelId="{182BBBB3-B0F0-42B2-ABEA-6E13A5CC9178}" type="presParOf" srcId="{8402BE5E-241A-3E4B-84F1-AE7488A0841D}" destId="{860F29AB-3627-2E4B-91C7-86711628989A}"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1E49D-969E-C149-8F51-3113467B9F12}">
      <dsp:nvSpPr>
        <dsp:cNvPr id="0" name=""/>
        <dsp:cNvSpPr/>
      </dsp:nvSpPr>
      <dsp:spPr>
        <a:xfrm>
          <a:off x="2624802" y="2259884"/>
          <a:ext cx="563344" cy="1610167"/>
        </a:xfrm>
        <a:custGeom>
          <a:avLst/>
          <a:gdLst/>
          <a:ahLst/>
          <a:cxnLst/>
          <a:rect l="0" t="0" r="0" b="0"/>
          <a:pathLst>
            <a:path>
              <a:moveTo>
                <a:pt x="0" y="0"/>
              </a:moveTo>
              <a:lnTo>
                <a:pt x="281672" y="0"/>
              </a:lnTo>
              <a:lnTo>
                <a:pt x="281672" y="1610167"/>
              </a:lnTo>
              <a:lnTo>
                <a:pt x="563344" y="1610167"/>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863827" y="3022321"/>
        <a:ext cx="85293" cy="85293"/>
      </dsp:txXfrm>
    </dsp:sp>
    <dsp:sp modelId="{7E383D01-6554-544F-BDCC-4F36A02295B9}">
      <dsp:nvSpPr>
        <dsp:cNvPr id="0" name=""/>
        <dsp:cNvSpPr/>
      </dsp:nvSpPr>
      <dsp:spPr>
        <a:xfrm>
          <a:off x="2624802" y="2259884"/>
          <a:ext cx="563344" cy="536722"/>
        </a:xfrm>
        <a:custGeom>
          <a:avLst/>
          <a:gdLst/>
          <a:ahLst/>
          <a:cxnLst/>
          <a:rect l="0" t="0" r="0" b="0"/>
          <a:pathLst>
            <a:path>
              <a:moveTo>
                <a:pt x="0" y="0"/>
              </a:moveTo>
              <a:lnTo>
                <a:pt x="281672" y="0"/>
              </a:lnTo>
              <a:lnTo>
                <a:pt x="281672" y="536722"/>
              </a:lnTo>
              <a:lnTo>
                <a:pt x="563344" y="536722"/>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7021" y="2508793"/>
        <a:ext cx="38904" cy="38904"/>
      </dsp:txXfrm>
    </dsp:sp>
    <dsp:sp modelId="{5C9FE5E0-F66E-BD41-ABF4-A7E73E02F74B}">
      <dsp:nvSpPr>
        <dsp:cNvPr id="0" name=""/>
        <dsp:cNvSpPr/>
      </dsp:nvSpPr>
      <dsp:spPr>
        <a:xfrm>
          <a:off x="2624802" y="1723161"/>
          <a:ext cx="563344" cy="536722"/>
        </a:xfrm>
        <a:custGeom>
          <a:avLst/>
          <a:gdLst/>
          <a:ahLst/>
          <a:cxnLst/>
          <a:rect l="0" t="0" r="0" b="0"/>
          <a:pathLst>
            <a:path>
              <a:moveTo>
                <a:pt x="0" y="536722"/>
              </a:moveTo>
              <a:lnTo>
                <a:pt x="281672" y="536722"/>
              </a:lnTo>
              <a:lnTo>
                <a:pt x="281672" y="0"/>
              </a:lnTo>
              <a:lnTo>
                <a:pt x="563344" y="0"/>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7021" y="1972070"/>
        <a:ext cx="38904" cy="38904"/>
      </dsp:txXfrm>
    </dsp:sp>
    <dsp:sp modelId="{52657C50-912D-2447-ADD5-8AFA3C26D106}">
      <dsp:nvSpPr>
        <dsp:cNvPr id="0" name=""/>
        <dsp:cNvSpPr/>
      </dsp:nvSpPr>
      <dsp:spPr>
        <a:xfrm>
          <a:off x="2624802" y="649716"/>
          <a:ext cx="563344" cy="1610167"/>
        </a:xfrm>
        <a:custGeom>
          <a:avLst/>
          <a:gdLst/>
          <a:ahLst/>
          <a:cxnLst/>
          <a:rect l="0" t="0" r="0" b="0"/>
          <a:pathLst>
            <a:path>
              <a:moveTo>
                <a:pt x="0" y="1610167"/>
              </a:moveTo>
              <a:lnTo>
                <a:pt x="281672" y="1610167"/>
              </a:lnTo>
              <a:lnTo>
                <a:pt x="281672" y="0"/>
              </a:lnTo>
              <a:lnTo>
                <a:pt x="563344" y="0"/>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863827" y="1412153"/>
        <a:ext cx="85293" cy="85293"/>
      </dsp:txXfrm>
    </dsp:sp>
    <dsp:sp modelId="{EE842AF8-BD53-124D-86B6-D23A9546C408}">
      <dsp:nvSpPr>
        <dsp:cNvPr id="0" name=""/>
        <dsp:cNvSpPr/>
      </dsp:nvSpPr>
      <dsp:spPr>
        <a:xfrm rot="16200000">
          <a:off x="-64460" y="1830506"/>
          <a:ext cx="4519769" cy="858756"/>
        </a:xfrm>
        <a:prstGeom prst="rect">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0">
            <a:lnSpc>
              <a:spcPct val="90000"/>
            </a:lnSpc>
            <a:spcBef>
              <a:spcPct val="0"/>
            </a:spcBef>
            <a:spcAft>
              <a:spcPct val="35000"/>
            </a:spcAft>
          </a:pPr>
          <a:r>
            <a:rPr lang="en-GB" sz="3100" b="1" kern="1200" smtClean="0"/>
            <a:t>Applications can be brought by:</a:t>
          </a:r>
          <a:endParaRPr lang="en-GB" sz="3100" kern="1200"/>
        </a:p>
      </dsp:txBody>
      <dsp:txXfrm>
        <a:off x="-64460" y="1830506"/>
        <a:ext cx="4519769" cy="858756"/>
      </dsp:txXfrm>
    </dsp:sp>
    <dsp:sp modelId="{D2B27638-9CC5-6549-B4E8-CB5BCD1AAA07}">
      <dsp:nvSpPr>
        <dsp:cNvPr id="0" name=""/>
        <dsp:cNvSpPr/>
      </dsp:nvSpPr>
      <dsp:spPr>
        <a:xfrm>
          <a:off x="3188146" y="220338"/>
          <a:ext cx="2816720" cy="858756"/>
        </a:xfrm>
        <a:prstGeom prst="rect">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GB" sz="1500" kern="1200" smtClean="0"/>
            <a:t>National Credit Regulator and National Consumer Commission</a:t>
          </a:r>
          <a:endParaRPr lang="en-GB" sz="1500" kern="1200"/>
        </a:p>
      </dsp:txBody>
      <dsp:txXfrm>
        <a:off x="3188146" y="220338"/>
        <a:ext cx="2816720" cy="858756"/>
      </dsp:txXfrm>
    </dsp:sp>
    <dsp:sp modelId="{0A916731-B3AD-D141-A172-684D5E159466}">
      <dsp:nvSpPr>
        <dsp:cNvPr id="0" name=""/>
        <dsp:cNvSpPr/>
      </dsp:nvSpPr>
      <dsp:spPr>
        <a:xfrm>
          <a:off x="3188146" y="1293783"/>
          <a:ext cx="2816720" cy="858756"/>
        </a:xfrm>
        <a:prstGeom prst="rect">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GB" sz="1500" kern="1200" smtClean="0"/>
            <a:t>Consumers</a:t>
          </a:r>
          <a:endParaRPr lang="en-GB" sz="1500" kern="1200"/>
        </a:p>
      </dsp:txBody>
      <dsp:txXfrm>
        <a:off x="3188146" y="1293783"/>
        <a:ext cx="2816720" cy="858756"/>
      </dsp:txXfrm>
    </dsp:sp>
    <dsp:sp modelId="{C8931078-F674-114A-851D-0551D8F0F277}">
      <dsp:nvSpPr>
        <dsp:cNvPr id="0" name=""/>
        <dsp:cNvSpPr/>
      </dsp:nvSpPr>
      <dsp:spPr>
        <a:xfrm>
          <a:off x="3188146" y="2367229"/>
          <a:ext cx="2816720" cy="858756"/>
        </a:xfrm>
        <a:prstGeom prst="rect">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GB" sz="1500" kern="1200" smtClean="0"/>
            <a:t>Service providers</a:t>
          </a:r>
          <a:endParaRPr lang="en-GB" sz="1500" kern="1200"/>
        </a:p>
      </dsp:txBody>
      <dsp:txXfrm>
        <a:off x="3188146" y="2367229"/>
        <a:ext cx="2816720" cy="858756"/>
      </dsp:txXfrm>
    </dsp:sp>
    <dsp:sp modelId="{22F56EF9-63C6-904E-9BC7-0EBCC35537B9}">
      <dsp:nvSpPr>
        <dsp:cNvPr id="0" name=""/>
        <dsp:cNvSpPr/>
      </dsp:nvSpPr>
      <dsp:spPr>
        <a:xfrm>
          <a:off x="3188146" y="3440674"/>
          <a:ext cx="2816720" cy="858756"/>
        </a:xfrm>
        <a:prstGeom prst="rect">
          <a:avLst/>
        </a:prstGeom>
        <a:solidFill>
          <a:schemeClr val="dk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GB" sz="1500" kern="1200" dirty="0" smtClean="0"/>
            <a:t>Registrants, including credit bureaus, credit providers, debt counsellors (DRAs), PDAs and ADRs</a:t>
          </a:r>
          <a:endParaRPr lang="en-GB" sz="1500" kern="1200" dirty="0"/>
        </a:p>
      </dsp:txBody>
      <dsp:txXfrm>
        <a:off x="3188146" y="3440674"/>
        <a:ext cx="2816720" cy="85875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1"/>
            <a:ext cx="2914637" cy="493308"/>
          </a:xfrm>
          <a:prstGeom prst="rect">
            <a:avLst/>
          </a:prstGeom>
          <a:noFill/>
          <a:ln w="9525">
            <a:noFill/>
            <a:miter lim="800000"/>
            <a:headEnd/>
            <a:tailEnd/>
          </a:ln>
          <a:effectLst/>
        </p:spPr>
        <p:txBody>
          <a:bodyPr vert="horz" wrap="square" lIns="91778" tIns="45889" rIns="91778" bIns="45889" numCol="1" anchor="t" anchorCtr="0" compatLnSpc="1">
            <a:prstTxWarp prst="textNoShape">
              <a:avLst/>
            </a:prstTxWarp>
          </a:bodyPr>
          <a:lstStyle>
            <a:lvl1pPr eaLnBrk="0" hangingPunct="0">
              <a:defRPr sz="1200">
                <a:latin typeface="Arial" pitchFamily="34" charset="0"/>
                <a:ea typeface="ＭＳ Ｐゴシック" charset="-128"/>
                <a:cs typeface="+mn-cs"/>
              </a:defRPr>
            </a:lvl1pPr>
          </a:lstStyle>
          <a:p>
            <a:pPr>
              <a:defRPr/>
            </a:pPr>
            <a:endParaRPr lang="en-GB"/>
          </a:p>
        </p:txBody>
      </p:sp>
      <p:sp>
        <p:nvSpPr>
          <p:cNvPr id="51203" name="Rectangle 3"/>
          <p:cNvSpPr>
            <a:spLocks noGrp="1" noChangeArrowheads="1"/>
          </p:cNvSpPr>
          <p:nvPr>
            <p:ph type="dt" sz="quarter" idx="1"/>
          </p:nvPr>
        </p:nvSpPr>
        <p:spPr bwMode="auto">
          <a:xfrm>
            <a:off x="3810014" y="1"/>
            <a:ext cx="2914636" cy="493308"/>
          </a:xfrm>
          <a:prstGeom prst="rect">
            <a:avLst/>
          </a:prstGeom>
          <a:noFill/>
          <a:ln w="9525">
            <a:noFill/>
            <a:miter lim="800000"/>
            <a:headEnd/>
            <a:tailEnd/>
          </a:ln>
          <a:effectLst/>
        </p:spPr>
        <p:txBody>
          <a:bodyPr vert="horz" wrap="square" lIns="91778" tIns="45889" rIns="91778" bIns="45889" numCol="1" anchor="t" anchorCtr="0" compatLnSpc="1">
            <a:prstTxWarp prst="textNoShape">
              <a:avLst/>
            </a:prstTxWarp>
          </a:bodyPr>
          <a:lstStyle>
            <a:lvl1pPr algn="r" eaLnBrk="0" hangingPunct="0">
              <a:defRPr sz="1200">
                <a:latin typeface="Arial" pitchFamily="34" charset="0"/>
                <a:ea typeface="ＭＳ Ｐゴシック" charset="-128"/>
                <a:cs typeface="+mn-cs"/>
              </a:defRPr>
            </a:lvl1pPr>
          </a:lstStyle>
          <a:p>
            <a:pPr>
              <a:defRPr/>
            </a:pPr>
            <a:endParaRPr lang="en-GB"/>
          </a:p>
        </p:txBody>
      </p:sp>
      <p:sp>
        <p:nvSpPr>
          <p:cNvPr id="51204" name="Rectangle 4"/>
          <p:cNvSpPr>
            <a:spLocks noGrp="1" noChangeArrowheads="1"/>
          </p:cNvSpPr>
          <p:nvPr>
            <p:ph type="ftr" sz="quarter" idx="2"/>
          </p:nvPr>
        </p:nvSpPr>
        <p:spPr bwMode="auto">
          <a:xfrm>
            <a:off x="2" y="9380942"/>
            <a:ext cx="2914637" cy="493308"/>
          </a:xfrm>
          <a:prstGeom prst="rect">
            <a:avLst/>
          </a:prstGeom>
          <a:noFill/>
          <a:ln w="9525">
            <a:noFill/>
            <a:miter lim="800000"/>
            <a:headEnd/>
            <a:tailEnd/>
          </a:ln>
          <a:effectLst/>
        </p:spPr>
        <p:txBody>
          <a:bodyPr vert="horz" wrap="square" lIns="91778" tIns="45889" rIns="91778" bIns="45889" numCol="1" anchor="b" anchorCtr="0" compatLnSpc="1">
            <a:prstTxWarp prst="textNoShape">
              <a:avLst/>
            </a:prstTxWarp>
          </a:bodyPr>
          <a:lstStyle>
            <a:lvl1pPr eaLnBrk="0" hangingPunct="0">
              <a:defRPr sz="1200">
                <a:latin typeface="Arial" pitchFamily="34" charset="0"/>
                <a:ea typeface="ＭＳ Ｐゴシック" charset="-128"/>
                <a:cs typeface="+mn-cs"/>
              </a:defRPr>
            </a:lvl1pPr>
          </a:lstStyle>
          <a:p>
            <a:pPr>
              <a:defRPr/>
            </a:pPr>
            <a:endParaRPr lang="en-GB"/>
          </a:p>
        </p:txBody>
      </p:sp>
      <p:sp>
        <p:nvSpPr>
          <p:cNvPr id="51205" name="Rectangle 5"/>
          <p:cNvSpPr>
            <a:spLocks noGrp="1" noChangeArrowheads="1"/>
          </p:cNvSpPr>
          <p:nvPr>
            <p:ph type="sldNum" sz="quarter" idx="3"/>
          </p:nvPr>
        </p:nvSpPr>
        <p:spPr bwMode="auto">
          <a:xfrm>
            <a:off x="3810014" y="9380942"/>
            <a:ext cx="2914636" cy="493308"/>
          </a:xfrm>
          <a:prstGeom prst="rect">
            <a:avLst/>
          </a:prstGeom>
          <a:noFill/>
          <a:ln w="9525">
            <a:noFill/>
            <a:miter lim="800000"/>
            <a:headEnd/>
            <a:tailEnd/>
          </a:ln>
          <a:effectLst/>
        </p:spPr>
        <p:txBody>
          <a:bodyPr vert="horz" wrap="square" lIns="91778" tIns="45889" rIns="91778" bIns="45889" numCol="1" anchor="b" anchorCtr="0" compatLnSpc="1">
            <a:prstTxWarp prst="textNoShape">
              <a:avLst/>
            </a:prstTxWarp>
          </a:bodyPr>
          <a:lstStyle>
            <a:lvl1pPr algn="r" eaLnBrk="0" hangingPunct="0">
              <a:defRPr sz="1200"/>
            </a:lvl1pPr>
          </a:lstStyle>
          <a:p>
            <a:pPr>
              <a:defRPr/>
            </a:pPr>
            <a:fld id="{753A735F-C81C-114F-9DCD-B0A0098CC7E8}" type="slidenum">
              <a:rPr lang="en-GB"/>
              <a:pPr>
                <a:defRPr/>
              </a:pPr>
              <a:t>‹#›</a:t>
            </a:fld>
            <a:endParaRPr lang="en-GB"/>
          </a:p>
        </p:txBody>
      </p:sp>
    </p:spTree>
    <p:extLst>
      <p:ext uri="{BB962C8B-B14F-4D97-AF65-F5344CB8AC3E}">
        <p14:creationId xmlns:p14="http://schemas.microsoft.com/office/powerpoint/2010/main" val="2332036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4637" cy="493308"/>
          </a:xfrm>
          <a:prstGeom prst="rect">
            <a:avLst/>
          </a:prstGeom>
        </p:spPr>
        <p:txBody>
          <a:bodyPr vert="horz" lIns="91778" tIns="45889" rIns="91778" bIns="45889" rtlCol="0"/>
          <a:lstStyle>
            <a:lvl1pPr algn="l" eaLnBrk="0" hangingPunct="0">
              <a:defRPr sz="1200">
                <a:latin typeface="Arial"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808460" y="1"/>
            <a:ext cx="2914637" cy="493308"/>
          </a:xfrm>
          <a:prstGeom prst="rect">
            <a:avLst/>
          </a:prstGeom>
        </p:spPr>
        <p:txBody>
          <a:bodyPr vert="horz" wrap="square" lIns="91778" tIns="45889" rIns="91778" bIns="45889" numCol="1" anchor="t" anchorCtr="0" compatLnSpc="1">
            <a:prstTxWarp prst="textNoShape">
              <a:avLst/>
            </a:prstTxWarp>
          </a:bodyPr>
          <a:lstStyle>
            <a:lvl1pPr algn="r" eaLnBrk="0" hangingPunct="0">
              <a:defRPr sz="1200"/>
            </a:lvl1pPr>
          </a:lstStyle>
          <a:p>
            <a:pPr>
              <a:defRPr/>
            </a:pPr>
            <a:fld id="{A0EFC1AF-1E14-6E47-9206-F5FD38D91F9A}" type="datetimeFigureOut">
              <a:rPr lang="en-US"/>
              <a:pPr>
                <a:defRPr/>
              </a:pPr>
              <a:t>11/7/2016</a:t>
            </a:fld>
            <a:endParaRPr lang="en-US"/>
          </a:p>
        </p:txBody>
      </p:sp>
      <p:sp>
        <p:nvSpPr>
          <p:cNvPr id="4" name="Slide Image Placeholder 3"/>
          <p:cNvSpPr>
            <a:spLocks noGrp="1" noRot="1" noChangeAspect="1"/>
          </p:cNvSpPr>
          <p:nvPr>
            <p:ph type="sldImg" idx="2"/>
          </p:nvPr>
        </p:nvSpPr>
        <p:spPr>
          <a:xfrm>
            <a:off x="893763" y="739775"/>
            <a:ext cx="4938712" cy="3703638"/>
          </a:xfrm>
          <a:prstGeom prst="rect">
            <a:avLst/>
          </a:prstGeom>
          <a:noFill/>
          <a:ln w="12700">
            <a:solidFill>
              <a:prstClr val="black"/>
            </a:solidFill>
          </a:ln>
        </p:spPr>
        <p:txBody>
          <a:bodyPr vert="horz" lIns="91778" tIns="45889" rIns="91778" bIns="45889" rtlCol="0" anchor="ctr"/>
          <a:lstStyle/>
          <a:p>
            <a:pPr lvl="0"/>
            <a:endParaRPr lang="en-US" noProof="0" dirty="0" smtClean="0"/>
          </a:p>
        </p:txBody>
      </p:sp>
      <p:sp>
        <p:nvSpPr>
          <p:cNvPr id="5" name="Notes Placeholder 4"/>
          <p:cNvSpPr>
            <a:spLocks noGrp="1"/>
          </p:cNvSpPr>
          <p:nvPr>
            <p:ph type="body" sz="quarter" idx="3"/>
          </p:nvPr>
        </p:nvSpPr>
        <p:spPr>
          <a:xfrm>
            <a:off x="673088" y="4690472"/>
            <a:ext cx="5378476" cy="4443008"/>
          </a:xfrm>
          <a:prstGeom prst="rect">
            <a:avLst/>
          </a:prstGeom>
        </p:spPr>
        <p:txBody>
          <a:bodyPr vert="horz" lIns="91778" tIns="45889" rIns="91778" bIns="458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9379325"/>
            <a:ext cx="2914637" cy="493307"/>
          </a:xfrm>
          <a:prstGeom prst="rect">
            <a:avLst/>
          </a:prstGeom>
        </p:spPr>
        <p:txBody>
          <a:bodyPr vert="horz" lIns="91778" tIns="45889" rIns="91778" bIns="45889" rtlCol="0" anchor="b"/>
          <a:lstStyle>
            <a:lvl1pPr algn="l" eaLnBrk="0" hangingPunct="0">
              <a:defRPr sz="1200">
                <a:latin typeface="Arial"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08460" y="9379325"/>
            <a:ext cx="2914637" cy="493307"/>
          </a:xfrm>
          <a:prstGeom prst="rect">
            <a:avLst/>
          </a:prstGeom>
        </p:spPr>
        <p:txBody>
          <a:bodyPr vert="horz" wrap="square" lIns="91778" tIns="45889" rIns="91778" bIns="45889" numCol="1" anchor="b" anchorCtr="0" compatLnSpc="1">
            <a:prstTxWarp prst="textNoShape">
              <a:avLst/>
            </a:prstTxWarp>
          </a:bodyPr>
          <a:lstStyle>
            <a:lvl1pPr algn="r" eaLnBrk="0" hangingPunct="0">
              <a:defRPr sz="1200"/>
            </a:lvl1pPr>
          </a:lstStyle>
          <a:p>
            <a:pPr>
              <a:defRPr/>
            </a:pPr>
            <a:fld id="{570FEDB1-6183-D54B-B117-55D4FC200C21}" type="slidenum">
              <a:rPr lang="en-US"/>
              <a:pPr>
                <a:defRPr/>
              </a:pPr>
              <a:t>‹#›</a:t>
            </a:fld>
            <a:endParaRPr lang="en-US"/>
          </a:p>
        </p:txBody>
      </p:sp>
    </p:spTree>
    <p:extLst>
      <p:ext uri="{BB962C8B-B14F-4D97-AF65-F5344CB8AC3E}">
        <p14:creationId xmlns:p14="http://schemas.microsoft.com/office/powerpoint/2010/main" val="18315003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ZA">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176C1289-7872-CE4D-BDDE-5F6755F12A2A}" type="slidenum">
              <a:rPr lang="en-US" sz="1200">
                <a:solidFill>
                  <a:srgbClr val="000000"/>
                </a:solidFill>
              </a:rPr>
              <a:pPr/>
              <a:t>1</a:t>
            </a:fld>
            <a:endParaRPr lang="en-US"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6048EC85-1127-6B40-8B35-D09259783B4B}" type="slidenum">
              <a:rPr lang="en-US" sz="1200"/>
              <a:pPr/>
              <a:t>17</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4F5D87DF-DA1E-834C-9F66-2CDA0FC2C167}" type="slidenum">
              <a:rPr lang="en-US" sz="1200"/>
              <a:pPr/>
              <a:t>18</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3475E86A-6E66-634A-B20B-3C16F67A45B6}" type="slidenum">
              <a:rPr lang="en-US" sz="1200"/>
              <a:pPr/>
              <a:t>19</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6F992B86-8465-D243-8D2B-5E6526F366B6}" type="slidenum">
              <a:rPr lang="en-US" sz="1200"/>
              <a:pPr/>
              <a:t>20</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C2E43CBF-8F0B-F84D-B8E3-2FA45279B435}" type="slidenum">
              <a:rPr lang="en-US" sz="1200"/>
              <a:pPr/>
              <a:t>21</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B225F067-C1CA-E74C-9A34-7F59E621D3BA}" type="slidenum">
              <a:rPr lang="en-US" sz="1200"/>
              <a:pPr/>
              <a:t>22</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23</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24</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ＭＳ Ｐゴシック" pitchFamily="34" charset="-128"/>
              </a:defRPr>
            </a:lvl1pPr>
            <a:lvl2pPr marL="745699" indent="-286807">
              <a:defRPr sz="3200">
                <a:solidFill>
                  <a:schemeClr val="tx1"/>
                </a:solidFill>
                <a:latin typeface="Arial" charset="0"/>
                <a:ea typeface="ＭＳ Ｐゴシック" pitchFamily="34" charset="-128"/>
              </a:defRPr>
            </a:lvl2pPr>
            <a:lvl3pPr marL="1147229" indent="-229446">
              <a:defRPr sz="3200">
                <a:solidFill>
                  <a:schemeClr val="tx1"/>
                </a:solidFill>
                <a:latin typeface="Arial" charset="0"/>
                <a:ea typeface="ＭＳ Ｐゴシック" pitchFamily="34" charset="-128"/>
              </a:defRPr>
            </a:lvl3pPr>
            <a:lvl4pPr marL="1606121" indent="-229446">
              <a:defRPr sz="3200">
                <a:solidFill>
                  <a:schemeClr val="tx1"/>
                </a:solidFill>
                <a:latin typeface="Arial" charset="0"/>
                <a:ea typeface="ＭＳ Ｐゴシック" pitchFamily="34" charset="-128"/>
              </a:defRPr>
            </a:lvl4pPr>
            <a:lvl5pPr marL="2065012" indent="-229446">
              <a:defRPr sz="3200">
                <a:solidFill>
                  <a:schemeClr val="tx1"/>
                </a:solidFill>
                <a:latin typeface="Arial" charset="0"/>
                <a:ea typeface="ＭＳ Ｐゴシック" pitchFamily="34" charset="-128"/>
              </a:defRPr>
            </a:lvl5pPr>
            <a:lvl6pPr marL="2523904" indent="-229446" eaLnBrk="0" fontAlgn="base" hangingPunct="0">
              <a:spcBef>
                <a:spcPct val="0"/>
              </a:spcBef>
              <a:spcAft>
                <a:spcPct val="0"/>
              </a:spcAft>
              <a:defRPr sz="3200">
                <a:solidFill>
                  <a:schemeClr val="tx1"/>
                </a:solidFill>
                <a:latin typeface="Arial" charset="0"/>
                <a:ea typeface="ＭＳ Ｐゴシック" pitchFamily="34" charset="-128"/>
              </a:defRPr>
            </a:lvl6pPr>
            <a:lvl7pPr marL="2982796" indent="-229446" eaLnBrk="0" fontAlgn="base" hangingPunct="0">
              <a:spcBef>
                <a:spcPct val="0"/>
              </a:spcBef>
              <a:spcAft>
                <a:spcPct val="0"/>
              </a:spcAft>
              <a:defRPr sz="3200">
                <a:solidFill>
                  <a:schemeClr val="tx1"/>
                </a:solidFill>
                <a:latin typeface="Arial" charset="0"/>
                <a:ea typeface="ＭＳ Ｐゴシック" pitchFamily="34" charset="-128"/>
              </a:defRPr>
            </a:lvl7pPr>
            <a:lvl8pPr marL="3441687" indent="-229446" eaLnBrk="0" fontAlgn="base" hangingPunct="0">
              <a:spcBef>
                <a:spcPct val="0"/>
              </a:spcBef>
              <a:spcAft>
                <a:spcPct val="0"/>
              </a:spcAft>
              <a:defRPr sz="3200">
                <a:solidFill>
                  <a:schemeClr val="tx1"/>
                </a:solidFill>
                <a:latin typeface="Arial" charset="0"/>
                <a:ea typeface="ＭＳ Ｐゴシック" pitchFamily="34" charset="-128"/>
              </a:defRPr>
            </a:lvl8pPr>
            <a:lvl9pPr marL="3900579" indent="-229446" eaLnBrk="0" fontAlgn="base" hangingPunct="0">
              <a:spcBef>
                <a:spcPct val="0"/>
              </a:spcBef>
              <a:spcAft>
                <a:spcPct val="0"/>
              </a:spcAft>
              <a:defRPr sz="3200">
                <a:solidFill>
                  <a:schemeClr val="tx1"/>
                </a:solidFill>
                <a:latin typeface="Arial" charset="0"/>
                <a:ea typeface="ＭＳ Ｐゴシック" pitchFamily="34" charset="-128"/>
              </a:defRPr>
            </a:lvl9pPr>
          </a:lstStyle>
          <a:p>
            <a:fld id="{7B845C06-C9FB-4A82-B2C0-5DC0312B3B64}" type="slidenum">
              <a:rPr lang="en-US" altLang="en-US" sz="1200"/>
              <a:pPr/>
              <a:t>25</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ＭＳ Ｐゴシック" pitchFamily="34" charset="-128"/>
              </a:defRPr>
            </a:lvl1pPr>
            <a:lvl2pPr marL="745699" indent="-286807">
              <a:defRPr sz="3200">
                <a:solidFill>
                  <a:schemeClr val="tx1"/>
                </a:solidFill>
                <a:latin typeface="Arial" charset="0"/>
                <a:ea typeface="ＭＳ Ｐゴシック" pitchFamily="34" charset="-128"/>
              </a:defRPr>
            </a:lvl2pPr>
            <a:lvl3pPr marL="1147229" indent="-229446">
              <a:defRPr sz="3200">
                <a:solidFill>
                  <a:schemeClr val="tx1"/>
                </a:solidFill>
                <a:latin typeface="Arial" charset="0"/>
                <a:ea typeface="ＭＳ Ｐゴシック" pitchFamily="34" charset="-128"/>
              </a:defRPr>
            </a:lvl3pPr>
            <a:lvl4pPr marL="1606121" indent="-229446">
              <a:defRPr sz="3200">
                <a:solidFill>
                  <a:schemeClr val="tx1"/>
                </a:solidFill>
                <a:latin typeface="Arial" charset="0"/>
                <a:ea typeface="ＭＳ Ｐゴシック" pitchFamily="34" charset="-128"/>
              </a:defRPr>
            </a:lvl4pPr>
            <a:lvl5pPr marL="2065012" indent="-229446">
              <a:defRPr sz="3200">
                <a:solidFill>
                  <a:schemeClr val="tx1"/>
                </a:solidFill>
                <a:latin typeface="Arial" charset="0"/>
                <a:ea typeface="ＭＳ Ｐゴシック" pitchFamily="34" charset="-128"/>
              </a:defRPr>
            </a:lvl5pPr>
            <a:lvl6pPr marL="2523904" indent="-229446" eaLnBrk="0" fontAlgn="base" hangingPunct="0">
              <a:spcBef>
                <a:spcPct val="0"/>
              </a:spcBef>
              <a:spcAft>
                <a:spcPct val="0"/>
              </a:spcAft>
              <a:defRPr sz="3200">
                <a:solidFill>
                  <a:schemeClr val="tx1"/>
                </a:solidFill>
                <a:latin typeface="Arial" charset="0"/>
                <a:ea typeface="ＭＳ Ｐゴシック" pitchFamily="34" charset="-128"/>
              </a:defRPr>
            </a:lvl6pPr>
            <a:lvl7pPr marL="2982796" indent="-229446" eaLnBrk="0" fontAlgn="base" hangingPunct="0">
              <a:spcBef>
                <a:spcPct val="0"/>
              </a:spcBef>
              <a:spcAft>
                <a:spcPct val="0"/>
              </a:spcAft>
              <a:defRPr sz="3200">
                <a:solidFill>
                  <a:schemeClr val="tx1"/>
                </a:solidFill>
                <a:latin typeface="Arial" charset="0"/>
                <a:ea typeface="ＭＳ Ｐゴシック" pitchFamily="34" charset="-128"/>
              </a:defRPr>
            </a:lvl7pPr>
            <a:lvl8pPr marL="3441687" indent="-229446" eaLnBrk="0" fontAlgn="base" hangingPunct="0">
              <a:spcBef>
                <a:spcPct val="0"/>
              </a:spcBef>
              <a:spcAft>
                <a:spcPct val="0"/>
              </a:spcAft>
              <a:defRPr sz="3200">
                <a:solidFill>
                  <a:schemeClr val="tx1"/>
                </a:solidFill>
                <a:latin typeface="Arial" charset="0"/>
                <a:ea typeface="ＭＳ Ｐゴシック" pitchFamily="34" charset="-128"/>
              </a:defRPr>
            </a:lvl8pPr>
            <a:lvl9pPr marL="3900579" indent="-229446" eaLnBrk="0" fontAlgn="base" hangingPunct="0">
              <a:spcBef>
                <a:spcPct val="0"/>
              </a:spcBef>
              <a:spcAft>
                <a:spcPct val="0"/>
              </a:spcAft>
              <a:defRPr sz="3200">
                <a:solidFill>
                  <a:schemeClr val="tx1"/>
                </a:solidFill>
                <a:latin typeface="Arial" charset="0"/>
                <a:ea typeface="ＭＳ Ｐゴシック" pitchFamily="34" charset="-128"/>
              </a:defRPr>
            </a:lvl9pPr>
          </a:lstStyle>
          <a:p>
            <a:fld id="{F5F62496-5309-4F7E-A384-C62D765C6734}" type="slidenum">
              <a:rPr lang="en-US" altLang="en-US" sz="1200"/>
              <a:pPr/>
              <a:t>26</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rPr>
              <a:t>The NCT received 24 446 cases from 1 April</a:t>
            </a:r>
            <a:r>
              <a:rPr lang="en-US" baseline="0" dirty="0" smtClean="0">
                <a:latin typeface="Calibri" charset="0"/>
              </a:rPr>
              <a:t> 2016 up to and including 21 October 2016.  This is already 3,349 cases more than the </a:t>
            </a:r>
            <a:r>
              <a:rPr lang="en-US" dirty="0" smtClean="0">
                <a:latin typeface="Calibri" charset="0"/>
              </a:rPr>
              <a:t>19,097 cases received during the entire </a:t>
            </a:r>
            <a:r>
              <a:rPr lang="en-US" dirty="0">
                <a:latin typeface="Calibri" charset="0"/>
              </a:rPr>
              <a:t>2015/16.  This is a 99,16% increase on the 9,589 cases received during 2014/15 and a 254.57% increase on the 5,386 cases received during 2013/14, and 355.45% increase on the 4,193 cases filed during 2012/13.  In essence, the caseload of the Tribunal </a:t>
            </a:r>
            <a:r>
              <a:rPr lang="en-US" dirty="0" smtClean="0">
                <a:latin typeface="Calibri" charset="0"/>
              </a:rPr>
              <a:t>has increased almost </a:t>
            </a:r>
            <a:r>
              <a:rPr lang="en-US" b="1" dirty="0" smtClean="0">
                <a:solidFill>
                  <a:srgbClr val="FF0000"/>
                </a:solidFill>
                <a:latin typeface="Calibri" charset="0"/>
              </a:rPr>
              <a:t>fourfold </a:t>
            </a:r>
            <a:r>
              <a:rPr lang="en-US" dirty="0" smtClean="0">
                <a:latin typeface="Calibri" charset="0"/>
              </a:rPr>
              <a:t>over the </a:t>
            </a:r>
            <a:r>
              <a:rPr lang="en-US" b="1" dirty="0" smtClean="0">
                <a:solidFill>
                  <a:srgbClr val="FF0000"/>
                </a:solidFill>
                <a:latin typeface="Calibri" charset="0"/>
              </a:rPr>
              <a:t>immediate past 3 year period</a:t>
            </a:r>
            <a:r>
              <a:rPr lang="en-US" dirty="0" smtClean="0">
                <a:latin typeface="Calibri" charset="0"/>
              </a:rPr>
              <a:t>.  </a:t>
            </a:r>
            <a:r>
              <a:rPr lang="en-US" dirty="0">
                <a:latin typeface="Calibri" charset="0"/>
              </a:rPr>
              <a:t>The financial resources of the Tribunal increased by 12.93% on average year-on-year over the same 3-year period and the staff complement of the Tribunal </a:t>
            </a:r>
            <a:r>
              <a:rPr lang="en-US" dirty="0" smtClean="0">
                <a:latin typeface="Calibri" charset="0"/>
              </a:rPr>
              <a:t>increase</a:t>
            </a:r>
            <a:r>
              <a:rPr lang="en-US" b="1" dirty="0" smtClean="0">
                <a:solidFill>
                  <a:srgbClr val="FF0000"/>
                </a:solidFill>
                <a:latin typeface="Calibri" charset="0"/>
              </a:rPr>
              <a:t>d with three staff members</a:t>
            </a:r>
            <a:r>
              <a:rPr lang="en-US" dirty="0" smtClean="0">
                <a:latin typeface="Calibri" charset="0"/>
              </a:rPr>
              <a:t>,   </a:t>
            </a:r>
            <a:r>
              <a:rPr lang="en-US" dirty="0">
                <a:latin typeface="Calibri" charset="0"/>
              </a:rPr>
              <a:t>from 38 to 41 employees on the structure. The Tribunal members increased from 11 </a:t>
            </a:r>
            <a:r>
              <a:rPr lang="en-US" dirty="0" smtClean="0">
                <a:latin typeface="Calibri" charset="0"/>
              </a:rPr>
              <a:t>to 13 with the appointment of two full-time members during the 2013/14</a:t>
            </a:r>
            <a:r>
              <a:rPr lang="en-US" baseline="0" dirty="0" smtClean="0">
                <a:latin typeface="Calibri" charset="0"/>
              </a:rPr>
              <a:t> FY</a:t>
            </a:r>
            <a:r>
              <a:rPr lang="en-US" dirty="0" smtClean="0">
                <a:latin typeface="Calibri" charset="0"/>
              </a:rPr>
              <a:t>. </a:t>
            </a:r>
            <a:endParaRPr lang="en-US" dirty="0">
              <a:latin typeface="Calibri"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B412EE3F-ED6B-E14C-9EAF-13BE1FC53CE0}" type="slidenum">
              <a:rPr lang="en-US" sz="1200"/>
              <a:pPr/>
              <a:t>9</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27</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28</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29</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D6C02887-2554-DE49-B359-5FCE4D5D32AD}" type="slidenum">
              <a:rPr lang="en-US" sz="1200"/>
              <a:pPr/>
              <a:t>30</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5FA6DA97-B37D-1B45-96F6-7FBF27A36974}" type="slidenum">
              <a:rPr lang="en-US" sz="1200"/>
              <a:pPr/>
              <a:t>10</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According to the numbers of cases filed. This is not reflective of the time and resources required to manage these two types of cases to finality.  Included in the number of Non-DRA applications is 5 duplicate filings.</a:t>
            </a:r>
            <a:endParaRPr lang="en-US" dirty="0"/>
          </a:p>
        </p:txBody>
      </p:sp>
      <p:sp>
        <p:nvSpPr>
          <p:cNvPr id="4" name="Slide Number Placeholder 3"/>
          <p:cNvSpPr>
            <a:spLocks noGrp="1"/>
          </p:cNvSpPr>
          <p:nvPr>
            <p:ph type="sldNum" sz="quarter" idx="10"/>
          </p:nvPr>
        </p:nvSpPr>
        <p:spPr/>
        <p:txBody>
          <a:bodyPr/>
          <a:lstStyle/>
          <a:p>
            <a:pPr>
              <a:defRPr/>
            </a:pPr>
            <a:fld id="{570FEDB1-6183-D54B-B117-55D4FC200C21}" type="slidenum">
              <a:rPr lang="en-US" smtClean="0"/>
              <a:pPr>
                <a:defRPr/>
              </a:pPr>
              <a:t>11</a:t>
            </a:fld>
            <a:endParaRPr lang="en-US"/>
          </a:p>
        </p:txBody>
      </p:sp>
    </p:spTree>
    <p:extLst>
      <p:ext uri="{BB962C8B-B14F-4D97-AF65-F5344CB8AC3E}">
        <p14:creationId xmlns:p14="http://schemas.microsoft.com/office/powerpoint/2010/main" val="212636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fld id="{5FA6DA97-B37D-1B45-96F6-7FBF27A36974}" type="slidenum">
              <a:rPr lang="en-US" sz="1200"/>
              <a:pPr/>
              <a:t>12</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dirty="0"/>
              <a:t>During 2016/17 we received </a:t>
            </a:r>
            <a:r>
              <a:rPr lang="en-ZA" dirty="0" smtClean="0"/>
              <a:t>18 matters in terms of the CPA (2 Regulator referrals and 16 non-referrals) and 219 matters in terms of the NCA (3 Regulator referrals, 5 Non-referrals and 211 Other)</a:t>
            </a:r>
            <a:endParaRPr lang="en-US" dirty="0">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5EF18236-D1E4-F445-9E78-C46579743430}" type="slidenum">
              <a:rPr lang="en-US" sz="1200"/>
              <a:pPr/>
              <a:t>13</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dirty="0"/>
              <a:t>During 2016/17 we received 3 matters from the NCR all of which relate to prohibited conduct referrals.  We received two prohibited conduct referral from the National Consumer Commission.  </a:t>
            </a:r>
          </a:p>
          <a:p>
            <a:r>
              <a:rPr lang="en-ZA" dirty="0"/>
              <a:t>We received 230 applications from other filing parties.  These applications are mostly brought by unrepresented filing parties.  We have received 2 matters of failed ADR, 1 review of sale of goods  We have received 50 applications for variation or rescission of Tribunal orders (these matters are closely linked to the debt re-arrangement applications),  5 Non-referral applications in terms of the NCA, 16 Non-referral applications in terms of the CPA, 1 application for interim relief,  152 request for a statement and 1 application to resolve a disputed entry on a statement, 1 application for consent after resolution of a dispute by an ADR agent,  1 Application to limit obligations in respect of frivolous, vexatious or unreasonable requests </a:t>
            </a:r>
          </a:p>
          <a:p>
            <a:r>
              <a:rPr lang="en-ZA" dirty="0"/>
              <a:t> </a:t>
            </a:r>
          </a:p>
          <a:p>
            <a:r>
              <a:rPr lang="en-ZA" dirty="0"/>
              <a:t>However 5 matters are duplicates 3 of which had been recorded as rescission applications, 1 as a CPA non Referral and 1 as a NCA non Referral. </a:t>
            </a:r>
          </a:p>
          <a:p>
            <a:r>
              <a:rPr lang="en-ZA" b="1" dirty="0"/>
              <a:t> </a:t>
            </a:r>
            <a:endParaRPr lang="en-ZA" dirty="0"/>
          </a:p>
          <a:p>
            <a:r>
              <a:rPr lang="en-ZA" dirty="0"/>
              <a:t>Summary 3 NCR Matters, 2 NCC matter, 5 duplicates (filing by other parties), 225 filing by other parties</a:t>
            </a:r>
          </a:p>
          <a:p>
            <a:endParaRPr lang="en-US" dirty="0">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5EF18236-D1E4-F445-9E78-C46579743430}" type="slidenum">
              <a:rPr lang="en-US" sz="1200"/>
              <a:pPr/>
              <a:t>14</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The Tribunal currently has </a:t>
            </a:r>
            <a:r>
              <a:rPr lang="en-US" dirty="0" smtClean="0">
                <a:latin typeface="Calibri" charset="0"/>
              </a:rPr>
              <a:t>22,824 </a:t>
            </a:r>
            <a:r>
              <a:rPr lang="en-US" dirty="0">
                <a:latin typeface="Calibri" charset="0"/>
              </a:rPr>
              <a:t>current matters.   These matters can be divided into </a:t>
            </a:r>
            <a:r>
              <a:rPr lang="en-US" dirty="0" smtClean="0">
                <a:latin typeface="Calibri" charset="0"/>
              </a:rPr>
              <a:t>22,642 </a:t>
            </a:r>
            <a:r>
              <a:rPr lang="en-US" dirty="0">
                <a:latin typeface="Calibri" charset="0"/>
              </a:rPr>
              <a:t>applications for debt re-arrangement orders and </a:t>
            </a:r>
            <a:r>
              <a:rPr lang="en-US" dirty="0" smtClean="0">
                <a:latin typeface="Calibri" charset="0"/>
              </a:rPr>
              <a:t>182 </a:t>
            </a:r>
            <a:r>
              <a:rPr lang="en-US" dirty="0">
                <a:latin typeface="Calibri" charset="0"/>
              </a:rPr>
              <a:t>non-debt rearrangement matters. Of the </a:t>
            </a:r>
            <a:r>
              <a:rPr lang="en-US" dirty="0" smtClean="0">
                <a:latin typeface="Calibri" charset="0"/>
              </a:rPr>
              <a:t>182 </a:t>
            </a:r>
            <a:r>
              <a:rPr lang="en-US" dirty="0">
                <a:latin typeface="Calibri" charset="0"/>
              </a:rPr>
              <a:t>Non-DRA matters, </a:t>
            </a:r>
            <a:r>
              <a:rPr lang="en-US" dirty="0" smtClean="0">
                <a:latin typeface="Calibri" charset="0"/>
              </a:rPr>
              <a:t>47 </a:t>
            </a:r>
            <a:r>
              <a:rPr lang="en-US" dirty="0">
                <a:latin typeface="Calibri" charset="0"/>
              </a:rPr>
              <a:t>were filed before 1 April </a:t>
            </a:r>
            <a:r>
              <a:rPr lang="en-US" dirty="0" smtClean="0">
                <a:latin typeface="Calibri" charset="0"/>
              </a:rPr>
              <a:t>2016</a:t>
            </a:r>
            <a:r>
              <a:rPr lang="en-US" baseline="0" dirty="0" smtClean="0">
                <a:latin typeface="Calibri" charset="0"/>
              </a:rPr>
              <a:t> </a:t>
            </a:r>
            <a:r>
              <a:rPr lang="en-US" dirty="0" smtClean="0">
                <a:latin typeface="Calibri" charset="0"/>
              </a:rPr>
              <a:t>and 135 </a:t>
            </a:r>
            <a:r>
              <a:rPr lang="en-US" dirty="0">
                <a:latin typeface="Calibri" charset="0"/>
              </a:rPr>
              <a:t>filed after 1 April 2016 up to and including </a:t>
            </a:r>
            <a:r>
              <a:rPr lang="en-US" dirty="0" smtClean="0">
                <a:latin typeface="Calibri" charset="0"/>
              </a:rPr>
              <a:t>21 October 2016</a:t>
            </a:r>
            <a:r>
              <a:rPr lang="en-US" dirty="0">
                <a:latin typeface="Calibri" charset="0"/>
              </a:rPr>
              <a:t>.  As at </a:t>
            </a:r>
            <a:r>
              <a:rPr lang="en-US" dirty="0" smtClean="0">
                <a:latin typeface="Calibri" charset="0"/>
              </a:rPr>
              <a:t>21 October </a:t>
            </a:r>
            <a:r>
              <a:rPr lang="en-US" dirty="0">
                <a:latin typeface="Calibri" charset="0"/>
              </a:rPr>
              <a:t>2016 the Tribunal has a total of </a:t>
            </a:r>
            <a:r>
              <a:rPr lang="en-US" dirty="0" smtClean="0">
                <a:latin typeface="Calibri" charset="0"/>
              </a:rPr>
              <a:t>22,642 (5,132 </a:t>
            </a:r>
            <a:r>
              <a:rPr lang="en-US" dirty="0">
                <a:latin typeface="Calibri" charset="0"/>
              </a:rPr>
              <a:t>filed prior to 1 April </a:t>
            </a:r>
            <a:r>
              <a:rPr lang="en-US" dirty="0" smtClean="0">
                <a:latin typeface="Calibri" charset="0"/>
              </a:rPr>
              <a:t>2016) </a:t>
            </a:r>
            <a:r>
              <a:rPr lang="en-US" dirty="0">
                <a:latin typeface="Calibri" charset="0"/>
              </a:rPr>
              <a:t>applications for debt re-arrangement orders to adjudicate </a:t>
            </a:r>
            <a:r>
              <a:rPr lang="en-US" dirty="0" smtClean="0">
                <a:latin typeface="Calibri" charset="0"/>
              </a:rPr>
              <a:t>on.</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0B6E2F2D-15BB-864E-A27B-C6AB4DE55B68}" type="slidenum">
              <a:rPr lang="en-US" sz="1200"/>
              <a:pPr/>
              <a:t>15</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5699" indent="-286807" eaLnBrk="0" hangingPunct="0">
              <a:defRPr sz="3200">
                <a:solidFill>
                  <a:schemeClr val="tx1"/>
                </a:solidFill>
                <a:latin typeface="Arial" charset="0"/>
                <a:ea typeface="ＭＳ Ｐゴシック" charset="0"/>
              </a:defRPr>
            </a:lvl2pPr>
            <a:lvl3pPr marL="1147229" indent="-229446" eaLnBrk="0" hangingPunct="0">
              <a:defRPr sz="3200">
                <a:solidFill>
                  <a:schemeClr val="tx1"/>
                </a:solidFill>
                <a:latin typeface="Arial" charset="0"/>
                <a:ea typeface="ＭＳ Ｐゴシック" charset="0"/>
              </a:defRPr>
            </a:lvl3pPr>
            <a:lvl4pPr marL="1606121" indent="-229446" eaLnBrk="0" hangingPunct="0">
              <a:defRPr sz="3200">
                <a:solidFill>
                  <a:schemeClr val="tx1"/>
                </a:solidFill>
                <a:latin typeface="Arial" charset="0"/>
                <a:ea typeface="ＭＳ Ｐゴシック" charset="0"/>
              </a:defRPr>
            </a:lvl4pPr>
            <a:lvl5pPr marL="2065012" indent="-229446" eaLnBrk="0" hangingPunct="0">
              <a:defRPr sz="3200">
                <a:solidFill>
                  <a:schemeClr val="tx1"/>
                </a:solidFill>
                <a:latin typeface="Arial" charset="0"/>
                <a:ea typeface="ＭＳ Ｐゴシック" charset="0"/>
              </a:defRPr>
            </a:lvl5pPr>
            <a:lvl6pPr marL="2523904" indent="-229446" eaLnBrk="0" fontAlgn="base" hangingPunct="0">
              <a:spcBef>
                <a:spcPct val="0"/>
              </a:spcBef>
              <a:spcAft>
                <a:spcPct val="0"/>
              </a:spcAft>
              <a:defRPr sz="3200">
                <a:solidFill>
                  <a:schemeClr val="tx1"/>
                </a:solidFill>
                <a:latin typeface="Arial" charset="0"/>
                <a:ea typeface="ＭＳ Ｐゴシック" charset="0"/>
              </a:defRPr>
            </a:lvl6pPr>
            <a:lvl7pPr marL="2982796" indent="-229446" eaLnBrk="0" fontAlgn="base" hangingPunct="0">
              <a:spcBef>
                <a:spcPct val="0"/>
              </a:spcBef>
              <a:spcAft>
                <a:spcPct val="0"/>
              </a:spcAft>
              <a:defRPr sz="3200">
                <a:solidFill>
                  <a:schemeClr val="tx1"/>
                </a:solidFill>
                <a:latin typeface="Arial" charset="0"/>
                <a:ea typeface="ＭＳ Ｐゴシック" charset="0"/>
              </a:defRPr>
            </a:lvl7pPr>
            <a:lvl8pPr marL="3441687" indent="-229446" eaLnBrk="0" fontAlgn="base" hangingPunct="0">
              <a:spcBef>
                <a:spcPct val="0"/>
              </a:spcBef>
              <a:spcAft>
                <a:spcPct val="0"/>
              </a:spcAft>
              <a:defRPr sz="3200">
                <a:solidFill>
                  <a:schemeClr val="tx1"/>
                </a:solidFill>
                <a:latin typeface="Arial" charset="0"/>
                <a:ea typeface="ＭＳ Ｐゴシック" charset="0"/>
              </a:defRPr>
            </a:lvl8pPr>
            <a:lvl9pPr marL="3900579" indent="-229446" eaLnBrk="0" fontAlgn="base" hangingPunct="0">
              <a:spcBef>
                <a:spcPct val="0"/>
              </a:spcBef>
              <a:spcAft>
                <a:spcPct val="0"/>
              </a:spcAft>
              <a:defRPr sz="3200">
                <a:solidFill>
                  <a:schemeClr val="tx1"/>
                </a:solidFill>
                <a:latin typeface="Arial" charset="0"/>
                <a:ea typeface="ＭＳ Ｐゴシック" charset="0"/>
              </a:defRPr>
            </a:lvl9pPr>
          </a:lstStyle>
          <a:p>
            <a:fld id="{FDCA783D-2B06-7F4A-99EB-17B3FF4298BC}" type="slidenum">
              <a:rPr lang="en-US" sz="1200"/>
              <a:pPr/>
              <a:t>16</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86F28-91D2-0A42-9FCE-899EF665E069}" type="slidenum">
              <a:rPr lang="en-US"/>
              <a:pPr>
                <a:defRPr/>
              </a:pPr>
              <a:t>‹#›</a:t>
            </a:fld>
            <a:endParaRPr lang="en-US"/>
          </a:p>
        </p:txBody>
      </p:sp>
    </p:spTree>
    <p:extLst>
      <p:ext uri="{BB962C8B-B14F-4D97-AF65-F5344CB8AC3E}">
        <p14:creationId xmlns:p14="http://schemas.microsoft.com/office/powerpoint/2010/main" val="65414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B039DF-D3F9-0A42-BBE5-D5CD1AE631FD}" type="slidenum">
              <a:rPr lang="en-US"/>
              <a:pPr>
                <a:defRPr/>
              </a:pPr>
              <a:t>‹#›</a:t>
            </a:fld>
            <a:endParaRPr lang="en-US"/>
          </a:p>
        </p:txBody>
      </p:sp>
    </p:spTree>
    <p:extLst>
      <p:ext uri="{BB962C8B-B14F-4D97-AF65-F5344CB8AC3E}">
        <p14:creationId xmlns:p14="http://schemas.microsoft.com/office/powerpoint/2010/main" val="250482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F67924-4B5A-F544-80EA-8575DC5722C0}" type="slidenum">
              <a:rPr lang="en-US"/>
              <a:pPr>
                <a:defRPr/>
              </a:pPr>
              <a:t>‹#›</a:t>
            </a:fld>
            <a:endParaRPr lang="en-US"/>
          </a:p>
        </p:txBody>
      </p:sp>
    </p:spTree>
    <p:extLst>
      <p:ext uri="{BB962C8B-B14F-4D97-AF65-F5344CB8AC3E}">
        <p14:creationId xmlns:p14="http://schemas.microsoft.com/office/powerpoint/2010/main" val="1091674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FF7772-1DBD-DB44-9693-8B8D117C42D5}" type="slidenum">
              <a:rPr lang="en-US"/>
              <a:pPr>
                <a:defRPr/>
              </a:pPr>
              <a:t>‹#›</a:t>
            </a:fld>
            <a:endParaRPr lang="en-US"/>
          </a:p>
        </p:txBody>
      </p:sp>
    </p:spTree>
    <p:extLst>
      <p:ext uri="{BB962C8B-B14F-4D97-AF65-F5344CB8AC3E}">
        <p14:creationId xmlns:p14="http://schemas.microsoft.com/office/powerpoint/2010/main" val="3961749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E01F3-2FFA-474D-A3D6-577F5CA6356B}" type="slidenum">
              <a:rPr lang="en-US"/>
              <a:pPr>
                <a:defRPr/>
              </a:pPr>
              <a:t>‹#›</a:t>
            </a:fld>
            <a:endParaRPr lang="en-US"/>
          </a:p>
        </p:txBody>
      </p:sp>
    </p:spTree>
    <p:extLst>
      <p:ext uri="{BB962C8B-B14F-4D97-AF65-F5344CB8AC3E}">
        <p14:creationId xmlns:p14="http://schemas.microsoft.com/office/powerpoint/2010/main" val="3372046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9E7652-EB09-2449-8CDA-67C4F532B040}" type="slidenum">
              <a:rPr lang="en-US"/>
              <a:pPr>
                <a:defRPr/>
              </a:pPr>
              <a:t>‹#›</a:t>
            </a:fld>
            <a:endParaRPr lang="en-US"/>
          </a:p>
        </p:txBody>
      </p:sp>
    </p:spTree>
    <p:extLst>
      <p:ext uri="{BB962C8B-B14F-4D97-AF65-F5344CB8AC3E}">
        <p14:creationId xmlns:p14="http://schemas.microsoft.com/office/powerpoint/2010/main" val="3263539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730A1-E310-8041-B57D-3DC510522B1A}" type="slidenum">
              <a:rPr lang="en-US"/>
              <a:pPr>
                <a:defRPr/>
              </a:pPr>
              <a:t>‹#›</a:t>
            </a:fld>
            <a:endParaRPr lang="en-US"/>
          </a:p>
        </p:txBody>
      </p:sp>
    </p:spTree>
    <p:extLst>
      <p:ext uri="{BB962C8B-B14F-4D97-AF65-F5344CB8AC3E}">
        <p14:creationId xmlns:p14="http://schemas.microsoft.com/office/powerpoint/2010/main" val="2529997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32BA7E-2ADC-044A-8037-C680BA617C2A}" type="slidenum">
              <a:rPr lang="en-US"/>
              <a:pPr>
                <a:defRPr/>
              </a:pPr>
              <a:t>‹#›</a:t>
            </a:fld>
            <a:endParaRPr lang="en-US"/>
          </a:p>
        </p:txBody>
      </p:sp>
    </p:spTree>
    <p:extLst>
      <p:ext uri="{BB962C8B-B14F-4D97-AF65-F5344CB8AC3E}">
        <p14:creationId xmlns:p14="http://schemas.microsoft.com/office/powerpoint/2010/main" val="754582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0983FB-50B2-0F47-BF08-ED09397C70F6}" type="slidenum">
              <a:rPr lang="en-US"/>
              <a:pPr>
                <a:defRPr/>
              </a:pPr>
              <a:t>‹#›</a:t>
            </a:fld>
            <a:endParaRPr lang="en-US"/>
          </a:p>
        </p:txBody>
      </p:sp>
    </p:spTree>
    <p:extLst>
      <p:ext uri="{BB962C8B-B14F-4D97-AF65-F5344CB8AC3E}">
        <p14:creationId xmlns:p14="http://schemas.microsoft.com/office/powerpoint/2010/main" val="378930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81A44FD-59B5-4448-931E-2D4DF121D0FE}" type="slidenum">
              <a:rPr lang="en-US"/>
              <a:pPr>
                <a:defRPr/>
              </a:pPr>
              <a:t>‹#›</a:t>
            </a:fld>
            <a:endParaRPr lang="en-US"/>
          </a:p>
        </p:txBody>
      </p:sp>
    </p:spTree>
    <p:extLst>
      <p:ext uri="{BB962C8B-B14F-4D97-AF65-F5344CB8AC3E}">
        <p14:creationId xmlns:p14="http://schemas.microsoft.com/office/powerpoint/2010/main" val="1429346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426FA-295E-5542-8D69-549938D22F85}" type="slidenum">
              <a:rPr lang="en-US"/>
              <a:pPr>
                <a:defRPr/>
              </a:pPr>
              <a:t>‹#›</a:t>
            </a:fld>
            <a:endParaRPr lang="en-US"/>
          </a:p>
        </p:txBody>
      </p:sp>
    </p:spTree>
    <p:extLst>
      <p:ext uri="{BB962C8B-B14F-4D97-AF65-F5344CB8AC3E}">
        <p14:creationId xmlns:p14="http://schemas.microsoft.com/office/powerpoint/2010/main" val="302639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nct logo small.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5288" y="404813"/>
            <a:ext cx="12239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8675688" y="0"/>
            <a:ext cx="468312" cy="2852738"/>
          </a:xfrm>
          <a:prstGeom prst="rect">
            <a:avLst/>
          </a:prstGeom>
          <a:solidFill>
            <a:srgbClr val="800000"/>
          </a:solidFill>
          <a:ln w="9525" algn="ctr">
            <a:solidFill>
              <a:schemeClr val="tx1"/>
            </a:solidFill>
            <a:round/>
            <a:headEnd/>
            <a:tailEnd/>
          </a:ln>
        </p:spPr>
        <p:txBody>
          <a:bodyPr/>
          <a:lstStyle>
            <a:lvl1pPr eaLnBrk="0" hangingPunct="0">
              <a:defRPr sz="3200">
                <a:solidFill>
                  <a:schemeClr val="tx1"/>
                </a:solidFill>
                <a:latin typeface="Arial" charset="0"/>
                <a:ea typeface="ＭＳ Ｐゴシック" pitchFamily="34" charset="-128"/>
              </a:defRPr>
            </a:lvl1pPr>
            <a:lvl2pPr marL="742950" indent="-285750" eaLnBrk="0" hangingPunct="0">
              <a:defRPr sz="3200">
                <a:solidFill>
                  <a:schemeClr val="tx1"/>
                </a:solidFill>
                <a:latin typeface="Arial" charset="0"/>
                <a:ea typeface="ＭＳ Ｐゴシック" pitchFamily="34" charset="-128"/>
              </a:defRPr>
            </a:lvl2pPr>
            <a:lvl3pPr marL="1143000" indent="-228600" eaLnBrk="0" hangingPunct="0">
              <a:defRPr sz="3200">
                <a:solidFill>
                  <a:schemeClr val="tx1"/>
                </a:solidFill>
                <a:latin typeface="Arial" charset="0"/>
                <a:ea typeface="ＭＳ Ｐゴシック" pitchFamily="34" charset="-128"/>
              </a:defRPr>
            </a:lvl3pPr>
            <a:lvl4pPr marL="1600200" indent="-228600" eaLnBrk="0" hangingPunct="0">
              <a:defRPr sz="3200">
                <a:solidFill>
                  <a:schemeClr val="tx1"/>
                </a:solidFill>
                <a:latin typeface="Arial" charset="0"/>
                <a:ea typeface="ＭＳ Ｐゴシック" pitchFamily="34" charset="-128"/>
              </a:defRPr>
            </a:lvl4pPr>
            <a:lvl5pPr marL="2057400" indent="-228600" eaLnBrk="0" hangingPunct="0">
              <a:defRPr sz="32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charset="0"/>
                <a:ea typeface="ＭＳ Ｐゴシック" pitchFamily="34" charset="-128"/>
              </a:defRPr>
            </a:lvl9pPr>
          </a:lstStyle>
          <a:p>
            <a:pPr>
              <a:defRPr/>
            </a:pPr>
            <a:endParaRPr lang="en-US" altLang="en-US" sz="2400" smtClean="0">
              <a:solidFill>
                <a:srgbClr val="000000"/>
              </a:solidFill>
              <a:cs typeface="+mn-cs"/>
            </a:endParaRPr>
          </a:p>
        </p:txBody>
      </p:sp>
      <p:sp>
        <p:nvSpPr>
          <p:cNvPr id="2" name="Title 1"/>
          <p:cNvSpPr>
            <a:spLocks noGrp="1"/>
          </p:cNvSpPr>
          <p:nvPr>
            <p:ph type="title"/>
          </p:nvPr>
        </p:nvSpPr>
        <p:spPr>
          <a:xfrm>
            <a:off x="1691680" y="609600"/>
            <a:ext cx="676652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4460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BAAF4D-FE4B-3E4E-BAA0-5A99ECD9B5FA}" type="slidenum">
              <a:rPr lang="en-US"/>
              <a:pPr>
                <a:defRPr/>
              </a:pPr>
              <a:t>‹#›</a:t>
            </a:fld>
            <a:endParaRPr lang="en-US"/>
          </a:p>
        </p:txBody>
      </p:sp>
    </p:spTree>
    <p:extLst>
      <p:ext uri="{BB962C8B-B14F-4D97-AF65-F5344CB8AC3E}">
        <p14:creationId xmlns:p14="http://schemas.microsoft.com/office/powerpoint/2010/main" val="238374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862303-ED4C-7744-8619-F1BE8929A057}" type="slidenum">
              <a:rPr lang="en-US"/>
              <a:pPr>
                <a:defRPr/>
              </a:pPr>
              <a:t>‹#›</a:t>
            </a:fld>
            <a:endParaRPr lang="en-US"/>
          </a:p>
        </p:txBody>
      </p:sp>
    </p:spTree>
    <p:extLst>
      <p:ext uri="{BB962C8B-B14F-4D97-AF65-F5344CB8AC3E}">
        <p14:creationId xmlns:p14="http://schemas.microsoft.com/office/powerpoint/2010/main" val="1693798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83C057-4435-804A-983A-9788E5AB15DA}" type="slidenum">
              <a:rPr lang="en-US"/>
              <a:pPr>
                <a:defRPr/>
              </a:pPr>
              <a:t>‹#›</a:t>
            </a:fld>
            <a:endParaRPr lang="en-US"/>
          </a:p>
        </p:txBody>
      </p:sp>
    </p:spTree>
    <p:extLst>
      <p:ext uri="{BB962C8B-B14F-4D97-AF65-F5344CB8AC3E}">
        <p14:creationId xmlns:p14="http://schemas.microsoft.com/office/powerpoint/2010/main" val="369448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741101-0565-C54F-AE17-6C9F7837F357}" type="slidenum">
              <a:rPr lang="en-US"/>
              <a:pPr>
                <a:defRPr/>
              </a:pPr>
              <a:t>‹#›</a:t>
            </a:fld>
            <a:endParaRPr lang="en-US"/>
          </a:p>
        </p:txBody>
      </p:sp>
    </p:spTree>
    <p:extLst>
      <p:ext uri="{BB962C8B-B14F-4D97-AF65-F5344CB8AC3E}">
        <p14:creationId xmlns:p14="http://schemas.microsoft.com/office/powerpoint/2010/main" val="235593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F4649-5CE2-A744-B976-E4A03D18D38A}" type="slidenum">
              <a:rPr lang="en-US"/>
              <a:pPr>
                <a:defRPr/>
              </a:pPr>
              <a:t>‹#›</a:t>
            </a:fld>
            <a:endParaRPr lang="en-US"/>
          </a:p>
        </p:txBody>
      </p:sp>
    </p:spTree>
    <p:extLst>
      <p:ext uri="{BB962C8B-B14F-4D97-AF65-F5344CB8AC3E}">
        <p14:creationId xmlns:p14="http://schemas.microsoft.com/office/powerpoint/2010/main" val="112859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C222A4-74C7-ED4C-B821-3B9BB583E3F2}" type="slidenum">
              <a:rPr lang="en-US"/>
              <a:pPr>
                <a:defRPr/>
              </a:pPr>
              <a:t>‹#›</a:t>
            </a:fld>
            <a:endParaRPr lang="en-US"/>
          </a:p>
        </p:txBody>
      </p:sp>
    </p:spTree>
    <p:extLst>
      <p:ext uri="{BB962C8B-B14F-4D97-AF65-F5344CB8AC3E}">
        <p14:creationId xmlns:p14="http://schemas.microsoft.com/office/powerpoint/2010/main" val="3493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ED7C79-04C4-704B-AFEB-557B71ADF51E}" type="slidenum">
              <a:rPr lang="en-US"/>
              <a:pPr>
                <a:defRPr/>
              </a:pPr>
              <a:t>‹#›</a:t>
            </a:fld>
            <a:endParaRPr lang="en-US"/>
          </a:p>
        </p:txBody>
      </p:sp>
    </p:spTree>
    <p:extLst>
      <p:ext uri="{BB962C8B-B14F-4D97-AF65-F5344CB8AC3E}">
        <p14:creationId xmlns:p14="http://schemas.microsoft.com/office/powerpoint/2010/main" val="202276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E068835-BC9D-2A49-8A61-EF38022C051A}" type="slidenum">
              <a:rPr lang="en-US"/>
              <a:pPr>
                <a:defRPr/>
              </a:pPr>
              <a:t>‹#›</a:t>
            </a:fld>
            <a:endParaRPr lang="en-US"/>
          </a:p>
        </p:txBody>
      </p:sp>
    </p:spTree>
    <p:extLst>
      <p:ext uri="{BB962C8B-B14F-4D97-AF65-F5344CB8AC3E}">
        <p14:creationId xmlns:p14="http://schemas.microsoft.com/office/powerpoint/2010/main" val="352905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A886F1-C324-9F46-849A-E56F148E525C}" type="slidenum">
              <a:rPr lang="en-US"/>
              <a:pPr>
                <a:defRPr/>
              </a:pPr>
              <a:t>‹#›</a:t>
            </a:fld>
            <a:endParaRPr lang="en-US"/>
          </a:p>
        </p:txBody>
      </p:sp>
    </p:spTree>
    <p:extLst>
      <p:ext uri="{BB962C8B-B14F-4D97-AF65-F5344CB8AC3E}">
        <p14:creationId xmlns:p14="http://schemas.microsoft.com/office/powerpoint/2010/main" val="91481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 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8DF5EC-8542-0847-9F68-BD321CA0218C}" type="slidenum">
              <a:rPr lang="en-US"/>
              <a:pPr>
                <a:defRPr/>
              </a:pPr>
              <a:t>‹#›</a:t>
            </a:fld>
            <a:endParaRPr lang="en-US"/>
          </a:p>
        </p:txBody>
      </p:sp>
    </p:spTree>
    <p:extLst>
      <p:ext uri="{BB962C8B-B14F-4D97-AF65-F5344CB8AC3E}">
        <p14:creationId xmlns:p14="http://schemas.microsoft.com/office/powerpoint/2010/main" val="202175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pitchFamily="34" charset="0"/>
                <a:ea typeface="ＭＳ Ｐゴシック" charset="-128"/>
                <a:cs typeface="+mn-cs"/>
              </a:defRPr>
            </a:lvl1pPr>
          </a:lstStyle>
          <a:p>
            <a:pPr>
              <a:defRPr/>
            </a:pPr>
            <a:r>
              <a:rPr lang="en-US" smtClean="0"/>
              <a:t>20 May 2016</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pitchFamily="34" charset="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defRPr>
            </a:lvl1pPr>
          </a:lstStyle>
          <a:p>
            <a:pPr>
              <a:defRPr/>
            </a:pPr>
            <a:fld id="{9C25B3C0-82A4-0C41-9F98-74516AF581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696" r:id="rId1"/>
    <p:sldLayoutId id="2147486717" r:id="rId2"/>
    <p:sldLayoutId id="2147486697" r:id="rId3"/>
    <p:sldLayoutId id="2147486698" r:id="rId4"/>
    <p:sldLayoutId id="2147486699" r:id="rId5"/>
    <p:sldLayoutId id="2147486700" r:id="rId6"/>
    <p:sldLayoutId id="2147486701" r:id="rId7"/>
    <p:sldLayoutId id="2147486702" r:id="rId8"/>
    <p:sldLayoutId id="2147486703" r:id="rId9"/>
    <p:sldLayoutId id="2147486704" r:id="rId10"/>
    <p:sldLayoutId id="2147486705" r:id="rId11"/>
  </p:sldLayoutIdLst>
  <p:hf sldNum="0" hdr="0" ftr="0" dt="0"/>
  <p:txStyles>
    <p:titleStyle>
      <a:lvl1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mj-lt"/>
          <a:ea typeface="+mj-ea"/>
          <a:cs typeface="ＭＳ Ｐゴシック" charset="0"/>
        </a:defRPr>
      </a:lvl1pPr>
      <a:lvl2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2pPr>
      <a:lvl3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3pPr>
      <a:lvl4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4pPr>
      <a:lvl5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5pPr>
      <a:lvl6pPr marL="457200" algn="ctr" rtl="0" eaLnBrk="1" fontAlgn="base" hangingPunct="1">
        <a:spcBef>
          <a:spcPct val="0"/>
        </a:spcBef>
        <a:spcAft>
          <a:spcPct val="0"/>
        </a:spcAft>
        <a:defRPr sz="4400">
          <a:solidFill>
            <a:schemeClr val="tx2"/>
          </a:solidFill>
          <a:latin typeface="Arial" pitchFamily="34" charset="0"/>
          <a:ea typeface="ＭＳ Ｐゴシック" charset="-128"/>
        </a:defRPr>
      </a:lvl6pPr>
      <a:lvl7pPr marL="914400" algn="ctr" rtl="0" eaLnBrk="1" fontAlgn="base" hangingPunct="1">
        <a:spcBef>
          <a:spcPct val="0"/>
        </a:spcBef>
        <a:spcAft>
          <a:spcPct val="0"/>
        </a:spcAft>
        <a:defRPr sz="4400">
          <a:solidFill>
            <a:schemeClr val="tx2"/>
          </a:solidFill>
          <a:latin typeface="Arial" pitchFamily="34" charset="0"/>
          <a:ea typeface="ＭＳ Ｐゴシック" charset="-128"/>
        </a:defRPr>
      </a:lvl7pPr>
      <a:lvl8pPr marL="1371600" algn="ctr" rtl="0" eaLnBrk="1" fontAlgn="base" hangingPunct="1">
        <a:spcBef>
          <a:spcPct val="0"/>
        </a:spcBef>
        <a:spcAft>
          <a:spcPct val="0"/>
        </a:spcAft>
        <a:defRPr sz="4400">
          <a:solidFill>
            <a:schemeClr val="tx2"/>
          </a:solidFill>
          <a:latin typeface="Arial" pitchFamily="34" charset="0"/>
          <a:ea typeface="ＭＳ Ｐゴシック" charset="-128"/>
        </a:defRPr>
      </a:lvl8pPr>
      <a:lvl9pPr marL="1828800" algn="ctr" rtl="0" eaLnBrk="1" fontAlgn="base" hangingPunct="1">
        <a:spcBef>
          <a:spcPct val="0"/>
        </a:spcBef>
        <a:spcAft>
          <a:spcPct val="0"/>
        </a:spcAft>
        <a:defRPr sz="4400">
          <a:solidFill>
            <a:schemeClr val="tx2"/>
          </a:solidFill>
          <a:latin typeface="Arial" pitchFamily="34" charset="0"/>
          <a:ea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Arial" pitchFamily="34" charset="0"/>
                <a:ea typeface="ＭＳ Ｐゴシック" charset="-128"/>
                <a:cs typeface="+mn-cs"/>
              </a:defRPr>
            </a:lvl1pPr>
          </a:lstStyle>
          <a:p>
            <a:pPr>
              <a:defRPr/>
            </a:pPr>
            <a:r>
              <a:rPr lang="en-US" smtClean="0"/>
              <a:t>20 May 2016</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pitchFamily="34" charset="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defRPr>
            </a:lvl1pPr>
          </a:lstStyle>
          <a:p>
            <a:pPr>
              <a:defRPr/>
            </a:pPr>
            <a:fld id="{98699964-FDFB-6849-BE81-E88E612E3C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706" r:id="rId1"/>
    <p:sldLayoutId id="2147486707" r:id="rId2"/>
    <p:sldLayoutId id="2147486708" r:id="rId3"/>
    <p:sldLayoutId id="2147486709" r:id="rId4"/>
    <p:sldLayoutId id="2147486710" r:id="rId5"/>
    <p:sldLayoutId id="2147486711" r:id="rId6"/>
    <p:sldLayoutId id="2147486712" r:id="rId7"/>
    <p:sldLayoutId id="2147486713" r:id="rId8"/>
    <p:sldLayoutId id="2147486714" r:id="rId9"/>
    <p:sldLayoutId id="2147486715" r:id="rId10"/>
    <p:sldLayoutId id="2147486716" r:id="rId11"/>
  </p:sldLayoutIdLst>
  <p:hf sldNum="0" hdr="0" ftr="0" dt="0"/>
  <p:txStyles>
    <p:titleStyle>
      <a:lvl1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mj-lt"/>
          <a:ea typeface="+mj-ea"/>
          <a:cs typeface="ＭＳ Ｐゴシック" charset="0"/>
        </a:defRPr>
      </a:lvl1pPr>
      <a:lvl2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2pPr>
      <a:lvl3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3pPr>
      <a:lvl4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4pPr>
      <a:lvl5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5pPr>
      <a:lvl6pPr marL="457200" algn="ctr" rtl="0" fontAlgn="base">
        <a:spcBef>
          <a:spcPct val="0"/>
        </a:spcBef>
        <a:spcAft>
          <a:spcPct val="0"/>
        </a:spcAft>
        <a:defRPr sz="4400">
          <a:solidFill>
            <a:schemeClr val="tx2"/>
          </a:solidFill>
          <a:latin typeface="Arial" pitchFamily="34" charset="0"/>
          <a:ea typeface="ＭＳ Ｐゴシック" charset="-128"/>
        </a:defRPr>
      </a:lvl6pPr>
      <a:lvl7pPr marL="914400" algn="ctr" rtl="0" fontAlgn="base">
        <a:spcBef>
          <a:spcPct val="0"/>
        </a:spcBef>
        <a:spcAft>
          <a:spcPct val="0"/>
        </a:spcAft>
        <a:defRPr sz="4400">
          <a:solidFill>
            <a:schemeClr val="tx2"/>
          </a:solidFill>
          <a:latin typeface="Arial" pitchFamily="34" charset="0"/>
          <a:ea typeface="ＭＳ Ｐゴシック" charset="-128"/>
        </a:defRPr>
      </a:lvl7pPr>
      <a:lvl8pPr marL="1371600" algn="ctr" rtl="0" fontAlgn="base">
        <a:spcBef>
          <a:spcPct val="0"/>
        </a:spcBef>
        <a:spcAft>
          <a:spcPct val="0"/>
        </a:spcAft>
        <a:defRPr sz="4400">
          <a:solidFill>
            <a:schemeClr val="tx2"/>
          </a:solidFill>
          <a:latin typeface="Arial" pitchFamily="34" charset="0"/>
          <a:ea typeface="ＭＳ Ｐゴシック" charset="-128"/>
        </a:defRPr>
      </a:lvl8pPr>
      <a:lvl9pPr marL="1828800" algn="ctr" rtl="0" fontAlgn="base">
        <a:spcBef>
          <a:spcPct val="0"/>
        </a:spcBef>
        <a:spcAft>
          <a:spcPct val="0"/>
        </a:spcAft>
        <a:defRPr sz="4400">
          <a:solidFill>
            <a:schemeClr val="tx2"/>
          </a:solidFill>
          <a:latin typeface="Arial" pitchFamily="34" charset="0"/>
          <a:ea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png"/><Relationship Id="rId9" Type="http://schemas.openxmlformats.org/officeDocument/2006/relationships/image" Target="../media/image12.png"/></Relationships>
</file>

<file path=ppt/slides/_rels/slide2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thenct.org.z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Registry@thenct.org.za" TargetMode="External"/><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3203575" y="3792538"/>
            <a:ext cx="27368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endParaRPr lang="en-US">
              <a:solidFill>
                <a:srgbClr val="000000"/>
              </a:solidFill>
            </a:endParaRPr>
          </a:p>
        </p:txBody>
      </p:sp>
      <p:sp>
        <p:nvSpPr>
          <p:cNvPr id="27651" name="TextBox 1"/>
          <p:cNvSpPr txBox="1">
            <a:spLocks noChangeArrowheads="1"/>
          </p:cNvSpPr>
          <p:nvPr/>
        </p:nvSpPr>
        <p:spPr bwMode="auto">
          <a:xfrm>
            <a:off x="395288" y="188913"/>
            <a:ext cx="85693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lgn="ctr" eaLnBrk="1" hangingPunct="1"/>
            <a:r>
              <a:rPr lang="en-US" sz="2000" b="1" dirty="0"/>
              <a:t>Briefing to the PC: Trade and Industry on cases of the National Consumer </a:t>
            </a:r>
            <a:r>
              <a:rPr lang="en-US" sz="2000" b="1" dirty="0" smtClean="0"/>
              <a:t>Tribunal</a:t>
            </a:r>
            <a:endParaRPr lang="en-US" sz="2000" b="1" dirty="0"/>
          </a:p>
        </p:txBody>
      </p:sp>
      <p:sp>
        <p:nvSpPr>
          <p:cNvPr id="27652" name="TextBox 2"/>
          <p:cNvSpPr txBox="1">
            <a:spLocks noChangeArrowheads="1"/>
          </p:cNvSpPr>
          <p:nvPr/>
        </p:nvSpPr>
        <p:spPr bwMode="auto">
          <a:xfrm>
            <a:off x="6123734" y="1484784"/>
            <a:ext cx="273685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a:t>Presented by:</a:t>
            </a:r>
          </a:p>
          <a:p>
            <a:pPr eaLnBrk="1" hangingPunct="1"/>
            <a:endParaRPr lang="en-US" sz="1800" b="1" dirty="0"/>
          </a:p>
          <a:p>
            <a:pPr eaLnBrk="1" hangingPunct="1"/>
            <a:r>
              <a:rPr lang="en-US" sz="1800" b="1" dirty="0" smtClean="0"/>
              <a:t>Prof Bonke Dumisa</a:t>
            </a:r>
          </a:p>
          <a:p>
            <a:pPr eaLnBrk="1" hangingPunct="1"/>
            <a:r>
              <a:rPr lang="en-US" sz="1800" b="1" dirty="0" smtClean="0"/>
              <a:t>Deputy Chairperson &amp;</a:t>
            </a:r>
          </a:p>
          <a:p>
            <a:pPr eaLnBrk="1" hangingPunct="1"/>
            <a:endParaRPr lang="en-US" sz="1800" b="1" dirty="0" smtClean="0"/>
          </a:p>
          <a:p>
            <a:pPr eaLnBrk="1" hangingPunct="1"/>
            <a:r>
              <a:rPr lang="en-US" sz="1800" b="1" dirty="0" err="1" smtClean="0"/>
              <a:t>Ms</a:t>
            </a:r>
            <a:r>
              <a:rPr lang="en-US" sz="1800" b="1" dirty="0" smtClean="0"/>
              <a:t> Marelize Bosch, </a:t>
            </a:r>
            <a:endParaRPr lang="en-US" sz="1800" b="1" dirty="0"/>
          </a:p>
          <a:p>
            <a:pPr eaLnBrk="1" hangingPunct="1"/>
            <a:r>
              <a:rPr lang="en-US" sz="1800" b="1" dirty="0" smtClean="0"/>
              <a:t>COO</a:t>
            </a:r>
            <a:endParaRPr lang="en-US" sz="1800" b="1" dirty="0"/>
          </a:p>
        </p:txBody>
      </p:sp>
      <p:sp>
        <p:nvSpPr>
          <p:cNvPr id="27653" name="TextBox 3"/>
          <p:cNvSpPr txBox="1">
            <a:spLocks noChangeArrowheads="1"/>
          </p:cNvSpPr>
          <p:nvPr/>
        </p:nvSpPr>
        <p:spPr bwMode="auto">
          <a:xfrm>
            <a:off x="5940278" y="3792538"/>
            <a:ext cx="30243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2000" b="1" dirty="0"/>
              <a:t>Date: </a:t>
            </a:r>
            <a:r>
              <a:rPr lang="en-US" sz="2000" b="1" dirty="0" smtClean="0"/>
              <a:t>8 November 2016</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755650" y="260350"/>
            <a:ext cx="7772400" cy="1081088"/>
          </a:xfrm>
        </p:spPr>
        <p:txBody>
          <a:bodyPr/>
          <a:lstStyle/>
          <a:p>
            <a:pPr>
              <a:defRPr/>
            </a:pPr>
            <a:r>
              <a:rPr lang="en-ZA" dirty="0">
                <a:effectLst/>
                <a:latin typeface="Arial" charset="0"/>
                <a:ea typeface="ＭＳ Ｐゴシック" charset="0"/>
                <a:cs typeface="Arial" charset="0"/>
              </a:rPr>
              <a:t>The Tribunal’s Caseload vis-à-vis </a:t>
            </a:r>
            <a:br>
              <a:rPr lang="en-ZA" dirty="0">
                <a:effectLst/>
                <a:latin typeface="Arial" charset="0"/>
                <a:ea typeface="ＭＳ Ｐゴシック" charset="0"/>
                <a:cs typeface="Arial" charset="0"/>
              </a:rPr>
            </a:br>
            <a:r>
              <a:rPr lang="en-ZA" dirty="0">
                <a:effectLst/>
                <a:latin typeface="Arial" charset="0"/>
                <a:ea typeface="ＭＳ Ｐゴシック" charset="0"/>
                <a:cs typeface="Arial" charset="0"/>
              </a:rPr>
              <a:t>other resources</a:t>
            </a:r>
            <a:endParaRPr lang="en-ZA" dirty="0" smtClean="0">
              <a:cs typeface="+mj-cs"/>
            </a:endParaRPr>
          </a:p>
        </p:txBody>
      </p:sp>
      <p:sp>
        <p:nvSpPr>
          <p:cNvPr id="30722" name="Text Box 4"/>
          <p:cNvSpPr txBox="1">
            <a:spLocks noChangeArrowheads="1"/>
          </p:cNvSpPr>
          <p:nvPr/>
        </p:nvSpPr>
        <p:spPr bwMode="auto">
          <a:xfrm>
            <a:off x="257810" y="1484784"/>
            <a:ext cx="8424863"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285750" indent="-285750">
              <a:buFont typeface="Arial"/>
              <a:buChar char="•"/>
              <a:defRPr/>
            </a:pPr>
            <a:endParaRPr lang="en-ZA" sz="1800" dirty="0" smtClean="0"/>
          </a:p>
          <a:p>
            <a:pPr marL="285750" indent="-285750">
              <a:buFont typeface="Arial"/>
              <a:buChar char="•"/>
              <a:defRPr/>
            </a:pPr>
            <a:r>
              <a:rPr lang="en-ZA" sz="2000" dirty="0" smtClean="0"/>
              <a:t>The Tribunal received 24,446 cases from 1 April 2016 up to 21 October 2016.</a:t>
            </a:r>
          </a:p>
          <a:p>
            <a:pPr>
              <a:defRPr/>
            </a:pPr>
            <a:endParaRPr lang="en-ZA" sz="2000" dirty="0" smtClean="0"/>
          </a:p>
          <a:p>
            <a:pPr marL="285750" indent="-285750">
              <a:buFont typeface="Arial"/>
              <a:buChar char="•"/>
              <a:defRPr/>
            </a:pPr>
            <a:r>
              <a:rPr lang="en-ZA" sz="2000" dirty="0" smtClean="0"/>
              <a:t>This is 3,349 cases more than the 19,097 cases received during the entire 2015/16.</a:t>
            </a:r>
          </a:p>
          <a:p>
            <a:pPr>
              <a:defRPr/>
            </a:pPr>
            <a:endParaRPr lang="en-ZA" sz="2000" dirty="0" smtClean="0"/>
          </a:p>
          <a:p>
            <a:pPr marL="285750" indent="-285750">
              <a:buFont typeface="Arial"/>
              <a:buChar char="•"/>
              <a:defRPr/>
            </a:pPr>
            <a:r>
              <a:rPr lang="en-ZA" sz="2000" dirty="0" smtClean="0"/>
              <a:t>It therefore appears that the NCT case load will again </a:t>
            </a:r>
            <a:r>
              <a:rPr lang="en-ZA" sz="2000" dirty="0" err="1" smtClean="0"/>
              <a:t>atleast</a:t>
            </a:r>
            <a:r>
              <a:rPr lang="en-ZA" sz="2000" dirty="0" smtClean="0"/>
              <a:t> double.</a:t>
            </a:r>
          </a:p>
          <a:p>
            <a:pPr>
              <a:defRPr/>
            </a:pPr>
            <a:endParaRPr lang="en-ZA" sz="2000" dirty="0" smtClean="0"/>
          </a:p>
          <a:p>
            <a:pPr marL="285750" indent="-285750">
              <a:buFont typeface="Arial"/>
              <a:buChar char="•"/>
              <a:defRPr/>
            </a:pPr>
            <a:r>
              <a:rPr lang="en-ZA" sz="2000" dirty="0" smtClean="0"/>
              <a:t>Our financial resources increased by 12.93% on average year-on-year over the same period.</a:t>
            </a:r>
          </a:p>
          <a:p>
            <a:pPr>
              <a:defRPr/>
            </a:pPr>
            <a:endParaRPr lang="en-ZA" sz="2000" dirty="0" smtClean="0"/>
          </a:p>
          <a:p>
            <a:pPr marL="285750" indent="-285750">
              <a:buFont typeface="Arial"/>
              <a:buChar char="•"/>
              <a:defRPr/>
            </a:pPr>
            <a:r>
              <a:rPr lang="en-ZA" sz="2000" dirty="0" smtClean="0"/>
              <a:t>Our staff complement increased from 41 to 42 employees on the structure.</a:t>
            </a:r>
          </a:p>
          <a:p>
            <a:pPr>
              <a:defRPr/>
            </a:pPr>
            <a:endParaRPr lang="en-ZA" sz="2000" dirty="0" smtClean="0"/>
          </a:p>
          <a:p>
            <a:pPr marL="285750" indent="-285750">
              <a:buFont typeface="Arial"/>
              <a:buChar char="•"/>
              <a:defRPr/>
            </a:pPr>
            <a:r>
              <a:rPr lang="en-ZA" sz="2000" dirty="0" smtClean="0"/>
              <a:t>Our Tribunal members reduced from 13 to 12, with one member resigning.</a:t>
            </a:r>
            <a:endParaRPr lang="en-ZA" sz="1800" dirty="0" smtClean="0"/>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10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75" y="609600"/>
            <a:ext cx="6765925" cy="1143000"/>
          </a:xfrm>
        </p:spPr>
        <p:txBody>
          <a:bodyPr/>
          <a:lstStyle/>
          <a:p>
            <a:pPr>
              <a:defRPr/>
            </a:pPr>
            <a:r>
              <a:rPr lang="en-US" dirty="0" smtClean="0"/>
              <a:t>Breakdown on cases filed with the NCT during 2016/17</a:t>
            </a:r>
            <a:endParaRPr lang="en-US" dirty="0"/>
          </a:p>
        </p:txBody>
      </p:sp>
      <p:sp>
        <p:nvSpPr>
          <p:cNvPr id="33794" name="Content Placeholder 2"/>
          <p:cNvSpPr>
            <a:spLocks noGrp="1"/>
          </p:cNvSpPr>
          <p:nvPr>
            <p:ph idx="1"/>
          </p:nvPr>
        </p:nvSpPr>
        <p:spPr>
          <a:xfrm>
            <a:off x="684213" y="2060575"/>
            <a:ext cx="7775575" cy="4248150"/>
          </a:xfrm>
        </p:spPr>
        <p:txBody>
          <a:bodyPr/>
          <a:lstStyle/>
          <a:p>
            <a:pPr>
              <a:defRPr/>
            </a:pPr>
            <a:r>
              <a:rPr lang="en-US" sz="2000" dirty="0" smtClean="0">
                <a:latin typeface="Arial" charset="0"/>
                <a:ea typeface="ＭＳ Ｐゴシック" charset="0"/>
              </a:rPr>
              <a:t>The 24,446 </a:t>
            </a:r>
            <a:r>
              <a:rPr lang="en-US" sz="2000" dirty="0">
                <a:latin typeface="Arial" charset="0"/>
                <a:ea typeface="ＭＳ Ｐゴシック" charset="0"/>
              </a:rPr>
              <a:t>cases received </a:t>
            </a:r>
            <a:r>
              <a:rPr lang="en-US" sz="2000" dirty="0" smtClean="0">
                <a:latin typeface="Arial" charset="0"/>
                <a:ea typeface="ＭＳ Ｐゴシック" charset="0"/>
              </a:rPr>
              <a:t>from 1 April 2016 to 21 October 2016 were as follows : 	</a:t>
            </a:r>
          </a:p>
          <a:p>
            <a:pPr>
              <a:defRPr/>
            </a:pPr>
            <a:endParaRPr lang="en-US" sz="2000" dirty="0">
              <a:latin typeface="Arial" charset="0"/>
              <a:ea typeface="ＭＳ Ｐゴシック" charset="0"/>
            </a:endParaRPr>
          </a:p>
          <a:p>
            <a:pPr>
              <a:defRPr/>
            </a:pPr>
            <a:endParaRPr lang="en-US" sz="2000" dirty="0" smtClean="0">
              <a:latin typeface="Arial" charset="0"/>
              <a:ea typeface="ＭＳ Ｐゴシック" charset="0"/>
            </a:endParaRPr>
          </a:p>
          <a:p>
            <a:pPr>
              <a:defRPr/>
            </a:pPr>
            <a:endParaRPr lang="en-US" sz="2000" dirty="0">
              <a:latin typeface="Arial" charset="0"/>
              <a:ea typeface="ＭＳ Ｐゴシック" charset="0"/>
            </a:endParaRPr>
          </a:p>
          <a:p>
            <a:pPr>
              <a:defRPr/>
            </a:pPr>
            <a:endParaRPr lang="en-US" sz="2000" dirty="0" smtClean="0">
              <a:latin typeface="Arial" charset="0"/>
              <a:ea typeface="ＭＳ Ｐゴシック" charset="0"/>
            </a:endParaRPr>
          </a:p>
          <a:p>
            <a:pPr>
              <a:defRPr/>
            </a:pPr>
            <a:endParaRPr lang="en-US" sz="2000" dirty="0">
              <a:latin typeface="Arial" charset="0"/>
              <a:ea typeface="ＭＳ Ｐゴシック" charset="0"/>
            </a:endParaRPr>
          </a:p>
          <a:p>
            <a:pPr>
              <a:defRPr/>
            </a:pPr>
            <a:endParaRPr lang="en-US" sz="2000" dirty="0" smtClean="0">
              <a:latin typeface="Arial" charset="0"/>
              <a:ea typeface="ＭＳ Ｐゴシック" charset="0"/>
            </a:endParaRPr>
          </a:p>
          <a:p>
            <a:pPr>
              <a:defRPr/>
            </a:pPr>
            <a:endParaRPr lang="en-US" sz="2000" dirty="0">
              <a:latin typeface="Arial" charset="0"/>
              <a:ea typeface="ＭＳ Ｐゴシック" charset="0"/>
            </a:endParaRPr>
          </a:p>
          <a:p>
            <a:pPr marL="0" indent="0">
              <a:buFontTx/>
              <a:buNone/>
              <a:defRPr/>
            </a:pPr>
            <a:endParaRPr lang="en-US" sz="2000" dirty="0">
              <a:latin typeface="Arial" charset="0"/>
              <a:ea typeface="ＭＳ Ｐゴシック"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11 </a:t>
            </a:r>
            <a:r>
              <a:rPr lang="en-US" sz="1200" dirty="0"/>
              <a:t>of </a:t>
            </a:r>
            <a:r>
              <a:rPr lang="en-US" sz="1200" dirty="0" smtClean="0"/>
              <a:t>38</a:t>
            </a:r>
            <a:endParaRPr lang="en-US" sz="1200" dirty="0"/>
          </a:p>
        </p:txBody>
      </p:sp>
      <p:pic>
        <p:nvPicPr>
          <p:cNvPr id="34867" name="Picture 5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94768" y="2924944"/>
            <a:ext cx="5719269" cy="3236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755650" y="260350"/>
            <a:ext cx="7772400" cy="1081088"/>
          </a:xfrm>
        </p:spPr>
        <p:txBody>
          <a:bodyPr/>
          <a:lstStyle/>
          <a:p>
            <a:pPr>
              <a:defRPr/>
            </a:pPr>
            <a:r>
              <a:rPr lang="en-ZA" dirty="0" smtClean="0">
                <a:effectLst/>
                <a:latin typeface="Arial" charset="0"/>
                <a:ea typeface="ＭＳ Ｐゴシック" charset="0"/>
                <a:cs typeface="Arial" charset="0"/>
              </a:rPr>
              <a:t>Filing parties </a:t>
            </a:r>
            <a:endParaRPr lang="en-ZA" dirty="0" smtClean="0">
              <a:cs typeface="+mj-cs"/>
            </a:endParaRPr>
          </a:p>
        </p:txBody>
      </p:sp>
      <p:sp>
        <p:nvSpPr>
          <p:cNvPr id="30722" name="Text Box 4"/>
          <p:cNvSpPr txBox="1">
            <a:spLocks noChangeArrowheads="1"/>
          </p:cNvSpPr>
          <p:nvPr/>
        </p:nvSpPr>
        <p:spPr bwMode="auto">
          <a:xfrm>
            <a:off x="250825" y="1773238"/>
            <a:ext cx="84248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1428750" lvl="2">
              <a:buFont typeface="Arial"/>
              <a:buChar char="•"/>
              <a:defRPr/>
            </a:pPr>
            <a:endParaRPr lang="en-ZA" sz="1800" dirty="0"/>
          </a:p>
          <a:p>
            <a:pPr marL="285750" indent="-285750">
              <a:buFont typeface="Arial"/>
              <a:buChar char="•"/>
              <a:defRPr/>
            </a:pPr>
            <a:endParaRPr lang="en-ZA" sz="1800" dirty="0" smtClean="0"/>
          </a:p>
          <a:p>
            <a:pPr marL="285750" indent="-285750">
              <a:buFont typeface="Arial"/>
              <a:buChar char="•"/>
              <a:defRPr/>
            </a:pPr>
            <a:endParaRPr lang="en-ZA" sz="1800" dirty="0"/>
          </a:p>
          <a:p>
            <a:pPr marL="285750" indent="-285750">
              <a:buFont typeface="Arial"/>
              <a:buChar char="•"/>
              <a:defRPr/>
            </a:pPr>
            <a:r>
              <a:rPr lang="en-ZA" sz="1800" dirty="0" smtClean="0"/>
              <a:t> </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606465668"/>
              </p:ext>
            </p:extLst>
          </p:nvPr>
        </p:nvGraphicFramePr>
        <p:xfrm>
          <a:off x="744439" y="1478076"/>
          <a:ext cx="7770912" cy="4519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flipH="1">
            <a:off x="8172400" y="6381328"/>
            <a:ext cx="792087" cy="276999"/>
          </a:xfrm>
          <a:prstGeom prst="rect">
            <a:avLst/>
          </a:prstGeom>
        </p:spPr>
        <p:txBody>
          <a:bodyPr wrap="square">
            <a:spAutoFit/>
          </a:bodyPr>
          <a:lstStyle/>
          <a:p>
            <a:r>
              <a:rPr lang="en-US" sz="1200" dirty="0" smtClean="0"/>
              <a:t>12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893755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Non-Debt Re-arrangement matters </a:t>
            </a:r>
            <a:br>
              <a:rPr lang="en-US" dirty="0" smtClean="0">
                <a:cs typeface="+mj-cs"/>
              </a:rPr>
            </a:br>
            <a:r>
              <a:rPr lang="en-US" dirty="0" smtClean="0">
                <a:cs typeface="+mj-cs"/>
              </a:rPr>
              <a:t>per Act</a:t>
            </a:r>
            <a:r>
              <a:rPr lang="en-ZA" dirty="0" smtClean="0">
                <a:cs typeface="+mj-cs"/>
              </a:rPr>
              <a:t> filed during 2016/17</a:t>
            </a:r>
          </a:p>
        </p:txBody>
      </p:sp>
      <p:sp>
        <p:nvSpPr>
          <p:cNvPr id="7171" name="Text Box 4"/>
          <p:cNvSpPr txBox="1">
            <a:spLocks noChangeArrowheads="1"/>
          </p:cNvSpPr>
          <p:nvPr/>
        </p:nvSpPr>
        <p:spPr bwMode="auto">
          <a:xfrm>
            <a:off x="395288" y="1989138"/>
            <a:ext cx="8153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marL="0" indent="0" algn="just">
              <a:lnSpc>
                <a:spcPct val="150000"/>
              </a:lnSpc>
              <a:spcBef>
                <a:spcPct val="50000"/>
              </a:spcBef>
              <a:buClr>
                <a:srgbClr val="990000"/>
              </a:buClr>
              <a:defRPr/>
            </a:pPr>
            <a:r>
              <a:rPr lang="en-US" sz="1800" dirty="0" smtClean="0">
                <a:cs typeface="Times New Roman" charset="0"/>
              </a:rPr>
              <a:t>	</a:t>
            </a:r>
          </a:p>
          <a:p>
            <a:pPr>
              <a:lnSpc>
                <a:spcPct val="150000"/>
              </a:lnSpc>
              <a:spcBef>
                <a:spcPct val="50000"/>
              </a:spcBef>
              <a:defRPr/>
            </a:pPr>
            <a:endParaRPr lang="en-GB" sz="1800" dirty="0" smtClean="0">
              <a:cs typeface="Times New Roman"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13 </a:t>
            </a:r>
            <a:r>
              <a:rPr lang="en-US" sz="1200" dirty="0"/>
              <a:t>of </a:t>
            </a:r>
            <a:r>
              <a:rPr lang="en-US" sz="1200" dirty="0" smtClean="0"/>
              <a:t>38</a:t>
            </a:r>
            <a:endParaRPr lang="en-US" sz="1200" dirty="0"/>
          </a:p>
        </p:txBody>
      </p:sp>
      <p:graphicFrame>
        <p:nvGraphicFramePr>
          <p:cNvPr id="8" name="Chart 7"/>
          <p:cNvGraphicFramePr/>
          <p:nvPr>
            <p:extLst>
              <p:ext uri="{D42A27DB-BD31-4B8C-83A1-F6EECF244321}">
                <p14:modId xmlns:p14="http://schemas.microsoft.com/office/powerpoint/2010/main" val="990770752"/>
              </p:ext>
            </p:extLst>
          </p:nvPr>
        </p:nvGraphicFramePr>
        <p:xfrm>
          <a:off x="1728788" y="2066422"/>
          <a:ext cx="5723532" cy="35948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Non-Debt Re-arrangement matters </a:t>
            </a:r>
            <a:br>
              <a:rPr lang="en-US" dirty="0" smtClean="0">
                <a:cs typeface="+mj-cs"/>
              </a:rPr>
            </a:br>
            <a:r>
              <a:rPr lang="en-US" dirty="0" smtClean="0">
                <a:cs typeface="+mj-cs"/>
              </a:rPr>
              <a:t>per filing parties</a:t>
            </a:r>
            <a:r>
              <a:rPr lang="en-ZA" dirty="0" smtClean="0">
                <a:cs typeface="+mj-cs"/>
              </a:rPr>
              <a:t> filed during 2016/17</a:t>
            </a:r>
          </a:p>
        </p:txBody>
      </p:sp>
      <p:sp>
        <p:nvSpPr>
          <p:cNvPr id="7171" name="Text Box 4"/>
          <p:cNvSpPr txBox="1">
            <a:spLocks noChangeArrowheads="1"/>
          </p:cNvSpPr>
          <p:nvPr/>
        </p:nvSpPr>
        <p:spPr bwMode="auto">
          <a:xfrm>
            <a:off x="395288" y="2204864"/>
            <a:ext cx="8153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marL="0" indent="0" algn="just">
              <a:lnSpc>
                <a:spcPct val="150000"/>
              </a:lnSpc>
              <a:spcBef>
                <a:spcPct val="50000"/>
              </a:spcBef>
              <a:buClr>
                <a:srgbClr val="990000"/>
              </a:buClr>
              <a:defRPr/>
            </a:pPr>
            <a:r>
              <a:rPr lang="en-US" sz="1800" dirty="0" smtClean="0">
                <a:cs typeface="Times New Roman" charset="0"/>
              </a:rPr>
              <a:t>	</a:t>
            </a:r>
          </a:p>
          <a:p>
            <a:pPr>
              <a:lnSpc>
                <a:spcPct val="150000"/>
              </a:lnSpc>
              <a:spcBef>
                <a:spcPct val="50000"/>
              </a:spcBef>
              <a:defRPr/>
            </a:pPr>
            <a:endParaRPr lang="en-GB" sz="1800" dirty="0" smtClean="0">
              <a:cs typeface="Times New Roman"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14 </a:t>
            </a:r>
            <a:r>
              <a:rPr lang="en-US" sz="1200" dirty="0"/>
              <a:t>of </a:t>
            </a:r>
            <a:r>
              <a:rPr lang="en-US" sz="1200" dirty="0" smtClean="0"/>
              <a:t>38</a:t>
            </a:r>
            <a:endParaRPr lang="en-US" sz="1200" dirty="0"/>
          </a:p>
        </p:txBody>
      </p:sp>
      <p:graphicFrame>
        <p:nvGraphicFramePr>
          <p:cNvPr id="7" name="Chart 6"/>
          <p:cNvGraphicFramePr/>
          <p:nvPr>
            <p:extLst>
              <p:ext uri="{D42A27DB-BD31-4B8C-83A1-F6EECF244321}">
                <p14:modId xmlns:p14="http://schemas.microsoft.com/office/powerpoint/2010/main" val="3659209766"/>
              </p:ext>
            </p:extLst>
          </p:nvPr>
        </p:nvGraphicFramePr>
        <p:xfrm>
          <a:off x="727572" y="1628800"/>
          <a:ext cx="7488832"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3705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Current Tribunal Cases</a:t>
            </a:r>
            <a:endParaRPr lang="en-ZA" dirty="0" smtClean="0">
              <a:cs typeface="+mj-cs"/>
            </a:endParaRPr>
          </a:p>
        </p:txBody>
      </p:sp>
      <p:sp>
        <p:nvSpPr>
          <p:cNvPr id="38914" name="Text Box 4"/>
          <p:cNvSpPr txBox="1">
            <a:spLocks noChangeArrowheads="1"/>
          </p:cNvSpPr>
          <p:nvPr/>
        </p:nvSpPr>
        <p:spPr bwMode="auto">
          <a:xfrm>
            <a:off x="899592" y="1484784"/>
            <a:ext cx="73448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buFont typeface="Arial" charset="0"/>
              <a:buChar char="•"/>
            </a:pPr>
            <a:r>
              <a:rPr lang="en-GB" sz="2000" dirty="0"/>
              <a:t>The Tribunal has </a:t>
            </a:r>
            <a:r>
              <a:rPr lang="en-GB" sz="2000" dirty="0" smtClean="0"/>
              <a:t>22,824 </a:t>
            </a:r>
            <a:r>
              <a:rPr lang="en-GB" sz="2000" dirty="0"/>
              <a:t>current matters, not yet finalised. </a:t>
            </a:r>
            <a:endParaRPr lang="en-GB" sz="2000" dirty="0" smtClean="0"/>
          </a:p>
        </p:txBody>
      </p:sp>
      <p:graphicFrame>
        <p:nvGraphicFramePr>
          <p:cNvPr id="3" name="Chart 4"/>
          <p:cNvGraphicFramePr>
            <a:graphicFrameLocks/>
          </p:cNvGraphicFramePr>
          <p:nvPr>
            <p:extLst>
              <p:ext uri="{D42A27DB-BD31-4B8C-83A1-F6EECF244321}">
                <p14:modId xmlns:p14="http://schemas.microsoft.com/office/powerpoint/2010/main" val="2139593521"/>
              </p:ext>
            </p:extLst>
          </p:nvPr>
        </p:nvGraphicFramePr>
        <p:xfrm>
          <a:off x="860400" y="3933056"/>
          <a:ext cx="3240410" cy="230403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flipH="1">
            <a:off x="8172400" y="6381328"/>
            <a:ext cx="792087" cy="276999"/>
          </a:xfrm>
          <a:prstGeom prst="rect">
            <a:avLst/>
          </a:prstGeom>
        </p:spPr>
        <p:txBody>
          <a:bodyPr wrap="square">
            <a:spAutoFit/>
          </a:bodyPr>
          <a:lstStyle/>
          <a:p>
            <a:r>
              <a:rPr lang="en-US" sz="1200" dirty="0" smtClean="0"/>
              <a:t>15 </a:t>
            </a:r>
            <a:r>
              <a:rPr lang="en-US" sz="1200" dirty="0"/>
              <a:t>of </a:t>
            </a:r>
            <a:r>
              <a:rPr lang="en-US" sz="1200" dirty="0" smtClean="0"/>
              <a:t>38</a:t>
            </a:r>
            <a:endParaRPr lang="en-US" sz="1200" dirty="0"/>
          </a:p>
        </p:txBody>
      </p:sp>
      <p:graphicFrame>
        <p:nvGraphicFramePr>
          <p:cNvPr id="7" name="Chart 6"/>
          <p:cNvGraphicFramePr/>
          <p:nvPr>
            <p:extLst>
              <p:ext uri="{D42A27DB-BD31-4B8C-83A1-F6EECF244321}">
                <p14:modId xmlns:p14="http://schemas.microsoft.com/office/powerpoint/2010/main" val="3803472762"/>
              </p:ext>
            </p:extLst>
          </p:nvPr>
        </p:nvGraphicFramePr>
        <p:xfrm>
          <a:off x="604664" y="3717032"/>
          <a:ext cx="3967336" cy="23769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3891834939"/>
              </p:ext>
            </p:extLst>
          </p:nvPr>
        </p:nvGraphicFramePr>
        <p:xfrm>
          <a:off x="4716016" y="3429000"/>
          <a:ext cx="4104599" cy="22322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582929447"/>
              </p:ext>
            </p:extLst>
          </p:nvPr>
        </p:nvGraphicFramePr>
        <p:xfrm>
          <a:off x="467544" y="3212976"/>
          <a:ext cx="3962197" cy="244827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a:effectLst/>
              </a:rPr>
              <a:t>Finalised Debt Re-arrangements </a:t>
            </a:r>
            <a:r>
              <a:rPr lang="en-US" dirty="0" smtClean="0">
                <a:effectLst/>
              </a:rPr>
              <a:t>applications within 2016/17</a:t>
            </a:r>
            <a:r>
              <a:rPr lang="en-ZA" i="0" dirty="0" smtClean="0">
                <a:effectLst/>
              </a:rPr>
              <a:t> </a:t>
            </a:r>
            <a:endParaRPr lang="en-ZA" i="0" dirty="0" smtClean="0">
              <a:cs typeface="+mj-cs"/>
            </a:endParaRPr>
          </a:p>
        </p:txBody>
      </p:sp>
      <p:sp>
        <p:nvSpPr>
          <p:cNvPr id="9219" name="Text Box 4"/>
          <p:cNvSpPr txBox="1">
            <a:spLocks noChangeArrowheads="1"/>
          </p:cNvSpPr>
          <p:nvPr/>
        </p:nvSpPr>
        <p:spPr bwMode="auto">
          <a:xfrm>
            <a:off x="467544" y="1340768"/>
            <a:ext cx="799484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marL="342900" indent="-342900">
              <a:lnSpc>
                <a:spcPct val="150000"/>
              </a:lnSpc>
              <a:spcBef>
                <a:spcPct val="50000"/>
              </a:spcBef>
              <a:buClr>
                <a:srgbClr val="990000"/>
              </a:buClr>
              <a:buFont typeface="Arial"/>
              <a:buChar char="•"/>
              <a:defRPr/>
            </a:pPr>
            <a:r>
              <a:rPr lang="en-GB" sz="2000" dirty="0" smtClean="0">
                <a:cs typeface="Times New Roman" charset="0"/>
              </a:rPr>
              <a:t>The Tribunal issued 12,032 orders on debt re-arrangement applications during 2016/17 up to 21 October 2016.</a:t>
            </a:r>
          </a:p>
          <a:p>
            <a:pPr>
              <a:lnSpc>
                <a:spcPct val="150000"/>
              </a:lnSpc>
              <a:spcBef>
                <a:spcPct val="50000"/>
              </a:spcBef>
              <a:buFont typeface="Arial"/>
              <a:buChar char="•"/>
              <a:defRPr/>
            </a:pPr>
            <a:r>
              <a:rPr lang="en-GB" sz="2000" dirty="0" smtClean="0">
                <a:cs typeface="Times New Roman" charset="0"/>
              </a:rPr>
              <a:t>Issued through motion courts with resounding success.</a:t>
            </a:r>
          </a:p>
          <a:p>
            <a:pPr marL="742950" lvl="1" indent="-285750">
              <a:lnSpc>
                <a:spcPct val="150000"/>
              </a:lnSpc>
              <a:spcBef>
                <a:spcPct val="50000"/>
              </a:spcBef>
              <a:buFont typeface="Wingdings" charset="2"/>
              <a:buChar char="Ø"/>
              <a:defRPr/>
            </a:pPr>
            <a:r>
              <a:rPr lang="en-GB" sz="1600" dirty="0" smtClean="0">
                <a:cs typeface="Times New Roman" charset="0"/>
              </a:rPr>
              <a:t>Assessment of matters attended to at the motion courts as a service to the parties, and no longer prior to the adjudication process.</a:t>
            </a:r>
          </a:p>
          <a:p>
            <a:pPr marL="742950" lvl="1" indent="-285750">
              <a:lnSpc>
                <a:spcPct val="150000"/>
              </a:lnSpc>
              <a:spcBef>
                <a:spcPct val="50000"/>
              </a:spcBef>
              <a:buFont typeface="Wingdings" charset="2"/>
              <a:buChar char="Ø"/>
              <a:defRPr/>
            </a:pPr>
            <a:r>
              <a:rPr lang="en-GB" sz="1600" dirty="0" smtClean="0">
                <a:cs typeface="Times New Roman" charset="0"/>
              </a:rPr>
              <a:t>The turnaround from date of filing to the issue of an order is 91,4 days</a:t>
            </a:r>
          </a:p>
          <a:p>
            <a:pPr marL="742950" lvl="1" indent="-285750">
              <a:lnSpc>
                <a:spcPct val="150000"/>
              </a:lnSpc>
              <a:spcBef>
                <a:spcPct val="50000"/>
              </a:spcBef>
              <a:buFont typeface="Wingdings" charset="2"/>
              <a:buChar char="Ø"/>
              <a:defRPr/>
            </a:pPr>
            <a:r>
              <a:rPr lang="en-GB" sz="1600" dirty="0" smtClean="0">
                <a:cs typeface="Times New Roman" charset="0"/>
              </a:rPr>
              <a:t>Overall – </a:t>
            </a:r>
            <a:r>
              <a:rPr lang="en-ZA" sz="1600" dirty="0">
                <a:cs typeface="Times New Roman" charset="0"/>
              </a:rPr>
              <a:t>Our turnaround to finalise debt re-arrangement applications for 2016/17 </a:t>
            </a:r>
            <a:r>
              <a:rPr lang="en-ZA" sz="1600" dirty="0" smtClean="0">
                <a:cs typeface="Times New Roman" charset="0"/>
              </a:rPr>
              <a:t>is 5,13 days from complete filing. We have requested permission to amend this KPI.</a:t>
            </a:r>
            <a:endParaRPr lang="en-GB" sz="1600" dirty="0">
              <a:cs typeface="Times New Roman" charset="0"/>
            </a:endParaRPr>
          </a:p>
          <a:p>
            <a:pPr marL="742950" lvl="1" indent="-285750">
              <a:lnSpc>
                <a:spcPct val="150000"/>
              </a:lnSpc>
              <a:spcBef>
                <a:spcPct val="50000"/>
              </a:spcBef>
              <a:buFont typeface="Wingdings" charset="2"/>
              <a:buChar char="Ø"/>
              <a:defRPr/>
            </a:pPr>
            <a:r>
              <a:rPr lang="en-GB" sz="1600" dirty="0" smtClean="0">
                <a:cs typeface="Times New Roman" charset="0"/>
              </a:rPr>
              <a:t>Very positive feedback from filing parties in relation to this specific intervention</a:t>
            </a:r>
          </a:p>
        </p:txBody>
      </p:sp>
      <p:sp>
        <p:nvSpPr>
          <p:cNvPr id="4" name="Rectangle 3"/>
          <p:cNvSpPr/>
          <p:nvPr/>
        </p:nvSpPr>
        <p:spPr>
          <a:xfrm flipH="1">
            <a:off x="8351913" y="6525344"/>
            <a:ext cx="792087" cy="276999"/>
          </a:xfrm>
          <a:prstGeom prst="rect">
            <a:avLst/>
          </a:prstGeom>
        </p:spPr>
        <p:txBody>
          <a:bodyPr wrap="square">
            <a:spAutoFit/>
          </a:bodyPr>
          <a:lstStyle/>
          <a:p>
            <a:r>
              <a:rPr lang="en-US" sz="1200" dirty="0" smtClean="0"/>
              <a:t>16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a:effectLst/>
              </a:rPr>
              <a:t>Finalised Non-DRA applications</a:t>
            </a:r>
            <a:r>
              <a:rPr lang="en-ZA" i="0" dirty="0">
                <a:effectLst/>
              </a:rPr>
              <a:t> </a:t>
            </a:r>
            <a:endParaRPr lang="en-ZA" i="0" dirty="0" smtClean="0">
              <a:cs typeface="+mj-cs"/>
            </a:endParaRPr>
          </a:p>
        </p:txBody>
      </p:sp>
      <p:sp>
        <p:nvSpPr>
          <p:cNvPr id="43010" name="TextBox 5"/>
          <p:cNvSpPr txBox="1">
            <a:spLocks noChangeArrowheads="1"/>
          </p:cNvSpPr>
          <p:nvPr/>
        </p:nvSpPr>
        <p:spPr bwMode="auto">
          <a:xfrm>
            <a:off x="611188" y="1773238"/>
            <a:ext cx="71294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3200">
                <a:solidFill>
                  <a:schemeClr val="tx1"/>
                </a:solidFill>
                <a:latin typeface="Arial" charset="0"/>
                <a:ea typeface="ＭＳ Ｐゴシック" charset="0"/>
                <a:cs typeface="ＭＳ Ｐゴシック" charset="0"/>
              </a:defRPr>
            </a:lvl1pPr>
            <a:lvl2pPr marL="914400" indent="-45720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buFont typeface="Arial" charset="0"/>
              <a:buChar char="•"/>
            </a:pPr>
            <a:r>
              <a:rPr lang="en-US" sz="2400" dirty="0" smtClean="0"/>
              <a:t>213 Non-DRA cases </a:t>
            </a:r>
            <a:r>
              <a:rPr lang="en-US" sz="2400" dirty="0"/>
              <a:t>finalised during </a:t>
            </a:r>
            <a:r>
              <a:rPr lang="en-US" sz="2400" dirty="0" smtClean="0"/>
              <a:t>2016/17.</a:t>
            </a:r>
            <a:endParaRPr lang="en-US" sz="2400" dirty="0"/>
          </a:p>
          <a:p>
            <a:pPr lvl="1" eaLnBrk="1" hangingPunct="1">
              <a:buFont typeface="Arial" charset="0"/>
              <a:buChar char="•"/>
            </a:pPr>
            <a:r>
              <a:rPr lang="en-US" sz="2400" dirty="0" smtClean="0"/>
              <a:t>100 </a:t>
            </a:r>
            <a:r>
              <a:rPr lang="en-US" sz="2400" dirty="0"/>
              <a:t>filed during </a:t>
            </a:r>
            <a:r>
              <a:rPr lang="en-US" sz="2400" dirty="0" smtClean="0"/>
              <a:t>2016/17</a:t>
            </a:r>
            <a:endParaRPr lang="en-US" sz="2400" dirty="0"/>
          </a:p>
          <a:p>
            <a:pPr lvl="1" eaLnBrk="1" hangingPunct="1">
              <a:buFont typeface="Arial" charset="0"/>
              <a:buChar char="•"/>
            </a:pPr>
            <a:r>
              <a:rPr lang="en-US" sz="2400" dirty="0" smtClean="0"/>
              <a:t>113 filed </a:t>
            </a:r>
            <a:r>
              <a:rPr lang="en-US" sz="2400" dirty="0"/>
              <a:t>before </a:t>
            </a:r>
            <a:r>
              <a:rPr lang="en-US" sz="2400" dirty="0" smtClean="0"/>
              <a:t>2016/17 </a:t>
            </a:r>
          </a:p>
          <a:p>
            <a:pPr marL="457200" lvl="1" indent="0" eaLnBrk="1" hangingPunct="1"/>
            <a:endParaRPr lang="en-US" sz="2400" dirty="0" smtClean="0">
              <a:solidFill>
                <a:srgbClr val="FF0000"/>
              </a:solidFill>
            </a:endParaRPr>
          </a:p>
        </p:txBody>
      </p:sp>
      <p:graphicFrame>
        <p:nvGraphicFramePr>
          <p:cNvPr id="2" name="Chart 9"/>
          <p:cNvGraphicFramePr>
            <a:graphicFrameLocks/>
          </p:cNvGraphicFramePr>
          <p:nvPr>
            <p:extLst>
              <p:ext uri="{D42A27DB-BD31-4B8C-83A1-F6EECF244321}">
                <p14:modId xmlns:p14="http://schemas.microsoft.com/office/powerpoint/2010/main" val="2172781427"/>
              </p:ext>
            </p:extLst>
          </p:nvPr>
        </p:nvGraphicFramePr>
        <p:xfrm>
          <a:off x="1908175" y="2924175"/>
          <a:ext cx="5273675" cy="307657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flipH="1">
            <a:off x="8172400" y="6381328"/>
            <a:ext cx="792087" cy="276999"/>
          </a:xfrm>
          <a:prstGeom prst="rect">
            <a:avLst/>
          </a:prstGeom>
        </p:spPr>
        <p:txBody>
          <a:bodyPr wrap="square">
            <a:spAutoFit/>
          </a:bodyPr>
          <a:lstStyle/>
          <a:p>
            <a:r>
              <a:rPr lang="en-US" sz="1200" dirty="0" smtClean="0"/>
              <a:t>17 </a:t>
            </a:r>
            <a:r>
              <a:rPr lang="en-US" sz="1200" dirty="0"/>
              <a:t>of </a:t>
            </a:r>
            <a:r>
              <a:rPr lang="en-US" sz="1200" dirty="0" smtClean="0"/>
              <a:t>38</a:t>
            </a:r>
            <a:endParaRPr lang="en-US" sz="1200" dirty="0"/>
          </a:p>
        </p:txBody>
      </p:sp>
      <p:graphicFrame>
        <p:nvGraphicFramePr>
          <p:cNvPr id="7" name="Chart 6"/>
          <p:cNvGraphicFramePr/>
          <p:nvPr>
            <p:extLst>
              <p:ext uri="{D42A27DB-BD31-4B8C-83A1-F6EECF244321}">
                <p14:modId xmlns:p14="http://schemas.microsoft.com/office/powerpoint/2010/main" val="313328219"/>
              </p:ext>
            </p:extLst>
          </p:nvPr>
        </p:nvGraphicFramePr>
        <p:xfrm>
          <a:off x="1763688" y="3180928"/>
          <a:ext cx="5486400" cy="3200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1547664" y="476672"/>
            <a:ext cx="7201049" cy="1368152"/>
          </a:xfrm>
        </p:spPr>
        <p:txBody>
          <a:bodyPr/>
          <a:lstStyle/>
          <a:p>
            <a:pPr>
              <a:defRPr/>
            </a:pPr>
            <a:r>
              <a:rPr lang="en-US" dirty="0">
                <a:effectLst/>
              </a:rPr>
              <a:t>Current Status </a:t>
            </a:r>
            <a:r>
              <a:rPr lang="en-US" dirty="0" smtClean="0">
                <a:effectLst/>
              </a:rPr>
              <a:t>of </a:t>
            </a:r>
            <a:r>
              <a:rPr lang="en-US" dirty="0">
                <a:effectLst/>
              </a:rPr>
              <a:t>NCR Cases</a:t>
            </a:r>
            <a:endParaRPr lang="en-ZA" dirty="0" smtClean="0">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223585090"/>
              </p:ext>
            </p:extLst>
          </p:nvPr>
        </p:nvGraphicFramePr>
        <p:xfrm>
          <a:off x="1115616" y="3185524"/>
          <a:ext cx="5832475" cy="3311526"/>
        </p:xfrm>
        <a:graphic>
          <a:graphicData uri="http://schemas.openxmlformats.org/drawingml/2006/table">
            <a:tbl>
              <a:tblPr/>
              <a:tblGrid>
                <a:gridCol w="3602410"/>
                <a:gridCol w="1115032"/>
                <a:gridCol w="1115033"/>
              </a:tblGrid>
              <a:tr h="460722">
                <a:tc>
                  <a:txBody>
                    <a:bodyPr/>
                    <a:lstStyle/>
                    <a:p>
                      <a:pPr algn="l" fontAlgn="b"/>
                      <a:r>
                        <a:rPr lang="en-US" sz="1400" b="1" i="0" u="none" strike="noStrike" dirty="0" smtClean="0">
                          <a:solidFill>
                            <a:srgbClr val="000000"/>
                          </a:solidFill>
                          <a:effectLst/>
                          <a:latin typeface="Arial"/>
                        </a:rPr>
                        <a:t>FILED PRE </a:t>
                      </a:r>
                      <a:r>
                        <a:rPr lang="en-US" sz="1400" b="1" i="0" u="none" strike="noStrike" dirty="0">
                          <a:solidFill>
                            <a:srgbClr val="000000"/>
                          </a:solidFill>
                          <a:effectLst/>
                          <a:latin typeface="Arial"/>
                        </a:rPr>
                        <a:t>2015/16</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dirty="0" smtClean="0">
                          <a:solidFill>
                            <a:srgbClr val="000000"/>
                          </a:solidFill>
                          <a:effectLst/>
                          <a:latin typeface="Arial"/>
                        </a:rPr>
                        <a:t>28</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r>
              <a:tr h="316756">
                <a:tc>
                  <a:txBody>
                    <a:bodyPr/>
                    <a:lstStyle/>
                    <a:p>
                      <a:pPr algn="l" fontAlgn="b"/>
                      <a:r>
                        <a:rPr lang="en-US" sz="1400" b="0" i="0" u="none" strike="noStrike" dirty="0">
                          <a:solidFill>
                            <a:srgbClr val="000000"/>
                          </a:solidFill>
                          <a:effectLst/>
                          <a:latin typeface="Arial"/>
                        </a:rPr>
                        <a:t>CURRENT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Arial"/>
                        </a:rPr>
                        <a:t>12</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0" i="0" u="none" strike="noStrike" dirty="0">
                          <a:solidFill>
                            <a:srgbClr val="000000"/>
                          </a:solidFill>
                          <a:effectLst/>
                          <a:latin typeface="Arial"/>
                        </a:rPr>
                        <a:t>FINALISED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Arial"/>
                        </a:rPr>
                        <a:t>16</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1" i="0" u="none" strike="noStrike" dirty="0" smtClean="0">
                          <a:solidFill>
                            <a:srgbClr val="000000"/>
                          </a:solidFill>
                          <a:effectLst/>
                          <a:latin typeface="Arial"/>
                        </a:rPr>
                        <a:t>FILED DURING 2015</a:t>
                      </a:r>
                      <a:r>
                        <a:rPr lang="en-US" sz="1400" b="1" i="0" u="none" strike="noStrike" dirty="0">
                          <a:solidFill>
                            <a:srgbClr val="000000"/>
                          </a:solidFill>
                          <a:effectLst/>
                          <a:latin typeface="Arial"/>
                        </a:rPr>
                        <a:t>/16</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dirty="0" smtClean="0">
                          <a:solidFill>
                            <a:srgbClr val="000000"/>
                          </a:solidFill>
                          <a:effectLst/>
                          <a:latin typeface="Arial"/>
                        </a:rPr>
                        <a:t>52</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r>
              <a:tr h="316756">
                <a:tc>
                  <a:txBody>
                    <a:bodyPr/>
                    <a:lstStyle/>
                    <a:p>
                      <a:pPr algn="l" fontAlgn="b"/>
                      <a:r>
                        <a:rPr lang="en-US" sz="1400" b="0" i="0" u="none" strike="noStrike" dirty="0">
                          <a:solidFill>
                            <a:srgbClr val="000000"/>
                          </a:solidFill>
                          <a:effectLst/>
                          <a:latin typeface="Arial"/>
                        </a:rPr>
                        <a:t>CURRENT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Arial"/>
                        </a:rPr>
                        <a:t>25</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0" i="0" u="none" strike="noStrike" dirty="0">
                          <a:solidFill>
                            <a:srgbClr val="000000"/>
                          </a:solidFill>
                          <a:effectLst/>
                          <a:latin typeface="Arial"/>
                        </a:rPr>
                        <a:t>FINALISED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Arial"/>
                        </a:rPr>
                        <a:t>27</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1" i="0" u="none" strike="noStrike" dirty="0" smtClean="0">
                          <a:solidFill>
                            <a:srgbClr val="000000"/>
                          </a:solidFill>
                          <a:effectLst/>
                          <a:latin typeface="Arial"/>
                        </a:rPr>
                        <a:t>FILED DURING 2016/17</a:t>
                      </a:r>
                      <a:endParaRPr lang="en-US" sz="1400" b="1"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c>
                  <a:txBody>
                    <a:bodyPr/>
                    <a:lstStyle/>
                    <a:p>
                      <a:pPr algn="ctr" fontAlgn="b"/>
                      <a:r>
                        <a:rPr lang="en-US" sz="1400" b="0" i="0" u="none" strike="noStrike" dirty="0" smtClean="0">
                          <a:solidFill>
                            <a:srgbClr val="000000"/>
                          </a:solidFill>
                          <a:effectLst/>
                          <a:latin typeface="Arial"/>
                        </a:rPr>
                        <a:t>3</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DCD"/>
                    </a:solidFill>
                  </a:tcPr>
                </a:tc>
              </a:tr>
              <a:tr h="316756">
                <a:tc>
                  <a:txBody>
                    <a:bodyPr/>
                    <a:lstStyle/>
                    <a:p>
                      <a:pPr algn="l" fontAlgn="b"/>
                      <a:r>
                        <a:rPr lang="en-US" sz="1400" b="0" i="0" u="none" strike="noStrike">
                          <a:solidFill>
                            <a:srgbClr val="000000"/>
                          </a:solidFill>
                          <a:effectLst/>
                          <a:latin typeface="Arial"/>
                        </a:rPr>
                        <a:t>CURRENT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Arial"/>
                        </a:rPr>
                        <a:t>3</a:t>
                      </a:r>
                      <a:endParaRPr lang="en-US" sz="14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0" i="0" u="none" strike="noStrike">
                          <a:solidFill>
                            <a:srgbClr val="000000"/>
                          </a:solidFill>
                          <a:effectLst/>
                          <a:latin typeface="Arial"/>
                        </a:rPr>
                        <a:t>FINALISED MATTERS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Arial"/>
                        </a:rPr>
                        <a:t>0</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56">
                <a:tc>
                  <a:txBody>
                    <a:bodyPr/>
                    <a:lstStyle/>
                    <a:p>
                      <a:pPr algn="l" fontAlgn="b"/>
                      <a:r>
                        <a:rPr lang="en-US" sz="1400" b="1" i="0" u="none" strike="noStrike" dirty="0">
                          <a:solidFill>
                            <a:schemeClr val="bg1"/>
                          </a:solidFill>
                          <a:effectLst/>
                          <a:latin typeface="Arial"/>
                        </a:rPr>
                        <a:t>Total</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r>
                        <a:rPr lang="en-US" sz="1400" b="1" i="0" u="none" strike="noStrike" dirty="0" smtClean="0">
                          <a:solidFill>
                            <a:schemeClr val="bg1"/>
                          </a:solidFill>
                          <a:effectLst/>
                          <a:latin typeface="Arial"/>
                        </a:rPr>
                        <a:t>83</a:t>
                      </a:r>
                      <a:endParaRPr lang="en-US" sz="1400" b="1" i="0" u="none" strike="noStrike" dirty="0">
                        <a:solidFill>
                          <a:schemeClr val="bg1"/>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r>
                        <a:rPr lang="en-US" sz="1400" b="1" i="0" u="none" strike="noStrike" dirty="0" smtClean="0">
                          <a:solidFill>
                            <a:schemeClr val="bg1"/>
                          </a:solidFill>
                          <a:effectLst/>
                          <a:latin typeface="Arial"/>
                        </a:rPr>
                        <a:t>83</a:t>
                      </a:r>
                      <a:endParaRPr lang="en-US" sz="1400" b="1" i="0" u="none" strike="noStrike" dirty="0">
                        <a:solidFill>
                          <a:schemeClr val="bg1"/>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r>
            </a:tbl>
          </a:graphicData>
        </a:graphic>
      </p:graphicFrame>
      <p:sp>
        <p:nvSpPr>
          <p:cNvPr id="45104" name="Rectangle 2"/>
          <p:cNvSpPr>
            <a:spLocks noChangeArrowheads="1"/>
          </p:cNvSpPr>
          <p:nvPr/>
        </p:nvSpPr>
        <p:spPr bwMode="auto">
          <a:xfrm>
            <a:off x="899592" y="1989139"/>
            <a:ext cx="655272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Arial" charset="0"/>
              <a:buChar char="•"/>
            </a:pPr>
            <a:r>
              <a:rPr lang="en-US" sz="2600" b="1" dirty="0" smtClean="0"/>
              <a:t>40 </a:t>
            </a:r>
            <a:r>
              <a:rPr lang="en-US" sz="2600" b="1" dirty="0"/>
              <a:t>Current Matters</a:t>
            </a:r>
            <a:endParaRPr lang="en-US" sz="2600" dirty="0"/>
          </a:p>
          <a:p>
            <a:pPr marL="457200" indent="-457200">
              <a:buFont typeface="Arial" charset="0"/>
              <a:buChar char="•"/>
            </a:pPr>
            <a:r>
              <a:rPr lang="en-US" sz="2600" b="1" dirty="0" smtClean="0"/>
              <a:t>43 Matters</a:t>
            </a:r>
            <a:r>
              <a:rPr lang="en-US" sz="2600" dirty="0" smtClean="0"/>
              <a:t> </a:t>
            </a:r>
            <a:r>
              <a:rPr lang="en-US" sz="2600" b="1" dirty="0" err="1"/>
              <a:t>finalised</a:t>
            </a:r>
            <a:r>
              <a:rPr lang="en-US" sz="2600" dirty="0"/>
              <a:t> </a:t>
            </a:r>
            <a:r>
              <a:rPr lang="en-US" sz="2600" dirty="0" smtClean="0"/>
              <a:t>during 2016/17</a:t>
            </a:r>
            <a:endParaRPr lang="en-US" sz="2600" dirty="0"/>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18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548680"/>
            <a:ext cx="7772400" cy="1152128"/>
          </a:xfrm>
        </p:spPr>
        <p:txBody>
          <a:bodyPr/>
          <a:lstStyle/>
          <a:p>
            <a:pPr>
              <a:defRPr/>
            </a:pPr>
            <a:r>
              <a:rPr lang="en-US" dirty="0" smtClean="0">
                <a:cs typeface="+mj-cs"/>
              </a:rPr>
              <a:t>NCR CURRENT MATTERS</a:t>
            </a:r>
            <a:endParaRPr lang="en-ZA" dirty="0" smtClean="0">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1344952711"/>
              </p:ext>
            </p:extLst>
          </p:nvPr>
        </p:nvGraphicFramePr>
        <p:xfrm>
          <a:off x="468313" y="1844824"/>
          <a:ext cx="7848600" cy="3268592"/>
        </p:xfrm>
        <a:graphic>
          <a:graphicData uri="http://schemas.openxmlformats.org/drawingml/2006/table">
            <a:tbl>
              <a:tblPr/>
              <a:tblGrid>
                <a:gridCol w="6048463"/>
                <a:gridCol w="903126"/>
                <a:gridCol w="897011"/>
              </a:tblGrid>
              <a:tr h="486587">
                <a:tc>
                  <a:txBody>
                    <a:bodyPr/>
                    <a:lstStyle/>
                    <a:p>
                      <a:pPr algn="l" fontAlgn="b">
                        <a:spcBef>
                          <a:spcPts val="600"/>
                        </a:spcBef>
                        <a:spcAft>
                          <a:spcPts val="600"/>
                        </a:spcAft>
                      </a:pPr>
                      <a:r>
                        <a:rPr lang="en-US" sz="1800" b="1" i="0" u="none" strike="noStrike" dirty="0" smtClean="0">
                          <a:solidFill>
                            <a:srgbClr val="FFFFFF"/>
                          </a:solidFill>
                          <a:effectLst/>
                          <a:latin typeface="Arial"/>
                        </a:rPr>
                        <a:t>FILED BEFORE</a:t>
                      </a:r>
                      <a:r>
                        <a:rPr lang="en-US" sz="1800" b="0" i="0" u="none" strike="noStrike" dirty="0" smtClean="0">
                          <a:solidFill>
                            <a:srgbClr val="FFFFFF"/>
                          </a:solidFill>
                          <a:effectLst/>
                          <a:latin typeface="Arial"/>
                        </a:rPr>
                        <a:t> </a:t>
                      </a:r>
                      <a:r>
                        <a:rPr lang="en-US" sz="1800" b="1" i="0" u="none" strike="noStrike" dirty="0" smtClean="0">
                          <a:solidFill>
                            <a:srgbClr val="FFFFFF"/>
                          </a:solidFill>
                          <a:effectLst/>
                          <a:latin typeface="Arial"/>
                        </a:rPr>
                        <a:t>2015/16 AND NOT YET FINALISED</a:t>
                      </a:r>
                      <a:endParaRPr lang="en-US" sz="1800" b="1" i="0" u="none" strike="noStrike" dirty="0">
                        <a:solidFill>
                          <a:srgbClr val="FFFFFF"/>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0" i="0" u="none" strike="noStrike" dirty="0">
                          <a:solidFill>
                            <a:srgbClr val="FFFFFF"/>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1" i="0" u="none" strike="noStrike" dirty="0" smtClean="0">
                          <a:solidFill>
                            <a:srgbClr val="FFFFFF"/>
                          </a:solidFill>
                          <a:effectLst/>
                          <a:latin typeface="Arial"/>
                        </a:rPr>
                        <a:t>12</a:t>
                      </a:r>
                      <a:endParaRPr lang="en-US" sz="1800" b="1" i="0" u="none" strike="noStrike" dirty="0">
                        <a:solidFill>
                          <a:srgbClr val="FFFFFF"/>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r>
              <a:tr h="486587">
                <a:tc>
                  <a:txBody>
                    <a:bodyPr/>
                    <a:lstStyle/>
                    <a:p>
                      <a:pPr algn="l" fontAlgn="b">
                        <a:spcBef>
                          <a:spcPts val="600"/>
                        </a:spcBef>
                        <a:spcAft>
                          <a:spcPts val="600"/>
                        </a:spcAft>
                      </a:pPr>
                      <a:r>
                        <a:rPr lang="en-US" sz="1800" b="0" i="0" u="none" strike="noStrike" dirty="0">
                          <a:solidFill>
                            <a:srgbClr val="000000"/>
                          </a:solidFill>
                          <a:effectLst/>
                          <a:latin typeface="Arial"/>
                        </a:rPr>
                        <a:t>CONDONATION IN PROCESS</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1" i="0" u="none" strike="noStrike">
                          <a:solidFill>
                            <a:srgbClr val="000000"/>
                          </a:solidFill>
                          <a:effectLst/>
                          <a:latin typeface="Arial"/>
                        </a:rPr>
                        <a:t>1</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486587">
                <a:tc>
                  <a:txBody>
                    <a:bodyPr/>
                    <a:lstStyle/>
                    <a:p>
                      <a:pPr algn="l" fontAlgn="b">
                        <a:spcBef>
                          <a:spcPts val="600"/>
                        </a:spcBef>
                        <a:spcAft>
                          <a:spcPts val="600"/>
                        </a:spcAft>
                      </a:pPr>
                      <a:r>
                        <a:rPr lang="en-US" sz="1800" b="0" i="0" u="none" strike="noStrike" dirty="0">
                          <a:solidFill>
                            <a:srgbClr val="000000"/>
                          </a:solidFill>
                          <a:effectLst/>
                          <a:latin typeface="Arial"/>
                        </a:rPr>
                        <a:t>SET </a:t>
                      </a:r>
                      <a:r>
                        <a:rPr lang="en-US" sz="1800" b="0" i="0" u="none" strike="noStrike" dirty="0" smtClean="0">
                          <a:solidFill>
                            <a:srgbClr val="000000"/>
                          </a:solidFill>
                          <a:effectLst/>
                          <a:latin typeface="Arial"/>
                        </a:rPr>
                        <a:t>DOWN</a:t>
                      </a:r>
                      <a:endParaRPr lang="en-US" sz="18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1" i="0" u="none" strike="noStrike" dirty="0" smtClean="0">
                          <a:solidFill>
                            <a:srgbClr val="000000"/>
                          </a:solidFill>
                          <a:effectLst/>
                          <a:latin typeface="Arial"/>
                        </a:rPr>
                        <a:t>1</a:t>
                      </a:r>
                      <a:endParaRPr lang="en-US" sz="1800" b="1"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486587">
                <a:tc>
                  <a:txBody>
                    <a:bodyPr/>
                    <a:lstStyle/>
                    <a:p>
                      <a:pPr algn="l" fontAlgn="b">
                        <a:spcBef>
                          <a:spcPts val="600"/>
                        </a:spcBef>
                        <a:spcAft>
                          <a:spcPts val="600"/>
                        </a:spcAft>
                      </a:pPr>
                      <a:r>
                        <a:rPr lang="en-US" sz="1800" b="0" i="0" u="none" strike="noStrike" dirty="0" smtClean="0">
                          <a:solidFill>
                            <a:srgbClr val="000000"/>
                          </a:solidFill>
                          <a:effectLst/>
                          <a:latin typeface="Arial"/>
                        </a:rPr>
                        <a:t>SET DOWN (PRE-HEARING</a:t>
                      </a:r>
                      <a:r>
                        <a:rPr lang="en-US" sz="1800" b="0" i="0" u="none" strike="noStrike" baseline="0" dirty="0" smtClean="0">
                          <a:solidFill>
                            <a:srgbClr val="000000"/>
                          </a:solidFill>
                          <a:effectLst/>
                          <a:latin typeface="Arial"/>
                        </a:rPr>
                        <a:t>)</a:t>
                      </a:r>
                      <a:endParaRPr lang="en-US" sz="18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1" i="0" u="none" strike="noStrike" dirty="0" smtClean="0">
                          <a:solidFill>
                            <a:srgbClr val="000000"/>
                          </a:solidFill>
                          <a:effectLst/>
                          <a:latin typeface="Arial"/>
                        </a:rPr>
                        <a:t>1</a:t>
                      </a:r>
                      <a:endParaRPr lang="en-US" sz="1800" b="1"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486587">
                <a:tc>
                  <a:txBody>
                    <a:bodyPr/>
                    <a:lstStyle/>
                    <a:p>
                      <a:pPr algn="l" fontAlgn="b">
                        <a:spcBef>
                          <a:spcPts val="600"/>
                        </a:spcBef>
                        <a:spcAft>
                          <a:spcPts val="600"/>
                        </a:spcAft>
                      </a:pPr>
                      <a:r>
                        <a:rPr lang="en-US" sz="1800" b="0" i="0" u="none" strike="noStrike" dirty="0">
                          <a:solidFill>
                            <a:srgbClr val="000000"/>
                          </a:solidFill>
                          <a:effectLst/>
                          <a:latin typeface="Arial"/>
                        </a:rPr>
                        <a:t>POSTPONED </a:t>
                      </a:r>
                      <a:r>
                        <a:rPr lang="en-US" sz="1800" b="0" i="0" u="none" strike="noStrike" dirty="0" smtClean="0">
                          <a:solidFill>
                            <a:srgbClr val="000000"/>
                          </a:solidFill>
                          <a:effectLst/>
                          <a:latin typeface="Arial"/>
                        </a:rPr>
                        <a:t>–</a:t>
                      </a:r>
                      <a:r>
                        <a:rPr lang="en-US" sz="1800" b="0" i="0" u="none" strike="noStrike" baseline="0" dirty="0" smtClean="0">
                          <a:solidFill>
                            <a:srgbClr val="000000"/>
                          </a:solidFill>
                          <a:effectLst/>
                          <a:latin typeface="Arial"/>
                        </a:rPr>
                        <a:t> HELD IN ABEYANCE DUE TO HIGH COURT APPLICATIONS AND LIQUIDATOR APPOINTMENT</a:t>
                      </a:r>
                      <a:endParaRPr lang="en-US" sz="1800" b="0"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1" i="0" u="none" strike="noStrike" dirty="0" smtClean="0">
                          <a:solidFill>
                            <a:srgbClr val="000000"/>
                          </a:solidFill>
                          <a:effectLst/>
                          <a:latin typeface="Arial"/>
                        </a:rPr>
                        <a:t>8</a:t>
                      </a:r>
                      <a:endParaRPr lang="en-US" sz="1800" b="1"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486587">
                <a:tc>
                  <a:txBody>
                    <a:bodyPr/>
                    <a:lstStyle/>
                    <a:p>
                      <a:pPr marL="0" marR="0" lvl="0" indent="0" algn="l" defTabSz="914400" rtl="0" eaLnBrk="1" fontAlgn="b" latinLnBrk="0" hangingPunct="1">
                        <a:lnSpc>
                          <a:spcPct val="100000"/>
                        </a:lnSpc>
                        <a:spcBef>
                          <a:spcPts val="600"/>
                        </a:spcBef>
                        <a:spcAft>
                          <a:spcPts val="60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JUDGMENT OUTSTANDING</a:t>
                      </a: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1" i="0" u="none" strike="noStrike" dirty="0" smtClean="0">
                          <a:solidFill>
                            <a:srgbClr val="000000"/>
                          </a:solidFill>
                          <a:effectLst/>
                          <a:latin typeface="Arial"/>
                        </a:rPr>
                        <a:t>1</a:t>
                      </a:r>
                      <a:endParaRPr lang="en-US" sz="1800" b="1" i="0" u="none" strike="noStrike" dirty="0">
                        <a:solidFill>
                          <a:srgbClr val="000000"/>
                        </a:solidFill>
                        <a:effectLst/>
                        <a:latin typeface="Arial"/>
                      </a:endParaRP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bl>
          </a:graphicData>
        </a:graphic>
      </p:graphicFrame>
      <p:sp>
        <p:nvSpPr>
          <p:cNvPr id="4" name="Rectangle 3"/>
          <p:cNvSpPr/>
          <p:nvPr/>
        </p:nvSpPr>
        <p:spPr>
          <a:xfrm flipH="1">
            <a:off x="8172400" y="6381328"/>
            <a:ext cx="792087" cy="276999"/>
          </a:xfrm>
          <a:prstGeom prst="rect">
            <a:avLst/>
          </a:prstGeom>
        </p:spPr>
        <p:txBody>
          <a:bodyPr wrap="square">
            <a:spAutoFit/>
          </a:bodyPr>
          <a:lstStyle/>
          <a:p>
            <a:r>
              <a:rPr lang="en-US" sz="1200" dirty="0" smtClean="0"/>
              <a:t>19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Overview - Acronyms </a:t>
            </a:r>
            <a:endParaRPr lang="en-US" dirty="0"/>
          </a:p>
        </p:txBody>
      </p:sp>
      <p:sp>
        <p:nvSpPr>
          <p:cNvPr id="29698" name="Content Placeholder 2"/>
          <p:cNvSpPr>
            <a:spLocks noGrp="1"/>
          </p:cNvSpPr>
          <p:nvPr>
            <p:ph idx="1"/>
          </p:nvPr>
        </p:nvSpPr>
        <p:spPr>
          <a:xfrm>
            <a:off x="755576" y="1484784"/>
            <a:ext cx="7344816" cy="4680520"/>
          </a:xfrm>
        </p:spPr>
        <p:txBody>
          <a:bodyPr/>
          <a:lstStyle/>
          <a:p>
            <a:pPr marL="0" indent="0">
              <a:buNone/>
            </a:pPr>
            <a:r>
              <a:rPr lang="en-US" sz="2000" b="1" i="1" dirty="0" smtClean="0">
                <a:solidFill>
                  <a:srgbClr val="800000"/>
                </a:solidFill>
                <a:latin typeface="Arial" charset="0"/>
                <a:ea typeface="ＭＳ Ｐゴシック" charset="0"/>
              </a:rPr>
              <a:t>CMS</a:t>
            </a:r>
            <a:r>
              <a:rPr lang="en-US" sz="2000" b="1" dirty="0" smtClean="0">
                <a:latin typeface="Arial" charset="0"/>
                <a:ea typeface="ＭＳ Ｐゴシック" charset="0"/>
              </a:rPr>
              <a:t>		</a:t>
            </a:r>
            <a:r>
              <a:rPr lang="en-US" sz="2000" dirty="0" smtClean="0">
                <a:latin typeface="Arial" charset="0"/>
                <a:ea typeface="ＭＳ Ｐゴシック" charset="0"/>
              </a:rPr>
              <a:t>Case </a:t>
            </a:r>
            <a:r>
              <a:rPr lang="en-US" sz="2000" dirty="0">
                <a:latin typeface="Arial" charset="0"/>
                <a:ea typeface="ＭＳ Ｐゴシック" charset="0"/>
              </a:rPr>
              <a:t>Management </a:t>
            </a:r>
            <a:r>
              <a:rPr lang="en-US" sz="2000" dirty="0" smtClean="0">
                <a:latin typeface="Arial" charset="0"/>
                <a:ea typeface="ＭＳ Ｐゴシック" charset="0"/>
              </a:rPr>
              <a:t>System</a:t>
            </a:r>
            <a:endParaRPr lang="en-US" sz="2000" i="1" dirty="0">
              <a:latin typeface="Arial" charset="0"/>
              <a:ea typeface="ＭＳ Ｐゴシック" charset="0"/>
            </a:endParaRPr>
          </a:p>
          <a:p>
            <a:pPr marL="0" indent="0">
              <a:buNone/>
            </a:pPr>
            <a:r>
              <a:rPr lang="en-US" sz="2000" b="1" i="1" dirty="0" smtClean="0">
                <a:solidFill>
                  <a:srgbClr val="800000"/>
                </a:solidFill>
                <a:latin typeface="Arial" charset="0"/>
                <a:ea typeface="ＭＳ Ｐゴシック" charset="0"/>
              </a:rPr>
              <a:t>RDS:</a:t>
            </a:r>
            <a:r>
              <a:rPr lang="en-US" sz="2000" b="1" dirty="0" smtClean="0">
                <a:latin typeface="Arial" charset="0"/>
                <a:ea typeface="ＭＳ Ｐゴシック" charset="0"/>
              </a:rPr>
              <a:t>		</a:t>
            </a:r>
            <a:r>
              <a:rPr lang="en-US" sz="2000" dirty="0" smtClean="0">
                <a:latin typeface="Arial" charset="0"/>
                <a:ea typeface="ＭＳ Ｐゴシック" charset="0"/>
              </a:rPr>
              <a:t>Remote </a:t>
            </a:r>
            <a:r>
              <a:rPr lang="en-US" sz="2000" dirty="0">
                <a:latin typeface="Arial" charset="0"/>
                <a:ea typeface="ＭＳ Ｐゴシック" charset="0"/>
              </a:rPr>
              <a:t>Desktop </a:t>
            </a:r>
            <a:r>
              <a:rPr lang="en-US" sz="2000" dirty="0" smtClean="0">
                <a:latin typeface="Arial" charset="0"/>
                <a:ea typeface="ＭＳ Ｐゴシック" charset="0"/>
              </a:rPr>
              <a:t>Service</a:t>
            </a:r>
          </a:p>
          <a:p>
            <a:pPr marL="0" indent="0">
              <a:buNone/>
            </a:pPr>
            <a:r>
              <a:rPr lang="en-US" sz="2000" b="1" i="1" dirty="0" smtClean="0">
                <a:solidFill>
                  <a:srgbClr val="800000"/>
                </a:solidFill>
                <a:latin typeface="Arial" charset="0"/>
                <a:ea typeface="ＭＳ Ｐゴシック" charset="0"/>
              </a:rPr>
              <a:t>NCT: </a:t>
            </a:r>
            <a:r>
              <a:rPr lang="en-US" sz="2000" dirty="0" smtClean="0">
                <a:latin typeface="Arial" charset="0"/>
                <a:ea typeface="ＭＳ Ｐゴシック" charset="0"/>
              </a:rPr>
              <a:t>		National Consumer Tribunal / 		</a:t>
            </a:r>
          </a:p>
          <a:p>
            <a:pPr marL="0" indent="0">
              <a:buNone/>
            </a:pPr>
            <a:r>
              <a:rPr lang="en-US" sz="2000" dirty="0" smtClean="0">
                <a:latin typeface="Arial" charset="0"/>
                <a:ea typeface="ＭＳ Ｐゴシック" charset="0"/>
              </a:rPr>
              <a:t>		Tribunal</a:t>
            </a:r>
          </a:p>
          <a:p>
            <a:pPr marL="0" indent="0">
              <a:buNone/>
            </a:pPr>
            <a:r>
              <a:rPr lang="en-US" sz="2000" b="1" i="1" dirty="0" smtClean="0">
                <a:solidFill>
                  <a:srgbClr val="800000"/>
                </a:solidFill>
                <a:latin typeface="Arial" charset="0"/>
                <a:ea typeface="ＭＳ Ｐゴシック" charset="0"/>
              </a:rPr>
              <a:t>NCR:</a:t>
            </a:r>
            <a:r>
              <a:rPr lang="en-US" sz="2000" dirty="0" smtClean="0">
                <a:latin typeface="Arial" charset="0"/>
                <a:ea typeface="ＭＳ Ｐゴシック" charset="0"/>
              </a:rPr>
              <a:t>		National Credit Regulator</a:t>
            </a:r>
          </a:p>
          <a:p>
            <a:pPr marL="0" indent="0">
              <a:buNone/>
            </a:pPr>
            <a:r>
              <a:rPr lang="en-US" sz="2000" b="1" i="1" dirty="0" smtClean="0">
                <a:solidFill>
                  <a:srgbClr val="800000"/>
                </a:solidFill>
                <a:latin typeface="Arial" charset="0"/>
                <a:ea typeface="ＭＳ Ｐゴシック" charset="0"/>
              </a:rPr>
              <a:t>NCC:</a:t>
            </a:r>
            <a:r>
              <a:rPr lang="en-US" sz="2000" dirty="0" smtClean="0">
                <a:latin typeface="Arial" charset="0"/>
                <a:ea typeface="ＭＳ Ｐゴシック" charset="0"/>
              </a:rPr>
              <a:t>		National Consumer Commission </a:t>
            </a:r>
          </a:p>
          <a:p>
            <a:pPr marL="0" indent="0">
              <a:buNone/>
            </a:pPr>
            <a:r>
              <a:rPr lang="en-US" sz="2000" b="1" i="1" dirty="0" smtClean="0">
                <a:solidFill>
                  <a:srgbClr val="800000"/>
                </a:solidFill>
                <a:latin typeface="Arial" charset="0"/>
                <a:ea typeface="ＭＳ Ｐゴシック" charset="0"/>
              </a:rPr>
              <a:t>NCA/NCAA: </a:t>
            </a:r>
            <a:r>
              <a:rPr lang="en-US" sz="2000" dirty="0" smtClean="0">
                <a:latin typeface="Arial" charset="0"/>
                <a:ea typeface="ＭＳ Ｐゴシック" charset="0"/>
              </a:rPr>
              <a:t>	National Credit Act , Act 24 of 				2005 and National Credit Amendment Act</a:t>
            </a:r>
          </a:p>
          <a:p>
            <a:pPr marL="0" indent="0">
              <a:buNone/>
            </a:pPr>
            <a:r>
              <a:rPr lang="en-US" sz="2000" b="1" i="1" dirty="0" smtClean="0">
                <a:solidFill>
                  <a:srgbClr val="800000"/>
                </a:solidFill>
                <a:latin typeface="Arial" charset="0"/>
                <a:ea typeface="ＭＳ Ｐゴシック" charset="0"/>
              </a:rPr>
              <a:t>CPA:	</a:t>
            </a:r>
            <a:r>
              <a:rPr lang="en-US" sz="2000" dirty="0" smtClean="0">
                <a:latin typeface="Arial" charset="0"/>
                <a:ea typeface="ＭＳ Ｐゴシック" charset="0"/>
              </a:rPr>
              <a:t>	Consumer Protection Act </a:t>
            </a:r>
          </a:p>
          <a:p>
            <a:pPr marL="0" indent="0">
              <a:buNone/>
            </a:pPr>
            <a:r>
              <a:rPr lang="en-US" sz="2000" b="1" i="1" dirty="0" smtClean="0">
                <a:solidFill>
                  <a:srgbClr val="800000"/>
                </a:solidFill>
                <a:latin typeface="Arial" charset="0"/>
                <a:ea typeface="ＭＳ Ｐゴシック" charset="0"/>
              </a:rPr>
              <a:t>ICT: </a:t>
            </a:r>
            <a:r>
              <a:rPr lang="en-US" sz="2000" dirty="0" smtClean="0">
                <a:latin typeface="Arial" charset="0"/>
                <a:ea typeface="ＭＳ Ｐゴシック" charset="0"/>
              </a:rPr>
              <a:t>		Information Communication Technology </a:t>
            </a:r>
          </a:p>
          <a:p>
            <a:pPr marL="0" indent="0">
              <a:buNone/>
            </a:pPr>
            <a:r>
              <a:rPr lang="en-US" sz="2000" b="1" i="1" dirty="0" smtClean="0">
                <a:solidFill>
                  <a:srgbClr val="800000"/>
                </a:solidFill>
                <a:latin typeface="Arial" charset="0"/>
                <a:ea typeface="ＭＳ Ｐゴシック" charset="0"/>
              </a:rPr>
              <a:t>DSS: </a:t>
            </a:r>
            <a:r>
              <a:rPr lang="en-US" sz="2000" dirty="0" smtClean="0">
                <a:latin typeface="Arial" charset="0"/>
                <a:ea typeface="ＭＳ Ｐゴシック" charset="0"/>
              </a:rPr>
              <a:t>		Decision Support </a:t>
            </a:r>
            <a:r>
              <a:rPr lang="en-US" sz="2000" dirty="0">
                <a:latin typeface="Arial" charset="0"/>
                <a:ea typeface="ＭＳ Ｐゴシック" charset="0"/>
              </a:rPr>
              <a:t>S</a:t>
            </a:r>
            <a:r>
              <a:rPr lang="en-US" sz="2000" dirty="0" smtClean="0">
                <a:latin typeface="Arial" charset="0"/>
                <a:ea typeface="ＭＳ Ｐゴシック" charset="0"/>
              </a:rPr>
              <a:t>ystem</a:t>
            </a:r>
          </a:p>
          <a:p>
            <a:pPr marL="0" indent="0">
              <a:buNone/>
            </a:pPr>
            <a:r>
              <a:rPr lang="en-US" sz="2000" b="1" i="1" dirty="0" smtClean="0">
                <a:solidFill>
                  <a:srgbClr val="800000"/>
                </a:solidFill>
                <a:latin typeface="Arial" charset="0"/>
                <a:ea typeface="ＭＳ Ｐゴシック" charset="0"/>
              </a:rPr>
              <a:t>PC:		</a:t>
            </a:r>
            <a:r>
              <a:rPr lang="en-US" sz="2000" dirty="0" smtClean="0">
                <a:latin typeface="Arial" charset="0"/>
                <a:ea typeface="ＭＳ Ｐゴシック" charset="0"/>
              </a:rPr>
              <a:t>Prohibited Conduct </a:t>
            </a:r>
          </a:p>
        </p:txBody>
      </p:sp>
      <p:sp>
        <p:nvSpPr>
          <p:cNvPr id="3" name="TextBox 2"/>
          <p:cNvSpPr txBox="1"/>
          <p:nvPr/>
        </p:nvSpPr>
        <p:spPr>
          <a:xfrm>
            <a:off x="8100392" y="6237312"/>
            <a:ext cx="648072" cy="276999"/>
          </a:xfrm>
          <a:prstGeom prst="rect">
            <a:avLst/>
          </a:prstGeom>
          <a:noFill/>
        </p:spPr>
        <p:txBody>
          <a:bodyPr wrap="square" rtlCol="0">
            <a:spAutoFit/>
          </a:bodyPr>
          <a:lstStyle/>
          <a:p>
            <a:r>
              <a:rPr lang="en-US" sz="1200" dirty="0" smtClean="0"/>
              <a:t>2 of </a:t>
            </a:r>
            <a:r>
              <a:rPr lang="en-US" sz="1200" dirty="0" smtClean="0"/>
              <a:t>38</a:t>
            </a:r>
            <a:endParaRPr lang="en-US" sz="1200" dirty="0"/>
          </a:p>
        </p:txBody>
      </p:sp>
    </p:spTree>
    <p:extLst>
      <p:ext uri="{BB962C8B-B14F-4D97-AF65-F5344CB8AC3E}">
        <p14:creationId xmlns:p14="http://schemas.microsoft.com/office/powerpoint/2010/main" val="1294150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NCR CURRENT MATTERS</a:t>
            </a:r>
            <a:endParaRPr lang="en-ZA" dirty="0" smtClean="0">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3546839418"/>
              </p:ext>
            </p:extLst>
          </p:nvPr>
        </p:nvGraphicFramePr>
        <p:xfrm>
          <a:off x="468313" y="1557338"/>
          <a:ext cx="7848600" cy="3086561"/>
        </p:xfrm>
        <a:graphic>
          <a:graphicData uri="http://schemas.openxmlformats.org/drawingml/2006/table">
            <a:tbl>
              <a:tblPr/>
              <a:tblGrid>
                <a:gridCol w="6048463"/>
                <a:gridCol w="863536"/>
                <a:gridCol w="936601"/>
              </a:tblGrid>
              <a:tr h="486630">
                <a:tc>
                  <a:txBody>
                    <a:bodyPr/>
                    <a:lstStyle/>
                    <a:p>
                      <a:pPr algn="l" fontAlgn="b">
                        <a:spcBef>
                          <a:spcPts val="600"/>
                        </a:spcBef>
                        <a:spcAft>
                          <a:spcPts val="600"/>
                        </a:spcAft>
                      </a:pPr>
                      <a:r>
                        <a:rPr lang="en-US" sz="1800" b="1" i="0" u="none" strike="noStrike" dirty="0" smtClean="0">
                          <a:solidFill>
                            <a:srgbClr val="FFFFFF"/>
                          </a:solidFill>
                          <a:effectLst/>
                          <a:latin typeface="Arial"/>
                        </a:rPr>
                        <a:t>FILED DURING 2015</a:t>
                      </a:r>
                      <a:r>
                        <a:rPr lang="en-US" sz="1800" b="1" i="0" u="none" strike="noStrike" dirty="0">
                          <a:solidFill>
                            <a:srgbClr val="FFFFFF"/>
                          </a:solidFill>
                          <a:effectLst/>
                          <a:latin typeface="Arial"/>
                        </a:rPr>
                        <a:t>/</a:t>
                      </a:r>
                      <a:r>
                        <a:rPr lang="en-US" sz="1800" b="1" i="0" u="none" strike="noStrike" dirty="0" smtClean="0">
                          <a:solidFill>
                            <a:srgbClr val="FFFFFF"/>
                          </a:solidFill>
                          <a:effectLst/>
                          <a:latin typeface="Arial"/>
                        </a:rPr>
                        <a:t>16</a:t>
                      </a:r>
                      <a:endParaRPr lang="en-US" sz="1800" b="1" i="0" u="none" strike="noStrike" dirty="0">
                        <a:solidFill>
                          <a:srgbClr val="FFFFFF"/>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0" i="0" u="none" strike="noStrike" dirty="0">
                          <a:solidFill>
                            <a:srgbClr val="FFFFFF"/>
                          </a:solidFill>
                          <a:effectLst/>
                          <a:latin typeface="Arial"/>
                        </a:rPr>
                        <a:t>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1" i="0" u="none" strike="noStrike" dirty="0" smtClean="0">
                          <a:solidFill>
                            <a:srgbClr val="FFFFFF"/>
                          </a:solidFill>
                          <a:effectLst/>
                          <a:latin typeface="Arial"/>
                        </a:rPr>
                        <a:t>25</a:t>
                      </a:r>
                      <a:endParaRPr lang="en-US" sz="1800" b="1" i="0" u="none" strike="noStrike" dirty="0">
                        <a:solidFill>
                          <a:srgbClr val="FFFFFF"/>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r>
              <a:tr h="486630">
                <a:tc>
                  <a:txBody>
                    <a:bodyPr/>
                    <a:lstStyle/>
                    <a:p>
                      <a:pPr algn="l" fontAlgn="b"/>
                      <a:r>
                        <a:rPr lang="en-US" sz="1800" b="0" i="0" u="none" strike="noStrike" dirty="0">
                          <a:solidFill>
                            <a:srgbClr val="000000"/>
                          </a:solidFill>
                          <a:effectLst/>
                          <a:latin typeface="Arial"/>
                        </a:rPr>
                        <a:t>PLEADINGS OPEN</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600" b="1" i="0" u="none" strike="noStrike" dirty="0" smtClean="0">
                          <a:solidFill>
                            <a:srgbClr val="000000"/>
                          </a:solidFill>
                          <a:effectLst/>
                          <a:latin typeface="Arial"/>
                        </a:rPr>
                        <a:t>3</a:t>
                      </a:r>
                      <a:endParaRPr lang="en-US" sz="1600" b="1"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486630">
                <a:tc>
                  <a:txBody>
                    <a:bodyPr/>
                    <a:lstStyle/>
                    <a:p>
                      <a:pPr algn="l" fontAlgn="b"/>
                      <a:r>
                        <a:rPr lang="en-US" sz="1800" b="0" i="0" u="none" strike="noStrike">
                          <a:solidFill>
                            <a:srgbClr val="000000"/>
                          </a:solidFill>
                          <a:effectLst/>
                          <a:latin typeface="Arial"/>
                        </a:rPr>
                        <a:t>CONDONATION IN PROCESS</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1600" b="1" i="0" u="none" strike="noStrike" dirty="0" smtClean="0">
                          <a:solidFill>
                            <a:srgbClr val="000000"/>
                          </a:solidFill>
                          <a:effectLst/>
                          <a:latin typeface="Arial"/>
                        </a:rPr>
                        <a:t>4</a:t>
                      </a:r>
                      <a:endParaRPr lang="en-US" sz="1600" b="1"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486630">
                <a:tc>
                  <a:txBody>
                    <a:bodyPr/>
                    <a:lstStyle/>
                    <a:p>
                      <a:pPr algn="l" fontAlgn="b"/>
                      <a:r>
                        <a:rPr lang="en-US" sz="1800" b="0" i="0" u="none" strike="noStrike" dirty="0">
                          <a:solidFill>
                            <a:srgbClr val="000000"/>
                          </a:solidFill>
                          <a:effectLst/>
                          <a:latin typeface="Arial"/>
                        </a:rPr>
                        <a:t>CANNOT SET DOWN (PARTIES' </a:t>
                      </a:r>
                      <a:r>
                        <a:rPr lang="en-US" sz="1800" b="0" i="0" u="none" strike="noStrike" dirty="0" smtClean="0">
                          <a:solidFill>
                            <a:srgbClr val="000000"/>
                          </a:solidFill>
                          <a:effectLst/>
                          <a:latin typeface="Arial"/>
                        </a:rPr>
                        <a:t>REQUEST DUE TO HIGH COURT APPLICATIONS ON RELATED MATTERS)</a:t>
                      </a:r>
                      <a:endParaRPr lang="en-US" sz="1800" b="0"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600" b="1" i="0" u="none" strike="noStrike" dirty="0" smtClean="0">
                          <a:solidFill>
                            <a:srgbClr val="000000"/>
                          </a:solidFill>
                          <a:effectLst/>
                          <a:latin typeface="Arial"/>
                        </a:rPr>
                        <a:t>7</a:t>
                      </a:r>
                      <a:endParaRPr lang="en-US" sz="1600" b="1"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486630">
                <a:tc>
                  <a:txBody>
                    <a:bodyPr/>
                    <a:lstStyle/>
                    <a:p>
                      <a:pPr algn="l" fontAlgn="b"/>
                      <a:r>
                        <a:rPr lang="en-US" sz="1800" b="0" i="0" u="none" strike="noStrike" dirty="0">
                          <a:solidFill>
                            <a:srgbClr val="000000"/>
                          </a:solidFill>
                          <a:effectLst/>
                          <a:latin typeface="Arial"/>
                        </a:rPr>
                        <a:t>SET DOWN/TO BE SET DOWN (INCL 1 </a:t>
                      </a:r>
                      <a:r>
                        <a:rPr lang="en-US" sz="1800" b="0" i="0" u="none" strike="noStrike" dirty="0" smtClean="0">
                          <a:solidFill>
                            <a:srgbClr val="000000"/>
                          </a:solidFill>
                          <a:effectLst/>
                          <a:latin typeface="Arial"/>
                        </a:rPr>
                        <a:t>PREHEARING &amp; 2 RULE 16A APPLICATIONS)</a:t>
                      </a:r>
                      <a:endParaRPr lang="en-US" sz="1800" b="0"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1600" b="1" i="0" u="none" strike="noStrike" dirty="0" smtClean="0">
                          <a:solidFill>
                            <a:srgbClr val="000000"/>
                          </a:solidFill>
                          <a:effectLst/>
                          <a:latin typeface="Arial"/>
                        </a:rPr>
                        <a:t>10</a:t>
                      </a:r>
                      <a:endParaRPr lang="en-US" sz="1600" b="1"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503995">
                <a:tc>
                  <a:txBody>
                    <a:bodyPr/>
                    <a:lstStyle/>
                    <a:p>
                      <a:pPr algn="l" fontAlgn="b"/>
                      <a:r>
                        <a:rPr lang="en-US" sz="1800" b="0" i="0" u="none" strike="noStrike" dirty="0">
                          <a:solidFill>
                            <a:srgbClr val="000000"/>
                          </a:solidFill>
                          <a:effectLst/>
                          <a:latin typeface="Arial"/>
                        </a:rPr>
                        <a:t>JUDGMENT OUTSTANDING </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600" b="1" i="0" u="none" strike="noStrike" dirty="0">
                          <a:solidFill>
                            <a:srgbClr val="000000"/>
                          </a:solidFill>
                          <a:effectLst/>
                          <a:latin typeface="Arial"/>
                        </a:rPr>
                        <a:t>1</a:t>
                      </a: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endParaRPr lang="en-US" sz="1800" b="0" i="0" u="none" strike="noStrike" dirty="0">
                        <a:solidFill>
                          <a:srgbClr val="000000"/>
                        </a:solidFill>
                        <a:effectLst/>
                        <a:latin typeface="Arial"/>
                      </a:endParaRPr>
                    </a:p>
                  </a:txBody>
                  <a:tcPr marL="12700" marR="12700" marT="126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
        <p:nvSpPr>
          <p:cNvPr id="4" name="Rectangle 3"/>
          <p:cNvSpPr/>
          <p:nvPr/>
        </p:nvSpPr>
        <p:spPr>
          <a:xfrm flipH="1">
            <a:off x="8172400" y="6381328"/>
            <a:ext cx="792087" cy="276999"/>
          </a:xfrm>
          <a:prstGeom prst="rect">
            <a:avLst/>
          </a:prstGeom>
        </p:spPr>
        <p:txBody>
          <a:bodyPr wrap="square">
            <a:spAutoFit/>
          </a:bodyPr>
          <a:lstStyle/>
          <a:p>
            <a:r>
              <a:rPr lang="en-US" sz="1200" dirty="0" smtClean="0"/>
              <a:t>20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NCR CURRENT MATTERS</a:t>
            </a:r>
            <a:endParaRPr lang="en-ZA" dirty="0" smtClean="0">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2126069437"/>
              </p:ext>
            </p:extLst>
          </p:nvPr>
        </p:nvGraphicFramePr>
        <p:xfrm>
          <a:off x="719386" y="2348880"/>
          <a:ext cx="7848600" cy="1981778"/>
        </p:xfrm>
        <a:graphic>
          <a:graphicData uri="http://schemas.openxmlformats.org/drawingml/2006/table">
            <a:tbl>
              <a:tblPr/>
              <a:tblGrid>
                <a:gridCol w="6048463"/>
                <a:gridCol w="903126"/>
                <a:gridCol w="897011"/>
              </a:tblGrid>
              <a:tr h="1008112">
                <a:tc>
                  <a:txBody>
                    <a:bodyPr/>
                    <a:lstStyle/>
                    <a:p>
                      <a:pPr algn="l" fontAlgn="b">
                        <a:spcBef>
                          <a:spcPts val="600"/>
                        </a:spcBef>
                        <a:spcAft>
                          <a:spcPts val="600"/>
                        </a:spcAft>
                      </a:pPr>
                      <a:r>
                        <a:rPr lang="en-US" sz="1800" b="1" i="0" u="none" strike="noStrike" dirty="0" smtClean="0">
                          <a:solidFill>
                            <a:srgbClr val="FFFFFF"/>
                          </a:solidFill>
                          <a:effectLst/>
                          <a:latin typeface="Arial"/>
                        </a:rPr>
                        <a:t>FILED DURING 2016/17</a:t>
                      </a:r>
                      <a:endParaRPr lang="en-US" sz="1800" b="1" i="0" u="none" strike="noStrike" dirty="0">
                        <a:solidFill>
                          <a:srgbClr val="FFFFFF"/>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0" i="0" u="none" strike="noStrike" dirty="0">
                          <a:solidFill>
                            <a:srgbClr val="FFFFFF"/>
                          </a:solidFill>
                          <a:effectLst/>
                          <a:latin typeface="Arial"/>
                        </a:rPr>
                        <a:t> </a:t>
                      </a: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b">
                        <a:spcBef>
                          <a:spcPts val="600"/>
                        </a:spcBef>
                        <a:spcAft>
                          <a:spcPts val="600"/>
                        </a:spcAft>
                      </a:pPr>
                      <a:r>
                        <a:rPr lang="en-US" sz="1800" b="1" i="0" u="none" strike="noStrike" dirty="0" smtClean="0">
                          <a:solidFill>
                            <a:srgbClr val="FFFFFF"/>
                          </a:solidFill>
                          <a:effectLst/>
                          <a:latin typeface="Arial"/>
                        </a:rPr>
                        <a:t>3</a:t>
                      </a:r>
                      <a:endParaRPr lang="en-US" sz="1800" b="1" i="0" u="none" strike="noStrike" dirty="0">
                        <a:solidFill>
                          <a:srgbClr val="FFFFFF"/>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r>
              <a:tr h="486833">
                <a:tc>
                  <a:txBody>
                    <a:bodyPr/>
                    <a:lstStyle/>
                    <a:p>
                      <a:pPr algn="l" fontAlgn="b"/>
                      <a:r>
                        <a:rPr lang="en-US" sz="1800" b="0" i="0" u="none" strike="noStrike" dirty="0" smtClean="0">
                          <a:solidFill>
                            <a:srgbClr val="000000"/>
                          </a:solidFill>
                          <a:effectLst/>
                          <a:latin typeface="Arial"/>
                        </a:rPr>
                        <a:t>CONDONATION</a:t>
                      </a:r>
                      <a:endParaRPr lang="en-US" sz="1800" b="0" i="0" u="none" strike="noStrike" dirty="0">
                        <a:solidFill>
                          <a:srgbClr val="000000"/>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r>
                        <a:rPr lang="en-US" sz="1600" b="1" i="0" u="none" strike="noStrike" dirty="0" smtClean="0">
                          <a:solidFill>
                            <a:srgbClr val="000000"/>
                          </a:solidFill>
                          <a:effectLst/>
                          <a:latin typeface="Arial"/>
                        </a:rPr>
                        <a:t>2</a:t>
                      </a:r>
                      <a:endParaRPr lang="en-US" sz="1600" b="1" i="0" u="none" strike="noStrike" dirty="0">
                        <a:solidFill>
                          <a:srgbClr val="000000"/>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486833">
                <a:tc>
                  <a:txBody>
                    <a:bodyPr/>
                    <a:lstStyle/>
                    <a:p>
                      <a:pPr algn="l" fontAlgn="b"/>
                      <a:r>
                        <a:rPr lang="en-US" sz="1800" b="0" i="0" u="none" strike="noStrike" dirty="0" smtClean="0">
                          <a:solidFill>
                            <a:srgbClr val="000000"/>
                          </a:solidFill>
                          <a:effectLst/>
                          <a:latin typeface="Arial"/>
                        </a:rPr>
                        <a:t>SET</a:t>
                      </a:r>
                      <a:r>
                        <a:rPr lang="en-US" sz="1800" b="0" i="0" u="none" strike="noStrike" baseline="0" dirty="0" smtClean="0">
                          <a:solidFill>
                            <a:srgbClr val="000000"/>
                          </a:solidFill>
                          <a:effectLst/>
                          <a:latin typeface="Arial"/>
                        </a:rPr>
                        <a:t> DOWN FOR PRE-HEARING</a:t>
                      </a:r>
                      <a:endParaRPr lang="en-US" sz="1800" b="0" i="0" u="none" strike="noStrike" dirty="0">
                        <a:solidFill>
                          <a:srgbClr val="000000"/>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n-US" sz="1600" b="1" i="0" u="none" strike="noStrike" dirty="0" smtClean="0">
                          <a:solidFill>
                            <a:srgbClr val="000000"/>
                          </a:solidFill>
                          <a:effectLst/>
                          <a:latin typeface="Arial"/>
                        </a:rPr>
                        <a:t>1</a:t>
                      </a:r>
                      <a:endParaRPr lang="en-US" sz="1600" b="1" i="0" u="none" strike="noStrike" dirty="0">
                        <a:solidFill>
                          <a:srgbClr val="000000"/>
                        </a:solidFill>
                        <a:effectLst/>
                        <a:latin typeface="Arial"/>
                      </a:endParaRP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spcBef>
                          <a:spcPts val="600"/>
                        </a:spcBef>
                        <a:spcAft>
                          <a:spcPts val="600"/>
                        </a:spcAft>
                      </a:pPr>
                      <a:r>
                        <a:rPr lang="en-US" sz="1800" b="0" i="0" u="none" strike="noStrike" dirty="0">
                          <a:solidFill>
                            <a:srgbClr val="000000"/>
                          </a:solidFill>
                          <a:effectLst/>
                          <a:latin typeface="Arial"/>
                        </a:rPr>
                        <a:t> </a:t>
                      </a:r>
                    </a:p>
                  </a:txBody>
                  <a:tcPr marL="12700" marR="12700" marT="12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
        <p:nvSpPr>
          <p:cNvPr id="6" name="Rectangle 5"/>
          <p:cNvSpPr/>
          <p:nvPr/>
        </p:nvSpPr>
        <p:spPr>
          <a:xfrm flipH="1">
            <a:off x="8244408" y="6453336"/>
            <a:ext cx="792087" cy="276999"/>
          </a:xfrm>
          <a:prstGeom prst="rect">
            <a:avLst/>
          </a:prstGeom>
        </p:spPr>
        <p:txBody>
          <a:bodyPr wrap="square">
            <a:spAutoFit/>
          </a:bodyPr>
          <a:lstStyle/>
          <a:p>
            <a:r>
              <a:rPr lang="en-US" sz="1200" dirty="0" smtClean="0"/>
              <a:t>21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effectLst/>
              </a:rPr>
              <a:t>Turnaround on NCR pending / current Cases</a:t>
            </a:r>
            <a:endParaRPr lang="en-ZA" dirty="0" smtClean="0">
              <a:cs typeface="+mj-cs"/>
            </a:endParaRPr>
          </a:p>
        </p:txBody>
      </p:sp>
      <p:sp>
        <p:nvSpPr>
          <p:cNvPr id="51202" name="TextBox 3"/>
          <p:cNvSpPr txBox="1">
            <a:spLocks noChangeArrowheads="1"/>
          </p:cNvSpPr>
          <p:nvPr/>
        </p:nvSpPr>
        <p:spPr bwMode="auto">
          <a:xfrm>
            <a:off x="250825" y="1773238"/>
            <a:ext cx="842486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3200">
                <a:solidFill>
                  <a:schemeClr val="tx1"/>
                </a:solidFill>
                <a:latin typeface="Arial" charset="0"/>
                <a:ea typeface="ＭＳ Ｐゴシック" charset="0"/>
                <a:cs typeface="ＭＳ Ｐゴシック" charset="0"/>
              </a:defRPr>
            </a:lvl1pPr>
            <a:lvl2pPr marL="914400" indent="-45720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buFont typeface="Arial" charset="0"/>
              <a:buChar char="•"/>
              <a:defRPr/>
            </a:pPr>
            <a:r>
              <a:rPr lang="en-US" sz="2400" dirty="0" smtClean="0"/>
              <a:t>Average Turnaround as at 21 October 2016</a:t>
            </a:r>
          </a:p>
          <a:p>
            <a:pPr marL="0" indent="0" eaLnBrk="1" hangingPunct="1">
              <a:defRPr/>
            </a:pPr>
            <a:endParaRPr lang="en-US" sz="2400" dirty="0" smtClean="0"/>
          </a:p>
          <a:p>
            <a:pPr marL="342900" indent="-342900" algn="just" eaLnBrk="1" hangingPunct="1">
              <a:buFont typeface="Wingdings" pitchFamily="2" charset="2"/>
              <a:buChar char="q"/>
              <a:defRPr/>
            </a:pPr>
            <a:r>
              <a:rPr lang="en-ZA" sz="2400" dirty="0"/>
              <a:t>The turnaround of the 40 current matters from date of filing to 21 October 2016 is 330 days and from close of pleadings is 235 </a:t>
            </a:r>
            <a:r>
              <a:rPr lang="en-ZA" sz="2400" dirty="0" smtClean="0"/>
              <a:t>days.</a:t>
            </a:r>
            <a:endParaRPr lang="en-ZA" sz="2400" dirty="0"/>
          </a:p>
          <a:p>
            <a:pPr marL="342900" indent="-342900" algn="just" eaLnBrk="1" hangingPunct="1">
              <a:buFont typeface="Wingdings" pitchFamily="2" charset="2"/>
              <a:buChar char="q"/>
              <a:defRPr/>
            </a:pPr>
            <a:r>
              <a:rPr lang="en-ZA" sz="2400" dirty="0"/>
              <a:t>39 of the current 40 matters, have or have had either condonations, amendment applications, postponements, intervention applications. </a:t>
            </a:r>
            <a:endParaRPr lang="en-ZA" sz="2400" dirty="0" smtClean="0"/>
          </a:p>
          <a:p>
            <a:pPr marL="342900" indent="-342900" algn="just" eaLnBrk="1" hangingPunct="1">
              <a:buFont typeface="Wingdings" pitchFamily="2" charset="2"/>
              <a:buChar char="q"/>
              <a:defRPr/>
            </a:pPr>
            <a:r>
              <a:rPr lang="en-ZA" sz="2400" dirty="0" smtClean="0"/>
              <a:t>1 of the 40 matters had no interlocutory applications.</a:t>
            </a:r>
            <a:endParaRPr lang="en-US" sz="2300" dirty="0"/>
          </a:p>
          <a:p>
            <a:pPr marL="457200" lvl="1" indent="0" eaLnBrk="1" hangingPunct="1">
              <a:defRPr/>
            </a:pPr>
            <a:endParaRPr lang="en-US" sz="2400" dirty="0" smtClean="0">
              <a:solidFill>
                <a:srgbClr val="FF0000"/>
              </a:solidFill>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22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Highlights and Achievements</a:t>
            </a:r>
            <a:endParaRPr lang="en-ZA" dirty="0" smtClean="0">
              <a:cs typeface="+mj-cs"/>
            </a:endParaRPr>
          </a:p>
        </p:txBody>
      </p:sp>
      <p:sp>
        <p:nvSpPr>
          <p:cNvPr id="51202" name="Text Box 4"/>
          <p:cNvSpPr txBox="1">
            <a:spLocks noChangeArrowheads="1"/>
          </p:cNvSpPr>
          <p:nvPr/>
        </p:nvSpPr>
        <p:spPr bwMode="auto">
          <a:xfrm>
            <a:off x="539750" y="1773238"/>
            <a:ext cx="80089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342900" indent="-342900" eaLnBrk="1" hangingPunct="1">
              <a:spcBef>
                <a:spcPct val="50000"/>
              </a:spcBef>
              <a:buClr>
                <a:srgbClr val="990000"/>
              </a:buClr>
              <a:buFont typeface="Arial"/>
              <a:buChar char="•"/>
              <a:defRPr/>
            </a:pPr>
            <a:r>
              <a:rPr lang="en-US" sz="2400" b="1" dirty="0" smtClean="0"/>
              <a:t>Motion Court Process/Access</a:t>
            </a:r>
          </a:p>
          <a:p>
            <a:pPr marL="342900" indent="-342900" eaLnBrk="1" hangingPunct="1">
              <a:spcBef>
                <a:spcPct val="50000"/>
              </a:spcBef>
              <a:buClr>
                <a:srgbClr val="990000"/>
              </a:buClr>
              <a:buFont typeface="Arial"/>
              <a:buChar char="•"/>
              <a:defRPr/>
            </a:pPr>
            <a:endParaRPr lang="en-US" sz="2400" b="1" dirty="0">
              <a:cs typeface="Times New Roman" charset="0"/>
            </a:endParaRPr>
          </a:p>
          <a:p>
            <a:pPr eaLnBrk="1" hangingPunct="1">
              <a:spcBef>
                <a:spcPct val="50000"/>
              </a:spcBef>
              <a:buClr>
                <a:srgbClr val="990000"/>
              </a:buClr>
              <a:defRPr/>
            </a:pPr>
            <a:endParaRPr lang="en-GB" sz="2000" dirty="0">
              <a:cs typeface="Times New Roman" charset="0"/>
            </a:endParaRPr>
          </a:p>
        </p:txBody>
      </p:sp>
      <p:pic>
        <p:nvPicPr>
          <p:cNvPr id="4" name="Picture 3" descr="Macintosh HD:Users:tshepiso:Desktop:Screen shot.pdf"/>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47664" y="2492896"/>
            <a:ext cx="5257800" cy="3251200"/>
          </a:xfrm>
          <a:prstGeom prst="rect">
            <a:avLst/>
          </a:prstGeom>
          <a:noFill/>
          <a:ln>
            <a:noFill/>
          </a:ln>
        </p:spPr>
      </p:pic>
      <p:sp>
        <p:nvSpPr>
          <p:cNvPr id="5" name="Rectangle 4"/>
          <p:cNvSpPr/>
          <p:nvPr/>
        </p:nvSpPr>
        <p:spPr>
          <a:xfrm flipH="1">
            <a:off x="8172400" y="6381328"/>
            <a:ext cx="792087" cy="276999"/>
          </a:xfrm>
          <a:prstGeom prst="rect">
            <a:avLst/>
          </a:prstGeom>
        </p:spPr>
        <p:txBody>
          <a:bodyPr wrap="square">
            <a:spAutoFit/>
          </a:bodyPr>
          <a:lstStyle/>
          <a:p>
            <a:r>
              <a:rPr lang="en-US" sz="1200" dirty="0" smtClean="0"/>
              <a:t>23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Highlights and Achievements</a:t>
            </a:r>
            <a:endParaRPr lang="en-ZA" dirty="0" smtClean="0">
              <a:cs typeface="+mj-cs"/>
            </a:endParaRPr>
          </a:p>
        </p:txBody>
      </p:sp>
      <p:sp>
        <p:nvSpPr>
          <p:cNvPr id="51202" name="Text Box 4"/>
          <p:cNvSpPr txBox="1">
            <a:spLocks noChangeArrowheads="1"/>
          </p:cNvSpPr>
          <p:nvPr/>
        </p:nvSpPr>
        <p:spPr bwMode="auto">
          <a:xfrm>
            <a:off x="683568" y="1947208"/>
            <a:ext cx="8008938"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342900" lvl="0" indent="-342900" eaLnBrk="1" hangingPunct="1">
              <a:spcBef>
                <a:spcPct val="50000"/>
              </a:spcBef>
              <a:buClr>
                <a:srgbClr val="990000"/>
              </a:buClr>
              <a:buFont typeface="Arial"/>
              <a:buChar char="•"/>
              <a:defRPr/>
            </a:pPr>
            <a:r>
              <a:rPr lang="en-US" sz="2400" b="1" dirty="0">
                <a:solidFill>
                  <a:srgbClr val="000000"/>
                </a:solidFill>
              </a:rPr>
              <a:t>4</a:t>
            </a:r>
            <a:r>
              <a:rPr lang="en-US" sz="2400" b="1" baseline="30000" dirty="0">
                <a:solidFill>
                  <a:srgbClr val="000000"/>
                </a:solidFill>
              </a:rPr>
              <a:t>th</a:t>
            </a:r>
            <a:r>
              <a:rPr lang="en-US" sz="2400" b="1" dirty="0">
                <a:solidFill>
                  <a:srgbClr val="000000"/>
                </a:solidFill>
              </a:rPr>
              <a:t> Successive Clean Audit</a:t>
            </a:r>
            <a:r>
              <a:rPr lang="en-US" sz="2400" b="1" dirty="0" smtClean="0">
                <a:solidFill>
                  <a:srgbClr val="000000"/>
                </a:solidFill>
              </a:rPr>
              <a:t>;</a:t>
            </a:r>
          </a:p>
          <a:p>
            <a:pPr lvl="0" eaLnBrk="1" hangingPunct="1">
              <a:spcBef>
                <a:spcPct val="50000"/>
              </a:spcBef>
              <a:buClr>
                <a:srgbClr val="990000"/>
              </a:buClr>
              <a:defRPr/>
            </a:pPr>
            <a:endParaRPr lang="en-US" sz="2400" b="1" dirty="0">
              <a:solidFill>
                <a:srgbClr val="000000"/>
              </a:solidFill>
            </a:endParaRPr>
          </a:p>
          <a:p>
            <a:pPr marL="342900" lvl="0" indent="-342900" eaLnBrk="1" hangingPunct="1">
              <a:spcBef>
                <a:spcPct val="50000"/>
              </a:spcBef>
              <a:buClr>
                <a:srgbClr val="990000"/>
              </a:buClr>
              <a:buFont typeface="Arial"/>
              <a:buChar char="•"/>
              <a:defRPr/>
            </a:pPr>
            <a:r>
              <a:rPr lang="en-US" sz="2400" b="1" dirty="0">
                <a:solidFill>
                  <a:srgbClr val="000000"/>
                </a:solidFill>
              </a:rPr>
              <a:t>Successful automation </a:t>
            </a:r>
            <a:r>
              <a:rPr lang="en-US" sz="2400" b="1" dirty="0" err="1" smtClean="0">
                <a:solidFill>
                  <a:srgbClr val="000000"/>
                </a:solidFill>
              </a:rPr>
              <a:t>programme</a:t>
            </a:r>
            <a:r>
              <a:rPr lang="en-US" sz="2400" b="1" dirty="0">
                <a:solidFill>
                  <a:srgbClr val="000000"/>
                </a:solidFill>
              </a:rPr>
              <a:t> </a:t>
            </a:r>
            <a:r>
              <a:rPr lang="en-US" sz="2400" dirty="0">
                <a:solidFill>
                  <a:srgbClr val="000000"/>
                </a:solidFill>
              </a:rPr>
              <a:t> </a:t>
            </a:r>
            <a:r>
              <a:rPr lang="en-US" sz="2400" dirty="0" smtClean="0">
                <a:solidFill>
                  <a:srgbClr val="000000"/>
                </a:solidFill>
              </a:rPr>
              <a:t>- Indications are that filing parties will take on </a:t>
            </a:r>
            <a:r>
              <a:rPr lang="en-US" sz="2400" dirty="0" err="1" smtClean="0">
                <a:solidFill>
                  <a:srgbClr val="000000"/>
                </a:solidFill>
              </a:rPr>
              <a:t>programme</a:t>
            </a:r>
            <a:r>
              <a:rPr lang="en-US" sz="2400" dirty="0" smtClean="0">
                <a:solidFill>
                  <a:srgbClr val="000000"/>
                </a:solidFill>
              </a:rPr>
              <a:t>.</a:t>
            </a:r>
            <a:endParaRPr lang="en-US" sz="2400" b="1" dirty="0" smtClean="0">
              <a:solidFill>
                <a:srgbClr val="000000"/>
              </a:solidFill>
            </a:endParaRPr>
          </a:p>
          <a:p>
            <a:pPr lvl="0" eaLnBrk="1" hangingPunct="1">
              <a:spcBef>
                <a:spcPct val="50000"/>
              </a:spcBef>
              <a:buClr>
                <a:srgbClr val="990000"/>
              </a:buClr>
              <a:defRPr/>
            </a:pPr>
            <a:endParaRPr lang="en-US" sz="2400" b="1" dirty="0" smtClean="0">
              <a:solidFill>
                <a:srgbClr val="000000"/>
              </a:solidFill>
            </a:endParaRPr>
          </a:p>
          <a:p>
            <a:pPr marL="342900" lvl="0" indent="-342900" eaLnBrk="1" hangingPunct="1">
              <a:spcBef>
                <a:spcPct val="50000"/>
              </a:spcBef>
              <a:buClr>
                <a:srgbClr val="990000"/>
              </a:buClr>
              <a:buFont typeface="Arial"/>
              <a:buChar char="•"/>
              <a:defRPr/>
            </a:pPr>
            <a:r>
              <a:rPr lang="en-US" sz="2400" b="1" dirty="0" smtClean="0">
                <a:solidFill>
                  <a:srgbClr val="000000"/>
                </a:solidFill>
              </a:rPr>
              <a:t>Innovation </a:t>
            </a:r>
            <a:r>
              <a:rPr lang="en-US" sz="2400" dirty="0" smtClean="0">
                <a:solidFill>
                  <a:srgbClr val="000000"/>
                </a:solidFill>
              </a:rPr>
              <a:t>– Through innovation, NCT will be able to deliver on its mandate within its allocated resources</a:t>
            </a:r>
            <a:endParaRPr lang="en-US" sz="2400" dirty="0">
              <a:solidFill>
                <a:srgbClr val="000000"/>
              </a:solidFill>
            </a:endParaRPr>
          </a:p>
          <a:p>
            <a:pPr marL="342900" indent="-342900" eaLnBrk="1" hangingPunct="1">
              <a:spcBef>
                <a:spcPct val="50000"/>
              </a:spcBef>
              <a:buClr>
                <a:srgbClr val="990000"/>
              </a:buClr>
              <a:buFont typeface="Arial"/>
              <a:buChar char="•"/>
              <a:defRPr/>
            </a:pPr>
            <a:endParaRPr lang="en-US" sz="2400" b="1" dirty="0">
              <a:cs typeface="Times New Roman" charset="0"/>
            </a:endParaRPr>
          </a:p>
          <a:p>
            <a:pPr eaLnBrk="1" hangingPunct="1">
              <a:spcBef>
                <a:spcPct val="50000"/>
              </a:spcBef>
              <a:buClr>
                <a:srgbClr val="990000"/>
              </a:buClr>
              <a:defRPr/>
            </a:pPr>
            <a:endParaRPr lang="en-GB" sz="2000" dirty="0">
              <a:cs typeface="Times New Roman"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24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367456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16" descr="http://www.clker.com/cliparts/5/Q/D/T/J/W/storm-lightning-bolt.sv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z="1800">
              <a:solidFill>
                <a:srgbClr val="000000"/>
              </a:solidFill>
              <a:latin typeface="Calibri" pitchFamily="34" charset="0"/>
            </a:endParaRPr>
          </a:p>
        </p:txBody>
      </p:sp>
      <p:sp>
        <p:nvSpPr>
          <p:cNvPr id="30723" name="AutoShape 22" descr="https://encrypted-tbn1.gstatic.com/images?q=tbn:ANd9GcRTzketoP7e7T5rFn9X5yQwLTYpy6_6CjhgUXXTCjRI6kE_wWyl"/>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z="1800">
              <a:solidFill>
                <a:srgbClr val="000000"/>
              </a:solidFill>
              <a:latin typeface="Calibri" pitchFamily="34" charset="0"/>
            </a:endParaRPr>
          </a:p>
        </p:txBody>
      </p:sp>
      <p:sp>
        <p:nvSpPr>
          <p:cNvPr id="30724" name="Rectangle 33"/>
          <p:cNvSpPr>
            <a:spLocks noChangeArrowheads="1"/>
          </p:cNvSpPr>
          <p:nvPr/>
        </p:nvSpPr>
        <p:spPr bwMode="auto">
          <a:xfrm>
            <a:off x="2268538" y="5732463"/>
            <a:ext cx="20875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ZA" altLang="en-US" sz="1200">
                <a:solidFill>
                  <a:srgbClr val="FFFFFF"/>
                </a:solidFill>
                <a:latin typeface="Calibri" pitchFamily="34" charset="0"/>
              </a:rPr>
              <a:t>St</a:t>
            </a:r>
          </a:p>
        </p:txBody>
      </p:sp>
      <p:sp>
        <p:nvSpPr>
          <p:cNvPr id="30725" name="TextBox 31"/>
          <p:cNvSpPr txBox="1">
            <a:spLocks noChangeArrowheads="1"/>
          </p:cNvSpPr>
          <p:nvPr/>
        </p:nvSpPr>
        <p:spPr bwMode="auto">
          <a:xfrm>
            <a:off x="5799138" y="555625"/>
            <a:ext cx="2089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ZA" altLang="en-US" sz="1400">
                <a:solidFill>
                  <a:srgbClr val="C00000"/>
                </a:solidFill>
              </a:rPr>
              <a:t>Case Management </a:t>
            </a:r>
          </a:p>
          <a:p>
            <a:pPr algn="ctr" eaLnBrk="1" hangingPunct="1"/>
            <a:r>
              <a:rPr lang="en-ZA" altLang="en-US" sz="1400">
                <a:solidFill>
                  <a:srgbClr val="C00000"/>
                </a:solidFill>
              </a:rPr>
              <a:t>System</a:t>
            </a:r>
          </a:p>
        </p:txBody>
      </p:sp>
      <p:sp>
        <p:nvSpPr>
          <p:cNvPr id="30726" name="TextBox 36"/>
          <p:cNvSpPr txBox="1">
            <a:spLocks noChangeArrowheads="1"/>
          </p:cNvSpPr>
          <p:nvPr/>
        </p:nvSpPr>
        <p:spPr bwMode="auto">
          <a:xfrm>
            <a:off x="644525" y="3890963"/>
            <a:ext cx="1446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400">
                <a:solidFill>
                  <a:srgbClr val="C00000"/>
                </a:solidFill>
              </a:rPr>
              <a:t>Filing Party </a:t>
            </a:r>
          </a:p>
        </p:txBody>
      </p:sp>
      <p:sp>
        <p:nvSpPr>
          <p:cNvPr id="30727" name="AutoShape 16" descr="http://www.clker.com/cliparts/5/Q/D/T/J/W/storm-lightning-bolt.svg"/>
          <p:cNvSpPr>
            <a:spLocks noChangeAspect="1" noChangeArrowheads="1"/>
          </p:cNvSpPr>
          <p:nvPr/>
        </p:nvSpPr>
        <p:spPr bwMode="auto">
          <a:xfrm>
            <a:off x="11113" y="-5318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z="1800">
              <a:solidFill>
                <a:srgbClr val="000000"/>
              </a:solidFill>
              <a:latin typeface="Calibri" pitchFamily="34" charset="0"/>
            </a:endParaRPr>
          </a:p>
        </p:txBody>
      </p:sp>
      <p:sp>
        <p:nvSpPr>
          <p:cNvPr id="30728" name="AutoShape 22" descr="https://encrypted-tbn1.gstatic.com/images?q=tbn:ANd9GcRTzketoP7e7T5rFn9X5yQwLTYpy6_6CjhgUXXTCjRI6kE_wWyl"/>
          <p:cNvSpPr>
            <a:spLocks noChangeAspect="1" noChangeArrowheads="1"/>
          </p:cNvSpPr>
          <p:nvPr/>
        </p:nvSpPr>
        <p:spPr bwMode="auto">
          <a:xfrm>
            <a:off x="11113" y="-5318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ZA" altLang="en-US" sz="1800">
              <a:solidFill>
                <a:srgbClr val="000000"/>
              </a:solidFill>
              <a:latin typeface="Calibri" pitchFamily="34" charset="0"/>
            </a:endParaRPr>
          </a:p>
        </p:txBody>
      </p:sp>
      <p:pic>
        <p:nvPicPr>
          <p:cNvPr id="30729" name="Picture 25" descr="C:\Users\Lynette\Documents\Thabisa.es3\NCT\application-server-clipart-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24588" y="1038225"/>
            <a:ext cx="1624012"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0" name="TextBox 51"/>
          <p:cNvSpPr txBox="1">
            <a:spLocks noChangeArrowheads="1"/>
          </p:cNvSpPr>
          <p:nvPr/>
        </p:nvSpPr>
        <p:spPr bwMode="auto">
          <a:xfrm>
            <a:off x="900113" y="161925"/>
            <a:ext cx="698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ZA" altLang="en-US" sz="1800" b="1">
                <a:solidFill>
                  <a:srgbClr val="C00000"/>
                </a:solidFill>
              </a:rPr>
              <a:t>CURRENT SYSTEM IN OPERATION</a:t>
            </a:r>
          </a:p>
        </p:txBody>
      </p:sp>
      <p:sp>
        <p:nvSpPr>
          <p:cNvPr id="60" name="Right Arrow 59"/>
          <p:cNvSpPr/>
          <p:nvPr/>
        </p:nvSpPr>
        <p:spPr>
          <a:xfrm>
            <a:off x="1979613" y="2060575"/>
            <a:ext cx="118745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0732" name="Rectangle 60"/>
          <p:cNvSpPr>
            <a:spLocks noChangeArrowheads="1"/>
          </p:cNvSpPr>
          <p:nvPr/>
        </p:nvSpPr>
        <p:spPr bwMode="auto">
          <a:xfrm>
            <a:off x="2124075" y="5346700"/>
            <a:ext cx="2087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ZA" altLang="en-US" sz="1200">
                <a:solidFill>
                  <a:srgbClr val="FFFFFF"/>
                </a:solidFill>
                <a:latin typeface="Calibri" pitchFamily="34" charset="0"/>
              </a:rPr>
              <a:t>St</a:t>
            </a:r>
          </a:p>
        </p:txBody>
      </p:sp>
      <p:sp>
        <p:nvSpPr>
          <p:cNvPr id="66" name="Right Arrow 65"/>
          <p:cNvSpPr/>
          <p:nvPr/>
        </p:nvSpPr>
        <p:spPr>
          <a:xfrm>
            <a:off x="3195638" y="1484313"/>
            <a:ext cx="584200" cy="360362"/>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67" name="Right Arrow 66"/>
          <p:cNvSpPr/>
          <p:nvPr/>
        </p:nvSpPr>
        <p:spPr>
          <a:xfrm>
            <a:off x="3132138" y="765175"/>
            <a:ext cx="58420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1" name="TextBox 30"/>
          <p:cNvSpPr txBox="1"/>
          <p:nvPr/>
        </p:nvSpPr>
        <p:spPr>
          <a:xfrm>
            <a:off x="4427538" y="3101975"/>
            <a:ext cx="649287" cy="254000"/>
          </a:xfrm>
          <a:prstGeom prst="rect">
            <a:avLst/>
          </a:prstGeom>
          <a:noFill/>
        </p:spPr>
        <p:txBody>
          <a:bodyPr>
            <a:spAutoFit/>
          </a:bodyPr>
          <a:lstStyle/>
          <a:p>
            <a:pPr algn="ctr" eaLnBrk="1" fontAlgn="auto" hangingPunct="1">
              <a:spcBef>
                <a:spcPts val="0"/>
              </a:spcBef>
              <a:spcAft>
                <a:spcPts val="0"/>
              </a:spcAft>
              <a:defRPr/>
            </a:pPr>
            <a:r>
              <a:rPr lang="en-ZA" sz="1050" dirty="0">
                <a:solidFill>
                  <a:srgbClr val="C00000"/>
                </a:solidFill>
                <a:latin typeface="Calibri"/>
              </a:rPr>
              <a:t>Walk in</a:t>
            </a:r>
          </a:p>
        </p:txBody>
      </p:sp>
      <p:pic>
        <p:nvPicPr>
          <p:cNvPr id="30736" name="Picture 29" descr="Image result for CONSUME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 y="1352550"/>
            <a:ext cx="1962150" cy="253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7" name="Picture 6" descr="Image result for email"/>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708400" y="620713"/>
            <a:ext cx="6731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3167063" y="908050"/>
            <a:ext cx="36512" cy="2447925"/>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5" name="Right Arrow 34"/>
          <p:cNvSpPr/>
          <p:nvPr/>
        </p:nvSpPr>
        <p:spPr>
          <a:xfrm>
            <a:off x="3203575" y="2276475"/>
            <a:ext cx="58420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6" name="Right Arrow 35"/>
          <p:cNvSpPr/>
          <p:nvPr/>
        </p:nvSpPr>
        <p:spPr>
          <a:xfrm>
            <a:off x="3195638" y="3068638"/>
            <a:ext cx="584200" cy="360362"/>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pic>
        <p:nvPicPr>
          <p:cNvPr id="30741" name="Picture 31" descr="Image result for fax icon"/>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817938" y="1352550"/>
            <a:ext cx="5746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2" name="Picture 33" descr="Image result for RECEPTION OFFICE icon"/>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795713" y="2720975"/>
            <a:ext cx="7191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3" name="AutoShape 35" descr="Image result for POST  icon"/>
          <p:cNvSpPr>
            <a:spLocks noChangeAspect="1" noChangeArrowheads="1"/>
          </p:cNvSpPr>
          <p:nvPr/>
        </p:nvSpPr>
        <p:spPr bwMode="auto">
          <a:xfrm>
            <a:off x="204788" y="-2428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p>
        </p:txBody>
      </p:sp>
      <p:sp>
        <p:nvSpPr>
          <p:cNvPr id="30744" name="AutoShape 37" descr="Image result for POST  icon"/>
          <p:cNvSpPr>
            <a:spLocks noChangeAspect="1" noChangeArrowheads="1"/>
          </p:cNvSpPr>
          <p:nvPr/>
        </p:nvSpPr>
        <p:spPr bwMode="auto">
          <a:xfrm>
            <a:off x="357188" y="-90488"/>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p>
        </p:txBody>
      </p:sp>
      <p:sp>
        <p:nvSpPr>
          <p:cNvPr id="30745" name="AutoShape 39" descr="Image result for POST  icon"/>
          <p:cNvSpPr>
            <a:spLocks noChangeAspect="1" noChangeArrowheads="1"/>
          </p:cNvSpPr>
          <p:nvPr/>
        </p:nvSpPr>
        <p:spPr bwMode="auto">
          <a:xfrm>
            <a:off x="509588" y="619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p>
        </p:txBody>
      </p:sp>
      <p:pic>
        <p:nvPicPr>
          <p:cNvPr id="30746" name="Picture 41" descr="Image result for POST  icon"/>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3768725" y="2097088"/>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p:cNvSpPr txBox="1"/>
          <p:nvPr/>
        </p:nvSpPr>
        <p:spPr>
          <a:xfrm>
            <a:off x="4284663" y="2349500"/>
            <a:ext cx="647700" cy="254000"/>
          </a:xfrm>
          <a:prstGeom prst="rect">
            <a:avLst/>
          </a:prstGeom>
          <a:noFill/>
        </p:spPr>
        <p:txBody>
          <a:bodyPr>
            <a:spAutoFit/>
          </a:bodyPr>
          <a:lstStyle/>
          <a:p>
            <a:pPr algn="ctr" eaLnBrk="1" fontAlgn="auto" hangingPunct="1">
              <a:spcBef>
                <a:spcPts val="0"/>
              </a:spcBef>
              <a:spcAft>
                <a:spcPts val="0"/>
              </a:spcAft>
              <a:defRPr/>
            </a:pPr>
            <a:r>
              <a:rPr lang="en-ZA" sz="1050" dirty="0">
                <a:solidFill>
                  <a:srgbClr val="C00000"/>
                </a:solidFill>
                <a:latin typeface="Calibri"/>
              </a:rPr>
              <a:t>Post</a:t>
            </a:r>
          </a:p>
        </p:txBody>
      </p:sp>
      <p:sp>
        <p:nvSpPr>
          <p:cNvPr id="48" name="TextBox 47"/>
          <p:cNvSpPr txBox="1"/>
          <p:nvPr/>
        </p:nvSpPr>
        <p:spPr>
          <a:xfrm>
            <a:off x="4140200" y="1484313"/>
            <a:ext cx="647700" cy="254000"/>
          </a:xfrm>
          <a:prstGeom prst="rect">
            <a:avLst/>
          </a:prstGeom>
          <a:noFill/>
        </p:spPr>
        <p:txBody>
          <a:bodyPr>
            <a:spAutoFit/>
          </a:bodyPr>
          <a:lstStyle/>
          <a:p>
            <a:pPr algn="ctr" eaLnBrk="1" fontAlgn="auto" hangingPunct="1">
              <a:spcBef>
                <a:spcPts val="0"/>
              </a:spcBef>
              <a:spcAft>
                <a:spcPts val="0"/>
              </a:spcAft>
              <a:defRPr/>
            </a:pPr>
            <a:r>
              <a:rPr lang="en-ZA" sz="1050" dirty="0">
                <a:solidFill>
                  <a:srgbClr val="C00000"/>
                </a:solidFill>
                <a:latin typeface="Calibri"/>
              </a:rPr>
              <a:t>Fax</a:t>
            </a:r>
          </a:p>
        </p:txBody>
      </p:sp>
      <p:sp>
        <p:nvSpPr>
          <p:cNvPr id="49" name="TextBox 48"/>
          <p:cNvSpPr txBox="1"/>
          <p:nvPr/>
        </p:nvSpPr>
        <p:spPr>
          <a:xfrm>
            <a:off x="4140200" y="765175"/>
            <a:ext cx="647700" cy="254000"/>
          </a:xfrm>
          <a:prstGeom prst="rect">
            <a:avLst/>
          </a:prstGeom>
          <a:noFill/>
        </p:spPr>
        <p:txBody>
          <a:bodyPr>
            <a:spAutoFit/>
          </a:bodyPr>
          <a:lstStyle/>
          <a:p>
            <a:pPr algn="ctr" eaLnBrk="1" fontAlgn="auto" hangingPunct="1">
              <a:spcBef>
                <a:spcPts val="0"/>
              </a:spcBef>
              <a:spcAft>
                <a:spcPts val="0"/>
              </a:spcAft>
              <a:defRPr/>
            </a:pPr>
            <a:r>
              <a:rPr lang="en-ZA" sz="1050" dirty="0">
                <a:solidFill>
                  <a:srgbClr val="C00000"/>
                </a:solidFill>
                <a:latin typeface="Calibri"/>
              </a:rPr>
              <a:t>Email</a:t>
            </a:r>
          </a:p>
        </p:txBody>
      </p:sp>
      <p:sp>
        <p:nvSpPr>
          <p:cNvPr id="30750" name="TextBox 36"/>
          <p:cNvSpPr txBox="1">
            <a:spLocks noChangeArrowheads="1"/>
          </p:cNvSpPr>
          <p:nvPr/>
        </p:nvSpPr>
        <p:spPr bwMode="auto">
          <a:xfrm>
            <a:off x="1865313" y="1785938"/>
            <a:ext cx="1447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Submit Application</a:t>
            </a:r>
          </a:p>
        </p:txBody>
      </p:sp>
      <p:cxnSp>
        <p:nvCxnSpPr>
          <p:cNvPr id="12" name="Elbow Connector 11"/>
          <p:cNvCxnSpPr>
            <a:stCxn id="49" idx="3"/>
          </p:cNvCxnSpPr>
          <p:nvPr/>
        </p:nvCxnSpPr>
        <p:spPr>
          <a:xfrm>
            <a:off x="4787900" y="892175"/>
            <a:ext cx="1368425" cy="1108075"/>
          </a:xfrm>
          <a:prstGeom prst="bentConnector3">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a:off x="4608513" y="1639888"/>
            <a:ext cx="1547812" cy="565150"/>
          </a:xfrm>
          <a:prstGeom prst="bentConnector3">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47" idx="3"/>
          </p:cNvCxnSpPr>
          <p:nvPr/>
        </p:nvCxnSpPr>
        <p:spPr>
          <a:xfrm flipV="1">
            <a:off x="4932363" y="2349500"/>
            <a:ext cx="1223962" cy="127000"/>
          </a:xfrm>
          <a:prstGeom prst="bentConnector3">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31" idx="3"/>
          </p:cNvCxnSpPr>
          <p:nvPr/>
        </p:nvCxnSpPr>
        <p:spPr>
          <a:xfrm flipV="1">
            <a:off x="5076825" y="2476500"/>
            <a:ext cx="1079500" cy="752475"/>
          </a:xfrm>
          <a:prstGeom prst="bentConnector3">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30760" idx="2"/>
          </p:cNvCxnSpPr>
          <p:nvPr/>
        </p:nvCxnSpPr>
        <p:spPr>
          <a:xfrm rot="5400000">
            <a:off x="6904038" y="4464050"/>
            <a:ext cx="0" cy="4572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30756" name="Picture 43" descr="Image result for Notice icon"/>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5580063" y="4357688"/>
            <a:ext cx="1087437"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7" name="TextBox 36"/>
          <p:cNvSpPr txBox="1">
            <a:spLocks noChangeArrowheads="1"/>
          </p:cNvSpPr>
          <p:nvPr/>
        </p:nvSpPr>
        <p:spPr bwMode="auto">
          <a:xfrm>
            <a:off x="5472113" y="5254625"/>
            <a:ext cx="1687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Notice of Complete/Incomplete</a:t>
            </a:r>
          </a:p>
        </p:txBody>
      </p:sp>
      <p:sp>
        <p:nvSpPr>
          <p:cNvPr id="38" name="Rectangle 37"/>
          <p:cNvSpPr/>
          <p:nvPr/>
        </p:nvSpPr>
        <p:spPr>
          <a:xfrm>
            <a:off x="1258888" y="5084763"/>
            <a:ext cx="4213225" cy="144462"/>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39" name="Up Arrow 38"/>
          <p:cNvSpPr/>
          <p:nvPr/>
        </p:nvSpPr>
        <p:spPr>
          <a:xfrm>
            <a:off x="1187450" y="4221163"/>
            <a:ext cx="319088" cy="977900"/>
          </a:xfrm>
          <a:prstGeom prst="up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30760" name="TextBox 36"/>
          <p:cNvSpPr txBox="1">
            <a:spLocks noChangeArrowheads="1"/>
          </p:cNvSpPr>
          <p:nvPr/>
        </p:nvSpPr>
        <p:spPr bwMode="auto">
          <a:xfrm>
            <a:off x="6770688" y="4414838"/>
            <a:ext cx="7223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Issue</a:t>
            </a:r>
          </a:p>
        </p:txBody>
      </p:sp>
      <p:pic>
        <p:nvPicPr>
          <p:cNvPr id="30761" name="Picture 45" descr="Image result for order icon"/>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7451725" y="5421313"/>
            <a:ext cx="10414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1" name="Elbow Connector 40"/>
          <p:cNvCxnSpPr/>
          <p:nvPr/>
        </p:nvCxnSpPr>
        <p:spPr>
          <a:xfrm rot="16200000" flipH="1">
            <a:off x="6799263" y="3306763"/>
            <a:ext cx="1028700" cy="850900"/>
          </a:xfrm>
          <a:prstGeom prst="bentConnector3">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763" name="TextBox 36"/>
          <p:cNvSpPr txBox="1">
            <a:spLocks noChangeArrowheads="1"/>
          </p:cNvSpPr>
          <p:nvPr/>
        </p:nvSpPr>
        <p:spPr bwMode="auto">
          <a:xfrm>
            <a:off x="7343775" y="4984750"/>
            <a:ext cx="1082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Motion Court</a:t>
            </a:r>
          </a:p>
        </p:txBody>
      </p:sp>
      <p:sp>
        <p:nvSpPr>
          <p:cNvPr id="81" name="Rectangle 80"/>
          <p:cNvSpPr/>
          <p:nvPr/>
        </p:nvSpPr>
        <p:spPr>
          <a:xfrm>
            <a:off x="814388" y="5872163"/>
            <a:ext cx="6742112" cy="153987"/>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sp>
        <p:nvSpPr>
          <p:cNvPr id="82" name="Up Arrow 81"/>
          <p:cNvSpPr/>
          <p:nvPr/>
        </p:nvSpPr>
        <p:spPr>
          <a:xfrm>
            <a:off x="752475" y="4221163"/>
            <a:ext cx="317500" cy="1701800"/>
          </a:xfrm>
          <a:prstGeom prst="up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a:p>
        </p:txBody>
      </p:sp>
      <p:pic>
        <p:nvPicPr>
          <p:cNvPr id="30766" name="Picture 47" descr="Image result for motion court icon"/>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7378700" y="4251325"/>
            <a:ext cx="7937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2" name="Straight Arrow Connector 51"/>
          <p:cNvCxnSpPr/>
          <p:nvPr/>
        </p:nvCxnSpPr>
        <p:spPr>
          <a:xfrm>
            <a:off x="7885113" y="5199063"/>
            <a:ext cx="0" cy="22225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768" name="TextBox 36"/>
          <p:cNvSpPr txBox="1">
            <a:spLocks noChangeArrowheads="1"/>
          </p:cNvSpPr>
          <p:nvPr/>
        </p:nvSpPr>
        <p:spPr bwMode="auto">
          <a:xfrm>
            <a:off x="7308850" y="6319838"/>
            <a:ext cx="172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Grant/Refuse/Directive</a:t>
            </a:r>
          </a:p>
        </p:txBody>
      </p:sp>
      <p:sp>
        <p:nvSpPr>
          <p:cNvPr id="50" name="Right Arrow 49"/>
          <p:cNvSpPr/>
          <p:nvPr/>
        </p:nvSpPr>
        <p:spPr>
          <a:xfrm rot="10800000">
            <a:off x="1865313" y="3441700"/>
            <a:ext cx="457835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0770" name="TextBox 36"/>
          <p:cNvSpPr txBox="1">
            <a:spLocks noChangeArrowheads="1"/>
          </p:cNvSpPr>
          <p:nvPr/>
        </p:nvSpPr>
        <p:spPr bwMode="auto">
          <a:xfrm>
            <a:off x="3417888" y="3802063"/>
            <a:ext cx="173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ZA" altLang="en-US" sz="1200">
                <a:solidFill>
                  <a:srgbClr val="C00000"/>
                </a:solidFill>
              </a:rPr>
              <a:t>Generated case number</a:t>
            </a:r>
          </a:p>
        </p:txBody>
      </p:sp>
      <p:sp>
        <p:nvSpPr>
          <p:cNvPr id="2" name="Rectangle 1"/>
          <p:cNvSpPr/>
          <p:nvPr/>
        </p:nvSpPr>
        <p:spPr>
          <a:xfrm>
            <a:off x="6534385" y="6459150"/>
            <a:ext cx="739305" cy="276999"/>
          </a:xfrm>
          <a:prstGeom prst="rect">
            <a:avLst/>
          </a:prstGeom>
        </p:spPr>
        <p:txBody>
          <a:bodyPr wrap="none">
            <a:spAutoFit/>
          </a:bodyPr>
          <a:lstStyle/>
          <a:p>
            <a:pPr lvl="0"/>
            <a:r>
              <a:rPr lang="en-US" sz="1200" dirty="0" smtClean="0">
                <a:solidFill>
                  <a:srgbClr val="000000"/>
                </a:solidFill>
              </a:rPr>
              <a:t>25 </a:t>
            </a:r>
            <a:r>
              <a:rPr lang="en-US" sz="1200" dirty="0">
                <a:solidFill>
                  <a:srgbClr val="000000"/>
                </a:solidFill>
              </a:rPr>
              <a:t>of 38</a:t>
            </a:r>
            <a:endParaRPr lang="en-US" sz="1200" dirty="0">
              <a:solidFill>
                <a:srgbClr val="000000"/>
              </a:solidFill>
            </a:endParaRPr>
          </a:p>
        </p:txBody>
      </p:sp>
    </p:spTree>
    <p:extLst>
      <p:ext uri="{BB962C8B-B14F-4D97-AF65-F5344CB8AC3E}">
        <p14:creationId xmlns:p14="http://schemas.microsoft.com/office/powerpoint/2010/main" val="431196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AutoShape 16" descr="http://www.clker.com/cliparts/5/Q/D/T/J/W/storm-lightning-bolt.svg"/>
          <p:cNvSpPr>
            <a:spLocks noChangeAspect="1" noChangeArrowheads="1"/>
          </p:cNvSpPr>
          <p:nvPr/>
        </p:nvSpPr>
        <p:spPr bwMode="auto">
          <a:xfrm>
            <a:off x="155575" y="-144463"/>
            <a:ext cx="304800" cy="304801"/>
          </a:xfrm>
          <a:prstGeom prst="rect">
            <a:avLst/>
          </a:prstGeom>
          <a:noFill/>
        </p:spPr>
        <p:txBody>
          <a:bodyPr/>
          <a:lstStyle/>
          <a:p>
            <a:pPr eaLnBrk="1" fontAlgn="auto" hangingPunct="1">
              <a:spcBef>
                <a:spcPts val="0"/>
              </a:spcBef>
              <a:spcAft>
                <a:spcPts val="0"/>
              </a:spcAft>
              <a:defRPr/>
            </a:pPr>
            <a:endParaRPr lang="en-ZA" sz="1800">
              <a:solidFill>
                <a:prstClr val="black"/>
              </a:solidFill>
              <a:latin typeface="Calibri"/>
              <a:ea typeface="+mn-ea"/>
            </a:endParaRPr>
          </a:p>
        </p:txBody>
      </p:sp>
      <p:sp>
        <p:nvSpPr>
          <p:cNvPr id="1046" name="AutoShape 22" descr="https://encrypted-tbn1.gstatic.com/images?q=tbn:ANd9GcRTzketoP7e7T5rFn9X5yQwLTYpy6_6CjhgUXXTCjRI6kE_wWyl"/>
          <p:cNvSpPr>
            <a:spLocks noChangeAspect="1" noChangeArrowheads="1"/>
          </p:cNvSpPr>
          <p:nvPr/>
        </p:nvSpPr>
        <p:spPr bwMode="auto">
          <a:xfrm>
            <a:off x="155575" y="-144463"/>
            <a:ext cx="304800" cy="304801"/>
          </a:xfrm>
          <a:prstGeom prst="rect">
            <a:avLst/>
          </a:prstGeom>
          <a:noFill/>
        </p:spPr>
        <p:txBody>
          <a:bodyPr/>
          <a:lstStyle/>
          <a:p>
            <a:pPr eaLnBrk="1" fontAlgn="auto" hangingPunct="1">
              <a:spcBef>
                <a:spcPts val="0"/>
              </a:spcBef>
              <a:spcAft>
                <a:spcPts val="0"/>
              </a:spcAft>
              <a:defRPr/>
            </a:pPr>
            <a:endParaRPr lang="en-ZA" sz="1800">
              <a:solidFill>
                <a:prstClr val="black"/>
              </a:solidFill>
              <a:latin typeface="Calibri"/>
              <a:ea typeface="+mn-ea"/>
            </a:endParaRPr>
          </a:p>
        </p:txBody>
      </p:sp>
      <p:pic>
        <p:nvPicPr>
          <p:cNvPr id="31748" name="Picture 2" descr="https://pixabay.com/static/uploads/photo/2012/04/13/20/24/laptop-33521_960_720.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43213" y="2036763"/>
            <a:ext cx="1296987"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descr="http://www.mymerhaba.com/en/images/4592.jpg?a03.11.201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394200" y="1412875"/>
            <a:ext cx="14732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ounded Rectangle 28"/>
          <p:cNvSpPr/>
          <p:nvPr/>
        </p:nvSpPr>
        <p:spPr>
          <a:xfrm>
            <a:off x="7380288" y="1169988"/>
            <a:ext cx="1655762" cy="405923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2" name="TextBox 31"/>
          <p:cNvSpPr txBox="1"/>
          <p:nvPr/>
        </p:nvSpPr>
        <p:spPr>
          <a:xfrm>
            <a:off x="7380288" y="620713"/>
            <a:ext cx="1763712" cy="523875"/>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Case Management </a:t>
            </a:r>
          </a:p>
          <a:p>
            <a:pPr algn="ctr" eaLnBrk="1" fontAlgn="auto" hangingPunct="1">
              <a:spcBef>
                <a:spcPts val="0"/>
              </a:spcBef>
              <a:spcAft>
                <a:spcPts val="0"/>
              </a:spcAft>
              <a:defRPr/>
            </a:pPr>
            <a:r>
              <a:rPr lang="en-ZA" sz="1400" dirty="0">
                <a:solidFill>
                  <a:srgbClr val="C00000"/>
                </a:solidFill>
                <a:latin typeface="Calibri"/>
                <a:ea typeface="+mn-ea"/>
              </a:rPr>
              <a:t>System</a:t>
            </a:r>
          </a:p>
        </p:txBody>
      </p:sp>
      <p:sp>
        <p:nvSpPr>
          <p:cNvPr id="37" name="TextBox 36"/>
          <p:cNvSpPr txBox="1"/>
          <p:nvPr/>
        </p:nvSpPr>
        <p:spPr>
          <a:xfrm>
            <a:off x="2916238" y="1268413"/>
            <a:ext cx="1439862" cy="523875"/>
          </a:xfrm>
          <a:prstGeom prst="rect">
            <a:avLst/>
          </a:prstGeom>
          <a:noFill/>
        </p:spPr>
        <p:txBody>
          <a:bodyPr>
            <a:spAutoFit/>
          </a:bodyPr>
          <a:lstStyle/>
          <a:p>
            <a:pPr eaLnBrk="1" fontAlgn="auto" hangingPunct="1">
              <a:spcBef>
                <a:spcPts val="0"/>
              </a:spcBef>
              <a:spcAft>
                <a:spcPts val="0"/>
              </a:spcAft>
              <a:defRPr/>
            </a:pPr>
            <a:r>
              <a:rPr lang="en-ZA" sz="1400" dirty="0">
                <a:solidFill>
                  <a:srgbClr val="C00000"/>
                </a:solidFill>
                <a:latin typeface="Calibri"/>
                <a:ea typeface="+mn-ea"/>
              </a:rPr>
              <a:t>Filing Party (External)</a:t>
            </a:r>
          </a:p>
        </p:txBody>
      </p:sp>
      <p:sp>
        <p:nvSpPr>
          <p:cNvPr id="41" name="AutoShape 16" descr="http://www.clker.com/cliparts/5/Q/D/T/J/W/storm-lightning-bolt.svg"/>
          <p:cNvSpPr>
            <a:spLocks noChangeAspect="1" noChangeArrowheads="1"/>
          </p:cNvSpPr>
          <p:nvPr/>
        </p:nvSpPr>
        <p:spPr bwMode="auto">
          <a:xfrm>
            <a:off x="11113" y="-531813"/>
            <a:ext cx="304800" cy="304800"/>
          </a:xfrm>
          <a:prstGeom prst="rect">
            <a:avLst/>
          </a:prstGeom>
          <a:noFill/>
        </p:spPr>
        <p:txBody>
          <a:bodyPr/>
          <a:lstStyle/>
          <a:p>
            <a:pPr eaLnBrk="1" fontAlgn="auto" hangingPunct="1">
              <a:spcBef>
                <a:spcPts val="0"/>
              </a:spcBef>
              <a:spcAft>
                <a:spcPts val="0"/>
              </a:spcAft>
              <a:defRPr/>
            </a:pPr>
            <a:endParaRPr lang="en-ZA" sz="1800">
              <a:solidFill>
                <a:prstClr val="black"/>
              </a:solidFill>
              <a:latin typeface="Calibri"/>
              <a:ea typeface="+mn-ea"/>
            </a:endParaRPr>
          </a:p>
        </p:txBody>
      </p:sp>
      <p:sp>
        <p:nvSpPr>
          <p:cNvPr id="44" name="AutoShape 22" descr="https://encrypted-tbn1.gstatic.com/images?q=tbn:ANd9GcRTzketoP7e7T5rFn9X5yQwLTYpy6_6CjhgUXXTCjRI6kE_wWyl"/>
          <p:cNvSpPr>
            <a:spLocks noChangeAspect="1" noChangeArrowheads="1"/>
          </p:cNvSpPr>
          <p:nvPr/>
        </p:nvSpPr>
        <p:spPr bwMode="auto">
          <a:xfrm>
            <a:off x="11113" y="-531813"/>
            <a:ext cx="304800" cy="304800"/>
          </a:xfrm>
          <a:prstGeom prst="rect">
            <a:avLst/>
          </a:prstGeom>
          <a:noFill/>
        </p:spPr>
        <p:txBody>
          <a:bodyPr/>
          <a:lstStyle/>
          <a:p>
            <a:pPr eaLnBrk="1" fontAlgn="auto" hangingPunct="1">
              <a:spcBef>
                <a:spcPts val="0"/>
              </a:spcBef>
              <a:spcAft>
                <a:spcPts val="0"/>
              </a:spcAft>
              <a:defRPr/>
            </a:pPr>
            <a:endParaRPr lang="en-ZA" sz="1800">
              <a:solidFill>
                <a:prstClr val="black"/>
              </a:solidFill>
              <a:latin typeface="Calibri"/>
              <a:ea typeface="+mn-ea"/>
            </a:endParaRPr>
          </a:p>
        </p:txBody>
      </p:sp>
      <p:sp>
        <p:nvSpPr>
          <p:cNvPr id="45" name="TextBox 44"/>
          <p:cNvSpPr txBox="1"/>
          <p:nvPr/>
        </p:nvSpPr>
        <p:spPr>
          <a:xfrm>
            <a:off x="4211638" y="1268413"/>
            <a:ext cx="1439862" cy="307975"/>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NCT Website</a:t>
            </a:r>
          </a:p>
        </p:txBody>
      </p:sp>
      <p:pic>
        <p:nvPicPr>
          <p:cNvPr id="31756" name="Picture 25" descr="C:\Users\Lynette\Documents\Thabisa.es3\NCT\application-server-clipart-1.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451725" y="1700213"/>
            <a:ext cx="1547813"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7" name="Picture 48" descr="https://encrypted-tbn1.gstatic.com/images?q=tbn:ANd9GcRTzketoP7e7T5rFn9X5yQwLTYpy6_6CjhgUXXTCjRI6kE_wWyl"/>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rot="3983024">
            <a:off x="3890169" y="1839119"/>
            <a:ext cx="428625"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ight Arrow 50"/>
          <p:cNvSpPr/>
          <p:nvPr/>
        </p:nvSpPr>
        <p:spPr>
          <a:xfrm rot="1639020">
            <a:off x="5329238" y="2673350"/>
            <a:ext cx="558800" cy="358775"/>
          </a:xfrm>
          <a:prstGeom prst="rightArrow">
            <a:avLst>
              <a:gd name="adj1" fmla="val 57631"/>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52" name="TextBox 51"/>
          <p:cNvSpPr txBox="1"/>
          <p:nvPr/>
        </p:nvSpPr>
        <p:spPr>
          <a:xfrm>
            <a:off x="900113" y="161925"/>
            <a:ext cx="6985000" cy="369888"/>
          </a:xfrm>
          <a:prstGeom prst="rect">
            <a:avLst/>
          </a:prstGeom>
          <a:noFill/>
        </p:spPr>
        <p:txBody>
          <a:bodyPr>
            <a:spAutoFit/>
          </a:bodyPr>
          <a:lstStyle/>
          <a:p>
            <a:pPr algn="ctr" eaLnBrk="1" fontAlgn="auto" hangingPunct="1">
              <a:spcBef>
                <a:spcPts val="0"/>
              </a:spcBef>
              <a:spcAft>
                <a:spcPts val="0"/>
              </a:spcAft>
              <a:defRPr/>
            </a:pPr>
            <a:r>
              <a:rPr lang="en-ZA" sz="1800" b="1" dirty="0">
                <a:solidFill>
                  <a:srgbClr val="C00000"/>
                </a:solidFill>
                <a:latin typeface="Calibri"/>
                <a:ea typeface="+mn-ea"/>
              </a:rPr>
              <a:t>PROPOSED SYSTEM/ELECTRONIC FILING</a:t>
            </a:r>
          </a:p>
        </p:txBody>
      </p:sp>
      <p:pic>
        <p:nvPicPr>
          <p:cNvPr id="31760" name="Picture 53" descr="C:\Users\Lynette\Documents\Thabisa.es3\NCT\websere.pn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003800" y="3789363"/>
            <a:ext cx="863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54"/>
          <p:cNvSpPr txBox="1"/>
          <p:nvPr/>
        </p:nvSpPr>
        <p:spPr>
          <a:xfrm>
            <a:off x="4751388" y="3314700"/>
            <a:ext cx="1368425" cy="523875"/>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XML Web service</a:t>
            </a:r>
          </a:p>
        </p:txBody>
      </p:sp>
      <p:cxnSp>
        <p:nvCxnSpPr>
          <p:cNvPr id="59" name="Elbow Connector 58"/>
          <p:cNvCxnSpPr/>
          <p:nvPr/>
        </p:nvCxnSpPr>
        <p:spPr>
          <a:xfrm>
            <a:off x="3851275" y="3068638"/>
            <a:ext cx="1008063" cy="936625"/>
          </a:xfrm>
          <a:prstGeom prst="bentConnector3">
            <a:avLst>
              <a:gd name="adj1" fmla="val 50000"/>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Right Arrow 59"/>
          <p:cNvSpPr/>
          <p:nvPr/>
        </p:nvSpPr>
        <p:spPr>
          <a:xfrm>
            <a:off x="6011863" y="4005263"/>
            <a:ext cx="1296987" cy="360362"/>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64" name="Right Arrow 63"/>
          <p:cNvSpPr/>
          <p:nvPr/>
        </p:nvSpPr>
        <p:spPr>
          <a:xfrm>
            <a:off x="5651500" y="1484313"/>
            <a:ext cx="576263" cy="360362"/>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pic>
        <p:nvPicPr>
          <p:cNvPr id="31765" name="Picture 2" descr="Image result for xml"/>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867400" y="2708275"/>
            <a:ext cx="93662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TextBox 64"/>
          <p:cNvSpPr txBox="1"/>
          <p:nvPr/>
        </p:nvSpPr>
        <p:spPr>
          <a:xfrm>
            <a:off x="5580063" y="2420938"/>
            <a:ext cx="1368425" cy="307975"/>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Upload XML</a:t>
            </a:r>
          </a:p>
        </p:txBody>
      </p:sp>
      <p:sp>
        <p:nvSpPr>
          <p:cNvPr id="66" name="Right Arrow 65"/>
          <p:cNvSpPr/>
          <p:nvPr/>
        </p:nvSpPr>
        <p:spPr>
          <a:xfrm>
            <a:off x="6796088" y="2781300"/>
            <a:ext cx="58420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pic>
        <p:nvPicPr>
          <p:cNvPr id="31768" name="Picture 4" descr="Image result for capture data"/>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227763" y="1125538"/>
            <a:ext cx="7207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Right Arrow 66"/>
          <p:cNvSpPr/>
          <p:nvPr/>
        </p:nvSpPr>
        <p:spPr>
          <a:xfrm>
            <a:off x="6796088" y="1412875"/>
            <a:ext cx="584200"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8" name="Pentagon 37"/>
          <p:cNvSpPr/>
          <p:nvPr/>
        </p:nvSpPr>
        <p:spPr>
          <a:xfrm>
            <a:off x="107950" y="1484313"/>
            <a:ext cx="1150938" cy="33845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ZA" sz="1600" dirty="0">
                <a:solidFill>
                  <a:prstClr val="white"/>
                </a:solidFill>
              </a:rPr>
              <a:t>Register for CMS access</a:t>
            </a:r>
          </a:p>
        </p:txBody>
      </p:sp>
      <p:sp>
        <p:nvSpPr>
          <p:cNvPr id="40" name="Pentagon 39"/>
          <p:cNvSpPr/>
          <p:nvPr/>
        </p:nvSpPr>
        <p:spPr>
          <a:xfrm>
            <a:off x="1403350" y="1484313"/>
            <a:ext cx="1223963" cy="33845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ZA" sz="1600" dirty="0">
                <a:solidFill>
                  <a:prstClr val="white"/>
                </a:solidFill>
              </a:rPr>
              <a:t>Payment on </a:t>
            </a:r>
            <a:r>
              <a:rPr lang="en-ZA" sz="1600" dirty="0" err="1">
                <a:solidFill>
                  <a:prstClr val="white"/>
                </a:solidFill>
              </a:rPr>
              <a:t>Epurse</a:t>
            </a:r>
            <a:endParaRPr lang="en-ZA" sz="1600" dirty="0">
              <a:solidFill>
                <a:prstClr val="white"/>
              </a:solidFill>
            </a:endParaRPr>
          </a:p>
        </p:txBody>
      </p:sp>
      <p:sp>
        <p:nvSpPr>
          <p:cNvPr id="57" name="TextBox 56"/>
          <p:cNvSpPr txBox="1"/>
          <p:nvPr/>
        </p:nvSpPr>
        <p:spPr>
          <a:xfrm>
            <a:off x="-107950" y="1125538"/>
            <a:ext cx="1150938" cy="306387"/>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Registration</a:t>
            </a:r>
          </a:p>
        </p:txBody>
      </p:sp>
      <p:sp>
        <p:nvSpPr>
          <p:cNvPr id="58" name="TextBox 57"/>
          <p:cNvSpPr txBox="1"/>
          <p:nvPr/>
        </p:nvSpPr>
        <p:spPr>
          <a:xfrm>
            <a:off x="1187450" y="1125538"/>
            <a:ext cx="1152525" cy="306387"/>
          </a:xfrm>
          <a:prstGeom prst="rect">
            <a:avLst/>
          </a:prstGeom>
          <a:noFill/>
        </p:spPr>
        <p:txBody>
          <a:bodyPr>
            <a:spAutoFit/>
          </a:bodyPr>
          <a:lstStyle/>
          <a:p>
            <a:pPr algn="ctr" eaLnBrk="1" fontAlgn="auto" hangingPunct="1">
              <a:spcBef>
                <a:spcPts val="0"/>
              </a:spcBef>
              <a:spcAft>
                <a:spcPts val="0"/>
              </a:spcAft>
              <a:defRPr/>
            </a:pPr>
            <a:r>
              <a:rPr lang="en-ZA" sz="1400" dirty="0">
                <a:solidFill>
                  <a:srgbClr val="C00000"/>
                </a:solidFill>
                <a:latin typeface="Calibri"/>
                <a:ea typeface="+mn-ea"/>
              </a:rPr>
              <a:t>Payment</a:t>
            </a:r>
          </a:p>
        </p:txBody>
      </p:sp>
      <p:sp>
        <p:nvSpPr>
          <p:cNvPr id="71" name="Right Arrow 70"/>
          <p:cNvSpPr/>
          <p:nvPr/>
        </p:nvSpPr>
        <p:spPr>
          <a:xfrm>
            <a:off x="2700338" y="2997200"/>
            <a:ext cx="358775" cy="36036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pic>
        <p:nvPicPr>
          <p:cNvPr id="31775" name="Picture 2" descr="C:\Users\Lynette\Documents\Thabisa.es3\NCT\desktop.jpg"/>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3348038" y="4508500"/>
            <a:ext cx="1235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Right Arrow 72"/>
          <p:cNvSpPr/>
          <p:nvPr/>
        </p:nvSpPr>
        <p:spPr>
          <a:xfrm>
            <a:off x="4716463" y="4724400"/>
            <a:ext cx="2582862" cy="504825"/>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ZA" sz="1800" dirty="0">
                <a:solidFill>
                  <a:prstClr val="white"/>
                </a:solidFill>
              </a:rPr>
              <a:t>LAN CONNECTION</a:t>
            </a:r>
          </a:p>
        </p:txBody>
      </p:sp>
      <p:sp>
        <p:nvSpPr>
          <p:cNvPr id="74" name="TextBox 30"/>
          <p:cNvSpPr txBox="1">
            <a:spLocks noChangeArrowheads="1"/>
          </p:cNvSpPr>
          <p:nvPr/>
        </p:nvSpPr>
        <p:spPr bwMode="auto">
          <a:xfrm>
            <a:off x="3276600" y="5373688"/>
            <a:ext cx="1727200" cy="95408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ZA" sz="1400" dirty="0">
                <a:solidFill>
                  <a:srgbClr val="C00000"/>
                </a:solidFill>
                <a:latin typeface="Calibri" pitchFamily="34" charset="0"/>
                <a:ea typeface="+mn-ea"/>
              </a:rPr>
              <a:t>Onsite terminals</a:t>
            </a:r>
          </a:p>
          <a:p>
            <a:pPr algn="ctr" eaLnBrk="1" fontAlgn="auto" hangingPunct="1">
              <a:spcBef>
                <a:spcPts val="0"/>
              </a:spcBef>
              <a:spcAft>
                <a:spcPts val="0"/>
              </a:spcAft>
              <a:defRPr/>
            </a:pPr>
            <a:r>
              <a:rPr lang="en-ZA" sz="1400" dirty="0">
                <a:solidFill>
                  <a:srgbClr val="C00000"/>
                </a:solidFill>
                <a:latin typeface="Calibri" pitchFamily="34" charset="0"/>
                <a:ea typeface="+mn-ea"/>
              </a:rPr>
              <a:t>(self service)</a:t>
            </a:r>
          </a:p>
          <a:p>
            <a:pPr algn="ctr" eaLnBrk="1" fontAlgn="auto" hangingPunct="1">
              <a:spcBef>
                <a:spcPts val="0"/>
              </a:spcBef>
              <a:spcAft>
                <a:spcPts val="0"/>
              </a:spcAft>
              <a:defRPr/>
            </a:pPr>
            <a:r>
              <a:rPr lang="en-ZA" sz="1400" dirty="0">
                <a:solidFill>
                  <a:srgbClr val="C00000"/>
                </a:solidFill>
                <a:latin typeface="Calibri" pitchFamily="34" charset="0"/>
                <a:ea typeface="+mn-ea"/>
              </a:rPr>
              <a:t>Capture into templates</a:t>
            </a:r>
          </a:p>
        </p:txBody>
      </p:sp>
      <p:sp>
        <p:nvSpPr>
          <p:cNvPr id="34" name="Right Arrow 33"/>
          <p:cNvSpPr/>
          <p:nvPr/>
        </p:nvSpPr>
        <p:spPr>
          <a:xfrm rot="5400000">
            <a:off x="7962900" y="4975226"/>
            <a:ext cx="649287" cy="360362"/>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sz="1800">
              <a:solidFill>
                <a:prstClr val="white"/>
              </a:solidFill>
            </a:endParaRPr>
          </a:p>
        </p:txBody>
      </p:sp>
      <p:sp>
        <p:nvSpPr>
          <p:cNvPr id="35" name="TextBox 30"/>
          <p:cNvSpPr txBox="1">
            <a:spLocks noChangeArrowheads="1"/>
          </p:cNvSpPr>
          <p:nvPr/>
        </p:nvSpPr>
        <p:spPr bwMode="auto">
          <a:xfrm>
            <a:off x="7088188" y="5464175"/>
            <a:ext cx="1947862" cy="1384300"/>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ZA" sz="1400" dirty="0">
                <a:solidFill>
                  <a:srgbClr val="C00000"/>
                </a:solidFill>
                <a:latin typeface="Calibri" pitchFamily="34" charset="0"/>
                <a:ea typeface="+mn-ea"/>
              </a:rPr>
              <a:t>Case number, Incomplete/complete notices, orders, directives to filing parties  sent electronically.</a:t>
            </a:r>
          </a:p>
        </p:txBody>
      </p:sp>
      <p:sp>
        <p:nvSpPr>
          <p:cNvPr id="36" name="TextBox 30"/>
          <p:cNvSpPr txBox="1">
            <a:spLocks noChangeArrowheads="1"/>
          </p:cNvSpPr>
          <p:nvPr/>
        </p:nvSpPr>
        <p:spPr bwMode="auto">
          <a:xfrm>
            <a:off x="2124075" y="4908550"/>
            <a:ext cx="1438275" cy="523875"/>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ZA" sz="1400" dirty="0">
                <a:solidFill>
                  <a:srgbClr val="C00000"/>
                </a:solidFill>
                <a:latin typeface="Calibri" pitchFamily="34" charset="0"/>
                <a:ea typeface="+mn-ea"/>
              </a:rPr>
              <a:t>Filing Party or Internal staff</a:t>
            </a:r>
          </a:p>
        </p:txBody>
      </p:sp>
      <p:sp>
        <p:nvSpPr>
          <p:cNvPr id="2" name="Rectangle 1"/>
          <p:cNvSpPr/>
          <p:nvPr/>
        </p:nvSpPr>
        <p:spPr>
          <a:xfrm>
            <a:off x="6261100" y="6453336"/>
            <a:ext cx="739305" cy="276999"/>
          </a:xfrm>
          <a:prstGeom prst="rect">
            <a:avLst/>
          </a:prstGeom>
        </p:spPr>
        <p:txBody>
          <a:bodyPr wrap="none">
            <a:spAutoFit/>
          </a:bodyPr>
          <a:lstStyle/>
          <a:p>
            <a:pPr lvl="0"/>
            <a:r>
              <a:rPr lang="en-US" sz="1200" dirty="0" smtClean="0">
                <a:solidFill>
                  <a:srgbClr val="000000"/>
                </a:solidFill>
              </a:rPr>
              <a:t>26 </a:t>
            </a:r>
            <a:r>
              <a:rPr lang="en-US" sz="1200" dirty="0">
                <a:solidFill>
                  <a:srgbClr val="000000"/>
                </a:solidFill>
              </a:rPr>
              <a:t>of 38</a:t>
            </a:r>
            <a:endParaRPr lang="en-US" sz="1200" dirty="0">
              <a:solidFill>
                <a:srgbClr val="000000"/>
              </a:solidFill>
            </a:endParaRPr>
          </a:p>
        </p:txBody>
      </p:sp>
    </p:spTree>
    <p:extLst>
      <p:ext uri="{BB962C8B-B14F-4D97-AF65-F5344CB8AC3E}">
        <p14:creationId xmlns:p14="http://schemas.microsoft.com/office/powerpoint/2010/main" val="557429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Impact of NCT Decisions</a:t>
            </a:r>
            <a:endParaRPr lang="en-ZA" dirty="0" smtClean="0">
              <a:cs typeface="+mj-cs"/>
            </a:endParaRPr>
          </a:p>
        </p:txBody>
      </p:sp>
      <p:sp>
        <p:nvSpPr>
          <p:cNvPr id="51202" name="Text Box 4"/>
          <p:cNvSpPr txBox="1">
            <a:spLocks noChangeArrowheads="1"/>
          </p:cNvSpPr>
          <p:nvPr/>
        </p:nvSpPr>
        <p:spPr bwMode="auto">
          <a:xfrm>
            <a:off x="539750" y="1773238"/>
            <a:ext cx="800893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457200" lvl="1" indent="0">
              <a:defRPr/>
            </a:pPr>
            <a:r>
              <a:rPr lang="en-GB" sz="2000" dirty="0" smtClean="0">
                <a:cs typeface="Times New Roman" charset="0"/>
              </a:rPr>
              <a:t>NCT provide redress to Consumers -</a:t>
            </a:r>
          </a:p>
          <a:p>
            <a:pPr marL="1200150" lvl="2" indent="-342900">
              <a:buFont typeface="Wingdings" charset="2"/>
              <a:buChar char="Ø"/>
              <a:defRPr/>
            </a:pPr>
            <a:r>
              <a:rPr lang="en-GB" sz="2000" b="1" dirty="0" smtClean="0">
                <a:cs typeface="Times New Roman" charset="0"/>
              </a:rPr>
              <a:t>directly</a:t>
            </a:r>
            <a:r>
              <a:rPr lang="en-GB" sz="2000" dirty="0" smtClean="0">
                <a:cs typeface="Times New Roman" charset="0"/>
              </a:rPr>
              <a:t> </a:t>
            </a:r>
            <a:endParaRPr lang="en-GB" sz="2000" dirty="0">
              <a:cs typeface="Times New Roman" charset="0"/>
            </a:endParaRPr>
          </a:p>
          <a:p>
            <a:pPr marL="1657350" lvl="3" indent="-342900">
              <a:buFont typeface="Wingdings" charset="2"/>
              <a:buChar char="Ø"/>
              <a:defRPr/>
            </a:pPr>
            <a:r>
              <a:rPr lang="en-GB" sz="2000" dirty="0" smtClean="0">
                <a:cs typeface="Times New Roman" charset="0"/>
              </a:rPr>
              <a:t>confirming debt re-arrangement applications, </a:t>
            </a:r>
          </a:p>
          <a:p>
            <a:pPr marL="1657350" lvl="3" indent="-342900">
              <a:buFont typeface="Wingdings" charset="2"/>
              <a:buChar char="Ø"/>
              <a:defRPr/>
            </a:pPr>
            <a:r>
              <a:rPr lang="en-GB" sz="2000" dirty="0" smtClean="0">
                <a:cs typeface="Times New Roman" charset="0"/>
              </a:rPr>
              <a:t>ordering refunds, </a:t>
            </a:r>
          </a:p>
          <a:p>
            <a:pPr marL="1657350" lvl="3" indent="-342900">
              <a:buFont typeface="Wingdings" charset="2"/>
              <a:buChar char="Ø"/>
              <a:defRPr/>
            </a:pPr>
            <a:r>
              <a:rPr lang="en-GB" sz="2000" dirty="0" smtClean="0">
                <a:cs typeface="Times New Roman" charset="0"/>
              </a:rPr>
              <a:t>issuing certificates of prohibited conduct; as well as</a:t>
            </a:r>
          </a:p>
          <a:p>
            <a:pPr marL="1200150" lvl="2" indent="-342900">
              <a:buFont typeface="Wingdings" charset="2"/>
              <a:buChar char="Ø"/>
              <a:defRPr/>
            </a:pPr>
            <a:r>
              <a:rPr lang="en-GB" sz="2000" b="1" dirty="0">
                <a:cs typeface="Times New Roman" charset="0"/>
              </a:rPr>
              <a:t>i</a:t>
            </a:r>
            <a:r>
              <a:rPr lang="en-GB" sz="2000" b="1" dirty="0" smtClean="0">
                <a:cs typeface="Times New Roman" charset="0"/>
              </a:rPr>
              <a:t>ndirectly</a:t>
            </a:r>
            <a:r>
              <a:rPr lang="en-GB" sz="2000" dirty="0" smtClean="0">
                <a:cs typeface="Times New Roman" charset="0"/>
              </a:rPr>
              <a:t> </a:t>
            </a:r>
          </a:p>
          <a:p>
            <a:pPr marL="1657350" lvl="3" indent="-342900">
              <a:buFont typeface="Wingdings" charset="2"/>
              <a:buChar char="Ø"/>
              <a:defRPr/>
            </a:pPr>
            <a:r>
              <a:rPr lang="en-GB" sz="2000" dirty="0" smtClean="0">
                <a:cs typeface="Times New Roman" charset="0"/>
              </a:rPr>
              <a:t>cancellation of registration of errant credit providers, debt counsellors </a:t>
            </a:r>
            <a:r>
              <a:rPr lang="en-GB" sz="2000" dirty="0" err="1" smtClean="0">
                <a:cs typeface="Times New Roman" charset="0"/>
              </a:rPr>
              <a:t>etc</a:t>
            </a:r>
            <a:r>
              <a:rPr lang="en-GB" sz="2000" dirty="0" smtClean="0">
                <a:cs typeface="Times New Roman" charset="0"/>
              </a:rPr>
              <a:t>, </a:t>
            </a:r>
          </a:p>
          <a:p>
            <a:pPr marL="1657350" lvl="3" indent="-342900">
              <a:buFont typeface="Wingdings" charset="2"/>
              <a:buChar char="Ø"/>
              <a:defRPr/>
            </a:pPr>
            <a:r>
              <a:rPr lang="en-GB" sz="2000" dirty="0" smtClean="0">
                <a:cs typeface="Times New Roman" charset="0"/>
              </a:rPr>
              <a:t>creating certainty re interpretation of the legislation by making declarations of prohibited conduct and reviewing decisions of Regulators.</a:t>
            </a:r>
          </a:p>
          <a:p>
            <a:pPr marL="1657350" lvl="3" indent="-342900">
              <a:buFont typeface="Wingdings" charset="2"/>
              <a:buChar char="Ø"/>
              <a:defRPr/>
            </a:pPr>
            <a:r>
              <a:rPr lang="en-GB" sz="2000" dirty="0" smtClean="0">
                <a:cs typeface="Times New Roman" charset="0"/>
              </a:rPr>
              <a:t>Interdicting prohibited conduct. </a:t>
            </a:r>
            <a:endParaRPr lang="en-GB" sz="2000" dirty="0">
              <a:cs typeface="Times New Roman"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27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2141255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Specific NCT Decisions</a:t>
            </a:r>
            <a:endParaRPr lang="en-ZA" dirty="0" smtClean="0">
              <a:cs typeface="+mj-cs"/>
            </a:endParaRPr>
          </a:p>
        </p:txBody>
      </p:sp>
      <p:sp>
        <p:nvSpPr>
          <p:cNvPr id="51202" name="Text Box 4"/>
          <p:cNvSpPr txBox="1">
            <a:spLocks noChangeArrowheads="1"/>
          </p:cNvSpPr>
          <p:nvPr/>
        </p:nvSpPr>
        <p:spPr bwMode="auto">
          <a:xfrm>
            <a:off x="539750" y="1773238"/>
            <a:ext cx="800893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800100" lvl="1" indent="-342900">
              <a:buFont typeface="Wingdings" charset="2"/>
              <a:buChar char="Ø"/>
              <a:defRPr/>
            </a:pPr>
            <a:r>
              <a:rPr lang="en-GB" sz="2000" dirty="0" smtClean="0">
                <a:cs typeface="Times New Roman" charset="0"/>
              </a:rPr>
              <a:t>The NCT has delivered some ground-breaking decisions, which have put significant money back into the pockets of consumers, i.e.</a:t>
            </a:r>
          </a:p>
          <a:p>
            <a:pPr marL="457200" lvl="1" indent="0">
              <a:defRPr/>
            </a:pPr>
            <a:endParaRPr lang="en-GB" sz="2000" dirty="0" smtClean="0">
              <a:cs typeface="Times New Roman" charset="0"/>
            </a:endParaRPr>
          </a:p>
          <a:p>
            <a:pPr marL="1200150" lvl="2" indent="-342900">
              <a:buFont typeface="Wingdings" pitchFamily="2" charset="2"/>
              <a:buChar char="q"/>
              <a:defRPr/>
            </a:pPr>
            <a:r>
              <a:rPr lang="en-GB" sz="2000" dirty="0" err="1" smtClean="0">
                <a:cs typeface="Times New Roman" charset="0"/>
              </a:rPr>
              <a:t>Barko</a:t>
            </a:r>
            <a:r>
              <a:rPr lang="en-GB" sz="2000" dirty="0" smtClean="0">
                <a:cs typeface="Times New Roman" charset="0"/>
              </a:rPr>
              <a:t> – Decision;</a:t>
            </a:r>
          </a:p>
          <a:p>
            <a:pPr marL="1200150" lvl="2" indent="-342900">
              <a:buFont typeface="Wingdings" pitchFamily="2" charset="2"/>
              <a:buChar char="q"/>
              <a:defRPr/>
            </a:pPr>
            <a:endParaRPr lang="en-GB" sz="2000" dirty="0" smtClean="0">
              <a:cs typeface="Times New Roman" charset="0"/>
            </a:endParaRPr>
          </a:p>
          <a:p>
            <a:pPr marL="1200150" lvl="2" indent="-342900">
              <a:buFont typeface="Wingdings" pitchFamily="2" charset="2"/>
              <a:buChar char="q"/>
              <a:defRPr/>
            </a:pPr>
            <a:r>
              <a:rPr lang="en-GB" sz="2000" dirty="0" err="1" smtClean="0">
                <a:cs typeface="Times New Roman" charset="0"/>
              </a:rPr>
              <a:t>Bornman</a:t>
            </a:r>
            <a:r>
              <a:rPr lang="en-GB" sz="2000" dirty="0" smtClean="0">
                <a:cs typeface="Times New Roman" charset="0"/>
              </a:rPr>
              <a:t> – Decision;</a:t>
            </a:r>
          </a:p>
          <a:p>
            <a:pPr marL="800100" lvl="1" indent="-342900">
              <a:buFont typeface="Wingdings" pitchFamily="2" charset="2"/>
              <a:buChar char="q"/>
              <a:defRPr/>
            </a:pPr>
            <a:endParaRPr lang="en-GB" sz="2000" dirty="0" smtClean="0">
              <a:cs typeface="Times New Roman" charset="0"/>
            </a:endParaRPr>
          </a:p>
          <a:p>
            <a:pPr marL="1200150" lvl="2" indent="-342900">
              <a:buFont typeface="Wingdings" pitchFamily="2" charset="2"/>
              <a:buChar char="q"/>
              <a:defRPr/>
            </a:pPr>
            <a:r>
              <a:rPr lang="en-GB" sz="2000" dirty="0" smtClean="0">
                <a:cs typeface="Times New Roman" charset="0"/>
              </a:rPr>
              <a:t>Lewis – Decision;</a:t>
            </a:r>
          </a:p>
          <a:p>
            <a:pPr marL="857250" lvl="2" indent="0">
              <a:defRPr/>
            </a:pPr>
            <a:endParaRPr lang="en-GB" sz="2000" dirty="0" smtClean="0">
              <a:cs typeface="Times New Roman" charset="0"/>
            </a:endParaRPr>
          </a:p>
          <a:p>
            <a:pPr marL="1200150" lvl="2" indent="-342900">
              <a:buFont typeface="Wingdings" pitchFamily="2" charset="2"/>
              <a:buChar char="q"/>
              <a:defRPr/>
            </a:pPr>
            <a:r>
              <a:rPr lang="en-GB" sz="2000" dirty="0" smtClean="0">
                <a:cs typeface="Times New Roman" charset="0"/>
              </a:rPr>
              <a:t>NCR v Lightning Cash Loans </a:t>
            </a:r>
          </a:p>
          <a:p>
            <a:pPr marL="1200150" lvl="2" indent="-342900">
              <a:buFont typeface="Wingdings" pitchFamily="2" charset="2"/>
              <a:buChar char="q"/>
              <a:defRPr/>
            </a:pPr>
            <a:endParaRPr lang="en-GB" sz="2000" dirty="0">
              <a:cs typeface="Times New Roman" charset="0"/>
            </a:endParaRPr>
          </a:p>
          <a:p>
            <a:pPr marL="800100" lvl="1" indent="-342900">
              <a:buFont typeface="Wingdings" pitchFamily="2" charset="2"/>
              <a:buChar char="Ø"/>
              <a:defRPr/>
            </a:pPr>
            <a:r>
              <a:rPr lang="en-GB" sz="2000" dirty="0" smtClean="0">
                <a:cs typeface="Times New Roman" charset="0"/>
              </a:rPr>
              <a:t>In addition, these decisions have shaped the regulatory environment and created binding precedents.</a:t>
            </a:r>
          </a:p>
          <a:p>
            <a:pPr marL="457200" lvl="1" indent="0">
              <a:defRPr/>
            </a:pPr>
            <a:endParaRPr lang="en-GB" sz="2000" dirty="0" smtClean="0">
              <a:cs typeface="Times New Roman" charset="0"/>
            </a:endParaRPr>
          </a:p>
          <a:p>
            <a:pPr marL="457200" lvl="1" indent="0">
              <a:defRPr/>
            </a:pPr>
            <a:endParaRPr lang="en-GB" sz="2000" dirty="0">
              <a:cs typeface="Times New Roman"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28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79547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US" dirty="0" smtClean="0">
                <a:cs typeface="+mj-cs"/>
              </a:rPr>
              <a:t>Specific NCT Decisions</a:t>
            </a:r>
            <a:endParaRPr lang="en-ZA" dirty="0" smtClean="0">
              <a:cs typeface="+mj-cs"/>
            </a:endParaRPr>
          </a:p>
        </p:txBody>
      </p:sp>
      <p:sp>
        <p:nvSpPr>
          <p:cNvPr id="51202" name="Text Box 4"/>
          <p:cNvSpPr txBox="1">
            <a:spLocks noChangeArrowheads="1"/>
          </p:cNvSpPr>
          <p:nvPr/>
        </p:nvSpPr>
        <p:spPr bwMode="auto">
          <a:xfrm>
            <a:off x="251520" y="1791865"/>
            <a:ext cx="80089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457200" lvl="1" indent="0">
              <a:defRPr/>
            </a:pPr>
            <a:r>
              <a:rPr lang="en-GB" sz="2000" dirty="0" smtClean="0">
                <a:cs typeface="Times New Roman" charset="0"/>
              </a:rPr>
              <a:t>The Tribunal has also impacted individual consumers and provided redress on an individual basis, </a:t>
            </a:r>
            <a:r>
              <a:rPr lang="en-GB" sz="2000" dirty="0" err="1" smtClean="0">
                <a:cs typeface="Times New Roman" charset="0"/>
              </a:rPr>
              <a:t>i.e</a:t>
            </a:r>
            <a:endParaRPr lang="en-GB" sz="2000" dirty="0" smtClean="0">
              <a:cs typeface="Times New Roman" charset="0"/>
            </a:endParaRPr>
          </a:p>
          <a:p>
            <a:pPr marL="457200" lvl="1" indent="0">
              <a:defRPr/>
            </a:pPr>
            <a:r>
              <a:rPr lang="en-GB" sz="2000" dirty="0" smtClean="0">
                <a:cs typeface="Times New Roman" charset="0"/>
              </a:rPr>
              <a:t> </a:t>
            </a:r>
          </a:p>
          <a:p>
            <a:pPr marL="800100" lvl="1" indent="-342900" eaLnBrk="1" hangingPunct="1">
              <a:buFont typeface="Wingdings" charset="2"/>
              <a:buChar char="Ø"/>
              <a:defRPr/>
            </a:pPr>
            <a:r>
              <a:rPr lang="en-GB" sz="2000" dirty="0" err="1" smtClean="0">
                <a:solidFill>
                  <a:srgbClr val="000000"/>
                </a:solidFill>
                <a:cs typeface="Times New Roman" charset="0"/>
              </a:rPr>
              <a:t>Hygenique</a:t>
            </a:r>
            <a:r>
              <a:rPr lang="en-GB" sz="2000" dirty="0" smtClean="0">
                <a:solidFill>
                  <a:srgbClr val="000000"/>
                </a:solidFill>
                <a:cs typeface="Times New Roman" charset="0"/>
              </a:rPr>
              <a:t> Toilet v NCC – Set aside a compliance notice against a small service provider.</a:t>
            </a:r>
          </a:p>
          <a:p>
            <a:pPr marL="457200" lvl="1" indent="0" eaLnBrk="1" hangingPunct="1">
              <a:defRPr/>
            </a:pPr>
            <a:endParaRPr lang="en-GB" sz="2000" dirty="0">
              <a:solidFill>
                <a:srgbClr val="000000"/>
              </a:solidFill>
              <a:cs typeface="Times New Roman" charset="0"/>
            </a:endParaRPr>
          </a:p>
          <a:p>
            <a:pPr marL="800100" lvl="1" indent="-342900" eaLnBrk="1" hangingPunct="1">
              <a:buFont typeface="Wingdings" charset="2"/>
              <a:buChar char="Ø"/>
              <a:defRPr/>
            </a:pPr>
            <a:r>
              <a:rPr lang="en-GB" sz="2000" dirty="0" err="1" smtClean="0">
                <a:solidFill>
                  <a:srgbClr val="000000"/>
                </a:solidFill>
                <a:cs typeface="Times New Roman" charset="0"/>
              </a:rPr>
              <a:t>Coertze</a:t>
            </a:r>
            <a:r>
              <a:rPr lang="en-GB" sz="2000" dirty="0" smtClean="0">
                <a:solidFill>
                  <a:srgbClr val="000000"/>
                </a:solidFill>
                <a:cs typeface="Times New Roman" charset="0"/>
              </a:rPr>
              <a:t> &amp; Burger v Young – Order a refund for services </a:t>
            </a:r>
            <a:r>
              <a:rPr lang="en-GB" sz="2000" b="1" dirty="0" smtClean="0">
                <a:solidFill>
                  <a:srgbClr val="000000"/>
                </a:solidFill>
                <a:cs typeface="Times New Roman" charset="0"/>
              </a:rPr>
              <a:t>NOT</a:t>
            </a:r>
            <a:r>
              <a:rPr lang="en-GB" sz="2000" dirty="0" smtClean="0">
                <a:solidFill>
                  <a:srgbClr val="000000"/>
                </a:solidFill>
                <a:cs typeface="Times New Roman" charset="0"/>
              </a:rPr>
              <a:t> rendered</a:t>
            </a:r>
          </a:p>
          <a:p>
            <a:pPr marL="457200" lvl="1" indent="0" eaLnBrk="1" hangingPunct="1">
              <a:defRPr/>
            </a:pPr>
            <a:endParaRPr lang="en-GB" sz="2000" dirty="0" smtClean="0">
              <a:solidFill>
                <a:srgbClr val="000000"/>
              </a:solidFill>
              <a:cs typeface="Times New Roman" charset="0"/>
            </a:endParaRPr>
          </a:p>
          <a:p>
            <a:pPr marL="800100" lvl="1" indent="-342900" eaLnBrk="1" hangingPunct="1">
              <a:buFont typeface="Wingdings" charset="2"/>
              <a:buChar char="Ø"/>
              <a:defRPr/>
            </a:pPr>
            <a:r>
              <a:rPr lang="en-GB" sz="2000" dirty="0" smtClean="0">
                <a:solidFill>
                  <a:srgbClr val="000000"/>
                </a:solidFill>
                <a:cs typeface="Times New Roman" charset="0"/>
              </a:rPr>
              <a:t>Jarvis v </a:t>
            </a:r>
            <a:r>
              <a:rPr lang="en-GB" sz="2000" dirty="0" err="1" smtClean="0">
                <a:solidFill>
                  <a:srgbClr val="000000"/>
                </a:solidFill>
                <a:cs typeface="Times New Roman" charset="0"/>
              </a:rPr>
              <a:t>Alberante</a:t>
            </a:r>
            <a:r>
              <a:rPr lang="en-GB" sz="2000" dirty="0" smtClean="0">
                <a:solidFill>
                  <a:srgbClr val="000000"/>
                </a:solidFill>
                <a:cs typeface="Times New Roman" charset="0"/>
              </a:rPr>
              <a:t> Motors – Order a replacement motor engine</a:t>
            </a:r>
          </a:p>
          <a:p>
            <a:pPr marL="457200" lvl="1" indent="0" eaLnBrk="1" hangingPunct="1">
              <a:defRPr/>
            </a:pPr>
            <a:endParaRPr lang="en-GB" sz="2000" dirty="0" smtClean="0">
              <a:solidFill>
                <a:srgbClr val="000000"/>
              </a:solidFill>
              <a:cs typeface="Times New Roman" charset="0"/>
            </a:endParaRPr>
          </a:p>
          <a:p>
            <a:pPr marL="800100" lvl="1" indent="-342900" eaLnBrk="1" hangingPunct="1">
              <a:buFont typeface="Wingdings" charset="2"/>
              <a:buChar char="Ø"/>
              <a:defRPr/>
            </a:pPr>
            <a:r>
              <a:rPr lang="en-GB" sz="2000" dirty="0" smtClean="0">
                <a:solidFill>
                  <a:srgbClr val="000000"/>
                </a:solidFill>
                <a:cs typeface="Times New Roman" charset="0"/>
              </a:rPr>
              <a:t>Lazarus v </a:t>
            </a:r>
            <a:r>
              <a:rPr lang="en-GB" sz="2000" dirty="0" err="1" smtClean="0">
                <a:solidFill>
                  <a:srgbClr val="000000"/>
                </a:solidFill>
                <a:cs typeface="Times New Roman" charset="0"/>
              </a:rPr>
              <a:t>Visco</a:t>
            </a:r>
            <a:r>
              <a:rPr lang="en-GB" sz="2000" dirty="0" smtClean="0">
                <a:solidFill>
                  <a:srgbClr val="000000"/>
                </a:solidFill>
                <a:cs typeface="Times New Roman" charset="0"/>
              </a:rPr>
              <a:t> Stone – Order a refund in lieu of replacing defective granite.</a:t>
            </a:r>
            <a:endParaRPr lang="en-GB" sz="2000" dirty="0">
              <a:solidFill>
                <a:srgbClr val="000000"/>
              </a:solidFill>
              <a:cs typeface="Times New Roman" charset="0"/>
            </a:endParaRPr>
          </a:p>
          <a:p>
            <a:pPr marL="457200" lvl="1" indent="0">
              <a:defRPr/>
            </a:pPr>
            <a:endParaRPr lang="en-GB" sz="2000" dirty="0">
              <a:cs typeface="Times New Roman"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29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234145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Overview - Glossary of Terminology</a:t>
            </a:r>
            <a:endParaRPr lang="en-US" dirty="0"/>
          </a:p>
        </p:txBody>
      </p:sp>
      <p:sp>
        <p:nvSpPr>
          <p:cNvPr id="29698" name="Content Placeholder 2"/>
          <p:cNvSpPr>
            <a:spLocks noGrp="1"/>
          </p:cNvSpPr>
          <p:nvPr>
            <p:ph idx="1"/>
          </p:nvPr>
        </p:nvSpPr>
        <p:spPr>
          <a:xfrm>
            <a:off x="467544" y="1340768"/>
            <a:ext cx="8208912" cy="5329808"/>
          </a:xfrm>
        </p:spPr>
        <p:txBody>
          <a:bodyPr/>
          <a:lstStyle/>
          <a:p>
            <a:pPr marL="0" indent="0" algn="just">
              <a:buNone/>
            </a:pPr>
            <a:r>
              <a:rPr lang="en-US" sz="2400" b="1" i="1" dirty="0" smtClean="0">
                <a:solidFill>
                  <a:srgbClr val="800000"/>
                </a:solidFill>
                <a:latin typeface="Arial" charset="0"/>
                <a:ea typeface="ＭＳ Ｐゴシック" charset="0"/>
              </a:rPr>
              <a:t>Allocation:</a:t>
            </a:r>
          </a:p>
          <a:p>
            <a:pPr marL="0" indent="0" algn="just" defTabSz="88900">
              <a:buNone/>
            </a:pPr>
            <a:r>
              <a:rPr lang="en-US" sz="2000" dirty="0" smtClean="0">
                <a:latin typeface="Arial" charset="0"/>
                <a:ea typeface="ＭＳ Ｐゴシック" charset="0"/>
              </a:rPr>
              <a:t>To </a:t>
            </a:r>
            <a:r>
              <a:rPr lang="en-US" sz="2000" dirty="0">
                <a:latin typeface="Arial" charset="0"/>
                <a:ea typeface="ＭＳ Ｐゴシック" charset="0"/>
              </a:rPr>
              <a:t>allocate a matter to a single member or three member Tribunal panel for hearing as </a:t>
            </a:r>
            <a:r>
              <a:rPr lang="en-US" sz="2000" dirty="0" smtClean="0">
                <a:latin typeface="Arial" charset="0"/>
                <a:ea typeface="ＭＳ Ｐゴシック" charset="0"/>
              </a:rPr>
              <a:t>required </a:t>
            </a:r>
            <a:r>
              <a:rPr lang="en-US" sz="2000" dirty="0">
                <a:latin typeface="Arial" charset="0"/>
                <a:ea typeface="ＭＳ Ｐゴシック" charset="0"/>
              </a:rPr>
              <a:t>by the </a:t>
            </a:r>
            <a:r>
              <a:rPr lang="en-US" sz="2000" dirty="0" smtClean="0">
                <a:latin typeface="Arial" charset="0"/>
                <a:ea typeface="ＭＳ Ｐゴシック" charset="0"/>
              </a:rPr>
              <a:t>NCA.</a:t>
            </a:r>
          </a:p>
          <a:p>
            <a:pPr marL="0" indent="0" algn="just" defTabSz="88900">
              <a:buNone/>
            </a:pPr>
            <a:endParaRPr lang="en-US" sz="2000" b="1" dirty="0" smtClean="0">
              <a:latin typeface="Arial" charset="0"/>
              <a:ea typeface="ＭＳ Ｐゴシック" charset="0"/>
            </a:endParaRPr>
          </a:p>
          <a:p>
            <a:pPr marL="0" indent="0" algn="just">
              <a:buNone/>
            </a:pPr>
            <a:r>
              <a:rPr lang="en-US" sz="2400" b="1" i="1" dirty="0" smtClean="0">
                <a:solidFill>
                  <a:srgbClr val="800000"/>
                </a:solidFill>
                <a:latin typeface="Arial" charset="0"/>
                <a:ea typeface="ＭＳ Ｐゴシック" charset="0"/>
              </a:rPr>
              <a:t>Close </a:t>
            </a:r>
            <a:r>
              <a:rPr lang="en-US" sz="2400" b="1" i="1" dirty="0">
                <a:solidFill>
                  <a:srgbClr val="800000"/>
                </a:solidFill>
                <a:latin typeface="Arial" charset="0"/>
                <a:ea typeface="ＭＳ Ｐゴシック" charset="0"/>
              </a:rPr>
              <a:t>of </a:t>
            </a:r>
            <a:r>
              <a:rPr lang="en-US" sz="2400" b="1" i="1" dirty="0" smtClean="0">
                <a:solidFill>
                  <a:srgbClr val="800000"/>
                </a:solidFill>
                <a:latin typeface="Arial" charset="0"/>
                <a:ea typeface="ＭＳ Ｐゴシック" charset="0"/>
              </a:rPr>
              <a:t>pleadings:</a:t>
            </a:r>
          </a:p>
          <a:p>
            <a:pPr marL="0" indent="0" algn="just">
              <a:buNone/>
            </a:pPr>
            <a:r>
              <a:rPr lang="en-US" sz="2000" dirty="0" smtClean="0">
                <a:latin typeface="Arial" charset="0"/>
                <a:ea typeface="ＭＳ Ｐゴシック" charset="0"/>
              </a:rPr>
              <a:t>Pleadings </a:t>
            </a:r>
            <a:r>
              <a:rPr lang="en-US" sz="2000" dirty="0">
                <a:latin typeface="Arial" charset="0"/>
                <a:ea typeface="ＭＳ Ｐゴシック" charset="0"/>
              </a:rPr>
              <a:t>is open for a set period of time after complete filing to allow the parties to file an answering and replying affidavit.  After this period pleadings close and </a:t>
            </a:r>
            <a:r>
              <a:rPr lang="en-US" sz="2000" dirty="0" smtClean="0">
                <a:latin typeface="Arial" charset="0"/>
                <a:ea typeface="ＭＳ Ｐゴシック" charset="0"/>
              </a:rPr>
              <a:t>the </a:t>
            </a:r>
            <a:r>
              <a:rPr lang="en-US" sz="2000" dirty="0">
                <a:latin typeface="Arial" charset="0"/>
                <a:ea typeface="ＭＳ Ｐゴシック" charset="0"/>
              </a:rPr>
              <a:t>matter </a:t>
            </a:r>
            <a:r>
              <a:rPr lang="en-US" sz="2000" dirty="0" smtClean="0">
                <a:latin typeface="Arial" charset="0"/>
                <a:ea typeface="ＭＳ Ｐゴシック" charset="0"/>
              </a:rPr>
              <a:t>is ready </a:t>
            </a:r>
            <a:r>
              <a:rPr lang="en-US" sz="2000" dirty="0">
                <a:latin typeface="Arial" charset="0"/>
                <a:ea typeface="ＭＳ Ｐゴシック" charset="0"/>
              </a:rPr>
              <a:t>to be allocated for a hearing. </a:t>
            </a:r>
            <a:endParaRPr lang="en-US" sz="2000" dirty="0" smtClean="0">
              <a:latin typeface="Arial" charset="0"/>
              <a:ea typeface="ＭＳ Ｐゴシック" charset="0"/>
            </a:endParaRPr>
          </a:p>
          <a:p>
            <a:pPr marL="0" indent="0" algn="just">
              <a:buNone/>
            </a:pPr>
            <a:endParaRPr lang="en-US" sz="2000" b="1" dirty="0" smtClean="0">
              <a:latin typeface="Arial" charset="0"/>
              <a:ea typeface="ＭＳ Ｐゴシック" charset="0"/>
            </a:endParaRPr>
          </a:p>
          <a:p>
            <a:pPr marL="0" indent="0" algn="just">
              <a:buNone/>
            </a:pPr>
            <a:r>
              <a:rPr lang="en-US" sz="2400" b="1" i="1" dirty="0" err="1" smtClean="0">
                <a:solidFill>
                  <a:srgbClr val="800000"/>
                </a:solidFill>
                <a:latin typeface="Arial" charset="0"/>
                <a:ea typeface="ＭＳ Ｐゴシック" charset="0"/>
              </a:rPr>
              <a:t>Condonation</a:t>
            </a:r>
            <a:r>
              <a:rPr lang="en-US" sz="2400" b="1" i="1" dirty="0" smtClean="0">
                <a:solidFill>
                  <a:srgbClr val="800000"/>
                </a:solidFill>
                <a:latin typeface="Arial" charset="0"/>
                <a:ea typeface="ＭＳ Ｐゴシック" charset="0"/>
              </a:rPr>
              <a:t> application:</a:t>
            </a:r>
          </a:p>
          <a:p>
            <a:pPr marL="0" indent="0" algn="just">
              <a:buNone/>
            </a:pPr>
            <a:r>
              <a:rPr lang="en-US" sz="2000" dirty="0" smtClean="0">
                <a:latin typeface="Arial" charset="0"/>
                <a:ea typeface="ＭＳ Ｐゴシック" charset="0"/>
              </a:rPr>
              <a:t>If </a:t>
            </a:r>
            <a:r>
              <a:rPr lang="en-US" sz="2000" dirty="0">
                <a:latin typeface="Arial" charset="0"/>
                <a:ea typeface="ＭＳ Ｐゴシック" charset="0"/>
              </a:rPr>
              <a:t>a party fails to follow the Tribunal rules (for example file an answering affidavit outside of the permitted time period), such a party must apply to the Tribunal to condone non-compliance with its Rules.  If the non-compliance is not condoned, the step will be irregular and disregarded</a:t>
            </a:r>
            <a:r>
              <a:rPr lang="en-US" sz="2000" dirty="0" smtClean="0">
                <a:latin typeface="Arial" charset="0"/>
                <a:ea typeface="ＭＳ Ｐゴシック" charset="0"/>
              </a:rPr>
              <a:t>.</a:t>
            </a:r>
            <a:endParaRPr lang="en-US" sz="2000" b="1" dirty="0" smtClean="0">
              <a:latin typeface="Arial" charset="0"/>
              <a:ea typeface="ＭＳ Ｐゴシック" charset="0"/>
            </a:endParaRPr>
          </a:p>
        </p:txBody>
      </p:sp>
      <p:sp>
        <p:nvSpPr>
          <p:cNvPr id="3" name="Rectangle 2"/>
          <p:cNvSpPr/>
          <p:nvPr/>
        </p:nvSpPr>
        <p:spPr>
          <a:xfrm flipH="1">
            <a:off x="8172400" y="6381328"/>
            <a:ext cx="792087" cy="276999"/>
          </a:xfrm>
          <a:prstGeom prst="rect">
            <a:avLst/>
          </a:prstGeom>
        </p:spPr>
        <p:txBody>
          <a:bodyPr wrap="square">
            <a:spAutoFit/>
          </a:bodyPr>
          <a:lstStyle/>
          <a:p>
            <a:r>
              <a:rPr lang="en-US" sz="1200" dirty="0" smtClean="0"/>
              <a:t>3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430703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defRPr/>
            </a:pPr>
            <a:r>
              <a:rPr lang="en-ZA" dirty="0" smtClean="0">
                <a:cs typeface="+mj-cs"/>
              </a:rPr>
              <a:t>Administrative Fines</a:t>
            </a:r>
          </a:p>
        </p:txBody>
      </p:sp>
      <p:sp>
        <p:nvSpPr>
          <p:cNvPr id="51202" name="Text Box 4"/>
          <p:cNvSpPr txBox="1">
            <a:spLocks noChangeArrowheads="1"/>
          </p:cNvSpPr>
          <p:nvPr/>
        </p:nvSpPr>
        <p:spPr bwMode="auto">
          <a:xfrm>
            <a:off x="539750" y="1773238"/>
            <a:ext cx="770465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marL="800100" lvl="1" indent="-342900" eaLnBrk="1" hangingPunct="1">
              <a:buFont typeface="Wingdings" charset="2"/>
              <a:buChar char="Ø"/>
              <a:defRPr/>
            </a:pPr>
            <a:r>
              <a:rPr lang="en-GB" sz="2000" dirty="0">
                <a:solidFill>
                  <a:srgbClr val="000000"/>
                </a:solidFill>
                <a:cs typeface="Times New Roman" charset="0"/>
              </a:rPr>
              <a:t>Administrative penalties serve as a deterrent to prohibited conduct, however must be balanced. </a:t>
            </a:r>
          </a:p>
          <a:p>
            <a:pPr marL="1200150" lvl="2" indent="-342900" eaLnBrk="1" hangingPunct="1">
              <a:buFont typeface="Wingdings" pitchFamily="2" charset="2"/>
              <a:buChar char="q"/>
              <a:defRPr/>
            </a:pPr>
            <a:r>
              <a:rPr lang="en-GB" sz="2000" dirty="0">
                <a:solidFill>
                  <a:srgbClr val="000000"/>
                </a:solidFill>
                <a:cs typeface="Times New Roman" charset="0"/>
              </a:rPr>
              <a:t>Factors are set out in the legislation and the Tribunal also consider submissions made re employment, business continuity etc</a:t>
            </a:r>
            <a:r>
              <a:rPr lang="en-GB" sz="2000" dirty="0" smtClean="0">
                <a:solidFill>
                  <a:srgbClr val="000000"/>
                </a:solidFill>
                <a:cs typeface="Times New Roman" charset="0"/>
              </a:rPr>
              <a:t>.</a:t>
            </a:r>
          </a:p>
          <a:p>
            <a:pPr marL="857250" lvl="2" indent="0" eaLnBrk="1" hangingPunct="1">
              <a:defRPr/>
            </a:pPr>
            <a:endParaRPr lang="en-GB" sz="2000" dirty="0">
              <a:solidFill>
                <a:srgbClr val="000000"/>
              </a:solidFill>
              <a:cs typeface="Times New Roman" charset="0"/>
            </a:endParaRPr>
          </a:p>
          <a:p>
            <a:pPr marL="800100" lvl="1" indent="-342900" eaLnBrk="1" hangingPunct="1">
              <a:buFont typeface="Wingdings" charset="2"/>
              <a:buChar char="Ø"/>
              <a:defRPr/>
            </a:pPr>
            <a:r>
              <a:rPr lang="en-GB" sz="2000" dirty="0">
                <a:solidFill>
                  <a:srgbClr val="000000"/>
                </a:solidFill>
                <a:cs typeface="Times New Roman" charset="0"/>
              </a:rPr>
              <a:t>During 2016/17 the Tribunal issued administrative fines to the value of R995,000 – including settlements</a:t>
            </a:r>
            <a:r>
              <a:rPr lang="en-GB" sz="2000" dirty="0" smtClean="0">
                <a:solidFill>
                  <a:srgbClr val="000000"/>
                </a:solidFill>
                <a:cs typeface="Times New Roman" charset="0"/>
              </a:rPr>
              <a:t>.</a:t>
            </a:r>
          </a:p>
          <a:p>
            <a:pPr marL="1200150" lvl="2" indent="-342900" eaLnBrk="1" hangingPunct="1">
              <a:buFont typeface="Wingdings" pitchFamily="2" charset="2"/>
              <a:buChar char="q"/>
              <a:defRPr/>
            </a:pPr>
            <a:r>
              <a:rPr lang="en-GB" sz="2000" dirty="0" smtClean="0">
                <a:solidFill>
                  <a:srgbClr val="000000"/>
                </a:solidFill>
                <a:cs typeface="Times New Roman" charset="0"/>
              </a:rPr>
              <a:t>In total, the Tribunal has issued administrative fines in excess of R7,000,000 to various parties.</a:t>
            </a:r>
          </a:p>
          <a:p>
            <a:pPr marL="857250" lvl="2" indent="0" eaLnBrk="1" hangingPunct="1">
              <a:defRPr/>
            </a:pPr>
            <a:endParaRPr lang="en-GB" sz="2000" dirty="0">
              <a:solidFill>
                <a:srgbClr val="000000"/>
              </a:solidFill>
              <a:cs typeface="Times New Roman" charset="0"/>
            </a:endParaRPr>
          </a:p>
          <a:p>
            <a:pPr marL="800100" lvl="1" indent="-342900" eaLnBrk="1" hangingPunct="1">
              <a:buFont typeface="Wingdings" charset="2"/>
              <a:buChar char="Ø"/>
              <a:defRPr/>
            </a:pPr>
            <a:r>
              <a:rPr lang="en-GB" sz="2000" dirty="0">
                <a:solidFill>
                  <a:srgbClr val="000000"/>
                </a:solidFill>
                <a:cs typeface="Times New Roman" charset="0"/>
              </a:rPr>
              <a:t>The Tribunal orders refunds in terms of matters where refunds are due, however the exact amount is normally determined via an audit which is overseen by the NCR.</a:t>
            </a:r>
          </a:p>
          <a:p>
            <a:pPr marL="457200" lvl="1" indent="0">
              <a:defRPr/>
            </a:pPr>
            <a:endParaRPr lang="en-GB" sz="2000" dirty="0" smtClean="0">
              <a:cs typeface="Times New Roman" charset="0"/>
            </a:endParaRPr>
          </a:p>
          <a:p>
            <a:pPr marL="800100" lvl="1" indent="-342900">
              <a:buFont typeface="Wingdings" charset="2"/>
              <a:buChar char="Ø"/>
              <a:defRPr/>
            </a:pPr>
            <a:endParaRPr lang="en-GB" sz="2000" dirty="0" smtClean="0">
              <a:cs typeface="Times New Roman"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30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2364606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effectLst>
                  <a:outerShdw blurRad="38100" dist="38100" dir="2700000" algn="tl">
                    <a:srgbClr val="DDDDDD"/>
                  </a:outerShdw>
                </a:effectLst>
                <a:latin typeface="Arial" charset="0"/>
                <a:ea typeface="ＭＳ Ｐゴシック" charset="0"/>
              </a:rPr>
              <a:t>NCT </a:t>
            </a:r>
            <a:r>
              <a:rPr lang="en-ZA" dirty="0" smtClean="0">
                <a:effectLst>
                  <a:outerShdw blurRad="38100" dist="38100" dir="2700000" algn="tl">
                    <a:srgbClr val="DDDDDD"/>
                  </a:outerShdw>
                </a:effectLst>
                <a:latin typeface="Arial" charset="0"/>
                <a:ea typeface="ＭＳ Ｐゴシック" charset="0"/>
              </a:rPr>
              <a:t>average cost per case – actual compared to budget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9867927"/>
              </p:ext>
            </p:extLst>
          </p:nvPr>
        </p:nvGraphicFramePr>
        <p:xfrm>
          <a:off x="539552" y="1988841"/>
          <a:ext cx="7920879" cy="4051929"/>
        </p:xfrm>
        <a:graphic>
          <a:graphicData uri="http://schemas.openxmlformats.org/drawingml/2006/table">
            <a:tbl>
              <a:tblPr firstRow="1" firstCol="1" bandRow="1"/>
              <a:tblGrid>
                <a:gridCol w="2448272"/>
                <a:gridCol w="1080120"/>
                <a:gridCol w="1080120"/>
                <a:gridCol w="1152128"/>
                <a:gridCol w="1080120"/>
                <a:gridCol w="1080119"/>
              </a:tblGrid>
              <a:tr h="1476639">
                <a:tc>
                  <a:txBody>
                    <a:bodyPr/>
                    <a:lstStyle/>
                    <a:p>
                      <a:pPr marL="457200" indent="-228600" algn="l">
                        <a:lnSpc>
                          <a:spcPct val="115000"/>
                        </a:lnSpc>
                        <a:spcBef>
                          <a:spcPts val="300"/>
                        </a:spcBef>
                        <a:spcAft>
                          <a:spcPts val="0"/>
                        </a:spcAft>
                      </a:pPr>
                      <a:r>
                        <a:rPr lang="en-US" sz="1600" b="1" dirty="0">
                          <a:solidFill>
                            <a:srgbClr val="FFFFFF"/>
                          </a:solidFill>
                          <a:effectLst/>
                          <a:latin typeface="+mn-lt"/>
                          <a:ea typeface="Times New Roman"/>
                          <a:cs typeface="Times New Roman"/>
                        </a:rPr>
                        <a:t>Components to the cost per case</a:t>
                      </a:r>
                      <a:endParaRPr lang="en-ZA" sz="16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c>
                  <a:txBody>
                    <a:bodyPr/>
                    <a:lstStyle/>
                    <a:p>
                      <a:pPr marL="228600" indent="-228600" algn="ctr">
                        <a:lnSpc>
                          <a:spcPct val="115000"/>
                        </a:lnSpc>
                        <a:spcBef>
                          <a:spcPts val="300"/>
                        </a:spcBef>
                        <a:spcAft>
                          <a:spcPts val="0"/>
                        </a:spcAft>
                      </a:pPr>
                      <a:r>
                        <a:rPr lang="en-US" sz="1600" b="1" dirty="0">
                          <a:solidFill>
                            <a:srgbClr val="FFFFFF"/>
                          </a:solidFill>
                          <a:effectLst/>
                          <a:latin typeface="+mn-lt"/>
                          <a:ea typeface="Times New Roman"/>
                          <a:cs typeface="Times New Roman"/>
                        </a:rPr>
                        <a:t>Actual</a:t>
                      </a:r>
                      <a:endParaRPr lang="en-ZA" sz="1600" dirty="0">
                        <a:effectLst/>
                        <a:latin typeface="+mn-lt"/>
                        <a:ea typeface="Calibri"/>
                        <a:cs typeface="Times New Roman"/>
                      </a:endParaRPr>
                    </a:p>
                    <a:p>
                      <a:pPr marL="228600" indent="-228600" algn="ctr">
                        <a:lnSpc>
                          <a:spcPct val="115000"/>
                        </a:lnSpc>
                        <a:spcBef>
                          <a:spcPts val="300"/>
                        </a:spcBef>
                        <a:spcAft>
                          <a:spcPts val="0"/>
                        </a:spcAft>
                      </a:pPr>
                      <a:r>
                        <a:rPr lang="en-US" sz="1600" b="1" dirty="0">
                          <a:solidFill>
                            <a:srgbClr val="FFFFFF"/>
                          </a:solidFill>
                          <a:effectLst/>
                          <a:latin typeface="+mn-lt"/>
                          <a:ea typeface="Times New Roman"/>
                          <a:cs typeface="Times New Roman"/>
                        </a:rPr>
                        <a:t>2015/16</a:t>
                      </a:r>
                      <a:endParaRPr lang="en-ZA" sz="16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c>
                  <a:txBody>
                    <a:bodyPr/>
                    <a:lstStyle/>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Forecast</a:t>
                      </a:r>
                      <a:endParaRPr lang="en-ZA" sz="1600">
                        <a:effectLst/>
                        <a:latin typeface="+mn-lt"/>
                        <a:ea typeface="Calibri"/>
                        <a:cs typeface="Times New Roman"/>
                      </a:endParaRPr>
                    </a:p>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2016/17</a:t>
                      </a:r>
                      <a:endParaRPr lang="en-ZA" sz="160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c>
                  <a:txBody>
                    <a:bodyPr/>
                    <a:lstStyle/>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Budget</a:t>
                      </a:r>
                      <a:endParaRPr lang="en-ZA" sz="1600">
                        <a:effectLst/>
                        <a:latin typeface="+mn-lt"/>
                        <a:ea typeface="Calibri"/>
                        <a:cs typeface="Times New Roman"/>
                      </a:endParaRPr>
                    </a:p>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2017/18</a:t>
                      </a:r>
                      <a:endParaRPr lang="en-ZA" sz="160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c>
                  <a:txBody>
                    <a:bodyPr/>
                    <a:lstStyle/>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Budget</a:t>
                      </a:r>
                      <a:endParaRPr lang="en-ZA" sz="1600">
                        <a:effectLst/>
                        <a:latin typeface="+mn-lt"/>
                        <a:ea typeface="Calibri"/>
                        <a:cs typeface="Times New Roman"/>
                      </a:endParaRPr>
                    </a:p>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2018/19</a:t>
                      </a:r>
                      <a:endParaRPr lang="en-ZA" sz="160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c>
                  <a:txBody>
                    <a:bodyPr/>
                    <a:lstStyle/>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Budget</a:t>
                      </a:r>
                      <a:endParaRPr lang="en-ZA" sz="1600">
                        <a:effectLst/>
                        <a:latin typeface="+mn-lt"/>
                        <a:ea typeface="Calibri"/>
                        <a:cs typeface="Times New Roman"/>
                      </a:endParaRPr>
                    </a:p>
                    <a:p>
                      <a:pPr marL="228600" indent="-228600" algn="ctr">
                        <a:lnSpc>
                          <a:spcPct val="115000"/>
                        </a:lnSpc>
                        <a:spcBef>
                          <a:spcPts val="300"/>
                        </a:spcBef>
                        <a:spcAft>
                          <a:spcPts val="0"/>
                        </a:spcAft>
                      </a:pPr>
                      <a:r>
                        <a:rPr lang="en-US" sz="1600" b="1">
                          <a:solidFill>
                            <a:srgbClr val="FFFFFF"/>
                          </a:solidFill>
                          <a:effectLst/>
                          <a:latin typeface="+mn-lt"/>
                          <a:ea typeface="Times New Roman"/>
                          <a:cs typeface="Times New Roman"/>
                        </a:rPr>
                        <a:t>2019/20</a:t>
                      </a:r>
                      <a:endParaRPr lang="en-ZA" sz="160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E0000"/>
                    </a:solidFill>
                  </a:tcPr>
                </a:tc>
              </a:tr>
              <a:tr h="188927">
                <a:tc>
                  <a:txBody>
                    <a:bodyPr/>
                    <a:lstStyle/>
                    <a:p>
                      <a:pPr marL="457200" indent="-228600" algn="just">
                        <a:lnSpc>
                          <a:spcPct val="115000"/>
                        </a:lnSpc>
                        <a:spcBef>
                          <a:spcPts val="300"/>
                        </a:spcBef>
                        <a:spcAft>
                          <a:spcPts val="0"/>
                        </a:spcAft>
                      </a:pPr>
                      <a:r>
                        <a:rPr lang="en-US" sz="1600">
                          <a:solidFill>
                            <a:srgbClr val="000000"/>
                          </a:solidFill>
                          <a:effectLst/>
                          <a:latin typeface="+mn-lt"/>
                          <a:ea typeface="Times New Roman"/>
                          <a:cs typeface="Times New Roman"/>
                        </a:rPr>
                        <a:t> </a:t>
                      </a:r>
                      <a:endParaRPr lang="en-ZA" sz="160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just">
                        <a:lnSpc>
                          <a:spcPct val="115000"/>
                        </a:lnSpc>
                        <a:spcBef>
                          <a:spcPts val="300"/>
                        </a:spcBef>
                        <a:spcAft>
                          <a:spcPts val="0"/>
                        </a:spcAft>
                      </a:pPr>
                      <a:r>
                        <a:rPr lang="en-US" sz="1600">
                          <a:solidFill>
                            <a:srgbClr val="FF0000"/>
                          </a:solidFill>
                          <a:effectLst/>
                          <a:latin typeface="+mn-lt"/>
                          <a:ea typeface="Times New Roman"/>
                          <a:cs typeface="Times New Roman"/>
                        </a:rPr>
                        <a:t> </a:t>
                      </a:r>
                      <a:endParaRPr lang="en-ZA" sz="160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just">
                        <a:lnSpc>
                          <a:spcPct val="115000"/>
                        </a:lnSpc>
                        <a:spcBef>
                          <a:spcPts val="300"/>
                        </a:spcBef>
                        <a:spcAft>
                          <a:spcPts val="0"/>
                        </a:spcAft>
                      </a:pPr>
                      <a:r>
                        <a:rPr lang="en-US" sz="1600" dirty="0">
                          <a:solidFill>
                            <a:srgbClr val="FF0000"/>
                          </a:solidFill>
                          <a:effectLst/>
                          <a:latin typeface="+mn-lt"/>
                          <a:ea typeface="Times New Roman"/>
                          <a:cs typeface="Times New Roman"/>
                        </a:rPr>
                        <a:t> </a:t>
                      </a:r>
                      <a:endParaRPr lang="en-ZA" sz="1600" dirty="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just">
                        <a:lnSpc>
                          <a:spcPct val="115000"/>
                        </a:lnSpc>
                        <a:spcBef>
                          <a:spcPts val="300"/>
                        </a:spcBef>
                        <a:spcAft>
                          <a:spcPts val="0"/>
                        </a:spcAft>
                      </a:pPr>
                      <a:r>
                        <a:rPr lang="en-US" sz="1600">
                          <a:solidFill>
                            <a:srgbClr val="FF0000"/>
                          </a:solidFill>
                          <a:effectLst/>
                          <a:latin typeface="+mn-lt"/>
                          <a:ea typeface="Times New Roman"/>
                          <a:cs typeface="Times New Roman"/>
                        </a:rPr>
                        <a:t> </a:t>
                      </a:r>
                      <a:endParaRPr lang="en-ZA" sz="160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just">
                        <a:lnSpc>
                          <a:spcPct val="115000"/>
                        </a:lnSpc>
                        <a:spcBef>
                          <a:spcPts val="300"/>
                        </a:spcBef>
                        <a:spcAft>
                          <a:spcPts val="0"/>
                        </a:spcAft>
                      </a:pPr>
                      <a:r>
                        <a:rPr lang="en-US" sz="1600">
                          <a:solidFill>
                            <a:srgbClr val="FF0000"/>
                          </a:solidFill>
                          <a:effectLst/>
                          <a:latin typeface="+mn-lt"/>
                          <a:ea typeface="Times New Roman"/>
                          <a:cs typeface="Times New Roman"/>
                        </a:rPr>
                        <a:t> </a:t>
                      </a:r>
                      <a:endParaRPr lang="en-ZA" sz="1600">
                        <a:effectLst/>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just">
                        <a:lnSpc>
                          <a:spcPct val="115000"/>
                        </a:lnSpc>
                        <a:spcBef>
                          <a:spcPts val="300"/>
                        </a:spcBef>
                        <a:spcAft>
                          <a:spcPts val="0"/>
                        </a:spcAft>
                      </a:pPr>
                      <a:r>
                        <a:rPr lang="en-US" sz="1600">
                          <a:solidFill>
                            <a:srgbClr val="FF0000"/>
                          </a:solidFill>
                          <a:effectLst/>
                          <a:latin typeface="+mn-lt"/>
                          <a:ea typeface="Times New Roman"/>
                          <a:cs typeface="Times New Roman"/>
                        </a:rPr>
                        <a:t> </a:t>
                      </a:r>
                      <a:endParaRPr lang="en-ZA" sz="16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549">
                <a:tc>
                  <a:txBody>
                    <a:bodyPr/>
                    <a:lstStyle/>
                    <a:p>
                      <a:pPr marL="228600" indent="-228600" algn="l">
                        <a:lnSpc>
                          <a:spcPct val="115000"/>
                        </a:lnSpc>
                        <a:spcBef>
                          <a:spcPts val="300"/>
                        </a:spcBef>
                        <a:spcAft>
                          <a:spcPts val="0"/>
                        </a:spcAft>
                      </a:pPr>
                      <a:r>
                        <a:rPr lang="en-US" sz="1600" dirty="0">
                          <a:solidFill>
                            <a:schemeClr val="tx1"/>
                          </a:solidFill>
                          <a:effectLst/>
                          <a:latin typeface="+mn-lt"/>
                          <a:ea typeface="Times New Roman"/>
                          <a:cs typeface="Times New Roman"/>
                        </a:rPr>
                        <a:t>Adjudication costs</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228600" algn="r">
                        <a:lnSpc>
                          <a:spcPct val="115000"/>
                        </a:lnSpc>
                        <a:spcBef>
                          <a:spcPts val="300"/>
                        </a:spcBef>
                        <a:spcAft>
                          <a:spcPts val="0"/>
                        </a:spcAft>
                      </a:pPr>
                      <a:r>
                        <a:rPr lang="en-ZA" sz="1600" dirty="0">
                          <a:solidFill>
                            <a:schemeClr val="tx1"/>
                          </a:solidFill>
                          <a:effectLst/>
                          <a:latin typeface="+mn-lt"/>
                          <a:ea typeface="Times New Roman"/>
                          <a:cs typeface="Times New Roman"/>
                        </a:rPr>
                        <a:t>1 540</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dirty="0">
                          <a:solidFill>
                            <a:schemeClr val="tx1"/>
                          </a:solidFill>
                          <a:effectLst/>
                          <a:latin typeface="+mn-lt"/>
                          <a:ea typeface="Times New Roman"/>
                          <a:cs typeface="Times New Roman"/>
                        </a:rPr>
                        <a:t>734</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dirty="0">
                          <a:solidFill>
                            <a:schemeClr val="tx1"/>
                          </a:solidFill>
                          <a:effectLst/>
                          <a:latin typeface="+mn-lt"/>
                          <a:ea typeface="Times New Roman"/>
                          <a:cs typeface="Times New Roman"/>
                        </a:rPr>
                        <a:t>463</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a:solidFill>
                            <a:schemeClr val="tx1"/>
                          </a:solidFill>
                          <a:effectLst/>
                          <a:latin typeface="+mn-lt"/>
                          <a:ea typeface="Times New Roman"/>
                          <a:cs typeface="Times New Roman"/>
                        </a:rPr>
                        <a:t>355</a:t>
                      </a:r>
                      <a:endParaRPr lang="en-ZA" sz="160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a:solidFill>
                            <a:schemeClr val="tx1"/>
                          </a:solidFill>
                          <a:effectLst/>
                          <a:latin typeface="+mn-lt"/>
                          <a:ea typeface="Times New Roman"/>
                          <a:cs typeface="Times New Roman"/>
                        </a:rPr>
                        <a:t>290</a:t>
                      </a:r>
                      <a:endParaRPr lang="en-ZA" sz="160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319">
                <a:tc>
                  <a:txBody>
                    <a:bodyPr/>
                    <a:lstStyle/>
                    <a:p>
                      <a:pPr marL="228600" indent="-228600" algn="l" defTabSz="914400" rtl="0" eaLnBrk="1" latinLnBrk="0" hangingPunct="1">
                        <a:lnSpc>
                          <a:spcPct val="115000"/>
                        </a:lnSpc>
                        <a:spcBef>
                          <a:spcPts val="300"/>
                        </a:spcBef>
                        <a:spcAft>
                          <a:spcPts val="0"/>
                        </a:spcAft>
                      </a:pPr>
                      <a:r>
                        <a:rPr lang="en-US" sz="1600" kern="1200" dirty="0">
                          <a:solidFill>
                            <a:schemeClr val="tx1"/>
                          </a:solidFill>
                          <a:effectLst/>
                          <a:latin typeface="+mn-lt"/>
                          <a:ea typeface="Times New Roman"/>
                          <a:cs typeface="Times New Roman"/>
                        </a:rPr>
                        <a:t>Administration costs</a:t>
                      </a:r>
                      <a:endParaRPr lang="en-ZA" sz="1600" kern="1200" dirty="0">
                        <a:solidFill>
                          <a:schemeClr val="tx1"/>
                        </a:solidFill>
                        <a:effectLst/>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228600" algn="r" defTabSz="914400" rtl="0" eaLnBrk="1" latinLnBrk="0" hangingPunct="1">
                        <a:lnSpc>
                          <a:spcPct val="115000"/>
                        </a:lnSpc>
                        <a:spcBef>
                          <a:spcPts val="300"/>
                        </a:spcBef>
                        <a:spcAft>
                          <a:spcPts val="0"/>
                        </a:spcAft>
                      </a:pPr>
                      <a:r>
                        <a:rPr lang="en-ZA" sz="1600" kern="1200" dirty="0">
                          <a:solidFill>
                            <a:schemeClr val="tx1"/>
                          </a:solidFill>
                          <a:effectLst/>
                          <a:latin typeface="+mn-lt"/>
                          <a:ea typeface="Times New Roman"/>
                          <a:cs typeface="Times New Roman"/>
                        </a:rPr>
                        <a:t>2 302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a:solidFill>
                            <a:schemeClr val="tx1"/>
                          </a:solidFill>
                          <a:effectLst/>
                          <a:latin typeface="+mn-lt"/>
                          <a:ea typeface="Times New Roman"/>
                          <a:cs typeface="Times New Roman"/>
                        </a:rPr>
                        <a:t>802</a:t>
                      </a:r>
                      <a:endParaRPr lang="en-ZA" sz="160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dirty="0">
                          <a:solidFill>
                            <a:schemeClr val="tx1"/>
                          </a:solidFill>
                          <a:effectLst/>
                          <a:latin typeface="+mn-lt"/>
                          <a:ea typeface="Times New Roman"/>
                          <a:cs typeface="Times New Roman"/>
                        </a:rPr>
                        <a:t>431</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a:solidFill>
                            <a:schemeClr val="tx1"/>
                          </a:solidFill>
                          <a:effectLst/>
                          <a:latin typeface="+mn-lt"/>
                          <a:ea typeface="Times New Roman"/>
                          <a:cs typeface="Times New Roman"/>
                        </a:rPr>
                        <a:t>260</a:t>
                      </a:r>
                      <a:endParaRPr lang="en-ZA" sz="160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a:solidFill>
                            <a:schemeClr val="tx1"/>
                          </a:solidFill>
                          <a:effectLst/>
                          <a:latin typeface="+mn-lt"/>
                          <a:ea typeface="Times New Roman"/>
                          <a:cs typeface="Times New Roman"/>
                        </a:rPr>
                        <a:t>161</a:t>
                      </a:r>
                      <a:endParaRPr lang="en-ZA" sz="160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006">
                <a:tc>
                  <a:txBody>
                    <a:bodyPr/>
                    <a:lstStyle/>
                    <a:p>
                      <a:pPr marL="228600" indent="-228600" algn="l">
                        <a:lnSpc>
                          <a:spcPct val="115000"/>
                        </a:lnSpc>
                        <a:spcBef>
                          <a:spcPts val="300"/>
                        </a:spcBef>
                        <a:spcAft>
                          <a:spcPts val="0"/>
                        </a:spcAft>
                      </a:pPr>
                      <a:r>
                        <a:rPr lang="en-US" sz="1600" b="1" dirty="0">
                          <a:solidFill>
                            <a:schemeClr val="tx1"/>
                          </a:solidFill>
                          <a:effectLst/>
                          <a:latin typeface="+mn-lt"/>
                          <a:ea typeface="Times New Roman"/>
                          <a:cs typeface="Times New Roman"/>
                        </a:rPr>
                        <a:t>Total </a:t>
                      </a:r>
                      <a:r>
                        <a:rPr lang="en-US" sz="1600" b="1" dirty="0" smtClean="0">
                          <a:solidFill>
                            <a:schemeClr val="tx1"/>
                          </a:solidFill>
                          <a:effectLst/>
                          <a:latin typeface="+mn-lt"/>
                          <a:ea typeface="Times New Roman"/>
                          <a:cs typeface="Times New Roman"/>
                        </a:rPr>
                        <a:t>cost per case</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28600" indent="-228600" algn="r">
                        <a:lnSpc>
                          <a:spcPct val="115000"/>
                        </a:lnSpc>
                        <a:spcBef>
                          <a:spcPts val="300"/>
                        </a:spcBef>
                        <a:spcAft>
                          <a:spcPts val="0"/>
                        </a:spcAft>
                      </a:pPr>
                      <a:r>
                        <a:rPr lang="en-ZA" sz="1600" b="1" dirty="0">
                          <a:solidFill>
                            <a:schemeClr val="tx1"/>
                          </a:solidFill>
                          <a:effectLst/>
                          <a:latin typeface="+mn-lt"/>
                          <a:ea typeface="Times New Roman"/>
                          <a:cs typeface="Times New Roman"/>
                        </a:rPr>
                        <a:t>3 842</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b="1" dirty="0">
                          <a:solidFill>
                            <a:schemeClr val="tx1"/>
                          </a:solidFill>
                          <a:effectLst/>
                          <a:latin typeface="+mn-lt"/>
                          <a:ea typeface="Times New Roman"/>
                          <a:cs typeface="Times New Roman"/>
                        </a:rPr>
                        <a:t>1 536</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b="1" dirty="0">
                          <a:solidFill>
                            <a:schemeClr val="tx1"/>
                          </a:solidFill>
                          <a:effectLst/>
                          <a:latin typeface="+mn-lt"/>
                          <a:ea typeface="Times New Roman"/>
                          <a:cs typeface="Times New Roman"/>
                        </a:rPr>
                        <a:t>894</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b="1" dirty="0">
                          <a:solidFill>
                            <a:schemeClr val="tx1"/>
                          </a:solidFill>
                          <a:effectLst/>
                          <a:latin typeface="+mn-lt"/>
                          <a:ea typeface="Times New Roman"/>
                          <a:cs typeface="Times New Roman"/>
                        </a:rPr>
                        <a:t>615</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r">
                        <a:lnSpc>
                          <a:spcPct val="115000"/>
                        </a:lnSpc>
                        <a:spcBef>
                          <a:spcPts val="300"/>
                        </a:spcBef>
                        <a:spcAft>
                          <a:spcPts val="0"/>
                        </a:spcAft>
                      </a:pPr>
                      <a:r>
                        <a:rPr lang="en-ZA" sz="1600" b="1" dirty="0">
                          <a:solidFill>
                            <a:schemeClr val="tx1"/>
                          </a:solidFill>
                          <a:effectLst/>
                          <a:latin typeface="+mn-lt"/>
                          <a:ea typeface="Times New Roman"/>
                          <a:cs typeface="Times New Roman"/>
                        </a:rPr>
                        <a:t>451</a:t>
                      </a:r>
                      <a:endParaRPr lang="en-ZA" sz="1600" dirty="0">
                        <a:solidFill>
                          <a:schemeClr val="tx1"/>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8172400" y="6381328"/>
            <a:ext cx="739305" cy="276999"/>
          </a:xfrm>
          <a:prstGeom prst="rect">
            <a:avLst/>
          </a:prstGeom>
        </p:spPr>
        <p:txBody>
          <a:bodyPr wrap="none">
            <a:spAutoFit/>
          </a:bodyPr>
          <a:lstStyle/>
          <a:p>
            <a:pPr lvl="0"/>
            <a:r>
              <a:rPr lang="en-US" sz="1200" dirty="0" smtClean="0">
                <a:solidFill>
                  <a:srgbClr val="000000"/>
                </a:solidFill>
              </a:rPr>
              <a:t>31 </a:t>
            </a:r>
            <a:r>
              <a:rPr lang="en-US" sz="1200" dirty="0">
                <a:solidFill>
                  <a:srgbClr val="000000"/>
                </a:solidFill>
              </a:rPr>
              <a:t>of 38</a:t>
            </a:r>
            <a:endParaRPr lang="en-US" sz="1200" dirty="0">
              <a:solidFill>
                <a:srgbClr val="000000"/>
              </a:solidFill>
            </a:endParaRPr>
          </a:p>
        </p:txBody>
      </p:sp>
    </p:spTree>
    <p:extLst>
      <p:ext uri="{BB962C8B-B14F-4D97-AF65-F5344CB8AC3E}">
        <p14:creationId xmlns:p14="http://schemas.microsoft.com/office/powerpoint/2010/main" val="3454184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0" y="188912"/>
            <a:ext cx="6765925" cy="1223863"/>
          </a:xfrm>
        </p:spPr>
        <p:txBody>
          <a:bodyPr/>
          <a:lstStyle/>
          <a:p>
            <a:pPr>
              <a:defRPr/>
            </a:pPr>
            <a:r>
              <a:rPr lang="en-US" sz="3600" dirty="0" smtClean="0">
                <a:effectLst>
                  <a:outerShdw blurRad="38100" dist="38100" dir="2700000" algn="tl">
                    <a:srgbClr val="DDDDDD"/>
                  </a:outerShdw>
                </a:effectLst>
                <a:latin typeface="Arial" charset="0"/>
                <a:ea typeface="ＭＳ Ｐゴシック" charset="0"/>
              </a:rPr>
              <a:t>NCT Budget</a:t>
            </a:r>
            <a:endParaRPr lang="en-US" sz="3600" dirty="0">
              <a:effectLst>
                <a:outerShdw blurRad="38100" dist="38100" dir="2700000" algn="tl">
                  <a:srgbClr val="DDDDDD"/>
                </a:outerShdw>
              </a:effectLst>
              <a:latin typeface="Arial" charset="0"/>
              <a:ea typeface="ＭＳ Ｐゴシック" charset="0"/>
            </a:endParaRPr>
          </a:p>
        </p:txBody>
      </p:sp>
      <p:sp>
        <p:nvSpPr>
          <p:cNvPr id="61442" name="Content Placeholder 2"/>
          <p:cNvSpPr>
            <a:spLocks noGrp="1"/>
          </p:cNvSpPr>
          <p:nvPr>
            <p:ph idx="1"/>
          </p:nvPr>
        </p:nvSpPr>
        <p:spPr>
          <a:xfrm>
            <a:off x="539750" y="1484313"/>
            <a:ext cx="8351838" cy="4826000"/>
          </a:xfrm>
        </p:spPr>
        <p:txBody>
          <a:bodyPr/>
          <a:lstStyle/>
          <a:p>
            <a:pPr>
              <a:defRPr/>
            </a:pPr>
            <a:r>
              <a:rPr lang="en-US" sz="2400" dirty="0" smtClean="0">
                <a:latin typeface="Arial" charset="0"/>
                <a:ea typeface="ＭＳ Ｐゴシック" charset="0"/>
              </a:rPr>
              <a:t>NCT ‘s financial resources in respect of the next MTEF period from 2017/18 to 2019/20 should be sufficient, despite current increased caseload, due to:</a:t>
            </a:r>
          </a:p>
          <a:p>
            <a:pPr lvl="1">
              <a:buFont typeface="Wingdings" charset="2"/>
              <a:buChar char="Ø"/>
              <a:defRPr/>
            </a:pPr>
            <a:r>
              <a:rPr lang="en-US" sz="2400" dirty="0" smtClean="0">
                <a:latin typeface="Arial" charset="0"/>
                <a:ea typeface="ＭＳ Ｐゴシック" charset="0"/>
              </a:rPr>
              <a:t>Implementation of </a:t>
            </a:r>
            <a:r>
              <a:rPr lang="en-US" sz="2400" b="1" dirty="0" smtClean="0">
                <a:latin typeface="Arial" charset="0"/>
                <a:ea typeface="ＭＳ Ｐゴシック" charset="0"/>
              </a:rPr>
              <a:t>motion courts</a:t>
            </a:r>
            <a:r>
              <a:rPr lang="en-US" sz="2400" dirty="0" smtClean="0">
                <a:latin typeface="Arial" charset="0"/>
                <a:ea typeface="ＭＳ Ｐゴシック" charset="0"/>
              </a:rPr>
              <a:t>;</a:t>
            </a:r>
          </a:p>
          <a:p>
            <a:pPr lvl="1">
              <a:buFont typeface="Wingdings" charset="2"/>
              <a:buChar char="Ø"/>
              <a:defRPr/>
            </a:pPr>
            <a:r>
              <a:rPr lang="en-US" sz="2400" dirty="0" smtClean="0">
                <a:latin typeface="Arial" charset="0"/>
                <a:ea typeface="ＭＳ Ｐゴシック" charset="0"/>
              </a:rPr>
              <a:t>Hearing </a:t>
            </a:r>
            <a:r>
              <a:rPr lang="en-US" sz="2400" b="1" dirty="0" smtClean="0">
                <a:latin typeface="Arial" charset="0"/>
                <a:ea typeface="ＭＳ Ｐゴシック" charset="0"/>
              </a:rPr>
              <a:t>more than one </a:t>
            </a:r>
            <a:r>
              <a:rPr lang="en-US" sz="2400" dirty="0" smtClean="0">
                <a:latin typeface="Arial" charset="0"/>
                <a:ea typeface="ＭＳ Ｐゴシック" charset="0"/>
              </a:rPr>
              <a:t>Non-DRA matter per day and </a:t>
            </a:r>
            <a:r>
              <a:rPr lang="en-US" sz="2400" b="1" dirty="0" smtClean="0">
                <a:latin typeface="Arial" charset="0"/>
                <a:ea typeface="ＭＳ Ｐゴシック" charset="0"/>
              </a:rPr>
              <a:t>increasing</a:t>
            </a:r>
            <a:r>
              <a:rPr lang="en-US" sz="2400" dirty="0" smtClean="0">
                <a:latin typeface="Arial" charset="0"/>
                <a:ea typeface="ＭＳ Ｐゴシック" charset="0"/>
              </a:rPr>
              <a:t> in number of DRAs per day;</a:t>
            </a:r>
          </a:p>
          <a:p>
            <a:pPr lvl="1">
              <a:buFont typeface="Wingdings" charset="2"/>
              <a:buChar char="Ø"/>
              <a:defRPr/>
            </a:pPr>
            <a:r>
              <a:rPr lang="en-US" sz="2400" b="1" dirty="0" smtClean="0">
                <a:latin typeface="Arial" charset="0"/>
                <a:ea typeface="ＭＳ Ｐゴシック" charset="0"/>
              </a:rPr>
              <a:t>Increase in filing fee </a:t>
            </a:r>
            <a:r>
              <a:rPr lang="en-US" sz="2400" dirty="0" smtClean="0">
                <a:latin typeface="Arial" charset="0"/>
                <a:ea typeface="ＭＳ Ｐゴシック" charset="0"/>
              </a:rPr>
              <a:t>(effective from 4 February 2016)</a:t>
            </a:r>
          </a:p>
          <a:p>
            <a:pPr lvl="1">
              <a:buFont typeface="Wingdings" charset="2"/>
              <a:buChar char="Ø"/>
              <a:defRPr/>
            </a:pPr>
            <a:r>
              <a:rPr lang="en-US" sz="2400" dirty="0" smtClean="0">
                <a:latin typeface="Arial" charset="0"/>
                <a:ea typeface="ＭＳ Ｐゴシック" charset="0"/>
              </a:rPr>
              <a:t>Anticipated future </a:t>
            </a:r>
            <a:r>
              <a:rPr lang="en-US" sz="2400" b="1" dirty="0" smtClean="0">
                <a:latin typeface="Arial" charset="0"/>
                <a:ea typeface="ＭＳ Ｐゴシック" charset="0"/>
              </a:rPr>
              <a:t>ICT enhancements</a:t>
            </a:r>
            <a:r>
              <a:rPr lang="en-US" sz="2400" dirty="0" smtClean="0">
                <a:latin typeface="Arial" charset="0"/>
                <a:ea typeface="ＭＳ Ｐゴシック" charset="0"/>
              </a:rPr>
              <a:t>;</a:t>
            </a:r>
          </a:p>
          <a:p>
            <a:pPr lvl="1">
              <a:buFont typeface="Wingdings" charset="2"/>
              <a:buChar char="Ø"/>
              <a:defRPr/>
            </a:pPr>
            <a:r>
              <a:rPr lang="en-US" sz="2400" b="1" dirty="0" smtClean="0">
                <a:latin typeface="Arial" charset="0"/>
                <a:ea typeface="ＭＳ Ｐゴシック" charset="0"/>
              </a:rPr>
              <a:t>Cost-saving </a:t>
            </a:r>
            <a:r>
              <a:rPr lang="en-US" sz="2400" dirty="0" smtClean="0">
                <a:latin typeface="Arial" charset="0"/>
                <a:ea typeface="ＭＳ Ｐゴシック" charset="0"/>
              </a:rPr>
              <a:t>on other line items, i.e. travelling, digitization</a:t>
            </a:r>
          </a:p>
          <a:p>
            <a:pPr lvl="1">
              <a:buFont typeface="Wingdings" charset="2"/>
              <a:buChar char="Ø"/>
              <a:defRPr/>
            </a:pPr>
            <a:r>
              <a:rPr lang="en-US" sz="2400" b="1" dirty="0" smtClean="0">
                <a:latin typeface="Arial" charset="0"/>
                <a:ea typeface="ＭＳ Ｐゴシック" charset="0"/>
              </a:rPr>
              <a:t>Approval of roll-over funds</a:t>
            </a:r>
            <a:r>
              <a:rPr lang="en-US" sz="2400" dirty="0" smtClean="0">
                <a:latin typeface="Arial" charset="0"/>
                <a:ea typeface="ＭＳ Ｐゴシック" charset="0"/>
              </a:rPr>
              <a:t> by National Treasury to be used for future operational cost requirements.</a:t>
            </a:r>
            <a:endParaRPr lang="en-US" sz="2400" dirty="0">
              <a:latin typeface="Arial" charset="0"/>
              <a:ea typeface="ＭＳ Ｐゴシック" charset="0"/>
            </a:endParaRPr>
          </a:p>
          <a:p>
            <a:pPr>
              <a:defRPr/>
            </a:pPr>
            <a:endParaRPr lang="en-US" sz="2800" dirty="0">
              <a:latin typeface="Arial" charset="0"/>
              <a:ea typeface="ＭＳ Ｐゴシック" charset="0"/>
            </a:endParaRPr>
          </a:p>
          <a:p>
            <a:pPr marL="0" indent="0" algn="r">
              <a:buFontTx/>
              <a:buNone/>
              <a:defRPr/>
            </a:pPr>
            <a:fld id="{FCDCB82C-9FC3-6F4A-AD1C-D85920FCCCF6}" type="slidenum">
              <a:rPr lang="en-US" sz="1400" smtClean="0">
                <a:latin typeface="Arial" charset="0"/>
                <a:ea typeface="ＭＳ Ｐゴシック" charset="0"/>
              </a:rPr>
              <a:pPr marL="0" indent="0" algn="r">
                <a:buFontTx/>
                <a:buNone/>
                <a:defRPr/>
              </a:pPr>
              <a:t>32</a:t>
            </a:fld>
            <a:endParaRPr lang="en-US" sz="1400" dirty="0">
              <a:latin typeface="Arial" charset="0"/>
              <a:ea typeface="ＭＳ Ｐゴシック"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solidFill>
                  <a:srgbClr val="000000"/>
                </a:solidFill>
              </a:rPr>
              <a:t>32 </a:t>
            </a:r>
            <a:r>
              <a:rPr lang="en-US" sz="1200" dirty="0">
                <a:solidFill>
                  <a:srgbClr val="000000"/>
                </a:solidFill>
              </a:rPr>
              <a:t>of </a:t>
            </a:r>
            <a:r>
              <a:rPr lang="en-US" sz="1200" dirty="0" smtClean="0">
                <a:solidFill>
                  <a:srgbClr val="000000"/>
                </a:solidFill>
              </a:rPr>
              <a:t>38</a:t>
            </a:r>
            <a:endParaRPr lang="en-US" sz="1200" dirty="0">
              <a:solidFill>
                <a:srgbClr val="000000"/>
              </a:solidFill>
            </a:endParaRPr>
          </a:p>
        </p:txBody>
      </p:sp>
    </p:spTree>
    <p:extLst>
      <p:ext uri="{BB962C8B-B14F-4D97-AF65-F5344CB8AC3E}">
        <p14:creationId xmlns:p14="http://schemas.microsoft.com/office/powerpoint/2010/main" val="3830654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3" y="19050"/>
            <a:ext cx="6765925" cy="1897782"/>
          </a:xfrm>
        </p:spPr>
        <p:txBody>
          <a:bodyPr/>
          <a:lstStyle/>
          <a:p>
            <a:pPr>
              <a:defRPr/>
            </a:pPr>
            <a:r>
              <a:rPr lang="en-US" sz="3600" dirty="0" smtClean="0">
                <a:effectLst>
                  <a:outerShdw blurRad="38100" dist="38100" dir="2700000" algn="tl">
                    <a:srgbClr val="DDDDDD"/>
                  </a:outerShdw>
                </a:effectLst>
                <a:latin typeface="Arial" charset="0"/>
                <a:ea typeface="ＭＳ Ｐゴシック" charset="0"/>
              </a:rPr>
              <a:t>NCT Budget (continues…</a:t>
            </a:r>
            <a:r>
              <a:rPr lang="en-US" i="0" dirty="0" smtClean="0">
                <a:effectLst>
                  <a:outerShdw blurRad="38100" dist="38100" dir="2700000" algn="tl">
                    <a:srgbClr val="DDDDDD"/>
                  </a:outerShdw>
                </a:effectLst>
                <a:latin typeface="Arial" charset="0"/>
                <a:ea typeface="ＭＳ Ｐゴシック" charset="0"/>
              </a:rPr>
              <a:t>)</a:t>
            </a:r>
            <a:endParaRPr lang="en-US" i="0" dirty="0">
              <a:effectLst>
                <a:outerShdw blurRad="38100" dist="38100" dir="2700000" algn="tl">
                  <a:srgbClr val="DDDDDD"/>
                </a:outerShdw>
              </a:effectLst>
              <a:latin typeface="Arial" charset="0"/>
              <a:ea typeface="ＭＳ Ｐゴシック" charset="0"/>
            </a:endParaRPr>
          </a:p>
        </p:txBody>
      </p:sp>
      <p:sp>
        <p:nvSpPr>
          <p:cNvPr id="61442" name="Content Placeholder 2"/>
          <p:cNvSpPr>
            <a:spLocks noGrp="1"/>
          </p:cNvSpPr>
          <p:nvPr>
            <p:ph idx="1"/>
          </p:nvPr>
        </p:nvSpPr>
        <p:spPr>
          <a:xfrm>
            <a:off x="395288" y="1916832"/>
            <a:ext cx="7777162" cy="2232893"/>
          </a:xfrm>
        </p:spPr>
        <p:txBody>
          <a:bodyPr/>
          <a:lstStyle/>
          <a:p>
            <a:pPr>
              <a:buFont typeface="Arial"/>
              <a:buChar char="•"/>
              <a:defRPr/>
            </a:pPr>
            <a:r>
              <a:rPr lang="en-US" sz="2400" dirty="0" smtClean="0">
                <a:latin typeface="Arial" charset="0"/>
                <a:ea typeface="ＭＳ Ｐゴシック" charset="0"/>
              </a:rPr>
              <a:t>However, if caseload (being very unpredictable) increase again as experienced in the last number of years, NCT  may experience difficulty in achieving its mandate within its allocated budget if the ICT interventions are not as efficient as we predicted when compiling the budget for the next MTEF period.</a:t>
            </a:r>
            <a:endParaRPr lang="en-US" sz="2400" dirty="0">
              <a:latin typeface="Arial" charset="0"/>
              <a:ea typeface="ＭＳ Ｐゴシック" charset="0"/>
            </a:endParaRPr>
          </a:p>
          <a:p>
            <a:pPr marL="0" indent="0">
              <a:buFontTx/>
              <a:buNone/>
              <a:defRPr/>
            </a:pPr>
            <a:endParaRPr lang="en-US" sz="2800" dirty="0">
              <a:latin typeface="Arial" charset="0"/>
              <a:ea typeface="ＭＳ Ｐゴシック"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solidFill>
                  <a:srgbClr val="000000"/>
                </a:solidFill>
              </a:rPr>
              <a:t>33 </a:t>
            </a:r>
            <a:r>
              <a:rPr lang="en-US" sz="1200" dirty="0">
                <a:solidFill>
                  <a:srgbClr val="000000"/>
                </a:solidFill>
              </a:rPr>
              <a:t>of </a:t>
            </a:r>
            <a:r>
              <a:rPr lang="en-US" sz="1200" dirty="0" smtClean="0">
                <a:solidFill>
                  <a:srgbClr val="000000"/>
                </a:solidFill>
              </a:rPr>
              <a:t>38</a:t>
            </a:r>
            <a:endParaRPr lang="en-US" sz="1200" dirty="0">
              <a:solidFill>
                <a:srgbClr val="000000"/>
              </a:solidFill>
            </a:endParaRPr>
          </a:p>
        </p:txBody>
      </p:sp>
    </p:spTree>
    <p:extLst>
      <p:ext uri="{BB962C8B-B14F-4D97-AF65-F5344CB8AC3E}">
        <p14:creationId xmlns:p14="http://schemas.microsoft.com/office/powerpoint/2010/main" val="38573118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8912"/>
            <a:ext cx="7629475" cy="1439887"/>
          </a:xfrm>
        </p:spPr>
        <p:txBody>
          <a:bodyPr/>
          <a:lstStyle/>
          <a:p>
            <a:pPr>
              <a:defRPr/>
            </a:pPr>
            <a:r>
              <a:rPr lang="en-ZA" sz="2800" dirty="0" smtClean="0">
                <a:effectLst>
                  <a:outerShdw blurRad="38100" dist="38100" dir="2700000" algn="tl">
                    <a:srgbClr val="DDDDDD"/>
                  </a:outerShdw>
                </a:effectLst>
                <a:latin typeface="Arial" charset="0"/>
                <a:ea typeface="ＭＳ Ｐゴシック" charset="0"/>
              </a:rPr>
              <a:t>NCT Caseload and financial implications - as </a:t>
            </a:r>
            <a:r>
              <a:rPr lang="en-ZA" sz="2800" dirty="0">
                <a:effectLst>
                  <a:outerShdw blurRad="38100" dist="38100" dir="2700000" algn="tl">
                    <a:srgbClr val="DDDDDD"/>
                  </a:outerShdw>
                </a:effectLst>
                <a:latin typeface="Arial" charset="0"/>
                <a:ea typeface="ＭＳ Ｐゴシック" charset="0"/>
              </a:rPr>
              <a:t>per the </a:t>
            </a:r>
            <a:r>
              <a:rPr lang="en-ZA" sz="2800" dirty="0" smtClean="0">
                <a:effectLst>
                  <a:outerShdw blurRad="38100" dist="38100" dir="2700000" algn="tl">
                    <a:srgbClr val="DDDDDD"/>
                  </a:outerShdw>
                </a:effectLst>
                <a:latin typeface="Arial" charset="0"/>
                <a:ea typeface="ＭＳ Ｐゴシック" charset="0"/>
              </a:rPr>
              <a:t>APP 2017/18 -2019/20</a:t>
            </a:r>
            <a:endParaRPr lang="en-ZA" sz="2800" dirty="0">
              <a:effectLst>
                <a:outerShdw blurRad="38100" dist="38100" dir="2700000" algn="tl">
                  <a:srgbClr val="DDDDDD"/>
                </a:outerShdw>
              </a:effectLst>
              <a:latin typeface="Arial" charset="0"/>
              <a:ea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348213"/>
              </p:ext>
            </p:extLst>
          </p:nvPr>
        </p:nvGraphicFramePr>
        <p:xfrm>
          <a:off x="611188" y="1916113"/>
          <a:ext cx="7848600" cy="4722814"/>
        </p:xfrm>
        <a:graphic>
          <a:graphicData uri="http://schemas.openxmlformats.org/drawingml/2006/table">
            <a:tbl>
              <a:tblPr/>
              <a:tblGrid>
                <a:gridCol w="1655762"/>
                <a:gridCol w="1008063"/>
                <a:gridCol w="1008062"/>
                <a:gridCol w="1081088"/>
                <a:gridCol w="1079500"/>
                <a:gridCol w="1008062"/>
                <a:gridCol w="1008063"/>
              </a:tblGrid>
              <a:tr h="576263">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9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2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800" b="1" i="0" u="none" strike="noStrike" cap="none" normalizeH="0" baseline="0">
                          <a:ln>
                            <a:noFill/>
                          </a:ln>
                          <a:solidFill>
                            <a:srgbClr val="FFFFFF"/>
                          </a:solidFill>
                          <a:effectLst/>
                          <a:latin typeface="Arial" charset="0"/>
                          <a:ea typeface="ＭＳ Ｐゴシック" charset="0"/>
                          <a:cs typeface="ＭＳ Ｐゴシック" charset="0"/>
                        </a:rPr>
                        <a:t>Financial Year</a:t>
                      </a:r>
                      <a:endParaRPr kumimoji="0" lang="en-ZA" sz="18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7511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40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a:ln>
                            <a:noFill/>
                          </a:ln>
                          <a:solidFill>
                            <a:srgbClr val="FFFFFF"/>
                          </a:solidFill>
                          <a:effectLst/>
                          <a:latin typeface="Arial" charset="0"/>
                          <a:ea typeface="ＭＳ Ｐゴシック" charset="0"/>
                          <a:cs typeface="ＭＳ Ｐゴシック" charset="0"/>
                        </a:rPr>
                        <a:t>Type of cases</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a:ln>
                            <a:noFill/>
                          </a:ln>
                          <a:solidFill>
                            <a:srgbClr val="FFFFFF"/>
                          </a:solidFill>
                          <a:effectLst/>
                          <a:latin typeface="Arial" charset="0"/>
                          <a:ea typeface="ＭＳ Ｐゴシック" charset="0"/>
                          <a:cs typeface="ＭＳ Ｐゴシック" charset="0"/>
                        </a:rPr>
                        <a:t>2014/15 actual</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a:ln>
                            <a:noFill/>
                          </a:ln>
                          <a:solidFill>
                            <a:srgbClr val="FFFFFF"/>
                          </a:solidFill>
                          <a:effectLst/>
                          <a:latin typeface="Arial" charset="0"/>
                          <a:ea typeface="ＭＳ Ｐゴシック" charset="0"/>
                          <a:cs typeface="ＭＳ Ｐゴシック" charset="0"/>
                        </a:rPr>
                        <a:t>2015/16 </a:t>
                      </a:r>
                      <a:r>
                        <a:rPr kumimoji="0" lang="en-ZA" sz="1600" b="1" i="0" u="none" strike="noStrike" cap="none" normalizeH="0" baseline="0" dirty="0" smtClean="0">
                          <a:ln>
                            <a:noFill/>
                          </a:ln>
                          <a:solidFill>
                            <a:srgbClr val="FFFFFF"/>
                          </a:solidFill>
                          <a:effectLst/>
                          <a:latin typeface="Arial" charset="0"/>
                          <a:ea typeface="ＭＳ Ｐゴシック" charset="0"/>
                          <a:cs typeface="ＭＳ Ｐゴシック" charset="0"/>
                        </a:rPr>
                        <a:t>actual</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a:ln>
                            <a:noFill/>
                          </a:ln>
                          <a:solidFill>
                            <a:srgbClr val="FFFFFF"/>
                          </a:solidFill>
                          <a:effectLst/>
                          <a:latin typeface="Arial" charset="0"/>
                          <a:ea typeface="ＭＳ Ｐゴシック" charset="0"/>
                          <a:cs typeface="ＭＳ Ｐゴシック" charset="0"/>
                        </a:rPr>
                        <a:t>2016/17 forecast</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a:ln>
                            <a:noFill/>
                          </a:ln>
                          <a:solidFill>
                            <a:srgbClr val="FFFFFF"/>
                          </a:solidFill>
                          <a:effectLst/>
                          <a:latin typeface="Arial" charset="0"/>
                          <a:ea typeface="ＭＳ Ｐゴシック" charset="0"/>
                          <a:cs typeface="ＭＳ Ｐゴシック" charset="0"/>
                        </a:rPr>
                        <a:t>2017/18 forecast</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kern="1200" cap="none" normalizeH="0" baseline="0" dirty="0">
                          <a:ln>
                            <a:noFill/>
                          </a:ln>
                          <a:solidFill>
                            <a:srgbClr val="FFFFFF"/>
                          </a:solidFill>
                          <a:effectLst/>
                          <a:latin typeface="Arial" charset="0"/>
                          <a:ea typeface="ＭＳ Ｐゴシック" charset="0"/>
                          <a:cs typeface="ＭＳ Ｐゴシック" charset="0"/>
                        </a:rPr>
                        <a:t>2018/19 forecast</a:t>
                      </a: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defRPr/>
                      </a:pPr>
                      <a:r>
                        <a:rPr kumimoji="0" lang="en-ZA" sz="1600" b="1" i="0" u="none" strike="noStrike" kern="1200" cap="none" normalizeH="0" baseline="0" dirty="0" smtClean="0">
                          <a:ln>
                            <a:noFill/>
                          </a:ln>
                          <a:solidFill>
                            <a:srgbClr val="FFFFFF"/>
                          </a:solidFill>
                          <a:effectLst/>
                          <a:latin typeface="Arial" charset="0"/>
                          <a:ea typeface="ＭＳ Ｐゴシック" charset="0"/>
                          <a:cs typeface="ＭＳ Ｐゴシック" charset="0"/>
                        </a:rPr>
                        <a:t>2019/20 forecast</a:t>
                      </a: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r>
              <a:tr h="9302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101725" algn="l"/>
                          <a:tab pos="1122363" algn="l"/>
                          <a:tab pos="1371600" algn="l"/>
                          <a:tab pos="1828800" algn="l"/>
                          <a:tab pos="2286000" algn="l"/>
                          <a:tab pos="3181350" algn="l"/>
                        </a:tabLst>
                      </a:pPr>
                      <a:r>
                        <a:rPr kumimoji="0" lang="en-ZA" sz="1600" b="1" i="0" u="none" strike="noStrike" cap="none" normalizeH="0" baseline="0">
                          <a:ln>
                            <a:noFill/>
                          </a:ln>
                          <a:solidFill>
                            <a:srgbClr val="0D0D0D"/>
                          </a:solidFill>
                          <a:effectLst/>
                          <a:latin typeface="Arial" charset="0"/>
                          <a:ea typeface="ＭＳ Ｐゴシック" charset="0"/>
                          <a:cs typeface="ＭＳ Ｐゴシック" charset="0"/>
                        </a:rPr>
                        <a:t>Debt re-arrangement agreements</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9 142</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18</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259</a:t>
                      </a: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36</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518</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(100</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kern="1200" cap="none" normalizeH="0" baseline="0" dirty="0" smtClean="0">
                          <a:ln>
                            <a:noFill/>
                          </a:ln>
                          <a:solidFill>
                            <a:srgbClr val="0D0D0D"/>
                          </a:solidFill>
                          <a:effectLst/>
                          <a:latin typeface="Arial" charset="0"/>
                          <a:ea typeface="ＭＳ Ｐゴシック" charset="0"/>
                          <a:cs typeface="ＭＳ Ｐゴシック" charset="0"/>
                        </a:rPr>
                        <a:t>69</a:t>
                      </a:r>
                      <a:r>
                        <a:rPr kumimoji="0" lang="en-ZA" sz="1600" b="0" i="0" u="none" strike="noStrike" kern="1200" cap="none" normalizeH="0" baseline="0" dirty="0">
                          <a:ln>
                            <a:noFill/>
                          </a:ln>
                          <a:solidFill>
                            <a:srgbClr val="0D0D0D"/>
                          </a:solidFill>
                          <a:effectLst/>
                          <a:latin typeface="Arial" charset="0"/>
                          <a:ea typeface="ＭＳ Ｐゴシック" charset="0"/>
                          <a:cs typeface="ＭＳ Ｐゴシック" charset="0"/>
                        </a:rPr>
                        <a:t> </a:t>
                      </a:r>
                      <a:r>
                        <a:rPr kumimoji="0" lang="en-ZA" sz="1600" b="0" i="0" u="none" strike="noStrike" kern="1200" cap="none" normalizeH="0" baseline="0" dirty="0" smtClean="0">
                          <a:ln>
                            <a:noFill/>
                          </a:ln>
                          <a:solidFill>
                            <a:srgbClr val="0D0D0D"/>
                          </a:solidFill>
                          <a:effectLst/>
                          <a:latin typeface="Arial" charset="0"/>
                          <a:ea typeface="ＭＳ Ｐゴシック" charset="0"/>
                          <a:cs typeface="ＭＳ Ｐゴシック" charset="0"/>
                        </a:rPr>
                        <a:t>384</a:t>
                      </a:r>
                      <a:endParaRPr kumimoji="0" lang="en-ZA" sz="1600" b="0" i="0" u="none" strike="noStrike" kern="1200" cap="none" normalizeH="0" baseline="0" dirty="0">
                        <a:ln>
                          <a:noFill/>
                        </a:ln>
                        <a:solidFill>
                          <a:srgbClr val="0D0D0D"/>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kern="1200" cap="none" normalizeH="0" baseline="0" dirty="0" smtClean="0">
                          <a:ln>
                            <a:noFill/>
                          </a:ln>
                          <a:solidFill>
                            <a:srgbClr val="0D0D0D"/>
                          </a:solidFill>
                          <a:effectLst/>
                          <a:latin typeface="Arial" charset="0"/>
                          <a:ea typeface="ＭＳ Ｐゴシック" charset="0"/>
                          <a:cs typeface="ＭＳ Ｐゴシック" charset="0"/>
                        </a:rPr>
                        <a:t>(90</a:t>
                      </a:r>
                      <a:r>
                        <a:rPr kumimoji="0" lang="en-ZA" sz="1600" b="0" i="0" u="none" strike="noStrike" kern="1200" cap="none" normalizeH="0" baseline="0" dirty="0">
                          <a:ln>
                            <a:noFill/>
                          </a:ln>
                          <a:solidFill>
                            <a:srgbClr val="0D0D0D"/>
                          </a:solidFill>
                          <a:effectLst/>
                          <a:latin typeface="Arial" charset="0"/>
                          <a:ea typeface="ＭＳ Ｐゴシック" charset="0"/>
                          <a:cs typeface="ＭＳ Ｐゴシック" charset="0"/>
                        </a:rPr>
                        <a:t>%)</a:t>
                      </a:r>
                    </a:p>
                  </a:txBody>
                  <a:tcPr marL="68578" marR="685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124</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891</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(80</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212</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315</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(70</a:t>
                      </a: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7200" algn="l"/>
                          <a:tab pos="1101725" algn="l"/>
                          <a:tab pos="1371600" algn="l"/>
                          <a:tab pos="1828800" algn="l"/>
                          <a:tab pos="2286000" algn="l"/>
                          <a:tab pos="3181350" algn="l"/>
                        </a:tabLst>
                      </a:pPr>
                      <a:r>
                        <a:rPr kumimoji="0" lang="en-ZA" sz="1600" b="1" i="0" u="none" strike="noStrike" cap="none" normalizeH="0" baseline="0">
                          <a:ln>
                            <a:noFill/>
                          </a:ln>
                          <a:solidFill>
                            <a:srgbClr val="0D0D0D"/>
                          </a:solidFill>
                          <a:effectLst/>
                          <a:latin typeface="Arial" charset="0"/>
                          <a:ea typeface="ＭＳ Ｐゴシック" charset="0"/>
                          <a:cs typeface="ＭＳ Ｐゴシック" charset="0"/>
                        </a:rPr>
                        <a:t>Non-debt re-arrangement matters</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a:ln>
                            <a:noFill/>
                          </a:ln>
                          <a:solidFill>
                            <a:srgbClr val="0D0D0D"/>
                          </a:solidFill>
                          <a:effectLst/>
                          <a:latin typeface="Arial" charset="0"/>
                          <a:ea typeface="ＭＳ Ｐゴシック" charset="0"/>
                          <a:cs typeface="ＭＳ Ｐゴシック" charset="0"/>
                        </a:rPr>
                        <a:t>177</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193</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260</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(30%)</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338</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(30%)</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438</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(30%)</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 </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smtClean="0">
                          <a:ln>
                            <a:noFill/>
                          </a:ln>
                          <a:solidFill>
                            <a:srgbClr val="0D0D0D"/>
                          </a:solidFill>
                          <a:effectLst/>
                          <a:latin typeface="Arial" charset="0"/>
                          <a:ea typeface="ＭＳ Ｐゴシック" charset="0"/>
                          <a:cs typeface="ＭＳ Ｐゴシック" charset="0"/>
                        </a:rPr>
                        <a:t>569</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0" i="0" u="none" strike="noStrike" cap="none" normalizeH="0" baseline="0" dirty="0">
                          <a:ln>
                            <a:noFill/>
                          </a:ln>
                          <a:solidFill>
                            <a:srgbClr val="0D0D0D"/>
                          </a:solidFill>
                          <a:effectLst/>
                          <a:latin typeface="Arial" charset="0"/>
                          <a:ea typeface="ＭＳ Ｐゴシック" charset="0"/>
                          <a:cs typeface="ＭＳ Ｐゴシック" charset="0"/>
                        </a:rPr>
                        <a:t>(30%)</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7200" algn="l"/>
                          <a:tab pos="1101725" algn="l"/>
                          <a:tab pos="1371600" algn="l"/>
                          <a:tab pos="1828800" algn="l"/>
                          <a:tab pos="2286000" algn="l"/>
                          <a:tab pos="3181350" algn="l"/>
                        </a:tabLst>
                      </a:pPr>
                      <a:r>
                        <a:rPr kumimoji="0" lang="en-ZA" sz="1600" b="1" i="0" u="none" strike="noStrike" cap="none" normalizeH="0" baseline="0">
                          <a:ln>
                            <a:noFill/>
                          </a:ln>
                          <a:solidFill>
                            <a:srgbClr val="0D0D0D"/>
                          </a:solidFill>
                          <a:effectLst/>
                          <a:latin typeface="Arial" charset="0"/>
                          <a:ea typeface="ＭＳ Ｐゴシック" charset="0"/>
                          <a:cs typeface="ＭＳ Ｐゴシック" charset="0"/>
                        </a:rPr>
                        <a:t>Total number of filings </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a:ln>
                            <a:noFill/>
                          </a:ln>
                          <a:solidFill>
                            <a:srgbClr val="0D0D0D"/>
                          </a:solidFill>
                          <a:effectLst/>
                          <a:latin typeface="Arial" charset="0"/>
                          <a:ea typeface="ＭＳ Ｐゴシック" charset="0"/>
                          <a:cs typeface="ＭＳ Ｐゴシック" charset="0"/>
                        </a:rPr>
                        <a:t>9 589</a:t>
                      </a:r>
                      <a:endParaRPr kumimoji="0" lang="en-ZA"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smtClean="0">
                          <a:ln>
                            <a:noFill/>
                          </a:ln>
                          <a:solidFill>
                            <a:srgbClr val="0D0D0D"/>
                          </a:solidFill>
                          <a:effectLst/>
                          <a:latin typeface="Arial" charset="0"/>
                          <a:ea typeface="ＭＳ Ｐゴシック" charset="0"/>
                          <a:cs typeface="ＭＳ Ｐゴシック" charset="0"/>
                        </a:rPr>
                        <a:t>18 452</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smtClean="0">
                          <a:ln>
                            <a:noFill/>
                          </a:ln>
                          <a:solidFill>
                            <a:srgbClr val="0D0D0D"/>
                          </a:solidFill>
                          <a:effectLst/>
                          <a:latin typeface="Arial" charset="0"/>
                          <a:ea typeface="ＭＳ Ｐゴシック" charset="0"/>
                          <a:cs typeface="ＭＳ Ｐゴシック" charset="0"/>
                        </a:rPr>
                        <a:t>36 778</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smtClean="0">
                          <a:ln>
                            <a:noFill/>
                          </a:ln>
                          <a:solidFill>
                            <a:srgbClr val="0D0D0D"/>
                          </a:solidFill>
                          <a:effectLst/>
                          <a:latin typeface="Arial" charset="0"/>
                          <a:ea typeface="ＭＳ Ｐゴシック" charset="0"/>
                          <a:cs typeface="ＭＳ Ｐゴシック" charset="0"/>
                        </a:rPr>
                        <a:t>69 722</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smtClean="0">
                          <a:ln>
                            <a:noFill/>
                          </a:ln>
                          <a:solidFill>
                            <a:srgbClr val="0D0D0D"/>
                          </a:solidFill>
                          <a:effectLst/>
                          <a:latin typeface="Arial" charset="0"/>
                          <a:ea typeface="ＭＳ Ｐゴシック" charset="0"/>
                          <a:cs typeface="ＭＳ Ｐゴシック" charset="0"/>
                        </a:rPr>
                        <a:t>125 329</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tab pos="457200" algn="l"/>
                          <a:tab pos="914400" algn="l"/>
                          <a:tab pos="1371600" algn="l"/>
                          <a:tab pos="1828800" algn="l"/>
                          <a:tab pos="2286000" algn="l"/>
                          <a:tab pos="3181350" algn="l"/>
                        </a:tabLst>
                      </a:pPr>
                      <a:r>
                        <a:rPr kumimoji="0" lang="en-ZA" sz="1600" b="1" i="0" u="none" strike="noStrike" cap="none" normalizeH="0" baseline="0" dirty="0" smtClean="0">
                          <a:ln>
                            <a:noFill/>
                          </a:ln>
                          <a:solidFill>
                            <a:srgbClr val="0D0D0D"/>
                          </a:solidFill>
                          <a:effectLst/>
                          <a:latin typeface="Arial" charset="0"/>
                          <a:ea typeface="ＭＳ Ｐゴシック" charset="0"/>
                          <a:cs typeface="ＭＳ Ｐゴシック" charset="0"/>
                        </a:rPr>
                        <a:t>212 884</a:t>
                      </a:r>
                      <a:endPar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2363">
                <a:tc gridSpan="7">
                  <a:txBody>
                    <a:bodyPr/>
                    <a:lstStyle/>
                    <a:p>
                      <a:pPr marL="0" marR="0" lvl="0" indent="0" algn="l" defTabSz="914400" rtl="0" eaLnBrk="1" fontAlgn="base" latinLnBrk="0" hangingPunct="1">
                        <a:lnSpc>
                          <a:spcPct val="115000"/>
                        </a:lnSpc>
                        <a:spcBef>
                          <a:spcPct val="0"/>
                        </a:spcBef>
                        <a:spcAft>
                          <a:spcPct val="0"/>
                        </a:spcAft>
                        <a:buClrTx/>
                        <a:buSzTx/>
                        <a:buFontTx/>
                        <a:buNone/>
                        <a:tabLst>
                          <a:tab pos="457200" algn="l"/>
                          <a:tab pos="1101725" algn="l"/>
                          <a:tab pos="1371600" algn="l"/>
                          <a:tab pos="1828800" algn="l"/>
                          <a:tab pos="2286000" algn="l"/>
                          <a:tab pos="3181350" algn="l"/>
                        </a:tabLst>
                      </a:pPr>
                      <a:r>
                        <a:rPr kumimoji="0" lang="en-ZA" sz="1600" b="1" i="0" u="none" strike="noStrike" cap="none" normalizeH="0" baseline="0" dirty="0">
                          <a:ln>
                            <a:noFill/>
                          </a:ln>
                          <a:solidFill>
                            <a:schemeClr val="tx1"/>
                          </a:solidFill>
                          <a:effectLst/>
                          <a:latin typeface="Arial" charset="0"/>
                          <a:ea typeface="ＭＳ Ｐゴシック" charset="0"/>
                          <a:cs typeface="ＭＳ Ｐゴシック" charset="0"/>
                        </a:rPr>
                        <a:t>Note:</a:t>
                      </a:r>
                      <a:r>
                        <a:rPr kumimoji="0" lang="en-ZA" sz="1600" b="0" i="0" u="none" strike="noStrike" cap="none" normalizeH="0" baseline="0" dirty="0">
                          <a:ln>
                            <a:noFill/>
                          </a:ln>
                          <a:solidFill>
                            <a:schemeClr val="tx1"/>
                          </a:solidFill>
                          <a:effectLst/>
                          <a:latin typeface="Arial" charset="0"/>
                          <a:ea typeface="ＭＳ Ｐゴシック" charset="0"/>
                          <a:cs typeface="ＭＳ Ｐゴシック" charset="0"/>
                        </a:rPr>
                        <a:t> The anticipated number of cases to be filed with the NCT in future are predicated by using trends of what was received in the past as well as other economic indicators such as debt levels, interest rates, etc. The caseload is the biggest driver of the NCT’s costs pertaining to the variable expenses on the budget.</a:t>
                      </a: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flipH="1">
            <a:off x="8351913" y="6525344"/>
            <a:ext cx="792087" cy="276999"/>
          </a:xfrm>
          <a:prstGeom prst="rect">
            <a:avLst/>
          </a:prstGeom>
        </p:spPr>
        <p:txBody>
          <a:bodyPr wrap="square">
            <a:spAutoFit/>
          </a:bodyPr>
          <a:lstStyle/>
          <a:p>
            <a:r>
              <a:rPr lang="en-US" sz="1200" dirty="0" smtClean="0">
                <a:solidFill>
                  <a:srgbClr val="000000"/>
                </a:solidFill>
              </a:rPr>
              <a:t>34 </a:t>
            </a:r>
            <a:r>
              <a:rPr lang="en-US" sz="1200" dirty="0">
                <a:solidFill>
                  <a:srgbClr val="000000"/>
                </a:solidFill>
              </a:rPr>
              <a:t>of </a:t>
            </a:r>
            <a:r>
              <a:rPr lang="en-US" sz="1200" dirty="0" smtClean="0">
                <a:solidFill>
                  <a:srgbClr val="000000"/>
                </a:solidFill>
              </a:rPr>
              <a:t>38</a:t>
            </a:r>
            <a:endParaRPr lang="en-US" sz="1200" dirty="0">
              <a:solidFill>
                <a:srgbClr val="000000"/>
              </a:solidFill>
            </a:endParaRPr>
          </a:p>
        </p:txBody>
      </p:sp>
    </p:spTree>
    <p:extLst>
      <p:ext uri="{BB962C8B-B14F-4D97-AF65-F5344CB8AC3E}">
        <p14:creationId xmlns:p14="http://schemas.microsoft.com/office/powerpoint/2010/main" val="2029700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88913"/>
            <a:ext cx="6765925" cy="1143000"/>
          </a:xfrm>
        </p:spPr>
        <p:txBody>
          <a:bodyPr/>
          <a:lstStyle/>
          <a:p>
            <a:pPr>
              <a:defRPr/>
            </a:pPr>
            <a:r>
              <a:rPr lang="en-ZA" dirty="0" smtClean="0">
                <a:effectLst>
                  <a:outerShdw blurRad="38100" dist="38100" dir="2700000" algn="tl">
                    <a:srgbClr val="DDDDDD"/>
                  </a:outerShdw>
                </a:effectLst>
                <a:latin typeface="Arial" charset="0"/>
                <a:ea typeface="ＭＳ Ｐゴシック" charset="0"/>
              </a:rPr>
              <a:t>NCT Budget - as </a:t>
            </a:r>
            <a:r>
              <a:rPr lang="en-ZA" dirty="0">
                <a:effectLst>
                  <a:outerShdw blurRad="38100" dist="38100" dir="2700000" algn="tl">
                    <a:srgbClr val="DDDDDD"/>
                  </a:outerShdw>
                </a:effectLst>
                <a:latin typeface="Arial" charset="0"/>
                <a:ea typeface="ＭＳ Ｐゴシック" charset="0"/>
              </a:rPr>
              <a:t>per the </a:t>
            </a:r>
            <a:r>
              <a:rPr lang="en-ZA" dirty="0" smtClean="0">
                <a:effectLst>
                  <a:outerShdw blurRad="38100" dist="38100" dir="2700000" algn="tl">
                    <a:srgbClr val="DDDDDD"/>
                  </a:outerShdw>
                </a:effectLst>
                <a:latin typeface="Arial" charset="0"/>
                <a:ea typeface="ＭＳ Ｐゴシック" charset="0"/>
              </a:rPr>
              <a:t>APP 2017/18-2019/20</a:t>
            </a:r>
            <a:endParaRPr lang="en-ZA" dirty="0">
              <a:effectLst>
                <a:outerShdw blurRad="38100" dist="38100" dir="2700000" algn="tl">
                  <a:srgbClr val="DDDDDD"/>
                </a:outerShdw>
              </a:effectLst>
              <a:latin typeface="Arial" charset="0"/>
              <a:ea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191611"/>
              </p:ext>
            </p:extLst>
          </p:nvPr>
        </p:nvGraphicFramePr>
        <p:xfrm>
          <a:off x="1403350" y="1916113"/>
          <a:ext cx="6596063" cy="4595815"/>
        </p:xfrm>
        <a:graphic>
          <a:graphicData uri="http://schemas.openxmlformats.org/drawingml/2006/table">
            <a:tbl>
              <a:tblPr/>
              <a:tblGrid>
                <a:gridCol w="1941513"/>
                <a:gridCol w="930275"/>
                <a:gridCol w="931862"/>
                <a:gridCol w="930275"/>
                <a:gridCol w="931863"/>
                <a:gridCol w="930275"/>
              </a:tblGrid>
              <a:tr h="4206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charset="0"/>
                          <a:ea typeface="ＭＳ Ｐゴシック" charset="0"/>
                          <a:cs typeface="Times New Roman" charset="0"/>
                        </a:rPr>
                        <a:t> </a:t>
                      </a:r>
                      <a:endParaRPr kumimoji="0" lang="en-ZA" sz="11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ＭＳ Ｐゴシック" charset="0"/>
                          <a:cs typeface="Times New Roman" charset="0"/>
                        </a:rPr>
                        <a:t>Actual </a:t>
                      </a:r>
                      <a:r>
                        <a:rPr kumimoji="0" lang="en-US" sz="1200" b="1" i="0" u="none" strike="noStrike" cap="none" normalizeH="0" baseline="0" dirty="0">
                          <a:ln>
                            <a:noFill/>
                          </a:ln>
                          <a:solidFill>
                            <a:srgbClr val="FFFFFF"/>
                          </a:solidFill>
                          <a:effectLst/>
                          <a:latin typeface="Arial" charset="0"/>
                          <a:ea typeface="ＭＳ Ｐゴシック" charset="0"/>
                          <a:cs typeface="Times New Roman" charset="0"/>
                        </a:rPr>
                        <a:t>2015/16</a:t>
                      </a:r>
                      <a:endParaRPr kumimoji="0" lang="en-ZA" sz="12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ea typeface="ＭＳ Ｐゴシック" charset="0"/>
                          <a:cs typeface="Times New Roman" charset="0"/>
                        </a:rPr>
                        <a:t>Forecast </a:t>
                      </a:r>
                      <a:r>
                        <a:rPr kumimoji="0" lang="en-US" sz="1200" b="1" i="0" u="none" strike="noStrike" cap="none" normalizeH="0" baseline="0" dirty="0">
                          <a:ln>
                            <a:noFill/>
                          </a:ln>
                          <a:solidFill>
                            <a:srgbClr val="FFFFFF"/>
                          </a:solidFill>
                          <a:effectLst/>
                          <a:latin typeface="Arial" charset="0"/>
                          <a:ea typeface="ＭＳ Ｐゴシック" charset="0"/>
                          <a:cs typeface="Times New Roman" charset="0"/>
                        </a:rPr>
                        <a:t>2016/17</a:t>
                      </a:r>
                      <a:endParaRPr kumimoji="0" lang="en-ZA" sz="12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ea typeface="ＭＳ Ｐゴシック" charset="0"/>
                          <a:cs typeface="Times New Roman" charset="0"/>
                        </a:rPr>
                        <a:t>Budget 2017/18</a:t>
                      </a:r>
                      <a:endParaRPr kumimoji="0" lang="en-ZA" sz="12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ea typeface="ＭＳ Ｐゴシック" charset="0"/>
                          <a:cs typeface="Times New Roman" charset="0"/>
                        </a:rPr>
                        <a:t>Budget 2018/19</a:t>
                      </a:r>
                      <a:endParaRPr kumimoji="0" lang="en-ZA" sz="12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Arial" charset="0"/>
                          <a:ea typeface="ＭＳ Ｐゴシック" charset="0"/>
                          <a:cs typeface="Times New Roman" charset="0"/>
                        </a:rPr>
                        <a:t>Budget </a:t>
                      </a:r>
                      <a:r>
                        <a:rPr kumimoji="0" lang="en-US" sz="1200" b="1" i="0" u="none" strike="noStrike" cap="none" normalizeH="0" baseline="0" dirty="0" smtClean="0">
                          <a:ln>
                            <a:noFill/>
                          </a:ln>
                          <a:solidFill>
                            <a:srgbClr val="FFFFFF"/>
                          </a:solidFill>
                          <a:effectLst/>
                          <a:latin typeface="Arial" charset="0"/>
                          <a:ea typeface="ＭＳ Ｐゴシック" charset="0"/>
                          <a:cs typeface="Times New Roman" charset="0"/>
                        </a:rPr>
                        <a:t>2019/20</a:t>
                      </a:r>
                      <a:endParaRPr kumimoji="0" lang="en-ZA" sz="1200" b="0" i="0" u="none" strike="noStrike" cap="none" normalizeH="0" baseline="0" dirty="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E0000"/>
                    </a:solidFill>
                  </a:tcPr>
                </a:tc>
              </a:tr>
              <a:tr h="210312">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1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 </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91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Grant allocation</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43 029 000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46 151 000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48 459 000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51 270 000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54 141 000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Additional Grant  / Donor funding</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3 000 000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6 885 000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1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Other income</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2174 566</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2 710 700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13 876 800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24 978 200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42 463 000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1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Surplus B/F</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1 528 909</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760 004</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935 183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1 041 943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1 218 080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69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ＭＳ Ｐゴシック" charset="0"/>
                          <a:cs typeface="Times New Roman" charset="0"/>
                        </a:rPr>
                        <a:t>Total income</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b="1">
                          <a:effectLst/>
                          <a:latin typeface="Arial"/>
                          <a:ea typeface="Times New Roman"/>
                          <a:cs typeface="Times New Roman"/>
                        </a:rPr>
                        <a:t>49 732 475</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56 506 704</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63 270 983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77 290 143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97 822 040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37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ＭＳ Ｐゴシック" charset="0"/>
                          <a:cs typeface="Times New Roman" charset="0"/>
                        </a:rPr>
                        <a:t>Expenditure</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b="1">
                          <a:effectLst/>
                          <a:latin typeface="Arial"/>
                          <a:ea typeface="Times New Roman"/>
                          <a:cs typeface="Times New Roman"/>
                        </a:rPr>
                        <a:t>42 945 697</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56 506 704</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63 270 983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77 290 143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97 822 040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37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Compensation of employees</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23 444 229</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28 398 543</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30 752 724</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32 961 585</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35 389 845</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37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Goods and services</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16 906 932</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26 896 161</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31 546 260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44 145 559</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60 638 195</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37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Arial" charset="0"/>
                          <a:ea typeface="ＭＳ Ｐゴシック" charset="0"/>
                          <a:cs typeface="Times New Roman" charset="0"/>
                        </a:rPr>
                        <a:t>Capital expenses</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a:effectLst/>
                          <a:latin typeface="Arial"/>
                          <a:ea typeface="Times New Roman"/>
                          <a:cs typeface="Times New Roman"/>
                        </a:rPr>
                        <a:t>2 594 536</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1 212 000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972 000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183 000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a:effectLst/>
                          <a:latin typeface="Arial"/>
                          <a:ea typeface="Times New Roman"/>
                          <a:cs typeface="Times New Roman"/>
                        </a:rPr>
                        <a:t>1 794 000</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37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ＭＳ Ｐゴシック" charset="0"/>
                          <a:cs typeface="Times New Roman" charset="0"/>
                        </a:rPr>
                        <a:t>Surplus / (Deficit)</a:t>
                      </a:r>
                      <a:endParaRPr kumimoji="0" lang="en-ZA" sz="1200" b="0" i="0" u="none" strike="noStrike" cap="none" normalizeH="0" baseline="0">
                        <a:ln>
                          <a:noFill/>
                        </a:ln>
                        <a:solidFill>
                          <a:schemeClr val="tx1"/>
                        </a:solidFill>
                        <a:effectLst/>
                        <a:latin typeface="Arial" charset="0"/>
                        <a:ea typeface="ＭＳ Ｐゴシック" charset="0"/>
                        <a:cs typeface="Calibri" charset="0"/>
                      </a:endParaRPr>
                    </a:p>
                  </a:txBody>
                  <a:tcPr marL="63715" marR="6371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228600" indent="-228600" algn="r">
                        <a:spcBef>
                          <a:spcPts val="300"/>
                        </a:spcBef>
                        <a:spcAft>
                          <a:spcPts val="0"/>
                        </a:spcAft>
                      </a:pPr>
                      <a:r>
                        <a:rPr lang="en-US" sz="1200" b="1">
                          <a:effectLst/>
                          <a:latin typeface="Arial"/>
                          <a:ea typeface="Times New Roman"/>
                          <a:cs typeface="Times New Roman"/>
                        </a:rPr>
                        <a:t>6 786 778</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a:effectLst/>
                          <a:latin typeface="Arial"/>
                          <a:ea typeface="Times New Roman"/>
                          <a:cs typeface="Times New Roman"/>
                        </a:rPr>
                        <a:t>-</a:t>
                      </a:r>
                      <a:endParaRPr lang="en-ZA"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indent="-228600" algn="r">
                        <a:spcBef>
                          <a:spcPts val="300"/>
                        </a:spcBef>
                        <a:spcAft>
                          <a:spcPts val="0"/>
                        </a:spcAft>
                      </a:pPr>
                      <a:r>
                        <a:rPr lang="en-US" sz="1200" b="1" dirty="0">
                          <a:effectLst/>
                          <a:latin typeface="Arial"/>
                          <a:ea typeface="Times New Roman"/>
                          <a:cs typeface="Times New Roman"/>
                        </a:rPr>
                        <a:t>-</a:t>
                      </a:r>
                      <a:endParaRPr lang="en-ZA"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flipH="1">
            <a:off x="8172400" y="6381328"/>
            <a:ext cx="792087" cy="276999"/>
          </a:xfrm>
          <a:prstGeom prst="rect">
            <a:avLst/>
          </a:prstGeom>
        </p:spPr>
        <p:txBody>
          <a:bodyPr wrap="square">
            <a:spAutoFit/>
          </a:bodyPr>
          <a:lstStyle/>
          <a:p>
            <a:r>
              <a:rPr lang="en-US" sz="1200" dirty="0" smtClean="0">
                <a:solidFill>
                  <a:srgbClr val="000000"/>
                </a:solidFill>
              </a:rPr>
              <a:t>35 </a:t>
            </a:r>
            <a:r>
              <a:rPr lang="en-US" sz="1200" dirty="0">
                <a:solidFill>
                  <a:srgbClr val="000000"/>
                </a:solidFill>
              </a:rPr>
              <a:t>of </a:t>
            </a:r>
            <a:r>
              <a:rPr lang="en-US" sz="1200" dirty="0" smtClean="0">
                <a:solidFill>
                  <a:srgbClr val="000000"/>
                </a:solidFill>
              </a:rPr>
              <a:t>38</a:t>
            </a:r>
            <a:endParaRPr lang="en-US" sz="1200" dirty="0">
              <a:solidFill>
                <a:srgbClr val="000000"/>
              </a:solidFill>
            </a:endParaRPr>
          </a:p>
        </p:txBody>
      </p:sp>
    </p:spTree>
    <p:extLst>
      <p:ext uri="{BB962C8B-B14F-4D97-AF65-F5344CB8AC3E}">
        <p14:creationId xmlns:p14="http://schemas.microsoft.com/office/powerpoint/2010/main" val="4105337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75" y="609600"/>
            <a:ext cx="6765925" cy="1143000"/>
          </a:xfrm>
        </p:spPr>
        <p:txBody>
          <a:bodyPr/>
          <a:lstStyle/>
          <a:p>
            <a:pPr>
              <a:defRPr/>
            </a:pPr>
            <a:r>
              <a:rPr lang="en-US" dirty="0" smtClean="0">
                <a:solidFill>
                  <a:srgbClr val="800000"/>
                </a:solidFill>
                <a:effectLst/>
                <a:cs typeface="Times New Roman" pitchFamily="18" charset="0"/>
              </a:rPr>
              <a:t>NCT Judgments</a:t>
            </a:r>
            <a:endParaRPr lang="en-ZA" dirty="0">
              <a:cs typeface="ＭＳ Ｐゴシック" charset="0"/>
            </a:endParaRPr>
          </a:p>
        </p:txBody>
      </p:sp>
      <p:sp>
        <p:nvSpPr>
          <p:cNvPr id="76802" name="Content Placeholder 2"/>
          <p:cNvSpPr>
            <a:spLocks noGrp="1"/>
          </p:cNvSpPr>
          <p:nvPr>
            <p:ph idx="1"/>
          </p:nvPr>
        </p:nvSpPr>
        <p:spPr/>
        <p:txBody>
          <a:bodyPr/>
          <a:lstStyle/>
          <a:p>
            <a:pPr marL="0" indent="0" algn="ctr">
              <a:spcBef>
                <a:spcPct val="0"/>
              </a:spcBef>
              <a:buClr>
                <a:srgbClr val="990000"/>
              </a:buClr>
              <a:buFontTx/>
              <a:buNone/>
              <a:tabLst>
                <a:tab pos="168275" algn="l"/>
              </a:tabLst>
            </a:pPr>
            <a:endParaRPr lang="en-US" sz="2000" dirty="0">
              <a:solidFill>
                <a:srgbClr val="000000"/>
              </a:solidFill>
              <a:latin typeface="Arial" charset="0"/>
              <a:ea typeface="MS PGothic" charset="0"/>
            </a:endParaRPr>
          </a:p>
          <a:p>
            <a:pPr marL="0" indent="0" algn="ctr">
              <a:spcBef>
                <a:spcPct val="0"/>
              </a:spcBef>
              <a:buClr>
                <a:srgbClr val="990000"/>
              </a:buClr>
              <a:buFontTx/>
              <a:buNone/>
              <a:tabLst>
                <a:tab pos="168275" algn="l"/>
              </a:tabLst>
            </a:pPr>
            <a:endParaRPr lang="en-US" sz="2000" dirty="0">
              <a:solidFill>
                <a:srgbClr val="000000"/>
              </a:solidFill>
              <a:latin typeface="Arial" charset="0"/>
              <a:ea typeface="MS PGothic" charset="0"/>
            </a:endParaRPr>
          </a:p>
          <a:p>
            <a:pPr marL="0" indent="0" algn="ctr">
              <a:spcBef>
                <a:spcPct val="0"/>
              </a:spcBef>
              <a:buClr>
                <a:srgbClr val="990000"/>
              </a:buClr>
              <a:buFontTx/>
              <a:buNone/>
              <a:tabLst>
                <a:tab pos="168275" algn="l"/>
              </a:tabLst>
            </a:pPr>
            <a:r>
              <a:rPr lang="en-US" sz="2000" dirty="0">
                <a:solidFill>
                  <a:srgbClr val="000000"/>
                </a:solidFill>
                <a:latin typeface="Arial" charset="0"/>
                <a:ea typeface="MS PGothic" charset="0"/>
              </a:rPr>
              <a:t>All judgments of the NCT are available on </a:t>
            </a:r>
          </a:p>
          <a:p>
            <a:pPr marL="0" indent="0" algn="ctr">
              <a:spcBef>
                <a:spcPct val="0"/>
              </a:spcBef>
              <a:buClr>
                <a:srgbClr val="990000"/>
              </a:buClr>
              <a:buFontTx/>
              <a:buNone/>
              <a:tabLst>
                <a:tab pos="168275" algn="l"/>
              </a:tabLst>
            </a:pPr>
            <a:endParaRPr lang="en-US" sz="2000" dirty="0">
              <a:solidFill>
                <a:srgbClr val="000000"/>
              </a:solidFill>
              <a:latin typeface="Arial" charset="0"/>
              <a:ea typeface="MS PGothic" charset="0"/>
            </a:endParaRPr>
          </a:p>
          <a:p>
            <a:pPr marL="0" indent="0" algn="ctr">
              <a:spcBef>
                <a:spcPct val="0"/>
              </a:spcBef>
              <a:buClr>
                <a:srgbClr val="990000"/>
              </a:buClr>
              <a:buFontTx/>
              <a:buNone/>
              <a:tabLst>
                <a:tab pos="168275" algn="l"/>
              </a:tabLst>
            </a:pPr>
            <a:r>
              <a:rPr lang="en-US" sz="2000" dirty="0">
                <a:solidFill>
                  <a:srgbClr val="0070C0"/>
                </a:solidFill>
                <a:latin typeface="Arial" charset="0"/>
                <a:ea typeface="MS PGothic" charset="0"/>
                <a:hlinkClick r:id="rId2"/>
              </a:rPr>
              <a:t>www.thenct.org.za</a:t>
            </a:r>
            <a:endParaRPr lang="en-US" sz="2000" dirty="0">
              <a:solidFill>
                <a:srgbClr val="0070C0"/>
              </a:solidFill>
              <a:latin typeface="Arial" charset="0"/>
              <a:ea typeface="MS PGothic" charset="0"/>
            </a:endParaRPr>
          </a:p>
          <a:p>
            <a:pPr marL="0" indent="0" algn="ctr">
              <a:spcBef>
                <a:spcPct val="0"/>
              </a:spcBef>
              <a:buClr>
                <a:srgbClr val="990000"/>
              </a:buClr>
              <a:buFontTx/>
              <a:buNone/>
              <a:tabLst>
                <a:tab pos="168275" algn="l"/>
              </a:tabLst>
            </a:pPr>
            <a:endParaRPr lang="en-US" sz="2000" dirty="0">
              <a:solidFill>
                <a:srgbClr val="0070C0"/>
              </a:solidFill>
              <a:latin typeface="Arial" charset="0"/>
              <a:ea typeface="MS PGothic" charset="0"/>
            </a:endParaRPr>
          </a:p>
          <a:p>
            <a:pPr marL="0" indent="0" algn="ctr">
              <a:spcBef>
                <a:spcPct val="0"/>
              </a:spcBef>
              <a:buClr>
                <a:srgbClr val="990000"/>
              </a:buClr>
              <a:buFontTx/>
              <a:buNone/>
              <a:tabLst>
                <a:tab pos="168275" algn="l"/>
              </a:tabLst>
            </a:pPr>
            <a:r>
              <a:rPr lang="en-US" sz="2000" u="sng" dirty="0" err="1">
                <a:solidFill>
                  <a:srgbClr val="0070C0"/>
                </a:solidFill>
                <a:latin typeface="Arial" charset="0"/>
                <a:ea typeface="MS PGothic" charset="0"/>
              </a:rPr>
              <a:t>www.saflii.org</a:t>
            </a:r>
            <a:endParaRPr lang="en-US" sz="2000" u="sng" dirty="0">
              <a:solidFill>
                <a:srgbClr val="0070C0"/>
              </a:solidFill>
              <a:latin typeface="Arial" charset="0"/>
              <a:ea typeface="MS PGothic" charset="0"/>
            </a:endParaRPr>
          </a:p>
          <a:p>
            <a:pPr marL="0" indent="0">
              <a:buFontTx/>
              <a:buNone/>
              <a:tabLst>
                <a:tab pos="168275" algn="l"/>
              </a:tabLst>
            </a:pPr>
            <a:endParaRPr lang="en-ZA" dirty="0">
              <a:solidFill>
                <a:srgbClr val="0070C0"/>
              </a:solidFill>
              <a:latin typeface="Arial" charset="0"/>
              <a:ea typeface="MS PGothic"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36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7025527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idx="4294967295"/>
          </p:nvPr>
        </p:nvSpPr>
        <p:spPr>
          <a:xfrm>
            <a:off x="976313" y="260350"/>
            <a:ext cx="7772400" cy="1143000"/>
          </a:xfrm>
        </p:spPr>
        <p:txBody>
          <a:bodyPr/>
          <a:lstStyle/>
          <a:p>
            <a:pPr>
              <a:defRPr/>
            </a:pPr>
            <a:r>
              <a:rPr lang="en-US" dirty="0" smtClean="0">
                <a:solidFill>
                  <a:srgbClr val="A50021"/>
                </a:solidFill>
                <a:cs typeface="Times New Roman" pitchFamily="18" charset="0"/>
              </a:rPr>
              <a:t>Our contact details</a:t>
            </a:r>
            <a:endParaRPr lang="en-ZA" dirty="0" smtClean="0">
              <a:cs typeface="+mj-cs"/>
            </a:endParaRPr>
          </a:p>
        </p:txBody>
      </p:sp>
      <p:sp>
        <p:nvSpPr>
          <p:cNvPr id="36866" name="Slide Number Placeholder 3"/>
          <p:cNvSpPr txBox="1">
            <a:spLocks noGrp="1"/>
          </p:cNvSpPr>
          <p:nvPr/>
        </p:nvSpPr>
        <p:spPr bwMode="auto">
          <a:xfrm>
            <a:off x="6516216" y="6072728"/>
            <a:ext cx="19050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lgn="r" eaLnBrk="1" hangingPunct="1"/>
            <a:endParaRPr lang="en-US" sz="1400" dirty="0"/>
          </a:p>
        </p:txBody>
      </p:sp>
      <p:sp>
        <p:nvSpPr>
          <p:cNvPr id="36867" name="Rectangle 3"/>
          <p:cNvSpPr>
            <a:spLocks noChangeArrowheads="1"/>
          </p:cNvSpPr>
          <p:nvPr/>
        </p:nvSpPr>
        <p:spPr bwMode="auto">
          <a:xfrm>
            <a:off x="468313" y="1484313"/>
            <a:ext cx="78581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365125" algn="ctr">
              <a:spcBef>
                <a:spcPct val="20000"/>
              </a:spcBef>
            </a:pPr>
            <a:endParaRPr lang="en-US" sz="4000" b="1">
              <a:solidFill>
                <a:srgbClr val="800000"/>
              </a:solidFill>
            </a:endParaRPr>
          </a:p>
          <a:p>
            <a:pPr marL="365125" indent="-365125" algn="just">
              <a:lnSpc>
                <a:spcPct val="150000"/>
              </a:lnSpc>
              <a:spcBef>
                <a:spcPct val="20000"/>
              </a:spcBef>
              <a:buClr>
                <a:srgbClr val="990000"/>
              </a:buClr>
              <a:buFont typeface="Wingdings 3" charset="0"/>
              <a:buChar char="a"/>
            </a:pPr>
            <a:endParaRPr lang="en-ZA" sz="1800">
              <a:latin typeface="Times New Roman" charset="0"/>
              <a:cs typeface="Times New Roman" charset="0"/>
            </a:endParaRPr>
          </a:p>
          <a:p>
            <a:pPr marL="365125" indent="-365125" algn="just">
              <a:lnSpc>
                <a:spcPct val="150000"/>
              </a:lnSpc>
              <a:spcBef>
                <a:spcPct val="20000"/>
              </a:spcBef>
              <a:buClr>
                <a:srgbClr val="990000"/>
              </a:buClr>
              <a:buFont typeface="Wingdings 3" charset="0"/>
              <a:buChar char="a"/>
            </a:pPr>
            <a:endParaRPr lang="en-US" sz="1800" b="1">
              <a:cs typeface="Times New Roman" charset="0"/>
            </a:endParaRPr>
          </a:p>
        </p:txBody>
      </p:sp>
      <p:pic>
        <p:nvPicPr>
          <p:cNvPr id="36868"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5"/>
          <p:cNvSpPr>
            <a:spLocks noChangeArrowheads="1"/>
          </p:cNvSpPr>
          <p:nvPr/>
        </p:nvSpPr>
        <p:spPr bwMode="auto">
          <a:xfrm>
            <a:off x="928688" y="1714500"/>
            <a:ext cx="771525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tabLst>
                <a:tab pos="1143000" algn="l"/>
              </a:tabLst>
            </a:pPr>
            <a:r>
              <a:rPr lang="en-US" sz="1600"/>
              <a:t> 	</a:t>
            </a:r>
            <a:r>
              <a:rPr lang="en-US" sz="1600" b="1">
                <a:solidFill>
                  <a:srgbClr val="A50021"/>
                </a:solidFill>
              </a:rPr>
              <a:t>Office Hours: </a:t>
            </a:r>
            <a:r>
              <a:rPr lang="en-GB" sz="1600" b="1">
                <a:solidFill>
                  <a:srgbClr val="A50021"/>
                </a:solidFill>
              </a:rPr>
              <a:t> </a:t>
            </a:r>
            <a:endParaRPr lang="en-US" sz="1600" b="1">
              <a:solidFill>
                <a:srgbClr val="A50021"/>
              </a:solidFill>
            </a:endParaRPr>
          </a:p>
          <a:p>
            <a:pPr>
              <a:lnSpc>
                <a:spcPct val="90000"/>
              </a:lnSpc>
              <a:tabLst>
                <a:tab pos="1143000" algn="l"/>
              </a:tabLst>
            </a:pPr>
            <a:r>
              <a:rPr lang="en-US" sz="1600"/>
              <a:t>                    </a:t>
            </a:r>
            <a:r>
              <a:rPr lang="en-GB" sz="1600"/>
              <a:t>Monday to Friday, excluding public holidays, from 09:00 to 16:00. </a:t>
            </a:r>
            <a:endParaRPr lang="en-GB" sz="1600">
              <a:cs typeface="Times New Roman" charset="0"/>
            </a:endParaRPr>
          </a:p>
          <a:p>
            <a:pPr>
              <a:lnSpc>
                <a:spcPct val="90000"/>
              </a:lnSpc>
              <a:tabLst>
                <a:tab pos="1143000" algn="l"/>
              </a:tabLst>
            </a:pPr>
            <a:endParaRPr lang="en-US" sz="1600">
              <a:cs typeface="Times New Roman" charset="0"/>
            </a:endParaRPr>
          </a:p>
          <a:p>
            <a:pPr>
              <a:lnSpc>
                <a:spcPct val="90000"/>
              </a:lnSpc>
              <a:tabLst>
                <a:tab pos="1143000" algn="l"/>
              </a:tabLst>
            </a:pPr>
            <a:r>
              <a:rPr lang="en-US" sz="1600">
                <a:cs typeface="Times New Roman" charset="0"/>
              </a:rPr>
              <a:t>                    </a:t>
            </a:r>
            <a:r>
              <a:rPr lang="en-US" sz="1600" b="1">
                <a:solidFill>
                  <a:srgbClr val="A50021"/>
                </a:solidFill>
                <a:cs typeface="Times New Roman" charset="0"/>
              </a:rPr>
              <a:t>Postal Address:</a:t>
            </a:r>
            <a:r>
              <a:rPr lang="en-US" sz="1600">
                <a:cs typeface="Times New Roman" charset="0"/>
              </a:rPr>
              <a:t> </a:t>
            </a:r>
            <a:r>
              <a:rPr lang="en-GB" sz="1600">
                <a:cs typeface="Times New Roman" charset="0"/>
              </a:rPr>
              <a:t> </a:t>
            </a:r>
          </a:p>
          <a:p>
            <a:pPr>
              <a:lnSpc>
                <a:spcPct val="90000"/>
              </a:lnSpc>
              <a:tabLst>
                <a:tab pos="1143000" algn="l"/>
              </a:tabLst>
            </a:pPr>
            <a:r>
              <a:rPr lang="en-US" sz="1600">
                <a:cs typeface="Times New Roman" charset="0"/>
              </a:rPr>
              <a:t>                    </a:t>
            </a:r>
            <a:r>
              <a:rPr lang="en-GB" sz="1600">
                <a:cs typeface="Times New Roman" charset="0"/>
              </a:rPr>
              <a:t>Private Bag X 110</a:t>
            </a:r>
            <a:endParaRPr lang="en-US" sz="1600">
              <a:cs typeface="Times New Roman" charset="0"/>
            </a:endParaRPr>
          </a:p>
          <a:p>
            <a:pPr>
              <a:lnSpc>
                <a:spcPct val="90000"/>
              </a:lnSpc>
              <a:tabLst>
                <a:tab pos="1143000" algn="l"/>
              </a:tabLst>
            </a:pPr>
            <a:r>
              <a:rPr lang="en-US" sz="1600">
                <a:cs typeface="Times New Roman" charset="0"/>
              </a:rPr>
              <a:t>                    </a:t>
            </a:r>
            <a:r>
              <a:rPr lang="en-GB" sz="1600">
                <a:cs typeface="Times New Roman" charset="0"/>
              </a:rPr>
              <a:t>CENTURION  </a:t>
            </a:r>
          </a:p>
          <a:p>
            <a:pPr>
              <a:lnSpc>
                <a:spcPct val="90000"/>
              </a:lnSpc>
              <a:tabLst>
                <a:tab pos="1143000" algn="l"/>
              </a:tabLst>
            </a:pPr>
            <a:r>
              <a:rPr lang="en-US" sz="1600">
                <a:cs typeface="Times New Roman" charset="0"/>
              </a:rPr>
              <a:t>                    </a:t>
            </a:r>
            <a:r>
              <a:rPr lang="en-GB" sz="1600">
                <a:cs typeface="Times New Roman" charset="0"/>
              </a:rPr>
              <a:t>0046 </a:t>
            </a:r>
          </a:p>
          <a:p>
            <a:pPr>
              <a:lnSpc>
                <a:spcPct val="90000"/>
              </a:lnSpc>
              <a:tabLst>
                <a:tab pos="1143000" algn="l"/>
              </a:tabLst>
            </a:pPr>
            <a:endParaRPr lang="en-GB" sz="1600">
              <a:cs typeface="Times New Roman" charset="0"/>
            </a:endParaRPr>
          </a:p>
          <a:p>
            <a:pPr>
              <a:lnSpc>
                <a:spcPct val="90000"/>
              </a:lnSpc>
              <a:tabLst>
                <a:tab pos="1143000" algn="l"/>
              </a:tabLst>
            </a:pPr>
            <a:r>
              <a:rPr lang="en-US" sz="1600">
                <a:cs typeface="Times New Roman" charset="0"/>
              </a:rPr>
              <a:t>                   </a:t>
            </a:r>
            <a:r>
              <a:rPr lang="en-US" sz="1600" b="1">
                <a:solidFill>
                  <a:srgbClr val="A50021"/>
                </a:solidFill>
                <a:cs typeface="Times New Roman" charset="0"/>
              </a:rPr>
              <a:t>Physical Address</a:t>
            </a:r>
            <a:r>
              <a:rPr lang="en-GB" sz="1600" b="1">
                <a:solidFill>
                  <a:srgbClr val="A50021"/>
                </a:solidFill>
                <a:cs typeface="Times New Roman" charset="0"/>
              </a:rPr>
              <a:t>: </a:t>
            </a:r>
          </a:p>
          <a:p>
            <a:pPr lvl="1">
              <a:lnSpc>
                <a:spcPct val="90000"/>
              </a:lnSpc>
              <a:tabLst>
                <a:tab pos="1143000" algn="l"/>
              </a:tabLst>
            </a:pPr>
            <a:r>
              <a:rPr lang="en-US" sz="1400"/>
              <a:t>             T</a:t>
            </a:r>
            <a:r>
              <a:rPr lang="en-GB" sz="1400"/>
              <a:t>he National Consumer Tribunal </a:t>
            </a:r>
            <a:endParaRPr lang="en-GB" sz="1400">
              <a:cs typeface="Times New Roman" charset="0"/>
            </a:endParaRPr>
          </a:p>
          <a:p>
            <a:pPr lvl="1">
              <a:lnSpc>
                <a:spcPct val="90000"/>
              </a:lnSpc>
              <a:tabLst>
                <a:tab pos="1143000" algn="l"/>
              </a:tabLst>
            </a:pPr>
            <a:r>
              <a:rPr lang="en-US" sz="1400"/>
              <a:t>             </a:t>
            </a:r>
            <a:r>
              <a:rPr lang="en-GB" sz="1400"/>
              <a:t>Ground Floor, Building B, </a:t>
            </a:r>
            <a:endParaRPr lang="en-GB" sz="1400">
              <a:cs typeface="Times New Roman" charset="0"/>
            </a:endParaRPr>
          </a:p>
          <a:p>
            <a:pPr lvl="1">
              <a:lnSpc>
                <a:spcPct val="90000"/>
              </a:lnSpc>
              <a:tabLst>
                <a:tab pos="1143000" algn="l"/>
              </a:tabLst>
            </a:pPr>
            <a:r>
              <a:rPr lang="en-US" sz="1400"/>
              <a:t>             </a:t>
            </a:r>
            <a:r>
              <a:rPr lang="en-GB" sz="1400"/>
              <a:t>272 West Avenue </a:t>
            </a:r>
            <a:endParaRPr lang="en-GB" sz="1400">
              <a:cs typeface="Times New Roman" charset="0"/>
            </a:endParaRPr>
          </a:p>
          <a:p>
            <a:pPr lvl="1">
              <a:lnSpc>
                <a:spcPct val="90000"/>
              </a:lnSpc>
              <a:tabLst>
                <a:tab pos="1143000" algn="l"/>
              </a:tabLst>
            </a:pPr>
            <a:r>
              <a:rPr lang="en-US" sz="1400"/>
              <a:t>             </a:t>
            </a:r>
            <a:r>
              <a:rPr lang="en-GB" sz="1400"/>
              <a:t>Lakefield Office Park </a:t>
            </a:r>
            <a:endParaRPr lang="en-GB" sz="1400">
              <a:cs typeface="Times New Roman" charset="0"/>
            </a:endParaRPr>
          </a:p>
          <a:p>
            <a:pPr>
              <a:lnSpc>
                <a:spcPct val="90000"/>
              </a:lnSpc>
              <a:tabLst>
                <a:tab pos="1143000" algn="l"/>
              </a:tabLst>
            </a:pPr>
            <a:r>
              <a:rPr lang="en-US" sz="1600">
                <a:cs typeface="Times New Roman" charset="0"/>
              </a:rPr>
              <a:t>                   </a:t>
            </a:r>
            <a:r>
              <a:rPr lang="en-GB" sz="1600">
                <a:cs typeface="Times New Roman" charset="0"/>
              </a:rPr>
              <a:t>Centurion, Pretoria </a:t>
            </a:r>
            <a:endParaRPr lang="en-US" sz="1600">
              <a:cs typeface="Times New Roman" charset="0"/>
            </a:endParaRPr>
          </a:p>
          <a:p>
            <a:pPr lvl="1">
              <a:lnSpc>
                <a:spcPct val="90000"/>
              </a:lnSpc>
              <a:buClr>
                <a:srgbClr val="990000"/>
              </a:buClr>
              <a:tabLst>
                <a:tab pos="1143000" algn="l"/>
              </a:tabLst>
            </a:pPr>
            <a:r>
              <a:rPr lang="en-US" sz="1400" b="1">
                <a:solidFill>
                  <a:srgbClr val="A50021"/>
                </a:solidFill>
              </a:rPr>
              <a:t>	</a:t>
            </a:r>
          </a:p>
          <a:p>
            <a:pPr lvl="1">
              <a:lnSpc>
                <a:spcPct val="90000"/>
              </a:lnSpc>
              <a:buClr>
                <a:srgbClr val="990000"/>
              </a:buClr>
              <a:tabLst>
                <a:tab pos="1143000" algn="l"/>
              </a:tabLst>
            </a:pPr>
            <a:r>
              <a:rPr lang="en-US" sz="1400" b="1">
                <a:solidFill>
                  <a:srgbClr val="A50021"/>
                </a:solidFill>
              </a:rPr>
              <a:t>	T</a:t>
            </a:r>
            <a:r>
              <a:rPr lang="en-GB" sz="1400" b="1">
                <a:solidFill>
                  <a:srgbClr val="A50021"/>
                </a:solidFill>
              </a:rPr>
              <a:t>elephone</a:t>
            </a:r>
            <a:r>
              <a:rPr lang="en-US" sz="1400" b="1">
                <a:solidFill>
                  <a:srgbClr val="A50021"/>
                </a:solidFill>
              </a:rPr>
              <a:t>:</a:t>
            </a:r>
            <a:r>
              <a:rPr lang="en-GB" sz="1400"/>
              <a:t> </a:t>
            </a:r>
            <a:r>
              <a:rPr lang="en-US" sz="1400"/>
              <a:t>	</a:t>
            </a:r>
            <a:r>
              <a:rPr lang="en-GB" sz="1400"/>
              <a:t> (012) 683  8140. </a:t>
            </a:r>
            <a:endParaRPr lang="en-GB" sz="1400">
              <a:cs typeface="Times New Roman" charset="0"/>
            </a:endParaRPr>
          </a:p>
          <a:p>
            <a:pPr>
              <a:lnSpc>
                <a:spcPct val="90000"/>
              </a:lnSpc>
              <a:buClr>
                <a:srgbClr val="990000"/>
              </a:buClr>
              <a:tabLst>
                <a:tab pos="1143000" algn="l"/>
              </a:tabLst>
            </a:pPr>
            <a:r>
              <a:rPr lang="en-US" sz="1600">
                <a:cs typeface="Times New Roman" charset="0"/>
              </a:rPr>
              <a:t>                   </a:t>
            </a:r>
            <a:r>
              <a:rPr lang="en-GB" sz="1600" b="1">
                <a:solidFill>
                  <a:srgbClr val="A50021"/>
                </a:solidFill>
                <a:cs typeface="Times New Roman" charset="0"/>
              </a:rPr>
              <a:t>Facsimile</a:t>
            </a:r>
            <a:r>
              <a:rPr lang="en-US" sz="1600" b="1">
                <a:solidFill>
                  <a:srgbClr val="A50021"/>
                </a:solidFill>
                <a:cs typeface="Times New Roman" charset="0"/>
              </a:rPr>
              <a:t>:</a:t>
            </a:r>
            <a:r>
              <a:rPr lang="en-GB" sz="1600">
                <a:cs typeface="Times New Roman" charset="0"/>
              </a:rPr>
              <a:t> </a:t>
            </a:r>
            <a:r>
              <a:rPr lang="en-US" sz="1600">
                <a:cs typeface="Times New Roman" charset="0"/>
              </a:rPr>
              <a:t>	</a:t>
            </a:r>
            <a:r>
              <a:rPr lang="en-GB" sz="1600">
                <a:cs typeface="Times New Roman" charset="0"/>
              </a:rPr>
              <a:t>(012) 663 5693.</a:t>
            </a:r>
          </a:p>
          <a:p>
            <a:pPr>
              <a:lnSpc>
                <a:spcPct val="90000"/>
              </a:lnSpc>
              <a:buClr>
                <a:srgbClr val="990000"/>
              </a:buClr>
              <a:tabLst>
                <a:tab pos="1143000" algn="l"/>
              </a:tabLst>
            </a:pPr>
            <a:r>
              <a:rPr lang="en-US" sz="1600">
                <a:cs typeface="Times New Roman" charset="0"/>
              </a:rPr>
              <a:t>                   </a:t>
            </a:r>
            <a:r>
              <a:rPr lang="en-US" sz="1600" b="1">
                <a:solidFill>
                  <a:srgbClr val="A50021"/>
                </a:solidFill>
                <a:cs typeface="Times New Roman" charset="0"/>
              </a:rPr>
              <a:t>E-</a:t>
            </a:r>
            <a:r>
              <a:rPr lang="en-GB" sz="1600" b="1">
                <a:solidFill>
                  <a:srgbClr val="A50021"/>
                </a:solidFill>
                <a:cs typeface="Times New Roman" charset="0"/>
              </a:rPr>
              <a:t>mail</a:t>
            </a:r>
            <a:r>
              <a:rPr lang="en-US" sz="1600" b="1">
                <a:solidFill>
                  <a:srgbClr val="A50021"/>
                </a:solidFill>
                <a:cs typeface="Times New Roman" charset="0"/>
              </a:rPr>
              <a:t>:</a:t>
            </a:r>
            <a:r>
              <a:rPr lang="en-GB" sz="1600" b="1">
                <a:solidFill>
                  <a:srgbClr val="A50021"/>
                </a:solidFill>
                <a:cs typeface="Times New Roman" charset="0"/>
              </a:rPr>
              <a:t> </a:t>
            </a:r>
            <a:r>
              <a:rPr lang="en-US" sz="1600" b="1">
                <a:solidFill>
                  <a:srgbClr val="A50021"/>
                </a:solidFill>
                <a:cs typeface="Times New Roman" charset="0"/>
              </a:rPr>
              <a:t>               </a:t>
            </a:r>
            <a:r>
              <a:rPr lang="en-US" sz="1600" b="1">
                <a:solidFill>
                  <a:srgbClr val="0070C0"/>
                </a:solidFill>
                <a:cs typeface="Times New Roman" charset="0"/>
              </a:rPr>
              <a:t>	 </a:t>
            </a:r>
            <a:r>
              <a:rPr lang="en-US" sz="1600">
                <a:solidFill>
                  <a:srgbClr val="0070C0"/>
                </a:solidFill>
                <a:cs typeface="Times New Roman" charset="0"/>
                <a:hlinkClick r:id="rId3"/>
              </a:rPr>
              <a:t>Registry@thenct.org.za</a:t>
            </a:r>
            <a:endParaRPr lang="en-US" sz="1600">
              <a:solidFill>
                <a:srgbClr val="0070C0"/>
              </a:solidFill>
              <a:cs typeface="Times New Roman" charset="0"/>
            </a:endParaRPr>
          </a:p>
          <a:p>
            <a:pPr>
              <a:lnSpc>
                <a:spcPct val="90000"/>
              </a:lnSpc>
              <a:buClr>
                <a:srgbClr val="990000"/>
              </a:buClr>
              <a:tabLst>
                <a:tab pos="1143000" algn="l"/>
              </a:tabLst>
            </a:pPr>
            <a:endParaRPr lang="en-US">
              <a:cs typeface="Times New Roman" charset="0"/>
            </a:endParaRPr>
          </a:p>
        </p:txBody>
      </p:sp>
      <p:sp>
        <p:nvSpPr>
          <p:cNvPr id="9" name="Rectangle 8"/>
          <p:cNvSpPr/>
          <p:nvPr/>
        </p:nvSpPr>
        <p:spPr>
          <a:xfrm flipH="1">
            <a:off x="8172400" y="6381328"/>
            <a:ext cx="792087" cy="276999"/>
          </a:xfrm>
          <a:prstGeom prst="rect">
            <a:avLst/>
          </a:prstGeom>
        </p:spPr>
        <p:txBody>
          <a:bodyPr wrap="square">
            <a:spAutoFit/>
          </a:bodyPr>
          <a:lstStyle/>
          <a:p>
            <a:r>
              <a:rPr lang="en-US" sz="1200" dirty="0" smtClean="0"/>
              <a:t>37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518234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2"/>
          <p:cNvSpPr>
            <a:spLocks noGrp="1"/>
          </p:cNvSpPr>
          <p:nvPr>
            <p:ph idx="1"/>
          </p:nvPr>
        </p:nvSpPr>
        <p:spPr>
          <a:xfrm>
            <a:off x="323850" y="1341438"/>
            <a:ext cx="7772400" cy="5041900"/>
          </a:xfrm>
        </p:spPr>
        <p:txBody>
          <a:bodyPr/>
          <a:lstStyle/>
          <a:p>
            <a:pPr marL="0" indent="0" eaLnBrk="1" hangingPunct="1">
              <a:buFontTx/>
              <a:buNone/>
            </a:pPr>
            <a:endParaRPr lang="en-US" sz="1200" dirty="0">
              <a:latin typeface="Arial" charset="0"/>
              <a:ea typeface="ＭＳ Ｐゴシック" charset="0"/>
              <a:cs typeface="Arial" charset="0"/>
            </a:endParaRPr>
          </a:p>
          <a:p>
            <a:pPr marL="0" indent="0" eaLnBrk="1" hangingPunct="1">
              <a:lnSpc>
                <a:spcPct val="115000"/>
              </a:lnSpc>
              <a:spcAft>
                <a:spcPts val="1000"/>
              </a:spcAft>
              <a:buFontTx/>
              <a:buNone/>
            </a:pPr>
            <a:endParaRPr lang="en-GB" dirty="0">
              <a:latin typeface="Calibri" charset="0"/>
              <a:ea typeface="ＭＳ Ｐゴシック" charset="0"/>
            </a:endParaRPr>
          </a:p>
          <a:p>
            <a:pPr marL="0" indent="0" eaLnBrk="1" hangingPunct="1">
              <a:buFontTx/>
              <a:buNone/>
            </a:pPr>
            <a:endParaRPr lang="en-ZA" dirty="0">
              <a:latin typeface="Arial" charset="0"/>
              <a:ea typeface="ＭＳ Ｐゴシック" charset="0"/>
            </a:endParaRPr>
          </a:p>
        </p:txBody>
      </p:sp>
      <p:sp>
        <p:nvSpPr>
          <p:cNvPr id="5" name="Text Box 2"/>
          <p:cNvSpPr txBox="1">
            <a:spLocks noChangeArrowheads="1"/>
          </p:cNvSpPr>
          <p:nvPr/>
        </p:nvSpPr>
        <p:spPr bwMode="auto">
          <a:xfrm>
            <a:off x="1187450" y="2349500"/>
            <a:ext cx="6192838" cy="4278094"/>
          </a:xfrm>
          <a:prstGeom prst="rect">
            <a:avLst/>
          </a:prstGeom>
          <a:noFill/>
          <a:ln w="9525">
            <a:noFill/>
            <a:miter lim="800000"/>
            <a:headEnd/>
            <a:tailEnd/>
          </a:ln>
        </p:spPr>
        <p:txBody>
          <a:bodyPr>
            <a:spAutoFit/>
          </a:bodyPr>
          <a:lstStyle/>
          <a:p>
            <a:pPr algn="ctr">
              <a:spcBef>
                <a:spcPct val="50000"/>
              </a:spcBef>
              <a:defRPr/>
            </a:pPr>
            <a:endParaRPr lang="en-US" b="1" dirty="0">
              <a:solidFill>
                <a:srgbClr val="FF80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p>
            <a:pPr algn="ctr">
              <a:spcBef>
                <a:spcPct val="50000"/>
              </a:spcBef>
              <a:defRPr/>
            </a:pPr>
            <a:r>
              <a:rPr lang="en-US" b="1" dirty="0">
                <a:solidFill>
                  <a:srgbClr val="990000"/>
                </a:solidFill>
                <a:cs typeface="Arial" pitchFamily="34" charset="0"/>
              </a:rPr>
              <a:t>THANK </a:t>
            </a:r>
            <a:r>
              <a:rPr lang="en-US" b="1" dirty="0" smtClean="0">
                <a:solidFill>
                  <a:srgbClr val="990000"/>
                </a:solidFill>
                <a:cs typeface="Arial" pitchFamily="34" charset="0"/>
              </a:rPr>
              <a:t>YOU</a:t>
            </a:r>
          </a:p>
          <a:p>
            <a:pPr algn="ctr">
              <a:spcBef>
                <a:spcPct val="50000"/>
              </a:spcBef>
              <a:defRPr/>
            </a:pPr>
            <a:endParaRPr lang="en-US" b="1" dirty="0">
              <a:solidFill>
                <a:srgbClr val="990000"/>
              </a:solidFill>
              <a:latin typeface="+mj-lt"/>
              <a:ea typeface="+mj-ea"/>
              <a:cs typeface="Arial" pitchFamily="34" charset="0"/>
            </a:endParaRPr>
          </a:p>
          <a:p>
            <a:pPr algn="ctr">
              <a:spcBef>
                <a:spcPct val="50000"/>
              </a:spcBef>
              <a:defRPr/>
            </a:pPr>
            <a:r>
              <a:rPr lang="en-US" b="1" dirty="0" smtClean="0">
                <a:solidFill>
                  <a:srgbClr val="990000"/>
                </a:solidFill>
                <a:latin typeface="+mj-lt"/>
                <a:ea typeface="+mj-ea"/>
                <a:cs typeface="Arial" pitchFamily="34" charset="0"/>
              </a:rPr>
              <a:t>Q&amp;A </a:t>
            </a:r>
          </a:p>
          <a:p>
            <a:pPr algn="ctr">
              <a:spcBef>
                <a:spcPct val="50000"/>
              </a:spcBef>
              <a:defRPr/>
            </a:pPr>
            <a:endParaRPr lang="en-US" b="1" dirty="0">
              <a:solidFill>
                <a:srgbClr val="990000"/>
              </a:solidFill>
              <a:latin typeface="+mj-lt"/>
              <a:ea typeface="+mj-ea"/>
              <a:cs typeface="Arial" pitchFamily="34" charset="0"/>
            </a:endParaRPr>
          </a:p>
          <a:p>
            <a:pPr algn="ctr">
              <a:spcBef>
                <a:spcPct val="50000"/>
              </a:spcBef>
              <a:defRPr/>
            </a:pPr>
            <a:endParaRPr lang="en-US" b="1" dirty="0">
              <a:solidFill>
                <a:srgbClr val="990000"/>
              </a:solidFill>
              <a:latin typeface="+mj-lt"/>
              <a:ea typeface="+mj-ea"/>
              <a:cs typeface="Arial" pitchFamily="34"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38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Overview - Glossary of Terminology cont.</a:t>
            </a:r>
            <a:endParaRPr lang="en-US" dirty="0"/>
          </a:p>
        </p:txBody>
      </p:sp>
      <p:sp>
        <p:nvSpPr>
          <p:cNvPr id="29698" name="Content Placeholder 2"/>
          <p:cNvSpPr>
            <a:spLocks noGrp="1"/>
          </p:cNvSpPr>
          <p:nvPr>
            <p:ph idx="1"/>
          </p:nvPr>
        </p:nvSpPr>
        <p:spPr>
          <a:xfrm>
            <a:off x="467544" y="1340768"/>
            <a:ext cx="7344816" cy="4752528"/>
          </a:xfrm>
        </p:spPr>
        <p:txBody>
          <a:bodyPr/>
          <a:lstStyle/>
          <a:p>
            <a:pPr marL="0" indent="0" algn="just">
              <a:buNone/>
            </a:pPr>
            <a:r>
              <a:rPr lang="en-US" sz="2400" b="1" i="1" dirty="0" smtClean="0">
                <a:solidFill>
                  <a:srgbClr val="800000"/>
                </a:solidFill>
                <a:latin typeface="Arial" charset="0"/>
                <a:ea typeface="ＭＳ Ｐゴシック" charset="0"/>
              </a:rPr>
              <a:t>Interlocutory proceedings / applications (includes </a:t>
            </a:r>
            <a:r>
              <a:rPr lang="en-US" sz="2400" b="1" i="1" dirty="0" err="1" smtClean="0">
                <a:solidFill>
                  <a:srgbClr val="800000"/>
                </a:solidFill>
                <a:latin typeface="Arial" charset="0"/>
                <a:ea typeface="ＭＳ Ｐゴシック" charset="0"/>
              </a:rPr>
              <a:t>condonation</a:t>
            </a:r>
            <a:r>
              <a:rPr lang="en-US" sz="2400" b="1" i="1" dirty="0" smtClean="0">
                <a:solidFill>
                  <a:srgbClr val="800000"/>
                </a:solidFill>
                <a:latin typeface="Arial" charset="0"/>
                <a:ea typeface="ＭＳ Ｐゴシック" charset="0"/>
              </a:rPr>
              <a:t> applications) </a:t>
            </a:r>
          </a:p>
          <a:p>
            <a:pPr marL="0" indent="0" algn="just">
              <a:buNone/>
            </a:pPr>
            <a:r>
              <a:rPr lang="en-US" sz="2400" dirty="0" smtClean="0"/>
              <a:t>These are </a:t>
            </a:r>
            <a:r>
              <a:rPr lang="en-US" sz="2400" dirty="0"/>
              <a:t>proceedings that deal with the rights of the parties </a:t>
            </a:r>
            <a:r>
              <a:rPr lang="en-US" sz="2400" dirty="0" smtClean="0"/>
              <a:t>between </a:t>
            </a:r>
            <a:r>
              <a:rPr lang="en-US" sz="2400" dirty="0"/>
              <a:t>the commencement of the </a:t>
            </a:r>
            <a:r>
              <a:rPr lang="en-US" sz="2400" dirty="0" smtClean="0"/>
              <a:t>action </a:t>
            </a:r>
            <a:r>
              <a:rPr lang="en-US" sz="2400" dirty="0"/>
              <a:t>and its final </a:t>
            </a:r>
            <a:r>
              <a:rPr lang="en-US" sz="2400" dirty="0" smtClean="0"/>
              <a:t>determination for example - </a:t>
            </a:r>
            <a:endParaRPr lang="en-US" sz="2400" dirty="0"/>
          </a:p>
          <a:p>
            <a:r>
              <a:rPr lang="en-US" sz="2400" dirty="0" smtClean="0"/>
              <a:t>Apply for </a:t>
            </a:r>
            <a:r>
              <a:rPr lang="en-US" sz="2400" dirty="0"/>
              <a:t>an extension of time for submitting </a:t>
            </a:r>
            <a:r>
              <a:rPr lang="en-US" sz="2400" dirty="0" smtClean="0"/>
              <a:t>pleadings</a:t>
            </a:r>
            <a:endParaRPr lang="en-US" sz="2400" dirty="0"/>
          </a:p>
          <a:p>
            <a:r>
              <a:rPr lang="en-US" sz="2400" dirty="0"/>
              <a:t>Amendments to pleadings</a:t>
            </a:r>
          </a:p>
          <a:p>
            <a:r>
              <a:rPr lang="en-US" sz="2400" dirty="0"/>
              <a:t>Additional answering and replying affidavits </a:t>
            </a:r>
          </a:p>
          <a:p>
            <a:r>
              <a:rPr lang="en-US" sz="2400" dirty="0" smtClean="0"/>
              <a:t>Seek </a:t>
            </a:r>
            <a:r>
              <a:rPr lang="en-US" sz="2400" dirty="0"/>
              <a:t>directions </a:t>
            </a:r>
            <a:r>
              <a:rPr lang="en-US" sz="2400" dirty="0" smtClean="0"/>
              <a:t>regarding </a:t>
            </a:r>
            <a:r>
              <a:rPr lang="en-US" sz="2400" dirty="0"/>
              <a:t>the conduct of the </a:t>
            </a:r>
            <a:r>
              <a:rPr lang="en-US" sz="2400" dirty="0" smtClean="0"/>
              <a:t>case</a:t>
            </a:r>
            <a:endParaRPr lang="en-US" sz="2400" dirty="0"/>
          </a:p>
          <a:p>
            <a:r>
              <a:rPr lang="en-US" sz="2400" dirty="0" smtClean="0"/>
              <a:t>Compel </a:t>
            </a:r>
            <a:r>
              <a:rPr lang="en-US" sz="2400" dirty="0"/>
              <a:t>the other party to comply with the rules </a:t>
            </a:r>
            <a:r>
              <a:rPr lang="en-US" sz="2400" dirty="0" smtClean="0"/>
              <a:t>or directions </a:t>
            </a:r>
            <a:r>
              <a:rPr lang="en-US" sz="2400" dirty="0"/>
              <a:t>or</a:t>
            </a:r>
          </a:p>
          <a:p>
            <a:r>
              <a:rPr lang="en-US" sz="2400" dirty="0" smtClean="0"/>
              <a:t>Apply for interim relief or remedy etc.</a:t>
            </a:r>
          </a:p>
          <a:p>
            <a:pPr marL="0" indent="0" algn="just">
              <a:buNone/>
            </a:pPr>
            <a:endParaRPr lang="en-US" sz="2400" b="1" i="1" dirty="0" smtClean="0">
              <a:solidFill>
                <a:srgbClr val="800000"/>
              </a:solidFill>
              <a:latin typeface="Arial" charset="0"/>
              <a:ea typeface="ＭＳ Ｐゴシック" charset="0"/>
            </a:endParaRPr>
          </a:p>
          <a:p>
            <a:pPr marL="0" indent="0" algn="just">
              <a:buNone/>
            </a:pPr>
            <a:endParaRPr lang="en-US" sz="2400" b="1" i="1" dirty="0" smtClean="0">
              <a:solidFill>
                <a:srgbClr val="800000"/>
              </a:solidFill>
              <a:latin typeface="Arial" charset="0"/>
              <a:ea typeface="ＭＳ Ｐゴシック"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4 </a:t>
            </a:r>
            <a:r>
              <a:rPr lang="en-US" sz="1200" dirty="0"/>
              <a:t>of </a:t>
            </a:r>
            <a:r>
              <a:rPr lang="en-US" sz="1200" dirty="0" smtClean="0"/>
              <a:t>38</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Overview - Glossary of Terminology</a:t>
            </a:r>
            <a:endParaRPr lang="en-US" dirty="0"/>
          </a:p>
        </p:txBody>
      </p:sp>
      <p:sp>
        <p:nvSpPr>
          <p:cNvPr id="29698" name="Content Placeholder 2"/>
          <p:cNvSpPr>
            <a:spLocks noGrp="1"/>
          </p:cNvSpPr>
          <p:nvPr>
            <p:ph idx="1"/>
          </p:nvPr>
        </p:nvSpPr>
        <p:spPr>
          <a:xfrm>
            <a:off x="179388" y="1484313"/>
            <a:ext cx="7993012" cy="4969023"/>
          </a:xfrm>
        </p:spPr>
        <p:txBody>
          <a:bodyPr/>
          <a:lstStyle/>
          <a:p>
            <a:pPr marL="0" indent="0">
              <a:buNone/>
            </a:pPr>
            <a:r>
              <a:rPr lang="en-US" sz="2000" b="1" i="1" dirty="0" smtClean="0">
                <a:solidFill>
                  <a:srgbClr val="800000"/>
                </a:solidFill>
                <a:latin typeface="Arial" charset="0"/>
                <a:ea typeface="ＭＳ Ｐゴシック" charset="0"/>
              </a:rPr>
              <a:t>Complete filing</a:t>
            </a:r>
          </a:p>
          <a:p>
            <a:pPr>
              <a:buClr>
                <a:srgbClr val="800000"/>
              </a:buClr>
              <a:buFont typeface="Arial"/>
              <a:buChar char="•"/>
            </a:pPr>
            <a:r>
              <a:rPr lang="en-US" sz="2000" dirty="0" smtClean="0">
                <a:latin typeface="Arial" charset="0"/>
                <a:ea typeface="ＭＳ Ｐゴシック" charset="0"/>
              </a:rPr>
              <a:t>A </a:t>
            </a:r>
            <a:r>
              <a:rPr lang="en-US" sz="2000" dirty="0">
                <a:latin typeface="Arial" charset="0"/>
                <a:ea typeface="ＭＳ Ｐゴシック" charset="0"/>
              </a:rPr>
              <a:t>term which means </a:t>
            </a:r>
            <a:r>
              <a:rPr lang="en-US" sz="2000" dirty="0" smtClean="0">
                <a:latin typeface="Arial" charset="0"/>
                <a:ea typeface="ＭＳ Ｐゴシック" charset="0"/>
              </a:rPr>
              <a:t>that </a:t>
            </a:r>
            <a:r>
              <a:rPr lang="en-US" sz="2000" b="1" dirty="0" smtClean="0">
                <a:solidFill>
                  <a:srgbClr val="000000"/>
                </a:solidFill>
                <a:latin typeface="Arial" charset="0"/>
                <a:ea typeface="ＭＳ Ｐゴシック" charset="0"/>
              </a:rPr>
              <a:t>all</a:t>
            </a:r>
            <a:r>
              <a:rPr lang="en-US" sz="2000" b="1" dirty="0" smtClean="0">
                <a:solidFill>
                  <a:srgbClr val="FF0000"/>
                </a:solidFill>
                <a:latin typeface="Arial" charset="0"/>
                <a:ea typeface="ＭＳ Ｐゴシック" charset="0"/>
              </a:rPr>
              <a:t> </a:t>
            </a:r>
            <a:r>
              <a:rPr lang="en-US" sz="2000" dirty="0" smtClean="0">
                <a:latin typeface="Arial" charset="0"/>
                <a:ea typeface="ＭＳ Ｐゴシック" charset="0"/>
              </a:rPr>
              <a:t>the </a:t>
            </a:r>
            <a:r>
              <a:rPr lang="en-US" sz="2000" dirty="0">
                <a:latin typeface="Arial" charset="0"/>
                <a:ea typeface="ＭＳ Ｐゴシック" charset="0"/>
              </a:rPr>
              <a:t>filing requirements for a specific application, as set out in the </a:t>
            </a:r>
            <a:r>
              <a:rPr lang="en-US" sz="2000" dirty="0" smtClean="0">
                <a:latin typeface="Arial" charset="0"/>
                <a:ea typeface="ＭＳ Ｐゴシック" charset="0"/>
              </a:rPr>
              <a:t>Tribunal </a:t>
            </a:r>
            <a:r>
              <a:rPr lang="en-US" sz="2000" dirty="0">
                <a:latin typeface="Arial" charset="0"/>
                <a:ea typeface="ＭＳ Ｐゴシック" charset="0"/>
              </a:rPr>
              <a:t>rules, have been met.  This notice also signals that pleadings are open and that the </a:t>
            </a:r>
            <a:r>
              <a:rPr lang="en-US" sz="2000" dirty="0" smtClean="0">
                <a:latin typeface="Arial" charset="0"/>
                <a:ea typeface="ＭＳ Ｐゴシック" charset="0"/>
              </a:rPr>
              <a:t>Respondent </a:t>
            </a:r>
            <a:r>
              <a:rPr lang="en-US" sz="2000" dirty="0">
                <a:latin typeface="Arial" charset="0"/>
                <a:ea typeface="ＭＳ Ｐゴシック" charset="0"/>
              </a:rPr>
              <a:t>may file an answering affidavit</a:t>
            </a:r>
            <a:r>
              <a:rPr lang="en-US" sz="2000" dirty="0" smtClean="0">
                <a:latin typeface="Arial" charset="0"/>
                <a:ea typeface="ＭＳ Ｐゴシック" charset="0"/>
              </a:rPr>
              <a:t>.</a:t>
            </a:r>
          </a:p>
          <a:p>
            <a:pPr>
              <a:buClr>
                <a:srgbClr val="800000"/>
              </a:buClr>
              <a:buFont typeface="Arial"/>
              <a:buChar char="•"/>
            </a:pPr>
            <a:endParaRPr lang="en-US" sz="2000" dirty="0" smtClean="0">
              <a:latin typeface="Arial" charset="0"/>
              <a:ea typeface="ＭＳ Ｐゴシック" charset="0"/>
            </a:endParaRPr>
          </a:p>
          <a:p>
            <a:pPr marL="0" indent="0">
              <a:buClr>
                <a:srgbClr val="800000"/>
              </a:buClr>
              <a:buNone/>
            </a:pPr>
            <a:r>
              <a:rPr lang="en-US" sz="2000" dirty="0" smtClean="0">
                <a:latin typeface="Arial" charset="0"/>
                <a:ea typeface="ＭＳ Ｐゴシック" charset="0"/>
              </a:rPr>
              <a:t>Consequent to the NCA Rule changes, assessments for complete / incomplete filings are no longer required – this reduces resource requirements and will require a change in the NCT’s  APP KPI index </a:t>
            </a:r>
          </a:p>
          <a:p>
            <a:pPr marL="0" indent="0">
              <a:buClr>
                <a:srgbClr val="800000"/>
              </a:buClr>
              <a:buNone/>
            </a:pPr>
            <a:endParaRPr lang="en-US" sz="2000" dirty="0" smtClean="0">
              <a:latin typeface="Arial" charset="0"/>
              <a:ea typeface="ＭＳ Ｐゴシック" charset="0"/>
            </a:endParaRPr>
          </a:p>
          <a:p>
            <a:pPr>
              <a:buClr>
                <a:srgbClr val="800000"/>
              </a:buClr>
              <a:buFont typeface="Arial"/>
              <a:buChar char="•"/>
            </a:pPr>
            <a:r>
              <a:rPr lang="en-US" sz="2000" dirty="0" smtClean="0">
                <a:latin typeface="Arial" charset="0"/>
                <a:ea typeface="ＭＳ Ｐゴシック" charset="0"/>
              </a:rPr>
              <a:t>NON DRA Assessments – We will continue with these, due to costs and complexity if not done at </a:t>
            </a:r>
            <a:r>
              <a:rPr lang="en-US" sz="2000" dirty="0">
                <a:latin typeface="Arial" charset="0"/>
                <a:ea typeface="ＭＳ Ｐゴシック" charset="0"/>
              </a:rPr>
              <a:t>outset. A </a:t>
            </a:r>
            <a:r>
              <a:rPr lang="en-US" sz="2000" dirty="0" smtClean="0">
                <a:latin typeface="Arial" charset="0"/>
                <a:ea typeface="ＭＳ Ｐゴシック" charset="0"/>
              </a:rPr>
              <a:t>guidance note </a:t>
            </a:r>
            <a:r>
              <a:rPr lang="en-US" sz="2000" dirty="0">
                <a:latin typeface="Arial" charset="0"/>
                <a:ea typeface="ＭＳ Ｐゴシック" charset="0"/>
              </a:rPr>
              <a:t>will be prepared for unrepresented parties in relation to </a:t>
            </a:r>
            <a:r>
              <a:rPr lang="en-US" sz="2000" dirty="0" smtClean="0">
                <a:latin typeface="Arial" charset="0"/>
                <a:ea typeface="ＭＳ Ｐゴシック" charset="0"/>
              </a:rPr>
              <a:t>filing and hearings </a:t>
            </a:r>
            <a:r>
              <a:rPr lang="en-US" sz="2000" dirty="0">
                <a:latin typeface="Arial" charset="0"/>
                <a:ea typeface="ＭＳ Ｐゴシック" charset="0"/>
              </a:rPr>
              <a:t>at the Tribunal</a:t>
            </a:r>
            <a:r>
              <a:rPr lang="en-US" sz="2000" dirty="0" smtClean="0">
                <a:latin typeface="Arial" charset="0"/>
                <a:ea typeface="ＭＳ Ｐゴシック" charset="0"/>
              </a:rPr>
              <a:t>.</a:t>
            </a:r>
            <a:endParaRPr lang="en-US" sz="2000" dirty="0">
              <a:latin typeface="Arial" charset="0"/>
              <a:ea typeface="ＭＳ Ｐゴシック" charset="0"/>
            </a:endParaRPr>
          </a:p>
          <a:p>
            <a:pPr>
              <a:buClr>
                <a:srgbClr val="800000"/>
              </a:buClr>
              <a:buFont typeface="Arial"/>
              <a:buChar char="•"/>
            </a:pPr>
            <a:r>
              <a:rPr lang="en-US" sz="2000" dirty="0" smtClean="0">
                <a:latin typeface="Arial" charset="0"/>
                <a:ea typeface="ＭＳ Ｐゴシック" charset="0"/>
              </a:rPr>
              <a:t>DRA Assessments - Done at motion court together with the adjudication process.</a:t>
            </a:r>
          </a:p>
          <a:p>
            <a:endParaRPr lang="en-US" sz="2000" b="1" dirty="0" smtClean="0">
              <a:latin typeface="Arial" charset="0"/>
              <a:ea typeface="ＭＳ Ｐゴシック" charset="0"/>
            </a:endParaRPr>
          </a:p>
          <a:p>
            <a:endParaRPr lang="en-US" sz="2400" dirty="0" smtClean="0">
              <a:latin typeface="Arial" charset="0"/>
              <a:ea typeface="ＭＳ Ｐゴシック"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5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305577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Glossary of Terminology</a:t>
            </a:r>
            <a:endParaRPr lang="en-US" dirty="0"/>
          </a:p>
        </p:txBody>
      </p:sp>
      <p:sp>
        <p:nvSpPr>
          <p:cNvPr id="29698" name="Content Placeholder 2"/>
          <p:cNvSpPr>
            <a:spLocks noGrp="1"/>
          </p:cNvSpPr>
          <p:nvPr>
            <p:ph idx="1"/>
          </p:nvPr>
        </p:nvSpPr>
        <p:spPr>
          <a:xfrm>
            <a:off x="179388" y="1484313"/>
            <a:ext cx="8065020" cy="4825007"/>
          </a:xfrm>
        </p:spPr>
        <p:txBody>
          <a:bodyPr/>
          <a:lstStyle/>
          <a:p>
            <a:pPr marL="0" indent="0">
              <a:buNone/>
            </a:pPr>
            <a:r>
              <a:rPr lang="en-US" sz="2400" b="1" i="1" dirty="0" smtClean="0">
                <a:solidFill>
                  <a:srgbClr val="800000"/>
                </a:solidFill>
                <a:latin typeface="Arial" charset="0"/>
                <a:ea typeface="ＭＳ Ｐゴシック" charset="0"/>
              </a:rPr>
              <a:t>DRA</a:t>
            </a:r>
          </a:p>
          <a:p>
            <a:pPr>
              <a:buClr>
                <a:srgbClr val="800000"/>
              </a:buClr>
              <a:buFont typeface="Arial"/>
              <a:buChar char="•"/>
            </a:pPr>
            <a:r>
              <a:rPr lang="en-US" sz="1600" dirty="0" smtClean="0">
                <a:latin typeface="Arial" charset="0"/>
                <a:ea typeface="ＭＳ Ｐゴシック" charset="0"/>
              </a:rPr>
              <a:t>A Debt </a:t>
            </a:r>
            <a:r>
              <a:rPr lang="en-US" sz="1600" dirty="0">
                <a:latin typeface="Arial" charset="0"/>
                <a:ea typeface="ＭＳ Ｐゴシック" charset="0"/>
              </a:rPr>
              <a:t>re-arrangement </a:t>
            </a:r>
            <a:r>
              <a:rPr lang="en-US" sz="1600" dirty="0" smtClean="0">
                <a:latin typeface="Arial" charset="0"/>
                <a:ea typeface="ＭＳ Ｐゴシック" charset="0"/>
              </a:rPr>
              <a:t>application is brought </a:t>
            </a:r>
            <a:r>
              <a:rPr lang="en-US" sz="1600" dirty="0">
                <a:latin typeface="Arial" charset="0"/>
                <a:ea typeface="ＭＳ Ｐゴシック" charset="0"/>
              </a:rPr>
              <a:t>by a Debt </a:t>
            </a:r>
            <a:r>
              <a:rPr lang="en-US" sz="1600" dirty="0" smtClean="0">
                <a:latin typeface="Arial" charset="0"/>
                <a:ea typeface="ＭＳ Ｐゴシック" charset="0"/>
              </a:rPr>
              <a:t>Counselor </a:t>
            </a:r>
            <a:r>
              <a:rPr lang="en-US" sz="1600" dirty="0">
                <a:latin typeface="Arial" charset="0"/>
                <a:ea typeface="ＭＳ Ｐゴシック" charset="0"/>
              </a:rPr>
              <a:t>on behalf of a consumer to re-arrange the consumer’s credit agreement obligations as agreed with the consumer’s credit providers</a:t>
            </a:r>
            <a:r>
              <a:rPr lang="en-US" sz="1600" dirty="0" smtClean="0">
                <a:latin typeface="Arial" charset="0"/>
                <a:ea typeface="ＭＳ Ｐゴシック" charset="0"/>
              </a:rPr>
              <a:t>.</a:t>
            </a:r>
          </a:p>
          <a:p>
            <a:pPr>
              <a:buClr>
                <a:srgbClr val="800000"/>
              </a:buClr>
              <a:buFont typeface="Arial"/>
              <a:buChar char="•"/>
            </a:pPr>
            <a:endParaRPr lang="en-US" sz="1600" dirty="0">
              <a:latin typeface="Arial" charset="0"/>
              <a:ea typeface="ＭＳ Ｐゴシック" charset="0"/>
            </a:endParaRPr>
          </a:p>
          <a:p>
            <a:pPr>
              <a:buClr>
                <a:srgbClr val="800000"/>
              </a:buClr>
              <a:buFont typeface="Arial"/>
              <a:buChar char="•"/>
            </a:pPr>
            <a:r>
              <a:rPr lang="en-US" sz="1600" dirty="0" smtClean="0">
                <a:latin typeface="Arial" charset="0"/>
                <a:ea typeface="ＭＳ Ｐゴシック" charset="0"/>
              </a:rPr>
              <a:t>Though these are agreements entered into between the DCs and credit providers on behalf of consumers the NCT interrogates these settlements carefully as they may contain – </a:t>
            </a:r>
          </a:p>
          <a:p>
            <a:pPr lvl="1"/>
            <a:r>
              <a:rPr lang="en-US" sz="1600" dirty="0" smtClean="0">
                <a:latin typeface="Arial" charset="0"/>
                <a:ea typeface="ＭＳ Ｐゴシック" charset="0"/>
              </a:rPr>
              <a:t>illegal interest rates</a:t>
            </a:r>
          </a:p>
          <a:p>
            <a:pPr lvl="1"/>
            <a:r>
              <a:rPr lang="en-US" sz="1600" dirty="0" smtClean="0">
                <a:latin typeface="Arial" charset="0"/>
                <a:ea typeface="ＭＳ Ｐゴシック" charset="0"/>
              </a:rPr>
              <a:t>Instances where the consumer has in fact not consented to the DRA</a:t>
            </a:r>
          </a:p>
          <a:p>
            <a:pPr lvl="1"/>
            <a:r>
              <a:rPr lang="en-US" sz="1600" dirty="0" smtClean="0">
                <a:latin typeface="Arial" charset="0"/>
                <a:ea typeface="ＭＳ Ｐゴシック" charset="0"/>
              </a:rPr>
              <a:t>Amounts to be repaid that are in excess of what the consumer can afford</a:t>
            </a:r>
          </a:p>
          <a:p>
            <a:pPr lvl="1"/>
            <a:r>
              <a:rPr lang="en-US" sz="1600" dirty="0" smtClean="0">
                <a:latin typeface="Arial" charset="0"/>
                <a:ea typeface="ＭＳ Ｐゴシック" charset="0"/>
              </a:rPr>
              <a:t>Not all the consumers’ creditors’ consented to the DRA </a:t>
            </a:r>
          </a:p>
          <a:p>
            <a:pPr lvl="1"/>
            <a:r>
              <a:rPr lang="en-US" sz="1600" dirty="0" smtClean="0">
                <a:latin typeface="Arial" charset="0"/>
                <a:ea typeface="ＭＳ Ｐゴシック" charset="0"/>
              </a:rPr>
              <a:t>Repayment terms that are longer than the reasonable work life of the consumer</a:t>
            </a:r>
          </a:p>
          <a:p>
            <a:pPr lvl="1"/>
            <a:r>
              <a:rPr lang="en-US" sz="1600" dirty="0" smtClean="0">
                <a:latin typeface="Arial" charset="0"/>
                <a:ea typeface="ＭＳ Ｐゴシック" charset="0"/>
              </a:rPr>
              <a:t>Repayment agreements do not settle the debts </a:t>
            </a:r>
          </a:p>
          <a:p>
            <a:pPr lvl="1"/>
            <a:r>
              <a:rPr lang="en-US" sz="1600" dirty="0" smtClean="0">
                <a:latin typeface="Arial" charset="0"/>
                <a:ea typeface="ＭＳ Ｐゴシック" charset="0"/>
              </a:rPr>
              <a:t>Insufficient provision for consumers’ living expenses </a:t>
            </a:r>
          </a:p>
          <a:p>
            <a:pPr lvl="1"/>
            <a:r>
              <a:rPr lang="en-US" sz="1600" dirty="0" smtClean="0">
                <a:latin typeface="Arial" charset="0"/>
                <a:ea typeface="ＭＳ Ｐゴシック" charset="0"/>
              </a:rPr>
              <a:t>Unaffordable repayments</a:t>
            </a:r>
          </a:p>
          <a:p>
            <a:endParaRPr lang="en-US" sz="1800" dirty="0" smtClean="0">
              <a:latin typeface="Arial" charset="0"/>
              <a:ea typeface="ＭＳ Ｐゴシック"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6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351332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Glossary of Terminology</a:t>
            </a:r>
            <a:endParaRPr lang="en-US" dirty="0"/>
          </a:p>
        </p:txBody>
      </p:sp>
      <p:sp>
        <p:nvSpPr>
          <p:cNvPr id="29698" name="Content Placeholder 2"/>
          <p:cNvSpPr>
            <a:spLocks noGrp="1"/>
          </p:cNvSpPr>
          <p:nvPr>
            <p:ph idx="1"/>
          </p:nvPr>
        </p:nvSpPr>
        <p:spPr>
          <a:xfrm>
            <a:off x="251520" y="1268760"/>
            <a:ext cx="8352928" cy="4752528"/>
          </a:xfrm>
        </p:spPr>
        <p:txBody>
          <a:bodyPr/>
          <a:lstStyle/>
          <a:p>
            <a:pPr marL="0" indent="0">
              <a:buNone/>
            </a:pPr>
            <a:r>
              <a:rPr lang="en-US" sz="2400" b="1" i="1" dirty="0" smtClean="0">
                <a:solidFill>
                  <a:srgbClr val="800000"/>
                </a:solidFill>
                <a:latin typeface="Arial" charset="0"/>
                <a:ea typeface="ＭＳ Ｐゴシック" charset="0"/>
              </a:rPr>
              <a:t>Non</a:t>
            </a:r>
            <a:r>
              <a:rPr lang="en-US" sz="2400" b="1" i="1" dirty="0">
                <a:solidFill>
                  <a:srgbClr val="800000"/>
                </a:solidFill>
                <a:latin typeface="Arial" charset="0"/>
                <a:ea typeface="ＭＳ Ｐゴシック" charset="0"/>
              </a:rPr>
              <a:t>-DRA </a:t>
            </a:r>
            <a:endParaRPr lang="en-US" sz="2400" b="1" i="1" dirty="0" smtClean="0">
              <a:solidFill>
                <a:srgbClr val="800000"/>
              </a:solidFill>
              <a:latin typeface="Arial" charset="0"/>
              <a:ea typeface="ＭＳ Ｐゴシック" charset="0"/>
            </a:endParaRPr>
          </a:p>
          <a:p>
            <a:pPr algn="just">
              <a:buClr>
                <a:srgbClr val="800000"/>
              </a:buClr>
              <a:buFont typeface="Arial"/>
              <a:buChar char="•"/>
            </a:pPr>
            <a:r>
              <a:rPr lang="en-US" sz="2400" dirty="0" smtClean="0">
                <a:latin typeface="Arial" charset="0"/>
                <a:ea typeface="ＭＳ Ｐゴシック" charset="0"/>
              </a:rPr>
              <a:t>Non</a:t>
            </a:r>
            <a:r>
              <a:rPr lang="en-US" sz="2400" dirty="0">
                <a:latin typeface="Arial" charset="0"/>
                <a:ea typeface="ＭＳ Ｐゴシック" charset="0"/>
              </a:rPr>
              <a:t>-debt re-arrangement application.  All other applications which may be heard by the Tribunal, excluding DRA’s.  These applications in most instances require three member Tribunal members and a formal </a:t>
            </a:r>
            <a:r>
              <a:rPr lang="en-US" sz="2400" dirty="0" smtClean="0">
                <a:latin typeface="Arial" charset="0"/>
                <a:ea typeface="ＭＳ Ｐゴシック" charset="0"/>
              </a:rPr>
              <a:t>hearing.</a:t>
            </a:r>
          </a:p>
          <a:p>
            <a:pPr algn="just">
              <a:buClr>
                <a:srgbClr val="800000"/>
              </a:buClr>
              <a:buFont typeface="Arial"/>
              <a:buChar char="•"/>
            </a:pPr>
            <a:r>
              <a:rPr lang="en-ZA" sz="2400" dirty="0" smtClean="0"/>
              <a:t>Approximately </a:t>
            </a:r>
            <a:r>
              <a:rPr lang="en-ZA" sz="2400" dirty="0"/>
              <a:t>53 </a:t>
            </a:r>
            <a:r>
              <a:rPr lang="en-ZA" sz="2400" dirty="0" smtClean="0"/>
              <a:t>Prohibited Conduct </a:t>
            </a:r>
            <a:r>
              <a:rPr lang="en-ZA" sz="2400" dirty="0"/>
              <a:t>types and </a:t>
            </a:r>
            <a:r>
              <a:rPr lang="en-ZA" sz="2400" dirty="0" smtClean="0"/>
              <a:t>34 applications </a:t>
            </a:r>
            <a:r>
              <a:rPr lang="en-ZA" sz="2400" dirty="0"/>
              <a:t>in terms of </a:t>
            </a:r>
            <a:r>
              <a:rPr lang="en-ZA" sz="2400" dirty="0" smtClean="0"/>
              <a:t>NCA, for example referral of prohibited conduct by Regulator i.e reckless credit granting, failure to do affordability assessments, charging illegal interest rates, review of sale of goods, resolving disputed entries on statements or cases of prohibited conduct referred directly to the Tribunal by a consumer after receipt of a non-referral notice.</a:t>
            </a:r>
          </a:p>
          <a:p>
            <a:pPr marL="0" indent="0" algn="just">
              <a:buNone/>
            </a:pPr>
            <a:endParaRPr lang="en-US" sz="2400" b="1" dirty="0" smtClean="0">
              <a:latin typeface="Arial" charset="0"/>
              <a:ea typeface="ＭＳ Ｐゴシック" charset="0"/>
            </a:endParaRPr>
          </a:p>
          <a:p>
            <a:pPr algn="just"/>
            <a:endParaRPr lang="en-US" sz="2400" b="1" dirty="0" smtClean="0">
              <a:latin typeface="Arial" charset="0"/>
              <a:ea typeface="ＭＳ Ｐゴシック" charset="0"/>
            </a:endParaRPr>
          </a:p>
        </p:txBody>
      </p:sp>
      <p:sp>
        <p:nvSpPr>
          <p:cNvPr id="5" name="Rectangle 4"/>
          <p:cNvSpPr/>
          <p:nvPr/>
        </p:nvSpPr>
        <p:spPr>
          <a:xfrm flipH="1">
            <a:off x="8172400" y="6381328"/>
            <a:ext cx="792087" cy="276999"/>
          </a:xfrm>
          <a:prstGeom prst="rect">
            <a:avLst/>
          </a:prstGeom>
        </p:spPr>
        <p:txBody>
          <a:bodyPr wrap="square">
            <a:spAutoFit/>
          </a:bodyPr>
          <a:lstStyle/>
          <a:p>
            <a:r>
              <a:rPr lang="en-US" sz="1200" dirty="0" smtClean="0"/>
              <a:t>7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4102245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50" y="115888"/>
            <a:ext cx="6765925" cy="1143000"/>
          </a:xfrm>
        </p:spPr>
        <p:txBody>
          <a:bodyPr/>
          <a:lstStyle/>
          <a:p>
            <a:pPr>
              <a:defRPr/>
            </a:pPr>
            <a:r>
              <a:rPr lang="en-US" dirty="0" smtClean="0"/>
              <a:t>Glossary of Terminology</a:t>
            </a:r>
            <a:endParaRPr lang="en-US" dirty="0"/>
          </a:p>
        </p:txBody>
      </p:sp>
      <p:sp>
        <p:nvSpPr>
          <p:cNvPr id="29698" name="Content Placeholder 2"/>
          <p:cNvSpPr>
            <a:spLocks noGrp="1"/>
          </p:cNvSpPr>
          <p:nvPr>
            <p:ph idx="1"/>
          </p:nvPr>
        </p:nvSpPr>
        <p:spPr>
          <a:xfrm>
            <a:off x="251520" y="1578124"/>
            <a:ext cx="8064896" cy="4803204"/>
          </a:xfrm>
        </p:spPr>
        <p:txBody>
          <a:bodyPr/>
          <a:lstStyle/>
          <a:p>
            <a:pPr marL="0" indent="0">
              <a:buNone/>
            </a:pPr>
            <a:r>
              <a:rPr lang="en-US" sz="2400" b="1" i="1" dirty="0" smtClean="0">
                <a:solidFill>
                  <a:srgbClr val="800000"/>
                </a:solidFill>
                <a:latin typeface="Arial" charset="0"/>
                <a:ea typeface="ＭＳ Ｐゴシック" charset="0"/>
              </a:rPr>
              <a:t>Non</a:t>
            </a:r>
            <a:r>
              <a:rPr lang="en-US" sz="2400" b="1" i="1" dirty="0">
                <a:solidFill>
                  <a:srgbClr val="800000"/>
                </a:solidFill>
                <a:latin typeface="Arial" charset="0"/>
                <a:ea typeface="ＭＳ Ｐゴシック" charset="0"/>
              </a:rPr>
              <a:t>-DRA </a:t>
            </a:r>
            <a:endParaRPr lang="en-US" sz="2400" b="1" i="1" dirty="0" smtClean="0">
              <a:solidFill>
                <a:srgbClr val="800000"/>
              </a:solidFill>
              <a:latin typeface="Arial" charset="0"/>
              <a:ea typeface="ＭＳ Ｐゴシック" charset="0"/>
            </a:endParaRPr>
          </a:p>
          <a:p>
            <a:pPr algn="just">
              <a:buClr>
                <a:srgbClr val="800000"/>
              </a:buClr>
              <a:buFont typeface="Arial"/>
              <a:buChar char="•"/>
            </a:pPr>
            <a:r>
              <a:rPr lang="en-ZA" sz="2400" dirty="0" smtClean="0">
                <a:solidFill>
                  <a:srgbClr val="000000"/>
                </a:solidFill>
              </a:rPr>
              <a:t>Approximately </a:t>
            </a:r>
            <a:r>
              <a:rPr lang="en-ZA" sz="2400" dirty="0">
                <a:solidFill>
                  <a:srgbClr val="000000"/>
                </a:solidFill>
              </a:rPr>
              <a:t>99 </a:t>
            </a:r>
            <a:r>
              <a:rPr lang="en-ZA" sz="2400" dirty="0" smtClean="0">
                <a:solidFill>
                  <a:srgbClr val="000000"/>
                </a:solidFill>
              </a:rPr>
              <a:t>Prohibited Conduct applications in </a:t>
            </a:r>
            <a:r>
              <a:rPr lang="en-ZA" sz="2400" dirty="0">
                <a:solidFill>
                  <a:srgbClr val="000000"/>
                </a:solidFill>
              </a:rPr>
              <a:t>terms of the CPA for </a:t>
            </a:r>
            <a:r>
              <a:rPr lang="en-US" sz="2400" dirty="0" smtClean="0">
                <a:solidFill>
                  <a:srgbClr val="000000"/>
                </a:solidFill>
              </a:rPr>
              <a:t>example issues of quality of services and goods, warranties offered on repaired goods;</a:t>
            </a:r>
          </a:p>
          <a:p>
            <a:pPr marL="0" indent="0" algn="just">
              <a:buClr>
                <a:srgbClr val="800000"/>
              </a:buClr>
              <a:buNone/>
            </a:pPr>
            <a:endParaRPr lang="en-US" sz="2400" dirty="0" smtClean="0">
              <a:solidFill>
                <a:srgbClr val="000000"/>
              </a:solidFill>
            </a:endParaRPr>
          </a:p>
          <a:p>
            <a:pPr algn="just">
              <a:buClr>
                <a:srgbClr val="800000"/>
              </a:buClr>
              <a:buFont typeface="Arial"/>
              <a:buChar char="•"/>
            </a:pPr>
            <a:r>
              <a:rPr lang="en-US" sz="2400" dirty="0" smtClean="0">
                <a:solidFill>
                  <a:srgbClr val="000000"/>
                </a:solidFill>
                <a:latin typeface="Arial" charset="0"/>
                <a:ea typeface="ＭＳ Ｐゴシック" charset="0"/>
              </a:rPr>
              <a:t>These are often complex matters. Involving new legislation without guiding precedents.</a:t>
            </a:r>
          </a:p>
          <a:p>
            <a:pPr algn="just">
              <a:buClr>
                <a:srgbClr val="800000"/>
              </a:buClr>
              <a:buFont typeface="Arial"/>
              <a:buChar char="•"/>
            </a:pPr>
            <a:endParaRPr lang="en-US" sz="2400" dirty="0">
              <a:solidFill>
                <a:srgbClr val="000000"/>
              </a:solidFill>
              <a:latin typeface="Arial" charset="0"/>
              <a:ea typeface="ＭＳ Ｐゴシック" charset="0"/>
            </a:endParaRPr>
          </a:p>
          <a:p>
            <a:pPr algn="just">
              <a:buClr>
                <a:srgbClr val="800000"/>
              </a:buClr>
              <a:buFont typeface="Arial"/>
              <a:buChar char="•"/>
            </a:pPr>
            <a:r>
              <a:rPr lang="en-US" sz="2400" dirty="0" smtClean="0">
                <a:solidFill>
                  <a:srgbClr val="000000"/>
                </a:solidFill>
                <a:latin typeface="Arial" charset="0"/>
                <a:ea typeface="ＭＳ Ｐゴシック" charset="0"/>
              </a:rPr>
              <a:t>All instances heard to date were brought to the Tribunal as a result of non-referral notices being issued to Consumers as opposed to matters referred by the Regulator.</a:t>
            </a:r>
            <a:endParaRPr lang="en-US" sz="2400" dirty="0">
              <a:solidFill>
                <a:srgbClr val="000000"/>
              </a:solidFill>
              <a:latin typeface="Arial" charset="0"/>
              <a:ea typeface="ＭＳ Ｐゴシック" charset="0"/>
            </a:endParaRPr>
          </a:p>
          <a:p>
            <a:pPr algn="just"/>
            <a:endParaRPr lang="en-US" sz="2400" b="1" dirty="0" smtClean="0">
              <a:latin typeface="Arial" charset="0"/>
              <a:ea typeface="ＭＳ Ｐゴシック" charset="0"/>
            </a:endParaRPr>
          </a:p>
          <a:p>
            <a:pPr algn="just"/>
            <a:endParaRPr lang="en-US" sz="2400" b="1" dirty="0" smtClean="0">
              <a:latin typeface="Arial" charset="0"/>
              <a:ea typeface="ＭＳ Ｐゴシック" charset="0"/>
            </a:endParaRPr>
          </a:p>
        </p:txBody>
      </p:sp>
      <p:sp>
        <p:nvSpPr>
          <p:cNvPr id="4" name="Rectangle 3"/>
          <p:cNvSpPr/>
          <p:nvPr/>
        </p:nvSpPr>
        <p:spPr>
          <a:xfrm flipH="1">
            <a:off x="8172400" y="6381328"/>
            <a:ext cx="792087" cy="276999"/>
          </a:xfrm>
          <a:prstGeom prst="rect">
            <a:avLst/>
          </a:prstGeom>
        </p:spPr>
        <p:txBody>
          <a:bodyPr wrap="square">
            <a:spAutoFit/>
          </a:bodyPr>
          <a:lstStyle/>
          <a:p>
            <a:r>
              <a:rPr lang="en-US" sz="1200" dirty="0" smtClean="0"/>
              <a:t>8 </a:t>
            </a:r>
            <a:r>
              <a:rPr lang="en-US" sz="1200" dirty="0"/>
              <a:t>of </a:t>
            </a:r>
            <a:r>
              <a:rPr lang="en-US" sz="1200" dirty="0" smtClean="0"/>
              <a:t>38</a:t>
            </a:r>
            <a:endParaRPr lang="en-US" sz="1200" dirty="0"/>
          </a:p>
        </p:txBody>
      </p:sp>
    </p:spTree>
    <p:extLst>
      <p:ext uri="{BB962C8B-B14F-4D97-AF65-F5344CB8AC3E}">
        <p14:creationId xmlns:p14="http://schemas.microsoft.com/office/powerpoint/2010/main" val="1187111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a:xfrm>
            <a:off x="323850" y="1341438"/>
            <a:ext cx="8208963" cy="4175125"/>
          </a:xfrm>
        </p:spPr>
        <p:txBody>
          <a:bodyPr/>
          <a:lstStyle/>
          <a:p>
            <a:pPr marL="0" indent="0" eaLnBrk="1" hangingPunct="1">
              <a:buFontTx/>
              <a:buNone/>
            </a:pPr>
            <a:endParaRPr lang="en-ZA" sz="1800">
              <a:solidFill>
                <a:srgbClr val="000000"/>
              </a:solidFill>
              <a:latin typeface="Arial" charset="0"/>
              <a:ea typeface="ＭＳ Ｐゴシック" charset="0"/>
              <a:cs typeface="Arial" charset="0"/>
            </a:endParaRPr>
          </a:p>
          <a:p>
            <a:pPr marL="0" indent="0" eaLnBrk="1" hangingPunct="1">
              <a:buFontTx/>
              <a:buNone/>
            </a:pPr>
            <a:endParaRPr lang="en-US" sz="1200">
              <a:latin typeface="Arial" charset="0"/>
              <a:ea typeface="ＭＳ Ｐゴシック" charset="0"/>
              <a:cs typeface="Arial" charset="0"/>
            </a:endParaRPr>
          </a:p>
          <a:p>
            <a:pPr marL="0" indent="0" eaLnBrk="1" hangingPunct="1">
              <a:lnSpc>
                <a:spcPct val="115000"/>
              </a:lnSpc>
              <a:spcAft>
                <a:spcPts val="1000"/>
              </a:spcAft>
              <a:buFontTx/>
              <a:buNone/>
            </a:pPr>
            <a:endParaRPr lang="en-GB">
              <a:latin typeface="Calibri" charset="0"/>
              <a:ea typeface="ＭＳ Ｐゴシック" charset="0"/>
            </a:endParaRPr>
          </a:p>
          <a:p>
            <a:pPr marL="0" indent="0" eaLnBrk="1" hangingPunct="1">
              <a:buFontTx/>
              <a:buNone/>
            </a:pPr>
            <a:endParaRPr lang="en-ZA">
              <a:latin typeface="Arial" charset="0"/>
              <a:ea typeface="ＭＳ Ｐゴシック" charset="0"/>
            </a:endParaRPr>
          </a:p>
        </p:txBody>
      </p:sp>
      <p:sp>
        <p:nvSpPr>
          <p:cNvPr id="29698" name="Content Placeholder 2"/>
          <p:cNvSpPr txBox="1">
            <a:spLocks/>
          </p:cNvSpPr>
          <p:nvPr/>
        </p:nvSpPr>
        <p:spPr bwMode="auto">
          <a:xfrm>
            <a:off x="468313" y="2205038"/>
            <a:ext cx="82296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marL="0" indent="0">
              <a:lnSpc>
                <a:spcPct val="80000"/>
              </a:lnSpc>
              <a:spcBef>
                <a:spcPct val="20000"/>
              </a:spcBef>
              <a:defRPr/>
            </a:pPr>
            <a:endParaRPr lang="en-ZA" sz="1800" dirty="0" smtClean="0">
              <a:solidFill>
                <a:srgbClr val="000000"/>
              </a:solidFill>
              <a:cs typeface="+mn-cs"/>
            </a:endParaRPr>
          </a:p>
        </p:txBody>
      </p:sp>
      <p:sp>
        <p:nvSpPr>
          <p:cNvPr id="30723" name="Title 1"/>
          <p:cNvSpPr>
            <a:spLocks noGrp="1"/>
          </p:cNvSpPr>
          <p:nvPr>
            <p:ph type="title"/>
          </p:nvPr>
        </p:nvSpPr>
        <p:spPr>
          <a:xfrm>
            <a:off x="1619250" y="115888"/>
            <a:ext cx="6983413" cy="1081087"/>
          </a:xfrm>
        </p:spPr>
        <p:txBody>
          <a:bodyPr/>
          <a:lstStyle/>
          <a:p>
            <a:pPr eaLnBrk="1" hangingPunct="1"/>
            <a:r>
              <a:rPr lang="en-ZA" sz="2800" dirty="0">
                <a:effectLst/>
                <a:latin typeface="Arial" charset="0"/>
                <a:ea typeface="ＭＳ Ｐゴシック" charset="0"/>
                <a:cs typeface="Arial" charset="0"/>
              </a:rPr>
              <a:t>The Tribunal’s Caseload vis-à-vis </a:t>
            </a:r>
            <a:br>
              <a:rPr lang="en-ZA" sz="2800" dirty="0">
                <a:effectLst/>
                <a:latin typeface="Arial" charset="0"/>
                <a:ea typeface="ＭＳ Ｐゴシック" charset="0"/>
                <a:cs typeface="Arial" charset="0"/>
              </a:rPr>
            </a:br>
            <a:r>
              <a:rPr lang="en-ZA" sz="2800" dirty="0">
                <a:effectLst/>
                <a:latin typeface="Arial" charset="0"/>
                <a:ea typeface="ＭＳ Ｐゴシック" charset="0"/>
                <a:cs typeface="Arial" charset="0"/>
              </a:rPr>
              <a:t>other resources</a:t>
            </a:r>
          </a:p>
        </p:txBody>
      </p:sp>
      <p:sp>
        <p:nvSpPr>
          <p:cNvPr id="6" name="Rectangle 5"/>
          <p:cNvSpPr/>
          <p:nvPr/>
        </p:nvSpPr>
        <p:spPr>
          <a:xfrm flipH="1">
            <a:off x="8172400" y="6381328"/>
            <a:ext cx="792087" cy="276999"/>
          </a:xfrm>
          <a:prstGeom prst="rect">
            <a:avLst/>
          </a:prstGeom>
        </p:spPr>
        <p:txBody>
          <a:bodyPr wrap="square">
            <a:spAutoFit/>
          </a:bodyPr>
          <a:lstStyle/>
          <a:p>
            <a:r>
              <a:rPr lang="en-US" sz="1200" dirty="0"/>
              <a:t>9</a:t>
            </a:r>
            <a:r>
              <a:rPr lang="en-US" sz="1200" dirty="0" smtClean="0"/>
              <a:t> </a:t>
            </a:r>
            <a:r>
              <a:rPr lang="en-US" sz="1200" dirty="0"/>
              <a:t>of </a:t>
            </a:r>
            <a:r>
              <a:rPr lang="en-US" sz="1200" dirty="0" smtClean="0"/>
              <a:t>38</a:t>
            </a:r>
            <a:endParaRPr lang="en-US" sz="1200" dirty="0"/>
          </a:p>
        </p:txBody>
      </p:sp>
      <p:pic>
        <p:nvPicPr>
          <p:cNvPr id="30771" name="Picture 5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47664" y="2132856"/>
            <a:ext cx="5499100" cy="321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C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8577</TotalTime>
  <Words>2665</Words>
  <Application>Microsoft Office PowerPoint</Application>
  <PresentationFormat>On-screen Show (4:3)</PresentationFormat>
  <Paragraphs>569</Paragraphs>
  <Slides>38</Slides>
  <Notes>23</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NCT presentation</vt:lpstr>
      <vt:lpstr>5_Blank Presentation</vt:lpstr>
      <vt:lpstr>PowerPoint Presentation</vt:lpstr>
      <vt:lpstr>Overview - Acronyms </vt:lpstr>
      <vt:lpstr>Overview - Glossary of Terminology</vt:lpstr>
      <vt:lpstr>Overview - Glossary of Terminology cont.</vt:lpstr>
      <vt:lpstr>Overview - Glossary of Terminology</vt:lpstr>
      <vt:lpstr>Glossary of Terminology</vt:lpstr>
      <vt:lpstr>Glossary of Terminology</vt:lpstr>
      <vt:lpstr>Glossary of Terminology</vt:lpstr>
      <vt:lpstr>The Tribunal’s Caseload vis-à-vis  other resources</vt:lpstr>
      <vt:lpstr>The Tribunal’s Caseload vis-à-vis  other resources</vt:lpstr>
      <vt:lpstr>Breakdown on cases filed with the NCT during 2016/17</vt:lpstr>
      <vt:lpstr>Filing parties </vt:lpstr>
      <vt:lpstr>Non-Debt Re-arrangement matters  per Act filed during 2016/17</vt:lpstr>
      <vt:lpstr>Non-Debt Re-arrangement matters  per filing parties filed during 2016/17</vt:lpstr>
      <vt:lpstr>Current Tribunal Cases</vt:lpstr>
      <vt:lpstr>Finalised Debt Re-arrangements applications within 2016/17 </vt:lpstr>
      <vt:lpstr>Finalised Non-DRA applications </vt:lpstr>
      <vt:lpstr>Current Status of NCR Cases</vt:lpstr>
      <vt:lpstr>NCR CURRENT MATTERS</vt:lpstr>
      <vt:lpstr>NCR CURRENT MATTERS</vt:lpstr>
      <vt:lpstr>NCR CURRENT MATTERS</vt:lpstr>
      <vt:lpstr>Turnaround on NCR pending / current Cases</vt:lpstr>
      <vt:lpstr>Highlights and Achievements</vt:lpstr>
      <vt:lpstr>Highlights and Achievements</vt:lpstr>
      <vt:lpstr>PowerPoint Presentation</vt:lpstr>
      <vt:lpstr>PowerPoint Presentation</vt:lpstr>
      <vt:lpstr>Impact of NCT Decisions</vt:lpstr>
      <vt:lpstr>Specific NCT Decisions</vt:lpstr>
      <vt:lpstr>Specific NCT Decisions</vt:lpstr>
      <vt:lpstr>Administrative Fines</vt:lpstr>
      <vt:lpstr>NCT average cost per case – actual compared to budget </vt:lpstr>
      <vt:lpstr>NCT Budget</vt:lpstr>
      <vt:lpstr>NCT Budget (continues…)</vt:lpstr>
      <vt:lpstr>NCT Caseload and financial implications - as per the APP 2017/18 -2019/20</vt:lpstr>
      <vt:lpstr>NCT Budget - as per the APP 2017/18-2019/20</vt:lpstr>
      <vt:lpstr>NCT Judgments</vt:lpstr>
      <vt:lpstr>Our contact details</vt:lpstr>
      <vt:lpstr>PowerPoint Presentation</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 ALL OTHER INFO GOES HERE 2007</dc:title>
  <dc:creator>Office 2004 Test Drive User</dc:creator>
  <cp:lastModifiedBy>Marelize Bosch</cp:lastModifiedBy>
  <cp:revision>640</cp:revision>
  <cp:lastPrinted>2016-11-04T06:46:32Z</cp:lastPrinted>
  <dcterms:created xsi:type="dcterms:W3CDTF">2007-06-06T11:15:51Z</dcterms:created>
  <dcterms:modified xsi:type="dcterms:W3CDTF">2016-11-07T11:10:54Z</dcterms:modified>
</cp:coreProperties>
</file>