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3.xml" ContentType="application/vnd.openxmlformats-officedocument.drawingml.diagramData+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4199" r:id="rId2"/>
    <p:sldMasterId id="2147488217" r:id="rId3"/>
    <p:sldMasterId id="2147488229" r:id="rId4"/>
    <p:sldMasterId id="2147490098" r:id="rId5"/>
    <p:sldMasterId id="2147490110" r:id="rId6"/>
  </p:sldMasterIdLst>
  <p:notesMasterIdLst>
    <p:notesMasterId r:id="rId38"/>
  </p:notesMasterIdLst>
  <p:handoutMasterIdLst>
    <p:handoutMasterId r:id="rId39"/>
  </p:handoutMasterIdLst>
  <p:sldIdLst>
    <p:sldId id="834" r:id="rId7"/>
    <p:sldId id="800" r:id="rId8"/>
    <p:sldId id="802" r:id="rId9"/>
    <p:sldId id="803" r:id="rId10"/>
    <p:sldId id="871" r:id="rId11"/>
    <p:sldId id="872" r:id="rId12"/>
    <p:sldId id="876" r:id="rId13"/>
    <p:sldId id="804" r:id="rId14"/>
    <p:sldId id="877" r:id="rId15"/>
    <p:sldId id="892" r:id="rId16"/>
    <p:sldId id="878" r:id="rId17"/>
    <p:sldId id="855" r:id="rId18"/>
    <p:sldId id="870" r:id="rId19"/>
    <p:sldId id="863" r:id="rId20"/>
    <p:sldId id="807" r:id="rId21"/>
    <p:sldId id="883" r:id="rId22"/>
    <p:sldId id="884" r:id="rId23"/>
    <p:sldId id="885" r:id="rId24"/>
    <p:sldId id="886" r:id="rId25"/>
    <p:sldId id="887" r:id="rId26"/>
    <p:sldId id="848" r:id="rId27"/>
    <p:sldId id="835" r:id="rId28"/>
    <p:sldId id="836" r:id="rId29"/>
    <p:sldId id="837" r:id="rId30"/>
    <p:sldId id="838" r:id="rId31"/>
    <p:sldId id="843" r:id="rId32"/>
    <p:sldId id="888" r:id="rId33"/>
    <p:sldId id="889" r:id="rId34"/>
    <p:sldId id="890" r:id="rId35"/>
    <p:sldId id="893" r:id="rId36"/>
    <p:sldId id="847" r:id="rId37"/>
  </p:sldIdLst>
  <p:sldSz cx="9144000" cy="6858000" type="screen4x3"/>
  <p:notesSz cx="6797675" cy="9926638"/>
  <p:embeddedFontLst>
    <p:embeddedFont>
      <p:font typeface="Gill Sans MT" pitchFamily="34" charset="0"/>
      <p:regular r:id="rId40"/>
      <p:bold r:id="rId41"/>
      <p:italic r:id="rId42"/>
      <p:boldItalic r:id="rId43"/>
    </p:embeddedFont>
    <p:embeddedFont>
      <p:font typeface="ＭＳ Ｐゴシック" pitchFamily="34" charset="-128"/>
      <p:regular r:id="rId44"/>
    </p:embeddedFont>
    <p:embeddedFont>
      <p:font typeface="Calibri" pitchFamily="34" charset="0"/>
      <p:regular r:id="rId45"/>
      <p:bold r:id="rId46"/>
      <p:italic r:id="rId47"/>
      <p:boldItalic r:id="rId48"/>
    </p:embeddedFont>
    <p:embeddedFont>
      <p:font typeface="Arial Black" pitchFamily="34" charset="0"/>
      <p:bold r:id="rId49"/>
    </p:embeddedFont>
    <p:embeddedFont>
      <p:font typeface="Comic Sans MS" pitchFamily="66" charset="0"/>
      <p:regular r:id="rId50"/>
      <p:bold r:id="rId51"/>
    </p:embeddedFont>
  </p:embeddedFontLst>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354" autoAdjust="0"/>
    <p:restoredTop sz="77087" autoAdjust="0"/>
  </p:normalViewPr>
  <p:slideViewPr>
    <p:cSldViewPr snapToGrid="0" snapToObjects="1">
      <p:cViewPr>
        <p:scale>
          <a:sx n="70" d="100"/>
          <a:sy n="70" d="100"/>
        </p:scale>
        <p:origin x="-3546" y="-1104"/>
      </p:cViewPr>
      <p:guideLst>
        <p:guide orient="horz" pos="2160"/>
        <p:guide pos="2880"/>
      </p:guideLst>
    </p:cSldViewPr>
  </p:slideViewPr>
  <p:outlineViewPr>
    <p:cViewPr>
      <p:scale>
        <a:sx n="33" d="100"/>
        <a:sy n="33" d="100"/>
      </p:scale>
      <p:origin x="0" y="870"/>
    </p:cViewPr>
  </p:outlineViewPr>
  <p:notesTextViewPr>
    <p:cViewPr>
      <p:scale>
        <a:sx n="100" d="100"/>
        <a:sy n="100" d="100"/>
      </p:scale>
      <p:origin x="0" y="0"/>
    </p:cViewPr>
  </p:notesTextViewPr>
  <p:sorterViewPr>
    <p:cViewPr>
      <p:scale>
        <a:sx n="82" d="100"/>
        <a:sy n="82"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46"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10.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5.fntdata"/><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2.xml"/><Relationship Id="rId51" Type="http://schemas.openxmlformats.org/officeDocument/2006/relationships/font" Target="fonts/font12.fntdata"/><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7D1E7F-52B7-49D2-B3BC-0A89E7B8807F}" type="doc">
      <dgm:prSet loTypeId="urn:microsoft.com/office/officeart/2005/8/layout/vList2" loCatId="list" qsTypeId="urn:microsoft.com/office/officeart/2005/8/quickstyle/3d3" qsCatId="3D" csTypeId="urn:microsoft.com/office/officeart/2005/8/colors/accent3_2" csCatId="accent3" phldr="1"/>
      <dgm:spPr/>
      <dgm:t>
        <a:bodyPr/>
        <a:lstStyle/>
        <a:p>
          <a:endParaRPr lang="en-US"/>
        </a:p>
      </dgm:t>
    </dgm:pt>
    <dgm:pt modelId="{E88C94D6-5039-4578-BA51-CA95602B4B7D}">
      <dgm:prSet phldrT="[Text]"/>
      <dgm:spPr/>
      <dgm:t>
        <a:bodyPr/>
        <a:lstStyle/>
        <a:p>
          <a:r>
            <a:rPr lang="en-US" i="0" u="sng" smtClean="0">
              <a:latin typeface="Arial Black" pitchFamily="34" charset="0"/>
            </a:rPr>
            <a:t>VERIFICATION:  </a:t>
          </a:r>
          <a:r>
            <a:rPr lang="en-US" i="0" smtClean="0">
              <a:latin typeface="Arial Black" pitchFamily="34" charset="0"/>
            </a:rPr>
            <a:t>DETERMINES LAWFUL USE  BASED ON  THE  LAWS THAT WERE IN FORCE  PRIOR TO PROMULGATION OF THE NWA 1998.</a:t>
          </a:r>
          <a:endParaRPr lang="en-US" i="0" dirty="0"/>
        </a:p>
      </dgm:t>
    </dgm:pt>
    <dgm:pt modelId="{36006A1B-6589-4073-A365-071E64E85B09}" type="parTrans" cxnId="{E98DA494-0404-43AF-B0FE-E5332A97CF60}">
      <dgm:prSet/>
      <dgm:spPr/>
      <dgm:t>
        <a:bodyPr/>
        <a:lstStyle/>
        <a:p>
          <a:endParaRPr lang="en-US"/>
        </a:p>
      </dgm:t>
    </dgm:pt>
    <dgm:pt modelId="{442C69A2-FDC9-45AB-A03E-F80D89B6A16A}" type="sibTrans" cxnId="{E98DA494-0404-43AF-B0FE-E5332A97CF60}">
      <dgm:prSet/>
      <dgm:spPr/>
      <dgm:t>
        <a:bodyPr/>
        <a:lstStyle/>
        <a:p>
          <a:endParaRPr lang="en-US"/>
        </a:p>
      </dgm:t>
    </dgm:pt>
    <dgm:pt modelId="{12D8096D-5F7D-49CA-97F9-C69E1D65540F}">
      <dgm:prSet/>
      <dgm:spPr/>
      <dgm:t>
        <a:bodyPr/>
        <a:lstStyle/>
        <a:p>
          <a:r>
            <a:rPr lang="en-ZA" b="1" u="sng" cap="all" baseline="0" dirty="0" smtClean="0">
              <a:latin typeface="Arial Black" pitchFamily="34" charset="0"/>
              <a:cs typeface="Arial" pitchFamily="34" charset="0"/>
            </a:rPr>
            <a:t>VALIDATION: </a:t>
          </a:r>
          <a:r>
            <a:rPr lang="en-ZA" b="1" u="none" cap="all" baseline="0" dirty="0" smtClean="0">
              <a:latin typeface="Arial Black" pitchFamily="34" charset="0"/>
              <a:cs typeface="Arial" pitchFamily="34" charset="0"/>
            </a:rPr>
            <a:t>IS A </a:t>
          </a:r>
          <a:r>
            <a:rPr lang="en-ZA" b="1" cap="all" baseline="0" dirty="0" smtClean="0">
              <a:latin typeface="Arial Black" pitchFamily="34" charset="0"/>
              <a:cs typeface="Arial" pitchFamily="34" charset="0"/>
            </a:rPr>
            <a:t>process to confirm THE EXTENT OF WATER USE THAT TOOK PLACE DURING the qualifying period </a:t>
          </a:r>
          <a:endParaRPr lang="en-ZA" cap="all" baseline="0" dirty="0">
            <a:latin typeface="Arial Black" pitchFamily="34" charset="0"/>
            <a:cs typeface="Arial" pitchFamily="34" charset="0"/>
          </a:endParaRPr>
        </a:p>
      </dgm:t>
    </dgm:pt>
    <dgm:pt modelId="{3D2FAAD5-0BF7-4B4E-B922-4E66DDCC3411}" type="parTrans" cxnId="{47535FD8-DF20-419E-8E09-C54B3605A15E}">
      <dgm:prSet/>
      <dgm:spPr/>
      <dgm:t>
        <a:bodyPr/>
        <a:lstStyle/>
        <a:p>
          <a:endParaRPr lang="en-ZA"/>
        </a:p>
      </dgm:t>
    </dgm:pt>
    <dgm:pt modelId="{93F33C85-F14C-4983-AACB-A8A5FFF988CD}" type="sibTrans" cxnId="{47535FD8-DF20-419E-8E09-C54B3605A15E}">
      <dgm:prSet/>
      <dgm:spPr/>
      <dgm:t>
        <a:bodyPr/>
        <a:lstStyle/>
        <a:p>
          <a:endParaRPr lang="en-ZA"/>
        </a:p>
      </dgm:t>
    </dgm:pt>
    <dgm:pt modelId="{6B2F5364-75BA-46F2-8C6A-94FF2AAD6EE9}" type="pres">
      <dgm:prSet presAssocID="{BC7D1E7F-52B7-49D2-B3BC-0A89E7B8807F}" presName="linear" presStyleCnt="0">
        <dgm:presLayoutVars>
          <dgm:animLvl val="lvl"/>
          <dgm:resizeHandles val="exact"/>
        </dgm:presLayoutVars>
      </dgm:prSet>
      <dgm:spPr/>
      <dgm:t>
        <a:bodyPr/>
        <a:lstStyle/>
        <a:p>
          <a:endParaRPr lang="en-US"/>
        </a:p>
      </dgm:t>
    </dgm:pt>
    <dgm:pt modelId="{62FBFEAC-5DDE-4E9A-A4EA-CF9DF50FBD31}" type="pres">
      <dgm:prSet presAssocID="{12D8096D-5F7D-49CA-97F9-C69E1D65540F}" presName="parentText" presStyleLbl="node1" presStyleIdx="0" presStyleCnt="2">
        <dgm:presLayoutVars>
          <dgm:chMax val="0"/>
          <dgm:bulletEnabled val="1"/>
        </dgm:presLayoutVars>
      </dgm:prSet>
      <dgm:spPr/>
      <dgm:t>
        <a:bodyPr/>
        <a:lstStyle/>
        <a:p>
          <a:endParaRPr lang="en-ZA"/>
        </a:p>
      </dgm:t>
    </dgm:pt>
    <dgm:pt modelId="{D2A3D39C-CC71-417B-9E48-82DCCC4362C7}" type="pres">
      <dgm:prSet presAssocID="{93F33C85-F14C-4983-AACB-A8A5FFF988CD}" presName="spacer" presStyleCnt="0"/>
      <dgm:spPr/>
      <dgm:t>
        <a:bodyPr/>
        <a:lstStyle/>
        <a:p>
          <a:endParaRPr lang="en-ZA"/>
        </a:p>
      </dgm:t>
    </dgm:pt>
    <dgm:pt modelId="{F7475764-5C45-4E8F-9E31-4783A7B7F0C6}" type="pres">
      <dgm:prSet presAssocID="{E88C94D6-5039-4578-BA51-CA95602B4B7D}" presName="parentText" presStyleLbl="node1" presStyleIdx="1" presStyleCnt="2" custScaleY="103484">
        <dgm:presLayoutVars>
          <dgm:chMax val="0"/>
          <dgm:bulletEnabled val="1"/>
        </dgm:presLayoutVars>
      </dgm:prSet>
      <dgm:spPr/>
      <dgm:t>
        <a:bodyPr/>
        <a:lstStyle/>
        <a:p>
          <a:endParaRPr lang="en-US"/>
        </a:p>
      </dgm:t>
    </dgm:pt>
  </dgm:ptLst>
  <dgm:cxnLst>
    <dgm:cxn modelId="{47535FD8-DF20-419E-8E09-C54B3605A15E}" srcId="{BC7D1E7F-52B7-49D2-B3BC-0A89E7B8807F}" destId="{12D8096D-5F7D-49CA-97F9-C69E1D65540F}" srcOrd="0" destOrd="0" parTransId="{3D2FAAD5-0BF7-4B4E-B922-4E66DDCC3411}" sibTransId="{93F33C85-F14C-4983-AACB-A8A5FFF988CD}"/>
    <dgm:cxn modelId="{E98DA494-0404-43AF-B0FE-E5332A97CF60}" srcId="{BC7D1E7F-52B7-49D2-B3BC-0A89E7B8807F}" destId="{E88C94D6-5039-4578-BA51-CA95602B4B7D}" srcOrd="1" destOrd="0" parTransId="{36006A1B-6589-4073-A365-071E64E85B09}" sibTransId="{442C69A2-FDC9-45AB-A03E-F80D89B6A16A}"/>
    <dgm:cxn modelId="{C41D3F78-C9BB-49F4-8C58-C7131BBED16A}" type="presOf" srcId="{12D8096D-5F7D-49CA-97F9-C69E1D65540F}" destId="{62FBFEAC-5DDE-4E9A-A4EA-CF9DF50FBD31}" srcOrd="0" destOrd="0" presId="urn:microsoft.com/office/officeart/2005/8/layout/vList2"/>
    <dgm:cxn modelId="{8CE89A50-5914-4CD3-B12C-75F769DD8C7E}" type="presOf" srcId="{BC7D1E7F-52B7-49D2-B3BC-0A89E7B8807F}" destId="{6B2F5364-75BA-46F2-8C6A-94FF2AAD6EE9}" srcOrd="0" destOrd="0" presId="urn:microsoft.com/office/officeart/2005/8/layout/vList2"/>
    <dgm:cxn modelId="{49D63EED-0445-4A0D-8884-4210770A787D}" type="presOf" srcId="{E88C94D6-5039-4578-BA51-CA95602B4B7D}" destId="{F7475764-5C45-4E8F-9E31-4783A7B7F0C6}" srcOrd="0" destOrd="0" presId="urn:microsoft.com/office/officeart/2005/8/layout/vList2"/>
    <dgm:cxn modelId="{421BFA19-F984-4E84-AB1C-99F538039044}" type="presParOf" srcId="{6B2F5364-75BA-46F2-8C6A-94FF2AAD6EE9}" destId="{62FBFEAC-5DDE-4E9A-A4EA-CF9DF50FBD31}" srcOrd="0" destOrd="0" presId="urn:microsoft.com/office/officeart/2005/8/layout/vList2"/>
    <dgm:cxn modelId="{06701E2F-E53F-4A7E-BB75-11C0E24E59B1}" type="presParOf" srcId="{6B2F5364-75BA-46F2-8C6A-94FF2AAD6EE9}" destId="{D2A3D39C-CC71-417B-9E48-82DCCC4362C7}" srcOrd="1" destOrd="0" presId="urn:microsoft.com/office/officeart/2005/8/layout/vList2"/>
    <dgm:cxn modelId="{3C63F47F-C556-4FFC-ABA5-1292C5EF58E4}" type="presParOf" srcId="{6B2F5364-75BA-46F2-8C6A-94FF2AAD6EE9}" destId="{F7475764-5C45-4E8F-9E31-4783A7B7F0C6}"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6E50F3-0941-41CA-A3B1-C5D008E72436}" type="doc">
      <dgm:prSet loTypeId="urn:microsoft.com/office/officeart/2005/8/layout/process2" loCatId="process" qsTypeId="urn:microsoft.com/office/officeart/2005/8/quickstyle/simple1#1" qsCatId="simple" csTypeId="urn:microsoft.com/office/officeart/2005/8/colors/accent3_2" csCatId="accent3" phldr="1"/>
      <dgm:spPr/>
    </dgm:pt>
    <dgm:pt modelId="{18126DD9-F1ED-498F-B519-60BC4BABDE75}">
      <dgm:prSet phldrT="[Text]" custT="1"/>
      <dgm:spPr>
        <a:xfrm>
          <a:off x="0" y="3263"/>
          <a:ext cx="3411186" cy="1019040"/>
        </a:xfrm>
      </dgm:spPr>
      <dgm:t>
        <a:bodyPr/>
        <a:lstStyle/>
        <a:p>
          <a:r>
            <a:rPr lang="en-US" sz="1800" dirty="0" smtClean="0">
              <a:latin typeface="Times New Roman" pitchFamily="18" charset="0"/>
              <a:ea typeface="ＭＳ Ｐゴシック"/>
              <a:cs typeface="Times New Roman" pitchFamily="18" charset="0"/>
            </a:rPr>
            <a:t>Call for Compulsory Licensing</a:t>
          </a:r>
        </a:p>
        <a:p>
          <a:r>
            <a:rPr lang="en-US" sz="1800" dirty="0" smtClean="0">
              <a:latin typeface="Times New Roman" pitchFamily="18" charset="0"/>
              <a:ea typeface="ＭＳ Ｐゴシック"/>
              <a:cs typeface="Times New Roman" pitchFamily="18" charset="0"/>
            </a:rPr>
            <a:t>(Sec 43(2)) – all registered and potential users are called to apply (60 day notice) </a:t>
          </a:r>
          <a:endParaRPr lang="en-US" sz="1800" dirty="0">
            <a:latin typeface="Times New Roman" pitchFamily="18" charset="0"/>
            <a:ea typeface="ＭＳ Ｐゴシック"/>
            <a:cs typeface="Times New Roman" pitchFamily="18" charset="0"/>
          </a:endParaRPr>
        </a:p>
      </dgm:t>
    </dgm:pt>
    <dgm:pt modelId="{F35D3576-DBD6-45ED-9A2A-0F99142ECB05}" type="parTrans" cxnId="{BBD201B8-4414-4DF6-807C-5E0693320222}">
      <dgm:prSet/>
      <dgm:spPr/>
      <dgm:t>
        <a:bodyPr/>
        <a:lstStyle/>
        <a:p>
          <a:endParaRPr lang="en-US" sz="1800"/>
        </a:p>
      </dgm:t>
    </dgm:pt>
    <dgm:pt modelId="{DA51E0F7-3D14-4EA4-893F-3D4C2A24BB79}" type="sibTrans" cxnId="{BBD201B8-4414-4DF6-807C-5E0693320222}">
      <dgm:prSet custT="1"/>
      <dgm:spPr>
        <a:xfrm rot="5400000">
          <a:off x="1503164" y="924134"/>
          <a:ext cx="404856" cy="736147"/>
        </a:xfrm>
      </dgm:spPr>
      <dgm:t>
        <a:bodyPr/>
        <a:lstStyle/>
        <a:p>
          <a:endParaRPr lang="en-US" sz="1800">
            <a:solidFill>
              <a:srgbClr val="FFFFFF"/>
            </a:solidFill>
            <a:latin typeface="Calibri"/>
            <a:ea typeface="ＭＳ Ｐゴシック"/>
            <a:cs typeface="+mn-cs"/>
          </a:endParaRPr>
        </a:p>
      </dgm:t>
    </dgm:pt>
    <dgm:pt modelId="{C164CF1B-428F-4524-8918-C5CE70764D56}">
      <dgm:prSet phldrT="[Text]" custT="1"/>
      <dgm:spPr>
        <a:xfrm>
          <a:off x="-92499" y="1562112"/>
          <a:ext cx="3596185" cy="766574"/>
        </a:xfrm>
      </dgm:spPr>
      <dgm:t>
        <a:bodyPr/>
        <a:lstStyle/>
        <a:p>
          <a:r>
            <a:rPr lang="en-US" sz="1800" dirty="0" smtClean="0">
              <a:latin typeface="Times New Roman" pitchFamily="18" charset="0"/>
              <a:ea typeface="ＭＳ Ｐゴシック"/>
              <a:cs typeface="Times New Roman" pitchFamily="18" charset="0"/>
            </a:rPr>
            <a:t>Proposed Allocation Schedule (Sec 45) with a 60 day notice period</a:t>
          </a:r>
          <a:endParaRPr lang="en-US" sz="1800" dirty="0">
            <a:latin typeface="Times New Roman" pitchFamily="18" charset="0"/>
            <a:ea typeface="ＭＳ Ｐゴシック"/>
            <a:cs typeface="Times New Roman" pitchFamily="18" charset="0"/>
          </a:endParaRPr>
        </a:p>
      </dgm:t>
    </dgm:pt>
    <dgm:pt modelId="{C7FB70BC-DBEE-4CCC-B913-69F289C9D917}" type="parTrans" cxnId="{6D2C696D-2F13-4D0B-98A2-3060F3CA642E}">
      <dgm:prSet/>
      <dgm:spPr/>
      <dgm:t>
        <a:bodyPr/>
        <a:lstStyle/>
        <a:p>
          <a:endParaRPr lang="en-US" sz="1800"/>
        </a:p>
      </dgm:t>
    </dgm:pt>
    <dgm:pt modelId="{89350C72-DBEC-4F83-A2F9-04C652EF4595}" type="sibTrans" cxnId="{6D2C696D-2F13-4D0B-98A2-3060F3CA642E}">
      <dgm:prSet custT="1"/>
      <dgm:spPr>
        <a:xfrm rot="5455288">
          <a:off x="1471171" y="2258527"/>
          <a:ext cx="446929" cy="736147"/>
        </a:xfrm>
      </dgm:spPr>
      <dgm:t>
        <a:bodyPr/>
        <a:lstStyle/>
        <a:p>
          <a:endParaRPr lang="en-US" sz="1800">
            <a:solidFill>
              <a:srgbClr val="FFFFFF"/>
            </a:solidFill>
            <a:latin typeface="Calibri"/>
            <a:ea typeface="ＭＳ Ｐゴシック"/>
            <a:cs typeface="+mn-cs"/>
          </a:endParaRPr>
        </a:p>
      </dgm:t>
    </dgm:pt>
    <dgm:pt modelId="{DE69EEE6-386E-42C4-91F0-498707FFCB5D}">
      <dgm:prSet phldrT="[Text]" custT="1"/>
      <dgm:spPr>
        <a:xfrm>
          <a:off x="0" y="2924515"/>
          <a:ext cx="3368643" cy="686776"/>
        </a:xfrm>
      </dgm:spPr>
      <dgm:t>
        <a:bodyPr/>
        <a:lstStyle/>
        <a:p>
          <a:r>
            <a:rPr lang="en-US" sz="1800" dirty="0" smtClean="0">
              <a:latin typeface="Times New Roman" pitchFamily="18" charset="0"/>
              <a:ea typeface="ＭＳ Ｐゴシック"/>
              <a:cs typeface="Times New Roman" pitchFamily="18" charset="0"/>
            </a:rPr>
            <a:t>Preliminary Allocation Schedule</a:t>
          </a:r>
        </a:p>
        <a:p>
          <a:r>
            <a:rPr lang="en-US" sz="1800" dirty="0" smtClean="0">
              <a:latin typeface="Times New Roman" pitchFamily="18" charset="0"/>
              <a:ea typeface="ＭＳ Ｐゴシック"/>
              <a:cs typeface="Times New Roman" pitchFamily="18" charset="0"/>
            </a:rPr>
            <a:t> (Sec 46) with a 30 day notice period</a:t>
          </a:r>
          <a:endParaRPr lang="en-US" sz="1800" dirty="0">
            <a:latin typeface="Times New Roman" pitchFamily="18" charset="0"/>
            <a:ea typeface="ＭＳ Ｐゴシック"/>
            <a:cs typeface="Times New Roman" pitchFamily="18" charset="0"/>
          </a:endParaRPr>
        </a:p>
      </dgm:t>
    </dgm:pt>
    <dgm:pt modelId="{676D4AAB-5E17-421D-B5BE-60A18BCB4112}" type="parTrans" cxnId="{8813A568-14E1-49A8-86D4-88F8664F6A42}">
      <dgm:prSet/>
      <dgm:spPr/>
      <dgm:t>
        <a:bodyPr/>
        <a:lstStyle/>
        <a:p>
          <a:endParaRPr lang="en-US" sz="1800"/>
        </a:p>
      </dgm:t>
    </dgm:pt>
    <dgm:pt modelId="{2D8E161B-AD0A-49F6-8F1F-EE46D1E180BC}" type="sibTrans" cxnId="{8813A568-14E1-49A8-86D4-88F8664F6A42}">
      <dgm:prSet/>
      <dgm:spPr/>
      <dgm:t>
        <a:bodyPr/>
        <a:lstStyle/>
        <a:p>
          <a:endParaRPr lang="en-US" sz="1800"/>
        </a:p>
      </dgm:t>
    </dgm:pt>
    <dgm:pt modelId="{E4993BE7-81D5-4232-9DC1-56C4FA38BDA6}" type="pres">
      <dgm:prSet presAssocID="{816E50F3-0941-41CA-A3B1-C5D008E72436}" presName="linearFlow" presStyleCnt="0">
        <dgm:presLayoutVars>
          <dgm:resizeHandles val="exact"/>
        </dgm:presLayoutVars>
      </dgm:prSet>
      <dgm:spPr/>
    </dgm:pt>
    <dgm:pt modelId="{DB0AD12A-A162-4307-BBF5-E07EFC3DDB85}" type="pres">
      <dgm:prSet presAssocID="{18126DD9-F1ED-498F-B519-60BC4BABDE75}" presName="node" presStyleLbl="node1" presStyleIdx="0" presStyleCnt="3" custScaleX="116082" custScaleY="121211">
        <dgm:presLayoutVars>
          <dgm:bulletEnabled val="1"/>
        </dgm:presLayoutVars>
      </dgm:prSet>
      <dgm:spPr>
        <a:prstGeom prst="roundRect">
          <a:avLst>
            <a:gd name="adj" fmla="val 10000"/>
          </a:avLst>
        </a:prstGeom>
      </dgm:spPr>
      <dgm:t>
        <a:bodyPr/>
        <a:lstStyle/>
        <a:p>
          <a:endParaRPr lang="en-US"/>
        </a:p>
      </dgm:t>
    </dgm:pt>
    <dgm:pt modelId="{F5CFD4AB-012C-4D99-8A5E-79A76AA52B48}" type="pres">
      <dgm:prSet presAssocID="{DA51E0F7-3D14-4EA4-893F-3D4C2A24BB79}" presName="sibTrans" presStyleLbl="sibTrans2D1" presStyleIdx="0" presStyleCnt="2"/>
      <dgm:spPr>
        <a:prstGeom prst="rightArrow">
          <a:avLst>
            <a:gd name="adj1" fmla="val 60000"/>
            <a:gd name="adj2" fmla="val 50000"/>
          </a:avLst>
        </a:prstGeom>
      </dgm:spPr>
      <dgm:t>
        <a:bodyPr/>
        <a:lstStyle/>
        <a:p>
          <a:endParaRPr lang="en-US"/>
        </a:p>
      </dgm:t>
    </dgm:pt>
    <dgm:pt modelId="{2A4F12A1-1373-4A2A-8C7F-F4960A148830}" type="pres">
      <dgm:prSet presAssocID="{DA51E0F7-3D14-4EA4-893F-3D4C2A24BB79}" presName="connectorText" presStyleLbl="sibTrans2D1" presStyleIdx="0" presStyleCnt="2"/>
      <dgm:spPr/>
      <dgm:t>
        <a:bodyPr/>
        <a:lstStyle/>
        <a:p>
          <a:endParaRPr lang="en-US"/>
        </a:p>
      </dgm:t>
    </dgm:pt>
    <dgm:pt modelId="{4C9409B8-903E-4F98-BCED-99FD495FDA03}" type="pres">
      <dgm:prSet presAssocID="{C164CF1B-428F-4524-8918-C5CE70764D56}" presName="node" presStyleLbl="node1" presStyleIdx="1" presStyleCnt="3" custScaleX="117548" custScaleY="87419" custLinFactNeighborX="-1167" custLinFactNeighborY="-34004">
        <dgm:presLayoutVars>
          <dgm:bulletEnabled val="1"/>
        </dgm:presLayoutVars>
      </dgm:prSet>
      <dgm:spPr>
        <a:prstGeom prst="roundRect">
          <a:avLst>
            <a:gd name="adj" fmla="val 10000"/>
          </a:avLst>
        </a:prstGeom>
      </dgm:spPr>
      <dgm:t>
        <a:bodyPr/>
        <a:lstStyle/>
        <a:p>
          <a:endParaRPr lang="en-US"/>
        </a:p>
      </dgm:t>
    </dgm:pt>
    <dgm:pt modelId="{E5CE9DC2-85B0-4249-9995-816CBC31AD7A}" type="pres">
      <dgm:prSet presAssocID="{89350C72-DBEC-4F83-A2F9-04C652EF4595}" presName="sibTrans" presStyleLbl="sibTrans2D1" presStyleIdx="1" presStyleCnt="2"/>
      <dgm:spPr>
        <a:prstGeom prst="rightArrow">
          <a:avLst>
            <a:gd name="adj1" fmla="val 60000"/>
            <a:gd name="adj2" fmla="val 50000"/>
          </a:avLst>
        </a:prstGeom>
      </dgm:spPr>
      <dgm:t>
        <a:bodyPr/>
        <a:lstStyle/>
        <a:p>
          <a:endParaRPr lang="en-US"/>
        </a:p>
      </dgm:t>
    </dgm:pt>
    <dgm:pt modelId="{D083DDFF-E846-4D10-ACBD-5BABFB126E8E}" type="pres">
      <dgm:prSet presAssocID="{89350C72-DBEC-4F83-A2F9-04C652EF4595}" presName="connectorText" presStyleLbl="sibTrans2D1" presStyleIdx="1" presStyleCnt="2"/>
      <dgm:spPr/>
      <dgm:t>
        <a:bodyPr/>
        <a:lstStyle/>
        <a:p>
          <a:endParaRPr lang="en-US"/>
        </a:p>
      </dgm:t>
    </dgm:pt>
    <dgm:pt modelId="{B7DB0823-438C-48DF-BB28-0C494CA8BC35}" type="pres">
      <dgm:prSet presAssocID="{DE69EEE6-386E-42C4-91F0-498707FFCB5D}" presName="node" presStyleLbl="node1" presStyleIdx="2" presStyleCnt="3" custScaleX="116082" custScaleY="103434" custLinFactNeighborX="-1356" custLinFactNeighborY="-61159">
        <dgm:presLayoutVars>
          <dgm:bulletEnabled val="1"/>
        </dgm:presLayoutVars>
      </dgm:prSet>
      <dgm:spPr>
        <a:prstGeom prst="roundRect">
          <a:avLst>
            <a:gd name="adj" fmla="val 10000"/>
          </a:avLst>
        </a:prstGeom>
      </dgm:spPr>
      <dgm:t>
        <a:bodyPr/>
        <a:lstStyle/>
        <a:p>
          <a:endParaRPr lang="en-US"/>
        </a:p>
      </dgm:t>
    </dgm:pt>
  </dgm:ptLst>
  <dgm:cxnLst>
    <dgm:cxn modelId="{48A97BA9-970D-432A-9E24-635E7D830DF3}" type="presOf" srcId="{89350C72-DBEC-4F83-A2F9-04C652EF4595}" destId="{E5CE9DC2-85B0-4249-9995-816CBC31AD7A}" srcOrd="0" destOrd="0" presId="urn:microsoft.com/office/officeart/2005/8/layout/process2"/>
    <dgm:cxn modelId="{9B2E6E56-BD66-4339-A1E5-4C314915E34E}" type="presOf" srcId="{816E50F3-0941-41CA-A3B1-C5D008E72436}" destId="{E4993BE7-81D5-4232-9DC1-56C4FA38BDA6}" srcOrd="0" destOrd="0" presId="urn:microsoft.com/office/officeart/2005/8/layout/process2"/>
    <dgm:cxn modelId="{8813A568-14E1-49A8-86D4-88F8664F6A42}" srcId="{816E50F3-0941-41CA-A3B1-C5D008E72436}" destId="{DE69EEE6-386E-42C4-91F0-498707FFCB5D}" srcOrd="2" destOrd="0" parTransId="{676D4AAB-5E17-421D-B5BE-60A18BCB4112}" sibTransId="{2D8E161B-AD0A-49F6-8F1F-EE46D1E180BC}"/>
    <dgm:cxn modelId="{CFAB21EA-0147-483D-897B-E85954D49E5C}" type="presOf" srcId="{C164CF1B-428F-4524-8918-C5CE70764D56}" destId="{4C9409B8-903E-4F98-BCED-99FD495FDA03}" srcOrd="0" destOrd="0" presId="urn:microsoft.com/office/officeart/2005/8/layout/process2"/>
    <dgm:cxn modelId="{1496CAFB-CD6D-4E92-A9BC-0E6983778ED6}" type="presOf" srcId="{DA51E0F7-3D14-4EA4-893F-3D4C2A24BB79}" destId="{2A4F12A1-1373-4A2A-8C7F-F4960A148830}" srcOrd="1" destOrd="0" presId="urn:microsoft.com/office/officeart/2005/8/layout/process2"/>
    <dgm:cxn modelId="{46D362FD-E3FF-4E51-95BF-2A30D22AF5F7}" type="presOf" srcId="{18126DD9-F1ED-498F-B519-60BC4BABDE75}" destId="{DB0AD12A-A162-4307-BBF5-E07EFC3DDB85}" srcOrd="0" destOrd="0" presId="urn:microsoft.com/office/officeart/2005/8/layout/process2"/>
    <dgm:cxn modelId="{7359BE00-7F69-49DD-878C-F2BACA5708B9}" type="presOf" srcId="{89350C72-DBEC-4F83-A2F9-04C652EF4595}" destId="{D083DDFF-E846-4D10-ACBD-5BABFB126E8E}" srcOrd="1" destOrd="0" presId="urn:microsoft.com/office/officeart/2005/8/layout/process2"/>
    <dgm:cxn modelId="{688D16C3-64D0-4436-B3C3-082D845D94E5}" type="presOf" srcId="{DE69EEE6-386E-42C4-91F0-498707FFCB5D}" destId="{B7DB0823-438C-48DF-BB28-0C494CA8BC35}" srcOrd="0" destOrd="0" presId="urn:microsoft.com/office/officeart/2005/8/layout/process2"/>
    <dgm:cxn modelId="{6D2C696D-2F13-4D0B-98A2-3060F3CA642E}" srcId="{816E50F3-0941-41CA-A3B1-C5D008E72436}" destId="{C164CF1B-428F-4524-8918-C5CE70764D56}" srcOrd="1" destOrd="0" parTransId="{C7FB70BC-DBEE-4CCC-B913-69F289C9D917}" sibTransId="{89350C72-DBEC-4F83-A2F9-04C652EF4595}"/>
    <dgm:cxn modelId="{BBD201B8-4414-4DF6-807C-5E0693320222}" srcId="{816E50F3-0941-41CA-A3B1-C5D008E72436}" destId="{18126DD9-F1ED-498F-B519-60BC4BABDE75}" srcOrd="0" destOrd="0" parTransId="{F35D3576-DBD6-45ED-9A2A-0F99142ECB05}" sibTransId="{DA51E0F7-3D14-4EA4-893F-3D4C2A24BB79}"/>
    <dgm:cxn modelId="{E6E8CBC8-8865-4D80-8373-BCCAFA173CE8}" type="presOf" srcId="{DA51E0F7-3D14-4EA4-893F-3D4C2A24BB79}" destId="{F5CFD4AB-012C-4D99-8A5E-79A76AA52B48}" srcOrd="0" destOrd="0" presId="urn:microsoft.com/office/officeart/2005/8/layout/process2"/>
    <dgm:cxn modelId="{BD022A75-F43E-4B24-BCEE-BE751AA6EA01}" type="presParOf" srcId="{E4993BE7-81D5-4232-9DC1-56C4FA38BDA6}" destId="{DB0AD12A-A162-4307-BBF5-E07EFC3DDB85}" srcOrd="0" destOrd="0" presId="urn:microsoft.com/office/officeart/2005/8/layout/process2"/>
    <dgm:cxn modelId="{5FA704B0-1961-4BD1-A2E8-1D40F883B933}" type="presParOf" srcId="{E4993BE7-81D5-4232-9DC1-56C4FA38BDA6}" destId="{F5CFD4AB-012C-4D99-8A5E-79A76AA52B48}" srcOrd="1" destOrd="0" presId="urn:microsoft.com/office/officeart/2005/8/layout/process2"/>
    <dgm:cxn modelId="{11FD817C-007B-4329-B92E-5B83FA7D841E}" type="presParOf" srcId="{F5CFD4AB-012C-4D99-8A5E-79A76AA52B48}" destId="{2A4F12A1-1373-4A2A-8C7F-F4960A148830}" srcOrd="0" destOrd="0" presId="urn:microsoft.com/office/officeart/2005/8/layout/process2"/>
    <dgm:cxn modelId="{C3448875-E834-40AD-AAC1-4D4D0C5568BE}" type="presParOf" srcId="{E4993BE7-81D5-4232-9DC1-56C4FA38BDA6}" destId="{4C9409B8-903E-4F98-BCED-99FD495FDA03}" srcOrd="2" destOrd="0" presId="urn:microsoft.com/office/officeart/2005/8/layout/process2"/>
    <dgm:cxn modelId="{D19C6109-CC1C-43A2-A54E-02006078F99D}" type="presParOf" srcId="{E4993BE7-81D5-4232-9DC1-56C4FA38BDA6}" destId="{E5CE9DC2-85B0-4249-9995-816CBC31AD7A}" srcOrd="3" destOrd="0" presId="urn:microsoft.com/office/officeart/2005/8/layout/process2"/>
    <dgm:cxn modelId="{9E9019DB-D543-4B6D-8324-E4C36684E920}" type="presParOf" srcId="{E5CE9DC2-85B0-4249-9995-816CBC31AD7A}" destId="{D083DDFF-E846-4D10-ACBD-5BABFB126E8E}" srcOrd="0" destOrd="0" presId="urn:microsoft.com/office/officeart/2005/8/layout/process2"/>
    <dgm:cxn modelId="{BCFD535E-537C-402F-9F7F-1A0B356BEA9B}" type="presParOf" srcId="{E4993BE7-81D5-4232-9DC1-56C4FA38BDA6}" destId="{B7DB0823-438C-48DF-BB28-0C494CA8BC35}"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C64057-8391-492C-AC00-089186E70901}" type="doc">
      <dgm:prSet loTypeId="urn:microsoft.com/office/officeart/2005/8/layout/process2" loCatId="process" qsTypeId="urn:microsoft.com/office/officeart/2005/8/quickstyle/simple1#2" qsCatId="simple" csTypeId="urn:microsoft.com/office/officeart/2005/8/colors/accent3_2" csCatId="accent3" phldr="1"/>
      <dgm:spPr/>
    </dgm:pt>
    <dgm:pt modelId="{926BBCAA-5540-4F53-A862-F97A1C825B8B}">
      <dgm:prSet phldrT="[Text]" custT="1"/>
      <dgm:spPr>
        <a:xfrm>
          <a:off x="0" y="0"/>
          <a:ext cx="3190508" cy="875129"/>
        </a:xfrm>
      </dgm:spPr>
      <dgm:t>
        <a:bodyPr/>
        <a:lstStyle/>
        <a:p>
          <a:r>
            <a:rPr lang="en-US" sz="1800" dirty="0" smtClean="0">
              <a:latin typeface="Times New Roman" pitchFamily="18" charset="0"/>
              <a:ea typeface="ＭＳ Ｐゴシック"/>
              <a:cs typeface="Times New Roman" pitchFamily="18" charset="0"/>
            </a:rPr>
            <a:t>Final Allocation Schedule (Sec 47)</a:t>
          </a:r>
          <a:endParaRPr lang="en-US" sz="1800" dirty="0">
            <a:latin typeface="Times New Roman" pitchFamily="18" charset="0"/>
            <a:ea typeface="ＭＳ Ｐゴシック"/>
            <a:cs typeface="Times New Roman" pitchFamily="18" charset="0"/>
          </a:endParaRPr>
        </a:p>
      </dgm:t>
    </dgm:pt>
    <dgm:pt modelId="{588C008B-419D-4038-A5D9-1F90568CB3E4}" type="parTrans" cxnId="{5D6BE65F-70B8-46A2-8E2B-17BC83004EFA}">
      <dgm:prSet/>
      <dgm:spPr/>
      <dgm:t>
        <a:bodyPr/>
        <a:lstStyle/>
        <a:p>
          <a:endParaRPr lang="en-US" sz="1800"/>
        </a:p>
      </dgm:t>
    </dgm:pt>
    <dgm:pt modelId="{E3C6C035-E1B7-4EB6-96AB-E939D0F3F8AC}" type="sibTrans" cxnId="{5D6BE65F-70B8-46A2-8E2B-17BC83004EFA}">
      <dgm:prSet custT="1"/>
      <dgm:spPr>
        <a:xfrm rot="5400000">
          <a:off x="1375361" y="519220"/>
          <a:ext cx="439785" cy="1298197"/>
        </a:xfrm>
      </dgm:spPr>
      <dgm:t>
        <a:bodyPr/>
        <a:lstStyle/>
        <a:p>
          <a:endParaRPr lang="en-US" sz="1800">
            <a:solidFill>
              <a:srgbClr val="FFFFFF"/>
            </a:solidFill>
            <a:latin typeface="Calibri"/>
            <a:ea typeface="ＭＳ Ｐゴシック"/>
            <a:cs typeface="+mn-cs"/>
          </a:endParaRPr>
        </a:p>
      </dgm:t>
    </dgm:pt>
    <dgm:pt modelId="{3FEEC2FF-E4D5-4DA5-B76F-32145F8BB79C}">
      <dgm:prSet phldrT="[Text]" custT="1"/>
      <dgm:spPr>
        <a:xfrm>
          <a:off x="0" y="1461510"/>
          <a:ext cx="3190508" cy="775514"/>
        </a:xfrm>
      </dgm:spPr>
      <dgm:t>
        <a:bodyPr/>
        <a:lstStyle/>
        <a:p>
          <a:r>
            <a:rPr lang="en-US" sz="1800" smtClean="0">
              <a:latin typeface="Times New Roman" pitchFamily="18" charset="0"/>
              <a:ea typeface="ＭＳ Ｐゴシック"/>
              <a:cs typeface="Times New Roman" pitchFamily="18" charset="0"/>
            </a:rPr>
            <a:t>Issuing of Water Use Licenses according to the schedule (Sec 40)</a:t>
          </a:r>
          <a:endParaRPr lang="en-US" sz="1800" dirty="0">
            <a:latin typeface="Times New Roman" pitchFamily="18" charset="0"/>
            <a:ea typeface="ＭＳ Ｐゴシック"/>
            <a:cs typeface="Times New Roman" pitchFamily="18" charset="0"/>
          </a:endParaRPr>
        </a:p>
      </dgm:t>
    </dgm:pt>
    <dgm:pt modelId="{94FBA83E-266E-4D44-B565-E415F152710F}" type="parTrans" cxnId="{2B45C364-1967-472E-85E4-37D180B2890B}">
      <dgm:prSet/>
      <dgm:spPr/>
      <dgm:t>
        <a:bodyPr/>
        <a:lstStyle/>
        <a:p>
          <a:endParaRPr lang="en-US" sz="1800"/>
        </a:p>
      </dgm:t>
    </dgm:pt>
    <dgm:pt modelId="{E33C2FC1-D081-4F10-820D-341B93CDC546}" type="sibTrans" cxnId="{2B45C364-1967-472E-85E4-37D180B2890B}">
      <dgm:prSet/>
      <dgm:spPr/>
      <dgm:t>
        <a:bodyPr/>
        <a:lstStyle/>
        <a:p>
          <a:endParaRPr lang="en-US" sz="1800"/>
        </a:p>
      </dgm:t>
    </dgm:pt>
    <dgm:pt modelId="{56478F89-195B-4119-B36F-E6828FEF8C9F}" type="pres">
      <dgm:prSet presAssocID="{86C64057-8391-492C-AC00-089186E70901}" presName="linearFlow" presStyleCnt="0">
        <dgm:presLayoutVars>
          <dgm:resizeHandles val="exact"/>
        </dgm:presLayoutVars>
      </dgm:prSet>
      <dgm:spPr/>
    </dgm:pt>
    <dgm:pt modelId="{0DD88607-EAF0-4B6C-A188-D7EF99953A31}" type="pres">
      <dgm:prSet presAssocID="{926BBCAA-5540-4F53-A862-F97A1C825B8B}" presName="node" presStyleLbl="node1" presStyleIdx="0" presStyleCnt="2" custScaleX="72995" custScaleY="30335" custLinFactNeighborX="2979" custLinFactNeighborY="-397">
        <dgm:presLayoutVars>
          <dgm:bulletEnabled val="1"/>
        </dgm:presLayoutVars>
      </dgm:prSet>
      <dgm:spPr>
        <a:prstGeom prst="roundRect">
          <a:avLst>
            <a:gd name="adj" fmla="val 10000"/>
          </a:avLst>
        </a:prstGeom>
      </dgm:spPr>
      <dgm:t>
        <a:bodyPr/>
        <a:lstStyle/>
        <a:p>
          <a:endParaRPr lang="en-US"/>
        </a:p>
      </dgm:t>
    </dgm:pt>
    <dgm:pt modelId="{A70F647A-A520-4821-BAE3-4A5B8C2F0B15}" type="pres">
      <dgm:prSet presAssocID="{E3C6C035-E1B7-4EB6-96AB-E939D0F3F8AC}" presName="sibTrans" presStyleLbl="sibTrans2D1" presStyleIdx="0" presStyleCnt="1"/>
      <dgm:spPr>
        <a:prstGeom prst="rightArrow">
          <a:avLst>
            <a:gd name="adj1" fmla="val 60000"/>
            <a:gd name="adj2" fmla="val 50000"/>
          </a:avLst>
        </a:prstGeom>
      </dgm:spPr>
      <dgm:t>
        <a:bodyPr/>
        <a:lstStyle/>
        <a:p>
          <a:endParaRPr lang="en-US"/>
        </a:p>
      </dgm:t>
    </dgm:pt>
    <dgm:pt modelId="{A45AE529-4486-486E-B2C2-B98F265F5925}" type="pres">
      <dgm:prSet presAssocID="{E3C6C035-E1B7-4EB6-96AB-E939D0F3F8AC}" presName="connectorText" presStyleLbl="sibTrans2D1" presStyleIdx="0" presStyleCnt="1"/>
      <dgm:spPr/>
      <dgm:t>
        <a:bodyPr/>
        <a:lstStyle/>
        <a:p>
          <a:endParaRPr lang="en-US"/>
        </a:p>
      </dgm:t>
    </dgm:pt>
    <dgm:pt modelId="{CE8ABBB3-165D-44CF-AF69-C451E4F2ED2F}" type="pres">
      <dgm:prSet presAssocID="{3FEEC2FF-E4D5-4DA5-B76F-32145F8BB79C}" presName="node" presStyleLbl="node1" presStyleIdx="1" presStyleCnt="2" custScaleX="72995" custScaleY="26882" custLinFactNeighborY="-59461">
        <dgm:presLayoutVars>
          <dgm:bulletEnabled val="1"/>
        </dgm:presLayoutVars>
      </dgm:prSet>
      <dgm:spPr>
        <a:prstGeom prst="roundRect">
          <a:avLst>
            <a:gd name="adj" fmla="val 10000"/>
          </a:avLst>
        </a:prstGeom>
      </dgm:spPr>
      <dgm:t>
        <a:bodyPr/>
        <a:lstStyle/>
        <a:p>
          <a:endParaRPr lang="en-US"/>
        </a:p>
      </dgm:t>
    </dgm:pt>
  </dgm:ptLst>
  <dgm:cxnLst>
    <dgm:cxn modelId="{5D6BE65F-70B8-46A2-8E2B-17BC83004EFA}" srcId="{86C64057-8391-492C-AC00-089186E70901}" destId="{926BBCAA-5540-4F53-A862-F97A1C825B8B}" srcOrd="0" destOrd="0" parTransId="{588C008B-419D-4038-A5D9-1F90568CB3E4}" sibTransId="{E3C6C035-E1B7-4EB6-96AB-E939D0F3F8AC}"/>
    <dgm:cxn modelId="{2B45C364-1967-472E-85E4-37D180B2890B}" srcId="{86C64057-8391-492C-AC00-089186E70901}" destId="{3FEEC2FF-E4D5-4DA5-B76F-32145F8BB79C}" srcOrd="1" destOrd="0" parTransId="{94FBA83E-266E-4D44-B565-E415F152710F}" sibTransId="{E33C2FC1-D081-4F10-820D-341B93CDC546}"/>
    <dgm:cxn modelId="{1A5567E8-9D09-47A9-A176-3C4C8189FBC6}" type="presOf" srcId="{3FEEC2FF-E4D5-4DA5-B76F-32145F8BB79C}" destId="{CE8ABBB3-165D-44CF-AF69-C451E4F2ED2F}" srcOrd="0" destOrd="0" presId="urn:microsoft.com/office/officeart/2005/8/layout/process2"/>
    <dgm:cxn modelId="{66E09CE3-0521-4884-AFC1-A80F10FBBB6C}" type="presOf" srcId="{86C64057-8391-492C-AC00-089186E70901}" destId="{56478F89-195B-4119-B36F-E6828FEF8C9F}" srcOrd="0" destOrd="0" presId="urn:microsoft.com/office/officeart/2005/8/layout/process2"/>
    <dgm:cxn modelId="{43D09B7D-D23F-4FF0-968A-287F11285E1A}" type="presOf" srcId="{E3C6C035-E1B7-4EB6-96AB-E939D0F3F8AC}" destId="{A45AE529-4486-486E-B2C2-B98F265F5925}" srcOrd="1" destOrd="0" presId="urn:microsoft.com/office/officeart/2005/8/layout/process2"/>
    <dgm:cxn modelId="{FF60294F-728F-4611-A5D6-062DF8B70FE3}" type="presOf" srcId="{E3C6C035-E1B7-4EB6-96AB-E939D0F3F8AC}" destId="{A70F647A-A520-4821-BAE3-4A5B8C2F0B15}" srcOrd="0" destOrd="0" presId="urn:microsoft.com/office/officeart/2005/8/layout/process2"/>
    <dgm:cxn modelId="{B936F1A5-735C-4258-A28B-A5A0B9F25780}" type="presOf" srcId="{926BBCAA-5540-4F53-A862-F97A1C825B8B}" destId="{0DD88607-EAF0-4B6C-A188-D7EF99953A31}" srcOrd="0" destOrd="0" presId="urn:microsoft.com/office/officeart/2005/8/layout/process2"/>
    <dgm:cxn modelId="{CE91F1F6-9D96-404F-91E9-620F908BD150}" type="presParOf" srcId="{56478F89-195B-4119-B36F-E6828FEF8C9F}" destId="{0DD88607-EAF0-4B6C-A188-D7EF99953A31}" srcOrd="0" destOrd="0" presId="urn:microsoft.com/office/officeart/2005/8/layout/process2"/>
    <dgm:cxn modelId="{97CABFC5-2401-459B-AE00-1FD7B8675C03}" type="presParOf" srcId="{56478F89-195B-4119-B36F-E6828FEF8C9F}" destId="{A70F647A-A520-4821-BAE3-4A5B8C2F0B15}" srcOrd="1" destOrd="0" presId="urn:microsoft.com/office/officeart/2005/8/layout/process2"/>
    <dgm:cxn modelId="{ABD4B945-6FE6-44F7-8034-98357961C961}" type="presParOf" srcId="{A70F647A-A520-4821-BAE3-4A5B8C2F0B15}" destId="{A45AE529-4486-486E-B2C2-B98F265F5925}" srcOrd="0" destOrd="0" presId="urn:microsoft.com/office/officeart/2005/8/layout/process2"/>
    <dgm:cxn modelId="{C43443BB-15D5-49E1-BABA-35098D19A9BC}" type="presParOf" srcId="{56478F89-195B-4119-B36F-E6828FEF8C9F}" destId="{CE8ABBB3-165D-44CF-AF69-C451E4F2ED2F}" srcOrd="2" destOrd="0" presId="urn:microsoft.com/office/officeart/2005/8/layout/process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FBFEAC-5DDE-4E9A-A4EA-CF9DF50FBD31}">
      <dsp:nvSpPr>
        <dsp:cNvPr id="0" name=""/>
        <dsp:cNvSpPr/>
      </dsp:nvSpPr>
      <dsp:spPr>
        <a:xfrm>
          <a:off x="0" y="84194"/>
          <a:ext cx="8229600" cy="2104683"/>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ZA" sz="2600" b="1" u="sng" kern="1200" cap="all" baseline="0" dirty="0" smtClean="0">
              <a:latin typeface="Arial Black" pitchFamily="34" charset="0"/>
              <a:cs typeface="Arial" pitchFamily="34" charset="0"/>
            </a:rPr>
            <a:t>VALIDATION: </a:t>
          </a:r>
          <a:r>
            <a:rPr lang="en-ZA" sz="2600" b="1" u="none" kern="1200" cap="all" baseline="0" dirty="0" smtClean="0">
              <a:latin typeface="Arial Black" pitchFamily="34" charset="0"/>
              <a:cs typeface="Arial" pitchFamily="34" charset="0"/>
            </a:rPr>
            <a:t>IS A </a:t>
          </a:r>
          <a:r>
            <a:rPr lang="en-ZA" sz="2600" b="1" kern="1200" cap="all" baseline="0" dirty="0" smtClean="0">
              <a:latin typeface="Arial Black" pitchFamily="34" charset="0"/>
              <a:cs typeface="Arial" pitchFamily="34" charset="0"/>
            </a:rPr>
            <a:t>process to confirm THE EXTENT OF WATER USE THAT TOOK PLACE DURING the qualifying period </a:t>
          </a:r>
          <a:endParaRPr lang="en-ZA" sz="2600" kern="1200" cap="all" baseline="0" dirty="0">
            <a:latin typeface="Arial Black" pitchFamily="34" charset="0"/>
            <a:cs typeface="Arial" pitchFamily="34" charset="0"/>
          </a:endParaRPr>
        </a:p>
      </dsp:txBody>
      <dsp:txXfrm>
        <a:off x="0" y="84194"/>
        <a:ext cx="8229600" cy="2104683"/>
      </dsp:txXfrm>
    </dsp:sp>
    <dsp:sp modelId="{F7475764-5C45-4E8F-9E31-4783A7B7F0C6}">
      <dsp:nvSpPr>
        <dsp:cNvPr id="0" name=""/>
        <dsp:cNvSpPr/>
      </dsp:nvSpPr>
      <dsp:spPr>
        <a:xfrm>
          <a:off x="0" y="2263757"/>
          <a:ext cx="8229600" cy="2178010"/>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i="0" u="sng" kern="1200" smtClean="0">
              <a:latin typeface="Arial Black" pitchFamily="34" charset="0"/>
            </a:rPr>
            <a:t>VERIFICATION:  </a:t>
          </a:r>
          <a:r>
            <a:rPr lang="en-US" sz="2600" i="0" kern="1200" smtClean="0">
              <a:latin typeface="Arial Black" pitchFamily="34" charset="0"/>
            </a:rPr>
            <a:t>DETERMINES LAWFUL USE  BASED ON  THE  LAWS THAT WERE IN FORCE  PRIOR TO PROMULGATION OF THE NWA 1998.</a:t>
          </a:r>
          <a:endParaRPr lang="en-US" sz="2600" i="0" kern="1200" dirty="0"/>
        </a:p>
      </dsp:txBody>
      <dsp:txXfrm>
        <a:off x="0" y="2263757"/>
        <a:ext cx="8229600" cy="217801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0AD12A-A162-4307-BBF5-E07EFC3DDB85}">
      <dsp:nvSpPr>
        <dsp:cNvPr id="0" name=""/>
        <dsp:cNvSpPr/>
      </dsp:nvSpPr>
      <dsp:spPr>
        <a:xfrm>
          <a:off x="21271" y="2138"/>
          <a:ext cx="3368643" cy="126041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itchFamily="18" charset="0"/>
              <a:ea typeface="ＭＳ Ｐゴシック"/>
              <a:cs typeface="Times New Roman" pitchFamily="18" charset="0"/>
            </a:rPr>
            <a:t>Call for Compulsory Licensing</a:t>
          </a:r>
        </a:p>
        <a:p>
          <a:pPr lvl="0" algn="ctr" defTabSz="800100">
            <a:lnSpc>
              <a:spcPct val="90000"/>
            </a:lnSpc>
            <a:spcBef>
              <a:spcPct val="0"/>
            </a:spcBef>
            <a:spcAft>
              <a:spcPct val="35000"/>
            </a:spcAft>
          </a:pPr>
          <a:r>
            <a:rPr lang="en-US" sz="1800" kern="1200" dirty="0" smtClean="0">
              <a:latin typeface="Times New Roman" pitchFamily="18" charset="0"/>
              <a:ea typeface="ＭＳ Ｐゴシック"/>
              <a:cs typeface="Times New Roman" pitchFamily="18" charset="0"/>
            </a:rPr>
            <a:t>(Sec 43(2)) – all registered and potential users are called to apply (60 day notice) </a:t>
          </a:r>
          <a:endParaRPr lang="en-US" sz="1800" kern="1200" dirty="0">
            <a:latin typeface="Times New Roman" pitchFamily="18" charset="0"/>
            <a:ea typeface="ＭＳ Ｐゴシック"/>
            <a:cs typeface="Times New Roman" pitchFamily="18" charset="0"/>
          </a:endParaRPr>
        </a:p>
      </dsp:txBody>
      <dsp:txXfrm>
        <a:off x="21271" y="2138"/>
        <a:ext cx="3368643" cy="1260414"/>
      </dsp:txXfrm>
    </dsp:sp>
    <dsp:sp modelId="{F5CFD4AB-012C-4D99-8A5E-79A76AA52B48}">
      <dsp:nvSpPr>
        <dsp:cNvPr id="0" name=""/>
        <dsp:cNvSpPr/>
      </dsp:nvSpPr>
      <dsp:spPr>
        <a:xfrm rot="5400000">
          <a:off x="1576919" y="1200151"/>
          <a:ext cx="257347" cy="46793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rgbClr val="FFFFFF"/>
            </a:solidFill>
            <a:latin typeface="Calibri"/>
            <a:ea typeface="ＭＳ Ｐゴシック"/>
            <a:cs typeface="+mn-cs"/>
          </a:endParaRPr>
        </a:p>
      </dsp:txBody>
      <dsp:txXfrm rot="5400000">
        <a:off x="1576919" y="1200151"/>
        <a:ext cx="257347" cy="467933"/>
      </dsp:txXfrm>
    </dsp:sp>
    <dsp:sp modelId="{4C9409B8-903E-4F98-BCED-99FD495FDA03}">
      <dsp:nvSpPr>
        <dsp:cNvPr id="0" name=""/>
        <dsp:cNvSpPr/>
      </dsp:nvSpPr>
      <dsp:spPr>
        <a:xfrm>
          <a:off x="0" y="1605682"/>
          <a:ext cx="3411186" cy="90902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itchFamily="18" charset="0"/>
              <a:ea typeface="ＭＳ Ｐゴシック"/>
              <a:cs typeface="Times New Roman" pitchFamily="18" charset="0"/>
            </a:rPr>
            <a:t>Proposed Allocation Schedule (Sec 45) with a 60 day notice period</a:t>
          </a:r>
          <a:endParaRPr lang="en-US" sz="1800" kern="1200" dirty="0">
            <a:latin typeface="Times New Roman" pitchFamily="18" charset="0"/>
            <a:ea typeface="ＭＳ Ｐゴシック"/>
            <a:cs typeface="Times New Roman" pitchFamily="18" charset="0"/>
          </a:endParaRPr>
        </a:p>
      </dsp:txBody>
      <dsp:txXfrm>
        <a:off x="0" y="1605682"/>
        <a:ext cx="3411186" cy="909027"/>
      </dsp:txXfrm>
    </dsp:sp>
    <dsp:sp modelId="{E5CE9DC2-85B0-4249-9995-816CBC31AD7A}">
      <dsp:nvSpPr>
        <dsp:cNvPr id="0" name=""/>
        <dsp:cNvSpPr/>
      </dsp:nvSpPr>
      <dsp:spPr>
        <a:xfrm rot="5453332">
          <a:off x="1553558" y="2470113"/>
          <a:ext cx="284089" cy="46793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rgbClr val="FFFFFF"/>
            </a:solidFill>
            <a:latin typeface="Calibri"/>
            <a:ea typeface="ＭＳ Ｐゴシック"/>
            <a:cs typeface="+mn-cs"/>
          </a:endParaRPr>
        </a:p>
      </dsp:txBody>
      <dsp:txXfrm rot="5453332">
        <a:off x="1553558" y="2470113"/>
        <a:ext cx="284089" cy="467933"/>
      </dsp:txXfrm>
    </dsp:sp>
    <dsp:sp modelId="{B7DB0823-438C-48DF-BB28-0C494CA8BC35}">
      <dsp:nvSpPr>
        <dsp:cNvPr id="0" name=""/>
        <dsp:cNvSpPr/>
      </dsp:nvSpPr>
      <dsp:spPr>
        <a:xfrm>
          <a:off x="0" y="2893450"/>
          <a:ext cx="3368643" cy="107556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itchFamily="18" charset="0"/>
              <a:ea typeface="ＭＳ Ｐゴシック"/>
              <a:cs typeface="Times New Roman" pitchFamily="18" charset="0"/>
            </a:rPr>
            <a:t>Preliminary Allocation Schedule</a:t>
          </a:r>
        </a:p>
        <a:p>
          <a:pPr lvl="0" algn="ctr" defTabSz="800100">
            <a:lnSpc>
              <a:spcPct val="90000"/>
            </a:lnSpc>
            <a:spcBef>
              <a:spcPct val="0"/>
            </a:spcBef>
            <a:spcAft>
              <a:spcPct val="35000"/>
            </a:spcAft>
          </a:pPr>
          <a:r>
            <a:rPr lang="en-US" sz="1800" kern="1200" dirty="0" smtClean="0">
              <a:latin typeface="Times New Roman" pitchFamily="18" charset="0"/>
              <a:ea typeface="ＭＳ Ｐゴシック"/>
              <a:cs typeface="Times New Roman" pitchFamily="18" charset="0"/>
            </a:rPr>
            <a:t> (Sec 46) with a 30 day notice period</a:t>
          </a:r>
          <a:endParaRPr lang="en-US" sz="1800" kern="1200" dirty="0">
            <a:latin typeface="Times New Roman" pitchFamily="18" charset="0"/>
            <a:ea typeface="ＭＳ Ｐゴシック"/>
            <a:cs typeface="Times New Roman" pitchFamily="18" charset="0"/>
          </a:endParaRPr>
        </a:p>
      </dsp:txBody>
      <dsp:txXfrm>
        <a:off x="0" y="2893450"/>
        <a:ext cx="3368643" cy="107556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D88607-EAF0-4B6C-A188-D7EF99953A31}">
      <dsp:nvSpPr>
        <dsp:cNvPr id="0" name=""/>
        <dsp:cNvSpPr/>
      </dsp:nvSpPr>
      <dsp:spPr>
        <a:xfrm>
          <a:off x="0" y="0"/>
          <a:ext cx="3190508" cy="96152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itchFamily="18" charset="0"/>
              <a:ea typeface="ＭＳ Ｐゴシック"/>
              <a:cs typeface="Times New Roman" pitchFamily="18" charset="0"/>
            </a:rPr>
            <a:t>Final Allocation Schedule (Sec 47)</a:t>
          </a:r>
          <a:endParaRPr lang="en-US" sz="1800" kern="1200" dirty="0">
            <a:latin typeface="Times New Roman" pitchFamily="18" charset="0"/>
            <a:ea typeface="ＭＳ Ｐゴシック"/>
            <a:cs typeface="Times New Roman" pitchFamily="18" charset="0"/>
          </a:endParaRPr>
        </a:p>
      </dsp:txBody>
      <dsp:txXfrm>
        <a:off x="0" y="0"/>
        <a:ext cx="3190508" cy="961525"/>
      </dsp:txXfrm>
    </dsp:sp>
    <dsp:sp modelId="{A70F647A-A520-4821-BAE3-4A5B8C2F0B15}">
      <dsp:nvSpPr>
        <dsp:cNvPr id="0" name=""/>
        <dsp:cNvSpPr/>
      </dsp:nvSpPr>
      <dsp:spPr>
        <a:xfrm rot="5400000">
          <a:off x="1353652" y="570480"/>
          <a:ext cx="483202" cy="1426360"/>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rgbClr val="FFFFFF"/>
            </a:solidFill>
            <a:latin typeface="Calibri"/>
            <a:ea typeface="ＭＳ Ｐゴシック"/>
            <a:cs typeface="+mn-cs"/>
          </a:endParaRPr>
        </a:p>
      </dsp:txBody>
      <dsp:txXfrm rot="5400000">
        <a:off x="1353652" y="570480"/>
        <a:ext cx="483202" cy="1426360"/>
      </dsp:txXfrm>
    </dsp:sp>
    <dsp:sp modelId="{CE8ABBB3-165D-44CF-AF69-C451E4F2ED2F}">
      <dsp:nvSpPr>
        <dsp:cNvPr id="0" name=""/>
        <dsp:cNvSpPr/>
      </dsp:nvSpPr>
      <dsp:spPr>
        <a:xfrm>
          <a:off x="0" y="1605795"/>
          <a:ext cx="3190508" cy="85207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latin typeface="Times New Roman" pitchFamily="18" charset="0"/>
              <a:ea typeface="ＭＳ Ｐゴシック"/>
              <a:cs typeface="Times New Roman" pitchFamily="18" charset="0"/>
            </a:rPr>
            <a:t>Issuing of Water Use Licenses according to the schedule (Sec 40)</a:t>
          </a:r>
          <a:endParaRPr lang="en-US" sz="1800" kern="1200" dirty="0">
            <a:latin typeface="Times New Roman" pitchFamily="18" charset="0"/>
            <a:ea typeface="ＭＳ Ｐゴシック"/>
            <a:cs typeface="Times New Roman" pitchFamily="18" charset="0"/>
          </a:endParaRPr>
        </a:p>
      </dsp:txBody>
      <dsp:txXfrm>
        <a:off x="0" y="1605795"/>
        <a:ext cx="3190508" cy="8520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pitchFamily="34" charset="0"/>
                <a:ea typeface="MS PGothic" pitchFamily="34" charset="-128"/>
                <a:cs typeface="Arial" pitchFamily="34" charset="0"/>
              </a:defRPr>
            </a:lvl1pPr>
          </a:lstStyle>
          <a:p>
            <a:pPr>
              <a:defRPr/>
            </a:pPr>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pitchFamily="34" charset="0"/>
                <a:ea typeface="MS PGothic" pitchFamily="34" charset="-128"/>
                <a:cs typeface="Arial" pitchFamily="34" charset="0"/>
              </a:defRPr>
            </a:lvl1pPr>
          </a:lstStyle>
          <a:p>
            <a:pPr>
              <a:defRPr/>
            </a:pPr>
            <a:fld id="{E2E4CF4B-8AE6-47B2-974D-23CDE2C7C7E1}" type="datetimeFigureOut">
              <a:rPr lang="en-US"/>
              <a:pPr>
                <a:defRPr/>
              </a:pPr>
              <a:t>11/3/2016</a:t>
            </a:fld>
            <a:endParaRPr lang="en-ZA"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pitchFamily="34" charset="0"/>
                <a:ea typeface="MS PGothic" pitchFamily="34" charset="-128"/>
                <a:cs typeface="Arial" pitchFamily="34" charset="0"/>
              </a:defRPr>
            </a:lvl1pPr>
          </a:lstStyle>
          <a:p>
            <a:pPr>
              <a:defRPr/>
            </a:pPr>
            <a:endParaRPr lang="en-ZA"/>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atin typeface="Arial" pitchFamily="34" charset="0"/>
                <a:ea typeface="MS PGothic" pitchFamily="34" charset="-128"/>
                <a:cs typeface="Arial" pitchFamily="34" charset="0"/>
              </a:defRPr>
            </a:lvl1pPr>
          </a:lstStyle>
          <a:p>
            <a:pPr>
              <a:defRPr/>
            </a:pPr>
            <a:fld id="{EDBD29FD-F43F-45EF-8831-2A6D42C64F7D}" type="slidenum">
              <a:rPr lang="en-ZA"/>
              <a:pPr>
                <a:defRPr/>
              </a:pPr>
              <a:t>‹#›</a:t>
            </a:fld>
            <a:endParaRPr lang="en-ZA" dirty="0"/>
          </a:p>
        </p:txBody>
      </p:sp>
    </p:spTree>
    <p:extLst>
      <p:ext uri="{BB962C8B-B14F-4D97-AF65-F5344CB8AC3E}">
        <p14:creationId xmlns="" xmlns:p14="http://schemas.microsoft.com/office/powerpoint/2010/main" val="1098410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ea typeface="+mn-ea"/>
                <a:cs typeface="+mn-cs"/>
              </a:defRPr>
            </a:lvl1pPr>
          </a:lstStyle>
          <a:p>
            <a:pPr>
              <a:defRPr/>
            </a:pPr>
            <a:endParaRPr lang="en-US"/>
          </a:p>
        </p:txBody>
      </p:sp>
      <p:sp>
        <p:nvSpPr>
          <p:cNvPr id="3072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pitchFamily="34" charset="-128"/>
                <a:cs typeface="+mn-cs"/>
              </a:defRPr>
            </a:lvl1pPr>
          </a:lstStyle>
          <a:p>
            <a:pPr>
              <a:defRPr/>
            </a:pPr>
            <a:fld id="{9E68CA21-9D53-45D7-B707-5C9FD6603D90}" type="datetimeFigureOut">
              <a:rPr lang="en-US"/>
              <a:pPr>
                <a:defRPr/>
              </a:pPr>
              <a:t>11/3/2016</a:t>
            </a:fld>
            <a:endParaRPr lang="en-US" dirty="0"/>
          </a:p>
        </p:txBody>
      </p:sp>
      <p:sp>
        <p:nvSpPr>
          <p:cNvPr id="1300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79450" y="4716463"/>
            <a:ext cx="5438775" cy="446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ea typeface="+mn-ea"/>
                <a:cs typeface="+mn-cs"/>
              </a:defRPr>
            </a:lvl1pPr>
          </a:lstStyle>
          <a:p>
            <a:pPr>
              <a:defRPr/>
            </a:pPr>
            <a:endParaRPr lang="en-US"/>
          </a:p>
        </p:txBody>
      </p:sp>
      <p:sp>
        <p:nvSpPr>
          <p:cNvPr id="30727"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pitchFamily="34" charset="-128"/>
                <a:cs typeface="+mn-cs"/>
              </a:defRPr>
            </a:lvl1pPr>
          </a:lstStyle>
          <a:p>
            <a:pPr>
              <a:defRPr/>
            </a:pPr>
            <a:fld id="{05EFE7DD-8E46-4FC8-8FEF-B31EFA8ADE58}" type="slidenum">
              <a:rPr lang="en-US"/>
              <a:pPr>
                <a:defRPr/>
              </a:pPr>
              <a:t>‹#›</a:t>
            </a:fld>
            <a:endParaRPr lang="en-US" dirty="0"/>
          </a:p>
        </p:txBody>
      </p:sp>
    </p:spTree>
    <p:extLst>
      <p:ext uri="{BB962C8B-B14F-4D97-AF65-F5344CB8AC3E}">
        <p14:creationId xmlns="" xmlns:p14="http://schemas.microsoft.com/office/powerpoint/2010/main" val="3716287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endParaRPr lang="en-US" altLang="en-US" smtClean="0"/>
          </a:p>
        </p:txBody>
      </p:sp>
      <p:sp>
        <p:nvSpPr>
          <p:cNvPr id="132100" name="Slide Number Placeholder 3"/>
          <p:cNvSpPr>
            <a:spLocks noGrp="1"/>
          </p:cNvSpPr>
          <p:nvPr>
            <p:ph type="sldNum" sz="quarter" idx="5"/>
          </p:nvPr>
        </p:nvSpPr>
        <p:spPr>
          <a:noFill/>
        </p:spPr>
        <p:txBody>
          <a:bodyPr/>
          <a:lstStyle/>
          <a:p>
            <a:fld id="{0BCCABA0-B4DB-45C4-9B51-43F8B59F4B9B}" type="slidenum">
              <a:rPr lang="en-US" altLang="en-US" smtClean="0"/>
              <a:pPr/>
              <a:t>2</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2E6FBEDB-E383-4218-87BE-980EEDDD8EC5}" type="datetime1">
              <a:rPr lang="en-US"/>
              <a:pPr>
                <a:defRPr/>
              </a:pPr>
              <a:t>11/3/2016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12A5FA66-3844-45CF-A508-53F807D5B51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B2B524A1-2CCC-4126-98D3-20EDEE0B6C8C}" type="datetime1">
              <a:rPr lang="en-US"/>
              <a:pPr>
                <a:defRPr/>
              </a:pPr>
              <a:t>11/3/2016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5B35AFB1-5C54-44D1-AD39-7234FC07B8B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8360D8CE-5853-4AA4-849D-A4F881803901}" type="datetime1">
              <a:rPr lang="en-US"/>
              <a:pPr>
                <a:defRPr/>
              </a:pPr>
              <a:t>11/3/2016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EC28F77E-B3CA-4392-B0DB-71C3CD22570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 name="Picture 8" descr="Bitmap in Graphic1"/>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2" name="Picture 8" descr="Bitmap in Graphic1"/>
          <p:cNvPicPr>
            <a:picLocks noChangeAspect="1" noChangeArrowheads="1"/>
          </p:cNvPicPr>
          <p:nvPr userDrawn="1"/>
        </p:nvPicPr>
        <p:blipFill>
          <a:blip r:embed="rId2"/>
          <a:srcRect/>
          <a:stretch>
            <a:fillRect/>
          </a:stretch>
        </p:blipFill>
        <p:spPr bwMode="auto">
          <a:xfrm>
            <a:off x="0" y="0"/>
            <a:ext cx="9144000" cy="6773863"/>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pic>
        <p:nvPicPr>
          <p:cNvPr id="2" name="Picture 8" descr="Bitmap in Graphic1"/>
          <p:cNvPicPr>
            <a:picLocks noChangeAspect="1" noChangeArrowheads="1"/>
          </p:cNvPicPr>
          <p:nvPr userDrawn="1"/>
        </p:nvPicPr>
        <p:blipFill>
          <a:blip r:embed="rId2"/>
          <a:srcRect/>
          <a:stretch>
            <a:fillRect/>
          </a:stretch>
        </p:blipFill>
        <p:spPr bwMode="auto">
          <a:xfrm>
            <a:off x="0" y="0"/>
            <a:ext cx="9144000" cy="6773863"/>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F6AF4695-A30B-49BF-9A71-995517F5319E}" type="datetime1">
              <a:rPr lang="en-US"/>
              <a:pPr>
                <a:defRPr/>
              </a:pPr>
              <a:t>11/3/2016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FB1BC157-84F7-4E3E-996F-580B6A2E99AB}"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0"/>
            <a:ext cx="8229600" cy="75088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2B39097E-6256-4034-8842-3238FB87701E}" type="datetime1">
              <a:rPr lang="en-US"/>
              <a:pPr>
                <a:defRPr/>
              </a:pPr>
              <a:t>11/3/2016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79667CAF-3CF7-4FEF-86F2-EE4190FD01FB}"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B84A2733-1466-499E-9590-932E724A261C}" type="datetime1">
              <a:rPr lang="en-US"/>
              <a:pPr>
                <a:defRPr/>
              </a:pPr>
              <a:t>11/3/2016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6D927F36-71F7-415B-AB20-6138F7620655}"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50"/>
            <a:ext cx="8229600" cy="827088"/>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F6931060-A2DF-470A-ABA0-194271B81301}" type="datetime1">
              <a:rPr lang="en-US"/>
              <a:pPr>
                <a:defRPr/>
              </a:pPr>
              <a:t>11/3/2016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EA5A2027-2CC7-40AA-9E76-3A7E143BF6C8}"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E2BE4EA1-A1A8-434E-9F14-37AA0CB4ABB2}" type="datetime1">
              <a:rPr lang="en-US"/>
              <a:pPr>
                <a:defRPr/>
              </a:pPr>
              <a:t>11/3/2016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F77284E1-63EA-4D85-AC66-36E8F3D9115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D09CDDBB-D16E-4E5A-9E22-7A613AE51005}" type="datetime1">
              <a:rPr lang="en-US"/>
              <a:pPr>
                <a:defRPr/>
              </a:pPr>
              <a:t>11/3/2016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66898D0C-3A87-42A2-8DEA-92E8F22DA053}"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B9D541FA-C928-40F5-AA7F-81C1E1DC6BEB}" type="datetime1">
              <a:rPr lang="en-US"/>
              <a:pPr>
                <a:defRPr/>
              </a:pPr>
              <a:t>11/3/2016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1D62D44E-0957-4879-B7FC-90621AF57E4A}"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9D2CBE3A-79CE-4899-B0E3-6942A80CEE9E}" type="datetime1">
              <a:rPr lang="en-US"/>
              <a:pPr>
                <a:defRPr/>
              </a:pPr>
              <a:t>11/3/2016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45C7A379-F0E3-46A0-B323-4F40BBD8B9ED}"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BF26436C-21B8-433A-B108-8A2CE7DDBCFF}" type="datetime1">
              <a:rPr lang="en-US"/>
              <a:pPr>
                <a:defRPr/>
              </a:pPr>
              <a:t>11/3/2016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A6C08A24-E83E-49B5-8A75-0FEA19AF8AC9}"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6DF6C538-8D80-48CF-97B4-7355697779A2}" type="datetime1">
              <a:rPr lang="en-US"/>
              <a:pPr>
                <a:defRPr/>
              </a:pPr>
              <a:t>11/3/2016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9581C644-3E35-47E1-8BFA-E8A8037A1451}"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620838B9-86F9-4A6F-90D4-3D520AFFBA5F}" type="datetime1">
              <a:rPr lang="en-US"/>
              <a:pPr>
                <a:defRPr/>
              </a:pPr>
              <a:t>11/3/2016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A6DD0C4C-457F-4162-80EA-41DB5A34DEC2}"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5CB2EB0A-2C76-4738-99C5-31C37B409644}" type="datetime1">
              <a:rPr lang="en-US"/>
              <a:pPr>
                <a:defRPr/>
              </a:pPr>
              <a:t>11/3/2016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C1AB23CF-6392-402E-B3C5-408FCF9FF9A2}"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62ECD6FD-C5C2-4930-8F5B-890B9C0CC6D8}" type="datetime1">
              <a:rPr lang="en-US"/>
              <a:pPr>
                <a:defRPr/>
              </a:pPr>
              <a:t>11/3/2016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F9251E93-568D-477E-97AB-C4F9E700E4C3}"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1F798A93-C2EA-4434-8848-A3588F590A24}" type="datetime1">
              <a:rPr lang="en-US"/>
              <a:pPr>
                <a:defRPr/>
              </a:pPr>
              <a:t>11/3/2016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5EB3A250-063E-427C-9817-07BE0F89467F}"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D4AF3F00-5EA9-42C8-9E8D-2FB68C92E221}" type="datetime1">
              <a:rPr lang="en-US"/>
              <a:pPr>
                <a:defRPr/>
              </a:pPr>
              <a:t>11/3/2016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9F48A312-2960-4ED2-BAA4-FF6EFDFEA73B}"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725D8B88-9D7E-4C3B-9A25-BB4F69B98773}" type="datetime1">
              <a:rPr lang="en-US"/>
              <a:pPr>
                <a:defRPr/>
              </a:pPr>
              <a:t>11/3/2016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98EAFEED-42E1-4A04-AB3E-549C170A4E7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D3248D1A-608F-4D3A-BEA5-BDD2CEA9B707}" type="datetime1">
              <a:rPr lang="en-US"/>
              <a:pPr>
                <a:defRPr/>
              </a:pPr>
              <a:t>11/3/2016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D7B9BDCD-4568-40CA-9FE8-37306AC2B348}"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07C14784-FA79-4CFE-99F3-382097486AED}" type="datetime1">
              <a:rPr lang="en-US"/>
              <a:pPr>
                <a:defRPr/>
              </a:pPr>
              <a:t>11/3/2016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12F892A3-67D3-42EC-822F-816B4A3DD4E3}"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74D38C03-7D95-4358-BE3E-7C0C35B79283}" type="datetime1">
              <a:rPr lang="en-US"/>
              <a:pPr>
                <a:defRPr/>
              </a:pPr>
              <a:t>11/3/2016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87D42731-85C4-43C0-9402-9F307A2F28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B840BD7B-835C-4EE6-9A2E-17A678C5A57A}" type="datetime1">
              <a:rPr lang="en-US"/>
              <a:pPr>
                <a:defRPr/>
              </a:pPr>
              <a:t>11/3/2016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2FFC38A3-BBFD-41A0-9472-AE4FB97EA10E}"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43F99E18-7A75-4B43-BCE3-3792E5EF5D9F}" type="datetime1">
              <a:rPr lang="en-US"/>
              <a:pPr>
                <a:defRPr/>
              </a:pPr>
              <a:t>11/3/2016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0592459D-23F3-436B-AB74-F6629A7A2D33}"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E66B5C7D-603F-4F7E-96E9-B1B9B8D344A9}" type="datetime1">
              <a:rPr lang="en-US"/>
              <a:pPr>
                <a:defRPr/>
              </a:pPr>
              <a:t>11/3/2016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47A8C74D-A45D-4FD1-B0F3-406DD5CECE21}"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A15B1AD7-B36F-4425-AACE-8F7722F2F0AB}" type="datetime1">
              <a:rPr lang="en-US"/>
              <a:pPr>
                <a:defRPr/>
              </a:pPr>
              <a:t>11/3/2016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CA847DC2-A7C9-4D2B-AF76-ACFC93072AFD}"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2FA9BA3A-692D-4221-9B8D-679B617010B8}" type="datetime1">
              <a:rPr lang="en-US"/>
              <a:pPr>
                <a:defRPr/>
              </a:pPr>
              <a:t>11/3/2016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19AAA1D0-705D-4C02-8021-7BBAF02A4572}"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D79D8403-8C8A-46A6-9EFB-F1646FE377FF}" type="datetime1">
              <a:rPr lang="en-US"/>
              <a:pPr>
                <a:defRPr/>
              </a:pPr>
              <a:t>11/3/2016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F18EBB7C-4067-48CE-85BE-9C45E032FF24}"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D0CB2449-0638-4DAA-A954-E7598C62A623}" type="datetime1">
              <a:rPr lang="en-US"/>
              <a:pPr>
                <a:defRPr/>
              </a:pPr>
              <a:t>11/3/2016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495DFF2B-A206-4436-89BC-D65238A2BECF}"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9F08A75A-633B-489B-806C-F0B98124A47C}" type="datetime1">
              <a:rPr lang="en-US"/>
              <a:pPr>
                <a:defRPr/>
              </a:pPr>
              <a:t>11/3/2016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898D71DA-C663-49C2-9B6F-4335EEC608A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694C1F58-2A39-4D46-A857-9A07063629AA}" type="datetime1">
              <a:rPr lang="en-US"/>
              <a:pPr>
                <a:defRPr/>
              </a:pPr>
              <a:t>11/3/2016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1B849EC3-A7C8-4336-A67D-60CB00064B2B}"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D6E12BA9-5720-45CA-9057-1E7F6EEF82C8}" type="datetime1">
              <a:rPr lang="en-US"/>
              <a:pPr>
                <a:defRPr/>
              </a:pPr>
              <a:t>11/3/2016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15B18476-1392-4AD6-A871-FD26D2B451A5}"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3B4A1E94-F4C0-4351-8014-5B9B3EC1C80D}" type="datetime1">
              <a:rPr lang="en-US"/>
              <a:pPr>
                <a:defRPr/>
              </a:pPr>
              <a:t>11/3/2016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68A1A7D5-F8E5-4877-805C-FAF11DEB2640}"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41A42BE0-627E-4683-8EC8-305C143E14D5}" type="datetime1">
              <a:rPr lang="en-US"/>
              <a:pPr>
                <a:defRPr/>
              </a:pPr>
              <a:t>11/3/2016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C3E2F0AA-8396-4C23-AC36-9733178C72B3}"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904FF6E0-CB33-4BB5-A3D7-314B8C1B5207}" type="datetime1">
              <a:rPr lang="en-US"/>
              <a:pPr>
                <a:defRPr/>
              </a:pPr>
              <a:t>11/3/2016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63E29957-82D4-4CE1-BF15-3A6C68EB6A73}"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4902311F-4099-4294-8013-DD4B2AAE2BB0}" type="datetime1">
              <a:rPr lang="en-US"/>
              <a:pPr>
                <a:defRPr/>
              </a:pPr>
              <a:t>11/3/2016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02ED7F5E-CD98-44B9-8401-EAD42CE9992B}"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072D547C-955A-429E-B434-8028C5163DAA}" type="datetime1">
              <a:rPr lang="en-US"/>
              <a:pPr>
                <a:defRPr/>
              </a:pPr>
              <a:t>11/3/2016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D38255BB-6E32-4BC5-A385-67169620DDAB}"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8710A1FA-3341-4ACB-AA0A-0F63F09141C8}" type="datetime1">
              <a:rPr lang="en-US"/>
              <a:pPr>
                <a:defRPr/>
              </a:pPr>
              <a:t>11/3/2016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82129102-33E2-472A-B8A8-5218542F68FA}"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37FF67BF-0CE1-4D6B-9323-C23629310D54}" type="datetime1">
              <a:rPr lang="en-US"/>
              <a:pPr>
                <a:defRPr/>
              </a:pPr>
              <a:t>11/3/2016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cs typeface="+mn-cs"/>
              </a:defRPr>
            </a:lvl1pPr>
          </a:lstStyle>
          <a:p>
            <a:pPr>
              <a:defRPr/>
            </a:pPr>
            <a:fld id="{58CDD002-91F4-4895-AC68-0C3B4D631619}"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 name="Picture 8" descr="Bitmap in Graphic1"/>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2" name="Picture 8" descr="Bitmap in Graphic1"/>
          <p:cNvPicPr>
            <a:picLocks noChangeAspect="1" noChangeArrowheads="1"/>
          </p:cNvPicPr>
          <p:nvPr userDrawn="1"/>
        </p:nvPicPr>
        <p:blipFill>
          <a:blip r:embed="rId2"/>
          <a:srcRect/>
          <a:stretch>
            <a:fillRect/>
          </a:stretch>
        </p:blipFill>
        <p:spPr bwMode="auto">
          <a:xfrm>
            <a:off x="0" y="0"/>
            <a:ext cx="9144000" cy="6773863"/>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DDA77B7D-FA0C-4185-ACC4-125A20561094}" type="datetime1">
              <a:rPr lang="en-US"/>
              <a:pPr>
                <a:defRPr/>
              </a:pPr>
              <a:t>11/3/2016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BA01920C-8BAB-41D2-BC3E-7A741B8A96A8}"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pic>
        <p:nvPicPr>
          <p:cNvPr id="2" name="Picture 8" descr="Bitmap in Graphic1"/>
          <p:cNvPicPr>
            <a:picLocks noChangeAspect="1" noChangeArrowheads="1"/>
          </p:cNvPicPr>
          <p:nvPr userDrawn="1"/>
        </p:nvPicPr>
        <p:blipFill>
          <a:blip r:embed="rId2"/>
          <a:srcRect/>
          <a:stretch>
            <a:fillRect/>
          </a:stretch>
        </p:blipFill>
        <p:spPr bwMode="auto">
          <a:xfrm>
            <a:off x="0" y="0"/>
            <a:ext cx="9144000" cy="6773863"/>
          </a:xfrm>
          <a:prstGeom prst="rect">
            <a:avLst/>
          </a:prstGeom>
          <a:noFill/>
          <a:ln w="9525">
            <a:noFill/>
            <a:miter lim="800000"/>
            <a:headEnd/>
            <a:tailEnd/>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solidFill>
                  <a:prstClr val="black"/>
                </a:solidFill>
                <a:latin typeface="Calibri" pitchFamily="34" charset="0"/>
                <a:ea typeface="ＭＳ Ｐゴシック" pitchFamily="34" charset="-128"/>
              </a:defRPr>
            </a:lvl1pPr>
          </a:lstStyle>
          <a:p>
            <a:pPr>
              <a:defRPr/>
            </a:pPr>
            <a:fld id="{B12DCD7A-A679-45A6-93A5-45A890FF0443}" type="datetime1">
              <a:rPr lang="en-US"/>
              <a:pPr>
                <a:defRPr/>
              </a:pPr>
              <a:t>11/3/2016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5F00351B-0A77-411F-A6A9-8A5EDC368137}"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solidFill>
                  <a:prstClr val="black"/>
                </a:solidFill>
                <a:latin typeface="Calibri" pitchFamily="34" charset="0"/>
                <a:ea typeface="ＭＳ Ｐゴシック" pitchFamily="34" charset="-128"/>
              </a:defRPr>
            </a:lvl1pPr>
          </a:lstStyle>
          <a:p>
            <a:pPr>
              <a:defRPr/>
            </a:pPr>
            <a:fld id="{515CE88F-BF1A-40B5-A824-4354346D1626}" type="datetime1">
              <a:rPr lang="en-US"/>
              <a:pPr>
                <a:defRPr/>
              </a:pPr>
              <a:t>11/3/2016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02027798-DECB-4C5C-9BED-A9B6CF011073}"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solidFill>
                  <a:prstClr val="black"/>
                </a:solidFill>
                <a:latin typeface="Calibri" pitchFamily="34" charset="0"/>
                <a:ea typeface="ＭＳ Ｐゴシック" pitchFamily="34" charset="-128"/>
              </a:defRPr>
            </a:lvl1pPr>
          </a:lstStyle>
          <a:p>
            <a:pPr>
              <a:defRPr/>
            </a:pPr>
            <a:fld id="{18F9B3F0-0BD9-4BC4-839D-88579B33C9FD}" type="datetime1">
              <a:rPr lang="en-US"/>
              <a:pPr>
                <a:defRPr/>
              </a:pPr>
              <a:t>11/3/2016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0EB12E7A-2FA9-4BC4-A9D4-D6B8BDF4E7C8}"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solidFill>
                  <a:prstClr val="black"/>
                </a:solidFill>
                <a:latin typeface="Calibri" pitchFamily="34" charset="0"/>
                <a:ea typeface="ＭＳ Ｐゴシック" pitchFamily="34" charset="-128"/>
              </a:defRPr>
            </a:lvl1pPr>
          </a:lstStyle>
          <a:p>
            <a:pPr>
              <a:defRPr/>
            </a:pPr>
            <a:fld id="{28B4248F-37B9-4969-8BD1-88C872CB8F02}" type="datetime1">
              <a:rPr lang="en-US"/>
              <a:pPr>
                <a:defRPr/>
              </a:pPr>
              <a:t>11/3/2016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93974ADF-538C-4ED6-9A64-C545E699785B}"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solidFill>
                  <a:prstClr val="black"/>
                </a:solidFill>
                <a:latin typeface="Calibri" pitchFamily="34" charset="0"/>
                <a:ea typeface="ＭＳ Ｐゴシック" pitchFamily="34" charset="-128"/>
              </a:defRPr>
            </a:lvl1pPr>
          </a:lstStyle>
          <a:p>
            <a:pPr>
              <a:defRPr/>
            </a:pPr>
            <a:fld id="{CC60ACF6-233C-4FBA-B2F3-B53F7E85F874}" type="datetime1">
              <a:rPr lang="en-US"/>
              <a:pPr>
                <a:defRPr/>
              </a:pPr>
              <a:t>11/3/2016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FA3BFB64-29FD-40C5-9334-8DE01E920548}"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solidFill>
                  <a:prstClr val="black"/>
                </a:solidFill>
                <a:latin typeface="Calibri" pitchFamily="34" charset="0"/>
                <a:ea typeface="ＭＳ Ｐゴシック" pitchFamily="34" charset="-128"/>
              </a:defRPr>
            </a:lvl1pPr>
          </a:lstStyle>
          <a:p>
            <a:pPr>
              <a:defRPr/>
            </a:pPr>
            <a:fld id="{A64050D8-1DE9-464C-8474-897CEE3F2B6D}" type="datetime1">
              <a:rPr lang="en-US"/>
              <a:pPr>
                <a:defRPr/>
              </a:pPr>
              <a:t>11/3/2016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7078F94E-EE6C-4120-B6D4-2263F7D3B451}"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solidFill>
                  <a:prstClr val="black"/>
                </a:solidFill>
                <a:latin typeface="Calibri" pitchFamily="34" charset="0"/>
                <a:ea typeface="ＭＳ Ｐゴシック" pitchFamily="34" charset="-128"/>
              </a:defRPr>
            </a:lvl1pPr>
          </a:lstStyle>
          <a:p>
            <a:pPr>
              <a:defRPr/>
            </a:pPr>
            <a:fld id="{E01ADAB3-84CE-40A1-B09C-CF9449FD761D}" type="datetime1">
              <a:rPr lang="en-US"/>
              <a:pPr>
                <a:defRPr/>
              </a:pPr>
              <a:t>11/3/2016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842ECEB8-950A-4E1E-8800-78F9ACFEF828}"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solidFill>
                  <a:prstClr val="black"/>
                </a:solidFill>
                <a:latin typeface="Calibri" pitchFamily="34" charset="0"/>
                <a:ea typeface="ＭＳ Ｐゴシック" pitchFamily="34" charset="-128"/>
              </a:defRPr>
            </a:lvl1pPr>
          </a:lstStyle>
          <a:p>
            <a:pPr>
              <a:defRPr/>
            </a:pPr>
            <a:fld id="{520519FC-14C4-497A-B305-7E880C9058F2}" type="datetime1">
              <a:rPr lang="en-US"/>
              <a:pPr>
                <a:defRPr/>
              </a:pPr>
              <a:t>11/3/2016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154B9C88-A3BB-40DE-A53C-AA2E4D510B34}"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solidFill>
                  <a:prstClr val="black"/>
                </a:solidFill>
                <a:latin typeface="Calibri" pitchFamily="34" charset="0"/>
                <a:ea typeface="ＭＳ Ｐゴシック" pitchFamily="34" charset="-128"/>
              </a:defRPr>
            </a:lvl1pPr>
          </a:lstStyle>
          <a:p>
            <a:pPr>
              <a:defRPr/>
            </a:pPr>
            <a:fld id="{787AEB83-6A62-43B1-98F9-64D743AF2687}" type="datetime1">
              <a:rPr lang="en-US"/>
              <a:pPr>
                <a:defRPr/>
              </a:pPr>
              <a:t>11/3/2016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33722A17-7B6D-416E-8039-119D433914C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64A01DCC-F288-4CC4-B01B-AFCC87FA5CE9}" type="datetime1">
              <a:rPr lang="en-US"/>
              <a:pPr>
                <a:defRPr/>
              </a:pPr>
              <a:t>11/3/2016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EE62B067-B8E1-44D4-873A-0C9707E50796}"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solidFill>
                  <a:prstClr val="black"/>
                </a:solidFill>
                <a:latin typeface="Calibri" pitchFamily="34" charset="0"/>
                <a:ea typeface="ＭＳ Ｐゴシック" pitchFamily="34" charset="-128"/>
              </a:defRPr>
            </a:lvl1pPr>
          </a:lstStyle>
          <a:p>
            <a:pPr>
              <a:defRPr/>
            </a:pPr>
            <a:fld id="{8C02D421-8C48-4914-A41F-93DB69CD9520}" type="datetime1">
              <a:rPr lang="en-US"/>
              <a:pPr>
                <a:defRPr/>
              </a:pPr>
              <a:t>11/3/2016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35B56201-0E29-4592-AC05-F94E22F49D9D}"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solidFill>
                  <a:prstClr val="black"/>
                </a:solidFill>
                <a:latin typeface="Calibri" pitchFamily="34" charset="0"/>
                <a:ea typeface="ＭＳ Ｐゴシック" pitchFamily="34" charset="-128"/>
              </a:defRPr>
            </a:lvl1pPr>
          </a:lstStyle>
          <a:p>
            <a:pPr>
              <a:defRPr/>
            </a:pPr>
            <a:fld id="{5363993E-1039-40BA-B65D-393801C2AA2C}" type="datetime1">
              <a:rPr lang="en-US"/>
              <a:pPr>
                <a:defRPr/>
              </a:pPr>
              <a:t>11/3/2016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E233A8E8-4A3F-4A4E-A3C0-3F72E9C81606}"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75B7D440-B4E3-4EEA-916E-6A2B58DCCAED}" type="datetimeFigureOut">
              <a:rPr lang="en-US"/>
              <a:pPr>
                <a:defRPr/>
              </a:pPr>
              <a:t>11/3/2016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EA9B77B5-C70A-4900-A05C-CFE48065C941}"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A2EC4A17-9C5E-4BC9-961D-8BB57837EC0A}" type="datetimeFigureOut">
              <a:rPr lang="en-US"/>
              <a:pPr>
                <a:defRPr/>
              </a:pPr>
              <a:t>11/3/2016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AD44F3F0-C101-41E1-A755-D0A0475D8A0E}"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C45F37BB-9CD6-4D4A-911A-EAC9F02B5BB2}" type="datetimeFigureOut">
              <a:rPr lang="en-US"/>
              <a:pPr>
                <a:defRPr/>
              </a:pPr>
              <a:t>11/3/2016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5CEDA07A-85C8-4A05-AB9C-A4A9A6FE2C4E}"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F5A2D0C6-AF18-442C-B341-CBDD764FC0A7}" type="datetimeFigureOut">
              <a:rPr lang="en-US"/>
              <a:pPr>
                <a:defRPr/>
              </a:pPr>
              <a:t>11/3/2016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DAC8E5F8-9FD3-4D1E-AF3B-3944C11A0E9C}"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563B73D3-9689-46D1-899A-3C0B44208E71}" type="datetimeFigureOut">
              <a:rPr lang="en-US"/>
              <a:pPr>
                <a:defRPr/>
              </a:pPr>
              <a:t>11/3/2016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6695C7E8-5004-4E7A-8A79-BB13C5AE7F58}"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08E83EBB-4E76-488F-992A-3C26053C8D98}" type="datetimeFigureOut">
              <a:rPr lang="en-US"/>
              <a:pPr>
                <a:defRPr/>
              </a:pPr>
              <a:t>11/3/2016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A503F142-3506-4C2E-BED9-859235E73ECC}"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3A502EBD-BE58-4E6F-9CBD-304121239E28}" type="datetimeFigureOut">
              <a:rPr lang="en-US"/>
              <a:pPr>
                <a:defRPr/>
              </a:pPr>
              <a:t>11/3/2016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F650849D-F6D4-4941-B6B1-C26E24B3ACE6}"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C0B9371F-EBF2-490C-90C4-74E678776BFC}" type="datetimeFigureOut">
              <a:rPr lang="en-US"/>
              <a:pPr>
                <a:defRPr/>
              </a:pPr>
              <a:t>11/3/2016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EBFF1821-C2F8-4D6B-B0C3-3F1C8645CB4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5D12AA37-3013-462E-9216-D774D3EADA59}" type="datetime1">
              <a:rPr lang="en-US"/>
              <a:pPr>
                <a:defRPr/>
              </a:pPr>
              <a:t>11/3/2016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42BF93D0-A099-463F-97FA-C3CEB344FFAC}"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8294B580-78FA-4F6C-927A-35B6769E8BF4}" type="datetimeFigureOut">
              <a:rPr lang="en-US"/>
              <a:pPr>
                <a:defRPr/>
              </a:pPr>
              <a:t>11/3/2016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27C7F05B-5DAC-485E-A357-6E7C70929861}"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2FD0B71C-5298-4B97-9D4A-FE8626AC2524}" type="datetimeFigureOut">
              <a:rPr lang="en-US"/>
              <a:pPr>
                <a:defRPr/>
              </a:pPr>
              <a:t>11/3/2016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3FF52E9D-266F-4432-A80E-3CE5267AF77E}"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F936FAFC-7ED0-4E01-9CD6-592A0EF04518}" type="datetimeFigureOut">
              <a:rPr lang="en-US"/>
              <a:pPr>
                <a:defRPr/>
              </a:pPr>
              <a:t>11/3/2016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prstClr val="black"/>
                </a:solidFill>
                <a:latin typeface="Calibri" pitchFamily="34" charset="0"/>
                <a:ea typeface="ＭＳ Ｐゴシック" pitchFamily="34" charset="-128"/>
              </a:defRPr>
            </a:lvl1pPr>
          </a:lstStyle>
          <a:p>
            <a:pPr>
              <a:defRPr/>
            </a:pPr>
            <a:fld id="{95EC65A9-F533-48A3-B55F-DA5A7FBDCAE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9E444F5B-B02A-44AA-9FC3-1C9CD2768C3F}" type="datetime1">
              <a:rPr lang="en-US"/>
              <a:pPr>
                <a:defRPr/>
              </a:pPr>
              <a:t>11/3/2016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4FC4CC1F-9735-4D89-8524-19C58FECE65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919FF3F7-9ADE-4187-A472-A29EFD3ABD34}" type="datetime1">
              <a:rPr lang="en-US"/>
              <a:pPr>
                <a:defRPr/>
              </a:pPr>
              <a:t>11/3/2016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2D672D57-388E-4701-AD99-EFA004ACF2F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1.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3.jpe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3.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Slide Content Backround.jpg"/>
          <p:cNvPicPr>
            <a:picLocks noChangeAspect="1"/>
          </p:cNvPicPr>
          <p:nvPr/>
        </p:nvPicPr>
        <p:blipFill>
          <a:blip r:embed="rId16"/>
          <a:srcRect/>
          <a:stretch>
            <a:fillRect/>
          </a:stretch>
        </p:blipFill>
        <p:spPr bwMode="auto">
          <a:xfrm>
            <a:off x="0" y="0"/>
            <a:ext cx="9144000" cy="6861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0205" r:id="rId1"/>
    <p:sldLayoutId id="2147490206" r:id="rId2"/>
    <p:sldLayoutId id="2147490207" r:id="rId3"/>
    <p:sldLayoutId id="2147490208" r:id="rId4"/>
    <p:sldLayoutId id="2147490209" r:id="rId5"/>
    <p:sldLayoutId id="2147490210" r:id="rId6"/>
    <p:sldLayoutId id="2147490211" r:id="rId7"/>
    <p:sldLayoutId id="2147490212" r:id="rId8"/>
    <p:sldLayoutId id="2147490213" r:id="rId9"/>
    <p:sldLayoutId id="2147490214" r:id="rId10"/>
    <p:sldLayoutId id="2147490215" r:id="rId11"/>
    <p:sldLayoutId id="2147490216" r:id="rId12"/>
    <p:sldLayoutId id="2147490217" r:id="rId13"/>
    <p:sldLayoutId id="2147490218" r:id="rId1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descr="Slide Content Backround.jpg"/>
          <p:cNvPicPr>
            <a:picLocks noChangeAspect="1"/>
          </p:cNvPicPr>
          <p:nvPr/>
        </p:nvPicPr>
        <p:blipFill>
          <a:blip r:embed="rId13"/>
          <a:srcRect/>
          <a:stretch>
            <a:fillRect/>
          </a:stretch>
        </p:blipFill>
        <p:spPr bwMode="auto">
          <a:xfrm>
            <a:off x="0" y="0"/>
            <a:ext cx="9144000" cy="6861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0219" r:id="rId1"/>
    <p:sldLayoutId id="2147490220" r:id="rId2"/>
    <p:sldLayoutId id="2147490221" r:id="rId3"/>
    <p:sldLayoutId id="2147490222" r:id="rId4"/>
    <p:sldLayoutId id="2147490223" r:id="rId5"/>
    <p:sldLayoutId id="2147490224" r:id="rId6"/>
    <p:sldLayoutId id="2147490225" r:id="rId7"/>
    <p:sldLayoutId id="2147490226" r:id="rId8"/>
    <p:sldLayoutId id="2147490227" r:id="rId9"/>
    <p:sldLayoutId id="2147490228" r:id="rId10"/>
    <p:sldLayoutId id="214749022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 descr="DWS Slide Pages1.jpg"/>
          <p:cNvPicPr>
            <a:picLocks noChangeAspect="1"/>
          </p:cNvPicPr>
          <p:nvPr userDrawn="1"/>
        </p:nvPicPr>
        <p:blipFill>
          <a:blip r:embed="rId13"/>
          <a:srcRect/>
          <a:stretch>
            <a:fillRect/>
          </a:stretch>
        </p:blipFill>
        <p:spPr bwMode="auto">
          <a:xfrm>
            <a:off x="0" y="0"/>
            <a:ext cx="9144000"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0230" r:id="rId1"/>
    <p:sldLayoutId id="2147490231" r:id="rId2"/>
    <p:sldLayoutId id="2147490232" r:id="rId3"/>
    <p:sldLayoutId id="2147490233" r:id="rId4"/>
    <p:sldLayoutId id="2147490234" r:id="rId5"/>
    <p:sldLayoutId id="2147490235" r:id="rId6"/>
    <p:sldLayoutId id="2147490236" r:id="rId7"/>
    <p:sldLayoutId id="2147490237" r:id="rId8"/>
    <p:sldLayoutId id="2147490238" r:id="rId9"/>
    <p:sldLayoutId id="2147490239" r:id="rId10"/>
    <p:sldLayoutId id="2147490240"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 descr="Slide Content Backround.jpg"/>
          <p:cNvPicPr>
            <a:picLocks noChangeAspect="1"/>
          </p:cNvPicPr>
          <p:nvPr/>
        </p:nvPicPr>
        <p:blipFill>
          <a:blip r:embed="rId16"/>
          <a:srcRect/>
          <a:stretch>
            <a:fillRect/>
          </a:stretch>
        </p:blipFill>
        <p:spPr bwMode="auto">
          <a:xfrm>
            <a:off x="0" y="0"/>
            <a:ext cx="9144000" cy="6861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0241" r:id="rId1"/>
    <p:sldLayoutId id="2147490242" r:id="rId2"/>
    <p:sldLayoutId id="2147490243" r:id="rId3"/>
    <p:sldLayoutId id="2147490244" r:id="rId4"/>
    <p:sldLayoutId id="2147490245" r:id="rId5"/>
    <p:sldLayoutId id="2147490246" r:id="rId6"/>
    <p:sldLayoutId id="2147490247" r:id="rId7"/>
    <p:sldLayoutId id="2147490248" r:id="rId8"/>
    <p:sldLayoutId id="2147490249" r:id="rId9"/>
    <p:sldLayoutId id="2147490250" r:id="rId10"/>
    <p:sldLayoutId id="2147490251" r:id="rId11"/>
    <p:sldLayoutId id="2147490252" r:id="rId12"/>
    <p:sldLayoutId id="2147490253" r:id="rId13"/>
    <p:sldLayoutId id="2147490254" r:id="rId1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1" descr="DWS Slide Pages1.jpg"/>
          <p:cNvPicPr>
            <a:picLocks noChangeAspect="1"/>
          </p:cNvPicPr>
          <p:nvPr userDrawn="1"/>
        </p:nvPicPr>
        <p:blipFill>
          <a:blip r:embed="rId13"/>
          <a:srcRect/>
          <a:stretch>
            <a:fillRect/>
          </a:stretch>
        </p:blipFill>
        <p:spPr bwMode="auto">
          <a:xfrm>
            <a:off x="0" y="0"/>
            <a:ext cx="9144000"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0266" r:id="rId1"/>
    <p:sldLayoutId id="2147490267" r:id="rId2"/>
    <p:sldLayoutId id="2147490268" r:id="rId3"/>
    <p:sldLayoutId id="2147490269" r:id="rId4"/>
    <p:sldLayoutId id="2147490270" r:id="rId5"/>
    <p:sldLayoutId id="2147490271" r:id="rId6"/>
    <p:sldLayoutId id="2147490272" r:id="rId7"/>
    <p:sldLayoutId id="2147490273" r:id="rId8"/>
    <p:sldLayoutId id="2147490274" r:id="rId9"/>
    <p:sldLayoutId id="2147490275" r:id="rId10"/>
    <p:sldLayoutId id="2147490276"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1" descr="DWS Slide Pages1.jpg"/>
          <p:cNvPicPr>
            <a:picLocks noChangeAspect="1"/>
          </p:cNvPicPr>
          <p:nvPr userDrawn="1"/>
        </p:nvPicPr>
        <p:blipFill>
          <a:blip r:embed="rId13"/>
          <a:srcRect/>
          <a:stretch>
            <a:fillRect/>
          </a:stretch>
        </p:blipFill>
        <p:spPr bwMode="auto">
          <a:xfrm>
            <a:off x="0" y="0"/>
            <a:ext cx="9144000"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0277" r:id="rId1"/>
    <p:sldLayoutId id="2147490278" r:id="rId2"/>
    <p:sldLayoutId id="2147490279" r:id="rId3"/>
    <p:sldLayoutId id="2147490280" r:id="rId4"/>
    <p:sldLayoutId id="2147490281" r:id="rId5"/>
    <p:sldLayoutId id="2147490282" r:id="rId6"/>
    <p:sldLayoutId id="2147490283" r:id="rId7"/>
    <p:sldLayoutId id="2147490284" r:id="rId8"/>
    <p:sldLayoutId id="2147490285" r:id="rId9"/>
    <p:sldLayoutId id="2147490286" r:id="rId10"/>
    <p:sldLayoutId id="2147490287"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6.xml"/><Relationship Id="rId5" Type="http://schemas.openxmlformats.org/officeDocument/2006/relationships/image" Target="../media/image10.gif"/><Relationship Id="rId4" Type="http://schemas.openxmlformats.org/officeDocument/2006/relationships/image" Target="../media/image9.wmf"/></Relationships>
</file>

<file path=ppt/slides/_rels/slide2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6.xml"/><Relationship Id="rId6" Type="http://schemas.openxmlformats.org/officeDocument/2006/relationships/image" Target="../media/image10.gif"/><Relationship Id="rId5" Type="http://schemas.openxmlformats.org/officeDocument/2006/relationships/image" Target="../media/image11.png"/><Relationship Id="rId4" Type="http://schemas.openxmlformats.org/officeDocument/2006/relationships/image" Target="../media/image9.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Box 6"/>
          <p:cNvSpPr txBox="1">
            <a:spLocks noChangeArrowheads="1"/>
          </p:cNvSpPr>
          <p:nvPr/>
        </p:nvSpPr>
        <p:spPr bwMode="auto">
          <a:xfrm>
            <a:off x="1449388" y="2251075"/>
            <a:ext cx="5089525" cy="2000250"/>
          </a:xfrm>
          <a:prstGeom prst="rect">
            <a:avLst/>
          </a:prstGeom>
          <a:noFill/>
          <a:ln w="9525">
            <a:noFill/>
            <a:miter lim="800000"/>
            <a:headEnd/>
            <a:tailEnd/>
          </a:ln>
        </p:spPr>
        <p:txBody>
          <a:bodyPr>
            <a:spAutoFit/>
          </a:bodyPr>
          <a:lstStyle/>
          <a:p>
            <a:r>
              <a:rPr lang="en-US" altLang="en-US" b="1">
                <a:solidFill>
                  <a:srgbClr val="FFFFFF"/>
                </a:solidFill>
                <a:latin typeface="Gill Sans MT" pitchFamily="34" charset="0"/>
              </a:rPr>
              <a:t>PRESENTATION TITLE</a:t>
            </a:r>
          </a:p>
          <a:p>
            <a:endParaRPr lang="en-US" altLang="en-US" sz="1800">
              <a:solidFill>
                <a:srgbClr val="FFFFFF"/>
              </a:solidFill>
              <a:latin typeface="Gill Sans"/>
            </a:endParaRPr>
          </a:p>
          <a:p>
            <a:r>
              <a:rPr lang="en-US" altLang="en-US" sz="1800">
                <a:solidFill>
                  <a:srgbClr val="FFFFFF"/>
                </a:solidFill>
                <a:latin typeface="Gill Sans Light"/>
              </a:rPr>
              <a:t>Presented by:</a:t>
            </a:r>
          </a:p>
          <a:p>
            <a:r>
              <a:rPr lang="en-US" altLang="en-US" sz="1800">
                <a:solidFill>
                  <a:srgbClr val="FFFFFF"/>
                </a:solidFill>
                <a:latin typeface="Gill Sans Light"/>
              </a:rPr>
              <a:t>Name Surname</a:t>
            </a:r>
          </a:p>
          <a:p>
            <a:r>
              <a:rPr lang="en-US" altLang="en-US" sz="1800">
                <a:solidFill>
                  <a:srgbClr val="FFFFFF"/>
                </a:solidFill>
                <a:latin typeface="Gill Sans Light"/>
              </a:rPr>
              <a:t>Directorate</a:t>
            </a:r>
          </a:p>
          <a:p>
            <a:endParaRPr lang="en-US" altLang="en-US" sz="1400">
              <a:solidFill>
                <a:srgbClr val="FFFFFF"/>
              </a:solidFill>
              <a:latin typeface="Gill Sans Light"/>
            </a:endParaRPr>
          </a:p>
          <a:p>
            <a:r>
              <a:rPr lang="en-US" altLang="en-US" sz="1400">
                <a:solidFill>
                  <a:srgbClr val="FFFFFF"/>
                </a:solidFill>
                <a:latin typeface="Gill Sans Light"/>
              </a:rPr>
              <a:t>Date</a:t>
            </a:r>
          </a:p>
        </p:txBody>
      </p:sp>
      <p:pic>
        <p:nvPicPr>
          <p:cNvPr id="93187" name="Picture 1" descr="DWS Slide Cover3.pdf"/>
          <p:cNvPicPr>
            <a:picLocks noChangeAspect="1"/>
          </p:cNvPicPr>
          <p:nvPr/>
        </p:nvPicPr>
        <p:blipFill>
          <a:blip r:embed="rId3"/>
          <a:srcRect/>
          <a:stretch>
            <a:fillRect/>
          </a:stretch>
        </p:blipFill>
        <p:spPr bwMode="auto">
          <a:xfrm>
            <a:off x="0" y="0"/>
            <a:ext cx="9180513" cy="6884988"/>
          </a:xfrm>
          <a:prstGeom prst="rect">
            <a:avLst/>
          </a:prstGeom>
          <a:noFill/>
          <a:ln w="9525">
            <a:noFill/>
            <a:miter lim="800000"/>
            <a:headEnd/>
            <a:tailEnd/>
          </a:ln>
        </p:spPr>
      </p:pic>
      <p:pic>
        <p:nvPicPr>
          <p:cNvPr id="93188" name="Picture 1" descr="DWS Slide Cover pic4.jpg"/>
          <p:cNvPicPr>
            <a:picLocks noChangeAspect="1"/>
          </p:cNvPicPr>
          <p:nvPr/>
        </p:nvPicPr>
        <p:blipFill>
          <a:blip r:embed="rId4"/>
          <a:srcRect/>
          <a:stretch>
            <a:fillRect/>
          </a:stretch>
        </p:blipFill>
        <p:spPr bwMode="auto">
          <a:xfrm>
            <a:off x="0" y="1512888"/>
            <a:ext cx="9180513" cy="5032375"/>
          </a:xfrm>
          <a:prstGeom prst="rect">
            <a:avLst/>
          </a:prstGeom>
          <a:noFill/>
          <a:ln w="9525">
            <a:noFill/>
            <a:miter lim="800000"/>
            <a:headEnd/>
            <a:tailEnd/>
          </a:ln>
        </p:spPr>
      </p:pic>
      <p:sp>
        <p:nvSpPr>
          <p:cNvPr id="68613" name="Title 1"/>
          <p:cNvSpPr>
            <a:spLocks noGrp="1"/>
          </p:cNvSpPr>
          <p:nvPr>
            <p:ph type="ctrTitle"/>
          </p:nvPr>
        </p:nvSpPr>
        <p:spPr bwMode="auto">
          <a:extLst/>
        </p:spPr>
        <p:txBody>
          <a:bodyPr vert="horz" wrap="square" lIns="91440" tIns="45720" rIns="91440" bIns="45720" numCol="1" anchor="t" anchorCtr="0" compatLnSpc="1">
            <a:prstTxWarp prst="textNoShape">
              <a:avLst/>
            </a:prstTxWarp>
          </a:bodyPr>
          <a:lstStyle/>
          <a:p>
            <a:pPr>
              <a:defRPr/>
            </a:pPr>
            <a:r>
              <a:rPr lang="en-US" sz="2800" b="1" cap="small" dirty="0" smtClean="0">
                <a:solidFill>
                  <a:schemeClr val="bg1"/>
                </a:solidFill>
                <a:latin typeface="Arial" charset="0"/>
              </a:rPr>
              <a:t>BRIEFING TO THE PORTFOLIO COMMITTEE ON THE RIPARIAN AND RELATED HISTORICAL USE OF WATER AND ITS IMPLICATIONS ON THE CURRENT ALLOCATIONS</a:t>
            </a:r>
            <a:endParaRPr lang="en-ZA" altLang="en-US" sz="2800" dirty="0" smtClean="0"/>
          </a:p>
        </p:txBody>
      </p:sp>
      <p:sp>
        <p:nvSpPr>
          <p:cNvPr id="3" name="Subtitle 2"/>
          <p:cNvSpPr>
            <a:spLocks noGrp="1"/>
          </p:cNvSpPr>
          <p:nvPr>
            <p:ph type="subTitle" idx="1"/>
          </p:nvPr>
        </p:nvSpPr>
        <p:spPr>
          <a:xfrm>
            <a:off x="4325938" y="5172075"/>
            <a:ext cx="4518025" cy="1373188"/>
          </a:xfrm>
        </p:spPr>
        <p:txBody>
          <a:bodyPr/>
          <a:lstStyle/>
          <a:p>
            <a:pPr algn="r">
              <a:defRPr/>
            </a:pPr>
            <a:r>
              <a:rPr lang="en-US" sz="1800" b="1" cap="small" dirty="0" smtClean="0">
                <a:solidFill>
                  <a:schemeClr val="bg1"/>
                </a:solidFill>
                <a:latin typeface="Arial" pitchFamily="34" charset="0"/>
                <a:cs typeface="Arial" pitchFamily="34" charset="0"/>
              </a:rPr>
              <a:t>MR. MARIUS KEET</a:t>
            </a:r>
            <a:endParaRPr lang="en-US" sz="1800" b="1" cap="small" dirty="0">
              <a:solidFill>
                <a:schemeClr val="bg1"/>
              </a:solidFill>
              <a:latin typeface="Arial" pitchFamily="34" charset="0"/>
              <a:cs typeface="Arial" pitchFamily="34" charset="0"/>
            </a:endParaRPr>
          </a:p>
          <a:p>
            <a:pPr>
              <a:defRPr/>
            </a:pPr>
            <a:r>
              <a:rPr lang="en-US" sz="1800" b="1" cap="small" dirty="0" smtClean="0">
                <a:solidFill>
                  <a:schemeClr val="bg1"/>
                </a:solidFill>
                <a:latin typeface="Arial" pitchFamily="34" charset="0"/>
                <a:cs typeface="Arial" pitchFamily="34" charset="0"/>
              </a:rPr>
              <a:t>				02 NOVEMBER  2016</a:t>
            </a:r>
            <a:endParaRPr lang="en-US" sz="1800" b="1" cap="small" dirty="0">
              <a:solidFill>
                <a:schemeClr val="bg1"/>
              </a:solidFill>
              <a:latin typeface="Arial" pitchFamily="34" charset="0"/>
              <a:cs typeface="Arial" pitchFamily="34" charset="0"/>
            </a:endParaRPr>
          </a:p>
          <a:p>
            <a:pPr>
              <a:defRPr/>
            </a:pPr>
            <a:endParaRPr lang="en-ZA" sz="2000" dirty="0">
              <a:solidFill>
                <a:schemeClr val="bg1">
                  <a:lumMod val="95000"/>
                </a:schemeClr>
              </a:solidFill>
              <a:ea typeface="ＭＳ Ｐゴシック"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bwMode="auto">
          <a:xfrm>
            <a:off x="600501" y="3410"/>
            <a:ext cx="8543499" cy="1143000"/>
          </a:xfrm>
          <a:noFill/>
          <a:ln>
            <a:miter lim="800000"/>
            <a:headEnd/>
            <a:tailEnd/>
          </a:ln>
        </p:spPr>
        <p:txBody>
          <a:bodyPr vert="horz" wrap="square" lIns="91440" tIns="45720" rIns="91440" bIns="45720" numCol="1" anchor="t" anchorCtr="0" compatLnSpc="1">
            <a:prstTxWarp prst="textNoShape">
              <a:avLst/>
            </a:prstTxWarp>
          </a:bodyPr>
          <a:lstStyle/>
          <a:p>
            <a:r>
              <a:rPr lang="en-ZA" altLang="en-US" sz="2800" b="1" dirty="0" smtClean="0"/>
              <a:t>MEASURES TO EXPEDITE THE ERADICATION OF HISTORICAL RIGHTS</a:t>
            </a:r>
            <a:endParaRPr lang="en-ZA" sz="2800" dirty="0" smtClean="0"/>
          </a:p>
        </p:txBody>
      </p:sp>
      <p:sp>
        <p:nvSpPr>
          <p:cNvPr id="102403" name="Content Placeholder 2"/>
          <p:cNvSpPr>
            <a:spLocks noGrp="1"/>
          </p:cNvSpPr>
          <p:nvPr>
            <p:ph idx="1"/>
          </p:nvPr>
        </p:nvSpPr>
        <p:spPr bwMode="auto">
          <a:xfrm>
            <a:off x="750627" y="764270"/>
            <a:ext cx="8393373" cy="4884217"/>
          </a:xfrm>
          <a:noFill/>
          <a:ln>
            <a:miter lim="800000"/>
            <a:headEnd/>
            <a:tailEnd/>
          </a:ln>
        </p:spPr>
        <p:txBody>
          <a:bodyPr vert="horz" wrap="square" lIns="91440" tIns="45720" rIns="91440" bIns="45720" numCol="1" anchor="t" anchorCtr="0" compatLnSpc="1">
            <a:prstTxWarp prst="textNoShape">
              <a:avLst/>
            </a:prstTxWarp>
          </a:bodyPr>
          <a:lstStyle/>
          <a:p>
            <a:pPr marL="628650" lvl="0" algn="just"/>
            <a:r>
              <a:rPr lang="en-US" sz="1700" b="0" dirty="0" err="1" smtClean="0">
                <a:cs typeface="Arial" pitchFamily="34" charset="0"/>
              </a:rPr>
              <a:t>Prioritising</a:t>
            </a:r>
            <a:r>
              <a:rPr lang="en-US" sz="1700" b="0" dirty="0" smtClean="0">
                <a:cs typeface="Arial" pitchFamily="34" charset="0"/>
              </a:rPr>
              <a:t> social and economic equity in the re-allocation of water;</a:t>
            </a:r>
          </a:p>
          <a:p>
            <a:pPr lvl="1" algn="just"/>
            <a:r>
              <a:rPr lang="en-US" sz="1700" dirty="0" smtClean="0">
                <a:cs typeface="Arial" pitchFamily="34" charset="0"/>
              </a:rPr>
              <a:t>Prioritize applications that address past racial and gender imbalances  12 million m3 (15-16)</a:t>
            </a:r>
          </a:p>
          <a:p>
            <a:pPr lvl="1" algn="just"/>
            <a:r>
              <a:rPr lang="en-US" sz="1700" dirty="0" smtClean="0">
                <a:cs typeface="Arial" pitchFamily="34" charset="0"/>
              </a:rPr>
              <a:t>1348 resource poor farmers  were supported during 2016</a:t>
            </a:r>
          </a:p>
          <a:p>
            <a:pPr lvl="1" algn="just"/>
            <a:r>
              <a:rPr lang="en-US" sz="1700" b="0" dirty="0" smtClean="0">
                <a:cs typeface="Arial" pitchFamily="34" charset="0"/>
              </a:rPr>
              <a:t>General Authorizations issued </a:t>
            </a:r>
            <a:r>
              <a:rPr lang="en-US" sz="1700" dirty="0" smtClean="0">
                <a:cs typeface="Arial" pitchFamily="34" charset="0"/>
              </a:rPr>
              <a:t> where water is readily available</a:t>
            </a:r>
            <a:endParaRPr lang="en-US" sz="1700" b="0" dirty="0" smtClean="0">
              <a:cs typeface="Arial" pitchFamily="34" charset="0"/>
            </a:endParaRPr>
          </a:p>
          <a:p>
            <a:pPr lvl="1" algn="just"/>
            <a:r>
              <a:rPr lang="en-US" sz="1700" dirty="0" smtClean="0">
                <a:cs typeface="Arial" pitchFamily="34" charset="0"/>
              </a:rPr>
              <a:t>Water set aside –water is </a:t>
            </a:r>
            <a:r>
              <a:rPr lang="en-US" sz="1700" dirty="0" err="1" smtClean="0">
                <a:cs typeface="Arial" pitchFamily="34" charset="0"/>
              </a:rPr>
              <a:t>ringfenced</a:t>
            </a:r>
            <a:r>
              <a:rPr lang="en-US" sz="1700" dirty="0" smtClean="0">
                <a:cs typeface="Arial" pitchFamily="34" charset="0"/>
              </a:rPr>
              <a:t> for equity and  productive use e.g. </a:t>
            </a:r>
          </a:p>
          <a:p>
            <a:pPr lvl="2" algn="just"/>
            <a:r>
              <a:rPr lang="en-US" sz="1700" dirty="0" smtClean="0">
                <a:cs typeface="Arial" pitchFamily="34" charset="0"/>
              </a:rPr>
              <a:t>Western Cape water Supply System ,10 million m3 were set asides of which all allocated to HDI</a:t>
            </a:r>
          </a:p>
          <a:p>
            <a:pPr lvl="2" algn="just"/>
            <a:r>
              <a:rPr lang="en-US" sz="1700" dirty="0" smtClean="0">
                <a:cs typeface="Arial" pitchFamily="34" charset="0"/>
              </a:rPr>
              <a:t>Lower Orange 4000 ha set aside, 3527 ha taken by HDI’s</a:t>
            </a:r>
          </a:p>
          <a:p>
            <a:pPr lvl="2" algn="just"/>
            <a:r>
              <a:rPr lang="en-US" sz="1700" dirty="0" smtClean="0">
                <a:cs typeface="Arial" pitchFamily="34" charset="0"/>
              </a:rPr>
              <a:t>Thukela  2000 ha set aside, 200 ha  taken by HDI’s</a:t>
            </a:r>
          </a:p>
          <a:p>
            <a:pPr lvl="2" algn="just"/>
            <a:r>
              <a:rPr lang="en-US" sz="1700" dirty="0" err="1" smtClean="0">
                <a:cs typeface="Arial" pitchFamily="34" charset="0"/>
              </a:rPr>
              <a:t>Mvoti</a:t>
            </a:r>
            <a:r>
              <a:rPr lang="en-US" sz="1700" dirty="0" smtClean="0">
                <a:cs typeface="Arial" pitchFamily="34" charset="0"/>
              </a:rPr>
              <a:t>  </a:t>
            </a:r>
            <a:r>
              <a:rPr lang="en-US" sz="1700" dirty="0" err="1" smtClean="0">
                <a:cs typeface="Arial" pitchFamily="34" charset="0"/>
              </a:rPr>
              <a:t>Umzimkulu</a:t>
            </a:r>
            <a:r>
              <a:rPr lang="en-US" sz="1700" dirty="0" smtClean="0">
                <a:cs typeface="Arial" pitchFamily="34" charset="0"/>
              </a:rPr>
              <a:t> 726 ha and 500 ha been taken by HDI’s</a:t>
            </a:r>
          </a:p>
          <a:p>
            <a:pPr lvl="1" algn="just"/>
            <a:r>
              <a:rPr lang="en-US" sz="1700" dirty="0" smtClean="0">
                <a:cs typeface="Arial" pitchFamily="34" charset="0"/>
              </a:rPr>
              <a:t>Reviewing of pricing strategy  to subsidize HDI’s</a:t>
            </a:r>
          </a:p>
          <a:p>
            <a:pPr marL="628650" lvl="0" algn="just"/>
            <a:r>
              <a:rPr lang="en-US" sz="1700" b="0" dirty="0" smtClean="0">
                <a:cs typeface="Arial" pitchFamily="34" charset="0"/>
              </a:rPr>
              <a:t>Multiple water use approach in planning infrastructure;</a:t>
            </a:r>
          </a:p>
          <a:p>
            <a:pPr lvl="1" algn="just"/>
            <a:r>
              <a:rPr lang="en-US" sz="1700" dirty="0" smtClean="0">
                <a:cs typeface="Arial" pitchFamily="34" charset="0"/>
              </a:rPr>
              <a:t>Multi purpose infrastructure refers to infrastructure that provides water  to all water users, agriculture, domestic, industrial, </a:t>
            </a:r>
          </a:p>
          <a:p>
            <a:pPr lvl="1" algn="just"/>
            <a:r>
              <a:rPr lang="en-US" sz="1700" dirty="0" smtClean="0">
                <a:cs typeface="Arial" pitchFamily="34" charset="0"/>
              </a:rPr>
              <a:t>De Hoop, Berg River Dam, </a:t>
            </a:r>
            <a:r>
              <a:rPr lang="en-US" sz="1700" dirty="0" err="1" smtClean="0">
                <a:cs typeface="Arial" pitchFamily="34" charset="0"/>
              </a:rPr>
              <a:t>Mooi</a:t>
            </a:r>
            <a:r>
              <a:rPr lang="en-US" sz="1700" dirty="0" smtClean="0">
                <a:cs typeface="Arial" pitchFamily="34" charset="0"/>
              </a:rPr>
              <a:t> </a:t>
            </a:r>
            <a:r>
              <a:rPr lang="en-US" sz="1700" dirty="0" err="1" smtClean="0">
                <a:cs typeface="Arial" pitchFamily="34" charset="0"/>
              </a:rPr>
              <a:t>Mgeni</a:t>
            </a:r>
            <a:endParaRPr lang="en-US" sz="1700" dirty="0" smtClean="0">
              <a:cs typeface="Arial" pitchFamily="34" charset="0"/>
            </a:endParaRPr>
          </a:p>
          <a:p>
            <a:pPr lvl="1" algn="just"/>
            <a:r>
              <a:rPr lang="en-ZA" sz="1700" dirty="0" smtClean="0"/>
              <a:t>Development of the master water sector plan to ensure plans are integrated </a:t>
            </a:r>
          </a:p>
          <a:p>
            <a:pPr lvl="1" algn="just"/>
            <a:r>
              <a:rPr lang="en-ZA" sz="1700" dirty="0" smtClean="0"/>
              <a:t>More water made available from re-use  of effluent </a:t>
            </a:r>
          </a:p>
          <a:p>
            <a:pPr lvl="2" algn="just"/>
            <a:r>
              <a:rPr lang="en-ZA" sz="1700" dirty="0" smtClean="0"/>
              <a:t>Re-use of  acid mine drainage  (SWPN)</a:t>
            </a:r>
          </a:p>
        </p:txBody>
      </p:sp>
      <p:sp>
        <p:nvSpPr>
          <p:cNvPr id="102404" name="Slide Number Placeholder 3"/>
          <p:cNvSpPr>
            <a:spLocks noGrp="1"/>
          </p:cNvSpPr>
          <p:nvPr>
            <p:ph type="sldNum" sz="quarter" idx="12"/>
          </p:nvPr>
        </p:nvSpPr>
        <p:spPr bwMode="auto">
          <a:xfrm>
            <a:off x="6553200" y="6181725"/>
            <a:ext cx="2133600" cy="539750"/>
          </a:xfrm>
          <a:noFill/>
          <a:ln>
            <a:miter lim="800000"/>
            <a:headEnd/>
            <a:tailEnd/>
          </a:ln>
        </p:spPr>
        <p:txBody>
          <a:bodyPr/>
          <a:lstStyle/>
          <a:p>
            <a:fld id="{8C502837-8894-41F2-9908-7DDFC86DB89E}" type="slidenum">
              <a:rPr lang="en-US" smtClean="0">
                <a:solidFill>
                  <a:srgbClr val="000000"/>
                </a:solidFill>
              </a:rPr>
              <a:pPr/>
              <a:t>10</a:t>
            </a:fld>
            <a:endParaRPr lang="en-US" smtClean="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bwMode="auto">
          <a:xfrm>
            <a:off x="914400" y="2728913"/>
            <a:ext cx="8229600" cy="1816100"/>
          </a:xfrm>
          <a:noFill/>
          <a:ln>
            <a:miter lim="800000"/>
            <a:headEnd/>
            <a:tailEnd/>
          </a:ln>
        </p:spPr>
        <p:txBody>
          <a:bodyPr vert="horz" wrap="square" lIns="91440" tIns="45720" rIns="91440" bIns="45720" numCol="1" anchor="t" anchorCtr="0" compatLnSpc="1">
            <a:prstTxWarp prst="textNoShape">
              <a:avLst/>
            </a:prstTxWarp>
          </a:bodyPr>
          <a:lstStyle/>
          <a:p>
            <a:r>
              <a:rPr lang="en-ZA" sz="3200" b="1" dirty="0" smtClean="0"/>
              <a:t>VERIFICATION OF WATER USE AS AN INSTRUMENT TO ELIMINATE  HISTORICAL WATER USE ENTITLEMENTS</a:t>
            </a:r>
          </a:p>
        </p:txBody>
      </p:sp>
      <p:sp>
        <p:nvSpPr>
          <p:cNvPr id="103427" name="Slide Number Placeholder 3"/>
          <p:cNvSpPr>
            <a:spLocks noGrp="1"/>
          </p:cNvSpPr>
          <p:nvPr>
            <p:ph type="sldNum" sz="quarter" idx="12"/>
          </p:nvPr>
        </p:nvSpPr>
        <p:spPr bwMode="auto">
          <a:xfrm>
            <a:off x="6553200" y="6073775"/>
            <a:ext cx="2133600" cy="647700"/>
          </a:xfrm>
          <a:noFill/>
          <a:ln>
            <a:miter lim="800000"/>
            <a:headEnd/>
            <a:tailEnd/>
          </a:ln>
        </p:spPr>
        <p:txBody>
          <a:bodyPr/>
          <a:lstStyle/>
          <a:p>
            <a:fld id="{5A6DF706-E221-44E3-B6F2-E58C7C2DC141}" type="slidenum">
              <a:rPr lang="en-US" smtClean="0">
                <a:solidFill>
                  <a:srgbClr val="000000"/>
                </a:solidFill>
              </a:rPr>
              <a:pPr/>
              <a:t>11</a:t>
            </a:fld>
            <a:endParaRPr lang="en-US" smtClean="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3"/>
          <p:cNvSpPr>
            <a:spLocks noGrp="1"/>
          </p:cNvSpPr>
          <p:nvPr>
            <p:ph type="title"/>
          </p:nvPr>
        </p:nvSpPr>
        <p:spPr bwMode="auto">
          <a:xfrm>
            <a:off x="982638" y="274638"/>
            <a:ext cx="8161362" cy="1143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sz="3600" b="1" dirty="0" smtClean="0"/>
              <a:t>WHAT IS VALIDATION AND VERIFICATION OF WATER USE</a:t>
            </a:r>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5476" name="Slide Number Placeholder 5"/>
          <p:cNvSpPr>
            <a:spLocks noGrp="1"/>
          </p:cNvSpPr>
          <p:nvPr>
            <p:ph type="sldNum" sz="quarter" idx="12"/>
          </p:nvPr>
        </p:nvSpPr>
        <p:spPr bwMode="auto">
          <a:xfrm>
            <a:off x="6454775" y="6126163"/>
            <a:ext cx="2232025" cy="595312"/>
          </a:xfrm>
          <a:noFill/>
          <a:ln>
            <a:miter lim="800000"/>
            <a:headEnd/>
            <a:tailEnd/>
          </a:ln>
        </p:spPr>
        <p:txBody>
          <a:bodyPr/>
          <a:lstStyle/>
          <a:p>
            <a:fld id="{5C659CD2-E05F-4261-AB13-5E87BA62E1E6}" type="slidenum">
              <a:rPr lang="en-US" altLang="en-US" smtClean="0">
                <a:solidFill>
                  <a:srgbClr val="000000"/>
                </a:solidFill>
              </a:rPr>
              <a:pPr/>
              <a:t>12</a:t>
            </a:fld>
            <a:endParaRPr lang="en-US" altLang="en-US" smtClean="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bwMode="auto">
          <a:xfrm>
            <a:off x="1521725" y="142875"/>
            <a:ext cx="7622275" cy="1143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sz="3400" b="1" dirty="0" smtClean="0">
                <a:solidFill>
                  <a:srgbClr val="000000"/>
                </a:solidFill>
                <a:latin typeface="Arial" pitchFamily="34" charset="0"/>
                <a:cs typeface="Arial" pitchFamily="34" charset="0"/>
              </a:rPr>
              <a:t>EXISTING LAWFUL USE </a:t>
            </a:r>
            <a:br>
              <a:rPr lang="en-US" altLang="en-US" sz="3400" b="1" dirty="0" smtClean="0">
                <a:solidFill>
                  <a:srgbClr val="000000"/>
                </a:solidFill>
                <a:latin typeface="Arial" pitchFamily="34" charset="0"/>
                <a:cs typeface="Arial" pitchFamily="34" charset="0"/>
              </a:rPr>
            </a:br>
            <a:r>
              <a:rPr lang="en-US" altLang="en-US" sz="3400" b="1" dirty="0" smtClean="0">
                <a:solidFill>
                  <a:srgbClr val="000000"/>
                </a:solidFill>
                <a:latin typeface="Arial" pitchFamily="34" charset="0"/>
                <a:cs typeface="Arial" pitchFamily="34" charset="0"/>
              </a:rPr>
              <a:t>(S32 OF NWA)</a:t>
            </a:r>
            <a:endParaRPr lang="en-ZA" altLang="en-US" sz="3400" dirty="0" smtClean="0"/>
          </a:p>
        </p:txBody>
      </p:sp>
      <p:sp>
        <p:nvSpPr>
          <p:cNvPr id="5" name="Rectangle 4"/>
          <p:cNvSpPr/>
          <p:nvPr/>
        </p:nvSpPr>
        <p:spPr>
          <a:xfrm>
            <a:off x="1463676" y="1417638"/>
            <a:ext cx="2894012" cy="1000125"/>
          </a:xfrm>
          <a:prstGeom prst="rect">
            <a:avLst/>
          </a:prstGeom>
          <a:solidFill>
            <a:srgbClr val="FFFF00"/>
          </a:solidFill>
          <a:ln w="25400" cap="flat" cmpd="sng" algn="ctr">
            <a:solidFill>
              <a:srgbClr val="4F81BD"/>
            </a:solidFill>
            <a:prstDash val="solid"/>
          </a:ln>
          <a:effectLst/>
        </p:spPr>
        <p:txBody>
          <a:bodyPr anchor="ctr"/>
          <a:lstStyle/>
          <a:p>
            <a:pPr algn="ctr" defTabSz="914400" fontAlgn="auto">
              <a:spcBef>
                <a:spcPts val="0"/>
              </a:spcBef>
              <a:spcAft>
                <a:spcPts val="0"/>
              </a:spcAft>
              <a:defRPr/>
            </a:pPr>
            <a:r>
              <a:rPr lang="en-US" sz="3600" b="1" kern="0" dirty="0">
                <a:solidFill>
                  <a:prstClr val="black"/>
                </a:solidFill>
                <a:latin typeface="Calibri"/>
              </a:rPr>
              <a:t>EXISTING</a:t>
            </a:r>
          </a:p>
        </p:txBody>
      </p:sp>
      <p:sp>
        <p:nvSpPr>
          <p:cNvPr id="106500" name="TextBox 5"/>
          <p:cNvSpPr txBox="1">
            <a:spLocks noChangeArrowheads="1"/>
          </p:cNvSpPr>
          <p:nvPr/>
        </p:nvSpPr>
        <p:spPr bwMode="auto">
          <a:xfrm>
            <a:off x="4679156" y="1285875"/>
            <a:ext cx="500063" cy="1200150"/>
          </a:xfrm>
          <a:prstGeom prst="rect">
            <a:avLst/>
          </a:prstGeom>
          <a:noFill/>
          <a:ln w="9525">
            <a:noFill/>
            <a:miter lim="800000"/>
            <a:headEnd/>
            <a:tailEnd/>
          </a:ln>
        </p:spPr>
        <p:txBody>
          <a:bodyPr>
            <a:spAutoFit/>
          </a:bodyPr>
          <a:lstStyle/>
          <a:p>
            <a:r>
              <a:rPr lang="en-US" altLang="en-US" sz="7200" dirty="0">
                <a:solidFill>
                  <a:srgbClr val="000000"/>
                </a:solidFill>
              </a:rPr>
              <a:t>+</a:t>
            </a:r>
          </a:p>
        </p:txBody>
      </p:sp>
      <p:sp>
        <p:nvSpPr>
          <p:cNvPr id="7" name="Rectangle 6"/>
          <p:cNvSpPr/>
          <p:nvPr/>
        </p:nvSpPr>
        <p:spPr>
          <a:xfrm>
            <a:off x="5857875" y="1417638"/>
            <a:ext cx="2828925" cy="1000125"/>
          </a:xfrm>
          <a:prstGeom prst="rect">
            <a:avLst/>
          </a:prstGeom>
          <a:solidFill>
            <a:srgbClr val="C0504D">
              <a:lumMod val="40000"/>
              <a:lumOff val="60000"/>
            </a:srgbClr>
          </a:solidFill>
          <a:ln w="25400" cap="flat" cmpd="sng" algn="ctr">
            <a:solidFill>
              <a:srgbClr val="4F81BD"/>
            </a:solidFill>
            <a:prstDash val="solid"/>
          </a:ln>
          <a:effectLst/>
        </p:spPr>
        <p:txBody>
          <a:bodyPr anchor="ctr"/>
          <a:lstStyle/>
          <a:p>
            <a:pPr algn="ctr" defTabSz="914400" fontAlgn="auto">
              <a:spcBef>
                <a:spcPts val="0"/>
              </a:spcBef>
              <a:spcAft>
                <a:spcPts val="0"/>
              </a:spcAft>
              <a:defRPr/>
            </a:pPr>
            <a:r>
              <a:rPr lang="en-US" sz="3600" b="1" kern="0" dirty="0">
                <a:solidFill>
                  <a:prstClr val="black"/>
                </a:solidFill>
                <a:latin typeface="Calibri"/>
              </a:rPr>
              <a:t>LAWFUL</a:t>
            </a:r>
          </a:p>
        </p:txBody>
      </p:sp>
      <p:sp>
        <p:nvSpPr>
          <p:cNvPr id="8" name="Rectangle 7"/>
          <p:cNvSpPr/>
          <p:nvPr/>
        </p:nvSpPr>
        <p:spPr>
          <a:xfrm>
            <a:off x="1785938" y="2893325"/>
            <a:ext cx="2571750" cy="1428750"/>
          </a:xfrm>
          <a:prstGeom prst="rect">
            <a:avLst/>
          </a:prstGeom>
          <a:solidFill>
            <a:srgbClr val="C0504D">
              <a:lumMod val="20000"/>
              <a:lumOff val="80000"/>
            </a:srgbClr>
          </a:soli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fontAlgn="auto">
              <a:spcBef>
                <a:spcPts val="0"/>
              </a:spcBef>
              <a:spcAft>
                <a:spcPts val="0"/>
              </a:spcAft>
              <a:defRPr/>
            </a:pPr>
            <a:r>
              <a:rPr lang="en-US" sz="1800" b="1" kern="0" dirty="0">
                <a:solidFill>
                  <a:prstClr val="black"/>
                </a:solidFill>
                <a:latin typeface="Calibri"/>
              </a:rPr>
              <a:t>That has taken place any time during 2 years before commencement of the Act</a:t>
            </a:r>
          </a:p>
          <a:p>
            <a:pPr algn="ctr" defTabSz="914400" fontAlgn="auto">
              <a:spcBef>
                <a:spcPts val="0"/>
              </a:spcBef>
              <a:spcAft>
                <a:spcPts val="0"/>
              </a:spcAft>
              <a:defRPr/>
            </a:pPr>
            <a:r>
              <a:rPr lang="en-US" sz="1800" b="1" kern="0" dirty="0">
                <a:solidFill>
                  <a:prstClr val="black"/>
                </a:solidFill>
                <a:latin typeface="Calibri"/>
              </a:rPr>
              <a:t>(“qualifying period”)</a:t>
            </a:r>
          </a:p>
        </p:txBody>
      </p:sp>
      <p:sp>
        <p:nvSpPr>
          <p:cNvPr id="9" name="Rectangle 8"/>
          <p:cNvSpPr/>
          <p:nvPr/>
        </p:nvSpPr>
        <p:spPr>
          <a:xfrm>
            <a:off x="5857875" y="3071813"/>
            <a:ext cx="2857500" cy="1428750"/>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fontAlgn="auto">
              <a:spcBef>
                <a:spcPts val="0"/>
              </a:spcBef>
              <a:spcAft>
                <a:spcPts val="0"/>
              </a:spcAft>
              <a:defRPr/>
            </a:pPr>
            <a:r>
              <a:rPr lang="en-US" sz="1800" b="1" kern="0" dirty="0">
                <a:solidFill>
                  <a:prstClr val="black"/>
                </a:solidFill>
                <a:latin typeface="Calibri"/>
              </a:rPr>
              <a:t>Authorized under any law in place before date of the commencement of the Act</a:t>
            </a:r>
          </a:p>
          <a:p>
            <a:pPr algn="ctr" defTabSz="914400" fontAlgn="auto">
              <a:spcBef>
                <a:spcPts val="0"/>
              </a:spcBef>
              <a:spcAft>
                <a:spcPts val="0"/>
              </a:spcAft>
              <a:defRPr/>
            </a:pPr>
            <a:endParaRPr lang="en-US" sz="1800" b="1" kern="0" dirty="0">
              <a:solidFill>
                <a:prstClr val="black"/>
              </a:solidFill>
              <a:latin typeface="Calibri"/>
            </a:endParaRPr>
          </a:p>
          <a:p>
            <a:pPr algn="ctr" defTabSz="914400" fontAlgn="auto">
              <a:spcBef>
                <a:spcPts val="0"/>
              </a:spcBef>
              <a:spcAft>
                <a:spcPts val="0"/>
              </a:spcAft>
              <a:defRPr/>
            </a:pPr>
            <a:r>
              <a:rPr lang="en-US" sz="1800" b="1" kern="0" dirty="0">
                <a:solidFill>
                  <a:prstClr val="black"/>
                </a:solidFill>
                <a:latin typeface="Calibri"/>
              </a:rPr>
              <a:t>“took place lawfully”</a:t>
            </a:r>
          </a:p>
        </p:txBody>
      </p:sp>
      <p:grpSp>
        <p:nvGrpSpPr>
          <p:cNvPr id="106504" name="Group 9"/>
          <p:cNvGrpSpPr>
            <a:grpSpLocks/>
          </p:cNvGrpSpPr>
          <p:nvPr/>
        </p:nvGrpSpPr>
        <p:grpSpPr bwMode="auto">
          <a:xfrm>
            <a:off x="1785938" y="4822032"/>
            <a:ext cx="1928813" cy="785812"/>
            <a:chOff x="142844" y="4929198"/>
            <a:chExt cx="1928826" cy="785818"/>
          </a:xfrm>
        </p:grpSpPr>
        <p:sp>
          <p:nvSpPr>
            <p:cNvPr id="11" name="Rectangle 10"/>
            <p:cNvSpPr/>
            <p:nvPr/>
          </p:nvSpPr>
          <p:spPr>
            <a:xfrm>
              <a:off x="142844" y="4929198"/>
              <a:ext cx="1928826" cy="285752"/>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fontAlgn="auto">
                <a:spcBef>
                  <a:spcPts val="0"/>
                </a:spcBef>
                <a:spcAft>
                  <a:spcPts val="0"/>
                </a:spcAft>
                <a:defRPr/>
              </a:pPr>
              <a:r>
                <a:rPr lang="en-US" sz="1800" b="1" kern="0" dirty="0">
                  <a:solidFill>
                    <a:prstClr val="black"/>
                  </a:solidFill>
                  <a:latin typeface="Calibri"/>
                </a:rPr>
                <a:t>Surface water</a:t>
              </a:r>
            </a:p>
          </p:txBody>
        </p:sp>
        <p:sp>
          <p:nvSpPr>
            <p:cNvPr id="12" name="Rectangle 11"/>
            <p:cNvSpPr/>
            <p:nvPr/>
          </p:nvSpPr>
          <p:spPr>
            <a:xfrm>
              <a:off x="142844" y="5214950"/>
              <a:ext cx="1928826" cy="500066"/>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fontAlgn="auto">
                <a:spcBef>
                  <a:spcPts val="0"/>
                </a:spcBef>
                <a:spcAft>
                  <a:spcPts val="0"/>
                </a:spcAft>
                <a:defRPr/>
              </a:pPr>
              <a:r>
                <a:rPr lang="en-US" sz="1800" b="1" kern="0" dirty="0">
                  <a:solidFill>
                    <a:prstClr val="black"/>
                  </a:solidFill>
                  <a:latin typeface="Calibri"/>
                </a:rPr>
                <a:t>1 Oct.1997 to 30 Sept. 1999</a:t>
              </a:r>
            </a:p>
          </p:txBody>
        </p:sp>
      </p:grpSp>
      <p:grpSp>
        <p:nvGrpSpPr>
          <p:cNvPr id="106505" name="Group 12"/>
          <p:cNvGrpSpPr>
            <a:grpSpLocks/>
          </p:cNvGrpSpPr>
          <p:nvPr/>
        </p:nvGrpSpPr>
        <p:grpSpPr bwMode="auto">
          <a:xfrm>
            <a:off x="4036219" y="4822032"/>
            <a:ext cx="1785938" cy="785812"/>
            <a:chOff x="2571736" y="4929198"/>
            <a:chExt cx="1785950" cy="785818"/>
          </a:xfrm>
        </p:grpSpPr>
        <p:sp>
          <p:nvSpPr>
            <p:cNvPr id="14" name="Rectangle 13"/>
            <p:cNvSpPr/>
            <p:nvPr/>
          </p:nvSpPr>
          <p:spPr>
            <a:xfrm>
              <a:off x="2571736" y="4929198"/>
              <a:ext cx="1785950" cy="28575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fontAlgn="auto">
                <a:spcBef>
                  <a:spcPts val="0"/>
                </a:spcBef>
                <a:spcAft>
                  <a:spcPts val="0"/>
                </a:spcAft>
                <a:defRPr/>
              </a:pPr>
              <a:r>
                <a:rPr lang="en-US" sz="1800" b="1" kern="0" dirty="0">
                  <a:solidFill>
                    <a:prstClr val="black"/>
                  </a:solidFill>
                  <a:latin typeface="Calibri"/>
                </a:rPr>
                <a:t>Groundwater</a:t>
              </a:r>
            </a:p>
          </p:txBody>
        </p:sp>
        <p:sp>
          <p:nvSpPr>
            <p:cNvPr id="15" name="Rectangle 14"/>
            <p:cNvSpPr/>
            <p:nvPr/>
          </p:nvSpPr>
          <p:spPr>
            <a:xfrm>
              <a:off x="2571736" y="5214950"/>
              <a:ext cx="1785950" cy="500066"/>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fontAlgn="auto">
                <a:spcBef>
                  <a:spcPts val="0"/>
                </a:spcBef>
                <a:spcAft>
                  <a:spcPts val="0"/>
                </a:spcAft>
                <a:defRPr/>
              </a:pPr>
              <a:r>
                <a:rPr lang="en-US" sz="1800" b="1" kern="0" dirty="0">
                  <a:solidFill>
                    <a:prstClr val="black"/>
                  </a:solidFill>
                  <a:latin typeface="Calibri"/>
                </a:rPr>
                <a:t>1 Oct. 1996 to 30 Sept. 1998</a:t>
              </a:r>
            </a:p>
          </p:txBody>
        </p:sp>
      </p:grpSp>
      <p:sp>
        <p:nvSpPr>
          <p:cNvPr id="106506" name="Slide Number Placeholder 2"/>
          <p:cNvSpPr>
            <a:spLocks noGrp="1"/>
          </p:cNvSpPr>
          <p:nvPr>
            <p:ph type="sldNum" sz="quarter" idx="12"/>
          </p:nvPr>
        </p:nvSpPr>
        <p:spPr bwMode="auto">
          <a:xfrm>
            <a:off x="6553200" y="6073775"/>
            <a:ext cx="2133600" cy="647700"/>
          </a:xfrm>
          <a:noFill/>
          <a:ln>
            <a:miter lim="800000"/>
            <a:headEnd/>
            <a:tailEnd/>
          </a:ln>
        </p:spPr>
        <p:txBody>
          <a:bodyPr/>
          <a:lstStyle/>
          <a:p>
            <a:fld id="{EF6FAF53-93E7-4FAD-90D0-9C0683CE55C2}" type="slidenum">
              <a:rPr lang="en-US" altLang="en-US" smtClean="0">
                <a:solidFill>
                  <a:srgbClr val="000000"/>
                </a:solidFill>
              </a:rPr>
              <a:pPr/>
              <a:t>13</a:t>
            </a:fld>
            <a:endParaRPr lang="en-US" altLang="en-US" smtClean="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bwMode="auto">
          <a:xfrm>
            <a:off x="0" y="274638"/>
            <a:ext cx="9144000" cy="1143000"/>
          </a:xfrm>
          <a:noFill/>
          <a:ln>
            <a:miter lim="800000"/>
            <a:headEnd/>
            <a:tailEnd/>
          </a:ln>
        </p:spPr>
        <p:txBody>
          <a:bodyPr vert="horz" wrap="square" lIns="91440" tIns="45720" rIns="91440" bIns="45720" numCol="1" anchor="t" anchorCtr="0" compatLnSpc="1">
            <a:prstTxWarp prst="textNoShape">
              <a:avLst/>
            </a:prstTxWarp>
          </a:bodyPr>
          <a:lstStyle/>
          <a:p>
            <a:r>
              <a:rPr lang="en-ZA" altLang="en-US" sz="3200" b="1" dirty="0" smtClean="0"/>
              <a:t>WATER MANAGEMENT AREAS COVERED BY V&amp;V</a:t>
            </a:r>
          </a:p>
        </p:txBody>
      </p:sp>
      <p:pic>
        <p:nvPicPr>
          <p:cNvPr id="110595" name="Picture 3"/>
          <p:cNvPicPr>
            <a:picLocks noChangeAspect="1" noChangeArrowheads="1"/>
          </p:cNvPicPr>
          <p:nvPr/>
        </p:nvPicPr>
        <p:blipFill>
          <a:blip r:embed="rId2"/>
          <a:srcRect/>
          <a:stretch>
            <a:fillRect/>
          </a:stretch>
        </p:blipFill>
        <p:spPr bwMode="auto">
          <a:xfrm>
            <a:off x="0" y="1050925"/>
            <a:ext cx="9144000" cy="5404466"/>
          </a:xfrm>
          <a:prstGeom prst="rect">
            <a:avLst/>
          </a:prstGeom>
          <a:noFill/>
          <a:ln w="9525">
            <a:noFill/>
            <a:miter lim="800000"/>
            <a:headEnd/>
            <a:tailEnd/>
          </a:ln>
        </p:spPr>
      </p:pic>
      <p:sp>
        <p:nvSpPr>
          <p:cNvPr id="110596" name="Slide Number Placeholder 4"/>
          <p:cNvSpPr>
            <a:spLocks noGrp="1"/>
          </p:cNvSpPr>
          <p:nvPr>
            <p:ph type="sldNum" sz="quarter" idx="12"/>
          </p:nvPr>
        </p:nvSpPr>
        <p:spPr bwMode="auto">
          <a:xfrm>
            <a:off x="6641910" y="6113463"/>
            <a:ext cx="2133600" cy="608012"/>
          </a:xfrm>
          <a:noFill/>
          <a:ln>
            <a:miter lim="800000"/>
            <a:headEnd/>
            <a:tailEnd/>
          </a:ln>
        </p:spPr>
        <p:txBody>
          <a:bodyPr/>
          <a:lstStyle/>
          <a:p>
            <a:pPr algn="r"/>
            <a:fld id="{D7441314-C0DD-4C23-B2B6-749038A1E128}" type="slidenum">
              <a:rPr lang="en-US" altLang="en-US" smtClean="0">
                <a:solidFill>
                  <a:srgbClr val="000000"/>
                </a:solidFill>
              </a:rPr>
              <a:pPr algn="r"/>
              <a:t>14</a:t>
            </a:fld>
            <a:endParaRPr lang="en-US" altLang="en-US" dirty="0" smtClean="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7"/>
          <p:cNvSpPr>
            <a:spLocks noGrp="1"/>
          </p:cNvSpPr>
          <p:nvPr>
            <p:ph type="title"/>
          </p:nvPr>
        </p:nvSpPr>
        <p:spPr bwMode="auto">
          <a:xfrm>
            <a:off x="1473200" y="321469"/>
            <a:ext cx="7670800" cy="6429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2500" b="1" dirty="0" smtClean="0">
                <a:latin typeface="Arial" pitchFamily="34" charset="0"/>
                <a:cs typeface="Arial" pitchFamily="34" charset="0"/>
              </a:rPr>
              <a:t>IMPORTANT FACTORS ABOUT VERIFICATION OF WATER USE</a:t>
            </a:r>
          </a:p>
        </p:txBody>
      </p:sp>
      <p:sp>
        <p:nvSpPr>
          <p:cNvPr id="104451" name="Content Placeholder 8"/>
          <p:cNvSpPr>
            <a:spLocks noGrp="1"/>
          </p:cNvSpPr>
          <p:nvPr>
            <p:ph idx="1"/>
          </p:nvPr>
        </p:nvSpPr>
        <p:spPr bwMode="auto">
          <a:xfrm>
            <a:off x="1311891" y="1392072"/>
            <a:ext cx="7832109" cy="4325937"/>
          </a:xfrm>
          <a:noFill/>
          <a:ln>
            <a:miter lim="800000"/>
            <a:headEnd/>
            <a:tailEnd/>
          </a:ln>
        </p:spPr>
        <p:txBody>
          <a:bodyPr vert="horz" wrap="square" lIns="91440" tIns="45720" rIns="91440" bIns="45720" numCol="1" anchor="t" anchorCtr="0" compatLnSpc="1">
            <a:prstTxWarp prst="textNoShape">
              <a:avLst/>
            </a:prstTxWarp>
          </a:bodyPr>
          <a:lstStyle/>
          <a:p>
            <a:pPr algn="just" defTabSz="914400" eaLnBrk="1" hangingPunct="1">
              <a:buFont typeface="Wingdings" pitchFamily="2" charset="2"/>
              <a:buChar char="§"/>
            </a:pPr>
            <a:r>
              <a:rPr lang="en-US" altLang="en-US" sz="2400" dirty="0" smtClean="0">
                <a:cs typeface="Times New Roman" pitchFamily="18" charset="0"/>
              </a:rPr>
              <a:t>Validation and Verification of water use is meant to determine the current  lawful status quo of water use;</a:t>
            </a:r>
          </a:p>
          <a:p>
            <a:pPr algn="just" defTabSz="914400" eaLnBrk="1" hangingPunct="1">
              <a:buFont typeface="Wingdings" pitchFamily="2" charset="2"/>
              <a:buChar char="§"/>
            </a:pPr>
            <a:endParaRPr lang="en-US" altLang="en-US" sz="2400" dirty="0" smtClean="0">
              <a:cs typeface="Times New Roman" pitchFamily="18" charset="0"/>
            </a:endParaRPr>
          </a:p>
          <a:p>
            <a:pPr algn="just" defTabSz="914400" eaLnBrk="1" hangingPunct="1">
              <a:buFont typeface="Wingdings" pitchFamily="2" charset="2"/>
              <a:buChar char="§"/>
            </a:pPr>
            <a:r>
              <a:rPr lang="en-US" altLang="en-US" sz="2400" dirty="0" smtClean="0">
                <a:cs typeface="Times New Roman" pitchFamily="18" charset="0"/>
              </a:rPr>
              <a:t>Validation and Verification confirm both the existing lawful use (use in the qualifying period) and the current use. The difference between the existing lawful use and current use  is critical since it influences  the water reallocation to HDI</a:t>
            </a:r>
          </a:p>
        </p:txBody>
      </p:sp>
      <p:sp>
        <p:nvSpPr>
          <p:cNvPr id="104452" name="Slide Number Placeholder 1"/>
          <p:cNvSpPr>
            <a:spLocks noGrp="1"/>
          </p:cNvSpPr>
          <p:nvPr>
            <p:ph type="sldNum" sz="quarter" idx="12"/>
          </p:nvPr>
        </p:nvSpPr>
        <p:spPr bwMode="auto">
          <a:xfrm>
            <a:off x="6553200" y="6142038"/>
            <a:ext cx="2133600" cy="579437"/>
          </a:xfrm>
          <a:noFill/>
          <a:ln>
            <a:miter lim="800000"/>
            <a:headEnd/>
            <a:tailEnd/>
          </a:ln>
        </p:spPr>
        <p:txBody>
          <a:bodyPr/>
          <a:lstStyle/>
          <a:p>
            <a:fld id="{6E4E74B8-FD9B-4A22-B164-28E4832378FD}" type="slidenum">
              <a:rPr lang="en-US" altLang="en-US" smtClean="0">
                <a:solidFill>
                  <a:srgbClr val="000000"/>
                </a:solidFill>
              </a:rPr>
              <a:pPr/>
              <a:t>15</a:t>
            </a:fld>
            <a:endParaRPr lang="en-US" altLang="en-US" smtClean="0">
              <a:solidFill>
                <a:srgbClr val="000000"/>
              </a:solidFill>
            </a:endParaRP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bwMode="auto">
          <a:xfrm>
            <a:off x="0" y="0"/>
            <a:ext cx="9256713" cy="896938"/>
          </a:xfrm>
          <a:noFill/>
          <a:ln>
            <a:miter lim="800000"/>
            <a:headEnd/>
            <a:tailEnd/>
          </a:ln>
        </p:spPr>
        <p:txBody>
          <a:bodyPr vert="horz" wrap="square" lIns="91440" tIns="45720" rIns="91440" bIns="45720" numCol="1" anchor="t" anchorCtr="0" compatLnSpc="1">
            <a:prstTxWarp prst="textNoShape">
              <a:avLst/>
            </a:prstTxWarp>
          </a:bodyPr>
          <a:lstStyle/>
          <a:p>
            <a:r>
              <a:rPr lang="en-ZA" sz="2400" b="1" dirty="0" smtClean="0">
                <a:latin typeface="Arial" pitchFamily="34" charset="0"/>
                <a:cs typeface="Arial" pitchFamily="34" charset="0"/>
              </a:rPr>
              <a:t>VALIDATION AND VERIFICATION PLAN OF ACTION</a:t>
            </a:r>
            <a:br>
              <a:rPr lang="en-ZA" sz="2400" b="1" dirty="0" smtClean="0">
                <a:latin typeface="Arial" pitchFamily="34" charset="0"/>
                <a:cs typeface="Arial" pitchFamily="34" charset="0"/>
              </a:rPr>
            </a:br>
            <a:r>
              <a:rPr lang="en-ZA" sz="2400" b="1" dirty="0" smtClean="0">
                <a:latin typeface="Arial" pitchFamily="34" charset="0"/>
                <a:cs typeface="Arial" pitchFamily="34" charset="0"/>
              </a:rPr>
              <a:t> 2016/17 -2017/18</a:t>
            </a:r>
          </a:p>
        </p:txBody>
      </p:sp>
      <p:graphicFrame>
        <p:nvGraphicFramePr>
          <p:cNvPr id="4" name="Content Placeholder 3"/>
          <p:cNvGraphicFramePr>
            <a:graphicFrameLocks noGrp="1"/>
          </p:cNvGraphicFramePr>
          <p:nvPr>
            <p:ph idx="1"/>
          </p:nvPr>
        </p:nvGraphicFramePr>
        <p:xfrm>
          <a:off x="1584325" y="896938"/>
          <a:ext cx="7376161" cy="5354875"/>
        </p:xfrm>
        <a:graphic>
          <a:graphicData uri="http://schemas.openxmlformats.org/drawingml/2006/table">
            <a:tbl>
              <a:tblPr firstRow="1" bandRow="1">
                <a:tableStyleId>{F5AB1C69-6EDB-4FF4-983F-18BD219EF322}</a:tableStyleId>
              </a:tblPr>
              <a:tblGrid>
                <a:gridCol w="2209753"/>
                <a:gridCol w="2425145"/>
                <a:gridCol w="2741263"/>
              </a:tblGrid>
              <a:tr h="442851">
                <a:tc>
                  <a:txBody>
                    <a:bodyPr/>
                    <a:lstStyle/>
                    <a:p>
                      <a:r>
                        <a:rPr lang="en-ZA" sz="1600" dirty="0" smtClean="0">
                          <a:solidFill>
                            <a:schemeClr val="tx1"/>
                          </a:solidFill>
                          <a:latin typeface="Arial" panose="020B0604020202020204" pitchFamily="34" charset="0"/>
                          <a:cs typeface="Arial" panose="020B0604020202020204" pitchFamily="34" charset="0"/>
                        </a:rPr>
                        <a:t>CATCHMENT/WMA</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2016/17</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2017/18</a:t>
                      </a:r>
                      <a:endParaRPr lang="en-ZA" sz="1600" dirty="0">
                        <a:solidFill>
                          <a:schemeClr val="tx1"/>
                        </a:solidFill>
                        <a:latin typeface="Arial" panose="020B0604020202020204" pitchFamily="34" charset="0"/>
                        <a:cs typeface="Arial" panose="020B0604020202020204" pitchFamily="34" charset="0"/>
                      </a:endParaRPr>
                    </a:p>
                  </a:txBody>
                  <a:tcPr/>
                </a:tc>
              </a:tr>
              <a:tr h="442851">
                <a:tc>
                  <a:txBody>
                    <a:bodyPr/>
                    <a:lstStyle/>
                    <a:p>
                      <a:r>
                        <a:rPr lang="en-ZA" sz="1600" dirty="0" smtClean="0">
                          <a:latin typeface="Arial" panose="020B0604020202020204" pitchFamily="34" charset="0"/>
                          <a:cs typeface="Arial" panose="020B0604020202020204" pitchFamily="34" charset="0"/>
                        </a:rPr>
                        <a:t>BERG-OLIFANTS</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COMPLETE VALIDATION</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COMPLETE VERIFICATION</a:t>
                      </a:r>
                      <a:endParaRPr lang="en-ZA" sz="1600" dirty="0">
                        <a:latin typeface="Arial" panose="020B0604020202020204" pitchFamily="34" charset="0"/>
                        <a:cs typeface="Arial" panose="020B0604020202020204" pitchFamily="34" charset="0"/>
                      </a:endParaRPr>
                    </a:p>
                  </a:txBody>
                  <a:tcPr/>
                </a:tc>
              </a:tr>
              <a:tr h="764372">
                <a:tc>
                  <a:txBody>
                    <a:bodyPr/>
                    <a:lstStyle/>
                    <a:p>
                      <a:r>
                        <a:rPr lang="en-ZA" sz="1600" dirty="0" smtClean="0">
                          <a:latin typeface="Arial" panose="020B0604020202020204" pitchFamily="34" charset="0"/>
                          <a:cs typeface="Arial" panose="020B0604020202020204" pitchFamily="34" charset="0"/>
                        </a:rPr>
                        <a:t>MZIMVUBU-TSITSIKAMMA</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COMPLETE VALIDATION</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COMPLETE VERIFICATION</a:t>
                      </a:r>
                      <a:endParaRPr lang="en-ZA" sz="1600" dirty="0">
                        <a:latin typeface="Arial" panose="020B0604020202020204" pitchFamily="34" charset="0"/>
                        <a:cs typeface="Arial" panose="020B0604020202020204" pitchFamily="34" charset="0"/>
                      </a:endParaRPr>
                    </a:p>
                  </a:txBody>
                  <a:tcPr/>
                </a:tc>
              </a:tr>
              <a:tr h="764372">
                <a:tc>
                  <a:txBody>
                    <a:bodyPr/>
                    <a:lstStyle/>
                    <a:p>
                      <a:r>
                        <a:rPr lang="en-ZA" sz="1600" dirty="0" smtClean="0">
                          <a:latin typeface="Arial" panose="020B0604020202020204" pitchFamily="34" charset="0"/>
                          <a:cs typeface="Arial" panose="020B0604020202020204" pitchFamily="34" charset="0"/>
                        </a:rPr>
                        <a:t>PONGOLA-MZIMKULU</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COMPLETE VALIDATION</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COMPLETE VERIFICATION</a:t>
                      </a:r>
                      <a:endParaRPr lang="en-ZA" sz="1600" dirty="0">
                        <a:latin typeface="Arial" panose="020B0604020202020204" pitchFamily="34" charset="0"/>
                        <a:cs typeface="Arial" panose="020B0604020202020204" pitchFamily="34" charset="0"/>
                      </a:endParaRPr>
                    </a:p>
                  </a:txBody>
                  <a:tcPr/>
                </a:tc>
              </a:tr>
              <a:tr h="764372">
                <a:tc>
                  <a:txBody>
                    <a:bodyPr/>
                    <a:lstStyle/>
                    <a:p>
                      <a:r>
                        <a:rPr lang="en-ZA" sz="1600" dirty="0" smtClean="0">
                          <a:latin typeface="Arial" panose="020B0604020202020204" pitchFamily="34" charset="0"/>
                          <a:cs typeface="Arial" panose="020B0604020202020204" pitchFamily="34" charset="0"/>
                        </a:rPr>
                        <a:t>INKOMATI - USUTHU</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COMPLETE VERIFICATION INKOMATI AND INITIATE USUTHU</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COMPLETE VERIFICATION USUTHU</a:t>
                      </a:r>
                      <a:endParaRPr lang="en-ZA" sz="1600" dirty="0">
                        <a:latin typeface="Arial" panose="020B0604020202020204" pitchFamily="34" charset="0"/>
                        <a:cs typeface="Arial" panose="020B0604020202020204" pitchFamily="34" charset="0"/>
                      </a:endParaRPr>
                    </a:p>
                  </a:txBody>
                  <a:tcPr/>
                </a:tc>
              </a:tr>
              <a:tr h="442851">
                <a:tc>
                  <a:txBody>
                    <a:bodyPr/>
                    <a:lstStyle/>
                    <a:p>
                      <a:r>
                        <a:rPr lang="en-ZA" sz="1600" dirty="0" smtClean="0">
                          <a:latin typeface="Arial" panose="020B0604020202020204" pitchFamily="34" charset="0"/>
                          <a:cs typeface="Arial" panose="020B0604020202020204" pitchFamily="34" charset="0"/>
                        </a:rPr>
                        <a:t>ORANGE</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INITIATE</a:t>
                      </a:r>
                      <a:r>
                        <a:rPr lang="en-ZA" sz="1600" baseline="0" dirty="0" smtClean="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 VALIDATION</a:t>
                      </a:r>
                      <a:endParaRPr lang="en-ZA" sz="16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latin typeface="Arial" panose="020B0604020202020204" pitchFamily="34" charset="0"/>
                          <a:cs typeface="Arial" panose="020B0604020202020204" pitchFamily="34" charset="0"/>
                        </a:rPr>
                        <a:t>COMPLETE VALIDATION</a:t>
                      </a:r>
                    </a:p>
                    <a:p>
                      <a:endParaRPr lang="en-ZA" sz="1600" dirty="0">
                        <a:latin typeface="Arial" panose="020B0604020202020204" pitchFamily="34" charset="0"/>
                        <a:cs typeface="Arial" panose="020B0604020202020204" pitchFamily="34" charset="0"/>
                      </a:endParaRPr>
                    </a:p>
                  </a:txBody>
                  <a:tcPr/>
                </a:tc>
              </a:tr>
              <a:tr h="442851">
                <a:tc>
                  <a:txBody>
                    <a:bodyPr/>
                    <a:lstStyle/>
                    <a:p>
                      <a:r>
                        <a:rPr lang="en-ZA" sz="1600" dirty="0" smtClean="0">
                          <a:latin typeface="Arial" panose="020B0604020202020204" pitchFamily="34" charset="0"/>
                          <a:cs typeface="Arial" panose="020B0604020202020204" pitchFamily="34" charset="0"/>
                        </a:rPr>
                        <a:t>VAAL</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 INITIATE VALIDATION</a:t>
                      </a:r>
                      <a:endParaRPr lang="en-ZA" sz="16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latin typeface="Arial" panose="020B0604020202020204" pitchFamily="34" charset="0"/>
                          <a:cs typeface="Arial" panose="020B0604020202020204" pitchFamily="34" charset="0"/>
                        </a:rPr>
                        <a:t>COMPLETE VALIDATION</a:t>
                      </a:r>
                    </a:p>
                    <a:p>
                      <a:endParaRPr lang="en-ZA" sz="1600" dirty="0">
                        <a:latin typeface="Arial" panose="020B0604020202020204" pitchFamily="34" charset="0"/>
                        <a:cs typeface="Arial" panose="020B0604020202020204" pitchFamily="34" charset="0"/>
                      </a:endParaRPr>
                    </a:p>
                  </a:txBody>
                  <a:tcPr/>
                </a:tc>
              </a:tr>
              <a:tr h="442851">
                <a:tc>
                  <a:txBody>
                    <a:bodyPr/>
                    <a:lstStyle/>
                    <a:p>
                      <a:r>
                        <a:rPr lang="en-ZA" sz="1600" dirty="0" smtClean="0">
                          <a:latin typeface="Arial" panose="020B0604020202020204" pitchFamily="34" charset="0"/>
                          <a:cs typeface="Arial" panose="020B0604020202020204" pitchFamily="34" charset="0"/>
                        </a:rPr>
                        <a:t>LIMPOPO</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INITIATE VALIDATION</a:t>
                      </a:r>
                      <a:endParaRPr lang="en-ZA" sz="16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latin typeface="Arial" panose="020B0604020202020204" pitchFamily="34" charset="0"/>
                          <a:cs typeface="Arial" panose="020B0604020202020204" pitchFamily="34" charset="0"/>
                        </a:rPr>
                        <a:t>COMPLETE VALIDATION</a:t>
                      </a:r>
                    </a:p>
                    <a:p>
                      <a:endParaRPr lang="en-ZA" sz="1600" dirty="0">
                        <a:latin typeface="Arial" panose="020B0604020202020204" pitchFamily="34" charset="0"/>
                        <a:cs typeface="Arial" panose="020B0604020202020204" pitchFamily="34" charset="0"/>
                      </a:endParaRPr>
                    </a:p>
                  </a:txBody>
                  <a:tcPr/>
                </a:tc>
              </a:tr>
            </a:tbl>
          </a:graphicData>
        </a:graphic>
      </p:graphicFrame>
      <p:sp>
        <p:nvSpPr>
          <p:cNvPr id="111665" name="Slide Number Placeholder 2"/>
          <p:cNvSpPr>
            <a:spLocks noGrp="1"/>
          </p:cNvSpPr>
          <p:nvPr>
            <p:ph type="sldNum" sz="quarter" idx="12"/>
          </p:nvPr>
        </p:nvSpPr>
        <p:spPr bwMode="auto">
          <a:xfrm>
            <a:off x="6553200" y="6218238"/>
            <a:ext cx="2133600" cy="503237"/>
          </a:xfrm>
          <a:noFill/>
          <a:ln>
            <a:miter lim="800000"/>
            <a:headEnd/>
            <a:tailEnd/>
          </a:ln>
        </p:spPr>
        <p:txBody>
          <a:bodyPr/>
          <a:lstStyle/>
          <a:p>
            <a:fld id="{605694CE-1753-4A2E-9BA2-2012DE12A285}" type="slidenum">
              <a:rPr lang="en-US" sz="1000" smtClean="0">
                <a:solidFill>
                  <a:srgbClr val="000000"/>
                </a:solidFill>
              </a:rPr>
              <a:pPr/>
              <a:t>16</a:t>
            </a:fld>
            <a:endParaRPr lang="en-US" sz="1000" smtClean="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0"/>
            <a:ext cx="8106769" cy="1143000"/>
          </a:xfrm>
        </p:spPr>
        <p:txBody>
          <a:bodyPr/>
          <a:lstStyle/>
          <a:p>
            <a:pPr>
              <a:defRPr/>
            </a:pPr>
            <a:r>
              <a:rPr lang="en-ZA" sz="2400" b="1" dirty="0" smtClean="0">
                <a:latin typeface="Arial" panose="020B0604020202020204" pitchFamily="34" charset="0"/>
                <a:cs typeface="Arial" panose="020B0604020202020204" pitchFamily="34" charset="0"/>
              </a:rPr>
              <a:t/>
            </a:r>
            <a:br>
              <a:rPr lang="en-ZA" sz="2400" b="1" dirty="0" smtClean="0">
                <a:latin typeface="Arial" panose="020B0604020202020204" pitchFamily="34" charset="0"/>
                <a:cs typeface="Arial" panose="020B0604020202020204" pitchFamily="34" charset="0"/>
              </a:rPr>
            </a:br>
            <a:r>
              <a:rPr lang="en-ZA" sz="2400" b="1" dirty="0" smtClean="0">
                <a:latin typeface="Arial" panose="020B0604020202020204" pitchFamily="34" charset="0"/>
                <a:cs typeface="Arial" panose="020B0604020202020204" pitchFamily="34" charset="0"/>
              </a:rPr>
              <a:t>IMPACT OF VALIDATION AND VERIFICATION PROCESS</a:t>
            </a:r>
            <a:br>
              <a:rPr lang="en-ZA" sz="2400" b="1" dirty="0" smtClean="0">
                <a:latin typeface="Arial" panose="020B0604020202020204" pitchFamily="34" charset="0"/>
                <a:cs typeface="Arial" panose="020B0604020202020204" pitchFamily="34" charset="0"/>
              </a:rPr>
            </a:br>
            <a:r>
              <a:rPr lang="en-ZA" sz="2800" b="1" dirty="0">
                <a:solidFill>
                  <a:schemeClr val="tx2">
                    <a:lumMod val="75000"/>
                  </a:schemeClr>
                </a:solidFill>
                <a:latin typeface="Arial" panose="020B0604020202020204" pitchFamily="34" charset="0"/>
                <a:cs typeface="Arial" panose="020B0604020202020204" pitchFamily="34" charset="0"/>
              </a:rPr>
              <a:t/>
            </a:r>
            <a:br>
              <a:rPr lang="en-ZA" sz="2800" b="1" dirty="0">
                <a:solidFill>
                  <a:schemeClr val="tx2">
                    <a:lumMod val="75000"/>
                  </a:schemeClr>
                </a:solidFill>
                <a:latin typeface="Arial" panose="020B0604020202020204" pitchFamily="34" charset="0"/>
                <a:cs typeface="Arial" panose="020B0604020202020204" pitchFamily="34" charset="0"/>
              </a:rPr>
            </a:br>
            <a:endParaRPr lang="en-ZA" sz="2800" b="1" dirty="0">
              <a:solidFill>
                <a:schemeClr val="tx2">
                  <a:lumMod val="75000"/>
                </a:schemeClr>
              </a:solidFill>
            </a:endParaRPr>
          </a:p>
        </p:txBody>
      </p:sp>
      <p:sp>
        <p:nvSpPr>
          <p:cNvPr id="3" name="Content Placeholder 2"/>
          <p:cNvSpPr>
            <a:spLocks noGrp="1"/>
          </p:cNvSpPr>
          <p:nvPr>
            <p:ph idx="1"/>
          </p:nvPr>
        </p:nvSpPr>
        <p:spPr>
          <a:xfrm>
            <a:off x="1531938" y="906463"/>
            <a:ext cx="7485062" cy="4579937"/>
          </a:xfrm>
        </p:spPr>
        <p:txBody>
          <a:bodyPr/>
          <a:lstStyle/>
          <a:p>
            <a:pPr marL="0" indent="0" algn="just">
              <a:buFont typeface="Arial" pitchFamily="34" charset="0"/>
              <a:buNone/>
              <a:defRPr/>
            </a:pPr>
            <a:endParaRPr lang="en-ZA" sz="2400" dirty="0" smtClean="0">
              <a:latin typeface="Arial" panose="020B0604020202020204" pitchFamily="34" charset="0"/>
              <a:cs typeface="Arial" panose="020B0604020202020204" pitchFamily="34" charset="0"/>
            </a:endParaRPr>
          </a:p>
          <a:p>
            <a:pPr algn="just">
              <a:defRPr/>
            </a:pPr>
            <a:r>
              <a:rPr lang="en-ZA" sz="2400" dirty="0" smtClean="0">
                <a:cs typeface="Arial" panose="020B0604020202020204" pitchFamily="34" charset="0"/>
              </a:rPr>
              <a:t>Promote balance between supply vs demand</a:t>
            </a:r>
          </a:p>
          <a:p>
            <a:pPr algn="just">
              <a:defRPr/>
            </a:pPr>
            <a:r>
              <a:rPr lang="en-ZA" sz="2400" dirty="0" smtClean="0">
                <a:cs typeface="Arial" panose="020B0604020202020204" pitchFamily="34" charset="0"/>
              </a:rPr>
              <a:t>The amount of water  made available as a result of V&amp;V  could be used to meet the Reserve and possibly allocate to HDIs ( depending on the amount of water made available)</a:t>
            </a:r>
          </a:p>
          <a:p>
            <a:pPr algn="just">
              <a:defRPr/>
            </a:pPr>
            <a:r>
              <a:rPr lang="en-ZA" sz="2400" dirty="0" smtClean="0">
                <a:cs typeface="Arial" panose="020B0604020202020204" pitchFamily="34" charset="0"/>
              </a:rPr>
              <a:t>Provide certainty to existing lawful users across the country </a:t>
            </a:r>
          </a:p>
          <a:p>
            <a:pPr algn="just">
              <a:defRPr/>
            </a:pPr>
            <a:r>
              <a:rPr lang="en-ZA" sz="2400" dirty="0" smtClean="0">
                <a:cs typeface="Arial" panose="020B0604020202020204" pitchFamily="34" charset="0"/>
              </a:rPr>
              <a:t>Provide basis for planning, compulsory licensing and water allocation</a:t>
            </a:r>
          </a:p>
          <a:p>
            <a:pPr algn="just">
              <a:defRPr/>
            </a:pPr>
            <a:r>
              <a:rPr lang="en-ZA" sz="2400" dirty="0" smtClean="0">
                <a:cs typeface="Arial" panose="020B0604020202020204" pitchFamily="34" charset="0"/>
              </a:rPr>
              <a:t>Update WARMS database</a:t>
            </a:r>
          </a:p>
          <a:p>
            <a:pPr algn="just">
              <a:defRPr/>
            </a:pPr>
            <a:r>
              <a:rPr lang="en-ZA" sz="2400" dirty="0" smtClean="0">
                <a:cs typeface="Arial" panose="020B0604020202020204" pitchFamily="34" charset="0"/>
              </a:rPr>
              <a:t>Efficient revenue management </a:t>
            </a:r>
          </a:p>
          <a:p>
            <a:pPr algn="just">
              <a:defRPr/>
            </a:pPr>
            <a:endParaRPr lang="en-ZA" dirty="0" smtClean="0"/>
          </a:p>
          <a:p>
            <a:pPr algn="just">
              <a:defRPr/>
            </a:pPr>
            <a:endParaRPr lang="en-ZA" dirty="0"/>
          </a:p>
        </p:txBody>
      </p:sp>
      <p:sp>
        <p:nvSpPr>
          <p:cNvPr id="112644" name="Slide Number Placeholder 3"/>
          <p:cNvSpPr>
            <a:spLocks noGrp="1"/>
          </p:cNvSpPr>
          <p:nvPr>
            <p:ph type="sldNum" sz="quarter" idx="12"/>
          </p:nvPr>
        </p:nvSpPr>
        <p:spPr bwMode="auto">
          <a:xfrm>
            <a:off x="6553200" y="6191250"/>
            <a:ext cx="2133600" cy="530225"/>
          </a:xfrm>
          <a:noFill/>
          <a:ln>
            <a:miter lim="800000"/>
            <a:headEnd/>
            <a:tailEnd/>
          </a:ln>
        </p:spPr>
        <p:txBody>
          <a:bodyPr/>
          <a:lstStyle/>
          <a:p>
            <a:fld id="{1AE1E24E-59B7-4611-9FDC-E3DB5BD6299B}" type="slidenum">
              <a:rPr lang="en-US" smtClean="0">
                <a:solidFill>
                  <a:srgbClr val="000000"/>
                </a:solidFill>
              </a:rPr>
              <a:pPr/>
              <a:t>17</a:t>
            </a:fld>
            <a:endParaRPr lang="en-US" smtClean="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0"/>
            <a:ext cx="7772400" cy="1362075"/>
          </a:xfrm>
        </p:spPr>
        <p:txBody>
          <a:bodyPr/>
          <a:lstStyle/>
          <a:p>
            <a:pPr>
              <a:defRPr/>
            </a:pPr>
            <a:r>
              <a:rPr lang="en-ZA" sz="3200" dirty="0" smtClean="0"/>
              <a:t>	</a:t>
            </a:r>
            <a:r>
              <a:rPr lang="en-ZA" sz="2800" dirty="0" smtClean="0"/>
              <a:t>under registered water use identified</a:t>
            </a:r>
            <a:endParaRPr lang="en-ZA" sz="2800" dirty="0"/>
          </a:p>
        </p:txBody>
      </p:sp>
      <p:sp>
        <p:nvSpPr>
          <p:cNvPr id="115715" name="Text Placeholder 5"/>
          <p:cNvSpPr>
            <a:spLocks noGrp="1"/>
          </p:cNvSpPr>
          <p:nvPr>
            <p:ph type="body" idx="1"/>
          </p:nvPr>
        </p:nvSpPr>
        <p:spPr bwMode="auto">
          <a:xfrm>
            <a:off x="1463675" y="494266"/>
            <a:ext cx="7458075" cy="1500187"/>
          </a:xfrm>
          <a:noFill/>
          <a:ln>
            <a:miter lim="800000"/>
            <a:headEnd/>
            <a:tailEnd/>
          </a:ln>
        </p:spPr>
        <p:txBody>
          <a:bodyPr vert="horz" wrap="square" lIns="91440" tIns="45720" rIns="91440" bIns="45720" numCol="1" anchorCtr="0" compatLnSpc="1">
            <a:prstTxWarp prst="textNoShape">
              <a:avLst/>
            </a:prstTxWarp>
          </a:bodyPr>
          <a:lstStyle/>
          <a:p>
            <a:pPr algn="just"/>
            <a:r>
              <a:rPr lang="en-GB" sz="1800" dirty="0" smtClean="0">
                <a:solidFill>
                  <a:schemeClr val="tx1"/>
                </a:solidFill>
              </a:rPr>
              <a:t>The table below depicts </a:t>
            </a:r>
            <a:r>
              <a:rPr lang="en-ZA" sz="1800" dirty="0" smtClean="0">
                <a:solidFill>
                  <a:schemeClr val="tx1"/>
                </a:solidFill>
              </a:rPr>
              <a:t>a total of </a:t>
            </a:r>
            <a:r>
              <a:rPr lang="en-ZA" sz="1800" b="1" dirty="0" smtClean="0">
                <a:solidFill>
                  <a:schemeClr val="tx1"/>
                </a:solidFill>
              </a:rPr>
              <a:t>102, 895,159.6 </a:t>
            </a:r>
            <a:r>
              <a:rPr lang="en-ZA" sz="1800" dirty="0" smtClean="0">
                <a:solidFill>
                  <a:schemeClr val="tx1"/>
                </a:solidFill>
              </a:rPr>
              <a:t>volumes in cubic meters that has been added to the registered amount of water from water users who under declared their volume and/or late registrations as at 28/09/2016.</a:t>
            </a:r>
          </a:p>
          <a:p>
            <a:pPr algn="just"/>
            <a:r>
              <a:rPr lang="en-ZA" sz="1800" dirty="0" smtClean="0">
                <a:solidFill>
                  <a:schemeClr val="tx1"/>
                </a:solidFill>
              </a:rPr>
              <a:t> In the Berg- </a:t>
            </a:r>
            <a:r>
              <a:rPr lang="en-ZA" sz="1800" dirty="0" err="1" smtClean="0">
                <a:solidFill>
                  <a:schemeClr val="tx1"/>
                </a:solidFill>
              </a:rPr>
              <a:t>Olifants</a:t>
            </a:r>
            <a:r>
              <a:rPr lang="en-ZA" sz="1800" dirty="0" smtClean="0">
                <a:solidFill>
                  <a:schemeClr val="tx1"/>
                </a:solidFill>
              </a:rPr>
              <a:t> and </a:t>
            </a:r>
            <a:r>
              <a:rPr lang="en-ZA" sz="1800" dirty="0" err="1" smtClean="0">
                <a:solidFill>
                  <a:schemeClr val="tx1"/>
                </a:solidFill>
              </a:rPr>
              <a:t>Olifants</a:t>
            </a:r>
            <a:r>
              <a:rPr lang="en-ZA" sz="1800" dirty="0" smtClean="0">
                <a:solidFill>
                  <a:schemeClr val="tx1"/>
                </a:solidFill>
              </a:rPr>
              <a:t> WMA  V and V has just commenced, as a result the information is not readily available</a:t>
            </a:r>
          </a:p>
        </p:txBody>
      </p:sp>
      <p:sp>
        <p:nvSpPr>
          <p:cNvPr id="115716" name="Slide Number Placeholder 3"/>
          <p:cNvSpPr>
            <a:spLocks noGrp="1"/>
          </p:cNvSpPr>
          <p:nvPr>
            <p:ph type="sldNum" sz="quarter" idx="12"/>
          </p:nvPr>
        </p:nvSpPr>
        <p:spPr bwMode="auto">
          <a:noFill/>
          <a:ln>
            <a:miter lim="800000"/>
            <a:headEnd/>
            <a:tailEnd/>
          </a:ln>
        </p:spPr>
        <p:txBody>
          <a:bodyPr/>
          <a:lstStyle/>
          <a:p>
            <a:fld id="{D3B8B71B-7416-4C6F-8BCB-1948C4C548AD}" type="slidenum">
              <a:rPr lang="en-US" smtClean="0">
                <a:solidFill>
                  <a:srgbClr val="000000"/>
                </a:solidFill>
              </a:rPr>
              <a:pPr/>
              <a:t>18</a:t>
            </a:fld>
            <a:endParaRPr lang="en-US" smtClean="0">
              <a:solidFill>
                <a:srgbClr val="000000"/>
              </a:solidFill>
            </a:endParaRPr>
          </a:p>
        </p:txBody>
      </p:sp>
      <p:graphicFrame>
        <p:nvGraphicFramePr>
          <p:cNvPr id="5" name="Content Placeholder 4"/>
          <p:cNvGraphicFramePr>
            <a:graphicFrameLocks noGrp="1"/>
          </p:cNvGraphicFramePr>
          <p:nvPr>
            <p:ph idx="4294967295"/>
          </p:nvPr>
        </p:nvGraphicFramePr>
        <p:xfrm>
          <a:off x="1463675" y="1994453"/>
          <a:ext cx="7223126" cy="4377327"/>
        </p:xfrm>
        <a:graphic>
          <a:graphicData uri="http://schemas.openxmlformats.org/drawingml/2006/table">
            <a:tbl>
              <a:tblPr firstRow="1" bandRow="1">
                <a:tableStyleId>{F5AB1C69-6EDB-4FF4-983F-18BD219EF322}</a:tableStyleId>
              </a:tblPr>
              <a:tblGrid>
                <a:gridCol w="3611563"/>
                <a:gridCol w="3611563"/>
              </a:tblGrid>
              <a:tr h="223618">
                <a:tc gridSpan="2">
                  <a:txBody>
                    <a:bodyPr/>
                    <a:lstStyle/>
                    <a:p>
                      <a:pPr>
                        <a:lnSpc>
                          <a:spcPct val="115000"/>
                        </a:lnSpc>
                        <a:spcAft>
                          <a:spcPts val="0"/>
                        </a:spcAft>
                      </a:pPr>
                      <a:r>
                        <a:rPr lang="en-ZA" sz="1500" dirty="0" smtClean="0">
                          <a:solidFill>
                            <a:schemeClr val="tx1"/>
                          </a:solidFill>
                        </a:rPr>
                        <a:t>TABLE 1: VOLUME OF WATER</a:t>
                      </a:r>
                      <a:r>
                        <a:rPr lang="en-ZA" sz="1500" baseline="0" dirty="0" smtClean="0">
                          <a:solidFill>
                            <a:schemeClr val="tx1"/>
                          </a:solidFill>
                        </a:rPr>
                        <a:t> RECOVERED</a:t>
                      </a:r>
                      <a:endParaRPr lang="en-ZA" sz="1500" dirty="0">
                        <a:solidFill>
                          <a:schemeClr val="tx1"/>
                        </a:solidFill>
                        <a:latin typeface="Calibri"/>
                        <a:ea typeface="Calibri"/>
                        <a:cs typeface="Times New Roman"/>
                      </a:endParaRPr>
                    </a:p>
                  </a:txBody>
                  <a:tcPr marL="68580" marR="68580" marT="0" marB="0"/>
                </a:tc>
                <a:tc hMerge="1">
                  <a:txBody>
                    <a:bodyPr/>
                    <a:lstStyle/>
                    <a:p>
                      <a:endParaRPr lang="en-ZA"/>
                    </a:p>
                  </a:txBody>
                  <a:tcPr/>
                </a:tc>
              </a:tr>
              <a:tr h="228644">
                <a:tc>
                  <a:txBody>
                    <a:bodyPr/>
                    <a:lstStyle/>
                    <a:p>
                      <a:pPr algn="ctr">
                        <a:lnSpc>
                          <a:spcPct val="100000"/>
                        </a:lnSpc>
                        <a:spcAft>
                          <a:spcPts val="0"/>
                        </a:spcAft>
                      </a:pPr>
                      <a:r>
                        <a:rPr lang="en-ZA" sz="1500" b="1" dirty="0" smtClean="0"/>
                        <a:t>WMA</a:t>
                      </a:r>
                      <a:endParaRPr lang="en-ZA" sz="1500" b="1" dirty="0">
                        <a:latin typeface="Calibri"/>
                        <a:ea typeface="Calibri"/>
                        <a:cs typeface="Times New Roman"/>
                      </a:endParaRPr>
                    </a:p>
                  </a:txBody>
                  <a:tcPr marL="68580" marR="68580" marT="0" marB="0"/>
                </a:tc>
                <a:tc>
                  <a:txBody>
                    <a:bodyPr/>
                    <a:lstStyle/>
                    <a:p>
                      <a:pPr algn="ctr">
                        <a:lnSpc>
                          <a:spcPct val="100000"/>
                        </a:lnSpc>
                        <a:spcAft>
                          <a:spcPts val="0"/>
                        </a:spcAft>
                      </a:pPr>
                      <a:r>
                        <a:rPr lang="en-ZA" sz="1500" b="1" dirty="0" smtClean="0"/>
                        <a:t>TOTAL VOLUME IN CUBIC METERS</a:t>
                      </a:r>
                      <a:endParaRPr lang="en-ZA" sz="1500" b="1" dirty="0"/>
                    </a:p>
                  </a:txBody>
                  <a:tcPr marL="68580" marR="68580" marT="0" marB="0"/>
                </a:tc>
              </a:tr>
              <a:tr h="370677">
                <a:tc>
                  <a:txBody>
                    <a:bodyPr/>
                    <a:lstStyle/>
                    <a:p>
                      <a:pPr algn="ctr">
                        <a:lnSpc>
                          <a:spcPct val="100000"/>
                        </a:lnSpc>
                        <a:spcAft>
                          <a:spcPts val="0"/>
                        </a:spcAft>
                      </a:pPr>
                      <a:r>
                        <a:rPr lang="en-ZA" sz="1500" dirty="0" smtClean="0"/>
                        <a:t>BERG-OLIFANTS</a:t>
                      </a:r>
                      <a:endParaRPr lang="en-ZA" sz="1500" dirty="0">
                        <a:latin typeface="Calibri"/>
                        <a:ea typeface="Calibri"/>
                        <a:cs typeface="Times New Roman"/>
                      </a:endParaRPr>
                    </a:p>
                  </a:txBody>
                  <a:tcPr marL="68580" marR="68580" marT="0" marB="0" anchor="ctr"/>
                </a:tc>
                <a:tc>
                  <a:txBody>
                    <a:bodyPr/>
                    <a:lstStyle/>
                    <a:p>
                      <a:pPr algn="ctr">
                        <a:lnSpc>
                          <a:spcPct val="100000"/>
                        </a:lnSpc>
                        <a:spcAft>
                          <a:spcPts val="0"/>
                        </a:spcAft>
                      </a:pPr>
                      <a:r>
                        <a:rPr lang="en-ZA" sz="1500" dirty="0" smtClean="0"/>
                        <a:t>-</a:t>
                      </a:r>
                      <a:endParaRPr lang="en-ZA" sz="1500" dirty="0">
                        <a:latin typeface="Calibri"/>
                        <a:ea typeface="Calibri"/>
                        <a:cs typeface="Times New Roman"/>
                      </a:endParaRPr>
                    </a:p>
                  </a:txBody>
                  <a:tcPr marL="68580" marR="68580" marT="0" marB="0"/>
                </a:tc>
              </a:tr>
              <a:tr h="441274">
                <a:tc>
                  <a:txBody>
                    <a:bodyPr/>
                    <a:lstStyle/>
                    <a:p>
                      <a:pPr algn="ctr">
                        <a:lnSpc>
                          <a:spcPct val="100000"/>
                        </a:lnSpc>
                        <a:spcAft>
                          <a:spcPts val="0"/>
                        </a:spcAft>
                      </a:pPr>
                      <a:r>
                        <a:rPr lang="en-ZA" sz="1500" dirty="0" smtClean="0"/>
                        <a:t>BREEDE-GOURITZ</a:t>
                      </a:r>
                      <a:endParaRPr lang="en-ZA" sz="1500" dirty="0">
                        <a:latin typeface="Calibri"/>
                        <a:ea typeface="Calibri"/>
                        <a:cs typeface="Times New Roman"/>
                      </a:endParaRPr>
                    </a:p>
                  </a:txBody>
                  <a:tcPr marL="68580" marR="68580" marT="0" marB="0" anchor="ctr"/>
                </a:tc>
                <a:tc>
                  <a:txBody>
                    <a:bodyPr/>
                    <a:lstStyle/>
                    <a:p>
                      <a:pPr algn="ctr">
                        <a:lnSpc>
                          <a:spcPct val="100000"/>
                        </a:lnSpc>
                        <a:spcAft>
                          <a:spcPts val="0"/>
                        </a:spcAft>
                      </a:pPr>
                      <a:r>
                        <a:rPr lang="en-ZA" sz="1500" dirty="0" smtClean="0"/>
                        <a:t>13</a:t>
                      </a:r>
                      <a:r>
                        <a:rPr lang="en-ZA" sz="1500" dirty="0"/>
                        <a:t>, 975, 448</a:t>
                      </a:r>
                      <a:endParaRPr lang="en-ZA" sz="1500" dirty="0">
                        <a:latin typeface="Calibri"/>
                        <a:ea typeface="Calibri"/>
                        <a:cs typeface="Times New Roman"/>
                      </a:endParaRPr>
                    </a:p>
                  </a:txBody>
                  <a:tcPr marL="68580" marR="68580" marT="0" marB="0"/>
                </a:tc>
              </a:tr>
              <a:tr h="441274">
                <a:tc>
                  <a:txBody>
                    <a:bodyPr/>
                    <a:lstStyle/>
                    <a:p>
                      <a:pPr algn="ctr">
                        <a:lnSpc>
                          <a:spcPct val="100000"/>
                        </a:lnSpc>
                        <a:spcAft>
                          <a:spcPts val="0"/>
                        </a:spcAft>
                      </a:pPr>
                      <a:r>
                        <a:rPr lang="en-ZA" sz="1500" dirty="0" smtClean="0"/>
                        <a:t>INKOMATI-USUTHU</a:t>
                      </a:r>
                      <a:endParaRPr lang="en-ZA" sz="1500" dirty="0">
                        <a:latin typeface="Calibri"/>
                        <a:ea typeface="Calibri"/>
                        <a:cs typeface="Times New Roman"/>
                      </a:endParaRPr>
                    </a:p>
                  </a:txBody>
                  <a:tcPr marL="68580" marR="68580" marT="0" marB="0" anchor="ctr"/>
                </a:tc>
                <a:tc>
                  <a:txBody>
                    <a:bodyPr/>
                    <a:lstStyle/>
                    <a:p>
                      <a:pPr algn="ctr">
                        <a:lnSpc>
                          <a:spcPct val="100000"/>
                        </a:lnSpc>
                        <a:spcAft>
                          <a:spcPts val="0"/>
                        </a:spcAft>
                      </a:pPr>
                      <a:r>
                        <a:rPr lang="en-ZA" sz="1500" dirty="0" smtClean="0"/>
                        <a:t>1,040</a:t>
                      </a:r>
                      <a:r>
                        <a:rPr lang="en-ZA" sz="1500" dirty="0"/>
                        <a:t>, 804</a:t>
                      </a:r>
                      <a:endParaRPr lang="en-ZA" sz="1500" dirty="0">
                        <a:latin typeface="Calibri"/>
                        <a:ea typeface="Calibri"/>
                        <a:cs typeface="Times New Roman"/>
                      </a:endParaRPr>
                    </a:p>
                  </a:txBody>
                  <a:tcPr marL="68580" marR="68580" marT="0" marB="0"/>
                </a:tc>
              </a:tr>
              <a:tr h="441274">
                <a:tc>
                  <a:txBody>
                    <a:bodyPr/>
                    <a:lstStyle/>
                    <a:p>
                      <a:pPr algn="ctr">
                        <a:lnSpc>
                          <a:spcPct val="100000"/>
                        </a:lnSpc>
                        <a:spcAft>
                          <a:spcPts val="0"/>
                        </a:spcAft>
                      </a:pPr>
                      <a:r>
                        <a:rPr lang="en-ZA" sz="1500" dirty="0" smtClean="0"/>
                        <a:t>LIMPOPO</a:t>
                      </a:r>
                      <a:endParaRPr lang="en-ZA" sz="1500" dirty="0">
                        <a:latin typeface="Calibri"/>
                        <a:ea typeface="Calibri"/>
                        <a:cs typeface="Times New Roman"/>
                      </a:endParaRPr>
                    </a:p>
                  </a:txBody>
                  <a:tcPr marL="68580" marR="68580" marT="0" marB="0" anchor="ctr"/>
                </a:tc>
                <a:tc>
                  <a:txBody>
                    <a:bodyPr/>
                    <a:lstStyle/>
                    <a:p>
                      <a:pPr algn="ctr">
                        <a:lnSpc>
                          <a:spcPct val="100000"/>
                        </a:lnSpc>
                        <a:spcAft>
                          <a:spcPts val="0"/>
                        </a:spcAft>
                      </a:pPr>
                      <a:r>
                        <a:rPr lang="en-ZA" sz="1500" dirty="0" smtClean="0"/>
                        <a:t>23</a:t>
                      </a:r>
                      <a:r>
                        <a:rPr lang="en-ZA" sz="1500" dirty="0"/>
                        <a:t>, 691,178</a:t>
                      </a:r>
                      <a:endParaRPr lang="en-ZA" sz="1500" dirty="0">
                        <a:latin typeface="Calibri"/>
                        <a:ea typeface="Calibri"/>
                        <a:cs typeface="Times New Roman"/>
                      </a:endParaRPr>
                    </a:p>
                  </a:txBody>
                  <a:tcPr marL="68580" marR="68580" marT="0" marB="0"/>
                </a:tc>
              </a:tr>
              <a:tr h="441274">
                <a:tc>
                  <a:txBody>
                    <a:bodyPr/>
                    <a:lstStyle/>
                    <a:p>
                      <a:pPr algn="ctr">
                        <a:lnSpc>
                          <a:spcPct val="100000"/>
                        </a:lnSpc>
                        <a:spcAft>
                          <a:spcPts val="0"/>
                        </a:spcAft>
                      </a:pPr>
                      <a:r>
                        <a:rPr lang="en-ZA" sz="1500" dirty="0" smtClean="0"/>
                        <a:t>MZIMVUBU-</a:t>
                      </a:r>
                      <a:r>
                        <a:rPr lang="en-ZA" sz="1500" dirty="0" err="1" smtClean="0"/>
                        <a:t>TSITSIKAMMA</a:t>
                      </a:r>
                      <a:endParaRPr lang="en-ZA" sz="1500" dirty="0">
                        <a:latin typeface="Calibri"/>
                        <a:ea typeface="Calibri"/>
                        <a:cs typeface="Times New Roman"/>
                      </a:endParaRPr>
                    </a:p>
                  </a:txBody>
                  <a:tcPr marL="68580" marR="68580" marT="0" marB="0" anchor="ctr"/>
                </a:tc>
                <a:tc>
                  <a:txBody>
                    <a:bodyPr/>
                    <a:lstStyle/>
                    <a:p>
                      <a:pPr algn="ctr">
                        <a:lnSpc>
                          <a:spcPct val="100000"/>
                        </a:lnSpc>
                        <a:spcAft>
                          <a:spcPts val="0"/>
                        </a:spcAft>
                      </a:pPr>
                      <a:r>
                        <a:rPr lang="en-ZA" sz="1500" dirty="0" smtClean="0"/>
                        <a:t>4</a:t>
                      </a:r>
                      <a:r>
                        <a:rPr lang="en-ZA" sz="1500" dirty="0"/>
                        <a:t> ,315,852</a:t>
                      </a:r>
                      <a:endParaRPr lang="en-ZA" sz="1500" dirty="0">
                        <a:latin typeface="Calibri"/>
                        <a:ea typeface="Calibri"/>
                        <a:cs typeface="Times New Roman"/>
                      </a:endParaRPr>
                    </a:p>
                  </a:txBody>
                  <a:tcPr marL="68580" marR="68580" marT="0" marB="0"/>
                </a:tc>
              </a:tr>
              <a:tr h="441274">
                <a:tc>
                  <a:txBody>
                    <a:bodyPr/>
                    <a:lstStyle/>
                    <a:p>
                      <a:pPr algn="ctr">
                        <a:lnSpc>
                          <a:spcPct val="100000"/>
                        </a:lnSpc>
                        <a:spcAft>
                          <a:spcPts val="0"/>
                        </a:spcAft>
                      </a:pPr>
                      <a:r>
                        <a:rPr lang="en-ZA" sz="1500" dirty="0" smtClean="0"/>
                        <a:t>OLIFANTS</a:t>
                      </a:r>
                      <a:endParaRPr lang="en-ZA" sz="1500" dirty="0">
                        <a:latin typeface="Calibri"/>
                        <a:ea typeface="Calibri"/>
                        <a:cs typeface="Times New Roman"/>
                      </a:endParaRPr>
                    </a:p>
                  </a:txBody>
                  <a:tcPr marL="68580" marR="68580" marT="0" marB="0" anchor="ctr"/>
                </a:tc>
                <a:tc>
                  <a:txBody>
                    <a:bodyPr/>
                    <a:lstStyle/>
                    <a:p>
                      <a:pPr algn="ctr">
                        <a:lnSpc>
                          <a:spcPct val="100000"/>
                        </a:lnSpc>
                        <a:spcAft>
                          <a:spcPts val="0"/>
                        </a:spcAft>
                      </a:pPr>
                      <a:r>
                        <a:rPr lang="en-ZA" sz="1500" dirty="0" smtClean="0"/>
                        <a:t>-</a:t>
                      </a:r>
                      <a:endParaRPr lang="en-ZA" sz="1500" dirty="0">
                        <a:latin typeface="Calibri"/>
                        <a:ea typeface="Calibri"/>
                        <a:cs typeface="Times New Roman"/>
                      </a:endParaRPr>
                    </a:p>
                  </a:txBody>
                  <a:tcPr marL="68580" marR="68580" marT="0" marB="0"/>
                </a:tc>
              </a:tr>
              <a:tr h="441274">
                <a:tc>
                  <a:txBody>
                    <a:bodyPr/>
                    <a:lstStyle/>
                    <a:p>
                      <a:pPr algn="ctr">
                        <a:lnSpc>
                          <a:spcPct val="100000"/>
                        </a:lnSpc>
                        <a:spcAft>
                          <a:spcPts val="0"/>
                        </a:spcAft>
                      </a:pPr>
                      <a:r>
                        <a:rPr lang="en-ZA" sz="1500" dirty="0" smtClean="0"/>
                        <a:t>ORANGE</a:t>
                      </a:r>
                      <a:endParaRPr lang="en-ZA" sz="1500" dirty="0">
                        <a:latin typeface="Calibri"/>
                        <a:ea typeface="Calibri"/>
                        <a:cs typeface="Times New Roman"/>
                      </a:endParaRPr>
                    </a:p>
                  </a:txBody>
                  <a:tcPr marL="68580" marR="68580" marT="0" marB="0" anchor="ctr"/>
                </a:tc>
                <a:tc>
                  <a:txBody>
                    <a:bodyPr/>
                    <a:lstStyle/>
                    <a:p>
                      <a:pPr algn="ctr">
                        <a:lnSpc>
                          <a:spcPct val="100000"/>
                        </a:lnSpc>
                        <a:spcAft>
                          <a:spcPts val="0"/>
                        </a:spcAft>
                      </a:pPr>
                      <a:r>
                        <a:rPr lang="en-ZA" sz="1500" dirty="0" smtClean="0"/>
                        <a:t>51</a:t>
                      </a:r>
                      <a:r>
                        <a:rPr lang="en-ZA" sz="1500" dirty="0"/>
                        <a:t>, 013, 354.5</a:t>
                      </a:r>
                      <a:endParaRPr lang="en-ZA" sz="1500" dirty="0">
                        <a:latin typeface="Calibri"/>
                        <a:ea typeface="Calibri"/>
                        <a:cs typeface="Times New Roman"/>
                      </a:endParaRPr>
                    </a:p>
                  </a:txBody>
                  <a:tcPr marL="68580" marR="68580" marT="0" marB="0"/>
                </a:tc>
              </a:tr>
              <a:tr h="376348">
                <a:tc>
                  <a:txBody>
                    <a:bodyPr/>
                    <a:lstStyle/>
                    <a:p>
                      <a:pPr algn="ctr">
                        <a:lnSpc>
                          <a:spcPct val="100000"/>
                        </a:lnSpc>
                        <a:spcAft>
                          <a:spcPts val="0"/>
                        </a:spcAft>
                      </a:pPr>
                      <a:r>
                        <a:rPr lang="en-ZA" sz="1500" dirty="0" smtClean="0"/>
                        <a:t>PONGOLA-</a:t>
                      </a:r>
                      <a:r>
                        <a:rPr lang="en-ZA" sz="1500" dirty="0" err="1" smtClean="0"/>
                        <a:t>UMZIMKULU</a:t>
                      </a:r>
                      <a:endParaRPr lang="en-ZA" sz="1500" dirty="0">
                        <a:latin typeface="Calibri"/>
                        <a:ea typeface="Calibri"/>
                        <a:cs typeface="Times New Roman"/>
                      </a:endParaRPr>
                    </a:p>
                  </a:txBody>
                  <a:tcPr marL="68580" marR="68580" marT="0" marB="0" anchor="ctr"/>
                </a:tc>
                <a:tc>
                  <a:txBody>
                    <a:bodyPr/>
                    <a:lstStyle/>
                    <a:p>
                      <a:pPr algn="ctr">
                        <a:lnSpc>
                          <a:spcPct val="100000"/>
                        </a:lnSpc>
                        <a:spcAft>
                          <a:spcPts val="0"/>
                        </a:spcAft>
                      </a:pPr>
                      <a:r>
                        <a:rPr lang="en-ZA" sz="1500" dirty="0" smtClean="0"/>
                        <a:t>2</a:t>
                      </a:r>
                      <a:r>
                        <a:rPr lang="en-ZA" sz="1500" dirty="0"/>
                        <a:t>, 228, 451</a:t>
                      </a:r>
                      <a:endParaRPr lang="en-ZA" sz="1500" dirty="0">
                        <a:latin typeface="Calibri"/>
                        <a:ea typeface="Calibri"/>
                        <a:cs typeface="Times New Roman"/>
                      </a:endParaRPr>
                    </a:p>
                  </a:txBody>
                  <a:tcPr marL="68580" marR="68580" marT="0" marB="0"/>
                </a:tc>
              </a:tr>
              <a:tr h="245562">
                <a:tc>
                  <a:txBody>
                    <a:bodyPr/>
                    <a:lstStyle/>
                    <a:p>
                      <a:pPr algn="ctr">
                        <a:lnSpc>
                          <a:spcPct val="100000"/>
                        </a:lnSpc>
                        <a:spcAft>
                          <a:spcPts val="0"/>
                        </a:spcAft>
                      </a:pPr>
                      <a:r>
                        <a:rPr lang="en-ZA" sz="1500" dirty="0"/>
                        <a:t>VAAL</a:t>
                      </a:r>
                      <a:endParaRPr lang="en-ZA" sz="1500" dirty="0">
                        <a:latin typeface="Calibri"/>
                        <a:ea typeface="Calibri"/>
                        <a:cs typeface="Times New Roman"/>
                      </a:endParaRPr>
                    </a:p>
                  </a:txBody>
                  <a:tcPr marL="68580" marR="68580" marT="0" marB="0" anchor="ctr"/>
                </a:tc>
                <a:tc>
                  <a:txBody>
                    <a:bodyPr/>
                    <a:lstStyle/>
                    <a:p>
                      <a:pPr algn="ctr">
                        <a:lnSpc>
                          <a:spcPct val="100000"/>
                        </a:lnSpc>
                        <a:spcAft>
                          <a:spcPts val="0"/>
                        </a:spcAft>
                      </a:pPr>
                      <a:r>
                        <a:rPr lang="en-ZA" sz="1500" dirty="0"/>
                        <a:t>6, 630, 072.67</a:t>
                      </a:r>
                      <a:endParaRPr lang="en-ZA" sz="1500" dirty="0">
                        <a:latin typeface="Calibri"/>
                        <a:ea typeface="Calibri"/>
                        <a:cs typeface="Times New Roman"/>
                      </a:endParaRPr>
                    </a:p>
                  </a:txBody>
                  <a:tcPr marL="68580" marR="68580" marT="0" marB="0"/>
                </a:tc>
              </a:tr>
              <a:tr h="245562">
                <a:tc>
                  <a:txBody>
                    <a:bodyPr/>
                    <a:lstStyle/>
                    <a:p>
                      <a:pPr algn="ctr">
                        <a:lnSpc>
                          <a:spcPct val="100000"/>
                        </a:lnSpc>
                        <a:spcAft>
                          <a:spcPts val="0"/>
                        </a:spcAft>
                      </a:pPr>
                      <a:r>
                        <a:rPr lang="en-ZA" sz="1500" b="1" dirty="0"/>
                        <a:t>Grand Total</a:t>
                      </a:r>
                      <a:endParaRPr lang="en-ZA" sz="1500" b="1" dirty="0">
                        <a:latin typeface="Calibri"/>
                        <a:ea typeface="Calibri"/>
                        <a:cs typeface="Times New Roman"/>
                      </a:endParaRPr>
                    </a:p>
                  </a:txBody>
                  <a:tcPr marL="68580" marR="68580" marT="0" marB="0" anchor="ctr"/>
                </a:tc>
                <a:tc>
                  <a:txBody>
                    <a:bodyPr/>
                    <a:lstStyle/>
                    <a:p>
                      <a:pPr algn="ctr">
                        <a:lnSpc>
                          <a:spcPct val="100000"/>
                        </a:lnSpc>
                        <a:spcAft>
                          <a:spcPts val="0"/>
                        </a:spcAft>
                      </a:pPr>
                      <a:r>
                        <a:rPr lang="en-ZA" sz="1500" b="1" dirty="0"/>
                        <a:t>102, 895,159.6</a:t>
                      </a:r>
                      <a:endParaRPr lang="en-ZA" sz="1500" b="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6"/>
          <p:cNvSpPr>
            <a:spLocks noGrp="1"/>
          </p:cNvSpPr>
          <p:nvPr>
            <p:ph type="ctrTitle"/>
          </p:nvPr>
        </p:nvSpPr>
        <p:spPr bwMode="auto">
          <a:xfrm>
            <a:off x="1371600" y="187325"/>
            <a:ext cx="7772400" cy="1470025"/>
          </a:xfrm>
          <a:noFill/>
          <a:ln>
            <a:miter lim="800000"/>
            <a:headEnd/>
            <a:tailEnd/>
          </a:ln>
        </p:spPr>
        <p:txBody>
          <a:bodyPr vert="horz" wrap="square" lIns="91440" tIns="45720" rIns="91440" bIns="45720" numCol="1" anchor="t" anchorCtr="0" compatLnSpc="1">
            <a:prstTxWarp prst="textNoShape">
              <a:avLst/>
            </a:prstTxWarp>
          </a:bodyPr>
          <a:lstStyle/>
          <a:p>
            <a:r>
              <a:rPr lang="en-ZA" sz="3200" b="1" dirty="0" smtClean="0"/>
              <a:t>UNLAWFUL WATER USE IDENTIFIED</a:t>
            </a:r>
          </a:p>
        </p:txBody>
      </p:sp>
      <p:sp>
        <p:nvSpPr>
          <p:cNvPr id="116739" name="Subtitle 7"/>
          <p:cNvSpPr>
            <a:spLocks noGrp="1"/>
          </p:cNvSpPr>
          <p:nvPr>
            <p:ph type="subTitle" idx="1"/>
          </p:nvPr>
        </p:nvSpPr>
        <p:spPr bwMode="auto">
          <a:xfrm>
            <a:off x="1481137" y="922338"/>
            <a:ext cx="7474403" cy="1168400"/>
          </a:xfrm>
          <a:noFill/>
          <a:ln>
            <a:miter lim="800000"/>
            <a:headEnd/>
            <a:tailEnd/>
          </a:ln>
        </p:spPr>
        <p:txBody>
          <a:bodyPr vert="horz" wrap="square" lIns="91440" tIns="45720" rIns="91440" bIns="45720" numCol="1" anchor="t" anchorCtr="0" compatLnSpc="1">
            <a:prstTxWarp prst="textNoShape">
              <a:avLst/>
            </a:prstTxWarp>
          </a:bodyPr>
          <a:lstStyle/>
          <a:p>
            <a:pPr algn="just"/>
            <a:r>
              <a:rPr lang="en-ZA" sz="1800" dirty="0" smtClean="0">
                <a:solidFill>
                  <a:schemeClr val="tx1"/>
                </a:solidFill>
              </a:rPr>
              <a:t>T</a:t>
            </a:r>
            <a:r>
              <a:rPr lang="en-GB" sz="1800" dirty="0" smtClean="0">
                <a:solidFill>
                  <a:schemeClr val="tx1"/>
                </a:solidFill>
              </a:rPr>
              <a:t>he table below  depicts </a:t>
            </a:r>
            <a:r>
              <a:rPr lang="en-ZA" sz="1800" dirty="0" smtClean="0">
                <a:solidFill>
                  <a:schemeClr val="tx1"/>
                </a:solidFill>
              </a:rPr>
              <a:t>a total of 89,085,886.48 registered volume in cubic meters from closed registers due to verification in WARMS. The registers do not qualify as an existing lawful water use </a:t>
            </a:r>
          </a:p>
        </p:txBody>
      </p:sp>
      <p:sp>
        <p:nvSpPr>
          <p:cNvPr id="116740" name="Slide Number Placeholder 3"/>
          <p:cNvSpPr>
            <a:spLocks noGrp="1"/>
          </p:cNvSpPr>
          <p:nvPr>
            <p:ph type="sldNum" sz="quarter" idx="12"/>
          </p:nvPr>
        </p:nvSpPr>
        <p:spPr bwMode="auto">
          <a:xfrm>
            <a:off x="6553200" y="6173787"/>
            <a:ext cx="2133600" cy="365125"/>
          </a:xfrm>
          <a:noFill/>
          <a:ln>
            <a:miter lim="800000"/>
            <a:headEnd/>
            <a:tailEnd/>
          </a:ln>
        </p:spPr>
        <p:txBody>
          <a:bodyPr/>
          <a:lstStyle/>
          <a:p>
            <a:fld id="{9EC3411C-B61A-446C-8DB5-105C8F58A9A2}" type="slidenum">
              <a:rPr lang="en-US" smtClean="0">
                <a:solidFill>
                  <a:srgbClr val="000000"/>
                </a:solidFill>
              </a:rPr>
              <a:pPr/>
              <a:t>19</a:t>
            </a:fld>
            <a:endParaRPr lang="en-US" dirty="0" smtClean="0">
              <a:solidFill>
                <a:srgbClr val="000000"/>
              </a:solidFill>
            </a:endParaRPr>
          </a:p>
        </p:txBody>
      </p:sp>
      <p:graphicFrame>
        <p:nvGraphicFramePr>
          <p:cNvPr id="6" name="Content Placeholder 5"/>
          <p:cNvGraphicFramePr>
            <a:graphicFrameLocks noGrp="1"/>
          </p:cNvGraphicFramePr>
          <p:nvPr>
            <p:ph idx="4294967295"/>
          </p:nvPr>
        </p:nvGraphicFramePr>
        <p:xfrm>
          <a:off x="1481139" y="2090738"/>
          <a:ext cx="7474402" cy="3946662"/>
        </p:xfrm>
        <a:graphic>
          <a:graphicData uri="http://schemas.openxmlformats.org/drawingml/2006/table">
            <a:tbl>
              <a:tblPr firstRow="1" bandRow="1">
                <a:tableStyleId>{F5AB1C69-6EDB-4FF4-983F-18BD219EF322}</a:tableStyleId>
              </a:tblPr>
              <a:tblGrid>
                <a:gridCol w="3737201"/>
                <a:gridCol w="3737201"/>
              </a:tblGrid>
              <a:tr h="292196">
                <a:tc gridSpan="2">
                  <a:txBody>
                    <a:bodyPr/>
                    <a:lstStyle/>
                    <a:p>
                      <a:pPr>
                        <a:lnSpc>
                          <a:spcPct val="115000"/>
                        </a:lnSpc>
                        <a:spcAft>
                          <a:spcPts val="0"/>
                        </a:spcAft>
                      </a:pPr>
                      <a:r>
                        <a:rPr lang="en-ZA" sz="1800" dirty="0" smtClean="0">
                          <a:solidFill>
                            <a:schemeClr val="tx1"/>
                          </a:solidFill>
                          <a:latin typeface="+mn-lt"/>
                        </a:rPr>
                        <a:t>TABLE 2: CLOSED WATER USES DUE TO VERIFICATION</a:t>
                      </a:r>
                      <a:endParaRPr lang="en-ZA" sz="1800" dirty="0">
                        <a:solidFill>
                          <a:schemeClr val="tx1"/>
                        </a:solidFill>
                        <a:latin typeface="+mn-lt"/>
                        <a:ea typeface="Calibri"/>
                        <a:cs typeface="Times New Roman"/>
                      </a:endParaRPr>
                    </a:p>
                  </a:txBody>
                  <a:tcPr marL="68580" marR="68580" marT="0" marB="0"/>
                </a:tc>
                <a:tc hMerge="1">
                  <a:txBody>
                    <a:bodyPr/>
                    <a:lstStyle/>
                    <a:p>
                      <a:endParaRPr lang="en-ZA"/>
                    </a:p>
                  </a:txBody>
                  <a:tcPr/>
                </a:tc>
              </a:tr>
              <a:tr h="403466">
                <a:tc>
                  <a:txBody>
                    <a:bodyPr/>
                    <a:lstStyle/>
                    <a:p>
                      <a:pPr>
                        <a:lnSpc>
                          <a:spcPct val="115000"/>
                        </a:lnSpc>
                        <a:spcAft>
                          <a:spcPts val="0"/>
                        </a:spcAft>
                      </a:pPr>
                      <a:r>
                        <a:rPr lang="en-ZA" sz="1800" b="1" dirty="0">
                          <a:latin typeface="+mn-lt"/>
                        </a:rPr>
                        <a:t>WMA</a:t>
                      </a:r>
                      <a:endParaRPr lang="en-ZA" sz="1800" b="1" dirty="0">
                        <a:latin typeface="+mn-lt"/>
                        <a:ea typeface="Calibri"/>
                        <a:cs typeface="Times New Roman"/>
                      </a:endParaRPr>
                    </a:p>
                  </a:txBody>
                  <a:tcPr marL="68580" marR="68580" marT="0" marB="0"/>
                </a:tc>
                <a:tc>
                  <a:txBody>
                    <a:bodyPr/>
                    <a:lstStyle/>
                    <a:p>
                      <a:pPr>
                        <a:lnSpc>
                          <a:spcPct val="115000"/>
                        </a:lnSpc>
                        <a:spcAft>
                          <a:spcPts val="0"/>
                        </a:spcAft>
                      </a:pPr>
                      <a:r>
                        <a:rPr lang="en-ZA" sz="1800" b="1" dirty="0" smtClean="0">
                          <a:latin typeface="+mn-lt"/>
                        </a:rPr>
                        <a:t>REGISTERED VOLUME</a:t>
                      </a:r>
                      <a:endParaRPr lang="en-ZA" sz="1800" b="1" dirty="0">
                        <a:latin typeface="+mn-lt"/>
                        <a:ea typeface="Calibri"/>
                        <a:cs typeface="Times New Roman"/>
                      </a:endParaRPr>
                    </a:p>
                  </a:txBody>
                  <a:tcPr marL="68580" marR="68580" marT="0" marB="0"/>
                </a:tc>
              </a:tr>
              <a:tr h="403466">
                <a:tc>
                  <a:txBody>
                    <a:bodyPr/>
                    <a:lstStyle/>
                    <a:p>
                      <a:pPr>
                        <a:lnSpc>
                          <a:spcPct val="115000"/>
                        </a:lnSpc>
                        <a:spcAft>
                          <a:spcPts val="0"/>
                        </a:spcAft>
                      </a:pPr>
                      <a:r>
                        <a:rPr lang="en-ZA" sz="1800" dirty="0">
                          <a:latin typeface="+mn-lt"/>
                        </a:rPr>
                        <a:t>BREEDE-GOURITZ</a:t>
                      </a:r>
                      <a:endParaRPr lang="en-ZA" sz="1800" dirty="0">
                        <a:latin typeface="+mn-lt"/>
                        <a:ea typeface="Calibri"/>
                        <a:cs typeface="Times New Roman"/>
                      </a:endParaRPr>
                    </a:p>
                  </a:txBody>
                  <a:tcPr marL="68580" marR="68580" marT="0" marB="0"/>
                </a:tc>
                <a:tc>
                  <a:txBody>
                    <a:bodyPr/>
                    <a:lstStyle/>
                    <a:p>
                      <a:pPr indent="-503555">
                        <a:lnSpc>
                          <a:spcPct val="115000"/>
                        </a:lnSpc>
                        <a:spcAft>
                          <a:spcPts val="0"/>
                        </a:spcAft>
                      </a:pPr>
                      <a:r>
                        <a:rPr lang="en-ZA" sz="1800">
                          <a:latin typeface="+mn-lt"/>
                        </a:rPr>
                        <a:t>80</a:t>
                      </a:r>
                      <a:endParaRPr lang="en-ZA" sz="1800">
                        <a:latin typeface="+mn-lt"/>
                        <a:ea typeface="Calibri"/>
                        <a:cs typeface="Times New Roman"/>
                      </a:endParaRPr>
                    </a:p>
                  </a:txBody>
                  <a:tcPr marL="68580" marR="68580" marT="0" marB="0"/>
                </a:tc>
              </a:tr>
              <a:tr h="403466">
                <a:tc>
                  <a:txBody>
                    <a:bodyPr/>
                    <a:lstStyle/>
                    <a:p>
                      <a:pPr>
                        <a:lnSpc>
                          <a:spcPct val="115000"/>
                        </a:lnSpc>
                        <a:spcAft>
                          <a:spcPts val="0"/>
                        </a:spcAft>
                      </a:pPr>
                      <a:r>
                        <a:rPr lang="en-ZA" sz="1800" dirty="0">
                          <a:latin typeface="+mn-lt"/>
                        </a:rPr>
                        <a:t>LIMPOPO</a:t>
                      </a:r>
                      <a:endParaRPr lang="en-ZA" sz="1800" dirty="0">
                        <a:latin typeface="+mn-lt"/>
                        <a:ea typeface="Calibri"/>
                        <a:cs typeface="Times New Roman"/>
                      </a:endParaRPr>
                    </a:p>
                  </a:txBody>
                  <a:tcPr marL="68580" marR="68580" marT="0" marB="0"/>
                </a:tc>
                <a:tc>
                  <a:txBody>
                    <a:bodyPr/>
                    <a:lstStyle/>
                    <a:p>
                      <a:pPr>
                        <a:lnSpc>
                          <a:spcPct val="115000"/>
                        </a:lnSpc>
                        <a:spcAft>
                          <a:spcPts val="0"/>
                        </a:spcAft>
                      </a:pPr>
                      <a:r>
                        <a:rPr lang="en-ZA" sz="1800">
                          <a:latin typeface="+mn-lt"/>
                        </a:rPr>
                        <a:t>9,643,568</a:t>
                      </a:r>
                      <a:endParaRPr lang="en-ZA" sz="1800">
                        <a:latin typeface="+mn-lt"/>
                        <a:ea typeface="Calibri"/>
                        <a:cs typeface="Times New Roman"/>
                      </a:endParaRPr>
                    </a:p>
                  </a:txBody>
                  <a:tcPr marL="68580" marR="68580" marT="0" marB="0"/>
                </a:tc>
              </a:tr>
              <a:tr h="403466">
                <a:tc>
                  <a:txBody>
                    <a:bodyPr/>
                    <a:lstStyle/>
                    <a:p>
                      <a:pPr>
                        <a:lnSpc>
                          <a:spcPct val="115000"/>
                        </a:lnSpc>
                        <a:spcAft>
                          <a:spcPts val="0"/>
                        </a:spcAft>
                      </a:pPr>
                      <a:r>
                        <a:rPr lang="en-ZA" sz="1800" dirty="0">
                          <a:latin typeface="+mn-lt"/>
                        </a:rPr>
                        <a:t>MZIMVUBU-TSITSIKAMMA</a:t>
                      </a:r>
                      <a:endParaRPr lang="en-ZA" sz="1800" dirty="0">
                        <a:latin typeface="+mn-lt"/>
                        <a:ea typeface="Calibri"/>
                        <a:cs typeface="Times New Roman"/>
                      </a:endParaRPr>
                    </a:p>
                  </a:txBody>
                  <a:tcPr marL="68580" marR="68580" marT="0" marB="0"/>
                </a:tc>
                <a:tc>
                  <a:txBody>
                    <a:bodyPr/>
                    <a:lstStyle/>
                    <a:p>
                      <a:pPr>
                        <a:lnSpc>
                          <a:spcPct val="115000"/>
                        </a:lnSpc>
                        <a:spcAft>
                          <a:spcPts val="0"/>
                        </a:spcAft>
                      </a:pPr>
                      <a:r>
                        <a:rPr lang="en-ZA" sz="1800" dirty="0">
                          <a:latin typeface="+mn-lt"/>
                        </a:rPr>
                        <a:t>3,143,490</a:t>
                      </a:r>
                      <a:endParaRPr lang="en-ZA" sz="1800" dirty="0">
                        <a:latin typeface="+mn-lt"/>
                        <a:ea typeface="Calibri"/>
                        <a:cs typeface="Times New Roman"/>
                      </a:endParaRPr>
                    </a:p>
                  </a:txBody>
                  <a:tcPr marL="68580" marR="68580" marT="0" marB="0"/>
                </a:tc>
              </a:tr>
              <a:tr h="403466">
                <a:tc>
                  <a:txBody>
                    <a:bodyPr/>
                    <a:lstStyle/>
                    <a:p>
                      <a:pPr>
                        <a:lnSpc>
                          <a:spcPct val="115000"/>
                        </a:lnSpc>
                        <a:spcAft>
                          <a:spcPts val="0"/>
                        </a:spcAft>
                      </a:pPr>
                      <a:r>
                        <a:rPr lang="en-ZA" sz="1800" dirty="0">
                          <a:latin typeface="+mn-lt"/>
                        </a:rPr>
                        <a:t>OLIFANTS</a:t>
                      </a:r>
                      <a:endParaRPr lang="en-ZA" sz="1800" dirty="0">
                        <a:latin typeface="+mn-lt"/>
                        <a:ea typeface="Calibri"/>
                        <a:cs typeface="Times New Roman"/>
                      </a:endParaRPr>
                    </a:p>
                  </a:txBody>
                  <a:tcPr marL="68580" marR="68580" marT="0" marB="0"/>
                </a:tc>
                <a:tc>
                  <a:txBody>
                    <a:bodyPr/>
                    <a:lstStyle/>
                    <a:p>
                      <a:pPr>
                        <a:lnSpc>
                          <a:spcPct val="115000"/>
                        </a:lnSpc>
                        <a:spcAft>
                          <a:spcPts val="0"/>
                        </a:spcAft>
                      </a:pPr>
                      <a:r>
                        <a:rPr lang="en-ZA" sz="1800" dirty="0">
                          <a:latin typeface="+mn-lt"/>
                        </a:rPr>
                        <a:t>1,648,073</a:t>
                      </a:r>
                      <a:endParaRPr lang="en-ZA" sz="1800" dirty="0">
                        <a:latin typeface="+mn-lt"/>
                        <a:ea typeface="Calibri"/>
                        <a:cs typeface="Times New Roman"/>
                      </a:endParaRPr>
                    </a:p>
                  </a:txBody>
                  <a:tcPr marL="68580" marR="68580" marT="0" marB="0"/>
                </a:tc>
              </a:tr>
              <a:tr h="403466">
                <a:tc>
                  <a:txBody>
                    <a:bodyPr/>
                    <a:lstStyle/>
                    <a:p>
                      <a:pPr>
                        <a:lnSpc>
                          <a:spcPct val="115000"/>
                        </a:lnSpc>
                        <a:spcAft>
                          <a:spcPts val="0"/>
                        </a:spcAft>
                      </a:pPr>
                      <a:r>
                        <a:rPr lang="en-ZA" sz="1800" dirty="0">
                          <a:latin typeface="+mn-lt"/>
                        </a:rPr>
                        <a:t>ORANGE</a:t>
                      </a:r>
                      <a:endParaRPr lang="en-ZA" sz="1800" dirty="0">
                        <a:latin typeface="+mn-lt"/>
                        <a:ea typeface="Calibri"/>
                        <a:cs typeface="Times New Roman"/>
                      </a:endParaRPr>
                    </a:p>
                  </a:txBody>
                  <a:tcPr marL="68580" marR="68580" marT="0" marB="0"/>
                </a:tc>
                <a:tc>
                  <a:txBody>
                    <a:bodyPr/>
                    <a:lstStyle/>
                    <a:p>
                      <a:pPr>
                        <a:lnSpc>
                          <a:spcPct val="115000"/>
                        </a:lnSpc>
                        <a:spcAft>
                          <a:spcPts val="0"/>
                        </a:spcAft>
                      </a:pPr>
                      <a:r>
                        <a:rPr lang="en-ZA" sz="1800">
                          <a:latin typeface="+mn-lt"/>
                        </a:rPr>
                        <a:t>4,808,244</a:t>
                      </a:r>
                      <a:endParaRPr lang="en-ZA" sz="1800">
                        <a:latin typeface="+mn-lt"/>
                        <a:ea typeface="Calibri"/>
                        <a:cs typeface="Times New Roman"/>
                      </a:endParaRPr>
                    </a:p>
                  </a:txBody>
                  <a:tcPr marL="68580" marR="68580" marT="0" marB="0"/>
                </a:tc>
              </a:tr>
              <a:tr h="403466">
                <a:tc>
                  <a:txBody>
                    <a:bodyPr/>
                    <a:lstStyle/>
                    <a:p>
                      <a:pPr>
                        <a:lnSpc>
                          <a:spcPct val="115000"/>
                        </a:lnSpc>
                        <a:spcAft>
                          <a:spcPts val="0"/>
                        </a:spcAft>
                      </a:pPr>
                      <a:r>
                        <a:rPr lang="en-ZA" sz="1800" dirty="0">
                          <a:latin typeface="+mn-lt"/>
                        </a:rPr>
                        <a:t>PONGOLA-UMZIMKULU</a:t>
                      </a:r>
                      <a:endParaRPr lang="en-ZA" sz="1800" dirty="0">
                        <a:latin typeface="+mn-lt"/>
                        <a:ea typeface="Calibri"/>
                        <a:cs typeface="Times New Roman"/>
                      </a:endParaRPr>
                    </a:p>
                  </a:txBody>
                  <a:tcPr marL="68580" marR="68580" marT="0" marB="0"/>
                </a:tc>
                <a:tc>
                  <a:txBody>
                    <a:bodyPr/>
                    <a:lstStyle/>
                    <a:p>
                      <a:pPr>
                        <a:lnSpc>
                          <a:spcPct val="115000"/>
                        </a:lnSpc>
                        <a:spcAft>
                          <a:spcPts val="0"/>
                        </a:spcAft>
                      </a:pPr>
                      <a:r>
                        <a:rPr lang="en-ZA" sz="1800" dirty="0">
                          <a:latin typeface="+mn-lt"/>
                        </a:rPr>
                        <a:t>120,000</a:t>
                      </a:r>
                      <a:endParaRPr lang="en-ZA" sz="1800" dirty="0">
                        <a:latin typeface="+mn-lt"/>
                        <a:ea typeface="Calibri"/>
                        <a:cs typeface="Times New Roman"/>
                      </a:endParaRPr>
                    </a:p>
                  </a:txBody>
                  <a:tcPr marL="68580" marR="68580" marT="0" marB="0"/>
                </a:tc>
              </a:tr>
              <a:tr h="403466">
                <a:tc>
                  <a:txBody>
                    <a:bodyPr/>
                    <a:lstStyle/>
                    <a:p>
                      <a:pPr>
                        <a:lnSpc>
                          <a:spcPct val="115000"/>
                        </a:lnSpc>
                        <a:spcAft>
                          <a:spcPts val="0"/>
                        </a:spcAft>
                      </a:pPr>
                      <a:r>
                        <a:rPr lang="en-ZA" sz="1800" dirty="0">
                          <a:latin typeface="+mn-lt"/>
                        </a:rPr>
                        <a:t>VAAL</a:t>
                      </a:r>
                      <a:endParaRPr lang="en-ZA" sz="1800" dirty="0">
                        <a:latin typeface="+mn-lt"/>
                        <a:ea typeface="Calibri"/>
                        <a:cs typeface="Times New Roman"/>
                      </a:endParaRPr>
                    </a:p>
                  </a:txBody>
                  <a:tcPr marL="68580" marR="68580" marT="0" marB="0"/>
                </a:tc>
                <a:tc>
                  <a:txBody>
                    <a:bodyPr/>
                    <a:lstStyle/>
                    <a:p>
                      <a:pPr>
                        <a:lnSpc>
                          <a:spcPct val="115000"/>
                        </a:lnSpc>
                        <a:spcAft>
                          <a:spcPts val="0"/>
                        </a:spcAft>
                      </a:pPr>
                      <a:r>
                        <a:rPr lang="en-ZA" sz="1800" dirty="0">
                          <a:latin typeface="+mn-lt"/>
                        </a:rPr>
                        <a:t>25,179,488.24</a:t>
                      </a:r>
                      <a:endParaRPr lang="en-ZA" sz="1800" dirty="0">
                        <a:latin typeface="+mn-lt"/>
                        <a:ea typeface="Calibri"/>
                        <a:cs typeface="Times New Roman"/>
                      </a:endParaRPr>
                    </a:p>
                  </a:txBody>
                  <a:tcPr marL="68580" marR="68580" marT="0" marB="0"/>
                </a:tc>
              </a:tr>
              <a:tr h="403466">
                <a:tc>
                  <a:txBody>
                    <a:bodyPr/>
                    <a:lstStyle/>
                    <a:p>
                      <a:pPr>
                        <a:lnSpc>
                          <a:spcPct val="115000"/>
                        </a:lnSpc>
                        <a:spcAft>
                          <a:spcPts val="0"/>
                        </a:spcAft>
                      </a:pPr>
                      <a:r>
                        <a:rPr lang="en-ZA" sz="1800" b="1" dirty="0" smtClean="0">
                          <a:latin typeface="+mn-lt"/>
                          <a:ea typeface="Calibri"/>
                          <a:cs typeface="Times New Roman"/>
                        </a:rPr>
                        <a:t>TOTAL</a:t>
                      </a:r>
                      <a:endParaRPr lang="en-ZA" sz="1800" b="1" dirty="0">
                        <a:latin typeface="+mn-lt"/>
                        <a:ea typeface="Calibri"/>
                        <a:cs typeface="Times New Roman"/>
                      </a:endParaRPr>
                    </a:p>
                  </a:txBody>
                  <a:tcPr marL="68580" marR="68580" marT="0" marB="0"/>
                </a:tc>
                <a:tc>
                  <a:txBody>
                    <a:bodyPr/>
                    <a:lstStyle/>
                    <a:p>
                      <a:pPr>
                        <a:lnSpc>
                          <a:spcPct val="115000"/>
                        </a:lnSpc>
                        <a:spcAft>
                          <a:spcPts val="0"/>
                        </a:spcAft>
                      </a:pPr>
                      <a:r>
                        <a:rPr lang="en-ZA" sz="1800" b="1" dirty="0" smtClean="0">
                          <a:latin typeface="+mn-lt"/>
                          <a:ea typeface="Calibri"/>
                          <a:cs typeface="Times New Roman"/>
                        </a:rPr>
                        <a:t>89,085,886.48</a:t>
                      </a:r>
                      <a:endParaRPr lang="en-ZA" sz="1800" b="1" dirty="0">
                        <a:latin typeface="+mn-lt"/>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bwMode="auto">
          <a:xfrm>
            <a:off x="457200" y="327025"/>
            <a:ext cx="8229600" cy="1050925"/>
          </a:xfrm>
          <a:noFill/>
          <a:ln>
            <a:miter lim="800000"/>
            <a:headEnd/>
            <a:tailEnd/>
          </a:ln>
        </p:spPr>
        <p:txBody>
          <a:bodyPr vert="horz" wrap="square" lIns="91440" tIns="45720" rIns="91440" bIns="45720" numCol="1" anchor="t" anchorCtr="0" compatLnSpc="1">
            <a:prstTxWarp prst="textNoShape">
              <a:avLst/>
            </a:prstTxWarp>
          </a:bodyPr>
          <a:lstStyle/>
          <a:p>
            <a:r>
              <a:rPr lang="en-US" altLang="en-US" sz="3200" b="1" dirty="0" smtClean="0"/>
              <a:t>PRESENTATION OUTLINE</a:t>
            </a:r>
          </a:p>
        </p:txBody>
      </p:sp>
      <p:sp>
        <p:nvSpPr>
          <p:cNvPr id="94211" name="Content Placeholder 2"/>
          <p:cNvSpPr>
            <a:spLocks noGrp="1"/>
          </p:cNvSpPr>
          <p:nvPr>
            <p:ph idx="1"/>
          </p:nvPr>
        </p:nvSpPr>
        <p:spPr bwMode="auto">
          <a:xfrm>
            <a:off x="1582738" y="900752"/>
            <a:ext cx="7104062" cy="5225411"/>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50000"/>
              </a:lnSpc>
              <a:buFont typeface="Wingdings" pitchFamily="2" charset="2"/>
              <a:buChar char="§"/>
            </a:pPr>
            <a:r>
              <a:rPr lang="en-ZA" altLang="en-US" sz="2000" dirty="0" smtClean="0"/>
              <a:t>Background</a:t>
            </a:r>
          </a:p>
          <a:p>
            <a:pPr eaLnBrk="1" hangingPunct="1">
              <a:lnSpc>
                <a:spcPct val="150000"/>
              </a:lnSpc>
              <a:buFont typeface="Wingdings" pitchFamily="2" charset="2"/>
              <a:buChar char="§"/>
            </a:pPr>
            <a:r>
              <a:rPr lang="en-ZA" altLang="en-US" sz="2000" dirty="0" smtClean="0"/>
              <a:t>Water Policy Principles underpinning the National Water Act</a:t>
            </a:r>
          </a:p>
          <a:p>
            <a:pPr eaLnBrk="1" hangingPunct="1">
              <a:lnSpc>
                <a:spcPct val="150000"/>
              </a:lnSpc>
              <a:buFont typeface="Wingdings" pitchFamily="2" charset="2"/>
              <a:buChar char="§"/>
            </a:pPr>
            <a:r>
              <a:rPr lang="en-ZA" altLang="en-US" sz="2000" dirty="0" smtClean="0"/>
              <a:t>Departing from Riparian Principle into the National Water Act</a:t>
            </a:r>
          </a:p>
          <a:p>
            <a:pPr eaLnBrk="1" hangingPunct="1">
              <a:lnSpc>
                <a:spcPct val="150000"/>
              </a:lnSpc>
              <a:buFont typeface="Wingdings" pitchFamily="2" charset="2"/>
              <a:buChar char="§"/>
            </a:pPr>
            <a:r>
              <a:rPr lang="en-ZA" altLang="en-US" sz="2000" dirty="0" smtClean="0"/>
              <a:t>Sunset Provisions  of the National Water Act</a:t>
            </a:r>
          </a:p>
          <a:p>
            <a:pPr eaLnBrk="1" hangingPunct="1">
              <a:lnSpc>
                <a:spcPct val="150000"/>
              </a:lnSpc>
              <a:buFont typeface="Wingdings" pitchFamily="2" charset="2"/>
              <a:buChar char="§"/>
            </a:pPr>
            <a:r>
              <a:rPr lang="en-ZA" altLang="en-US" sz="2000" dirty="0" smtClean="0"/>
              <a:t>Measures to expedite the eradication of historical rights</a:t>
            </a:r>
          </a:p>
          <a:p>
            <a:pPr eaLnBrk="1" hangingPunct="1">
              <a:lnSpc>
                <a:spcPct val="150000"/>
              </a:lnSpc>
              <a:buFont typeface="Wingdings" pitchFamily="2" charset="2"/>
              <a:buChar char="§"/>
            </a:pPr>
            <a:r>
              <a:rPr lang="en-ZA" altLang="en-US" sz="2000" dirty="0" smtClean="0"/>
              <a:t>Verification of water use to determine historical water rights</a:t>
            </a:r>
          </a:p>
          <a:p>
            <a:pPr eaLnBrk="1" hangingPunct="1">
              <a:lnSpc>
                <a:spcPct val="150000"/>
              </a:lnSpc>
              <a:buFont typeface="Wingdings" pitchFamily="2" charset="2"/>
              <a:buChar char="§"/>
            </a:pPr>
            <a:r>
              <a:rPr lang="en-ZA" altLang="en-US" sz="2000" dirty="0" smtClean="0"/>
              <a:t>Compulsory Licensing</a:t>
            </a:r>
            <a:endParaRPr lang="en-ZA" altLang="en-US" sz="2000" dirty="0" smtClean="0">
              <a:cs typeface="Arial" pitchFamily="34" charset="0"/>
            </a:endParaRPr>
          </a:p>
        </p:txBody>
      </p:sp>
      <p:sp>
        <p:nvSpPr>
          <p:cNvPr id="94212" name="Slide Number Placeholder 1"/>
          <p:cNvSpPr>
            <a:spLocks noGrp="1"/>
          </p:cNvSpPr>
          <p:nvPr>
            <p:ph type="sldNum" sz="quarter" idx="12"/>
          </p:nvPr>
        </p:nvSpPr>
        <p:spPr bwMode="auto">
          <a:xfrm>
            <a:off x="6553200" y="6223000"/>
            <a:ext cx="2133600" cy="498475"/>
          </a:xfrm>
          <a:noFill/>
          <a:ln>
            <a:miter lim="800000"/>
            <a:headEnd/>
            <a:tailEnd/>
          </a:ln>
        </p:spPr>
        <p:txBody>
          <a:bodyPr/>
          <a:lstStyle/>
          <a:p>
            <a:fld id="{46334122-3C45-4E1B-944A-391EDA5F958D}" type="slidenum">
              <a:rPr lang="en-US" altLang="en-US" smtClean="0">
                <a:solidFill>
                  <a:srgbClr val="000000"/>
                </a:solidFill>
              </a:rPr>
              <a:pPr/>
              <a:t>2</a:t>
            </a:fld>
            <a:endParaRPr lang="en-US" altLang="en-US" smtClean="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5"/>
          <p:cNvSpPr>
            <a:spLocks noGrp="1"/>
          </p:cNvSpPr>
          <p:nvPr>
            <p:ph type="title"/>
          </p:nvPr>
        </p:nvSpPr>
        <p:spPr bwMode="auto">
          <a:xfrm>
            <a:off x="871538" y="165481"/>
            <a:ext cx="7815262" cy="1143000"/>
          </a:xfrm>
          <a:noFill/>
          <a:ln>
            <a:miter lim="800000"/>
            <a:headEnd/>
            <a:tailEnd/>
          </a:ln>
        </p:spPr>
        <p:txBody>
          <a:bodyPr vert="horz" wrap="square" lIns="91440" tIns="45720" rIns="91440" bIns="45720" numCol="1" anchor="t" anchorCtr="0" compatLnSpc="1">
            <a:prstTxWarp prst="textNoShape">
              <a:avLst/>
            </a:prstTxWarp>
          </a:bodyPr>
          <a:lstStyle/>
          <a:p>
            <a:r>
              <a:rPr lang="en-GB" sz="2800" b="1" dirty="0" smtClean="0"/>
              <a:t>VERIFIED VOLUME OF WATER IN EACH USE </a:t>
            </a:r>
            <a:endParaRPr lang="en-ZA" sz="2800" dirty="0" smtClean="0"/>
          </a:p>
        </p:txBody>
      </p:sp>
      <p:sp>
        <p:nvSpPr>
          <p:cNvPr id="117763" name="Slide Number Placeholder 3"/>
          <p:cNvSpPr>
            <a:spLocks noGrp="1"/>
          </p:cNvSpPr>
          <p:nvPr>
            <p:ph type="sldNum" sz="quarter" idx="12"/>
          </p:nvPr>
        </p:nvSpPr>
        <p:spPr bwMode="auto">
          <a:noFill/>
          <a:ln>
            <a:miter lim="800000"/>
            <a:headEnd/>
            <a:tailEnd/>
          </a:ln>
        </p:spPr>
        <p:txBody>
          <a:bodyPr/>
          <a:lstStyle/>
          <a:p>
            <a:fld id="{2FA09AA2-BCC2-4B2C-AEFB-C9CE0FC424B5}" type="slidenum">
              <a:rPr lang="en-US" smtClean="0">
                <a:solidFill>
                  <a:srgbClr val="000000"/>
                </a:solidFill>
              </a:rPr>
              <a:pPr/>
              <a:t>20</a:t>
            </a:fld>
            <a:endParaRPr lang="en-US" smtClean="0">
              <a:solidFill>
                <a:srgbClr val="000000"/>
              </a:solidFill>
            </a:endParaRPr>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2346855939"/>
              </p:ext>
            </p:extLst>
          </p:nvPr>
        </p:nvGraphicFramePr>
        <p:xfrm>
          <a:off x="1524000" y="736981"/>
          <a:ext cx="7471955" cy="5737781"/>
        </p:xfrm>
        <a:graphic>
          <a:graphicData uri="http://schemas.openxmlformats.org/drawingml/2006/table">
            <a:tbl>
              <a:tblPr firstRow="1" bandRow="1">
                <a:tableStyleId>{F5AB1C69-6EDB-4FF4-983F-18BD219EF322}</a:tableStyleId>
              </a:tblPr>
              <a:tblGrid>
                <a:gridCol w="2058340"/>
                <a:gridCol w="1677637"/>
                <a:gridCol w="1867989"/>
                <a:gridCol w="1867989"/>
              </a:tblGrid>
              <a:tr h="406254">
                <a:tc>
                  <a:txBody>
                    <a:bodyPr/>
                    <a:lstStyle/>
                    <a:p>
                      <a:r>
                        <a:rPr lang="en-ZA" sz="1800" dirty="0" smtClean="0">
                          <a:solidFill>
                            <a:schemeClr val="tx1"/>
                          </a:solidFill>
                          <a:latin typeface="+mn-lt"/>
                        </a:rPr>
                        <a:t>WMA</a:t>
                      </a:r>
                      <a:endParaRPr lang="en-ZA" sz="1800" dirty="0">
                        <a:solidFill>
                          <a:schemeClr val="tx1"/>
                        </a:solidFill>
                        <a:latin typeface="+mn-lt"/>
                      </a:endParaRPr>
                    </a:p>
                  </a:txBody>
                  <a:tcPr/>
                </a:tc>
                <a:tc gridSpan="3">
                  <a:txBody>
                    <a:bodyPr/>
                    <a:lstStyle/>
                    <a:p>
                      <a:r>
                        <a:rPr lang="en-ZA" sz="1800" b="1" kern="1200" dirty="0" smtClean="0">
                          <a:solidFill>
                            <a:schemeClr val="tx1"/>
                          </a:solidFill>
                          <a:latin typeface="+mn-lt"/>
                          <a:ea typeface="+mn-ea"/>
                          <a:cs typeface="+mn-cs"/>
                        </a:rPr>
                        <a:t>TABLE 3: WATER USE PER</a:t>
                      </a:r>
                      <a:r>
                        <a:rPr lang="en-ZA" sz="1800" b="1" kern="1200" baseline="0" dirty="0" smtClean="0">
                          <a:solidFill>
                            <a:schemeClr val="tx1"/>
                          </a:solidFill>
                          <a:latin typeface="+mn-lt"/>
                          <a:ea typeface="+mn-ea"/>
                          <a:cs typeface="+mn-cs"/>
                        </a:rPr>
                        <a:t> USE</a:t>
                      </a:r>
                      <a:endParaRPr lang="en-ZA" sz="1800" dirty="0">
                        <a:solidFill>
                          <a:schemeClr val="tx1"/>
                        </a:solidFill>
                        <a:latin typeface="+mn-lt"/>
                      </a:endParaRPr>
                    </a:p>
                  </a:txBody>
                  <a:tcPr/>
                </a:tc>
                <a:tc hMerge="1">
                  <a:txBody>
                    <a:bodyPr/>
                    <a:lstStyle/>
                    <a:p>
                      <a:endParaRPr lang="en-ZA" dirty="0"/>
                    </a:p>
                  </a:txBody>
                  <a:tcPr/>
                </a:tc>
                <a:tc hMerge="1">
                  <a:txBody>
                    <a:bodyPr/>
                    <a:lstStyle/>
                    <a:p>
                      <a:endParaRPr lang="en-ZA" dirty="0"/>
                    </a:p>
                  </a:txBody>
                  <a:tcPr/>
                </a:tc>
              </a:tr>
              <a:tr h="732945">
                <a:tc>
                  <a:txBody>
                    <a:bodyPr/>
                    <a:lstStyle/>
                    <a:p>
                      <a:pPr>
                        <a:lnSpc>
                          <a:spcPct val="115000"/>
                        </a:lnSpc>
                      </a:pPr>
                      <a:endParaRPr lang="en-ZA" sz="1800" dirty="0">
                        <a:latin typeface="+mn-lt"/>
                        <a:ea typeface="Times New Roman"/>
                        <a:cs typeface="Times New Roman"/>
                      </a:endParaRPr>
                    </a:p>
                  </a:txBody>
                  <a:tcPr marL="68580" marR="68580" marT="0" marB="0"/>
                </a:tc>
                <a:tc>
                  <a:txBody>
                    <a:bodyPr/>
                    <a:lstStyle/>
                    <a:p>
                      <a:pPr>
                        <a:lnSpc>
                          <a:spcPct val="115000"/>
                        </a:lnSpc>
                        <a:spcAft>
                          <a:spcPts val="0"/>
                        </a:spcAft>
                      </a:pPr>
                      <a:r>
                        <a:rPr lang="en-ZA" sz="1800" b="1" dirty="0">
                          <a:latin typeface="+mn-lt"/>
                          <a:ea typeface="Calibri"/>
                          <a:cs typeface="Times New Roman"/>
                        </a:rPr>
                        <a:t>AGRICULTURE: AQUACULTURE</a:t>
                      </a:r>
                    </a:p>
                  </a:txBody>
                  <a:tcPr marL="68580" marR="68580" marT="0" marB="0"/>
                </a:tc>
                <a:tc>
                  <a:txBody>
                    <a:bodyPr/>
                    <a:lstStyle/>
                    <a:p>
                      <a:pPr>
                        <a:lnSpc>
                          <a:spcPct val="115000"/>
                        </a:lnSpc>
                        <a:spcAft>
                          <a:spcPts val="0"/>
                        </a:spcAft>
                      </a:pPr>
                      <a:r>
                        <a:rPr lang="en-ZA" sz="1800" b="1" dirty="0">
                          <a:solidFill>
                            <a:schemeClr val="tx1"/>
                          </a:solidFill>
                          <a:latin typeface="+mn-lt"/>
                          <a:ea typeface="Calibri"/>
                          <a:cs typeface="Times New Roman"/>
                        </a:rPr>
                        <a:t>AGRICULTURE: </a:t>
                      </a:r>
                    </a:p>
                    <a:p>
                      <a:pPr>
                        <a:lnSpc>
                          <a:spcPct val="115000"/>
                        </a:lnSpc>
                        <a:spcAft>
                          <a:spcPts val="0"/>
                        </a:spcAft>
                      </a:pPr>
                      <a:r>
                        <a:rPr lang="en-ZA" sz="1800" b="1" dirty="0">
                          <a:solidFill>
                            <a:schemeClr val="tx1"/>
                          </a:solidFill>
                          <a:latin typeface="+mn-lt"/>
                          <a:ea typeface="Calibri"/>
                          <a:cs typeface="Times New Roman"/>
                        </a:rPr>
                        <a:t>IRRIGATION</a:t>
                      </a:r>
                    </a:p>
                  </a:txBody>
                  <a:tcPr marL="68580" marR="68580" marT="0" marB="0"/>
                </a:tc>
                <a:tc>
                  <a:txBody>
                    <a:bodyPr/>
                    <a:lstStyle/>
                    <a:p>
                      <a:pPr>
                        <a:lnSpc>
                          <a:spcPct val="115000"/>
                        </a:lnSpc>
                        <a:spcAft>
                          <a:spcPts val="0"/>
                        </a:spcAft>
                      </a:pPr>
                      <a:r>
                        <a:rPr lang="en-ZA" sz="1800" b="1" dirty="0">
                          <a:latin typeface="+mn-lt"/>
                          <a:ea typeface="Calibri"/>
                          <a:cs typeface="Times New Roman"/>
                        </a:rPr>
                        <a:t>AGRICULTURE: WATERING LIVESTOCK</a:t>
                      </a:r>
                    </a:p>
                  </a:txBody>
                  <a:tcPr marL="68580" marR="68580" marT="0" marB="0"/>
                </a:tc>
              </a:tr>
              <a:tr h="458729">
                <a:tc>
                  <a:txBody>
                    <a:bodyPr/>
                    <a:lstStyle/>
                    <a:p>
                      <a:pPr>
                        <a:lnSpc>
                          <a:spcPct val="115000"/>
                        </a:lnSpc>
                        <a:spcAft>
                          <a:spcPts val="0"/>
                        </a:spcAft>
                      </a:pPr>
                      <a:r>
                        <a:rPr lang="en-ZA" sz="1800" dirty="0">
                          <a:latin typeface="+mn-lt"/>
                          <a:ea typeface="Calibri"/>
                          <a:cs typeface="Times New Roman"/>
                        </a:rPr>
                        <a:t>BERG-OLIFANTS</a:t>
                      </a:r>
                    </a:p>
                  </a:txBody>
                  <a:tcPr marL="68580" marR="68580" marT="0" marB="0"/>
                </a:tc>
                <a:tc>
                  <a:txBody>
                    <a:bodyPr/>
                    <a:lstStyle/>
                    <a:p>
                      <a:pPr>
                        <a:lnSpc>
                          <a:spcPct val="115000"/>
                        </a:lnSpc>
                      </a:pPr>
                      <a:endParaRPr lang="en-ZA" sz="1800" dirty="0">
                        <a:latin typeface="+mn-lt"/>
                        <a:ea typeface="Times New Roman"/>
                        <a:cs typeface="Times New Roman"/>
                      </a:endParaRPr>
                    </a:p>
                  </a:txBody>
                  <a:tcPr marL="68580" marR="68580" marT="0" marB="0"/>
                </a:tc>
                <a:tc>
                  <a:txBody>
                    <a:bodyPr/>
                    <a:lstStyle/>
                    <a:p>
                      <a:pPr>
                        <a:lnSpc>
                          <a:spcPct val="115000"/>
                        </a:lnSpc>
                        <a:spcAft>
                          <a:spcPts val="0"/>
                        </a:spcAft>
                      </a:pPr>
                      <a:r>
                        <a:rPr lang="en-ZA" sz="1800" b="1" dirty="0" smtClean="0">
                          <a:solidFill>
                            <a:schemeClr val="tx1"/>
                          </a:solidFill>
                          <a:latin typeface="+mn-lt"/>
                          <a:ea typeface="Calibri"/>
                          <a:cs typeface="Times New Roman"/>
                        </a:rPr>
                        <a:t>2 437 296</a:t>
                      </a:r>
                      <a:endParaRPr lang="en-ZA" sz="1800" dirty="0">
                        <a:solidFill>
                          <a:schemeClr val="tx1"/>
                        </a:solidFill>
                        <a:latin typeface="+mn-lt"/>
                        <a:ea typeface="Calibri"/>
                        <a:cs typeface="Times New Roman"/>
                      </a:endParaRPr>
                    </a:p>
                  </a:txBody>
                  <a:tcPr marL="68580" marR="68580" marT="0" marB="0"/>
                </a:tc>
                <a:tc>
                  <a:txBody>
                    <a:bodyPr/>
                    <a:lstStyle/>
                    <a:p>
                      <a:pPr>
                        <a:lnSpc>
                          <a:spcPct val="115000"/>
                        </a:lnSpc>
                      </a:pPr>
                      <a:endParaRPr lang="en-ZA" sz="1800" dirty="0">
                        <a:latin typeface="+mn-lt"/>
                        <a:ea typeface="Times New Roman"/>
                        <a:cs typeface="Times New Roman"/>
                      </a:endParaRPr>
                    </a:p>
                  </a:txBody>
                  <a:tcPr marL="68580" marR="68580" marT="0" marB="0"/>
                </a:tc>
              </a:tr>
              <a:tr h="380646">
                <a:tc>
                  <a:txBody>
                    <a:bodyPr/>
                    <a:lstStyle/>
                    <a:p>
                      <a:pPr>
                        <a:lnSpc>
                          <a:spcPct val="115000"/>
                        </a:lnSpc>
                        <a:spcAft>
                          <a:spcPts val="0"/>
                        </a:spcAft>
                      </a:pPr>
                      <a:r>
                        <a:rPr lang="en-ZA" sz="1800" dirty="0">
                          <a:latin typeface="+mn-lt"/>
                          <a:ea typeface="Calibri"/>
                          <a:cs typeface="Times New Roman"/>
                        </a:rPr>
                        <a:t>BREEDE-GOURITZ</a:t>
                      </a:r>
                    </a:p>
                  </a:txBody>
                  <a:tcPr marL="68580" marR="68580" marT="0" marB="0"/>
                </a:tc>
                <a:tc>
                  <a:txBody>
                    <a:bodyPr/>
                    <a:lstStyle/>
                    <a:p>
                      <a:pPr>
                        <a:lnSpc>
                          <a:spcPct val="115000"/>
                        </a:lnSpc>
                      </a:pPr>
                      <a:endParaRPr lang="en-ZA" sz="1800" dirty="0">
                        <a:latin typeface="+mn-lt"/>
                        <a:ea typeface="Times New Roman"/>
                        <a:cs typeface="Times New Roman"/>
                      </a:endParaRPr>
                    </a:p>
                  </a:txBody>
                  <a:tcPr marL="68580" marR="68580" marT="0" marB="0"/>
                </a:tc>
                <a:tc>
                  <a:txBody>
                    <a:bodyPr/>
                    <a:lstStyle/>
                    <a:p>
                      <a:pPr>
                        <a:lnSpc>
                          <a:spcPct val="115000"/>
                        </a:lnSpc>
                        <a:spcAft>
                          <a:spcPts val="0"/>
                        </a:spcAft>
                      </a:pPr>
                      <a:r>
                        <a:rPr lang="en-ZA" sz="1800" b="1" dirty="0" smtClean="0">
                          <a:solidFill>
                            <a:schemeClr val="tx1"/>
                          </a:solidFill>
                          <a:latin typeface="+mn-lt"/>
                          <a:ea typeface="Calibri"/>
                          <a:cs typeface="Times New Roman"/>
                        </a:rPr>
                        <a:t>28 611 035</a:t>
                      </a:r>
                      <a:endParaRPr lang="en-ZA" sz="1800" dirty="0">
                        <a:solidFill>
                          <a:schemeClr val="tx1"/>
                        </a:solidFill>
                        <a:latin typeface="+mn-lt"/>
                        <a:ea typeface="Calibri"/>
                        <a:cs typeface="Times New Roman"/>
                      </a:endParaRPr>
                    </a:p>
                  </a:txBody>
                  <a:tcPr marL="68580" marR="68580" marT="0" marB="0"/>
                </a:tc>
                <a:tc>
                  <a:txBody>
                    <a:bodyPr/>
                    <a:lstStyle/>
                    <a:p>
                      <a:pPr>
                        <a:lnSpc>
                          <a:spcPct val="115000"/>
                        </a:lnSpc>
                        <a:spcAft>
                          <a:spcPts val="0"/>
                        </a:spcAft>
                      </a:pPr>
                      <a:r>
                        <a:rPr lang="en-ZA" sz="1800" dirty="0">
                          <a:latin typeface="+mn-lt"/>
                          <a:ea typeface="Calibri"/>
                          <a:cs typeface="Times New Roman"/>
                        </a:rPr>
                        <a:t>37009</a:t>
                      </a:r>
                    </a:p>
                  </a:txBody>
                  <a:tcPr marL="68580" marR="68580" marT="0" marB="0"/>
                </a:tc>
              </a:tr>
              <a:tr h="380646">
                <a:tc>
                  <a:txBody>
                    <a:bodyPr/>
                    <a:lstStyle/>
                    <a:p>
                      <a:pPr>
                        <a:lnSpc>
                          <a:spcPct val="115000"/>
                        </a:lnSpc>
                        <a:spcAft>
                          <a:spcPts val="0"/>
                        </a:spcAft>
                      </a:pPr>
                      <a:r>
                        <a:rPr lang="en-ZA" sz="1800" dirty="0">
                          <a:latin typeface="+mn-lt"/>
                          <a:ea typeface="Calibri"/>
                          <a:cs typeface="Times New Roman"/>
                        </a:rPr>
                        <a:t>INKOMATI-USUTHU</a:t>
                      </a:r>
                    </a:p>
                  </a:txBody>
                  <a:tcPr marL="68580" marR="68580" marT="0" marB="0"/>
                </a:tc>
                <a:tc>
                  <a:txBody>
                    <a:bodyPr/>
                    <a:lstStyle/>
                    <a:p>
                      <a:pPr>
                        <a:lnSpc>
                          <a:spcPct val="115000"/>
                        </a:lnSpc>
                        <a:spcAft>
                          <a:spcPts val="0"/>
                        </a:spcAft>
                      </a:pPr>
                      <a:r>
                        <a:rPr lang="en-ZA" sz="1800" dirty="0">
                          <a:latin typeface="+mn-lt"/>
                          <a:ea typeface="Calibri"/>
                          <a:cs typeface="Times New Roman"/>
                        </a:rPr>
                        <a:t>21588</a:t>
                      </a:r>
                    </a:p>
                  </a:txBody>
                  <a:tcPr marL="68580" marR="68580" marT="0" marB="0"/>
                </a:tc>
                <a:tc>
                  <a:txBody>
                    <a:bodyPr/>
                    <a:lstStyle/>
                    <a:p>
                      <a:pPr>
                        <a:lnSpc>
                          <a:spcPct val="115000"/>
                        </a:lnSpc>
                        <a:spcAft>
                          <a:spcPts val="0"/>
                        </a:spcAft>
                      </a:pPr>
                      <a:r>
                        <a:rPr lang="en-ZA" sz="1800" b="1" dirty="0" smtClean="0">
                          <a:solidFill>
                            <a:schemeClr val="tx1"/>
                          </a:solidFill>
                          <a:latin typeface="+mn-lt"/>
                          <a:ea typeface="Calibri"/>
                          <a:cs typeface="Times New Roman"/>
                        </a:rPr>
                        <a:t>10 788 182</a:t>
                      </a:r>
                      <a:endParaRPr lang="en-ZA" sz="1800" dirty="0">
                        <a:solidFill>
                          <a:schemeClr val="tx1"/>
                        </a:solidFill>
                        <a:latin typeface="+mn-lt"/>
                        <a:ea typeface="Calibri"/>
                        <a:cs typeface="Times New Roman"/>
                      </a:endParaRPr>
                    </a:p>
                  </a:txBody>
                  <a:tcPr marL="68580" marR="68580" marT="0" marB="0"/>
                </a:tc>
                <a:tc>
                  <a:txBody>
                    <a:bodyPr/>
                    <a:lstStyle/>
                    <a:p>
                      <a:pPr>
                        <a:lnSpc>
                          <a:spcPct val="115000"/>
                        </a:lnSpc>
                        <a:spcAft>
                          <a:spcPts val="0"/>
                        </a:spcAft>
                      </a:pPr>
                      <a:r>
                        <a:rPr lang="en-ZA" sz="1800" dirty="0">
                          <a:latin typeface="+mn-lt"/>
                          <a:ea typeface="Calibri"/>
                          <a:cs typeface="Times New Roman"/>
                        </a:rPr>
                        <a:t>19892.5</a:t>
                      </a:r>
                    </a:p>
                  </a:txBody>
                  <a:tcPr marL="68580" marR="68580" marT="0" marB="0"/>
                </a:tc>
              </a:tr>
              <a:tr h="380646">
                <a:tc>
                  <a:txBody>
                    <a:bodyPr/>
                    <a:lstStyle/>
                    <a:p>
                      <a:pPr>
                        <a:lnSpc>
                          <a:spcPct val="115000"/>
                        </a:lnSpc>
                        <a:spcAft>
                          <a:spcPts val="0"/>
                        </a:spcAft>
                      </a:pPr>
                      <a:r>
                        <a:rPr lang="en-ZA" sz="1800" dirty="0">
                          <a:latin typeface="+mn-lt"/>
                          <a:ea typeface="Calibri"/>
                          <a:cs typeface="Times New Roman"/>
                        </a:rPr>
                        <a:t>LIMPOPO</a:t>
                      </a:r>
                    </a:p>
                  </a:txBody>
                  <a:tcPr marL="68580" marR="68580" marT="0" marB="0"/>
                </a:tc>
                <a:tc>
                  <a:txBody>
                    <a:bodyPr/>
                    <a:lstStyle/>
                    <a:p>
                      <a:pPr>
                        <a:lnSpc>
                          <a:spcPct val="115000"/>
                        </a:lnSpc>
                        <a:spcAft>
                          <a:spcPts val="0"/>
                        </a:spcAft>
                      </a:pPr>
                      <a:r>
                        <a:rPr lang="en-ZA" sz="1800" dirty="0">
                          <a:latin typeface="+mn-lt"/>
                          <a:ea typeface="Calibri"/>
                          <a:cs typeface="Times New Roman"/>
                        </a:rPr>
                        <a:t>228195</a:t>
                      </a:r>
                    </a:p>
                  </a:txBody>
                  <a:tcPr marL="68580" marR="68580" marT="0" marB="0"/>
                </a:tc>
                <a:tc>
                  <a:txBody>
                    <a:bodyPr/>
                    <a:lstStyle/>
                    <a:p>
                      <a:pPr>
                        <a:lnSpc>
                          <a:spcPct val="115000"/>
                        </a:lnSpc>
                        <a:spcAft>
                          <a:spcPts val="0"/>
                        </a:spcAft>
                      </a:pPr>
                      <a:r>
                        <a:rPr lang="en-ZA" sz="1800" b="1" dirty="0" smtClean="0">
                          <a:solidFill>
                            <a:schemeClr val="tx1"/>
                          </a:solidFill>
                          <a:latin typeface="+mn-lt"/>
                          <a:ea typeface="Calibri"/>
                          <a:cs typeface="Times New Roman"/>
                        </a:rPr>
                        <a:t>393 817 540</a:t>
                      </a:r>
                      <a:endParaRPr lang="en-ZA" sz="1800" dirty="0">
                        <a:solidFill>
                          <a:schemeClr val="tx1"/>
                        </a:solidFill>
                        <a:latin typeface="+mn-lt"/>
                        <a:ea typeface="Calibri"/>
                        <a:cs typeface="Times New Roman"/>
                      </a:endParaRPr>
                    </a:p>
                  </a:txBody>
                  <a:tcPr marL="68580" marR="68580" marT="0" marB="0"/>
                </a:tc>
                <a:tc>
                  <a:txBody>
                    <a:bodyPr/>
                    <a:lstStyle/>
                    <a:p>
                      <a:pPr>
                        <a:lnSpc>
                          <a:spcPct val="115000"/>
                        </a:lnSpc>
                        <a:spcAft>
                          <a:spcPts val="0"/>
                        </a:spcAft>
                      </a:pPr>
                      <a:r>
                        <a:rPr lang="en-ZA" sz="1800" dirty="0">
                          <a:latin typeface="+mn-lt"/>
                          <a:ea typeface="Calibri"/>
                          <a:cs typeface="Times New Roman"/>
                        </a:rPr>
                        <a:t>1180647</a:t>
                      </a:r>
                    </a:p>
                  </a:txBody>
                  <a:tcPr marL="68580" marR="68580" marT="0" marB="0"/>
                </a:tc>
              </a:tr>
              <a:tr h="466763">
                <a:tc>
                  <a:txBody>
                    <a:bodyPr/>
                    <a:lstStyle/>
                    <a:p>
                      <a:pPr>
                        <a:lnSpc>
                          <a:spcPct val="115000"/>
                        </a:lnSpc>
                        <a:spcAft>
                          <a:spcPts val="0"/>
                        </a:spcAft>
                      </a:pPr>
                      <a:r>
                        <a:rPr lang="en-ZA" sz="1800" dirty="0">
                          <a:latin typeface="+mn-lt"/>
                          <a:ea typeface="Calibri"/>
                          <a:cs typeface="Times New Roman"/>
                        </a:rPr>
                        <a:t>MZIMVUBU-TSITSIKAMMA</a:t>
                      </a:r>
                    </a:p>
                  </a:txBody>
                  <a:tcPr marL="68580" marR="68580" marT="0" marB="0"/>
                </a:tc>
                <a:tc>
                  <a:txBody>
                    <a:bodyPr/>
                    <a:lstStyle/>
                    <a:p>
                      <a:pPr>
                        <a:lnSpc>
                          <a:spcPct val="115000"/>
                        </a:lnSpc>
                        <a:spcAft>
                          <a:spcPts val="0"/>
                        </a:spcAft>
                      </a:pPr>
                      <a:r>
                        <a:rPr lang="en-ZA" sz="1800" dirty="0">
                          <a:latin typeface="+mn-lt"/>
                          <a:ea typeface="Calibri"/>
                          <a:cs typeface="Times New Roman"/>
                        </a:rPr>
                        <a:t>3285</a:t>
                      </a:r>
                    </a:p>
                  </a:txBody>
                  <a:tcPr marL="68580" marR="68580" marT="0" marB="0"/>
                </a:tc>
                <a:tc>
                  <a:txBody>
                    <a:bodyPr/>
                    <a:lstStyle/>
                    <a:p>
                      <a:pPr>
                        <a:lnSpc>
                          <a:spcPct val="115000"/>
                        </a:lnSpc>
                        <a:spcAft>
                          <a:spcPts val="0"/>
                        </a:spcAft>
                      </a:pPr>
                      <a:r>
                        <a:rPr lang="en-ZA" sz="1800" b="1" dirty="0" smtClean="0">
                          <a:solidFill>
                            <a:schemeClr val="tx1"/>
                          </a:solidFill>
                          <a:latin typeface="+mn-lt"/>
                          <a:ea typeface="Calibri"/>
                          <a:cs typeface="Times New Roman"/>
                        </a:rPr>
                        <a:t>21 061 759</a:t>
                      </a:r>
                      <a:endParaRPr lang="en-ZA" sz="1800" dirty="0">
                        <a:solidFill>
                          <a:schemeClr val="tx1"/>
                        </a:solidFill>
                        <a:latin typeface="+mn-lt"/>
                        <a:ea typeface="Calibri"/>
                        <a:cs typeface="Times New Roman"/>
                      </a:endParaRPr>
                    </a:p>
                  </a:txBody>
                  <a:tcPr marL="68580" marR="68580" marT="0" marB="0"/>
                </a:tc>
                <a:tc>
                  <a:txBody>
                    <a:bodyPr/>
                    <a:lstStyle/>
                    <a:p>
                      <a:pPr>
                        <a:lnSpc>
                          <a:spcPct val="115000"/>
                        </a:lnSpc>
                        <a:spcAft>
                          <a:spcPts val="0"/>
                        </a:spcAft>
                      </a:pPr>
                      <a:r>
                        <a:rPr lang="en-ZA" sz="1800">
                          <a:latin typeface="+mn-lt"/>
                          <a:ea typeface="Calibri"/>
                          <a:cs typeface="Times New Roman"/>
                        </a:rPr>
                        <a:t>212090</a:t>
                      </a:r>
                    </a:p>
                  </a:txBody>
                  <a:tcPr marL="68580" marR="68580" marT="0" marB="0"/>
                </a:tc>
              </a:tr>
              <a:tr h="380646">
                <a:tc>
                  <a:txBody>
                    <a:bodyPr/>
                    <a:lstStyle/>
                    <a:p>
                      <a:pPr>
                        <a:lnSpc>
                          <a:spcPct val="115000"/>
                        </a:lnSpc>
                        <a:spcAft>
                          <a:spcPts val="0"/>
                        </a:spcAft>
                      </a:pPr>
                      <a:r>
                        <a:rPr lang="en-ZA" sz="1800">
                          <a:latin typeface="+mn-lt"/>
                          <a:ea typeface="Calibri"/>
                          <a:cs typeface="Times New Roman"/>
                        </a:rPr>
                        <a:t>OLIFANTS</a:t>
                      </a:r>
                    </a:p>
                  </a:txBody>
                  <a:tcPr marL="68580" marR="68580" marT="0" marB="0"/>
                </a:tc>
                <a:tc>
                  <a:txBody>
                    <a:bodyPr/>
                    <a:lstStyle/>
                    <a:p>
                      <a:pPr>
                        <a:lnSpc>
                          <a:spcPct val="115000"/>
                        </a:lnSpc>
                      </a:pPr>
                      <a:endParaRPr lang="en-ZA" sz="1800" dirty="0">
                        <a:latin typeface="+mn-lt"/>
                        <a:ea typeface="Times New Roman"/>
                        <a:cs typeface="Times New Roman"/>
                      </a:endParaRPr>
                    </a:p>
                  </a:txBody>
                  <a:tcPr marL="68580" marR="68580" marT="0" marB="0"/>
                </a:tc>
                <a:tc>
                  <a:txBody>
                    <a:bodyPr/>
                    <a:lstStyle/>
                    <a:p>
                      <a:pPr>
                        <a:lnSpc>
                          <a:spcPct val="115000"/>
                        </a:lnSpc>
                        <a:spcAft>
                          <a:spcPts val="0"/>
                        </a:spcAft>
                      </a:pPr>
                      <a:r>
                        <a:rPr lang="en-ZA" sz="1800" b="1" dirty="0" smtClean="0">
                          <a:solidFill>
                            <a:schemeClr val="tx1"/>
                          </a:solidFill>
                          <a:latin typeface="+mn-lt"/>
                          <a:ea typeface="Calibri"/>
                          <a:cs typeface="Times New Roman"/>
                        </a:rPr>
                        <a:t>144 798 887</a:t>
                      </a:r>
                      <a:endParaRPr lang="en-ZA" sz="1800" dirty="0">
                        <a:solidFill>
                          <a:schemeClr val="tx1"/>
                        </a:solidFill>
                        <a:latin typeface="+mn-lt"/>
                        <a:ea typeface="Calibri"/>
                        <a:cs typeface="Times New Roman"/>
                      </a:endParaRPr>
                    </a:p>
                  </a:txBody>
                  <a:tcPr marL="68580" marR="68580" marT="0" marB="0"/>
                </a:tc>
                <a:tc>
                  <a:txBody>
                    <a:bodyPr/>
                    <a:lstStyle/>
                    <a:p>
                      <a:pPr>
                        <a:lnSpc>
                          <a:spcPct val="115000"/>
                        </a:lnSpc>
                      </a:pPr>
                      <a:endParaRPr lang="en-ZA" sz="1800">
                        <a:latin typeface="+mn-lt"/>
                        <a:ea typeface="Times New Roman"/>
                        <a:cs typeface="Times New Roman"/>
                      </a:endParaRPr>
                    </a:p>
                  </a:txBody>
                  <a:tcPr marL="68580" marR="68580" marT="0" marB="0"/>
                </a:tc>
              </a:tr>
              <a:tr h="380646">
                <a:tc>
                  <a:txBody>
                    <a:bodyPr/>
                    <a:lstStyle/>
                    <a:p>
                      <a:pPr>
                        <a:lnSpc>
                          <a:spcPct val="115000"/>
                        </a:lnSpc>
                        <a:spcAft>
                          <a:spcPts val="0"/>
                        </a:spcAft>
                      </a:pPr>
                      <a:r>
                        <a:rPr lang="en-ZA" sz="1800" dirty="0">
                          <a:latin typeface="+mn-lt"/>
                          <a:ea typeface="Calibri"/>
                          <a:cs typeface="Times New Roman"/>
                        </a:rPr>
                        <a:t>ORANGE</a:t>
                      </a:r>
                    </a:p>
                  </a:txBody>
                  <a:tcPr marL="68580" marR="68580" marT="0" marB="0"/>
                </a:tc>
                <a:tc>
                  <a:txBody>
                    <a:bodyPr/>
                    <a:lstStyle/>
                    <a:p>
                      <a:pPr>
                        <a:lnSpc>
                          <a:spcPct val="115000"/>
                        </a:lnSpc>
                      </a:pPr>
                      <a:endParaRPr lang="en-ZA" sz="1800" dirty="0">
                        <a:latin typeface="+mn-lt"/>
                        <a:ea typeface="Times New Roman"/>
                        <a:cs typeface="Times New Roman"/>
                      </a:endParaRPr>
                    </a:p>
                  </a:txBody>
                  <a:tcPr marL="68580" marR="68580" marT="0" marB="0"/>
                </a:tc>
                <a:tc>
                  <a:txBody>
                    <a:bodyPr/>
                    <a:lstStyle/>
                    <a:p>
                      <a:pPr>
                        <a:lnSpc>
                          <a:spcPct val="115000"/>
                        </a:lnSpc>
                        <a:spcAft>
                          <a:spcPts val="0"/>
                        </a:spcAft>
                      </a:pPr>
                      <a:r>
                        <a:rPr lang="en-ZA" sz="1800" b="1" dirty="0" smtClean="0">
                          <a:solidFill>
                            <a:schemeClr val="tx1"/>
                          </a:solidFill>
                          <a:latin typeface="+mn-lt"/>
                          <a:ea typeface="Calibri"/>
                          <a:cs typeface="Times New Roman"/>
                        </a:rPr>
                        <a:t>232 587 090.3</a:t>
                      </a:r>
                      <a:endParaRPr lang="en-ZA" sz="1800" dirty="0">
                        <a:solidFill>
                          <a:schemeClr val="tx1"/>
                        </a:solidFill>
                        <a:latin typeface="+mn-lt"/>
                        <a:ea typeface="Calibri"/>
                        <a:cs typeface="Times New Roman"/>
                      </a:endParaRPr>
                    </a:p>
                  </a:txBody>
                  <a:tcPr marL="68580" marR="68580" marT="0" marB="0"/>
                </a:tc>
                <a:tc>
                  <a:txBody>
                    <a:bodyPr/>
                    <a:lstStyle/>
                    <a:p>
                      <a:pPr>
                        <a:lnSpc>
                          <a:spcPct val="115000"/>
                        </a:lnSpc>
                        <a:spcAft>
                          <a:spcPts val="0"/>
                        </a:spcAft>
                      </a:pPr>
                      <a:r>
                        <a:rPr lang="en-ZA" sz="1800">
                          <a:latin typeface="+mn-lt"/>
                          <a:ea typeface="Calibri"/>
                          <a:cs typeface="Times New Roman"/>
                        </a:rPr>
                        <a:t>44288</a:t>
                      </a:r>
                    </a:p>
                  </a:txBody>
                  <a:tcPr marL="68580" marR="68580" marT="0" marB="0"/>
                </a:tc>
              </a:tr>
              <a:tr h="415992">
                <a:tc>
                  <a:txBody>
                    <a:bodyPr/>
                    <a:lstStyle/>
                    <a:p>
                      <a:pPr>
                        <a:lnSpc>
                          <a:spcPct val="115000"/>
                        </a:lnSpc>
                        <a:spcAft>
                          <a:spcPts val="0"/>
                        </a:spcAft>
                      </a:pPr>
                      <a:r>
                        <a:rPr lang="en-ZA" sz="1800">
                          <a:latin typeface="+mn-lt"/>
                          <a:ea typeface="Calibri"/>
                          <a:cs typeface="Times New Roman"/>
                        </a:rPr>
                        <a:t>PONGOLA-UMZIMKULU</a:t>
                      </a:r>
                    </a:p>
                  </a:txBody>
                  <a:tcPr marL="68580" marR="68580" marT="0" marB="0"/>
                </a:tc>
                <a:tc>
                  <a:txBody>
                    <a:bodyPr/>
                    <a:lstStyle/>
                    <a:p>
                      <a:pPr>
                        <a:lnSpc>
                          <a:spcPct val="115000"/>
                        </a:lnSpc>
                      </a:pPr>
                      <a:endParaRPr lang="en-ZA" sz="1800" dirty="0">
                        <a:latin typeface="+mn-lt"/>
                        <a:ea typeface="Times New Roman"/>
                        <a:cs typeface="Times New Roman"/>
                      </a:endParaRPr>
                    </a:p>
                  </a:txBody>
                  <a:tcPr marL="68580" marR="68580" marT="0" marB="0"/>
                </a:tc>
                <a:tc>
                  <a:txBody>
                    <a:bodyPr/>
                    <a:lstStyle/>
                    <a:p>
                      <a:pPr>
                        <a:lnSpc>
                          <a:spcPct val="115000"/>
                        </a:lnSpc>
                        <a:spcAft>
                          <a:spcPts val="0"/>
                        </a:spcAft>
                      </a:pPr>
                      <a:r>
                        <a:rPr lang="en-ZA" sz="1800" b="1" dirty="0" smtClean="0">
                          <a:solidFill>
                            <a:schemeClr val="tx1"/>
                          </a:solidFill>
                          <a:latin typeface="+mn-lt"/>
                          <a:ea typeface="Calibri"/>
                          <a:cs typeface="Times New Roman"/>
                        </a:rPr>
                        <a:t>13 943 473</a:t>
                      </a:r>
                      <a:endParaRPr lang="en-ZA" sz="1800" dirty="0">
                        <a:solidFill>
                          <a:schemeClr val="tx1"/>
                        </a:solidFill>
                        <a:latin typeface="+mn-lt"/>
                        <a:ea typeface="Calibri"/>
                        <a:cs typeface="Times New Roman"/>
                      </a:endParaRPr>
                    </a:p>
                  </a:txBody>
                  <a:tcPr marL="68580" marR="68580" marT="0" marB="0"/>
                </a:tc>
                <a:tc>
                  <a:txBody>
                    <a:bodyPr/>
                    <a:lstStyle/>
                    <a:p>
                      <a:pPr>
                        <a:lnSpc>
                          <a:spcPct val="115000"/>
                        </a:lnSpc>
                        <a:spcAft>
                          <a:spcPts val="0"/>
                        </a:spcAft>
                      </a:pPr>
                      <a:r>
                        <a:rPr lang="en-ZA" sz="1800" dirty="0">
                          <a:latin typeface="+mn-lt"/>
                          <a:ea typeface="Calibri"/>
                          <a:cs typeface="Times New Roman"/>
                        </a:rPr>
                        <a:t>37580</a:t>
                      </a:r>
                    </a:p>
                  </a:txBody>
                  <a:tcPr marL="68580" marR="68580" marT="0" marB="0"/>
                </a:tc>
              </a:tr>
              <a:tr h="380646">
                <a:tc>
                  <a:txBody>
                    <a:bodyPr/>
                    <a:lstStyle/>
                    <a:p>
                      <a:pPr>
                        <a:lnSpc>
                          <a:spcPct val="115000"/>
                        </a:lnSpc>
                        <a:spcAft>
                          <a:spcPts val="0"/>
                        </a:spcAft>
                      </a:pPr>
                      <a:r>
                        <a:rPr lang="en-ZA" sz="1800">
                          <a:latin typeface="+mn-lt"/>
                          <a:ea typeface="Calibri"/>
                          <a:cs typeface="Times New Roman"/>
                        </a:rPr>
                        <a:t>VAAL</a:t>
                      </a:r>
                    </a:p>
                  </a:txBody>
                  <a:tcPr marL="68580" marR="68580" marT="0" marB="0"/>
                </a:tc>
                <a:tc>
                  <a:txBody>
                    <a:bodyPr/>
                    <a:lstStyle/>
                    <a:p>
                      <a:pPr>
                        <a:lnSpc>
                          <a:spcPct val="115000"/>
                        </a:lnSpc>
                      </a:pPr>
                      <a:endParaRPr lang="en-ZA" sz="1800" dirty="0">
                        <a:latin typeface="+mn-lt"/>
                        <a:ea typeface="Times New Roman"/>
                        <a:cs typeface="Times New Roman"/>
                      </a:endParaRPr>
                    </a:p>
                  </a:txBody>
                  <a:tcPr marL="68580" marR="68580" marT="0" marB="0"/>
                </a:tc>
                <a:tc>
                  <a:txBody>
                    <a:bodyPr/>
                    <a:lstStyle/>
                    <a:p>
                      <a:pPr>
                        <a:lnSpc>
                          <a:spcPct val="115000"/>
                        </a:lnSpc>
                        <a:spcAft>
                          <a:spcPts val="0"/>
                        </a:spcAft>
                      </a:pPr>
                      <a:r>
                        <a:rPr lang="en-ZA" sz="1800" b="1" dirty="0" smtClean="0">
                          <a:solidFill>
                            <a:schemeClr val="tx1"/>
                          </a:solidFill>
                          <a:latin typeface="+mn-lt"/>
                          <a:ea typeface="Calibri"/>
                          <a:cs typeface="Times New Roman"/>
                        </a:rPr>
                        <a:t>282 381 262.8</a:t>
                      </a:r>
                      <a:endParaRPr lang="en-ZA" sz="1800" dirty="0">
                        <a:solidFill>
                          <a:schemeClr val="tx1"/>
                        </a:solidFill>
                        <a:latin typeface="+mn-lt"/>
                        <a:ea typeface="Calibri"/>
                        <a:cs typeface="Times New Roman"/>
                      </a:endParaRPr>
                    </a:p>
                  </a:txBody>
                  <a:tcPr marL="68580" marR="68580" marT="0" marB="0"/>
                </a:tc>
                <a:tc>
                  <a:txBody>
                    <a:bodyPr/>
                    <a:lstStyle/>
                    <a:p>
                      <a:pPr>
                        <a:lnSpc>
                          <a:spcPct val="115000"/>
                        </a:lnSpc>
                        <a:spcAft>
                          <a:spcPts val="0"/>
                        </a:spcAft>
                      </a:pPr>
                      <a:r>
                        <a:rPr lang="en-ZA" sz="1800" dirty="0">
                          <a:latin typeface="+mn-lt"/>
                          <a:ea typeface="Calibri"/>
                          <a:cs typeface="Times New Roman"/>
                        </a:rPr>
                        <a:t>301689</a:t>
                      </a:r>
                    </a:p>
                  </a:txBody>
                  <a:tcPr marL="68580" marR="68580" marT="0" marB="0"/>
                </a:tc>
              </a:tr>
              <a:tr h="380646">
                <a:tc>
                  <a:txBody>
                    <a:bodyPr/>
                    <a:lstStyle/>
                    <a:p>
                      <a:pPr>
                        <a:lnSpc>
                          <a:spcPct val="115000"/>
                        </a:lnSpc>
                        <a:spcAft>
                          <a:spcPts val="0"/>
                        </a:spcAft>
                      </a:pPr>
                      <a:r>
                        <a:rPr lang="en-ZA" sz="1800" b="1" dirty="0" smtClean="0">
                          <a:latin typeface="+mn-lt"/>
                          <a:ea typeface="Calibri"/>
                          <a:cs typeface="Times New Roman"/>
                        </a:rPr>
                        <a:t>GRAND TOTAL</a:t>
                      </a:r>
                      <a:endParaRPr lang="en-ZA" sz="1800" b="1" dirty="0">
                        <a:latin typeface="+mn-lt"/>
                        <a:ea typeface="Calibri"/>
                        <a:cs typeface="Times New Roman"/>
                      </a:endParaRPr>
                    </a:p>
                  </a:txBody>
                  <a:tcPr marL="68580" marR="68580" marT="0" marB="0"/>
                </a:tc>
                <a:tc>
                  <a:txBody>
                    <a:bodyPr/>
                    <a:lstStyle/>
                    <a:p>
                      <a:pPr>
                        <a:lnSpc>
                          <a:spcPct val="115000"/>
                        </a:lnSpc>
                        <a:spcAft>
                          <a:spcPts val="0"/>
                        </a:spcAft>
                      </a:pPr>
                      <a:r>
                        <a:rPr lang="en-ZA" sz="1800" b="1" dirty="0">
                          <a:latin typeface="+mn-lt"/>
                          <a:ea typeface="Calibri"/>
                          <a:cs typeface="Times New Roman"/>
                        </a:rPr>
                        <a:t>253068</a:t>
                      </a:r>
                    </a:p>
                  </a:txBody>
                  <a:tcPr marL="68580" marR="68580" marT="0" marB="0"/>
                </a:tc>
                <a:tc>
                  <a:txBody>
                    <a:bodyPr/>
                    <a:lstStyle/>
                    <a:p>
                      <a:pPr>
                        <a:lnSpc>
                          <a:spcPct val="115000"/>
                        </a:lnSpc>
                        <a:spcAft>
                          <a:spcPts val="0"/>
                        </a:spcAft>
                      </a:pPr>
                      <a:r>
                        <a:rPr lang="en-ZA" sz="1800" b="1" dirty="0">
                          <a:solidFill>
                            <a:schemeClr val="tx1"/>
                          </a:solidFill>
                          <a:latin typeface="+mn-lt"/>
                          <a:ea typeface="Calibri"/>
                          <a:cs typeface="Times New Roman"/>
                        </a:rPr>
                        <a:t>1,130,426,525</a:t>
                      </a:r>
                    </a:p>
                  </a:txBody>
                  <a:tcPr marL="68580" marR="68580" marT="0" marB="0"/>
                </a:tc>
                <a:tc>
                  <a:txBody>
                    <a:bodyPr/>
                    <a:lstStyle/>
                    <a:p>
                      <a:pPr>
                        <a:lnSpc>
                          <a:spcPct val="115000"/>
                        </a:lnSpc>
                        <a:spcAft>
                          <a:spcPts val="0"/>
                        </a:spcAft>
                      </a:pPr>
                      <a:r>
                        <a:rPr lang="en-ZA" sz="1800" b="1" dirty="0">
                          <a:latin typeface="+mn-lt"/>
                          <a:ea typeface="Calibri"/>
                          <a:cs typeface="Times New Roman"/>
                        </a:rPr>
                        <a:t>1833195.5</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33513" y="2756848"/>
            <a:ext cx="7061200" cy="1362075"/>
          </a:xfrm>
        </p:spPr>
        <p:txBody>
          <a:bodyPr/>
          <a:lstStyle/>
          <a:p>
            <a:pPr>
              <a:defRPr/>
            </a:pPr>
            <a:r>
              <a:rPr lang="en-ZA" dirty="0" smtClean="0"/>
              <a:t>Compulsory licensing (</a:t>
            </a:r>
            <a:r>
              <a:rPr lang="en-ZA" dirty="0" err="1" smtClean="0"/>
              <a:t>cl</a:t>
            </a:r>
            <a:r>
              <a:rPr lang="en-ZA" dirty="0" smtClean="0"/>
              <a:t>)</a:t>
            </a:r>
            <a:endParaRPr lang="en-ZA" dirty="0"/>
          </a:p>
        </p:txBody>
      </p:sp>
      <p:sp>
        <p:nvSpPr>
          <p:cNvPr id="118787" name="Slide Number Placeholder 1"/>
          <p:cNvSpPr>
            <a:spLocks noGrp="1"/>
          </p:cNvSpPr>
          <p:nvPr>
            <p:ph type="sldNum" sz="quarter" idx="12"/>
          </p:nvPr>
        </p:nvSpPr>
        <p:spPr bwMode="auto">
          <a:xfrm>
            <a:off x="6553200" y="6127750"/>
            <a:ext cx="2133600" cy="593725"/>
          </a:xfrm>
          <a:noFill/>
          <a:ln>
            <a:miter lim="800000"/>
            <a:headEnd/>
            <a:tailEnd/>
          </a:ln>
        </p:spPr>
        <p:txBody>
          <a:bodyPr/>
          <a:lstStyle/>
          <a:p>
            <a:fld id="{D81D43F5-E9A4-4635-AEC2-284BA2CCD694}" type="slidenum">
              <a:rPr lang="en-US" altLang="en-US" smtClean="0">
                <a:solidFill>
                  <a:srgbClr val="000000"/>
                </a:solidFill>
              </a:rPr>
              <a:pPr/>
              <a:t>21</a:t>
            </a:fld>
            <a:endParaRPr lang="en-US" altLang="en-US" smtClean="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ctrTitle"/>
          </p:nvPr>
        </p:nvSpPr>
        <p:spPr bwMode="auto">
          <a:xfrm>
            <a:off x="1665288" y="404813"/>
            <a:ext cx="6792912" cy="720725"/>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r>
              <a:rPr lang="en-US" altLang="en-US" sz="3200" b="1" smtClean="0"/>
              <a:t>WHAT IS COMPUSORY LICENSING?</a:t>
            </a:r>
          </a:p>
        </p:txBody>
      </p:sp>
      <p:sp>
        <p:nvSpPr>
          <p:cNvPr id="4" name="Subtitle 3"/>
          <p:cNvSpPr>
            <a:spLocks noGrp="1"/>
          </p:cNvSpPr>
          <p:nvPr>
            <p:ph type="subTitle" idx="1"/>
          </p:nvPr>
        </p:nvSpPr>
        <p:spPr>
          <a:xfrm>
            <a:off x="1460500" y="1196975"/>
            <a:ext cx="7143750" cy="4616450"/>
          </a:xfrm>
        </p:spPr>
        <p:txBody>
          <a:bodyPr>
            <a:normAutofit/>
          </a:bodyPr>
          <a:lstStyle/>
          <a:p>
            <a:pPr marL="342900" indent="-342900" algn="just">
              <a:buFont typeface="Arial" pitchFamily="34" charset="0"/>
              <a:buChar char="•"/>
              <a:defRPr/>
            </a:pPr>
            <a:r>
              <a:rPr lang="en-US" altLang="en-US" sz="2400" kern="0" dirty="0" smtClean="0">
                <a:solidFill>
                  <a:srgbClr val="000000"/>
                </a:solidFill>
                <a:ea typeface="ＭＳ Ｐゴシック"/>
                <a:cs typeface="Times New Roman" pitchFamily="18" charset="0"/>
              </a:rPr>
              <a:t>It is a process that allows the Department to review how water is allocated and used in a catchment and to reallocate water if necessary to achieve certain objectives</a:t>
            </a:r>
          </a:p>
          <a:p>
            <a:pPr marL="342900" indent="-342900" algn="just">
              <a:buFont typeface="Arial" pitchFamily="34" charset="0"/>
              <a:buChar char="•"/>
              <a:defRPr/>
            </a:pPr>
            <a:r>
              <a:rPr lang="en-US" sz="2400" kern="0" dirty="0" smtClean="0">
                <a:solidFill>
                  <a:srgbClr val="000000"/>
                </a:solidFill>
                <a:ea typeface="ＭＳ Ｐゴシック"/>
                <a:cs typeface="Times New Roman" pitchFamily="18" charset="0"/>
              </a:rPr>
              <a:t>Once all the properties under verification have been </a:t>
            </a:r>
            <a:r>
              <a:rPr lang="en-US" sz="2400" kern="0" dirty="0" err="1" smtClean="0">
                <a:solidFill>
                  <a:srgbClr val="000000"/>
                </a:solidFill>
                <a:ea typeface="ＭＳ Ｐゴシック"/>
                <a:cs typeface="Times New Roman" pitchFamily="18" charset="0"/>
              </a:rPr>
              <a:t>finalised</a:t>
            </a:r>
            <a:r>
              <a:rPr lang="en-US" sz="2400" kern="0" dirty="0" smtClean="0">
                <a:solidFill>
                  <a:srgbClr val="000000"/>
                </a:solidFill>
                <a:ea typeface="ＭＳ Ｐゴシック"/>
                <a:cs typeface="Times New Roman" pitchFamily="18" charset="0"/>
              </a:rPr>
              <a:t>, they will be subjected to compulsory licensing</a:t>
            </a:r>
          </a:p>
          <a:p>
            <a:pPr marL="342900" indent="-342900" algn="just">
              <a:buFont typeface="Arial" pitchFamily="34" charset="0"/>
              <a:buChar char="•"/>
              <a:defRPr/>
            </a:pPr>
            <a:r>
              <a:rPr lang="en-US" sz="2400" kern="0" dirty="0" smtClean="0">
                <a:solidFill>
                  <a:srgbClr val="000000"/>
                </a:solidFill>
                <a:ea typeface="ＭＳ Ｐゴシック"/>
                <a:cs typeface="Times New Roman" pitchFamily="18" charset="0"/>
              </a:rPr>
              <a:t>Compulsory licensing on these properties will be conducted in 2018/2019 performance year</a:t>
            </a:r>
            <a:endParaRPr lang="en-US" sz="2400" dirty="0"/>
          </a:p>
        </p:txBody>
      </p:sp>
      <p:sp>
        <p:nvSpPr>
          <p:cNvPr id="119812" name="Slide Number Placeholder 1"/>
          <p:cNvSpPr>
            <a:spLocks noGrp="1"/>
          </p:cNvSpPr>
          <p:nvPr>
            <p:ph type="sldNum" sz="quarter" idx="12"/>
          </p:nvPr>
        </p:nvSpPr>
        <p:spPr bwMode="auto">
          <a:xfrm>
            <a:off x="6553200" y="6223000"/>
            <a:ext cx="2133600" cy="498475"/>
          </a:xfrm>
          <a:noFill/>
          <a:ln>
            <a:miter lim="800000"/>
            <a:headEnd/>
            <a:tailEnd/>
          </a:ln>
        </p:spPr>
        <p:txBody>
          <a:bodyPr/>
          <a:lstStyle/>
          <a:p>
            <a:fld id="{390EFFCB-E93F-49CA-BA67-9A6C2C357028}" type="slidenum">
              <a:rPr lang="en-US" altLang="en-US" smtClean="0">
                <a:solidFill>
                  <a:srgbClr val="000000"/>
                </a:solidFill>
              </a:rPr>
              <a:pPr/>
              <a:t>22</a:t>
            </a:fld>
            <a:endParaRPr lang="en-US" altLang="en-US" smtClean="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33375"/>
            <a:ext cx="7772400" cy="431800"/>
          </a:xfrm>
          <a:noFill/>
        </p:spPr>
        <p:txBody>
          <a:bodyPr>
            <a:normAutofit fontScale="90000"/>
          </a:bodyPr>
          <a:lstStyle/>
          <a:p>
            <a:pPr>
              <a:defRPr/>
            </a:pPr>
            <a:r>
              <a:rPr lang="en-US" sz="3200" b="1" dirty="0" smtClean="0">
                <a:solidFill>
                  <a:prstClr val="black"/>
                </a:solidFill>
              </a:rPr>
              <a:t>…</a:t>
            </a:r>
            <a:r>
              <a:rPr lang="en-US" sz="4000" b="1" dirty="0" smtClean="0">
                <a:solidFill>
                  <a:prstClr val="black"/>
                </a:solidFill>
              </a:rPr>
              <a:t>WHAT </a:t>
            </a:r>
            <a:r>
              <a:rPr lang="en-US" sz="4000" b="1" dirty="0">
                <a:solidFill>
                  <a:prstClr val="black"/>
                </a:solidFill>
              </a:rPr>
              <a:t>IS </a:t>
            </a:r>
            <a:r>
              <a:rPr lang="en-US" sz="4000" b="1" dirty="0" smtClean="0">
                <a:solidFill>
                  <a:prstClr val="black"/>
                </a:solidFill>
              </a:rPr>
              <a:t>COMPULSORY </a:t>
            </a:r>
            <a:r>
              <a:rPr lang="en-US" sz="4000" b="1" dirty="0">
                <a:solidFill>
                  <a:prstClr val="black"/>
                </a:solidFill>
              </a:rPr>
              <a:t>LICENSING</a:t>
            </a:r>
            <a:r>
              <a:rPr lang="en-US" sz="4000" b="1" dirty="0" smtClean="0">
                <a:solidFill>
                  <a:prstClr val="black"/>
                </a:solidFill>
              </a:rPr>
              <a:t>?...</a:t>
            </a:r>
            <a:endParaRPr lang="en-US" sz="4000" b="1" dirty="0"/>
          </a:p>
        </p:txBody>
      </p:sp>
      <p:grpSp>
        <p:nvGrpSpPr>
          <p:cNvPr id="120835" name="Group 16"/>
          <p:cNvGrpSpPr>
            <a:grpSpLocks/>
          </p:cNvGrpSpPr>
          <p:nvPr/>
        </p:nvGrpSpPr>
        <p:grpSpPr bwMode="auto">
          <a:xfrm>
            <a:off x="1403350" y="1000125"/>
            <a:ext cx="7226300" cy="5013325"/>
            <a:chOff x="1805703" y="789203"/>
            <a:chExt cx="7185897" cy="5211547"/>
          </a:xfrm>
        </p:grpSpPr>
        <p:sp>
          <p:nvSpPr>
            <p:cNvPr id="16" name="Text Box 29"/>
            <p:cNvSpPr txBox="1">
              <a:spLocks noChangeArrowheads="1"/>
            </p:cNvSpPr>
            <p:nvPr/>
          </p:nvSpPr>
          <p:spPr bwMode="auto">
            <a:xfrm>
              <a:off x="1805703" y="789203"/>
              <a:ext cx="6472359" cy="384513"/>
            </a:xfrm>
            <a:prstGeom prst="rect">
              <a:avLst/>
            </a:prstGeom>
            <a:noFill/>
            <a:ln>
              <a:noFill/>
            </a:ln>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0" hangingPunct="0">
                <a:spcBef>
                  <a:spcPct val="50000"/>
                </a:spcBef>
                <a:defRPr/>
              </a:pPr>
              <a:endParaRPr lang="en-US" altLang="en-US" sz="1800" b="1" kern="0" dirty="0" smtClean="0">
                <a:solidFill>
                  <a:srgbClr val="000000"/>
                </a:solidFill>
                <a:cs typeface="Times New Roman" pitchFamily="18" charset="0"/>
              </a:endParaRPr>
            </a:p>
          </p:txBody>
        </p:sp>
        <p:pic>
          <p:nvPicPr>
            <p:cNvPr id="120839" name="Picture 30" descr="j0150064"/>
            <p:cNvPicPr>
              <a:picLocks noChangeAspect="1" noChangeArrowheads="1"/>
            </p:cNvPicPr>
            <p:nvPr/>
          </p:nvPicPr>
          <p:blipFill>
            <a:blip r:embed="rId2"/>
            <a:srcRect/>
            <a:stretch>
              <a:fillRect/>
            </a:stretch>
          </p:blipFill>
          <p:spPr bwMode="auto">
            <a:xfrm>
              <a:off x="6686456" y="2125822"/>
              <a:ext cx="1524000" cy="1141413"/>
            </a:xfrm>
            <a:prstGeom prst="rect">
              <a:avLst/>
            </a:prstGeom>
            <a:noFill/>
            <a:ln w="9525">
              <a:noFill/>
              <a:miter lim="800000"/>
              <a:headEnd/>
              <a:tailEnd/>
            </a:ln>
          </p:spPr>
        </p:pic>
        <p:pic>
          <p:nvPicPr>
            <p:cNvPr id="120840" name="Picture 31" descr="j0215569"/>
            <p:cNvPicPr>
              <a:picLocks noChangeAspect="1" noChangeArrowheads="1"/>
            </p:cNvPicPr>
            <p:nvPr/>
          </p:nvPicPr>
          <p:blipFill>
            <a:blip r:embed="rId3"/>
            <a:srcRect/>
            <a:stretch>
              <a:fillRect/>
            </a:stretch>
          </p:blipFill>
          <p:spPr bwMode="auto">
            <a:xfrm>
              <a:off x="7086600" y="5029200"/>
              <a:ext cx="1905000" cy="971550"/>
            </a:xfrm>
            <a:prstGeom prst="rect">
              <a:avLst/>
            </a:prstGeom>
            <a:noFill/>
            <a:ln w="9525">
              <a:noFill/>
              <a:miter lim="800000"/>
              <a:headEnd/>
              <a:tailEnd/>
            </a:ln>
          </p:spPr>
        </p:pic>
        <p:pic>
          <p:nvPicPr>
            <p:cNvPr id="120841" name="Picture 32" descr="j0234012"/>
            <p:cNvPicPr>
              <a:picLocks noChangeAspect="1" noChangeArrowheads="1"/>
            </p:cNvPicPr>
            <p:nvPr/>
          </p:nvPicPr>
          <p:blipFill>
            <a:blip r:embed="rId4"/>
            <a:srcRect/>
            <a:stretch>
              <a:fillRect/>
            </a:stretch>
          </p:blipFill>
          <p:spPr bwMode="auto">
            <a:xfrm>
              <a:off x="2133600" y="2125822"/>
              <a:ext cx="1282700" cy="1150777"/>
            </a:xfrm>
            <a:prstGeom prst="rect">
              <a:avLst/>
            </a:prstGeom>
            <a:noFill/>
            <a:ln w="9525">
              <a:noFill/>
              <a:miter lim="800000"/>
              <a:headEnd/>
              <a:tailEnd/>
            </a:ln>
          </p:spPr>
        </p:pic>
        <p:sp>
          <p:nvSpPr>
            <p:cNvPr id="20" name="AutoShape 33"/>
            <p:cNvSpPr>
              <a:spLocks noChangeArrowheads="1"/>
            </p:cNvSpPr>
            <p:nvPr/>
          </p:nvSpPr>
          <p:spPr bwMode="auto">
            <a:xfrm rot="5471609">
              <a:off x="3848330" y="2018020"/>
              <a:ext cx="914249" cy="175385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105 h 21600"/>
                <a:gd name="T14" fmla="*/ 19728 w 21600"/>
                <a:gd name="T15" fmla="*/ 8053 h 21600"/>
              </a:gdLst>
              <a:ahLst/>
              <a:cxnLst>
                <a:cxn ang="T8">
                  <a:pos x="T0" y="T1"/>
                </a:cxn>
                <a:cxn ang="T9">
                  <a:pos x="T2" y="T3"/>
                </a:cxn>
                <a:cxn ang="T10">
                  <a:pos x="T4" y="T5"/>
                </a:cxn>
                <a:cxn ang="T11">
                  <a:pos x="T6" y="T7"/>
                </a:cxn>
              </a:cxnLst>
              <a:rect l="T12" t="T13" r="T14" b="T15"/>
              <a:pathLst>
                <a:path w="21600" h="21600">
                  <a:moveTo>
                    <a:pt x="21600" y="6079"/>
                  </a:moveTo>
                  <a:lnTo>
                    <a:pt x="15836" y="0"/>
                  </a:lnTo>
                  <a:lnTo>
                    <a:pt x="15836" y="4105"/>
                  </a:lnTo>
                  <a:lnTo>
                    <a:pt x="12427" y="4105"/>
                  </a:lnTo>
                  <a:cubicBezTo>
                    <a:pt x="5564" y="4105"/>
                    <a:pt x="0" y="7710"/>
                    <a:pt x="0" y="12158"/>
                  </a:cubicBezTo>
                  <a:lnTo>
                    <a:pt x="0" y="21600"/>
                  </a:lnTo>
                  <a:lnTo>
                    <a:pt x="4035" y="21600"/>
                  </a:lnTo>
                  <a:lnTo>
                    <a:pt x="4035" y="12158"/>
                  </a:lnTo>
                  <a:cubicBezTo>
                    <a:pt x="4035" y="9891"/>
                    <a:pt x="7792" y="8053"/>
                    <a:pt x="12427" y="8053"/>
                  </a:cubicBezTo>
                  <a:lnTo>
                    <a:pt x="15836" y="8053"/>
                  </a:lnTo>
                  <a:lnTo>
                    <a:pt x="15836" y="12158"/>
                  </a:lnTo>
                  <a:lnTo>
                    <a:pt x="21600" y="6079"/>
                  </a:lnTo>
                  <a:close/>
                </a:path>
              </a:pathLst>
            </a:custGeom>
            <a:solidFill>
              <a:schemeClr val="accent3"/>
            </a:solidFill>
            <a:ln w="9525">
              <a:solidFill>
                <a:schemeClr val="accent3"/>
              </a:solidFill>
              <a:miter lim="800000"/>
              <a:headEnd/>
              <a:tailEnd/>
            </a:ln>
          </p:spPr>
          <p:txBody>
            <a:bodyPr wrap="none" anchor="ctr"/>
            <a:lstStyle/>
            <a:p>
              <a:pPr eaLnBrk="0" hangingPunct="0">
                <a:defRPr/>
              </a:pPr>
              <a:endParaRPr lang="en-US" sz="1800" kern="0">
                <a:solidFill>
                  <a:srgbClr val="000000"/>
                </a:solidFill>
                <a:ea typeface="ＭＳ Ｐゴシック"/>
              </a:endParaRPr>
            </a:p>
          </p:txBody>
        </p:sp>
        <p:sp>
          <p:nvSpPr>
            <p:cNvPr id="21" name="AutoShape 34"/>
            <p:cNvSpPr>
              <a:spLocks noChangeArrowheads="1"/>
            </p:cNvSpPr>
            <p:nvPr/>
          </p:nvSpPr>
          <p:spPr bwMode="auto">
            <a:xfrm rot="-5416778">
              <a:off x="5486291" y="4724832"/>
              <a:ext cx="762424" cy="1370246"/>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105 h 21600"/>
                <a:gd name="T14" fmla="*/ 19728 w 21600"/>
                <a:gd name="T15" fmla="*/ 8053 h 21600"/>
              </a:gdLst>
              <a:ahLst/>
              <a:cxnLst>
                <a:cxn ang="T8">
                  <a:pos x="T0" y="T1"/>
                </a:cxn>
                <a:cxn ang="T9">
                  <a:pos x="T2" y="T3"/>
                </a:cxn>
                <a:cxn ang="T10">
                  <a:pos x="T4" y="T5"/>
                </a:cxn>
                <a:cxn ang="T11">
                  <a:pos x="T6" y="T7"/>
                </a:cxn>
              </a:cxnLst>
              <a:rect l="T12" t="T13" r="T14" b="T15"/>
              <a:pathLst>
                <a:path w="21600" h="21600">
                  <a:moveTo>
                    <a:pt x="21600" y="6079"/>
                  </a:moveTo>
                  <a:lnTo>
                    <a:pt x="15836" y="0"/>
                  </a:lnTo>
                  <a:lnTo>
                    <a:pt x="15836" y="4105"/>
                  </a:lnTo>
                  <a:lnTo>
                    <a:pt x="12427" y="4105"/>
                  </a:lnTo>
                  <a:cubicBezTo>
                    <a:pt x="5564" y="4105"/>
                    <a:pt x="0" y="7710"/>
                    <a:pt x="0" y="12158"/>
                  </a:cubicBezTo>
                  <a:lnTo>
                    <a:pt x="0" y="21600"/>
                  </a:lnTo>
                  <a:lnTo>
                    <a:pt x="4035" y="21600"/>
                  </a:lnTo>
                  <a:lnTo>
                    <a:pt x="4035" y="12158"/>
                  </a:lnTo>
                  <a:cubicBezTo>
                    <a:pt x="4035" y="9891"/>
                    <a:pt x="7792" y="8053"/>
                    <a:pt x="12427" y="8053"/>
                  </a:cubicBezTo>
                  <a:lnTo>
                    <a:pt x="15836" y="8053"/>
                  </a:lnTo>
                  <a:lnTo>
                    <a:pt x="15836" y="12158"/>
                  </a:lnTo>
                  <a:lnTo>
                    <a:pt x="21600" y="6079"/>
                  </a:lnTo>
                  <a:close/>
                </a:path>
              </a:pathLst>
            </a:custGeom>
            <a:solidFill>
              <a:schemeClr val="accent3"/>
            </a:solidFill>
            <a:ln w="9525">
              <a:solidFill>
                <a:srgbClr val="000000"/>
              </a:solidFill>
              <a:miter lim="800000"/>
              <a:headEnd/>
              <a:tailEnd/>
            </a:ln>
          </p:spPr>
          <p:txBody>
            <a:bodyPr wrap="none" anchor="ctr"/>
            <a:lstStyle/>
            <a:p>
              <a:pPr eaLnBrk="0" hangingPunct="0">
                <a:defRPr/>
              </a:pPr>
              <a:endParaRPr lang="en-US" sz="1800" kern="0">
                <a:solidFill>
                  <a:srgbClr val="000000"/>
                </a:solidFill>
                <a:ea typeface="ＭＳ Ｐゴシック"/>
              </a:endParaRPr>
            </a:p>
          </p:txBody>
        </p:sp>
        <p:sp>
          <p:nvSpPr>
            <p:cNvPr id="22" name="AutoShape 35"/>
            <p:cNvSpPr>
              <a:spLocks noChangeArrowheads="1"/>
            </p:cNvSpPr>
            <p:nvPr/>
          </p:nvSpPr>
          <p:spPr bwMode="auto">
            <a:xfrm rot="16128391" flipH="1">
              <a:off x="5333815" y="2133260"/>
              <a:ext cx="914249" cy="152337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105 h 21600"/>
                <a:gd name="T14" fmla="*/ 19728 w 21600"/>
                <a:gd name="T15" fmla="*/ 8053 h 21600"/>
              </a:gdLst>
              <a:ahLst/>
              <a:cxnLst>
                <a:cxn ang="T8">
                  <a:pos x="T0" y="T1"/>
                </a:cxn>
                <a:cxn ang="T9">
                  <a:pos x="T2" y="T3"/>
                </a:cxn>
                <a:cxn ang="T10">
                  <a:pos x="T4" y="T5"/>
                </a:cxn>
                <a:cxn ang="T11">
                  <a:pos x="T6" y="T7"/>
                </a:cxn>
              </a:cxnLst>
              <a:rect l="T12" t="T13" r="T14" b="T15"/>
              <a:pathLst>
                <a:path w="21600" h="21600">
                  <a:moveTo>
                    <a:pt x="21600" y="6079"/>
                  </a:moveTo>
                  <a:lnTo>
                    <a:pt x="15836" y="0"/>
                  </a:lnTo>
                  <a:lnTo>
                    <a:pt x="15836" y="4105"/>
                  </a:lnTo>
                  <a:lnTo>
                    <a:pt x="12427" y="4105"/>
                  </a:lnTo>
                  <a:cubicBezTo>
                    <a:pt x="5564" y="4105"/>
                    <a:pt x="0" y="7710"/>
                    <a:pt x="0" y="12158"/>
                  </a:cubicBezTo>
                  <a:lnTo>
                    <a:pt x="0" y="21600"/>
                  </a:lnTo>
                  <a:lnTo>
                    <a:pt x="4035" y="21600"/>
                  </a:lnTo>
                  <a:lnTo>
                    <a:pt x="4035" y="12158"/>
                  </a:lnTo>
                  <a:cubicBezTo>
                    <a:pt x="4035" y="9891"/>
                    <a:pt x="7792" y="8053"/>
                    <a:pt x="12427" y="8053"/>
                  </a:cubicBezTo>
                  <a:lnTo>
                    <a:pt x="15836" y="8053"/>
                  </a:lnTo>
                  <a:lnTo>
                    <a:pt x="15836" y="12158"/>
                  </a:lnTo>
                  <a:lnTo>
                    <a:pt x="21600" y="6079"/>
                  </a:lnTo>
                  <a:close/>
                </a:path>
              </a:pathLst>
            </a:custGeom>
            <a:solidFill>
              <a:schemeClr val="accent3"/>
            </a:solidFill>
            <a:ln w="9525">
              <a:solidFill>
                <a:schemeClr val="accent3"/>
              </a:solidFill>
              <a:miter lim="800000"/>
              <a:headEnd/>
              <a:tailEnd/>
            </a:ln>
          </p:spPr>
          <p:txBody>
            <a:bodyPr wrap="none" anchor="ctr"/>
            <a:lstStyle/>
            <a:p>
              <a:pPr eaLnBrk="0" hangingPunct="0">
                <a:defRPr/>
              </a:pPr>
              <a:endParaRPr lang="en-US" sz="1800" kern="0">
                <a:solidFill>
                  <a:srgbClr val="000000"/>
                </a:solidFill>
                <a:ea typeface="ＭＳ Ｐゴシック"/>
              </a:endParaRPr>
            </a:p>
          </p:txBody>
        </p:sp>
        <p:pic>
          <p:nvPicPr>
            <p:cNvPr id="120845" name="Picture 36" descr="j0296926"/>
            <p:cNvPicPr>
              <a:picLocks noChangeAspect="1" noChangeArrowheads="1" noCrop="1"/>
            </p:cNvPicPr>
            <p:nvPr/>
          </p:nvPicPr>
          <p:blipFill>
            <a:blip r:embed="rId5"/>
            <a:srcRect/>
            <a:stretch>
              <a:fillRect/>
            </a:stretch>
          </p:blipFill>
          <p:spPr bwMode="auto">
            <a:xfrm>
              <a:off x="4191000" y="3505200"/>
              <a:ext cx="1828800" cy="1401763"/>
            </a:xfrm>
            <a:prstGeom prst="rect">
              <a:avLst/>
            </a:prstGeom>
            <a:noFill/>
            <a:ln w="9525">
              <a:noFill/>
              <a:miter lim="800000"/>
              <a:headEnd/>
              <a:tailEnd/>
            </a:ln>
          </p:spPr>
        </p:pic>
      </p:grpSp>
      <p:sp>
        <p:nvSpPr>
          <p:cNvPr id="24" name="Text Box 29"/>
          <p:cNvSpPr txBox="1">
            <a:spLocks noChangeArrowheads="1"/>
          </p:cNvSpPr>
          <p:nvPr/>
        </p:nvSpPr>
        <p:spPr bwMode="auto">
          <a:xfrm>
            <a:off x="1835150" y="4357688"/>
            <a:ext cx="1966913" cy="1754187"/>
          </a:xfrm>
          <a:prstGeom prst="rect">
            <a:avLst/>
          </a:prstGeom>
          <a:solidFill>
            <a:schemeClr val="accent3"/>
          </a:solidFill>
          <a:ln w="57150">
            <a:solidFill>
              <a:srgbClr val="000000"/>
            </a:solidFill>
            <a:miter lim="800000"/>
            <a:headEnd/>
            <a:tailEnd/>
          </a:ln>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0" hangingPunct="0">
              <a:spcBef>
                <a:spcPct val="50000"/>
              </a:spcBef>
              <a:defRPr/>
            </a:pPr>
            <a:r>
              <a:rPr lang="en-US" altLang="en-US" sz="1800" b="1" kern="0" dirty="0" smtClean="0">
                <a:solidFill>
                  <a:srgbClr val="FFFFFF"/>
                </a:solidFill>
                <a:latin typeface="Comic Sans MS" pitchFamily="66" charset="0"/>
              </a:rPr>
              <a:t>COMPULSORY LICENSING IS A PROCESS WHERE YOU PUT ALL THE WATER BACK</a:t>
            </a:r>
          </a:p>
        </p:txBody>
      </p:sp>
      <p:sp>
        <p:nvSpPr>
          <p:cNvPr id="120837" name="Slide Number Placeholder 2"/>
          <p:cNvSpPr>
            <a:spLocks noGrp="1"/>
          </p:cNvSpPr>
          <p:nvPr>
            <p:ph type="sldNum" sz="quarter" idx="12"/>
          </p:nvPr>
        </p:nvSpPr>
        <p:spPr bwMode="auto">
          <a:xfrm>
            <a:off x="6553200" y="6111875"/>
            <a:ext cx="2133600" cy="609600"/>
          </a:xfrm>
          <a:noFill/>
          <a:ln>
            <a:miter lim="800000"/>
            <a:headEnd/>
            <a:tailEnd/>
          </a:ln>
        </p:spPr>
        <p:txBody>
          <a:bodyPr/>
          <a:lstStyle/>
          <a:p>
            <a:fld id="{D8985F89-47F9-491F-8FA9-A689586883CB}" type="slidenum">
              <a:rPr lang="en-US" altLang="en-US" smtClean="0">
                <a:solidFill>
                  <a:srgbClr val="000000"/>
                </a:solidFill>
              </a:rPr>
              <a:pPr/>
              <a:t>23</a:t>
            </a:fld>
            <a:endParaRPr lang="en-US" altLang="en-US" smtClean="0">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ctrTitle"/>
          </p:nvPr>
        </p:nvSpPr>
        <p:spPr bwMode="auto">
          <a:xfrm>
            <a:off x="685800" y="333375"/>
            <a:ext cx="7772400" cy="719138"/>
          </a:xfrm>
          <a:noFill/>
          <a:ln>
            <a:miter lim="800000"/>
            <a:headEnd/>
            <a:tailEnd/>
          </a:ln>
        </p:spPr>
        <p:txBody>
          <a:bodyPr vert="horz" wrap="square" lIns="91440" tIns="45720" rIns="91440" bIns="45720" numCol="1" anchor="t" anchorCtr="0" compatLnSpc="1">
            <a:prstTxWarp prst="textNoShape">
              <a:avLst/>
            </a:prstTxWarp>
          </a:bodyPr>
          <a:lstStyle/>
          <a:p>
            <a:r>
              <a:rPr lang="en-US" altLang="en-US" sz="2900" b="1" dirty="0" smtClean="0">
                <a:solidFill>
                  <a:srgbClr val="000000"/>
                </a:solidFill>
              </a:rPr>
              <a:t>…WHAT IS COMPULSORY LICENSING?</a:t>
            </a:r>
            <a:endParaRPr lang="en-US" altLang="en-US" sz="3200" b="1" dirty="0" smtClean="0"/>
          </a:p>
        </p:txBody>
      </p:sp>
      <p:sp>
        <p:nvSpPr>
          <p:cNvPr id="121859" name="Text Box 12"/>
          <p:cNvSpPr txBox="1">
            <a:spLocks noChangeArrowheads="1"/>
          </p:cNvSpPr>
          <p:nvPr/>
        </p:nvSpPr>
        <p:spPr bwMode="auto">
          <a:xfrm>
            <a:off x="1441640" y="1052513"/>
            <a:ext cx="7702360" cy="1938338"/>
          </a:xfrm>
          <a:prstGeom prst="rect">
            <a:avLst/>
          </a:prstGeom>
          <a:noFill/>
          <a:ln w="57150">
            <a:noFill/>
            <a:miter lim="800000"/>
            <a:headEnd/>
            <a:tailEnd/>
          </a:ln>
        </p:spPr>
        <p:txBody>
          <a:bodyPr wrap="square">
            <a:spAutoFit/>
          </a:bodyPr>
          <a:lstStyle/>
          <a:p>
            <a:pPr algn="ctr" eaLnBrk="0" hangingPunct="0">
              <a:spcBef>
                <a:spcPct val="50000"/>
              </a:spcBef>
            </a:pPr>
            <a:r>
              <a:rPr lang="en-US" altLang="en-US" sz="2000" b="1" dirty="0">
                <a:solidFill>
                  <a:srgbClr val="000000"/>
                </a:solidFill>
                <a:latin typeface="Comic Sans MS" pitchFamily="66" charset="0"/>
              </a:rPr>
              <a:t>Set aside some for the Reserve, Strategic and International requirements and </a:t>
            </a:r>
          </a:p>
          <a:p>
            <a:pPr algn="ctr" eaLnBrk="0" hangingPunct="0">
              <a:spcBef>
                <a:spcPct val="50000"/>
              </a:spcBef>
            </a:pPr>
            <a:r>
              <a:rPr lang="en-US" altLang="en-US" sz="2000" b="1" dirty="0">
                <a:solidFill>
                  <a:srgbClr val="000000"/>
                </a:solidFill>
                <a:latin typeface="Comic Sans MS" pitchFamily="66" charset="0"/>
              </a:rPr>
              <a:t>Then divide the rest more fairly in the best interests of all South Africans (locally, regionally &amp; nationally)</a:t>
            </a:r>
          </a:p>
          <a:p>
            <a:pPr algn="ctr" eaLnBrk="0" hangingPunct="0">
              <a:spcBef>
                <a:spcPct val="50000"/>
              </a:spcBef>
            </a:pPr>
            <a:endParaRPr lang="en-US" altLang="en-US" sz="2000" b="1" dirty="0">
              <a:solidFill>
                <a:srgbClr val="000000"/>
              </a:solidFill>
              <a:latin typeface="Comic Sans MS" pitchFamily="66" charset="0"/>
            </a:endParaRPr>
          </a:p>
        </p:txBody>
      </p:sp>
      <p:grpSp>
        <p:nvGrpSpPr>
          <p:cNvPr id="121860" name="Group 7"/>
          <p:cNvGrpSpPr>
            <a:grpSpLocks/>
          </p:cNvGrpSpPr>
          <p:nvPr/>
        </p:nvGrpSpPr>
        <p:grpSpPr bwMode="auto">
          <a:xfrm>
            <a:off x="1441640" y="2610663"/>
            <a:ext cx="7510462" cy="3155950"/>
            <a:chOff x="1295400" y="2971800"/>
            <a:chExt cx="6096000" cy="2965450"/>
          </a:xfrm>
        </p:grpSpPr>
        <p:sp>
          <p:nvSpPr>
            <p:cNvPr id="28" name="AutoShape 3"/>
            <p:cNvSpPr>
              <a:spLocks noChangeArrowheads="1"/>
            </p:cNvSpPr>
            <p:nvPr/>
          </p:nvSpPr>
          <p:spPr bwMode="auto">
            <a:xfrm rot="21528390" flipH="1">
              <a:off x="2294005" y="3214944"/>
              <a:ext cx="1444434" cy="7189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105 h 21600"/>
                <a:gd name="T14" fmla="*/ 19728 w 21600"/>
                <a:gd name="T15" fmla="*/ 8053 h 21600"/>
              </a:gdLst>
              <a:ahLst/>
              <a:cxnLst>
                <a:cxn ang="T8">
                  <a:pos x="T0" y="T1"/>
                </a:cxn>
                <a:cxn ang="T9">
                  <a:pos x="T2" y="T3"/>
                </a:cxn>
                <a:cxn ang="T10">
                  <a:pos x="T4" y="T5"/>
                </a:cxn>
                <a:cxn ang="T11">
                  <a:pos x="T6" y="T7"/>
                </a:cxn>
              </a:cxnLst>
              <a:rect l="T12" t="T13" r="T14" b="T15"/>
              <a:pathLst>
                <a:path w="21600" h="21600">
                  <a:moveTo>
                    <a:pt x="21600" y="6079"/>
                  </a:moveTo>
                  <a:lnTo>
                    <a:pt x="15836" y="0"/>
                  </a:lnTo>
                  <a:lnTo>
                    <a:pt x="15836" y="4105"/>
                  </a:lnTo>
                  <a:lnTo>
                    <a:pt x="12427" y="4105"/>
                  </a:lnTo>
                  <a:cubicBezTo>
                    <a:pt x="5564" y="4105"/>
                    <a:pt x="0" y="7710"/>
                    <a:pt x="0" y="12158"/>
                  </a:cubicBezTo>
                  <a:lnTo>
                    <a:pt x="0" y="21600"/>
                  </a:lnTo>
                  <a:lnTo>
                    <a:pt x="4035" y="21600"/>
                  </a:lnTo>
                  <a:lnTo>
                    <a:pt x="4035" y="12158"/>
                  </a:lnTo>
                  <a:cubicBezTo>
                    <a:pt x="4035" y="9891"/>
                    <a:pt x="7792" y="8053"/>
                    <a:pt x="12427" y="8053"/>
                  </a:cubicBezTo>
                  <a:lnTo>
                    <a:pt x="15836" y="8053"/>
                  </a:lnTo>
                  <a:lnTo>
                    <a:pt x="15836" y="12158"/>
                  </a:lnTo>
                  <a:lnTo>
                    <a:pt x="21600" y="6079"/>
                  </a:lnTo>
                  <a:close/>
                </a:path>
              </a:pathLst>
            </a:custGeom>
            <a:solidFill>
              <a:schemeClr val="accent3"/>
            </a:solidFill>
            <a:ln w="9525">
              <a:solidFill>
                <a:srgbClr val="000000"/>
              </a:solidFill>
              <a:miter lim="800000"/>
              <a:headEnd/>
              <a:tailEnd/>
            </a:ln>
          </p:spPr>
          <p:txBody>
            <a:bodyPr wrap="none" anchor="ctr"/>
            <a:lstStyle/>
            <a:p>
              <a:pPr eaLnBrk="0" hangingPunct="0">
                <a:defRPr/>
              </a:pPr>
              <a:endParaRPr lang="en-US" sz="1800" kern="0">
                <a:solidFill>
                  <a:srgbClr val="000000"/>
                </a:solidFill>
                <a:ea typeface="ＭＳ Ｐゴシック"/>
              </a:endParaRPr>
            </a:p>
          </p:txBody>
        </p:sp>
        <p:pic>
          <p:nvPicPr>
            <p:cNvPr id="121863" name="Picture 5" descr="j0150064"/>
            <p:cNvPicPr>
              <a:picLocks noChangeAspect="1" noChangeArrowheads="1"/>
            </p:cNvPicPr>
            <p:nvPr/>
          </p:nvPicPr>
          <p:blipFill>
            <a:blip r:embed="rId2"/>
            <a:srcRect/>
            <a:stretch>
              <a:fillRect/>
            </a:stretch>
          </p:blipFill>
          <p:spPr bwMode="auto">
            <a:xfrm>
              <a:off x="5638800" y="2971800"/>
              <a:ext cx="1524000" cy="857250"/>
            </a:xfrm>
            <a:prstGeom prst="rect">
              <a:avLst/>
            </a:prstGeom>
            <a:noFill/>
            <a:ln w="9525">
              <a:noFill/>
              <a:miter lim="800000"/>
              <a:headEnd/>
              <a:tailEnd/>
            </a:ln>
          </p:spPr>
        </p:pic>
        <p:pic>
          <p:nvPicPr>
            <p:cNvPr id="121864" name="Picture 6" descr="j0215569"/>
            <p:cNvPicPr>
              <a:picLocks noChangeAspect="1" noChangeArrowheads="1"/>
            </p:cNvPicPr>
            <p:nvPr/>
          </p:nvPicPr>
          <p:blipFill>
            <a:blip r:embed="rId3"/>
            <a:srcRect/>
            <a:stretch>
              <a:fillRect/>
            </a:stretch>
          </p:blipFill>
          <p:spPr bwMode="auto">
            <a:xfrm>
              <a:off x="5638800" y="5105400"/>
              <a:ext cx="1752600" cy="671513"/>
            </a:xfrm>
            <a:prstGeom prst="rect">
              <a:avLst/>
            </a:prstGeom>
            <a:noFill/>
            <a:ln w="9525">
              <a:noFill/>
              <a:miter lim="800000"/>
              <a:headEnd/>
              <a:tailEnd/>
            </a:ln>
          </p:spPr>
        </p:pic>
        <p:pic>
          <p:nvPicPr>
            <p:cNvPr id="121865" name="Picture 7" descr="j0234012"/>
            <p:cNvPicPr>
              <a:picLocks noChangeAspect="1" noChangeArrowheads="1"/>
            </p:cNvPicPr>
            <p:nvPr/>
          </p:nvPicPr>
          <p:blipFill>
            <a:blip r:embed="rId4"/>
            <a:srcRect/>
            <a:stretch>
              <a:fillRect/>
            </a:stretch>
          </p:blipFill>
          <p:spPr bwMode="auto">
            <a:xfrm>
              <a:off x="1295400" y="2971800"/>
              <a:ext cx="1052513" cy="844550"/>
            </a:xfrm>
            <a:prstGeom prst="rect">
              <a:avLst/>
            </a:prstGeom>
            <a:noFill/>
            <a:ln w="9525">
              <a:noFill/>
              <a:miter lim="800000"/>
              <a:headEnd/>
              <a:tailEnd/>
            </a:ln>
          </p:spPr>
        </p:pic>
        <p:sp>
          <p:nvSpPr>
            <p:cNvPr id="32" name="AutoShape 8"/>
            <p:cNvSpPr>
              <a:spLocks noChangeArrowheads="1"/>
            </p:cNvSpPr>
            <p:nvPr/>
          </p:nvSpPr>
          <p:spPr bwMode="auto">
            <a:xfrm rot="10816778" flipH="1">
              <a:off x="4345333" y="4879653"/>
              <a:ext cx="1258887" cy="57280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105 h 21600"/>
                <a:gd name="T14" fmla="*/ 19728 w 21600"/>
                <a:gd name="T15" fmla="*/ 8053 h 21600"/>
              </a:gdLst>
              <a:ahLst/>
              <a:cxnLst>
                <a:cxn ang="T8">
                  <a:pos x="T0" y="T1"/>
                </a:cxn>
                <a:cxn ang="T9">
                  <a:pos x="T2" y="T3"/>
                </a:cxn>
                <a:cxn ang="T10">
                  <a:pos x="T4" y="T5"/>
                </a:cxn>
                <a:cxn ang="T11">
                  <a:pos x="T6" y="T7"/>
                </a:cxn>
              </a:cxnLst>
              <a:rect l="T12" t="T13" r="T14" b="T15"/>
              <a:pathLst>
                <a:path w="21600" h="21600">
                  <a:moveTo>
                    <a:pt x="21600" y="6079"/>
                  </a:moveTo>
                  <a:lnTo>
                    <a:pt x="15836" y="0"/>
                  </a:lnTo>
                  <a:lnTo>
                    <a:pt x="15836" y="4105"/>
                  </a:lnTo>
                  <a:lnTo>
                    <a:pt x="12427" y="4105"/>
                  </a:lnTo>
                  <a:cubicBezTo>
                    <a:pt x="5564" y="4105"/>
                    <a:pt x="0" y="7710"/>
                    <a:pt x="0" y="12158"/>
                  </a:cubicBezTo>
                  <a:lnTo>
                    <a:pt x="0" y="21600"/>
                  </a:lnTo>
                  <a:lnTo>
                    <a:pt x="4035" y="21600"/>
                  </a:lnTo>
                  <a:lnTo>
                    <a:pt x="4035" y="12158"/>
                  </a:lnTo>
                  <a:cubicBezTo>
                    <a:pt x="4035" y="9891"/>
                    <a:pt x="7792" y="8053"/>
                    <a:pt x="12427" y="8053"/>
                  </a:cubicBezTo>
                  <a:lnTo>
                    <a:pt x="15836" y="8053"/>
                  </a:lnTo>
                  <a:lnTo>
                    <a:pt x="15836" y="12158"/>
                  </a:lnTo>
                  <a:lnTo>
                    <a:pt x="21600" y="6079"/>
                  </a:lnTo>
                  <a:close/>
                </a:path>
              </a:pathLst>
            </a:custGeom>
            <a:solidFill>
              <a:schemeClr val="accent3"/>
            </a:solidFill>
            <a:ln w="9525">
              <a:solidFill>
                <a:srgbClr val="000000"/>
              </a:solidFill>
              <a:miter lim="800000"/>
              <a:headEnd/>
              <a:tailEnd/>
            </a:ln>
          </p:spPr>
          <p:txBody>
            <a:bodyPr wrap="none" anchor="ctr"/>
            <a:lstStyle/>
            <a:p>
              <a:pPr eaLnBrk="0" hangingPunct="0">
                <a:defRPr/>
              </a:pPr>
              <a:endParaRPr lang="en-US" sz="1800" kern="0">
                <a:solidFill>
                  <a:srgbClr val="000000"/>
                </a:solidFill>
                <a:ea typeface="ＭＳ Ｐゴシック"/>
              </a:endParaRPr>
            </a:p>
          </p:txBody>
        </p:sp>
        <p:sp>
          <p:nvSpPr>
            <p:cNvPr id="33" name="AutoShape 9"/>
            <p:cNvSpPr>
              <a:spLocks noChangeArrowheads="1"/>
            </p:cNvSpPr>
            <p:nvPr/>
          </p:nvSpPr>
          <p:spPr bwMode="auto">
            <a:xfrm rot="10697911" flipH="1" flipV="1">
              <a:off x="4431664" y="3064284"/>
              <a:ext cx="1108129" cy="857714"/>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105 h 21600"/>
                <a:gd name="T14" fmla="*/ 19728 w 21600"/>
                <a:gd name="T15" fmla="*/ 8053 h 21600"/>
              </a:gdLst>
              <a:ahLst/>
              <a:cxnLst>
                <a:cxn ang="T8">
                  <a:pos x="T0" y="T1"/>
                </a:cxn>
                <a:cxn ang="T9">
                  <a:pos x="T2" y="T3"/>
                </a:cxn>
                <a:cxn ang="T10">
                  <a:pos x="T4" y="T5"/>
                </a:cxn>
                <a:cxn ang="T11">
                  <a:pos x="T6" y="T7"/>
                </a:cxn>
              </a:cxnLst>
              <a:rect l="T12" t="T13" r="T14" b="T15"/>
              <a:pathLst>
                <a:path w="21600" h="21600">
                  <a:moveTo>
                    <a:pt x="21600" y="6079"/>
                  </a:moveTo>
                  <a:lnTo>
                    <a:pt x="15836" y="0"/>
                  </a:lnTo>
                  <a:lnTo>
                    <a:pt x="15836" y="4105"/>
                  </a:lnTo>
                  <a:lnTo>
                    <a:pt x="12427" y="4105"/>
                  </a:lnTo>
                  <a:cubicBezTo>
                    <a:pt x="5564" y="4105"/>
                    <a:pt x="0" y="7710"/>
                    <a:pt x="0" y="12158"/>
                  </a:cubicBezTo>
                  <a:lnTo>
                    <a:pt x="0" y="21600"/>
                  </a:lnTo>
                  <a:lnTo>
                    <a:pt x="4035" y="21600"/>
                  </a:lnTo>
                  <a:lnTo>
                    <a:pt x="4035" y="12158"/>
                  </a:lnTo>
                  <a:cubicBezTo>
                    <a:pt x="4035" y="9891"/>
                    <a:pt x="7792" y="8053"/>
                    <a:pt x="12427" y="8053"/>
                  </a:cubicBezTo>
                  <a:lnTo>
                    <a:pt x="15836" y="8053"/>
                  </a:lnTo>
                  <a:lnTo>
                    <a:pt x="15836" y="12158"/>
                  </a:lnTo>
                  <a:lnTo>
                    <a:pt x="21600" y="6079"/>
                  </a:lnTo>
                  <a:close/>
                </a:path>
              </a:pathLst>
            </a:custGeom>
            <a:solidFill>
              <a:schemeClr val="accent3"/>
            </a:solidFill>
            <a:ln w="9525">
              <a:solidFill>
                <a:srgbClr val="000000"/>
              </a:solidFill>
              <a:miter lim="800000"/>
              <a:headEnd/>
              <a:tailEnd/>
            </a:ln>
          </p:spPr>
          <p:txBody>
            <a:bodyPr wrap="none" anchor="ctr"/>
            <a:lstStyle/>
            <a:p>
              <a:pPr eaLnBrk="0" hangingPunct="0">
                <a:defRPr/>
              </a:pPr>
              <a:endParaRPr lang="en-US" sz="1800" kern="0">
                <a:solidFill>
                  <a:srgbClr val="000000"/>
                </a:solidFill>
                <a:ea typeface="ＭＳ Ｐゴシック"/>
              </a:endParaRPr>
            </a:p>
          </p:txBody>
        </p:sp>
        <p:sp>
          <p:nvSpPr>
            <p:cNvPr id="34" name="AutoShape 10"/>
            <p:cNvSpPr>
              <a:spLocks noChangeArrowheads="1"/>
            </p:cNvSpPr>
            <p:nvPr/>
          </p:nvSpPr>
          <p:spPr bwMode="auto">
            <a:xfrm rot="10783222">
              <a:off x="2515630" y="4879653"/>
              <a:ext cx="1258887" cy="57280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105 h 21600"/>
                <a:gd name="T14" fmla="*/ 19728 w 21600"/>
                <a:gd name="T15" fmla="*/ 8053 h 21600"/>
              </a:gdLst>
              <a:ahLst/>
              <a:cxnLst>
                <a:cxn ang="T8">
                  <a:pos x="T0" y="T1"/>
                </a:cxn>
                <a:cxn ang="T9">
                  <a:pos x="T2" y="T3"/>
                </a:cxn>
                <a:cxn ang="T10">
                  <a:pos x="T4" y="T5"/>
                </a:cxn>
                <a:cxn ang="T11">
                  <a:pos x="T6" y="T7"/>
                </a:cxn>
              </a:cxnLst>
              <a:rect l="T12" t="T13" r="T14" b="T15"/>
              <a:pathLst>
                <a:path w="21600" h="21600">
                  <a:moveTo>
                    <a:pt x="21600" y="6079"/>
                  </a:moveTo>
                  <a:lnTo>
                    <a:pt x="15836" y="0"/>
                  </a:lnTo>
                  <a:lnTo>
                    <a:pt x="15836" y="4105"/>
                  </a:lnTo>
                  <a:lnTo>
                    <a:pt x="12427" y="4105"/>
                  </a:lnTo>
                  <a:cubicBezTo>
                    <a:pt x="5564" y="4105"/>
                    <a:pt x="0" y="7710"/>
                    <a:pt x="0" y="12158"/>
                  </a:cubicBezTo>
                  <a:lnTo>
                    <a:pt x="0" y="21600"/>
                  </a:lnTo>
                  <a:lnTo>
                    <a:pt x="4035" y="21600"/>
                  </a:lnTo>
                  <a:lnTo>
                    <a:pt x="4035" y="12158"/>
                  </a:lnTo>
                  <a:cubicBezTo>
                    <a:pt x="4035" y="9891"/>
                    <a:pt x="7792" y="8053"/>
                    <a:pt x="12427" y="8053"/>
                  </a:cubicBezTo>
                  <a:lnTo>
                    <a:pt x="15836" y="8053"/>
                  </a:lnTo>
                  <a:lnTo>
                    <a:pt x="15836" y="12158"/>
                  </a:lnTo>
                  <a:lnTo>
                    <a:pt x="21600" y="6079"/>
                  </a:lnTo>
                  <a:close/>
                </a:path>
              </a:pathLst>
            </a:custGeom>
            <a:solidFill>
              <a:schemeClr val="accent3"/>
            </a:solidFill>
            <a:ln w="9525">
              <a:solidFill>
                <a:srgbClr val="000000"/>
              </a:solidFill>
              <a:miter lim="800000"/>
              <a:headEnd/>
              <a:tailEnd/>
            </a:ln>
          </p:spPr>
          <p:txBody>
            <a:bodyPr wrap="none" anchor="ctr"/>
            <a:lstStyle/>
            <a:p>
              <a:pPr eaLnBrk="0" hangingPunct="0">
                <a:defRPr/>
              </a:pPr>
              <a:endParaRPr lang="en-US" sz="1800" kern="0">
                <a:solidFill>
                  <a:srgbClr val="000000"/>
                </a:solidFill>
                <a:ea typeface="ＭＳ Ｐゴシック"/>
              </a:endParaRPr>
            </a:p>
          </p:txBody>
        </p:sp>
        <p:pic>
          <p:nvPicPr>
            <p:cNvPr id="121869" name="Picture 11" descr="C:\Documents and Settings\tmc\My Documents\DFID Project\WRM Component\Presentations\Farmer one.BMP"/>
            <p:cNvPicPr>
              <a:picLocks noChangeAspect="1" noChangeArrowheads="1"/>
            </p:cNvPicPr>
            <p:nvPr/>
          </p:nvPicPr>
          <p:blipFill>
            <a:blip r:embed="rId5"/>
            <a:srcRect/>
            <a:stretch>
              <a:fillRect/>
            </a:stretch>
          </p:blipFill>
          <p:spPr bwMode="auto">
            <a:xfrm>
              <a:off x="1295400" y="5029200"/>
              <a:ext cx="1219200" cy="908050"/>
            </a:xfrm>
            <a:prstGeom prst="rect">
              <a:avLst/>
            </a:prstGeom>
            <a:noFill/>
            <a:ln w="9525">
              <a:noFill/>
              <a:miter lim="800000"/>
              <a:headEnd/>
              <a:tailEnd/>
            </a:ln>
          </p:spPr>
        </p:pic>
        <p:pic>
          <p:nvPicPr>
            <p:cNvPr id="121870" name="Picture 13" descr="j0296926"/>
            <p:cNvPicPr>
              <a:picLocks noChangeAspect="1" noChangeArrowheads="1" noCrop="1"/>
            </p:cNvPicPr>
            <p:nvPr/>
          </p:nvPicPr>
          <p:blipFill>
            <a:blip r:embed="rId6"/>
            <a:srcRect/>
            <a:stretch>
              <a:fillRect/>
            </a:stretch>
          </p:blipFill>
          <p:spPr bwMode="auto">
            <a:xfrm>
              <a:off x="3352800" y="3962400"/>
              <a:ext cx="1439863" cy="866775"/>
            </a:xfrm>
            <a:prstGeom prst="rect">
              <a:avLst/>
            </a:prstGeom>
            <a:noFill/>
            <a:ln w="9525">
              <a:noFill/>
              <a:miter lim="800000"/>
              <a:headEnd/>
              <a:tailEnd/>
            </a:ln>
          </p:spPr>
        </p:pic>
      </p:grpSp>
      <p:sp>
        <p:nvSpPr>
          <p:cNvPr id="121861" name="Slide Number Placeholder 1"/>
          <p:cNvSpPr>
            <a:spLocks noGrp="1"/>
          </p:cNvSpPr>
          <p:nvPr>
            <p:ph type="sldNum" sz="quarter" idx="12"/>
          </p:nvPr>
        </p:nvSpPr>
        <p:spPr bwMode="auto">
          <a:xfrm>
            <a:off x="6553200" y="6223000"/>
            <a:ext cx="2133600" cy="498475"/>
          </a:xfrm>
          <a:noFill/>
          <a:ln>
            <a:miter lim="800000"/>
            <a:headEnd/>
            <a:tailEnd/>
          </a:ln>
        </p:spPr>
        <p:txBody>
          <a:bodyPr/>
          <a:lstStyle/>
          <a:p>
            <a:fld id="{D1B18CC8-6DC6-478B-9469-3B54159D1382}" type="slidenum">
              <a:rPr lang="en-US" altLang="en-US" smtClean="0">
                <a:solidFill>
                  <a:srgbClr val="000000"/>
                </a:solidFill>
              </a:rPr>
              <a:pPr/>
              <a:t>24</a:t>
            </a:fld>
            <a:endParaRPr lang="en-US" altLang="en-US" smtClean="0">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ctrTitle"/>
          </p:nvPr>
        </p:nvSpPr>
        <p:spPr bwMode="auto">
          <a:xfrm>
            <a:off x="1296988" y="258763"/>
            <a:ext cx="7161212" cy="695325"/>
          </a:xfrm>
          <a:noFill/>
          <a:ln>
            <a:miter lim="800000"/>
            <a:headEnd/>
            <a:tailEnd/>
          </a:ln>
        </p:spPr>
        <p:txBody>
          <a:bodyPr vert="horz" wrap="square" lIns="91440" tIns="45720" rIns="91440" bIns="45720" numCol="1" anchor="t" anchorCtr="0" compatLnSpc="1">
            <a:prstTxWarp prst="textNoShape">
              <a:avLst/>
            </a:prstTxWarp>
          </a:bodyPr>
          <a:lstStyle/>
          <a:p>
            <a:r>
              <a:rPr lang="en-US" altLang="en-US" sz="3200" b="1" smtClean="0"/>
              <a:t>WHY DO WE CONDUCT COMPULSORY LICENSING?</a:t>
            </a:r>
          </a:p>
        </p:txBody>
      </p:sp>
      <p:sp>
        <p:nvSpPr>
          <p:cNvPr id="4" name="Subtitle 3"/>
          <p:cNvSpPr>
            <a:spLocks noGrp="1"/>
          </p:cNvSpPr>
          <p:nvPr>
            <p:ph type="subTitle" idx="1"/>
          </p:nvPr>
        </p:nvSpPr>
        <p:spPr>
          <a:xfrm>
            <a:off x="1487488" y="1557338"/>
            <a:ext cx="6972300" cy="4584700"/>
          </a:xfrm>
        </p:spPr>
        <p:txBody>
          <a:bodyPr>
            <a:noAutofit/>
          </a:bodyPr>
          <a:lstStyle/>
          <a:p>
            <a:pPr marL="342900" indent="-342900" algn="just">
              <a:lnSpc>
                <a:spcPct val="170000"/>
              </a:lnSpc>
              <a:buFont typeface="Arial" pitchFamily="34" charset="0"/>
              <a:buChar char="•"/>
              <a:defRPr/>
            </a:pPr>
            <a:r>
              <a:rPr lang="en-US" altLang="en-US" sz="2000" kern="0" dirty="0">
                <a:solidFill>
                  <a:srgbClr val="000000"/>
                </a:solidFill>
                <a:ea typeface="ＭＳ Ｐゴシック"/>
                <a:cs typeface="Arial" pitchFamily="34" charset="0"/>
              </a:rPr>
              <a:t>To achieve fair allocations in stressed catchments</a:t>
            </a:r>
          </a:p>
          <a:p>
            <a:pPr marL="342900" indent="-342900" algn="just">
              <a:lnSpc>
                <a:spcPct val="170000"/>
              </a:lnSpc>
              <a:buFont typeface="Arial" pitchFamily="34" charset="0"/>
              <a:buChar char="•"/>
              <a:defRPr/>
            </a:pPr>
            <a:r>
              <a:rPr lang="en-US" altLang="en-US" sz="2000" kern="0" dirty="0">
                <a:solidFill>
                  <a:srgbClr val="000000"/>
                </a:solidFill>
                <a:ea typeface="ＭＳ Ｐゴシック"/>
                <a:cs typeface="Arial" pitchFamily="34" charset="0"/>
              </a:rPr>
              <a:t>To review current water use to achieve equity</a:t>
            </a:r>
          </a:p>
          <a:p>
            <a:pPr marL="342900" indent="-342900" algn="just">
              <a:lnSpc>
                <a:spcPct val="170000"/>
              </a:lnSpc>
              <a:buFont typeface="Arial" pitchFamily="34" charset="0"/>
              <a:buChar char="•"/>
              <a:defRPr/>
            </a:pPr>
            <a:r>
              <a:rPr lang="en-US" altLang="en-US" sz="2000" kern="0" dirty="0">
                <a:solidFill>
                  <a:srgbClr val="000000"/>
                </a:solidFill>
                <a:ea typeface="ＭＳ Ｐゴシック"/>
                <a:cs typeface="Arial" pitchFamily="34" charset="0"/>
              </a:rPr>
              <a:t>To promote the beneficial use of water</a:t>
            </a:r>
          </a:p>
          <a:p>
            <a:pPr marL="342900" indent="-342900" algn="just">
              <a:lnSpc>
                <a:spcPct val="170000"/>
              </a:lnSpc>
              <a:buFont typeface="Arial" pitchFamily="34" charset="0"/>
              <a:buChar char="•"/>
              <a:defRPr/>
            </a:pPr>
            <a:r>
              <a:rPr lang="en-US" altLang="en-US" sz="2000" kern="0" dirty="0">
                <a:solidFill>
                  <a:srgbClr val="000000"/>
                </a:solidFill>
                <a:ea typeface="ＭＳ Ｐゴシック"/>
                <a:cs typeface="Arial" pitchFamily="34" charset="0"/>
              </a:rPr>
              <a:t>To facilitate management and protect </a:t>
            </a:r>
            <a:r>
              <a:rPr lang="en-US" altLang="en-US" sz="2000" kern="0" dirty="0" smtClean="0">
                <a:solidFill>
                  <a:srgbClr val="000000"/>
                </a:solidFill>
                <a:ea typeface="ＭＳ Ｐゴシック"/>
                <a:cs typeface="Arial" pitchFamily="34" charset="0"/>
              </a:rPr>
              <a:t>quality</a:t>
            </a:r>
          </a:p>
          <a:p>
            <a:pPr marL="342900" indent="-342900" algn="just">
              <a:lnSpc>
                <a:spcPct val="170000"/>
              </a:lnSpc>
              <a:buFont typeface="Arial" pitchFamily="34" charset="0"/>
              <a:buChar char="•"/>
              <a:defRPr/>
            </a:pPr>
            <a:r>
              <a:rPr lang="en-US" altLang="en-US" sz="2000" kern="0" dirty="0">
                <a:solidFill>
                  <a:srgbClr val="000000"/>
                </a:solidFill>
                <a:ea typeface="ＭＳ Ｐゴシック"/>
                <a:cs typeface="Arial" pitchFamily="34" charset="0"/>
              </a:rPr>
              <a:t>To level the playing fields (equity for all)</a:t>
            </a:r>
          </a:p>
          <a:p>
            <a:pPr marL="342900" indent="-342900" algn="just">
              <a:lnSpc>
                <a:spcPct val="170000"/>
              </a:lnSpc>
              <a:buFont typeface="Arial" pitchFamily="34" charset="0"/>
              <a:buChar char="•"/>
              <a:defRPr/>
            </a:pPr>
            <a:r>
              <a:rPr lang="en-US" altLang="en-US" sz="2000" kern="0" dirty="0">
                <a:solidFill>
                  <a:srgbClr val="000000"/>
                </a:solidFill>
                <a:ea typeface="ＭＳ Ｐゴシック"/>
                <a:cs typeface="Arial" pitchFamily="34" charset="0"/>
              </a:rPr>
              <a:t>Align water allocations with other planning and socio-economic development processes</a:t>
            </a:r>
          </a:p>
          <a:p>
            <a:pPr marL="342900" indent="-342900" algn="just">
              <a:lnSpc>
                <a:spcPct val="170000"/>
              </a:lnSpc>
              <a:buFont typeface="Arial" pitchFamily="34" charset="0"/>
              <a:buChar char="•"/>
              <a:defRPr/>
            </a:pPr>
            <a:r>
              <a:rPr lang="en-US" altLang="en-US" sz="2000" kern="0" dirty="0">
                <a:solidFill>
                  <a:srgbClr val="000000"/>
                </a:solidFill>
                <a:ea typeface="ＭＳ Ｐゴシック"/>
                <a:cs typeface="Arial" pitchFamily="34" charset="0"/>
              </a:rPr>
              <a:t>Gives security to all users</a:t>
            </a:r>
            <a:endParaRPr lang="en-US" altLang="en-US" sz="2000" i="1" u="sng" kern="0" dirty="0">
              <a:solidFill>
                <a:srgbClr val="0000CC"/>
              </a:solidFill>
              <a:ea typeface="ＭＳ Ｐゴシック"/>
              <a:cs typeface="Arial" pitchFamily="34" charset="0"/>
            </a:endParaRPr>
          </a:p>
          <a:p>
            <a:pPr marL="342900" indent="-342900" algn="just">
              <a:buFont typeface="Arial" pitchFamily="34" charset="0"/>
              <a:buChar char="•"/>
              <a:defRPr/>
            </a:pPr>
            <a:endParaRPr lang="en-US" altLang="en-US" sz="2000" i="1" u="sng" kern="0" dirty="0" smtClean="0">
              <a:solidFill>
                <a:srgbClr val="0000CC"/>
              </a:solidFill>
              <a:latin typeface="Times New Roman" pitchFamily="18" charset="0"/>
              <a:ea typeface="ＭＳ Ｐゴシック"/>
              <a:cs typeface="Times New Roman" pitchFamily="18" charset="0"/>
            </a:endParaRPr>
          </a:p>
          <a:p>
            <a:pPr marL="342900" indent="-342900" algn="just">
              <a:buFont typeface="Arial" pitchFamily="34" charset="0"/>
              <a:buChar char="•"/>
              <a:defRPr/>
            </a:pPr>
            <a:endParaRPr lang="en-US" altLang="en-US" sz="2000" i="1" u="sng" kern="0" dirty="0">
              <a:solidFill>
                <a:srgbClr val="0000CC"/>
              </a:solidFill>
              <a:latin typeface="Times New Roman" pitchFamily="18" charset="0"/>
              <a:ea typeface="ＭＳ Ｐゴシック"/>
              <a:cs typeface="Times New Roman" pitchFamily="18" charset="0"/>
            </a:endParaRPr>
          </a:p>
          <a:p>
            <a:pPr algn="just">
              <a:defRPr/>
            </a:pPr>
            <a:endParaRPr lang="en-US" sz="2000" dirty="0"/>
          </a:p>
        </p:txBody>
      </p:sp>
      <p:sp>
        <p:nvSpPr>
          <p:cNvPr id="122884" name="Slide Number Placeholder 2"/>
          <p:cNvSpPr>
            <a:spLocks noGrp="1"/>
          </p:cNvSpPr>
          <p:nvPr>
            <p:ph type="sldNum" sz="quarter" idx="12"/>
          </p:nvPr>
        </p:nvSpPr>
        <p:spPr bwMode="auto">
          <a:xfrm>
            <a:off x="6553200" y="6142038"/>
            <a:ext cx="2133600" cy="579437"/>
          </a:xfrm>
          <a:noFill/>
          <a:ln>
            <a:miter lim="800000"/>
            <a:headEnd/>
            <a:tailEnd/>
          </a:ln>
        </p:spPr>
        <p:txBody>
          <a:bodyPr/>
          <a:lstStyle/>
          <a:p>
            <a:fld id="{D05EA994-371F-4B93-B9F2-84E2D3B98D88}" type="slidenum">
              <a:rPr lang="en-US" altLang="en-US" smtClean="0">
                <a:solidFill>
                  <a:srgbClr val="000000"/>
                </a:solidFill>
              </a:rPr>
              <a:pPr/>
              <a:t>25</a:t>
            </a:fld>
            <a:endParaRPr lang="en-US" altLang="en-US" smtClean="0">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3706" y="333375"/>
            <a:ext cx="7970293" cy="1366838"/>
          </a:xfrm>
          <a:noFill/>
          <a:ln>
            <a:solidFill>
              <a:schemeClr val="accent3"/>
            </a:solidFill>
          </a:ln>
        </p:spPr>
        <p:txBody>
          <a:bodyPr>
            <a:normAutofit fontScale="90000"/>
          </a:bodyPr>
          <a:lstStyle/>
          <a:p>
            <a:pPr>
              <a:defRPr/>
            </a:pPr>
            <a:r>
              <a:rPr lang="en-US" sz="3100" b="1" dirty="0" smtClean="0">
                <a:latin typeface="+mn-lt"/>
              </a:rPr>
              <a:t>HOW DO WE CONDUCT COMPULSORY LICENSING…</a:t>
            </a:r>
            <a:br>
              <a:rPr lang="en-US" sz="3100" b="1" dirty="0" smtClean="0">
                <a:latin typeface="+mn-lt"/>
              </a:rPr>
            </a:br>
            <a:r>
              <a:rPr lang="en-US" sz="3100" b="1" u="sng" dirty="0" smtClean="0">
                <a:latin typeface="+mn-lt"/>
                <a:cs typeface="Times New Roman" panose="02020603050405020304" pitchFamily="18" charset="0"/>
              </a:rPr>
              <a:t>Legislative Provisions</a:t>
            </a:r>
            <a:r>
              <a:rPr lang="en-US" sz="3100" b="1" u="sng" kern="0" dirty="0">
                <a:latin typeface="Times New Roman" pitchFamily="18" charset="0"/>
                <a:ea typeface="ＭＳ Ｐゴシック"/>
                <a:cs typeface="Times New Roman" pitchFamily="18" charset="0"/>
              </a:rPr>
              <a:t/>
            </a:r>
            <a:br>
              <a:rPr lang="en-US" sz="3100" b="1" u="sng" kern="0" dirty="0">
                <a:latin typeface="Times New Roman" pitchFamily="18" charset="0"/>
                <a:ea typeface="ＭＳ Ｐゴシック"/>
                <a:cs typeface="Times New Roman" pitchFamily="18" charset="0"/>
              </a:rPr>
            </a:br>
            <a:endParaRPr lang="en-US" sz="3100" b="1" u="sng" dirty="0"/>
          </a:p>
        </p:txBody>
      </p:sp>
      <p:sp>
        <p:nvSpPr>
          <p:cNvPr id="4" name="Subtitle 3"/>
          <p:cNvSpPr>
            <a:spLocks noGrp="1"/>
          </p:cNvSpPr>
          <p:nvPr>
            <p:ph type="subTitle" idx="1"/>
          </p:nvPr>
        </p:nvSpPr>
        <p:spPr>
          <a:xfrm>
            <a:off x="395288" y="1557338"/>
            <a:ext cx="8064500" cy="3384550"/>
          </a:xfrm>
        </p:spPr>
        <p:txBody>
          <a:bodyPr>
            <a:normAutofit/>
          </a:bodyPr>
          <a:lstStyle/>
          <a:p>
            <a:pPr algn="l">
              <a:defRPr/>
            </a:pPr>
            <a:endParaRPr lang="en-US" altLang="en-US" sz="2800" i="1" u="sng" kern="0" dirty="0">
              <a:solidFill>
                <a:srgbClr val="0000CC"/>
              </a:solidFill>
              <a:latin typeface="Times New Roman" pitchFamily="18" charset="0"/>
              <a:ea typeface="ＭＳ Ｐゴシック"/>
              <a:cs typeface="Times New Roman" pitchFamily="18" charset="0"/>
            </a:endParaRPr>
          </a:p>
          <a:p>
            <a:pPr>
              <a:defRPr/>
            </a:pPr>
            <a:endParaRPr lang="en-US" sz="2800" dirty="0"/>
          </a:p>
        </p:txBody>
      </p:sp>
      <p:sp>
        <p:nvSpPr>
          <p:cNvPr id="8" name="Rectangle 3"/>
          <p:cNvSpPr txBox="1">
            <a:spLocks noChangeArrowheads="1"/>
          </p:cNvSpPr>
          <p:nvPr/>
        </p:nvSpPr>
        <p:spPr bwMode="auto">
          <a:xfrm>
            <a:off x="1685350" y="1557338"/>
            <a:ext cx="7704138" cy="4248150"/>
          </a:xfrm>
          <a:prstGeom prst="rect">
            <a:avLst/>
          </a:prstGeom>
          <a:noFill/>
          <a:extLst/>
        </p:spPr>
        <p:txBody>
          <a:bodyPr/>
          <a:lstStyle>
            <a:lvl1pPr marL="342900" indent="-342900" algn="l" defTabSz="457200"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25146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defRPr>
            </a:lvl9pPr>
          </a:lstStyle>
          <a:p>
            <a:pPr marL="0" indent="0">
              <a:buFont typeface="Arial" pitchFamily="34" charset="0"/>
              <a:buNone/>
              <a:defRPr/>
            </a:pPr>
            <a:endParaRPr lang="en-US" altLang="en-US" sz="2400" kern="0" dirty="0" smtClean="0">
              <a:solidFill>
                <a:srgbClr val="000000"/>
              </a:solidFill>
              <a:latin typeface="Times New Roman" pitchFamily="18" charset="0"/>
              <a:ea typeface="ＭＳ Ｐゴシック"/>
              <a:cs typeface="Times New Roman" pitchFamily="18" charset="0"/>
            </a:endParaRPr>
          </a:p>
        </p:txBody>
      </p:sp>
      <p:graphicFrame>
        <p:nvGraphicFramePr>
          <p:cNvPr id="6" name="Content Placeholder 5"/>
          <p:cNvGraphicFramePr>
            <a:graphicFrameLocks/>
          </p:cNvGraphicFramePr>
          <p:nvPr/>
        </p:nvGraphicFramePr>
        <p:xfrm>
          <a:off x="1216465" y="1988840"/>
          <a:ext cx="3411186" cy="4289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Content Placeholder 6"/>
          <p:cNvGraphicFramePr>
            <a:graphicFrameLocks/>
          </p:cNvGraphicFramePr>
          <p:nvPr/>
        </p:nvGraphicFramePr>
        <p:xfrm>
          <a:off x="5603414" y="1988840"/>
          <a:ext cx="3190508" cy="34020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2" name="Straight Connector 11"/>
          <p:cNvCxnSpPr/>
          <p:nvPr/>
        </p:nvCxnSpPr>
        <p:spPr bwMode="auto">
          <a:xfrm rot="5400000">
            <a:off x="3613545" y="3753644"/>
            <a:ext cx="2808288" cy="0"/>
          </a:xfrm>
          <a:prstGeom prst="line">
            <a:avLst/>
          </a:prstGeom>
          <a:solidFill>
            <a:srgbClr val="4F81BD"/>
          </a:solidFill>
          <a:ln w="63500" cap="flat" cmpd="sng" algn="ctr">
            <a:solidFill>
              <a:schemeClr val="accent3"/>
            </a:solidFill>
            <a:prstDash val="solid"/>
            <a:round/>
            <a:headEnd type="none" w="med" len="med"/>
            <a:tailEnd type="none" w="med" len="med"/>
          </a:ln>
          <a:effectLst/>
        </p:spPr>
      </p:cxnSp>
      <p:cxnSp>
        <p:nvCxnSpPr>
          <p:cNvPr id="13" name="Straight Arrow Connector 12"/>
          <p:cNvCxnSpPr/>
          <p:nvPr/>
        </p:nvCxnSpPr>
        <p:spPr bwMode="auto">
          <a:xfrm>
            <a:off x="5017689" y="2349500"/>
            <a:ext cx="465138" cy="1588"/>
          </a:xfrm>
          <a:prstGeom prst="straightConnector1">
            <a:avLst/>
          </a:prstGeom>
          <a:solidFill>
            <a:srgbClr val="4F81BD"/>
          </a:solidFill>
          <a:ln w="63500" cap="flat" cmpd="sng" algn="ctr">
            <a:solidFill>
              <a:schemeClr val="accent3"/>
            </a:solidFill>
            <a:prstDash val="solid"/>
            <a:round/>
            <a:headEnd type="none" w="med" len="med"/>
            <a:tailEnd type="arrow"/>
          </a:ln>
          <a:effectLst/>
        </p:spPr>
      </p:cxnSp>
      <p:cxnSp>
        <p:nvCxnSpPr>
          <p:cNvPr id="14" name="Straight Arrow Connector 13"/>
          <p:cNvCxnSpPr/>
          <p:nvPr/>
        </p:nvCxnSpPr>
        <p:spPr bwMode="auto">
          <a:xfrm rot="10800000">
            <a:off x="4539456" y="5159376"/>
            <a:ext cx="465137" cy="1587"/>
          </a:xfrm>
          <a:prstGeom prst="straightConnector1">
            <a:avLst/>
          </a:prstGeom>
          <a:solidFill>
            <a:srgbClr val="4F81BD"/>
          </a:solidFill>
          <a:ln w="63500" cap="flat" cmpd="sng" algn="ctr">
            <a:solidFill>
              <a:schemeClr val="accent3"/>
            </a:solidFill>
            <a:prstDash val="solid"/>
            <a:round/>
            <a:headEnd type="none" w="med" len="med"/>
            <a:tailEnd type="arrow"/>
          </a:ln>
          <a:effectLst/>
        </p:spPr>
      </p:cxnSp>
      <p:sp>
        <p:nvSpPr>
          <p:cNvPr id="128010" name="Slide Number Placeholder 2"/>
          <p:cNvSpPr>
            <a:spLocks noGrp="1"/>
          </p:cNvSpPr>
          <p:nvPr>
            <p:ph type="sldNum" sz="quarter" idx="12"/>
          </p:nvPr>
        </p:nvSpPr>
        <p:spPr bwMode="auto">
          <a:xfrm>
            <a:off x="6169025" y="6103938"/>
            <a:ext cx="2339975" cy="365125"/>
          </a:xfrm>
          <a:noFill/>
          <a:ln>
            <a:miter lim="800000"/>
            <a:headEnd/>
            <a:tailEnd/>
          </a:ln>
        </p:spPr>
        <p:txBody>
          <a:bodyPr/>
          <a:lstStyle/>
          <a:p>
            <a:fld id="{B50C107B-1620-4578-B479-2271D715E02F}" type="slidenum">
              <a:rPr lang="en-US" altLang="en-US" smtClean="0">
                <a:solidFill>
                  <a:srgbClr val="000000"/>
                </a:solidFill>
              </a:rPr>
              <a:pPr/>
              <a:t>26</a:t>
            </a:fld>
            <a:endParaRPr lang="en-US" altLang="en-US" smtClean="0">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r>
              <a:rPr lang="en-ZA" smtClean="0"/>
              <a:t>Summary of JD Allocation</a:t>
            </a:r>
            <a:br>
              <a:rPr lang="en-ZA" smtClean="0"/>
            </a:br>
            <a:endParaRPr lang="en-ZA" sz="2800" smtClean="0"/>
          </a:p>
        </p:txBody>
      </p:sp>
      <p:sp>
        <p:nvSpPr>
          <p:cNvPr id="3076" name="Slide Number Placeholder 3"/>
          <p:cNvSpPr>
            <a:spLocks noGrp="1"/>
          </p:cNvSpPr>
          <p:nvPr>
            <p:ph type="sldNum" sz="quarter" idx="4294967295"/>
          </p:nvPr>
        </p:nvSpPr>
        <p:spPr bwMode="auto">
          <a:xfrm>
            <a:off x="7239000" y="6248400"/>
            <a:ext cx="1905000" cy="457200"/>
          </a:xfrm>
          <a:prstGeom prst="rect">
            <a:avLst/>
          </a:prstGeom>
          <a:noFill/>
          <a:ln>
            <a:miter lim="800000"/>
            <a:headEnd/>
            <a:tailEnd/>
          </a:ln>
        </p:spPr>
        <p:txBody>
          <a:bodyPr/>
          <a:lstStyle/>
          <a:p>
            <a:fld id="{0013031F-A5AB-46EA-9B35-476C5393B128}" type="slidenum">
              <a:rPr lang="en-GB"/>
              <a:pPr/>
              <a:t>27</a:t>
            </a:fld>
            <a:endParaRPr lang="en-GB"/>
          </a:p>
        </p:txBody>
      </p:sp>
      <p:graphicFrame>
        <p:nvGraphicFramePr>
          <p:cNvPr id="6" name="Content Placeholder 5"/>
          <p:cNvGraphicFramePr>
            <a:graphicFrameLocks noGrp="1"/>
          </p:cNvGraphicFramePr>
          <p:nvPr>
            <p:ph idx="4294967295"/>
          </p:nvPr>
        </p:nvGraphicFramePr>
        <p:xfrm>
          <a:off x="1066801" y="2130425"/>
          <a:ext cx="8077199" cy="2869325"/>
        </p:xfrm>
        <a:graphic>
          <a:graphicData uri="http://schemas.openxmlformats.org/drawingml/2006/table">
            <a:tbl>
              <a:tblPr firstRow="1" firstCol="1" bandRow="1">
                <a:tableStyleId>{5C22544A-7EE6-4342-B048-85BDC9FD1C3A}</a:tableStyleId>
              </a:tblPr>
              <a:tblGrid>
                <a:gridCol w="2636413"/>
                <a:gridCol w="1469182"/>
                <a:gridCol w="1446536"/>
                <a:gridCol w="1539952"/>
                <a:gridCol w="985116"/>
              </a:tblGrid>
              <a:tr h="1387366">
                <a:tc>
                  <a:txBody>
                    <a:bodyPr/>
                    <a:lstStyle/>
                    <a:p>
                      <a:pPr>
                        <a:spcAft>
                          <a:spcPts val="0"/>
                        </a:spcAft>
                      </a:pPr>
                      <a:r>
                        <a:rPr lang="en-GB" sz="1800" b="1" dirty="0">
                          <a:effectLst/>
                        </a:rPr>
                        <a:t>WATER USE  SECTOR</a:t>
                      </a:r>
                      <a:endParaRPr lang="en-ZA" sz="1800" b="1" dirty="0">
                        <a:effectLst/>
                        <a:latin typeface="Arial"/>
                        <a:ea typeface="Times New Roman"/>
                        <a:cs typeface="Times New Roman"/>
                      </a:endParaRPr>
                    </a:p>
                  </a:txBody>
                  <a:tcPr marL="68580" marR="68580" marT="0" marB="0" anchor="ctr"/>
                </a:tc>
                <a:tc>
                  <a:txBody>
                    <a:bodyPr/>
                    <a:lstStyle/>
                    <a:p>
                      <a:pPr>
                        <a:spcAft>
                          <a:spcPts val="0"/>
                        </a:spcAft>
                      </a:pPr>
                      <a:r>
                        <a:rPr lang="en-GB" sz="1800" b="1" dirty="0">
                          <a:effectLst/>
                        </a:rPr>
                        <a:t>HDI</a:t>
                      </a:r>
                      <a:endParaRPr lang="en-ZA" sz="1800" b="1" dirty="0">
                        <a:effectLst/>
                        <a:latin typeface="Arial"/>
                        <a:ea typeface="Times New Roman"/>
                        <a:cs typeface="Times New Roman"/>
                      </a:endParaRPr>
                    </a:p>
                  </a:txBody>
                  <a:tcPr marL="68580" marR="68580" marT="0" marB="0" anchor="ctr"/>
                </a:tc>
                <a:tc>
                  <a:txBody>
                    <a:bodyPr/>
                    <a:lstStyle/>
                    <a:p>
                      <a:pPr>
                        <a:spcAft>
                          <a:spcPts val="0"/>
                        </a:spcAft>
                      </a:pPr>
                      <a:r>
                        <a:rPr lang="en-GB" sz="1800" b="1">
                          <a:effectLst/>
                        </a:rPr>
                        <a:t>NON HDI</a:t>
                      </a:r>
                      <a:endParaRPr lang="en-ZA" sz="1800" b="1">
                        <a:effectLst/>
                        <a:latin typeface="Arial"/>
                        <a:ea typeface="Times New Roman"/>
                        <a:cs typeface="Times New Roman"/>
                      </a:endParaRPr>
                    </a:p>
                  </a:txBody>
                  <a:tcPr marL="68580" marR="68580" marT="0" marB="0" anchor="ctr"/>
                </a:tc>
                <a:tc>
                  <a:txBody>
                    <a:bodyPr/>
                    <a:lstStyle/>
                    <a:p>
                      <a:pPr>
                        <a:spcAft>
                          <a:spcPts val="0"/>
                        </a:spcAft>
                      </a:pPr>
                      <a:r>
                        <a:rPr lang="en-GB" sz="1800" b="1">
                          <a:effectLst/>
                        </a:rPr>
                        <a:t>TOTAL (WATER)</a:t>
                      </a:r>
                      <a:endParaRPr lang="en-ZA" sz="1800" b="1">
                        <a:effectLst/>
                        <a:latin typeface="Arial"/>
                        <a:ea typeface="Times New Roman"/>
                        <a:cs typeface="Times New Roman"/>
                      </a:endParaRPr>
                    </a:p>
                  </a:txBody>
                  <a:tcPr marL="68580" marR="68580" marT="0" marB="0" anchor="ctr"/>
                </a:tc>
                <a:tc>
                  <a:txBody>
                    <a:bodyPr/>
                    <a:lstStyle/>
                    <a:p>
                      <a:pPr algn="ctr">
                        <a:spcAft>
                          <a:spcPts val="0"/>
                        </a:spcAft>
                      </a:pPr>
                      <a:r>
                        <a:rPr lang="en-GB" sz="1800" b="1">
                          <a:effectLst/>
                        </a:rPr>
                        <a:t>% HDI PER  SECTOR</a:t>
                      </a:r>
                      <a:endParaRPr lang="en-ZA" sz="1800" b="1">
                        <a:effectLst/>
                        <a:latin typeface="Arial"/>
                        <a:ea typeface="Times New Roman"/>
                        <a:cs typeface="Times New Roman"/>
                      </a:endParaRPr>
                    </a:p>
                  </a:txBody>
                  <a:tcPr marL="68580" marR="68580" marT="0" marB="0" anchor="ctr"/>
                </a:tc>
              </a:tr>
              <a:tr h="394138">
                <a:tc>
                  <a:txBody>
                    <a:bodyPr/>
                    <a:lstStyle/>
                    <a:p>
                      <a:pPr>
                        <a:spcAft>
                          <a:spcPts val="0"/>
                        </a:spcAft>
                      </a:pPr>
                      <a:r>
                        <a:rPr lang="en-GB" sz="1800" b="1" dirty="0">
                          <a:effectLst/>
                        </a:rPr>
                        <a:t> </a:t>
                      </a:r>
                      <a:endParaRPr lang="en-ZA" sz="1800" b="1" dirty="0">
                        <a:effectLst/>
                        <a:latin typeface="Arial"/>
                        <a:ea typeface="Times New Roman"/>
                        <a:cs typeface="Times New Roman"/>
                      </a:endParaRPr>
                    </a:p>
                  </a:txBody>
                  <a:tcPr marL="68580" marR="68580" marT="0" marB="0" anchor="b"/>
                </a:tc>
                <a:tc>
                  <a:txBody>
                    <a:bodyPr/>
                    <a:lstStyle/>
                    <a:p>
                      <a:pPr>
                        <a:spcAft>
                          <a:spcPts val="0"/>
                        </a:spcAft>
                      </a:pPr>
                      <a:r>
                        <a:rPr lang="en-GB" sz="1800" b="1">
                          <a:effectLst/>
                        </a:rPr>
                        <a:t>Cubic Metres</a:t>
                      </a:r>
                      <a:endParaRPr lang="en-ZA" sz="1800" b="1">
                        <a:effectLst/>
                        <a:latin typeface="Arial"/>
                        <a:ea typeface="Times New Roman"/>
                        <a:cs typeface="Times New Roman"/>
                      </a:endParaRPr>
                    </a:p>
                  </a:txBody>
                  <a:tcPr marL="68580" marR="68580" marT="0" marB="0" anchor="b"/>
                </a:tc>
                <a:tc>
                  <a:txBody>
                    <a:bodyPr/>
                    <a:lstStyle/>
                    <a:p>
                      <a:pPr>
                        <a:spcAft>
                          <a:spcPts val="0"/>
                        </a:spcAft>
                      </a:pPr>
                      <a:r>
                        <a:rPr lang="en-GB" sz="1800" b="1" dirty="0">
                          <a:effectLst/>
                        </a:rPr>
                        <a:t>Cubic Metres</a:t>
                      </a:r>
                      <a:endParaRPr lang="en-ZA" sz="1800" b="1" dirty="0">
                        <a:effectLst/>
                        <a:latin typeface="Arial"/>
                        <a:ea typeface="Times New Roman"/>
                        <a:cs typeface="Times New Roman"/>
                      </a:endParaRPr>
                    </a:p>
                  </a:txBody>
                  <a:tcPr marL="68580" marR="68580" marT="0" marB="0" anchor="b"/>
                </a:tc>
                <a:tc>
                  <a:txBody>
                    <a:bodyPr/>
                    <a:lstStyle/>
                    <a:p>
                      <a:pPr>
                        <a:spcAft>
                          <a:spcPts val="0"/>
                        </a:spcAft>
                      </a:pPr>
                      <a:r>
                        <a:rPr lang="en-GB" sz="1800" b="1">
                          <a:effectLst/>
                        </a:rPr>
                        <a:t>Cubic Metres</a:t>
                      </a:r>
                      <a:endParaRPr lang="en-ZA" sz="1800" b="1">
                        <a:effectLst/>
                        <a:latin typeface="Arial"/>
                        <a:ea typeface="Times New Roman"/>
                        <a:cs typeface="Times New Roman"/>
                      </a:endParaRPr>
                    </a:p>
                  </a:txBody>
                  <a:tcPr marL="68580" marR="68580" marT="0" marB="0" anchor="b"/>
                </a:tc>
                <a:tc>
                  <a:txBody>
                    <a:bodyPr/>
                    <a:lstStyle/>
                    <a:p>
                      <a:pPr algn="ctr">
                        <a:spcAft>
                          <a:spcPts val="0"/>
                        </a:spcAft>
                      </a:pPr>
                      <a:r>
                        <a:rPr lang="en-GB" sz="1800" b="1">
                          <a:effectLst/>
                        </a:rPr>
                        <a:t> </a:t>
                      </a:r>
                      <a:endParaRPr lang="en-ZA" sz="1800" b="1">
                        <a:effectLst/>
                        <a:latin typeface="Arial"/>
                        <a:ea typeface="Times New Roman"/>
                        <a:cs typeface="Times New Roman"/>
                      </a:endParaRPr>
                    </a:p>
                  </a:txBody>
                  <a:tcPr marL="68580" marR="68580" marT="0" marB="0" anchor="b"/>
                </a:tc>
              </a:tr>
              <a:tr h="394138">
                <a:tc>
                  <a:txBody>
                    <a:bodyPr/>
                    <a:lstStyle/>
                    <a:p>
                      <a:pPr>
                        <a:spcAft>
                          <a:spcPts val="0"/>
                        </a:spcAft>
                      </a:pPr>
                      <a:r>
                        <a:rPr lang="en-GB" sz="1800" b="1">
                          <a:effectLst/>
                        </a:rPr>
                        <a:t>IRRIGATION</a:t>
                      </a:r>
                      <a:endParaRPr lang="en-ZA" sz="1800" b="1">
                        <a:effectLst/>
                        <a:latin typeface="Arial"/>
                        <a:ea typeface="Times New Roman"/>
                        <a:cs typeface="Times New Roman"/>
                      </a:endParaRPr>
                    </a:p>
                  </a:txBody>
                  <a:tcPr marL="68580" marR="68580" marT="0" marB="0" anchor="b"/>
                </a:tc>
                <a:tc>
                  <a:txBody>
                    <a:bodyPr/>
                    <a:lstStyle/>
                    <a:p>
                      <a:pPr algn="r">
                        <a:spcAft>
                          <a:spcPts val="0"/>
                        </a:spcAft>
                      </a:pPr>
                      <a:r>
                        <a:rPr lang="en-GB" sz="1800" b="1" dirty="0" smtClean="0">
                          <a:effectLst/>
                        </a:rPr>
                        <a:t>2 616 581</a:t>
                      </a:r>
                      <a:endParaRPr lang="en-ZA" sz="1800" b="1" dirty="0">
                        <a:effectLst/>
                        <a:latin typeface="Arial"/>
                        <a:ea typeface="Times New Roman"/>
                        <a:cs typeface="Times New Roman"/>
                      </a:endParaRPr>
                    </a:p>
                  </a:txBody>
                  <a:tcPr marL="68580" marR="68580" marT="0" marB="0" anchor="b"/>
                </a:tc>
                <a:tc>
                  <a:txBody>
                    <a:bodyPr/>
                    <a:lstStyle/>
                    <a:p>
                      <a:pPr algn="r">
                        <a:spcAft>
                          <a:spcPts val="0"/>
                        </a:spcAft>
                      </a:pPr>
                      <a:r>
                        <a:rPr lang="en-GB" sz="1800" b="1" dirty="0" smtClean="0">
                          <a:effectLst/>
                        </a:rPr>
                        <a:t>6 983 827</a:t>
                      </a:r>
                      <a:endParaRPr lang="en-ZA" sz="1800" b="1" dirty="0">
                        <a:effectLst/>
                        <a:latin typeface="Arial"/>
                        <a:ea typeface="Times New Roman"/>
                        <a:cs typeface="Times New Roman"/>
                      </a:endParaRPr>
                    </a:p>
                  </a:txBody>
                  <a:tcPr marL="68580" marR="68580" marT="0" marB="0" anchor="b"/>
                </a:tc>
                <a:tc>
                  <a:txBody>
                    <a:bodyPr/>
                    <a:lstStyle/>
                    <a:p>
                      <a:pPr algn="r">
                        <a:spcAft>
                          <a:spcPts val="0"/>
                        </a:spcAft>
                      </a:pPr>
                      <a:r>
                        <a:rPr lang="en-GB" sz="1800" b="1" dirty="0" smtClean="0">
                          <a:effectLst/>
                        </a:rPr>
                        <a:t>9 600 408</a:t>
                      </a:r>
                      <a:endParaRPr lang="en-ZA" sz="1800" b="1" dirty="0">
                        <a:effectLst/>
                        <a:latin typeface="Arial"/>
                        <a:ea typeface="Times New Roman"/>
                        <a:cs typeface="Times New Roman"/>
                      </a:endParaRPr>
                    </a:p>
                  </a:txBody>
                  <a:tcPr marL="68580" marR="68580" marT="0" marB="0" anchor="b"/>
                </a:tc>
                <a:tc>
                  <a:txBody>
                    <a:bodyPr/>
                    <a:lstStyle/>
                    <a:p>
                      <a:pPr algn="r">
                        <a:spcAft>
                          <a:spcPts val="0"/>
                        </a:spcAft>
                      </a:pPr>
                      <a:r>
                        <a:rPr lang="en-GB" sz="1800" b="1" dirty="0" smtClean="0">
                          <a:effectLst/>
                        </a:rPr>
                        <a:t>28%</a:t>
                      </a:r>
                      <a:endParaRPr lang="en-ZA" sz="1800" b="1" dirty="0">
                        <a:effectLst/>
                        <a:latin typeface="Arial"/>
                        <a:ea typeface="Times New Roman"/>
                        <a:cs typeface="Times New Roman"/>
                      </a:endParaRPr>
                    </a:p>
                  </a:txBody>
                  <a:tcPr marL="68580" marR="68580" marT="0" marB="0" anchor="b"/>
                </a:tc>
              </a:tr>
              <a:tr h="693683">
                <a:tc>
                  <a:txBody>
                    <a:bodyPr/>
                    <a:lstStyle/>
                    <a:p>
                      <a:pPr>
                        <a:spcAft>
                          <a:spcPts val="0"/>
                        </a:spcAft>
                      </a:pPr>
                      <a:r>
                        <a:rPr lang="en-GB" sz="1800" b="1" dirty="0">
                          <a:effectLst/>
                        </a:rPr>
                        <a:t>MUNICIPAL </a:t>
                      </a:r>
                      <a:r>
                        <a:rPr lang="en-GB" sz="1800" b="1" dirty="0" smtClean="0">
                          <a:effectLst/>
                        </a:rPr>
                        <a:t> </a:t>
                      </a:r>
                      <a:endParaRPr lang="en-ZA" sz="1800" b="1" dirty="0">
                        <a:effectLst/>
                        <a:latin typeface="Arial"/>
                        <a:ea typeface="Times New Roman"/>
                        <a:cs typeface="Times New Roman"/>
                      </a:endParaRPr>
                    </a:p>
                  </a:txBody>
                  <a:tcPr marL="68580" marR="68580" marT="0" marB="0" anchor="b"/>
                </a:tc>
                <a:tc>
                  <a:txBody>
                    <a:bodyPr/>
                    <a:lstStyle/>
                    <a:p>
                      <a:pPr algn="r">
                        <a:spcAft>
                          <a:spcPts val="0"/>
                        </a:spcAft>
                      </a:pPr>
                      <a:r>
                        <a:rPr lang="en-GB" sz="1800" b="1" dirty="0">
                          <a:effectLst/>
                        </a:rPr>
                        <a:t> </a:t>
                      </a:r>
                      <a:endParaRPr lang="en-ZA" sz="1800" b="1" dirty="0">
                        <a:effectLst/>
                      </a:endParaRPr>
                    </a:p>
                    <a:p>
                      <a:pPr algn="r">
                        <a:spcAft>
                          <a:spcPts val="0"/>
                        </a:spcAft>
                      </a:pPr>
                      <a:r>
                        <a:rPr lang="en-GB" sz="1800" b="1" dirty="0" smtClean="0">
                          <a:effectLst/>
                        </a:rPr>
                        <a:t>340 870</a:t>
                      </a:r>
                      <a:endParaRPr lang="en-ZA" sz="1800" b="1" dirty="0">
                        <a:effectLst/>
                        <a:latin typeface="Arial"/>
                        <a:ea typeface="Times New Roman"/>
                        <a:cs typeface="Times New Roman"/>
                      </a:endParaRPr>
                    </a:p>
                  </a:txBody>
                  <a:tcPr marL="68580" marR="68580" marT="0" marB="0" anchor="ctr"/>
                </a:tc>
                <a:tc>
                  <a:txBody>
                    <a:bodyPr/>
                    <a:lstStyle/>
                    <a:p>
                      <a:pPr algn="ctr">
                        <a:spcAft>
                          <a:spcPts val="0"/>
                        </a:spcAft>
                      </a:pPr>
                      <a:r>
                        <a:rPr lang="en-GB" sz="1800" b="1" dirty="0" smtClean="0">
                          <a:effectLst/>
                        </a:rPr>
                        <a:t>  N/A</a:t>
                      </a:r>
                      <a:r>
                        <a:rPr lang="en-GB" sz="1800" b="1" dirty="0">
                          <a:effectLst/>
                        </a:rPr>
                        <a:t> </a:t>
                      </a:r>
                      <a:endParaRPr lang="en-ZA" sz="1800" b="1" dirty="0">
                        <a:effectLst/>
                      </a:endParaRPr>
                    </a:p>
                  </a:txBody>
                  <a:tcPr marL="68580" marR="68580" marT="0" marB="0" anchor="ctr"/>
                </a:tc>
                <a:tc>
                  <a:txBody>
                    <a:bodyPr/>
                    <a:lstStyle/>
                    <a:p>
                      <a:pPr algn="r">
                        <a:spcAft>
                          <a:spcPts val="0"/>
                        </a:spcAft>
                      </a:pPr>
                      <a:r>
                        <a:rPr lang="en-GB" sz="1800" b="1" dirty="0" smtClean="0">
                          <a:effectLst/>
                        </a:rPr>
                        <a:t>340 870</a:t>
                      </a:r>
                      <a:endParaRPr lang="en-ZA" sz="1800" b="1" dirty="0">
                        <a:effectLst/>
                        <a:latin typeface="Arial"/>
                        <a:ea typeface="Times New Roman"/>
                        <a:cs typeface="Times New Roman"/>
                      </a:endParaRPr>
                    </a:p>
                  </a:txBody>
                  <a:tcPr marL="68580" marR="68580" marT="0" marB="0" anchor="b"/>
                </a:tc>
                <a:tc>
                  <a:txBody>
                    <a:bodyPr/>
                    <a:lstStyle/>
                    <a:p>
                      <a:pPr algn="r">
                        <a:spcAft>
                          <a:spcPts val="0"/>
                        </a:spcAft>
                      </a:pPr>
                      <a:r>
                        <a:rPr lang="en-GB" sz="1800" b="1" dirty="0" smtClean="0">
                          <a:effectLst/>
                        </a:rPr>
                        <a:t>100%</a:t>
                      </a:r>
                      <a:endParaRPr lang="en-ZA" sz="1800" b="1" dirty="0">
                        <a:effectLst/>
                        <a:latin typeface="Arial"/>
                        <a:ea typeface="Times New Roman"/>
                        <a:cs typeface="Times New Roman"/>
                      </a:endParaRPr>
                    </a:p>
                  </a:txBody>
                  <a:tcPr marL="68580" marR="68580" marT="0" marB="0" anchor="b"/>
                </a:tc>
              </a:tr>
            </a:tbl>
          </a:graphicData>
        </a:graphic>
      </p:graphicFrame>
      <p:sp>
        <p:nvSpPr>
          <p:cNvPr id="3109" name="TextBox 6"/>
          <p:cNvSpPr txBox="1">
            <a:spLocks noChangeArrowheads="1"/>
          </p:cNvSpPr>
          <p:nvPr/>
        </p:nvSpPr>
        <p:spPr bwMode="auto">
          <a:xfrm>
            <a:off x="2071688" y="646113"/>
            <a:ext cx="5957887" cy="954087"/>
          </a:xfrm>
          <a:prstGeom prst="rect">
            <a:avLst/>
          </a:prstGeom>
          <a:noFill/>
          <a:ln w="9525">
            <a:noFill/>
            <a:miter lim="800000"/>
            <a:headEnd/>
            <a:tailEnd/>
          </a:ln>
        </p:spPr>
        <p:txBody>
          <a:bodyPr>
            <a:spAutoFit/>
          </a:bodyPr>
          <a:lstStyle/>
          <a:p>
            <a:r>
              <a:rPr lang="en-ZA" sz="2800" b="1" dirty="0"/>
              <a:t>Summary of Tosca Allocation</a:t>
            </a:r>
            <a:br>
              <a:rPr lang="en-ZA" sz="2800" b="1" dirty="0"/>
            </a:br>
            <a:endParaRPr lang="en-ZA" sz="28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r>
              <a:rPr lang="en-ZA" smtClean="0"/>
              <a:t>Summary of JD Allocation</a:t>
            </a:r>
            <a:br>
              <a:rPr lang="en-ZA" smtClean="0"/>
            </a:br>
            <a:endParaRPr lang="en-ZA" sz="2800" smtClean="0"/>
          </a:p>
        </p:txBody>
      </p:sp>
      <p:sp>
        <p:nvSpPr>
          <p:cNvPr id="4100" name="Slide Number Placeholder 3"/>
          <p:cNvSpPr>
            <a:spLocks noGrp="1"/>
          </p:cNvSpPr>
          <p:nvPr>
            <p:ph type="sldNum" sz="quarter" idx="4294967295"/>
          </p:nvPr>
        </p:nvSpPr>
        <p:spPr bwMode="auto">
          <a:xfrm>
            <a:off x="7239000" y="6019800"/>
            <a:ext cx="1905000" cy="457200"/>
          </a:xfrm>
          <a:prstGeom prst="rect">
            <a:avLst/>
          </a:prstGeom>
          <a:noFill/>
          <a:ln>
            <a:miter lim="800000"/>
            <a:headEnd/>
            <a:tailEnd/>
          </a:ln>
        </p:spPr>
        <p:txBody>
          <a:bodyPr/>
          <a:lstStyle/>
          <a:p>
            <a:fld id="{276BB8FB-20D7-4B73-8E14-BC5CE295FF83}" type="slidenum">
              <a:rPr lang="en-GB"/>
              <a:pPr/>
              <a:t>28</a:t>
            </a:fld>
            <a:endParaRPr lang="en-GB" dirty="0"/>
          </a:p>
        </p:txBody>
      </p:sp>
      <p:graphicFrame>
        <p:nvGraphicFramePr>
          <p:cNvPr id="6" name="Content Placeholder 5"/>
          <p:cNvGraphicFramePr>
            <a:graphicFrameLocks noGrp="1"/>
          </p:cNvGraphicFramePr>
          <p:nvPr>
            <p:ph idx="4294967295"/>
          </p:nvPr>
        </p:nvGraphicFramePr>
        <p:xfrm>
          <a:off x="1066801" y="1600200"/>
          <a:ext cx="8077199" cy="3657601"/>
        </p:xfrm>
        <a:graphic>
          <a:graphicData uri="http://schemas.openxmlformats.org/drawingml/2006/table">
            <a:tbl>
              <a:tblPr firstRow="1" firstCol="1" bandRow="1">
                <a:tableStyleId>{5C22544A-7EE6-4342-B048-85BDC9FD1C3A}</a:tableStyleId>
              </a:tblPr>
              <a:tblGrid>
                <a:gridCol w="2636413"/>
                <a:gridCol w="1469182"/>
                <a:gridCol w="1446536"/>
                <a:gridCol w="1539952"/>
                <a:gridCol w="985116"/>
              </a:tblGrid>
              <a:tr h="1387366">
                <a:tc>
                  <a:txBody>
                    <a:bodyPr/>
                    <a:lstStyle/>
                    <a:p>
                      <a:pPr>
                        <a:spcAft>
                          <a:spcPts val="0"/>
                        </a:spcAft>
                      </a:pPr>
                      <a:r>
                        <a:rPr lang="en-GB" sz="1800" b="1" dirty="0">
                          <a:effectLst/>
                        </a:rPr>
                        <a:t>WATER USE  SECTOR</a:t>
                      </a:r>
                      <a:endParaRPr lang="en-ZA" sz="1800" b="1" dirty="0">
                        <a:effectLst/>
                        <a:latin typeface="Arial"/>
                        <a:ea typeface="Times New Roman"/>
                        <a:cs typeface="Times New Roman"/>
                      </a:endParaRPr>
                    </a:p>
                  </a:txBody>
                  <a:tcPr marL="68580" marR="68580" marT="0" marB="0" anchor="ctr"/>
                </a:tc>
                <a:tc>
                  <a:txBody>
                    <a:bodyPr/>
                    <a:lstStyle/>
                    <a:p>
                      <a:pPr>
                        <a:spcAft>
                          <a:spcPts val="0"/>
                        </a:spcAft>
                      </a:pPr>
                      <a:r>
                        <a:rPr lang="en-GB" sz="1800" b="1" dirty="0">
                          <a:effectLst/>
                        </a:rPr>
                        <a:t>HDI</a:t>
                      </a:r>
                      <a:endParaRPr lang="en-ZA" sz="1800" b="1" dirty="0">
                        <a:effectLst/>
                        <a:latin typeface="Arial"/>
                        <a:ea typeface="Times New Roman"/>
                        <a:cs typeface="Times New Roman"/>
                      </a:endParaRPr>
                    </a:p>
                  </a:txBody>
                  <a:tcPr marL="68580" marR="68580" marT="0" marB="0" anchor="ctr"/>
                </a:tc>
                <a:tc>
                  <a:txBody>
                    <a:bodyPr/>
                    <a:lstStyle/>
                    <a:p>
                      <a:pPr>
                        <a:spcAft>
                          <a:spcPts val="0"/>
                        </a:spcAft>
                      </a:pPr>
                      <a:r>
                        <a:rPr lang="en-GB" sz="1800" b="1" dirty="0">
                          <a:effectLst/>
                        </a:rPr>
                        <a:t>NON </a:t>
                      </a:r>
                      <a:r>
                        <a:rPr lang="en-GB" sz="1800" b="1" dirty="0" err="1">
                          <a:effectLst/>
                        </a:rPr>
                        <a:t>HDI</a:t>
                      </a:r>
                      <a:endParaRPr lang="en-ZA" sz="1800" b="1" dirty="0">
                        <a:effectLst/>
                        <a:latin typeface="Arial"/>
                        <a:ea typeface="Times New Roman"/>
                        <a:cs typeface="Times New Roman"/>
                      </a:endParaRPr>
                    </a:p>
                  </a:txBody>
                  <a:tcPr marL="68580" marR="68580" marT="0" marB="0" anchor="ctr"/>
                </a:tc>
                <a:tc>
                  <a:txBody>
                    <a:bodyPr/>
                    <a:lstStyle/>
                    <a:p>
                      <a:pPr>
                        <a:spcAft>
                          <a:spcPts val="0"/>
                        </a:spcAft>
                      </a:pPr>
                      <a:r>
                        <a:rPr lang="en-GB" sz="1800" b="1">
                          <a:effectLst/>
                        </a:rPr>
                        <a:t>TOTAL (WATER)</a:t>
                      </a:r>
                      <a:endParaRPr lang="en-ZA" sz="1800" b="1">
                        <a:effectLst/>
                        <a:latin typeface="Arial"/>
                        <a:ea typeface="Times New Roman"/>
                        <a:cs typeface="Times New Roman"/>
                      </a:endParaRPr>
                    </a:p>
                  </a:txBody>
                  <a:tcPr marL="68580" marR="68580" marT="0" marB="0" anchor="ctr"/>
                </a:tc>
                <a:tc>
                  <a:txBody>
                    <a:bodyPr/>
                    <a:lstStyle/>
                    <a:p>
                      <a:pPr algn="ctr">
                        <a:spcAft>
                          <a:spcPts val="0"/>
                        </a:spcAft>
                      </a:pPr>
                      <a:r>
                        <a:rPr lang="en-GB" sz="1800" b="1">
                          <a:effectLst/>
                        </a:rPr>
                        <a:t>% HDI PER  SECTOR</a:t>
                      </a:r>
                      <a:endParaRPr lang="en-ZA" sz="1800" b="1">
                        <a:effectLst/>
                        <a:latin typeface="Arial"/>
                        <a:ea typeface="Times New Roman"/>
                        <a:cs typeface="Times New Roman"/>
                      </a:endParaRPr>
                    </a:p>
                  </a:txBody>
                  <a:tcPr marL="68580" marR="68580" marT="0" marB="0" anchor="ctr"/>
                </a:tc>
              </a:tr>
              <a:tr h="394138">
                <a:tc>
                  <a:txBody>
                    <a:bodyPr/>
                    <a:lstStyle/>
                    <a:p>
                      <a:pPr>
                        <a:spcAft>
                          <a:spcPts val="0"/>
                        </a:spcAft>
                      </a:pPr>
                      <a:r>
                        <a:rPr lang="en-GB" sz="1800" b="1" dirty="0">
                          <a:effectLst/>
                        </a:rPr>
                        <a:t> </a:t>
                      </a:r>
                      <a:endParaRPr lang="en-ZA" sz="1800" b="1" dirty="0">
                        <a:effectLst/>
                        <a:latin typeface="Arial"/>
                        <a:ea typeface="Times New Roman"/>
                        <a:cs typeface="Times New Roman"/>
                      </a:endParaRPr>
                    </a:p>
                  </a:txBody>
                  <a:tcPr marL="68580" marR="68580" marT="0" marB="0" anchor="b"/>
                </a:tc>
                <a:tc>
                  <a:txBody>
                    <a:bodyPr/>
                    <a:lstStyle/>
                    <a:p>
                      <a:pPr>
                        <a:spcAft>
                          <a:spcPts val="0"/>
                        </a:spcAft>
                      </a:pPr>
                      <a:r>
                        <a:rPr lang="en-GB" sz="1800" b="1">
                          <a:effectLst/>
                        </a:rPr>
                        <a:t>Cubic Metres</a:t>
                      </a:r>
                      <a:endParaRPr lang="en-ZA" sz="1800" b="1">
                        <a:effectLst/>
                        <a:latin typeface="Arial"/>
                        <a:ea typeface="Times New Roman"/>
                        <a:cs typeface="Times New Roman"/>
                      </a:endParaRPr>
                    </a:p>
                  </a:txBody>
                  <a:tcPr marL="68580" marR="68580" marT="0" marB="0" anchor="b"/>
                </a:tc>
                <a:tc>
                  <a:txBody>
                    <a:bodyPr/>
                    <a:lstStyle/>
                    <a:p>
                      <a:pPr>
                        <a:spcAft>
                          <a:spcPts val="0"/>
                        </a:spcAft>
                      </a:pPr>
                      <a:r>
                        <a:rPr lang="en-GB" sz="1800" b="1">
                          <a:effectLst/>
                        </a:rPr>
                        <a:t>Cubic Metres</a:t>
                      </a:r>
                      <a:endParaRPr lang="en-ZA" sz="1800" b="1">
                        <a:effectLst/>
                        <a:latin typeface="Arial"/>
                        <a:ea typeface="Times New Roman"/>
                        <a:cs typeface="Times New Roman"/>
                      </a:endParaRPr>
                    </a:p>
                  </a:txBody>
                  <a:tcPr marL="68580" marR="68580" marT="0" marB="0" anchor="b"/>
                </a:tc>
                <a:tc>
                  <a:txBody>
                    <a:bodyPr/>
                    <a:lstStyle/>
                    <a:p>
                      <a:pPr>
                        <a:spcAft>
                          <a:spcPts val="0"/>
                        </a:spcAft>
                      </a:pPr>
                      <a:r>
                        <a:rPr lang="en-GB" sz="1800" b="1">
                          <a:effectLst/>
                        </a:rPr>
                        <a:t>Cubic Metres</a:t>
                      </a:r>
                      <a:endParaRPr lang="en-ZA" sz="1800" b="1">
                        <a:effectLst/>
                        <a:latin typeface="Arial"/>
                        <a:ea typeface="Times New Roman"/>
                        <a:cs typeface="Times New Roman"/>
                      </a:endParaRPr>
                    </a:p>
                  </a:txBody>
                  <a:tcPr marL="68580" marR="68580" marT="0" marB="0" anchor="b"/>
                </a:tc>
                <a:tc>
                  <a:txBody>
                    <a:bodyPr/>
                    <a:lstStyle/>
                    <a:p>
                      <a:pPr algn="ctr">
                        <a:spcAft>
                          <a:spcPts val="0"/>
                        </a:spcAft>
                      </a:pPr>
                      <a:r>
                        <a:rPr lang="en-GB" sz="1800" b="1">
                          <a:effectLst/>
                        </a:rPr>
                        <a:t> </a:t>
                      </a:r>
                      <a:endParaRPr lang="en-ZA" sz="1800" b="1">
                        <a:effectLst/>
                        <a:latin typeface="Arial"/>
                        <a:ea typeface="Times New Roman"/>
                        <a:cs typeface="Times New Roman"/>
                      </a:endParaRPr>
                    </a:p>
                  </a:txBody>
                  <a:tcPr marL="68580" marR="68580" marT="0" marB="0" anchor="b"/>
                </a:tc>
              </a:tr>
              <a:tr h="394138">
                <a:tc>
                  <a:txBody>
                    <a:bodyPr/>
                    <a:lstStyle/>
                    <a:p>
                      <a:pPr>
                        <a:spcAft>
                          <a:spcPts val="0"/>
                        </a:spcAft>
                      </a:pPr>
                      <a:r>
                        <a:rPr lang="en-GB" sz="1800" b="1">
                          <a:effectLst/>
                        </a:rPr>
                        <a:t>IRRIGATION</a:t>
                      </a:r>
                      <a:endParaRPr lang="en-ZA" sz="1800" b="1">
                        <a:effectLst/>
                        <a:latin typeface="Arial"/>
                        <a:ea typeface="Times New Roman"/>
                        <a:cs typeface="Times New Roman"/>
                      </a:endParaRPr>
                    </a:p>
                  </a:txBody>
                  <a:tcPr marL="68580" marR="68580" marT="0" marB="0" anchor="b"/>
                </a:tc>
                <a:tc>
                  <a:txBody>
                    <a:bodyPr/>
                    <a:lstStyle/>
                    <a:p>
                      <a:pPr algn="r">
                        <a:spcAft>
                          <a:spcPts val="0"/>
                        </a:spcAft>
                      </a:pPr>
                      <a:r>
                        <a:rPr lang="en-GB" sz="1800" b="1">
                          <a:effectLst/>
                        </a:rPr>
                        <a:t>2 422 238</a:t>
                      </a:r>
                      <a:endParaRPr lang="en-ZA" sz="1800" b="1">
                        <a:effectLst/>
                        <a:latin typeface="Arial"/>
                        <a:ea typeface="Times New Roman"/>
                        <a:cs typeface="Times New Roman"/>
                      </a:endParaRPr>
                    </a:p>
                  </a:txBody>
                  <a:tcPr marL="68580" marR="68580" marT="0" marB="0" anchor="b"/>
                </a:tc>
                <a:tc>
                  <a:txBody>
                    <a:bodyPr/>
                    <a:lstStyle/>
                    <a:p>
                      <a:pPr algn="r">
                        <a:spcAft>
                          <a:spcPts val="0"/>
                        </a:spcAft>
                      </a:pPr>
                      <a:r>
                        <a:rPr lang="en-GB" sz="1800" b="1">
                          <a:effectLst/>
                        </a:rPr>
                        <a:t>1 763 185</a:t>
                      </a:r>
                      <a:endParaRPr lang="en-ZA" sz="1800" b="1">
                        <a:effectLst/>
                        <a:latin typeface="Arial"/>
                        <a:ea typeface="Times New Roman"/>
                        <a:cs typeface="Times New Roman"/>
                      </a:endParaRPr>
                    </a:p>
                  </a:txBody>
                  <a:tcPr marL="68580" marR="68580" marT="0" marB="0" anchor="b"/>
                </a:tc>
                <a:tc>
                  <a:txBody>
                    <a:bodyPr/>
                    <a:lstStyle/>
                    <a:p>
                      <a:pPr algn="r">
                        <a:spcAft>
                          <a:spcPts val="0"/>
                        </a:spcAft>
                      </a:pPr>
                      <a:r>
                        <a:rPr lang="en-GB" sz="1800" b="1" dirty="0">
                          <a:effectLst/>
                        </a:rPr>
                        <a:t>4 185 422 </a:t>
                      </a:r>
                      <a:endParaRPr lang="en-ZA" sz="1800" b="1" dirty="0">
                        <a:effectLst/>
                        <a:latin typeface="Arial"/>
                        <a:ea typeface="Times New Roman"/>
                        <a:cs typeface="Times New Roman"/>
                      </a:endParaRPr>
                    </a:p>
                  </a:txBody>
                  <a:tcPr marL="68580" marR="68580" marT="0" marB="0" anchor="b"/>
                </a:tc>
                <a:tc>
                  <a:txBody>
                    <a:bodyPr/>
                    <a:lstStyle/>
                    <a:p>
                      <a:pPr algn="r">
                        <a:spcAft>
                          <a:spcPts val="0"/>
                        </a:spcAft>
                      </a:pPr>
                      <a:r>
                        <a:rPr lang="en-GB" sz="1800" b="1">
                          <a:effectLst/>
                        </a:rPr>
                        <a:t>58%</a:t>
                      </a:r>
                      <a:endParaRPr lang="en-ZA" sz="1800" b="1">
                        <a:effectLst/>
                        <a:latin typeface="Arial"/>
                        <a:ea typeface="Times New Roman"/>
                        <a:cs typeface="Times New Roman"/>
                      </a:endParaRPr>
                    </a:p>
                  </a:txBody>
                  <a:tcPr marL="68580" marR="68580" marT="0" marB="0" anchor="b"/>
                </a:tc>
              </a:tr>
              <a:tr h="693683">
                <a:tc>
                  <a:txBody>
                    <a:bodyPr/>
                    <a:lstStyle/>
                    <a:p>
                      <a:pPr>
                        <a:spcAft>
                          <a:spcPts val="0"/>
                        </a:spcAft>
                      </a:pPr>
                      <a:r>
                        <a:rPr lang="en-GB" sz="1800" b="1">
                          <a:effectLst/>
                        </a:rPr>
                        <a:t>MUNICIPAL AND INDUSTRIAL </a:t>
                      </a:r>
                      <a:endParaRPr lang="en-ZA" sz="1800" b="1">
                        <a:effectLst/>
                        <a:latin typeface="Arial"/>
                        <a:ea typeface="Times New Roman"/>
                        <a:cs typeface="Times New Roman"/>
                      </a:endParaRPr>
                    </a:p>
                  </a:txBody>
                  <a:tcPr marL="68580" marR="68580" marT="0" marB="0" anchor="b"/>
                </a:tc>
                <a:tc>
                  <a:txBody>
                    <a:bodyPr/>
                    <a:lstStyle/>
                    <a:p>
                      <a:pPr algn="r">
                        <a:spcAft>
                          <a:spcPts val="0"/>
                        </a:spcAft>
                      </a:pPr>
                      <a:r>
                        <a:rPr lang="en-GB" sz="1800" b="1">
                          <a:effectLst/>
                        </a:rPr>
                        <a:t> </a:t>
                      </a:r>
                      <a:endParaRPr lang="en-ZA" sz="1800" b="1">
                        <a:effectLst/>
                      </a:endParaRPr>
                    </a:p>
                    <a:p>
                      <a:pPr algn="r">
                        <a:spcAft>
                          <a:spcPts val="0"/>
                        </a:spcAft>
                      </a:pPr>
                      <a:r>
                        <a:rPr lang="en-GB" sz="1800" b="1">
                          <a:effectLst/>
                        </a:rPr>
                        <a:t>373 565</a:t>
                      </a:r>
                      <a:endParaRPr lang="en-ZA" sz="1800" b="1">
                        <a:effectLst/>
                        <a:latin typeface="Arial"/>
                        <a:ea typeface="Times New Roman"/>
                        <a:cs typeface="Times New Roman"/>
                      </a:endParaRPr>
                    </a:p>
                  </a:txBody>
                  <a:tcPr marL="68580" marR="68580" marT="0" marB="0" anchor="ctr"/>
                </a:tc>
                <a:tc>
                  <a:txBody>
                    <a:bodyPr/>
                    <a:lstStyle/>
                    <a:p>
                      <a:pPr algn="r">
                        <a:spcAft>
                          <a:spcPts val="0"/>
                        </a:spcAft>
                      </a:pPr>
                      <a:r>
                        <a:rPr lang="en-GB" sz="1800" b="1">
                          <a:effectLst/>
                        </a:rPr>
                        <a:t> </a:t>
                      </a:r>
                      <a:endParaRPr lang="en-ZA" sz="1800" b="1">
                        <a:effectLst/>
                      </a:endParaRPr>
                    </a:p>
                    <a:p>
                      <a:pPr algn="r">
                        <a:spcAft>
                          <a:spcPts val="0"/>
                        </a:spcAft>
                      </a:pPr>
                      <a:r>
                        <a:rPr lang="en-GB" sz="1800" b="1">
                          <a:effectLst/>
                        </a:rPr>
                        <a:t>71 155</a:t>
                      </a:r>
                      <a:endParaRPr lang="en-ZA" sz="1800" b="1">
                        <a:effectLst/>
                        <a:latin typeface="Arial"/>
                        <a:ea typeface="Times New Roman"/>
                        <a:cs typeface="Times New Roman"/>
                      </a:endParaRPr>
                    </a:p>
                  </a:txBody>
                  <a:tcPr marL="68580" marR="68580" marT="0" marB="0" anchor="ctr"/>
                </a:tc>
                <a:tc>
                  <a:txBody>
                    <a:bodyPr/>
                    <a:lstStyle/>
                    <a:p>
                      <a:pPr algn="r">
                        <a:spcAft>
                          <a:spcPts val="0"/>
                        </a:spcAft>
                      </a:pPr>
                      <a:r>
                        <a:rPr lang="en-GB" sz="1800" b="1">
                          <a:effectLst/>
                        </a:rPr>
                        <a:t>444 720</a:t>
                      </a:r>
                      <a:endParaRPr lang="en-ZA" sz="1800" b="1">
                        <a:effectLst/>
                        <a:latin typeface="Arial"/>
                        <a:ea typeface="Times New Roman"/>
                        <a:cs typeface="Times New Roman"/>
                      </a:endParaRPr>
                    </a:p>
                  </a:txBody>
                  <a:tcPr marL="68580" marR="68580" marT="0" marB="0" anchor="b"/>
                </a:tc>
                <a:tc>
                  <a:txBody>
                    <a:bodyPr/>
                    <a:lstStyle/>
                    <a:p>
                      <a:pPr algn="r">
                        <a:spcAft>
                          <a:spcPts val="0"/>
                        </a:spcAft>
                      </a:pPr>
                      <a:r>
                        <a:rPr lang="en-GB" sz="1800" b="1">
                          <a:effectLst/>
                        </a:rPr>
                        <a:t>84%</a:t>
                      </a:r>
                      <a:endParaRPr lang="en-ZA" sz="1800" b="1">
                        <a:effectLst/>
                        <a:latin typeface="Arial"/>
                        <a:ea typeface="Times New Roman"/>
                        <a:cs typeface="Times New Roman"/>
                      </a:endParaRPr>
                    </a:p>
                  </a:txBody>
                  <a:tcPr marL="68580" marR="68580" marT="0" marB="0" anchor="b"/>
                </a:tc>
              </a:tr>
              <a:tr h="394138">
                <a:tc>
                  <a:txBody>
                    <a:bodyPr/>
                    <a:lstStyle/>
                    <a:p>
                      <a:pPr>
                        <a:spcAft>
                          <a:spcPts val="0"/>
                        </a:spcAft>
                      </a:pPr>
                      <a:r>
                        <a:rPr lang="en-GB" sz="1800" b="1">
                          <a:effectLst/>
                        </a:rPr>
                        <a:t>STORAGE</a:t>
                      </a:r>
                      <a:endParaRPr lang="en-ZA" sz="1800" b="1">
                        <a:effectLst/>
                        <a:latin typeface="Arial"/>
                        <a:ea typeface="Times New Roman"/>
                        <a:cs typeface="Times New Roman"/>
                      </a:endParaRPr>
                    </a:p>
                  </a:txBody>
                  <a:tcPr marL="68580" marR="68580" marT="0" marB="0" anchor="b"/>
                </a:tc>
                <a:tc>
                  <a:txBody>
                    <a:bodyPr/>
                    <a:lstStyle/>
                    <a:p>
                      <a:pPr algn="r">
                        <a:spcAft>
                          <a:spcPts val="0"/>
                        </a:spcAft>
                      </a:pPr>
                      <a:r>
                        <a:rPr lang="en-GB" sz="1800" b="1">
                          <a:effectLst/>
                        </a:rPr>
                        <a:t>590 590 </a:t>
                      </a:r>
                      <a:endParaRPr lang="en-ZA" sz="1800" b="1">
                        <a:effectLst/>
                        <a:latin typeface="Arial"/>
                        <a:ea typeface="Times New Roman"/>
                        <a:cs typeface="Times New Roman"/>
                      </a:endParaRPr>
                    </a:p>
                  </a:txBody>
                  <a:tcPr marL="68580" marR="68580" marT="0" marB="0" anchor="b"/>
                </a:tc>
                <a:tc>
                  <a:txBody>
                    <a:bodyPr/>
                    <a:lstStyle/>
                    <a:p>
                      <a:pPr algn="r">
                        <a:spcAft>
                          <a:spcPts val="0"/>
                        </a:spcAft>
                      </a:pPr>
                      <a:r>
                        <a:rPr lang="en-GB" sz="1800" b="1">
                          <a:effectLst/>
                        </a:rPr>
                        <a:t> 608 850 </a:t>
                      </a:r>
                      <a:endParaRPr lang="en-ZA" sz="1800" b="1">
                        <a:effectLst/>
                        <a:latin typeface="Arial"/>
                        <a:ea typeface="Times New Roman"/>
                        <a:cs typeface="Times New Roman"/>
                      </a:endParaRPr>
                    </a:p>
                  </a:txBody>
                  <a:tcPr marL="68580" marR="68580" marT="0" marB="0" anchor="b"/>
                </a:tc>
                <a:tc>
                  <a:txBody>
                    <a:bodyPr/>
                    <a:lstStyle/>
                    <a:p>
                      <a:pPr algn="r">
                        <a:spcAft>
                          <a:spcPts val="0"/>
                        </a:spcAft>
                      </a:pPr>
                      <a:r>
                        <a:rPr lang="en-GB" sz="1800" b="1">
                          <a:effectLst/>
                        </a:rPr>
                        <a:t>1 199 440</a:t>
                      </a:r>
                      <a:endParaRPr lang="en-ZA" sz="1800" b="1">
                        <a:effectLst/>
                        <a:latin typeface="Arial"/>
                        <a:ea typeface="Times New Roman"/>
                        <a:cs typeface="Times New Roman"/>
                      </a:endParaRPr>
                    </a:p>
                  </a:txBody>
                  <a:tcPr marL="68580" marR="68580" marT="0" marB="0" anchor="b"/>
                </a:tc>
                <a:tc>
                  <a:txBody>
                    <a:bodyPr/>
                    <a:lstStyle/>
                    <a:p>
                      <a:pPr algn="r">
                        <a:spcAft>
                          <a:spcPts val="0"/>
                        </a:spcAft>
                      </a:pPr>
                      <a:r>
                        <a:rPr lang="en-GB" sz="1800" b="1">
                          <a:effectLst/>
                        </a:rPr>
                        <a:t>49%</a:t>
                      </a:r>
                      <a:endParaRPr lang="en-ZA" sz="1800" b="1">
                        <a:effectLst/>
                        <a:latin typeface="Arial"/>
                        <a:ea typeface="Times New Roman"/>
                        <a:cs typeface="Times New Roman"/>
                      </a:endParaRPr>
                    </a:p>
                  </a:txBody>
                  <a:tcPr marL="68580" marR="68580" marT="0" marB="0" anchor="b"/>
                </a:tc>
              </a:tr>
              <a:tr h="394138">
                <a:tc>
                  <a:txBody>
                    <a:bodyPr/>
                    <a:lstStyle/>
                    <a:p>
                      <a:pPr>
                        <a:spcAft>
                          <a:spcPts val="0"/>
                        </a:spcAft>
                      </a:pPr>
                      <a:endParaRPr lang="en-ZA" sz="1800" b="1" dirty="0">
                        <a:effectLst/>
                        <a:latin typeface="Arial"/>
                        <a:ea typeface="Times New Roman"/>
                        <a:cs typeface="Times New Roman"/>
                      </a:endParaRPr>
                    </a:p>
                  </a:txBody>
                  <a:tcPr marL="68580" marR="68580" marT="0" marB="0" anchor="b"/>
                </a:tc>
                <a:tc>
                  <a:txBody>
                    <a:bodyPr/>
                    <a:lstStyle/>
                    <a:p>
                      <a:pPr>
                        <a:spcAft>
                          <a:spcPts val="0"/>
                        </a:spcAft>
                      </a:pPr>
                      <a:r>
                        <a:rPr lang="en-GB" sz="1800" b="1" dirty="0">
                          <a:solidFill>
                            <a:schemeClr val="bg1"/>
                          </a:solidFill>
                          <a:effectLst/>
                        </a:rPr>
                        <a:t> </a:t>
                      </a:r>
                      <a:endParaRPr lang="en-ZA" sz="1800" b="1" dirty="0">
                        <a:solidFill>
                          <a:schemeClr val="bg1"/>
                        </a:solidFill>
                        <a:effectLst/>
                        <a:latin typeface="Arial"/>
                        <a:ea typeface="Times New Roman"/>
                        <a:cs typeface="Times New Roman"/>
                      </a:endParaRPr>
                    </a:p>
                  </a:txBody>
                  <a:tcPr marL="68580" marR="68580" marT="0" marB="0" anchor="b"/>
                </a:tc>
                <a:tc>
                  <a:txBody>
                    <a:bodyPr/>
                    <a:lstStyle/>
                    <a:p>
                      <a:pPr>
                        <a:spcAft>
                          <a:spcPts val="0"/>
                        </a:spcAft>
                      </a:pPr>
                      <a:r>
                        <a:rPr lang="en-GB" sz="1800" b="1" dirty="0">
                          <a:solidFill>
                            <a:schemeClr val="bg1"/>
                          </a:solidFill>
                          <a:effectLst/>
                        </a:rPr>
                        <a:t> </a:t>
                      </a:r>
                      <a:endParaRPr lang="en-ZA" sz="1800" b="1" dirty="0">
                        <a:solidFill>
                          <a:schemeClr val="bg1"/>
                        </a:solidFill>
                        <a:effectLst/>
                        <a:latin typeface="Arial"/>
                        <a:ea typeface="Times New Roman"/>
                        <a:cs typeface="Times New Roman"/>
                      </a:endParaRPr>
                    </a:p>
                  </a:txBody>
                  <a:tcPr marL="68580" marR="68580" marT="0" marB="0" anchor="b"/>
                </a:tc>
                <a:tc>
                  <a:txBody>
                    <a:bodyPr/>
                    <a:lstStyle/>
                    <a:p>
                      <a:pPr>
                        <a:spcAft>
                          <a:spcPts val="0"/>
                        </a:spcAft>
                      </a:pPr>
                      <a:r>
                        <a:rPr lang="en-GB" sz="1800" b="1" dirty="0">
                          <a:solidFill>
                            <a:schemeClr val="bg1"/>
                          </a:solidFill>
                          <a:effectLst/>
                        </a:rPr>
                        <a:t> </a:t>
                      </a:r>
                      <a:endParaRPr lang="en-ZA" sz="1800" b="1" dirty="0">
                        <a:solidFill>
                          <a:schemeClr val="bg1"/>
                        </a:solidFill>
                        <a:effectLst/>
                        <a:latin typeface="Arial"/>
                        <a:ea typeface="Times New Roman"/>
                        <a:cs typeface="Times New Roman"/>
                      </a:endParaRPr>
                    </a:p>
                  </a:txBody>
                  <a:tcPr marL="68580" marR="68580" marT="0" marB="0" anchor="b"/>
                </a:tc>
                <a:tc>
                  <a:txBody>
                    <a:bodyPr/>
                    <a:lstStyle/>
                    <a:p>
                      <a:pPr>
                        <a:spcAft>
                          <a:spcPts val="0"/>
                        </a:spcAft>
                      </a:pPr>
                      <a:r>
                        <a:rPr lang="en-GB" sz="1800" b="1" dirty="0">
                          <a:solidFill>
                            <a:schemeClr val="bg1"/>
                          </a:solidFill>
                          <a:effectLst/>
                        </a:rPr>
                        <a:t> </a:t>
                      </a:r>
                      <a:endParaRPr lang="en-ZA" sz="1800" b="1" dirty="0">
                        <a:solidFill>
                          <a:schemeClr val="bg1"/>
                        </a:solidFill>
                        <a:effectLst/>
                        <a:latin typeface="Arial"/>
                        <a:ea typeface="Times New Roman"/>
                        <a:cs typeface="Times New Roman"/>
                      </a:endParaRPr>
                    </a:p>
                  </a:txBody>
                  <a:tcPr marL="68580" marR="68580" marT="0" marB="0" anchor="b"/>
                </a:tc>
              </a:tr>
            </a:tbl>
          </a:graphicData>
        </a:graphic>
      </p:graphicFrame>
      <p:sp>
        <p:nvSpPr>
          <p:cNvPr id="4145" name="TextBox 6"/>
          <p:cNvSpPr txBox="1">
            <a:spLocks noChangeArrowheads="1"/>
          </p:cNvSpPr>
          <p:nvPr/>
        </p:nvSpPr>
        <p:spPr bwMode="auto">
          <a:xfrm>
            <a:off x="2071688" y="819150"/>
            <a:ext cx="5957887" cy="954088"/>
          </a:xfrm>
          <a:prstGeom prst="rect">
            <a:avLst/>
          </a:prstGeom>
          <a:noFill/>
          <a:ln w="9525">
            <a:noFill/>
            <a:miter lim="800000"/>
            <a:headEnd/>
            <a:tailEnd/>
          </a:ln>
        </p:spPr>
        <p:txBody>
          <a:bodyPr>
            <a:spAutoFit/>
          </a:bodyPr>
          <a:lstStyle/>
          <a:p>
            <a:r>
              <a:rPr lang="en-ZA" sz="2800" b="1"/>
              <a:t>Summary of Jan Dissel Allocation</a:t>
            </a:r>
            <a:br>
              <a:rPr lang="en-ZA" sz="2800" b="1"/>
            </a:br>
            <a:endParaRPr lang="en-ZA" sz="2800" b="1"/>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r>
              <a:rPr lang="en-ZA" smtClean="0"/>
              <a:t>Summary of JD Allocation</a:t>
            </a:r>
            <a:br>
              <a:rPr lang="en-ZA" smtClean="0"/>
            </a:br>
            <a:endParaRPr lang="en-ZA" sz="2800" smtClean="0"/>
          </a:p>
        </p:txBody>
      </p:sp>
      <p:sp>
        <p:nvSpPr>
          <p:cNvPr id="5124" name="Slide Number Placeholder 3"/>
          <p:cNvSpPr>
            <a:spLocks noGrp="1"/>
          </p:cNvSpPr>
          <p:nvPr>
            <p:ph type="sldNum" sz="quarter" idx="4294967295"/>
          </p:nvPr>
        </p:nvSpPr>
        <p:spPr bwMode="auto">
          <a:xfrm>
            <a:off x="7239000" y="6019800"/>
            <a:ext cx="1905000" cy="457200"/>
          </a:xfrm>
          <a:prstGeom prst="rect">
            <a:avLst/>
          </a:prstGeom>
          <a:noFill/>
          <a:ln>
            <a:miter lim="800000"/>
            <a:headEnd/>
            <a:tailEnd/>
          </a:ln>
        </p:spPr>
        <p:txBody>
          <a:bodyPr/>
          <a:lstStyle/>
          <a:p>
            <a:fld id="{06F8FF6C-3B37-40E5-9DD0-97579CE026A3}" type="slidenum">
              <a:rPr lang="en-GB"/>
              <a:pPr/>
              <a:t>29</a:t>
            </a:fld>
            <a:endParaRPr lang="en-GB"/>
          </a:p>
        </p:txBody>
      </p:sp>
      <p:graphicFrame>
        <p:nvGraphicFramePr>
          <p:cNvPr id="6" name="Content Placeholder 5"/>
          <p:cNvGraphicFramePr>
            <a:graphicFrameLocks noGrp="1"/>
          </p:cNvGraphicFramePr>
          <p:nvPr>
            <p:ph idx="4294967295"/>
          </p:nvPr>
        </p:nvGraphicFramePr>
        <p:xfrm>
          <a:off x="1066801" y="1600198"/>
          <a:ext cx="8077199" cy="3599598"/>
        </p:xfrm>
        <a:graphic>
          <a:graphicData uri="http://schemas.openxmlformats.org/drawingml/2006/table">
            <a:tbl>
              <a:tblPr firstRow="1" firstCol="1" bandRow="1">
                <a:tableStyleId>{5C22544A-7EE6-4342-B048-85BDC9FD1C3A}</a:tableStyleId>
              </a:tblPr>
              <a:tblGrid>
                <a:gridCol w="2636413"/>
                <a:gridCol w="1469182"/>
                <a:gridCol w="1446536"/>
                <a:gridCol w="1539952"/>
                <a:gridCol w="985116"/>
              </a:tblGrid>
              <a:tr h="1684918">
                <a:tc>
                  <a:txBody>
                    <a:bodyPr/>
                    <a:lstStyle/>
                    <a:p>
                      <a:pPr>
                        <a:spcAft>
                          <a:spcPts val="0"/>
                        </a:spcAft>
                      </a:pPr>
                      <a:r>
                        <a:rPr lang="en-GB" sz="1800" b="1" dirty="0">
                          <a:effectLst/>
                        </a:rPr>
                        <a:t>WATER USE  SECTOR</a:t>
                      </a:r>
                      <a:endParaRPr lang="en-ZA" sz="1800" b="1" dirty="0">
                        <a:effectLst/>
                        <a:latin typeface="Arial"/>
                        <a:ea typeface="Times New Roman"/>
                        <a:cs typeface="Times New Roman"/>
                      </a:endParaRPr>
                    </a:p>
                  </a:txBody>
                  <a:tcPr marL="68580" marR="68580" marT="0" marB="0" anchor="ctr"/>
                </a:tc>
                <a:tc>
                  <a:txBody>
                    <a:bodyPr/>
                    <a:lstStyle/>
                    <a:p>
                      <a:pPr>
                        <a:spcAft>
                          <a:spcPts val="0"/>
                        </a:spcAft>
                      </a:pPr>
                      <a:r>
                        <a:rPr lang="en-GB" sz="1800" b="1" dirty="0">
                          <a:effectLst/>
                        </a:rPr>
                        <a:t>HDI</a:t>
                      </a:r>
                      <a:endParaRPr lang="en-ZA" sz="1800" b="1" dirty="0">
                        <a:effectLst/>
                        <a:latin typeface="Arial"/>
                        <a:ea typeface="Times New Roman"/>
                        <a:cs typeface="Times New Roman"/>
                      </a:endParaRPr>
                    </a:p>
                  </a:txBody>
                  <a:tcPr marL="68580" marR="68580" marT="0" marB="0" anchor="ctr"/>
                </a:tc>
                <a:tc>
                  <a:txBody>
                    <a:bodyPr/>
                    <a:lstStyle/>
                    <a:p>
                      <a:pPr>
                        <a:spcAft>
                          <a:spcPts val="0"/>
                        </a:spcAft>
                      </a:pPr>
                      <a:r>
                        <a:rPr lang="en-GB" sz="1800" b="1" dirty="0">
                          <a:effectLst/>
                        </a:rPr>
                        <a:t>NON </a:t>
                      </a:r>
                      <a:r>
                        <a:rPr lang="en-GB" sz="1800" b="1" dirty="0" err="1">
                          <a:effectLst/>
                        </a:rPr>
                        <a:t>HDI</a:t>
                      </a:r>
                      <a:endParaRPr lang="en-ZA" sz="1800" b="1" dirty="0">
                        <a:effectLst/>
                        <a:latin typeface="Arial"/>
                        <a:ea typeface="Times New Roman"/>
                        <a:cs typeface="Times New Roman"/>
                      </a:endParaRPr>
                    </a:p>
                  </a:txBody>
                  <a:tcPr marL="68580" marR="68580" marT="0" marB="0" anchor="ctr"/>
                </a:tc>
                <a:tc>
                  <a:txBody>
                    <a:bodyPr/>
                    <a:lstStyle/>
                    <a:p>
                      <a:pPr>
                        <a:spcAft>
                          <a:spcPts val="0"/>
                        </a:spcAft>
                      </a:pPr>
                      <a:r>
                        <a:rPr lang="en-GB" sz="1800" b="1">
                          <a:effectLst/>
                        </a:rPr>
                        <a:t>TOTAL (WATER)</a:t>
                      </a:r>
                      <a:endParaRPr lang="en-ZA" sz="1800" b="1">
                        <a:effectLst/>
                        <a:latin typeface="Arial"/>
                        <a:ea typeface="Times New Roman"/>
                        <a:cs typeface="Times New Roman"/>
                      </a:endParaRPr>
                    </a:p>
                  </a:txBody>
                  <a:tcPr marL="68580" marR="68580" marT="0" marB="0" anchor="ctr"/>
                </a:tc>
                <a:tc>
                  <a:txBody>
                    <a:bodyPr/>
                    <a:lstStyle/>
                    <a:p>
                      <a:pPr algn="ctr">
                        <a:spcAft>
                          <a:spcPts val="0"/>
                        </a:spcAft>
                      </a:pPr>
                      <a:r>
                        <a:rPr lang="en-GB" sz="1800" b="1">
                          <a:effectLst/>
                        </a:rPr>
                        <a:t>% HDI PER  SECTOR</a:t>
                      </a:r>
                      <a:endParaRPr lang="en-ZA" sz="1800" b="1">
                        <a:effectLst/>
                        <a:latin typeface="Arial"/>
                        <a:ea typeface="Times New Roman"/>
                        <a:cs typeface="Times New Roman"/>
                      </a:endParaRPr>
                    </a:p>
                  </a:txBody>
                  <a:tcPr marL="68580" marR="68580" marT="0" marB="0" anchor="ctr"/>
                </a:tc>
              </a:tr>
              <a:tr h="478670">
                <a:tc>
                  <a:txBody>
                    <a:bodyPr/>
                    <a:lstStyle/>
                    <a:p>
                      <a:pPr>
                        <a:spcAft>
                          <a:spcPts val="0"/>
                        </a:spcAft>
                      </a:pPr>
                      <a:r>
                        <a:rPr lang="en-GB" sz="1800" b="1" dirty="0">
                          <a:effectLst/>
                        </a:rPr>
                        <a:t> </a:t>
                      </a:r>
                      <a:endParaRPr lang="en-ZA" sz="1800" b="1" dirty="0">
                        <a:effectLst/>
                        <a:latin typeface="Arial"/>
                        <a:ea typeface="Times New Roman"/>
                        <a:cs typeface="Times New Roman"/>
                      </a:endParaRPr>
                    </a:p>
                  </a:txBody>
                  <a:tcPr marL="68580" marR="68580" marT="0" marB="0" anchor="b"/>
                </a:tc>
                <a:tc>
                  <a:txBody>
                    <a:bodyPr/>
                    <a:lstStyle/>
                    <a:p>
                      <a:pPr>
                        <a:spcAft>
                          <a:spcPts val="0"/>
                        </a:spcAft>
                      </a:pPr>
                      <a:r>
                        <a:rPr lang="en-GB" sz="1800" b="1">
                          <a:effectLst/>
                        </a:rPr>
                        <a:t>Cubic Metres</a:t>
                      </a:r>
                      <a:endParaRPr lang="en-ZA" sz="1800" b="1">
                        <a:effectLst/>
                        <a:latin typeface="Arial"/>
                        <a:ea typeface="Times New Roman"/>
                        <a:cs typeface="Times New Roman"/>
                      </a:endParaRPr>
                    </a:p>
                  </a:txBody>
                  <a:tcPr marL="68580" marR="68580" marT="0" marB="0" anchor="b"/>
                </a:tc>
                <a:tc>
                  <a:txBody>
                    <a:bodyPr/>
                    <a:lstStyle/>
                    <a:p>
                      <a:pPr>
                        <a:spcAft>
                          <a:spcPts val="0"/>
                        </a:spcAft>
                      </a:pPr>
                      <a:r>
                        <a:rPr lang="en-GB" sz="1800" b="1">
                          <a:effectLst/>
                        </a:rPr>
                        <a:t>Cubic Metres</a:t>
                      </a:r>
                      <a:endParaRPr lang="en-ZA" sz="1800" b="1">
                        <a:effectLst/>
                        <a:latin typeface="Arial"/>
                        <a:ea typeface="Times New Roman"/>
                        <a:cs typeface="Times New Roman"/>
                      </a:endParaRPr>
                    </a:p>
                  </a:txBody>
                  <a:tcPr marL="68580" marR="68580" marT="0" marB="0" anchor="b"/>
                </a:tc>
                <a:tc>
                  <a:txBody>
                    <a:bodyPr/>
                    <a:lstStyle/>
                    <a:p>
                      <a:pPr>
                        <a:spcAft>
                          <a:spcPts val="0"/>
                        </a:spcAft>
                      </a:pPr>
                      <a:r>
                        <a:rPr lang="en-GB" sz="1800" b="1">
                          <a:effectLst/>
                        </a:rPr>
                        <a:t>Cubic Metres</a:t>
                      </a:r>
                      <a:endParaRPr lang="en-ZA" sz="1800" b="1">
                        <a:effectLst/>
                        <a:latin typeface="Arial"/>
                        <a:ea typeface="Times New Roman"/>
                        <a:cs typeface="Times New Roman"/>
                      </a:endParaRPr>
                    </a:p>
                  </a:txBody>
                  <a:tcPr marL="68580" marR="68580" marT="0" marB="0" anchor="b"/>
                </a:tc>
                <a:tc>
                  <a:txBody>
                    <a:bodyPr/>
                    <a:lstStyle/>
                    <a:p>
                      <a:pPr algn="ctr">
                        <a:spcAft>
                          <a:spcPts val="0"/>
                        </a:spcAft>
                      </a:pPr>
                      <a:r>
                        <a:rPr lang="en-GB" sz="1800" b="1">
                          <a:effectLst/>
                        </a:rPr>
                        <a:t> </a:t>
                      </a:r>
                      <a:endParaRPr lang="en-ZA" sz="1800" b="1">
                        <a:effectLst/>
                        <a:latin typeface="Arial"/>
                        <a:ea typeface="Times New Roman"/>
                        <a:cs typeface="Times New Roman"/>
                      </a:endParaRPr>
                    </a:p>
                  </a:txBody>
                  <a:tcPr marL="68580" marR="68580" marT="0" marB="0" anchor="b"/>
                </a:tc>
              </a:tr>
              <a:tr h="478670">
                <a:tc>
                  <a:txBody>
                    <a:bodyPr/>
                    <a:lstStyle/>
                    <a:p>
                      <a:pPr>
                        <a:spcAft>
                          <a:spcPts val="0"/>
                        </a:spcAft>
                      </a:pPr>
                      <a:r>
                        <a:rPr lang="en-GB" sz="1800" b="1" dirty="0">
                          <a:effectLst/>
                        </a:rPr>
                        <a:t>IRRIGATION</a:t>
                      </a:r>
                      <a:endParaRPr lang="en-ZA" sz="1800" b="1" dirty="0">
                        <a:effectLst/>
                        <a:latin typeface="Arial"/>
                        <a:ea typeface="Times New Roman"/>
                        <a:cs typeface="Times New Roman"/>
                      </a:endParaRPr>
                    </a:p>
                  </a:txBody>
                  <a:tcPr marL="68580" marR="68580" marT="0" marB="0" anchor="b"/>
                </a:tc>
                <a:tc>
                  <a:txBody>
                    <a:bodyPr/>
                    <a:lstStyle/>
                    <a:p>
                      <a:pPr algn="r">
                        <a:spcAft>
                          <a:spcPts val="0"/>
                        </a:spcAft>
                      </a:pPr>
                      <a:r>
                        <a:rPr lang="en-GB" sz="1800" b="1" dirty="0" smtClean="0">
                          <a:effectLst/>
                        </a:rPr>
                        <a:t>29 433 843</a:t>
                      </a:r>
                      <a:endParaRPr lang="en-ZA" sz="1800" b="1" dirty="0">
                        <a:effectLst/>
                        <a:latin typeface="Arial"/>
                        <a:ea typeface="Times New Roman"/>
                        <a:cs typeface="Times New Roman"/>
                      </a:endParaRPr>
                    </a:p>
                  </a:txBody>
                  <a:tcPr marL="68580" marR="68580" marT="0" marB="0" anchor="b"/>
                </a:tc>
                <a:tc>
                  <a:txBody>
                    <a:bodyPr/>
                    <a:lstStyle/>
                    <a:p>
                      <a:pPr algn="r">
                        <a:spcAft>
                          <a:spcPts val="0"/>
                        </a:spcAft>
                      </a:pPr>
                      <a:r>
                        <a:rPr lang="en-GB" sz="1800" b="1" dirty="0" smtClean="0">
                          <a:effectLst/>
                        </a:rPr>
                        <a:t>73 609 635</a:t>
                      </a:r>
                      <a:endParaRPr lang="en-ZA" sz="1800" b="1" dirty="0">
                        <a:effectLst/>
                        <a:latin typeface="Arial"/>
                        <a:ea typeface="Times New Roman"/>
                        <a:cs typeface="Times New Roman"/>
                      </a:endParaRPr>
                    </a:p>
                  </a:txBody>
                  <a:tcPr marL="68580" marR="68580" marT="0" marB="0" anchor="b"/>
                </a:tc>
                <a:tc>
                  <a:txBody>
                    <a:bodyPr/>
                    <a:lstStyle/>
                    <a:p>
                      <a:pPr algn="r">
                        <a:spcAft>
                          <a:spcPts val="0"/>
                        </a:spcAft>
                      </a:pPr>
                      <a:r>
                        <a:rPr lang="en-GB" sz="1800" b="1" dirty="0" smtClean="0">
                          <a:effectLst/>
                        </a:rPr>
                        <a:t>103 043 478</a:t>
                      </a:r>
                      <a:endParaRPr lang="en-ZA" sz="1800" b="1" dirty="0">
                        <a:effectLst/>
                        <a:latin typeface="Arial"/>
                        <a:ea typeface="Times New Roman"/>
                        <a:cs typeface="Times New Roman"/>
                      </a:endParaRPr>
                    </a:p>
                  </a:txBody>
                  <a:tcPr marL="68580" marR="68580" marT="0" marB="0" anchor="b"/>
                </a:tc>
                <a:tc>
                  <a:txBody>
                    <a:bodyPr/>
                    <a:lstStyle/>
                    <a:p>
                      <a:pPr algn="r">
                        <a:spcAft>
                          <a:spcPts val="0"/>
                        </a:spcAft>
                      </a:pPr>
                      <a:r>
                        <a:rPr lang="en-GB" sz="1800" b="1" dirty="0" smtClean="0">
                          <a:effectLst/>
                        </a:rPr>
                        <a:t>29%</a:t>
                      </a:r>
                      <a:endParaRPr lang="en-ZA" sz="1800" b="1" dirty="0">
                        <a:effectLst/>
                        <a:latin typeface="Arial"/>
                        <a:ea typeface="Times New Roman"/>
                        <a:cs typeface="Times New Roman"/>
                      </a:endParaRPr>
                    </a:p>
                  </a:txBody>
                  <a:tcPr marL="68580" marR="68580" marT="0" marB="0" anchor="b"/>
                </a:tc>
              </a:tr>
              <a:tr h="478670">
                <a:tc>
                  <a:txBody>
                    <a:bodyPr/>
                    <a:lstStyle/>
                    <a:p>
                      <a:pPr>
                        <a:spcAft>
                          <a:spcPts val="0"/>
                        </a:spcAft>
                      </a:pPr>
                      <a:r>
                        <a:rPr lang="en-GB" sz="1800" b="1" dirty="0" smtClean="0">
                          <a:effectLst/>
                          <a:latin typeface="+mn-lt"/>
                          <a:ea typeface="Times New Roman"/>
                          <a:cs typeface="Times New Roman"/>
                        </a:rPr>
                        <a:t>FORESTRY</a:t>
                      </a:r>
                      <a:endParaRPr lang="en-ZA" sz="1800" b="1" dirty="0">
                        <a:effectLst/>
                        <a:latin typeface="+mn-lt"/>
                        <a:ea typeface="Times New Roman"/>
                        <a:cs typeface="Times New Roman"/>
                      </a:endParaRPr>
                    </a:p>
                  </a:txBody>
                  <a:tcPr marL="68580" marR="68580" marT="0" marB="0" anchor="b"/>
                </a:tc>
                <a:tc>
                  <a:txBody>
                    <a:bodyPr/>
                    <a:lstStyle/>
                    <a:p>
                      <a:pPr algn="r">
                        <a:spcAft>
                          <a:spcPts val="0"/>
                        </a:spcAft>
                      </a:pPr>
                      <a:r>
                        <a:rPr lang="en-ZA" sz="1800" b="1" dirty="0" smtClean="0">
                          <a:effectLst/>
                          <a:latin typeface="Arial"/>
                          <a:ea typeface="Times New Roman"/>
                          <a:cs typeface="Times New Roman"/>
                        </a:rPr>
                        <a:t>34052</a:t>
                      </a:r>
                      <a:endParaRPr lang="en-ZA" sz="1800" b="1" dirty="0">
                        <a:effectLst/>
                        <a:latin typeface="Arial"/>
                        <a:ea typeface="Times New Roman"/>
                        <a:cs typeface="Times New Roman"/>
                      </a:endParaRPr>
                    </a:p>
                  </a:txBody>
                  <a:tcPr marL="68580" marR="68580" marT="0" marB="0" anchor="b"/>
                </a:tc>
                <a:tc>
                  <a:txBody>
                    <a:bodyPr/>
                    <a:lstStyle/>
                    <a:p>
                      <a:pPr algn="r">
                        <a:spcAft>
                          <a:spcPts val="0"/>
                        </a:spcAft>
                      </a:pPr>
                      <a:r>
                        <a:rPr lang="en-GB" sz="1800" b="1" dirty="0">
                          <a:effectLst/>
                        </a:rPr>
                        <a:t> </a:t>
                      </a:r>
                      <a:r>
                        <a:rPr lang="en-GB" sz="1800" b="1" dirty="0" smtClean="0">
                          <a:effectLst/>
                        </a:rPr>
                        <a:t>19448 </a:t>
                      </a:r>
                      <a:endParaRPr lang="en-ZA" sz="1800" b="1" dirty="0">
                        <a:effectLst/>
                        <a:latin typeface="Arial"/>
                        <a:ea typeface="Times New Roman"/>
                        <a:cs typeface="Times New Roman"/>
                      </a:endParaRPr>
                    </a:p>
                  </a:txBody>
                  <a:tcPr marL="68580" marR="68580" marT="0" marB="0" anchor="b"/>
                </a:tc>
                <a:tc>
                  <a:txBody>
                    <a:bodyPr/>
                    <a:lstStyle/>
                    <a:p>
                      <a:pPr algn="r">
                        <a:spcAft>
                          <a:spcPts val="0"/>
                        </a:spcAft>
                      </a:pPr>
                      <a:r>
                        <a:rPr lang="en-ZA" sz="1800" b="1" dirty="0" smtClean="0">
                          <a:effectLst/>
                          <a:latin typeface="Arial"/>
                          <a:ea typeface="Times New Roman"/>
                          <a:cs typeface="Times New Roman"/>
                        </a:rPr>
                        <a:t>53500</a:t>
                      </a:r>
                      <a:endParaRPr lang="en-ZA" sz="1800" b="1" dirty="0">
                        <a:effectLst/>
                        <a:latin typeface="Arial"/>
                        <a:ea typeface="Times New Roman"/>
                        <a:cs typeface="Times New Roman"/>
                      </a:endParaRPr>
                    </a:p>
                  </a:txBody>
                  <a:tcPr marL="68580" marR="68580" marT="0" marB="0" anchor="b"/>
                </a:tc>
                <a:tc>
                  <a:txBody>
                    <a:bodyPr/>
                    <a:lstStyle/>
                    <a:p>
                      <a:pPr algn="r">
                        <a:spcAft>
                          <a:spcPts val="0"/>
                        </a:spcAft>
                      </a:pPr>
                      <a:r>
                        <a:rPr lang="en-GB" sz="1800" b="1" dirty="0" smtClean="0">
                          <a:effectLst/>
                        </a:rPr>
                        <a:t>63%</a:t>
                      </a:r>
                      <a:endParaRPr lang="en-ZA" sz="1800" b="1" dirty="0">
                        <a:effectLst/>
                        <a:latin typeface="Arial"/>
                        <a:ea typeface="Times New Roman"/>
                        <a:cs typeface="Times New Roman"/>
                      </a:endParaRPr>
                    </a:p>
                  </a:txBody>
                  <a:tcPr marL="68580" marR="68580" marT="0" marB="0" anchor="b"/>
                </a:tc>
              </a:tr>
              <a:tr h="478670">
                <a:tc>
                  <a:txBody>
                    <a:bodyPr/>
                    <a:lstStyle/>
                    <a:p>
                      <a:pPr>
                        <a:spcAft>
                          <a:spcPts val="0"/>
                        </a:spcAft>
                      </a:pPr>
                      <a:endParaRPr lang="en-ZA" sz="1800" b="1" dirty="0">
                        <a:effectLst/>
                        <a:latin typeface="Arial"/>
                        <a:ea typeface="Times New Roman"/>
                        <a:cs typeface="Times New Roman"/>
                      </a:endParaRPr>
                    </a:p>
                  </a:txBody>
                  <a:tcPr marL="68580" marR="68580" marT="0" marB="0" anchor="b"/>
                </a:tc>
                <a:tc>
                  <a:txBody>
                    <a:bodyPr/>
                    <a:lstStyle/>
                    <a:p>
                      <a:pPr>
                        <a:spcAft>
                          <a:spcPts val="0"/>
                        </a:spcAft>
                      </a:pPr>
                      <a:r>
                        <a:rPr lang="en-GB" sz="1800" b="1" dirty="0">
                          <a:solidFill>
                            <a:schemeClr val="bg1"/>
                          </a:solidFill>
                          <a:effectLst/>
                        </a:rPr>
                        <a:t> </a:t>
                      </a:r>
                      <a:endParaRPr lang="en-ZA" sz="1800" b="1" dirty="0">
                        <a:solidFill>
                          <a:schemeClr val="bg1"/>
                        </a:solidFill>
                        <a:effectLst/>
                        <a:latin typeface="Arial"/>
                        <a:ea typeface="Times New Roman"/>
                        <a:cs typeface="Times New Roman"/>
                      </a:endParaRPr>
                    </a:p>
                  </a:txBody>
                  <a:tcPr marL="68580" marR="68580" marT="0" marB="0" anchor="b"/>
                </a:tc>
                <a:tc>
                  <a:txBody>
                    <a:bodyPr/>
                    <a:lstStyle/>
                    <a:p>
                      <a:pPr>
                        <a:spcAft>
                          <a:spcPts val="0"/>
                        </a:spcAft>
                      </a:pPr>
                      <a:r>
                        <a:rPr lang="en-GB" sz="1800" b="1" dirty="0">
                          <a:solidFill>
                            <a:schemeClr val="bg1"/>
                          </a:solidFill>
                          <a:effectLst/>
                        </a:rPr>
                        <a:t> </a:t>
                      </a:r>
                      <a:endParaRPr lang="en-ZA" sz="1800" b="1" dirty="0">
                        <a:solidFill>
                          <a:schemeClr val="bg1"/>
                        </a:solidFill>
                        <a:effectLst/>
                        <a:latin typeface="Arial"/>
                        <a:ea typeface="Times New Roman"/>
                        <a:cs typeface="Times New Roman"/>
                      </a:endParaRPr>
                    </a:p>
                  </a:txBody>
                  <a:tcPr marL="68580" marR="68580" marT="0" marB="0" anchor="b"/>
                </a:tc>
                <a:tc>
                  <a:txBody>
                    <a:bodyPr/>
                    <a:lstStyle/>
                    <a:p>
                      <a:pPr>
                        <a:spcAft>
                          <a:spcPts val="0"/>
                        </a:spcAft>
                      </a:pPr>
                      <a:r>
                        <a:rPr lang="en-GB" sz="1800" b="1" dirty="0">
                          <a:solidFill>
                            <a:schemeClr val="bg1"/>
                          </a:solidFill>
                          <a:effectLst/>
                        </a:rPr>
                        <a:t> </a:t>
                      </a:r>
                      <a:endParaRPr lang="en-ZA" sz="1800" b="1" dirty="0">
                        <a:solidFill>
                          <a:schemeClr val="bg1"/>
                        </a:solidFill>
                        <a:effectLst/>
                        <a:latin typeface="Arial"/>
                        <a:ea typeface="Times New Roman"/>
                        <a:cs typeface="Times New Roman"/>
                      </a:endParaRPr>
                    </a:p>
                  </a:txBody>
                  <a:tcPr marL="68580" marR="68580" marT="0" marB="0" anchor="b"/>
                </a:tc>
                <a:tc>
                  <a:txBody>
                    <a:bodyPr/>
                    <a:lstStyle/>
                    <a:p>
                      <a:pPr>
                        <a:spcAft>
                          <a:spcPts val="0"/>
                        </a:spcAft>
                      </a:pPr>
                      <a:r>
                        <a:rPr lang="en-GB" sz="1800" b="1" dirty="0">
                          <a:solidFill>
                            <a:schemeClr val="bg1"/>
                          </a:solidFill>
                          <a:effectLst/>
                        </a:rPr>
                        <a:t> </a:t>
                      </a:r>
                      <a:endParaRPr lang="en-ZA" sz="1800" b="1" dirty="0">
                        <a:solidFill>
                          <a:schemeClr val="bg1"/>
                        </a:solidFill>
                        <a:effectLst/>
                        <a:latin typeface="Arial"/>
                        <a:ea typeface="Times New Roman"/>
                        <a:cs typeface="Times New Roman"/>
                      </a:endParaRPr>
                    </a:p>
                  </a:txBody>
                  <a:tcPr marL="68580" marR="68580" marT="0" marB="0" anchor="b"/>
                </a:tc>
              </a:tr>
            </a:tbl>
          </a:graphicData>
        </a:graphic>
      </p:graphicFrame>
      <p:sp>
        <p:nvSpPr>
          <p:cNvPr id="5163" name="TextBox 6"/>
          <p:cNvSpPr txBox="1">
            <a:spLocks noChangeArrowheads="1"/>
          </p:cNvSpPr>
          <p:nvPr/>
        </p:nvSpPr>
        <p:spPr bwMode="auto">
          <a:xfrm>
            <a:off x="2071688" y="819150"/>
            <a:ext cx="5957887" cy="954088"/>
          </a:xfrm>
          <a:prstGeom prst="rect">
            <a:avLst/>
          </a:prstGeom>
          <a:noFill/>
          <a:ln w="9525">
            <a:noFill/>
            <a:miter lim="800000"/>
            <a:headEnd/>
            <a:tailEnd/>
          </a:ln>
        </p:spPr>
        <p:txBody>
          <a:bodyPr>
            <a:spAutoFit/>
          </a:bodyPr>
          <a:lstStyle/>
          <a:p>
            <a:r>
              <a:rPr lang="en-ZA" sz="2800" b="1"/>
              <a:t>Summary of Mhlathuze</a:t>
            </a:r>
            <a:br>
              <a:rPr lang="en-ZA" sz="2800" b="1"/>
            </a:br>
            <a:endParaRPr lang="en-ZA" sz="2800" b="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p:cNvSpPr>
          <p:nvPr>
            <p:ph type="title" idx="4294967295"/>
          </p:nvPr>
        </p:nvSpPr>
        <p:spPr bwMode="auto">
          <a:xfrm>
            <a:off x="0" y="0"/>
            <a:ext cx="9144000" cy="688975"/>
          </a:xfrm>
          <a:prstGeom prst="rect">
            <a:avLst/>
          </a:prstGeom>
          <a:noFill/>
          <a:ln>
            <a:miter lim="800000"/>
            <a:headEnd/>
            <a:tailEnd/>
          </a:ln>
        </p:spPr>
        <p:txBody>
          <a:bodyPr/>
          <a:lstStyle/>
          <a:p>
            <a:pPr eaLnBrk="1" hangingPunct="1"/>
            <a:r>
              <a:rPr lang="en-US" altLang="en-US" sz="3200" b="1" smtClean="0"/>
              <a:t>BACKGROUND</a:t>
            </a:r>
          </a:p>
        </p:txBody>
      </p:sp>
      <p:sp>
        <p:nvSpPr>
          <p:cNvPr id="95235" name="Rectangle 3"/>
          <p:cNvSpPr>
            <a:spLocks noGrp="1"/>
          </p:cNvSpPr>
          <p:nvPr>
            <p:ph type="body" idx="4294967295"/>
          </p:nvPr>
        </p:nvSpPr>
        <p:spPr bwMode="auto">
          <a:xfrm>
            <a:off x="1323832" y="887104"/>
            <a:ext cx="7820168" cy="5239059"/>
          </a:xfrm>
          <a:prstGeom prst="rect">
            <a:avLst/>
          </a:prstGeom>
          <a:noFill/>
          <a:ln>
            <a:miter lim="800000"/>
            <a:headEnd/>
            <a:tailEnd/>
          </a:ln>
        </p:spPr>
        <p:txBody>
          <a:bodyPr/>
          <a:lstStyle/>
          <a:p>
            <a:pPr marL="344488" lvl="1" indent="-344488" algn="just" eaLnBrk="1" hangingPunct="1">
              <a:buFont typeface="Wingdings" pitchFamily="2" charset="2"/>
              <a:buChar char="§"/>
            </a:pPr>
            <a:r>
              <a:rPr lang="en-US" altLang="en-US" sz="2000" dirty="0" smtClean="0"/>
              <a:t>In terms of the Water Act 54 of 1956, water users enjoyed riparian rights on water found in the streams located within or adjacent to their properties;</a:t>
            </a:r>
          </a:p>
          <a:p>
            <a:pPr marL="344488" lvl="1" indent="-344488" algn="just" eaLnBrk="1" hangingPunct="1">
              <a:buFont typeface="Wingdings" pitchFamily="2" charset="2"/>
              <a:buChar char="§"/>
            </a:pPr>
            <a:r>
              <a:rPr lang="en-US" altLang="en-US" sz="2000" dirty="0" smtClean="0"/>
              <a:t>The effect of this is that water users not located near the rivers were at the mercy of the residual water after uptake by the riparian  users;</a:t>
            </a:r>
          </a:p>
          <a:p>
            <a:pPr marL="344488" lvl="1" indent="-344488" algn="just" eaLnBrk="1" hangingPunct="1">
              <a:buFont typeface="Wingdings" pitchFamily="2" charset="2"/>
              <a:buChar char="§"/>
            </a:pPr>
            <a:r>
              <a:rPr lang="en-US" altLang="en-US" sz="2000" dirty="0" smtClean="0"/>
              <a:t>The adverse result of this was that water could not be conveniently allocated or matched with the developmental needs;</a:t>
            </a:r>
          </a:p>
          <a:p>
            <a:pPr marL="344488" lvl="1" indent="-344488" algn="just" eaLnBrk="1" hangingPunct="1">
              <a:buFont typeface="Wingdings" pitchFamily="2" charset="2"/>
              <a:buChar char="§"/>
            </a:pPr>
            <a:r>
              <a:rPr lang="en-US" sz="2000" dirty="0" smtClean="0"/>
              <a:t>The principle conferred a permanent  right and by default ownership of water by riparian users to the exclusion of other people wanting to use water ;</a:t>
            </a:r>
          </a:p>
          <a:p>
            <a:pPr marL="344488" lvl="1" indent="-344488" algn="just" eaLnBrk="1" hangingPunct="1">
              <a:buFont typeface="Wingdings" pitchFamily="2" charset="2"/>
              <a:buChar char="§"/>
            </a:pPr>
            <a:r>
              <a:rPr lang="en-US" sz="2000" dirty="0" smtClean="0"/>
              <a:t>Management of this water use was less stringent and did not take into account the basic environmental consideration of resource sustainability;</a:t>
            </a:r>
          </a:p>
          <a:p>
            <a:pPr marL="344488" lvl="1" indent="-344488" algn="just" eaLnBrk="1" hangingPunct="1">
              <a:buFont typeface="Wingdings" pitchFamily="2" charset="2"/>
              <a:buChar char="§"/>
            </a:pPr>
            <a:r>
              <a:rPr lang="en-US" sz="2000" dirty="0" smtClean="0"/>
              <a:t>Due to the lack of transformation and other inefficiencies of this system, the 1997 Water Policy spelt  the departure from the 1956 Water Act.</a:t>
            </a:r>
          </a:p>
        </p:txBody>
      </p:sp>
      <p:sp>
        <p:nvSpPr>
          <p:cNvPr id="95236" name="Slide Number Placeholder 1"/>
          <p:cNvSpPr>
            <a:spLocks noGrp="1"/>
          </p:cNvSpPr>
          <p:nvPr>
            <p:ph type="sldNum" sz="quarter" idx="12"/>
          </p:nvPr>
        </p:nvSpPr>
        <p:spPr bwMode="auto">
          <a:xfrm>
            <a:off x="6553200" y="6237288"/>
            <a:ext cx="2133600" cy="484187"/>
          </a:xfrm>
          <a:noFill/>
          <a:ln>
            <a:miter lim="800000"/>
            <a:headEnd/>
            <a:tailEnd/>
          </a:ln>
        </p:spPr>
        <p:txBody>
          <a:bodyPr/>
          <a:lstStyle/>
          <a:p>
            <a:fld id="{B17ED980-5BF1-4EBE-A0BA-45BFD1662BAB}" type="slidenum">
              <a:rPr lang="en-US" altLang="en-US" smtClean="0">
                <a:solidFill>
                  <a:srgbClr val="000000"/>
                </a:solidFill>
              </a:rPr>
              <a:pPr/>
              <a:t>3</a:t>
            </a:fld>
            <a:endParaRPr lang="en-US" altLang="en-US" smtClean="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564" y="3411"/>
            <a:ext cx="8229600" cy="1143000"/>
          </a:xfrm>
        </p:spPr>
        <p:txBody>
          <a:bodyPr/>
          <a:lstStyle/>
          <a:p>
            <a:r>
              <a:rPr lang="en-US" dirty="0" smtClean="0"/>
              <a:t>Legislative review roadmap</a:t>
            </a:r>
            <a:endParaRPr lang="en-US" dirty="0"/>
          </a:p>
        </p:txBody>
      </p:sp>
      <p:graphicFrame>
        <p:nvGraphicFramePr>
          <p:cNvPr id="5" name="Content Placeholder 4"/>
          <p:cNvGraphicFramePr>
            <a:graphicFrameLocks noGrp="1"/>
          </p:cNvGraphicFramePr>
          <p:nvPr>
            <p:ph idx="1"/>
          </p:nvPr>
        </p:nvGraphicFramePr>
        <p:xfrm>
          <a:off x="1473958" y="869950"/>
          <a:ext cx="7670042" cy="5486400"/>
        </p:xfrm>
        <a:graphic>
          <a:graphicData uri="http://schemas.openxmlformats.org/drawingml/2006/table">
            <a:tbl>
              <a:tblPr firstRow="1" bandRow="1">
                <a:tableStyleId>{5C22544A-7EE6-4342-B048-85BDC9FD1C3A}</a:tableStyleId>
              </a:tblPr>
              <a:tblGrid>
                <a:gridCol w="3835021"/>
                <a:gridCol w="3835021"/>
              </a:tblGrid>
              <a:tr h="408103">
                <a:tc>
                  <a:txBody>
                    <a:bodyPr/>
                    <a:lstStyle/>
                    <a:p>
                      <a:r>
                        <a:rPr lang="en-US" sz="2400" dirty="0" smtClean="0"/>
                        <a:t>Activity</a:t>
                      </a:r>
                      <a:endParaRPr lang="en-US" sz="2400" dirty="0"/>
                    </a:p>
                  </a:txBody>
                  <a:tcPr/>
                </a:tc>
                <a:tc>
                  <a:txBody>
                    <a:bodyPr/>
                    <a:lstStyle/>
                    <a:p>
                      <a:r>
                        <a:rPr lang="en-US" sz="2400" dirty="0" smtClean="0"/>
                        <a:t>Date</a:t>
                      </a:r>
                      <a:endParaRPr lang="en-US" sz="2400" dirty="0"/>
                    </a:p>
                  </a:txBody>
                  <a:tcPr/>
                </a:tc>
              </a:tr>
              <a:tr h="704396">
                <a:tc>
                  <a:txBody>
                    <a:bodyPr/>
                    <a:lstStyle/>
                    <a:p>
                      <a:r>
                        <a:rPr lang="en-US" sz="2400" dirty="0" smtClean="0"/>
                        <a:t>Cabinet Memo to DG and Minister </a:t>
                      </a:r>
                      <a:endParaRPr lang="en-US" sz="2400" dirty="0"/>
                    </a:p>
                  </a:txBody>
                  <a:tcPr/>
                </a:tc>
                <a:tc>
                  <a:txBody>
                    <a:bodyPr/>
                    <a:lstStyle/>
                    <a:p>
                      <a:r>
                        <a:rPr lang="en-US" sz="2400" dirty="0" smtClean="0"/>
                        <a:t>Quarter</a:t>
                      </a:r>
                      <a:r>
                        <a:rPr lang="en-US" sz="2400" baseline="0" dirty="0" smtClean="0"/>
                        <a:t> 3 of 2016</a:t>
                      </a:r>
                      <a:endParaRPr lang="en-US" sz="2400" dirty="0"/>
                    </a:p>
                  </a:txBody>
                  <a:tcPr/>
                </a:tc>
              </a:tr>
              <a:tr h="408103">
                <a:tc>
                  <a:txBody>
                    <a:bodyPr/>
                    <a:lstStyle/>
                    <a:p>
                      <a:r>
                        <a:rPr lang="en-US" sz="2400" dirty="0" smtClean="0"/>
                        <a:t>Presentations to Clusters</a:t>
                      </a:r>
                      <a:endParaRPr lang="en-US" sz="2400" dirty="0"/>
                    </a:p>
                  </a:txBody>
                  <a:tcPr/>
                </a:tc>
                <a:tc>
                  <a:txBody>
                    <a:bodyPr/>
                    <a:lstStyle/>
                    <a:p>
                      <a:r>
                        <a:rPr lang="en-US" sz="2400" dirty="0" smtClean="0"/>
                        <a:t>Quarter 3 of 2016</a:t>
                      </a:r>
                      <a:endParaRPr lang="en-US" sz="2400" dirty="0"/>
                    </a:p>
                  </a:txBody>
                  <a:tcPr/>
                </a:tc>
              </a:tr>
              <a:tr h="704396">
                <a:tc>
                  <a:txBody>
                    <a:bodyPr/>
                    <a:lstStyle/>
                    <a:p>
                      <a:r>
                        <a:rPr lang="en-US" sz="2400" dirty="0" smtClean="0"/>
                        <a:t>Minister presents</a:t>
                      </a:r>
                      <a:r>
                        <a:rPr lang="en-US" sz="2400" baseline="0" dirty="0" smtClean="0"/>
                        <a:t> Bill for gazetting for public comment </a:t>
                      </a:r>
                      <a:endParaRPr lang="en-US" sz="2400" dirty="0"/>
                    </a:p>
                  </a:txBody>
                  <a:tcPr/>
                </a:tc>
                <a:tc>
                  <a:txBody>
                    <a:bodyPr/>
                    <a:lstStyle/>
                    <a:p>
                      <a:r>
                        <a:rPr lang="en-US" sz="2400" smtClean="0"/>
                        <a:t>Quarter 4 of 2016</a:t>
                      </a:r>
                      <a:endParaRPr lang="en-US" sz="2400" dirty="0"/>
                    </a:p>
                  </a:txBody>
                  <a:tcPr/>
                </a:tc>
              </a:tr>
              <a:tr h="408103">
                <a:tc>
                  <a:txBody>
                    <a:bodyPr/>
                    <a:lstStyle/>
                    <a:p>
                      <a:r>
                        <a:rPr lang="en-US" sz="2400" dirty="0" smtClean="0"/>
                        <a:t>Public consultation  90 days </a:t>
                      </a:r>
                      <a:endParaRPr lang="en-US" sz="2400" dirty="0"/>
                    </a:p>
                  </a:txBody>
                  <a:tcPr/>
                </a:tc>
                <a:tc>
                  <a:txBody>
                    <a:bodyPr/>
                    <a:lstStyle/>
                    <a:p>
                      <a:r>
                        <a:rPr lang="en-US" sz="2400" dirty="0" smtClean="0"/>
                        <a:t>Quarter 1</a:t>
                      </a:r>
                      <a:r>
                        <a:rPr lang="en-US" sz="2400" baseline="0" dirty="0" smtClean="0"/>
                        <a:t> of 2017</a:t>
                      </a:r>
                      <a:endParaRPr lang="en-US" sz="2400" dirty="0"/>
                    </a:p>
                  </a:txBody>
                  <a:tcPr/>
                </a:tc>
              </a:tr>
              <a:tr h="704396">
                <a:tc>
                  <a:txBody>
                    <a:bodyPr/>
                    <a:lstStyle/>
                    <a:p>
                      <a:r>
                        <a:rPr lang="en-US" sz="2400" dirty="0" smtClean="0"/>
                        <a:t>Certification by State Law Advisors</a:t>
                      </a:r>
                      <a:endParaRPr lang="en-US" sz="2400" dirty="0"/>
                    </a:p>
                  </a:txBody>
                  <a:tcPr/>
                </a:tc>
                <a:tc>
                  <a:txBody>
                    <a:bodyPr/>
                    <a:lstStyle/>
                    <a:p>
                      <a:r>
                        <a:rPr lang="en-US" sz="2400" dirty="0" smtClean="0"/>
                        <a:t>Quarter 2 of 2017</a:t>
                      </a:r>
                      <a:endParaRPr lang="en-US" sz="2400" dirty="0"/>
                    </a:p>
                  </a:txBody>
                  <a:tcPr/>
                </a:tc>
              </a:tr>
              <a:tr h="408103">
                <a:tc>
                  <a:txBody>
                    <a:bodyPr/>
                    <a:lstStyle/>
                    <a:p>
                      <a:r>
                        <a:rPr lang="en-US" sz="2400" dirty="0" smtClean="0"/>
                        <a:t>Ministers</a:t>
                      </a:r>
                      <a:r>
                        <a:rPr lang="en-US" sz="2400" baseline="0" dirty="0" smtClean="0"/>
                        <a:t> presents to Cabinet to submit to Parliament </a:t>
                      </a:r>
                      <a:endParaRPr lang="en-US" sz="2400" dirty="0"/>
                    </a:p>
                  </a:txBody>
                  <a:tcPr/>
                </a:tc>
                <a:tc>
                  <a:txBody>
                    <a:bodyPr/>
                    <a:lstStyle/>
                    <a:p>
                      <a:r>
                        <a:rPr lang="en-US" sz="2400" dirty="0" smtClean="0"/>
                        <a:t>Quarter  3 of 2017</a:t>
                      </a:r>
                      <a:endParaRPr lang="en-US" sz="2400" dirty="0"/>
                    </a:p>
                  </a:txBody>
                  <a:tcPr/>
                </a:tc>
              </a:tr>
              <a:tr h="408103">
                <a:tc>
                  <a:txBody>
                    <a:bodyPr/>
                    <a:lstStyle/>
                    <a:p>
                      <a:r>
                        <a:rPr lang="en-US" sz="2400" dirty="0" smtClean="0"/>
                        <a:t>Submission of Bill to Parliament </a:t>
                      </a:r>
                      <a:endParaRPr lang="en-US" sz="2400" dirty="0"/>
                    </a:p>
                  </a:txBody>
                  <a:tcPr/>
                </a:tc>
                <a:tc>
                  <a:txBody>
                    <a:bodyPr/>
                    <a:lstStyle/>
                    <a:p>
                      <a:r>
                        <a:rPr lang="en-US" sz="2400" dirty="0" smtClean="0"/>
                        <a:t>Quarter 3 of 2017</a:t>
                      </a:r>
                      <a:endParaRPr lang="en-US" sz="2400" dirty="0"/>
                    </a:p>
                  </a:txBody>
                  <a:tcPr/>
                </a:tc>
              </a:tr>
            </a:tbl>
          </a:graphicData>
        </a:graphic>
      </p:graphicFrame>
      <p:sp>
        <p:nvSpPr>
          <p:cNvPr id="4" name="Slide Number Placeholder 3"/>
          <p:cNvSpPr>
            <a:spLocks noGrp="1"/>
          </p:cNvSpPr>
          <p:nvPr>
            <p:ph type="sldNum" sz="quarter" idx="12"/>
          </p:nvPr>
        </p:nvSpPr>
        <p:spPr>
          <a:xfrm>
            <a:off x="6553200" y="5991225"/>
            <a:ext cx="2133600" cy="365125"/>
          </a:xfrm>
        </p:spPr>
        <p:txBody>
          <a:bodyPr/>
          <a:lstStyle/>
          <a:p>
            <a:pPr>
              <a:defRPr/>
            </a:pPr>
            <a:fld id="{5EB3A250-063E-427C-9817-07BE0F89467F}"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buFont typeface="Arial" pitchFamily="34" charset="0"/>
              <a:buNone/>
            </a:pPr>
            <a:r>
              <a:rPr lang="en-ZA" altLang="en-US" smtClean="0"/>
              <a:t>			</a:t>
            </a:r>
          </a:p>
          <a:p>
            <a:pPr marL="0" indent="0">
              <a:buFont typeface="Arial" pitchFamily="34" charset="0"/>
              <a:buNone/>
            </a:pPr>
            <a:endParaRPr lang="en-ZA" altLang="en-US" smtClean="0"/>
          </a:p>
          <a:p>
            <a:pPr marL="0" indent="0" algn="ctr">
              <a:buFont typeface="Arial" pitchFamily="34" charset="0"/>
              <a:buNone/>
            </a:pPr>
            <a:r>
              <a:rPr lang="en-ZA" altLang="en-US" smtClean="0"/>
              <a:t>				</a:t>
            </a:r>
          </a:p>
          <a:p>
            <a:pPr marL="0" indent="0" algn="ctr">
              <a:buFont typeface="Arial" pitchFamily="34" charset="0"/>
              <a:buNone/>
            </a:pPr>
            <a:r>
              <a:rPr lang="en-ZA" altLang="en-US" sz="3600" b="1" smtClean="0"/>
              <a:t>THANK YOU</a:t>
            </a:r>
          </a:p>
        </p:txBody>
      </p:sp>
      <p:sp>
        <p:nvSpPr>
          <p:cNvPr id="129027" name="Slide Number Placeholder 1"/>
          <p:cNvSpPr>
            <a:spLocks noGrp="1"/>
          </p:cNvSpPr>
          <p:nvPr>
            <p:ph type="sldNum" sz="quarter" idx="12"/>
          </p:nvPr>
        </p:nvSpPr>
        <p:spPr bwMode="auto">
          <a:xfrm>
            <a:off x="6553200" y="6223000"/>
            <a:ext cx="2133600" cy="498475"/>
          </a:xfrm>
          <a:noFill/>
          <a:ln>
            <a:miter lim="800000"/>
            <a:headEnd/>
            <a:tailEnd/>
          </a:ln>
        </p:spPr>
        <p:txBody>
          <a:bodyPr/>
          <a:lstStyle/>
          <a:p>
            <a:fld id="{9103309C-3EEA-47C7-8A5F-ADEE30AB1C2D}" type="slidenum">
              <a:rPr lang="en-US" altLang="en-US" smtClean="0">
                <a:solidFill>
                  <a:srgbClr val="000000"/>
                </a:solidFill>
              </a:rPr>
              <a:pPr/>
              <a:t>31</a:t>
            </a:fld>
            <a:endParaRPr lang="en-US" altLang="en-US" smtClean="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2"/>
          <p:cNvSpPr>
            <a:spLocks noGrp="1"/>
          </p:cNvSpPr>
          <p:nvPr>
            <p:ph idx="1"/>
          </p:nvPr>
        </p:nvSpPr>
        <p:spPr bwMode="auto">
          <a:xfrm>
            <a:off x="1569492" y="1057275"/>
            <a:ext cx="7574507" cy="4760913"/>
          </a:xfrm>
          <a:noFill/>
          <a:ln>
            <a:miter lim="800000"/>
            <a:headEnd/>
            <a:tailEnd/>
          </a:ln>
        </p:spPr>
        <p:txBody>
          <a:bodyPr vert="horz" wrap="square" lIns="91440" tIns="45720" rIns="91440" bIns="45720" numCol="1" anchor="t" anchorCtr="0" compatLnSpc="1">
            <a:prstTxWarp prst="textNoShape">
              <a:avLst/>
            </a:prstTxWarp>
          </a:bodyPr>
          <a:lstStyle/>
          <a:p>
            <a:pPr algn="just">
              <a:buNone/>
            </a:pPr>
            <a:r>
              <a:rPr lang="en-ZA" sz="1900" b="1" dirty="0" smtClean="0"/>
              <a:t>Principle 2</a:t>
            </a:r>
          </a:p>
          <a:p>
            <a:pPr algn="just"/>
            <a:r>
              <a:rPr lang="en-ZA" sz="1900" dirty="0" smtClean="0"/>
              <a:t>All water, wherever it occurs in the water cycle, is a resource common to all, the use of which shall be subject to national control. All water shall have a consistent status in law, irrespective of where it occurs.</a:t>
            </a:r>
          </a:p>
          <a:p>
            <a:pPr algn="just">
              <a:buNone/>
            </a:pPr>
            <a:r>
              <a:rPr lang="en-ZA" sz="1900" b="1" dirty="0" smtClean="0"/>
              <a:t>Principle 3</a:t>
            </a:r>
          </a:p>
          <a:p>
            <a:pPr algn="just"/>
            <a:r>
              <a:rPr lang="en-ZA" sz="1900" dirty="0" smtClean="0"/>
              <a:t>There shall be no ownership of water but only a right (for environmental and basic human needs) or an authorisation for its use. Any authorisation to use water in terms of the water law shall not be in perpetuity.</a:t>
            </a:r>
          </a:p>
          <a:p>
            <a:pPr algn="just">
              <a:buNone/>
            </a:pPr>
            <a:r>
              <a:rPr lang="en-ZA" sz="1900" b="1" dirty="0" smtClean="0"/>
              <a:t>Principle 4</a:t>
            </a:r>
          </a:p>
          <a:p>
            <a:pPr algn="just"/>
            <a:r>
              <a:rPr lang="en-ZA" sz="1900" dirty="0" smtClean="0"/>
              <a:t>The location of the water resource in relation to land shall not in itself confer preferential rights to usage. The riparian principle shall not apply.</a:t>
            </a:r>
          </a:p>
          <a:p>
            <a:pPr algn="just">
              <a:buNone/>
            </a:pPr>
            <a:r>
              <a:rPr lang="en-ZA" sz="1900" b="1" dirty="0" smtClean="0"/>
              <a:t>Principle</a:t>
            </a:r>
            <a:r>
              <a:rPr lang="en-ZA" sz="1900" dirty="0" smtClean="0"/>
              <a:t> </a:t>
            </a:r>
            <a:r>
              <a:rPr lang="en-ZA" sz="1900" b="1" dirty="0" smtClean="0"/>
              <a:t>7</a:t>
            </a:r>
          </a:p>
          <a:p>
            <a:pPr algn="just"/>
            <a:r>
              <a:rPr lang="en-ZA" sz="1900" dirty="0" smtClean="0"/>
              <a:t>The objective of managing the quantity, quality and reliability of the Nation’s water resources is to achieve optimum, long term, environmentally sustainable social and economic benefit for society from their use.</a:t>
            </a:r>
          </a:p>
        </p:txBody>
      </p:sp>
      <p:sp>
        <p:nvSpPr>
          <p:cNvPr id="96259" name="Rectangle 2"/>
          <p:cNvSpPr>
            <a:spLocks noGrp="1"/>
          </p:cNvSpPr>
          <p:nvPr>
            <p:ph type="title"/>
          </p:nvPr>
        </p:nvSpPr>
        <p:spPr bwMode="auto">
          <a:xfrm>
            <a:off x="457200" y="0"/>
            <a:ext cx="8229600" cy="70008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3200" b="1" dirty="0" smtClean="0"/>
              <a:t>WATER POLICY PRINCIPLES UNDERPINNING THE NATIONAL WATER ACT </a:t>
            </a:r>
          </a:p>
        </p:txBody>
      </p:sp>
      <p:sp>
        <p:nvSpPr>
          <p:cNvPr id="96260" name="Slide Number Placeholder 1"/>
          <p:cNvSpPr>
            <a:spLocks noGrp="1"/>
          </p:cNvSpPr>
          <p:nvPr>
            <p:ph type="sldNum" sz="quarter" idx="12"/>
          </p:nvPr>
        </p:nvSpPr>
        <p:spPr bwMode="auto">
          <a:xfrm>
            <a:off x="6553200" y="6223000"/>
            <a:ext cx="2133600" cy="498475"/>
          </a:xfrm>
          <a:noFill/>
          <a:ln>
            <a:miter lim="800000"/>
            <a:headEnd/>
            <a:tailEnd/>
          </a:ln>
        </p:spPr>
        <p:txBody>
          <a:bodyPr/>
          <a:lstStyle/>
          <a:p>
            <a:fld id="{1FC18CDC-1F04-4938-A8CC-CDC4BEFBF308}" type="slidenum">
              <a:rPr lang="en-US" altLang="en-US" smtClean="0">
                <a:solidFill>
                  <a:srgbClr val="000000"/>
                </a:solidFill>
              </a:rPr>
              <a:pPr/>
              <a:t>4</a:t>
            </a:fld>
            <a:endParaRPr lang="en-US" altLang="en-US" smtClean="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2"/>
          <p:cNvSpPr>
            <a:spLocks noGrp="1"/>
          </p:cNvSpPr>
          <p:nvPr>
            <p:ph idx="1"/>
          </p:nvPr>
        </p:nvSpPr>
        <p:spPr bwMode="auto">
          <a:xfrm>
            <a:off x="1405718" y="1057275"/>
            <a:ext cx="7738281" cy="4760913"/>
          </a:xfrm>
          <a:noFill/>
          <a:ln>
            <a:miter lim="800000"/>
            <a:headEnd/>
            <a:tailEnd/>
          </a:ln>
        </p:spPr>
        <p:txBody>
          <a:bodyPr vert="horz" wrap="square" lIns="91440" tIns="45720" rIns="91440" bIns="45720" numCol="1" anchor="t" anchorCtr="0" compatLnSpc="1">
            <a:prstTxWarp prst="textNoShape">
              <a:avLst/>
            </a:prstTxWarp>
          </a:bodyPr>
          <a:lstStyle/>
          <a:p>
            <a:pPr algn="just">
              <a:buNone/>
            </a:pPr>
            <a:r>
              <a:rPr lang="en-ZA" sz="2000" b="1" dirty="0" smtClean="0"/>
              <a:t>Principle 8</a:t>
            </a:r>
          </a:p>
          <a:p>
            <a:pPr algn="just"/>
            <a:r>
              <a:rPr lang="en-ZA" sz="2000" dirty="0" smtClean="0"/>
              <a:t>The water required to ensure that all people have access to sufficient water shall be reserved.</a:t>
            </a:r>
          </a:p>
          <a:p>
            <a:pPr algn="just">
              <a:buNone/>
            </a:pPr>
            <a:r>
              <a:rPr lang="en-ZA" sz="2000" b="1" dirty="0" smtClean="0"/>
              <a:t>Principle 9</a:t>
            </a:r>
          </a:p>
          <a:p>
            <a:pPr algn="just"/>
            <a:r>
              <a:rPr lang="en-ZA" sz="2000" dirty="0" smtClean="0"/>
              <a:t>The quantity, quality and reliability of water required to maintain the ecological functions on which humans depend shall be reserved so that the human use of water does not individually or cumulatively compromise the long term sustainability of aquatic and associated ecosystems.</a:t>
            </a:r>
          </a:p>
          <a:p>
            <a:pPr algn="just">
              <a:buNone/>
            </a:pPr>
            <a:r>
              <a:rPr lang="en-ZA" sz="2000" b="1" dirty="0" smtClean="0"/>
              <a:t>Principle 10</a:t>
            </a:r>
          </a:p>
          <a:p>
            <a:pPr algn="just"/>
            <a:r>
              <a:rPr lang="en-ZA" sz="2000" dirty="0" smtClean="0"/>
              <a:t>The water required to meet the basic human needs referred to in Principle 8 and the needs of the environment shall be identified as “The Reserve” and shall enjoy priority of use by right. The use of water for all other purposes shall be subject to authorisation.</a:t>
            </a:r>
          </a:p>
        </p:txBody>
      </p:sp>
      <p:sp>
        <p:nvSpPr>
          <p:cNvPr id="97283" name="Rectangle 2"/>
          <p:cNvSpPr>
            <a:spLocks noGrp="1"/>
          </p:cNvSpPr>
          <p:nvPr>
            <p:ph type="title"/>
          </p:nvPr>
        </p:nvSpPr>
        <p:spPr bwMode="auto">
          <a:xfrm>
            <a:off x="457200" y="0"/>
            <a:ext cx="8229600" cy="70008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3200" b="1" dirty="0" smtClean="0"/>
              <a:t>…WATER POLICY PRINCIPLES UNDERPINNING THE NATIONAL WATER ACT …</a:t>
            </a:r>
          </a:p>
        </p:txBody>
      </p:sp>
      <p:sp>
        <p:nvSpPr>
          <p:cNvPr id="97284" name="Slide Number Placeholder 1"/>
          <p:cNvSpPr>
            <a:spLocks noGrp="1"/>
          </p:cNvSpPr>
          <p:nvPr>
            <p:ph type="sldNum" sz="quarter" idx="12"/>
          </p:nvPr>
        </p:nvSpPr>
        <p:spPr bwMode="auto">
          <a:xfrm>
            <a:off x="6553200" y="6223000"/>
            <a:ext cx="2133600" cy="498475"/>
          </a:xfrm>
          <a:noFill/>
          <a:ln>
            <a:miter lim="800000"/>
            <a:headEnd/>
            <a:tailEnd/>
          </a:ln>
        </p:spPr>
        <p:txBody>
          <a:bodyPr/>
          <a:lstStyle/>
          <a:p>
            <a:fld id="{121CEC1C-FD68-4282-9A1C-3EE5D36453F2}" type="slidenum">
              <a:rPr lang="en-US" altLang="en-US" smtClean="0">
                <a:solidFill>
                  <a:srgbClr val="000000"/>
                </a:solidFill>
              </a:rPr>
              <a:pPr/>
              <a:t>5</a:t>
            </a:fld>
            <a:endParaRPr lang="en-US" altLang="en-US" smtClean="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p:cNvSpPr>
            <a:spLocks noGrp="1"/>
          </p:cNvSpPr>
          <p:nvPr>
            <p:ph idx="1"/>
          </p:nvPr>
        </p:nvSpPr>
        <p:spPr bwMode="auto">
          <a:xfrm>
            <a:off x="1433014" y="852555"/>
            <a:ext cx="7710985" cy="4760913"/>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ZA" sz="1900" b="1" dirty="0" smtClean="0"/>
              <a:t>Principle 11</a:t>
            </a:r>
          </a:p>
          <a:p>
            <a:r>
              <a:rPr lang="en-ZA" sz="1900" dirty="0" smtClean="0"/>
              <a:t>International water resources, specifically shared river systems, shall be managed in a manner that optimises the benefits for all parties in a spirit of mutual co-operation. Allocations agreed for downstream countries shall be respected.</a:t>
            </a:r>
          </a:p>
          <a:p>
            <a:pPr>
              <a:buNone/>
            </a:pPr>
            <a:r>
              <a:rPr lang="en-ZA" sz="1900" b="1" dirty="0" smtClean="0"/>
              <a:t>Principle 12</a:t>
            </a:r>
          </a:p>
          <a:p>
            <a:r>
              <a:rPr lang="en-ZA" sz="1900" dirty="0" smtClean="0"/>
              <a:t>The national Government is the custodian of the Nation’s water resources, as an indivisible national asset. Guided by its duty to promote the public trust, the National Government has ultimate responsibility for, and authority over, water resource management, the equitable allocation and usage of water and the transfer of water between catchments and international water matters.</a:t>
            </a:r>
          </a:p>
          <a:p>
            <a:pPr>
              <a:buNone/>
            </a:pPr>
            <a:r>
              <a:rPr lang="en-ZA" sz="1900" b="1" dirty="0" smtClean="0"/>
              <a:t>Principle 14</a:t>
            </a:r>
          </a:p>
          <a:p>
            <a:r>
              <a:rPr lang="en-ZA" sz="1900" dirty="0" smtClean="0"/>
              <a:t>Water resources shall be developed, apportioned and managed in such a manner as to enable all user sectors to gain equitable access to the desired quantity, quality and reliability of water. Conservation and other measures to manage demand shall be actively promoted as a preferred option to achieve these objectives.</a:t>
            </a:r>
          </a:p>
        </p:txBody>
      </p:sp>
      <p:sp>
        <p:nvSpPr>
          <p:cNvPr id="98307" name="Rectangle 2"/>
          <p:cNvSpPr>
            <a:spLocks noGrp="1"/>
          </p:cNvSpPr>
          <p:nvPr>
            <p:ph type="title"/>
          </p:nvPr>
        </p:nvSpPr>
        <p:spPr bwMode="auto">
          <a:xfrm>
            <a:off x="457200" y="0"/>
            <a:ext cx="8229600" cy="70008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3200" b="1" smtClean="0"/>
              <a:t>…WATER POLICY PRINCIPLES UNDERPINNING THE NATIONAL WATER ACT…</a:t>
            </a:r>
          </a:p>
        </p:txBody>
      </p:sp>
      <p:sp>
        <p:nvSpPr>
          <p:cNvPr id="98308" name="Slide Number Placeholder 1"/>
          <p:cNvSpPr>
            <a:spLocks noGrp="1"/>
          </p:cNvSpPr>
          <p:nvPr>
            <p:ph type="sldNum" sz="quarter" idx="12"/>
          </p:nvPr>
        </p:nvSpPr>
        <p:spPr bwMode="auto">
          <a:xfrm>
            <a:off x="6553200" y="6223000"/>
            <a:ext cx="2133600" cy="498475"/>
          </a:xfrm>
          <a:noFill/>
          <a:ln>
            <a:miter lim="800000"/>
            <a:headEnd/>
            <a:tailEnd/>
          </a:ln>
        </p:spPr>
        <p:txBody>
          <a:bodyPr/>
          <a:lstStyle/>
          <a:p>
            <a:fld id="{D5DCE957-D3BE-44B1-A9B5-CFF76E00C199}" type="slidenum">
              <a:rPr lang="en-US" altLang="en-US" smtClean="0">
                <a:solidFill>
                  <a:srgbClr val="000000"/>
                </a:solidFill>
              </a:rPr>
              <a:pPr/>
              <a:t>6</a:t>
            </a:fld>
            <a:endParaRPr lang="en-US" altLang="en-US" smtClean="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p:cNvSpPr>
            <a:spLocks noGrp="1"/>
          </p:cNvSpPr>
          <p:nvPr>
            <p:ph idx="1"/>
          </p:nvPr>
        </p:nvSpPr>
        <p:spPr bwMode="auto">
          <a:xfrm>
            <a:off x="1378424" y="1050878"/>
            <a:ext cx="7765576" cy="5305472"/>
          </a:xfrm>
          <a:noFill/>
          <a:ln>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
            </a:pPr>
            <a:r>
              <a:rPr lang="en-US" sz="2100" b="1" dirty="0" smtClean="0"/>
              <a:t>Section 3 </a:t>
            </a:r>
            <a:r>
              <a:rPr lang="en-US" sz="2100" dirty="0" smtClean="0"/>
              <a:t>of the National Water Act which explains the public trusteeship of our water resources  confers the management of our water resources to the Minister;</a:t>
            </a:r>
          </a:p>
          <a:p>
            <a:pPr algn="just">
              <a:buFont typeface="Wingdings" pitchFamily="2" charset="2"/>
              <a:buChar char="§"/>
            </a:pPr>
            <a:r>
              <a:rPr lang="en-US" sz="2100" b="1" dirty="0" smtClean="0"/>
              <a:t>Section 6 </a:t>
            </a:r>
            <a:r>
              <a:rPr lang="en-US" sz="2100" dirty="0" smtClean="0"/>
              <a:t>which provides the contents of the Water Resources Strategy which has amongst others  have the requirements for reserve, cross boundary  shared  water obligations;</a:t>
            </a:r>
            <a:endParaRPr lang="en-US" sz="2100" b="1" dirty="0" smtClean="0"/>
          </a:p>
          <a:p>
            <a:pPr algn="just">
              <a:buFont typeface="Wingdings" pitchFamily="2" charset="2"/>
              <a:buChar char="§"/>
            </a:pPr>
            <a:r>
              <a:rPr lang="en-US" sz="2100" b="1" dirty="0" smtClean="0"/>
              <a:t>Section 16,17 and 18 </a:t>
            </a:r>
            <a:r>
              <a:rPr lang="en-US" sz="2100" dirty="0" smtClean="0"/>
              <a:t>makes provision for the determination and giving effect to the reserve which ensures that there is consideration for both the basic human needs of water and environmental considerations. Riparian rights did not make consideration for these aspects;</a:t>
            </a:r>
          </a:p>
          <a:p>
            <a:pPr algn="just">
              <a:buFont typeface="Wingdings" pitchFamily="2" charset="2"/>
              <a:buChar char="§"/>
            </a:pPr>
            <a:r>
              <a:rPr lang="en-US" sz="2100" b="1" dirty="0" smtClean="0"/>
              <a:t>Section 43-48 </a:t>
            </a:r>
            <a:r>
              <a:rPr lang="en-US" sz="2100" dirty="0" smtClean="0"/>
              <a:t>which relates to compulsory licensing that is undertaken to amongst others, better management of the resource, beneficial use of water in the public interest and to achieve equity in allocation of water.</a:t>
            </a:r>
          </a:p>
        </p:txBody>
      </p:sp>
      <p:sp>
        <p:nvSpPr>
          <p:cNvPr id="100355" name="Rectangle 2"/>
          <p:cNvSpPr>
            <a:spLocks noGrp="1"/>
          </p:cNvSpPr>
          <p:nvPr>
            <p:ph type="title" idx="4294967295"/>
          </p:nvPr>
        </p:nvSpPr>
        <p:spPr bwMode="auto">
          <a:xfrm>
            <a:off x="0" y="0"/>
            <a:ext cx="9144000" cy="688975"/>
          </a:xfrm>
          <a:prstGeom prst="rect">
            <a:avLst/>
          </a:prstGeom>
          <a:noFill/>
          <a:ln>
            <a:miter lim="800000"/>
            <a:headEnd/>
            <a:tailEnd/>
          </a:ln>
        </p:spPr>
        <p:txBody>
          <a:bodyPr/>
          <a:lstStyle/>
          <a:p>
            <a:pPr eaLnBrk="1" hangingPunct="1"/>
            <a:r>
              <a:rPr lang="en-US" altLang="en-US" sz="3200" b="1" smtClean="0"/>
              <a:t>DEPARTING FROM THE RIPARIAN PRINCIPLE: NATIONAL WATER ACT</a:t>
            </a:r>
          </a:p>
        </p:txBody>
      </p:sp>
      <p:sp>
        <p:nvSpPr>
          <p:cNvPr id="100356" name="Slide Number Placeholder 1"/>
          <p:cNvSpPr>
            <a:spLocks noGrp="1"/>
          </p:cNvSpPr>
          <p:nvPr>
            <p:ph type="sldNum" sz="quarter" idx="12"/>
          </p:nvPr>
        </p:nvSpPr>
        <p:spPr bwMode="auto">
          <a:xfrm>
            <a:off x="6553200" y="6223000"/>
            <a:ext cx="2133600" cy="498475"/>
          </a:xfrm>
          <a:noFill/>
          <a:ln>
            <a:miter lim="800000"/>
            <a:headEnd/>
            <a:tailEnd/>
          </a:ln>
        </p:spPr>
        <p:txBody>
          <a:bodyPr/>
          <a:lstStyle/>
          <a:p>
            <a:fld id="{74A03DB6-8819-44F0-8F62-6CC5652F9FE5}" type="slidenum">
              <a:rPr lang="en-US" altLang="en-US" smtClean="0">
                <a:solidFill>
                  <a:srgbClr val="000000"/>
                </a:solidFill>
              </a:rPr>
              <a:pPr/>
              <a:t>7</a:t>
            </a:fld>
            <a:endParaRPr lang="en-US" altLang="en-US" dirty="0" smtClean="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2"/>
          <p:cNvSpPr>
            <a:spLocks noGrp="1"/>
          </p:cNvSpPr>
          <p:nvPr>
            <p:ph idx="1"/>
          </p:nvPr>
        </p:nvSpPr>
        <p:spPr bwMode="auto">
          <a:xfrm>
            <a:off x="1050878" y="597299"/>
            <a:ext cx="8093122" cy="5513387"/>
          </a:xfrm>
          <a:noFill/>
          <a:ln>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
            </a:pPr>
            <a:r>
              <a:rPr lang="en-US" sz="2100" b="1" dirty="0" smtClean="0"/>
              <a:t>Section 32 </a:t>
            </a:r>
            <a:r>
              <a:rPr lang="en-US" sz="2100" dirty="0" smtClean="0"/>
              <a:t>of the national Water Act which defines  and recognizes particular historical water uses as existing lawful water use;</a:t>
            </a:r>
          </a:p>
          <a:p>
            <a:pPr algn="just">
              <a:buFont typeface="Wingdings" pitchFamily="2" charset="2"/>
              <a:buChar char="§"/>
            </a:pPr>
            <a:r>
              <a:rPr lang="en-US" sz="2100" b="1" dirty="0" smtClean="0"/>
              <a:t>Section 33 </a:t>
            </a:r>
            <a:r>
              <a:rPr lang="en-US" sz="2100" dirty="0" smtClean="0"/>
              <a:t>of the National Water Act which makes declaration as existing lawful use of particular water uses  that  previously did or did not take place;</a:t>
            </a:r>
          </a:p>
          <a:p>
            <a:pPr algn="just">
              <a:buFont typeface="Wingdings" pitchFamily="2" charset="2"/>
              <a:buChar char="§"/>
            </a:pPr>
            <a:r>
              <a:rPr lang="en-US" sz="2100" b="1" dirty="0" smtClean="0"/>
              <a:t>Section 34</a:t>
            </a:r>
            <a:r>
              <a:rPr lang="en-US" sz="2100" dirty="0" smtClean="0"/>
              <a:t> of the National Water act that grant historical water users to continue to use water as a recognized form of historical entitlement until its replacement with the water use </a:t>
            </a:r>
            <a:r>
              <a:rPr lang="en-US" sz="2100" dirty="0" err="1" smtClean="0"/>
              <a:t>licence</a:t>
            </a:r>
            <a:r>
              <a:rPr lang="en-US" sz="2100" dirty="0" smtClean="0"/>
              <a:t>;</a:t>
            </a:r>
          </a:p>
          <a:p>
            <a:pPr algn="just">
              <a:buFont typeface="Wingdings" pitchFamily="2" charset="2"/>
              <a:buChar char="§"/>
            </a:pPr>
            <a:r>
              <a:rPr lang="en-US" sz="2100" b="1" dirty="0" smtClean="0"/>
              <a:t>Section 35 </a:t>
            </a:r>
            <a:r>
              <a:rPr lang="en-US" sz="2100" dirty="0" smtClean="0"/>
              <a:t>which provides for the verification of existing lawful water use which is nothing than the confirmation of the historical allocation as to whether it complies with the definition as provided for in s32 of the Act;</a:t>
            </a:r>
          </a:p>
          <a:p>
            <a:pPr algn="just">
              <a:buFont typeface="Wingdings" pitchFamily="2" charset="2"/>
              <a:buChar char="§"/>
            </a:pPr>
            <a:r>
              <a:rPr lang="en-US" sz="2100" b="1" dirty="0" smtClean="0"/>
              <a:t>Section 25(2)</a:t>
            </a:r>
            <a:r>
              <a:rPr lang="en-US" sz="2100" dirty="0" smtClean="0"/>
              <a:t> of the National Water Act although using the word entitlement instead of a right, it however entrenches the ownership of water in the sense it allows the holder of un-used water to keep the water use in the event the </a:t>
            </a:r>
            <a:r>
              <a:rPr lang="en-US" sz="2100" dirty="0" err="1" smtClean="0"/>
              <a:t>authorisation</a:t>
            </a:r>
            <a:r>
              <a:rPr lang="en-US" sz="2100" dirty="0" smtClean="0"/>
              <a:t>  that the surrender is in </a:t>
            </a:r>
            <a:r>
              <a:rPr lang="en-US" sz="2100" dirty="0" err="1" smtClean="0"/>
              <a:t>favour</a:t>
            </a:r>
            <a:r>
              <a:rPr lang="en-US" sz="2100" dirty="0" smtClean="0"/>
              <a:t> of , is not approved.</a:t>
            </a:r>
          </a:p>
        </p:txBody>
      </p:sp>
      <p:sp>
        <p:nvSpPr>
          <p:cNvPr id="101379" name="Rectangle 2"/>
          <p:cNvSpPr>
            <a:spLocks noGrp="1"/>
          </p:cNvSpPr>
          <p:nvPr>
            <p:ph type="title" idx="4294967295"/>
          </p:nvPr>
        </p:nvSpPr>
        <p:spPr bwMode="auto">
          <a:xfrm>
            <a:off x="0" y="0"/>
            <a:ext cx="9144000" cy="688975"/>
          </a:xfrm>
          <a:prstGeom prst="rect">
            <a:avLst/>
          </a:prstGeom>
          <a:noFill/>
          <a:ln>
            <a:miter lim="800000"/>
            <a:headEnd/>
            <a:tailEnd/>
          </a:ln>
        </p:spPr>
        <p:txBody>
          <a:bodyPr/>
          <a:lstStyle/>
          <a:p>
            <a:pPr eaLnBrk="1" hangingPunct="1"/>
            <a:r>
              <a:rPr lang="en-US" altLang="en-US" sz="3200" b="1" smtClean="0"/>
              <a:t>SUNSET PROVISIONS: NATIONAL WATER ACT</a:t>
            </a:r>
          </a:p>
        </p:txBody>
      </p:sp>
      <p:sp>
        <p:nvSpPr>
          <p:cNvPr id="101380" name="Slide Number Placeholder 1"/>
          <p:cNvSpPr>
            <a:spLocks noGrp="1"/>
          </p:cNvSpPr>
          <p:nvPr>
            <p:ph type="sldNum" sz="quarter" idx="12"/>
          </p:nvPr>
        </p:nvSpPr>
        <p:spPr bwMode="auto">
          <a:xfrm>
            <a:off x="6553200" y="6223000"/>
            <a:ext cx="2133600" cy="498475"/>
          </a:xfrm>
          <a:noFill/>
          <a:ln>
            <a:miter lim="800000"/>
            <a:headEnd/>
            <a:tailEnd/>
          </a:ln>
        </p:spPr>
        <p:txBody>
          <a:bodyPr/>
          <a:lstStyle/>
          <a:p>
            <a:fld id="{A08FF27B-E3E0-4894-BF53-95091D2D0F03}" type="slidenum">
              <a:rPr lang="en-US" altLang="en-US" smtClean="0">
                <a:solidFill>
                  <a:srgbClr val="000000"/>
                </a:solidFill>
              </a:rPr>
              <a:pPr/>
              <a:t>8</a:t>
            </a:fld>
            <a:endParaRPr lang="en-US" altLang="en-US" smtClean="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bwMode="auto">
          <a:xfrm>
            <a:off x="91440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ZA" altLang="en-US" sz="3200" b="1" smtClean="0"/>
              <a:t>MEASURES TO EXPEDITE THE ERADICATION OF HISTORICAL RIGHTS</a:t>
            </a:r>
            <a:endParaRPr lang="en-ZA" sz="3200" smtClean="0"/>
          </a:p>
        </p:txBody>
      </p:sp>
      <p:sp>
        <p:nvSpPr>
          <p:cNvPr id="102403" name="Content Placeholder 2"/>
          <p:cNvSpPr>
            <a:spLocks noGrp="1"/>
          </p:cNvSpPr>
          <p:nvPr>
            <p:ph idx="1"/>
          </p:nvPr>
        </p:nvSpPr>
        <p:spPr bwMode="auto">
          <a:xfrm>
            <a:off x="1351127" y="1417638"/>
            <a:ext cx="7629099" cy="4708525"/>
          </a:xfrm>
          <a:noFill/>
          <a:ln>
            <a:miter lim="800000"/>
            <a:headEnd/>
            <a:tailEnd/>
          </a:ln>
        </p:spPr>
        <p:txBody>
          <a:bodyPr vert="horz" wrap="square" lIns="91440" tIns="45720" rIns="91440" bIns="45720" numCol="1" anchor="t" anchorCtr="0" compatLnSpc="1">
            <a:prstTxWarp prst="textNoShape">
              <a:avLst/>
            </a:prstTxWarp>
          </a:bodyPr>
          <a:lstStyle/>
          <a:p>
            <a:r>
              <a:rPr lang="en-ZA" sz="2000" b="0" dirty="0" smtClean="0">
                <a:cs typeface="Arial" pitchFamily="34" charset="0"/>
              </a:rPr>
              <a:t>Policy review necessary to close gaps and deal with impediments and unintended consequences in the current water policy and legislation and to facilitate the water legislative review process.</a:t>
            </a:r>
          </a:p>
          <a:p>
            <a:r>
              <a:rPr lang="en-ZA" sz="2000" b="0" dirty="0" smtClean="0">
                <a:cs typeface="Arial" pitchFamily="34" charset="0"/>
              </a:rPr>
              <a:t> </a:t>
            </a:r>
            <a:r>
              <a:rPr lang="en-ZA" sz="2000" dirty="0" smtClean="0"/>
              <a:t>The 12 policy positions were approved by the Cabinet in Dec 2013</a:t>
            </a:r>
          </a:p>
          <a:p>
            <a:pPr lvl="0">
              <a:buNone/>
            </a:pPr>
            <a:r>
              <a:rPr lang="en-US" sz="2000" b="1" dirty="0" smtClean="0">
                <a:cs typeface="Arial" pitchFamily="34" charset="0"/>
              </a:rPr>
              <a:t> Policy positions </a:t>
            </a:r>
          </a:p>
          <a:p>
            <a:pPr lvl="0"/>
            <a:r>
              <a:rPr lang="en-US" sz="2000" b="0" dirty="0" smtClean="0">
                <a:cs typeface="Arial" pitchFamily="34" charset="0"/>
              </a:rPr>
              <a:t>Application of a “use-it or lose-it” principle with regard to water use;</a:t>
            </a:r>
          </a:p>
          <a:p>
            <a:pPr lvl="1"/>
            <a:r>
              <a:rPr lang="en-US" sz="2000" dirty="0" smtClean="0">
                <a:cs typeface="Arial" pitchFamily="34" charset="0"/>
              </a:rPr>
              <a:t>Verification and Validation </a:t>
            </a:r>
          </a:p>
          <a:p>
            <a:pPr lvl="1"/>
            <a:r>
              <a:rPr lang="en-US" sz="2000" b="0" dirty="0" smtClean="0">
                <a:cs typeface="Arial" pitchFamily="34" charset="0"/>
              </a:rPr>
              <a:t>Compulsory licensing </a:t>
            </a:r>
          </a:p>
          <a:p>
            <a:pPr lvl="0"/>
            <a:r>
              <a:rPr lang="en-US" sz="2000" b="0" dirty="0" smtClean="0">
                <a:cs typeface="Arial" pitchFamily="34" charset="0"/>
              </a:rPr>
              <a:t>Water trading between authorized water users;</a:t>
            </a:r>
          </a:p>
          <a:p>
            <a:pPr lvl="1"/>
            <a:r>
              <a:rPr lang="en-US" sz="2000" dirty="0" smtClean="0">
                <a:cs typeface="Arial" pitchFamily="34" charset="0"/>
              </a:rPr>
              <a:t>Compliance and enforcement  </a:t>
            </a:r>
          </a:p>
          <a:p>
            <a:pPr lvl="1"/>
            <a:r>
              <a:rPr lang="en-US" sz="2000" dirty="0" smtClean="0">
                <a:cs typeface="Arial" pitchFamily="34" charset="0"/>
              </a:rPr>
              <a:t>Licensing:  205 licenses allocated to HDI’s, with a total volume of 42 million m3 in the last three years and 12,3 million m3 in 2016/17</a:t>
            </a:r>
          </a:p>
          <a:p>
            <a:pPr lvl="1"/>
            <a:r>
              <a:rPr lang="en-US" sz="2000" b="0" dirty="0" smtClean="0">
                <a:cs typeface="Arial" pitchFamily="34" charset="0"/>
              </a:rPr>
              <a:t>Surrender for reallocation</a:t>
            </a:r>
          </a:p>
          <a:p>
            <a:pPr>
              <a:buNone/>
            </a:pPr>
            <a:endParaRPr lang="en-ZA" sz="2000" dirty="0" smtClean="0"/>
          </a:p>
        </p:txBody>
      </p:sp>
      <p:sp>
        <p:nvSpPr>
          <p:cNvPr id="102404" name="Slide Number Placeholder 3"/>
          <p:cNvSpPr>
            <a:spLocks noGrp="1"/>
          </p:cNvSpPr>
          <p:nvPr>
            <p:ph type="sldNum" sz="quarter" idx="12"/>
          </p:nvPr>
        </p:nvSpPr>
        <p:spPr bwMode="auto">
          <a:xfrm>
            <a:off x="6553200" y="6181725"/>
            <a:ext cx="2133600" cy="539750"/>
          </a:xfrm>
          <a:noFill/>
          <a:ln>
            <a:miter lim="800000"/>
            <a:headEnd/>
            <a:tailEnd/>
          </a:ln>
        </p:spPr>
        <p:txBody>
          <a:bodyPr/>
          <a:lstStyle/>
          <a:p>
            <a:fld id="{8C502837-8894-41F2-9908-7DDFC86DB89E}" type="slidenum">
              <a:rPr lang="en-US" smtClean="0">
                <a:solidFill>
                  <a:srgbClr val="000000"/>
                </a:solidFill>
              </a:rPr>
              <a:pPr/>
              <a:t>9</a:t>
            </a:fld>
            <a:endParaRPr lang="en-US" smtClean="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9265</TotalTime>
  <Words>2410</Words>
  <Application>Microsoft Office PowerPoint</Application>
  <PresentationFormat>On-screen Show (4:3)</PresentationFormat>
  <Paragraphs>389</Paragraphs>
  <Slides>31</Slides>
  <Notes>2</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31</vt:i4>
      </vt:variant>
    </vt:vector>
  </HeadingPairs>
  <TitlesOfParts>
    <vt:vector size="47" baseType="lpstr">
      <vt:lpstr>Arial</vt:lpstr>
      <vt:lpstr>Gill Sans MT</vt:lpstr>
      <vt:lpstr>ＭＳ Ｐゴシック</vt:lpstr>
      <vt:lpstr>Gill Sans</vt:lpstr>
      <vt:lpstr>Gill Sans Light</vt:lpstr>
      <vt:lpstr>Calibri</vt:lpstr>
      <vt:lpstr>Wingdings</vt:lpstr>
      <vt:lpstr>Arial Black</vt:lpstr>
      <vt:lpstr>Times New Roman</vt:lpstr>
      <vt:lpstr>Comic Sans MS</vt:lpstr>
      <vt:lpstr>Office Theme</vt:lpstr>
      <vt:lpstr>1_Office Theme</vt:lpstr>
      <vt:lpstr>3_Office Theme</vt:lpstr>
      <vt:lpstr>4_Office Theme</vt:lpstr>
      <vt:lpstr>5_Office Theme</vt:lpstr>
      <vt:lpstr>6_Office Theme</vt:lpstr>
      <vt:lpstr>BRIEFING TO THE PORTFOLIO COMMITTEE ON THE RIPARIAN AND RELATED HISTORICAL USE OF WATER AND ITS IMPLICATIONS ON THE CURRENT ALLOCATIONS</vt:lpstr>
      <vt:lpstr>PRESENTATION OUTLINE</vt:lpstr>
      <vt:lpstr>BACKGROUND</vt:lpstr>
      <vt:lpstr>WATER POLICY PRINCIPLES UNDERPINNING THE NATIONAL WATER ACT </vt:lpstr>
      <vt:lpstr>…WATER POLICY PRINCIPLES UNDERPINNING THE NATIONAL WATER ACT …</vt:lpstr>
      <vt:lpstr>…WATER POLICY PRINCIPLES UNDERPINNING THE NATIONAL WATER ACT…</vt:lpstr>
      <vt:lpstr>DEPARTING FROM THE RIPARIAN PRINCIPLE: NATIONAL WATER ACT</vt:lpstr>
      <vt:lpstr>SUNSET PROVISIONS: NATIONAL WATER ACT</vt:lpstr>
      <vt:lpstr>MEASURES TO EXPEDITE THE ERADICATION OF HISTORICAL RIGHTS</vt:lpstr>
      <vt:lpstr>MEASURES TO EXPEDITE THE ERADICATION OF HISTORICAL RIGHTS</vt:lpstr>
      <vt:lpstr>VERIFICATION OF WATER USE AS AN INSTRUMENT TO ELIMINATE  HISTORICAL WATER USE ENTITLEMENTS</vt:lpstr>
      <vt:lpstr>WHAT IS VALIDATION AND VERIFICATION OF WATER USE</vt:lpstr>
      <vt:lpstr>EXISTING LAWFUL USE  (S32 OF NWA)</vt:lpstr>
      <vt:lpstr>WATER MANAGEMENT AREAS COVERED BY V&amp;V</vt:lpstr>
      <vt:lpstr>IMPORTANT FACTORS ABOUT VERIFICATION OF WATER USE</vt:lpstr>
      <vt:lpstr>VALIDATION AND VERIFICATION PLAN OF ACTION  2016/17 -2017/18</vt:lpstr>
      <vt:lpstr> IMPACT OF VALIDATION AND VERIFICATION PROCESS  </vt:lpstr>
      <vt:lpstr> under registered water use identified</vt:lpstr>
      <vt:lpstr>UNLAWFUL WATER USE IDENTIFIED</vt:lpstr>
      <vt:lpstr>VERIFIED VOLUME OF WATER IN EACH USE </vt:lpstr>
      <vt:lpstr>Compulsory licensing (cl)</vt:lpstr>
      <vt:lpstr>WHAT IS COMPUSORY LICENSING?</vt:lpstr>
      <vt:lpstr>…WHAT IS COMPULSORY LICENSING?...</vt:lpstr>
      <vt:lpstr>…WHAT IS COMPULSORY LICENSING?</vt:lpstr>
      <vt:lpstr>WHY DO WE CONDUCT COMPULSORY LICENSING?</vt:lpstr>
      <vt:lpstr>HOW DO WE CONDUCT COMPULSORY LICENSING… Legislative Provisions </vt:lpstr>
      <vt:lpstr>Summary of JD Allocation </vt:lpstr>
      <vt:lpstr>Summary of JD Allocation </vt:lpstr>
      <vt:lpstr>Summary of JD Allocation </vt:lpstr>
      <vt:lpstr>Legislative review roadmap</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 Maree</dc:creator>
  <cp:lastModifiedBy>PUMZA</cp:lastModifiedBy>
  <cp:revision>714</cp:revision>
  <dcterms:created xsi:type="dcterms:W3CDTF">2012-08-01T10:33:21Z</dcterms:created>
  <dcterms:modified xsi:type="dcterms:W3CDTF">2016-11-03T09:56:19Z</dcterms:modified>
</cp:coreProperties>
</file>